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</p:sldMasterIdLst>
  <p:notesMasterIdLst>
    <p:notesMasterId r:id="rId150"/>
  </p:notesMasterIdLst>
  <p:sldIdLst>
    <p:sldId id="743" r:id="rId2"/>
    <p:sldId id="460" r:id="rId3"/>
    <p:sldId id="608" r:id="rId4"/>
    <p:sldId id="580" r:id="rId5"/>
    <p:sldId id="610" r:id="rId6"/>
    <p:sldId id="611" r:id="rId7"/>
    <p:sldId id="746" r:id="rId8"/>
    <p:sldId id="582" r:id="rId9"/>
    <p:sldId id="759" r:id="rId10"/>
    <p:sldId id="583" r:id="rId11"/>
    <p:sldId id="658" r:id="rId12"/>
    <p:sldId id="657" r:id="rId13"/>
    <p:sldId id="528" r:id="rId14"/>
    <p:sldId id="529" r:id="rId15"/>
    <p:sldId id="747" r:id="rId16"/>
    <p:sldId id="748" r:id="rId17"/>
    <p:sldId id="530" r:id="rId18"/>
    <p:sldId id="531" r:id="rId19"/>
    <p:sldId id="584" r:id="rId20"/>
    <p:sldId id="612" r:id="rId21"/>
    <p:sldId id="532" r:id="rId22"/>
    <p:sldId id="613" r:id="rId23"/>
    <p:sldId id="540" r:id="rId24"/>
    <p:sldId id="541" r:id="rId25"/>
    <p:sldId id="542" r:id="rId26"/>
    <p:sldId id="543" r:id="rId27"/>
    <p:sldId id="544" r:id="rId28"/>
    <p:sldId id="545" r:id="rId29"/>
    <p:sldId id="546" r:id="rId30"/>
    <p:sldId id="547" r:id="rId31"/>
    <p:sldId id="750" r:id="rId32"/>
    <p:sldId id="619" r:id="rId33"/>
    <p:sldId id="708" r:id="rId34"/>
    <p:sldId id="709" r:id="rId35"/>
    <p:sldId id="710" r:id="rId36"/>
    <p:sldId id="711" r:id="rId37"/>
    <p:sldId id="712" r:id="rId38"/>
    <p:sldId id="713" r:id="rId39"/>
    <p:sldId id="714" r:id="rId40"/>
    <p:sldId id="715" r:id="rId41"/>
    <p:sldId id="716" r:id="rId42"/>
    <p:sldId id="717" r:id="rId43"/>
    <p:sldId id="760" r:id="rId44"/>
    <p:sldId id="761" r:id="rId45"/>
    <p:sldId id="780" r:id="rId46"/>
    <p:sldId id="781" r:id="rId47"/>
    <p:sldId id="632" r:id="rId48"/>
    <p:sldId id="633" r:id="rId49"/>
    <p:sldId id="634" r:id="rId50"/>
    <p:sldId id="635" r:id="rId51"/>
    <p:sldId id="636" r:id="rId52"/>
    <p:sldId id="637" r:id="rId53"/>
    <p:sldId id="638" r:id="rId54"/>
    <p:sldId id="639" r:id="rId55"/>
    <p:sldId id="620" r:id="rId56"/>
    <p:sldId id="621" r:id="rId57"/>
    <p:sldId id="623" r:id="rId58"/>
    <p:sldId id="630" r:id="rId59"/>
    <p:sldId id="552" r:id="rId60"/>
    <p:sldId id="553" r:id="rId61"/>
    <p:sldId id="554" r:id="rId62"/>
    <p:sldId id="555" r:id="rId63"/>
    <p:sldId id="556" r:id="rId64"/>
    <p:sldId id="557" r:id="rId65"/>
    <p:sldId id="558" r:id="rId66"/>
    <p:sldId id="559" r:id="rId67"/>
    <p:sldId id="560" r:id="rId68"/>
    <p:sldId id="561" r:id="rId69"/>
    <p:sldId id="562" r:id="rId70"/>
    <p:sldId id="563" r:id="rId71"/>
    <p:sldId id="564" r:id="rId72"/>
    <p:sldId id="565" r:id="rId73"/>
    <p:sldId id="662" r:id="rId74"/>
    <p:sldId id="663" r:id="rId75"/>
    <p:sldId id="665" r:id="rId76"/>
    <p:sldId id="667" r:id="rId77"/>
    <p:sldId id="670" r:id="rId78"/>
    <p:sldId id="671" r:id="rId79"/>
    <p:sldId id="673" r:id="rId80"/>
    <p:sldId id="566" r:id="rId81"/>
    <p:sldId id="567" r:id="rId82"/>
    <p:sldId id="568" r:id="rId83"/>
    <p:sldId id="569" r:id="rId84"/>
    <p:sldId id="589" r:id="rId85"/>
    <p:sldId id="570" r:id="rId86"/>
    <p:sldId id="725" r:id="rId87"/>
    <p:sldId id="727" r:id="rId88"/>
    <p:sldId id="728" r:id="rId89"/>
    <p:sldId id="595" r:id="rId90"/>
    <p:sldId id="596" r:id="rId91"/>
    <p:sldId id="607" r:id="rId92"/>
    <p:sldId id="597" r:id="rId93"/>
    <p:sldId id="598" r:id="rId94"/>
    <p:sldId id="599" r:id="rId95"/>
    <p:sldId id="600" r:id="rId96"/>
    <p:sldId id="591" r:id="rId97"/>
    <p:sldId id="601" r:id="rId98"/>
    <p:sldId id="602" r:id="rId99"/>
    <p:sldId id="615" r:id="rId100"/>
    <p:sldId id="735" r:id="rId101"/>
    <p:sldId id="736" r:id="rId102"/>
    <p:sldId id="737" r:id="rId103"/>
    <p:sldId id="775" r:id="rId104"/>
    <p:sldId id="779" r:id="rId105"/>
    <p:sldId id="724" r:id="rId106"/>
    <p:sldId id="720" r:id="rId107"/>
    <p:sldId id="721" r:id="rId108"/>
    <p:sldId id="763" r:id="rId109"/>
    <p:sldId id="749" r:id="rId110"/>
    <p:sldId id="771" r:id="rId111"/>
    <p:sldId id="772" r:id="rId112"/>
    <p:sldId id="769" r:id="rId113"/>
    <p:sldId id="770" r:id="rId114"/>
    <p:sldId id="649" r:id="rId115"/>
    <p:sldId id="764" r:id="rId116"/>
    <p:sldId id="742" r:id="rId117"/>
    <p:sldId id="655" r:id="rId118"/>
    <p:sldId id="706" r:id="rId119"/>
    <p:sldId id="707" r:id="rId120"/>
    <p:sldId id="692" r:id="rId121"/>
    <p:sldId id="693" r:id="rId122"/>
    <p:sldId id="755" r:id="rId123"/>
    <p:sldId id="756" r:id="rId124"/>
    <p:sldId id="699" r:id="rId125"/>
    <p:sldId id="700" r:id="rId126"/>
    <p:sldId id="675" r:id="rId127"/>
    <p:sldId id="676" r:id="rId128"/>
    <p:sldId id="677" r:id="rId129"/>
    <p:sldId id="765" r:id="rId130"/>
    <p:sldId id="678" r:id="rId131"/>
    <p:sldId id="679" r:id="rId132"/>
    <p:sldId id="680" r:id="rId133"/>
    <p:sldId id="681" r:id="rId134"/>
    <p:sldId id="682" r:id="rId135"/>
    <p:sldId id="685" r:id="rId136"/>
    <p:sldId id="686" r:id="rId137"/>
    <p:sldId id="687" r:id="rId138"/>
    <p:sldId id="774" r:id="rId139"/>
    <p:sldId id="753" r:id="rId140"/>
    <p:sldId id="751" r:id="rId141"/>
    <p:sldId id="618" r:id="rId142"/>
    <p:sldId id="782" r:id="rId143"/>
    <p:sldId id="783" r:id="rId144"/>
    <p:sldId id="784" r:id="rId145"/>
    <p:sldId id="785" r:id="rId146"/>
    <p:sldId id="786" r:id="rId147"/>
    <p:sldId id="787" r:id="rId148"/>
    <p:sldId id="788" r:id="rId149"/>
  </p:sldIdLst>
  <p:sldSz cx="9144000" cy="6858000" type="screen4x3"/>
  <p:notesSz cx="6794500" cy="9906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1600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pan" initials="p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FF"/>
    <a:srgbClr val="FFFF00"/>
    <a:srgbClr val="FFFF71"/>
    <a:srgbClr val="3399FF"/>
    <a:srgbClr val="6699FF"/>
    <a:srgbClr val="9999FF"/>
    <a:srgbClr val="66FFFF"/>
    <a:srgbClr val="7FDF3D"/>
    <a:srgbClr val="FF0000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61" autoAdjust="0"/>
    <p:restoredTop sz="99492" autoAdjust="0"/>
  </p:normalViewPr>
  <p:slideViewPr>
    <p:cSldViewPr>
      <p:cViewPr varScale="1">
        <p:scale>
          <a:sx n="72" d="100"/>
          <a:sy n="72" d="100"/>
        </p:scale>
        <p:origin x="-786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4" d="100"/>
          <a:sy n="54" d="100"/>
        </p:scale>
        <p:origin x="-2670" y="-102"/>
      </p:cViewPr>
      <p:guideLst>
        <p:guide orient="horz" pos="3120"/>
        <p:guide pos="214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54" Type="http://schemas.openxmlformats.org/officeDocument/2006/relationships/theme" Target="theme/theme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notesMaster" Target="notesMasters/notesMaster1.xml"/><Relationship Id="rId155" Type="http://schemas.openxmlformats.org/officeDocument/2006/relationships/tableStyles" Target="tableStyles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53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51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D:\talks\Tabuk\Lecture%20May%202014\Fermi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0342140350127978"/>
          <c:y val="3.3887215562943752E-2"/>
          <c:w val="0.85327352442134541"/>
          <c:h val="0.92369003086581847"/>
        </c:manualLayout>
      </c:layout>
      <c:scatterChart>
        <c:scatterStyle val="smoothMarker"/>
        <c:varyColors val="0"/>
        <c:ser>
          <c:idx val="0"/>
          <c:order val="0"/>
          <c:tx>
            <c:strRef>
              <c:f>Tabelle1!$B$13</c:f>
              <c:strCache>
                <c:ptCount val="1"/>
                <c:pt idx="0">
                  <c:v>T=300K</c:v>
                </c:pt>
              </c:strCache>
            </c:strRef>
          </c:tx>
          <c:marker>
            <c:symbol val="none"/>
          </c:marker>
          <c:xVal>
            <c:numRef>
              <c:f>Tabelle1!$A$14:$A$234</c:f>
              <c:numCache>
                <c:formatCode>General</c:formatCode>
                <c:ptCount val="221"/>
                <c:pt idx="0">
                  <c:v>-1</c:v>
                </c:pt>
                <c:pt idx="1">
                  <c:v>-0.99</c:v>
                </c:pt>
                <c:pt idx="2">
                  <c:v>-0.98</c:v>
                </c:pt>
                <c:pt idx="3">
                  <c:v>-0.97</c:v>
                </c:pt>
                <c:pt idx="4">
                  <c:v>-0.96</c:v>
                </c:pt>
                <c:pt idx="5">
                  <c:v>-0.95</c:v>
                </c:pt>
                <c:pt idx="6">
                  <c:v>-0.94</c:v>
                </c:pt>
                <c:pt idx="7">
                  <c:v>-0.92999999999999994</c:v>
                </c:pt>
                <c:pt idx="8">
                  <c:v>-0.91999999999999993</c:v>
                </c:pt>
                <c:pt idx="9">
                  <c:v>-0.90999999999999992</c:v>
                </c:pt>
                <c:pt idx="10">
                  <c:v>-0.89999999999999991</c:v>
                </c:pt>
                <c:pt idx="11">
                  <c:v>-0.8899999999999999</c:v>
                </c:pt>
                <c:pt idx="12">
                  <c:v>-0.87999999999999989</c:v>
                </c:pt>
                <c:pt idx="13">
                  <c:v>-0.86999999999999988</c:v>
                </c:pt>
                <c:pt idx="14">
                  <c:v>-0.85999999999999988</c:v>
                </c:pt>
                <c:pt idx="15">
                  <c:v>-0.84999999999999987</c:v>
                </c:pt>
                <c:pt idx="16">
                  <c:v>-0.83999999999999986</c:v>
                </c:pt>
                <c:pt idx="17">
                  <c:v>-0.82999999999999985</c:v>
                </c:pt>
                <c:pt idx="18">
                  <c:v>-0.81999999999999984</c:v>
                </c:pt>
                <c:pt idx="19">
                  <c:v>-0.80999999999999983</c:v>
                </c:pt>
                <c:pt idx="20">
                  <c:v>-0.79999999999999982</c:v>
                </c:pt>
                <c:pt idx="21">
                  <c:v>-0.78999999999999981</c:v>
                </c:pt>
                <c:pt idx="22">
                  <c:v>-0.7799999999999998</c:v>
                </c:pt>
                <c:pt idx="23">
                  <c:v>-0.7699999999999998</c:v>
                </c:pt>
                <c:pt idx="24">
                  <c:v>-0.75999999999999979</c:v>
                </c:pt>
                <c:pt idx="25">
                  <c:v>-0.74999999999999978</c:v>
                </c:pt>
                <c:pt idx="26">
                  <c:v>-0.73999999999999977</c:v>
                </c:pt>
                <c:pt idx="27">
                  <c:v>-0.72999999999999976</c:v>
                </c:pt>
                <c:pt idx="28">
                  <c:v>-0.71999999999999975</c:v>
                </c:pt>
                <c:pt idx="29">
                  <c:v>-0.70999999999999974</c:v>
                </c:pt>
                <c:pt idx="30">
                  <c:v>-0.69999999999999973</c:v>
                </c:pt>
                <c:pt idx="31">
                  <c:v>-0.68999999999999972</c:v>
                </c:pt>
                <c:pt idx="32">
                  <c:v>-0.67999999999999972</c:v>
                </c:pt>
                <c:pt idx="33">
                  <c:v>-0.66999999999999971</c:v>
                </c:pt>
                <c:pt idx="34">
                  <c:v>-0.6599999999999997</c:v>
                </c:pt>
                <c:pt idx="35">
                  <c:v>-0.64999999999999969</c:v>
                </c:pt>
                <c:pt idx="36">
                  <c:v>-0.63999999999999968</c:v>
                </c:pt>
                <c:pt idx="37">
                  <c:v>-0.62999999999999967</c:v>
                </c:pt>
                <c:pt idx="38">
                  <c:v>-0.61999999999999966</c:v>
                </c:pt>
                <c:pt idx="39">
                  <c:v>-0.60999999999999965</c:v>
                </c:pt>
                <c:pt idx="40">
                  <c:v>-0.59999999999999964</c:v>
                </c:pt>
                <c:pt idx="41">
                  <c:v>-0.58999999999999964</c:v>
                </c:pt>
                <c:pt idx="42">
                  <c:v>-0.57999999999999963</c:v>
                </c:pt>
                <c:pt idx="43">
                  <c:v>-0.56999999999999962</c:v>
                </c:pt>
                <c:pt idx="44">
                  <c:v>-0.55999999999999961</c:v>
                </c:pt>
                <c:pt idx="45">
                  <c:v>-0.5499999999999996</c:v>
                </c:pt>
                <c:pt idx="46">
                  <c:v>-0.53999999999999959</c:v>
                </c:pt>
                <c:pt idx="47">
                  <c:v>-0.52999999999999958</c:v>
                </c:pt>
                <c:pt idx="48">
                  <c:v>-0.51999999999999957</c:v>
                </c:pt>
                <c:pt idx="49">
                  <c:v>-0.50999999999999956</c:v>
                </c:pt>
                <c:pt idx="50">
                  <c:v>-0.49999999999999956</c:v>
                </c:pt>
                <c:pt idx="51">
                  <c:v>-0.48999999999999955</c:v>
                </c:pt>
                <c:pt idx="52">
                  <c:v>-0.47999999999999954</c:v>
                </c:pt>
                <c:pt idx="53">
                  <c:v>-0.46999999999999953</c:v>
                </c:pt>
                <c:pt idx="54">
                  <c:v>-0.45999999999999952</c:v>
                </c:pt>
                <c:pt idx="55">
                  <c:v>-0.44999999999999951</c:v>
                </c:pt>
                <c:pt idx="56">
                  <c:v>-0.4399999999999995</c:v>
                </c:pt>
                <c:pt idx="57">
                  <c:v>-0.42999999999999949</c:v>
                </c:pt>
                <c:pt idx="58">
                  <c:v>-0.41999999999999948</c:v>
                </c:pt>
                <c:pt idx="59">
                  <c:v>-0.40999999999999948</c:v>
                </c:pt>
                <c:pt idx="60">
                  <c:v>-0.39999999999999947</c:v>
                </c:pt>
                <c:pt idx="61">
                  <c:v>-0.38999999999999946</c:v>
                </c:pt>
                <c:pt idx="62">
                  <c:v>-0.37999999999999945</c:v>
                </c:pt>
                <c:pt idx="63">
                  <c:v>-0.36999999999999944</c:v>
                </c:pt>
                <c:pt idx="64">
                  <c:v>-0.35999999999999943</c:v>
                </c:pt>
                <c:pt idx="65">
                  <c:v>-0.34999999999999942</c:v>
                </c:pt>
                <c:pt idx="66">
                  <c:v>-0.33999999999999941</c:v>
                </c:pt>
                <c:pt idx="67">
                  <c:v>-0.3299999999999994</c:v>
                </c:pt>
                <c:pt idx="68">
                  <c:v>-0.3199999999999994</c:v>
                </c:pt>
                <c:pt idx="69">
                  <c:v>-0.30999999999999939</c:v>
                </c:pt>
                <c:pt idx="70">
                  <c:v>-0.29999999999999938</c:v>
                </c:pt>
                <c:pt idx="71">
                  <c:v>-0.28999999999999937</c:v>
                </c:pt>
                <c:pt idx="72">
                  <c:v>-0.27999999999999936</c:v>
                </c:pt>
                <c:pt idx="73">
                  <c:v>-0.26999999999999935</c:v>
                </c:pt>
                <c:pt idx="74">
                  <c:v>-0.25999999999999934</c:v>
                </c:pt>
                <c:pt idx="75">
                  <c:v>-0.24999999999999933</c:v>
                </c:pt>
                <c:pt idx="76">
                  <c:v>-0.23999999999999932</c:v>
                </c:pt>
                <c:pt idx="77">
                  <c:v>-0.22999999999999932</c:v>
                </c:pt>
                <c:pt idx="78">
                  <c:v>-0.21999999999999931</c:v>
                </c:pt>
                <c:pt idx="79">
                  <c:v>-0.2099999999999993</c:v>
                </c:pt>
                <c:pt idx="80">
                  <c:v>-0.19999999999999929</c:v>
                </c:pt>
                <c:pt idx="81">
                  <c:v>-0.18999999999999928</c:v>
                </c:pt>
                <c:pt idx="82">
                  <c:v>-0.17999999999999927</c:v>
                </c:pt>
                <c:pt idx="83">
                  <c:v>-0.16999999999999926</c:v>
                </c:pt>
                <c:pt idx="84">
                  <c:v>-0.15999999999999925</c:v>
                </c:pt>
                <c:pt idx="85">
                  <c:v>-0.14999999999999925</c:v>
                </c:pt>
                <c:pt idx="86">
                  <c:v>-0.13999999999999924</c:v>
                </c:pt>
                <c:pt idx="87">
                  <c:v>-0.12999999999999923</c:v>
                </c:pt>
                <c:pt idx="88">
                  <c:v>-0.11999999999999923</c:v>
                </c:pt>
                <c:pt idx="89">
                  <c:v>-0.10999999999999924</c:v>
                </c:pt>
                <c:pt idx="90">
                  <c:v>-9.9999999999999242E-2</c:v>
                </c:pt>
                <c:pt idx="91">
                  <c:v>-8.9999999999999247E-2</c:v>
                </c:pt>
                <c:pt idx="92">
                  <c:v>-7.9999999999999252E-2</c:v>
                </c:pt>
                <c:pt idx="93">
                  <c:v>-6.9999999999999257E-2</c:v>
                </c:pt>
                <c:pt idx="94">
                  <c:v>-5.9999999999999255E-2</c:v>
                </c:pt>
                <c:pt idx="95">
                  <c:v>-4.9999999999999253E-2</c:v>
                </c:pt>
                <c:pt idx="96">
                  <c:v>-3.9999999999999251E-2</c:v>
                </c:pt>
                <c:pt idx="97">
                  <c:v>-2.9999999999999249E-2</c:v>
                </c:pt>
                <c:pt idx="98">
                  <c:v>-1.9999999999999248E-2</c:v>
                </c:pt>
                <c:pt idx="99">
                  <c:v>-9.9999999999992473E-3</c:v>
                </c:pt>
                <c:pt idx="100">
                  <c:v>0</c:v>
                </c:pt>
                <c:pt idx="101">
                  <c:v>0.01</c:v>
                </c:pt>
                <c:pt idx="102">
                  <c:v>0.02</c:v>
                </c:pt>
                <c:pt idx="103">
                  <c:v>0.03</c:v>
                </c:pt>
                <c:pt idx="104">
                  <c:v>0.04</c:v>
                </c:pt>
                <c:pt idx="105">
                  <c:v>0.05</c:v>
                </c:pt>
                <c:pt idx="106">
                  <c:v>6.0000000000000005E-2</c:v>
                </c:pt>
                <c:pt idx="107">
                  <c:v>7.0000000000000007E-2</c:v>
                </c:pt>
                <c:pt idx="108">
                  <c:v>0.08</c:v>
                </c:pt>
                <c:pt idx="109">
                  <c:v>0.09</c:v>
                </c:pt>
                <c:pt idx="110">
                  <c:v>9.9999999999999992E-2</c:v>
                </c:pt>
                <c:pt idx="111">
                  <c:v>0.10999999999999999</c:v>
                </c:pt>
                <c:pt idx="112">
                  <c:v>0.11999999999999998</c:v>
                </c:pt>
                <c:pt idx="113">
                  <c:v>0.12999999999999998</c:v>
                </c:pt>
                <c:pt idx="114">
                  <c:v>0.13999999999999999</c:v>
                </c:pt>
                <c:pt idx="115">
                  <c:v>0.15</c:v>
                </c:pt>
                <c:pt idx="116">
                  <c:v>0.16</c:v>
                </c:pt>
                <c:pt idx="117">
                  <c:v>0.17</c:v>
                </c:pt>
                <c:pt idx="118">
                  <c:v>0.18000000000000002</c:v>
                </c:pt>
                <c:pt idx="119">
                  <c:v>0.19000000000000003</c:v>
                </c:pt>
                <c:pt idx="120">
                  <c:v>0.20000000000000004</c:v>
                </c:pt>
                <c:pt idx="121">
                  <c:v>0.21000000000000005</c:v>
                </c:pt>
                <c:pt idx="122">
                  <c:v>0.22000000000000006</c:v>
                </c:pt>
                <c:pt idx="123">
                  <c:v>0.23000000000000007</c:v>
                </c:pt>
                <c:pt idx="124">
                  <c:v>0.24000000000000007</c:v>
                </c:pt>
                <c:pt idx="125">
                  <c:v>0.25000000000000006</c:v>
                </c:pt>
                <c:pt idx="126">
                  <c:v>0.26000000000000006</c:v>
                </c:pt>
                <c:pt idx="127">
                  <c:v>0.27000000000000007</c:v>
                </c:pt>
                <c:pt idx="128">
                  <c:v>0.28000000000000008</c:v>
                </c:pt>
                <c:pt idx="129">
                  <c:v>0.29000000000000009</c:v>
                </c:pt>
                <c:pt idx="130">
                  <c:v>0.3000000000000001</c:v>
                </c:pt>
                <c:pt idx="131">
                  <c:v>0.31000000000000011</c:v>
                </c:pt>
                <c:pt idx="132">
                  <c:v>0.32000000000000012</c:v>
                </c:pt>
                <c:pt idx="133">
                  <c:v>0.33000000000000013</c:v>
                </c:pt>
                <c:pt idx="134">
                  <c:v>0.34000000000000014</c:v>
                </c:pt>
                <c:pt idx="135">
                  <c:v>0.35000000000000014</c:v>
                </c:pt>
                <c:pt idx="136">
                  <c:v>0.36000000000000015</c:v>
                </c:pt>
                <c:pt idx="137">
                  <c:v>0.37000000000000016</c:v>
                </c:pt>
                <c:pt idx="138">
                  <c:v>0.38000000000000017</c:v>
                </c:pt>
                <c:pt idx="139">
                  <c:v>0.39000000000000018</c:v>
                </c:pt>
                <c:pt idx="140">
                  <c:v>0.40000000000000019</c:v>
                </c:pt>
                <c:pt idx="141">
                  <c:v>0.4100000000000002</c:v>
                </c:pt>
                <c:pt idx="142">
                  <c:v>0.42000000000000021</c:v>
                </c:pt>
                <c:pt idx="143">
                  <c:v>0.43000000000000022</c:v>
                </c:pt>
                <c:pt idx="144">
                  <c:v>0.44000000000000022</c:v>
                </c:pt>
                <c:pt idx="145">
                  <c:v>0.45000000000000023</c:v>
                </c:pt>
                <c:pt idx="146">
                  <c:v>0.46000000000000024</c:v>
                </c:pt>
                <c:pt idx="147">
                  <c:v>0.47000000000000025</c:v>
                </c:pt>
                <c:pt idx="148">
                  <c:v>0.48000000000000026</c:v>
                </c:pt>
                <c:pt idx="149">
                  <c:v>0.49000000000000027</c:v>
                </c:pt>
                <c:pt idx="150">
                  <c:v>0.50000000000000022</c:v>
                </c:pt>
                <c:pt idx="151">
                  <c:v>0.51000000000000023</c:v>
                </c:pt>
                <c:pt idx="152">
                  <c:v>0.52000000000000024</c:v>
                </c:pt>
                <c:pt idx="153">
                  <c:v>0.53000000000000025</c:v>
                </c:pt>
                <c:pt idx="154">
                  <c:v>0.54000000000000026</c:v>
                </c:pt>
                <c:pt idx="155">
                  <c:v>0.55000000000000027</c:v>
                </c:pt>
                <c:pt idx="156">
                  <c:v>0.56000000000000028</c:v>
                </c:pt>
                <c:pt idx="157">
                  <c:v>0.57000000000000028</c:v>
                </c:pt>
                <c:pt idx="158">
                  <c:v>0.58000000000000029</c:v>
                </c:pt>
                <c:pt idx="159">
                  <c:v>0.5900000000000003</c:v>
                </c:pt>
                <c:pt idx="160">
                  <c:v>0.60000000000000031</c:v>
                </c:pt>
                <c:pt idx="161">
                  <c:v>0.61000000000000032</c:v>
                </c:pt>
                <c:pt idx="162">
                  <c:v>0.62000000000000033</c:v>
                </c:pt>
                <c:pt idx="163">
                  <c:v>0.63000000000000034</c:v>
                </c:pt>
                <c:pt idx="164">
                  <c:v>0.64000000000000035</c:v>
                </c:pt>
                <c:pt idx="165">
                  <c:v>0.65000000000000036</c:v>
                </c:pt>
                <c:pt idx="166">
                  <c:v>0.66000000000000036</c:v>
                </c:pt>
                <c:pt idx="167">
                  <c:v>0.67000000000000037</c:v>
                </c:pt>
                <c:pt idx="168">
                  <c:v>0.68000000000000038</c:v>
                </c:pt>
                <c:pt idx="169">
                  <c:v>0.69000000000000039</c:v>
                </c:pt>
                <c:pt idx="170">
                  <c:v>0.7000000000000004</c:v>
                </c:pt>
                <c:pt idx="171">
                  <c:v>0.71000000000000041</c:v>
                </c:pt>
                <c:pt idx="172">
                  <c:v>0.72000000000000042</c:v>
                </c:pt>
                <c:pt idx="173">
                  <c:v>0.73000000000000043</c:v>
                </c:pt>
                <c:pt idx="174">
                  <c:v>0.74000000000000044</c:v>
                </c:pt>
                <c:pt idx="175">
                  <c:v>0.75000000000000044</c:v>
                </c:pt>
                <c:pt idx="176">
                  <c:v>0.76000000000000045</c:v>
                </c:pt>
                <c:pt idx="177">
                  <c:v>0.77000000000000046</c:v>
                </c:pt>
                <c:pt idx="178">
                  <c:v>0.78000000000000047</c:v>
                </c:pt>
                <c:pt idx="179">
                  <c:v>0.79000000000000048</c:v>
                </c:pt>
                <c:pt idx="180">
                  <c:v>0.80000000000000049</c:v>
                </c:pt>
                <c:pt idx="181">
                  <c:v>0.8100000000000005</c:v>
                </c:pt>
                <c:pt idx="182">
                  <c:v>0.82000000000000051</c:v>
                </c:pt>
                <c:pt idx="183">
                  <c:v>0.83000000000000052</c:v>
                </c:pt>
                <c:pt idx="184">
                  <c:v>0.84000000000000052</c:v>
                </c:pt>
                <c:pt idx="185">
                  <c:v>0.85000000000000053</c:v>
                </c:pt>
                <c:pt idx="186">
                  <c:v>0.86000000000000054</c:v>
                </c:pt>
                <c:pt idx="187">
                  <c:v>0.87000000000000055</c:v>
                </c:pt>
                <c:pt idx="188">
                  <c:v>0.88000000000000056</c:v>
                </c:pt>
                <c:pt idx="189">
                  <c:v>0.89000000000000057</c:v>
                </c:pt>
                <c:pt idx="190">
                  <c:v>0.90000000000000058</c:v>
                </c:pt>
                <c:pt idx="191">
                  <c:v>0.91000000000000059</c:v>
                </c:pt>
                <c:pt idx="192">
                  <c:v>0.9200000000000006</c:v>
                </c:pt>
                <c:pt idx="193">
                  <c:v>0.9300000000000006</c:v>
                </c:pt>
                <c:pt idx="194">
                  <c:v>0.94000000000000061</c:v>
                </c:pt>
                <c:pt idx="195">
                  <c:v>0.95000000000000062</c:v>
                </c:pt>
                <c:pt idx="196">
                  <c:v>0.96000000000000063</c:v>
                </c:pt>
                <c:pt idx="197">
                  <c:v>0.97000000000000064</c:v>
                </c:pt>
                <c:pt idx="198">
                  <c:v>0.98000000000000065</c:v>
                </c:pt>
                <c:pt idx="199">
                  <c:v>0.99000000000000066</c:v>
                </c:pt>
                <c:pt idx="200">
                  <c:v>1.0000000000000007</c:v>
                </c:pt>
                <c:pt idx="201">
                  <c:v>1.0100000000000007</c:v>
                </c:pt>
                <c:pt idx="202">
                  <c:v>1.0200000000000007</c:v>
                </c:pt>
                <c:pt idx="203">
                  <c:v>1.0300000000000007</c:v>
                </c:pt>
                <c:pt idx="204">
                  <c:v>1.0400000000000007</c:v>
                </c:pt>
                <c:pt idx="205">
                  <c:v>1.0500000000000007</c:v>
                </c:pt>
                <c:pt idx="206">
                  <c:v>1.0600000000000007</c:v>
                </c:pt>
                <c:pt idx="207">
                  <c:v>1.0700000000000007</c:v>
                </c:pt>
                <c:pt idx="208">
                  <c:v>1.0800000000000007</c:v>
                </c:pt>
                <c:pt idx="209">
                  <c:v>1.0900000000000007</c:v>
                </c:pt>
                <c:pt idx="210">
                  <c:v>1.1000000000000008</c:v>
                </c:pt>
                <c:pt idx="211">
                  <c:v>1.1100000000000008</c:v>
                </c:pt>
                <c:pt idx="212">
                  <c:v>1.1200000000000008</c:v>
                </c:pt>
                <c:pt idx="213">
                  <c:v>1.1300000000000008</c:v>
                </c:pt>
                <c:pt idx="214">
                  <c:v>1.1400000000000008</c:v>
                </c:pt>
                <c:pt idx="215">
                  <c:v>1.1500000000000008</c:v>
                </c:pt>
                <c:pt idx="216">
                  <c:v>1.1600000000000008</c:v>
                </c:pt>
                <c:pt idx="217">
                  <c:v>1.1700000000000008</c:v>
                </c:pt>
                <c:pt idx="218">
                  <c:v>1.1800000000000008</c:v>
                </c:pt>
                <c:pt idx="219">
                  <c:v>1.1900000000000008</c:v>
                </c:pt>
                <c:pt idx="220">
                  <c:v>1.2000000000000008</c:v>
                </c:pt>
              </c:numCache>
            </c:numRef>
          </c:xVal>
          <c:yVal>
            <c:numRef>
              <c:f>Tabelle1!$B$14:$B$234</c:f>
              <c:numCache>
                <c:formatCode>0.00E+00</c:formatCode>
                <c:ptCount val="221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  <c:pt idx="7">
                  <c:v>1</c:v>
                </c:pt>
                <c:pt idx="8">
                  <c:v>1</c:v>
                </c:pt>
                <c:pt idx="9">
                  <c:v>1</c:v>
                </c:pt>
                <c:pt idx="10">
                  <c:v>1</c:v>
                </c:pt>
                <c:pt idx="11">
                  <c:v>1</c:v>
                </c:pt>
                <c:pt idx="12">
                  <c:v>1</c:v>
                </c:pt>
                <c:pt idx="13">
                  <c:v>1</c:v>
                </c:pt>
                <c:pt idx="14">
                  <c:v>1</c:v>
                </c:pt>
                <c:pt idx="15">
                  <c:v>1</c:v>
                </c:pt>
                <c:pt idx="16">
                  <c:v>1</c:v>
                </c:pt>
                <c:pt idx="17">
                  <c:v>1</c:v>
                </c:pt>
                <c:pt idx="18">
                  <c:v>1</c:v>
                </c:pt>
                <c:pt idx="19">
                  <c:v>1</c:v>
                </c:pt>
                <c:pt idx="20">
                  <c:v>1</c:v>
                </c:pt>
                <c:pt idx="21">
                  <c:v>1</c:v>
                </c:pt>
                <c:pt idx="22">
                  <c:v>1</c:v>
                </c:pt>
                <c:pt idx="23">
                  <c:v>1</c:v>
                </c:pt>
                <c:pt idx="24">
                  <c:v>1</c:v>
                </c:pt>
                <c:pt idx="25">
                  <c:v>1</c:v>
                </c:pt>
                <c:pt idx="26">
                  <c:v>1</c:v>
                </c:pt>
                <c:pt idx="27">
                  <c:v>1</c:v>
                </c:pt>
                <c:pt idx="28">
                  <c:v>1</c:v>
                </c:pt>
                <c:pt idx="29">
                  <c:v>1</c:v>
                </c:pt>
                <c:pt idx="30">
                  <c:v>1</c:v>
                </c:pt>
                <c:pt idx="31">
                  <c:v>1</c:v>
                </c:pt>
                <c:pt idx="32">
                  <c:v>1</c:v>
                </c:pt>
                <c:pt idx="33">
                  <c:v>1</c:v>
                </c:pt>
                <c:pt idx="34">
                  <c:v>1</c:v>
                </c:pt>
                <c:pt idx="35">
                  <c:v>1</c:v>
                </c:pt>
                <c:pt idx="36">
                  <c:v>1</c:v>
                </c:pt>
                <c:pt idx="37">
                  <c:v>1</c:v>
                </c:pt>
                <c:pt idx="38">
                  <c:v>1</c:v>
                </c:pt>
                <c:pt idx="39">
                  <c:v>1</c:v>
                </c:pt>
                <c:pt idx="40">
                  <c:v>1</c:v>
                </c:pt>
                <c:pt idx="41">
                  <c:v>1</c:v>
                </c:pt>
                <c:pt idx="42">
                  <c:v>1</c:v>
                </c:pt>
                <c:pt idx="43">
                  <c:v>1</c:v>
                </c:pt>
                <c:pt idx="44">
                  <c:v>1</c:v>
                </c:pt>
                <c:pt idx="45">
                  <c:v>1</c:v>
                </c:pt>
                <c:pt idx="46">
                  <c:v>1</c:v>
                </c:pt>
                <c:pt idx="47">
                  <c:v>1</c:v>
                </c:pt>
                <c:pt idx="48">
                  <c:v>1</c:v>
                </c:pt>
                <c:pt idx="49">
                  <c:v>1</c:v>
                </c:pt>
                <c:pt idx="50">
                  <c:v>1</c:v>
                </c:pt>
                <c:pt idx="51">
                  <c:v>1</c:v>
                </c:pt>
                <c:pt idx="52">
                  <c:v>1</c:v>
                </c:pt>
                <c:pt idx="53">
                  <c:v>1</c:v>
                </c:pt>
                <c:pt idx="54">
                  <c:v>1</c:v>
                </c:pt>
                <c:pt idx="55">
                  <c:v>1</c:v>
                </c:pt>
                <c:pt idx="56">
                  <c:v>0.99999999999999978</c:v>
                </c:pt>
                <c:pt idx="57">
                  <c:v>0.99999999999999978</c:v>
                </c:pt>
                <c:pt idx="58">
                  <c:v>0.99999999999999956</c:v>
                </c:pt>
                <c:pt idx="59">
                  <c:v>0.99999999999999956</c:v>
                </c:pt>
                <c:pt idx="60">
                  <c:v>0.99999999999999933</c:v>
                </c:pt>
                <c:pt idx="61">
                  <c:v>0.99999999999999889</c:v>
                </c:pt>
                <c:pt idx="62">
                  <c:v>0.99999999999999845</c:v>
                </c:pt>
                <c:pt idx="63">
                  <c:v>0.99999999999999756</c:v>
                </c:pt>
                <c:pt idx="64">
                  <c:v>0.99999999999999645</c:v>
                </c:pt>
                <c:pt idx="65">
                  <c:v>0.99999999999999467</c:v>
                </c:pt>
                <c:pt idx="66">
                  <c:v>0.99999999999999223</c:v>
                </c:pt>
                <c:pt idx="67">
                  <c:v>0.99999999999998868</c:v>
                </c:pt>
                <c:pt idx="68">
                  <c:v>0.99999999999998335</c:v>
                </c:pt>
                <c:pt idx="69">
                  <c:v>0.99999999999997535</c:v>
                </c:pt>
                <c:pt idx="70">
                  <c:v>0.99999999999996358</c:v>
                </c:pt>
                <c:pt idx="71">
                  <c:v>0.99999999999994649</c:v>
                </c:pt>
                <c:pt idx="72">
                  <c:v>0.99999999999992117</c:v>
                </c:pt>
                <c:pt idx="73">
                  <c:v>0.99999999999988409</c:v>
                </c:pt>
                <c:pt idx="74">
                  <c:v>0.99999999999982947</c:v>
                </c:pt>
                <c:pt idx="75">
                  <c:v>0.99999999999974887</c:v>
                </c:pt>
                <c:pt idx="76">
                  <c:v>0.99999999999963007</c:v>
                </c:pt>
                <c:pt idx="77">
                  <c:v>0.99999999999945532</c:v>
                </c:pt>
                <c:pt idx="78">
                  <c:v>0.9999999999991982</c:v>
                </c:pt>
                <c:pt idx="79">
                  <c:v>0.99999999999881961</c:v>
                </c:pt>
                <c:pt idx="80">
                  <c:v>0.99999999999826206</c:v>
                </c:pt>
                <c:pt idx="81">
                  <c:v>0.99999999999744116</c:v>
                </c:pt>
                <c:pt idx="82">
                  <c:v>0.99999999999623235</c:v>
                </c:pt>
                <c:pt idx="83">
                  <c:v>0.99999999999445288</c:v>
                </c:pt>
                <c:pt idx="84">
                  <c:v>0.99999999999183298</c:v>
                </c:pt>
                <c:pt idx="85">
                  <c:v>0.99999999998797584</c:v>
                </c:pt>
                <c:pt idx="86">
                  <c:v>0.99999999998229661</c:v>
                </c:pt>
                <c:pt idx="87">
                  <c:v>0.99999999997393507</c:v>
                </c:pt>
                <c:pt idx="88">
                  <c:v>0.99999999996162425</c:v>
                </c:pt>
                <c:pt idx="89">
                  <c:v>0.9999999999434992</c:v>
                </c:pt>
                <c:pt idx="90">
                  <c:v>0.99999999991681321</c:v>
                </c:pt>
                <c:pt idx="91">
                  <c:v>0.99999999987752353</c:v>
                </c:pt>
                <c:pt idx="92">
                  <c:v>0.99999999981967669</c:v>
                </c:pt>
                <c:pt idx="93">
                  <c:v>0.99999999973450815</c:v>
                </c:pt>
                <c:pt idx="94">
                  <c:v>0.99999999960911401</c:v>
                </c:pt>
                <c:pt idx="95">
                  <c:v>0.9999999994244948</c:v>
                </c:pt>
                <c:pt idx="96">
                  <c:v>0.99999999915267801</c:v>
                </c:pt>
                <c:pt idx="97">
                  <c:v>0.99999999875247991</c:v>
                </c:pt>
                <c:pt idx="98">
                  <c:v>0.99999999816326457</c:v>
                </c:pt>
                <c:pt idx="99">
                  <c:v>0.99999999729575695</c:v>
                </c:pt>
                <c:pt idx="100">
                  <c:v>0.9999999960185173</c:v>
                </c:pt>
                <c:pt idx="101">
                  <c:v>0.99999999413802532</c:v>
                </c:pt>
                <c:pt idx="102">
                  <c:v>0.99999999136935924</c:v>
                </c:pt>
                <c:pt idx="103">
                  <c:v>0.99999998729302597</c:v>
                </c:pt>
                <c:pt idx="104">
                  <c:v>0.99999998129140211</c:v>
                </c:pt>
                <c:pt idx="105">
                  <c:v>0.9999999724551546</c:v>
                </c:pt>
                <c:pt idx="106">
                  <c:v>0.99999995944546394</c:v>
                </c:pt>
                <c:pt idx="107">
                  <c:v>0.99999994029117389</c:v>
                </c:pt>
                <c:pt idx="108">
                  <c:v>0.99999991209013284</c:v>
                </c:pt>
                <c:pt idx="109">
                  <c:v>0.99999987056947603</c:v>
                </c:pt>
                <c:pt idx="110">
                  <c:v>0.99999980943822664</c:v>
                </c:pt>
                <c:pt idx="111">
                  <c:v>0.99999971943412314</c:v>
                </c:pt>
                <c:pt idx="112">
                  <c:v>0.99999958692025925</c:v>
                </c:pt>
                <c:pt idx="113">
                  <c:v>0.99999939181890762</c:v>
                </c:pt>
                <c:pt idx="114">
                  <c:v>0.99999910456948005</c:v>
                </c:pt>
                <c:pt idx="115">
                  <c:v>0.99999868164973005</c:v>
                </c:pt>
                <c:pt idx="116">
                  <c:v>0.99999805898163141</c:v>
                </c:pt>
                <c:pt idx="117">
                  <c:v>0.99999714222290892</c:v>
                </c:pt>
                <c:pt idx="118">
                  <c:v>0.9999957924734264</c:v>
                </c:pt>
                <c:pt idx="119">
                  <c:v>0.99999380523112247</c:v>
                </c:pt>
                <c:pt idx="120">
                  <c:v>0.99999087940984932</c:v>
                </c:pt>
                <c:pt idx="121">
                  <c:v>0.9999865717266635</c:v>
                </c:pt>
                <c:pt idx="122">
                  <c:v>0.99998022955149224</c:v>
                </c:pt>
                <c:pt idx="123">
                  <c:v>0.9999708920533884</c:v>
                </c:pt>
                <c:pt idx="124">
                  <c:v>0.99995714468394414</c:v>
                </c:pt>
                <c:pt idx="125">
                  <c:v>0.9999369049897584</c:v>
                </c:pt>
                <c:pt idx="126">
                  <c:v>0.99990710738762134</c:v>
                </c:pt>
                <c:pt idx="127">
                  <c:v>0.99986323932804799</c:v>
                </c:pt>
                <c:pt idx="128">
                  <c:v>0.99979865897388565</c:v>
                </c:pt>
                <c:pt idx="129">
                  <c:v>0.99970359188908009</c:v>
                </c:pt>
                <c:pt idx="130">
                  <c:v>0.99956365662002511</c:v>
                </c:pt>
                <c:pt idx="131">
                  <c:v>0.99935769988383782</c:v>
                </c:pt>
                <c:pt idx="132">
                  <c:v>0.99905462225520814</c:v>
                </c:pt>
                <c:pt idx="133">
                  <c:v>0.99860873261673033</c:v>
                </c:pt>
                <c:pt idx="134">
                  <c:v>0.9979529689887866</c:v>
                </c:pt>
                <c:pt idx="135">
                  <c:v>0.9969890479573742</c:v>
                </c:pt>
                <c:pt idx="136">
                  <c:v>0.99557324211406339</c:v>
                </c:pt>
                <c:pt idx="137">
                  <c:v>0.99349604095172961</c:v>
                </c:pt>
                <c:pt idx="138">
                  <c:v>0.99045348531069588</c:v>
                </c:pt>
                <c:pt idx="139">
                  <c:v>0.98600766625207181</c:v>
                </c:pt>
                <c:pt idx="140">
                  <c:v>0.9795342071442884</c:v>
                </c:pt>
                <c:pt idx="141">
                  <c:v>0.97015649246490443</c:v>
                </c:pt>
                <c:pt idx="142">
                  <c:v>0.95667184784251846</c:v>
                </c:pt>
                <c:pt idx="143">
                  <c:v>0.93748683942539435</c:v>
                </c:pt>
                <c:pt idx="144">
                  <c:v>0.9106008421134919</c:v>
                </c:pt>
                <c:pt idx="145">
                  <c:v>0.87370928180637086</c:v>
                </c:pt>
                <c:pt idx="146">
                  <c:v>0.82452761052625467</c:v>
                </c:pt>
                <c:pt idx="147">
                  <c:v>0.76142295475915789</c:v>
                </c:pt>
                <c:pt idx="148">
                  <c:v>0.6843130567748209</c:v>
                </c:pt>
                <c:pt idx="149">
                  <c:v>0.59551989134713035</c:v>
                </c:pt>
                <c:pt idx="150">
                  <c:v>0.49999999999999778</c:v>
                </c:pt>
                <c:pt idx="151">
                  <c:v>0.40448010865286499</c:v>
                </c:pt>
                <c:pt idx="152">
                  <c:v>0.31568694322517499</c:v>
                </c:pt>
                <c:pt idx="153">
                  <c:v>0.2385770452408387</c:v>
                </c:pt>
                <c:pt idx="154">
                  <c:v>0.17547238947374252</c:v>
                </c:pt>
                <c:pt idx="155">
                  <c:v>0.12629071819362692</c:v>
                </c:pt>
                <c:pt idx="156">
                  <c:v>8.9399157886506542E-2</c:v>
                </c:pt>
                <c:pt idx="157">
                  <c:v>6.251316057460464E-2</c:v>
                </c:pt>
                <c:pt idx="158">
                  <c:v>4.3328152157480683E-2</c:v>
                </c:pt>
                <c:pt idx="159">
                  <c:v>2.9843507535094963E-2</c:v>
                </c:pt>
                <c:pt idx="160">
                  <c:v>2.04657928557112E-2</c:v>
                </c:pt>
                <c:pt idx="161">
                  <c:v>1.3992333747927913E-2</c:v>
                </c:pt>
                <c:pt idx="162">
                  <c:v>9.5465146893038959E-3</c:v>
                </c:pt>
                <c:pt idx="163">
                  <c:v>6.5039590482703549E-3</c:v>
                </c:pt>
                <c:pt idx="164">
                  <c:v>4.4267578859365714E-3</c:v>
                </c:pt>
                <c:pt idx="165">
                  <c:v>3.0109520426256542E-3</c:v>
                </c:pt>
                <c:pt idx="166">
                  <c:v>2.0470310112133462E-3</c:v>
                </c:pt>
                <c:pt idx="167">
                  <c:v>1.3912673832696713E-3</c:v>
                </c:pt>
                <c:pt idx="168">
                  <c:v>9.4537774479189695E-4</c:v>
                </c:pt>
                <c:pt idx="169">
                  <c:v>6.4230011616203913E-4</c:v>
                </c:pt>
                <c:pt idx="170">
                  <c:v>4.3634337997491162E-4</c:v>
                </c:pt>
                <c:pt idx="171">
                  <c:v>2.964081109199816E-4</c:v>
                </c:pt>
                <c:pt idx="172">
                  <c:v>2.013410261143242E-4</c:v>
                </c:pt>
                <c:pt idx="173">
                  <c:v>1.3676067195203656E-4</c:v>
                </c:pt>
                <c:pt idx="174">
                  <c:v>9.2892612378697533E-5</c:v>
                </c:pt>
                <c:pt idx="175">
                  <c:v>6.3095010241687427E-5</c:v>
                </c:pt>
                <c:pt idx="176">
                  <c:v>4.2855316055962471E-5</c:v>
                </c:pt>
                <c:pt idx="177">
                  <c:v>2.9107946611591109E-5</c:v>
                </c:pt>
                <c:pt idx="178">
                  <c:v>1.9770448507633101E-5</c:v>
                </c:pt>
                <c:pt idx="179">
                  <c:v>1.3428273336438418E-5</c:v>
                </c:pt>
                <c:pt idx="180">
                  <c:v>9.1205901505996828E-6</c:v>
                </c:pt>
                <c:pt idx="181">
                  <c:v>6.1947688774684618E-6</c:v>
                </c:pt>
                <c:pt idx="182">
                  <c:v>4.2075265737231871E-6</c:v>
                </c:pt>
                <c:pt idx="183">
                  <c:v>2.8577770911144236E-6</c:v>
                </c:pt>
                <c:pt idx="184">
                  <c:v>1.9410183686762942E-6</c:v>
                </c:pt>
                <c:pt idx="185">
                  <c:v>1.3183502699517663E-6</c:v>
                </c:pt>
                <c:pt idx="186">
                  <c:v>8.9543051995647045E-7</c:v>
                </c:pt>
                <c:pt idx="187">
                  <c:v>6.0818109235776795E-7</c:v>
                </c:pt>
                <c:pt idx="188">
                  <c:v>4.130797407210405E-7</c:v>
                </c:pt>
                <c:pt idx="189">
                  <c:v>2.8056587693812705E-7</c:v>
                </c:pt>
                <c:pt idx="190">
                  <c:v>1.9056177342032277E-7</c:v>
                </c:pt>
                <c:pt idx="191">
                  <c:v>1.2943052390018027E-7</c:v>
                </c:pt>
                <c:pt idx="192">
                  <c:v>8.7909867167339874E-8</c:v>
                </c:pt>
                <c:pt idx="193">
                  <c:v>5.9708826091158559E-8</c:v>
                </c:pt>
                <c:pt idx="194">
                  <c:v>4.0554536092573692E-8</c:v>
                </c:pt>
                <c:pt idx="195">
                  <c:v>2.7544845465008343E-8</c:v>
                </c:pt>
                <c:pt idx="196">
                  <c:v>1.8708597893779332E-8</c:v>
                </c:pt>
                <c:pt idx="197">
                  <c:v>1.2706973963735289E-8</c:v>
                </c:pt>
                <c:pt idx="198">
                  <c:v>8.6306407311188003E-9</c:v>
                </c:pt>
                <c:pt idx="199">
                  <c:v>5.8619746561867675E-9</c:v>
                </c:pt>
                <c:pt idx="200">
                  <c:v>3.9814827090828735E-9</c:v>
                </c:pt>
                <c:pt idx="201">
                  <c:v>2.7042431062769086E-9</c:v>
                </c:pt>
                <c:pt idx="202">
                  <c:v>1.8367355352735816E-9</c:v>
                </c:pt>
                <c:pt idx="203">
                  <c:v>1.2475200242786295E-9</c:v>
                </c:pt>
                <c:pt idx="204">
                  <c:v>8.4732188210763358E-10</c:v>
                </c:pt>
                <c:pt idx="205">
                  <c:v>5.7550528875991638E-10</c:v>
                </c:pt>
                <c:pt idx="206">
                  <c:v>3.9088608987402725E-10</c:v>
                </c:pt>
                <c:pt idx="207">
                  <c:v>2.6549180039194613E-10</c:v>
                </c:pt>
                <c:pt idx="208">
                  <c:v>1.8032336759601097E-10</c:v>
                </c:pt>
                <c:pt idx="209">
                  <c:v>1.2247653920864411E-10</c:v>
                </c:pt>
                <c:pt idx="210">
                  <c:v>8.3186682104643669E-11</c:v>
                </c:pt>
                <c:pt idx="211">
                  <c:v>5.6500813332937685E-11</c:v>
                </c:pt>
                <c:pt idx="212">
                  <c:v>3.8375636898709016E-11</c:v>
                </c:pt>
                <c:pt idx="213">
                  <c:v>2.6064925803722473E-11</c:v>
                </c:pt>
                <c:pt idx="214">
                  <c:v>1.7703428843254699E-11</c:v>
                </c:pt>
                <c:pt idx="215">
                  <c:v>1.2024258007386374E-11</c:v>
                </c:pt>
                <c:pt idx="216">
                  <c:v>8.1669365809336097E-12</c:v>
                </c:pt>
                <c:pt idx="217">
                  <c:v>5.5470244464096339E-12</c:v>
                </c:pt>
                <c:pt idx="218">
                  <c:v>3.7675669333436663E-12</c:v>
                </c:pt>
                <c:pt idx="219">
                  <c:v>2.5589504308754336E-12</c:v>
                </c:pt>
                <c:pt idx="220">
                  <c:v>1.7380520169985571E-12</c:v>
                </c:pt>
              </c:numCache>
            </c:numRef>
          </c:yVal>
          <c:smooth val="1"/>
        </c:ser>
        <c:ser>
          <c:idx val="1"/>
          <c:order val="1"/>
          <c:tx>
            <c:strRef>
              <c:f>Tabelle1!$C$13</c:f>
              <c:strCache>
                <c:ptCount val="1"/>
                <c:pt idx="0">
                  <c:v>T=10K</c:v>
                </c:pt>
              </c:strCache>
            </c:strRef>
          </c:tx>
          <c:marker>
            <c:symbol val="none"/>
          </c:marker>
          <c:xVal>
            <c:numRef>
              <c:f>Tabelle1!$A$14:$A$234</c:f>
              <c:numCache>
                <c:formatCode>General</c:formatCode>
                <c:ptCount val="221"/>
                <c:pt idx="0">
                  <c:v>-1</c:v>
                </c:pt>
                <c:pt idx="1">
                  <c:v>-0.99</c:v>
                </c:pt>
                <c:pt idx="2">
                  <c:v>-0.98</c:v>
                </c:pt>
                <c:pt idx="3">
                  <c:v>-0.97</c:v>
                </c:pt>
                <c:pt idx="4">
                  <c:v>-0.96</c:v>
                </c:pt>
                <c:pt idx="5">
                  <c:v>-0.95</c:v>
                </c:pt>
                <c:pt idx="6">
                  <c:v>-0.94</c:v>
                </c:pt>
                <c:pt idx="7">
                  <c:v>-0.92999999999999994</c:v>
                </c:pt>
                <c:pt idx="8">
                  <c:v>-0.91999999999999993</c:v>
                </c:pt>
                <c:pt idx="9">
                  <c:v>-0.90999999999999992</c:v>
                </c:pt>
                <c:pt idx="10">
                  <c:v>-0.89999999999999991</c:v>
                </c:pt>
                <c:pt idx="11">
                  <c:v>-0.8899999999999999</c:v>
                </c:pt>
                <c:pt idx="12">
                  <c:v>-0.87999999999999989</c:v>
                </c:pt>
                <c:pt idx="13">
                  <c:v>-0.86999999999999988</c:v>
                </c:pt>
                <c:pt idx="14">
                  <c:v>-0.85999999999999988</c:v>
                </c:pt>
                <c:pt idx="15">
                  <c:v>-0.84999999999999987</c:v>
                </c:pt>
                <c:pt idx="16">
                  <c:v>-0.83999999999999986</c:v>
                </c:pt>
                <c:pt idx="17">
                  <c:v>-0.82999999999999985</c:v>
                </c:pt>
                <c:pt idx="18">
                  <c:v>-0.81999999999999984</c:v>
                </c:pt>
                <c:pt idx="19">
                  <c:v>-0.80999999999999983</c:v>
                </c:pt>
                <c:pt idx="20">
                  <c:v>-0.79999999999999982</c:v>
                </c:pt>
                <c:pt idx="21">
                  <c:v>-0.78999999999999981</c:v>
                </c:pt>
                <c:pt idx="22">
                  <c:v>-0.7799999999999998</c:v>
                </c:pt>
                <c:pt idx="23">
                  <c:v>-0.7699999999999998</c:v>
                </c:pt>
                <c:pt idx="24">
                  <c:v>-0.75999999999999979</c:v>
                </c:pt>
                <c:pt idx="25">
                  <c:v>-0.74999999999999978</c:v>
                </c:pt>
                <c:pt idx="26">
                  <c:v>-0.73999999999999977</c:v>
                </c:pt>
                <c:pt idx="27">
                  <c:v>-0.72999999999999976</c:v>
                </c:pt>
                <c:pt idx="28">
                  <c:v>-0.71999999999999975</c:v>
                </c:pt>
                <c:pt idx="29">
                  <c:v>-0.70999999999999974</c:v>
                </c:pt>
                <c:pt idx="30">
                  <c:v>-0.69999999999999973</c:v>
                </c:pt>
                <c:pt idx="31">
                  <c:v>-0.68999999999999972</c:v>
                </c:pt>
                <c:pt idx="32">
                  <c:v>-0.67999999999999972</c:v>
                </c:pt>
                <c:pt idx="33">
                  <c:v>-0.66999999999999971</c:v>
                </c:pt>
                <c:pt idx="34">
                  <c:v>-0.6599999999999997</c:v>
                </c:pt>
                <c:pt idx="35">
                  <c:v>-0.64999999999999969</c:v>
                </c:pt>
                <c:pt idx="36">
                  <c:v>-0.63999999999999968</c:v>
                </c:pt>
                <c:pt idx="37">
                  <c:v>-0.62999999999999967</c:v>
                </c:pt>
                <c:pt idx="38">
                  <c:v>-0.61999999999999966</c:v>
                </c:pt>
                <c:pt idx="39">
                  <c:v>-0.60999999999999965</c:v>
                </c:pt>
                <c:pt idx="40">
                  <c:v>-0.59999999999999964</c:v>
                </c:pt>
                <c:pt idx="41">
                  <c:v>-0.58999999999999964</c:v>
                </c:pt>
                <c:pt idx="42">
                  <c:v>-0.57999999999999963</c:v>
                </c:pt>
                <c:pt idx="43">
                  <c:v>-0.56999999999999962</c:v>
                </c:pt>
                <c:pt idx="44">
                  <c:v>-0.55999999999999961</c:v>
                </c:pt>
                <c:pt idx="45">
                  <c:v>-0.5499999999999996</c:v>
                </c:pt>
                <c:pt idx="46">
                  <c:v>-0.53999999999999959</c:v>
                </c:pt>
                <c:pt idx="47">
                  <c:v>-0.52999999999999958</c:v>
                </c:pt>
                <c:pt idx="48">
                  <c:v>-0.51999999999999957</c:v>
                </c:pt>
                <c:pt idx="49">
                  <c:v>-0.50999999999999956</c:v>
                </c:pt>
                <c:pt idx="50">
                  <c:v>-0.49999999999999956</c:v>
                </c:pt>
                <c:pt idx="51">
                  <c:v>-0.48999999999999955</c:v>
                </c:pt>
                <c:pt idx="52">
                  <c:v>-0.47999999999999954</c:v>
                </c:pt>
                <c:pt idx="53">
                  <c:v>-0.46999999999999953</c:v>
                </c:pt>
                <c:pt idx="54">
                  <c:v>-0.45999999999999952</c:v>
                </c:pt>
                <c:pt idx="55">
                  <c:v>-0.44999999999999951</c:v>
                </c:pt>
                <c:pt idx="56">
                  <c:v>-0.4399999999999995</c:v>
                </c:pt>
                <c:pt idx="57">
                  <c:v>-0.42999999999999949</c:v>
                </c:pt>
                <c:pt idx="58">
                  <c:v>-0.41999999999999948</c:v>
                </c:pt>
                <c:pt idx="59">
                  <c:v>-0.40999999999999948</c:v>
                </c:pt>
                <c:pt idx="60">
                  <c:v>-0.39999999999999947</c:v>
                </c:pt>
                <c:pt idx="61">
                  <c:v>-0.38999999999999946</c:v>
                </c:pt>
                <c:pt idx="62">
                  <c:v>-0.37999999999999945</c:v>
                </c:pt>
                <c:pt idx="63">
                  <c:v>-0.36999999999999944</c:v>
                </c:pt>
                <c:pt idx="64">
                  <c:v>-0.35999999999999943</c:v>
                </c:pt>
                <c:pt idx="65">
                  <c:v>-0.34999999999999942</c:v>
                </c:pt>
                <c:pt idx="66">
                  <c:v>-0.33999999999999941</c:v>
                </c:pt>
                <c:pt idx="67">
                  <c:v>-0.3299999999999994</c:v>
                </c:pt>
                <c:pt idx="68">
                  <c:v>-0.3199999999999994</c:v>
                </c:pt>
                <c:pt idx="69">
                  <c:v>-0.30999999999999939</c:v>
                </c:pt>
                <c:pt idx="70">
                  <c:v>-0.29999999999999938</c:v>
                </c:pt>
                <c:pt idx="71">
                  <c:v>-0.28999999999999937</c:v>
                </c:pt>
                <c:pt idx="72">
                  <c:v>-0.27999999999999936</c:v>
                </c:pt>
                <c:pt idx="73">
                  <c:v>-0.26999999999999935</c:v>
                </c:pt>
                <c:pt idx="74">
                  <c:v>-0.25999999999999934</c:v>
                </c:pt>
                <c:pt idx="75">
                  <c:v>-0.24999999999999933</c:v>
                </c:pt>
                <c:pt idx="76">
                  <c:v>-0.23999999999999932</c:v>
                </c:pt>
                <c:pt idx="77">
                  <c:v>-0.22999999999999932</c:v>
                </c:pt>
                <c:pt idx="78">
                  <c:v>-0.21999999999999931</c:v>
                </c:pt>
                <c:pt idx="79">
                  <c:v>-0.2099999999999993</c:v>
                </c:pt>
                <c:pt idx="80">
                  <c:v>-0.19999999999999929</c:v>
                </c:pt>
                <c:pt idx="81">
                  <c:v>-0.18999999999999928</c:v>
                </c:pt>
                <c:pt idx="82">
                  <c:v>-0.17999999999999927</c:v>
                </c:pt>
                <c:pt idx="83">
                  <c:v>-0.16999999999999926</c:v>
                </c:pt>
                <c:pt idx="84">
                  <c:v>-0.15999999999999925</c:v>
                </c:pt>
                <c:pt idx="85">
                  <c:v>-0.14999999999999925</c:v>
                </c:pt>
                <c:pt idx="86">
                  <c:v>-0.13999999999999924</c:v>
                </c:pt>
                <c:pt idx="87">
                  <c:v>-0.12999999999999923</c:v>
                </c:pt>
                <c:pt idx="88">
                  <c:v>-0.11999999999999923</c:v>
                </c:pt>
                <c:pt idx="89">
                  <c:v>-0.10999999999999924</c:v>
                </c:pt>
                <c:pt idx="90">
                  <c:v>-9.9999999999999242E-2</c:v>
                </c:pt>
                <c:pt idx="91">
                  <c:v>-8.9999999999999247E-2</c:v>
                </c:pt>
                <c:pt idx="92">
                  <c:v>-7.9999999999999252E-2</c:v>
                </c:pt>
                <c:pt idx="93">
                  <c:v>-6.9999999999999257E-2</c:v>
                </c:pt>
                <c:pt idx="94">
                  <c:v>-5.9999999999999255E-2</c:v>
                </c:pt>
                <c:pt idx="95">
                  <c:v>-4.9999999999999253E-2</c:v>
                </c:pt>
                <c:pt idx="96">
                  <c:v>-3.9999999999999251E-2</c:v>
                </c:pt>
                <c:pt idx="97">
                  <c:v>-2.9999999999999249E-2</c:v>
                </c:pt>
                <c:pt idx="98">
                  <c:v>-1.9999999999999248E-2</c:v>
                </c:pt>
                <c:pt idx="99">
                  <c:v>-9.9999999999992473E-3</c:v>
                </c:pt>
                <c:pt idx="100">
                  <c:v>0</c:v>
                </c:pt>
                <c:pt idx="101">
                  <c:v>0.01</c:v>
                </c:pt>
                <c:pt idx="102">
                  <c:v>0.02</c:v>
                </c:pt>
                <c:pt idx="103">
                  <c:v>0.03</c:v>
                </c:pt>
                <c:pt idx="104">
                  <c:v>0.04</c:v>
                </c:pt>
                <c:pt idx="105">
                  <c:v>0.05</c:v>
                </c:pt>
                <c:pt idx="106">
                  <c:v>6.0000000000000005E-2</c:v>
                </c:pt>
                <c:pt idx="107">
                  <c:v>7.0000000000000007E-2</c:v>
                </c:pt>
                <c:pt idx="108">
                  <c:v>0.08</c:v>
                </c:pt>
                <c:pt idx="109">
                  <c:v>0.09</c:v>
                </c:pt>
                <c:pt idx="110">
                  <c:v>9.9999999999999992E-2</c:v>
                </c:pt>
                <c:pt idx="111">
                  <c:v>0.10999999999999999</c:v>
                </c:pt>
                <c:pt idx="112">
                  <c:v>0.11999999999999998</c:v>
                </c:pt>
                <c:pt idx="113">
                  <c:v>0.12999999999999998</c:v>
                </c:pt>
                <c:pt idx="114">
                  <c:v>0.13999999999999999</c:v>
                </c:pt>
                <c:pt idx="115">
                  <c:v>0.15</c:v>
                </c:pt>
                <c:pt idx="116">
                  <c:v>0.16</c:v>
                </c:pt>
                <c:pt idx="117">
                  <c:v>0.17</c:v>
                </c:pt>
                <c:pt idx="118">
                  <c:v>0.18000000000000002</c:v>
                </c:pt>
                <c:pt idx="119">
                  <c:v>0.19000000000000003</c:v>
                </c:pt>
                <c:pt idx="120">
                  <c:v>0.20000000000000004</c:v>
                </c:pt>
                <c:pt idx="121">
                  <c:v>0.21000000000000005</c:v>
                </c:pt>
                <c:pt idx="122">
                  <c:v>0.22000000000000006</c:v>
                </c:pt>
                <c:pt idx="123">
                  <c:v>0.23000000000000007</c:v>
                </c:pt>
                <c:pt idx="124">
                  <c:v>0.24000000000000007</c:v>
                </c:pt>
                <c:pt idx="125">
                  <c:v>0.25000000000000006</c:v>
                </c:pt>
                <c:pt idx="126">
                  <c:v>0.26000000000000006</c:v>
                </c:pt>
                <c:pt idx="127">
                  <c:v>0.27000000000000007</c:v>
                </c:pt>
                <c:pt idx="128">
                  <c:v>0.28000000000000008</c:v>
                </c:pt>
                <c:pt idx="129">
                  <c:v>0.29000000000000009</c:v>
                </c:pt>
                <c:pt idx="130">
                  <c:v>0.3000000000000001</c:v>
                </c:pt>
                <c:pt idx="131">
                  <c:v>0.31000000000000011</c:v>
                </c:pt>
                <c:pt idx="132">
                  <c:v>0.32000000000000012</c:v>
                </c:pt>
                <c:pt idx="133">
                  <c:v>0.33000000000000013</c:v>
                </c:pt>
                <c:pt idx="134">
                  <c:v>0.34000000000000014</c:v>
                </c:pt>
                <c:pt idx="135">
                  <c:v>0.35000000000000014</c:v>
                </c:pt>
                <c:pt idx="136">
                  <c:v>0.36000000000000015</c:v>
                </c:pt>
                <c:pt idx="137">
                  <c:v>0.37000000000000016</c:v>
                </c:pt>
                <c:pt idx="138">
                  <c:v>0.38000000000000017</c:v>
                </c:pt>
                <c:pt idx="139">
                  <c:v>0.39000000000000018</c:v>
                </c:pt>
                <c:pt idx="140">
                  <c:v>0.40000000000000019</c:v>
                </c:pt>
                <c:pt idx="141">
                  <c:v>0.4100000000000002</c:v>
                </c:pt>
                <c:pt idx="142">
                  <c:v>0.42000000000000021</c:v>
                </c:pt>
                <c:pt idx="143">
                  <c:v>0.43000000000000022</c:v>
                </c:pt>
                <c:pt idx="144">
                  <c:v>0.44000000000000022</c:v>
                </c:pt>
                <c:pt idx="145">
                  <c:v>0.45000000000000023</c:v>
                </c:pt>
                <c:pt idx="146">
                  <c:v>0.46000000000000024</c:v>
                </c:pt>
                <c:pt idx="147">
                  <c:v>0.47000000000000025</c:v>
                </c:pt>
                <c:pt idx="148">
                  <c:v>0.48000000000000026</c:v>
                </c:pt>
                <c:pt idx="149">
                  <c:v>0.49000000000000027</c:v>
                </c:pt>
                <c:pt idx="150">
                  <c:v>0.50000000000000022</c:v>
                </c:pt>
                <c:pt idx="151">
                  <c:v>0.51000000000000023</c:v>
                </c:pt>
                <c:pt idx="152">
                  <c:v>0.52000000000000024</c:v>
                </c:pt>
                <c:pt idx="153">
                  <c:v>0.53000000000000025</c:v>
                </c:pt>
                <c:pt idx="154">
                  <c:v>0.54000000000000026</c:v>
                </c:pt>
                <c:pt idx="155">
                  <c:v>0.55000000000000027</c:v>
                </c:pt>
                <c:pt idx="156">
                  <c:v>0.56000000000000028</c:v>
                </c:pt>
                <c:pt idx="157">
                  <c:v>0.57000000000000028</c:v>
                </c:pt>
                <c:pt idx="158">
                  <c:v>0.58000000000000029</c:v>
                </c:pt>
                <c:pt idx="159">
                  <c:v>0.5900000000000003</c:v>
                </c:pt>
                <c:pt idx="160">
                  <c:v>0.60000000000000031</c:v>
                </c:pt>
                <c:pt idx="161">
                  <c:v>0.61000000000000032</c:v>
                </c:pt>
                <c:pt idx="162">
                  <c:v>0.62000000000000033</c:v>
                </c:pt>
                <c:pt idx="163">
                  <c:v>0.63000000000000034</c:v>
                </c:pt>
                <c:pt idx="164">
                  <c:v>0.64000000000000035</c:v>
                </c:pt>
                <c:pt idx="165">
                  <c:v>0.65000000000000036</c:v>
                </c:pt>
                <c:pt idx="166">
                  <c:v>0.66000000000000036</c:v>
                </c:pt>
                <c:pt idx="167">
                  <c:v>0.67000000000000037</c:v>
                </c:pt>
                <c:pt idx="168">
                  <c:v>0.68000000000000038</c:v>
                </c:pt>
                <c:pt idx="169">
                  <c:v>0.69000000000000039</c:v>
                </c:pt>
                <c:pt idx="170">
                  <c:v>0.7000000000000004</c:v>
                </c:pt>
                <c:pt idx="171">
                  <c:v>0.71000000000000041</c:v>
                </c:pt>
                <c:pt idx="172">
                  <c:v>0.72000000000000042</c:v>
                </c:pt>
                <c:pt idx="173">
                  <c:v>0.73000000000000043</c:v>
                </c:pt>
                <c:pt idx="174">
                  <c:v>0.74000000000000044</c:v>
                </c:pt>
                <c:pt idx="175">
                  <c:v>0.75000000000000044</c:v>
                </c:pt>
                <c:pt idx="176">
                  <c:v>0.76000000000000045</c:v>
                </c:pt>
                <c:pt idx="177">
                  <c:v>0.77000000000000046</c:v>
                </c:pt>
                <c:pt idx="178">
                  <c:v>0.78000000000000047</c:v>
                </c:pt>
                <c:pt idx="179">
                  <c:v>0.79000000000000048</c:v>
                </c:pt>
                <c:pt idx="180">
                  <c:v>0.80000000000000049</c:v>
                </c:pt>
                <c:pt idx="181">
                  <c:v>0.8100000000000005</c:v>
                </c:pt>
                <c:pt idx="182">
                  <c:v>0.82000000000000051</c:v>
                </c:pt>
                <c:pt idx="183">
                  <c:v>0.83000000000000052</c:v>
                </c:pt>
                <c:pt idx="184">
                  <c:v>0.84000000000000052</c:v>
                </c:pt>
                <c:pt idx="185">
                  <c:v>0.85000000000000053</c:v>
                </c:pt>
                <c:pt idx="186">
                  <c:v>0.86000000000000054</c:v>
                </c:pt>
                <c:pt idx="187">
                  <c:v>0.87000000000000055</c:v>
                </c:pt>
                <c:pt idx="188">
                  <c:v>0.88000000000000056</c:v>
                </c:pt>
                <c:pt idx="189">
                  <c:v>0.89000000000000057</c:v>
                </c:pt>
                <c:pt idx="190">
                  <c:v>0.90000000000000058</c:v>
                </c:pt>
                <c:pt idx="191">
                  <c:v>0.91000000000000059</c:v>
                </c:pt>
                <c:pt idx="192">
                  <c:v>0.9200000000000006</c:v>
                </c:pt>
                <c:pt idx="193">
                  <c:v>0.9300000000000006</c:v>
                </c:pt>
                <c:pt idx="194">
                  <c:v>0.94000000000000061</c:v>
                </c:pt>
                <c:pt idx="195">
                  <c:v>0.95000000000000062</c:v>
                </c:pt>
                <c:pt idx="196">
                  <c:v>0.96000000000000063</c:v>
                </c:pt>
                <c:pt idx="197">
                  <c:v>0.97000000000000064</c:v>
                </c:pt>
                <c:pt idx="198">
                  <c:v>0.98000000000000065</c:v>
                </c:pt>
                <c:pt idx="199">
                  <c:v>0.99000000000000066</c:v>
                </c:pt>
                <c:pt idx="200">
                  <c:v>1.0000000000000007</c:v>
                </c:pt>
                <c:pt idx="201">
                  <c:v>1.0100000000000007</c:v>
                </c:pt>
                <c:pt idx="202">
                  <c:v>1.0200000000000007</c:v>
                </c:pt>
                <c:pt idx="203">
                  <c:v>1.0300000000000007</c:v>
                </c:pt>
                <c:pt idx="204">
                  <c:v>1.0400000000000007</c:v>
                </c:pt>
                <c:pt idx="205">
                  <c:v>1.0500000000000007</c:v>
                </c:pt>
                <c:pt idx="206">
                  <c:v>1.0600000000000007</c:v>
                </c:pt>
                <c:pt idx="207">
                  <c:v>1.0700000000000007</c:v>
                </c:pt>
                <c:pt idx="208">
                  <c:v>1.0800000000000007</c:v>
                </c:pt>
                <c:pt idx="209">
                  <c:v>1.0900000000000007</c:v>
                </c:pt>
                <c:pt idx="210">
                  <c:v>1.1000000000000008</c:v>
                </c:pt>
                <c:pt idx="211">
                  <c:v>1.1100000000000008</c:v>
                </c:pt>
                <c:pt idx="212">
                  <c:v>1.1200000000000008</c:v>
                </c:pt>
                <c:pt idx="213">
                  <c:v>1.1300000000000008</c:v>
                </c:pt>
                <c:pt idx="214">
                  <c:v>1.1400000000000008</c:v>
                </c:pt>
                <c:pt idx="215">
                  <c:v>1.1500000000000008</c:v>
                </c:pt>
                <c:pt idx="216">
                  <c:v>1.1600000000000008</c:v>
                </c:pt>
                <c:pt idx="217">
                  <c:v>1.1700000000000008</c:v>
                </c:pt>
                <c:pt idx="218">
                  <c:v>1.1800000000000008</c:v>
                </c:pt>
                <c:pt idx="219">
                  <c:v>1.1900000000000008</c:v>
                </c:pt>
                <c:pt idx="220">
                  <c:v>1.2000000000000008</c:v>
                </c:pt>
              </c:numCache>
            </c:numRef>
          </c:xVal>
          <c:yVal>
            <c:numRef>
              <c:f>Tabelle1!$C$14:$C$234</c:f>
              <c:numCache>
                <c:formatCode>0.00E+00</c:formatCode>
                <c:ptCount val="221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  <c:pt idx="7">
                  <c:v>1</c:v>
                </c:pt>
                <c:pt idx="8">
                  <c:v>1</c:v>
                </c:pt>
                <c:pt idx="9">
                  <c:v>1</c:v>
                </c:pt>
                <c:pt idx="10">
                  <c:v>1</c:v>
                </c:pt>
                <c:pt idx="11">
                  <c:v>1</c:v>
                </c:pt>
                <c:pt idx="12">
                  <c:v>1</c:v>
                </c:pt>
                <c:pt idx="13">
                  <c:v>1</c:v>
                </c:pt>
                <c:pt idx="14">
                  <c:v>1</c:v>
                </c:pt>
                <c:pt idx="15">
                  <c:v>1</c:v>
                </c:pt>
                <c:pt idx="16">
                  <c:v>1</c:v>
                </c:pt>
                <c:pt idx="17">
                  <c:v>1</c:v>
                </c:pt>
                <c:pt idx="18">
                  <c:v>1</c:v>
                </c:pt>
                <c:pt idx="19">
                  <c:v>1</c:v>
                </c:pt>
                <c:pt idx="20">
                  <c:v>1</c:v>
                </c:pt>
                <c:pt idx="21">
                  <c:v>1</c:v>
                </c:pt>
                <c:pt idx="22">
                  <c:v>1</c:v>
                </c:pt>
                <c:pt idx="23">
                  <c:v>1</c:v>
                </c:pt>
                <c:pt idx="24">
                  <c:v>1</c:v>
                </c:pt>
                <c:pt idx="25">
                  <c:v>1</c:v>
                </c:pt>
                <c:pt idx="26">
                  <c:v>1</c:v>
                </c:pt>
                <c:pt idx="27">
                  <c:v>1</c:v>
                </c:pt>
                <c:pt idx="28">
                  <c:v>1</c:v>
                </c:pt>
                <c:pt idx="29">
                  <c:v>1</c:v>
                </c:pt>
                <c:pt idx="30">
                  <c:v>1</c:v>
                </c:pt>
                <c:pt idx="31">
                  <c:v>1</c:v>
                </c:pt>
                <c:pt idx="32">
                  <c:v>1</c:v>
                </c:pt>
                <c:pt idx="33">
                  <c:v>1</c:v>
                </c:pt>
                <c:pt idx="34">
                  <c:v>1</c:v>
                </c:pt>
                <c:pt idx="35">
                  <c:v>1</c:v>
                </c:pt>
                <c:pt idx="36">
                  <c:v>1</c:v>
                </c:pt>
                <c:pt idx="37">
                  <c:v>1</c:v>
                </c:pt>
                <c:pt idx="38">
                  <c:v>1</c:v>
                </c:pt>
                <c:pt idx="39">
                  <c:v>1</c:v>
                </c:pt>
                <c:pt idx="40">
                  <c:v>1</c:v>
                </c:pt>
                <c:pt idx="41">
                  <c:v>1</c:v>
                </c:pt>
                <c:pt idx="42">
                  <c:v>1</c:v>
                </c:pt>
                <c:pt idx="43">
                  <c:v>1</c:v>
                </c:pt>
                <c:pt idx="44">
                  <c:v>1</c:v>
                </c:pt>
                <c:pt idx="45">
                  <c:v>1</c:v>
                </c:pt>
                <c:pt idx="46">
                  <c:v>1</c:v>
                </c:pt>
                <c:pt idx="47">
                  <c:v>1</c:v>
                </c:pt>
                <c:pt idx="48">
                  <c:v>1</c:v>
                </c:pt>
                <c:pt idx="49">
                  <c:v>1</c:v>
                </c:pt>
                <c:pt idx="50">
                  <c:v>1</c:v>
                </c:pt>
                <c:pt idx="51">
                  <c:v>1</c:v>
                </c:pt>
                <c:pt idx="52">
                  <c:v>1</c:v>
                </c:pt>
                <c:pt idx="53">
                  <c:v>1</c:v>
                </c:pt>
                <c:pt idx="54">
                  <c:v>1</c:v>
                </c:pt>
                <c:pt idx="55">
                  <c:v>1</c:v>
                </c:pt>
                <c:pt idx="56">
                  <c:v>1</c:v>
                </c:pt>
                <c:pt idx="57">
                  <c:v>1</c:v>
                </c:pt>
                <c:pt idx="58">
                  <c:v>1</c:v>
                </c:pt>
                <c:pt idx="59">
                  <c:v>1</c:v>
                </c:pt>
                <c:pt idx="60">
                  <c:v>1</c:v>
                </c:pt>
                <c:pt idx="61">
                  <c:v>1</c:v>
                </c:pt>
                <c:pt idx="62">
                  <c:v>1</c:v>
                </c:pt>
                <c:pt idx="63">
                  <c:v>1</c:v>
                </c:pt>
                <c:pt idx="64">
                  <c:v>1</c:v>
                </c:pt>
                <c:pt idx="65">
                  <c:v>1</c:v>
                </c:pt>
                <c:pt idx="66">
                  <c:v>1</c:v>
                </c:pt>
                <c:pt idx="67">
                  <c:v>1</c:v>
                </c:pt>
                <c:pt idx="68">
                  <c:v>1</c:v>
                </c:pt>
                <c:pt idx="69">
                  <c:v>1</c:v>
                </c:pt>
                <c:pt idx="70">
                  <c:v>1</c:v>
                </c:pt>
                <c:pt idx="71">
                  <c:v>1</c:v>
                </c:pt>
                <c:pt idx="72">
                  <c:v>1</c:v>
                </c:pt>
                <c:pt idx="73">
                  <c:v>1</c:v>
                </c:pt>
                <c:pt idx="74">
                  <c:v>1</c:v>
                </c:pt>
                <c:pt idx="75">
                  <c:v>1</c:v>
                </c:pt>
                <c:pt idx="76">
                  <c:v>1</c:v>
                </c:pt>
                <c:pt idx="77">
                  <c:v>1</c:v>
                </c:pt>
                <c:pt idx="78">
                  <c:v>1</c:v>
                </c:pt>
                <c:pt idx="79">
                  <c:v>1</c:v>
                </c:pt>
                <c:pt idx="80">
                  <c:v>1</c:v>
                </c:pt>
                <c:pt idx="81">
                  <c:v>1</c:v>
                </c:pt>
                <c:pt idx="82">
                  <c:v>1</c:v>
                </c:pt>
                <c:pt idx="83">
                  <c:v>1</c:v>
                </c:pt>
                <c:pt idx="84">
                  <c:v>1</c:v>
                </c:pt>
                <c:pt idx="85">
                  <c:v>1</c:v>
                </c:pt>
                <c:pt idx="86">
                  <c:v>1</c:v>
                </c:pt>
                <c:pt idx="87">
                  <c:v>1</c:v>
                </c:pt>
                <c:pt idx="88">
                  <c:v>1</c:v>
                </c:pt>
                <c:pt idx="89">
                  <c:v>1</c:v>
                </c:pt>
                <c:pt idx="90">
                  <c:v>1</c:v>
                </c:pt>
                <c:pt idx="91">
                  <c:v>1</c:v>
                </c:pt>
                <c:pt idx="92">
                  <c:v>1</c:v>
                </c:pt>
                <c:pt idx="93">
                  <c:v>1</c:v>
                </c:pt>
                <c:pt idx="94">
                  <c:v>1</c:v>
                </c:pt>
                <c:pt idx="95">
                  <c:v>1</c:v>
                </c:pt>
                <c:pt idx="96">
                  <c:v>1</c:v>
                </c:pt>
                <c:pt idx="97">
                  <c:v>1</c:v>
                </c:pt>
                <c:pt idx="98">
                  <c:v>1</c:v>
                </c:pt>
                <c:pt idx="99">
                  <c:v>1</c:v>
                </c:pt>
                <c:pt idx="100">
                  <c:v>1</c:v>
                </c:pt>
                <c:pt idx="101">
                  <c:v>1</c:v>
                </c:pt>
                <c:pt idx="102">
                  <c:v>1</c:v>
                </c:pt>
                <c:pt idx="103">
                  <c:v>1</c:v>
                </c:pt>
                <c:pt idx="104">
                  <c:v>1</c:v>
                </c:pt>
                <c:pt idx="105">
                  <c:v>1</c:v>
                </c:pt>
                <c:pt idx="106">
                  <c:v>1</c:v>
                </c:pt>
                <c:pt idx="107">
                  <c:v>1</c:v>
                </c:pt>
                <c:pt idx="108">
                  <c:v>1</c:v>
                </c:pt>
                <c:pt idx="109">
                  <c:v>1</c:v>
                </c:pt>
                <c:pt idx="110">
                  <c:v>1</c:v>
                </c:pt>
                <c:pt idx="111">
                  <c:v>1</c:v>
                </c:pt>
                <c:pt idx="112">
                  <c:v>1</c:v>
                </c:pt>
                <c:pt idx="113">
                  <c:v>1</c:v>
                </c:pt>
                <c:pt idx="114">
                  <c:v>1</c:v>
                </c:pt>
                <c:pt idx="115">
                  <c:v>1</c:v>
                </c:pt>
                <c:pt idx="116">
                  <c:v>1</c:v>
                </c:pt>
                <c:pt idx="117">
                  <c:v>1</c:v>
                </c:pt>
                <c:pt idx="118">
                  <c:v>1</c:v>
                </c:pt>
                <c:pt idx="119">
                  <c:v>1</c:v>
                </c:pt>
                <c:pt idx="120">
                  <c:v>1</c:v>
                </c:pt>
                <c:pt idx="121">
                  <c:v>1</c:v>
                </c:pt>
                <c:pt idx="122">
                  <c:v>1</c:v>
                </c:pt>
                <c:pt idx="123">
                  <c:v>1</c:v>
                </c:pt>
                <c:pt idx="124">
                  <c:v>1</c:v>
                </c:pt>
                <c:pt idx="125">
                  <c:v>1</c:v>
                </c:pt>
                <c:pt idx="126">
                  <c:v>1</c:v>
                </c:pt>
                <c:pt idx="127">
                  <c:v>1</c:v>
                </c:pt>
                <c:pt idx="128">
                  <c:v>1</c:v>
                </c:pt>
                <c:pt idx="129">
                  <c:v>1</c:v>
                </c:pt>
                <c:pt idx="130">
                  <c:v>1</c:v>
                </c:pt>
                <c:pt idx="131">
                  <c:v>1</c:v>
                </c:pt>
                <c:pt idx="132">
                  <c:v>1</c:v>
                </c:pt>
                <c:pt idx="133">
                  <c:v>1</c:v>
                </c:pt>
                <c:pt idx="134">
                  <c:v>1</c:v>
                </c:pt>
                <c:pt idx="135">
                  <c:v>1</c:v>
                </c:pt>
                <c:pt idx="136">
                  <c:v>1</c:v>
                </c:pt>
                <c:pt idx="137">
                  <c:v>1</c:v>
                </c:pt>
                <c:pt idx="138">
                  <c:v>1</c:v>
                </c:pt>
                <c:pt idx="139">
                  <c:v>1</c:v>
                </c:pt>
                <c:pt idx="140">
                  <c:v>1</c:v>
                </c:pt>
                <c:pt idx="141">
                  <c:v>1</c:v>
                </c:pt>
                <c:pt idx="142">
                  <c:v>1</c:v>
                </c:pt>
                <c:pt idx="143">
                  <c:v>1</c:v>
                </c:pt>
                <c:pt idx="144">
                  <c:v>1</c:v>
                </c:pt>
                <c:pt idx="145">
                  <c:v>1</c:v>
                </c:pt>
                <c:pt idx="146">
                  <c:v>1</c:v>
                </c:pt>
                <c:pt idx="147">
                  <c:v>0.99999999999999933</c:v>
                </c:pt>
                <c:pt idx="148">
                  <c:v>0.99999999991681321</c:v>
                </c:pt>
                <c:pt idx="149">
                  <c:v>0.99999087940984932</c:v>
                </c:pt>
                <c:pt idx="150">
                  <c:v>0.49999999999993561</c:v>
                </c:pt>
                <c:pt idx="151">
                  <c:v>9.1205901505974145E-6</c:v>
                </c:pt>
                <c:pt idx="152">
                  <c:v>8.318668210462299E-11</c:v>
                </c:pt>
                <c:pt idx="153">
                  <c:v>7.5871855348857682E-16</c:v>
                </c:pt>
                <c:pt idx="154">
                  <c:v>6.9200240807286799E-21</c:v>
                </c:pt>
                <c:pt idx="155">
                  <c:v>6.311527912120062E-26</c:v>
                </c:pt>
                <c:pt idx="156">
                  <c:v>5.7565384340794653E-31</c:v>
                </c:pt>
                <c:pt idx="157">
                  <c:v>5.2503506606379668E-36</c:v>
                </c:pt>
                <c:pt idx="158">
                  <c:v>4.7886733277877744E-41</c:v>
                </c:pt>
                <c:pt idx="159">
                  <c:v>4.3675925138073212E-46</c:v>
                </c:pt>
                <c:pt idx="160">
                  <c:v>3.983538458548082E-51</c:v>
                </c:pt>
                <c:pt idx="161">
                  <c:v>3.633255300389376E-56</c:v>
                </c:pt>
                <c:pt idx="162">
                  <c:v>3.3137734743042541E-61</c:v>
                </c:pt>
                <c:pt idx="163">
                  <c:v>3.0223845370365133E-66</c:v>
                </c:pt>
                <c:pt idx="164">
                  <c:v>2.7566182059668587E-71</c:v>
                </c:pt>
                <c:pt idx="165">
                  <c:v>2.5142214170136024E-76</c:v>
                </c:pt>
                <c:pt idx="166">
                  <c:v>2.2931392240271898E-81</c:v>
                </c:pt>
                <c:pt idx="167">
                  <c:v>2.0914973777520023E-86</c:v>
                </c:pt>
                <c:pt idx="168">
                  <c:v>1.9075864366670633E-91</c:v>
                </c:pt>
                <c:pt idx="169">
                  <c:v>1.7398472750022857E-96</c:v>
                </c:pt>
                <c:pt idx="170">
                  <c:v>1.5868578650735692E-101</c:v>
                </c:pt>
                <c:pt idx="171">
                  <c:v>1.4473212218828447E-106</c:v>
                </c:pt>
                <c:pt idx="172">
                  <c:v>1.3200544077810868E-111</c:v>
                </c:pt>
                <c:pt idx="173">
                  <c:v>1.2039785039809069E-116</c:v>
                </c:pt>
                <c:pt idx="174">
                  <c:v>1.098109463900561E-121</c:v>
                </c:pt>
                <c:pt idx="175">
                  <c:v>1.0015497707981504E-126</c:v>
                </c:pt>
                <c:pt idx="176">
                  <c:v>9.1348082897194943E-132</c:v>
                </c:pt>
                <c:pt idx="177">
                  <c:v>8.3315602402294628E-137</c:v>
                </c:pt>
                <c:pt idx="178">
                  <c:v>7.5989439334701023E-142</c:v>
                </c:pt>
                <c:pt idx="179">
                  <c:v>6.9307485319734596E-147</c:v>
                </c:pt>
                <c:pt idx="180">
                  <c:v>6.3213093337716837E-152</c:v>
                </c:pt>
                <c:pt idx="181">
                  <c:v>5.7654597492445884E-157</c:v>
                </c:pt>
                <c:pt idx="182">
                  <c:v>5.2584875007732176E-162</c:v>
                </c:pt>
                <c:pt idx="183">
                  <c:v>4.7960946738742192E-167</c:v>
                </c:pt>
                <c:pt idx="184">
                  <c:v>4.3743612811444967E-172</c:v>
                </c:pt>
                <c:pt idx="185">
                  <c:v>3.9897120301255832E-177</c:v>
                </c:pt>
                <c:pt idx="186">
                  <c:v>3.6388860133571782E-182</c:v>
                </c:pt>
                <c:pt idx="187">
                  <c:v>3.3189090636673596E-187</c:v>
                </c:pt>
                <c:pt idx="188">
                  <c:v>3.0270685403335674E-192</c:v>
                </c:pt>
                <c:pt idx="189">
                  <c:v>2.7608903323648221E-197</c:v>
                </c:pt>
                <c:pt idx="190">
                  <c:v>2.5181178839464184E-202</c:v>
                </c:pt>
                <c:pt idx="191">
                  <c:v>2.2966930642332027E-207</c:v>
                </c:pt>
                <c:pt idx="192">
                  <c:v>2.0947387193130458E-212</c:v>
                </c:pt>
                <c:pt idx="193">
                  <c:v>1.9105427584221005E-217</c:v>
                </c:pt>
                <c:pt idx="194">
                  <c:v>1.7425436395027713E-222</c:v>
                </c:pt>
                <c:pt idx="195">
                  <c:v>1.589317131054172E-227</c:v>
                </c:pt>
                <c:pt idx="196">
                  <c:v>1.4495642380484327E-232</c:v>
                </c:pt>
                <c:pt idx="197">
                  <c:v>1.322100189554649E-237</c:v>
                </c:pt>
                <c:pt idx="198">
                  <c:v>1.2058443947082515E-242</c:v>
                </c:pt>
                <c:pt idx="199">
                  <c:v>1.0998112818811992E-247</c:v>
                </c:pt>
                <c:pt idx="200">
                  <c:v>1.0031019433860554E-252</c:v>
                </c:pt>
                <c:pt idx="201">
                  <c:v>9.1489651488562043E-258</c:v>
                </c:pt>
                <c:pt idx="202">
                  <c:v>8.3444722489956455E-263</c:v>
                </c:pt>
                <c:pt idx="203">
                  <c:v>7.6107205548767069E-268</c:v>
                </c:pt>
                <c:pt idx="204">
                  <c:v>6.9414896036596084E-273</c:v>
                </c:pt>
                <c:pt idx="205">
                  <c:v>6.3311059143846775E-278</c:v>
                </c:pt>
                <c:pt idx="206">
                  <c:v>5.7743948904035207E-283</c:v>
                </c:pt>
                <c:pt idx="207">
                  <c:v>5.2666369511455522E-288</c:v>
                </c:pt>
                <c:pt idx="208">
                  <c:v>4.8035275213463194E-293</c:v>
                </c:pt>
                <c:pt idx="209">
                  <c:v>4.3811405385200679E-298</c:v>
                </c:pt>
                <c:pt idx="210">
                  <c:v>3.9958951693238094E-303</c:v>
                </c:pt>
                <c:pt idx="211">
                  <c:v>3.6445254526395125E-308</c:v>
                </c:pt>
                <c:pt idx="212">
                  <c:v>0</c:v>
                </c:pt>
                <c:pt idx="213">
                  <c:v>0</c:v>
                </c:pt>
                <c:pt idx="214">
                  <c:v>0</c:v>
                </c:pt>
                <c:pt idx="215">
                  <c:v>0</c:v>
                </c:pt>
                <c:pt idx="216">
                  <c:v>0</c:v>
                </c:pt>
                <c:pt idx="217">
                  <c:v>0</c:v>
                </c:pt>
                <c:pt idx="218">
                  <c:v>0</c:v>
                </c:pt>
                <c:pt idx="219">
                  <c:v>0</c:v>
                </c:pt>
                <c:pt idx="220">
                  <c:v>0</c:v>
                </c:pt>
              </c:numCache>
            </c:numRef>
          </c:yVal>
          <c:smooth val="1"/>
        </c:ser>
        <c:ser>
          <c:idx val="2"/>
          <c:order val="2"/>
          <c:tx>
            <c:strRef>
              <c:f>Tabelle1!$D$13</c:f>
              <c:strCache>
                <c:ptCount val="1"/>
                <c:pt idx="0">
                  <c:v>T=270K</c:v>
                </c:pt>
              </c:strCache>
            </c:strRef>
          </c:tx>
          <c:spPr>
            <a:ln>
              <a:solidFill>
                <a:srgbClr val="FF0000"/>
              </a:solidFill>
            </a:ln>
          </c:spPr>
          <c:marker>
            <c:symbol val="none"/>
          </c:marker>
          <c:xVal>
            <c:numRef>
              <c:f>Tabelle1!$A$14:$A$234</c:f>
              <c:numCache>
                <c:formatCode>General</c:formatCode>
                <c:ptCount val="221"/>
                <c:pt idx="0">
                  <c:v>-1</c:v>
                </c:pt>
                <c:pt idx="1">
                  <c:v>-0.99</c:v>
                </c:pt>
                <c:pt idx="2">
                  <c:v>-0.98</c:v>
                </c:pt>
                <c:pt idx="3">
                  <c:v>-0.97</c:v>
                </c:pt>
                <c:pt idx="4">
                  <c:v>-0.96</c:v>
                </c:pt>
                <c:pt idx="5">
                  <c:v>-0.95</c:v>
                </c:pt>
                <c:pt idx="6">
                  <c:v>-0.94</c:v>
                </c:pt>
                <c:pt idx="7">
                  <c:v>-0.92999999999999994</c:v>
                </c:pt>
                <c:pt idx="8">
                  <c:v>-0.91999999999999993</c:v>
                </c:pt>
                <c:pt idx="9">
                  <c:v>-0.90999999999999992</c:v>
                </c:pt>
                <c:pt idx="10">
                  <c:v>-0.89999999999999991</c:v>
                </c:pt>
                <c:pt idx="11">
                  <c:v>-0.8899999999999999</c:v>
                </c:pt>
                <c:pt idx="12">
                  <c:v>-0.87999999999999989</c:v>
                </c:pt>
                <c:pt idx="13">
                  <c:v>-0.86999999999999988</c:v>
                </c:pt>
                <c:pt idx="14">
                  <c:v>-0.85999999999999988</c:v>
                </c:pt>
                <c:pt idx="15">
                  <c:v>-0.84999999999999987</c:v>
                </c:pt>
                <c:pt idx="16">
                  <c:v>-0.83999999999999986</c:v>
                </c:pt>
                <c:pt idx="17">
                  <c:v>-0.82999999999999985</c:v>
                </c:pt>
                <c:pt idx="18">
                  <c:v>-0.81999999999999984</c:v>
                </c:pt>
                <c:pt idx="19">
                  <c:v>-0.80999999999999983</c:v>
                </c:pt>
                <c:pt idx="20">
                  <c:v>-0.79999999999999982</c:v>
                </c:pt>
                <c:pt idx="21">
                  <c:v>-0.78999999999999981</c:v>
                </c:pt>
                <c:pt idx="22">
                  <c:v>-0.7799999999999998</c:v>
                </c:pt>
                <c:pt idx="23">
                  <c:v>-0.7699999999999998</c:v>
                </c:pt>
                <c:pt idx="24">
                  <c:v>-0.75999999999999979</c:v>
                </c:pt>
                <c:pt idx="25">
                  <c:v>-0.74999999999999978</c:v>
                </c:pt>
                <c:pt idx="26">
                  <c:v>-0.73999999999999977</c:v>
                </c:pt>
                <c:pt idx="27">
                  <c:v>-0.72999999999999976</c:v>
                </c:pt>
                <c:pt idx="28">
                  <c:v>-0.71999999999999975</c:v>
                </c:pt>
                <c:pt idx="29">
                  <c:v>-0.70999999999999974</c:v>
                </c:pt>
                <c:pt idx="30">
                  <c:v>-0.69999999999999973</c:v>
                </c:pt>
                <c:pt idx="31">
                  <c:v>-0.68999999999999972</c:v>
                </c:pt>
                <c:pt idx="32">
                  <c:v>-0.67999999999999972</c:v>
                </c:pt>
                <c:pt idx="33">
                  <c:v>-0.66999999999999971</c:v>
                </c:pt>
                <c:pt idx="34">
                  <c:v>-0.6599999999999997</c:v>
                </c:pt>
                <c:pt idx="35">
                  <c:v>-0.64999999999999969</c:v>
                </c:pt>
                <c:pt idx="36">
                  <c:v>-0.63999999999999968</c:v>
                </c:pt>
                <c:pt idx="37">
                  <c:v>-0.62999999999999967</c:v>
                </c:pt>
                <c:pt idx="38">
                  <c:v>-0.61999999999999966</c:v>
                </c:pt>
                <c:pt idx="39">
                  <c:v>-0.60999999999999965</c:v>
                </c:pt>
                <c:pt idx="40">
                  <c:v>-0.59999999999999964</c:v>
                </c:pt>
                <c:pt idx="41">
                  <c:v>-0.58999999999999964</c:v>
                </c:pt>
                <c:pt idx="42">
                  <c:v>-0.57999999999999963</c:v>
                </c:pt>
                <c:pt idx="43">
                  <c:v>-0.56999999999999962</c:v>
                </c:pt>
                <c:pt idx="44">
                  <c:v>-0.55999999999999961</c:v>
                </c:pt>
                <c:pt idx="45">
                  <c:v>-0.5499999999999996</c:v>
                </c:pt>
                <c:pt idx="46">
                  <c:v>-0.53999999999999959</c:v>
                </c:pt>
                <c:pt idx="47">
                  <c:v>-0.52999999999999958</c:v>
                </c:pt>
                <c:pt idx="48">
                  <c:v>-0.51999999999999957</c:v>
                </c:pt>
                <c:pt idx="49">
                  <c:v>-0.50999999999999956</c:v>
                </c:pt>
                <c:pt idx="50">
                  <c:v>-0.49999999999999956</c:v>
                </c:pt>
                <c:pt idx="51">
                  <c:v>-0.48999999999999955</c:v>
                </c:pt>
                <c:pt idx="52">
                  <c:v>-0.47999999999999954</c:v>
                </c:pt>
                <c:pt idx="53">
                  <c:v>-0.46999999999999953</c:v>
                </c:pt>
                <c:pt idx="54">
                  <c:v>-0.45999999999999952</c:v>
                </c:pt>
                <c:pt idx="55">
                  <c:v>-0.44999999999999951</c:v>
                </c:pt>
                <c:pt idx="56">
                  <c:v>-0.4399999999999995</c:v>
                </c:pt>
                <c:pt idx="57">
                  <c:v>-0.42999999999999949</c:v>
                </c:pt>
                <c:pt idx="58">
                  <c:v>-0.41999999999999948</c:v>
                </c:pt>
                <c:pt idx="59">
                  <c:v>-0.40999999999999948</c:v>
                </c:pt>
                <c:pt idx="60">
                  <c:v>-0.39999999999999947</c:v>
                </c:pt>
                <c:pt idx="61">
                  <c:v>-0.38999999999999946</c:v>
                </c:pt>
                <c:pt idx="62">
                  <c:v>-0.37999999999999945</c:v>
                </c:pt>
                <c:pt idx="63">
                  <c:v>-0.36999999999999944</c:v>
                </c:pt>
                <c:pt idx="64">
                  <c:v>-0.35999999999999943</c:v>
                </c:pt>
                <c:pt idx="65">
                  <c:v>-0.34999999999999942</c:v>
                </c:pt>
                <c:pt idx="66">
                  <c:v>-0.33999999999999941</c:v>
                </c:pt>
                <c:pt idx="67">
                  <c:v>-0.3299999999999994</c:v>
                </c:pt>
                <c:pt idx="68">
                  <c:v>-0.3199999999999994</c:v>
                </c:pt>
                <c:pt idx="69">
                  <c:v>-0.30999999999999939</c:v>
                </c:pt>
                <c:pt idx="70">
                  <c:v>-0.29999999999999938</c:v>
                </c:pt>
                <c:pt idx="71">
                  <c:v>-0.28999999999999937</c:v>
                </c:pt>
                <c:pt idx="72">
                  <c:v>-0.27999999999999936</c:v>
                </c:pt>
                <c:pt idx="73">
                  <c:v>-0.26999999999999935</c:v>
                </c:pt>
                <c:pt idx="74">
                  <c:v>-0.25999999999999934</c:v>
                </c:pt>
                <c:pt idx="75">
                  <c:v>-0.24999999999999933</c:v>
                </c:pt>
                <c:pt idx="76">
                  <c:v>-0.23999999999999932</c:v>
                </c:pt>
                <c:pt idx="77">
                  <c:v>-0.22999999999999932</c:v>
                </c:pt>
                <c:pt idx="78">
                  <c:v>-0.21999999999999931</c:v>
                </c:pt>
                <c:pt idx="79">
                  <c:v>-0.2099999999999993</c:v>
                </c:pt>
                <c:pt idx="80">
                  <c:v>-0.19999999999999929</c:v>
                </c:pt>
                <c:pt idx="81">
                  <c:v>-0.18999999999999928</c:v>
                </c:pt>
                <c:pt idx="82">
                  <c:v>-0.17999999999999927</c:v>
                </c:pt>
                <c:pt idx="83">
                  <c:v>-0.16999999999999926</c:v>
                </c:pt>
                <c:pt idx="84">
                  <c:v>-0.15999999999999925</c:v>
                </c:pt>
                <c:pt idx="85">
                  <c:v>-0.14999999999999925</c:v>
                </c:pt>
                <c:pt idx="86">
                  <c:v>-0.13999999999999924</c:v>
                </c:pt>
                <c:pt idx="87">
                  <c:v>-0.12999999999999923</c:v>
                </c:pt>
                <c:pt idx="88">
                  <c:v>-0.11999999999999923</c:v>
                </c:pt>
                <c:pt idx="89">
                  <c:v>-0.10999999999999924</c:v>
                </c:pt>
                <c:pt idx="90">
                  <c:v>-9.9999999999999242E-2</c:v>
                </c:pt>
                <c:pt idx="91">
                  <c:v>-8.9999999999999247E-2</c:v>
                </c:pt>
                <c:pt idx="92">
                  <c:v>-7.9999999999999252E-2</c:v>
                </c:pt>
                <c:pt idx="93">
                  <c:v>-6.9999999999999257E-2</c:v>
                </c:pt>
                <c:pt idx="94">
                  <c:v>-5.9999999999999255E-2</c:v>
                </c:pt>
                <c:pt idx="95">
                  <c:v>-4.9999999999999253E-2</c:v>
                </c:pt>
                <c:pt idx="96">
                  <c:v>-3.9999999999999251E-2</c:v>
                </c:pt>
                <c:pt idx="97">
                  <c:v>-2.9999999999999249E-2</c:v>
                </c:pt>
                <c:pt idx="98">
                  <c:v>-1.9999999999999248E-2</c:v>
                </c:pt>
                <c:pt idx="99">
                  <c:v>-9.9999999999992473E-3</c:v>
                </c:pt>
                <c:pt idx="100">
                  <c:v>0</c:v>
                </c:pt>
                <c:pt idx="101">
                  <c:v>0.01</c:v>
                </c:pt>
                <c:pt idx="102">
                  <c:v>0.02</c:v>
                </c:pt>
                <c:pt idx="103">
                  <c:v>0.03</c:v>
                </c:pt>
                <c:pt idx="104">
                  <c:v>0.04</c:v>
                </c:pt>
                <c:pt idx="105">
                  <c:v>0.05</c:v>
                </c:pt>
                <c:pt idx="106">
                  <c:v>6.0000000000000005E-2</c:v>
                </c:pt>
                <c:pt idx="107">
                  <c:v>7.0000000000000007E-2</c:v>
                </c:pt>
                <c:pt idx="108">
                  <c:v>0.08</c:v>
                </c:pt>
                <c:pt idx="109">
                  <c:v>0.09</c:v>
                </c:pt>
                <c:pt idx="110">
                  <c:v>9.9999999999999992E-2</c:v>
                </c:pt>
                <c:pt idx="111">
                  <c:v>0.10999999999999999</c:v>
                </c:pt>
                <c:pt idx="112">
                  <c:v>0.11999999999999998</c:v>
                </c:pt>
                <c:pt idx="113">
                  <c:v>0.12999999999999998</c:v>
                </c:pt>
                <c:pt idx="114">
                  <c:v>0.13999999999999999</c:v>
                </c:pt>
                <c:pt idx="115">
                  <c:v>0.15</c:v>
                </c:pt>
                <c:pt idx="116">
                  <c:v>0.16</c:v>
                </c:pt>
                <c:pt idx="117">
                  <c:v>0.17</c:v>
                </c:pt>
                <c:pt idx="118">
                  <c:v>0.18000000000000002</c:v>
                </c:pt>
                <c:pt idx="119">
                  <c:v>0.19000000000000003</c:v>
                </c:pt>
                <c:pt idx="120">
                  <c:v>0.20000000000000004</c:v>
                </c:pt>
                <c:pt idx="121">
                  <c:v>0.21000000000000005</c:v>
                </c:pt>
                <c:pt idx="122">
                  <c:v>0.22000000000000006</c:v>
                </c:pt>
                <c:pt idx="123">
                  <c:v>0.23000000000000007</c:v>
                </c:pt>
                <c:pt idx="124">
                  <c:v>0.24000000000000007</c:v>
                </c:pt>
                <c:pt idx="125">
                  <c:v>0.25000000000000006</c:v>
                </c:pt>
                <c:pt idx="126">
                  <c:v>0.26000000000000006</c:v>
                </c:pt>
                <c:pt idx="127">
                  <c:v>0.27000000000000007</c:v>
                </c:pt>
                <c:pt idx="128">
                  <c:v>0.28000000000000008</c:v>
                </c:pt>
                <c:pt idx="129">
                  <c:v>0.29000000000000009</c:v>
                </c:pt>
                <c:pt idx="130">
                  <c:v>0.3000000000000001</c:v>
                </c:pt>
                <c:pt idx="131">
                  <c:v>0.31000000000000011</c:v>
                </c:pt>
                <c:pt idx="132">
                  <c:v>0.32000000000000012</c:v>
                </c:pt>
                <c:pt idx="133">
                  <c:v>0.33000000000000013</c:v>
                </c:pt>
                <c:pt idx="134">
                  <c:v>0.34000000000000014</c:v>
                </c:pt>
                <c:pt idx="135">
                  <c:v>0.35000000000000014</c:v>
                </c:pt>
                <c:pt idx="136">
                  <c:v>0.36000000000000015</c:v>
                </c:pt>
                <c:pt idx="137">
                  <c:v>0.37000000000000016</c:v>
                </c:pt>
                <c:pt idx="138">
                  <c:v>0.38000000000000017</c:v>
                </c:pt>
                <c:pt idx="139">
                  <c:v>0.39000000000000018</c:v>
                </c:pt>
                <c:pt idx="140">
                  <c:v>0.40000000000000019</c:v>
                </c:pt>
                <c:pt idx="141">
                  <c:v>0.4100000000000002</c:v>
                </c:pt>
                <c:pt idx="142">
                  <c:v>0.42000000000000021</c:v>
                </c:pt>
                <c:pt idx="143">
                  <c:v>0.43000000000000022</c:v>
                </c:pt>
                <c:pt idx="144">
                  <c:v>0.44000000000000022</c:v>
                </c:pt>
                <c:pt idx="145">
                  <c:v>0.45000000000000023</c:v>
                </c:pt>
                <c:pt idx="146">
                  <c:v>0.46000000000000024</c:v>
                </c:pt>
                <c:pt idx="147">
                  <c:v>0.47000000000000025</c:v>
                </c:pt>
                <c:pt idx="148">
                  <c:v>0.48000000000000026</c:v>
                </c:pt>
                <c:pt idx="149">
                  <c:v>0.49000000000000027</c:v>
                </c:pt>
                <c:pt idx="150">
                  <c:v>0.50000000000000022</c:v>
                </c:pt>
                <c:pt idx="151">
                  <c:v>0.51000000000000023</c:v>
                </c:pt>
                <c:pt idx="152">
                  <c:v>0.52000000000000024</c:v>
                </c:pt>
                <c:pt idx="153">
                  <c:v>0.53000000000000025</c:v>
                </c:pt>
                <c:pt idx="154">
                  <c:v>0.54000000000000026</c:v>
                </c:pt>
                <c:pt idx="155">
                  <c:v>0.55000000000000027</c:v>
                </c:pt>
                <c:pt idx="156">
                  <c:v>0.56000000000000028</c:v>
                </c:pt>
                <c:pt idx="157">
                  <c:v>0.57000000000000028</c:v>
                </c:pt>
                <c:pt idx="158">
                  <c:v>0.58000000000000029</c:v>
                </c:pt>
                <c:pt idx="159">
                  <c:v>0.5900000000000003</c:v>
                </c:pt>
                <c:pt idx="160">
                  <c:v>0.60000000000000031</c:v>
                </c:pt>
                <c:pt idx="161">
                  <c:v>0.61000000000000032</c:v>
                </c:pt>
                <c:pt idx="162">
                  <c:v>0.62000000000000033</c:v>
                </c:pt>
                <c:pt idx="163">
                  <c:v>0.63000000000000034</c:v>
                </c:pt>
                <c:pt idx="164">
                  <c:v>0.64000000000000035</c:v>
                </c:pt>
                <c:pt idx="165">
                  <c:v>0.65000000000000036</c:v>
                </c:pt>
                <c:pt idx="166">
                  <c:v>0.66000000000000036</c:v>
                </c:pt>
                <c:pt idx="167">
                  <c:v>0.67000000000000037</c:v>
                </c:pt>
                <c:pt idx="168">
                  <c:v>0.68000000000000038</c:v>
                </c:pt>
                <c:pt idx="169">
                  <c:v>0.69000000000000039</c:v>
                </c:pt>
                <c:pt idx="170">
                  <c:v>0.7000000000000004</c:v>
                </c:pt>
                <c:pt idx="171">
                  <c:v>0.71000000000000041</c:v>
                </c:pt>
                <c:pt idx="172">
                  <c:v>0.72000000000000042</c:v>
                </c:pt>
                <c:pt idx="173">
                  <c:v>0.73000000000000043</c:v>
                </c:pt>
                <c:pt idx="174">
                  <c:v>0.74000000000000044</c:v>
                </c:pt>
                <c:pt idx="175">
                  <c:v>0.75000000000000044</c:v>
                </c:pt>
                <c:pt idx="176">
                  <c:v>0.76000000000000045</c:v>
                </c:pt>
                <c:pt idx="177">
                  <c:v>0.77000000000000046</c:v>
                </c:pt>
                <c:pt idx="178">
                  <c:v>0.78000000000000047</c:v>
                </c:pt>
                <c:pt idx="179">
                  <c:v>0.79000000000000048</c:v>
                </c:pt>
                <c:pt idx="180">
                  <c:v>0.80000000000000049</c:v>
                </c:pt>
                <c:pt idx="181">
                  <c:v>0.8100000000000005</c:v>
                </c:pt>
                <c:pt idx="182">
                  <c:v>0.82000000000000051</c:v>
                </c:pt>
                <c:pt idx="183">
                  <c:v>0.83000000000000052</c:v>
                </c:pt>
                <c:pt idx="184">
                  <c:v>0.84000000000000052</c:v>
                </c:pt>
                <c:pt idx="185">
                  <c:v>0.85000000000000053</c:v>
                </c:pt>
                <c:pt idx="186">
                  <c:v>0.86000000000000054</c:v>
                </c:pt>
                <c:pt idx="187">
                  <c:v>0.87000000000000055</c:v>
                </c:pt>
                <c:pt idx="188">
                  <c:v>0.88000000000000056</c:v>
                </c:pt>
                <c:pt idx="189">
                  <c:v>0.89000000000000057</c:v>
                </c:pt>
                <c:pt idx="190">
                  <c:v>0.90000000000000058</c:v>
                </c:pt>
                <c:pt idx="191">
                  <c:v>0.91000000000000059</c:v>
                </c:pt>
                <c:pt idx="192">
                  <c:v>0.9200000000000006</c:v>
                </c:pt>
                <c:pt idx="193">
                  <c:v>0.9300000000000006</c:v>
                </c:pt>
                <c:pt idx="194">
                  <c:v>0.94000000000000061</c:v>
                </c:pt>
                <c:pt idx="195">
                  <c:v>0.95000000000000062</c:v>
                </c:pt>
                <c:pt idx="196">
                  <c:v>0.96000000000000063</c:v>
                </c:pt>
                <c:pt idx="197">
                  <c:v>0.97000000000000064</c:v>
                </c:pt>
                <c:pt idx="198">
                  <c:v>0.98000000000000065</c:v>
                </c:pt>
                <c:pt idx="199">
                  <c:v>0.99000000000000066</c:v>
                </c:pt>
                <c:pt idx="200">
                  <c:v>1.0000000000000007</c:v>
                </c:pt>
                <c:pt idx="201">
                  <c:v>1.0100000000000007</c:v>
                </c:pt>
                <c:pt idx="202">
                  <c:v>1.0200000000000007</c:v>
                </c:pt>
                <c:pt idx="203">
                  <c:v>1.0300000000000007</c:v>
                </c:pt>
                <c:pt idx="204">
                  <c:v>1.0400000000000007</c:v>
                </c:pt>
                <c:pt idx="205">
                  <c:v>1.0500000000000007</c:v>
                </c:pt>
                <c:pt idx="206">
                  <c:v>1.0600000000000007</c:v>
                </c:pt>
                <c:pt idx="207">
                  <c:v>1.0700000000000007</c:v>
                </c:pt>
                <c:pt idx="208">
                  <c:v>1.0800000000000007</c:v>
                </c:pt>
                <c:pt idx="209">
                  <c:v>1.0900000000000007</c:v>
                </c:pt>
                <c:pt idx="210">
                  <c:v>1.1000000000000008</c:v>
                </c:pt>
                <c:pt idx="211">
                  <c:v>1.1100000000000008</c:v>
                </c:pt>
                <c:pt idx="212">
                  <c:v>1.1200000000000008</c:v>
                </c:pt>
                <c:pt idx="213">
                  <c:v>1.1300000000000008</c:v>
                </c:pt>
                <c:pt idx="214">
                  <c:v>1.1400000000000008</c:v>
                </c:pt>
                <c:pt idx="215">
                  <c:v>1.1500000000000008</c:v>
                </c:pt>
                <c:pt idx="216">
                  <c:v>1.1600000000000008</c:v>
                </c:pt>
                <c:pt idx="217">
                  <c:v>1.1700000000000008</c:v>
                </c:pt>
                <c:pt idx="218">
                  <c:v>1.1800000000000008</c:v>
                </c:pt>
                <c:pt idx="219">
                  <c:v>1.1900000000000008</c:v>
                </c:pt>
                <c:pt idx="220">
                  <c:v>1.2000000000000008</c:v>
                </c:pt>
              </c:numCache>
            </c:numRef>
          </c:xVal>
          <c:yVal>
            <c:numRef>
              <c:f>Tabelle1!$D$14:$D$234</c:f>
              <c:numCache>
                <c:formatCode>0.00E+00</c:formatCode>
                <c:ptCount val="221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  <c:pt idx="7">
                  <c:v>1</c:v>
                </c:pt>
                <c:pt idx="8">
                  <c:v>1</c:v>
                </c:pt>
                <c:pt idx="9">
                  <c:v>1</c:v>
                </c:pt>
                <c:pt idx="10">
                  <c:v>1</c:v>
                </c:pt>
                <c:pt idx="11">
                  <c:v>1</c:v>
                </c:pt>
                <c:pt idx="12">
                  <c:v>1</c:v>
                </c:pt>
                <c:pt idx="13">
                  <c:v>1</c:v>
                </c:pt>
                <c:pt idx="14">
                  <c:v>1</c:v>
                </c:pt>
                <c:pt idx="15">
                  <c:v>1</c:v>
                </c:pt>
                <c:pt idx="16">
                  <c:v>1</c:v>
                </c:pt>
                <c:pt idx="17">
                  <c:v>1</c:v>
                </c:pt>
                <c:pt idx="18">
                  <c:v>1</c:v>
                </c:pt>
                <c:pt idx="19">
                  <c:v>1</c:v>
                </c:pt>
                <c:pt idx="20">
                  <c:v>1</c:v>
                </c:pt>
                <c:pt idx="21">
                  <c:v>1</c:v>
                </c:pt>
                <c:pt idx="22">
                  <c:v>1</c:v>
                </c:pt>
                <c:pt idx="23">
                  <c:v>1</c:v>
                </c:pt>
                <c:pt idx="24">
                  <c:v>1</c:v>
                </c:pt>
                <c:pt idx="25">
                  <c:v>1</c:v>
                </c:pt>
                <c:pt idx="26">
                  <c:v>1</c:v>
                </c:pt>
                <c:pt idx="27">
                  <c:v>1</c:v>
                </c:pt>
                <c:pt idx="28">
                  <c:v>1</c:v>
                </c:pt>
                <c:pt idx="29">
                  <c:v>1</c:v>
                </c:pt>
                <c:pt idx="30">
                  <c:v>1</c:v>
                </c:pt>
                <c:pt idx="31">
                  <c:v>1</c:v>
                </c:pt>
                <c:pt idx="32">
                  <c:v>1</c:v>
                </c:pt>
                <c:pt idx="33">
                  <c:v>1</c:v>
                </c:pt>
                <c:pt idx="34">
                  <c:v>1</c:v>
                </c:pt>
                <c:pt idx="35">
                  <c:v>1</c:v>
                </c:pt>
                <c:pt idx="36">
                  <c:v>1</c:v>
                </c:pt>
                <c:pt idx="37">
                  <c:v>1</c:v>
                </c:pt>
                <c:pt idx="38">
                  <c:v>1</c:v>
                </c:pt>
                <c:pt idx="39">
                  <c:v>1</c:v>
                </c:pt>
                <c:pt idx="40">
                  <c:v>1</c:v>
                </c:pt>
                <c:pt idx="41">
                  <c:v>1</c:v>
                </c:pt>
                <c:pt idx="42">
                  <c:v>1</c:v>
                </c:pt>
                <c:pt idx="43">
                  <c:v>1</c:v>
                </c:pt>
                <c:pt idx="44">
                  <c:v>1</c:v>
                </c:pt>
                <c:pt idx="45">
                  <c:v>1</c:v>
                </c:pt>
                <c:pt idx="46">
                  <c:v>1</c:v>
                </c:pt>
                <c:pt idx="47">
                  <c:v>1</c:v>
                </c:pt>
                <c:pt idx="48">
                  <c:v>1</c:v>
                </c:pt>
                <c:pt idx="49">
                  <c:v>1</c:v>
                </c:pt>
                <c:pt idx="50">
                  <c:v>1</c:v>
                </c:pt>
                <c:pt idx="51">
                  <c:v>1</c:v>
                </c:pt>
                <c:pt idx="52">
                  <c:v>1</c:v>
                </c:pt>
                <c:pt idx="53">
                  <c:v>1</c:v>
                </c:pt>
                <c:pt idx="54">
                  <c:v>1</c:v>
                </c:pt>
                <c:pt idx="55">
                  <c:v>1</c:v>
                </c:pt>
                <c:pt idx="56">
                  <c:v>1</c:v>
                </c:pt>
                <c:pt idx="57">
                  <c:v>1</c:v>
                </c:pt>
                <c:pt idx="58">
                  <c:v>1</c:v>
                </c:pt>
                <c:pt idx="59">
                  <c:v>1</c:v>
                </c:pt>
                <c:pt idx="60">
                  <c:v>1</c:v>
                </c:pt>
                <c:pt idx="61">
                  <c:v>1</c:v>
                </c:pt>
                <c:pt idx="62">
                  <c:v>1</c:v>
                </c:pt>
                <c:pt idx="63">
                  <c:v>1</c:v>
                </c:pt>
                <c:pt idx="64">
                  <c:v>1</c:v>
                </c:pt>
                <c:pt idx="65">
                  <c:v>0.99999999999999978</c:v>
                </c:pt>
                <c:pt idx="66">
                  <c:v>0.99999999999999978</c:v>
                </c:pt>
                <c:pt idx="67">
                  <c:v>0.99999999999999978</c:v>
                </c:pt>
                <c:pt idx="68">
                  <c:v>0.99999999999999956</c:v>
                </c:pt>
                <c:pt idx="69">
                  <c:v>0.99999999999999933</c:v>
                </c:pt>
                <c:pt idx="70">
                  <c:v>0.99999999999999889</c:v>
                </c:pt>
                <c:pt idx="71">
                  <c:v>0.99999999999999822</c:v>
                </c:pt>
                <c:pt idx="72">
                  <c:v>0.99999999999999734</c:v>
                </c:pt>
                <c:pt idx="73">
                  <c:v>0.99999999999999578</c:v>
                </c:pt>
                <c:pt idx="74">
                  <c:v>0.99999999999999356</c:v>
                </c:pt>
                <c:pt idx="75">
                  <c:v>0.99999999999999001</c:v>
                </c:pt>
                <c:pt idx="76">
                  <c:v>0.99999999999998468</c:v>
                </c:pt>
                <c:pt idx="77">
                  <c:v>0.99999999999997646</c:v>
                </c:pt>
                <c:pt idx="78">
                  <c:v>0.99999999999996358</c:v>
                </c:pt>
                <c:pt idx="79">
                  <c:v>0.99999999999994427</c:v>
                </c:pt>
                <c:pt idx="80">
                  <c:v>0.99999999999991429</c:v>
                </c:pt>
                <c:pt idx="81">
                  <c:v>0.99999999999986811</c:v>
                </c:pt>
                <c:pt idx="82">
                  <c:v>0.99999999999979727</c:v>
                </c:pt>
                <c:pt idx="83">
                  <c:v>0.99999999999968847</c:v>
                </c:pt>
                <c:pt idx="84">
                  <c:v>0.99999999999952127</c:v>
                </c:pt>
                <c:pt idx="85">
                  <c:v>0.99999999999926414</c:v>
                </c:pt>
                <c:pt idx="86">
                  <c:v>0.99999999999886913</c:v>
                </c:pt>
                <c:pt idx="87">
                  <c:v>0.99999999999826206</c:v>
                </c:pt>
                <c:pt idx="88">
                  <c:v>0.99999999999732858</c:v>
                </c:pt>
                <c:pt idx="89">
                  <c:v>0.99999999999589417</c:v>
                </c:pt>
                <c:pt idx="90">
                  <c:v>0.99999999999368949</c:v>
                </c:pt>
                <c:pt idx="91">
                  <c:v>0.99999999999030109</c:v>
                </c:pt>
                <c:pt idx="92">
                  <c:v>0.99999999998509304</c:v>
                </c:pt>
                <c:pt idx="93">
                  <c:v>0.99999999997708833</c:v>
                </c:pt>
                <c:pt idx="94">
                  <c:v>0.9999999999647855</c:v>
                </c:pt>
                <c:pt idx="95">
                  <c:v>0.99999999994587618</c:v>
                </c:pt>
                <c:pt idx="96">
                  <c:v>0.99999999991681321</c:v>
                </c:pt>
                <c:pt idx="97">
                  <c:v>0.9999999998721445</c:v>
                </c:pt>
                <c:pt idx="98">
                  <c:v>0.99999999980348986</c:v>
                </c:pt>
                <c:pt idx="99">
                  <c:v>0.9999999996979696</c:v>
                </c:pt>
                <c:pt idx="100">
                  <c:v>0.99999999953578778</c:v>
                </c:pt>
                <c:pt idx="101">
                  <c:v>0.99999999928651939</c:v>
                </c:pt>
                <c:pt idx="102">
                  <c:v>0.99999999890340097</c:v>
                </c:pt>
                <c:pt idx="103">
                  <c:v>0.99999999831455932</c:v>
                </c:pt>
                <c:pt idx="104">
                  <c:v>0.99999999740952639</c:v>
                </c:pt>
                <c:pt idx="105">
                  <c:v>0.9999999960185173</c:v>
                </c:pt>
                <c:pt idx="106">
                  <c:v>0.99999999388057659</c:v>
                </c:pt>
                <c:pt idx="107">
                  <c:v>0.99999999059462386</c:v>
                </c:pt>
                <c:pt idx="108">
                  <c:v>0.99999998554420966</c:v>
                </c:pt>
                <c:pt idx="109">
                  <c:v>0.99999997778186978</c:v>
                </c:pt>
                <c:pt idx="110">
                  <c:v>0.99999996585137885</c:v>
                </c:pt>
                <c:pt idx="111">
                  <c:v>0.99999994751456101</c:v>
                </c:pt>
                <c:pt idx="112">
                  <c:v>0.99999991933140497</c:v>
                </c:pt>
                <c:pt idx="113">
                  <c:v>0.99999987601471507</c:v>
                </c:pt>
                <c:pt idx="114">
                  <c:v>0.99999980943822664</c:v>
                </c:pt>
                <c:pt idx="115">
                  <c:v>0.99999970711211239</c:v>
                </c:pt>
                <c:pt idx="116">
                  <c:v>0.99999954983988426</c:v>
                </c:pt>
                <c:pt idx="117">
                  <c:v>0.99999930811712878</c:v>
                </c:pt>
                <c:pt idx="118">
                  <c:v>0.99999893659649364</c:v>
                </c:pt>
                <c:pt idx="119">
                  <c:v>0.99999836558059341</c:v>
                </c:pt>
                <c:pt idx="120">
                  <c:v>0.99999748794699139</c:v>
                </c:pt>
                <c:pt idx="121">
                  <c:v>0.99999613905260887</c:v>
                </c:pt>
                <c:pt idx="122">
                  <c:v>0.9999940658481693</c:v>
                </c:pt>
                <c:pt idx="123">
                  <c:v>0.99999087940984932</c:v>
                </c:pt>
                <c:pt idx="124">
                  <c:v>0.99998598198618138</c:v>
                </c:pt>
                <c:pt idx="125">
                  <c:v>0.99997845488160142</c:v>
                </c:pt>
                <c:pt idx="126">
                  <c:v>0.99996688616114593</c:v>
                </c:pt>
                <c:pt idx="127">
                  <c:v>0.99994910589527586</c:v>
                </c:pt>
                <c:pt idx="128">
                  <c:v>0.9999217793751497</c:v>
                </c:pt>
                <c:pt idx="129">
                  <c:v>0.99987978221820961</c:v>
                </c:pt>
                <c:pt idx="130">
                  <c:v>0.99981524068377825</c:v>
                </c:pt>
                <c:pt idx="131">
                  <c:v>0.99971605846081535</c:v>
                </c:pt>
                <c:pt idx="132">
                  <c:v>0.99956365662002511</c:v>
                </c:pt>
                <c:pt idx="133">
                  <c:v>0.99932950998168479</c:v>
                </c:pt>
                <c:pt idx="134">
                  <c:v>0.99896984718258852</c:v>
                </c:pt>
                <c:pt idx="135">
                  <c:v>0.99841756035029572</c:v>
                </c:pt>
                <c:pt idx="136">
                  <c:v>0.99756990107905108</c:v>
                </c:pt>
                <c:pt idx="137">
                  <c:v>0.9962698758675137</c:v>
                </c:pt>
                <c:pt idx="138">
                  <c:v>0.99427836766888011</c:v>
                </c:pt>
                <c:pt idx="139">
                  <c:v>0.99123295253584531</c:v>
                </c:pt>
                <c:pt idx="140">
                  <c:v>0.98658843931673657</c:v>
                </c:pt>
                <c:pt idx="141">
                  <c:v>0.9795342071442884</c:v>
                </c:pt>
                <c:pt idx="142">
                  <c:v>0.96888659204600569</c:v>
                </c:pt>
                <c:pt idx="143">
                  <c:v>0.95296540149754849</c:v>
                </c:pt>
                <c:pt idx="144">
                  <c:v>0.92949000223984579</c:v>
                </c:pt>
                <c:pt idx="145">
                  <c:v>0.89558164813533647</c:v>
                </c:pt>
                <c:pt idx="146">
                  <c:v>0.84803276819176043</c:v>
                </c:pt>
                <c:pt idx="147">
                  <c:v>0.78405251857883518</c:v>
                </c:pt>
                <c:pt idx="148">
                  <c:v>0.70258275561288352</c:v>
                </c:pt>
                <c:pt idx="149">
                  <c:v>0.60582915452985775</c:v>
                </c:pt>
                <c:pt idx="150">
                  <c:v>0.49999999999999756</c:v>
                </c:pt>
                <c:pt idx="151">
                  <c:v>0.39417084547013714</c:v>
                </c:pt>
                <c:pt idx="152">
                  <c:v>0.29741724438711192</c:v>
                </c:pt>
                <c:pt idx="153">
                  <c:v>0.2159474814211613</c:v>
                </c:pt>
                <c:pt idx="154">
                  <c:v>0.15196723180823676</c:v>
                </c:pt>
                <c:pt idx="155">
                  <c:v>0.1044183518646615</c:v>
                </c:pt>
                <c:pt idx="156">
                  <c:v>7.050999776015289E-2</c:v>
                </c:pt>
                <c:pt idx="157">
                  <c:v>4.7034598502450564E-2</c:v>
                </c:pt>
                <c:pt idx="158">
                  <c:v>3.1113407953993571E-2</c:v>
                </c:pt>
                <c:pt idx="159">
                  <c:v>2.0465792855711172E-2</c:v>
                </c:pt>
                <c:pt idx="160">
                  <c:v>1.3411560683263183E-2</c:v>
                </c:pt>
                <c:pt idx="161">
                  <c:v>8.7670474641545273E-3</c:v>
                </c:pt>
                <c:pt idx="162">
                  <c:v>5.7216323311196568E-3</c:v>
                </c:pt>
                <c:pt idx="163">
                  <c:v>3.7301241324861679E-3</c:v>
                </c:pt>
                <c:pt idx="164">
                  <c:v>2.4300989209489116E-3</c:v>
                </c:pt>
                <c:pt idx="165">
                  <c:v>1.5824396497042012E-3</c:v>
                </c:pt>
                <c:pt idx="166">
                  <c:v>1.0301528174115019E-3</c:v>
                </c:pt>
                <c:pt idx="167">
                  <c:v>6.7049001831520486E-4</c:v>
                </c:pt>
                <c:pt idx="168">
                  <c:v>4.3634337997491124E-4</c:v>
                </c:pt>
                <c:pt idx="169">
                  <c:v>2.8394153918471024E-4</c:v>
                </c:pt>
                <c:pt idx="170">
                  <c:v>1.8475931622184496E-4</c:v>
                </c:pt>
                <c:pt idx="171">
                  <c:v>1.2021778179038603E-4</c:v>
                </c:pt>
                <c:pt idx="172">
                  <c:v>7.8220624850356833E-5</c:v>
                </c:pt>
                <c:pt idx="173">
                  <c:v>5.0894104724116095E-5</c:v>
                </c:pt>
                <c:pt idx="174">
                  <c:v>3.3113838853948841E-5</c:v>
                </c:pt>
                <c:pt idx="175">
                  <c:v>2.1545118398586059E-5</c:v>
                </c:pt>
                <c:pt idx="176">
                  <c:v>1.4018013818612973E-5</c:v>
                </c:pt>
                <c:pt idx="177">
                  <c:v>9.1205901505996659E-6</c:v>
                </c:pt>
                <c:pt idx="178">
                  <c:v>5.9341518306658533E-6</c:v>
                </c:pt>
                <c:pt idx="179">
                  <c:v>3.8609473911094064E-6</c:v>
                </c:pt>
                <c:pt idx="180">
                  <c:v>2.5120530085813834E-6</c:v>
                </c:pt>
                <c:pt idx="181">
                  <c:v>1.6344194066435361E-6</c:v>
                </c:pt>
                <c:pt idx="182">
                  <c:v>1.063403506458174E-6</c:v>
                </c:pt>
                <c:pt idx="183">
                  <c:v>6.9188287128498086E-7</c:v>
                </c:pt>
                <c:pt idx="184">
                  <c:v>4.5016011564355324E-7</c:v>
                </c:pt>
                <c:pt idx="185">
                  <c:v>2.928878875501608E-7</c:v>
                </c:pt>
                <c:pt idx="186">
                  <c:v>1.9056177342032277E-7</c:v>
                </c:pt>
                <c:pt idx="187">
                  <c:v>1.2398528493150593E-7</c:v>
                </c:pt>
                <c:pt idx="188">
                  <c:v>8.0668594997182311E-8</c:v>
                </c:pt>
                <c:pt idx="189">
                  <c:v>5.2485439090082802E-8</c:v>
                </c:pt>
                <c:pt idx="190">
                  <c:v>3.4148621151156687E-8</c:v>
                </c:pt>
                <c:pt idx="191">
                  <c:v>2.2218130195179548E-8</c:v>
                </c:pt>
                <c:pt idx="192">
                  <c:v>1.4455790326855997E-8</c:v>
                </c:pt>
                <c:pt idx="193">
                  <c:v>9.4053762207519479E-9</c:v>
                </c:pt>
                <c:pt idx="194">
                  <c:v>6.1194234073426484E-9</c:v>
                </c:pt>
                <c:pt idx="195">
                  <c:v>3.9814827090828735E-9</c:v>
                </c:pt>
                <c:pt idx="196">
                  <c:v>2.5904735619150734E-9</c:v>
                </c:pt>
                <c:pt idx="197">
                  <c:v>1.6854407671823243E-9</c:v>
                </c:pt>
                <c:pt idx="198">
                  <c:v>1.096598946442004E-9</c:v>
                </c:pt>
                <c:pt idx="199">
                  <c:v>7.1348057582627586E-10</c:v>
                </c:pt>
                <c:pt idx="200">
                  <c:v>4.6421212938870864E-10</c:v>
                </c:pt>
                <c:pt idx="201">
                  <c:v>3.0203050840350077E-10</c:v>
                </c:pt>
                <c:pt idx="202">
                  <c:v>1.9651022070757474E-10</c:v>
                </c:pt>
                <c:pt idx="203">
                  <c:v>1.2785551713049573E-10</c:v>
                </c:pt>
                <c:pt idx="204">
                  <c:v>8.3186682104643669E-11</c:v>
                </c:pt>
                <c:pt idx="205">
                  <c:v>5.412378155264218E-11</c:v>
                </c:pt>
                <c:pt idx="206">
                  <c:v>3.5214575884195062E-11</c:v>
                </c:pt>
                <c:pt idx="207">
                  <c:v>2.2911672450111782E-11</c:v>
                </c:pt>
                <c:pt idx="208">
                  <c:v>1.4907029866986402E-11</c:v>
                </c:pt>
                <c:pt idx="209">
                  <c:v>9.6989663211390308E-12</c:v>
                </c:pt>
                <c:pt idx="210">
                  <c:v>6.3104420221729369E-12</c:v>
                </c:pt>
                <c:pt idx="211">
                  <c:v>4.1057652121512192E-12</c:v>
                </c:pt>
                <c:pt idx="212">
                  <c:v>2.6713355289640256E-12</c:v>
                </c:pt>
                <c:pt idx="213">
                  <c:v>1.7380520169985571E-12</c:v>
                </c:pt>
                <c:pt idx="214">
                  <c:v>1.1308294226009408E-12</c:v>
                </c:pt>
                <c:pt idx="215">
                  <c:v>7.3575196283712113E-13</c:v>
                </c:pt>
                <c:pt idx="216">
                  <c:v>4.787025699893134E-13</c:v>
                </c:pt>
                <c:pt idx="217">
                  <c:v>3.1145842904816408E-13</c:v>
                </c:pt>
                <c:pt idx="218">
                  <c:v>2.026443121609106E-13</c:v>
                </c:pt>
                <c:pt idx="219">
                  <c:v>1.3184654329845333E-13</c:v>
                </c:pt>
                <c:pt idx="220">
                  <c:v>8.578336492339861E-14</c:v>
                </c:pt>
              </c:numCache>
            </c:numRef>
          </c:yVal>
          <c:smooth val="1"/>
        </c:ser>
        <c:ser>
          <c:idx val="3"/>
          <c:order val="3"/>
          <c:tx>
            <c:strRef>
              <c:f>Tabelle1!$E$13</c:f>
              <c:strCache>
                <c:ptCount val="1"/>
                <c:pt idx="0">
                  <c:v>T=1000K</c:v>
                </c:pt>
              </c:strCache>
            </c:strRef>
          </c:tx>
          <c:marker>
            <c:symbol val="none"/>
          </c:marker>
          <c:xVal>
            <c:numRef>
              <c:f>Tabelle1!$A$14:$A$234</c:f>
              <c:numCache>
                <c:formatCode>General</c:formatCode>
                <c:ptCount val="221"/>
                <c:pt idx="0">
                  <c:v>-1</c:v>
                </c:pt>
                <c:pt idx="1">
                  <c:v>-0.99</c:v>
                </c:pt>
                <c:pt idx="2">
                  <c:v>-0.98</c:v>
                </c:pt>
                <c:pt idx="3">
                  <c:v>-0.97</c:v>
                </c:pt>
                <c:pt idx="4">
                  <c:v>-0.96</c:v>
                </c:pt>
                <c:pt idx="5">
                  <c:v>-0.95</c:v>
                </c:pt>
                <c:pt idx="6">
                  <c:v>-0.94</c:v>
                </c:pt>
                <c:pt idx="7">
                  <c:v>-0.92999999999999994</c:v>
                </c:pt>
                <c:pt idx="8">
                  <c:v>-0.91999999999999993</c:v>
                </c:pt>
                <c:pt idx="9">
                  <c:v>-0.90999999999999992</c:v>
                </c:pt>
                <c:pt idx="10">
                  <c:v>-0.89999999999999991</c:v>
                </c:pt>
                <c:pt idx="11">
                  <c:v>-0.8899999999999999</c:v>
                </c:pt>
                <c:pt idx="12">
                  <c:v>-0.87999999999999989</c:v>
                </c:pt>
                <c:pt idx="13">
                  <c:v>-0.86999999999999988</c:v>
                </c:pt>
                <c:pt idx="14">
                  <c:v>-0.85999999999999988</c:v>
                </c:pt>
                <c:pt idx="15">
                  <c:v>-0.84999999999999987</c:v>
                </c:pt>
                <c:pt idx="16">
                  <c:v>-0.83999999999999986</c:v>
                </c:pt>
                <c:pt idx="17">
                  <c:v>-0.82999999999999985</c:v>
                </c:pt>
                <c:pt idx="18">
                  <c:v>-0.81999999999999984</c:v>
                </c:pt>
                <c:pt idx="19">
                  <c:v>-0.80999999999999983</c:v>
                </c:pt>
                <c:pt idx="20">
                  <c:v>-0.79999999999999982</c:v>
                </c:pt>
                <c:pt idx="21">
                  <c:v>-0.78999999999999981</c:v>
                </c:pt>
                <c:pt idx="22">
                  <c:v>-0.7799999999999998</c:v>
                </c:pt>
                <c:pt idx="23">
                  <c:v>-0.7699999999999998</c:v>
                </c:pt>
                <c:pt idx="24">
                  <c:v>-0.75999999999999979</c:v>
                </c:pt>
                <c:pt idx="25">
                  <c:v>-0.74999999999999978</c:v>
                </c:pt>
                <c:pt idx="26">
                  <c:v>-0.73999999999999977</c:v>
                </c:pt>
                <c:pt idx="27">
                  <c:v>-0.72999999999999976</c:v>
                </c:pt>
                <c:pt idx="28">
                  <c:v>-0.71999999999999975</c:v>
                </c:pt>
                <c:pt idx="29">
                  <c:v>-0.70999999999999974</c:v>
                </c:pt>
                <c:pt idx="30">
                  <c:v>-0.69999999999999973</c:v>
                </c:pt>
                <c:pt idx="31">
                  <c:v>-0.68999999999999972</c:v>
                </c:pt>
                <c:pt idx="32">
                  <c:v>-0.67999999999999972</c:v>
                </c:pt>
                <c:pt idx="33">
                  <c:v>-0.66999999999999971</c:v>
                </c:pt>
                <c:pt idx="34">
                  <c:v>-0.6599999999999997</c:v>
                </c:pt>
                <c:pt idx="35">
                  <c:v>-0.64999999999999969</c:v>
                </c:pt>
                <c:pt idx="36">
                  <c:v>-0.63999999999999968</c:v>
                </c:pt>
                <c:pt idx="37">
                  <c:v>-0.62999999999999967</c:v>
                </c:pt>
                <c:pt idx="38">
                  <c:v>-0.61999999999999966</c:v>
                </c:pt>
                <c:pt idx="39">
                  <c:v>-0.60999999999999965</c:v>
                </c:pt>
                <c:pt idx="40">
                  <c:v>-0.59999999999999964</c:v>
                </c:pt>
                <c:pt idx="41">
                  <c:v>-0.58999999999999964</c:v>
                </c:pt>
                <c:pt idx="42">
                  <c:v>-0.57999999999999963</c:v>
                </c:pt>
                <c:pt idx="43">
                  <c:v>-0.56999999999999962</c:v>
                </c:pt>
                <c:pt idx="44">
                  <c:v>-0.55999999999999961</c:v>
                </c:pt>
                <c:pt idx="45">
                  <c:v>-0.5499999999999996</c:v>
                </c:pt>
                <c:pt idx="46">
                  <c:v>-0.53999999999999959</c:v>
                </c:pt>
                <c:pt idx="47">
                  <c:v>-0.52999999999999958</c:v>
                </c:pt>
                <c:pt idx="48">
                  <c:v>-0.51999999999999957</c:v>
                </c:pt>
                <c:pt idx="49">
                  <c:v>-0.50999999999999956</c:v>
                </c:pt>
                <c:pt idx="50">
                  <c:v>-0.49999999999999956</c:v>
                </c:pt>
                <c:pt idx="51">
                  <c:v>-0.48999999999999955</c:v>
                </c:pt>
                <c:pt idx="52">
                  <c:v>-0.47999999999999954</c:v>
                </c:pt>
                <c:pt idx="53">
                  <c:v>-0.46999999999999953</c:v>
                </c:pt>
                <c:pt idx="54">
                  <c:v>-0.45999999999999952</c:v>
                </c:pt>
                <c:pt idx="55">
                  <c:v>-0.44999999999999951</c:v>
                </c:pt>
                <c:pt idx="56">
                  <c:v>-0.4399999999999995</c:v>
                </c:pt>
                <c:pt idx="57">
                  <c:v>-0.42999999999999949</c:v>
                </c:pt>
                <c:pt idx="58">
                  <c:v>-0.41999999999999948</c:v>
                </c:pt>
                <c:pt idx="59">
                  <c:v>-0.40999999999999948</c:v>
                </c:pt>
                <c:pt idx="60">
                  <c:v>-0.39999999999999947</c:v>
                </c:pt>
                <c:pt idx="61">
                  <c:v>-0.38999999999999946</c:v>
                </c:pt>
                <c:pt idx="62">
                  <c:v>-0.37999999999999945</c:v>
                </c:pt>
                <c:pt idx="63">
                  <c:v>-0.36999999999999944</c:v>
                </c:pt>
                <c:pt idx="64">
                  <c:v>-0.35999999999999943</c:v>
                </c:pt>
                <c:pt idx="65">
                  <c:v>-0.34999999999999942</c:v>
                </c:pt>
                <c:pt idx="66">
                  <c:v>-0.33999999999999941</c:v>
                </c:pt>
                <c:pt idx="67">
                  <c:v>-0.3299999999999994</c:v>
                </c:pt>
                <c:pt idx="68">
                  <c:v>-0.3199999999999994</c:v>
                </c:pt>
                <c:pt idx="69">
                  <c:v>-0.30999999999999939</c:v>
                </c:pt>
                <c:pt idx="70">
                  <c:v>-0.29999999999999938</c:v>
                </c:pt>
                <c:pt idx="71">
                  <c:v>-0.28999999999999937</c:v>
                </c:pt>
                <c:pt idx="72">
                  <c:v>-0.27999999999999936</c:v>
                </c:pt>
                <c:pt idx="73">
                  <c:v>-0.26999999999999935</c:v>
                </c:pt>
                <c:pt idx="74">
                  <c:v>-0.25999999999999934</c:v>
                </c:pt>
                <c:pt idx="75">
                  <c:v>-0.24999999999999933</c:v>
                </c:pt>
                <c:pt idx="76">
                  <c:v>-0.23999999999999932</c:v>
                </c:pt>
                <c:pt idx="77">
                  <c:v>-0.22999999999999932</c:v>
                </c:pt>
                <c:pt idx="78">
                  <c:v>-0.21999999999999931</c:v>
                </c:pt>
                <c:pt idx="79">
                  <c:v>-0.2099999999999993</c:v>
                </c:pt>
                <c:pt idx="80">
                  <c:v>-0.19999999999999929</c:v>
                </c:pt>
                <c:pt idx="81">
                  <c:v>-0.18999999999999928</c:v>
                </c:pt>
                <c:pt idx="82">
                  <c:v>-0.17999999999999927</c:v>
                </c:pt>
                <c:pt idx="83">
                  <c:v>-0.16999999999999926</c:v>
                </c:pt>
                <c:pt idx="84">
                  <c:v>-0.15999999999999925</c:v>
                </c:pt>
                <c:pt idx="85">
                  <c:v>-0.14999999999999925</c:v>
                </c:pt>
                <c:pt idx="86">
                  <c:v>-0.13999999999999924</c:v>
                </c:pt>
                <c:pt idx="87">
                  <c:v>-0.12999999999999923</c:v>
                </c:pt>
                <c:pt idx="88">
                  <c:v>-0.11999999999999923</c:v>
                </c:pt>
                <c:pt idx="89">
                  <c:v>-0.10999999999999924</c:v>
                </c:pt>
                <c:pt idx="90">
                  <c:v>-9.9999999999999242E-2</c:v>
                </c:pt>
                <c:pt idx="91">
                  <c:v>-8.9999999999999247E-2</c:v>
                </c:pt>
                <c:pt idx="92">
                  <c:v>-7.9999999999999252E-2</c:v>
                </c:pt>
                <c:pt idx="93">
                  <c:v>-6.9999999999999257E-2</c:v>
                </c:pt>
                <c:pt idx="94">
                  <c:v>-5.9999999999999255E-2</c:v>
                </c:pt>
                <c:pt idx="95">
                  <c:v>-4.9999999999999253E-2</c:v>
                </c:pt>
                <c:pt idx="96">
                  <c:v>-3.9999999999999251E-2</c:v>
                </c:pt>
                <c:pt idx="97">
                  <c:v>-2.9999999999999249E-2</c:v>
                </c:pt>
                <c:pt idx="98">
                  <c:v>-1.9999999999999248E-2</c:v>
                </c:pt>
                <c:pt idx="99">
                  <c:v>-9.9999999999992473E-3</c:v>
                </c:pt>
                <c:pt idx="100">
                  <c:v>0</c:v>
                </c:pt>
                <c:pt idx="101">
                  <c:v>0.01</c:v>
                </c:pt>
                <c:pt idx="102">
                  <c:v>0.02</c:v>
                </c:pt>
                <c:pt idx="103">
                  <c:v>0.03</c:v>
                </c:pt>
                <c:pt idx="104">
                  <c:v>0.04</c:v>
                </c:pt>
                <c:pt idx="105">
                  <c:v>0.05</c:v>
                </c:pt>
                <c:pt idx="106">
                  <c:v>6.0000000000000005E-2</c:v>
                </c:pt>
                <c:pt idx="107">
                  <c:v>7.0000000000000007E-2</c:v>
                </c:pt>
                <c:pt idx="108">
                  <c:v>0.08</c:v>
                </c:pt>
                <c:pt idx="109">
                  <c:v>0.09</c:v>
                </c:pt>
                <c:pt idx="110">
                  <c:v>9.9999999999999992E-2</c:v>
                </c:pt>
                <c:pt idx="111">
                  <c:v>0.10999999999999999</c:v>
                </c:pt>
                <c:pt idx="112">
                  <c:v>0.11999999999999998</c:v>
                </c:pt>
                <c:pt idx="113">
                  <c:v>0.12999999999999998</c:v>
                </c:pt>
                <c:pt idx="114">
                  <c:v>0.13999999999999999</c:v>
                </c:pt>
                <c:pt idx="115">
                  <c:v>0.15</c:v>
                </c:pt>
                <c:pt idx="116">
                  <c:v>0.16</c:v>
                </c:pt>
                <c:pt idx="117">
                  <c:v>0.17</c:v>
                </c:pt>
                <c:pt idx="118">
                  <c:v>0.18000000000000002</c:v>
                </c:pt>
                <c:pt idx="119">
                  <c:v>0.19000000000000003</c:v>
                </c:pt>
                <c:pt idx="120">
                  <c:v>0.20000000000000004</c:v>
                </c:pt>
                <c:pt idx="121">
                  <c:v>0.21000000000000005</c:v>
                </c:pt>
                <c:pt idx="122">
                  <c:v>0.22000000000000006</c:v>
                </c:pt>
                <c:pt idx="123">
                  <c:v>0.23000000000000007</c:v>
                </c:pt>
                <c:pt idx="124">
                  <c:v>0.24000000000000007</c:v>
                </c:pt>
                <c:pt idx="125">
                  <c:v>0.25000000000000006</c:v>
                </c:pt>
                <c:pt idx="126">
                  <c:v>0.26000000000000006</c:v>
                </c:pt>
                <c:pt idx="127">
                  <c:v>0.27000000000000007</c:v>
                </c:pt>
                <c:pt idx="128">
                  <c:v>0.28000000000000008</c:v>
                </c:pt>
                <c:pt idx="129">
                  <c:v>0.29000000000000009</c:v>
                </c:pt>
                <c:pt idx="130">
                  <c:v>0.3000000000000001</c:v>
                </c:pt>
                <c:pt idx="131">
                  <c:v>0.31000000000000011</c:v>
                </c:pt>
                <c:pt idx="132">
                  <c:v>0.32000000000000012</c:v>
                </c:pt>
                <c:pt idx="133">
                  <c:v>0.33000000000000013</c:v>
                </c:pt>
                <c:pt idx="134">
                  <c:v>0.34000000000000014</c:v>
                </c:pt>
                <c:pt idx="135">
                  <c:v>0.35000000000000014</c:v>
                </c:pt>
                <c:pt idx="136">
                  <c:v>0.36000000000000015</c:v>
                </c:pt>
                <c:pt idx="137">
                  <c:v>0.37000000000000016</c:v>
                </c:pt>
                <c:pt idx="138">
                  <c:v>0.38000000000000017</c:v>
                </c:pt>
                <c:pt idx="139">
                  <c:v>0.39000000000000018</c:v>
                </c:pt>
                <c:pt idx="140">
                  <c:v>0.40000000000000019</c:v>
                </c:pt>
                <c:pt idx="141">
                  <c:v>0.4100000000000002</c:v>
                </c:pt>
                <c:pt idx="142">
                  <c:v>0.42000000000000021</c:v>
                </c:pt>
                <c:pt idx="143">
                  <c:v>0.43000000000000022</c:v>
                </c:pt>
                <c:pt idx="144">
                  <c:v>0.44000000000000022</c:v>
                </c:pt>
                <c:pt idx="145">
                  <c:v>0.45000000000000023</c:v>
                </c:pt>
                <c:pt idx="146">
                  <c:v>0.46000000000000024</c:v>
                </c:pt>
                <c:pt idx="147">
                  <c:v>0.47000000000000025</c:v>
                </c:pt>
                <c:pt idx="148">
                  <c:v>0.48000000000000026</c:v>
                </c:pt>
                <c:pt idx="149">
                  <c:v>0.49000000000000027</c:v>
                </c:pt>
                <c:pt idx="150">
                  <c:v>0.50000000000000022</c:v>
                </c:pt>
                <c:pt idx="151">
                  <c:v>0.51000000000000023</c:v>
                </c:pt>
                <c:pt idx="152">
                  <c:v>0.52000000000000024</c:v>
                </c:pt>
                <c:pt idx="153">
                  <c:v>0.53000000000000025</c:v>
                </c:pt>
                <c:pt idx="154">
                  <c:v>0.54000000000000026</c:v>
                </c:pt>
                <c:pt idx="155">
                  <c:v>0.55000000000000027</c:v>
                </c:pt>
                <c:pt idx="156">
                  <c:v>0.56000000000000028</c:v>
                </c:pt>
                <c:pt idx="157">
                  <c:v>0.57000000000000028</c:v>
                </c:pt>
                <c:pt idx="158">
                  <c:v>0.58000000000000029</c:v>
                </c:pt>
                <c:pt idx="159">
                  <c:v>0.5900000000000003</c:v>
                </c:pt>
                <c:pt idx="160">
                  <c:v>0.60000000000000031</c:v>
                </c:pt>
                <c:pt idx="161">
                  <c:v>0.61000000000000032</c:v>
                </c:pt>
                <c:pt idx="162">
                  <c:v>0.62000000000000033</c:v>
                </c:pt>
                <c:pt idx="163">
                  <c:v>0.63000000000000034</c:v>
                </c:pt>
                <c:pt idx="164">
                  <c:v>0.64000000000000035</c:v>
                </c:pt>
                <c:pt idx="165">
                  <c:v>0.65000000000000036</c:v>
                </c:pt>
                <c:pt idx="166">
                  <c:v>0.66000000000000036</c:v>
                </c:pt>
                <c:pt idx="167">
                  <c:v>0.67000000000000037</c:v>
                </c:pt>
                <c:pt idx="168">
                  <c:v>0.68000000000000038</c:v>
                </c:pt>
                <c:pt idx="169">
                  <c:v>0.69000000000000039</c:v>
                </c:pt>
                <c:pt idx="170">
                  <c:v>0.7000000000000004</c:v>
                </c:pt>
                <c:pt idx="171">
                  <c:v>0.71000000000000041</c:v>
                </c:pt>
                <c:pt idx="172">
                  <c:v>0.72000000000000042</c:v>
                </c:pt>
                <c:pt idx="173">
                  <c:v>0.73000000000000043</c:v>
                </c:pt>
                <c:pt idx="174">
                  <c:v>0.74000000000000044</c:v>
                </c:pt>
                <c:pt idx="175">
                  <c:v>0.75000000000000044</c:v>
                </c:pt>
                <c:pt idx="176">
                  <c:v>0.76000000000000045</c:v>
                </c:pt>
                <c:pt idx="177">
                  <c:v>0.77000000000000046</c:v>
                </c:pt>
                <c:pt idx="178">
                  <c:v>0.78000000000000047</c:v>
                </c:pt>
                <c:pt idx="179">
                  <c:v>0.79000000000000048</c:v>
                </c:pt>
                <c:pt idx="180">
                  <c:v>0.80000000000000049</c:v>
                </c:pt>
                <c:pt idx="181">
                  <c:v>0.8100000000000005</c:v>
                </c:pt>
                <c:pt idx="182">
                  <c:v>0.82000000000000051</c:v>
                </c:pt>
                <c:pt idx="183">
                  <c:v>0.83000000000000052</c:v>
                </c:pt>
                <c:pt idx="184">
                  <c:v>0.84000000000000052</c:v>
                </c:pt>
                <c:pt idx="185">
                  <c:v>0.85000000000000053</c:v>
                </c:pt>
                <c:pt idx="186">
                  <c:v>0.86000000000000054</c:v>
                </c:pt>
                <c:pt idx="187">
                  <c:v>0.87000000000000055</c:v>
                </c:pt>
                <c:pt idx="188">
                  <c:v>0.88000000000000056</c:v>
                </c:pt>
                <c:pt idx="189">
                  <c:v>0.89000000000000057</c:v>
                </c:pt>
                <c:pt idx="190">
                  <c:v>0.90000000000000058</c:v>
                </c:pt>
                <c:pt idx="191">
                  <c:v>0.91000000000000059</c:v>
                </c:pt>
                <c:pt idx="192">
                  <c:v>0.9200000000000006</c:v>
                </c:pt>
                <c:pt idx="193">
                  <c:v>0.9300000000000006</c:v>
                </c:pt>
                <c:pt idx="194">
                  <c:v>0.94000000000000061</c:v>
                </c:pt>
                <c:pt idx="195">
                  <c:v>0.95000000000000062</c:v>
                </c:pt>
                <c:pt idx="196">
                  <c:v>0.96000000000000063</c:v>
                </c:pt>
                <c:pt idx="197">
                  <c:v>0.97000000000000064</c:v>
                </c:pt>
                <c:pt idx="198">
                  <c:v>0.98000000000000065</c:v>
                </c:pt>
                <c:pt idx="199">
                  <c:v>0.99000000000000066</c:v>
                </c:pt>
                <c:pt idx="200">
                  <c:v>1.0000000000000007</c:v>
                </c:pt>
                <c:pt idx="201">
                  <c:v>1.0100000000000007</c:v>
                </c:pt>
                <c:pt idx="202">
                  <c:v>1.0200000000000007</c:v>
                </c:pt>
                <c:pt idx="203">
                  <c:v>1.0300000000000007</c:v>
                </c:pt>
                <c:pt idx="204">
                  <c:v>1.0400000000000007</c:v>
                </c:pt>
                <c:pt idx="205">
                  <c:v>1.0500000000000007</c:v>
                </c:pt>
                <c:pt idx="206">
                  <c:v>1.0600000000000007</c:v>
                </c:pt>
                <c:pt idx="207">
                  <c:v>1.0700000000000007</c:v>
                </c:pt>
                <c:pt idx="208">
                  <c:v>1.0800000000000007</c:v>
                </c:pt>
                <c:pt idx="209">
                  <c:v>1.0900000000000007</c:v>
                </c:pt>
                <c:pt idx="210">
                  <c:v>1.1000000000000008</c:v>
                </c:pt>
                <c:pt idx="211">
                  <c:v>1.1100000000000008</c:v>
                </c:pt>
                <c:pt idx="212">
                  <c:v>1.1200000000000008</c:v>
                </c:pt>
                <c:pt idx="213">
                  <c:v>1.1300000000000008</c:v>
                </c:pt>
                <c:pt idx="214">
                  <c:v>1.1400000000000008</c:v>
                </c:pt>
                <c:pt idx="215">
                  <c:v>1.1500000000000008</c:v>
                </c:pt>
                <c:pt idx="216">
                  <c:v>1.1600000000000008</c:v>
                </c:pt>
                <c:pt idx="217">
                  <c:v>1.1700000000000008</c:v>
                </c:pt>
                <c:pt idx="218">
                  <c:v>1.1800000000000008</c:v>
                </c:pt>
                <c:pt idx="219">
                  <c:v>1.1900000000000008</c:v>
                </c:pt>
                <c:pt idx="220">
                  <c:v>1.2000000000000008</c:v>
                </c:pt>
              </c:numCache>
            </c:numRef>
          </c:xVal>
          <c:yVal>
            <c:numRef>
              <c:f>Tabelle1!$E$14:$E$234</c:f>
              <c:numCache>
                <c:formatCode>0.00E+00</c:formatCode>
                <c:ptCount val="221"/>
                <c:pt idx="0">
                  <c:v>0.9999999724551546</c:v>
                </c:pt>
                <c:pt idx="1">
                  <c:v>0.99999996906571587</c:v>
                </c:pt>
                <c:pt idx="2">
                  <c:v>0.99999996525920121</c:v>
                </c:pt>
                <c:pt idx="3">
                  <c:v>0.99999996098428889</c:v>
                </c:pt>
                <c:pt idx="4">
                  <c:v>0.99999995618334114</c:v>
                </c:pt>
                <c:pt idx="5">
                  <c:v>0.99999995079162929</c:v>
                </c:pt>
                <c:pt idx="6">
                  <c:v>0.99999994473645848</c:v>
                </c:pt>
                <c:pt idx="7">
                  <c:v>0.99999993793618869</c:v>
                </c:pt>
                <c:pt idx="8">
                  <c:v>0.9999999302991347</c:v>
                </c:pt>
                <c:pt idx="9">
                  <c:v>0.99999992172232866</c:v>
                </c:pt>
                <c:pt idx="10">
                  <c:v>0.99999991209013284</c:v>
                </c:pt>
                <c:pt idx="11">
                  <c:v>0.99999990127267946</c:v>
                </c:pt>
                <c:pt idx="12">
                  <c:v>0.99999988912412097</c:v>
                </c:pt>
                <c:pt idx="13">
                  <c:v>0.99999987548066271</c:v>
                </c:pt>
                <c:pt idx="14">
                  <c:v>0.99999986015835463</c:v>
                </c:pt>
                <c:pt idx="15">
                  <c:v>0.99999984295061184</c:v>
                </c:pt>
                <c:pt idx="16">
                  <c:v>0.99999982362542861</c:v>
                </c:pt>
                <c:pt idx="17">
                  <c:v>0.99999980192225058</c:v>
                </c:pt>
                <c:pt idx="18">
                  <c:v>0.9999997775484617</c:v>
                </c:pt>
                <c:pt idx="19">
                  <c:v>0.99999975017543918</c:v>
                </c:pt>
                <c:pt idx="20">
                  <c:v>0.99999971943412314</c:v>
                </c:pt>
                <c:pt idx="21">
                  <c:v>0.99999968491003921</c:v>
                </c:pt>
                <c:pt idx="22">
                  <c:v>0.99999964613771297</c:v>
                </c:pt>
                <c:pt idx="23">
                  <c:v>0.99999960259439125</c:v>
                </c:pt>
                <c:pt idx="24">
                  <c:v>0.99999955369299642</c:v>
                </c:pt>
                <c:pt idx="25">
                  <c:v>0.99999949877420991</c:v>
                </c:pt>
                <c:pt idx="26">
                  <c:v>0.9999994370975831</c:v>
                </c:pt>
                <c:pt idx="27">
                  <c:v>0.99999936783155485</c:v>
                </c:pt>
                <c:pt idx="28">
                  <c:v>0.99999929004223853</c:v>
                </c:pt>
                <c:pt idx="29">
                  <c:v>0.99999920268083287</c:v>
                </c:pt>
                <c:pt idx="30">
                  <c:v>0.99999910456948005</c:v>
                </c:pt>
                <c:pt idx="31">
                  <c:v>0.99999899438538631</c:v>
                </c:pt>
                <c:pt idx="32">
                  <c:v>0.99999887064298654</c:v>
                </c:pt>
                <c:pt idx="33">
                  <c:v>0.99999873167391662</c:v>
                </c:pt>
                <c:pt idx="34">
                  <c:v>0.99999857560451944</c:v>
                </c:pt>
                <c:pt idx="35">
                  <c:v>0.99999840033058296</c:v>
                </c:pt>
                <c:pt idx="36">
                  <c:v>0.99999820348897228</c:v>
                </c:pt>
                <c:pt idx="37">
                  <c:v>0.99999798242576865</c:v>
                </c:pt>
                <c:pt idx="38">
                  <c:v>0.9999977341604892</c:v>
                </c:pt>
                <c:pt idx="39">
                  <c:v>0.99999745534590412</c:v>
                </c:pt>
                <c:pt idx="40">
                  <c:v>0.99999714222290892</c:v>
                </c:pt>
                <c:pt idx="41">
                  <c:v>0.99999679056984569</c:v>
                </c:pt>
                <c:pt idx="42">
                  <c:v>0.99999639564558707</c:v>
                </c:pt>
                <c:pt idx="43">
                  <c:v>0.99999595212561787</c:v>
                </c:pt>
                <c:pt idx="44">
                  <c:v>0.9999954540302527</c:v>
                </c:pt>
                <c:pt idx="45">
                  <c:v>0.99999489464402191</c:v>
                </c:pt>
                <c:pt idx="46">
                  <c:v>0.99999426642513722</c:v>
                </c:pt>
                <c:pt idx="47">
                  <c:v>0.99999356090382208</c:v>
                </c:pt>
                <c:pt idx="48">
                  <c:v>0.99999276856813046</c:v>
                </c:pt>
                <c:pt idx="49">
                  <c:v>0.99999187873572004</c:v>
                </c:pt>
                <c:pt idx="50">
                  <c:v>0.99999087940984932</c:v>
                </c:pt>
                <c:pt idx="51">
                  <c:v>0.99998975711766069</c:v>
                </c:pt>
                <c:pt idx="52">
                  <c:v>0.99998849672856771</c:v>
                </c:pt>
                <c:pt idx="53">
                  <c:v>0.99998708125030222</c:v>
                </c:pt>
                <c:pt idx="54">
                  <c:v>0.99998549159987515</c:v>
                </c:pt>
                <c:pt idx="55">
                  <c:v>0.99998370634636224</c:v>
                </c:pt>
                <c:pt idx="56">
                  <c:v>0.99998170142205456</c:v>
                </c:pt>
                <c:pt idx="57">
                  <c:v>0.9999794497980834</c:v>
                </c:pt>
                <c:pt idx="58">
                  <c:v>0.99997692112015146</c:v>
                </c:pt>
                <c:pt idx="59">
                  <c:v>0.99997408129946841</c:v>
                </c:pt>
                <c:pt idx="60">
                  <c:v>0.9999708920533884</c:v>
                </c:pt>
                <c:pt idx="61">
                  <c:v>0.99996731038956188</c:v>
                </c:pt>
                <c:pt idx="62">
                  <c:v>0.99996328802667189</c:v>
                </c:pt>
                <c:pt idx="63">
                  <c:v>0.99995877074396156</c:v>
                </c:pt>
                <c:pt idx="64">
                  <c:v>0.99995369765080688</c:v>
                </c:pt>
                <c:pt idx="65">
                  <c:v>0.99994800036652443</c:v>
                </c:pt>
                <c:pt idx="66">
                  <c:v>0.99994160209939464</c:v>
                </c:pt>
                <c:pt idx="67">
                  <c:v>0.99993441661253779</c:v>
                </c:pt>
                <c:pt idx="68">
                  <c:v>0.99992634706276373</c:v>
                </c:pt>
                <c:pt idx="69">
                  <c:v>0.9999172846968285</c:v>
                </c:pt>
                <c:pt idx="70">
                  <c:v>0.99990710738762134</c:v>
                </c:pt>
                <c:pt idx="71">
                  <c:v>0.9998956779906818</c:v>
                </c:pt>
                <c:pt idx="72">
                  <c:v>0.9998828424990569</c:v>
                </c:pt>
                <c:pt idx="73">
                  <c:v>0.99986842797183251</c:v>
                </c:pt>
                <c:pt idx="74">
                  <c:v>0.9998522402086778</c:v>
                </c:pt>
                <c:pt idx="75">
                  <c:v>0.99983406113938755</c:v>
                </c:pt>
                <c:pt idx="76">
                  <c:v>0.99981364589365018</c:v>
                </c:pt>
                <c:pt idx="77">
                  <c:v>0.99979071951207577</c:v>
                </c:pt>
                <c:pt idx="78">
                  <c:v>0.99976497325480995</c:v>
                </c:pt>
                <c:pt idx="79">
                  <c:v>0.99973606045882057</c:v>
                </c:pt>
                <c:pt idx="80">
                  <c:v>0.99970359188908009</c:v>
                </c:pt>
                <c:pt idx="81">
                  <c:v>0.99966713052231493</c:v>
                </c:pt>
                <c:pt idx="82">
                  <c:v>0.99962618569470774</c:v>
                </c:pt>
                <c:pt idx="83">
                  <c:v>0.99958020653679724</c:v>
                </c:pt>
                <c:pt idx="84">
                  <c:v>0.99952857460977873</c:v>
                </c:pt>
                <c:pt idx="85">
                  <c:v>0.9994705956473422</c:v>
                </c:pt>
                <c:pt idx="86">
                  <c:v>0.99940549029601722</c:v>
                </c:pt>
                <c:pt idx="87">
                  <c:v>0.99933238373461286</c:v>
                </c:pt>
                <c:pt idx="88">
                  <c:v>0.99925029403963539</c:v>
                </c:pt>
                <c:pt idx="89">
                  <c:v>0.99915811914844121</c:v>
                </c:pt>
                <c:pt idx="90">
                  <c:v>0.99905462225520814</c:v>
                </c:pt>
                <c:pt idx="91">
                  <c:v>0.99893841545649187</c:v>
                </c:pt>
                <c:pt idx="92">
                  <c:v>0.99880794144308094</c:v>
                </c:pt>
                <c:pt idx="93">
                  <c:v>0.99866145301296461</c:v>
                </c:pt>
                <c:pt idx="94">
                  <c:v>0.9984969901564561</c:v>
                </c:pt>
                <c:pt idx="95">
                  <c:v>0.99831235443880806</c:v>
                </c:pt>
                <c:pt idx="96">
                  <c:v>0.99810508037805834</c:v>
                </c:pt>
                <c:pt idx="97">
                  <c:v>0.99787240348641837</c:v>
                </c:pt>
                <c:pt idx="98">
                  <c:v>0.99761122461245111</c:v>
                </c:pt>
                <c:pt idx="99">
                  <c:v>0.99731807018886121</c:v>
                </c:pt>
                <c:pt idx="100">
                  <c:v>0.9969890479573742</c:v>
                </c:pt>
                <c:pt idx="101">
                  <c:v>0.99661979770857945</c:v>
                </c:pt>
                <c:pt idx="102">
                  <c:v>0.99620543654163074</c:v>
                </c:pt>
                <c:pt idx="103">
                  <c:v>0.99574049811759502</c:v>
                </c:pt>
                <c:pt idx="104">
                  <c:v>0.99521886535263693</c:v>
                </c:pt>
                <c:pt idx="105">
                  <c:v>0.99463369597531892</c:v>
                </c:pt>
                <c:pt idx="106">
                  <c:v>0.99397734035888208</c:v>
                </c:pt>
                <c:pt idx="107">
                  <c:v>0.99324125103807603</c:v>
                </c:pt>
                <c:pt idx="108">
                  <c:v>0.99241588333552599</c:v>
                </c:pt>
                <c:pt idx="109">
                  <c:v>0.99149058656052202</c:v>
                </c:pt>
                <c:pt idx="110">
                  <c:v>0.99045348531069588</c:v>
                </c:pt>
                <c:pt idx="111">
                  <c:v>0.98929135051315986</c:v>
                </c:pt>
                <c:pt idx="112">
                  <c:v>0.98798945999713295</c:v>
                </c:pt>
                <c:pt idx="113">
                  <c:v>0.98653144860788566</c:v>
                </c:pt>
                <c:pt idx="114">
                  <c:v>0.9848991481674868</c:v>
                </c:pt>
                <c:pt idx="115">
                  <c:v>0.98307241797952294</c:v>
                </c:pt>
                <c:pt idx="116">
                  <c:v>0.98102896708358311</c:v>
                </c:pt>
                <c:pt idx="117">
                  <c:v>0.97874417011447024</c:v>
                </c:pt>
                <c:pt idx="118">
                  <c:v>0.97619087943669125</c:v>
                </c:pt>
                <c:pt idx="119">
                  <c:v>0.97333923723409155</c:v>
                </c:pt>
                <c:pt idx="120">
                  <c:v>0.97015649246490465</c:v>
                </c:pt>
                <c:pt idx="121">
                  <c:v>0.96660682906903006</c:v>
                </c:pt>
                <c:pt idx="122">
                  <c:v>0.96265121355645666</c:v>
                </c:pt>
                <c:pt idx="123">
                  <c:v>0.95824727212231542</c:v>
                </c:pt>
                <c:pt idx="124">
                  <c:v>0.95334920971695136</c:v>
                </c:pt>
                <c:pt idx="125">
                  <c:v>0.94790778601494252</c:v>
                </c:pt>
                <c:pt idx="126">
                  <c:v>0.94187036590518725</c:v>
                </c:pt>
                <c:pt idx="127">
                  <c:v>0.93518106484612529</c:v>
                </c:pt>
                <c:pt idx="128">
                  <c:v>0.92778101201389551</c:v>
                </c:pt>
                <c:pt idx="129">
                  <c:v>0.91960875635738126</c:v>
                </c:pt>
                <c:pt idx="130">
                  <c:v>0.91060084211349246</c:v>
                </c:pt>
                <c:pt idx="131">
                  <c:v>0.90069258058252744</c:v>
                </c:pt>
                <c:pt idx="132">
                  <c:v>0.88981904347689644</c:v>
                </c:pt>
                <c:pt idx="133">
                  <c:v>0.87791629932159621</c:v>
                </c:pt>
                <c:pt idx="134">
                  <c:v>0.8649229075533067</c:v>
                </c:pt>
                <c:pt idx="135">
                  <c:v>0.85078167452748044</c:v>
                </c:pt>
                <c:pt idx="136">
                  <c:v>0.83544166113553431</c:v>
                </c:pt>
                <c:pt idx="137">
                  <c:v>0.8188604129806808</c:v>
                </c:pt>
                <c:pt idx="138">
                  <c:v>0.8010063613396109</c:v>
                </c:pt>
                <c:pt idx="139">
                  <c:v>0.78186131735642972</c:v>
                </c:pt>
                <c:pt idx="140">
                  <c:v>0.76142295475915911</c:v>
                </c:pt>
                <c:pt idx="141">
                  <c:v>0.73970715038806334</c:v>
                </c:pt>
                <c:pt idx="142">
                  <c:v>0.7167500302929708</c:v>
                </c:pt>
                <c:pt idx="143">
                  <c:v>0.69260955594453044</c:v>
                </c:pt>
                <c:pt idx="144">
                  <c:v>0.66736648413962552</c:v>
                </c:pt>
                <c:pt idx="145">
                  <c:v>0.6411245488111954</c:v>
                </c:pt>
                <c:pt idx="146">
                  <c:v>0.61400974516808671</c:v>
                </c:pt>
                <c:pt idx="147">
                  <c:v>0.58616864627613485</c:v>
                </c:pt>
                <c:pt idx="148">
                  <c:v>0.55776574659844202</c:v>
                </c:pt>
                <c:pt idx="149">
                  <c:v>0.52897990064940881</c:v>
                </c:pt>
                <c:pt idx="150">
                  <c:v>0.49999999999999933</c:v>
                </c:pt>
                <c:pt idx="151">
                  <c:v>0.4710200993505898</c:v>
                </c:pt>
                <c:pt idx="152">
                  <c:v>0.44223425340155659</c:v>
                </c:pt>
                <c:pt idx="153">
                  <c:v>0.4138313537238637</c:v>
                </c:pt>
                <c:pt idx="154">
                  <c:v>0.38599025483191191</c:v>
                </c:pt>
                <c:pt idx="155">
                  <c:v>0.35887545118880326</c:v>
                </c:pt>
                <c:pt idx="156">
                  <c:v>0.33263351586037321</c:v>
                </c:pt>
                <c:pt idx="157">
                  <c:v>0.30739044405546834</c:v>
                </c:pt>
                <c:pt idx="158">
                  <c:v>0.28324996970702793</c:v>
                </c:pt>
                <c:pt idx="159">
                  <c:v>0.2602928496119355</c:v>
                </c:pt>
                <c:pt idx="160">
                  <c:v>0.23857704524083981</c:v>
                </c:pt>
                <c:pt idx="161">
                  <c:v>0.21813868264356936</c:v>
                </c:pt>
                <c:pt idx="162">
                  <c:v>0.19899363866038813</c:v>
                </c:pt>
                <c:pt idx="163">
                  <c:v>0.18113958701931837</c:v>
                </c:pt>
                <c:pt idx="164">
                  <c:v>0.16455833886446491</c:v>
                </c:pt>
                <c:pt idx="165">
                  <c:v>0.14921832547251879</c:v>
                </c:pt>
                <c:pt idx="166">
                  <c:v>0.13507709244669255</c:v>
                </c:pt>
                <c:pt idx="167">
                  <c:v>0.12208370067840323</c:v>
                </c:pt>
                <c:pt idx="168">
                  <c:v>0.11018095652310297</c:v>
                </c:pt>
                <c:pt idx="169">
                  <c:v>9.9307419417472134E-2</c:v>
                </c:pt>
                <c:pt idx="170">
                  <c:v>8.9399157886507055E-2</c:v>
                </c:pt>
                <c:pt idx="171">
                  <c:v>8.0391243642618251E-2</c:v>
                </c:pt>
                <c:pt idx="172">
                  <c:v>7.2218987986104058E-2</c:v>
                </c:pt>
                <c:pt idx="173">
                  <c:v>6.4818935153874269E-2</c:v>
                </c:pt>
                <c:pt idx="174">
                  <c:v>5.8129634094812456E-2</c:v>
                </c:pt>
                <c:pt idx="175">
                  <c:v>5.2092213985057138E-2</c:v>
                </c:pt>
                <c:pt idx="176">
                  <c:v>4.6650790283048339E-2</c:v>
                </c:pt>
                <c:pt idx="177">
                  <c:v>4.1752727877684304E-2</c:v>
                </c:pt>
                <c:pt idx="178">
                  <c:v>3.7348786443543128E-2</c:v>
                </c:pt>
                <c:pt idx="179">
                  <c:v>3.3393170930969759E-2</c:v>
                </c:pt>
                <c:pt idx="180">
                  <c:v>2.9843507535095137E-2</c:v>
                </c:pt>
                <c:pt idx="181">
                  <c:v>2.6660762765908293E-2</c:v>
                </c:pt>
                <c:pt idx="182">
                  <c:v>2.3809120563308642E-2</c:v>
                </c:pt>
                <c:pt idx="183">
                  <c:v>2.125582988552956E-2</c:v>
                </c:pt>
                <c:pt idx="184">
                  <c:v>1.8971032916416681E-2</c:v>
                </c:pt>
                <c:pt idx="185">
                  <c:v>1.6927582020476836E-2</c:v>
                </c:pt>
                <c:pt idx="186">
                  <c:v>1.5100851832513144E-2</c:v>
                </c:pt>
                <c:pt idx="187">
                  <c:v>1.3468551392114284E-2</c:v>
                </c:pt>
                <c:pt idx="188">
                  <c:v>1.2010540002867042E-2</c:v>
                </c:pt>
                <c:pt idx="189">
                  <c:v>1.0708649486840227E-2</c:v>
                </c:pt>
                <c:pt idx="190">
                  <c:v>9.5465146893039549E-3</c:v>
                </c:pt>
                <c:pt idx="191">
                  <c:v>8.5094134394777862E-3</c:v>
                </c:pt>
                <c:pt idx="192">
                  <c:v>7.5841166644739846E-3</c:v>
                </c:pt>
                <c:pt idx="193">
                  <c:v>6.7587489619239816E-3</c:v>
                </c:pt>
                <c:pt idx="194">
                  <c:v>6.0226596411178702E-3</c:v>
                </c:pt>
                <c:pt idx="195">
                  <c:v>5.366304024680954E-3</c:v>
                </c:pt>
                <c:pt idx="196">
                  <c:v>4.7811346473630775E-3</c:v>
                </c:pt>
                <c:pt idx="197">
                  <c:v>4.2595018824050437E-3</c:v>
                </c:pt>
                <c:pt idx="198">
                  <c:v>3.7945634583693281E-3</c:v>
                </c:pt>
                <c:pt idx="199">
                  <c:v>3.3802022914205675E-3</c:v>
                </c:pt>
                <c:pt idx="200">
                  <c:v>3.0109520426256724E-3</c:v>
                </c:pt>
                <c:pt idx="201">
                  <c:v>2.6819298111387707E-3</c:v>
                </c:pt>
                <c:pt idx="202">
                  <c:v>2.388775387548921E-3</c:v>
                </c:pt>
                <c:pt idx="203">
                  <c:v>2.1275965135816761E-3</c:v>
                </c:pt>
                <c:pt idx="204">
                  <c:v>1.8949196219415431E-3</c:v>
                </c:pt>
                <c:pt idx="205">
                  <c:v>1.6876455611918718E-3</c:v>
                </c:pt>
                <c:pt idx="206">
                  <c:v>1.5030098435438659E-3</c:v>
                </c:pt>
                <c:pt idx="207">
                  <c:v>1.3385469870352568E-3</c:v>
                </c:pt>
                <c:pt idx="208">
                  <c:v>1.1920585569189714E-3</c:v>
                </c:pt>
                <c:pt idx="209">
                  <c:v>1.0615845435081085E-3</c:v>
                </c:pt>
                <c:pt idx="210">
                  <c:v>9.4537774479190259E-4</c:v>
                </c:pt>
                <c:pt idx="211">
                  <c:v>8.4188085155870662E-4</c:v>
                </c:pt>
                <c:pt idx="212">
                  <c:v>7.4970596036464505E-4</c:v>
                </c:pt>
                <c:pt idx="213">
                  <c:v>6.676162653871284E-4</c:v>
                </c:pt>
                <c:pt idx="214">
                  <c:v>5.9450970398269886E-4</c:v>
                </c:pt>
                <c:pt idx="215">
                  <c:v>5.2940435265780479E-4</c:v>
                </c:pt>
                <c:pt idx="216">
                  <c:v>4.7142539022124321E-4</c:v>
                </c:pt>
                <c:pt idx="217">
                  <c:v>4.1979346320275215E-4</c:v>
                </c:pt>
                <c:pt idx="218">
                  <c:v>3.7381430529224654E-4</c:v>
                </c:pt>
                <c:pt idx="219">
                  <c:v>3.3286947768504204E-4</c:v>
                </c:pt>
                <c:pt idx="220">
                  <c:v>2.9640811091998323E-4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28595072"/>
        <c:axId val="128596608"/>
      </c:scatterChart>
      <c:valAx>
        <c:axId val="128595072"/>
        <c:scaling>
          <c:orientation val="minMax"/>
          <c:max val="1.2"/>
          <c:min val="-0.2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 baseline="0"/>
            </a:pPr>
            <a:endParaRPr lang="de-DE"/>
          </a:p>
        </c:txPr>
        <c:crossAx val="128596608"/>
        <c:crossesAt val="0"/>
        <c:crossBetween val="midCat"/>
      </c:valAx>
      <c:valAx>
        <c:axId val="128596608"/>
        <c:scaling>
          <c:orientation val="minMax"/>
          <c:max val="1"/>
          <c:min val="0"/>
        </c:scaling>
        <c:delete val="0"/>
        <c:axPos val="l"/>
        <c:majorGridlines/>
        <c:numFmt formatCode="#,##0.00" sourceLinked="0"/>
        <c:majorTickMark val="out"/>
        <c:minorTickMark val="none"/>
        <c:tickLblPos val="nextTo"/>
        <c:txPr>
          <a:bodyPr/>
          <a:lstStyle/>
          <a:p>
            <a:pPr>
              <a:defRPr sz="1600" baseline="0"/>
            </a:pPr>
            <a:endParaRPr lang="de-DE"/>
          </a:p>
        </c:txPr>
        <c:crossAx val="128595072"/>
        <c:crossesAt val="-0.2"/>
        <c:crossBetween val="midCat"/>
      </c:valAx>
    </c:plotArea>
    <c:legend>
      <c:legendPos val="r"/>
      <c:layout>
        <c:manualLayout>
          <c:xMode val="edge"/>
          <c:yMode val="edge"/>
          <c:x val="0.56822195847317458"/>
          <c:y val="0.17249425462339116"/>
          <c:w val="0.27743751558778496"/>
          <c:h val="0.57962893160365259"/>
        </c:manualLayout>
      </c:layout>
      <c:overlay val="0"/>
      <c:txPr>
        <a:bodyPr/>
        <a:lstStyle/>
        <a:p>
          <a:pPr>
            <a:defRPr sz="2000" baseline="0"/>
          </a:pPr>
          <a:endParaRPr lang="de-DE"/>
        </a:p>
      </c:txPr>
    </c:legend>
    <c:plotVisOnly val="1"/>
    <c:dispBlanksAs val="gap"/>
    <c:showDLblsOverMax val="0"/>
  </c:chart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8450452606655326"/>
          <c:y val="8.3460797418701604E-2"/>
          <c:w val="0.78288542047662901"/>
          <c:h val="0.7782197872052915"/>
        </c:manualLayout>
      </c:layout>
      <c:scatterChart>
        <c:scatterStyle val="smoothMarker"/>
        <c:varyColors val="0"/>
        <c:ser>
          <c:idx val="0"/>
          <c:order val="0"/>
          <c:marker>
            <c:symbol val="none"/>
          </c:marker>
          <c:xVal>
            <c:numRef>
              <c:f>Tabelle1!$A$214:$A$224</c:f>
              <c:numCache>
                <c:formatCode>General</c:formatCode>
                <c:ptCount val="11"/>
                <c:pt idx="0">
                  <c:v>1.0000000000000007</c:v>
                </c:pt>
                <c:pt idx="1">
                  <c:v>1.0100000000000007</c:v>
                </c:pt>
                <c:pt idx="2">
                  <c:v>1.0200000000000007</c:v>
                </c:pt>
                <c:pt idx="3">
                  <c:v>1.0300000000000007</c:v>
                </c:pt>
                <c:pt idx="4">
                  <c:v>1.0400000000000007</c:v>
                </c:pt>
                <c:pt idx="5">
                  <c:v>1.0500000000000007</c:v>
                </c:pt>
                <c:pt idx="6">
                  <c:v>1.0600000000000007</c:v>
                </c:pt>
                <c:pt idx="7">
                  <c:v>1.0700000000000007</c:v>
                </c:pt>
                <c:pt idx="8">
                  <c:v>1.0800000000000007</c:v>
                </c:pt>
                <c:pt idx="9">
                  <c:v>1.0900000000000007</c:v>
                </c:pt>
                <c:pt idx="10">
                  <c:v>1.1000000000000008</c:v>
                </c:pt>
              </c:numCache>
            </c:numRef>
          </c:xVal>
          <c:yVal>
            <c:numRef>
              <c:f>Tabelle1!$B$214:$B$224</c:f>
              <c:numCache>
                <c:formatCode>0.00E+00</c:formatCode>
                <c:ptCount val="11"/>
                <c:pt idx="0">
                  <c:v>3.9814827090828735E-9</c:v>
                </c:pt>
                <c:pt idx="1">
                  <c:v>2.7042431062769086E-9</c:v>
                </c:pt>
                <c:pt idx="2">
                  <c:v>1.8367355352735816E-9</c:v>
                </c:pt>
                <c:pt idx="3">
                  <c:v>1.2475200242786295E-9</c:v>
                </c:pt>
                <c:pt idx="4">
                  <c:v>8.4732188210763358E-10</c:v>
                </c:pt>
                <c:pt idx="5">
                  <c:v>5.7550528875991638E-10</c:v>
                </c:pt>
                <c:pt idx="6">
                  <c:v>3.9088608987402725E-10</c:v>
                </c:pt>
                <c:pt idx="7">
                  <c:v>2.6549180039194613E-10</c:v>
                </c:pt>
                <c:pt idx="8">
                  <c:v>1.8032336759601097E-10</c:v>
                </c:pt>
                <c:pt idx="9">
                  <c:v>1.2247653920864411E-10</c:v>
                </c:pt>
                <c:pt idx="10">
                  <c:v>8.3186682104643669E-11</c:v>
                </c:pt>
              </c:numCache>
            </c:numRef>
          </c:yVal>
          <c:smooth val="1"/>
        </c:ser>
        <c:ser>
          <c:idx val="2"/>
          <c:order val="1"/>
          <c:spPr>
            <a:ln>
              <a:solidFill>
                <a:srgbClr val="FF0000"/>
              </a:solidFill>
            </a:ln>
          </c:spPr>
          <c:marker>
            <c:symbol val="none"/>
          </c:marker>
          <c:xVal>
            <c:numRef>
              <c:f>Tabelle1!$A$214:$A$224</c:f>
              <c:numCache>
                <c:formatCode>General</c:formatCode>
                <c:ptCount val="11"/>
                <c:pt idx="0">
                  <c:v>1.0000000000000007</c:v>
                </c:pt>
                <c:pt idx="1">
                  <c:v>1.0100000000000007</c:v>
                </c:pt>
                <c:pt idx="2">
                  <c:v>1.0200000000000007</c:v>
                </c:pt>
                <c:pt idx="3">
                  <c:v>1.0300000000000007</c:v>
                </c:pt>
                <c:pt idx="4">
                  <c:v>1.0400000000000007</c:v>
                </c:pt>
                <c:pt idx="5">
                  <c:v>1.0500000000000007</c:v>
                </c:pt>
                <c:pt idx="6">
                  <c:v>1.0600000000000007</c:v>
                </c:pt>
                <c:pt idx="7">
                  <c:v>1.0700000000000007</c:v>
                </c:pt>
                <c:pt idx="8">
                  <c:v>1.0800000000000007</c:v>
                </c:pt>
                <c:pt idx="9">
                  <c:v>1.0900000000000007</c:v>
                </c:pt>
                <c:pt idx="10">
                  <c:v>1.1000000000000008</c:v>
                </c:pt>
              </c:numCache>
            </c:numRef>
          </c:xVal>
          <c:yVal>
            <c:numRef>
              <c:f>Tabelle1!$D$214:$D$224</c:f>
              <c:numCache>
                <c:formatCode>0.00E+00</c:formatCode>
                <c:ptCount val="11"/>
                <c:pt idx="0">
                  <c:v>4.6421212938870864E-10</c:v>
                </c:pt>
                <c:pt idx="1">
                  <c:v>3.0203050840350077E-10</c:v>
                </c:pt>
                <c:pt idx="2">
                  <c:v>1.9651022070757474E-10</c:v>
                </c:pt>
                <c:pt idx="3">
                  <c:v>1.2785551713049573E-10</c:v>
                </c:pt>
                <c:pt idx="4">
                  <c:v>8.3186682104643669E-11</c:v>
                </c:pt>
                <c:pt idx="5">
                  <c:v>5.412378155264218E-11</c:v>
                </c:pt>
                <c:pt idx="6">
                  <c:v>3.5214575884195062E-11</c:v>
                </c:pt>
                <c:pt idx="7">
                  <c:v>2.2911672450111782E-11</c:v>
                </c:pt>
                <c:pt idx="8">
                  <c:v>1.4907029866986402E-11</c:v>
                </c:pt>
                <c:pt idx="9">
                  <c:v>9.6989663211390308E-12</c:v>
                </c:pt>
                <c:pt idx="10">
                  <c:v>6.3104420221729369E-12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2479744"/>
        <c:axId val="102578816"/>
      </c:scatterChart>
      <c:valAx>
        <c:axId val="102479744"/>
        <c:scaling>
          <c:orientation val="minMax"/>
          <c:max val="1.1000000000000001"/>
          <c:min val="1"/>
        </c:scaling>
        <c:delete val="0"/>
        <c:axPos val="b"/>
        <c:numFmt formatCode="General" sourceLinked="1"/>
        <c:majorTickMark val="out"/>
        <c:minorTickMark val="none"/>
        <c:tickLblPos val="nextTo"/>
        <c:crossAx val="102578816"/>
        <c:crosses val="autoZero"/>
        <c:crossBetween val="midCat"/>
      </c:valAx>
      <c:valAx>
        <c:axId val="102578816"/>
        <c:scaling>
          <c:orientation val="minMax"/>
          <c:max val="4.0000000000000019E-9"/>
          <c:min val="0"/>
        </c:scaling>
        <c:delete val="0"/>
        <c:axPos val="l"/>
        <c:majorGridlines/>
        <c:numFmt formatCode="0.00E+00" sourceLinked="0"/>
        <c:majorTickMark val="out"/>
        <c:minorTickMark val="none"/>
        <c:tickLblPos val="nextTo"/>
        <c:crossAx val="102479744"/>
        <c:crosses val="autoZero"/>
        <c:crossBetween val="midCat"/>
      </c:valAx>
    </c:plotArea>
    <c:plotVisOnly val="1"/>
    <c:dispBlanksAs val="gap"/>
    <c:showDLblsOverMax val="0"/>
  </c:chart>
  <c:txPr>
    <a:bodyPr/>
    <a:lstStyle/>
    <a:p>
      <a:pPr>
        <a:defRPr sz="1600" baseline="0"/>
      </a:pPr>
      <a:endParaRPr lang="de-DE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1.w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6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7.emf"/></Relationships>
</file>

<file path=ppt/drawings/_rels/vmlDrawing15.v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wmf"/><Relationship Id="rId2" Type="http://schemas.openxmlformats.org/officeDocument/2006/relationships/image" Target="../media/image162.wmf"/><Relationship Id="rId1" Type="http://schemas.openxmlformats.org/officeDocument/2006/relationships/image" Target="../media/image161.wmf"/><Relationship Id="rId4" Type="http://schemas.openxmlformats.org/officeDocument/2006/relationships/image" Target="../media/image164.w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6.w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9.wmf"/></Relationships>
</file>

<file path=ppt/drawings/_rels/vmlDrawing18.v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wmf"/><Relationship Id="rId2" Type="http://schemas.openxmlformats.org/officeDocument/2006/relationships/image" Target="../media/image191.wmf"/><Relationship Id="rId1" Type="http://schemas.openxmlformats.org/officeDocument/2006/relationships/image" Target="../media/image190.wmf"/><Relationship Id="rId6" Type="http://schemas.openxmlformats.org/officeDocument/2006/relationships/image" Target="../media/image195.wmf"/><Relationship Id="rId5" Type="http://schemas.openxmlformats.org/officeDocument/2006/relationships/image" Target="../media/image194.wmf"/><Relationship Id="rId4" Type="http://schemas.openxmlformats.org/officeDocument/2006/relationships/image" Target="../media/image193.w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6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wmf"/></Relationships>
</file>

<file path=ppt/drawings/_rels/vmlDrawing20.vml.rels><?xml version="1.0" encoding="UTF-8" standalone="yes"?>
<Relationships xmlns="http://schemas.openxmlformats.org/package/2006/relationships"><Relationship Id="rId2" Type="http://schemas.openxmlformats.org/officeDocument/2006/relationships/image" Target="../media/image202.wmf"/><Relationship Id="rId1" Type="http://schemas.openxmlformats.org/officeDocument/2006/relationships/image" Target="../media/image201.w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6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2" Type="http://schemas.openxmlformats.org/officeDocument/2006/relationships/image" Target="../media/image11.wmf"/><Relationship Id="rId1" Type="http://schemas.openxmlformats.org/officeDocument/2006/relationships/image" Target="../media/image10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5.wmf"/><Relationship Id="rId2" Type="http://schemas.openxmlformats.org/officeDocument/2006/relationships/image" Target="../media/image14.wmf"/><Relationship Id="rId1" Type="http://schemas.openxmlformats.org/officeDocument/2006/relationships/image" Target="../media/image13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18.wmf"/><Relationship Id="rId2" Type="http://schemas.openxmlformats.org/officeDocument/2006/relationships/image" Target="../media/image17.wmf"/><Relationship Id="rId1" Type="http://schemas.openxmlformats.org/officeDocument/2006/relationships/image" Target="../media/image16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wmf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27.wmf"/><Relationship Id="rId1" Type="http://schemas.openxmlformats.org/officeDocument/2006/relationships/image" Target="../media/image26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w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0.22449</cdr:x>
      <cdr:y>0.02857</cdr:y>
    </cdr:from>
    <cdr:to>
      <cdr:x>0.22449</cdr:x>
      <cdr:y>0.91429</cdr:y>
    </cdr:to>
    <cdr:cxnSp macro="">
      <cdr:nvCxnSpPr>
        <cdr:cNvPr id="3" name="Gerade Verbindung 2"/>
        <cdr:cNvCxnSpPr/>
      </cdr:nvCxnSpPr>
      <cdr:spPr>
        <a:xfrm xmlns:a="http://schemas.openxmlformats.org/drawingml/2006/main" flipV="1">
          <a:off x="1584176" y="144016"/>
          <a:ext cx="0" cy="4464496"/>
        </a:xfrm>
        <a:prstGeom xmlns:a="http://schemas.openxmlformats.org/drawingml/2006/main" prst="line">
          <a:avLst/>
        </a:prstGeom>
        <a:ln xmlns:a="http://schemas.openxmlformats.org/drawingml/2006/main" w="38100">
          <a:solidFill>
            <a:srgbClr val="92D050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0.82653</cdr:x>
      <cdr:y>0.02857</cdr:y>
    </cdr:from>
    <cdr:to>
      <cdr:x>0.82653</cdr:x>
      <cdr:y>0.91429</cdr:y>
    </cdr:to>
    <cdr:cxnSp macro="">
      <cdr:nvCxnSpPr>
        <cdr:cNvPr id="4" name="Gerade Verbindung 3"/>
        <cdr:cNvCxnSpPr/>
      </cdr:nvCxnSpPr>
      <cdr:spPr>
        <a:xfrm xmlns:a="http://schemas.openxmlformats.org/drawingml/2006/main" flipV="1">
          <a:off x="5832648" y="144016"/>
          <a:ext cx="0" cy="4464496"/>
        </a:xfrm>
        <a:prstGeom xmlns:a="http://schemas.openxmlformats.org/drawingml/2006/main" prst="line">
          <a:avLst/>
        </a:prstGeom>
        <a:ln xmlns:a="http://schemas.openxmlformats.org/drawingml/2006/main" w="38100">
          <a:solidFill>
            <a:srgbClr val="92D050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8100" y="0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3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20750" y="742950"/>
            <a:ext cx="4953000" cy="37147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05350"/>
            <a:ext cx="5435600" cy="445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127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09113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7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8100" y="9409113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29C64FE3-6EEA-43CE-BADA-756C43F34E77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25763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9C64FE3-6EEA-43CE-BADA-756C43F34E77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7114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6583CEBF-66FE-4B9F-A2DF-31B925163911}" type="datetime1">
              <a:rPr lang="en-US" smtClean="0"/>
              <a:pPr/>
              <a:t>7/5/2016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Paola Avella, MPI Munich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674CA-299F-4D44-AA6B-709E46DA859F}" type="slidenum">
              <a:rPr lang="en-US" smtClean="0"/>
              <a:pPr/>
              <a:t>143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519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6583CEBF-66FE-4B9F-A2DF-31B925163911}" type="datetime1">
              <a:rPr lang="en-US" smtClean="0"/>
              <a:pPr/>
              <a:t>7/5/2016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Paola Avella, MPI Munich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674CA-299F-4D44-AA6B-709E46DA859F}" type="slidenum">
              <a:rPr lang="en-US" smtClean="0"/>
              <a:pPr/>
              <a:t>144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519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6583CEBF-66FE-4B9F-A2DF-31B925163911}" type="datetime1">
              <a:rPr lang="en-US" smtClean="0"/>
              <a:pPr/>
              <a:t>7/5/2016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Paola Avella, MPI Munich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674CA-299F-4D44-AA6B-709E46DA859F}" type="slidenum">
              <a:rPr lang="en-US" smtClean="0"/>
              <a:pPr/>
              <a:t>145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519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6583CEBF-66FE-4B9F-A2DF-31B925163911}" type="datetime1">
              <a:rPr lang="en-US" smtClean="0"/>
              <a:pPr/>
              <a:t>7/5/2016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Paola Avella, MPI Munich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674CA-299F-4D44-AA6B-709E46DA859F}" type="slidenum">
              <a:rPr lang="en-US" smtClean="0"/>
              <a:pPr/>
              <a:t>146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5194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6583CEBF-66FE-4B9F-A2DF-31B925163911}" type="datetime1">
              <a:rPr lang="en-US" smtClean="0"/>
              <a:pPr/>
              <a:t>7/5/2016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Paola Avella, MPI Munich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674CA-299F-4D44-AA6B-709E46DA859F}" type="slidenum">
              <a:rPr lang="en-US" smtClean="0"/>
              <a:pPr/>
              <a:t>147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5194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6583CEBF-66FE-4B9F-A2DF-31B925163911}" type="datetime1">
              <a:rPr lang="en-US" smtClean="0"/>
              <a:pPr/>
              <a:t>7/5/2016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Paola Avella, MPI Munich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674CA-299F-4D44-AA6B-709E46DA859F}" type="slidenum">
              <a:rPr lang="en-US" smtClean="0"/>
              <a:pPr/>
              <a:t>148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519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3FFE580E-A386-4F59-92F0-C0A8CE529D0F}" type="slidenum">
              <a:rPr lang="en-US" altLang="de-DE" smtClean="0"/>
              <a:pPr eaLnBrk="1" hangingPunct="1"/>
              <a:t>70</a:t>
            </a:fld>
            <a:endParaRPr lang="en-US" altLang="de-DE" smtClean="0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de-DE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3703C14-42D3-4099-8A89-3CEEEEAC0769}" type="slidenum">
              <a:rPr lang="de-DE" altLang="de-DE"/>
              <a:pPr/>
              <a:t>110</a:t>
            </a:fld>
            <a:endParaRPr lang="de-DE" altLang="de-DE"/>
          </a:p>
        </p:txBody>
      </p:sp>
      <p:sp>
        <p:nvSpPr>
          <p:cNvPr id="476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61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de-DE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6F3924D-8F24-408E-94AA-B3FEFFC58A7F}" type="slidenum">
              <a:rPr lang="de-DE" altLang="de-DE"/>
              <a:pPr/>
              <a:t>111</a:t>
            </a:fld>
            <a:endParaRPr lang="de-DE" altLang="de-DE"/>
          </a:p>
        </p:txBody>
      </p:sp>
      <p:sp>
        <p:nvSpPr>
          <p:cNvPr id="449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44538"/>
            <a:ext cx="4951412" cy="3713162"/>
          </a:xfrm>
          <a:ln/>
        </p:spPr>
      </p:sp>
      <p:sp>
        <p:nvSpPr>
          <p:cNvPr id="4495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570" y="4703923"/>
            <a:ext cx="4981361" cy="4458017"/>
          </a:xfrm>
        </p:spPr>
        <p:txBody>
          <a:bodyPr/>
          <a:lstStyle/>
          <a:p>
            <a:endParaRPr lang="en-US" altLang="de-DE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E3257BE-935E-44C2-9EEC-031F27DC470E}" type="slidenum">
              <a:rPr lang="en-US" smtClean="0"/>
              <a:pPr/>
              <a:t>113</a:t>
            </a:fld>
            <a:endParaRPr lang="en-US" smtClean="0"/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0" y="744538"/>
            <a:ext cx="4953000" cy="3714750"/>
          </a:xfrm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450" y="4705350"/>
            <a:ext cx="5435600" cy="4456113"/>
          </a:xfrm>
          <a:noFill/>
          <a:ln/>
        </p:spPr>
        <p:txBody>
          <a:bodyPr/>
          <a:lstStyle/>
          <a:p>
            <a:pPr eaLnBrk="1" hangingPunct="1"/>
            <a:endParaRPr lang="de-DE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スライド イメージ プレースホルダ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920750" y="742950"/>
            <a:ext cx="4953000" cy="37147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2" name="ノート プレースホル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ja-JP" altLang="en-US" smtClean="0"/>
          </a:p>
        </p:txBody>
      </p:sp>
      <p:sp>
        <p:nvSpPr>
          <p:cNvPr id="30723" name="スライド番号プレースホルダ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96A82ED-5430-46B0-893D-3DC37883A382}" type="slidenum">
              <a:rPr lang="ja-JP" altLang="en-US">
                <a:cs typeface="ＭＳ Ｐゴシック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128</a:t>
            </a:fld>
            <a:endParaRPr lang="en-US" altLang="ja-JP"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 smtClean="0"/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F677C5D-1AD9-4ACD-AD68-C3DC65B11CFD}" type="slidenum">
              <a:rPr lang="en-US" smtClean="0"/>
              <a:pPr/>
              <a:t>131</a:t>
            </a:fld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fld id="{59CDE9C1-E50A-45A7-857A-AD94858CF888}" type="datetime1">
              <a:rPr lang="en-US" smtClean="0"/>
              <a:pPr/>
              <a:t>7/5/2016</a:t>
            </a:fld>
            <a:endParaRPr lang="en-US" smtClean="0"/>
          </a:p>
        </p:txBody>
      </p:sp>
      <p:sp>
        <p:nvSpPr>
          <p:cNvPr id="22531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smtClean="0"/>
              <a:t>Ladislav Andricek, MPI Munich</a:t>
            </a:r>
          </a:p>
        </p:txBody>
      </p:sp>
      <p:sp>
        <p:nvSpPr>
          <p:cNvPr id="2253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9C64FE3-6EEA-43CE-BADA-756C43F34E77}" type="slidenum">
              <a:rPr lang="en-US" smtClean="0"/>
              <a:pPr>
                <a:defRPr/>
              </a:pPr>
              <a:t>135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71600" y="0"/>
            <a:ext cx="7200800" cy="8286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de-DE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6FF29F-412A-4CCD-969A-6823A2E3362E}" type="slidenum">
              <a:rPr lang="en-GB"/>
              <a:pPr>
                <a:defRPr/>
              </a:pPr>
              <a:t>‹Nr.›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604250" y="6597650"/>
            <a:ext cx="539750" cy="2603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6FF29F-412A-4CCD-969A-6823A2E3362E}" type="slidenum">
              <a:rPr lang="en-GB"/>
              <a:pPr>
                <a:defRPr/>
              </a:pPr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34131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97013" y="1009650"/>
            <a:ext cx="3657600" cy="55435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de-DE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07013" y="1009650"/>
            <a:ext cx="3657600" cy="55435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DBDB14-2DF2-407A-A4CD-01D8F69F17EE}" type="slidenum">
              <a:rPr lang="en-GB"/>
              <a:pPr>
                <a:defRPr/>
              </a:pPr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55579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Slide Number Placeholder 9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A6A59D-944C-415D-B0AC-758C8F70E9DA}" type="slidenum">
              <a:rPr lang="en-US"/>
              <a:pPr>
                <a:defRPr/>
              </a:pPr>
              <a:t>‹Nr.›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63675" y="136525"/>
            <a:ext cx="7543800" cy="7572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604250" y="6597650"/>
            <a:ext cx="539750" cy="2603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6FF29F-412A-4CCD-969A-6823A2E3362E}" type="slidenum">
              <a:rPr lang="en-GB"/>
              <a:pPr>
                <a:defRPr/>
              </a:pPr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3596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604250" y="6597650"/>
            <a:ext cx="539750" cy="2603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6FF29F-412A-4CCD-969A-6823A2E3362E}" type="slidenum">
              <a:rPr lang="en-GB"/>
              <a:pPr>
                <a:defRPr/>
              </a:pPr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4814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604250" y="6597650"/>
            <a:ext cx="539750" cy="2603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6FF29F-412A-4CCD-969A-6823A2E3362E}" type="slidenum">
              <a:rPr lang="en-GB"/>
              <a:pPr>
                <a:defRPr/>
              </a:pPr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80878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GB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xfrm>
            <a:off x="0" y="5876925"/>
            <a:ext cx="1371600" cy="534988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altLang="de-DE"/>
              <a:t>KEK</a:t>
            </a:r>
          </a:p>
          <a:p>
            <a:pPr>
              <a:defRPr/>
            </a:pPr>
            <a:r>
              <a:rPr lang="de-DE" altLang="de-DE"/>
              <a:t>March 17, 2009</a:t>
            </a:r>
          </a:p>
        </p:txBody>
      </p:sp>
    </p:spTree>
    <p:extLst>
      <p:ext uri="{BB962C8B-B14F-4D97-AF65-F5344CB8AC3E}">
        <p14:creationId xmlns:p14="http://schemas.microsoft.com/office/powerpoint/2010/main" val="41334488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E2F81-601E-B447-A2CF-B5EA96351142}" type="slidenum">
              <a:rPr lang="ja-JP" altLang="en-US" smtClean="0"/>
              <a:pPr/>
              <a:t>‹Nr.›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1345110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D1A195A-80B6-4608-834F-1F2C8018D99C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1800" baseline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92736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63675" y="136525"/>
            <a:ext cx="7543800" cy="7572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604250" y="6597650"/>
            <a:ext cx="539750" cy="2603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6FF29F-412A-4CCD-969A-6823A2E3362E}" type="slidenum">
              <a:rPr lang="en-GB"/>
              <a:pPr>
                <a:defRPr/>
              </a:pPr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14397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71600" y="0"/>
            <a:ext cx="6984776" cy="83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Klicken Sie, um das Titelformat zu bearbeiten</a:t>
            </a:r>
          </a:p>
        </p:txBody>
      </p:sp>
      <p:sp>
        <p:nvSpPr>
          <p:cNvPr id="1027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981075"/>
            <a:ext cx="9144000" cy="587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Klicken Sie, um die Formate des Vorlagentextes zu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				</a:t>
            </a:r>
          </a:p>
        </p:txBody>
      </p:sp>
      <p:sp>
        <p:nvSpPr>
          <p:cNvPr id="136203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04250" y="6597650"/>
            <a:ext cx="539750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 b="1">
                <a:solidFill>
                  <a:schemeClr val="accent2"/>
                </a:solidFill>
                <a:cs typeface="+mn-cs"/>
              </a:defRPr>
            </a:lvl1pPr>
          </a:lstStyle>
          <a:p>
            <a:pPr>
              <a:defRPr/>
            </a:pPr>
            <a:fld id="{5FD4E496-7071-41B1-8C53-D6F54F329778}" type="slidenum">
              <a:rPr lang="en-GB"/>
              <a:pPr>
                <a:defRPr/>
              </a:pPr>
              <a:t>‹Nr.›</a:t>
            </a:fld>
            <a:endParaRPr lang="en-GB" dirty="0"/>
          </a:p>
        </p:txBody>
      </p:sp>
      <p:sp>
        <p:nvSpPr>
          <p:cNvPr id="8" name="TextBox 7"/>
          <p:cNvSpPr txBox="1"/>
          <p:nvPr userDrawn="1"/>
        </p:nvSpPr>
        <p:spPr>
          <a:xfrm>
            <a:off x="0" y="6608763"/>
            <a:ext cx="2968633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baseline="0" dirty="0" smtClean="0">
                <a:solidFill>
                  <a:schemeClr val="accent1">
                    <a:lumMod val="75000"/>
                  </a:schemeClr>
                </a:solidFill>
                <a:cs typeface="+mn-cs"/>
              </a:rPr>
              <a:t>Hans-Günther Moser,  IMPRS, July 2016</a:t>
            </a:r>
            <a:endParaRPr lang="en-US" sz="1200" dirty="0">
              <a:solidFill>
                <a:schemeClr val="accent1">
                  <a:lumMod val="75000"/>
                </a:schemeClr>
              </a:solidFill>
              <a:cs typeface="+mn-cs"/>
            </a:endParaRPr>
          </a:p>
        </p:txBody>
      </p:sp>
      <p:pic>
        <p:nvPicPr>
          <p:cNvPr id="11" name="Picture 9" descr="MPP_os_logo_cmyk"/>
          <p:cNvPicPr>
            <a:picLocks noChangeAspect="1" noChangeArrowheads="1"/>
          </p:cNvPicPr>
          <p:nvPr userDrawn="1"/>
        </p:nvPicPr>
        <p:blipFill>
          <a:blip r:embed="rId13" cstate="screen"/>
          <a:srcRect/>
          <a:stretch>
            <a:fillRect/>
          </a:stretch>
        </p:blipFill>
        <p:spPr bwMode="auto">
          <a:xfrm>
            <a:off x="8100392" y="-27383"/>
            <a:ext cx="979291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" name="Straight Connector 9"/>
          <p:cNvCxnSpPr/>
          <p:nvPr userDrawn="1"/>
        </p:nvCxnSpPr>
        <p:spPr>
          <a:xfrm>
            <a:off x="0" y="908050"/>
            <a:ext cx="9144000" cy="0"/>
          </a:xfrm>
          <a:prstGeom prst="line">
            <a:avLst/>
          </a:prstGeom>
          <a:ln w="571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0"/>
            <a:ext cx="936104" cy="93610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9" r:id="rId4"/>
    <p:sldLayoutId id="2147483761" r:id="rId5"/>
    <p:sldLayoutId id="2147483762" r:id="rId6"/>
    <p:sldLayoutId id="2147483764" r:id="rId7"/>
    <p:sldLayoutId id="2147483765" r:id="rId8"/>
    <p:sldLayoutId id="2147483767" r:id="rId9"/>
    <p:sldLayoutId id="2147483768" r:id="rId10"/>
    <p:sldLayoutId id="2147483769" r:id="rId11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Arial" charset="0"/>
        </a:defRPr>
      </a:lvl9pPr>
    </p:titleStyle>
    <p:bodyStyle>
      <a:lvl1pPr marL="342900" indent="-342900" algn="l" rtl="0" eaLnBrk="0" fontAlgn="base" hangingPunct="0">
        <a:lnSpc>
          <a:spcPct val="130000"/>
        </a:lnSpc>
        <a:spcBef>
          <a:spcPct val="20000"/>
        </a:spcBef>
        <a:spcAft>
          <a:spcPct val="20000"/>
        </a:spcAft>
        <a:buChar char="»"/>
        <a:defRPr sz="16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lnSpc>
          <a:spcPct val="130000"/>
        </a:lnSpc>
        <a:spcBef>
          <a:spcPct val="20000"/>
        </a:spcBef>
        <a:spcAft>
          <a:spcPct val="20000"/>
        </a:spcAft>
        <a:buChar char="•"/>
        <a:defRPr sz="16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lnSpc>
          <a:spcPct val="130000"/>
        </a:lnSpc>
        <a:spcBef>
          <a:spcPct val="20000"/>
        </a:spcBef>
        <a:spcAft>
          <a:spcPct val="20000"/>
        </a:spcAft>
        <a:buChar char="•"/>
        <a:defRPr sz="16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jpeg"/><Relationship Id="rId2" Type="http://schemas.openxmlformats.org/officeDocument/2006/relationships/image" Target="../media/image169.jpeg"/><Relationship Id="rId1" Type="http://schemas.openxmlformats.org/officeDocument/2006/relationships/slideLayout" Target="../slideLayouts/slideLayout6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jpeg"/><Relationship Id="rId2" Type="http://schemas.openxmlformats.org/officeDocument/2006/relationships/image" Target="../media/image171.wmf"/><Relationship Id="rId1" Type="http://schemas.openxmlformats.org/officeDocument/2006/relationships/slideLayout" Target="../slideLayouts/slideLayout6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wmf"/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6.wmf"/><Relationship Id="rId4" Type="http://schemas.openxmlformats.org/officeDocument/2006/relationships/image" Target="../media/image175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png"/><Relationship Id="rId2" Type="http://schemas.openxmlformats.org/officeDocument/2006/relationships/image" Target="../media/image177.wmf"/><Relationship Id="rId1" Type="http://schemas.openxmlformats.org/officeDocument/2006/relationships/slideLayout" Target="../slideLayouts/slideLayout6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jpeg"/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0.jpeg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wmf"/><Relationship Id="rId2" Type="http://schemas.openxmlformats.org/officeDocument/2006/relationships/image" Target="../media/image181.wmf"/><Relationship Id="rId1" Type="http://schemas.openxmlformats.org/officeDocument/2006/relationships/slideLayout" Target="../slideLayouts/slideLayout6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wmf"/><Relationship Id="rId2" Type="http://schemas.openxmlformats.org/officeDocument/2006/relationships/image" Target="../media/image183.wmf"/><Relationship Id="rId1" Type="http://schemas.openxmlformats.org/officeDocument/2006/relationships/slideLayout" Target="../slideLayouts/slideLayout6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wmf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8.jpeg"/><Relationship Id="rId5" Type="http://schemas.openxmlformats.org/officeDocument/2006/relationships/image" Target="../media/image187.jpeg"/><Relationship Id="rId4" Type="http://schemas.openxmlformats.org/officeDocument/2006/relationships/image" Target="../media/image186.jpe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7.vml"/><Relationship Id="rId5" Type="http://schemas.openxmlformats.org/officeDocument/2006/relationships/image" Target="../media/image189.wmf"/><Relationship Id="rId4" Type="http://schemas.openxmlformats.org/officeDocument/2006/relationships/oleObject" Target="../embeddings/oleObject27.bin"/></Relationships>
</file>

<file path=ppt/slides/_rels/slide1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2.wmf"/><Relationship Id="rId13" Type="http://schemas.openxmlformats.org/officeDocument/2006/relationships/oleObject" Target="../embeddings/oleObject33.bin"/><Relationship Id="rId3" Type="http://schemas.openxmlformats.org/officeDocument/2006/relationships/oleObject" Target="../embeddings/oleObject28.bin"/><Relationship Id="rId7" Type="http://schemas.openxmlformats.org/officeDocument/2006/relationships/oleObject" Target="../embeddings/oleObject30.bin"/><Relationship Id="rId12" Type="http://schemas.openxmlformats.org/officeDocument/2006/relationships/image" Target="../media/image194.wmf"/><Relationship Id="rId2" Type="http://schemas.openxmlformats.org/officeDocument/2006/relationships/slideLayout" Target="../slideLayouts/slideLayout10.xml"/><Relationship Id="rId1" Type="http://schemas.openxmlformats.org/officeDocument/2006/relationships/vmlDrawing" Target="../drawings/vmlDrawing18.vml"/><Relationship Id="rId6" Type="http://schemas.openxmlformats.org/officeDocument/2006/relationships/image" Target="../media/image191.wmf"/><Relationship Id="rId11" Type="http://schemas.openxmlformats.org/officeDocument/2006/relationships/oleObject" Target="../embeddings/oleObject32.bin"/><Relationship Id="rId5" Type="http://schemas.openxmlformats.org/officeDocument/2006/relationships/oleObject" Target="../embeddings/oleObject29.bin"/><Relationship Id="rId10" Type="http://schemas.openxmlformats.org/officeDocument/2006/relationships/image" Target="../media/image193.wmf"/><Relationship Id="rId4" Type="http://schemas.openxmlformats.org/officeDocument/2006/relationships/image" Target="../media/image190.wmf"/><Relationship Id="rId9" Type="http://schemas.openxmlformats.org/officeDocument/2006/relationships/oleObject" Target="../embeddings/oleObject31.bin"/><Relationship Id="rId14" Type="http://schemas.openxmlformats.org/officeDocument/2006/relationships/image" Target="../media/image195.wmf"/></Relationships>
</file>

<file path=ppt/slides/_rels/slide1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9.wmf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98.wmf"/><Relationship Id="rId2" Type="http://schemas.openxmlformats.org/officeDocument/2006/relationships/slideLayout" Target="../slideLayouts/slideLayout11.xml"/><Relationship Id="rId1" Type="http://schemas.openxmlformats.org/officeDocument/2006/relationships/vmlDrawing" Target="../drawings/vmlDrawing19.vml"/><Relationship Id="rId6" Type="http://schemas.openxmlformats.org/officeDocument/2006/relationships/image" Target="../media/image196.wmf"/><Relationship Id="rId5" Type="http://schemas.openxmlformats.org/officeDocument/2006/relationships/oleObject" Target="../embeddings/oleObject34.bin"/><Relationship Id="rId4" Type="http://schemas.openxmlformats.org/officeDocument/2006/relationships/image" Target="../media/image197.png"/><Relationship Id="rId9" Type="http://schemas.openxmlformats.org/officeDocument/2006/relationships/image" Target="../media/image200.wmf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5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0.vml"/><Relationship Id="rId6" Type="http://schemas.openxmlformats.org/officeDocument/2006/relationships/image" Target="../media/image202.wmf"/><Relationship Id="rId5" Type="http://schemas.openxmlformats.org/officeDocument/2006/relationships/oleObject" Target="../embeddings/oleObject36.bin"/><Relationship Id="rId4" Type="http://schemas.openxmlformats.org/officeDocument/2006/relationships/image" Target="../media/image201.wmf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4.png"/><Relationship Id="rId2" Type="http://schemas.openxmlformats.org/officeDocument/2006/relationships/image" Target="../media/image20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5.pn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7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1.vml"/><Relationship Id="rId5" Type="http://schemas.openxmlformats.org/officeDocument/2006/relationships/image" Target="../media/image206.wmf"/><Relationship Id="rId4" Type="http://schemas.openxmlformats.org/officeDocument/2006/relationships/oleObject" Target="../embeddings/oleObject37.bin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8.wmf"/><Relationship Id="rId1" Type="http://schemas.openxmlformats.org/officeDocument/2006/relationships/slideLayout" Target="../slideLayouts/slideLayout6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wmf"/><Relationship Id="rId2" Type="http://schemas.openxmlformats.org/officeDocument/2006/relationships/image" Target="../media/image209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2.jpeg"/><Relationship Id="rId2" Type="http://schemas.openxmlformats.org/officeDocument/2006/relationships/image" Target="../media/image211.png"/><Relationship Id="rId1" Type="http://schemas.openxmlformats.org/officeDocument/2006/relationships/slideLayout" Target="../slideLayouts/slideLayout4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3.png"/><Relationship Id="rId1" Type="http://schemas.openxmlformats.org/officeDocument/2006/relationships/slideLayout" Target="../slideLayouts/slideLayout6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4.png"/><Relationship Id="rId1" Type="http://schemas.openxmlformats.org/officeDocument/2006/relationships/slideLayout" Target="../slideLayouts/slideLayout6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5.png"/><Relationship Id="rId1" Type="http://schemas.openxmlformats.org/officeDocument/2006/relationships/slideLayout" Target="../slideLayouts/slideLayout4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6.png"/><Relationship Id="rId1" Type="http://schemas.openxmlformats.org/officeDocument/2006/relationships/slideLayout" Target="../slideLayouts/slideLayout6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7.png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9.wmf"/><Relationship Id="rId2" Type="http://schemas.openxmlformats.org/officeDocument/2006/relationships/image" Target="../media/image218.wmf"/><Relationship Id="rId1" Type="http://schemas.openxmlformats.org/officeDocument/2006/relationships/slideLayout" Target="../slideLayouts/slideLayout6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2.wmf"/><Relationship Id="rId4" Type="http://schemas.openxmlformats.org/officeDocument/2006/relationships/image" Target="../media/image221.png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7.w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1.bin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7.wmf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10.bin"/><Relationship Id="rId5" Type="http://schemas.openxmlformats.org/officeDocument/2006/relationships/image" Target="../media/image16.wmf"/><Relationship Id="rId4" Type="http://schemas.openxmlformats.org/officeDocument/2006/relationships/oleObject" Target="../embeddings/oleObject9.bin"/><Relationship Id="rId9" Type="http://schemas.openxmlformats.org/officeDocument/2006/relationships/image" Target="../media/image18.wmf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3.png"/><Relationship Id="rId1" Type="http://schemas.openxmlformats.org/officeDocument/2006/relationships/slideLayout" Target="../slideLayouts/slideLayout1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7.jpeg"/><Relationship Id="rId5" Type="http://schemas.openxmlformats.org/officeDocument/2006/relationships/image" Target="../media/image226.png"/><Relationship Id="rId4" Type="http://schemas.openxmlformats.org/officeDocument/2006/relationships/image" Target="../media/image225.jpeg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9.jpeg"/><Relationship Id="rId2" Type="http://schemas.openxmlformats.org/officeDocument/2006/relationships/image" Target="../media/image228.w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2.jpeg"/><Relationship Id="rId5" Type="http://schemas.openxmlformats.org/officeDocument/2006/relationships/image" Target="../media/image231.jpeg"/><Relationship Id="rId4" Type="http://schemas.openxmlformats.org/officeDocument/2006/relationships/image" Target="../media/image230.emf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3.png"/><Relationship Id="rId1" Type="http://schemas.openxmlformats.org/officeDocument/2006/relationships/slideLayout" Target="../slideLayouts/slideLayout8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7.png"/><Relationship Id="rId2" Type="http://schemas.openxmlformats.org/officeDocument/2006/relationships/image" Target="../media/image236.png"/><Relationship Id="rId1" Type="http://schemas.openxmlformats.org/officeDocument/2006/relationships/slideLayout" Target="../slideLayouts/slideLayout4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9.png"/><Relationship Id="rId2" Type="http://schemas.openxmlformats.org/officeDocument/2006/relationships/image" Target="../media/image238.png"/><Relationship Id="rId1" Type="http://schemas.openxmlformats.org/officeDocument/2006/relationships/slideLayout" Target="../slideLayouts/slideLayout4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0.png"/><Relationship Id="rId1" Type="http://schemas.openxmlformats.org/officeDocument/2006/relationships/slideLayout" Target="../slideLayouts/slideLayout4.xml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19.wmf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2.png"/><Relationship Id="rId2" Type="http://schemas.openxmlformats.org/officeDocument/2006/relationships/image" Target="../media/image241.png"/><Relationship Id="rId1" Type="http://schemas.openxmlformats.org/officeDocument/2006/relationships/slideLayout" Target="../slideLayouts/slideLayout4.xml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3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3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3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3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3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3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20.w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wmf"/><Relationship Id="rId2" Type="http://schemas.openxmlformats.org/officeDocument/2006/relationships/image" Target="../media/image21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wmf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wmf"/><Relationship Id="rId3" Type="http://schemas.openxmlformats.org/officeDocument/2006/relationships/image" Target="../media/image28.jpeg"/><Relationship Id="rId7" Type="http://schemas.openxmlformats.org/officeDocument/2006/relationships/oleObject" Target="../embeddings/oleObject1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29.wmf"/><Relationship Id="rId5" Type="http://schemas.openxmlformats.org/officeDocument/2006/relationships/image" Target="../media/image26.wmf"/><Relationship Id="rId4" Type="http://schemas.openxmlformats.org/officeDocument/2006/relationships/oleObject" Target="../embeddings/oleObject14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4" Type="http://schemas.openxmlformats.org/officeDocument/2006/relationships/image" Target="../media/image30.w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5" Type="http://schemas.openxmlformats.org/officeDocument/2006/relationships/image" Target="../media/image31.wmf"/><Relationship Id="rId4" Type="http://schemas.openxmlformats.org/officeDocument/2006/relationships/oleObject" Target="../embeddings/oleObject17.bin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wmf"/><Relationship Id="rId2" Type="http://schemas.openxmlformats.org/officeDocument/2006/relationships/image" Target="../media/image33.w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wmf"/><Relationship Id="rId2" Type="http://schemas.openxmlformats.org/officeDocument/2006/relationships/image" Target="../media/image35.w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w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wmf"/><Relationship Id="rId2" Type="http://schemas.openxmlformats.org/officeDocument/2006/relationships/image" Target="../media/image38.w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wmf"/><Relationship Id="rId2" Type="http://schemas.openxmlformats.org/officeDocument/2006/relationships/image" Target="../media/image40.w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wmf"/><Relationship Id="rId2" Type="http://schemas.openxmlformats.org/officeDocument/2006/relationships/image" Target="../media/image42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wmf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w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wmf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gif"/><Relationship Id="rId2" Type="http://schemas.openxmlformats.org/officeDocument/2006/relationships/image" Target="../media/image50.w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wm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4" Type="http://schemas.openxmlformats.org/officeDocument/2006/relationships/image" Target="../media/image53.emf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wm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8.wmf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wm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61.wmf"/><Relationship Id="rId5" Type="http://schemas.openxmlformats.org/officeDocument/2006/relationships/oleObject" Target="../embeddings/oleObject19.bin"/><Relationship Id="rId4" Type="http://schemas.openxmlformats.org/officeDocument/2006/relationships/image" Target="../media/image63.wmf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image" Target="../media/image79.png"/><Relationship Id="rId18" Type="http://schemas.openxmlformats.org/officeDocument/2006/relationships/image" Target="../media/image84.png"/><Relationship Id="rId26" Type="http://schemas.openxmlformats.org/officeDocument/2006/relationships/image" Target="../media/image92.png"/><Relationship Id="rId39" Type="http://schemas.openxmlformats.org/officeDocument/2006/relationships/image" Target="../media/image105.png"/><Relationship Id="rId3" Type="http://schemas.openxmlformats.org/officeDocument/2006/relationships/image" Target="../media/image69.png"/><Relationship Id="rId21" Type="http://schemas.openxmlformats.org/officeDocument/2006/relationships/image" Target="../media/image87.png"/><Relationship Id="rId34" Type="http://schemas.openxmlformats.org/officeDocument/2006/relationships/image" Target="../media/image100.png"/><Relationship Id="rId7" Type="http://schemas.openxmlformats.org/officeDocument/2006/relationships/image" Target="../media/image73.png"/><Relationship Id="rId12" Type="http://schemas.openxmlformats.org/officeDocument/2006/relationships/image" Target="../media/image78.png"/><Relationship Id="rId17" Type="http://schemas.openxmlformats.org/officeDocument/2006/relationships/image" Target="../media/image83.png"/><Relationship Id="rId25" Type="http://schemas.openxmlformats.org/officeDocument/2006/relationships/image" Target="../media/image91.png"/><Relationship Id="rId33" Type="http://schemas.openxmlformats.org/officeDocument/2006/relationships/image" Target="../media/image99.png"/><Relationship Id="rId38" Type="http://schemas.openxmlformats.org/officeDocument/2006/relationships/image" Target="../media/image104.png"/><Relationship Id="rId2" Type="http://schemas.openxmlformats.org/officeDocument/2006/relationships/image" Target="../media/image68.png"/><Relationship Id="rId16" Type="http://schemas.openxmlformats.org/officeDocument/2006/relationships/image" Target="../media/image82.png"/><Relationship Id="rId20" Type="http://schemas.openxmlformats.org/officeDocument/2006/relationships/image" Target="../media/image86.png"/><Relationship Id="rId29" Type="http://schemas.openxmlformats.org/officeDocument/2006/relationships/image" Target="../media/image9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2.png"/><Relationship Id="rId11" Type="http://schemas.openxmlformats.org/officeDocument/2006/relationships/image" Target="../media/image77.png"/><Relationship Id="rId24" Type="http://schemas.openxmlformats.org/officeDocument/2006/relationships/image" Target="../media/image90.png"/><Relationship Id="rId32" Type="http://schemas.openxmlformats.org/officeDocument/2006/relationships/image" Target="../media/image98.png"/><Relationship Id="rId37" Type="http://schemas.openxmlformats.org/officeDocument/2006/relationships/image" Target="../media/image103.png"/><Relationship Id="rId5" Type="http://schemas.openxmlformats.org/officeDocument/2006/relationships/image" Target="../media/image71.png"/><Relationship Id="rId15" Type="http://schemas.openxmlformats.org/officeDocument/2006/relationships/image" Target="../media/image81.png"/><Relationship Id="rId23" Type="http://schemas.openxmlformats.org/officeDocument/2006/relationships/image" Target="../media/image89.png"/><Relationship Id="rId28" Type="http://schemas.openxmlformats.org/officeDocument/2006/relationships/image" Target="../media/image94.png"/><Relationship Id="rId36" Type="http://schemas.openxmlformats.org/officeDocument/2006/relationships/image" Target="../media/image102.png"/><Relationship Id="rId10" Type="http://schemas.openxmlformats.org/officeDocument/2006/relationships/image" Target="../media/image76.png"/><Relationship Id="rId19" Type="http://schemas.openxmlformats.org/officeDocument/2006/relationships/image" Target="../media/image85.png"/><Relationship Id="rId31" Type="http://schemas.openxmlformats.org/officeDocument/2006/relationships/image" Target="../media/image97.png"/><Relationship Id="rId4" Type="http://schemas.openxmlformats.org/officeDocument/2006/relationships/image" Target="../media/image70.png"/><Relationship Id="rId9" Type="http://schemas.openxmlformats.org/officeDocument/2006/relationships/image" Target="../media/image75.png"/><Relationship Id="rId14" Type="http://schemas.openxmlformats.org/officeDocument/2006/relationships/image" Target="../media/image80.png"/><Relationship Id="rId22" Type="http://schemas.openxmlformats.org/officeDocument/2006/relationships/image" Target="../media/image88.png"/><Relationship Id="rId27" Type="http://schemas.openxmlformats.org/officeDocument/2006/relationships/image" Target="../media/image93.png"/><Relationship Id="rId30" Type="http://schemas.openxmlformats.org/officeDocument/2006/relationships/image" Target="../media/image96.png"/><Relationship Id="rId35" Type="http://schemas.openxmlformats.org/officeDocument/2006/relationships/image" Target="../media/image101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9.wmf"/><Relationship Id="rId4" Type="http://schemas.openxmlformats.org/officeDocument/2006/relationships/oleObject" Target="../embeddings/oleObject2.bin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wmf"/><Relationship Id="rId2" Type="http://schemas.openxmlformats.org/officeDocument/2006/relationships/image" Target="../media/image109.wmf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wmf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7.jpeg"/><Relationship Id="rId4" Type="http://schemas.openxmlformats.org/officeDocument/2006/relationships/image" Target="../media/image116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5.jpeg"/><Relationship Id="rId5" Type="http://schemas.openxmlformats.org/officeDocument/2006/relationships/image" Target="../media/image124.jpeg"/><Relationship Id="rId4" Type="http://schemas.openxmlformats.org/officeDocument/2006/relationships/image" Target="../media/image123.jpeg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wmf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wmf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wmf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4.wmf"/><Relationship Id="rId4" Type="http://schemas.openxmlformats.org/officeDocument/2006/relationships/image" Target="../media/image133.wmf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3.vml"/><Relationship Id="rId4" Type="http://schemas.openxmlformats.org/officeDocument/2006/relationships/image" Target="../media/image136.emf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4.vml"/><Relationship Id="rId5" Type="http://schemas.openxmlformats.org/officeDocument/2006/relationships/image" Target="../media/image138.png"/><Relationship Id="rId4" Type="http://schemas.openxmlformats.org/officeDocument/2006/relationships/image" Target="../media/image137.emf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wmf"/><Relationship Id="rId2" Type="http://schemas.openxmlformats.org/officeDocument/2006/relationships/image" Target="../media/image139.wmf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wmf"/><Relationship Id="rId3" Type="http://schemas.openxmlformats.org/officeDocument/2006/relationships/oleObject" Target="../embeddings/oleObject3.bin"/><Relationship Id="rId7" Type="http://schemas.openxmlformats.org/officeDocument/2006/relationships/oleObject" Target="../embeddings/oleObject5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1.w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10.wmf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wmf"/><Relationship Id="rId2" Type="http://schemas.openxmlformats.org/officeDocument/2006/relationships/image" Target="../media/image141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3.wmf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wmf"/><Relationship Id="rId2" Type="http://schemas.openxmlformats.org/officeDocument/2006/relationships/image" Target="../media/image144.wmf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wmf"/><Relationship Id="rId1" Type="http://schemas.openxmlformats.org/officeDocument/2006/relationships/slideLayout" Target="../slideLayouts/slideLayout6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wmf"/><Relationship Id="rId1" Type="http://schemas.openxmlformats.org/officeDocument/2006/relationships/slideLayout" Target="../slideLayouts/slideLayout6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wmf"/><Relationship Id="rId1" Type="http://schemas.openxmlformats.org/officeDocument/2006/relationships/slideLayout" Target="../slideLayouts/slideLayout6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w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wmf"/><Relationship Id="rId3" Type="http://schemas.openxmlformats.org/officeDocument/2006/relationships/oleObject" Target="../embeddings/oleObject6.bin"/><Relationship Id="rId7" Type="http://schemas.openxmlformats.org/officeDocument/2006/relationships/oleObject" Target="../embeddings/oleObject8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4.wmf"/><Relationship Id="rId5" Type="http://schemas.openxmlformats.org/officeDocument/2006/relationships/oleObject" Target="../embeddings/oleObject7.bin"/><Relationship Id="rId4" Type="http://schemas.openxmlformats.org/officeDocument/2006/relationships/image" Target="../media/image13.wmf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wmf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4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6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0.png"/><Relationship Id="rId4" Type="http://schemas.openxmlformats.org/officeDocument/2006/relationships/image" Target="../media/image159.png"/></Relationships>
</file>

<file path=ppt/slides/_rels/slide9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4.bin"/><Relationship Id="rId3" Type="http://schemas.openxmlformats.org/officeDocument/2006/relationships/image" Target="../media/image165.png"/><Relationship Id="rId7" Type="http://schemas.openxmlformats.org/officeDocument/2006/relationships/image" Target="../media/image162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5.vml"/><Relationship Id="rId6" Type="http://schemas.openxmlformats.org/officeDocument/2006/relationships/oleObject" Target="../embeddings/oleObject23.bin"/><Relationship Id="rId11" Type="http://schemas.openxmlformats.org/officeDocument/2006/relationships/image" Target="../media/image164.wmf"/><Relationship Id="rId5" Type="http://schemas.openxmlformats.org/officeDocument/2006/relationships/image" Target="../media/image161.wmf"/><Relationship Id="rId10" Type="http://schemas.openxmlformats.org/officeDocument/2006/relationships/oleObject" Target="../embeddings/oleObject25.bin"/><Relationship Id="rId4" Type="http://schemas.openxmlformats.org/officeDocument/2006/relationships/oleObject" Target="../embeddings/oleObject22.bin"/><Relationship Id="rId9" Type="http://schemas.openxmlformats.org/officeDocument/2006/relationships/image" Target="../media/image163.wmf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6.vml"/><Relationship Id="rId4" Type="http://schemas.openxmlformats.org/officeDocument/2006/relationships/image" Target="../media/image166.wmf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Silicon Detectors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4A6A59D-944C-415D-B0AC-758C8F70E9DA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  <p:sp>
        <p:nvSpPr>
          <p:cNvPr id="5" name="Textfeld 4"/>
          <p:cNvSpPr txBox="1"/>
          <p:nvPr/>
        </p:nvSpPr>
        <p:spPr>
          <a:xfrm>
            <a:off x="395536" y="1485359"/>
            <a:ext cx="5328592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The big success of silicon radiation detectors is based mainly on:</a:t>
            </a:r>
          </a:p>
          <a:p>
            <a:endParaRPr lang="en-GB" dirty="0"/>
          </a:p>
          <a:p>
            <a:pPr marL="285750" indent="-285750">
              <a:buFontTx/>
              <a:buChar char="-"/>
            </a:pPr>
            <a:r>
              <a:rPr lang="en-GB" dirty="0" smtClean="0"/>
              <a:t>Large signal:</a:t>
            </a:r>
          </a:p>
          <a:p>
            <a:r>
              <a:rPr lang="en-GB" dirty="0"/>
              <a:t>	 10</a:t>
            </a:r>
            <a:r>
              <a:rPr lang="en-GB" baseline="30000" dirty="0"/>
              <a:t>6</a:t>
            </a:r>
            <a:r>
              <a:rPr lang="en-GB" dirty="0"/>
              <a:t> electrons/cm </a:t>
            </a:r>
            <a:r>
              <a:rPr lang="en-GB" dirty="0" smtClean="0"/>
              <a:t>(gas: 20-50 electrons/cm)</a:t>
            </a:r>
          </a:p>
          <a:p>
            <a:endParaRPr lang="en-GB" dirty="0"/>
          </a:p>
          <a:p>
            <a:pPr marL="285750" indent="-285750">
              <a:buFontTx/>
              <a:buChar char="-"/>
            </a:pPr>
            <a:r>
              <a:rPr lang="en-GB" dirty="0" smtClean="0"/>
              <a:t>Fine pattering (photolithography): </a:t>
            </a:r>
          </a:p>
          <a:p>
            <a:r>
              <a:rPr lang="en-GB" dirty="0"/>
              <a:t>	</a:t>
            </a:r>
            <a:r>
              <a:rPr lang="en-GB" dirty="0" smtClean="0"/>
              <a:t>=&gt; excellent spatial resolution O(10 µm)</a:t>
            </a:r>
          </a:p>
          <a:p>
            <a:endParaRPr lang="en-GB" dirty="0"/>
          </a:p>
          <a:p>
            <a:pPr marL="285750" indent="-285750">
              <a:buFontTx/>
              <a:buChar char="-"/>
            </a:pPr>
            <a:r>
              <a:rPr lang="en-GB" dirty="0" smtClean="0"/>
              <a:t>Good detection properties for light and soft x-rays</a:t>
            </a:r>
          </a:p>
          <a:p>
            <a:pPr marL="285750" indent="-285750">
              <a:buFontTx/>
              <a:buChar char="-"/>
            </a:pPr>
            <a:endParaRPr lang="en-GB" dirty="0"/>
          </a:p>
          <a:p>
            <a:pPr marL="285750" indent="-285750">
              <a:buFontTx/>
              <a:buChar char="-"/>
            </a:pPr>
            <a:r>
              <a:rPr lang="en-GB" dirty="0" smtClean="0"/>
              <a:t>Well established production methods </a:t>
            </a:r>
          </a:p>
          <a:p>
            <a:r>
              <a:rPr lang="en-GB" dirty="0" smtClean="0"/>
              <a:t>   	(semiconductor industry)</a:t>
            </a:r>
          </a:p>
          <a:p>
            <a:endParaRPr lang="en-GB" dirty="0"/>
          </a:p>
          <a:p>
            <a:r>
              <a:rPr lang="en-GB" dirty="0" smtClean="0"/>
              <a:t>- Good interfacing to electronics (integration)</a:t>
            </a:r>
            <a:endParaRPr lang="en-GB" dirty="0"/>
          </a:p>
          <a:p>
            <a:endParaRPr lang="en-GB" dirty="0" smtClean="0"/>
          </a:p>
        </p:txBody>
      </p:sp>
      <p:pic>
        <p:nvPicPr>
          <p:cNvPr id="6" name="Picture 7" descr="wedgecorner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277395" y="1965551"/>
            <a:ext cx="4149940" cy="311245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4895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Doped Semiconductors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4A6A59D-944C-415D-B0AC-758C8F70E9DA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sp>
        <p:nvSpPr>
          <p:cNvPr id="143" name="Textfeld 142"/>
          <p:cNvSpPr txBox="1"/>
          <p:nvPr/>
        </p:nvSpPr>
        <p:spPr>
          <a:xfrm>
            <a:off x="467544" y="5373216"/>
            <a:ext cx="81315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Pure Silicon: all bonds saturated: intrinsic semiconductor</a:t>
            </a:r>
          </a:p>
          <a:p>
            <a:r>
              <a:rPr lang="en-GB" dirty="0" smtClean="0"/>
              <a:t>Free carriers only by thermal generation: high resistivity, large temperature dependence</a:t>
            </a:r>
            <a:endParaRPr lang="en-GB" dirty="0"/>
          </a:p>
        </p:txBody>
      </p:sp>
      <p:grpSp>
        <p:nvGrpSpPr>
          <p:cNvPr id="3" name="Gruppieren 2"/>
          <p:cNvGrpSpPr/>
          <p:nvPr/>
        </p:nvGrpSpPr>
        <p:grpSpPr>
          <a:xfrm>
            <a:off x="827584" y="1700808"/>
            <a:ext cx="7653139" cy="2736304"/>
            <a:chOff x="827584" y="2132856"/>
            <a:chExt cx="7653139" cy="2736304"/>
          </a:xfrm>
        </p:grpSpPr>
        <p:grpSp>
          <p:nvGrpSpPr>
            <p:cNvPr id="144" name="Gruppieren 143"/>
            <p:cNvGrpSpPr/>
            <p:nvPr/>
          </p:nvGrpSpPr>
          <p:grpSpPr>
            <a:xfrm>
              <a:off x="6012160" y="2492896"/>
              <a:ext cx="2468563" cy="1806575"/>
              <a:chOff x="1311275" y="1190625"/>
              <a:chExt cx="2468563" cy="1806575"/>
            </a:xfrm>
          </p:grpSpPr>
          <p:sp>
            <p:nvSpPr>
              <p:cNvPr id="145" name="Text Box 10"/>
              <p:cNvSpPr txBox="1">
                <a:spLocks noChangeArrowheads="1"/>
              </p:cNvSpPr>
              <p:nvPr/>
            </p:nvSpPr>
            <p:spPr bwMode="auto">
              <a:xfrm>
                <a:off x="1311275" y="2081213"/>
                <a:ext cx="420688" cy="3667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GB" altLang="de-DE"/>
                  <a:t>E</a:t>
                </a:r>
                <a:r>
                  <a:rPr lang="en-GB" altLang="de-DE" baseline="-25000"/>
                  <a:t>g</a:t>
                </a:r>
              </a:p>
            </p:txBody>
          </p:sp>
          <p:sp>
            <p:nvSpPr>
              <p:cNvPr id="146" name="Rectangle 4"/>
              <p:cNvSpPr>
                <a:spLocks noChangeArrowheads="1"/>
              </p:cNvSpPr>
              <p:nvPr/>
            </p:nvSpPr>
            <p:spPr bwMode="auto">
              <a:xfrm>
                <a:off x="1763713" y="1557338"/>
                <a:ext cx="2016125" cy="4318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/>
                <a:r>
                  <a:rPr lang="en-GB" altLang="de-DE" sz="1400" dirty="0"/>
                  <a:t>Conduction Band</a:t>
                </a:r>
              </a:p>
            </p:txBody>
          </p:sp>
          <p:sp>
            <p:nvSpPr>
              <p:cNvPr id="147" name="Rectangle 5"/>
              <p:cNvSpPr>
                <a:spLocks noChangeArrowheads="1"/>
              </p:cNvSpPr>
              <p:nvPr/>
            </p:nvSpPr>
            <p:spPr bwMode="auto">
              <a:xfrm>
                <a:off x="1763713" y="2565400"/>
                <a:ext cx="2016125" cy="431800"/>
              </a:xfrm>
              <a:prstGeom prst="rect">
                <a:avLst/>
              </a:prstGeom>
              <a:solidFill>
                <a:srgbClr val="339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/>
                <a:r>
                  <a:rPr lang="en-GB" altLang="de-DE" sz="1400"/>
                  <a:t>Valence Band</a:t>
                </a:r>
              </a:p>
            </p:txBody>
          </p:sp>
          <p:sp>
            <p:nvSpPr>
              <p:cNvPr id="148" name="Line 6"/>
              <p:cNvSpPr>
                <a:spLocks noChangeShapeType="1"/>
              </p:cNvSpPr>
              <p:nvPr/>
            </p:nvSpPr>
            <p:spPr bwMode="auto">
              <a:xfrm>
                <a:off x="1763713" y="2276475"/>
                <a:ext cx="2016125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9" name="Line 9"/>
              <p:cNvSpPr>
                <a:spLocks noChangeShapeType="1"/>
              </p:cNvSpPr>
              <p:nvPr/>
            </p:nvSpPr>
            <p:spPr bwMode="auto">
              <a:xfrm>
                <a:off x="1763713" y="2060575"/>
                <a:ext cx="0" cy="4318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0" name="Text Box 11"/>
              <p:cNvSpPr txBox="1">
                <a:spLocks noChangeArrowheads="1"/>
              </p:cNvSpPr>
              <p:nvPr/>
            </p:nvSpPr>
            <p:spPr bwMode="auto">
              <a:xfrm>
                <a:off x="2103438" y="2081213"/>
                <a:ext cx="977900" cy="2746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GB" altLang="de-DE" sz="1200" dirty="0"/>
                  <a:t>Fermi Level</a:t>
                </a:r>
              </a:p>
            </p:txBody>
          </p:sp>
          <p:sp>
            <p:nvSpPr>
              <p:cNvPr id="151" name="Text Box 72"/>
              <p:cNvSpPr txBox="1">
                <a:spLocks noChangeArrowheads="1"/>
              </p:cNvSpPr>
              <p:nvPr/>
            </p:nvSpPr>
            <p:spPr bwMode="auto">
              <a:xfrm>
                <a:off x="2305050" y="1190625"/>
                <a:ext cx="971550" cy="366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GB" altLang="de-DE"/>
                  <a:t>Intrinsic</a:t>
                </a:r>
              </a:p>
            </p:txBody>
          </p:sp>
        </p:grpSp>
        <p:grpSp>
          <p:nvGrpSpPr>
            <p:cNvPr id="194" name="Gruppieren 193"/>
            <p:cNvGrpSpPr/>
            <p:nvPr/>
          </p:nvGrpSpPr>
          <p:grpSpPr>
            <a:xfrm>
              <a:off x="827584" y="2924943"/>
              <a:ext cx="5040560" cy="1152130"/>
              <a:chOff x="827584" y="2924943"/>
              <a:chExt cx="5040560" cy="1152130"/>
            </a:xfrm>
          </p:grpSpPr>
          <p:grpSp>
            <p:nvGrpSpPr>
              <p:cNvPr id="13" name="Gruppieren 12"/>
              <p:cNvGrpSpPr/>
              <p:nvPr/>
            </p:nvGrpSpPr>
            <p:grpSpPr>
              <a:xfrm>
                <a:off x="2339752" y="2924944"/>
                <a:ext cx="1152128" cy="1152129"/>
                <a:chOff x="2627784" y="2348880"/>
                <a:chExt cx="1152128" cy="1152129"/>
              </a:xfrm>
            </p:grpSpPr>
            <p:sp>
              <p:nvSpPr>
                <p:cNvPr id="6" name="Ellipse 5"/>
                <p:cNvSpPr/>
                <p:nvPr/>
              </p:nvSpPr>
              <p:spPr>
                <a:xfrm>
                  <a:off x="3059832" y="2780928"/>
                  <a:ext cx="288032" cy="288032"/>
                </a:xfrm>
                <a:prstGeom prst="ellipse">
                  <a:avLst/>
                </a:prstGeom>
                <a:solidFill>
                  <a:srgbClr val="6699FF"/>
                </a:solidFill>
                <a:ln>
                  <a:solidFill>
                    <a:srgbClr val="6699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000" dirty="0"/>
                </a:p>
              </p:txBody>
            </p:sp>
            <p:cxnSp>
              <p:nvCxnSpPr>
                <p:cNvPr id="8" name="Gerade Verbindung 7"/>
                <p:cNvCxnSpPr/>
                <p:nvPr/>
              </p:nvCxnSpPr>
              <p:spPr>
                <a:xfrm>
                  <a:off x="3347864" y="2924944"/>
                  <a:ext cx="432048" cy="0"/>
                </a:xfrm>
                <a:prstGeom prst="line">
                  <a:avLst/>
                </a:prstGeom>
                <a:ln w="28575">
                  <a:solidFill>
                    <a:srgbClr val="6699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" name="Gerade Verbindung 8"/>
                <p:cNvCxnSpPr/>
                <p:nvPr/>
              </p:nvCxnSpPr>
              <p:spPr>
                <a:xfrm>
                  <a:off x="2627784" y="2924944"/>
                  <a:ext cx="432048" cy="0"/>
                </a:xfrm>
                <a:prstGeom prst="line">
                  <a:avLst/>
                </a:prstGeom>
                <a:ln w="28575">
                  <a:solidFill>
                    <a:srgbClr val="6699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" name="Gerade Verbindung 9"/>
                <p:cNvCxnSpPr/>
                <p:nvPr/>
              </p:nvCxnSpPr>
              <p:spPr>
                <a:xfrm rot="16200000">
                  <a:off x="2987824" y="2564904"/>
                  <a:ext cx="432048" cy="0"/>
                </a:xfrm>
                <a:prstGeom prst="line">
                  <a:avLst/>
                </a:prstGeom>
                <a:ln w="28575">
                  <a:solidFill>
                    <a:srgbClr val="6699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" name="Gerade Verbindung 10"/>
                <p:cNvCxnSpPr/>
                <p:nvPr/>
              </p:nvCxnSpPr>
              <p:spPr>
                <a:xfrm rot="16200000">
                  <a:off x="2987824" y="3284985"/>
                  <a:ext cx="432048" cy="0"/>
                </a:xfrm>
                <a:prstGeom prst="line">
                  <a:avLst/>
                </a:prstGeom>
                <a:ln w="28575">
                  <a:solidFill>
                    <a:srgbClr val="6699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2" name="Textfeld 11"/>
                <p:cNvSpPr txBox="1"/>
                <p:nvPr/>
              </p:nvSpPr>
              <p:spPr>
                <a:xfrm>
                  <a:off x="3002898" y="2777802"/>
                  <a:ext cx="344966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sz="1400" dirty="0" smtClean="0"/>
                    <a:t>Si</a:t>
                  </a:r>
                  <a:endParaRPr lang="en-GB" sz="1400" dirty="0"/>
                </a:p>
              </p:txBody>
            </p:sp>
          </p:grpSp>
          <p:grpSp>
            <p:nvGrpSpPr>
              <p:cNvPr id="152" name="Gruppieren 151"/>
              <p:cNvGrpSpPr/>
              <p:nvPr/>
            </p:nvGrpSpPr>
            <p:grpSpPr>
              <a:xfrm>
                <a:off x="3131840" y="2924943"/>
                <a:ext cx="1152128" cy="1152129"/>
                <a:chOff x="2627784" y="2348880"/>
                <a:chExt cx="1152128" cy="1152129"/>
              </a:xfrm>
            </p:grpSpPr>
            <p:sp>
              <p:nvSpPr>
                <p:cNvPr id="153" name="Ellipse 152"/>
                <p:cNvSpPr/>
                <p:nvPr/>
              </p:nvSpPr>
              <p:spPr>
                <a:xfrm>
                  <a:off x="3059832" y="2780928"/>
                  <a:ext cx="288032" cy="288032"/>
                </a:xfrm>
                <a:prstGeom prst="ellipse">
                  <a:avLst/>
                </a:prstGeom>
                <a:solidFill>
                  <a:srgbClr val="6699FF"/>
                </a:solidFill>
                <a:ln>
                  <a:solidFill>
                    <a:srgbClr val="6699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000" dirty="0"/>
                </a:p>
              </p:txBody>
            </p:sp>
            <p:cxnSp>
              <p:nvCxnSpPr>
                <p:cNvPr id="154" name="Gerade Verbindung 153"/>
                <p:cNvCxnSpPr/>
                <p:nvPr/>
              </p:nvCxnSpPr>
              <p:spPr>
                <a:xfrm>
                  <a:off x="3347864" y="2924944"/>
                  <a:ext cx="432048" cy="0"/>
                </a:xfrm>
                <a:prstGeom prst="line">
                  <a:avLst/>
                </a:prstGeom>
                <a:ln w="28575">
                  <a:solidFill>
                    <a:srgbClr val="6699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5" name="Gerade Verbindung 154"/>
                <p:cNvCxnSpPr/>
                <p:nvPr/>
              </p:nvCxnSpPr>
              <p:spPr>
                <a:xfrm>
                  <a:off x="2627784" y="2924944"/>
                  <a:ext cx="432048" cy="0"/>
                </a:xfrm>
                <a:prstGeom prst="line">
                  <a:avLst/>
                </a:prstGeom>
                <a:ln w="28575">
                  <a:solidFill>
                    <a:srgbClr val="6699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6" name="Gerade Verbindung 155"/>
                <p:cNvCxnSpPr/>
                <p:nvPr/>
              </p:nvCxnSpPr>
              <p:spPr>
                <a:xfrm rot="16200000">
                  <a:off x="2987824" y="2564904"/>
                  <a:ext cx="432048" cy="0"/>
                </a:xfrm>
                <a:prstGeom prst="line">
                  <a:avLst/>
                </a:prstGeom>
                <a:ln w="28575">
                  <a:solidFill>
                    <a:srgbClr val="6699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7" name="Gerade Verbindung 156"/>
                <p:cNvCxnSpPr/>
                <p:nvPr/>
              </p:nvCxnSpPr>
              <p:spPr>
                <a:xfrm rot="16200000">
                  <a:off x="2987824" y="3284985"/>
                  <a:ext cx="432048" cy="0"/>
                </a:xfrm>
                <a:prstGeom prst="line">
                  <a:avLst/>
                </a:prstGeom>
                <a:ln w="28575">
                  <a:solidFill>
                    <a:srgbClr val="6699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58" name="Textfeld 157"/>
                <p:cNvSpPr txBox="1"/>
                <p:nvPr/>
              </p:nvSpPr>
              <p:spPr>
                <a:xfrm>
                  <a:off x="3002898" y="2777802"/>
                  <a:ext cx="344966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sz="1400" dirty="0" smtClean="0"/>
                    <a:t>Si</a:t>
                  </a:r>
                  <a:endParaRPr lang="en-GB" sz="1400" dirty="0"/>
                </a:p>
              </p:txBody>
            </p:sp>
          </p:grpSp>
          <p:grpSp>
            <p:nvGrpSpPr>
              <p:cNvPr id="159" name="Gruppieren 158"/>
              <p:cNvGrpSpPr/>
              <p:nvPr/>
            </p:nvGrpSpPr>
            <p:grpSpPr>
              <a:xfrm>
                <a:off x="3923928" y="2924944"/>
                <a:ext cx="1152128" cy="1152129"/>
                <a:chOff x="2627784" y="2348880"/>
                <a:chExt cx="1152128" cy="1152129"/>
              </a:xfrm>
            </p:grpSpPr>
            <p:sp>
              <p:nvSpPr>
                <p:cNvPr id="160" name="Ellipse 159"/>
                <p:cNvSpPr/>
                <p:nvPr/>
              </p:nvSpPr>
              <p:spPr>
                <a:xfrm>
                  <a:off x="3059832" y="2780928"/>
                  <a:ext cx="288032" cy="288032"/>
                </a:xfrm>
                <a:prstGeom prst="ellipse">
                  <a:avLst/>
                </a:prstGeom>
                <a:solidFill>
                  <a:srgbClr val="6699FF"/>
                </a:solidFill>
                <a:ln>
                  <a:solidFill>
                    <a:srgbClr val="6699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000" dirty="0"/>
                </a:p>
              </p:txBody>
            </p:sp>
            <p:cxnSp>
              <p:nvCxnSpPr>
                <p:cNvPr id="161" name="Gerade Verbindung 160"/>
                <p:cNvCxnSpPr/>
                <p:nvPr/>
              </p:nvCxnSpPr>
              <p:spPr>
                <a:xfrm>
                  <a:off x="3347864" y="2924944"/>
                  <a:ext cx="432048" cy="0"/>
                </a:xfrm>
                <a:prstGeom prst="line">
                  <a:avLst/>
                </a:prstGeom>
                <a:ln w="28575">
                  <a:solidFill>
                    <a:srgbClr val="6699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2" name="Gerade Verbindung 161"/>
                <p:cNvCxnSpPr/>
                <p:nvPr/>
              </p:nvCxnSpPr>
              <p:spPr>
                <a:xfrm>
                  <a:off x="2627784" y="2924944"/>
                  <a:ext cx="432048" cy="0"/>
                </a:xfrm>
                <a:prstGeom prst="line">
                  <a:avLst/>
                </a:prstGeom>
                <a:ln w="28575">
                  <a:solidFill>
                    <a:srgbClr val="6699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3" name="Gerade Verbindung 162"/>
                <p:cNvCxnSpPr/>
                <p:nvPr/>
              </p:nvCxnSpPr>
              <p:spPr>
                <a:xfrm rot="16200000">
                  <a:off x="2987824" y="2564904"/>
                  <a:ext cx="432048" cy="0"/>
                </a:xfrm>
                <a:prstGeom prst="line">
                  <a:avLst/>
                </a:prstGeom>
                <a:ln w="28575">
                  <a:solidFill>
                    <a:srgbClr val="6699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4" name="Gerade Verbindung 163"/>
                <p:cNvCxnSpPr/>
                <p:nvPr/>
              </p:nvCxnSpPr>
              <p:spPr>
                <a:xfrm rot="16200000">
                  <a:off x="2987824" y="3284985"/>
                  <a:ext cx="432048" cy="0"/>
                </a:xfrm>
                <a:prstGeom prst="line">
                  <a:avLst/>
                </a:prstGeom>
                <a:ln w="28575">
                  <a:solidFill>
                    <a:srgbClr val="6699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65" name="Textfeld 164"/>
                <p:cNvSpPr txBox="1"/>
                <p:nvPr/>
              </p:nvSpPr>
              <p:spPr>
                <a:xfrm>
                  <a:off x="3002898" y="2777802"/>
                  <a:ext cx="344966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sz="1400" dirty="0" smtClean="0"/>
                    <a:t>Si</a:t>
                  </a:r>
                  <a:endParaRPr lang="en-GB" sz="1400" dirty="0"/>
                </a:p>
              </p:txBody>
            </p:sp>
          </p:grpSp>
          <p:grpSp>
            <p:nvGrpSpPr>
              <p:cNvPr id="166" name="Gruppieren 165"/>
              <p:cNvGrpSpPr/>
              <p:nvPr/>
            </p:nvGrpSpPr>
            <p:grpSpPr>
              <a:xfrm>
                <a:off x="1547664" y="2924944"/>
                <a:ext cx="1152128" cy="1152129"/>
                <a:chOff x="2627784" y="2348880"/>
                <a:chExt cx="1152128" cy="1152129"/>
              </a:xfrm>
            </p:grpSpPr>
            <p:sp>
              <p:nvSpPr>
                <p:cNvPr id="167" name="Ellipse 166"/>
                <p:cNvSpPr/>
                <p:nvPr/>
              </p:nvSpPr>
              <p:spPr>
                <a:xfrm>
                  <a:off x="3059832" y="2780928"/>
                  <a:ext cx="288032" cy="288032"/>
                </a:xfrm>
                <a:prstGeom prst="ellipse">
                  <a:avLst/>
                </a:prstGeom>
                <a:solidFill>
                  <a:srgbClr val="6699FF"/>
                </a:solidFill>
                <a:ln>
                  <a:solidFill>
                    <a:srgbClr val="6699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000" dirty="0"/>
                </a:p>
              </p:txBody>
            </p:sp>
            <p:cxnSp>
              <p:nvCxnSpPr>
                <p:cNvPr id="168" name="Gerade Verbindung 167"/>
                <p:cNvCxnSpPr/>
                <p:nvPr/>
              </p:nvCxnSpPr>
              <p:spPr>
                <a:xfrm>
                  <a:off x="3347864" y="2924944"/>
                  <a:ext cx="432048" cy="0"/>
                </a:xfrm>
                <a:prstGeom prst="line">
                  <a:avLst/>
                </a:prstGeom>
                <a:ln w="28575">
                  <a:solidFill>
                    <a:srgbClr val="6699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9" name="Gerade Verbindung 168"/>
                <p:cNvCxnSpPr/>
                <p:nvPr/>
              </p:nvCxnSpPr>
              <p:spPr>
                <a:xfrm>
                  <a:off x="2627784" y="2924944"/>
                  <a:ext cx="432048" cy="0"/>
                </a:xfrm>
                <a:prstGeom prst="line">
                  <a:avLst/>
                </a:prstGeom>
                <a:ln w="28575">
                  <a:solidFill>
                    <a:srgbClr val="6699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0" name="Gerade Verbindung 169"/>
                <p:cNvCxnSpPr/>
                <p:nvPr/>
              </p:nvCxnSpPr>
              <p:spPr>
                <a:xfrm rot="16200000">
                  <a:off x="2987824" y="2564904"/>
                  <a:ext cx="432048" cy="0"/>
                </a:xfrm>
                <a:prstGeom prst="line">
                  <a:avLst/>
                </a:prstGeom>
                <a:ln w="28575">
                  <a:solidFill>
                    <a:srgbClr val="6699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1" name="Gerade Verbindung 170"/>
                <p:cNvCxnSpPr/>
                <p:nvPr/>
              </p:nvCxnSpPr>
              <p:spPr>
                <a:xfrm rot="16200000">
                  <a:off x="2987824" y="3284985"/>
                  <a:ext cx="432048" cy="0"/>
                </a:xfrm>
                <a:prstGeom prst="line">
                  <a:avLst/>
                </a:prstGeom>
                <a:ln w="28575">
                  <a:solidFill>
                    <a:srgbClr val="6699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72" name="Textfeld 171"/>
                <p:cNvSpPr txBox="1"/>
                <p:nvPr/>
              </p:nvSpPr>
              <p:spPr>
                <a:xfrm>
                  <a:off x="3002898" y="2777802"/>
                  <a:ext cx="344966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sz="1400" dirty="0" smtClean="0"/>
                    <a:t>Si</a:t>
                  </a:r>
                  <a:endParaRPr lang="en-GB" sz="1400" dirty="0"/>
                </a:p>
              </p:txBody>
            </p:sp>
          </p:grpSp>
          <p:grpSp>
            <p:nvGrpSpPr>
              <p:cNvPr id="173" name="Gruppieren 172"/>
              <p:cNvGrpSpPr/>
              <p:nvPr/>
            </p:nvGrpSpPr>
            <p:grpSpPr>
              <a:xfrm>
                <a:off x="827584" y="2924944"/>
                <a:ext cx="1152128" cy="1152129"/>
                <a:chOff x="2627784" y="2348880"/>
                <a:chExt cx="1152128" cy="1152129"/>
              </a:xfrm>
            </p:grpSpPr>
            <p:sp>
              <p:nvSpPr>
                <p:cNvPr id="174" name="Ellipse 173"/>
                <p:cNvSpPr/>
                <p:nvPr/>
              </p:nvSpPr>
              <p:spPr>
                <a:xfrm>
                  <a:off x="3059832" y="2780928"/>
                  <a:ext cx="288032" cy="288032"/>
                </a:xfrm>
                <a:prstGeom prst="ellipse">
                  <a:avLst/>
                </a:prstGeom>
                <a:solidFill>
                  <a:srgbClr val="6699FF"/>
                </a:solidFill>
                <a:ln>
                  <a:solidFill>
                    <a:srgbClr val="6699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000" dirty="0"/>
                </a:p>
              </p:txBody>
            </p:sp>
            <p:cxnSp>
              <p:nvCxnSpPr>
                <p:cNvPr id="175" name="Gerade Verbindung 174"/>
                <p:cNvCxnSpPr/>
                <p:nvPr/>
              </p:nvCxnSpPr>
              <p:spPr>
                <a:xfrm>
                  <a:off x="3347864" y="2924944"/>
                  <a:ext cx="432048" cy="0"/>
                </a:xfrm>
                <a:prstGeom prst="line">
                  <a:avLst/>
                </a:prstGeom>
                <a:ln w="28575">
                  <a:solidFill>
                    <a:srgbClr val="6699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6" name="Gerade Verbindung 175"/>
                <p:cNvCxnSpPr/>
                <p:nvPr/>
              </p:nvCxnSpPr>
              <p:spPr>
                <a:xfrm>
                  <a:off x="2627784" y="2924944"/>
                  <a:ext cx="432048" cy="0"/>
                </a:xfrm>
                <a:prstGeom prst="line">
                  <a:avLst/>
                </a:prstGeom>
                <a:ln w="28575">
                  <a:solidFill>
                    <a:srgbClr val="6699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7" name="Gerade Verbindung 176"/>
                <p:cNvCxnSpPr/>
                <p:nvPr/>
              </p:nvCxnSpPr>
              <p:spPr>
                <a:xfrm rot="16200000">
                  <a:off x="2987824" y="2564904"/>
                  <a:ext cx="432048" cy="0"/>
                </a:xfrm>
                <a:prstGeom prst="line">
                  <a:avLst/>
                </a:prstGeom>
                <a:ln w="28575">
                  <a:solidFill>
                    <a:srgbClr val="6699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8" name="Gerade Verbindung 177"/>
                <p:cNvCxnSpPr/>
                <p:nvPr/>
              </p:nvCxnSpPr>
              <p:spPr>
                <a:xfrm rot="16200000">
                  <a:off x="2987824" y="3284985"/>
                  <a:ext cx="432048" cy="0"/>
                </a:xfrm>
                <a:prstGeom prst="line">
                  <a:avLst/>
                </a:prstGeom>
                <a:ln w="28575">
                  <a:solidFill>
                    <a:srgbClr val="6699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79" name="Textfeld 178"/>
                <p:cNvSpPr txBox="1"/>
                <p:nvPr/>
              </p:nvSpPr>
              <p:spPr>
                <a:xfrm>
                  <a:off x="3002898" y="2777802"/>
                  <a:ext cx="344966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sz="1400" dirty="0" smtClean="0"/>
                    <a:t>Si</a:t>
                  </a:r>
                  <a:endParaRPr lang="en-GB" sz="1400" dirty="0"/>
                </a:p>
              </p:txBody>
            </p:sp>
          </p:grpSp>
          <p:grpSp>
            <p:nvGrpSpPr>
              <p:cNvPr id="180" name="Gruppieren 179"/>
              <p:cNvGrpSpPr/>
              <p:nvPr/>
            </p:nvGrpSpPr>
            <p:grpSpPr>
              <a:xfrm>
                <a:off x="4716016" y="2924944"/>
                <a:ext cx="1152128" cy="1152129"/>
                <a:chOff x="2627784" y="2348880"/>
                <a:chExt cx="1152128" cy="1152129"/>
              </a:xfrm>
            </p:grpSpPr>
            <p:sp>
              <p:nvSpPr>
                <p:cNvPr id="181" name="Ellipse 180"/>
                <p:cNvSpPr/>
                <p:nvPr/>
              </p:nvSpPr>
              <p:spPr>
                <a:xfrm>
                  <a:off x="3059832" y="2780928"/>
                  <a:ext cx="288032" cy="288032"/>
                </a:xfrm>
                <a:prstGeom prst="ellipse">
                  <a:avLst/>
                </a:prstGeom>
                <a:solidFill>
                  <a:srgbClr val="6699FF"/>
                </a:solidFill>
                <a:ln>
                  <a:solidFill>
                    <a:srgbClr val="6699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000" dirty="0"/>
                </a:p>
              </p:txBody>
            </p:sp>
            <p:cxnSp>
              <p:nvCxnSpPr>
                <p:cNvPr id="182" name="Gerade Verbindung 181"/>
                <p:cNvCxnSpPr/>
                <p:nvPr/>
              </p:nvCxnSpPr>
              <p:spPr>
                <a:xfrm>
                  <a:off x="3347864" y="2924944"/>
                  <a:ext cx="432048" cy="0"/>
                </a:xfrm>
                <a:prstGeom prst="line">
                  <a:avLst/>
                </a:prstGeom>
                <a:ln w="28575">
                  <a:solidFill>
                    <a:srgbClr val="6699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3" name="Gerade Verbindung 182"/>
                <p:cNvCxnSpPr/>
                <p:nvPr/>
              </p:nvCxnSpPr>
              <p:spPr>
                <a:xfrm>
                  <a:off x="2627784" y="2924944"/>
                  <a:ext cx="432048" cy="0"/>
                </a:xfrm>
                <a:prstGeom prst="line">
                  <a:avLst/>
                </a:prstGeom>
                <a:ln w="28575">
                  <a:solidFill>
                    <a:srgbClr val="6699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4" name="Gerade Verbindung 183"/>
                <p:cNvCxnSpPr/>
                <p:nvPr/>
              </p:nvCxnSpPr>
              <p:spPr>
                <a:xfrm rot="16200000">
                  <a:off x="2987824" y="2564904"/>
                  <a:ext cx="432048" cy="0"/>
                </a:xfrm>
                <a:prstGeom prst="line">
                  <a:avLst/>
                </a:prstGeom>
                <a:ln w="28575">
                  <a:solidFill>
                    <a:srgbClr val="6699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5" name="Gerade Verbindung 184"/>
                <p:cNvCxnSpPr/>
                <p:nvPr/>
              </p:nvCxnSpPr>
              <p:spPr>
                <a:xfrm rot="16200000">
                  <a:off x="2987824" y="3284985"/>
                  <a:ext cx="432048" cy="0"/>
                </a:xfrm>
                <a:prstGeom prst="line">
                  <a:avLst/>
                </a:prstGeom>
                <a:ln w="28575">
                  <a:solidFill>
                    <a:srgbClr val="6699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86" name="Textfeld 185"/>
                <p:cNvSpPr txBox="1"/>
                <p:nvPr/>
              </p:nvSpPr>
              <p:spPr>
                <a:xfrm>
                  <a:off x="3002898" y="2777802"/>
                  <a:ext cx="344966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sz="1400" dirty="0" smtClean="0"/>
                    <a:t>Si</a:t>
                  </a:r>
                  <a:endParaRPr lang="en-GB" sz="1400" dirty="0"/>
                </a:p>
              </p:txBody>
            </p:sp>
          </p:grpSp>
        </p:grpSp>
        <p:grpSp>
          <p:nvGrpSpPr>
            <p:cNvPr id="195" name="Gruppieren 194"/>
            <p:cNvGrpSpPr/>
            <p:nvPr/>
          </p:nvGrpSpPr>
          <p:grpSpPr>
            <a:xfrm>
              <a:off x="827584" y="2132856"/>
              <a:ext cx="5040560" cy="1152130"/>
              <a:chOff x="827584" y="2924943"/>
              <a:chExt cx="5040560" cy="1152130"/>
            </a:xfrm>
          </p:grpSpPr>
          <p:grpSp>
            <p:nvGrpSpPr>
              <p:cNvPr id="196" name="Gruppieren 195"/>
              <p:cNvGrpSpPr/>
              <p:nvPr/>
            </p:nvGrpSpPr>
            <p:grpSpPr>
              <a:xfrm>
                <a:off x="2339752" y="2924944"/>
                <a:ext cx="1152128" cy="1152129"/>
                <a:chOff x="2627784" y="2348880"/>
                <a:chExt cx="1152128" cy="1152129"/>
              </a:xfrm>
            </p:grpSpPr>
            <p:sp>
              <p:nvSpPr>
                <p:cNvPr id="232" name="Ellipse 231"/>
                <p:cNvSpPr/>
                <p:nvPr/>
              </p:nvSpPr>
              <p:spPr>
                <a:xfrm>
                  <a:off x="3059832" y="2780928"/>
                  <a:ext cx="288032" cy="288032"/>
                </a:xfrm>
                <a:prstGeom prst="ellipse">
                  <a:avLst/>
                </a:prstGeom>
                <a:solidFill>
                  <a:srgbClr val="6699FF"/>
                </a:solidFill>
                <a:ln>
                  <a:solidFill>
                    <a:srgbClr val="6699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000" dirty="0"/>
                </a:p>
              </p:txBody>
            </p:sp>
            <p:cxnSp>
              <p:nvCxnSpPr>
                <p:cNvPr id="233" name="Gerade Verbindung 232"/>
                <p:cNvCxnSpPr/>
                <p:nvPr/>
              </p:nvCxnSpPr>
              <p:spPr>
                <a:xfrm>
                  <a:off x="3347864" y="2924944"/>
                  <a:ext cx="432048" cy="0"/>
                </a:xfrm>
                <a:prstGeom prst="line">
                  <a:avLst/>
                </a:prstGeom>
                <a:ln w="28575">
                  <a:solidFill>
                    <a:srgbClr val="6699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4" name="Gerade Verbindung 233"/>
                <p:cNvCxnSpPr/>
                <p:nvPr/>
              </p:nvCxnSpPr>
              <p:spPr>
                <a:xfrm>
                  <a:off x="2627784" y="2924944"/>
                  <a:ext cx="432048" cy="0"/>
                </a:xfrm>
                <a:prstGeom prst="line">
                  <a:avLst/>
                </a:prstGeom>
                <a:ln w="28575">
                  <a:solidFill>
                    <a:srgbClr val="6699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5" name="Gerade Verbindung 234"/>
                <p:cNvCxnSpPr/>
                <p:nvPr/>
              </p:nvCxnSpPr>
              <p:spPr>
                <a:xfrm rot="16200000">
                  <a:off x="2987824" y="2564904"/>
                  <a:ext cx="432048" cy="0"/>
                </a:xfrm>
                <a:prstGeom prst="line">
                  <a:avLst/>
                </a:prstGeom>
                <a:ln w="28575">
                  <a:solidFill>
                    <a:srgbClr val="6699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6" name="Gerade Verbindung 235"/>
                <p:cNvCxnSpPr/>
                <p:nvPr/>
              </p:nvCxnSpPr>
              <p:spPr>
                <a:xfrm rot="16200000">
                  <a:off x="2987824" y="3284985"/>
                  <a:ext cx="432048" cy="0"/>
                </a:xfrm>
                <a:prstGeom prst="line">
                  <a:avLst/>
                </a:prstGeom>
                <a:ln w="28575">
                  <a:solidFill>
                    <a:srgbClr val="6699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37" name="Textfeld 236"/>
                <p:cNvSpPr txBox="1"/>
                <p:nvPr/>
              </p:nvSpPr>
              <p:spPr>
                <a:xfrm>
                  <a:off x="3002898" y="2777802"/>
                  <a:ext cx="344966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sz="1400" dirty="0" smtClean="0"/>
                    <a:t>Si</a:t>
                  </a:r>
                  <a:endParaRPr lang="en-GB" sz="1400" dirty="0"/>
                </a:p>
              </p:txBody>
            </p:sp>
          </p:grpSp>
          <p:grpSp>
            <p:nvGrpSpPr>
              <p:cNvPr id="197" name="Gruppieren 196"/>
              <p:cNvGrpSpPr/>
              <p:nvPr/>
            </p:nvGrpSpPr>
            <p:grpSpPr>
              <a:xfrm>
                <a:off x="3131840" y="2924943"/>
                <a:ext cx="1152128" cy="1152129"/>
                <a:chOff x="2627784" y="2348880"/>
                <a:chExt cx="1152128" cy="1152129"/>
              </a:xfrm>
            </p:grpSpPr>
            <p:sp>
              <p:nvSpPr>
                <p:cNvPr id="226" name="Ellipse 225"/>
                <p:cNvSpPr/>
                <p:nvPr/>
              </p:nvSpPr>
              <p:spPr>
                <a:xfrm>
                  <a:off x="3059832" y="2780928"/>
                  <a:ext cx="288032" cy="288032"/>
                </a:xfrm>
                <a:prstGeom prst="ellipse">
                  <a:avLst/>
                </a:prstGeom>
                <a:solidFill>
                  <a:srgbClr val="6699FF"/>
                </a:solidFill>
                <a:ln>
                  <a:solidFill>
                    <a:srgbClr val="6699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000" dirty="0"/>
                </a:p>
              </p:txBody>
            </p:sp>
            <p:cxnSp>
              <p:nvCxnSpPr>
                <p:cNvPr id="227" name="Gerade Verbindung 226"/>
                <p:cNvCxnSpPr/>
                <p:nvPr/>
              </p:nvCxnSpPr>
              <p:spPr>
                <a:xfrm>
                  <a:off x="3347864" y="2924944"/>
                  <a:ext cx="432048" cy="0"/>
                </a:xfrm>
                <a:prstGeom prst="line">
                  <a:avLst/>
                </a:prstGeom>
                <a:ln w="28575">
                  <a:solidFill>
                    <a:srgbClr val="6699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8" name="Gerade Verbindung 227"/>
                <p:cNvCxnSpPr/>
                <p:nvPr/>
              </p:nvCxnSpPr>
              <p:spPr>
                <a:xfrm>
                  <a:off x="2627784" y="2924946"/>
                  <a:ext cx="432048" cy="0"/>
                </a:xfrm>
                <a:prstGeom prst="line">
                  <a:avLst/>
                </a:prstGeom>
                <a:ln w="28575">
                  <a:solidFill>
                    <a:srgbClr val="6699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9" name="Gerade Verbindung 228"/>
                <p:cNvCxnSpPr/>
                <p:nvPr/>
              </p:nvCxnSpPr>
              <p:spPr>
                <a:xfrm rot="16200000">
                  <a:off x="2987824" y="2564904"/>
                  <a:ext cx="432048" cy="0"/>
                </a:xfrm>
                <a:prstGeom prst="line">
                  <a:avLst/>
                </a:prstGeom>
                <a:ln w="28575">
                  <a:solidFill>
                    <a:srgbClr val="6699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0" name="Gerade Verbindung 229"/>
                <p:cNvCxnSpPr/>
                <p:nvPr/>
              </p:nvCxnSpPr>
              <p:spPr>
                <a:xfrm rot="16200000">
                  <a:off x="2987824" y="3284985"/>
                  <a:ext cx="432048" cy="0"/>
                </a:xfrm>
                <a:prstGeom prst="line">
                  <a:avLst/>
                </a:prstGeom>
                <a:ln w="28575">
                  <a:solidFill>
                    <a:srgbClr val="6699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31" name="Textfeld 230"/>
                <p:cNvSpPr txBox="1"/>
                <p:nvPr/>
              </p:nvSpPr>
              <p:spPr>
                <a:xfrm>
                  <a:off x="3002898" y="2777802"/>
                  <a:ext cx="344966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sz="1400" dirty="0" smtClean="0"/>
                    <a:t>Si</a:t>
                  </a:r>
                  <a:endParaRPr lang="en-GB" sz="1400" dirty="0"/>
                </a:p>
              </p:txBody>
            </p:sp>
          </p:grpSp>
          <p:grpSp>
            <p:nvGrpSpPr>
              <p:cNvPr id="198" name="Gruppieren 197"/>
              <p:cNvGrpSpPr/>
              <p:nvPr/>
            </p:nvGrpSpPr>
            <p:grpSpPr>
              <a:xfrm>
                <a:off x="3923928" y="2924944"/>
                <a:ext cx="1152128" cy="1152129"/>
                <a:chOff x="2627784" y="2348880"/>
                <a:chExt cx="1152128" cy="1152129"/>
              </a:xfrm>
            </p:grpSpPr>
            <p:sp>
              <p:nvSpPr>
                <p:cNvPr id="220" name="Ellipse 219"/>
                <p:cNvSpPr/>
                <p:nvPr/>
              </p:nvSpPr>
              <p:spPr>
                <a:xfrm>
                  <a:off x="3059832" y="2780928"/>
                  <a:ext cx="288032" cy="288032"/>
                </a:xfrm>
                <a:prstGeom prst="ellipse">
                  <a:avLst/>
                </a:prstGeom>
                <a:solidFill>
                  <a:srgbClr val="6699FF"/>
                </a:solidFill>
                <a:ln>
                  <a:solidFill>
                    <a:srgbClr val="6699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000" dirty="0"/>
                </a:p>
              </p:txBody>
            </p:sp>
            <p:cxnSp>
              <p:nvCxnSpPr>
                <p:cNvPr id="221" name="Gerade Verbindung 220"/>
                <p:cNvCxnSpPr/>
                <p:nvPr/>
              </p:nvCxnSpPr>
              <p:spPr>
                <a:xfrm>
                  <a:off x="3347864" y="2924944"/>
                  <a:ext cx="432048" cy="0"/>
                </a:xfrm>
                <a:prstGeom prst="line">
                  <a:avLst/>
                </a:prstGeom>
                <a:ln w="28575">
                  <a:solidFill>
                    <a:srgbClr val="6699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2" name="Gerade Verbindung 221"/>
                <p:cNvCxnSpPr/>
                <p:nvPr/>
              </p:nvCxnSpPr>
              <p:spPr>
                <a:xfrm>
                  <a:off x="2627784" y="2924944"/>
                  <a:ext cx="432048" cy="0"/>
                </a:xfrm>
                <a:prstGeom prst="line">
                  <a:avLst/>
                </a:prstGeom>
                <a:ln w="28575">
                  <a:solidFill>
                    <a:srgbClr val="6699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3" name="Gerade Verbindung 222"/>
                <p:cNvCxnSpPr/>
                <p:nvPr/>
              </p:nvCxnSpPr>
              <p:spPr>
                <a:xfrm rot="16200000">
                  <a:off x="2987824" y="2564904"/>
                  <a:ext cx="432048" cy="0"/>
                </a:xfrm>
                <a:prstGeom prst="line">
                  <a:avLst/>
                </a:prstGeom>
                <a:ln w="28575">
                  <a:solidFill>
                    <a:srgbClr val="6699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4" name="Gerade Verbindung 223"/>
                <p:cNvCxnSpPr/>
                <p:nvPr/>
              </p:nvCxnSpPr>
              <p:spPr>
                <a:xfrm rot="16200000">
                  <a:off x="2987824" y="3284985"/>
                  <a:ext cx="432048" cy="0"/>
                </a:xfrm>
                <a:prstGeom prst="line">
                  <a:avLst/>
                </a:prstGeom>
                <a:ln w="28575">
                  <a:solidFill>
                    <a:srgbClr val="6699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25" name="Textfeld 224"/>
                <p:cNvSpPr txBox="1"/>
                <p:nvPr/>
              </p:nvSpPr>
              <p:spPr>
                <a:xfrm>
                  <a:off x="3002898" y="2777802"/>
                  <a:ext cx="344966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sz="1400" dirty="0" smtClean="0"/>
                    <a:t>Si</a:t>
                  </a:r>
                  <a:endParaRPr lang="en-GB" sz="1400" dirty="0"/>
                </a:p>
              </p:txBody>
            </p:sp>
          </p:grpSp>
          <p:grpSp>
            <p:nvGrpSpPr>
              <p:cNvPr id="199" name="Gruppieren 198"/>
              <p:cNvGrpSpPr/>
              <p:nvPr/>
            </p:nvGrpSpPr>
            <p:grpSpPr>
              <a:xfrm>
                <a:off x="1547664" y="2924944"/>
                <a:ext cx="1152128" cy="1152129"/>
                <a:chOff x="2627784" y="2348880"/>
                <a:chExt cx="1152128" cy="1152129"/>
              </a:xfrm>
            </p:grpSpPr>
            <p:sp>
              <p:nvSpPr>
                <p:cNvPr id="214" name="Ellipse 213"/>
                <p:cNvSpPr/>
                <p:nvPr/>
              </p:nvSpPr>
              <p:spPr>
                <a:xfrm>
                  <a:off x="3059832" y="2780928"/>
                  <a:ext cx="288032" cy="288032"/>
                </a:xfrm>
                <a:prstGeom prst="ellipse">
                  <a:avLst/>
                </a:prstGeom>
                <a:solidFill>
                  <a:srgbClr val="6699FF"/>
                </a:solidFill>
                <a:ln>
                  <a:solidFill>
                    <a:srgbClr val="6699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000" dirty="0"/>
                </a:p>
              </p:txBody>
            </p:sp>
            <p:cxnSp>
              <p:nvCxnSpPr>
                <p:cNvPr id="215" name="Gerade Verbindung 214"/>
                <p:cNvCxnSpPr/>
                <p:nvPr/>
              </p:nvCxnSpPr>
              <p:spPr>
                <a:xfrm>
                  <a:off x="3347864" y="2924944"/>
                  <a:ext cx="432048" cy="0"/>
                </a:xfrm>
                <a:prstGeom prst="line">
                  <a:avLst/>
                </a:prstGeom>
                <a:ln w="28575">
                  <a:solidFill>
                    <a:srgbClr val="6699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6" name="Gerade Verbindung 215"/>
                <p:cNvCxnSpPr/>
                <p:nvPr/>
              </p:nvCxnSpPr>
              <p:spPr>
                <a:xfrm>
                  <a:off x="2627784" y="2924944"/>
                  <a:ext cx="432048" cy="0"/>
                </a:xfrm>
                <a:prstGeom prst="line">
                  <a:avLst/>
                </a:prstGeom>
                <a:ln w="28575">
                  <a:solidFill>
                    <a:srgbClr val="6699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7" name="Gerade Verbindung 216"/>
                <p:cNvCxnSpPr/>
                <p:nvPr/>
              </p:nvCxnSpPr>
              <p:spPr>
                <a:xfrm rot="16200000">
                  <a:off x="2987824" y="2564904"/>
                  <a:ext cx="432048" cy="0"/>
                </a:xfrm>
                <a:prstGeom prst="line">
                  <a:avLst/>
                </a:prstGeom>
                <a:ln w="28575">
                  <a:solidFill>
                    <a:srgbClr val="6699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8" name="Gerade Verbindung 217"/>
                <p:cNvCxnSpPr/>
                <p:nvPr/>
              </p:nvCxnSpPr>
              <p:spPr>
                <a:xfrm rot="16200000">
                  <a:off x="2987824" y="3284985"/>
                  <a:ext cx="432048" cy="0"/>
                </a:xfrm>
                <a:prstGeom prst="line">
                  <a:avLst/>
                </a:prstGeom>
                <a:ln w="28575">
                  <a:solidFill>
                    <a:srgbClr val="6699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19" name="Textfeld 218"/>
                <p:cNvSpPr txBox="1"/>
                <p:nvPr/>
              </p:nvSpPr>
              <p:spPr>
                <a:xfrm>
                  <a:off x="3002898" y="2777802"/>
                  <a:ext cx="344966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sz="1400" dirty="0" smtClean="0"/>
                    <a:t>Si</a:t>
                  </a:r>
                  <a:endParaRPr lang="en-GB" sz="1400" dirty="0"/>
                </a:p>
              </p:txBody>
            </p:sp>
          </p:grpSp>
          <p:grpSp>
            <p:nvGrpSpPr>
              <p:cNvPr id="200" name="Gruppieren 199"/>
              <p:cNvGrpSpPr/>
              <p:nvPr/>
            </p:nvGrpSpPr>
            <p:grpSpPr>
              <a:xfrm>
                <a:off x="827584" y="2924944"/>
                <a:ext cx="1152128" cy="1152129"/>
                <a:chOff x="2627784" y="2348880"/>
                <a:chExt cx="1152128" cy="1152129"/>
              </a:xfrm>
            </p:grpSpPr>
            <p:sp>
              <p:nvSpPr>
                <p:cNvPr id="208" name="Ellipse 207"/>
                <p:cNvSpPr/>
                <p:nvPr/>
              </p:nvSpPr>
              <p:spPr>
                <a:xfrm>
                  <a:off x="3059832" y="2780928"/>
                  <a:ext cx="288032" cy="288032"/>
                </a:xfrm>
                <a:prstGeom prst="ellipse">
                  <a:avLst/>
                </a:prstGeom>
                <a:solidFill>
                  <a:srgbClr val="6699FF"/>
                </a:solidFill>
                <a:ln>
                  <a:solidFill>
                    <a:srgbClr val="6699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000" dirty="0"/>
                </a:p>
              </p:txBody>
            </p:sp>
            <p:cxnSp>
              <p:nvCxnSpPr>
                <p:cNvPr id="209" name="Gerade Verbindung 208"/>
                <p:cNvCxnSpPr/>
                <p:nvPr/>
              </p:nvCxnSpPr>
              <p:spPr>
                <a:xfrm>
                  <a:off x="3347864" y="2924944"/>
                  <a:ext cx="432048" cy="0"/>
                </a:xfrm>
                <a:prstGeom prst="line">
                  <a:avLst/>
                </a:prstGeom>
                <a:ln w="28575">
                  <a:solidFill>
                    <a:srgbClr val="6699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0" name="Gerade Verbindung 209"/>
                <p:cNvCxnSpPr/>
                <p:nvPr/>
              </p:nvCxnSpPr>
              <p:spPr>
                <a:xfrm>
                  <a:off x="2627784" y="2924944"/>
                  <a:ext cx="432048" cy="0"/>
                </a:xfrm>
                <a:prstGeom prst="line">
                  <a:avLst/>
                </a:prstGeom>
                <a:ln w="28575">
                  <a:solidFill>
                    <a:srgbClr val="6699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1" name="Gerade Verbindung 210"/>
                <p:cNvCxnSpPr/>
                <p:nvPr/>
              </p:nvCxnSpPr>
              <p:spPr>
                <a:xfrm rot="16200000">
                  <a:off x="2987824" y="2564904"/>
                  <a:ext cx="432048" cy="0"/>
                </a:xfrm>
                <a:prstGeom prst="line">
                  <a:avLst/>
                </a:prstGeom>
                <a:ln w="28575">
                  <a:solidFill>
                    <a:srgbClr val="6699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2" name="Gerade Verbindung 211"/>
                <p:cNvCxnSpPr/>
                <p:nvPr/>
              </p:nvCxnSpPr>
              <p:spPr>
                <a:xfrm rot="16200000">
                  <a:off x="2987824" y="3284985"/>
                  <a:ext cx="432048" cy="0"/>
                </a:xfrm>
                <a:prstGeom prst="line">
                  <a:avLst/>
                </a:prstGeom>
                <a:ln w="28575">
                  <a:solidFill>
                    <a:srgbClr val="6699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13" name="Textfeld 212"/>
                <p:cNvSpPr txBox="1"/>
                <p:nvPr/>
              </p:nvSpPr>
              <p:spPr>
                <a:xfrm>
                  <a:off x="3002898" y="2777802"/>
                  <a:ext cx="344966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sz="1400" dirty="0" smtClean="0"/>
                    <a:t>Si</a:t>
                  </a:r>
                  <a:endParaRPr lang="en-GB" sz="1400" dirty="0"/>
                </a:p>
              </p:txBody>
            </p:sp>
          </p:grpSp>
          <p:grpSp>
            <p:nvGrpSpPr>
              <p:cNvPr id="201" name="Gruppieren 200"/>
              <p:cNvGrpSpPr/>
              <p:nvPr/>
            </p:nvGrpSpPr>
            <p:grpSpPr>
              <a:xfrm>
                <a:off x="4716016" y="2924944"/>
                <a:ext cx="1152128" cy="1152129"/>
                <a:chOff x="2627784" y="2348880"/>
                <a:chExt cx="1152128" cy="1152129"/>
              </a:xfrm>
            </p:grpSpPr>
            <p:sp>
              <p:nvSpPr>
                <p:cNvPr id="202" name="Ellipse 201"/>
                <p:cNvSpPr/>
                <p:nvPr/>
              </p:nvSpPr>
              <p:spPr>
                <a:xfrm>
                  <a:off x="3059832" y="2780928"/>
                  <a:ext cx="288032" cy="288032"/>
                </a:xfrm>
                <a:prstGeom prst="ellipse">
                  <a:avLst/>
                </a:prstGeom>
                <a:solidFill>
                  <a:srgbClr val="6699FF"/>
                </a:solidFill>
                <a:ln>
                  <a:solidFill>
                    <a:srgbClr val="6699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000" dirty="0"/>
                </a:p>
              </p:txBody>
            </p:sp>
            <p:cxnSp>
              <p:nvCxnSpPr>
                <p:cNvPr id="203" name="Gerade Verbindung 202"/>
                <p:cNvCxnSpPr/>
                <p:nvPr/>
              </p:nvCxnSpPr>
              <p:spPr>
                <a:xfrm>
                  <a:off x="3347864" y="2924944"/>
                  <a:ext cx="432048" cy="0"/>
                </a:xfrm>
                <a:prstGeom prst="line">
                  <a:avLst/>
                </a:prstGeom>
                <a:ln w="28575">
                  <a:solidFill>
                    <a:srgbClr val="6699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4" name="Gerade Verbindung 203"/>
                <p:cNvCxnSpPr/>
                <p:nvPr/>
              </p:nvCxnSpPr>
              <p:spPr>
                <a:xfrm>
                  <a:off x="2627784" y="2924944"/>
                  <a:ext cx="432048" cy="0"/>
                </a:xfrm>
                <a:prstGeom prst="line">
                  <a:avLst/>
                </a:prstGeom>
                <a:ln w="28575">
                  <a:solidFill>
                    <a:srgbClr val="6699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5" name="Gerade Verbindung 204"/>
                <p:cNvCxnSpPr/>
                <p:nvPr/>
              </p:nvCxnSpPr>
              <p:spPr>
                <a:xfrm rot="16200000">
                  <a:off x="2987824" y="2564904"/>
                  <a:ext cx="432048" cy="0"/>
                </a:xfrm>
                <a:prstGeom prst="line">
                  <a:avLst/>
                </a:prstGeom>
                <a:ln w="28575">
                  <a:solidFill>
                    <a:srgbClr val="6699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6" name="Gerade Verbindung 205"/>
                <p:cNvCxnSpPr/>
                <p:nvPr/>
              </p:nvCxnSpPr>
              <p:spPr>
                <a:xfrm rot="16200000">
                  <a:off x="2987824" y="3284985"/>
                  <a:ext cx="432048" cy="0"/>
                </a:xfrm>
                <a:prstGeom prst="line">
                  <a:avLst/>
                </a:prstGeom>
                <a:ln w="28575">
                  <a:solidFill>
                    <a:srgbClr val="6699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07" name="Textfeld 206"/>
                <p:cNvSpPr txBox="1"/>
                <p:nvPr/>
              </p:nvSpPr>
              <p:spPr>
                <a:xfrm>
                  <a:off x="3002898" y="2777802"/>
                  <a:ext cx="344966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sz="1400" dirty="0" smtClean="0"/>
                    <a:t>Si</a:t>
                  </a:r>
                  <a:endParaRPr lang="en-GB" sz="1400" dirty="0"/>
                </a:p>
              </p:txBody>
            </p:sp>
          </p:grpSp>
        </p:grpSp>
        <p:grpSp>
          <p:nvGrpSpPr>
            <p:cNvPr id="238" name="Gruppieren 237"/>
            <p:cNvGrpSpPr/>
            <p:nvPr/>
          </p:nvGrpSpPr>
          <p:grpSpPr>
            <a:xfrm>
              <a:off x="827584" y="3717030"/>
              <a:ext cx="5040560" cy="1152130"/>
              <a:chOff x="827584" y="2924943"/>
              <a:chExt cx="5040560" cy="1152130"/>
            </a:xfrm>
          </p:grpSpPr>
          <p:grpSp>
            <p:nvGrpSpPr>
              <p:cNvPr id="239" name="Gruppieren 238"/>
              <p:cNvGrpSpPr/>
              <p:nvPr/>
            </p:nvGrpSpPr>
            <p:grpSpPr>
              <a:xfrm>
                <a:off x="2339752" y="2924944"/>
                <a:ext cx="1152128" cy="1152129"/>
                <a:chOff x="2627784" y="2348880"/>
                <a:chExt cx="1152128" cy="1152129"/>
              </a:xfrm>
            </p:grpSpPr>
            <p:sp>
              <p:nvSpPr>
                <p:cNvPr id="275" name="Ellipse 274"/>
                <p:cNvSpPr/>
                <p:nvPr/>
              </p:nvSpPr>
              <p:spPr>
                <a:xfrm>
                  <a:off x="3059832" y="2780928"/>
                  <a:ext cx="288032" cy="288032"/>
                </a:xfrm>
                <a:prstGeom prst="ellipse">
                  <a:avLst/>
                </a:prstGeom>
                <a:solidFill>
                  <a:srgbClr val="6699FF"/>
                </a:solidFill>
                <a:ln>
                  <a:solidFill>
                    <a:srgbClr val="6699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000" dirty="0"/>
                </a:p>
              </p:txBody>
            </p:sp>
            <p:cxnSp>
              <p:nvCxnSpPr>
                <p:cNvPr id="276" name="Gerade Verbindung 275"/>
                <p:cNvCxnSpPr/>
                <p:nvPr/>
              </p:nvCxnSpPr>
              <p:spPr>
                <a:xfrm>
                  <a:off x="3347864" y="2924944"/>
                  <a:ext cx="432048" cy="0"/>
                </a:xfrm>
                <a:prstGeom prst="line">
                  <a:avLst/>
                </a:prstGeom>
                <a:ln w="28575">
                  <a:solidFill>
                    <a:srgbClr val="6699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7" name="Gerade Verbindung 276"/>
                <p:cNvCxnSpPr/>
                <p:nvPr/>
              </p:nvCxnSpPr>
              <p:spPr>
                <a:xfrm>
                  <a:off x="2627784" y="2924944"/>
                  <a:ext cx="432048" cy="0"/>
                </a:xfrm>
                <a:prstGeom prst="line">
                  <a:avLst/>
                </a:prstGeom>
                <a:ln w="28575">
                  <a:solidFill>
                    <a:srgbClr val="6699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8" name="Gerade Verbindung 277"/>
                <p:cNvCxnSpPr/>
                <p:nvPr/>
              </p:nvCxnSpPr>
              <p:spPr>
                <a:xfrm rot="16200000">
                  <a:off x="2987824" y="2564904"/>
                  <a:ext cx="432048" cy="0"/>
                </a:xfrm>
                <a:prstGeom prst="line">
                  <a:avLst/>
                </a:prstGeom>
                <a:ln w="28575">
                  <a:solidFill>
                    <a:srgbClr val="6699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9" name="Gerade Verbindung 278"/>
                <p:cNvCxnSpPr/>
                <p:nvPr/>
              </p:nvCxnSpPr>
              <p:spPr>
                <a:xfrm rot="16200000">
                  <a:off x="2987824" y="3284985"/>
                  <a:ext cx="432048" cy="0"/>
                </a:xfrm>
                <a:prstGeom prst="line">
                  <a:avLst/>
                </a:prstGeom>
                <a:ln w="28575">
                  <a:solidFill>
                    <a:srgbClr val="6699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80" name="Textfeld 279"/>
                <p:cNvSpPr txBox="1"/>
                <p:nvPr/>
              </p:nvSpPr>
              <p:spPr>
                <a:xfrm>
                  <a:off x="3002898" y="2777802"/>
                  <a:ext cx="344966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sz="1400" dirty="0" smtClean="0"/>
                    <a:t>Si</a:t>
                  </a:r>
                  <a:endParaRPr lang="en-GB" sz="1400" dirty="0"/>
                </a:p>
              </p:txBody>
            </p:sp>
          </p:grpSp>
          <p:grpSp>
            <p:nvGrpSpPr>
              <p:cNvPr id="240" name="Gruppieren 239"/>
              <p:cNvGrpSpPr/>
              <p:nvPr/>
            </p:nvGrpSpPr>
            <p:grpSpPr>
              <a:xfrm>
                <a:off x="3131840" y="2924943"/>
                <a:ext cx="1152128" cy="1152129"/>
                <a:chOff x="2627784" y="2348880"/>
                <a:chExt cx="1152128" cy="1152129"/>
              </a:xfrm>
            </p:grpSpPr>
            <p:sp>
              <p:nvSpPr>
                <p:cNvPr id="269" name="Ellipse 268"/>
                <p:cNvSpPr/>
                <p:nvPr/>
              </p:nvSpPr>
              <p:spPr>
                <a:xfrm>
                  <a:off x="3059832" y="2780928"/>
                  <a:ext cx="288032" cy="288032"/>
                </a:xfrm>
                <a:prstGeom prst="ellipse">
                  <a:avLst/>
                </a:prstGeom>
                <a:solidFill>
                  <a:srgbClr val="6699FF"/>
                </a:solidFill>
                <a:ln>
                  <a:solidFill>
                    <a:srgbClr val="6699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000" dirty="0"/>
                </a:p>
              </p:txBody>
            </p:sp>
            <p:cxnSp>
              <p:nvCxnSpPr>
                <p:cNvPr id="270" name="Gerade Verbindung 269"/>
                <p:cNvCxnSpPr/>
                <p:nvPr/>
              </p:nvCxnSpPr>
              <p:spPr>
                <a:xfrm>
                  <a:off x="3347864" y="2924944"/>
                  <a:ext cx="432048" cy="0"/>
                </a:xfrm>
                <a:prstGeom prst="line">
                  <a:avLst/>
                </a:prstGeom>
                <a:ln w="28575">
                  <a:solidFill>
                    <a:srgbClr val="6699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1" name="Gerade Verbindung 270"/>
                <p:cNvCxnSpPr/>
                <p:nvPr/>
              </p:nvCxnSpPr>
              <p:spPr>
                <a:xfrm>
                  <a:off x="2627784" y="2924944"/>
                  <a:ext cx="432048" cy="0"/>
                </a:xfrm>
                <a:prstGeom prst="line">
                  <a:avLst/>
                </a:prstGeom>
                <a:ln w="28575">
                  <a:solidFill>
                    <a:srgbClr val="6699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2" name="Gerade Verbindung 271"/>
                <p:cNvCxnSpPr/>
                <p:nvPr/>
              </p:nvCxnSpPr>
              <p:spPr>
                <a:xfrm rot="16200000">
                  <a:off x="2987824" y="2564904"/>
                  <a:ext cx="432048" cy="0"/>
                </a:xfrm>
                <a:prstGeom prst="line">
                  <a:avLst/>
                </a:prstGeom>
                <a:ln w="28575">
                  <a:solidFill>
                    <a:srgbClr val="6699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3" name="Gerade Verbindung 272"/>
                <p:cNvCxnSpPr/>
                <p:nvPr/>
              </p:nvCxnSpPr>
              <p:spPr>
                <a:xfrm rot="16200000">
                  <a:off x="2987824" y="3284985"/>
                  <a:ext cx="432048" cy="0"/>
                </a:xfrm>
                <a:prstGeom prst="line">
                  <a:avLst/>
                </a:prstGeom>
                <a:ln w="28575">
                  <a:solidFill>
                    <a:srgbClr val="6699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74" name="Textfeld 273"/>
                <p:cNvSpPr txBox="1"/>
                <p:nvPr/>
              </p:nvSpPr>
              <p:spPr>
                <a:xfrm>
                  <a:off x="3002898" y="2777802"/>
                  <a:ext cx="344966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sz="1400" dirty="0" smtClean="0"/>
                    <a:t>Si</a:t>
                  </a:r>
                  <a:endParaRPr lang="en-GB" sz="1400" dirty="0"/>
                </a:p>
              </p:txBody>
            </p:sp>
          </p:grpSp>
          <p:grpSp>
            <p:nvGrpSpPr>
              <p:cNvPr id="241" name="Gruppieren 240"/>
              <p:cNvGrpSpPr/>
              <p:nvPr/>
            </p:nvGrpSpPr>
            <p:grpSpPr>
              <a:xfrm>
                <a:off x="3923928" y="2924944"/>
                <a:ext cx="1152128" cy="1152129"/>
                <a:chOff x="2627784" y="2348880"/>
                <a:chExt cx="1152128" cy="1152129"/>
              </a:xfrm>
            </p:grpSpPr>
            <p:sp>
              <p:nvSpPr>
                <p:cNvPr id="263" name="Ellipse 262"/>
                <p:cNvSpPr/>
                <p:nvPr/>
              </p:nvSpPr>
              <p:spPr>
                <a:xfrm>
                  <a:off x="3059832" y="2780928"/>
                  <a:ext cx="288032" cy="288032"/>
                </a:xfrm>
                <a:prstGeom prst="ellipse">
                  <a:avLst/>
                </a:prstGeom>
                <a:solidFill>
                  <a:srgbClr val="6699FF"/>
                </a:solidFill>
                <a:ln>
                  <a:solidFill>
                    <a:srgbClr val="6699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000" dirty="0"/>
                </a:p>
              </p:txBody>
            </p:sp>
            <p:cxnSp>
              <p:nvCxnSpPr>
                <p:cNvPr id="264" name="Gerade Verbindung 263"/>
                <p:cNvCxnSpPr/>
                <p:nvPr/>
              </p:nvCxnSpPr>
              <p:spPr>
                <a:xfrm>
                  <a:off x="3347864" y="2924944"/>
                  <a:ext cx="432048" cy="0"/>
                </a:xfrm>
                <a:prstGeom prst="line">
                  <a:avLst/>
                </a:prstGeom>
                <a:ln w="28575">
                  <a:solidFill>
                    <a:srgbClr val="6699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5" name="Gerade Verbindung 264"/>
                <p:cNvCxnSpPr/>
                <p:nvPr/>
              </p:nvCxnSpPr>
              <p:spPr>
                <a:xfrm>
                  <a:off x="2627784" y="2924944"/>
                  <a:ext cx="432048" cy="0"/>
                </a:xfrm>
                <a:prstGeom prst="line">
                  <a:avLst/>
                </a:prstGeom>
                <a:ln w="28575">
                  <a:solidFill>
                    <a:srgbClr val="6699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6" name="Gerade Verbindung 265"/>
                <p:cNvCxnSpPr/>
                <p:nvPr/>
              </p:nvCxnSpPr>
              <p:spPr>
                <a:xfrm rot="16200000">
                  <a:off x="2987824" y="2564904"/>
                  <a:ext cx="432048" cy="0"/>
                </a:xfrm>
                <a:prstGeom prst="line">
                  <a:avLst/>
                </a:prstGeom>
                <a:ln w="28575">
                  <a:solidFill>
                    <a:srgbClr val="6699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7" name="Gerade Verbindung 266"/>
                <p:cNvCxnSpPr/>
                <p:nvPr/>
              </p:nvCxnSpPr>
              <p:spPr>
                <a:xfrm rot="16200000">
                  <a:off x="2987824" y="3284985"/>
                  <a:ext cx="432048" cy="0"/>
                </a:xfrm>
                <a:prstGeom prst="line">
                  <a:avLst/>
                </a:prstGeom>
                <a:ln w="28575">
                  <a:solidFill>
                    <a:srgbClr val="6699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68" name="Textfeld 267"/>
                <p:cNvSpPr txBox="1"/>
                <p:nvPr/>
              </p:nvSpPr>
              <p:spPr>
                <a:xfrm>
                  <a:off x="3002898" y="2777802"/>
                  <a:ext cx="344966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sz="1400" dirty="0" smtClean="0"/>
                    <a:t>Si</a:t>
                  </a:r>
                  <a:endParaRPr lang="en-GB" sz="1400" dirty="0"/>
                </a:p>
              </p:txBody>
            </p:sp>
          </p:grpSp>
          <p:grpSp>
            <p:nvGrpSpPr>
              <p:cNvPr id="242" name="Gruppieren 241"/>
              <p:cNvGrpSpPr/>
              <p:nvPr/>
            </p:nvGrpSpPr>
            <p:grpSpPr>
              <a:xfrm>
                <a:off x="1547664" y="2924944"/>
                <a:ext cx="1152128" cy="1152129"/>
                <a:chOff x="2627784" y="2348880"/>
                <a:chExt cx="1152128" cy="1152129"/>
              </a:xfrm>
            </p:grpSpPr>
            <p:sp>
              <p:nvSpPr>
                <p:cNvPr id="257" name="Ellipse 256"/>
                <p:cNvSpPr/>
                <p:nvPr/>
              </p:nvSpPr>
              <p:spPr>
                <a:xfrm>
                  <a:off x="3059832" y="2780928"/>
                  <a:ext cx="288032" cy="288032"/>
                </a:xfrm>
                <a:prstGeom prst="ellipse">
                  <a:avLst/>
                </a:prstGeom>
                <a:solidFill>
                  <a:srgbClr val="6699FF"/>
                </a:solidFill>
                <a:ln>
                  <a:solidFill>
                    <a:srgbClr val="6699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000" dirty="0"/>
                </a:p>
              </p:txBody>
            </p:sp>
            <p:cxnSp>
              <p:nvCxnSpPr>
                <p:cNvPr id="258" name="Gerade Verbindung 257"/>
                <p:cNvCxnSpPr/>
                <p:nvPr/>
              </p:nvCxnSpPr>
              <p:spPr>
                <a:xfrm>
                  <a:off x="3347864" y="2924944"/>
                  <a:ext cx="432048" cy="0"/>
                </a:xfrm>
                <a:prstGeom prst="line">
                  <a:avLst/>
                </a:prstGeom>
                <a:ln w="28575">
                  <a:solidFill>
                    <a:srgbClr val="6699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9" name="Gerade Verbindung 258"/>
                <p:cNvCxnSpPr/>
                <p:nvPr/>
              </p:nvCxnSpPr>
              <p:spPr>
                <a:xfrm>
                  <a:off x="2627784" y="2924944"/>
                  <a:ext cx="432048" cy="0"/>
                </a:xfrm>
                <a:prstGeom prst="line">
                  <a:avLst/>
                </a:prstGeom>
                <a:ln w="28575">
                  <a:solidFill>
                    <a:srgbClr val="6699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0" name="Gerade Verbindung 259"/>
                <p:cNvCxnSpPr/>
                <p:nvPr/>
              </p:nvCxnSpPr>
              <p:spPr>
                <a:xfrm rot="16200000">
                  <a:off x="2987824" y="2564904"/>
                  <a:ext cx="432048" cy="0"/>
                </a:xfrm>
                <a:prstGeom prst="line">
                  <a:avLst/>
                </a:prstGeom>
                <a:ln w="28575">
                  <a:solidFill>
                    <a:srgbClr val="6699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1" name="Gerade Verbindung 260"/>
                <p:cNvCxnSpPr/>
                <p:nvPr/>
              </p:nvCxnSpPr>
              <p:spPr>
                <a:xfrm rot="16200000">
                  <a:off x="2987824" y="3284985"/>
                  <a:ext cx="432048" cy="0"/>
                </a:xfrm>
                <a:prstGeom prst="line">
                  <a:avLst/>
                </a:prstGeom>
                <a:ln w="28575">
                  <a:solidFill>
                    <a:srgbClr val="6699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62" name="Textfeld 261"/>
                <p:cNvSpPr txBox="1"/>
                <p:nvPr/>
              </p:nvSpPr>
              <p:spPr>
                <a:xfrm>
                  <a:off x="3002898" y="2777802"/>
                  <a:ext cx="344966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sz="1400" dirty="0" smtClean="0"/>
                    <a:t>Si</a:t>
                  </a:r>
                  <a:endParaRPr lang="en-GB" sz="1400" dirty="0"/>
                </a:p>
              </p:txBody>
            </p:sp>
          </p:grpSp>
          <p:grpSp>
            <p:nvGrpSpPr>
              <p:cNvPr id="243" name="Gruppieren 242"/>
              <p:cNvGrpSpPr/>
              <p:nvPr/>
            </p:nvGrpSpPr>
            <p:grpSpPr>
              <a:xfrm>
                <a:off x="827584" y="2924944"/>
                <a:ext cx="1152128" cy="1152129"/>
                <a:chOff x="2627784" y="2348880"/>
                <a:chExt cx="1152128" cy="1152129"/>
              </a:xfrm>
            </p:grpSpPr>
            <p:sp>
              <p:nvSpPr>
                <p:cNvPr id="251" name="Ellipse 250"/>
                <p:cNvSpPr/>
                <p:nvPr/>
              </p:nvSpPr>
              <p:spPr>
                <a:xfrm>
                  <a:off x="3059832" y="2780928"/>
                  <a:ext cx="288032" cy="288032"/>
                </a:xfrm>
                <a:prstGeom prst="ellipse">
                  <a:avLst/>
                </a:prstGeom>
                <a:solidFill>
                  <a:srgbClr val="6699FF"/>
                </a:solidFill>
                <a:ln>
                  <a:solidFill>
                    <a:srgbClr val="6699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000" dirty="0"/>
                </a:p>
              </p:txBody>
            </p:sp>
            <p:cxnSp>
              <p:nvCxnSpPr>
                <p:cNvPr id="252" name="Gerade Verbindung 251"/>
                <p:cNvCxnSpPr/>
                <p:nvPr/>
              </p:nvCxnSpPr>
              <p:spPr>
                <a:xfrm>
                  <a:off x="3347864" y="2924944"/>
                  <a:ext cx="432048" cy="0"/>
                </a:xfrm>
                <a:prstGeom prst="line">
                  <a:avLst/>
                </a:prstGeom>
                <a:ln w="28575">
                  <a:solidFill>
                    <a:srgbClr val="6699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3" name="Gerade Verbindung 252"/>
                <p:cNvCxnSpPr/>
                <p:nvPr/>
              </p:nvCxnSpPr>
              <p:spPr>
                <a:xfrm>
                  <a:off x="2627784" y="2924944"/>
                  <a:ext cx="432048" cy="0"/>
                </a:xfrm>
                <a:prstGeom prst="line">
                  <a:avLst/>
                </a:prstGeom>
                <a:ln w="28575">
                  <a:solidFill>
                    <a:srgbClr val="6699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4" name="Gerade Verbindung 253"/>
                <p:cNvCxnSpPr/>
                <p:nvPr/>
              </p:nvCxnSpPr>
              <p:spPr>
                <a:xfrm rot="16200000">
                  <a:off x="2987824" y="2564904"/>
                  <a:ext cx="432048" cy="0"/>
                </a:xfrm>
                <a:prstGeom prst="line">
                  <a:avLst/>
                </a:prstGeom>
                <a:ln w="28575">
                  <a:solidFill>
                    <a:srgbClr val="6699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5" name="Gerade Verbindung 254"/>
                <p:cNvCxnSpPr/>
                <p:nvPr/>
              </p:nvCxnSpPr>
              <p:spPr>
                <a:xfrm rot="16200000">
                  <a:off x="2987824" y="3284985"/>
                  <a:ext cx="432048" cy="0"/>
                </a:xfrm>
                <a:prstGeom prst="line">
                  <a:avLst/>
                </a:prstGeom>
                <a:ln w="28575">
                  <a:solidFill>
                    <a:srgbClr val="6699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56" name="Textfeld 255"/>
                <p:cNvSpPr txBox="1"/>
                <p:nvPr/>
              </p:nvSpPr>
              <p:spPr>
                <a:xfrm>
                  <a:off x="3002898" y="2777802"/>
                  <a:ext cx="344966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sz="1400" dirty="0" smtClean="0"/>
                    <a:t>Si</a:t>
                  </a:r>
                  <a:endParaRPr lang="en-GB" sz="1400" dirty="0"/>
                </a:p>
              </p:txBody>
            </p:sp>
          </p:grpSp>
          <p:grpSp>
            <p:nvGrpSpPr>
              <p:cNvPr id="244" name="Gruppieren 243"/>
              <p:cNvGrpSpPr/>
              <p:nvPr/>
            </p:nvGrpSpPr>
            <p:grpSpPr>
              <a:xfrm>
                <a:off x="4716016" y="2924944"/>
                <a:ext cx="1152128" cy="1152129"/>
                <a:chOff x="2627784" y="2348880"/>
                <a:chExt cx="1152128" cy="1152129"/>
              </a:xfrm>
            </p:grpSpPr>
            <p:sp>
              <p:nvSpPr>
                <p:cNvPr id="245" name="Ellipse 244"/>
                <p:cNvSpPr/>
                <p:nvPr/>
              </p:nvSpPr>
              <p:spPr>
                <a:xfrm>
                  <a:off x="3059832" y="2780928"/>
                  <a:ext cx="288032" cy="288032"/>
                </a:xfrm>
                <a:prstGeom prst="ellipse">
                  <a:avLst/>
                </a:prstGeom>
                <a:solidFill>
                  <a:srgbClr val="6699FF"/>
                </a:solidFill>
                <a:ln>
                  <a:solidFill>
                    <a:srgbClr val="6699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000" dirty="0"/>
                </a:p>
              </p:txBody>
            </p:sp>
            <p:cxnSp>
              <p:nvCxnSpPr>
                <p:cNvPr id="246" name="Gerade Verbindung 245"/>
                <p:cNvCxnSpPr/>
                <p:nvPr/>
              </p:nvCxnSpPr>
              <p:spPr>
                <a:xfrm>
                  <a:off x="3347864" y="2924944"/>
                  <a:ext cx="432048" cy="0"/>
                </a:xfrm>
                <a:prstGeom prst="line">
                  <a:avLst/>
                </a:prstGeom>
                <a:ln w="28575">
                  <a:solidFill>
                    <a:srgbClr val="6699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7" name="Gerade Verbindung 246"/>
                <p:cNvCxnSpPr/>
                <p:nvPr/>
              </p:nvCxnSpPr>
              <p:spPr>
                <a:xfrm>
                  <a:off x="2627784" y="2924944"/>
                  <a:ext cx="432048" cy="0"/>
                </a:xfrm>
                <a:prstGeom prst="line">
                  <a:avLst/>
                </a:prstGeom>
                <a:ln w="28575">
                  <a:solidFill>
                    <a:srgbClr val="6699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8" name="Gerade Verbindung 247"/>
                <p:cNvCxnSpPr/>
                <p:nvPr/>
              </p:nvCxnSpPr>
              <p:spPr>
                <a:xfrm rot="16200000">
                  <a:off x="2987824" y="2564904"/>
                  <a:ext cx="432048" cy="0"/>
                </a:xfrm>
                <a:prstGeom prst="line">
                  <a:avLst/>
                </a:prstGeom>
                <a:ln w="28575">
                  <a:solidFill>
                    <a:srgbClr val="6699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9" name="Gerade Verbindung 248"/>
                <p:cNvCxnSpPr/>
                <p:nvPr/>
              </p:nvCxnSpPr>
              <p:spPr>
                <a:xfrm rot="16200000">
                  <a:off x="2987824" y="3284985"/>
                  <a:ext cx="432048" cy="0"/>
                </a:xfrm>
                <a:prstGeom prst="line">
                  <a:avLst/>
                </a:prstGeom>
                <a:ln w="28575">
                  <a:solidFill>
                    <a:srgbClr val="6699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50" name="Textfeld 249"/>
                <p:cNvSpPr txBox="1"/>
                <p:nvPr/>
              </p:nvSpPr>
              <p:spPr>
                <a:xfrm>
                  <a:off x="3002898" y="2777802"/>
                  <a:ext cx="344966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sz="1400" dirty="0" smtClean="0"/>
                    <a:t>Si</a:t>
                  </a:r>
                  <a:endParaRPr lang="en-GB" sz="1400" dirty="0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537044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de-DE"/>
              <a:t>ASICs</a:t>
            </a:r>
          </a:p>
        </p:txBody>
      </p:sp>
      <p:sp>
        <p:nvSpPr>
          <p:cNvPr id="280580" name="Text Box 4"/>
          <p:cNvSpPr txBox="1">
            <a:spLocks noChangeArrowheads="1"/>
          </p:cNvSpPr>
          <p:nvPr/>
        </p:nvSpPr>
        <p:spPr bwMode="auto">
          <a:xfrm>
            <a:off x="1527175" y="1073150"/>
            <a:ext cx="6040438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de-DE"/>
              <a:t>Application Specific Integrated Circuit</a:t>
            </a:r>
          </a:p>
          <a:p>
            <a:r>
              <a:rPr lang="en-GB" altLang="de-DE"/>
              <a:t>Became available in the mid 80s</a:t>
            </a:r>
          </a:p>
          <a:p>
            <a:r>
              <a:rPr lang="en-GB" altLang="de-DE"/>
              <a:t>=&gt; Integrate many (~100) amplifier channels in a cm</a:t>
            </a:r>
            <a:r>
              <a:rPr lang="en-GB" altLang="de-DE" baseline="30000"/>
              <a:t>2</a:t>
            </a:r>
            <a:r>
              <a:rPr lang="en-GB" altLang="de-DE"/>
              <a:t> chip</a:t>
            </a:r>
          </a:p>
        </p:txBody>
      </p:sp>
      <p:pic>
        <p:nvPicPr>
          <p:cNvPr id="280581" name="Picture 5" descr="ABCD_on_pg_hybri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1989138"/>
            <a:ext cx="2954337" cy="2216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0583" name="Text Box 7"/>
          <p:cNvSpPr txBox="1">
            <a:spLocks noChangeArrowheads="1"/>
          </p:cNvSpPr>
          <p:nvPr/>
        </p:nvSpPr>
        <p:spPr bwMode="auto">
          <a:xfrm>
            <a:off x="1671638" y="4745038"/>
            <a:ext cx="27876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de-DE"/>
              <a:t>1984: Microplex (NMOS)</a:t>
            </a:r>
          </a:p>
          <a:p>
            <a:r>
              <a:rPr lang="en-GB" altLang="de-DE"/>
              <a:t>1988: CAMEX64 (CMOS)</a:t>
            </a:r>
          </a:p>
        </p:txBody>
      </p:sp>
      <p:sp>
        <p:nvSpPr>
          <p:cNvPr id="280584" name="Text Box 8"/>
          <p:cNvSpPr txBox="1">
            <a:spLocks noChangeArrowheads="1"/>
          </p:cNvSpPr>
          <p:nvPr/>
        </p:nvSpPr>
        <p:spPr bwMode="auto">
          <a:xfrm>
            <a:off x="1600200" y="5824538"/>
            <a:ext cx="59626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de-DE"/>
              <a:t>Noise low enough to get S/N &gt; 10 for 12 cm long strips</a:t>
            </a:r>
          </a:p>
          <a:p>
            <a:r>
              <a:rPr lang="en-GB" altLang="de-DE"/>
              <a:t>=&gt; (small) vertex detectors in colliding beam experiments</a:t>
            </a:r>
          </a:p>
        </p:txBody>
      </p:sp>
      <p:pic>
        <p:nvPicPr>
          <p:cNvPr id="280585" name="Picture 9" descr="ele-10c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1974850"/>
            <a:ext cx="3568700" cy="2317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0586" name="Line 10"/>
          <p:cNvSpPr>
            <a:spLocks noChangeShapeType="1"/>
          </p:cNvSpPr>
          <p:nvPr/>
        </p:nvSpPr>
        <p:spPr bwMode="auto">
          <a:xfrm>
            <a:off x="6588125" y="4508500"/>
            <a:ext cx="15843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80587" name="Text Box 11"/>
          <p:cNvSpPr txBox="1">
            <a:spLocks noChangeArrowheads="1"/>
          </p:cNvSpPr>
          <p:nvPr/>
        </p:nvSpPr>
        <p:spPr bwMode="auto">
          <a:xfrm>
            <a:off x="7019925" y="4192588"/>
            <a:ext cx="6873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de-DE" sz="1600"/>
              <a:t>~1cm</a:t>
            </a:r>
          </a:p>
        </p:txBody>
      </p:sp>
    </p:spTree>
    <p:extLst>
      <p:ext uri="{BB962C8B-B14F-4D97-AF65-F5344CB8AC3E}">
        <p14:creationId xmlns:p14="http://schemas.microsoft.com/office/powerpoint/2010/main" val="2019383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de-DE"/>
              <a:t>Interconnection</a:t>
            </a:r>
          </a:p>
        </p:txBody>
      </p:sp>
      <p:sp>
        <p:nvSpPr>
          <p:cNvPr id="302085" name="Text Box 5"/>
          <p:cNvSpPr txBox="1">
            <a:spLocks noChangeArrowheads="1"/>
          </p:cNvSpPr>
          <p:nvPr/>
        </p:nvSpPr>
        <p:spPr bwMode="auto">
          <a:xfrm>
            <a:off x="1476375" y="1146572"/>
            <a:ext cx="3260725" cy="1130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GB" altLang="de-DE" dirty="0"/>
              <a:t>Connection of sensors to ASIC using </a:t>
            </a:r>
            <a:r>
              <a:rPr lang="en-GB" altLang="de-DE" dirty="0" err="1"/>
              <a:t>wirebonds</a:t>
            </a:r>
            <a:endParaRPr lang="en-GB" altLang="de-DE" dirty="0"/>
          </a:p>
          <a:p>
            <a:r>
              <a:rPr lang="en-GB" altLang="de-DE" sz="1600" dirty="0"/>
              <a:t>ASICs (hopefully) outside acceptance</a:t>
            </a:r>
          </a:p>
        </p:txBody>
      </p:sp>
      <p:pic>
        <p:nvPicPr>
          <p:cNvPr id="302086" name="Picture 6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03350" y="4000500"/>
            <a:ext cx="3876675" cy="2857500"/>
          </a:xfrm>
          <a:noFill/>
          <a:ln/>
        </p:spPr>
      </p:pic>
      <p:pic>
        <p:nvPicPr>
          <p:cNvPr id="302084" name="Picture 4" descr="IMG_629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914"/>
          <a:stretch>
            <a:fillRect/>
          </a:stretch>
        </p:blipFill>
        <p:spPr bwMode="auto">
          <a:xfrm>
            <a:off x="5003800" y="1052513"/>
            <a:ext cx="3889375" cy="3406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2087" name="Text Box 7"/>
          <p:cNvSpPr txBox="1">
            <a:spLocks noChangeArrowheads="1"/>
          </p:cNvSpPr>
          <p:nvPr/>
        </p:nvSpPr>
        <p:spPr bwMode="auto">
          <a:xfrm>
            <a:off x="1476375" y="2349500"/>
            <a:ext cx="3188693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de-DE" dirty="0"/>
              <a:t>Thin wire (17 </a:t>
            </a:r>
            <a:r>
              <a:rPr lang="en-GB" altLang="de-DE" dirty="0">
                <a:latin typeface="Symbol" pitchFamily="18" charset="2"/>
              </a:rPr>
              <a:t>m</a:t>
            </a:r>
            <a:r>
              <a:rPr lang="en-GB" altLang="de-DE" dirty="0"/>
              <a:t>m diameter)</a:t>
            </a:r>
          </a:p>
          <a:p>
            <a:r>
              <a:rPr lang="en-GB" altLang="de-DE" dirty="0"/>
              <a:t>	Simple pitch: 50 </a:t>
            </a:r>
            <a:r>
              <a:rPr lang="en-GB" altLang="de-DE" dirty="0">
                <a:latin typeface="Symbol" pitchFamily="18" charset="2"/>
              </a:rPr>
              <a:t>m</a:t>
            </a:r>
            <a:r>
              <a:rPr lang="en-GB" altLang="de-DE" dirty="0"/>
              <a:t>m ok</a:t>
            </a:r>
          </a:p>
          <a:p>
            <a:r>
              <a:rPr lang="en-GB" altLang="de-DE" dirty="0"/>
              <a:t>Staggering and </a:t>
            </a:r>
            <a:r>
              <a:rPr lang="en-GB" altLang="de-DE" dirty="0" smtClean="0"/>
              <a:t>multiple </a:t>
            </a:r>
            <a:r>
              <a:rPr lang="en-GB" altLang="de-DE" dirty="0"/>
              <a:t>loops:</a:t>
            </a:r>
          </a:p>
          <a:p>
            <a:r>
              <a:rPr lang="en-GB" altLang="de-DE" dirty="0"/>
              <a:t>` 	12.5 </a:t>
            </a:r>
            <a:r>
              <a:rPr lang="en-GB" altLang="de-DE" dirty="0">
                <a:latin typeface="Symbol" pitchFamily="18" charset="2"/>
              </a:rPr>
              <a:t>m</a:t>
            </a:r>
            <a:r>
              <a:rPr lang="en-GB" altLang="de-DE" dirty="0"/>
              <a:t>m possible (4x)</a:t>
            </a:r>
          </a:p>
        </p:txBody>
      </p:sp>
      <p:grpSp>
        <p:nvGrpSpPr>
          <p:cNvPr id="302107" name="Group 27"/>
          <p:cNvGrpSpPr>
            <a:grpSpLocks/>
          </p:cNvGrpSpPr>
          <p:nvPr/>
        </p:nvGrpSpPr>
        <p:grpSpPr bwMode="auto">
          <a:xfrm>
            <a:off x="5435600" y="5229225"/>
            <a:ext cx="1727200" cy="1295400"/>
            <a:chOff x="3742" y="3294"/>
            <a:chExt cx="1088" cy="816"/>
          </a:xfrm>
        </p:grpSpPr>
        <p:grpSp>
          <p:nvGrpSpPr>
            <p:cNvPr id="302094" name="Group 14"/>
            <p:cNvGrpSpPr>
              <a:grpSpLocks/>
            </p:cNvGrpSpPr>
            <p:nvPr/>
          </p:nvGrpSpPr>
          <p:grpSpPr bwMode="auto">
            <a:xfrm>
              <a:off x="3742" y="3294"/>
              <a:ext cx="1088" cy="272"/>
              <a:chOff x="3742" y="3294"/>
              <a:chExt cx="1088" cy="272"/>
            </a:xfrm>
          </p:grpSpPr>
          <p:grpSp>
            <p:nvGrpSpPr>
              <p:cNvPr id="302090" name="Group 10"/>
              <p:cNvGrpSpPr>
                <a:grpSpLocks/>
              </p:cNvGrpSpPr>
              <p:nvPr/>
            </p:nvGrpSpPr>
            <p:grpSpPr bwMode="auto">
              <a:xfrm>
                <a:off x="3742" y="3294"/>
                <a:ext cx="680" cy="136"/>
                <a:chOff x="3742" y="3294"/>
                <a:chExt cx="680" cy="136"/>
              </a:xfrm>
            </p:grpSpPr>
            <p:sp>
              <p:nvSpPr>
                <p:cNvPr id="302088" name="Rectangle 8"/>
                <p:cNvSpPr>
                  <a:spLocks noChangeArrowheads="1"/>
                </p:cNvSpPr>
                <p:nvPr/>
              </p:nvSpPr>
              <p:spPr bwMode="auto">
                <a:xfrm>
                  <a:off x="4105" y="3294"/>
                  <a:ext cx="317" cy="136"/>
                </a:xfrm>
                <a:prstGeom prst="rect">
                  <a:avLst/>
                </a:prstGeom>
                <a:solidFill>
                  <a:schemeClr val="folHlink"/>
                </a:solidFill>
                <a:ln w="9525">
                  <a:solidFill>
                    <a:schemeClr val="folHlink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302089" name="Rectangle 9"/>
                <p:cNvSpPr>
                  <a:spLocks noChangeArrowheads="1"/>
                </p:cNvSpPr>
                <p:nvPr/>
              </p:nvSpPr>
              <p:spPr bwMode="auto">
                <a:xfrm>
                  <a:off x="3742" y="3339"/>
                  <a:ext cx="363" cy="46"/>
                </a:xfrm>
                <a:prstGeom prst="rect">
                  <a:avLst/>
                </a:prstGeom>
                <a:solidFill>
                  <a:schemeClr val="folHlink"/>
                </a:solidFill>
                <a:ln w="9525">
                  <a:solidFill>
                    <a:schemeClr val="folHlink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</p:grpSp>
          <p:sp>
            <p:nvSpPr>
              <p:cNvPr id="302092" name="Rectangle 12"/>
              <p:cNvSpPr>
                <a:spLocks noChangeArrowheads="1"/>
              </p:cNvSpPr>
              <p:nvPr/>
            </p:nvSpPr>
            <p:spPr bwMode="auto">
              <a:xfrm>
                <a:off x="4513" y="3430"/>
                <a:ext cx="317" cy="136"/>
              </a:xfrm>
              <a:prstGeom prst="rect">
                <a:avLst/>
              </a:prstGeom>
              <a:solidFill>
                <a:schemeClr val="folHlink"/>
              </a:solidFill>
              <a:ln w="9525">
                <a:solidFill>
                  <a:schemeClr val="folHlink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302093" name="Rectangle 13"/>
              <p:cNvSpPr>
                <a:spLocks noChangeArrowheads="1"/>
              </p:cNvSpPr>
              <p:nvPr/>
            </p:nvSpPr>
            <p:spPr bwMode="auto">
              <a:xfrm>
                <a:off x="3742" y="3475"/>
                <a:ext cx="771" cy="46"/>
              </a:xfrm>
              <a:prstGeom prst="rect">
                <a:avLst/>
              </a:prstGeom>
              <a:solidFill>
                <a:schemeClr val="folHlink"/>
              </a:solidFill>
              <a:ln w="9525">
                <a:solidFill>
                  <a:schemeClr val="folHlink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302095" name="Group 15"/>
            <p:cNvGrpSpPr>
              <a:grpSpLocks/>
            </p:cNvGrpSpPr>
            <p:nvPr/>
          </p:nvGrpSpPr>
          <p:grpSpPr bwMode="auto">
            <a:xfrm>
              <a:off x="3742" y="3566"/>
              <a:ext cx="1088" cy="272"/>
              <a:chOff x="3742" y="3294"/>
              <a:chExt cx="1088" cy="272"/>
            </a:xfrm>
          </p:grpSpPr>
          <p:grpSp>
            <p:nvGrpSpPr>
              <p:cNvPr id="302096" name="Group 16"/>
              <p:cNvGrpSpPr>
                <a:grpSpLocks/>
              </p:cNvGrpSpPr>
              <p:nvPr/>
            </p:nvGrpSpPr>
            <p:grpSpPr bwMode="auto">
              <a:xfrm>
                <a:off x="3742" y="3294"/>
                <a:ext cx="680" cy="136"/>
                <a:chOff x="3742" y="3294"/>
                <a:chExt cx="680" cy="136"/>
              </a:xfrm>
            </p:grpSpPr>
            <p:sp>
              <p:nvSpPr>
                <p:cNvPr id="302097" name="Rectangle 17"/>
                <p:cNvSpPr>
                  <a:spLocks noChangeArrowheads="1"/>
                </p:cNvSpPr>
                <p:nvPr/>
              </p:nvSpPr>
              <p:spPr bwMode="auto">
                <a:xfrm>
                  <a:off x="4105" y="3294"/>
                  <a:ext cx="317" cy="136"/>
                </a:xfrm>
                <a:prstGeom prst="rect">
                  <a:avLst/>
                </a:prstGeom>
                <a:solidFill>
                  <a:schemeClr val="folHlink"/>
                </a:solidFill>
                <a:ln w="9525">
                  <a:solidFill>
                    <a:schemeClr val="folHlink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302098" name="Rectangle 18"/>
                <p:cNvSpPr>
                  <a:spLocks noChangeArrowheads="1"/>
                </p:cNvSpPr>
                <p:nvPr/>
              </p:nvSpPr>
              <p:spPr bwMode="auto">
                <a:xfrm>
                  <a:off x="3742" y="3339"/>
                  <a:ext cx="363" cy="46"/>
                </a:xfrm>
                <a:prstGeom prst="rect">
                  <a:avLst/>
                </a:prstGeom>
                <a:solidFill>
                  <a:schemeClr val="folHlink"/>
                </a:solidFill>
                <a:ln w="9525">
                  <a:solidFill>
                    <a:schemeClr val="folHlink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</p:grpSp>
          <p:sp>
            <p:nvSpPr>
              <p:cNvPr id="302099" name="Rectangle 19"/>
              <p:cNvSpPr>
                <a:spLocks noChangeArrowheads="1"/>
              </p:cNvSpPr>
              <p:nvPr/>
            </p:nvSpPr>
            <p:spPr bwMode="auto">
              <a:xfrm>
                <a:off x="4513" y="3430"/>
                <a:ext cx="317" cy="136"/>
              </a:xfrm>
              <a:prstGeom prst="rect">
                <a:avLst/>
              </a:prstGeom>
              <a:solidFill>
                <a:schemeClr val="folHlink"/>
              </a:solidFill>
              <a:ln w="9525">
                <a:solidFill>
                  <a:schemeClr val="folHlink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302100" name="Rectangle 20"/>
              <p:cNvSpPr>
                <a:spLocks noChangeArrowheads="1"/>
              </p:cNvSpPr>
              <p:nvPr/>
            </p:nvSpPr>
            <p:spPr bwMode="auto">
              <a:xfrm>
                <a:off x="3742" y="3475"/>
                <a:ext cx="771" cy="46"/>
              </a:xfrm>
              <a:prstGeom prst="rect">
                <a:avLst/>
              </a:prstGeom>
              <a:solidFill>
                <a:schemeClr val="folHlink"/>
              </a:solidFill>
              <a:ln w="9525">
                <a:solidFill>
                  <a:schemeClr val="folHlink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302101" name="Group 21"/>
            <p:cNvGrpSpPr>
              <a:grpSpLocks/>
            </p:cNvGrpSpPr>
            <p:nvPr/>
          </p:nvGrpSpPr>
          <p:grpSpPr bwMode="auto">
            <a:xfrm>
              <a:off x="3742" y="3838"/>
              <a:ext cx="1088" cy="272"/>
              <a:chOff x="3742" y="3294"/>
              <a:chExt cx="1088" cy="272"/>
            </a:xfrm>
          </p:grpSpPr>
          <p:grpSp>
            <p:nvGrpSpPr>
              <p:cNvPr id="302102" name="Group 22"/>
              <p:cNvGrpSpPr>
                <a:grpSpLocks/>
              </p:cNvGrpSpPr>
              <p:nvPr/>
            </p:nvGrpSpPr>
            <p:grpSpPr bwMode="auto">
              <a:xfrm>
                <a:off x="3742" y="3294"/>
                <a:ext cx="680" cy="136"/>
                <a:chOff x="3742" y="3294"/>
                <a:chExt cx="680" cy="136"/>
              </a:xfrm>
            </p:grpSpPr>
            <p:sp>
              <p:nvSpPr>
                <p:cNvPr id="302103" name="Rectangle 23"/>
                <p:cNvSpPr>
                  <a:spLocks noChangeArrowheads="1"/>
                </p:cNvSpPr>
                <p:nvPr/>
              </p:nvSpPr>
              <p:spPr bwMode="auto">
                <a:xfrm>
                  <a:off x="4105" y="3294"/>
                  <a:ext cx="317" cy="136"/>
                </a:xfrm>
                <a:prstGeom prst="rect">
                  <a:avLst/>
                </a:prstGeom>
                <a:solidFill>
                  <a:schemeClr val="folHlink"/>
                </a:solidFill>
                <a:ln w="9525">
                  <a:solidFill>
                    <a:schemeClr val="folHlink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302104" name="Rectangle 24"/>
                <p:cNvSpPr>
                  <a:spLocks noChangeArrowheads="1"/>
                </p:cNvSpPr>
                <p:nvPr/>
              </p:nvSpPr>
              <p:spPr bwMode="auto">
                <a:xfrm>
                  <a:off x="3742" y="3339"/>
                  <a:ext cx="363" cy="46"/>
                </a:xfrm>
                <a:prstGeom prst="rect">
                  <a:avLst/>
                </a:prstGeom>
                <a:solidFill>
                  <a:schemeClr val="folHlink"/>
                </a:solidFill>
                <a:ln w="9525">
                  <a:solidFill>
                    <a:schemeClr val="folHlink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</p:grpSp>
          <p:sp>
            <p:nvSpPr>
              <p:cNvPr id="302105" name="Rectangle 25"/>
              <p:cNvSpPr>
                <a:spLocks noChangeArrowheads="1"/>
              </p:cNvSpPr>
              <p:nvPr/>
            </p:nvSpPr>
            <p:spPr bwMode="auto">
              <a:xfrm>
                <a:off x="4513" y="3430"/>
                <a:ext cx="317" cy="136"/>
              </a:xfrm>
              <a:prstGeom prst="rect">
                <a:avLst/>
              </a:prstGeom>
              <a:solidFill>
                <a:schemeClr val="folHlink"/>
              </a:solidFill>
              <a:ln w="9525">
                <a:solidFill>
                  <a:schemeClr val="folHlink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302106" name="Rectangle 26"/>
              <p:cNvSpPr>
                <a:spLocks noChangeArrowheads="1"/>
              </p:cNvSpPr>
              <p:nvPr/>
            </p:nvSpPr>
            <p:spPr bwMode="auto">
              <a:xfrm>
                <a:off x="3742" y="3475"/>
                <a:ext cx="771" cy="46"/>
              </a:xfrm>
              <a:prstGeom prst="rect">
                <a:avLst/>
              </a:prstGeom>
              <a:solidFill>
                <a:schemeClr val="folHlink"/>
              </a:solidFill>
              <a:ln w="9525">
                <a:solidFill>
                  <a:schemeClr val="folHlink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</p:grpSp>
      </p:grpSp>
      <p:grpSp>
        <p:nvGrpSpPr>
          <p:cNvPr id="302110" name="Group 30"/>
          <p:cNvGrpSpPr>
            <a:grpSpLocks/>
          </p:cNvGrpSpPr>
          <p:nvPr/>
        </p:nvGrpSpPr>
        <p:grpSpPr bwMode="auto">
          <a:xfrm rot="-10800000">
            <a:off x="8101013" y="5229225"/>
            <a:ext cx="1079500" cy="215900"/>
            <a:chOff x="3742" y="3294"/>
            <a:chExt cx="680" cy="136"/>
          </a:xfrm>
        </p:grpSpPr>
        <p:sp>
          <p:nvSpPr>
            <p:cNvPr id="302111" name="Rectangle 31"/>
            <p:cNvSpPr>
              <a:spLocks noChangeArrowheads="1"/>
            </p:cNvSpPr>
            <p:nvPr/>
          </p:nvSpPr>
          <p:spPr bwMode="auto">
            <a:xfrm>
              <a:off x="4105" y="3294"/>
              <a:ext cx="317" cy="136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02112" name="Rectangle 32"/>
            <p:cNvSpPr>
              <a:spLocks noChangeArrowheads="1"/>
            </p:cNvSpPr>
            <p:nvPr/>
          </p:nvSpPr>
          <p:spPr bwMode="auto">
            <a:xfrm>
              <a:off x="3742" y="3339"/>
              <a:ext cx="363" cy="46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</p:grpSp>
      <p:sp>
        <p:nvSpPr>
          <p:cNvPr id="302113" name="Rectangle 33"/>
          <p:cNvSpPr>
            <a:spLocks noChangeArrowheads="1"/>
          </p:cNvSpPr>
          <p:nvPr/>
        </p:nvSpPr>
        <p:spPr bwMode="auto">
          <a:xfrm rot="-10800000">
            <a:off x="7451725" y="6307138"/>
            <a:ext cx="503238" cy="21590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fol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02114" name="Rectangle 34"/>
          <p:cNvSpPr>
            <a:spLocks noChangeArrowheads="1"/>
          </p:cNvSpPr>
          <p:nvPr/>
        </p:nvSpPr>
        <p:spPr bwMode="auto">
          <a:xfrm rot="-10800000">
            <a:off x="7956550" y="6378575"/>
            <a:ext cx="1223963" cy="73025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fol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grpSp>
        <p:nvGrpSpPr>
          <p:cNvPr id="302115" name="Group 35"/>
          <p:cNvGrpSpPr>
            <a:grpSpLocks/>
          </p:cNvGrpSpPr>
          <p:nvPr/>
        </p:nvGrpSpPr>
        <p:grpSpPr bwMode="auto">
          <a:xfrm rot="-10800000">
            <a:off x="7451725" y="5878513"/>
            <a:ext cx="1727200" cy="431800"/>
            <a:chOff x="3742" y="3294"/>
            <a:chExt cx="1088" cy="272"/>
          </a:xfrm>
        </p:grpSpPr>
        <p:grpSp>
          <p:nvGrpSpPr>
            <p:cNvPr id="302116" name="Group 36"/>
            <p:cNvGrpSpPr>
              <a:grpSpLocks/>
            </p:cNvGrpSpPr>
            <p:nvPr/>
          </p:nvGrpSpPr>
          <p:grpSpPr bwMode="auto">
            <a:xfrm>
              <a:off x="3742" y="3294"/>
              <a:ext cx="680" cy="136"/>
              <a:chOff x="3742" y="3294"/>
              <a:chExt cx="680" cy="136"/>
            </a:xfrm>
          </p:grpSpPr>
          <p:sp>
            <p:nvSpPr>
              <p:cNvPr id="302117" name="Rectangle 37"/>
              <p:cNvSpPr>
                <a:spLocks noChangeArrowheads="1"/>
              </p:cNvSpPr>
              <p:nvPr/>
            </p:nvSpPr>
            <p:spPr bwMode="auto">
              <a:xfrm>
                <a:off x="4105" y="3294"/>
                <a:ext cx="317" cy="136"/>
              </a:xfrm>
              <a:prstGeom prst="rect">
                <a:avLst/>
              </a:prstGeom>
              <a:solidFill>
                <a:schemeClr val="folHlink"/>
              </a:solidFill>
              <a:ln w="9525">
                <a:solidFill>
                  <a:schemeClr val="folHlink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302118" name="Rectangle 38"/>
              <p:cNvSpPr>
                <a:spLocks noChangeArrowheads="1"/>
              </p:cNvSpPr>
              <p:nvPr/>
            </p:nvSpPr>
            <p:spPr bwMode="auto">
              <a:xfrm>
                <a:off x="3742" y="3339"/>
                <a:ext cx="363" cy="46"/>
              </a:xfrm>
              <a:prstGeom prst="rect">
                <a:avLst/>
              </a:prstGeom>
              <a:solidFill>
                <a:schemeClr val="folHlink"/>
              </a:solidFill>
              <a:ln w="9525">
                <a:solidFill>
                  <a:schemeClr val="folHlink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sp>
          <p:nvSpPr>
            <p:cNvPr id="302119" name="Rectangle 39"/>
            <p:cNvSpPr>
              <a:spLocks noChangeArrowheads="1"/>
            </p:cNvSpPr>
            <p:nvPr/>
          </p:nvSpPr>
          <p:spPr bwMode="auto">
            <a:xfrm>
              <a:off x="4513" y="3430"/>
              <a:ext cx="317" cy="136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02120" name="Rectangle 40"/>
            <p:cNvSpPr>
              <a:spLocks noChangeArrowheads="1"/>
            </p:cNvSpPr>
            <p:nvPr/>
          </p:nvSpPr>
          <p:spPr bwMode="auto">
            <a:xfrm>
              <a:off x="3742" y="3475"/>
              <a:ext cx="771" cy="46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</p:grpSp>
      <p:grpSp>
        <p:nvGrpSpPr>
          <p:cNvPr id="302121" name="Group 41"/>
          <p:cNvGrpSpPr>
            <a:grpSpLocks/>
          </p:cNvGrpSpPr>
          <p:nvPr/>
        </p:nvGrpSpPr>
        <p:grpSpPr bwMode="auto">
          <a:xfrm rot="-10800000">
            <a:off x="7451725" y="5445125"/>
            <a:ext cx="1727200" cy="431800"/>
            <a:chOff x="3742" y="3294"/>
            <a:chExt cx="1088" cy="272"/>
          </a:xfrm>
        </p:grpSpPr>
        <p:grpSp>
          <p:nvGrpSpPr>
            <p:cNvPr id="302122" name="Group 42"/>
            <p:cNvGrpSpPr>
              <a:grpSpLocks/>
            </p:cNvGrpSpPr>
            <p:nvPr/>
          </p:nvGrpSpPr>
          <p:grpSpPr bwMode="auto">
            <a:xfrm>
              <a:off x="3742" y="3294"/>
              <a:ext cx="680" cy="136"/>
              <a:chOff x="3742" y="3294"/>
              <a:chExt cx="680" cy="136"/>
            </a:xfrm>
          </p:grpSpPr>
          <p:sp>
            <p:nvSpPr>
              <p:cNvPr id="302123" name="Rectangle 43"/>
              <p:cNvSpPr>
                <a:spLocks noChangeArrowheads="1"/>
              </p:cNvSpPr>
              <p:nvPr/>
            </p:nvSpPr>
            <p:spPr bwMode="auto">
              <a:xfrm>
                <a:off x="4105" y="3294"/>
                <a:ext cx="317" cy="136"/>
              </a:xfrm>
              <a:prstGeom prst="rect">
                <a:avLst/>
              </a:prstGeom>
              <a:solidFill>
                <a:schemeClr val="folHlink"/>
              </a:solidFill>
              <a:ln w="9525">
                <a:solidFill>
                  <a:schemeClr val="folHlink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302124" name="Rectangle 44"/>
              <p:cNvSpPr>
                <a:spLocks noChangeArrowheads="1"/>
              </p:cNvSpPr>
              <p:nvPr/>
            </p:nvSpPr>
            <p:spPr bwMode="auto">
              <a:xfrm>
                <a:off x="3742" y="3339"/>
                <a:ext cx="363" cy="46"/>
              </a:xfrm>
              <a:prstGeom prst="rect">
                <a:avLst/>
              </a:prstGeom>
              <a:solidFill>
                <a:schemeClr val="folHlink"/>
              </a:solidFill>
              <a:ln w="9525">
                <a:solidFill>
                  <a:schemeClr val="folHlink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sp>
          <p:nvSpPr>
            <p:cNvPr id="302125" name="Rectangle 45"/>
            <p:cNvSpPr>
              <a:spLocks noChangeArrowheads="1"/>
            </p:cNvSpPr>
            <p:nvPr/>
          </p:nvSpPr>
          <p:spPr bwMode="auto">
            <a:xfrm>
              <a:off x="4513" y="3430"/>
              <a:ext cx="317" cy="136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02126" name="Rectangle 46"/>
            <p:cNvSpPr>
              <a:spLocks noChangeArrowheads="1"/>
            </p:cNvSpPr>
            <p:nvPr/>
          </p:nvSpPr>
          <p:spPr bwMode="auto">
            <a:xfrm>
              <a:off x="3742" y="3475"/>
              <a:ext cx="771" cy="46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</p:grpSp>
      <p:grpSp>
        <p:nvGrpSpPr>
          <p:cNvPr id="302130" name="Group 50"/>
          <p:cNvGrpSpPr>
            <a:grpSpLocks/>
          </p:cNvGrpSpPr>
          <p:nvPr/>
        </p:nvGrpSpPr>
        <p:grpSpPr bwMode="auto">
          <a:xfrm>
            <a:off x="6732588" y="5287963"/>
            <a:ext cx="1008062" cy="373062"/>
            <a:chOff x="4241" y="3059"/>
            <a:chExt cx="635" cy="235"/>
          </a:xfrm>
        </p:grpSpPr>
        <p:sp>
          <p:nvSpPr>
            <p:cNvPr id="302127" name="Freeform 47"/>
            <p:cNvSpPr>
              <a:spLocks/>
            </p:cNvSpPr>
            <p:nvPr/>
          </p:nvSpPr>
          <p:spPr bwMode="auto">
            <a:xfrm>
              <a:off x="4332" y="3059"/>
              <a:ext cx="498" cy="220"/>
            </a:xfrm>
            <a:custGeom>
              <a:avLst/>
              <a:gdLst>
                <a:gd name="T0" fmla="*/ 0 w 498"/>
                <a:gd name="T1" fmla="*/ 144 h 220"/>
                <a:gd name="T2" fmla="*/ 90 w 498"/>
                <a:gd name="T3" fmla="*/ 144 h 220"/>
                <a:gd name="T4" fmla="*/ 181 w 498"/>
                <a:gd name="T5" fmla="*/ 8 h 220"/>
                <a:gd name="T6" fmla="*/ 408 w 498"/>
                <a:gd name="T7" fmla="*/ 190 h 220"/>
                <a:gd name="T8" fmla="*/ 498 w 498"/>
                <a:gd name="T9" fmla="*/ 190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8" h="220">
                  <a:moveTo>
                    <a:pt x="0" y="144"/>
                  </a:moveTo>
                  <a:cubicBezTo>
                    <a:pt x="30" y="155"/>
                    <a:pt x="60" y="167"/>
                    <a:pt x="90" y="144"/>
                  </a:cubicBezTo>
                  <a:cubicBezTo>
                    <a:pt x="120" y="121"/>
                    <a:pt x="128" y="0"/>
                    <a:pt x="181" y="8"/>
                  </a:cubicBezTo>
                  <a:cubicBezTo>
                    <a:pt x="234" y="16"/>
                    <a:pt x="355" y="160"/>
                    <a:pt x="408" y="190"/>
                  </a:cubicBezTo>
                  <a:cubicBezTo>
                    <a:pt x="461" y="220"/>
                    <a:pt x="483" y="190"/>
                    <a:pt x="498" y="19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02128" name="Oval 48"/>
            <p:cNvSpPr>
              <a:spLocks noChangeArrowheads="1"/>
            </p:cNvSpPr>
            <p:nvPr/>
          </p:nvSpPr>
          <p:spPr bwMode="auto">
            <a:xfrm>
              <a:off x="4241" y="3203"/>
              <a:ext cx="136" cy="91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02129" name="Oval 49"/>
            <p:cNvSpPr>
              <a:spLocks noChangeArrowheads="1"/>
            </p:cNvSpPr>
            <p:nvPr/>
          </p:nvSpPr>
          <p:spPr bwMode="auto">
            <a:xfrm>
              <a:off x="4740" y="3203"/>
              <a:ext cx="136" cy="91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</p:grpSp>
      <p:grpSp>
        <p:nvGrpSpPr>
          <p:cNvPr id="302131" name="Group 51"/>
          <p:cNvGrpSpPr>
            <a:grpSpLocks/>
          </p:cNvGrpSpPr>
          <p:nvPr/>
        </p:nvGrpSpPr>
        <p:grpSpPr bwMode="auto">
          <a:xfrm>
            <a:off x="6804025" y="5719763"/>
            <a:ext cx="1008063" cy="373062"/>
            <a:chOff x="4241" y="3059"/>
            <a:chExt cx="635" cy="235"/>
          </a:xfrm>
        </p:grpSpPr>
        <p:sp>
          <p:nvSpPr>
            <p:cNvPr id="302132" name="Freeform 52"/>
            <p:cNvSpPr>
              <a:spLocks/>
            </p:cNvSpPr>
            <p:nvPr/>
          </p:nvSpPr>
          <p:spPr bwMode="auto">
            <a:xfrm>
              <a:off x="4332" y="3059"/>
              <a:ext cx="498" cy="220"/>
            </a:xfrm>
            <a:custGeom>
              <a:avLst/>
              <a:gdLst>
                <a:gd name="T0" fmla="*/ 0 w 498"/>
                <a:gd name="T1" fmla="*/ 144 h 220"/>
                <a:gd name="T2" fmla="*/ 90 w 498"/>
                <a:gd name="T3" fmla="*/ 144 h 220"/>
                <a:gd name="T4" fmla="*/ 181 w 498"/>
                <a:gd name="T5" fmla="*/ 8 h 220"/>
                <a:gd name="T6" fmla="*/ 408 w 498"/>
                <a:gd name="T7" fmla="*/ 190 h 220"/>
                <a:gd name="T8" fmla="*/ 498 w 498"/>
                <a:gd name="T9" fmla="*/ 190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8" h="220">
                  <a:moveTo>
                    <a:pt x="0" y="144"/>
                  </a:moveTo>
                  <a:cubicBezTo>
                    <a:pt x="30" y="155"/>
                    <a:pt x="60" y="167"/>
                    <a:pt x="90" y="144"/>
                  </a:cubicBezTo>
                  <a:cubicBezTo>
                    <a:pt x="120" y="121"/>
                    <a:pt x="128" y="0"/>
                    <a:pt x="181" y="8"/>
                  </a:cubicBezTo>
                  <a:cubicBezTo>
                    <a:pt x="234" y="16"/>
                    <a:pt x="355" y="160"/>
                    <a:pt x="408" y="190"/>
                  </a:cubicBezTo>
                  <a:cubicBezTo>
                    <a:pt x="461" y="220"/>
                    <a:pt x="483" y="190"/>
                    <a:pt x="498" y="19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02133" name="Oval 53"/>
            <p:cNvSpPr>
              <a:spLocks noChangeArrowheads="1"/>
            </p:cNvSpPr>
            <p:nvPr/>
          </p:nvSpPr>
          <p:spPr bwMode="auto">
            <a:xfrm>
              <a:off x="4241" y="3203"/>
              <a:ext cx="136" cy="91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02134" name="Oval 54"/>
            <p:cNvSpPr>
              <a:spLocks noChangeArrowheads="1"/>
            </p:cNvSpPr>
            <p:nvPr/>
          </p:nvSpPr>
          <p:spPr bwMode="auto">
            <a:xfrm>
              <a:off x="4740" y="3203"/>
              <a:ext cx="136" cy="91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</p:grpSp>
      <p:grpSp>
        <p:nvGrpSpPr>
          <p:cNvPr id="302135" name="Group 55"/>
          <p:cNvGrpSpPr>
            <a:grpSpLocks/>
          </p:cNvGrpSpPr>
          <p:nvPr/>
        </p:nvGrpSpPr>
        <p:grpSpPr bwMode="auto">
          <a:xfrm>
            <a:off x="6804025" y="6151563"/>
            <a:ext cx="1008063" cy="373062"/>
            <a:chOff x="4241" y="3059"/>
            <a:chExt cx="635" cy="235"/>
          </a:xfrm>
        </p:grpSpPr>
        <p:sp>
          <p:nvSpPr>
            <p:cNvPr id="302136" name="Freeform 56"/>
            <p:cNvSpPr>
              <a:spLocks/>
            </p:cNvSpPr>
            <p:nvPr/>
          </p:nvSpPr>
          <p:spPr bwMode="auto">
            <a:xfrm>
              <a:off x="4332" y="3059"/>
              <a:ext cx="498" cy="220"/>
            </a:xfrm>
            <a:custGeom>
              <a:avLst/>
              <a:gdLst>
                <a:gd name="T0" fmla="*/ 0 w 498"/>
                <a:gd name="T1" fmla="*/ 144 h 220"/>
                <a:gd name="T2" fmla="*/ 90 w 498"/>
                <a:gd name="T3" fmla="*/ 144 h 220"/>
                <a:gd name="T4" fmla="*/ 181 w 498"/>
                <a:gd name="T5" fmla="*/ 8 h 220"/>
                <a:gd name="T6" fmla="*/ 408 w 498"/>
                <a:gd name="T7" fmla="*/ 190 h 220"/>
                <a:gd name="T8" fmla="*/ 498 w 498"/>
                <a:gd name="T9" fmla="*/ 190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8" h="220">
                  <a:moveTo>
                    <a:pt x="0" y="144"/>
                  </a:moveTo>
                  <a:cubicBezTo>
                    <a:pt x="30" y="155"/>
                    <a:pt x="60" y="167"/>
                    <a:pt x="90" y="144"/>
                  </a:cubicBezTo>
                  <a:cubicBezTo>
                    <a:pt x="120" y="121"/>
                    <a:pt x="128" y="0"/>
                    <a:pt x="181" y="8"/>
                  </a:cubicBezTo>
                  <a:cubicBezTo>
                    <a:pt x="234" y="16"/>
                    <a:pt x="355" y="160"/>
                    <a:pt x="408" y="190"/>
                  </a:cubicBezTo>
                  <a:cubicBezTo>
                    <a:pt x="461" y="220"/>
                    <a:pt x="483" y="190"/>
                    <a:pt x="498" y="19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02137" name="Oval 57"/>
            <p:cNvSpPr>
              <a:spLocks noChangeArrowheads="1"/>
            </p:cNvSpPr>
            <p:nvPr/>
          </p:nvSpPr>
          <p:spPr bwMode="auto">
            <a:xfrm>
              <a:off x="4241" y="3203"/>
              <a:ext cx="136" cy="91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02138" name="Oval 58"/>
            <p:cNvSpPr>
              <a:spLocks noChangeArrowheads="1"/>
            </p:cNvSpPr>
            <p:nvPr/>
          </p:nvSpPr>
          <p:spPr bwMode="auto">
            <a:xfrm>
              <a:off x="4740" y="3203"/>
              <a:ext cx="136" cy="91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</p:grpSp>
      <p:sp>
        <p:nvSpPr>
          <p:cNvPr id="302151" name="Freeform 71"/>
          <p:cNvSpPr>
            <a:spLocks/>
          </p:cNvSpPr>
          <p:nvPr/>
        </p:nvSpPr>
        <p:spPr bwMode="auto">
          <a:xfrm>
            <a:off x="6227763" y="5157788"/>
            <a:ext cx="2087562" cy="649287"/>
          </a:xfrm>
          <a:custGeom>
            <a:avLst/>
            <a:gdLst>
              <a:gd name="T0" fmla="*/ 0 w 1315"/>
              <a:gd name="T1" fmla="*/ 356 h 409"/>
              <a:gd name="T2" fmla="*/ 136 w 1315"/>
              <a:gd name="T3" fmla="*/ 356 h 409"/>
              <a:gd name="T4" fmla="*/ 453 w 1315"/>
              <a:gd name="T5" fmla="*/ 38 h 409"/>
              <a:gd name="T6" fmla="*/ 861 w 1315"/>
              <a:gd name="T7" fmla="*/ 129 h 409"/>
              <a:gd name="T8" fmla="*/ 1224 w 1315"/>
              <a:gd name="T9" fmla="*/ 356 h 409"/>
              <a:gd name="T10" fmla="*/ 1315 w 1315"/>
              <a:gd name="T11" fmla="*/ 356 h 4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15" h="409">
                <a:moveTo>
                  <a:pt x="0" y="356"/>
                </a:moveTo>
                <a:cubicBezTo>
                  <a:pt x="30" y="382"/>
                  <a:pt x="61" y="409"/>
                  <a:pt x="136" y="356"/>
                </a:cubicBezTo>
                <a:cubicBezTo>
                  <a:pt x="211" y="303"/>
                  <a:pt x="332" y="76"/>
                  <a:pt x="453" y="38"/>
                </a:cubicBezTo>
                <a:cubicBezTo>
                  <a:pt x="574" y="0"/>
                  <a:pt x="733" y="76"/>
                  <a:pt x="861" y="129"/>
                </a:cubicBezTo>
                <a:cubicBezTo>
                  <a:pt x="989" y="182"/>
                  <a:pt x="1149" y="318"/>
                  <a:pt x="1224" y="356"/>
                </a:cubicBezTo>
                <a:cubicBezTo>
                  <a:pt x="1299" y="394"/>
                  <a:pt x="1300" y="356"/>
                  <a:pt x="1315" y="356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02152" name="Oval 72"/>
          <p:cNvSpPr>
            <a:spLocks noChangeArrowheads="1"/>
          </p:cNvSpPr>
          <p:nvPr/>
        </p:nvSpPr>
        <p:spPr bwMode="auto">
          <a:xfrm>
            <a:off x="6227763" y="6165850"/>
            <a:ext cx="288925" cy="142875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02153" name="Oval 73"/>
          <p:cNvSpPr>
            <a:spLocks noChangeArrowheads="1"/>
          </p:cNvSpPr>
          <p:nvPr/>
        </p:nvSpPr>
        <p:spPr bwMode="auto">
          <a:xfrm>
            <a:off x="8172450" y="6092825"/>
            <a:ext cx="288925" cy="142875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02154" name="Oval 74"/>
          <p:cNvSpPr>
            <a:spLocks noChangeArrowheads="1"/>
          </p:cNvSpPr>
          <p:nvPr/>
        </p:nvSpPr>
        <p:spPr bwMode="auto">
          <a:xfrm>
            <a:off x="6156325" y="5734050"/>
            <a:ext cx="288925" cy="142875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02155" name="Oval 75"/>
          <p:cNvSpPr>
            <a:spLocks noChangeArrowheads="1"/>
          </p:cNvSpPr>
          <p:nvPr/>
        </p:nvSpPr>
        <p:spPr bwMode="auto">
          <a:xfrm>
            <a:off x="6156325" y="5229225"/>
            <a:ext cx="288925" cy="142875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02156" name="Oval 76"/>
          <p:cNvSpPr>
            <a:spLocks noChangeArrowheads="1"/>
          </p:cNvSpPr>
          <p:nvPr/>
        </p:nvSpPr>
        <p:spPr bwMode="auto">
          <a:xfrm>
            <a:off x="8172450" y="5300663"/>
            <a:ext cx="288925" cy="142875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02157" name="Oval 77"/>
          <p:cNvSpPr>
            <a:spLocks noChangeArrowheads="1"/>
          </p:cNvSpPr>
          <p:nvPr/>
        </p:nvSpPr>
        <p:spPr bwMode="auto">
          <a:xfrm>
            <a:off x="8101013" y="5734050"/>
            <a:ext cx="288925" cy="142875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02158" name="Freeform 78"/>
          <p:cNvSpPr>
            <a:spLocks/>
          </p:cNvSpPr>
          <p:nvPr/>
        </p:nvSpPr>
        <p:spPr bwMode="auto">
          <a:xfrm>
            <a:off x="6300788" y="5589588"/>
            <a:ext cx="2087562" cy="649287"/>
          </a:xfrm>
          <a:custGeom>
            <a:avLst/>
            <a:gdLst>
              <a:gd name="T0" fmla="*/ 0 w 1315"/>
              <a:gd name="T1" fmla="*/ 356 h 409"/>
              <a:gd name="T2" fmla="*/ 136 w 1315"/>
              <a:gd name="T3" fmla="*/ 356 h 409"/>
              <a:gd name="T4" fmla="*/ 453 w 1315"/>
              <a:gd name="T5" fmla="*/ 38 h 409"/>
              <a:gd name="T6" fmla="*/ 861 w 1315"/>
              <a:gd name="T7" fmla="*/ 129 h 409"/>
              <a:gd name="T8" fmla="*/ 1224 w 1315"/>
              <a:gd name="T9" fmla="*/ 356 h 409"/>
              <a:gd name="T10" fmla="*/ 1315 w 1315"/>
              <a:gd name="T11" fmla="*/ 356 h 4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15" h="409">
                <a:moveTo>
                  <a:pt x="0" y="356"/>
                </a:moveTo>
                <a:cubicBezTo>
                  <a:pt x="30" y="382"/>
                  <a:pt x="61" y="409"/>
                  <a:pt x="136" y="356"/>
                </a:cubicBezTo>
                <a:cubicBezTo>
                  <a:pt x="211" y="303"/>
                  <a:pt x="332" y="76"/>
                  <a:pt x="453" y="38"/>
                </a:cubicBezTo>
                <a:cubicBezTo>
                  <a:pt x="574" y="0"/>
                  <a:pt x="733" y="76"/>
                  <a:pt x="861" y="129"/>
                </a:cubicBezTo>
                <a:cubicBezTo>
                  <a:pt x="989" y="182"/>
                  <a:pt x="1149" y="318"/>
                  <a:pt x="1224" y="356"/>
                </a:cubicBezTo>
                <a:cubicBezTo>
                  <a:pt x="1299" y="394"/>
                  <a:pt x="1300" y="356"/>
                  <a:pt x="1315" y="356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02159" name="Freeform 79"/>
          <p:cNvSpPr>
            <a:spLocks/>
          </p:cNvSpPr>
          <p:nvPr/>
        </p:nvSpPr>
        <p:spPr bwMode="auto">
          <a:xfrm>
            <a:off x="6300788" y="4724400"/>
            <a:ext cx="2087562" cy="649288"/>
          </a:xfrm>
          <a:custGeom>
            <a:avLst/>
            <a:gdLst>
              <a:gd name="T0" fmla="*/ 0 w 1315"/>
              <a:gd name="T1" fmla="*/ 356 h 409"/>
              <a:gd name="T2" fmla="*/ 136 w 1315"/>
              <a:gd name="T3" fmla="*/ 356 h 409"/>
              <a:gd name="T4" fmla="*/ 453 w 1315"/>
              <a:gd name="T5" fmla="*/ 38 h 409"/>
              <a:gd name="T6" fmla="*/ 861 w 1315"/>
              <a:gd name="T7" fmla="*/ 129 h 409"/>
              <a:gd name="T8" fmla="*/ 1224 w 1315"/>
              <a:gd name="T9" fmla="*/ 356 h 409"/>
              <a:gd name="T10" fmla="*/ 1315 w 1315"/>
              <a:gd name="T11" fmla="*/ 356 h 4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15" h="409">
                <a:moveTo>
                  <a:pt x="0" y="356"/>
                </a:moveTo>
                <a:cubicBezTo>
                  <a:pt x="30" y="382"/>
                  <a:pt x="61" y="409"/>
                  <a:pt x="136" y="356"/>
                </a:cubicBezTo>
                <a:cubicBezTo>
                  <a:pt x="211" y="303"/>
                  <a:pt x="332" y="76"/>
                  <a:pt x="453" y="38"/>
                </a:cubicBezTo>
                <a:cubicBezTo>
                  <a:pt x="574" y="0"/>
                  <a:pt x="733" y="76"/>
                  <a:pt x="861" y="129"/>
                </a:cubicBezTo>
                <a:cubicBezTo>
                  <a:pt x="989" y="182"/>
                  <a:pt x="1149" y="318"/>
                  <a:pt x="1224" y="356"/>
                </a:cubicBezTo>
                <a:cubicBezTo>
                  <a:pt x="1299" y="394"/>
                  <a:pt x="1300" y="356"/>
                  <a:pt x="1315" y="356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961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de-DE"/>
              <a:t>Pixel Detector Electronics</a:t>
            </a:r>
          </a:p>
        </p:txBody>
      </p:sp>
      <p:grpSp>
        <p:nvGrpSpPr>
          <p:cNvPr id="295940" name="Group 4"/>
          <p:cNvGrpSpPr>
            <a:grpSpLocks/>
          </p:cNvGrpSpPr>
          <p:nvPr/>
        </p:nvGrpSpPr>
        <p:grpSpPr bwMode="auto">
          <a:xfrm>
            <a:off x="1403350" y="1557338"/>
            <a:ext cx="3382963" cy="3671887"/>
            <a:chOff x="0" y="1525"/>
            <a:chExt cx="2665" cy="2985"/>
          </a:xfrm>
        </p:grpSpPr>
        <p:sp>
          <p:nvSpPr>
            <p:cNvPr id="295941" name="AutoShape 5"/>
            <p:cNvSpPr>
              <a:spLocks noChangeAspect="1" noChangeArrowheads="1" noTextEdit="1"/>
            </p:cNvSpPr>
            <p:nvPr/>
          </p:nvSpPr>
          <p:spPr bwMode="auto">
            <a:xfrm>
              <a:off x="0" y="1888"/>
              <a:ext cx="2658" cy="26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pic>
          <p:nvPicPr>
            <p:cNvPr id="295942" name="Picture 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525"/>
              <a:ext cx="2665" cy="26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95943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1392238"/>
            <a:ext cx="3671888" cy="3094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5944" name="Text Box 8"/>
          <p:cNvSpPr txBox="1">
            <a:spLocks noChangeArrowheads="1"/>
          </p:cNvSpPr>
          <p:nvPr/>
        </p:nvSpPr>
        <p:spPr bwMode="auto">
          <a:xfrm>
            <a:off x="1527175" y="1046163"/>
            <a:ext cx="46418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de-DE"/>
              <a:t>Face to face interconnection: ASIC - Sensor</a:t>
            </a:r>
          </a:p>
        </p:txBody>
      </p:sp>
      <p:sp>
        <p:nvSpPr>
          <p:cNvPr id="295945" name="Text Box 9"/>
          <p:cNvSpPr txBox="1">
            <a:spLocks noChangeArrowheads="1"/>
          </p:cNvSpPr>
          <p:nvPr/>
        </p:nvSpPr>
        <p:spPr bwMode="auto">
          <a:xfrm>
            <a:off x="6784975" y="1573213"/>
            <a:ext cx="145891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de-DE"/>
              <a:t>Pitch: 50 </a:t>
            </a:r>
            <a:r>
              <a:rPr lang="en-GB" altLang="de-DE">
                <a:latin typeface="Symbol" pitchFamily="18" charset="2"/>
              </a:rPr>
              <a:t>m</a:t>
            </a:r>
            <a:r>
              <a:rPr lang="en-GB" altLang="de-DE"/>
              <a:t>m</a:t>
            </a:r>
          </a:p>
        </p:txBody>
      </p:sp>
      <p:pic>
        <p:nvPicPr>
          <p:cNvPr id="295946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5037138"/>
            <a:ext cx="2936875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5947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1288" y="5029200"/>
            <a:ext cx="3527425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5948" name="Line 12"/>
          <p:cNvSpPr>
            <a:spLocks noChangeShapeType="1"/>
          </p:cNvSpPr>
          <p:nvPr/>
        </p:nvSpPr>
        <p:spPr bwMode="auto">
          <a:xfrm>
            <a:off x="4356100" y="2420938"/>
            <a:ext cx="5762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95949" name="Line 13"/>
          <p:cNvSpPr>
            <a:spLocks noChangeShapeType="1"/>
          </p:cNvSpPr>
          <p:nvPr/>
        </p:nvSpPr>
        <p:spPr bwMode="auto">
          <a:xfrm>
            <a:off x="2124075" y="2060575"/>
            <a:ext cx="0" cy="28813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95950" name="Line 14"/>
          <p:cNvSpPr>
            <a:spLocks noChangeShapeType="1"/>
          </p:cNvSpPr>
          <p:nvPr/>
        </p:nvSpPr>
        <p:spPr bwMode="auto">
          <a:xfrm>
            <a:off x="4572000" y="6597650"/>
            <a:ext cx="647700" cy="714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95951" name="Line 15"/>
          <p:cNvSpPr>
            <a:spLocks noChangeShapeType="1"/>
          </p:cNvSpPr>
          <p:nvPr/>
        </p:nvSpPr>
        <p:spPr bwMode="auto">
          <a:xfrm flipH="1">
            <a:off x="6516688" y="4365625"/>
            <a:ext cx="863600" cy="7191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5207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de-DE"/>
              <a:t>3D Interconnection</a:t>
            </a:r>
          </a:p>
        </p:txBody>
      </p:sp>
      <p:sp>
        <p:nvSpPr>
          <p:cNvPr id="140291" name="Text Box 3"/>
          <p:cNvSpPr txBox="1">
            <a:spLocks noChangeArrowheads="1"/>
          </p:cNvSpPr>
          <p:nvPr/>
        </p:nvSpPr>
        <p:spPr bwMode="auto">
          <a:xfrm>
            <a:off x="1331913" y="996950"/>
            <a:ext cx="7524750" cy="423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de-DE" sz="1600" b="1"/>
              <a:t>Basic Problem: </a:t>
            </a:r>
          </a:p>
          <a:p>
            <a:endParaRPr lang="en-US" altLang="de-DE" sz="1600" b="1"/>
          </a:p>
          <a:p>
            <a:r>
              <a:rPr lang="en-US" altLang="de-DE" b="1">
                <a:solidFill>
                  <a:srgbClr val="FF0000"/>
                </a:solidFill>
              </a:rPr>
              <a:t>How to integrate good sensors and good electronic circuits?</a:t>
            </a:r>
          </a:p>
          <a:p>
            <a:endParaRPr lang="en-US" altLang="de-DE" b="1"/>
          </a:p>
          <a:p>
            <a:r>
              <a:rPr lang="en-US" altLang="de-DE" b="1"/>
              <a:t>3D Interconnection:</a:t>
            </a:r>
          </a:p>
          <a:p>
            <a:endParaRPr lang="en-US" altLang="de-DE" b="1"/>
          </a:p>
          <a:p>
            <a:r>
              <a:rPr lang="en-US" altLang="de-DE" sz="1400" b="1"/>
              <a:t>Two or more layers (=“tiers”) of thinned semiconductor devices interconnected to form a “monolithic” circuit.</a:t>
            </a:r>
          </a:p>
          <a:p>
            <a:pPr>
              <a:buFont typeface="Wingdings" pitchFamily="2" charset="2"/>
              <a:buNone/>
            </a:pPr>
            <a:endParaRPr lang="en-US" altLang="de-DE" sz="1400" b="1"/>
          </a:p>
          <a:p>
            <a:pPr>
              <a:buFont typeface="Wingdings" pitchFamily="2" charset="2"/>
              <a:buChar char="§"/>
            </a:pPr>
            <a:r>
              <a:rPr lang="en-US" altLang="de-DE" sz="1400" b="1"/>
              <a:t>Different layers can be made in different technology </a:t>
            </a:r>
          </a:p>
          <a:p>
            <a:pPr>
              <a:buFont typeface="Wingdings" pitchFamily="2" charset="2"/>
              <a:buNone/>
            </a:pPr>
            <a:r>
              <a:rPr lang="en-US" altLang="de-DE" sz="1400" b="1"/>
              <a:t>	(BiCMOS, deep sub-</a:t>
            </a:r>
            <a:r>
              <a:rPr lang="en-US" altLang="de-DE" sz="1400" b="1">
                <a:latin typeface="Symbol" pitchFamily="18" charset="2"/>
              </a:rPr>
              <a:t>m</a:t>
            </a:r>
            <a:r>
              <a:rPr lang="en-US" altLang="de-DE" sz="1400" b="1"/>
              <a:t> CMOS, SiGe,…..).</a:t>
            </a:r>
          </a:p>
          <a:p>
            <a:pPr>
              <a:buFont typeface="Wingdings" pitchFamily="2" charset="2"/>
              <a:buNone/>
            </a:pPr>
            <a:endParaRPr lang="en-US" altLang="de-DE" sz="1400" b="1"/>
          </a:p>
          <a:p>
            <a:pPr>
              <a:buFont typeface="Wingdings" pitchFamily="2" charset="2"/>
              <a:buChar char="§"/>
            </a:pPr>
            <a:r>
              <a:rPr lang="en-US" altLang="de-DE" sz="1400" b="1"/>
              <a:t>3D is driven by industry:</a:t>
            </a:r>
          </a:p>
          <a:p>
            <a:pPr lvl="1">
              <a:buFont typeface="Wingdings" pitchFamily="2" charset="2"/>
              <a:buChar char="§"/>
            </a:pPr>
            <a:r>
              <a:rPr lang="en-US" altLang="de-DE" sz="1400" b="1"/>
              <a:t>Reduces R,L and C.</a:t>
            </a:r>
          </a:p>
          <a:p>
            <a:pPr lvl="1">
              <a:buFont typeface="Wingdings" pitchFamily="2" charset="2"/>
              <a:buChar char="§"/>
            </a:pPr>
            <a:r>
              <a:rPr lang="en-US" altLang="de-DE" sz="1400" b="1"/>
              <a:t>Improves speed.</a:t>
            </a:r>
          </a:p>
          <a:p>
            <a:pPr lvl="1">
              <a:buFont typeface="Wingdings" pitchFamily="2" charset="2"/>
              <a:buChar char="§"/>
            </a:pPr>
            <a:r>
              <a:rPr lang="en-US" altLang="de-DE" sz="1400" b="1"/>
              <a:t>Reduces interconnect power, x-talk.</a:t>
            </a:r>
          </a:p>
          <a:p>
            <a:pPr lvl="1">
              <a:buFont typeface="Wingdings" pitchFamily="2" charset="2"/>
              <a:buChar char="§"/>
            </a:pPr>
            <a:r>
              <a:rPr lang="en-US" altLang="de-DE" sz="1400" b="1"/>
              <a:t>Reduces chip size.</a:t>
            </a:r>
          </a:p>
          <a:p>
            <a:pPr lvl="1">
              <a:buFont typeface="Wingdings" pitchFamily="2" charset="2"/>
              <a:buChar char="§"/>
            </a:pPr>
            <a:r>
              <a:rPr lang="en-US" altLang="de-DE" sz="1400" b="1"/>
              <a:t>Each layer can be optimized individually.</a:t>
            </a:r>
          </a:p>
        </p:txBody>
      </p:sp>
      <p:pic>
        <p:nvPicPr>
          <p:cNvPr id="140292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32" t="27669" r="4529" b="17752"/>
          <a:stretch>
            <a:fillRect/>
          </a:stretch>
        </p:blipFill>
        <p:spPr>
          <a:xfrm>
            <a:off x="5867400" y="2062163"/>
            <a:ext cx="3168650" cy="2303462"/>
          </a:xfrm>
          <a:noFill/>
          <a:ln/>
        </p:spPr>
      </p:pic>
      <p:grpSp>
        <p:nvGrpSpPr>
          <p:cNvPr id="140295" name="Group 7"/>
          <p:cNvGrpSpPr>
            <a:grpSpLocks/>
          </p:cNvGrpSpPr>
          <p:nvPr/>
        </p:nvGrpSpPr>
        <p:grpSpPr bwMode="auto">
          <a:xfrm>
            <a:off x="3708400" y="4967288"/>
            <a:ext cx="5327650" cy="1846262"/>
            <a:chOff x="1973" y="1434"/>
            <a:chExt cx="3356" cy="1163"/>
          </a:xfrm>
        </p:grpSpPr>
        <p:grpSp>
          <p:nvGrpSpPr>
            <p:cNvPr id="140296" name="Group 8"/>
            <p:cNvGrpSpPr>
              <a:grpSpLocks noChangeAspect="1"/>
            </p:cNvGrpSpPr>
            <p:nvPr/>
          </p:nvGrpSpPr>
          <p:grpSpPr bwMode="auto">
            <a:xfrm>
              <a:off x="2942" y="1434"/>
              <a:ext cx="2387" cy="1163"/>
              <a:chOff x="2303" y="1297"/>
              <a:chExt cx="2981" cy="1453"/>
            </a:xfrm>
          </p:grpSpPr>
          <p:pic>
            <p:nvPicPr>
              <p:cNvPr id="140297" name="Picture 9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24205"/>
              <a:stretch>
                <a:fillRect/>
              </a:stretch>
            </p:blipFill>
            <p:spPr bwMode="auto">
              <a:xfrm>
                <a:off x="2303" y="1297"/>
                <a:ext cx="2981" cy="145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tx2"/>
                    </a:solidFill>
                  </a14:hiddenFill>
                </a:ext>
                <a:ext uri="{91240B29-F687-4F45-9708-019B960494DF}">
                  <a14:hiddenLine xmlns:a14="http://schemas.microsoft.com/office/drawing/2010/main" w="12700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40298" name="Freeform 10"/>
              <p:cNvSpPr>
                <a:spLocks noChangeAspect="1"/>
              </p:cNvSpPr>
              <p:nvPr/>
            </p:nvSpPr>
            <p:spPr bwMode="auto">
              <a:xfrm>
                <a:off x="2880" y="1615"/>
                <a:ext cx="318" cy="182"/>
              </a:xfrm>
              <a:custGeom>
                <a:avLst/>
                <a:gdLst>
                  <a:gd name="T0" fmla="*/ 0 w 318"/>
                  <a:gd name="T1" fmla="*/ 46 h 182"/>
                  <a:gd name="T2" fmla="*/ 45 w 318"/>
                  <a:gd name="T3" fmla="*/ 91 h 182"/>
                  <a:gd name="T4" fmla="*/ 318 w 318"/>
                  <a:gd name="T5" fmla="*/ 182 h 182"/>
                  <a:gd name="T6" fmla="*/ 318 w 318"/>
                  <a:gd name="T7" fmla="*/ 91 h 182"/>
                  <a:gd name="T8" fmla="*/ 45 w 318"/>
                  <a:gd name="T9" fmla="*/ 0 h 182"/>
                  <a:gd name="T10" fmla="*/ 0 w 318"/>
                  <a:gd name="T11" fmla="*/ 46 h 1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18" h="182">
                    <a:moveTo>
                      <a:pt x="0" y="46"/>
                    </a:moveTo>
                    <a:lnTo>
                      <a:pt x="45" y="91"/>
                    </a:lnTo>
                    <a:lnTo>
                      <a:pt x="318" y="182"/>
                    </a:lnTo>
                    <a:lnTo>
                      <a:pt x="318" y="91"/>
                    </a:lnTo>
                    <a:lnTo>
                      <a:pt x="45" y="0"/>
                    </a:lnTo>
                    <a:lnTo>
                      <a:pt x="0" y="46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</p:grpSp>
        <p:sp>
          <p:nvSpPr>
            <p:cNvPr id="140299" name="Text Box 11"/>
            <p:cNvSpPr txBox="1">
              <a:spLocks noChangeArrowheads="1"/>
            </p:cNvSpPr>
            <p:nvPr/>
          </p:nvSpPr>
          <p:spPr bwMode="auto">
            <a:xfrm>
              <a:off x="1973" y="1630"/>
              <a:ext cx="947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de-DE" sz="1600"/>
                <a:t>Si pixel sensor</a:t>
              </a:r>
            </a:p>
          </p:txBody>
        </p:sp>
        <p:sp>
          <p:nvSpPr>
            <p:cNvPr id="140300" name="Text Box 12"/>
            <p:cNvSpPr txBox="1">
              <a:spLocks noChangeArrowheads="1"/>
            </p:cNvSpPr>
            <p:nvPr/>
          </p:nvSpPr>
          <p:spPr bwMode="auto">
            <a:xfrm>
              <a:off x="1978" y="1903"/>
              <a:ext cx="1174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de-DE" sz="1600"/>
                <a:t>BiCMOS analogue</a:t>
              </a:r>
            </a:p>
          </p:txBody>
        </p:sp>
        <p:sp>
          <p:nvSpPr>
            <p:cNvPr id="140301" name="Text Box 13"/>
            <p:cNvSpPr txBox="1">
              <a:spLocks noChangeArrowheads="1"/>
            </p:cNvSpPr>
            <p:nvPr/>
          </p:nvSpPr>
          <p:spPr bwMode="auto">
            <a:xfrm>
              <a:off x="2024" y="2266"/>
              <a:ext cx="869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de-DE" sz="1600"/>
                <a:t>CMOS digital</a:t>
              </a:r>
            </a:p>
          </p:txBody>
        </p:sp>
      </p:grpSp>
      <p:sp>
        <p:nvSpPr>
          <p:cNvPr id="2" name="Textfeld 1"/>
          <p:cNvSpPr txBox="1"/>
          <p:nvPr/>
        </p:nvSpPr>
        <p:spPr>
          <a:xfrm>
            <a:off x="611560" y="5602615"/>
            <a:ext cx="29129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Better: slides from vertex2012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2332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Advantages for Module Design</a:t>
            </a:r>
          </a:p>
        </p:txBody>
      </p:sp>
      <p:sp>
        <p:nvSpPr>
          <p:cNvPr id="98320" name="Line 16"/>
          <p:cNvSpPr>
            <a:spLocks noChangeShapeType="1"/>
          </p:cNvSpPr>
          <p:nvPr/>
        </p:nvSpPr>
        <p:spPr bwMode="auto">
          <a:xfrm>
            <a:off x="4643438" y="2492375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8469" name="Text Box 165"/>
          <p:cNvSpPr txBox="1">
            <a:spLocks noChangeArrowheads="1"/>
          </p:cNvSpPr>
          <p:nvPr/>
        </p:nvSpPr>
        <p:spPr bwMode="auto">
          <a:xfrm>
            <a:off x="900286" y="3501008"/>
            <a:ext cx="4391794" cy="289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endParaRPr lang="en-US" sz="1400" dirty="0"/>
          </a:p>
          <a:p>
            <a:r>
              <a:rPr lang="en-US" sz="1400" dirty="0"/>
              <a:t>Contact pixels through </a:t>
            </a:r>
            <a:r>
              <a:rPr lang="en-US" sz="1400" dirty="0" err="1"/>
              <a:t>vias</a:t>
            </a:r>
            <a:r>
              <a:rPr lang="en-US" sz="1400" dirty="0"/>
              <a:t>:</a:t>
            </a:r>
          </a:p>
          <a:p>
            <a:r>
              <a:rPr lang="en-US" sz="1400" dirty="0"/>
              <a:t>-&gt; 4-side </a:t>
            </a:r>
            <a:r>
              <a:rPr lang="en-US" sz="1400" dirty="0" err="1"/>
              <a:t>buttable</a:t>
            </a:r>
            <a:r>
              <a:rPr lang="en-US" sz="1400" dirty="0"/>
              <a:t>.</a:t>
            </a:r>
          </a:p>
          <a:p>
            <a:r>
              <a:rPr lang="en-US" sz="1400" dirty="0"/>
              <a:t>-&gt; No “cantilever” needed.</a:t>
            </a:r>
          </a:p>
          <a:p>
            <a:endParaRPr lang="en-US" sz="1400" dirty="0"/>
          </a:p>
          <a:p>
            <a:r>
              <a:rPr lang="en-US" sz="1400" dirty="0"/>
              <a:t>Larger module with minimal dead space.</a:t>
            </a:r>
          </a:p>
          <a:p>
            <a:endParaRPr lang="en-US" sz="1400" dirty="0"/>
          </a:p>
          <a:p>
            <a:r>
              <a:rPr lang="en-US" sz="1400" dirty="0"/>
              <a:t>Less support structures &amp; services.</a:t>
            </a:r>
          </a:p>
          <a:p>
            <a:r>
              <a:rPr lang="en-US" sz="1400" dirty="0"/>
              <a:t>Substantial material savings</a:t>
            </a:r>
            <a:r>
              <a:rPr lang="en-US" sz="1400" dirty="0" smtClean="0"/>
              <a:t>.</a:t>
            </a:r>
          </a:p>
          <a:p>
            <a:endParaRPr lang="en-US" sz="1400" dirty="0" smtClean="0"/>
          </a:p>
          <a:p>
            <a:r>
              <a:rPr lang="en-US" sz="1400" dirty="0" smtClean="0"/>
              <a:t>Large pitch of I/O connections allows use of large diameter/low aspect ration </a:t>
            </a:r>
            <a:r>
              <a:rPr lang="en-US" sz="1400" dirty="0" err="1" smtClean="0"/>
              <a:t>vias</a:t>
            </a:r>
            <a:r>
              <a:rPr lang="en-US" sz="1400" dirty="0" smtClean="0"/>
              <a:t> </a:t>
            </a:r>
          </a:p>
          <a:p>
            <a:r>
              <a:rPr lang="en-US" sz="1400" dirty="0" smtClean="0"/>
              <a:t>=&gt; Rather mature technology, several vendors</a:t>
            </a:r>
            <a:endParaRPr lang="en-US" sz="1400" dirty="0"/>
          </a:p>
        </p:txBody>
      </p:sp>
      <p:grpSp>
        <p:nvGrpSpPr>
          <p:cNvPr id="98370" name="Group 166"/>
          <p:cNvGrpSpPr>
            <a:grpSpLocks/>
          </p:cNvGrpSpPr>
          <p:nvPr/>
        </p:nvGrpSpPr>
        <p:grpSpPr bwMode="auto">
          <a:xfrm>
            <a:off x="880120" y="1124744"/>
            <a:ext cx="2971800" cy="2852738"/>
            <a:chOff x="0" y="1525"/>
            <a:chExt cx="2665" cy="2985"/>
          </a:xfrm>
        </p:grpSpPr>
        <p:sp>
          <p:nvSpPr>
            <p:cNvPr id="98471" name="AutoShape 167"/>
            <p:cNvSpPr>
              <a:spLocks noChangeAspect="1" noChangeArrowheads="1" noTextEdit="1"/>
            </p:cNvSpPr>
            <p:nvPr/>
          </p:nvSpPr>
          <p:spPr bwMode="auto">
            <a:xfrm>
              <a:off x="0" y="1888"/>
              <a:ext cx="2658" cy="26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98472" name="Picture 168"/>
            <p:cNvPicPr>
              <a:picLocks noChangeAspect="1" noChangeArrowheads="1"/>
            </p:cNvPicPr>
            <p:nvPr/>
          </p:nvPicPr>
          <p:blipFill>
            <a:blip r:embed="rId2" cstate="screen"/>
            <a:srcRect/>
            <a:stretch>
              <a:fillRect/>
            </a:stretch>
          </p:blipFill>
          <p:spPr bwMode="auto">
            <a:xfrm>
              <a:off x="0" y="1525"/>
              <a:ext cx="2665" cy="26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98476" name="Line 172"/>
          <p:cNvSpPr>
            <a:spLocks noChangeShapeType="1"/>
          </p:cNvSpPr>
          <p:nvPr/>
        </p:nvSpPr>
        <p:spPr bwMode="auto">
          <a:xfrm>
            <a:off x="5867400" y="2852738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178" name="Picture 11" descr="ATLASmodule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5090492" y="1124744"/>
            <a:ext cx="3009900" cy="220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9" name="Picture 12" descr="sensor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5196408" y="4221088"/>
            <a:ext cx="3048000" cy="164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Slide Number Placeholder 9"/>
          <p:cNvSpPr>
            <a:spLocks noGrp="1"/>
          </p:cNvSpPr>
          <p:nvPr>
            <p:ph type="sldNum" sz="quarter" idx="10"/>
          </p:nvPr>
        </p:nvSpPr>
        <p:spPr bwMode="auto">
          <a:xfrm>
            <a:off x="8604250" y="6597650"/>
            <a:ext cx="539750" cy="260350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793B4F9-035A-4A0E-8AC7-EA65DFE3C226}" type="slidenum">
              <a:rPr lang="en-US" smtClean="0">
                <a:solidFill>
                  <a:schemeClr val="accent1"/>
                </a:solidFill>
              </a:rPr>
              <a:pPr/>
              <a:t>104</a:t>
            </a:fld>
            <a:endParaRPr lang="en-US" dirty="0" smtClean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4811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New Concepts</a:t>
            </a:r>
            <a:endParaRPr lang="en-GB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4A6A59D-944C-415D-B0AC-758C8F70E9DA}" type="slidenum">
              <a:rPr lang="en-US" smtClean="0"/>
              <a:pPr>
                <a:defRPr/>
              </a:pPr>
              <a:t>105</a:t>
            </a:fld>
            <a:endParaRPr lang="en-US" dirty="0"/>
          </a:p>
        </p:txBody>
      </p:sp>
      <p:sp>
        <p:nvSpPr>
          <p:cNvPr id="4" name="Textfeld 3"/>
          <p:cNvSpPr txBox="1"/>
          <p:nvPr/>
        </p:nvSpPr>
        <p:spPr>
          <a:xfrm>
            <a:off x="1547664" y="3099768"/>
            <a:ext cx="62776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/>
              <a:t>Integration of sensor (Si) and electronics (Si)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3698970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de-DE"/>
              <a:t>CMOS Sensors</a:t>
            </a:r>
          </a:p>
        </p:txBody>
      </p:sp>
      <p:pic>
        <p:nvPicPr>
          <p:cNvPr id="6963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1125538"/>
            <a:ext cx="4624387" cy="534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963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2689225"/>
            <a:ext cx="2736850" cy="2271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9639" name="Text Box 7"/>
          <p:cNvSpPr txBox="1">
            <a:spLocks noChangeArrowheads="1"/>
          </p:cNvSpPr>
          <p:nvPr/>
        </p:nvSpPr>
        <p:spPr bwMode="auto">
          <a:xfrm>
            <a:off x="1527175" y="1216025"/>
            <a:ext cx="2613025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de-DE"/>
              <a:t>CMOS Sensors are used as optical sensors e.g. in digital cameras</a:t>
            </a:r>
          </a:p>
          <a:p>
            <a:r>
              <a:rPr lang="en-US" altLang="de-DE"/>
              <a:t>Replacing CCDs</a:t>
            </a:r>
          </a:p>
        </p:txBody>
      </p:sp>
      <p:sp>
        <p:nvSpPr>
          <p:cNvPr id="69640" name="Text Box 8"/>
          <p:cNvSpPr txBox="1">
            <a:spLocks noChangeArrowheads="1"/>
          </p:cNvSpPr>
          <p:nvPr/>
        </p:nvSpPr>
        <p:spPr bwMode="auto">
          <a:xfrm>
            <a:off x="1455738" y="4960938"/>
            <a:ext cx="2684462" cy="137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de-DE"/>
              <a:t>Advantage:</a:t>
            </a:r>
          </a:p>
          <a:p>
            <a:endParaRPr lang="en-US" altLang="de-DE"/>
          </a:p>
          <a:p>
            <a:r>
              <a:rPr lang="en-US" altLang="de-DE" sz="1600"/>
              <a:t>Combine sensor, amplifier and processing on one chip</a:t>
            </a:r>
          </a:p>
          <a:p>
            <a:r>
              <a:rPr lang="en-US" altLang="de-DE" sz="1600"/>
              <a:t>Cheap (CMOS)</a:t>
            </a:r>
          </a:p>
        </p:txBody>
      </p:sp>
    </p:spTree>
    <p:extLst>
      <p:ext uri="{BB962C8B-B14F-4D97-AF65-F5344CB8AC3E}">
        <p14:creationId xmlns:p14="http://schemas.microsoft.com/office/powerpoint/2010/main" val="3820598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de-DE"/>
              <a:t>CMOS Sensors: MAPS</a:t>
            </a:r>
          </a:p>
        </p:txBody>
      </p:sp>
      <p:sp>
        <p:nvSpPr>
          <p:cNvPr id="91141" name="Text Box 5"/>
          <p:cNvSpPr txBox="1">
            <a:spLocks noChangeArrowheads="1"/>
          </p:cNvSpPr>
          <p:nvPr/>
        </p:nvSpPr>
        <p:spPr bwMode="auto">
          <a:xfrm>
            <a:off x="971600" y="1701383"/>
            <a:ext cx="3692525" cy="4031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en-US" altLang="de-DE" dirty="0"/>
              <a:t>Modification to use as particle tracker</a:t>
            </a:r>
          </a:p>
          <a:p>
            <a:pPr eaLnBrk="0" hangingPunct="0"/>
            <a:r>
              <a:rPr lang="en-US" altLang="de-DE" dirty="0"/>
              <a:t>R. </a:t>
            </a:r>
            <a:r>
              <a:rPr lang="en-US" altLang="de-DE" dirty="0" err="1"/>
              <a:t>Turchetta</a:t>
            </a:r>
            <a:r>
              <a:rPr lang="en-US" altLang="de-DE" dirty="0"/>
              <a:t> (2000)</a:t>
            </a:r>
          </a:p>
          <a:p>
            <a:pPr eaLnBrk="0" hangingPunct="0"/>
            <a:endParaRPr lang="en-US" altLang="de-DE" dirty="0"/>
          </a:p>
          <a:p>
            <a:pPr eaLnBrk="0" hangingPunct="0"/>
            <a:r>
              <a:rPr lang="en-US" altLang="de-DE" dirty="0"/>
              <a:t>n-well used for signal collection</a:t>
            </a:r>
          </a:p>
          <a:p>
            <a:pPr eaLnBrk="0" hangingPunct="0"/>
            <a:r>
              <a:rPr lang="en-US" altLang="de-DE" dirty="0"/>
              <a:t>only p-well possible for FET </a:t>
            </a:r>
            <a:r>
              <a:rPr lang="en-US" altLang="de-DE" dirty="0" smtClean="0"/>
              <a:t>(</a:t>
            </a:r>
            <a:r>
              <a:rPr lang="en-US" altLang="de-DE" dirty="0"/>
              <a:t>N</a:t>
            </a:r>
            <a:r>
              <a:rPr lang="en-US" altLang="de-DE" dirty="0" smtClean="0"/>
              <a:t>MOS</a:t>
            </a:r>
            <a:r>
              <a:rPr lang="en-US" altLang="de-DE" dirty="0"/>
              <a:t>)</a:t>
            </a:r>
          </a:p>
          <a:p>
            <a:pPr eaLnBrk="0" hangingPunct="0"/>
            <a:r>
              <a:rPr lang="en-US" altLang="de-DE" dirty="0"/>
              <a:t>no P</a:t>
            </a:r>
            <a:r>
              <a:rPr lang="en-US" altLang="de-DE" dirty="0" smtClean="0"/>
              <a:t>MOS </a:t>
            </a:r>
            <a:r>
              <a:rPr lang="en-US" altLang="de-DE" dirty="0"/>
              <a:t>transistors (only in periphery)</a:t>
            </a:r>
          </a:p>
          <a:p>
            <a:pPr eaLnBrk="0" hangingPunct="0"/>
            <a:endParaRPr lang="en-US" altLang="de-DE" dirty="0"/>
          </a:p>
          <a:p>
            <a:pPr eaLnBrk="0" hangingPunct="0"/>
            <a:r>
              <a:rPr lang="en-US" altLang="de-DE" dirty="0"/>
              <a:t>Charge collection by diffusion in thin epi-layer (slow, small signal)</a:t>
            </a:r>
          </a:p>
          <a:p>
            <a:pPr eaLnBrk="0" hangingPunct="0"/>
            <a:r>
              <a:rPr lang="en-US" altLang="de-DE" dirty="0"/>
              <a:t>Successful prototypes </a:t>
            </a:r>
          </a:p>
          <a:p>
            <a:pPr eaLnBrk="0" hangingPunct="0"/>
            <a:r>
              <a:rPr lang="en-US" altLang="de-DE" dirty="0"/>
              <a:t>(MIMOSA series, Strasbourg)</a:t>
            </a:r>
          </a:p>
          <a:p>
            <a:pPr eaLnBrk="0" hangingPunct="0"/>
            <a:r>
              <a:rPr lang="en-US" altLang="de-DE" dirty="0"/>
              <a:t>S/N: &gt;20/1,    Resolution &lt; 2 </a:t>
            </a:r>
            <a:r>
              <a:rPr lang="en-US" altLang="de-DE" dirty="0">
                <a:latin typeface="Symbol" pitchFamily="18" charset="2"/>
              </a:rPr>
              <a:t>m</a:t>
            </a:r>
            <a:r>
              <a:rPr lang="en-US" altLang="de-DE" dirty="0"/>
              <a:t>m</a:t>
            </a:r>
          </a:p>
          <a:p>
            <a:pPr eaLnBrk="0" hangingPunct="0"/>
            <a:r>
              <a:rPr lang="en-US" altLang="de-DE" dirty="0"/>
              <a:t>Only small (cm</a:t>
            </a:r>
            <a:r>
              <a:rPr lang="en-US" altLang="de-DE" baseline="30000" dirty="0"/>
              <a:t>2</a:t>
            </a:r>
            <a:r>
              <a:rPr lang="en-US" altLang="de-DE" dirty="0"/>
              <a:t>) chips possible (stepping)</a:t>
            </a:r>
          </a:p>
          <a:p>
            <a:pPr eaLnBrk="0" hangingPunct="0"/>
            <a:r>
              <a:rPr lang="en-US" altLang="de-DE" dirty="0"/>
              <a:t>Evolution: triple well </a:t>
            </a:r>
            <a:r>
              <a:rPr lang="en-US" altLang="de-DE" dirty="0" smtClean="0"/>
              <a:t>technologies</a:t>
            </a:r>
            <a:endParaRPr lang="en-US" altLang="de-DE" dirty="0"/>
          </a:p>
        </p:txBody>
      </p:sp>
      <p:pic>
        <p:nvPicPr>
          <p:cNvPr id="9114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826" r="49425"/>
          <a:stretch>
            <a:fillRect/>
          </a:stretch>
        </p:blipFill>
        <p:spPr bwMode="auto">
          <a:xfrm>
            <a:off x="5292725" y="981075"/>
            <a:ext cx="3708400" cy="2462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1143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7075" y="3500438"/>
            <a:ext cx="2868613" cy="2678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1145" name="Text Box 9"/>
          <p:cNvSpPr txBox="1">
            <a:spLocks noChangeArrowheads="1"/>
          </p:cNvSpPr>
          <p:nvPr/>
        </p:nvSpPr>
        <p:spPr bwMode="auto">
          <a:xfrm>
            <a:off x="5905500" y="6381750"/>
            <a:ext cx="26987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de-DE" sz="1200"/>
              <a:t>Many activities: France, UK, US, Italy</a:t>
            </a:r>
          </a:p>
          <a:p>
            <a:r>
              <a:rPr lang="en-US" altLang="de-DE" sz="1200"/>
              <a:t>(MAPS, CAPS, FAPS…..)</a:t>
            </a:r>
          </a:p>
        </p:txBody>
      </p:sp>
    </p:spTree>
    <p:extLst>
      <p:ext uri="{BB962C8B-B14F-4D97-AF65-F5344CB8AC3E}">
        <p14:creationId xmlns:p14="http://schemas.microsoft.com/office/powerpoint/2010/main" val="997178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Multiple Well Technologies</a:t>
            </a:r>
            <a:endParaRPr lang="en-GB" dirty="0"/>
          </a:p>
        </p:txBody>
      </p:sp>
      <p:grpSp>
        <p:nvGrpSpPr>
          <p:cNvPr id="48" name="Gruppieren 47"/>
          <p:cNvGrpSpPr/>
          <p:nvPr/>
        </p:nvGrpSpPr>
        <p:grpSpPr>
          <a:xfrm>
            <a:off x="611560" y="1845642"/>
            <a:ext cx="4363260" cy="935286"/>
            <a:chOff x="857160" y="1340768"/>
            <a:chExt cx="4363260" cy="935286"/>
          </a:xfrm>
        </p:grpSpPr>
        <p:grpSp>
          <p:nvGrpSpPr>
            <p:cNvPr id="5" name="Group 32"/>
            <p:cNvGrpSpPr>
              <a:grpSpLocks/>
            </p:cNvGrpSpPr>
            <p:nvPr/>
          </p:nvGrpSpPr>
          <p:grpSpPr bwMode="auto">
            <a:xfrm>
              <a:off x="857160" y="1340768"/>
              <a:ext cx="2197100" cy="935038"/>
              <a:chOff x="1973" y="2750"/>
              <a:chExt cx="1384" cy="589"/>
            </a:xfrm>
          </p:grpSpPr>
          <p:sp>
            <p:nvSpPr>
              <p:cNvPr id="6" name="Rectangle 33"/>
              <p:cNvSpPr>
                <a:spLocks noChangeArrowheads="1"/>
              </p:cNvSpPr>
              <p:nvPr/>
            </p:nvSpPr>
            <p:spPr bwMode="auto">
              <a:xfrm>
                <a:off x="1973" y="2885"/>
                <a:ext cx="1360" cy="46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16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 sz="16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 sz="16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 sz="16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 sz="16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7" name="Rectangle 34"/>
              <p:cNvSpPr>
                <a:spLocks noChangeArrowheads="1"/>
              </p:cNvSpPr>
              <p:nvPr/>
            </p:nvSpPr>
            <p:spPr bwMode="auto">
              <a:xfrm>
                <a:off x="1996" y="2931"/>
                <a:ext cx="1361" cy="408"/>
              </a:xfrm>
              <a:prstGeom prst="rect">
                <a:avLst/>
              </a:prstGeom>
              <a:solidFill>
                <a:srgbClr val="6699FF">
                  <a:alpha val="49019"/>
                </a:srgb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16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 sz="16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 sz="16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 sz="16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 sz="16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 eaLnBrk="1" hangingPunct="1"/>
                <a:endParaRPr lang="de-DE" altLang="de-DE"/>
              </a:p>
            </p:txBody>
          </p:sp>
          <p:sp>
            <p:nvSpPr>
              <p:cNvPr id="8" name="Rectangle 35"/>
              <p:cNvSpPr>
                <a:spLocks noChangeArrowheads="1"/>
              </p:cNvSpPr>
              <p:nvPr/>
            </p:nvSpPr>
            <p:spPr bwMode="auto">
              <a:xfrm>
                <a:off x="2200" y="2931"/>
                <a:ext cx="952" cy="91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16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 sz="16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 sz="16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 sz="16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 sz="16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9" name="Rectangle 36"/>
              <p:cNvSpPr>
                <a:spLocks noChangeArrowheads="1"/>
              </p:cNvSpPr>
              <p:nvPr/>
            </p:nvSpPr>
            <p:spPr bwMode="auto">
              <a:xfrm>
                <a:off x="2245" y="2885"/>
                <a:ext cx="181" cy="91"/>
              </a:xfrm>
              <a:prstGeom prst="rect">
                <a:avLst/>
              </a:prstGeom>
              <a:solidFill>
                <a:srgbClr val="FF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16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 sz="16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 sz="16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 sz="16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 sz="16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10" name="AutoShape 37"/>
              <p:cNvSpPr>
                <a:spLocks noChangeArrowheads="1"/>
              </p:cNvSpPr>
              <p:nvPr/>
            </p:nvSpPr>
            <p:spPr bwMode="auto">
              <a:xfrm rot="10800000" flipH="1">
                <a:off x="2426" y="2931"/>
                <a:ext cx="499" cy="45"/>
              </a:xfrm>
              <a:prstGeom prst="rtTriangle">
                <a:avLst/>
              </a:prstGeom>
              <a:solidFill>
                <a:srgbClr val="FF0000">
                  <a:alpha val="47058"/>
                </a:srgb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16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 sz="16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 sz="16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 sz="16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 sz="16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11" name="Rectangle 38"/>
              <p:cNvSpPr>
                <a:spLocks noChangeArrowheads="1"/>
              </p:cNvSpPr>
              <p:nvPr/>
            </p:nvSpPr>
            <p:spPr bwMode="auto">
              <a:xfrm>
                <a:off x="2880" y="2885"/>
                <a:ext cx="181" cy="91"/>
              </a:xfrm>
              <a:prstGeom prst="rect">
                <a:avLst/>
              </a:prstGeom>
              <a:solidFill>
                <a:srgbClr val="FF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16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 sz="16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 sz="16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 sz="16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 sz="16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12" name="Rectangle 39"/>
              <p:cNvSpPr>
                <a:spLocks noChangeArrowheads="1"/>
              </p:cNvSpPr>
              <p:nvPr/>
            </p:nvSpPr>
            <p:spPr bwMode="auto">
              <a:xfrm>
                <a:off x="2472" y="2840"/>
                <a:ext cx="363" cy="45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16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 sz="16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 sz="16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 sz="16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 sz="16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13" name="Text Box 40"/>
              <p:cNvSpPr txBox="1">
                <a:spLocks noChangeArrowheads="1"/>
              </p:cNvSpPr>
              <p:nvPr/>
            </p:nvSpPr>
            <p:spPr bwMode="auto">
              <a:xfrm>
                <a:off x="1973" y="3021"/>
                <a:ext cx="187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16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 sz="16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 sz="16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 sz="16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 sz="16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r>
                  <a:rPr lang="en-US" altLang="de-DE"/>
                  <a:t>p</a:t>
                </a:r>
              </a:p>
            </p:txBody>
          </p:sp>
          <p:sp>
            <p:nvSpPr>
              <p:cNvPr id="14" name="Text Box 41"/>
              <p:cNvSpPr txBox="1">
                <a:spLocks noChangeArrowheads="1"/>
              </p:cNvSpPr>
              <p:nvPr/>
            </p:nvSpPr>
            <p:spPr bwMode="auto">
              <a:xfrm>
                <a:off x="2245" y="2795"/>
                <a:ext cx="187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16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 sz="16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 sz="16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 sz="16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 sz="16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r>
                  <a:rPr lang="en-US" altLang="de-DE"/>
                  <a:t>n</a:t>
                </a:r>
              </a:p>
            </p:txBody>
          </p:sp>
          <p:sp>
            <p:nvSpPr>
              <p:cNvPr id="15" name="Text Box 42"/>
              <p:cNvSpPr txBox="1">
                <a:spLocks noChangeArrowheads="1"/>
              </p:cNvSpPr>
              <p:nvPr/>
            </p:nvSpPr>
            <p:spPr bwMode="auto">
              <a:xfrm>
                <a:off x="2880" y="2795"/>
                <a:ext cx="187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16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 sz="16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 sz="16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 sz="16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 sz="16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r>
                  <a:rPr lang="en-US" altLang="de-DE"/>
                  <a:t>n</a:t>
                </a:r>
              </a:p>
            </p:txBody>
          </p:sp>
          <p:sp>
            <p:nvSpPr>
              <p:cNvPr id="16" name="Rectangle 43"/>
              <p:cNvSpPr>
                <a:spLocks noChangeArrowheads="1"/>
              </p:cNvSpPr>
              <p:nvPr/>
            </p:nvSpPr>
            <p:spPr bwMode="auto">
              <a:xfrm>
                <a:off x="3152" y="2886"/>
                <a:ext cx="182" cy="181"/>
              </a:xfrm>
              <a:prstGeom prst="rect">
                <a:avLst/>
              </a:prstGeom>
              <a:solidFill>
                <a:srgbClr val="FF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16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 sz="16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 sz="16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 sz="16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 sz="16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17" name="Line 44"/>
              <p:cNvSpPr>
                <a:spLocks noChangeShapeType="1"/>
              </p:cNvSpPr>
              <p:nvPr/>
            </p:nvSpPr>
            <p:spPr bwMode="auto">
              <a:xfrm flipV="1">
                <a:off x="3243" y="2750"/>
                <a:ext cx="0" cy="136"/>
              </a:xfrm>
              <a:prstGeom prst="line">
                <a:avLst/>
              </a:prstGeom>
              <a:noFill/>
              <a:ln w="9525">
                <a:noFill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" name="Line 45"/>
              <p:cNvSpPr>
                <a:spLocks noChangeShapeType="1"/>
              </p:cNvSpPr>
              <p:nvPr/>
            </p:nvSpPr>
            <p:spPr bwMode="auto">
              <a:xfrm flipH="1">
                <a:off x="2653" y="2750"/>
                <a:ext cx="590" cy="0"/>
              </a:xfrm>
              <a:prstGeom prst="line">
                <a:avLst/>
              </a:prstGeom>
              <a:noFill/>
              <a:ln w="9525">
                <a:noFill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" name="Line 46"/>
              <p:cNvSpPr>
                <a:spLocks noChangeShapeType="1"/>
              </p:cNvSpPr>
              <p:nvPr/>
            </p:nvSpPr>
            <p:spPr bwMode="auto">
              <a:xfrm>
                <a:off x="2653" y="2750"/>
                <a:ext cx="0" cy="90"/>
              </a:xfrm>
              <a:prstGeom prst="line">
                <a:avLst/>
              </a:prstGeom>
              <a:noFill/>
              <a:ln w="9525">
                <a:noFill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" name="Freeform 47"/>
              <p:cNvSpPr>
                <a:spLocks/>
              </p:cNvSpPr>
              <p:nvPr/>
            </p:nvSpPr>
            <p:spPr bwMode="auto">
              <a:xfrm>
                <a:off x="2504" y="3024"/>
                <a:ext cx="688" cy="196"/>
              </a:xfrm>
              <a:custGeom>
                <a:avLst/>
                <a:gdLst>
                  <a:gd name="T0" fmla="*/ 0 w 688"/>
                  <a:gd name="T1" fmla="*/ 176 h 196"/>
                  <a:gd name="T2" fmla="*/ 112 w 688"/>
                  <a:gd name="T3" fmla="*/ 160 h 196"/>
                  <a:gd name="T4" fmla="*/ 184 w 688"/>
                  <a:gd name="T5" fmla="*/ 136 h 196"/>
                  <a:gd name="T6" fmla="*/ 256 w 688"/>
                  <a:gd name="T7" fmla="*/ 88 h 196"/>
                  <a:gd name="T8" fmla="*/ 336 w 688"/>
                  <a:gd name="T9" fmla="*/ 128 h 196"/>
                  <a:gd name="T10" fmla="*/ 512 w 688"/>
                  <a:gd name="T11" fmla="*/ 152 h 196"/>
                  <a:gd name="T12" fmla="*/ 576 w 688"/>
                  <a:gd name="T13" fmla="*/ 56 h 196"/>
                  <a:gd name="T14" fmla="*/ 648 w 688"/>
                  <a:gd name="T15" fmla="*/ 48 h 196"/>
                  <a:gd name="T16" fmla="*/ 688 w 688"/>
                  <a:gd name="T17" fmla="*/ 0 h 19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688"/>
                  <a:gd name="T28" fmla="*/ 0 h 196"/>
                  <a:gd name="T29" fmla="*/ 688 w 688"/>
                  <a:gd name="T30" fmla="*/ 196 h 19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688" h="196">
                    <a:moveTo>
                      <a:pt x="0" y="176"/>
                    </a:moveTo>
                    <a:cubicBezTo>
                      <a:pt x="65" y="154"/>
                      <a:pt x="24" y="149"/>
                      <a:pt x="112" y="160"/>
                    </a:cubicBezTo>
                    <a:cubicBezTo>
                      <a:pt x="160" y="176"/>
                      <a:pt x="154" y="166"/>
                      <a:pt x="184" y="136"/>
                    </a:cubicBezTo>
                    <a:cubicBezTo>
                      <a:pt x="204" y="116"/>
                      <a:pt x="230" y="97"/>
                      <a:pt x="256" y="88"/>
                    </a:cubicBezTo>
                    <a:cubicBezTo>
                      <a:pt x="285" y="98"/>
                      <a:pt x="310" y="111"/>
                      <a:pt x="336" y="128"/>
                    </a:cubicBezTo>
                    <a:cubicBezTo>
                      <a:pt x="359" y="196"/>
                      <a:pt x="456" y="155"/>
                      <a:pt x="512" y="152"/>
                    </a:cubicBezTo>
                    <a:cubicBezTo>
                      <a:pt x="570" y="133"/>
                      <a:pt x="526" y="73"/>
                      <a:pt x="576" y="56"/>
                    </a:cubicBezTo>
                    <a:cubicBezTo>
                      <a:pt x="599" y="48"/>
                      <a:pt x="624" y="51"/>
                      <a:pt x="648" y="48"/>
                    </a:cubicBezTo>
                    <a:cubicBezTo>
                      <a:pt x="675" y="39"/>
                      <a:pt x="688" y="30"/>
                      <a:pt x="688" y="0"/>
                    </a:cubicBezTo>
                  </a:path>
                </a:pathLst>
              </a:custGeom>
              <a:noFill/>
              <a:ln w="9525">
                <a:noFill/>
                <a:round/>
                <a:headEnd type="none" w="med" len="med"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1" name="Line 48"/>
              <p:cNvSpPr>
                <a:spLocks noChangeShapeType="1"/>
              </p:cNvSpPr>
              <p:nvPr/>
            </p:nvSpPr>
            <p:spPr bwMode="auto">
              <a:xfrm flipV="1">
                <a:off x="3152" y="3022"/>
                <a:ext cx="46" cy="45"/>
              </a:xfrm>
              <a:prstGeom prst="line">
                <a:avLst/>
              </a:prstGeom>
              <a:noFill/>
              <a:ln w="9525">
                <a:noFill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" name="Freeform 49"/>
              <p:cNvSpPr>
                <a:spLocks/>
              </p:cNvSpPr>
              <p:nvPr/>
            </p:nvSpPr>
            <p:spPr bwMode="auto">
              <a:xfrm>
                <a:off x="3046" y="3022"/>
                <a:ext cx="227" cy="317"/>
              </a:xfrm>
              <a:custGeom>
                <a:avLst/>
                <a:gdLst>
                  <a:gd name="T0" fmla="*/ 106 w 227"/>
                  <a:gd name="T1" fmla="*/ 317 h 317"/>
                  <a:gd name="T2" fmla="*/ 15 w 227"/>
                  <a:gd name="T3" fmla="*/ 227 h 317"/>
                  <a:gd name="T4" fmla="*/ 197 w 227"/>
                  <a:gd name="T5" fmla="*/ 181 h 317"/>
                  <a:gd name="T6" fmla="*/ 197 w 227"/>
                  <a:gd name="T7" fmla="*/ 91 h 317"/>
                  <a:gd name="T8" fmla="*/ 197 w 227"/>
                  <a:gd name="T9" fmla="*/ 0 h 3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27"/>
                  <a:gd name="T16" fmla="*/ 0 h 317"/>
                  <a:gd name="T17" fmla="*/ 227 w 227"/>
                  <a:gd name="T18" fmla="*/ 317 h 31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27" h="317">
                    <a:moveTo>
                      <a:pt x="106" y="317"/>
                    </a:moveTo>
                    <a:cubicBezTo>
                      <a:pt x="53" y="283"/>
                      <a:pt x="0" y="250"/>
                      <a:pt x="15" y="227"/>
                    </a:cubicBezTo>
                    <a:cubicBezTo>
                      <a:pt x="30" y="204"/>
                      <a:pt x="167" y="204"/>
                      <a:pt x="197" y="181"/>
                    </a:cubicBezTo>
                    <a:cubicBezTo>
                      <a:pt x="227" y="158"/>
                      <a:pt x="197" y="121"/>
                      <a:pt x="197" y="91"/>
                    </a:cubicBezTo>
                    <a:cubicBezTo>
                      <a:pt x="197" y="61"/>
                      <a:pt x="197" y="8"/>
                      <a:pt x="197" y="0"/>
                    </a:cubicBezTo>
                  </a:path>
                </a:pathLst>
              </a:custGeom>
              <a:noFill/>
              <a:ln w="9525">
                <a:noFill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3" name="Line 50"/>
              <p:cNvSpPr>
                <a:spLocks noChangeShapeType="1"/>
              </p:cNvSpPr>
              <p:nvPr/>
            </p:nvSpPr>
            <p:spPr bwMode="auto">
              <a:xfrm flipV="1">
                <a:off x="3243" y="3022"/>
                <a:ext cx="0" cy="91"/>
              </a:xfrm>
              <a:prstGeom prst="line">
                <a:avLst/>
              </a:prstGeom>
              <a:noFill/>
              <a:ln w="9525">
                <a:noFill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" name="Text Box 51"/>
              <p:cNvSpPr txBox="1">
                <a:spLocks noChangeArrowheads="1"/>
              </p:cNvSpPr>
              <p:nvPr/>
            </p:nvSpPr>
            <p:spPr bwMode="auto">
              <a:xfrm>
                <a:off x="3152" y="2886"/>
                <a:ext cx="187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16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 sz="16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 sz="16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 sz="16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 sz="16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r>
                  <a:rPr lang="en-US" altLang="de-DE"/>
                  <a:t>n</a:t>
                </a:r>
              </a:p>
            </p:txBody>
          </p:sp>
        </p:grpSp>
        <p:sp>
          <p:nvSpPr>
            <p:cNvPr id="26" name="Rectangle 33"/>
            <p:cNvSpPr>
              <a:spLocks noChangeArrowheads="1"/>
            </p:cNvSpPr>
            <p:nvPr/>
          </p:nvSpPr>
          <p:spPr bwMode="auto">
            <a:xfrm>
              <a:off x="3059832" y="1555081"/>
              <a:ext cx="2159000" cy="73025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16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de-DE" altLang="de-DE"/>
            </a:p>
          </p:txBody>
        </p:sp>
        <p:sp>
          <p:nvSpPr>
            <p:cNvPr id="27" name="Rectangle 34"/>
            <p:cNvSpPr>
              <a:spLocks noChangeArrowheads="1"/>
            </p:cNvSpPr>
            <p:nvPr/>
          </p:nvSpPr>
          <p:spPr bwMode="auto">
            <a:xfrm>
              <a:off x="3059832" y="1628106"/>
              <a:ext cx="2160588" cy="647700"/>
            </a:xfrm>
            <a:prstGeom prst="rect">
              <a:avLst/>
            </a:prstGeom>
            <a:solidFill>
              <a:srgbClr val="6699FF">
                <a:alpha val="49019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16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/>
              <a:endParaRPr lang="de-DE" altLang="de-DE"/>
            </a:p>
          </p:txBody>
        </p:sp>
        <p:sp>
          <p:nvSpPr>
            <p:cNvPr id="28" name="Rectangle 35"/>
            <p:cNvSpPr>
              <a:spLocks noChangeArrowheads="1"/>
            </p:cNvSpPr>
            <p:nvPr/>
          </p:nvSpPr>
          <p:spPr bwMode="auto">
            <a:xfrm>
              <a:off x="3420195" y="1628106"/>
              <a:ext cx="1511300" cy="144463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16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de-DE" altLang="de-DE"/>
            </a:p>
          </p:txBody>
        </p:sp>
        <p:sp>
          <p:nvSpPr>
            <p:cNvPr id="29" name="Rectangle 36"/>
            <p:cNvSpPr>
              <a:spLocks noChangeArrowheads="1"/>
            </p:cNvSpPr>
            <p:nvPr/>
          </p:nvSpPr>
          <p:spPr bwMode="auto">
            <a:xfrm>
              <a:off x="3491632" y="1555081"/>
              <a:ext cx="287338" cy="144463"/>
            </a:xfrm>
            <a:prstGeom prst="rect">
              <a:avLst/>
            </a:prstGeom>
            <a:solidFill>
              <a:srgbClr val="3333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16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de-DE" altLang="de-DE"/>
            </a:p>
          </p:txBody>
        </p:sp>
        <p:sp>
          <p:nvSpPr>
            <p:cNvPr id="30" name="AutoShape 37"/>
            <p:cNvSpPr>
              <a:spLocks noChangeArrowheads="1"/>
            </p:cNvSpPr>
            <p:nvPr/>
          </p:nvSpPr>
          <p:spPr bwMode="auto">
            <a:xfrm rot="10800000" flipH="1">
              <a:off x="3778970" y="1628106"/>
              <a:ext cx="792163" cy="71438"/>
            </a:xfrm>
            <a:prstGeom prst="rtTriangle">
              <a:avLst/>
            </a:prstGeom>
            <a:solidFill>
              <a:srgbClr val="33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16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de-DE" altLang="de-DE"/>
            </a:p>
          </p:txBody>
        </p:sp>
        <p:sp>
          <p:nvSpPr>
            <p:cNvPr id="31" name="Rectangle 38"/>
            <p:cNvSpPr>
              <a:spLocks noChangeArrowheads="1"/>
            </p:cNvSpPr>
            <p:nvPr/>
          </p:nvSpPr>
          <p:spPr bwMode="auto">
            <a:xfrm>
              <a:off x="4499695" y="1555081"/>
              <a:ext cx="287338" cy="144463"/>
            </a:xfrm>
            <a:prstGeom prst="rect">
              <a:avLst/>
            </a:prstGeom>
            <a:solidFill>
              <a:srgbClr val="3333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16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de-DE" altLang="de-DE"/>
            </a:p>
          </p:txBody>
        </p:sp>
        <p:sp>
          <p:nvSpPr>
            <p:cNvPr id="32" name="Rectangle 39"/>
            <p:cNvSpPr>
              <a:spLocks noChangeArrowheads="1"/>
            </p:cNvSpPr>
            <p:nvPr/>
          </p:nvSpPr>
          <p:spPr bwMode="auto">
            <a:xfrm>
              <a:off x="3851995" y="1483643"/>
              <a:ext cx="576263" cy="71438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16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de-DE" altLang="de-DE"/>
            </a:p>
          </p:txBody>
        </p:sp>
        <p:sp>
          <p:nvSpPr>
            <p:cNvPr id="34" name="Text Box 41"/>
            <p:cNvSpPr txBox="1">
              <a:spLocks noChangeArrowheads="1"/>
            </p:cNvSpPr>
            <p:nvPr/>
          </p:nvSpPr>
          <p:spPr bwMode="auto">
            <a:xfrm>
              <a:off x="3491632" y="1434262"/>
              <a:ext cx="298480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altLang="de-DE" dirty="0" smtClean="0"/>
                <a:t>p</a:t>
              </a:r>
              <a:endParaRPr lang="en-US" altLang="de-DE" dirty="0"/>
            </a:p>
          </p:txBody>
        </p:sp>
        <p:sp>
          <p:nvSpPr>
            <p:cNvPr id="35" name="Text Box 42"/>
            <p:cNvSpPr txBox="1">
              <a:spLocks noChangeArrowheads="1"/>
            </p:cNvSpPr>
            <p:nvPr/>
          </p:nvSpPr>
          <p:spPr bwMode="auto">
            <a:xfrm>
              <a:off x="4499695" y="1412776"/>
              <a:ext cx="298480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altLang="de-DE" dirty="0" smtClean="0"/>
                <a:t>p</a:t>
              </a:r>
              <a:endParaRPr lang="en-US" altLang="de-DE" dirty="0"/>
            </a:p>
          </p:txBody>
        </p:sp>
        <p:sp>
          <p:nvSpPr>
            <p:cNvPr id="37" name="Line 44"/>
            <p:cNvSpPr>
              <a:spLocks noChangeShapeType="1"/>
            </p:cNvSpPr>
            <p:nvPr/>
          </p:nvSpPr>
          <p:spPr bwMode="auto">
            <a:xfrm flipV="1">
              <a:off x="2915816" y="1340768"/>
              <a:ext cx="0" cy="2159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8" name="Line 45"/>
            <p:cNvSpPr>
              <a:spLocks noChangeShapeType="1"/>
            </p:cNvSpPr>
            <p:nvPr/>
          </p:nvSpPr>
          <p:spPr bwMode="auto">
            <a:xfrm flipH="1">
              <a:off x="1984286" y="1340768"/>
              <a:ext cx="93662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9" name="Line 46"/>
            <p:cNvSpPr>
              <a:spLocks noChangeShapeType="1"/>
            </p:cNvSpPr>
            <p:nvPr/>
          </p:nvSpPr>
          <p:spPr bwMode="auto">
            <a:xfrm>
              <a:off x="1979712" y="1340768"/>
              <a:ext cx="0" cy="14287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40" name="Freeform 47"/>
            <p:cNvSpPr>
              <a:spLocks/>
            </p:cNvSpPr>
            <p:nvPr/>
          </p:nvSpPr>
          <p:spPr bwMode="auto">
            <a:xfrm>
              <a:off x="3275856" y="1775743"/>
              <a:ext cx="1092200" cy="311150"/>
            </a:xfrm>
            <a:custGeom>
              <a:avLst/>
              <a:gdLst>
                <a:gd name="T0" fmla="*/ 0 w 688"/>
                <a:gd name="T1" fmla="*/ 176 h 196"/>
                <a:gd name="T2" fmla="*/ 112 w 688"/>
                <a:gd name="T3" fmla="*/ 160 h 196"/>
                <a:gd name="T4" fmla="*/ 184 w 688"/>
                <a:gd name="T5" fmla="*/ 136 h 196"/>
                <a:gd name="T6" fmla="*/ 256 w 688"/>
                <a:gd name="T7" fmla="*/ 88 h 196"/>
                <a:gd name="T8" fmla="*/ 336 w 688"/>
                <a:gd name="T9" fmla="*/ 128 h 196"/>
                <a:gd name="T10" fmla="*/ 512 w 688"/>
                <a:gd name="T11" fmla="*/ 152 h 196"/>
                <a:gd name="T12" fmla="*/ 576 w 688"/>
                <a:gd name="T13" fmla="*/ 56 h 196"/>
                <a:gd name="T14" fmla="*/ 648 w 688"/>
                <a:gd name="T15" fmla="*/ 48 h 196"/>
                <a:gd name="T16" fmla="*/ 688 w 688"/>
                <a:gd name="T17" fmla="*/ 0 h 19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88"/>
                <a:gd name="T28" fmla="*/ 0 h 196"/>
                <a:gd name="T29" fmla="*/ 688 w 688"/>
                <a:gd name="T30" fmla="*/ 196 h 19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88" h="196">
                  <a:moveTo>
                    <a:pt x="0" y="176"/>
                  </a:moveTo>
                  <a:cubicBezTo>
                    <a:pt x="65" y="154"/>
                    <a:pt x="24" y="149"/>
                    <a:pt x="112" y="160"/>
                  </a:cubicBezTo>
                  <a:cubicBezTo>
                    <a:pt x="160" y="176"/>
                    <a:pt x="154" y="166"/>
                    <a:pt x="184" y="136"/>
                  </a:cubicBezTo>
                  <a:cubicBezTo>
                    <a:pt x="204" y="116"/>
                    <a:pt x="230" y="97"/>
                    <a:pt x="256" y="88"/>
                  </a:cubicBezTo>
                  <a:cubicBezTo>
                    <a:pt x="285" y="98"/>
                    <a:pt x="310" y="111"/>
                    <a:pt x="336" y="128"/>
                  </a:cubicBezTo>
                  <a:cubicBezTo>
                    <a:pt x="359" y="196"/>
                    <a:pt x="456" y="155"/>
                    <a:pt x="512" y="152"/>
                  </a:cubicBezTo>
                  <a:cubicBezTo>
                    <a:pt x="570" y="133"/>
                    <a:pt x="526" y="73"/>
                    <a:pt x="576" y="56"/>
                  </a:cubicBezTo>
                  <a:cubicBezTo>
                    <a:pt x="599" y="48"/>
                    <a:pt x="624" y="51"/>
                    <a:pt x="648" y="48"/>
                  </a:cubicBezTo>
                  <a:cubicBezTo>
                    <a:pt x="675" y="39"/>
                    <a:pt x="688" y="30"/>
                    <a:pt x="688" y="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 type="none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42" name="Freeform 49"/>
            <p:cNvSpPr>
              <a:spLocks/>
            </p:cNvSpPr>
            <p:nvPr/>
          </p:nvSpPr>
          <p:spPr bwMode="auto">
            <a:xfrm>
              <a:off x="4211960" y="1772568"/>
              <a:ext cx="360363" cy="503238"/>
            </a:xfrm>
            <a:custGeom>
              <a:avLst/>
              <a:gdLst>
                <a:gd name="T0" fmla="*/ 106 w 227"/>
                <a:gd name="T1" fmla="*/ 317 h 317"/>
                <a:gd name="T2" fmla="*/ 15 w 227"/>
                <a:gd name="T3" fmla="*/ 227 h 317"/>
                <a:gd name="T4" fmla="*/ 197 w 227"/>
                <a:gd name="T5" fmla="*/ 181 h 317"/>
                <a:gd name="T6" fmla="*/ 197 w 227"/>
                <a:gd name="T7" fmla="*/ 91 h 317"/>
                <a:gd name="T8" fmla="*/ 197 w 227"/>
                <a:gd name="T9" fmla="*/ 0 h 3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27"/>
                <a:gd name="T16" fmla="*/ 0 h 317"/>
                <a:gd name="T17" fmla="*/ 227 w 227"/>
                <a:gd name="T18" fmla="*/ 317 h 3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27" h="317">
                  <a:moveTo>
                    <a:pt x="106" y="317"/>
                  </a:moveTo>
                  <a:cubicBezTo>
                    <a:pt x="53" y="283"/>
                    <a:pt x="0" y="250"/>
                    <a:pt x="15" y="227"/>
                  </a:cubicBezTo>
                  <a:cubicBezTo>
                    <a:pt x="30" y="204"/>
                    <a:pt x="167" y="204"/>
                    <a:pt x="197" y="181"/>
                  </a:cubicBezTo>
                  <a:cubicBezTo>
                    <a:pt x="227" y="158"/>
                    <a:pt x="197" y="121"/>
                    <a:pt x="197" y="91"/>
                  </a:cubicBezTo>
                  <a:cubicBezTo>
                    <a:pt x="197" y="61"/>
                    <a:pt x="197" y="8"/>
                    <a:pt x="197" y="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45" name="Freeform 47"/>
            <p:cNvSpPr>
              <a:spLocks/>
            </p:cNvSpPr>
            <p:nvPr/>
          </p:nvSpPr>
          <p:spPr bwMode="auto">
            <a:xfrm>
              <a:off x="1763688" y="1772816"/>
              <a:ext cx="1092200" cy="311150"/>
            </a:xfrm>
            <a:custGeom>
              <a:avLst/>
              <a:gdLst>
                <a:gd name="T0" fmla="*/ 0 w 688"/>
                <a:gd name="T1" fmla="*/ 176 h 196"/>
                <a:gd name="T2" fmla="*/ 112 w 688"/>
                <a:gd name="T3" fmla="*/ 160 h 196"/>
                <a:gd name="T4" fmla="*/ 184 w 688"/>
                <a:gd name="T5" fmla="*/ 136 h 196"/>
                <a:gd name="T6" fmla="*/ 256 w 688"/>
                <a:gd name="T7" fmla="*/ 88 h 196"/>
                <a:gd name="T8" fmla="*/ 336 w 688"/>
                <a:gd name="T9" fmla="*/ 128 h 196"/>
                <a:gd name="T10" fmla="*/ 512 w 688"/>
                <a:gd name="T11" fmla="*/ 152 h 196"/>
                <a:gd name="T12" fmla="*/ 576 w 688"/>
                <a:gd name="T13" fmla="*/ 56 h 196"/>
                <a:gd name="T14" fmla="*/ 648 w 688"/>
                <a:gd name="T15" fmla="*/ 48 h 196"/>
                <a:gd name="T16" fmla="*/ 688 w 688"/>
                <a:gd name="T17" fmla="*/ 0 h 19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88"/>
                <a:gd name="T28" fmla="*/ 0 h 196"/>
                <a:gd name="T29" fmla="*/ 688 w 688"/>
                <a:gd name="T30" fmla="*/ 196 h 19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88" h="196">
                  <a:moveTo>
                    <a:pt x="0" y="176"/>
                  </a:moveTo>
                  <a:cubicBezTo>
                    <a:pt x="65" y="154"/>
                    <a:pt x="24" y="149"/>
                    <a:pt x="112" y="160"/>
                  </a:cubicBezTo>
                  <a:cubicBezTo>
                    <a:pt x="160" y="176"/>
                    <a:pt x="154" y="166"/>
                    <a:pt x="184" y="136"/>
                  </a:cubicBezTo>
                  <a:cubicBezTo>
                    <a:pt x="204" y="116"/>
                    <a:pt x="230" y="97"/>
                    <a:pt x="256" y="88"/>
                  </a:cubicBezTo>
                  <a:cubicBezTo>
                    <a:pt x="285" y="98"/>
                    <a:pt x="310" y="111"/>
                    <a:pt x="336" y="128"/>
                  </a:cubicBezTo>
                  <a:cubicBezTo>
                    <a:pt x="359" y="196"/>
                    <a:pt x="456" y="155"/>
                    <a:pt x="512" y="152"/>
                  </a:cubicBezTo>
                  <a:cubicBezTo>
                    <a:pt x="570" y="133"/>
                    <a:pt x="526" y="73"/>
                    <a:pt x="576" y="56"/>
                  </a:cubicBezTo>
                  <a:cubicBezTo>
                    <a:pt x="599" y="48"/>
                    <a:pt x="624" y="51"/>
                    <a:pt x="648" y="48"/>
                  </a:cubicBezTo>
                  <a:cubicBezTo>
                    <a:pt x="675" y="39"/>
                    <a:pt x="688" y="30"/>
                    <a:pt x="688" y="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 type="none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46" name="Freeform 49"/>
            <p:cNvSpPr>
              <a:spLocks/>
            </p:cNvSpPr>
            <p:nvPr/>
          </p:nvSpPr>
          <p:spPr bwMode="auto">
            <a:xfrm>
              <a:off x="2555453" y="1772816"/>
              <a:ext cx="360363" cy="503238"/>
            </a:xfrm>
            <a:custGeom>
              <a:avLst/>
              <a:gdLst>
                <a:gd name="T0" fmla="*/ 106 w 227"/>
                <a:gd name="T1" fmla="*/ 317 h 317"/>
                <a:gd name="T2" fmla="*/ 15 w 227"/>
                <a:gd name="T3" fmla="*/ 227 h 317"/>
                <a:gd name="T4" fmla="*/ 197 w 227"/>
                <a:gd name="T5" fmla="*/ 181 h 317"/>
                <a:gd name="T6" fmla="*/ 197 w 227"/>
                <a:gd name="T7" fmla="*/ 91 h 317"/>
                <a:gd name="T8" fmla="*/ 197 w 227"/>
                <a:gd name="T9" fmla="*/ 0 h 3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27"/>
                <a:gd name="T16" fmla="*/ 0 h 317"/>
                <a:gd name="T17" fmla="*/ 227 w 227"/>
                <a:gd name="T18" fmla="*/ 317 h 31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27" h="317">
                  <a:moveTo>
                    <a:pt x="106" y="317"/>
                  </a:moveTo>
                  <a:cubicBezTo>
                    <a:pt x="53" y="283"/>
                    <a:pt x="0" y="250"/>
                    <a:pt x="15" y="227"/>
                  </a:cubicBezTo>
                  <a:cubicBezTo>
                    <a:pt x="30" y="204"/>
                    <a:pt x="167" y="204"/>
                    <a:pt x="197" y="181"/>
                  </a:cubicBezTo>
                  <a:cubicBezTo>
                    <a:pt x="227" y="158"/>
                    <a:pt x="197" y="121"/>
                    <a:pt x="197" y="91"/>
                  </a:cubicBezTo>
                  <a:cubicBezTo>
                    <a:pt x="197" y="61"/>
                    <a:pt x="197" y="8"/>
                    <a:pt x="197" y="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47" name="Textfeld 46"/>
          <p:cNvSpPr txBox="1"/>
          <p:nvPr/>
        </p:nvSpPr>
        <p:spPr>
          <a:xfrm>
            <a:off x="5364088" y="1673513"/>
            <a:ext cx="363589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N-well imbedding PMOS transistor acts as parasitic charge collection node</a:t>
            </a:r>
          </a:p>
          <a:p>
            <a:r>
              <a:rPr lang="en-GB" dirty="0" smtClean="0"/>
              <a:t>=&gt; Reduced charge collection efficiency</a:t>
            </a:r>
            <a:endParaRPr lang="en-GB" dirty="0"/>
          </a:p>
        </p:txBody>
      </p:sp>
      <p:grpSp>
        <p:nvGrpSpPr>
          <p:cNvPr id="89" name="Gruppieren 88"/>
          <p:cNvGrpSpPr/>
          <p:nvPr/>
        </p:nvGrpSpPr>
        <p:grpSpPr>
          <a:xfrm>
            <a:off x="683568" y="4149898"/>
            <a:ext cx="4363260" cy="935286"/>
            <a:chOff x="827584" y="3789858"/>
            <a:chExt cx="4363260" cy="935286"/>
          </a:xfrm>
        </p:grpSpPr>
        <p:sp>
          <p:nvSpPr>
            <p:cNvPr id="88" name="Rechteck 87"/>
            <p:cNvSpPr/>
            <p:nvPr/>
          </p:nvSpPr>
          <p:spPr>
            <a:xfrm>
              <a:off x="3246280" y="4076402"/>
              <a:ext cx="1829677" cy="265906"/>
            </a:xfrm>
            <a:prstGeom prst="rect">
              <a:avLst/>
            </a:prstGeom>
            <a:solidFill>
              <a:srgbClr val="3333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49" name="Gruppieren 48"/>
            <p:cNvGrpSpPr/>
            <p:nvPr/>
          </p:nvGrpSpPr>
          <p:grpSpPr>
            <a:xfrm>
              <a:off x="827584" y="3789858"/>
              <a:ext cx="4363260" cy="935286"/>
              <a:chOff x="857160" y="1340768"/>
              <a:chExt cx="4363260" cy="935286"/>
            </a:xfrm>
          </p:grpSpPr>
          <p:grpSp>
            <p:nvGrpSpPr>
              <p:cNvPr id="50" name="Group 32"/>
              <p:cNvGrpSpPr>
                <a:grpSpLocks/>
              </p:cNvGrpSpPr>
              <p:nvPr/>
            </p:nvGrpSpPr>
            <p:grpSpPr bwMode="auto">
              <a:xfrm>
                <a:off x="857160" y="1340768"/>
                <a:ext cx="2197100" cy="935038"/>
                <a:chOff x="1973" y="2750"/>
                <a:chExt cx="1384" cy="589"/>
              </a:xfrm>
            </p:grpSpPr>
            <p:sp>
              <p:nvSpPr>
                <p:cNvPr id="69" name="Rectangle 33"/>
                <p:cNvSpPr>
                  <a:spLocks noChangeArrowheads="1"/>
                </p:cNvSpPr>
                <p:nvPr/>
              </p:nvSpPr>
              <p:spPr bwMode="auto">
                <a:xfrm>
                  <a:off x="1973" y="2885"/>
                  <a:ext cx="1360" cy="46"/>
                </a:xfrm>
                <a:prstGeom prst="rect">
                  <a:avLst/>
                </a:prstGeom>
                <a:solidFill>
                  <a:schemeClr val="folHlink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1600">
                      <a:solidFill>
                        <a:schemeClr val="tx1"/>
                      </a:solidFill>
                      <a:latin typeface="Arial" pitchFamily="34" charset="0"/>
                    </a:defRPr>
                  </a:lvl1pPr>
                  <a:lvl2pPr marL="742950" indent="-285750" eaLnBrk="0" hangingPunct="0">
                    <a:defRPr sz="1600">
                      <a:solidFill>
                        <a:schemeClr val="tx1"/>
                      </a:solidFill>
                      <a:latin typeface="Arial" pitchFamily="34" charset="0"/>
                    </a:defRPr>
                  </a:lvl2pPr>
                  <a:lvl3pPr marL="1143000" indent="-228600" eaLnBrk="0" hangingPunct="0">
                    <a:defRPr sz="1600">
                      <a:solidFill>
                        <a:schemeClr val="tx1"/>
                      </a:solidFill>
                      <a:latin typeface="Arial" pitchFamily="34" charset="0"/>
                    </a:defRPr>
                  </a:lvl3pPr>
                  <a:lvl4pPr marL="1600200" indent="-228600" eaLnBrk="0" hangingPunct="0">
                    <a:defRPr sz="1600">
                      <a:solidFill>
                        <a:schemeClr val="tx1"/>
                      </a:solidFill>
                      <a:latin typeface="Arial" pitchFamily="34" charset="0"/>
                    </a:defRPr>
                  </a:lvl4pPr>
                  <a:lvl5pPr marL="2057400" indent="-228600" eaLnBrk="0" hangingPunct="0">
                    <a:defRPr sz="1600">
                      <a:solidFill>
                        <a:schemeClr val="tx1"/>
                      </a:solidFill>
                      <a:latin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Arial" pitchFamily="34" charset="0"/>
                    </a:defRPr>
                  </a:lvl9pPr>
                </a:lstStyle>
                <a:p>
                  <a:pPr eaLnBrk="1" hangingPunct="1"/>
                  <a:endParaRPr lang="de-DE" altLang="de-DE"/>
                </a:p>
              </p:txBody>
            </p:sp>
            <p:sp>
              <p:nvSpPr>
                <p:cNvPr id="70" name="Rectangle 34"/>
                <p:cNvSpPr>
                  <a:spLocks noChangeArrowheads="1"/>
                </p:cNvSpPr>
                <p:nvPr/>
              </p:nvSpPr>
              <p:spPr bwMode="auto">
                <a:xfrm>
                  <a:off x="1996" y="2931"/>
                  <a:ext cx="1361" cy="408"/>
                </a:xfrm>
                <a:prstGeom prst="rect">
                  <a:avLst/>
                </a:prstGeom>
                <a:solidFill>
                  <a:srgbClr val="6699FF">
                    <a:alpha val="49019"/>
                  </a:srgb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1600">
                      <a:solidFill>
                        <a:schemeClr val="tx1"/>
                      </a:solidFill>
                      <a:latin typeface="Arial" pitchFamily="34" charset="0"/>
                    </a:defRPr>
                  </a:lvl1pPr>
                  <a:lvl2pPr marL="742950" indent="-285750" eaLnBrk="0" hangingPunct="0">
                    <a:defRPr sz="1600">
                      <a:solidFill>
                        <a:schemeClr val="tx1"/>
                      </a:solidFill>
                      <a:latin typeface="Arial" pitchFamily="34" charset="0"/>
                    </a:defRPr>
                  </a:lvl2pPr>
                  <a:lvl3pPr marL="1143000" indent="-228600" eaLnBrk="0" hangingPunct="0">
                    <a:defRPr sz="1600">
                      <a:solidFill>
                        <a:schemeClr val="tx1"/>
                      </a:solidFill>
                      <a:latin typeface="Arial" pitchFamily="34" charset="0"/>
                    </a:defRPr>
                  </a:lvl3pPr>
                  <a:lvl4pPr marL="1600200" indent="-228600" eaLnBrk="0" hangingPunct="0">
                    <a:defRPr sz="1600">
                      <a:solidFill>
                        <a:schemeClr val="tx1"/>
                      </a:solidFill>
                      <a:latin typeface="Arial" pitchFamily="34" charset="0"/>
                    </a:defRPr>
                  </a:lvl4pPr>
                  <a:lvl5pPr marL="2057400" indent="-228600" eaLnBrk="0" hangingPunct="0">
                    <a:defRPr sz="1600">
                      <a:solidFill>
                        <a:schemeClr val="tx1"/>
                      </a:solidFill>
                      <a:latin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Arial" pitchFamily="34" charset="0"/>
                    </a:defRPr>
                  </a:lvl9pPr>
                </a:lstStyle>
                <a:p>
                  <a:pPr algn="ctr" eaLnBrk="1" hangingPunct="1"/>
                  <a:endParaRPr lang="de-DE" altLang="de-DE"/>
                </a:p>
              </p:txBody>
            </p:sp>
            <p:sp>
              <p:nvSpPr>
                <p:cNvPr id="71" name="Rectangle 35"/>
                <p:cNvSpPr>
                  <a:spLocks noChangeArrowheads="1"/>
                </p:cNvSpPr>
                <p:nvPr/>
              </p:nvSpPr>
              <p:spPr bwMode="auto">
                <a:xfrm>
                  <a:off x="2200" y="2931"/>
                  <a:ext cx="952" cy="91"/>
                </a:xfrm>
                <a:prstGeom prst="rect">
                  <a:avLst/>
                </a:prstGeom>
                <a:solidFill>
                  <a:schemeClr val="accent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1600">
                      <a:solidFill>
                        <a:schemeClr val="tx1"/>
                      </a:solidFill>
                      <a:latin typeface="Arial" pitchFamily="34" charset="0"/>
                    </a:defRPr>
                  </a:lvl1pPr>
                  <a:lvl2pPr marL="742950" indent="-285750" eaLnBrk="0" hangingPunct="0">
                    <a:defRPr sz="1600">
                      <a:solidFill>
                        <a:schemeClr val="tx1"/>
                      </a:solidFill>
                      <a:latin typeface="Arial" pitchFamily="34" charset="0"/>
                    </a:defRPr>
                  </a:lvl2pPr>
                  <a:lvl3pPr marL="1143000" indent="-228600" eaLnBrk="0" hangingPunct="0">
                    <a:defRPr sz="1600">
                      <a:solidFill>
                        <a:schemeClr val="tx1"/>
                      </a:solidFill>
                      <a:latin typeface="Arial" pitchFamily="34" charset="0"/>
                    </a:defRPr>
                  </a:lvl3pPr>
                  <a:lvl4pPr marL="1600200" indent="-228600" eaLnBrk="0" hangingPunct="0">
                    <a:defRPr sz="1600">
                      <a:solidFill>
                        <a:schemeClr val="tx1"/>
                      </a:solidFill>
                      <a:latin typeface="Arial" pitchFamily="34" charset="0"/>
                    </a:defRPr>
                  </a:lvl4pPr>
                  <a:lvl5pPr marL="2057400" indent="-228600" eaLnBrk="0" hangingPunct="0">
                    <a:defRPr sz="1600">
                      <a:solidFill>
                        <a:schemeClr val="tx1"/>
                      </a:solidFill>
                      <a:latin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Arial" pitchFamily="34" charset="0"/>
                    </a:defRPr>
                  </a:lvl9pPr>
                </a:lstStyle>
                <a:p>
                  <a:pPr eaLnBrk="1" hangingPunct="1"/>
                  <a:endParaRPr lang="de-DE" altLang="de-DE"/>
                </a:p>
              </p:txBody>
            </p:sp>
            <p:sp>
              <p:nvSpPr>
                <p:cNvPr id="72" name="Rectangle 36"/>
                <p:cNvSpPr>
                  <a:spLocks noChangeArrowheads="1"/>
                </p:cNvSpPr>
                <p:nvPr/>
              </p:nvSpPr>
              <p:spPr bwMode="auto">
                <a:xfrm>
                  <a:off x="2245" y="2885"/>
                  <a:ext cx="181" cy="91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1600">
                      <a:solidFill>
                        <a:schemeClr val="tx1"/>
                      </a:solidFill>
                      <a:latin typeface="Arial" pitchFamily="34" charset="0"/>
                    </a:defRPr>
                  </a:lvl1pPr>
                  <a:lvl2pPr marL="742950" indent="-285750" eaLnBrk="0" hangingPunct="0">
                    <a:defRPr sz="1600">
                      <a:solidFill>
                        <a:schemeClr val="tx1"/>
                      </a:solidFill>
                      <a:latin typeface="Arial" pitchFamily="34" charset="0"/>
                    </a:defRPr>
                  </a:lvl2pPr>
                  <a:lvl3pPr marL="1143000" indent="-228600" eaLnBrk="0" hangingPunct="0">
                    <a:defRPr sz="1600">
                      <a:solidFill>
                        <a:schemeClr val="tx1"/>
                      </a:solidFill>
                      <a:latin typeface="Arial" pitchFamily="34" charset="0"/>
                    </a:defRPr>
                  </a:lvl3pPr>
                  <a:lvl4pPr marL="1600200" indent="-228600" eaLnBrk="0" hangingPunct="0">
                    <a:defRPr sz="1600">
                      <a:solidFill>
                        <a:schemeClr val="tx1"/>
                      </a:solidFill>
                      <a:latin typeface="Arial" pitchFamily="34" charset="0"/>
                    </a:defRPr>
                  </a:lvl4pPr>
                  <a:lvl5pPr marL="2057400" indent="-228600" eaLnBrk="0" hangingPunct="0">
                    <a:defRPr sz="1600">
                      <a:solidFill>
                        <a:schemeClr val="tx1"/>
                      </a:solidFill>
                      <a:latin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Arial" pitchFamily="34" charset="0"/>
                    </a:defRPr>
                  </a:lvl9pPr>
                </a:lstStyle>
                <a:p>
                  <a:pPr eaLnBrk="1" hangingPunct="1"/>
                  <a:endParaRPr lang="de-DE" altLang="de-DE"/>
                </a:p>
              </p:txBody>
            </p:sp>
            <p:sp>
              <p:nvSpPr>
                <p:cNvPr id="73" name="AutoShape 37"/>
                <p:cNvSpPr>
                  <a:spLocks noChangeArrowheads="1"/>
                </p:cNvSpPr>
                <p:nvPr/>
              </p:nvSpPr>
              <p:spPr bwMode="auto">
                <a:xfrm rot="10800000" flipH="1">
                  <a:off x="2426" y="2931"/>
                  <a:ext cx="499" cy="45"/>
                </a:xfrm>
                <a:prstGeom prst="rtTriangle">
                  <a:avLst/>
                </a:prstGeom>
                <a:solidFill>
                  <a:srgbClr val="FF0000">
                    <a:alpha val="47058"/>
                  </a:srgb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1600">
                      <a:solidFill>
                        <a:schemeClr val="tx1"/>
                      </a:solidFill>
                      <a:latin typeface="Arial" pitchFamily="34" charset="0"/>
                    </a:defRPr>
                  </a:lvl1pPr>
                  <a:lvl2pPr marL="742950" indent="-285750" eaLnBrk="0" hangingPunct="0">
                    <a:defRPr sz="1600">
                      <a:solidFill>
                        <a:schemeClr val="tx1"/>
                      </a:solidFill>
                      <a:latin typeface="Arial" pitchFamily="34" charset="0"/>
                    </a:defRPr>
                  </a:lvl2pPr>
                  <a:lvl3pPr marL="1143000" indent="-228600" eaLnBrk="0" hangingPunct="0">
                    <a:defRPr sz="1600">
                      <a:solidFill>
                        <a:schemeClr val="tx1"/>
                      </a:solidFill>
                      <a:latin typeface="Arial" pitchFamily="34" charset="0"/>
                    </a:defRPr>
                  </a:lvl3pPr>
                  <a:lvl4pPr marL="1600200" indent="-228600" eaLnBrk="0" hangingPunct="0">
                    <a:defRPr sz="1600">
                      <a:solidFill>
                        <a:schemeClr val="tx1"/>
                      </a:solidFill>
                      <a:latin typeface="Arial" pitchFamily="34" charset="0"/>
                    </a:defRPr>
                  </a:lvl4pPr>
                  <a:lvl5pPr marL="2057400" indent="-228600" eaLnBrk="0" hangingPunct="0">
                    <a:defRPr sz="1600">
                      <a:solidFill>
                        <a:schemeClr val="tx1"/>
                      </a:solidFill>
                      <a:latin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Arial" pitchFamily="34" charset="0"/>
                    </a:defRPr>
                  </a:lvl9pPr>
                </a:lstStyle>
                <a:p>
                  <a:pPr eaLnBrk="1" hangingPunct="1"/>
                  <a:endParaRPr lang="de-DE" altLang="de-DE"/>
                </a:p>
              </p:txBody>
            </p:sp>
            <p:sp>
              <p:nvSpPr>
                <p:cNvPr id="74" name="Rectangle 38"/>
                <p:cNvSpPr>
                  <a:spLocks noChangeArrowheads="1"/>
                </p:cNvSpPr>
                <p:nvPr/>
              </p:nvSpPr>
              <p:spPr bwMode="auto">
                <a:xfrm>
                  <a:off x="2880" y="2885"/>
                  <a:ext cx="181" cy="91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1600">
                      <a:solidFill>
                        <a:schemeClr val="tx1"/>
                      </a:solidFill>
                      <a:latin typeface="Arial" pitchFamily="34" charset="0"/>
                    </a:defRPr>
                  </a:lvl1pPr>
                  <a:lvl2pPr marL="742950" indent="-285750" eaLnBrk="0" hangingPunct="0">
                    <a:defRPr sz="1600">
                      <a:solidFill>
                        <a:schemeClr val="tx1"/>
                      </a:solidFill>
                      <a:latin typeface="Arial" pitchFamily="34" charset="0"/>
                    </a:defRPr>
                  </a:lvl2pPr>
                  <a:lvl3pPr marL="1143000" indent="-228600" eaLnBrk="0" hangingPunct="0">
                    <a:defRPr sz="1600">
                      <a:solidFill>
                        <a:schemeClr val="tx1"/>
                      </a:solidFill>
                      <a:latin typeface="Arial" pitchFamily="34" charset="0"/>
                    </a:defRPr>
                  </a:lvl3pPr>
                  <a:lvl4pPr marL="1600200" indent="-228600" eaLnBrk="0" hangingPunct="0">
                    <a:defRPr sz="1600">
                      <a:solidFill>
                        <a:schemeClr val="tx1"/>
                      </a:solidFill>
                      <a:latin typeface="Arial" pitchFamily="34" charset="0"/>
                    </a:defRPr>
                  </a:lvl4pPr>
                  <a:lvl5pPr marL="2057400" indent="-228600" eaLnBrk="0" hangingPunct="0">
                    <a:defRPr sz="1600">
                      <a:solidFill>
                        <a:schemeClr val="tx1"/>
                      </a:solidFill>
                      <a:latin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Arial" pitchFamily="34" charset="0"/>
                    </a:defRPr>
                  </a:lvl9pPr>
                </a:lstStyle>
                <a:p>
                  <a:pPr eaLnBrk="1" hangingPunct="1"/>
                  <a:endParaRPr lang="de-DE" altLang="de-DE"/>
                </a:p>
              </p:txBody>
            </p:sp>
            <p:sp>
              <p:nvSpPr>
                <p:cNvPr id="75" name="Rectangle 39"/>
                <p:cNvSpPr>
                  <a:spLocks noChangeArrowheads="1"/>
                </p:cNvSpPr>
                <p:nvPr/>
              </p:nvSpPr>
              <p:spPr bwMode="auto">
                <a:xfrm>
                  <a:off x="2472" y="2840"/>
                  <a:ext cx="363" cy="45"/>
                </a:xfrm>
                <a:prstGeom prst="rect">
                  <a:avLst/>
                </a:prstGeom>
                <a:solidFill>
                  <a:srgbClr val="FFFF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1600">
                      <a:solidFill>
                        <a:schemeClr val="tx1"/>
                      </a:solidFill>
                      <a:latin typeface="Arial" pitchFamily="34" charset="0"/>
                    </a:defRPr>
                  </a:lvl1pPr>
                  <a:lvl2pPr marL="742950" indent="-285750" eaLnBrk="0" hangingPunct="0">
                    <a:defRPr sz="1600">
                      <a:solidFill>
                        <a:schemeClr val="tx1"/>
                      </a:solidFill>
                      <a:latin typeface="Arial" pitchFamily="34" charset="0"/>
                    </a:defRPr>
                  </a:lvl2pPr>
                  <a:lvl3pPr marL="1143000" indent="-228600" eaLnBrk="0" hangingPunct="0">
                    <a:defRPr sz="1600">
                      <a:solidFill>
                        <a:schemeClr val="tx1"/>
                      </a:solidFill>
                      <a:latin typeface="Arial" pitchFamily="34" charset="0"/>
                    </a:defRPr>
                  </a:lvl3pPr>
                  <a:lvl4pPr marL="1600200" indent="-228600" eaLnBrk="0" hangingPunct="0">
                    <a:defRPr sz="1600">
                      <a:solidFill>
                        <a:schemeClr val="tx1"/>
                      </a:solidFill>
                      <a:latin typeface="Arial" pitchFamily="34" charset="0"/>
                    </a:defRPr>
                  </a:lvl4pPr>
                  <a:lvl5pPr marL="2057400" indent="-228600" eaLnBrk="0" hangingPunct="0">
                    <a:defRPr sz="1600">
                      <a:solidFill>
                        <a:schemeClr val="tx1"/>
                      </a:solidFill>
                      <a:latin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Arial" pitchFamily="34" charset="0"/>
                    </a:defRPr>
                  </a:lvl9pPr>
                </a:lstStyle>
                <a:p>
                  <a:pPr eaLnBrk="1" hangingPunct="1"/>
                  <a:endParaRPr lang="de-DE" altLang="de-DE"/>
                </a:p>
              </p:txBody>
            </p:sp>
            <p:sp>
              <p:nvSpPr>
                <p:cNvPr id="76" name="Text Box 40"/>
                <p:cNvSpPr txBox="1">
                  <a:spLocks noChangeArrowheads="1"/>
                </p:cNvSpPr>
                <p:nvPr/>
              </p:nvSpPr>
              <p:spPr bwMode="auto">
                <a:xfrm>
                  <a:off x="1973" y="3021"/>
                  <a:ext cx="187" cy="21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1600">
                      <a:solidFill>
                        <a:schemeClr val="tx1"/>
                      </a:solidFill>
                      <a:latin typeface="Arial" pitchFamily="34" charset="0"/>
                    </a:defRPr>
                  </a:lvl1pPr>
                  <a:lvl2pPr marL="742950" indent="-285750" eaLnBrk="0" hangingPunct="0">
                    <a:defRPr sz="1600">
                      <a:solidFill>
                        <a:schemeClr val="tx1"/>
                      </a:solidFill>
                      <a:latin typeface="Arial" pitchFamily="34" charset="0"/>
                    </a:defRPr>
                  </a:lvl2pPr>
                  <a:lvl3pPr marL="1143000" indent="-228600" eaLnBrk="0" hangingPunct="0">
                    <a:defRPr sz="1600">
                      <a:solidFill>
                        <a:schemeClr val="tx1"/>
                      </a:solidFill>
                      <a:latin typeface="Arial" pitchFamily="34" charset="0"/>
                    </a:defRPr>
                  </a:lvl3pPr>
                  <a:lvl4pPr marL="1600200" indent="-228600" eaLnBrk="0" hangingPunct="0">
                    <a:defRPr sz="1600">
                      <a:solidFill>
                        <a:schemeClr val="tx1"/>
                      </a:solidFill>
                      <a:latin typeface="Arial" pitchFamily="34" charset="0"/>
                    </a:defRPr>
                  </a:lvl4pPr>
                  <a:lvl5pPr marL="2057400" indent="-228600" eaLnBrk="0" hangingPunct="0">
                    <a:defRPr sz="1600">
                      <a:solidFill>
                        <a:schemeClr val="tx1"/>
                      </a:solidFill>
                      <a:latin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Arial" pitchFamily="34" charset="0"/>
                    </a:defRPr>
                  </a:lvl9pPr>
                </a:lstStyle>
                <a:p>
                  <a:pPr eaLnBrk="1" hangingPunct="1"/>
                  <a:r>
                    <a:rPr lang="en-US" altLang="de-DE"/>
                    <a:t>p</a:t>
                  </a:r>
                </a:p>
              </p:txBody>
            </p:sp>
            <p:sp>
              <p:nvSpPr>
                <p:cNvPr id="77" name="Text Box 41"/>
                <p:cNvSpPr txBox="1">
                  <a:spLocks noChangeArrowheads="1"/>
                </p:cNvSpPr>
                <p:nvPr/>
              </p:nvSpPr>
              <p:spPr bwMode="auto">
                <a:xfrm>
                  <a:off x="2245" y="2795"/>
                  <a:ext cx="187" cy="21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1600">
                      <a:solidFill>
                        <a:schemeClr val="tx1"/>
                      </a:solidFill>
                      <a:latin typeface="Arial" pitchFamily="34" charset="0"/>
                    </a:defRPr>
                  </a:lvl1pPr>
                  <a:lvl2pPr marL="742950" indent="-285750" eaLnBrk="0" hangingPunct="0">
                    <a:defRPr sz="1600">
                      <a:solidFill>
                        <a:schemeClr val="tx1"/>
                      </a:solidFill>
                      <a:latin typeface="Arial" pitchFamily="34" charset="0"/>
                    </a:defRPr>
                  </a:lvl2pPr>
                  <a:lvl3pPr marL="1143000" indent="-228600" eaLnBrk="0" hangingPunct="0">
                    <a:defRPr sz="1600">
                      <a:solidFill>
                        <a:schemeClr val="tx1"/>
                      </a:solidFill>
                      <a:latin typeface="Arial" pitchFamily="34" charset="0"/>
                    </a:defRPr>
                  </a:lvl3pPr>
                  <a:lvl4pPr marL="1600200" indent="-228600" eaLnBrk="0" hangingPunct="0">
                    <a:defRPr sz="1600">
                      <a:solidFill>
                        <a:schemeClr val="tx1"/>
                      </a:solidFill>
                      <a:latin typeface="Arial" pitchFamily="34" charset="0"/>
                    </a:defRPr>
                  </a:lvl4pPr>
                  <a:lvl5pPr marL="2057400" indent="-228600" eaLnBrk="0" hangingPunct="0">
                    <a:defRPr sz="1600">
                      <a:solidFill>
                        <a:schemeClr val="tx1"/>
                      </a:solidFill>
                      <a:latin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Arial" pitchFamily="34" charset="0"/>
                    </a:defRPr>
                  </a:lvl9pPr>
                </a:lstStyle>
                <a:p>
                  <a:pPr eaLnBrk="1" hangingPunct="1"/>
                  <a:r>
                    <a:rPr lang="en-US" altLang="de-DE"/>
                    <a:t>n</a:t>
                  </a:r>
                </a:p>
              </p:txBody>
            </p:sp>
            <p:sp>
              <p:nvSpPr>
                <p:cNvPr id="78" name="Text Box 42"/>
                <p:cNvSpPr txBox="1">
                  <a:spLocks noChangeArrowheads="1"/>
                </p:cNvSpPr>
                <p:nvPr/>
              </p:nvSpPr>
              <p:spPr bwMode="auto">
                <a:xfrm>
                  <a:off x="2880" y="2795"/>
                  <a:ext cx="187" cy="21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1600">
                      <a:solidFill>
                        <a:schemeClr val="tx1"/>
                      </a:solidFill>
                      <a:latin typeface="Arial" pitchFamily="34" charset="0"/>
                    </a:defRPr>
                  </a:lvl1pPr>
                  <a:lvl2pPr marL="742950" indent="-285750" eaLnBrk="0" hangingPunct="0">
                    <a:defRPr sz="1600">
                      <a:solidFill>
                        <a:schemeClr val="tx1"/>
                      </a:solidFill>
                      <a:latin typeface="Arial" pitchFamily="34" charset="0"/>
                    </a:defRPr>
                  </a:lvl2pPr>
                  <a:lvl3pPr marL="1143000" indent="-228600" eaLnBrk="0" hangingPunct="0">
                    <a:defRPr sz="1600">
                      <a:solidFill>
                        <a:schemeClr val="tx1"/>
                      </a:solidFill>
                      <a:latin typeface="Arial" pitchFamily="34" charset="0"/>
                    </a:defRPr>
                  </a:lvl3pPr>
                  <a:lvl4pPr marL="1600200" indent="-228600" eaLnBrk="0" hangingPunct="0">
                    <a:defRPr sz="1600">
                      <a:solidFill>
                        <a:schemeClr val="tx1"/>
                      </a:solidFill>
                      <a:latin typeface="Arial" pitchFamily="34" charset="0"/>
                    </a:defRPr>
                  </a:lvl4pPr>
                  <a:lvl5pPr marL="2057400" indent="-228600" eaLnBrk="0" hangingPunct="0">
                    <a:defRPr sz="1600">
                      <a:solidFill>
                        <a:schemeClr val="tx1"/>
                      </a:solidFill>
                      <a:latin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Arial" pitchFamily="34" charset="0"/>
                    </a:defRPr>
                  </a:lvl9pPr>
                </a:lstStyle>
                <a:p>
                  <a:pPr eaLnBrk="1" hangingPunct="1"/>
                  <a:r>
                    <a:rPr lang="en-US" altLang="de-DE"/>
                    <a:t>n</a:t>
                  </a:r>
                </a:p>
              </p:txBody>
            </p:sp>
            <p:sp>
              <p:nvSpPr>
                <p:cNvPr id="79" name="Rectangle 43"/>
                <p:cNvSpPr>
                  <a:spLocks noChangeArrowheads="1"/>
                </p:cNvSpPr>
                <p:nvPr/>
              </p:nvSpPr>
              <p:spPr bwMode="auto">
                <a:xfrm>
                  <a:off x="3152" y="2886"/>
                  <a:ext cx="182" cy="181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 sz="1600">
                      <a:solidFill>
                        <a:schemeClr val="tx1"/>
                      </a:solidFill>
                      <a:latin typeface="Arial" pitchFamily="34" charset="0"/>
                    </a:defRPr>
                  </a:lvl1pPr>
                  <a:lvl2pPr marL="742950" indent="-285750" eaLnBrk="0" hangingPunct="0">
                    <a:defRPr sz="1600">
                      <a:solidFill>
                        <a:schemeClr val="tx1"/>
                      </a:solidFill>
                      <a:latin typeface="Arial" pitchFamily="34" charset="0"/>
                    </a:defRPr>
                  </a:lvl2pPr>
                  <a:lvl3pPr marL="1143000" indent="-228600" eaLnBrk="0" hangingPunct="0">
                    <a:defRPr sz="1600">
                      <a:solidFill>
                        <a:schemeClr val="tx1"/>
                      </a:solidFill>
                      <a:latin typeface="Arial" pitchFamily="34" charset="0"/>
                    </a:defRPr>
                  </a:lvl3pPr>
                  <a:lvl4pPr marL="1600200" indent="-228600" eaLnBrk="0" hangingPunct="0">
                    <a:defRPr sz="1600">
                      <a:solidFill>
                        <a:schemeClr val="tx1"/>
                      </a:solidFill>
                      <a:latin typeface="Arial" pitchFamily="34" charset="0"/>
                    </a:defRPr>
                  </a:lvl4pPr>
                  <a:lvl5pPr marL="2057400" indent="-228600" eaLnBrk="0" hangingPunct="0">
                    <a:defRPr sz="1600">
                      <a:solidFill>
                        <a:schemeClr val="tx1"/>
                      </a:solidFill>
                      <a:latin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Arial" pitchFamily="34" charset="0"/>
                    </a:defRPr>
                  </a:lvl9pPr>
                </a:lstStyle>
                <a:p>
                  <a:pPr eaLnBrk="1" hangingPunct="1"/>
                  <a:endParaRPr lang="de-DE" altLang="de-DE"/>
                </a:p>
              </p:txBody>
            </p:sp>
            <p:sp>
              <p:nvSpPr>
                <p:cNvPr id="80" name="Line 44"/>
                <p:cNvSpPr>
                  <a:spLocks noChangeShapeType="1"/>
                </p:cNvSpPr>
                <p:nvPr/>
              </p:nvSpPr>
              <p:spPr bwMode="auto">
                <a:xfrm flipV="1">
                  <a:off x="3243" y="2750"/>
                  <a:ext cx="0" cy="136"/>
                </a:xfrm>
                <a:prstGeom prst="line">
                  <a:avLst/>
                </a:prstGeom>
                <a:noFill/>
                <a:ln w="9525">
                  <a:noFill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1" name="Line 45"/>
                <p:cNvSpPr>
                  <a:spLocks noChangeShapeType="1"/>
                </p:cNvSpPr>
                <p:nvPr/>
              </p:nvSpPr>
              <p:spPr bwMode="auto">
                <a:xfrm flipH="1">
                  <a:off x="2653" y="2750"/>
                  <a:ext cx="590" cy="0"/>
                </a:xfrm>
                <a:prstGeom prst="line">
                  <a:avLst/>
                </a:prstGeom>
                <a:noFill/>
                <a:ln w="9525">
                  <a:noFill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2" name="Line 46"/>
                <p:cNvSpPr>
                  <a:spLocks noChangeShapeType="1"/>
                </p:cNvSpPr>
                <p:nvPr/>
              </p:nvSpPr>
              <p:spPr bwMode="auto">
                <a:xfrm>
                  <a:off x="2653" y="2750"/>
                  <a:ext cx="0" cy="90"/>
                </a:xfrm>
                <a:prstGeom prst="line">
                  <a:avLst/>
                </a:prstGeom>
                <a:noFill/>
                <a:ln w="9525">
                  <a:noFill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3" name="Freeform 47"/>
                <p:cNvSpPr>
                  <a:spLocks/>
                </p:cNvSpPr>
                <p:nvPr/>
              </p:nvSpPr>
              <p:spPr bwMode="auto">
                <a:xfrm>
                  <a:off x="2504" y="3024"/>
                  <a:ext cx="688" cy="196"/>
                </a:xfrm>
                <a:custGeom>
                  <a:avLst/>
                  <a:gdLst>
                    <a:gd name="T0" fmla="*/ 0 w 688"/>
                    <a:gd name="T1" fmla="*/ 176 h 196"/>
                    <a:gd name="T2" fmla="*/ 112 w 688"/>
                    <a:gd name="T3" fmla="*/ 160 h 196"/>
                    <a:gd name="T4" fmla="*/ 184 w 688"/>
                    <a:gd name="T5" fmla="*/ 136 h 196"/>
                    <a:gd name="T6" fmla="*/ 256 w 688"/>
                    <a:gd name="T7" fmla="*/ 88 h 196"/>
                    <a:gd name="T8" fmla="*/ 336 w 688"/>
                    <a:gd name="T9" fmla="*/ 128 h 196"/>
                    <a:gd name="T10" fmla="*/ 512 w 688"/>
                    <a:gd name="T11" fmla="*/ 152 h 196"/>
                    <a:gd name="T12" fmla="*/ 576 w 688"/>
                    <a:gd name="T13" fmla="*/ 56 h 196"/>
                    <a:gd name="T14" fmla="*/ 648 w 688"/>
                    <a:gd name="T15" fmla="*/ 48 h 196"/>
                    <a:gd name="T16" fmla="*/ 688 w 688"/>
                    <a:gd name="T17" fmla="*/ 0 h 19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688"/>
                    <a:gd name="T28" fmla="*/ 0 h 196"/>
                    <a:gd name="T29" fmla="*/ 688 w 688"/>
                    <a:gd name="T30" fmla="*/ 196 h 19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688" h="196">
                      <a:moveTo>
                        <a:pt x="0" y="176"/>
                      </a:moveTo>
                      <a:cubicBezTo>
                        <a:pt x="65" y="154"/>
                        <a:pt x="24" y="149"/>
                        <a:pt x="112" y="160"/>
                      </a:cubicBezTo>
                      <a:cubicBezTo>
                        <a:pt x="160" y="176"/>
                        <a:pt x="154" y="166"/>
                        <a:pt x="184" y="136"/>
                      </a:cubicBezTo>
                      <a:cubicBezTo>
                        <a:pt x="204" y="116"/>
                        <a:pt x="230" y="97"/>
                        <a:pt x="256" y="88"/>
                      </a:cubicBezTo>
                      <a:cubicBezTo>
                        <a:pt x="285" y="98"/>
                        <a:pt x="310" y="111"/>
                        <a:pt x="336" y="128"/>
                      </a:cubicBezTo>
                      <a:cubicBezTo>
                        <a:pt x="359" y="196"/>
                        <a:pt x="456" y="155"/>
                        <a:pt x="512" y="152"/>
                      </a:cubicBezTo>
                      <a:cubicBezTo>
                        <a:pt x="570" y="133"/>
                        <a:pt x="526" y="73"/>
                        <a:pt x="576" y="56"/>
                      </a:cubicBezTo>
                      <a:cubicBezTo>
                        <a:pt x="599" y="48"/>
                        <a:pt x="624" y="51"/>
                        <a:pt x="648" y="48"/>
                      </a:cubicBezTo>
                      <a:cubicBezTo>
                        <a:pt x="675" y="39"/>
                        <a:pt x="688" y="30"/>
                        <a:pt x="688" y="0"/>
                      </a:cubicBezTo>
                    </a:path>
                  </a:pathLst>
                </a:custGeom>
                <a:noFill/>
                <a:ln w="9525">
                  <a:noFill/>
                  <a:round/>
                  <a:headEnd type="none" w="med" len="med"/>
                  <a:tailEnd type="arrow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4" name="Line 48"/>
                <p:cNvSpPr>
                  <a:spLocks noChangeShapeType="1"/>
                </p:cNvSpPr>
                <p:nvPr/>
              </p:nvSpPr>
              <p:spPr bwMode="auto">
                <a:xfrm flipV="1">
                  <a:off x="3152" y="3022"/>
                  <a:ext cx="46" cy="45"/>
                </a:xfrm>
                <a:prstGeom prst="line">
                  <a:avLst/>
                </a:prstGeom>
                <a:noFill/>
                <a:ln w="9525">
                  <a:noFill/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5" name="Freeform 49"/>
                <p:cNvSpPr>
                  <a:spLocks/>
                </p:cNvSpPr>
                <p:nvPr/>
              </p:nvSpPr>
              <p:spPr bwMode="auto">
                <a:xfrm>
                  <a:off x="3046" y="3022"/>
                  <a:ext cx="227" cy="317"/>
                </a:xfrm>
                <a:custGeom>
                  <a:avLst/>
                  <a:gdLst>
                    <a:gd name="T0" fmla="*/ 106 w 227"/>
                    <a:gd name="T1" fmla="*/ 317 h 317"/>
                    <a:gd name="T2" fmla="*/ 15 w 227"/>
                    <a:gd name="T3" fmla="*/ 227 h 317"/>
                    <a:gd name="T4" fmla="*/ 197 w 227"/>
                    <a:gd name="T5" fmla="*/ 181 h 317"/>
                    <a:gd name="T6" fmla="*/ 197 w 227"/>
                    <a:gd name="T7" fmla="*/ 91 h 317"/>
                    <a:gd name="T8" fmla="*/ 197 w 227"/>
                    <a:gd name="T9" fmla="*/ 0 h 31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27"/>
                    <a:gd name="T16" fmla="*/ 0 h 317"/>
                    <a:gd name="T17" fmla="*/ 227 w 227"/>
                    <a:gd name="T18" fmla="*/ 317 h 317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27" h="317">
                      <a:moveTo>
                        <a:pt x="106" y="317"/>
                      </a:moveTo>
                      <a:cubicBezTo>
                        <a:pt x="53" y="283"/>
                        <a:pt x="0" y="250"/>
                        <a:pt x="15" y="227"/>
                      </a:cubicBezTo>
                      <a:cubicBezTo>
                        <a:pt x="30" y="204"/>
                        <a:pt x="167" y="204"/>
                        <a:pt x="197" y="181"/>
                      </a:cubicBezTo>
                      <a:cubicBezTo>
                        <a:pt x="227" y="158"/>
                        <a:pt x="197" y="121"/>
                        <a:pt x="197" y="91"/>
                      </a:cubicBezTo>
                      <a:cubicBezTo>
                        <a:pt x="197" y="61"/>
                        <a:pt x="197" y="8"/>
                        <a:pt x="197" y="0"/>
                      </a:cubicBezTo>
                    </a:path>
                  </a:pathLst>
                </a:custGeom>
                <a:noFill/>
                <a:ln w="9525">
                  <a:noFill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6" name="Line 50"/>
                <p:cNvSpPr>
                  <a:spLocks noChangeShapeType="1"/>
                </p:cNvSpPr>
                <p:nvPr/>
              </p:nvSpPr>
              <p:spPr bwMode="auto">
                <a:xfrm flipV="1">
                  <a:off x="3243" y="3022"/>
                  <a:ext cx="0" cy="91"/>
                </a:xfrm>
                <a:prstGeom prst="line">
                  <a:avLst/>
                </a:prstGeom>
                <a:noFill/>
                <a:ln w="9525">
                  <a:noFill/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87" name="Text Box 51"/>
                <p:cNvSpPr txBox="1">
                  <a:spLocks noChangeArrowheads="1"/>
                </p:cNvSpPr>
                <p:nvPr/>
              </p:nvSpPr>
              <p:spPr bwMode="auto">
                <a:xfrm>
                  <a:off x="3152" y="2886"/>
                  <a:ext cx="187" cy="21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1600">
                      <a:solidFill>
                        <a:schemeClr val="tx1"/>
                      </a:solidFill>
                      <a:latin typeface="Arial" pitchFamily="34" charset="0"/>
                    </a:defRPr>
                  </a:lvl1pPr>
                  <a:lvl2pPr marL="742950" indent="-285750" eaLnBrk="0" hangingPunct="0">
                    <a:defRPr sz="1600">
                      <a:solidFill>
                        <a:schemeClr val="tx1"/>
                      </a:solidFill>
                      <a:latin typeface="Arial" pitchFamily="34" charset="0"/>
                    </a:defRPr>
                  </a:lvl2pPr>
                  <a:lvl3pPr marL="1143000" indent="-228600" eaLnBrk="0" hangingPunct="0">
                    <a:defRPr sz="1600">
                      <a:solidFill>
                        <a:schemeClr val="tx1"/>
                      </a:solidFill>
                      <a:latin typeface="Arial" pitchFamily="34" charset="0"/>
                    </a:defRPr>
                  </a:lvl3pPr>
                  <a:lvl4pPr marL="1600200" indent="-228600" eaLnBrk="0" hangingPunct="0">
                    <a:defRPr sz="1600">
                      <a:solidFill>
                        <a:schemeClr val="tx1"/>
                      </a:solidFill>
                      <a:latin typeface="Arial" pitchFamily="34" charset="0"/>
                    </a:defRPr>
                  </a:lvl4pPr>
                  <a:lvl5pPr marL="2057400" indent="-228600" eaLnBrk="0" hangingPunct="0">
                    <a:defRPr sz="1600">
                      <a:solidFill>
                        <a:schemeClr val="tx1"/>
                      </a:solidFill>
                      <a:latin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600">
                      <a:solidFill>
                        <a:schemeClr val="tx1"/>
                      </a:solidFill>
                      <a:latin typeface="Arial" pitchFamily="34" charset="0"/>
                    </a:defRPr>
                  </a:lvl9pPr>
                </a:lstStyle>
                <a:p>
                  <a:pPr eaLnBrk="1" hangingPunct="1"/>
                  <a:r>
                    <a:rPr lang="en-US" altLang="de-DE"/>
                    <a:t>n</a:t>
                  </a:r>
                </a:p>
              </p:txBody>
            </p:sp>
          </p:grpSp>
          <p:sp>
            <p:nvSpPr>
              <p:cNvPr id="51" name="Rectangle 33"/>
              <p:cNvSpPr>
                <a:spLocks noChangeArrowheads="1"/>
              </p:cNvSpPr>
              <p:nvPr/>
            </p:nvSpPr>
            <p:spPr bwMode="auto">
              <a:xfrm>
                <a:off x="3059832" y="1555081"/>
                <a:ext cx="2159000" cy="73025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16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 sz="16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 sz="16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 sz="16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 sz="16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52" name="Rectangle 34"/>
              <p:cNvSpPr>
                <a:spLocks noChangeArrowheads="1"/>
              </p:cNvSpPr>
              <p:nvPr/>
            </p:nvSpPr>
            <p:spPr bwMode="auto">
              <a:xfrm>
                <a:off x="3059832" y="1628106"/>
                <a:ext cx="2160588" cy="647700"/>
              </a:xfrm>
              <a:prstGeom prst="rect">
                <a:avLst/>
              </a:prstGeom>
              <a:solidFill>
                <a:srgbClr val="6699FF">
                  <a:alpha val="49019"/>
                </a:srgb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16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 sz="16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 sz="16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 sz="16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 sz="16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ctr" eaLnBrk="1" hangingPunct="1"/>
                <a:endParaRPr lang="de-DE" altLang="de-DE"/>
              </a:p>
            </p:txBody>
          </p:sp>
          <p:sp>
            <p:nvSpPr>
              <p:cNvPr id="53" name="Rectangle 35"/>
              <p:cNvSpPr>
                <a:spLocks noChangeArrowheads="1"/>
              </p:cNvSpPr>
              <p:nvPr/>
            </p:nvSpPr>
            <p:spPr bwMode="auto">
              <a:xfrm>
                <a:off x="3420195" y="1628106"/>
                <a:ext cx="1511300" cy="144463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16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 sz="16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 sz="16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 sz="16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 sz="16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54" name="Rectangle 36"/>
              <p:cNvSpPr>
                <a:spLocks noChangeArrowheads="1"/>
              </p:cNvSpPr>
              <p:nvPr/>
            </p:nvSpPr>
            <p:spPr bwMode="auto">
              <a:xfrm>
                <a:off x="3491632" y="1555081"/>
                <a:ext cx="287338" cy="144463"/>
              </a:xfrm>
              <a:prstGeom prst="rect">
                <a:avLst/>
              </a:prstGeom>
              <a:solidFill>
                <a:srgbClr val="3333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16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 sz="16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 sz="16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 sz="16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 sz="16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55" name="AutoShape 37"/>
              <p:cNvSpPr>
                <a:spLocks noChangeArrowheads="1"/>
              </p:cNvSpPr>
              <p:nvPr/>
            </p:nvSpPr>
            <p:spPr bwMode="auto">
              <a:xfrm rot="10800000" flipH="1">
                <a:off x="3778970" y="1628106"/>
                <a:ext cx="792163" cy="71438"/>
              </a:xfrm>
              <a:prstGeom prst="rtTriangle">
                <a:avLst/>
              </a:prstGeom>
              <a:solidFill>
                <a:srgbClr val="3399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16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 sz="16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 sz="16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 sz="16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 sz="16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56" name="Rectangle 38"/>
              <p:cNvSpPr>
                <a:spLocks noChangeArrowheads="1"/>
              </p:cNvSpPr>
              <p:nvPr/>
            </p:nvSpPr>
            <p:spPr bwMode="auto">
              <a:xfrm>
                <a:off x="4499695" y="1555081"/>
                <a:ext cx="287338" cy="144463"/>
              </a:xfrm>
              <a:prstGeom prst="rect">
                <a:avLst/>
              </a:prstGeom>
              <a:solidFill>
                <a:srgbClr val="3333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16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 sz="16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 sz="16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 sz="16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 sz="16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57" name="Rectangle 39"/>
              <p:cNvSpPr>
                <a:spLocks noChangeArrowheads="1"/>
              </p:cNvSpPr>
              <p:nvPr/>
            </p:nvSpPr>
            <p:spPr bwMode="auto">
              <a:xfrm>
                <a:off x="3851995" y="1483643"/>
                <a:ext cx="576263" cy="71438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16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 sz="16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 sz="16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 sz="16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 sz="16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58" name="Text Box 41"/>
              <p:cNvSpPr txBox="1">
                <a:spLocks noChangeArrowheads="1"/>
              </p:cNvSpPr>
              <p:nvPr/>
            </p:nvSpPr>
            <p:spPr bwMode="auto">
              <a:xfrm>
                <a:off x="3491632" y="1434262"/>
                <a:ext cx="298480" cy="3385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>
                <a:spAutoFit/>
              </a:bodyPr>
              <a:lstStyle>
                <a:lvl1pPr eaLnBrk="0" hangingPunct="0">
                  <a:defRPr sz="16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 sz="16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 sz="16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 sz="16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 sz="16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r>
                  <a:rPr lang="en-US" altLang="de-DE" dirty="0" smtClean="0"/>
                  <a:t>p</a:t>
                </a:r>
                <a:endParaRPr lang="en-US" altLang="de-DE" dirty="0"/>
              </a:p>
            </p:txBody>
          </p:sp>
          <p:sp>
            <p:nvSpPr>
              <p:cNvPr id="59" name="Text Box 42"/>
              <p:cNvSpPr txBox="1">
                <a:spLocks noChangeArrowheads="1"/>
              </p:cNvSpPr>
              <p:nvPr/>
            </p:nvSpPr>
            <p:spPr bwMode="auto">
              <a:xfrm>
                <a:off x="4499695" y="1412776"/>
                <a:ext cx="298480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16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 sz="16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 sz="16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 sz="16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 sz="16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r>
                  <a:rPr lang="en-US" altLang="de-DE" dirty="0" smtClean="0"/>
                  <a:t>p</a:t>
                </a:r>
                <a:endParaRPr lang="en-US" altLang="de-DE" dirty="0"/>
              </a:p>
            </p:txBody>
          </p:sp>
          <p:sp>
            <p:nvSpPr>
              <p:cNvPr id="60" name="Line 44"/>
              <p:cNvSpPr>
                <a:spLocks noChangeShapeType="1"/>
              </p:cNvSpPr>
              <p:nvPr/>
            </p:nvSpPr>
            <p:spPr bwMode="auto">
              <a:xfrm flipV="1">
                <a:off x="2915816" y="1340768"/>
                <a:ext cx="0" cy="2159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1" name="Line 45"/>
              <p:cNvSpPr>
                <a:spLocks noChangeShapeType="1"/>
              </p:cNvSpPr>
              <p:nvPr/>
            </p:nvSpPr>
            <p:spPr bwMode="auto">
              <a:xfrm flipH="1">
                <a:off x="1984286" y="1340768"/>
                <a:ext cx="936625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2" name="Line 46"/>
              <p:cNvSpPr>
                <a:spLocks noChangeShapeType="1"/>
              </p:cNvSpPr>
              <p:nvPr/>
            </p:nvSpPr>
            <p:spPr bwMode="auto">
              <a:xfrm>
                <a:off x="1979712" y="1340768"/>
                <a:ext cx="0" cy="14287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7" name="Freeform 47"/>
              <p:cNvSpPr>
                <a:spLocks/>
              </p:cNvSpPr>
              <p:nvPr/>
            </p:nvSpPr>
            <p:spPr bwMode="auto">
              <a:xfrm>
                <a:off x="1763688" y="1772816"/>
                <a:ext cx="1092200" cy="311150"/>
              </a:xfrm>
              <a:custGeom>
                <a:avLst/>
                <a:gdLst>
                  <a:gd name="T0" fmla="*/ 0 w 688"/>
                  <a:gd name="T1" fmla="*/ 176 h 196"/>
                  <a:gd name="T2" fmla="*/ 112 w 688"/>
                  <a:gd name="T3" fmla="*/ 160 h 196"/>
                  <a:gd name="T4" fmla="*/ 184 w 688"/>
                  <a:gd name="T5" fmla="*/ 136 h 196"/>
                  <a:gd name="T6" fmla="*/ 256 w 688"/>
                  <a:gd name="T7" fmla="*/ 88 h 196"/>
                  <a:gd name="T8" fmla="*/ 336 w 688"/>
                  <a:gd name="T9" fmla="*/ 128 h 196"/>
                  <a:gd name="T10" fmla="*/ 512 w 688"/>
                  <a:gd name="T11" fmla="*/ 152 h 196"/>
                  <a:gd name="T12" fmla="*/ 576 w 688"/>
                  <a:gd name="T13" fmla="*/ 56 h 196"/>
                  <a:gd name="T14" fmla="*/ 648 w 688"/>
                  <a:gd name="T15" fmla="*/ 48 h 196"/>
                  <a:gd name="T16" fmla="*/ 688 w 688"/>
                  <a:gd name="T17" fmla="*/ 0 h 19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688"/>
                  <a:gd name="T28" fmla="*/ 0 h 196"/>
                  <a:gd name="T29" fmla="*/ 688 w 688"/>
                  <a:gd name="T30" fmla="*/ 196 h 19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688" h="196">
                    <a:moveTo>
                      <a:pt x="0" y="176"/>
                    </a:moveTo>
                    <a:cubicBezTo>
                      <a:pt x="65" y="154"/>
                      <a:pt x="24" y="149"/>
                      <a:pt x="112" y="160"/>
                    </a:cubicBezTo>
                    <a:cubicBezTo>
                      <a:pt x="160" y="176"/>
                      <a:pt x="154" y="166"/>
                      <a:pt x="184" y="136"/>
                    </a:cubicBezTo>
                    <a:cubicBezTo>
                      <a:pt x="204" y="116"/>
                      <a:pt x="230" y="97"/>
                      <a:pt x="256" y="88"/>
                    </a:cubicBezTo>
                    <a:cubicBezTo>
                      <a:pt x="285" y="98"/>
                      <a:pt x="310" y="111"/>
                      <a:pt x="336" y="128"/>
                    </a:cubicBezTo>
                    <a:cubicBezTo>
                      <a:pt x="359" y="196"/>
                      <a:pt x="456" y="155"/>
                      <a:pt x="512" y="152"/>
                    </a:cubicBezTo>
                    <a:cubicBezTo>
                      <a:pt x="570" y="133"/>
                      <a:pt x="526" y="73"/>
                      <a:pt x="576" y="56"/>
                    </a:cubicBezTo>
                    <a:cubicBezTo>
                      <a:pt x="599" y="48"/>
                      <a:pt x="624" y="51"/>
                      <a:pt x="648" y="48"/>
                    </a:cubicBezTo>
                    <a:cubicBezTo>
                      <a:pt x="675" y="39"/>
                      <a:pt x="688" y="30"/>
                      <a:pt x="688" y="0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 type="none" w="med" len="med"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8" name="Freeform 49"/>
              <p:cNvSpPr>
                <a:spLocks/>
              </p:cNvSpPr>
              <p:nvPr/>
            </p:nvSpPr>
            <p:spPr bwMode="auto">
              <a:xfrm>
                <a:off x="2555453" y="1772816"/>
                <a:ext cx="360363" cy="503238"/>
              </a:xfrm>
              <a:custGeom>
                <a:avLst/>
                <a:gdLst>
                  <a:gd name="T0" fmla="*/ 106 w 227"/>
                  <a:gd name="T1" fmla="*/ 317 h 317"/>
                  <a:gd name="T2" fmla="*/ 15 w 227"/>
                  <a:gd name="T3" fmla="*/ 227 h 317"/>
                  <a:gd name="T4" fmla="*/ 197 w 227"/>
                  <a:gd name="T5" fmla="*/ 181 h 317"/>
                  <a:gd name="T6" fmla="*/ 197 w 227"/>
                  <a:gd name="T7" fmla="*/ 91 h 317"/>
                  <a:gd name="T8" fmla="*/ 197 w 227"/>
                  <a:gd name="T9" fmla="*/ 0 h 3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27"/>
                  <a:gd name="T16" fmla="*/ 0 h 317"/>
                  <a:gd name="T17" fmla="*/ 227 w 227"/>
                  <a:gd name="T18" fmla="*/ 317 h 31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27" h="317">
                    <a:moveTo>
                      <a:pt x="106" y="317"/>
                    </a:moveTo>
                    <a:cubicBezTo>
                      <a:pt x="53" y="283"/>
                      <a:pt x="0" y="250"/>
                      <a:pt x="15" y="227"/>
                    </a:cubicBezTo>
                    <a:cubicBezTo>
                      <a:pt x="30" y="204"/>
                      <a:pt x="167" y="204"/>
                      <a:pt x="197" y="181"/>
                    </a:cubicBezTo>
                    <a:cubicBezTo>
                      <a:pt x="227" y="158"/>
                      <a:pt x="197" y="121"/>
                      <a:pt x="197" y="91"/>
                    </a:cubicBezTo>
                    <a:cubicBezTo>
                      <a:pt x="197" y="61"/>
                      <a:pt x="197" y="8"/>
                      <a:pt x="197" y="0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</p:grpSp>
      </p:grpSp>
      <p:sp>
        <p:nvSpPr>
          <p:cNvPr id="90" name="Textfeld 89"/>
          <p:cNvSpPr txBox="1"/>
          <p:nvPr/>
        </p:nvSpPr>
        <p:spPr>
          <a:xfrm>
            <a:off x="5292080" y="4149898"/>
            <a:ext cx="370790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Another p-well surrounding the n-well suppresses this parasitic charge loss.</a:t>
            </a:r>
          </a:p>
          <a:p>
            <a:endParaRPr lang="en-GB" dirty="0"/>
          </a:p>
          <a:p>
            <a:r>
              <a:rPr lang="en-GB" dirty="0" smtClean="0"/>
              <a:t>=&gt; Full efficiency and full CMOS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90218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de-DE"/>
              <a:t>Summary: Integration</a:t>
            </a:r>
          </a:p>
        </p:txBody>
      </p:sp>
      <p:pic>
        <p:nvPicPr>
          <p:cNvPr id="7066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003300"/>
            <a:ext cx="7721600" cy="5738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90161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Doped Semiconductors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4A6A59D-944C-415D-B0AC-758C8F70E9DA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sp>
        <p:nvSpPr>
          <p:cNvPr id="143" name="Textfeld 142"/>
          <p:cNvSpPr txBox="1"/>
          <p:nvPr/>
        </p:nvSpPr>
        <p:spPr>
          <a:xfrm>
            <a:off x="467544" y="5157192"/>
            <a:ext cx="806489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N-doped: an unbound electron of phosphorous atom can easily be ionised and act as free carrier. In the band model this is an donor ~45 </a:t>
            </a:r>
            <a:r>
              <a:rPr lang="en-GB" dirty="0" err="1" smtClean="0"/>
              <a:t>meV</a:t>
            </a:r>
            <a:r>
              <a:rPr lang="en-GB" dirty="0" smtClean="0"/>
              <a:t> below the conduction band. </a:t>
            </a:r>
          </a:p>
          <a:p>
            <a:endParaRPr lang="en-GB" dirty="0"/>
          </a:p>
          <a:p>
            <a:r>
              <a:rPr lang="en-GB" dirty="0" smtClean="0"/>
              <a:t>At room temperature these states are ionized and the electrons move freely in the conduction band</a:t>
            </a:r>
            <a:endParaRPr lang="en-GB" dirty="0"/>
          </a:p>
        </p:txBody>
      </p:sp>
      <p:grpSp>
        <p:nvGrpSpPr>
          <p:cNvPr id="3" name="Gruppieren 2"/>
          <p:cNvGrpSpPr/>
          <p:nvPr/>
        </p:nvGrpSpPr>
        <p:grpSpPr>
          <a:xfrm>
            <a:off x="827584" y="1700808"/>
            <a:ext cx="7560840" cy="2736304"/>
            <a:chOff x="827584" y="2132856"/>
            <a:chExt cx="7560840" cy="2736304"/>
          </a:xfrm>
        </p:grpSpPr>
        <p:grpSp>
          <p:nvGrpSpPr>
            <p:cNvPr id="194" name="Gruppieren 193"/>
            <p:cNvGrpSpPr/>
            <p:nvPr/>
          </p:nvGrpSpPr>
          <p:grpSpPr>
            <a:xfrm>
              <a:off x="827584" y="2924943"/>
              <a:ext cx="5040560" cy="1152130"/>
              <a:chOff x="827584" y="2924943"/>
              <a:chExt cx="5040560" cy="1152130"/>
            </a:xfrm>
          </p:grpSpPr>
          <p:grpSp>
            <p:nvGrpSpPr>
              <p:cNvPr id="13" name="Gruppieren 12"/>
              <p:cNvGrpSpPr/>
              <p:nvPr/>
            </p:nvGrpSpPr>
            <p:grpSpPr>
              <a:xfrm>
                <a:off x="2339752" y="2924944"/>
                <a:ext cx="1152128" cy="1152129"/>
                <a:chOff x="2627784" y="2348880"/>
                <a:chExt cx="1152128" cy="1152129"/>
              </a:xfrm>
            </p:grpSpPr>
            <p:sp>
              <p:nvSpPr>
                <p:cNvPr id="6" name="Ellipse 5"/>
                <p:cNvSpPr/>
                <p:nvPr/>
              </p:nvSpPr>
              <p:spPr>
                <a:xfrm>
                  <a:off x="3059832" y="2780928"/>
                  <a:ext cx="288032" cy="288032"/>
                </a:xfrm>
                <a:prstGeom prst="ellipse">
                  <a:avLst/>
                </a:prstGeom>
                <a:solidFill>
                  <a:srgbClr val="6699FF"/>
                </a:solidFill>
                <a:ln>
                  <a:solidFill>
                    <a:srgbClr val="6699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000" dirty="0"/>
                </a:p>
              </p:txBody>
            </p:sp>
            <p:cxnSp>
              <p:nvCxnSpPr>
                <p:cNvPr id="8" name="Gerade Verbindung 7"/>
                <p:cNvCxnSpPr/>
                <p:nvPr/>
              </p:nvCxnSpPr>
              <p:spPr>
                <a:xfrm>
                  <a:off x="3347864" y="2924944"/>
                  <a:ext cx="432048" cy="0"/>
                </a:xfrm>
                <a:prstGeom prst="line">
                  <a:avLst/>
                </a:prstGeom>
                <a:ln w="28575">
                  <a:solidFill>
                    <a:srgbClr val="6699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" name="Gerade Verbindung 8"/>
                <p:cNvCxnSpPr/>
                <p:nvPr/>
              </p:nvCxnSpPr>
              <p:spPr>
                <a:xfrm>
                  <a:off x="2627784" y="2924944"/>
                  <a:ext cx="432048" cy="0"/>
                </a:xfrm>
                <a:prstGeom prst="line">
                  <a:avLst/>
                </a:prstGeom>
                <a:ln w="28575">
                  <a:solidFill>
                    <a:srgbClr val="6699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" name="Gerade Verbindung 9"/>
                <p:cNvCxnSpPr/>
                <p:nvPr/>
              </p:nvCxnSpPr>
              <p:spPr>
                <a:xfrm rot="16200000">
                  <a:off x="2987824" y="2564904"/>
                  <a:ext cx="432048" cy="0"/>
                </a:xfrm>
                <a:prstGeom prst="line">
                  <a:avLst/>
                </a:prstGeom>
                <a:ln w="28575">
                  <a:solidFill>
                    <a:srgbClr val="6699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" name="Gerade Verbindung 10"/>
                <p:cNvCxnSpPr/>
                <p:nvPr/>
              </p:nvCxnSpPr>
              <p:spPr>
                <a:xfrm rot="16200000">
                  <a:off x="2987824" y="3284985"/>
                  <a:ext cx="432048" cy="0"/>
                </a:xfrm>
                <a:prstGeom prst="line">
                  <a:avLst/>
                </a:prstGeom>
                <a:ln w="28575">
                  <a:solidFill>
                    <a:srgbClr val="6699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2" name="Textfeld 11"/>
                <p:cNvSpPr txBox="1"/>
                <p:nvPr/>
              </p:nvSpPr>
              <p:spPr>
                <a:xfrm>
                  <a:off x="3002898" y="2777802"/>
                  <a:ext cx="344966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sz="1400" dirty="0" smtClean="0"/>
                    <a:t>Si</a:t>
                  </a:r>
                  <a:endParaRPr lang="en-GB" sz="1400" dirty="0"/>
                </a:p>
              </p:txBody>
            </p:sp>
          </p:grpSp>
          <p:grpSp>
            <p:nvGrpSpPr>
              <p:cNvPr id="152" name="Gruppieren 151"/>
              <p:cNvGrpSpPr/>
              <p:nvPr/>
            </p:nvGrpSpPr>
            <p:grpSpPr>
              <a:xfrm>
                <a:off x="3131840" y="2924943"/>
                <a:ext cx="1152128" cy="1152129"/>
                <a:chOff x="2627784" y="2348880"/>
                <a:chExt cx="1152128" cy="1152129"/>
              </a:xfrm>
            </p:grpSpPr>
            <p:sp>
              <p:nvSpPr>
                <p:cNvPr id="153" name="Ellipse 152"/>
                <p:cNvSpPr/>
                <p:nvPr/>
              </p:nvSpPr>
              <p:spPr>
                <a:xfrm>
                  <a:off x="3059832" y="2780928"/>
                  <a:ext cx="288032" cy="288032"/>
                </a:xfrm>
                <a:prstGeom prst="ellipse">
                  <a:avLst/>
                </a:prstGeom>
                <a:solidFill>
                  <a:srgbClr val="6699FF"/>
                </a:solidFill>
                <a:ln>
                  <a:solidFill>
                    <a:srgbClr val="6699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000" dirty="0"/>
                </a:p>
              </p:txBody>
            </p:sp>
            <p:cxnSp>
              <p:nvCxnSpPr>
                <p:cNvPr id="154" name="Gerade Verbindung 153"/>
                <p:cNvCxnSpPr/>
                <p:nvPr/>
              </p:nvCxnSpPr>
              <p:spPr>
                <a:xfrm>
                  <a:off x="3347864" y="2924944"/>
                  <a:ext cx="432048" cy="0"/>
                </a:xfrm>
                <a:prstGeom prst="line">
                  <a:avLst/>
                </a:prstGeom>
                <a:ln w="28575">
                  <a:solidFill>
                    <a:srgbClr val="6699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5" name="Gerade Verbindung 154"/>
                <p:cNvCxnSpPr/>
                <p:nvPr/>
              </p:nvCxnSpPr>
              <p:spPr>
                <a:xfrm>
                  <a:off x="2627784" y="2924944"/>
                  <a:ext cx="432048" cy="0"/>
                </a:xfrm>
                <a:prstGeom prst="line">
                  <a:avLst/>
                </a:prstGeom>
                <a:ln w="28575">
                  <a:solidFill>
                    <a:srgbClr val="6699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6" name="Gerade Verbindung 155"/>
                <p:cNvCxnSpPr/>
                <p:nvPr/>
              </p:nvCxnSpPr>
              <p:spPr>
                <a:xfrm rot="16200000">
                  <a:off x="2987824" y="2564904"/>
                  <a:ext cx="432048" cy="0"/>
                </a:xfrm>
                <a:prstGeom prst="line">
                  <a:avLst/>
                </a:prstGeom>
                <a:ln w="28575">
                  <a:solidFill>
                    <a:srgbClr val="6699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7" name="Gerade Verbindung 156"/>
                <p:cNvCxnSpPr/>
                <p:nvPr/>
              </p:nvCxnSpPr>
              <p:spPr>
                <a:xfrm rot="16200000">
                  <a:off x="2987824" y="3284985"/>
                  <a:ext cx="432048" cy="0"/>
                </a:xfrm>
                <a:prstGeom prst="line">
                  <a:avLst/>
                </a:prstGeom>
                <a:ln w="28575">
                  <a:solidFill>
                    <a:srgbClr val="6699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58" name="Textfeld 157"/>
                <p:cNvSpPr txBox="1"/>
                <p:nvPr/>
              </p:nvSpPr>
              <p:spPr>
                <a:xfrm>
                  <a:off x="3002898" y="2777802"/>
                  <a:ext cx="304892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sz="1400" dirty="0" smtClean="0"/>
                    <a:t>P</a:t>
                  </a:r>
                  <a:endParaRPr lang="en-GB" sz="1400" dirty="0"/>
                </a:p>
              </p:txBody>
            </p:sp>
          </p:grpSp>
          <p:grpSp>
            <p:nvGrpSpPr>
              <p:cNvPr id="159" name="Gruppieren 158"/>
              <p:cNvGrpSpPr/>
              <p:nvPr/>
            </p:nvGrpSpPr>
            <p:grpSpPr>
              <a:xfrm>
                <a:off x="3923928" y="2924944"/>
                <a:ext cx="1152128" cy="1152129"/>
                <a:chOff x="2627784" y="2348880"/>
                <a:chExt cx="1152128" cy="1152129"/>
              </a:xfrm>
            </p:grpSpPr>
            <p:sp>
              <p:nvSpPr>
                <p:cNvPr id="160" name="Ellipse 159"/>
                <p:cNvSpPr/>
                <p:nvPr/>
              </p:nvSpPr>
              <p:spPr>
                <a:xfrm>
                  <a:off x="3059832" y="2780928"/>
                  <a:ext cx="288032" cy="288032"/>
                </a:xfrm>
                <a:prstGeom prst="ellipse">
                  <a:avLst/>
                </a:prstGeom>
                <a:solidFill>
                  <a:srgbClr val="6699FF"/>
                </a:solidFill>
                <a:ln>
                  <a:solidFill>
                    <a:srgbClr val="6699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000" dirty="0"/>
                </a:p>
              </p:txBody>
            </p:sp>
            <p:cxnSp>
              <p:nvCxnSpPr>
                <p:cNvPr id="161" name="Gerade Verbindung 160"/>
                <p:cNvCxnSpPr/>
                <p:nvPr/>
              </p:nvCxnSpPr>
              <p:spPr>
                <a:xfrm>
                  <a:off x="3347864" y="2924944"/>
                  <a:ext cx="432048" cy="0"/>
                </a:xfrm>
                <a:prstGeom prst="line">
                  <a:avLst/>
                </a:prstGeom>
                <a:ln w="28575">
                  <a:solidFill>
                    <a:srgbClr val="6699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2" name="Gerade Verbindung 161"/>
                <p:cNvCxnSpPr/>
                <p:nvPr/>
              </p:nvCxnSpPr>
              <p:spPr>
                <a:xfrm>
                  <a:off x="2627784" y="2924944"/>
                  <a:ext cx="432048" cy="0"/>
                </a:xfrm>
                <a:prstGeom prst="line">
                  <a:avLst/>
                </a:prstGeom>
                <a:ln w="28575">
                  <a:solidFill>
                    <a:srgbClr val="6699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3" name="Gerade Verbindung 162"/>
                <p:cNvCxnSpPr/>
                <p:nvPr/>
              </p:nvCxnSpPr>
              <p:spPr>
                <a:xfrm rot="16200000">
                  <a:off x="2987824" y="2564904"/>
                  <a:ext cx="432048" cy="0"/>
                </a:xfrm>
                <a:prstGeom prst="line">
                  <a:avLst/>
                </a:prstGeom>
                <a:ln w="28575">
                  <a:solidFill>
                    <a:srgbClr val="6699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4" name="Gerade Verbindung 163"/>
                <p:cNvCxnSpPr/>
                <p:nvPr/>
              </p:nvCxnSpPr>
              <p:spPr>
                <a:xfrm rot="16200000">
                  <a:off x="2987824" y="3284985"/>
                  <a:ext cx="432048" cy="0"/>
                </a:xfrm>
                <a:prstGeom prst="line">
                  <a:avLst/>
                </a:prstGeom>
                <a:ln w="28575">
                  <a:solidFill>
                    <a:srgbClr val="6699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65" name="Textfeld 164"/>
                <p:cNvSpPr txBox="1"/>
                <p:nvPr/>
              </p:nvSpPr>
              <p:spPr>
                <a:xfrm>
                  <a:off x="3002898" y="2777802"/>
                  <a:ext cx="344966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sz="1400" dirty="0" smtClean="0"/>
                    <a:t>Si</a:t>
                  </a:r>
                  <a:endParaRPr lang="en-GB" sz="1400" dirty="0"/>
                </a:p>
              </p:txBody>
            </p:sp>
          </p:grpSp>
          <p:grpSp>
            <p:nvGrpSpPr>
              <p:cNvPr id="166" name="Gruppieren 165"/>
              <p:cNvGrpSpPr/>
              <p:nvPr/>
            </p:nvGrpSpPr>
            <p:grpSpPr>
              <a:xfrm>
                <a:off x="1547664" y="2924944"/>
                <a:ext cx="1152128" cy="1152129"/>
                <a:chOff x="2627784" y="2348880"/>
                <a:chExt cx="1152128" cy="1152129"/>
              </a:xfrm>
            </p:grpSpPr>
            <p:sp>
              <p:nvSpPr>
                <p:cNvPr id="167" name="Ellipse 166"/>
                <p:cNvSpPr/>
                <p:nvPr/>
              </p:nvSpPr>
              <p:spPr>
                <a:xfrm>
                  <a:off x="3059832" y="2780928"/>
                  <a:ext cx="288032" cy="288032"/>
                </a:xfrm>
                <a:prstGeom prst="ellipse">
                  <a:avLst/>
                </a:prstGeom>
                <a:solidFill>
                  <a:srgbClr val="6699FF"/>
                </a:solidFill>
                <a:ln>
                  <a:solidFill>
                    <a:srgbClr val="6699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000" dirty="0"/>
                </a:p>
              </p:txBody>
            </p:sp>
            <p:cxnSp>
              <p:nvCxnSpPr>
                <p:cNvPr id="168" name="Gerade Verbindung 167"/>
                <p:cNvCxnSpPr/>
                <p:nvPr/>
              </p:nvCxnSpPr>
              <p:spPr>
                <a:xfrm>
                  <a:off x="3347864" y="2924944"/>
                  <a:ext cx="432048" cy="0"/>
                </a:xfrm>
                <a:prstGeom prst="line">
                  <a:avLst/>
                </a:prstGeom>
                <a:ln w="28575">
                  <a:solidFill>
                    <a:srgbClr val="6699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9" name="Gerade Verbindung 168"/>
                <p:cNvCxnSpPr/>
                <p:nvPr/>
              </p:nvCxnSpPr>
              <p:spPr>
                <a:xfrm>
                  <a:off x="2627784" y="2924944"/>
                  <a:ext cx="432048" cy="0"/>
                </a:xfrm>
                <a:prstGeom prst="line">
                  <a:avLst/>
                </a:prstGeom>
                <a:ln w="28575">
                  <a:solidFill>
                    <a:srgbClr val="6699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0" name="Gerade Verbindung 169"/>
                <p:cNvCxnSpPr/>
                <p:nvPr/>
              </p:nvCxnSpPr>
              <p:spPr>
                <a:xfrm rot="16200000">
                  <a:off x="2987824" y="2564904"/>
                  <a:ext cx="432048" cy="0"/>
                </a:xfrm>
                <a:prstGeom prst="line">
                  <a:avLst/>
                </a:prstGeom>
                <a:ln w="28575">
                  <a:solidFill>
                    <a:srgbClr val="6699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1" name="Gerade Verbindung 170"/>
                <p:cNvCxnSpPr/>
                <p:nvPr/>
              </p:nvCxnSpPr>
              <p:spPr>
                <a:xfrm rot="16200000">
                  <a:off x="2987824" y="3284985"/>
                  <a:ext cx="432048" cy="0"/>
                </a:xfrm>
                <a:prstGeom prst="line">
                  <a:avLst/>
                </a:prstGeom>
                <a:ln w="28575">
                  <a:solidFill>
                    <a:srgbClr val="6699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72" name="Textfeld 171"/>
                <p:cNvSpPr txBox="1"/>
                <p:nvPr/>
              </p:nvSpPr>
              <p:spPr>
                <a:xfrm>
                  <a:off x="3002898" y="2777802"/>
                  <a:ext cx="344966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sz="1400" dirty="0" smtClean="0"/>
                    <a:t>Si</a:t>
                  </a:r>
                  <a:endParaRPr lang="en-GB" sz="1400" dirty="0"/>
                </a:p>
              </p:txBody>
            </p:sp>
          </p:grpSp>
          <p:grpSp>
            <p:nvGrpSpPr>
              <p:cNvPr id="173" name="Gruppieren 172"/>
              <p:cNvGrpSpPr/>
              <p:nvPr/>
            </p:nvGrpSpPr>
            <p:grpSpPr>
              <a:xfrm>
                <a:off x="827584" y="2924944"/>
                <a:ext cx="1152128" cy="1152129"/>
                <a:chOff x="2627784" y="2348880"/>
                <a:chExt cx="1152128" cy="1152129"/>
              </a:xfrm>
            </p:grpSpPr>
            <p:sp>
              <p:nvSpPr>
                <p:cNvPr id="174" name="Ellipse 173"/>
                <p:cNvSpPr/>
                <p:nvPr/>
              </p:nvSpPr>
              <p:spPr>
                <a:xfrm>
                  <a:off x="3059832" y="2780928"/>
                  <a:ext cx="288032" cy="288032"/>
                </a:xfrm>
                <a:prstGeom prst="ellipse">
                  <a:avLst/>
                </a:prstGeom>
                <a:solidFill>
                  <a:srgbClr val="6699FF"/>
                </a:solidFill>
                <a:ln>
                  <a:solidFill>
                    <a:srgbClr val="6699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000" dirty="0"/>
                </a:p>
              </p:txBody>
            </p:sp>
            <p:cxnSp>
              <p:nvCxnSpPr>
                <p:cNvPr id="175" name="Gerade Verbindung 174"/>
                <p:cNvCxnSpPr/>
                <p:nvPr/>
              </p:nvCxnSpPr>
              <p:spPr>
                <a:xfrm>
                  <a:off x="3347864" y="2924944"/>
                  <a:ext cx="432048" cy="0"/>
                </a:xfrm>
                <a:prstGeom prst="line">
                  <a:avLst/>
                </a:prstGeom>
                <a:ln w="28575">
                  <a:solidFill>
                    <a:srgbClr val="6699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6" name="Gerade Verbindung 175"/>
                <p:cNvCxnSpPr/>
                <p:nvPr/>
              </p:nvCxnSpPr>
              <p:spPr>
                <a:xfrm>
                  <a:off x="2627784" y="2924944"/>
                  <a:ext cx="432048" cy="0"/>
                </a:xfrm>
                <a:prstGeom prst="line">
                  <a:avLst/>
                </a:prstGeom>
                <a:ln w="28575">
                  <a:solidFill>
                    <a:srgbClr val="6699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7" name="Gerade Verbindung 176"/>
                <p:cNvCxnSpPr/>
                <p:nvPr/>
              </p:nvCxnSpPr>
              <p:spPr>
                <a:xfrm rot="16200000">
                  <a:off x="2987824" y="2564904"/>
                  <a:ext cx="432048" cy="0"/>
                </a:xfrm>
                <a:prstGeom prst="line">
                  <a:avLst/>
                </a:prstGeom>
                <a:ln w="28575">
                  <a:solidFill>
                    <a:srgbClr val="6699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8" name="Gerade Verbindung 177"/>
                <p:cNvCxnSpPr/>
                <p:nvPr/>
              </p:nvCxnSpPr>
              <p:spPr>
                <a:xfrm rot="16200000">
                  <a:off x="2987824" y="3284985"/>
                  <a:ext cx="432048" cy="0"/>
                </a:xfrm>
                <a:prstGeom prst="line">
                  <a:avLst/>
                </a:prstGeom>
                <a:ln w="28575">
                  <a:solidFill>
                    <a:srgbClr val="6699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79" name="Textfeld 178"/>
                <p:cNvSpPr txBox="1"/>
                <p:nvPr/>
              </p:nvSpPr>
              <p:spPr>
                <a:xfrm>
                  <a:off x="3002898" y="2777802"/>
                  <a:ext cx="344966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sz="1400" dirty="0" smtClean="0"/>
                    <a:t>Si</a:t>
                  </a:r>
                  <a:endParaRPr lang="en-GB" sz="1400" dirty="0"/>
                </a:p>
              </p:txBody>
            </p:sp>
          </p:grpSp>
          <p:grpSp>
            <p:nvGrpSpPr>
              <p:cNvPr id="180" name="Gruppieren 179"/>
              <p:cNvGrpSpPr/>
              <p:nvPr/>
            </p:nvGrpSpPr>
            <p:grpSpPr>
              <a:xfrm>
                <a:off x="4716016" y="2924944"/>
                <a:ext cx="1152128" cy="1152129"/>
                <a:chOff x="2627784" y="2348880"/>
                <a:chExt cx="1152128" cy="1152129"/>
              </a:xfrm>
            </p:grpSpPr>
            <p:sp>
              <p:nvSpPr>
                <p:cNvPr id="181" name="Ellipse 180"/>
                <p:cNvSpPr/>
                <p:nvPr/>
              </p:nvSpPr>
              <p:spPr>
                <a:xfrm>
                  <a:off x="3059832" y="2780928"/>
                  <a:ext cx="288032" cy="288032"/>
                </a:xfrm>
                <a:prstGeom prst="ellipse">
                  <a:avLst/>
                </a:prstGeom>
                <a:solidFill>
                  <a:srgbClr val="6699FF"/>
                </a:solidFill>
                <a:ln>
                  <a:solidFill>
                    <a:srgbClr val="6699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000" dirty="0"/>
                </a:p>
              </p:txBody>
            </p:sp>
            <p:cxnSp>
              <p:nvCxnSpPr>
                <p:cNvPr id="182" name="Gerade Verbindung 181"/>
                <p:cNvCxnSpPr/>
                <p:nvPr/>
              </p:nvCxnSpPr>
              <p:spPr>
                <a:xfrm>
                  <a:off x="3347864" y="2924944"/>
                  <a:ext cx="432048" cy="0"/>
                </a:xfrm>
                <a:prstGeom prst="line">
                  <a:avLst/>
                </a:prstGeom>
                <a:ln w="28575">
                  <a:solidFill>
                    <a:srgbClr val="6699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3" name="Gerade Verbindung 182"/>
                <p:cNvCxnSpPr/>
                <p:nvPr/>
              </p:nvCxnSpPr>
              <p:spPr>
                <a:xfrm>
                  <a:off x="2627784" y="2924944"/>
                  <a:ext cx="432048" cy="0"/>
                </a:xfrm>
                <a:prstGeom prst="line">
                  <a:avLst/>
                </a:prstGeom>
                <a:ln w="28575">
                  <a:solidFill>
                    <a:srgbClr val="6699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4" name="Gerade Verbindung 183"/>
                <p:cNvCxnSpPr/>
                <p:nvPr/>
              </p:nvCxnSpPr>
              <p:spPr>
                <a:xfrm rot="16200000">
                  <a:off x="2987824" y="2564904"/>
                  <a:ext cx="432048" cy="0"/>
                </a:xfrm>
                <a:prstGeom prst="line">
                  <a:avLst/>
                </a:prstGeom>
                <a:ln w="28575">
                  <a:solidFill>
                    <a:srgbClr val="6699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5" name="Gerade Verbindung 184"/>
                <p:cNvCxnSpPr/>
                <p:nvPr/>
              </p:nvCxnSpPr>
              <p:spPr>
                <a:xfrm rot="16200000">
                  <a:off x="2987824" y="3284985"/>
                  <a:ext cx="432048" cy="0"/>
                </a:xfrm>
                <a:prstGeom prst="line">
                  <a:avLst/>
                </a:prstGeom>
                <a:ln w="28575">
                  <a:solidFill>
                    <a:srgbClr val="6699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86" name="Textfeld 185"/>
                <p:cNvSpPr txBox="1"/>
                <p:nvPr/>
              </p:nvSpPr>
              <p:spPr>
                <a:xfrm>
                  <a:off x="3002898" y="2777802"/>
                  <a:ext cx="344966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sz="1400" dirty="0" smtClean="0"/>
                    <a:t>Si</a:t>
                  </a:r>
                  <a:endParaRPr lang="en-GB" sz="1400" dirty="0"/>
                </a:p>
              </p:txBody>
            </p:sp>
          </p:grpSp>
        </p:grpSp>
        <p:grpSp>
          <p:nvGrpSpPr>
            <p:cNvPr id="195" name="Gruppieren 194"/>
            <p:cNvGrpSpPr/>
            <p:nvPr/>
          </p:nvGrpSpPr>
          <p:grpSpPr>
            <a:xfrm>
              <a:off x="827584" y="2132856"/>
              <a:ext cx="5040560" cy="1152130"/>
              <a:chOff x="827584" y="2924943"/>
              <a:chExt cx="5040560" cy="1152130"/>
            </a:xfrm>
          </p:grpSpPr>
          <p:grpSp>
            <p:nvGrpSpPr>
              <p:cNvPr id="196" name="Gruppieren 195"/>
              <p:cNvGrpSpPr/>
              <p:nvPr/>
            </p:nvGrpSpPr>
            <p:grpSpPr>
              <a:xfrm>
                <a:off x="2339752" y="2924944"/>
                <a:ext cx="1152128" cy="1152129"/>
                <a:chOff x="2627784" y="2348880"/>
                <a:chExt cx="1152128" cy="1152129"/>
              </a:xfrm>
            </p:grpSpPr>
            <p:sp>
              <p:nvSpPr>
                <p:cNvPr id="232" name="Ellipse 231"/>
                <p:cNvSpPr/>
                <p:nvPr/>
              </p:nvSpPr>
              <p:spPr>
                <a:xfrm>
                  <a:off x="3059832" y="2780928"/>
                  <a:ext cx="288032" cy="288032"/>
                </a:xfrm>
                <a:prstGeom prst="ellipse">
                  <a:avLst/>
                </a:prstGeom>
                <a:solidFill>
                  <a:srgbClr val="6699FF"/>
                </a:solidFill>
                <a:ln>
                  <a:solidFill>
                    <a:srgbClr val="6699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000" dirty="0"/>
                </a:p>
              </p:txBody>
            </p:sp>
            <p:cxnSp>
              <p:nvCxnSpPr>
                <p:cNvPr id="233" name="Gerade Verbindung 232"/>
                <p:cNvCxnSpPr/>
                <p:nvPr/>
              </p:nvCxnSpPr>
              <p:spPr>
                <a:xfrm>
                  <a:off x="3347864" y="2924944"/>
                  <a:ext cx="432048" cy="0"/>
                </a:xfrm>
                <a:prstGeom prst="line">
                  <a:avLst/>
                </a:prstGeom>
                <a:ln w="28575">
                  <a:solidFill>
                    <a:srgbClr val="6699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4" name="Gerade Verbindung 233"/>
                <p:cNvCxnSpPr/>
                <p:nvPr/>
              </p:nvCxnSpPr>
              <p:spPr>
                <a:xfrm>
                  <a:off x="2627784" y="2924944"/>
                  <a:ext cx="432048" cy="0"/>
                </a:xfrm>
                <a:prstGeom prst="line">
                  <a:avLst/>
                </a:prstGeom>
                <a:ln w="28575">
                  <a:solidFill>
                    <a:srgbClr val="6699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5" name="Gerade Verbindung 234"/>
                <p:cNvCxnSpPr/>
                <p:nvPr/>
              </p:nvCxnSpPr>
              <p:spPr>
                <a:xfrm rot="16200000">
                  <a:off x="2987824" y="2564904"/>
                  <a:ext cx="432048" cy="0"/>
                </a:xfrm>
                <a:prstGeom prst="line">
                  <a:avLst/>
                </a:prstGeom>
                <a:ln w="28575">
                  <a:solidFill>
                    <a:srgbClr val="6699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6" name="Gerade Verbindung 235"/>
                <p:cNvCxnSpPr/>
                <p:nvPr/>
              </p:nvCxnSpPr>
              <p:spPr>
                <a:xfrm rot="16200000">
                  <a:off x="2987824" y="3284985"/>
                  <a:ext cx="432048" cy="0"/>
                </a:xfrm>
                <a:prstGeom prst="line">
                  <a:avLst/>
                </a:prstGeom>
                <a:ln w="28575">
                  <a:solidFill>
                    <a:srgbClr val="6699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37" name="Textfeld 236"/>
                <p:cNvSpPr txBox="1"/>
                <p:nvPr/>
              </p:nvSpPr>
              <p:spPr>
                <a:xfrm>
                  <a:off x="3002898" y="2777802"/>
                  <a:ext cx="344966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sz="1400" dirty="0" smtClean="0"/>
                    <a:t>Si</a:t>
                  </a:r>
                  <a:endParaRPr lang="en-GB" sz="1400" dirty="0"/>
                </a:p>
              </p:txBody>
            </p:sp>
          </p:grpSp>
          <p:grpSp>
            <p:nvGrpSpPr>
              <p:cNvPr id="197" name="Gruppieren 196"/>
              <p:cNvGrpSpPr/>
              <p:nvPr/>
            </p:nvGrpSpPr>
            <p:grpSpPr>
              <a:xfrm>
                <a:off x="3131840" y="2924943"/>
                <a:ext cx="1152128" cy="1152129"/>
                <a:chOff x="2627784" y="2348880"/>
                <a:chExt cx="1152128" cy="1152129"/>
              </a:xfrm>
            </p:grpSpPr>
            <p:sp>
              <p:nvSpPr>
                <p:cNvPr id="226" name="Ellipse 225"/>
                <p:cNvSpPr/>
                <p:nvPr/>
              </p:nvSpPr>
              <p:spPr>
                <a:xfrm>
                  <a:off x="3059832" y="2780928"/>
                  <a:ext cx="288032" cy="288032"/>
                </a:xfrm>
                <a:prstGeom prst="ellipse">
                  <a:avLst/>
                </a:prstGeom>
                <a:solidFill>
                  <a:srgbClr val="6699FF"/>
                </a:solidFill>
                <a:ln>
                  <a:solidFill>
                    <a:srgbClr val="6699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000" dirty="0"/>
                </a:p>
              </p:txBody>
            </p:sp>
            <p:cxnSp>
              <p:nvCxnSpPr>
                <p:cNvPr id="227" name="Gerade Verbindung 226"/>
                <p:cNvCxnSpPr/>
                <p:nvPr/>
              </p:nvCxnSpPr>
              <p:spPr>
                <a:xfrm>
                  <a:off x="3347864" y="2924944"/>
                  <a:ext cx="432048" cy="0"/>
                </a:xfrm>
                <a:prstGeom prst="line">
                  <a:avLst/>
                </a:prstGeom>
                <a:ln w="28575">
                  <a:solidFill>
                    <a:srgbClr val="6699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8" name="Gerade Verbindung 227"/>
                <p:cNvCxnSpPr/>
                <p:nvPr/>
              </p:nvCxnSpPr>
              <p:spPr>
                <a:xfrm>
                  <a:off x="2627784" y="2924946"/>
                  <a:ext cx="432048" cy="0"/>
                </a:xfrm>
                <a:prstGeom prst="line">
                  <a:avLst/>
                </a:prstGeom>
                <a:ln w="28575">
                  <a:solidFill>
                    <a:srgbClr val="6699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9" name="Gerade Verbindung 228"/>
                <p:cNvCxnSpPr/>
                <p:nvPr/>
              </p:nvCxnSpPr>
              <p:spPr>
                <a:xfrm rot="16200000">
                  <a:off x="2987824" y="2564904"/>
                  <a:ext cx="432048" cy="0"/>
                </a:xfrm>
                <a:prstGeom prst="line">
                  <a:avLst/>
                </a:prstGeom>
                <a:ln w="28575">
                  <a:solidFill>
                    <a:srgbClr val="6699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0" name="Gerade Verbindung 229"/>
                <p:cNvCxnSpPr/>
                <p:nvPr/>
              </p:nvCxnSpPr>
              <p:spPr>
                <a:xfrm rot="16200000">
                  <a:off x="2987824" y="3284985"/>
                  <a:ext cx="432048" cy="0"/>
                </a:xfrm>
                <a:prstGeom prst="line">
                  <a:avLst/>
                </a:prstGeom>
                <a:ln w="28575">
                  <a:solidFill>
                    <a:srgbClr val="6699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31" name="Textfeld 230"/>
                <p:cNvSpPr txBox="1"/>
                <p:nvPr/>
              </p:nvSpPr>
              <p:spPr>
                <a:xfrm>
                  <a:off x="3002898" y="2777802"/>
                  <a:ext cx="344966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sz="1400" dirty="0" smtClean="0"/>
                    <a:t>Si</a:t>
                  </a:r>
                  <a:endParaRPr lang="en-GB" sz="1400" dirty="0"/>
                </a:p>
              </p:txBody>
            </p:sp>
          </p:grpSp>
          <p:grpSp>
            <p:nvGrpSpPr>
              <p:cNvPr id="198" name="Gruppieren 197"/>
              <p:cNvGrpSpPr/>
              <p:nvPr/>
            </p:nvGrpSpPr>
            <p:grpSpPr>
              <a:xfrm>
                <a:off x="3923928" y="2924944"/>
                <a:ext cx="1152128" cy="1152129"/>
                <a:chOff x="2627784" y="2348880"/>
                <a:chExt cx="1152128" cy="1152129"/>
              </a:xfrm>
            </p:grpSpPr>
            <p:sp>
              <p:nvSpPr>
                <p:cNvPr id="220" name="Ellipse 219"/>
                <p:cNvSpPr/>
                <p:nvPr/>
              </p:nvSpPr>
              <p:spPr>
                <a:xfrm>
                  <a:off x="3059832" y="2780928"/>
                  <a:ext cx="288032" cy="288032"/>
                </a:xfrm>
                <a:prstGeom prst="ellipse">
                  <a:avLst/>
                </a:prstGeom>
                <a:solidFill>
                  <a:srgbClr val="6699FF"/>
                </a:solidFill>
                <a:ln>
                  <a:solidFill>
                    <a:srgbClr val="6699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000" dirty="0"/>
                </a:p>
              </p:txBody>
            </p:sp>
            <p:cxnSp>
              <p:nvCxnSpPr>
                <p:cNvPr id="221" name="Gerade Verbindung 220"/>
                <p:cNvCxnSpPr/>
                <p:nvPr/>
              </p:nvCxnSpPr>
              <p:spPr>
                <a:xfrm>
                  <a:off x="3347864" y="2924944"/>
                  <a:ext cx="432048" cy="0"/>
                </a:xfrm>
                <a:prstGeom prst="line">
                  <a:avLst/>
                </a:prstGeom>
                <a:ln w="28575">
                  <a:solidFill>
                    <a:srgbClr val="6699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2" name="Gerade Verbindung 221"/>
                <p:cNvCxnSpPr/>
                <p:nvPr/>
              </p:nvCxnSpPr>
              <p:spPr>
                <a:xfrm>
                  <a:off x="2627784" y="2924944"/>
                  <a:ext cx="432048" cy="0"/>
                </a:xfrm>
                <a:prstGeom prst="line">
                  <a:avLst/>
                </a:prstGeom>
                <a:ln w="28575">
                  <a:solidFill>
                    <a:srgbClr val="6699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3" name="Gerade Verbindung 222"/>
                <p:cNvCxnSpPr/>
                <p:nvPr/>
              </p:nvCxnSpPr>
              <p:spPr>
                <a:xfrm rot="16200000">
                  <a:off x="2987824" y="2564904"/>
                  <a:ext cx="432048" cy="0"/>
                </a:xfrm>
                <a:prstGeom prst="line">
                  <a:avLst/>
                </a:prstGeom>
                <a:ln w="28575">
                  <a:solidFill>
                    <a:srgbClr val="6699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4" name="Gerade Verbindung 223"/>
                <p:cNvCxnSpPr/>
                <p:nvPr/>
              </p:nvCxnSpPr>
              <p:spPr>
                <a:xfrm rot="16200000">
                  <a:off x="2987824" y="3284985"/>
                  <a:ext cx="432048" cy="0"/>
                </a:xfrm>
                <a:prstGeom prst="line">
                  <a:avLst/>
                </a:prstGeom>
                <a:ln w="28575">
                  <a:solidFill>
                    <a:srgbClr val="6699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25" name="Textfeld 224"/>
                <p:cNvSpPr txBox="1"/>
                <p:nvPr/>
              </p:nvSpPr>
              <p:spPr>
                <a:xfrm>
                  <a:off x="3002898" y="2777802"/>
                  <a:ext cx="344966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sz="1400" dirty="0" smtClean="0"/>
                    <a:t>Si</a:t>
                  </a:r>
                  <a:endParaRPr lang="en-GB" sz="1400" dirty="0"/>
                </a:p>
              </p:txBody>
            </p:sp>
          </p:grpSp>
          <p:grpSp>
            <p:nvGrpSpPr>
              <p:cNvPr id="199" name="Gruppieren 198"/>
              <p:cNvGrpSpPr/>
              <p:nvPr/>
            </p:nvGrpSpPr>
            <p:grpSpPr>
              <a:xfrm>
                <a:off x="1547664" y="2924944"/>
                <a:ext cx="1152128" cy="1152129"/>
                <a:chOff x="2627784" y="2348880"/>
                <a:chExt cx="1152128" cy="1152129"/>
              </a:xfrm>
            </p:grpSpPr>
            <p:sp>
              <p:nvSpPr>
                <p:cNvPr id="214" name="Ellipse 213"/>
                <p:cNvSpPr/>
                <p:nvPr/>
              </p:nvSpPr>
              <p:spPr>
                <a:xfrm>
                  <a:off x="3059832" y="2780928"/>
                  <a:ext cx="288032" cy="288032"/>
                </a:xfrm>
                <a:prstGeom prst="ellipse">
                  <a:avLst/>
                </a:prstGeom>
                <a:solidFill>
                  <a:srgbClr val="6699FF"/>
                </a:solidFill>
                <a:ln>
                  <a:solidFill>
                    <a:srgbClr val="6699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000" dirty="0"/>
                </a:p>
              </p:txBody>
            </p:sp>
            <p:cxnSp>
              <p:nvCxnSpPr>
                <p:cNvPr id="215" name="Gerade Verbindung 214"/>
                <p:cNvCxnSpPr/>
                <p:nvPr/>
              </p:nvCxnSpPr>
              <p:spPr>
                <a:xfrm>
                  <a:off x="3347864" y="2924944"/>
                  <a:ext cx="432048" cy="0"/>
                </a:xfrm>
                <a:prstGeom prst="line">
                  <a:avLst/>
                </a:prstGeom>
                <a:ln w="28575">
                  <a:solidFill>
                    <a:srgbClr val="6699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6" name="Gerade Verbindung 215"/>
                <p:cNvCxnSpPr/>
                <p:nvPr/>
              </p:nvCxnSpPr>
              <p:spPr>
                <a:xfrm>
                  <a:off x="2627784" y="2924944"/>
                  <a:ext cx="432048" cy="0"/>
                </a:xfrm>
                <a:prstGeom prst="line">
                  <a:avLst/>
                </a:prstGeom>
                <a:ln w="28575">
                  <a:solidFill>
                    <a:srgbClr val="6699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7" name="Gerade Verbindung 216"/>
                <p:cNvCxnSpPr/>
                <p:nvPr/>
              </p:nvCxnSpPr>
              <p:spPr>
                <a:xfrm rot="16200000">
                  <a:off x="2987824" y="2564904"/>
                  <a:ext cx="432048" cy="0"/>
                </a:xfrm>
                <a:prstGeom prst="line">
                  <a:avLst/>
                </a:prstGeom>
                <a:ln w="28575">
                  <a:solidFill>
                    <a:srgbClr val="6699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8" name="Gerade Verbindung 217"/>
                <p:cNvCxnSpPr/>
                <p:nvPr/>
              </p:nvCxnSpPr>
              <p:spPr>
                <a:xfrm rot="16200000">
                  <a:off x="2987824" y="3284985"/>
                  <a:ext cx="432048" cy="0"/>
                </a:xfrm>
                <a:prstGeom prst="line">
                  <a:avLst/>
                </a:prstGeom>
                <a:ln w="28575">
                  <a:solidFill>
                    <a:srgbClr val="6699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19" name="Textfeld 218"/>
                <p:cNvSpPr txBox="1"/>
                <p:nvPr/>
              </p:nvSpPr>
              <p:spPr>
                <a:xfrm>
                  <a:off x="3002898" y="2777802"/>
                  <a:ext cx="344966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sz="1400" dirty="0" smtClean="0"/>
                    <a:t>Si</a:t>
                  </a:r>
                  <a:endParaRPr lang="en-GB" sz="1400" dirty="0"/>
                </a:p>
              </p:txBody>
            </p:sp>
          </p:grpSp>
          <p:grpSp>
            <p:nvGrpSpPr>
              <p:cNvPr id="200" name="Gruppieren 199"/>
              <p:cNvGrpSpPr/>
              <p:nvPr/>
            </p:nvGrpSpPr>
            <p:grpSpPr>
              <a:xfrm>
                <a:off x="827584" y="2924944"/>
                <a:ext cx="1152128" cy="1152129"/>
                <a:chOff x="2627784" y="2348880"/>
                <a:chExt cx="1152128" cy="1152129"/>
              </a:xfrm>
            </p:grpSpPr>
            <p:sp>
              <p:nvSpPr>
                <p:cNvPr id="208" name="Ellipse 207"/>
                <p:cNvSpPr/>
                <p:nvPr/>
              </p:nvSpPr>
              <p:spPr>
                <a:xfrm>
                  <a:off x="3059832" y="2780928"/>
                  <a:ext cx="288032" cy="288032"/>
                </a:xfrm>
                <a:prstGeom prst="ellipse">
                  <a:avLst/>
                </a:prstGeom>
                <a:solidFill>
                  <a:srgbClr val="6699FF"/>
                </a:solidFill>
                <a:ln>
                  <a:solidFill>
                    <a:srgbClr val="6699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000" dirty="0"/>
                </a:p>
              </p:txBody>
            </p:sp>
            <p:cxnSp>
              <p:nvCxnSpPr>
                <p:cNvPr id="209" name="Gerade Verbindung 208"/>
                <p:cNvCxnSpPr/>
                <p:nvPr/>
              </p:nvCxnSpPr>
              <p:spPr>
                <a:xfrm>
                  <a:off x="3347864" y="2924944"/>
                  <a:ext cx="432048" cy="0"/>
                </a:xfrm>
                <a:prstGeom prst="line">
                  <a:avLst/>
                </a:prstGeom>
                <a:ln w="28575">
                  <a:solidFill>
                    <a:srgbClr val="6699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0" name="Gerade Verbindung 209"/>
                <p:cNvCxnSpPr/>
                <p:nvPr/>
              </p:nvCxnSpPr>
              <p:spPr>
                <a:xfrm>
                  <a:off x="2627784" y="2924944"/>
                  <a:ext cx="432048" cy="0"/>
                </a:xfrm>
                <a:prstGeom prst="line">
                  <a:avLst/>
                </a:prstGeom>
                <a:ln w="28575">
                  <a:solidFill>
                    <a:srgbClr val="6699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1" name="Gerade Verbindung 210"/>
                <p:cNvCxnSpPr/>
                <p:nvPr/>
              </p:nvCxnSpPr>
              <p:spPr>
                <a:xfrm rot="16200000">
                  <a:off x="2987824" y="2564904"/>
                  <a:ext cx="432048" cy="0"/>
                </a:xfrm>
                <a:prstGeom prst="line">
                  <a:avLst/>
                </a:prstGeom>
                <a:ln w="28575">
                  <a:solidFill>
                    <a:srgbClr val="6699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2" name="Gerade Verbindung 211"/>
                <p:cNvCxnSpPr/>
                <p:nvPr/>
              </p:nvCxnSpPr>
              <p:spPr>
                <a:xfrm rot="16200000">
                  <a:off x="2987824" y="3284985"/>
                  <a:ext cx="432048" cy="0"/>
                </a:xfrm>
                <a:prstGeom prst="line">
                  <a:avLst/>
                </a:prstGeom>
                <a:ln w="28575">
                  <a:solidFill>
                    <a:srgbClr val="6699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13" name="Textfeld 212"/>
                <p:cNvSpPr txBox="1"/>
                <p:nvPr/>
              </p:nvSpPr>
              <p:spPr>
                <a:xfrm>
                  <a:off x="3002898" y="2777802"/>
                  <a:ext cx="344966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sz="1400" dirty="0" smtClean="0"/>
                    <a:t>Si</a:t>
                  </a:r>
                  <a:endParaRPr lang="en-GB" sz="1400" dirty="0"/>
                </a:p>
              </p:txBody>
            </p:sp>
          </p:grpSp>
          <p:grpSp>
            <p:nvGrpSpPr>
              <p:cNvPr id="201" name="Gruppieren 200"/>
              <p:cNvGrpSpPr/>
              <p:nvPr/>
            </p:nvGrpSpPr>
            <p:grpSpPr>
              <a:xfrm>
                <a:off x="4716016" y="2924944"/>
                <a:ext cx="1152128" cy="1152129"/>
                <a:chOff x="2627784" y="2348880"/>
                <a:chExt cx="1152128" cy="1152129"/>
              </a:xfrm>
            </p:grpSpPr>
            <p:sp>
              <p:nvSpPr>
                <p:cNvPr id="202" name="Ellipse 201"/>
                <p:cNvSpPr/>
                <p:nvPr/>
              </p:nvSpPr>
              <p:spPr>
                <a:xfrm>
                  <a:off x="3059832" y="2780928"/>
                  <a:ext cx="288032" cy="288032"/>
                </a:xfrm>
                <a:prstGeom prst="ellipse">
                  <a:avLst/>
                </a:prstGeom>
                <a:solidFill>
                  <a:srgbClr val="6699FF"/>
                </a:solidFill>
                <a:ln>
                  <a:solidFill>
                    <a:srgbClr val="6699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000" dirty="0"/>
                </a:p>
              </p:txBody>
            </p:sp>
            <p:cxnSp>
              <p:nvCxnSpPr>
                <p:cNvPr id="203" name="Gerade Verbindung 202"/>
                <p:cNvCxnSpPr/>
                <p:nvPr/>
              </p:nvCxnSpPr>
              <p:spPr>
                <a:xfrm>
                  <a:off x="3347864" y="2924944"/>
                  <a:ext cx="432048" cy="0"/>
                </a:xfrm>
                <a:prstGeom prst="line">
                  <a:avLst/>
                </a:prstGeom>
                <a:ln w="28575">
                  <a:solidFill>
                    <a:srgbClr val="6699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4" name="Gerade Verbindung 203"/>
                <p:cNvCxnSpPr/>
                <p:nvPr/>
              </p:nvCxnSpPr>
              <p:spPr>
                <a:xfrm>
                  <a:off x="2627784" y="2924944"/>
                  <a:ext cx="432048" cy="0"/>
                </a:xfrm>
                <a:prstGeom prst="line">
                  <a:avLst/>
                </a:prstGeom>
                <a:ln w="28575">
                  <a:solidFill>
                    <a:srgbClr val="6699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5" name="Gerade Verbindung 204"/>
                <p:cNvCxnSpPr/>
                <p:nvPr/>
              </p:nvCxnSpPr>
              <p:spPr>
                <a:xfrm rot="16200000">
                  <a:off x="2987824" y="2564904"/>
                  <a:ext cx="432048" cy="0"/>
                </a:xfrm>
                <a:prstGeom prst="line">
                  <a:avLst/>
                </a:prstGeom>
                <a:ln w="28575">
                  <a:solidFill>
                    <a:srgbClr val="6699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6" name="Gerade Verbindung 205"/>
                <p:cNvCxnSpPr/>
                <p:nvPr/>
              </p:nvCxnSpPr>
              <p:spPr>
                <a:xfrm rot="16200000">
                  <a:off x="2987824" y="3284985"/>
                  <a:ext cx="432048" cy="0"/>
                </a:xfrm>
                <a:prstGeom prst="line">
                  <a:avLst/>
                </a:prstGeom>
                <a:ln w="28575">
                  <a:solidFill>
                    <a:srgbClr val="6699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07" name="Textfeld 206"/>
                <p:cNvSpPr txBox="1"/>
                <p:nvPr/>
              </p:nvSpPr>
              <p:spPr>
                <a:xfrm>
                  <a:off x="3002898" y="2777802"/>
                  <a:ext cx="344966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sz="1400" dirty="0" smtClean="0"/>
                    <a:t>Si</a:t>
                  </a:r>
                  <a:endParaRPr lang="en-GB" sz="1400" dirty="0"/>
                </a:p>
              </p:txBody>
            </p:sp>
          </p:grpSp>
        </p:grpSp>
        <p:grpSp>
          <p:nvGrpSpPr>
            <p:cNvPr id="238" name="Gruppieren 237"/>
            <p:cNvGrpSpPr/>
            <p:nvPr/>
          </p:nvGrpSpPr>
          <p:grpSpPr>
            <a:xfrm>
              <a:off x="827584" y="3717030"/>
              <a:ext cx="5040560" cy="1152130"/>
              <a:chOff x="827584" y="2924943"/>
              <a:chExt cx="5040560" cy="1152130"/>
            </a:xfrm>
          </p:grpSpPr>
          <p:grpSp>
            <p:nvGrpSpPr>
              <p:cNvPr id="239" name="Gruppieren 238"/>
              <p:cNvGrpSpPr/>
              <p:nvPr/>
            </p:nvGrpSpPr>
            <p:grpSpPr>
              <a:xfrm>
                <a:off x="2339752" y="2924944"/>
                <a:ext cx="1152128" cy="1152129"/>
                <a:chOff x="2627784" y="2348880"/>
                <a:chExt cx="1152128" cy="1152129"/>
              </a:xfrm>
            </p:grpSpPr>
            <p:sp>
              <p:nvSpPr>
                <p:cNvPr id="275" name="Ellipse 274"/>
                <p:cNvSpPr/>
                <p:nvPr/>
              </p:nvSpPr>
              <p:spPr>
                <a:xfrm>
                  <a:off x="3059832" y="2780928"/>
                  <a:ext cx="288032" cy="288032"/>
                </a:xfrm>
                <a:prstGeom prst="ellipse">
                  <a:avLst/>
                </a:prstGeom>
                <a:solidFill>
                  <a:srgbClr val="6699FF"/>
                </a:solidFill>
                <a:ln>
                  <a:solidFill>
                    <a:srgbClr val="6699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000" dirty="0"/>
                </a:p>
              </p:txBody>
            </p:sp>
            <p:cxnSp>
              <p:nvCxnSpPr>
                <p:cNvPr id="276" name="Gerade Verbindung 275"/>
                <p:cNvCxnSpPr/>
                <p:nvPr/>
              </p:nvCxnSpPr>
              <p:spPr>
                <a:xfrm>
                  <a:off x="3347864" y="2924944"/>
                  <a:ext cx="432048" cy="0"/>
                </a:xfrm>
                <a:prstGeom prst="line">
                  <a:avLst/>
                </a:prstGeom>
                <a:ln w="28575">
                  <a:solidFill>
                    <a:srgbClr val="6699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7" name="Gerade Verbindung 276"/>
                <p:cNvCxnSpPr/>
                <p:nvPr/>
              </p:nvCxnSpPr>
              <p:spPr>
                <a:xfrm>
                  <a:off x="2627784" y="2924944"/>
                  <a:ext cx="432048" cy="0"/>
                </a:xfrm>
                <a:prstGeom prst="line">
                  <a:avLst/>
                </a:prstGeom>
                <a:ln w="28575">
                  <a:solidFill>
                    <a:srgbClr val="6699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8" name="Gerade Verbindung 277"/>
                <p:cNvCxnSpPr/>
                <p:nvPr/>
              </p:nvCxnSpPr>
              <p:spPr>
                <a:xfrm rot="16200000">
                  <a:off x="2987824" y="2564904"/>
                  <a:ext cx="432048" cy="0"/>
                </a:xfrm>
                <a:prstGeom prst="line">
                  <a:avLst/>
                </a:prstGeom>
                <a:ln w="28575">
                  <a:solidFill>
                    <a:srgbClr val="6699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9" name="Gerade Verbindung 278"/>
                <p:cNvCxnSpPr/>
                <p:nvPr/>
              </p:nvCxnSpPr>
              <p:spPr>
                <a:xfrm rot="16200000">
                  <a:off x="2987824" y="3284985"/>
                  <a:ext cx="432048" cy="0"/>
                </a:xfrm>
                <a:prstGeom prst="line">
                  <a:avLst/>
                </a:prstGeom>
                <a:ln w="28575">
                  <a:solidFill>
                    <a:srgbClr val="6699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80" name="Textfeld 279"/>
                <p:cNvSpPr txBox="1"/>
                <p:nvPr/>
              </p:nvSpPr>
              <p:spPr>
                <a:xfrm>
                  <a:off x="3002898" y="2777802"/>
                  <a:ext cx="344966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sz="1400" dirty="0" smtClean="0"/>
                    <a:t>Si</a:t>
                  </a:r>
                  <a:endParaRPr lang="en-GB" sz="1400" dirty="0"/>
                </a:p>
              </p:txBody>
            </p:sp>
          </p:grpSp>
          <p:grpSp>
            <p:nvGrpSpPr>
              <p:cNvPr id="240" name="Gruppieren 239"/>
              <p:cNvGrpSpPr/>
              <p:nvPr/>
            </p:nvGrpSpPr>
            <p:grpSpPr>
              <a:xfrm>
                <a:off x="3131840" y="2924943"/>
                <a:ext cx="1152128" cy="1152129"/>
                <a:chOff x="2627784" y="2348880"/>
                <a:chExt cx="1152128" cy="1152129"/>
              </a:xfrm>
            </p:grpSpPr>
            <p:sp>
              <p:nvSpPr>
                <p:cNvPr id="269" name="Ellipse 268"/>
                <p:cNvSpPr/>
                <p:nvPr/>
              </p:nvSpPr>
              <p:spPr>
                <a:xfrm>
                  <a:off x="3059832" y="2780928"/>
                  <a:ext cx="288032" cy="288032"/>
                </a:xfrm>
                <a:prstGeom prst="ellipse">
                  <a:avLst/>
                </a:prstGeom>
                <a:solidFill>
                  <a:srgbClr val="6699FF"/>
                </a:solidFill>
                <a:ln>
                  <a:solidFill>
                    <a:srgbClr val="6699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000" dirty="0"/>
                </a:p>
              </p:txBody>
            </p:sp>
            <p:cxnSp>
              <p:nvCxnSpPr>
                <p:cNvPr id="270" name="Gerade Verbindung 269"/>
                <p:cNvCxnSpPr/>
                <p:nvPr/>
              </p:nvCxnSpPr>
              <p:spPr>
                <a:xfrm>
                  <a:off x="3347864" y="2924944"/>
                  <a:ext cx="432048" cy="0"/>
                </a:xfrm>
                <a:prstGeom prst="line">
                  <a:avLst/>
                </a:prstGeom>
                <a:ln w="28575">
                  <a:solidFill>
                    <a:srgbClr val="6699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1" name="Gerade Verbindung 270"/>
                <p:cNvCxnSpPr/>
                <p:nvPr/>
              </p:nvCxnSpPr>
              <p:spPr>
                <a:xfrm>
                  <a:off x="2627784" y="2924944"/>
                  <a:ext cx="432048" cy="0"/>
                </a:xfrm>
                <a:prstGeom prst="line">
                  <a:avLst/>
                </a:prstGeom>
                <a:ln w="28575">
                  <a:solidFill>
                    <a:srgbClr val="6699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2" name="Gerade Verbindung 271"/>
                <p:cNvCxnSpPr/>
                <p:nvPr/>
              </p:nvCxnSpPr>
              <p:spPr>
                <a:xfrm rot="16200000">
                  <a:off x="2987824" y="2564904"/>
                  <a:ext cx="432048" cy="0"/>
                </a:xfrm>
                <a:prstGeom prst="line">
                  <a:avLst/>
                </a:prstGeom>
                <a:ln w="28575">
                  <a:solidFill>
                    <a:srgbClr val="6699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3" name="Gerade Verbindung 272"/>
                <p:cNvCxnSpPr/>
                <p:nvPr/>
              </p:nvCxnSpPr>
              <p:spPr>
                <a:xfrm rot="16200000">
                  <a:off x="2987824" y="3284985"/>
                  <a:ext cx="432048" cy="0"/>
                </a:xfrm>
                <a:prstGeom prst="line">
                  <a:avLst/>
                </a:prstGeom>
                <a:ln w="28575">
                  <a:solidFill>
                    <a:srgbClr val="6699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74" name="Textfeld 273"/>
                <p:cNvSpPr txBox="1"/>
                <p:nvPr/>
              </p:nvSpPr>
              <p:spPr>
                <a:xfrm>
                  <a:off x="3002898" y="2777802"/>
                  <a:ext cx="344966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sz="1400" dirty="0" smtClean="0"/>
                    <a:t>Si</a:t>
                  </a:r>
                  <a:endParaRPr lang="en-GB" sz="1400" dirty="0"/>
                </a:p>
              </p:txBody>
            </p:sp>
          </p:grpSp>
          <p:grpSp>
            <p:nvGrpSpPr>
              <p:cNvPr id="241" name="Gruppieren 240"/>
              <p:cNvGrpSpPr/>
              <p:nvPr/>
            </p:nvGrpSpPr>
            <p:grpSpPr>
              <a:xfrm>
                <a:off x="3923928" y="2924944"/>
                <a:ext cx="1152128" cy="1152129"/>
                <a:chOff x="2627784" y="2348880"/>
                <a:chExt cx="1152128" cy="1152129"/>
              </a:xfrm>
            </p:grpSpPr>
            <p:sp>
              <p:nvSpPr>
                <p:cNvPr id="263" name="Ellipse 262"/>
                <p:cNvSpPr/>
                <p:nvPr/>
              </p:nvSpPr>
              <p:spPr>
                <a:xfrm>
                  <a:off x="3059832" y="2780928"/>
                  <a:ext cx="288032" cy="288032"/>
                </a:xfrm>
                <a:prstGeom prst="ellipse">
                  <a:avLst/>
                </a:prstGeom>
                <a:solidFill>
                  <a:srgbClr val="6699FF"/>
                </a:solidFill>
                <a:ln>
                  <a:solidFill>
                    <a:srgbClr val="6699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000" dirty="0"/>
                </a:p>
              </p:txBody>
            </p:sp>
            <p:cxnSp>
              <p:nvCxnSpPr>
                <p:cNvPr id="264" name="Gerade Verbindung 263"/>
                <p:cNvCxnSpPr/>
                <p:nvPr/>
              </p:nvCxnSpPr>
              <p:spPr>
                <a:xfrm>
                  <a:off x="3347864" y="2924944"/>
                  <a:ext cx="432048" cy="0"/>
                </a:xfrm>
                <a:prstGeom prst="line">
                  <a:avLst/>
                </a:prstGeom>
                <a:ln w="28575">
                  <a:solidFill>
                    <a:srgbClr val="6699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5" name="Gerade Verbindung 264"/>
                <p:cNvCxnSpPr/>
                <p:nvPr/>
              </p:nvCxnSpPr>
              <p:spPr>
                <a:xfrm>
                  <a:off x="2627784" y="2924944"/>
                  <a:ext cx="432048" cy="0"/>
                </a:xfrm>
                <a:prstGeom prst="line">
                  <a:avLst/>
                </a:prstGeom>
                <a:ln w="28575">
                  <a:solidFill>
                    <a:srgbClr val="6699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6" name="Gerade Verbindung 265"/>
                <p:cNvCxnSpPr/>
                <p:nvPr/>
              </p:nvCxnSpPr>
              <p:spPr>
                <a:xfrm rot="16200000">
                  <a:off x="2987824" y="2564904"/>
                  <a:ext cx="432048" cy="0"/>
                </a:xfrm>
                <a:prstGeom prst="line">
                  <a:avLst/>
                </a:prstGeom>
                <a:ln w="28575">
                  <a:solidFill>
                    <a:srgbClr val="6699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7" name="Gerade Verbindung 266"/>
                <p:cNvCxnSpPr/>
                <p:nvPr/>
              </p:nvCxnSpPr>
              <p:spPr>
                <a:xfrm rot="16200000">
                  <a:off x="2987824" y="3284985"/>
                  <a:ext cx="432048" cy="0"/>
                </a:xfrm>
                <a:prstGeom prst="line">
                  <a:avLst/>
                </a:prstGeom>
                <a:ln w="28575">
                  <a:solidFill>
                    <a:srgbClr val="6699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68" name="Textfeld 267"/>
                <p:cNvSpPr txBox="1"/>
                <p:nvPr/>
              </p:nvSpPr>
              <p:spPr>
                <a:xfrm>
                  <a:off x="3002898" y="2777802"/>
                  <a:ext cx="344966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sz="1400" dirty="0" smtClean="0"/>
                    <a:t>Si</a:t>
                  </a:r>
                  <a:endParaRPr lang="en-GB" sz="1400" dirty="0"/>
                </a:p>
              </p:txBody>
            </p:sp>
          </p:grpSp>
          <p:grpSp>
            <p:nvGrpSpPr>
              <p:cNvPr id="242" name="Gruppieren 241"/>
              <p:cNvGrpSpPr/>
              <p:nvPr/>
            </p:nvGrpSpPr>
            <p:grpSpPr>
              <a:xfrm>
                <a:off x="1547664" y="2924944"/>
                <a:ext cx="1152128" cy="1152129"/>
                <a:chOff x="2627784" y="2348880"/>
                <a:chExt cx="1152128" cy="1152129"/>
              </a:xfrm>
            </p:grpSpPr>
            <p:sp>
              <p:nvSpPr>
                <p:cNvPr id="257" name="Ellipse 256"/>
                <p:cNvSpPr/>
                <p:nvPr/>
              </p:nvSpPr>
              <p:spPr>
                <a:xfrm>
                  <a:off x="3059832" y="2780928"/>
                  <a:ext cx="288032" cy="288032"/>
                </a:xfrm>
                <a:prstGeom prst="ellipse">
                  <a:avLst/>
                </a:prstGeom>
                <a:solidFill>
                  <a:srgbClr val="6699FF"/>
                </a:solidFill>
                <a:ln>
                  <a:solidFill>
                    <a:srgbClr val="6699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000" dirty="0"/>
                </a:p>
              </p:txBody>
            </p:sp>
            <p:cxnSp>
              <p:nvCxnSpPr>
                <p:cNvPr id="258" name="Gerade Verbindung 257"/>
                <p:cNvCxnSpPr/>
                <p:nvPr/>
              </p:nvCxnSpPr>
              <p:spPr>
                <a:xfrm>
                  <a:off x="3347864" y="2924944"/>
                  <a:ext cx="432048" cy="0"/>
                </a:xfrm>
                <a:prstGeom prst="line">
                  <a:avLst/>
                </a:prstGeom>
                <a:ln w="28575">
                  <a:solidFill>
                    <a:srgbClr val="6699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9" name="Gerade Verbindung 258"/>
                <p:cNvCxnSpPr/>
                <p:nvPr/>
              </p:nvCxnSpPr>
              <p:spPr>
                <a:xfrm>
                  <a:off x="2627784" y="2924944"/>
                  <a:ext cx="432048" cy="0"/>
                </a:xfrm>
                <a:prstGeom prst="line">
                  <a:avLst/>
                </a:prstGeom>
                <a:ln w="28575">
                  <a:solidFill>
                    <a:srgbClr val="6699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0" name="Gerade Verbindung 259"/>
                <p:cNvCxnSpPr/>
                <p:nvPr/>
              </p:nvCxnSpPr>
              <p:spPr>
                <a:xfrm rot="16200000">
                  <a:off x="2987824" y="2564904"/>
                  <a:ext cx="432048" cy="0"/>
                </a:xfrm>
                <a:prstGeom prst="line">
                  <a:avLst/>
                </a:prstGeom>
                <a:ln w="28575">
                  <a:solidFill>
                    <a:srgbClr val="6699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1" name="Gerade Verbindung 260"/>
                <p:cNvCxnSpPr/>
                <p:nvPr/>
              </p:nvCxnSpPr>
              <p:spPr>
                <a:xfrm rot="16200000">
                  <a:off x="2987824" y="3284985"/>
                  <a:ext cx="432048" cy="0"/>
                </a:xfrm>
                <a:prstGeom prst="line">
                  <a:avLst/>
                </a:prstGeom>
                <a:ln w="28575">
                  <a:solidFill>
                    <a:srgbClr val="6699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62" name="Textfeld 261"/>
                <p:cNvSpPr txBox="1"/>
                <p:nvPr/>
              </p:nvSpPr>
              <p:spPr>
                <a:xfrm>
                  <a:off x="3002898" y="2777802"/>
                  <a:ext cx="344966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sz="1400" dirty="0" smtClean="0"/>
                    <a:t>Si</a:t>
                  </a:r>
                  <a:endParaRPr lang="en-GB" sz="1400" dirty="0"/>
                </a:p>
              </p:txBody>
            </p:sp>
          </p:grpSp>
          <p:grpSp>
            <p:nvGrpSpPr>
              <p:cNvPr id="243" name="Gruppieren 242"/>
              <p:cNvGrpSpPr/>
              <p:nvPr/>
            </p:nvGrpSpPr>
            <p:grpSpPr>
              <a:xfrm>
                <a:off x="827584" y="2924944"/>
                <a:ext cx="1152128" cy="1152129"/>
                <a:chOff x="2627784" y="2348880"/>
                <a:chExt cx="1152128" cy="1152129"/>
              </a:xfrm>
            </p:grpSpPr>
            <p:sp>
              <p:nvSpPr>
                <p:cNvPr id="251" name="Ellipse 250"/>
                <p:cNvSpPr/>
                <p:nvPr/>
              </p:nvSpPr>
              <p:spPr>
                <a:xfrm>
                  <a:off x="3059832" y="2780928"/>
                  <a:ext cx="288032" cy="288032"/>
                </a:xfrm>
                <a:prstGeom prst="ellipse">
                  <a:avLst/>
                </a:prstGeom>
                <a:solidFill>
                  <a:srgbClr val="6699FF"/>
                </a:solidFill>
                <a:ln>
                  <a:solidFill>
                    <a:srgbClr val="6699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000" dirty="0"/>
                </a:p>
              </p:txBody>
            </p:sp>
            <p:cxnSp>
              <p:nvCxnSpPr>
                <p:cNvPr id="252" name="Gerade Verbindung 251"/>
                <p:cNvCxnSpPr/>
                <p:nvPr/>
              </p:nvCxnSpPr>
              <p:spPr>
                <a:xfrm>
                  <a:off x="3347864" y="2924944"/>
                  <a:ext cx="432048" cy="0"/>
                </a:xfrm>
                <a:prstGeom prst="line">
                  <a:avLst/>
                </a:prstGeom>
                <a:ln w="28575">
                  <a:solidFill>
                    <a:srgbClr val="6699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3" name="Gerade Verbindung 252"/>
                <p:cNvCxnSpPr/>
                <p:nvPr/>
              </p:nvCxnSpPr>
              <p:spPr>
                <a:xfrm>
                  <a:off x="2627784" y="2924944"/>
                  <a:ext cx="432048" cy="0"/>
                </a:xfrm>
                <a:prstGeom prst="line">
                  <a:avLst/>
                </a:prstGeom>
                <a:ln w="28575">
                  <a:solidFill>
                    <a:srgbClr val="6699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4" name="Gerade Verbindung 253"/>
                <p:cNvCxnSpPr/>
                <p:nvPr/>
              </p:nvCxnSpPr>
              <p:spPr>
                <a:xfrm rot="16200000">
                  <a:off x="2987824" y="2564904"/>
                  <a:ext cx="432048" cy="0"/>
                </a:xfrm>
                <a:prstGeom prst="line">
                  <a:avLst/>
                </a:prstGeom>
                <a:ln w="28575">
                  <a:solidFill>
                    <a:srgbClr val="6699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5" name="Gerade Verbindung 254"/>
                <p:cNvCxnSpPr/>
                <p:nvPr/>
              </p:nvCxnSpPr>
              <p:spPr>
                <a:xfrm rot="16200000">
                  <a:off x="2987824" y="3284985"/>
                  <a:ext cx="432048" cy="0"/>
                </a:xfrm>
                <a:prstGeom prst="line">
                  <a:avLst/>
                </a:prstGeom>
                <a:ln w="28575">
                  <a:solidFill>
                    <a:srgbClr val="6699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56" name="Textfeld 255"/>
                <p:cNvSpPr txBox="1"/>
                <p:nvPr/>
              </p:nvSpPr>
              <p:spPr>
                <a:xfrm>
                  <a:off x="3002898" y="2777802"/>
                  <a:ext cx="344966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sz="1400" dirty="0" smtClean="0"/>
                    <a:t>Si</a:t>
                  </a:r>
                  <a:endParaRPr lang="en-GB" sz="1400" dirty="0"/>
                </a:p>
              </p:txBody>
            </p:sp>
          </p:grpSp>
          <p:grpSp>
            <p:nvGrpSpPr>
              <p:cNvPr id="244" name="Gruppieren 243"/>
              <p:cNvGrpSpPr/>
              <p:nvPr/>
            </p:nvGrpSpPr>
            <p:grpSpPr>
              <a:xfrm>
                <a:off x="4716016" y="2924944"/>
                <a:ext cx="1152128" cy="1152129"/>
                <a:chOff x="2627784" y="2348880"/>
                <a:chExt cx="1152128" cy="1152129"/>
              </a:xfrm>
            </p:grpSpPr>
            <p:sp>
              <p:nvSpPr>
                <p:cNvPr id="245" name="Ellipse 244"/>
                <p:cNvSpPr/>
                <p:nvPr/>
              </p:nvSpPr>
              <p:spPr>
                <a:xfrm>
                  <a:off x="3059832" y="2780928"/>
                  <a:ext cx="288032" cy="288032"/>
                </a:xfrm>
                <a:prstGeom prst="ellipse">
                  <a:avLst/>
                </a:prstGeom>
                <a:solidFill>
                  <a:srgbClr val="6699FF"/>
                </a:solidFill>
                <a:ln>
                  <a:solidFill>
                    <a:srgbClr val="6699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000" dirty="0"/>
                </a:p>
              </p:txBody>
            </p:sp>
            <p:cxnSp>
              <p:nvCxnSpPr>
                <p:cNvPr id="246" name="Gerade Verbindung 245"/>
                <p:cNvCxnSpPr/>
                <p:nvPr/>
              </p:nvCxnSpPr>
              <p:spPr>
                <a:xfrm>
                  <a:off x="3347864" y="2924944"/>
                  <a:ext cx="432048" cy="0"/>
                </a:xfrm>
                <a:prstGeom prst="line">
                  <a:avLst/>
                </a:prstGeom>
                <a:ln w="28575">
                  <a:solidFill>
                    <a:srgbClr val="6699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7" name="Gerade Verbindung 246"/>
                <p:cNvCxnSpPr/>
                <p:nvPr/>
              </p:nvCxnSpPr>
              <p:spPr>
                <a:xfrm>
                  <a:off x="2627784" y="2924944"/>
                  <a:ext cx="432048" cy="0"/>
                </a:xfrm>
                <a:prstGeom prst="line">
                  <a:avLst/>
                </a:prstGeom>
                <a:ln w="28575">
                  <a:solidFill>
                    <a:srgbClr val="6699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8" name="Gerade Verbindung 247"/>
                <p:cNvCxnSpPr/>
                <p:nvPr/>
              </p:nvCxnSpPr>
              <p:spPr>
                <a:xfrm rot="16200000">
                  <a:off x="2987824" y="2564904"/>
                  <a:ext cx="432048" cy="0"/>
                </a:xfrm>
                <a:prstGeom prst="line">
                  <a:avLst/>
                </a:prstGeom>
                <a:ln w="28575">
                  <a:solidFill>
                    <a:srgbClr val="6699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9" name="Gerade Verbindung 248"/>
                <p:cNvCxnSpPr/>
                <p:nvPr/>
              </p:nvCxnSpPr>
              <p:spPr>
                <a:xfrm rot="16200000">
                  <a:off x="2987824" y="3284985"/>
                  <a:ext cx="432048" cy="0"/>
                </a:xfrm>
                <a:prstGeom prst="line">
                  <a:avLst/>
                </a:prstGeom>
                <a:ln w="28575">
                  <a:solidFill>
                    <a:srgbClr val="6699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50" name="Textfeld 249"/>
                <p:cNvSpPr txBox="1"/>
                <p:nvPr/>
              </p:nvSpPr>
              <p:spPr>
                <a:xfrm>
                  <a:off x="3002898" y="2777802"/>
                  <a:ext cx="344966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sz="1400" dirty="0" smtClean="0"/>
                    <a:t>Si</a:t>
                  </a:r>
                  <a:endParaRPr lang="en-GB" sz="1400" dirty="0"/>
                </a:p>
              </p:txBody>
            </p:sp>
          </p:grpSp>
        </p:grpSp>
        <p:cxnSp>
          <p:nvCxnSpPr>
            <p:cNvPr id="142" name="Gerade Verbindung 141"/>
            <p:cNvCxnSpPr/>
            <p:nvPr/>
          </p:nvCxnSpPr>
          <p:spPr>
            <a:xfrm flipV="1">
              <a:off x="3707904" y="3140968"/>
              <a:ext cx="360040" cy="360040"/>
            </a:xfrm>
            <a:prstGeom prst="line">
              <a:avLst/>
            </a:prstGeom>
            <a:ln w="28575">
              <a:solidFill>
                <a:srgbClr val="6699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87" name="Gruppieren 186"/>
            <p:cNvGrpSpPr/>
            <p:nvPr/>
          </p:nvGrpSpPr>
          <p:grpSpPr>
            <a:xfrm>
              <a:off x="6372299" y="2485504"/>
              <a:ext cx="2016125" cy="1879600"/>
              <a:chOff x="4140200" y="1117600"/>
              <a:chExt cx="2016125" cy="1879600"/>
            </a:xfrm>
          </p:grpSpPr>
          <p:sp>
            <p:nvSpPr>
              <p:cNvPr id="188" name="Rectangle 15"/>
              <p:cNvSpPr>
                <a:spLocks noChangeArrowheads="1"/>
              </p:cNvSpPr>
              <p:nvPr/>
            </p:nvSpPr>
            <p:spPr bwMode="auto">
              <a:xfrm>
                <a:off x="4140200" y="1557338"/>
                <a:ext cx="2016125" cy="4318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/>
                <a:r>
                  <a:rPr lang="en-GB" altLang="de-DE" sz="1400" dirty="0"/>
                  <a:t>Conduction Band</a:t>
                </a:r>
              </a:p>
            </p:txBody>
          </p:sp>
          <p:sp>
            <p:nvSpPr>
              <p:cNvPr id="189" name="Rectangle 16"/>
              <p:cNvSpPr>
                <a:spLocks noChangeArrowheads="1"/>
              </p:cNvSpPr>
              <p:nvPr/>
            </p:nvSpPr>
            <p:spPr bwMode="auto">
              <a:xfrm>
                <a:off x="4140200" y="2565400"/>
                <a:ext cx="2016125" cy="431800"/>
              </a:xfrm>
              <a:prstGeom prst="rect">
                <a:avLst/>
              </a:prstGeom>
              <a:solidFill>
                <a:srgbClr val="339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/>
                <a:r>
                  <a:rPr lang="en-GB" altLang="de-DE" sz="1400"/>
                  <a:t>Valence Band</a:t>
                </a:r>
              </a:p>
            </p:txBody>
          </p:sp>
          <p:sp>
            <p:nvSpPr>
              <p:cNvPr id="190" name="Line 17"/>
              <p:cNvSpPr>
                <a:spLocks noChangeShapeType="1"/>
              </p:cNvSpPr>
              <p:nvPr/>
            </p:nvSpPr>
            <p:spPr bwMode="auto">
              <a:xfrm>
                <a:off x="4140200" y="2060575"/>
                <a:ext cx="2016125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1" name="Oval 30"/>
              <p:cNvSpPr>
                <a:spLocks noChangeArrowheads="1"/>
              </p:cNvSpPr>
              <p:nvPr/>
            </p:nvSpPr>
            <p:spPr bwMode="auto">
              <a:xfrm flipH="1">
                <a:off x="4500563" y="1844675"/>
                <a:ext cx="144462" cy="144463"/>
              </a:xfrm>
              <a:prstGeom prst="ellips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/>
                <a:r>
                  <a:rPr lang="en-GB" altLang="de-DE"/>
                  <a:t>-</a:t>
                </a:r>
              </a:p>
            </p:txBody>
          </p:sp>
          <p:sp>
            <p:nvSpPr>
              <p:cNvPr id="192" name="Oval 33"/>
              <p:cNvSpPr>
                <a:spLocks noChangeArrowheads="1"/>
              </p:cNvSpPr>
              <p:nvPr/>
            </p:nvSpPr>
            <p:spPr bwMode="auto">
              <a:xfrm flipH="1">
                <a:off x="4716463" y="1844675"/>
                <a:ext cx="144462" cy="144463"/>
              </a:xfrm>
              <a:prstGeom prst="ellips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/>
                <a:r>
                  <a:rPr lang="en-GB" altLang="de-DE"/>
                  <a:t>-</a:t>
                </a:r>
              </a:p>
            </p:txBody>
          </p:sp>
          <p:sp>
            <p:nvSpPr>
              <p:cNvPr id="193" name="Oval 34"/>
              <p:cNvSpPr>
                <a:spLocks noChangeArrowheads="1"/>
              </p:cNvSpPr>
              <p:nvPr/>
            </p:nvSpPr>
            <p:spPr bwMode="auto">
              <a:xfrm flipH="1">
                <a:off x="4932363" y="1844675"/>
                <a:ext cx="144462" cy="144463"/>
              </a:xfrm>
              <a:prstGeom prst="ellips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/>
                <a:r>
                  <a:rPr lang="en-GB" altLang="de-DE"/>
                  <a:t>-</a:t>
                </a:r>
              </a:p>
            </p:txBody>
          </p:sp>
          <p:sp>
            <p:nvSpPr>
              <p:cNvPr id="281" name="Oval 35"/>
              <p:cNvSpPr>
                <a:spLocks noChangeArrowheads="1"/>
              </p:cNvSpPr>
              <p:nvPr/>
            </p:nvSpPr>
            <p:spPr bwMode="auto">
              <a:xfrm flipH="1">
                <a:off x="5364163" y="1844675"/>
                <a:ext cx="144462" cy="144463"/>
              </a:xfrm>
              <a:prstGeom prst="ellips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/>
                <a:r>
                  <a:rPr lang="en-GB" altLang="de-DE"/>
                  <a:t>-</a:t>
                </a:r>
              </a:p>
            </p:txBody>
          </p:sp>
          <p:sp>
            <p:nvSpPr>
              <p:cNvPr id="282" name="Oval 36"/>
              <p:cNvSpPr>
                <a:spLocks noChangeArrowheads="1"/>
              </p:cNvSpPr>
              <p:nvPr/>
            </p:nvSpPr>
            <p:spPr bwMode="auto">
              <a:xfrm flipH="1">
                <a:off x="5580063" y="1844675"/>
                <a:ext cx="144462" cy="144463"/>
              </a:xfrm>
              <a:prstGeom prst="ellips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/>
                <a:r>
                  <a:rPr lang="en-GB" altLang="de-DE"/>
                  <a:t>-</a:t>
                </a:r>
              </a:p>
            </p:txBody>
          </p:sp>
          <p:sp>
            <p:nvSpPr>
              <p:cNvPr id="283" name="Oval 37"/>
              <p:cNvSpPr>
                <a:spLocks noChangeArrowheads="1"/>
              </p:cNvSpPr>
              <p:nvPr/>
            </p:nvSpPr>
            <p:spPr bwMode="auto">
              <a:xfrm flipH="1">
                <a:off x="5148263" y="1844675"/>
                <a:ext cx="144462" cy="144463"/>
              </a:xfrm>
              <a:prstGeom prst="ellips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/>
                <a:r>
                  <a:rPr lang="en-GB" altLang="de-DE"/>
                  <a:t>-</a:t>
                </a:r>
              </a:p>
            </p:txBody>
          </p:sp>
          <p:sp>
            <p:nvSpPr>
              <p:cNvPr id="284" name="Oval 38"/>
              <p:cNvSpPr>
                <a:spLocks noChangeArrowheads="1"/>
              </p:cNvSpPr>
              <p:nvPr/>
            </p:nvSpPr>
            <p:spPr bwMode="auto">
              <a:xfrm flipH="1">
                <a:off x="5795963" y="1844675"/>
                <a:ext cx="144462" cy="144463"/>
              </a:xfrm>
              <a:prstGeom prst="ellips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/>
                <a:r>
                  <a:rPr lang="en-GB" altLang="de-DE"/>
                  <a:t>-</a:t>
                </a:r>
              </a:p>
            </p:txBody>
          </p:sp>
          <p:sp>
            <p:nvSpPr>
              <p:cNvPr id="285" name="Oval 39"/>
              <p:cNvSpPr>
                <a:spLocks noChangeArrowheads="1"/>
              </p:cNvSpPr>
              <p:nvPr/>
            </p:nvSpPr>
            <p:spPr bwMode="auto">
              <a:xfrm flipH="1">
                <a:off x="4284663" y="1844675"/>
                <a:ext cx="144462" cy="144463"/>
              </a:xfrm>
              <a:prstGeom prst="ellips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/>
                <a:r>
                  <a:rPr lang="en-GB" altLang="de-DE"/>
                  <a:t>-</a:t>
                </a:r>
              </a:p>
            </p:txBody>
          </p:sp>
          <p:grpSp>
            <p:nvGrpSpPr>
              <p:cNvPr id="287" name="Group 56"/>
              <p:cNvGrpSpPr>
                <a:grpSpLocks/>
              </p:cNvGrpSpPr>
              <p:nvPr/>
            </p:nvGrpSpPr>
            <p:grpSpPr bwMode="auto">
              <a:xfrm>
                <a:off x="4284663" y="2132013"/>
                <a:ext cx="1655762" cy="144462"/>
                <a:chOff x="1202" y="2659"/>
                <a:chExt cx="1043" cy="91"/>
              </a:xfrm>
            </p:grpSpPr>
            <p:sp>
              <p:nvSpPr>
                <p:cNvPr id="289" name="Oval 57"/>
                <p:cNvSpPr>
                  <a:spLocks noChangeArrowheads="1"/>
                </p:cNvSpPr>
                <p:nvPr/>
              </p:nvSpPr>
              <p:spPr bwMode="auto">
                <a:xfrm flipH="1">
                  <a:off x="1338" y="2659"/>
                  <a:ext cx="91" cy="91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algn="ctr" eaLnBrk="1" hangingPunct="1"/>
                  <a:r>
                    <a:rPr lang="en-GB" altLang="de-DE"/>
                    <a:t>+</a:t>
                  </a:r>
                </a:p>
              </p:txBody>
            </p:sp>
            <p:sp>
              <p:nvSpPr>
                <p:cNvPr id="290" name="Oval 58"/>
                <p:cNvSpPr>
                  <a:spLocks noChangeArrowheads="1"/>
                </p:cNvSpPr>
                <p:nvPr/>
              </p:nvSpPr>
              <p:spPr bwMode="auto">
                <a:xfrm flipH="1">
                  <a:off x="1474" y="2659"/>
                  <a:ext cx="91" cy="91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algn="ctr" eaLnBrk="1" hangingPunct="1"/>
                  <a:r>
                    <a:rPr lang="en-GB" altLang="de-DE"/>
                    <a:t>+</a:t>
                  </a:r>
                </a:p>
              </p:txBody>
            </p:sp>
            <p:sp>
              <p:nvSpPr>
                <p:cNvPr id="291" name="Oval 59"/>
                <p:cNvSpPr>
                  <a:spLocks noChangeArrowheads="1"/>
                </p:cNvSpPr>
                <p:nvPr/>
              </p:nvSpPr>
              <p:spPr bwMode="auto">
                <a:xfrm flipH="1">
                  <a:off x="1610" y="2659"/>
                  <a:ext cx="91" cy="91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algn="ctr" eaLnBrk="1" hangingPunct="1"/>
                  <a:r>
                    <a:rPr lang="en-GB" altLang="de-DE"/>
                    <a:t>+</a:t>
                  </a:r>
                </a:p>
              </p:txBody>
            </p:sp>
            <p:sp>
              <p:nvSpPr>
                <p:cNvPr id="292" name="Oval 60"/>
                <p:cNvSpPr>
                  <a:spLocks noChangeArrowheads="1"/>
                </p:cNvSpPr>
                <p:nvPr/>
              </p:nvSpPr>
              <p:spPr bwMode="auto">
                <a:xfrm flipH="1">
                  <a:off x="1746" y="2659"/>
                  <a:ext cx="91" cy="91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algn="ctr" eaLnBrk="1" hangingPunct="1"/>
                  <a:r>
                    <a:rPr lang="en-GB" altLang="de-DE"/>
                    <a:t>+</a:t>
                  </a:r>
                </a:p>
              </p:txBody>
            </p:sp>
            <p:sp>
              <p:nvSpPr>
                <p:cNvPr id="293" name="Oval 61"/>
                <p:cNvSpPr>
                  <a:spLocks noChangeArrowheads="1"/>
                </p:cNvSpPr>
                <p:nvPr/>
              </p:nvSpPr>
              <p:spPr bwMode="auto">
                <a:xfrm flipH="1">
                  <a:off x="1882" y="2659"/>
                  <a:ext cx="91" cy="91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algn="ctr" eaLnBrk="1" hangingPunct="1"/>
                  <a:r>
                    <a:rPr lang="en-GB" altLang="de-DE"/>
                    <a:t>+</a:t>
                  </a:r>
                </a:p>
              </p:txBody>
            </p:sp>
            <p:sp>
              <p:nvSpPr>
                <p:cNvPr id="294" name="Oval 62"/>
                <p:cNvSpPr>
                  <a:spLocks noChangeArrowheads="1"/>
                </p:cNvSpPr>
                <p:nvPr/>
              </p:nvSpPr>
              <p:spPr bwMode="auto">
                <a:xfrm flipH="1">
                  <a:off x="1202" y="2659"/>
                  <a:ext cx="91" cy="91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algn="ctr" eaLnBrk="1" hangingPunct="1"/>
                  <a:r>
                    <a:rPr lang="en-GB" altLang="de-DE"/>
                    <a:t>+</a:t>
                  </a:r>
                </a:p>
              </p:txBody>
            </p:sp>
            <p:sp>
              <p:nvSpPr>
                <p:cNvPr id="295" name="Oval 63"/>
                <p:cNvSpPr>
                  <a:spLocks noChangeArrowheads="1"/>
                </p:cNvSpPr>
                <p:nvPr/>
              </p:nvSpPr>
              <p:spPr bwMode="auto">
                <a:xfrm flipH="1">
                  <a:off x="2018" y="2659"/>
                  <a:ext cx="91" cy="91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algn="ctr" eaLnBrk="1" hangingPunct="1"/>
                  <a:r>
                    <a:rPr lang="en-GB" altLang="de-DE"/>
                    <a:t>+</a:t>
                  </a:r>
                </a:p>
              </p:txBody>
            </p:sp>
            <p:sp>
              <p:nvSpPr>
                <p:cNvPr id="296" name="Oval 64"/>
                <p:cNvSpPr>
                  <a:spLocks noChangeArrowheads="1"/>
                </p:cNvSpPr>
                <p:nvPr/>
              </p:nvSpPr>
              <p:spPr bwMode="auto">
                <a:xfrm flipH="1">
                  <a:off x="2154" y="2659"/>
                  <a:ext cx="91" cy="91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algn="ctr" eaLnBrk="1" hangingPunct="1"/>
                  <a:r>
                    <a:rPr lang="en-GB" altLang="de-DE"/>
                    <a:t>+</a:t>
                  </a:r>
                </a:p>
              </p:txBody>
            </p:sp>
          </p:grpSp>
          <p:sp>
            <p:nvSpPr>
              <p:cNvPr id="288" name="Text Box 73"/>
              <p:cNvSpPr txBox="1">
                <a:spLocks noChangeArrowheads="1"/>
              </p:cNvSpPr>
              <p:nvPr/>
            </p:nvSpPr>
            <p:spPr bwMode="auto">
              <a:xfrm>
                <a:off x="4629150" y="1117600"/>
                <a:ext cx="1022350" cy="366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GB" altLang="de-DE"/>
                  <a:t>n-doped</a:t>
                </a:r>
              </a:p>
            </p:txBody>
          </p:sp>
        </p:grpSp>
        <p:sp>
          <p:nvSpPr>
            <p:cNvPr id="5" name="Textfeld 4"/>
            <p:cNvSpPr txBox="1"/>
            <p:nvPr/>
          </p:nvSpPr>
          <p:spPr>
            <a:xfrm>
              <a:off x="3995936" y="2946430"/>
              <a:ext cx="28725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b="1" dirty="0" smtClean="0">
                  <a:solidFill>
                    <a:srgbClr val="6699FF"/>
                  </a:solidFill>
                </a:rPr>
                <a:t>-</a:t>
              </a:r>
              <a:endParaRPr lang="en-GB" sz="2400" b="1" dirty="0">
                <a:solidFill>
                  <a:srgbClr val="6699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44955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4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/>
              <a:t>The DEPFET active pixel sensor</a:t>
            </a:r>
          </a:p>
        </p:txBody>
      </p:sp>
      <p:sp>
        <p:nvSpPr>
          <p:cNvPr id="445448" name="Text Box 8"/>
          <p:cNvSpPr txBox="1">
            <a:spLocks noChangeArrowheads="1"/>
          </p:cNvSpPr>
          <p:nvPr/>
        </p:nvSpPr>
        <p:spPr bwMode="auto">
          <a:xfrm>
            <a:off x="-82550" y="942182"/>
            <a:ext cx="33210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de-DE" dirty="0">
                <a:solidFill>
                  <a:srgbClr val="FF0000"/>
                </a:solidFill>
              </a:rPr>
              <a:t>Dep</a:t>
            </a:r>
            <a:r>
              <a:rPr lang="en-US" altLang="de-DE" dirty="0"/>
              <a:t>leted </a:t>
            </a:r>
            <a:r>
              <a:rPr lang="en-US" altLang="de-DE" dirty="0">
                <a:solidFill>
                  <a:srgbClr val="FF0000"/>
                </a:solidFill>
              </a:rPr>
              <a:t>F</a:t>
            </a:r>
            <a:r>
              <a:rPr lang="en-US" altLang="de-DE" dirty="0"/>
              <a:t>ield </a:t>
            </a:r>
            <a:r>
              <a:rPr lang="en-US" altLang="de-DE" dirty="0" err="1">
                <a:solidFill>
                  <a:srgbClr val="FF0000"/>
                </a:solidFill>
              </a:rPr>
              <a:t>E</a:t>
            </a:r>
            <a:r>
              <a:rPr lang="en-US" altLang="de-DE" dirty="0" err="1"/>
              <a:t>ffect</a:t>
            </a:r>
            <a:r>
              <a:rPr lang="en-US" altLang="de-DE" dirty="0" err="1">
                <a:solidFill>
                  <a:srgbClr val="FF0000"/>
                </a:solidFill>
              </a:rPr>
              <a:t>T</a:t>
            </a:r>
            <a:r>
              <a:rPr lang="en-US" altLang="de-DE" dirty="0" err="1"/>
              <a:t>ransistor</a:t>
            </a:r>
            <a:endParaRPr lang="en-US" altLang="de-DE" dirty="0"/>
          </a:p>
        </p:txBody>
      </p:sp>
      <p:sp>
        <p:nvSpPr>
          <p:cNvPr id="445479" name="Line 39"/>
          <p:cNvSpPr>
            <a:spLocks noChangeShapeType="1"/>
          </p:cNvSpPr>
          <p:nvPr/>
        </p:nvSpPr>
        <p:spPr bwMode="auto">
          <a:xfrm>
            <a:off x="2819400" y="6762750"/>
            <a:ext cx="1588" cy="138113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grpSp>
        <p:nvGrpSpPr>
          <p:cNvPr id="445631" name="Group 191"/>
          <p:cNvGrpSpPr>
            <a:grpSpLocks/>
          </p:cNvGrpSpPr>
          <p:nvPr/>
        </p:nvGrpSpPr>
        <p:grpSpPr bwMode="auto">
          <a:xfrm>
            <a:off x="395536" y="4311650"/>
            <a:ext cx="4383088" cy="2314575"/>
            <a:chOff x="761" y="1654"/>
            <a:chExt cx="2761" cy="1619"/>
          </a:xfrm>
        </p:grpSpPr>
        <p:sp>
          <p:nvSpPr>
            <p:cNvPr id="445541" name="Rectangle 101"/>
            <p:cNvSpPr>
              <a:spLocks noChangeArrowheads="1"/>
            </p:cNvSpPr>
            <p:nvPr/>
          </p:nvSpPr>
          <p:spPr bwMode="auto">
            <a:xfrm>
              <a:off x="761" y="1880"/>
              <a:ext cx="2722" cy="1296"/>
            </a:xfrm>
            <a:prstGeom prst="rect">
              <a:avLst/>
            </a:prstGeom>
            <a:solidFill>
              <a:srgbClr val="CCFF6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45542" name="Rectangle 102"/>
            <p:cNvSpPr>
              <a:spLocks noChangeArrowheads="1"/>
            </p:cNvSpPr>
            <p:nvPr/>
          </p:nvSpPr>
          <p:spPr bwMode="auto">
            <a:xfrm>
              <a:off x="766" y="1897"/>
              <a:ext cx="2714" cy="1376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445543" name="Rectangle 103"/>
            <p:cNvSpPr>
              <a:spLocks noChangeArrowheads="1"/>
            </p:cNvSpPr>
            <p:nvPr/>
          </p:nvSpPr>
          <p:spPr bwMode="auto">
            <a:xfrm>
              <a:off x="777" y="1882"/>
              <a:ext cx="2703" cy="44"/>
            </a:xfrm>
            <a:prstGeom prst="rect">
              <a:avLst/>
            </a:pr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445544" name="Rectangle 104"/>
            <p:cNvSpPr>
              <a:spLocks noChangeArrowheads="1"/>
            </p:cNvSpPr>
            <p:nvPr/>
          </p:nvSpPr>
          <p:spPr bwMode="auto">
            <a:xfrm>
              <a:off x="777" y="1882"/>
              <a:ext cx="2703" cy="44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445545" name="Freeform 105"/>
            <p:cNvSpPr>
              <a:spLocks/>
            </p:cNvSpPr>
            <p:nvPr/>
          </p:nvSpPr>
          <p:spPr bwMode="auto">
            <a:xfrm>
              <a:off x="777" y="1925"/>
              <a:ext cx="1661" cy="262"/>
            </a:xfrm>
            <a:custGeom>
              <a:avLst/>
              <a:gdLst>
                <a:gd name="T0" fmla="*/ 3322 w 3322"/>
                <a:gd name="T1" fmla="*/ 437 h 524"/>
                <a:gd name="T2" fmla="*/ 3322 w 3322"/>
                <a:gd name="T3" fmla="*/ 0 h 524"/>
                <a:gd name="T4" fmla="*/ 0 w 3322"/>
                <a:gd name="T5" fmla="*/ 0 h 524"/>
                <a:gd name="T6" fmla="*/ 0 w 3322"/>
                <a:gd name="T7" fmla="*/ 437 h 524"/>
                <a:gd name="T8" fmla="*/ 0 w 3322"/>
                <a:gd name="T9" fmla="*/ 445 h 524"/>
                <a:gd name="T10" fmla="*/ 2 w 3322"/>
                <a:gd name="T11" fmla="*/ 455 h 524"/>
                <a:gd name="T12" fmla="*/ 4 w 3322"/>
                <a:gd name="T13" fmla="*/ 463 h 524"/>
                <a:gd name="T14" fmla="*/ 7 w 3322"/>
                <a:gd name="T15" fmla="*/ 471 h 524"/>
                <a:gd name="T16" fmla="*/ 11 w 3322"/>
                <a:gd name="T17" fmla="*/ 478 h 524"/>
                <a:gd name="T18" fmla="*/ 15 w 3322"/>
                <a:gd name="T19" fmla="*/ 486 h 524"/>
                <a:gd name="T20" fmla="*/ 21 w 3322"/>
                <a:gd name="T21" fmla="*/ 493 h 524"/>
                <a:gd name="T22" fmla="*/ 26 w 3322"/>
                <a:gd name="T23" fmla="*/ 499 h 524"/>
                <a:gd name="T24" fmla="*/ 33 w 3322"/>
                <a:gd name="T25" fmla="*/ 504 h 524"/>
                <a:gd name="T26" fmla="*/ 40 w 3322"/>
                <a:gd name="T27" fmla="*/ 509 h 524"/>
                <a:gd name="T28" fmla="*/ 47 w 3322"/>
                <a:gd name="T29" fmla="*/ 514 h 524"/>
                <a:gd name="T30" fmla="*/ 55 w 3322"/>
                <a:gd name="T31" fmla="*/ 518 h 524"/>
                <a:gd name="T32" fmla="*/ 63 w 3322"/>
                <a:gd name="T33" fmla="*/ 520 h 524"/>
                <a:gd name="T34" fmla="*/ 71 w 3322"/>
                <a:gd name="T35" fmla="*/ 523 h 524"/>
                <a:gd name="T36" fmla="*/ 81 w 3322"/>
                <a:gd name="T37" fmla="*/ 524 h 524"/>
                <a:gd name="T38" fmla="*/ 90 w 3322"/>
                <a:gd name="T39" fmla="*/ 524 h 524"/>
                <a:gd name="T40" fmla="*/ 90 w 3322"/>
                <a:gd name="T41" fmla="*/ 524 h 524"/>
                <a:gd name="T42" fmla="*/ 3234 w 3322"/>
                <a:gd name="T43" fmla="*/ 524 h 524"/>
                <a:gd name="T44" fmla="*/ 3242 w 3322"/>
                <a:gd name="T45" fmla="*/ 524 h 524"/>
                <a:gd name="T46" fmla="*/ 3251 w 3322"/>
                <a:gd name="T47" fmla="*/ 523 h 524"/>
                <a:gd name="T48" fmla="*/ 3260 w 3322"/>
                <a:gd name="T49" fmla="*/ 520 h 524"/>
                <a:gd name="T50" fmla="*/ 3268 w 3322"/>
                <a:gd name="T51" fmla="*/ 518 h 524"/>
                <a:gd name="T52" fmla="*/ 3276 w 3322"/>
                <a:gd name="T53" fmla="*/ 514 h 524"/>
                <a:gd name="T54" fmla="*/ 3283 w 3322"/>
                <a:gd name="T55" fmla="*/ 509 h 524"/>
                <a:gd name="T56" fmla="*/ 3291 w 3322"/>
                <a:gd name="T57" fmla="*/ 504 h 524"/>
                <a:gd name="T58" fmla="*/ 3296 w 3322"/>
                <a:gd name="T59" fmla="*/ 499 h 524"/>
                <a:gd name="T60" fmla="*/ 3302 w 3322"/>
                <a:gd name="T61" fmla="*/ 493 h 524"/>
                <a:gd name="T62" fmla="*/ 3307 w 3322"/>
                <a:gd name="T63" fmla="*/ 486 h 524"/>
                <a:gd name="T64" fmla="*/ 3311 w 3322"/>
                <a:gd name="T65" fmla="*/ 478 h 524"/>
                <a:gd name="T66" fmla="*/ 3316 w 3322"/>
                <a:gd name="T67" fmla="*/ 471 h 524"/>
                <a:gd name="T68" fmla="*/ 3318 w 3322"/>
                <a:gd name="T69" fmla="*/ 463 h 524"/>
                <a:gd name="T70" fmla="*/ 3321 w 3322"/>
                <a:gd name="T71" fmla="*/ 455 h 524"/>
                <a:gd name="T72" fmla="*/ 3322 w 3322"/>
                <a:gd name="T73" fmla="*/ 445 h 524"/>
                <a:gd name="T74" fmla="*/ 3322 w 3322"/>
                <a:gd name="T75" fmla="*/ 437 h 524"/>
                <a:gd name="T76" fmla="*/ 3322 w 3322"/>
                <a:gd name="T77" fmla="*/ 437 h 524"/>
                <a:gd name="T78" fmla="*/ 3322 w 3322"/>
                <a:gd name="T79" fmla="*/ 437 h 5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3322" h="524">
                  <a:moveTo>
                    <a:pt x="3322" y="437"/>
                  </a:moveTo>
                  <a:lnTo>
                    <a:pt x="3322" y="0"/>
                  </a:lnTo>
                  <a:lnTo>
                    <a:pt x="0" y="0"/>
                  </a:lnTo>
                  <a:lnTo>
                    <a:pt x="0" y="437"/>
                  </a:lnTo>
                  <a:lnTo>
                    <a:pt x="0" y="445"/>
                  </a:lnTo>
                  <a:lnTo>
                    <a:pt x="2" y="455"/>
                  </a:lnTo>
                  <a:lnTo>
                    <a:pt x="4" y="463"/>
                  </a:lnTo>
                  <a:lnTo>
                    <a:pt x="7" y="471"/>
                  </a:lnTo>
                  <a:lnTo>
                    <a:pt x="11" y="478"/>
                  </a:lnTo>
                  <a:lnTo>
                    <a:pt x="15" y="486"/>
                  </a:lnTo>
                  <a:lnTo>
                    <a:pt x="21" y="493"/>
                  </a:lnTo>
                  <a:lnTo>
                    <a:pt x="26" y="499"/>
                  </a:lnTo>
                  <a:lnTo>
                    <a:pt x="33" y="504"/>
                  </a:lnTo>
                  <a:lnTo>
                    <a:pt x="40" y="509"/>
                  </a:lnTo>
                  <a:lnTo>
                    <a:pt x="47" y="514"/>
                  </a:lnTo>
                  <a:lnTo>
                    <a:pt x="55" y="518"/>
                  </a:lnTo>
                  <a:lnTo>
                    <a:pt x="63" y="520"/>
                  </a:lnTo>
                  <a:lnTo>
                    <a:pt x="71" y="523"/>
                  </a:lnTo>
                  <a:lnTo>
                    <a:pt x="81" y="524"/>
                  </a:lnTo>
                  <a:lnTo>
                    <a:pt x="90" y="524"/>
                  </a:lnTo>
                  <a:lnTo>
                    <a:pt x="90" y="524"/>
                  </a:lnTo>
                  <a:lnTo>
                    <a:pt x="3234" y="524"/>
                  </a:lnTo>
                  <a:lnTo>
                    <a:pt x="3242" y="524"/>
                  </a:lnTo>
                  <a:lnTo>
                    <a:pt x="3251" y="523"/>
                  </a:lnTo>
                  <a:lnTo>
                    <a:pt x="3260" y="520"/>
                  </a:lnTo>
                  <a:lnTo>
                    <a:pt x="3268" y="518"/>
                  </a:lnTo>
                  <a:lnTo>
                    <a:pt x="3276" y="514"/>
                  </a:lnTo>
                  <a:lnTo>
                    <a:pt x="3283" y="509"/>
                  </a:lnTo>
                  <a:lnTo>
                    <a:pt x="3291" y="504"/>
                  </a:lnTo>
                  <a:lnTo>
                    <a:pt x="3296" y="499"/>
                  </a:lnTo>
                  <a:lnTo>
                    <a:pt x="3302" y="493"/>
                  </a:lnTo>
                  <a:lnTo>
                    <a:pt x="3307" y="486"/>
                  </a:lnTo>
                  <a:lnTo>
                    <a:pt x="3311" y="478"/>
                  </a:lnTo>
                  <a:lnTo>
                    <a:pt x="3316" y="471"/>
                  </a:lnTo>
                  <a:lnTo>
                    <a:pt x="3318" y="463"/>
                  </a:lnTo>
                  <a:lnTo>
                    <a:pt x="3321" y="455"/>
                  </a:lnTo>
                  <a:lnTo>
                    <a:pt x="3322" y="445"/>
                  </a:lnTo>
                  <a:lnTo>
                    <a:pt x="3322" y="437"/>
                  </a:lnTo>
                  <a:lnTo>
                    <a:pt x="3322" y="437"/>
                  </a:lnTo>
                  <a:lnTo>
                    <a:pt x="3322" y="437"/>
                  </a:lnTo>
                  <a:close/>
                </a:path>
              </a:pathLst>
            </a:custGeom>
            <a:blipFill dpi="0" rotWithShape="0">
              <a:blip r:embed="rId3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445546" name="Freeform 106"/>
            <p:cNvSpPr>
              <a:spLocks/>
            </p:cNvSpPr>
            <p:nvPr/>
          </p:nvSpPr>
          <p:spPr bwMode="auto">
            <a:xfrm>
              <a:off x="777" y="1925"/>
              <a:ext cx="1661" cy="262"/>
            </a:xfrm>
            <a:custGeom>
              <a:avLst/>
              <a:gdLst>
                <a:gd name="T0" fmla="*/ 3322 w 3322"/>
                <a:gd name="T1" fmla="*/ 437 h 524"/>
                <a:gd name="T2" fmla="*/ 3322 w 3322"/>
                <a:gd name="T3" fmla="*/ 0 h 524"/>
                <a:gd name="T4" fmla="*/ 0 w 3322"/>
                <a:gd name="T5" fmla="*/ 0 h 524"/>
                <a:gd name="T6" fmla="*/ 0 w 3322"/>
                <a:gd name="T7" fmla="*/ 437 h 524"/>
                <a:gd name="T8" fmla="*/ 0 w 3322"/>
                <a:gd name="T9" fmla="*/ 445 h 524"/>
                <a:gd name="T10" fmla="*/ 2 w 3322"/>
                <a:gd name="T11" fmla="*/ 455 h 524"/>
                <a:gd name="T12" fmla="*/ 4 w 3322"/>
                <a:gd name="T13" fmla="*/ 463 h 524"/>
                <a:gd name="T14" fmla="*/ 7 w 3322"/>
                <a:gd name="T15" fmla="*/ 471 h 524"/>
                <a:gd name="T16" fmla="*/ 11 w 3322"/>
                <a:gd name="T17" fmla="*/ 478 h 524"/>
                <a:gd name="T18" fmla="*/ 15 w 3322"/>
                <a:gd name="T19" fmla="*/ 486 h 524"/>
                <a:gd name="T20" fmla="*/ 21 w 3322"/>
                <a:gd name="T21" fmla="*/ 493 h 524"/>
                <a:gd name="T22" fmla="*/ 26 w 3322"/>
                <a:gd name="T23" fmla="*/ 499 h 524"/>
                <a:gd name="T24" fmla="*/ 33 w 3322"/>
                <a:gd name="T25" fmla="*/ 504 h 524"/>
                <a:gd name="T26" fmla="*/ 40 w 3322"/>
                <a:gd name="T27" fmla="*/ 509 h 524"/>
                <a:gd name="T28" fmla="*/ 47 w 3322"/>
                <a:gd name="T29" fmla="*/ 514 h 524"/>
                <a:gd name="T30" fmla="*/ 55 w 3322"/>
                <a:gd name="T31" fmla="*/ 518 h 524"/>
                <a:gd name="T32" fmla="*/ 63 w 3322"/>
                <a:gd name="T33" fmla="*/ 520 h 524"/>
                <a:gd name="T34" fmla="*/ 71 w 3322"/>
                <a:gd name="T35" fmla="*/ 523 h 524"/>
                <a:gd name="T36" fmla="*/ 81 w 3322"/>
                <a:gd name="T37" fmla="*/ 524 h 524"/>
                <a:gd name="T38" fmla="*/ 90 w 3322"/>
                <a:gd name="T39" fmla="*/ 524 h 524"/>
                <a:gd name="T40" fmla="*/ 90 w 3322"/>
                <a:gd name="T41" fmla="*/ 524 h 524"/>
                <a:gd name="T42" fmla="*/ 3234 w 3322"/>
                <a:gd name="T43" fmla="*/ 524 h 524"/>
                <a:gd name="T44" fmla="*/ 3242 w 3322"/>
                <a:gd name="T45" fmla="*/ 524 h 524"/>
                <a:gd name="T46" fmla="*/ 3251 w 3322"/>
                <a:gd name="T47" fmla="*/ 523 h 524"/>
                <a:gd name="T48" fmla="*/ 3260 w 3322"/>
                <a:gd name="T49" fmla="*/ 520 h 524"/>
                <a:gd name="T50" fmla="*/ 3268 w 3322"/>
                <a:gd name="T51" fmla="*/ 518 h 524"/>
                <a:gd name="T52" fmla="*/ 3276 w 3322"/>
                <a:gd name="T53" fmla="*/ 514 h 524"/>
                <a:gd name="T54" fmla="*/ 3283 w 3322"/>
                <a:gd name="T55" fmla="*/ 509 h 524"/>
                <a:gd name="T56" fmla="*/ 3291 w 3322"/>
                <a:gd name="T57" fmla="*/ 504 h 524"/>
                <a:gd name="T58" fmla="*/ 3296 w 3322"/>
                <a:gd name="T59" fmla="*/ 499 h 524"/>
                <a:gd name="T60" fmla="*/ 3302 w 3322"/>
                <a:gd name="T61" fmla="*/ 493 h 524"/>
                <a:gd name="T62" fmla="*/ 3307 w 3322"/>
                <a:gd name="T63" fmla="*/ 486 h 524"/>
                <a:gd name="T64" fmla="*/ 3311 w 3322"/>
                <a:gd name="T65" fmla="*/ 478 h 524"/>
                <a:gd name="T66" fmla="*/ 3316 w 3322"/>
                <a:gd name="T67" fmla="*/ 471 h 524"/>
                <a:gd name="T68" fmla="*/ 3318 w 3322"/>
                <a:gd name="T69" fmla="*/ 463 h 524"/>
                <a:gd name="T70" fmla="*/ 3321 w 3322"/>
                <a:gd name="T71" fmla="*/ 455 h 524"/>
                <a:gd name="T72" fmla="*/ 3322 w 3322"/>
                <a:gd name="T73" fmla="*/ 445 h 524"/>
                <a:gd name="T74" fmla="*/ 3322 w 3322"/>
                <a:gd name="T75" fmla="*/ 437 h 524"/>
                <a:gd name="T76" fmla="*/ 3322 w 3322"/>
                <a:gd name="T77" fmla="*/ 437 h 524"/>
                <a:gd name="T78" fmla="*/ 3322 w 3322"/>
                <a:gd name="T79" fmla="*/ 437 h 5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3322" h="524">
                  <a:moveTo>
                    <a:pt x="3322" y="437"/>
                  </a:moveTo>
                  <a:lnTo>
                    <a:pt x="3322" y="0"/>
                  </a:lnTo>
                  <a:lnTo>
                    <a:pt x="0" y="0"/>
                  </a:lnTo>
                  <a:lnTo>
                    <a:pt x="0" y="437"/>
                  </a:lnTo>
                  <a:lnTo>
                    <a:pt x="0" y="445"/>
                  </a:lnTo>
                  <a:lnTo>
                    <a:pt x="2" y="455"/>
                  </a:lnTo>
                  <a:lnTo>
                    <a:pt x="4" y="463"/>
                  </a:lnTo>
                  <a:lnTo>
                    <a:pt x="7" y="471"/>
                  </a:lnTo>
                  <a:lnTo>
                    <a:pt x="11" y="478"/>
                  </a:lnTo>
                  <a:lnTo>
                    <a:pt x="15" y="486"/>
                  </a:lnTo>
                  <a:lnTo>
                    <a:pt x="21" y="493"/>
                  </a:lnTo>
                  <a:lnTo>
                    <a:pt x="26" y="499"/>
                  </a:lnTo>
                  <a:lnTo>
                    <a:pt x="33" y="504"/>
                  </a:lnTo>
                  <a:lnTo>
                    <a:pt x="40" y="509"/>
                  </a:lnTo>
                  <a:lnTo>
                    <a:pt x="47" y="514"/>
                  </a:lnTo>
                  <a:lnTo>
                    <a:pt x="55" y="518"/>
                  </a:lnTo>
                  <a:lnTo>
                    <a:pt x="63" y="520"/>
                  </a:lnTo>
                  <a:lnTo>
                    <a:pt x="71" y="523"/>
                  </a:lnTo>
                  <a:lnTo>
                    <a:pt x="81" y="524"/>
                  </a:lnTo>
                  <a:lnTo>
                    <a:pt x="90" y="524"/>
                  </a:lnTo>
                  <a:lnTo>
                    <a:pt x="90" y="524"/>
                  </a:lnTo>
                  <a:lnTo>
                    <a:pt x="3234" y="524"/>
                  </a:lnTo>
                  <a:lnTo>
                    <a:pt x="3242" y="524"/>
                  </a:lnTo>
                  <a:lnTo>
                    <a:pt x="3251" y="523"/>
                  </a:lnTo>
                  <a:lnTo>
                    <a:pt x="3260" y="520"/>
                  </a:lnTo>
                  <a:lnTo>
                    <a:pt x="3268" y="518"/>
                  </a:lnTo>
                  <a:lnTo>
                    <a:pt x="3276" y="514"/>
                  </a:lnTo>
                  <a:lnTo>
                    <a:pt x="3283" y="509"/>
                  </a:lnTo>
                  <a:lnTo>
                    <a:pt x="3291" y="504"/>
                  </a:lnTo>
                  <a:lnTo>
                    <a:pt x="3296" y="499"/>
                  </a:lnTo>
                  <a:lnTo>
                    <a:pt x="3302" y="493"/>
                  </a:lnTo>
                  <a:lnTo>
                    <a:pt x="3307" y="486"/>
                  </a:lnTo>
                  <a:lnTo>
                    <a:pt x="3311" y="478"/>
                  </a:lnTo>
                  <a:lnTo>
                    <a:pt x="3316" y="471"/>
                  </a:lnTo>
                  <a:lnTo>
                    <a:pt x="3318" y="463"/>
                  </a:lnTo>
                  <a:lnTo>
                    <a:pt x="3321" y="455"/>
                  </a:lnTo>
                  <a:lnTo>
                    <a:pt x="3322" y="445"/>
                  </a:lnTo>
                  <a:lnTo>
                    <a:pt x="3322" y="437"/>
                  </a:lnTo>
                  <a:lnTo>
                    <a:pt x="3322" y="437"/>
                  </a:lnTo>
                  <a:lnTo>
                    <a:pt x="3322" y="437"/>
                  </a:lnTo>
                </a:path>
              </a:pathLst>
            </a:custGeom>
            <a:noFill/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445547" name="Rectangle 107"/>
            <p:cNvSpPr>
              <a:spLocks noChangeArrowheads="1"/>
            </p:cNvSpPr>
            <p:nvPr/>
          </p:nvSpPr>
          <p:spPr bwMode="auto">
            <a:xfrm>
              <a:off x="778" y="2099"/>
              <a:ext cx="96" cy="87"/>
            </a:xfrm>
            <a:prstGeom prst="rect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445548" name="Freeform 108"/>
            <p:cNvSpPr>
              <a:spLocks/>
            </p:cNvSpPr>
            <p:nvPr/>
          </p:nvSpPr>
          <p:spPr bwMode="auto">
            <a:xfrm>
              <a:off x="1735" y="1925"/>
              <a:ext cx="263" cy="131"/>
            </a:xfrm>
            <a:custGeom>
              <a:avLst/>
              <a:gdLst>
                <a:gd name="T0" fmla="*/ 526 w 526"/>
                <a:gd name="T1" fmla="*/ 0 h 262"/>
                <a:gd name="T2" fmla="*/ 0 w 526"/>
                <a:gd name="T3" fmla="*/ 0 h 262"/>
                <a:gd name="T4" fmla="*/ 0 w 526"/>
                <a:gd name="T5" fmla="*/ 175 h 262"/>
                <a:gd name="T6" fmla="*/ 0 w 526"/>
                <a:gd name="T7" fmla="*/ 183 h 262"/>
                <a:gd name="T8" fmla="*/ 2 w 526"/>
                <a:gd name="T9" fmla="*/ 193 h 262"/>
                <a:gd name="T10" fmla="*/ 4 w 526"/>
                <a:gd name="T11" fmla="*/ 201 h 262"/>
                <a:gd name="T12" fmla="*/ 7 w 526"/>
                <a:gd name="T13" fmla="*/ 209 h 262"/>
                <a:gd name="T14" fmla="*/ 10 w 526"/>
                <a:gd name="T15" fmla="*/ 216 h 262"/>
                <a:gd name="T16" fmla="*/ 15 w 526"/>
                <a:gd name="T17" fmla="*/ 224 h 262"/>
                <a:gd name="T18" fmla="*/ 20 w 526"/>
                <a:gd name="T19" fmla="*/ 231 h 262"/>
                <a:gd name="T20" fmla="*/ 26 w 526"/>
                <a:gd name="T21" fmla="*/ 237 h 262"/>
                <a:gd name="T22" fmla="*/ 32 w 526"/>
                <a:gd name="T23" fmla="*/ 242 h 262"/>
                <a:gd name="T24" fmla="*/ 39 w 526"/>
                <a:gd name="T25" fmla="*/ 247 h 262"/>
                <a:gd name="T26" fmla="*/ 46 w 526"/>
                <a:gd name="T27" fmla="*/ 252 h 262"/>
                <a:gd name="T28" fmla="*/ 54 w 526"/>
                <a:gd name="T29" fmla="*/ 256 h 262"/>
                <a:gd name="T30" fmla="*/ 62 w 526"/>
                <a:gd name="T31" fmla="*/ 258 h 262"/>
                <a:gd name="T32" fmla="*/ 70 w 526"/>
                <a:gd name="T33" fmla="*/ 261 h 262"/>
                <a:gd name="T34" fmla="*/ 78 w 526"/>
                <a:gd name="T35" fmla="*/ 262 h 262"/>
                <a:gd name="T36" fmla="*/ 88 w 526"/>
                <a:gd name="T37" fmla="*/ 262 h 262"/>
                <a:gd name="T38" fmla="*/ 88 w 526"/>
                <a:gd name="T39" fmla="*/ 262 h 262"/>
                <a:gd name="T40" fmla="*/ 438 w 526"/>
                <a:gd name="T41" fmla="*/ 262 h 262"/>
                <a:gd name="T42" fmla="*/ 446 w 526"/>
                <a:gd name="T43" fmla="*/ 262 h 262"/>
                <a:gd name="T44" fmla="*/ 456 w 526"/>
                <a:gd name="T45" fmla="*/ 261 h 262"/>
                <a:gd name="T46" fmla="*/ 464 w 526"/>
                <a:gd name="T47" fmla="*/ 258 h 262"/>
                <a:gd name="T48" fmla="*/ 472 w 526"/>
                <a:gd name="T49" fmla="*/ 256 h 262"/>
                <a:gd name="T50" fmla="*/ 479 w 526"/>
                <a:gd name="T51" fmla="*/ 252 h 262"/>
                <a:gd name="T52" fmla="*/ 487 w 526"/>
                <a:gd name="T53" fmla="*/ 247 h 262"/>
                <a:gd name="T54" fmla="*/ 493 w 526"/>
                <a:gd name="T55" fmla="*/ 242 h 262"/>
                <a:gd name="T56" fmla="*/ 500 w 526"/>
                <a:gd name="T57" fmla="*/ 237 h 262"/>
                <a:gd name="T58" fmla="*/ 505 w 526"/>
                <a:gd name="T59" fmla="*/ 231 h 262"/>
                <a:gd name="T60" fmla="*/ 511 w 526"/>
                <a:gd name="T61" fmla="*/ 224 h 262"/>
                <a:gd name="T62" fmla="*/ 515 w 526"/>
                <a:gd name="T63" fmla="*/ 216 h 262"/>
                <a:gd name="T64" fmla="*/ 519 w 526"/>
                <a:gd name="T65" fmla="*/ 209 h 262"/>
                <a:gd name="T66" fmla="*/ 522 w 526"/>
                <a:gd name="T67" fmla="*/ 201 h 262"/>
                <a:gd name="T68" fmla="*/ 523 w 526"/>
                <a:gd name="T69" fmla="*/ 193 h 262"/>
                <a:gd name="T70" fmla="*/ 524 w 526"/>
                <a:gd name="T71" fmla="*/ 183 h 262"/>
                <a:gd name="T72" fmla="*/ 526 w 526"/>
                <a:gd name="T73" fmla="*/ 175 h 262"/>
                <a:gd name="T74" fmla="*/ 526 w 526"/>
                <a:gd name="T75" fmla="*/ 175 h 262"/>
                <a:gd name="T76" fmla="*/ 526 w 526"/>
                <a:gd name="T77" fmla="*/ 175 h 262"/>
                <a:gd name="T78" fmla="*/ 526 w 526"/>
                <a:gd name="T79" fmla="*/ 0 h 262"/>
                <a:gd name="T80" fmla="*/ 526 w 526"/>
                <a:gd name="T81" fmla="*/ 0 h 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526" h="262">
                  <a:moveTo>
                    <a:pt x="526" y="0"/>
                  </a:moveTo>
                  <a:lnTo>
                    <a:pt x="0" y="0"/>
                  </a:lnTo>
                  <a:lnTo>
                    <a:pt x="0" y="175"/>
                  </a:lnTo>
                  <a:lnTo>
                    <a:pt x="0" y="183"/>
                  </a:lnTo>
                  <a:lnTo>
                    <a:pt x="2" y="193"/>
                  </a:lnTo>
                  <a:lnTo>
                    <a:pt x="4" y="201"/>
                  </a:lnTo>
                  <a:lnTo>
                    <a:pt x="7" y="209"/>
                  </a:lnTo>
                  <a:lnTo>
                    <a:pt x="10" y="216"/>
                  </a:lnTo>
                  <a:lnTo>
                    <a:pt x="15" y="224"/>
                  </a:lnTo>
                  <a:lnTo>
                    <a:pt x="20" y="231"/>
                  </a:lnTo>
                  <a:lnTo>
                    <a:pt x="26" y="237"/>
                  </a:lnTo>
                  <a:lnTo>
                    <a:pt x="32" y="242"/>
                  </a:lnTo>
                  <a:lnTo>
                    <a:pt x="39" y="247"/>
                  </a:lnTo>
                  <a:lnTo>
                    <a:pt x="46" y="252"/>
                  </a:lnTo>
                  <a:lnTo>
                    <a:pt x="54" y="256"/>
                  </a:lnTo>
                  <a:lnTo>
                    <a:pt x="62" y="258"/>
                  </a:lnTo>
                  <a:lnTo>
                    <a:pt x="70" y="261"/>
                  </a:lnTo>
                  <a:lnTo>
                    <a:pt x="78" y="262"/>
                  </a:lnTo>
                  <a:lnTo>
                    <a:pt x="88" y="262"/>
                  </a:lnTo>
                  <a:lnTo>
                    <a:pt x="88" y="262"/>
                  </a:lnTo>
                  <a:lnTo>
                    <a:pt x="438" y="262"/>
                  </a:lnTo>
                  <a:lnTo>
                    <a:pt x="446" y="262"/>
                  </a:lnTo>
                  <a:lnTo>
                    <a:pt x="456" y="261"/>
                  </a:lnTo>
                  <a:lnTo>
                    <a:pt x="464" y="258"/>
                  </a:lnTo>
                  <a:lnTo>
                    <a:pt x="472" y="256"/>
                  </a:lnTo>
                  <a:lnTo>
                    <a:pt x="479" y="252"/>
                  </a:lnTo>
                  <a:lnTo>
                    <a:pt x="487" y="247"/>
                  </a:lnTo>
                  <a:lnTo>
                    <a:pt x="493" y="242"/>
                  </a:lnTo>
                  <a:lnTo>
                    <a:pt x="500" y="237"/>
                  </a:lnTo>
                  <a:lnTo>
                    <a:pt x="505" y="231"/>
                  </a:lnTo>
                  <a:lnTo>
                    <a:pt x="511" y="224"/>
                  </a:lnTo>
                  <a:lnTo>
                    <a:pt x="515" y="216"/>
                  </a:lnTo>
                  <a:lnTo>
                    <a:pt x="519" y="209"/>
                  </a:lnTo>
                  <a:lnTo>
                    <a:pt x="522" y="201"/>
                  </a:lnTo>
                  <a:lnTo>
                    <a:pt x="523" y="193"/>
                  </a:lnTo>
                  <a:lnTo>
                    <a:pt x="524" y="183"/>
                  </a:lnTo>
                  <a:lnTo>
                    <a:pt x="526" y="175"/>
                  </a:lnTo>
                  <a:lnTo>
                    <a:pt x="526" y="175"/>
                  </a:lnTo>
                  <a:lnTo>
                    <a:pt x="526" y="175"/>
                  </a:lnTo>
                  <a:lnTo>
                    <a:pt x="526" y="0"/>
                  </a:lnTo>
                  <a:lnTo>
                    <a:pt x="526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445549" name="Freeform 109"/>
            <p:cNvSpPr>
              <a:spLocks/>
            </p:cNvSpPr>
            <p:nvPr/>
          </p:nvSpPr>
          <p:spPr bwMode="auto">
            <a:xfrm>
              <a:off x="1735" y="1925"/>
              <a:ext cx="263" cy="131"/>
            </a:xfrm>
            <a:custGeom>
              <a:avLst/>
              <a:gdLst>
                <a:gd name="T0" fmla="*/ 526 w 526"/>
                <a:gd name="T1" fmla="*/ 0 h 262"/>
                <a:gd name="T2" fmla="*/ 0 w 526"/>
                <a:gd name="T3" fmla="*/ 0 h 262"/>
                <a:gd name="T4" fmla="*/ 0 w 526"/>
                <a:gd name="T5" fmla="*/ 175 h 262"/>
                <a:gd name="T6" fmla="*/ 0 w 526"/>
                <a:gd name="T7" fmla="*/ 183 h 262"/>
                <a:gd name="T8" fmla="*/ 2 w 526"/>
                <a:gd name="T9" fmla="*/ 193 h 262"/>
                <a:gd name="T10" fmla="*/ 4 w 526"/>
                <a:gd name="T11" fmla="*/ 201 h 262"/>
                <a:gd name="T12" fmla="*/ 7 w 526"/>
                <a:gd name="T13" fmla="*/ 209 h 262"/>
                <a:gd name="T14" fmla="*/ 10 w 526"/>
                <a:gd name="T15" fmla="*/ 216 h 262"/>
                <a:gd name="T16" fmla="*/ 15 w 526"/>
                <a:gd name="T17" fmla="*/ 224 h 262"/>
                <a:gd name="T18" fmla="*/ 20 w 526"/>
                <a:gd name="T19" fmla="*/ 231 h 262"/>
                <a:gd name="T20" fmla="*/ 26 w 526"/>
                <a:gd name="T21" fmla="*/ 237 h 262"/>
                <a:gd name="T22" fmla="*/ 32 w 526"/>
                <a:gd name="T23" fmla="*/ 242 h 262"/>
                <a:gd name="T24" fmla="*/ 39 w 526"/>
                <a:gd name="T25" fmla="*/ 247 h 262"/>
                <a:gd name="T26" fmla="*/ 46 w 526"/>
                <a:gd name="T27" fmla="*/ 252 h 262"/>
                <a:gd name="T28" fmla="*/ 54 w 526"/>
                <a:gd name="T29" fmla="*/ 256 h 262"/>
                <a:gd name="T30" fmla="*/ 62 w 526"/>
                <a:gd name="T31" fmla="*/ 258 h 262"/>
                <a:gd name="T32" fmla="*/ 70 w 526"/>
                <a:gd name="T33" fmla="*/ 261 h 262"/>
                <a:gd name="T34" fmla="*/ 78 w 526"/>
                <a:gd name="T35" fmla="*/ 262 h 262"/>
                <a:gd name="T36" fmla="*/ 88 w 526"/>
                <a:gd name="T37" fmla="*/ 262 h 262"/>
                <a:gd name="T38" fmla="*/ 88 w 526"/>
                <a:gd name="T39" fmla="*/ 262 h 262"/>
                <a:gd name="T40" fmla="*/ 438 w 526"/>
                <a:gd name="T41" fmla="*/ 262 h 262"/>
                <a:gd name="T42" fmla="*/ 446 w 526"/>
                <a:gd name="T43" fmla="*/ 262 h 262"/>
                <a:gd name="T44" fmla="*/ 456 w 526"/>
                <a:gd name="T45" fmla="*/ 261 h 262"/>
                <a:gd name="T46" fmla="*/ 464 w 526"/>
                <a:gd name="T47" fmla="*/ 258 h 262"/>
                <a:gd name="T48" fmla="*/ 472 w 526"/>
                <a:gd name="T49" fmla="*/ 256 h 262"/>
                <a:gd name="T50" fmla="*/ 479 w 526"/>
                <a:gd name="T51" fmla="*/ 252 h 262"/>
                <a:gd name="T52" fmla="*/ 487 w 526"/>
                <a:gd name="T53" fmla="*/ 247 h 262"/>
                <a:gd name="T54" fmla="*/ 493 w 526"/>
                <a:gd name="T55" fmla="*/ 242 h 262"/>
                <a:gd name="T56" fmla="*/ 500 w 526"/>
                <a:gd name="T57" fmla="*/ 237 h 262"/>
                <a:gd name="T58" fmla="*/ 505 w 526"/>
                <a:gd name="T59" fmla="*/ 231 h 262"/>
                <a:gd name="T60" fmla="*/ 511 w 526"/>
                <a:gd name="T61" fmla="*/ 224 h 262"/>
                <a:gd name="T62" fmla="*/ 515 w 526"/>
                <a:gd name="T63" fmla="*/ 216 h 262"/>
                <a:gd name="T64" fmla="*/ 519 w 526"/>
                <a:gd name="T65" fmla="*/ 209 h 262"/>
                <a:gd name="T66" fmla="*/ 522 w 526"/>
                <a:gd name="T67" fmla="*/ 201 h 262"/>
                <a:gd name="T68" fmla="*/ 523 w 526"/>
                <a:gd name="T69" fmla="*/ 193 h 262"/>
                <a:gd name="T70" fmla="*/ 524 w 526"/>
                <a:gd name="T71" fmla="*/ 183 h 262"/>
                <a:gd name="T72" fmla="*/ 526 w 526"/>
                <a:gd name="T73" fmla="*/ 175 h 262"/>
                <a:gd name="T74" fmla="*/ 526 w 526"/>
                <a:gd name="T75" fmla="*/ 175 h 262"/>
                <a:gd name="T76" fmla="*/ 526 w 526"/>
                <a:gd name="T77" fmla="*/ 175 h 262"/>
                <a:gd name="T78" fmla="*/ 526 w 526"/>
                <a:gd name="T79" fmla="*/ 0 h 262"/>
                <a:gd name="T80" fmla="*/ 526 w 526"/>
                <a:gd name="T81" fmla="*/ 0 h 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526" h="262">
                  <a:moveTo>
                    <a:pt x="526" y="0"/>
                  </a:moveTo>
                  <a:lnTo>
                    <a:pt x="0" y="0"/>
                  </a:lnTo>
                  <a:lnTo>
                    <a:pt x="0" y="175"/>
                  </a:lnTo>
                  <a:lnTo>
                    <a:pt x="0" y="183"/>
                  </a:lnTo>
                  <a:lnTo>
                    <a:pt x="2" y="193"/>
                  </a:lnTo>
                  <a:lnTo>
                    <a:pt x="4" y="201"/>
                  </a:lnTo>
                  <a:lnTo>
                    <a:pt x="7" y="209"/>
                  </a:lnTo>
                  <a:lnTo>
                    <a:pt x="10" y="216"/>
                  </a:lnTo>
                  <a:lnTo>
                    <a:pt x="15" y="224"/>
                  </a:lnTo>
                  <a:lnTo>
                    <a:pt x="20" y="231"/>
                  </a:lnTo>
                  <a:lnTo>
                    <a:pt x="26" y="237"/>
                  </a:lnTo>
                  <a:lnTo>
                    <a:pt x="32" y="242"/>
                  </a:lnTo>
                  <a:lnTo>
                    <a:pt x="39" y="247"/>
                  </a:lnTo>
                  <a:lnTo>
                    <a:pt x="46" y="252"/>
                  </a:lnTo>
                  <a:lnTo>
                    <a:pt x="54" y="256"/>
                  </a:lnTo>
                  <a:lnTo>
                    <a:pt x="62" y="258"/>
                  </a:lnTo>
                  <a:lnTo>
                    <a:pt x="70" y="261"/>
                  </a:lnTo>
                  <a:lnTo>
                    <a:pt x="78" y="262"/>
                  </a:lnTo>
                  <a:lnTo>
                    <a:pt x="88" y="262"/>
                  </a:lnTo>
                  <a:lnTo>
                    <a:pt x="88" y="262"/>
                  </a:lnTo>
                  <a:lnTo>
                    <a:pt x="438" y="262"/>
                  </a:lnTo>
                  <a:lnTo>
                    <a:pt x="446" y="262"/>
                  </a:lnTo>
                  <a:lnTo>
                    <a:pt x="456" y="261"/>
                  </a:lnTo>
                  <a:lnTo>
                    <a:pt x="464" y="258"/>
                  </a:lnTo>
                  <a:lnTo>
                    <a:pt x="472" y="256"/>
                  </a:lnTo>
                  <a:lnTo>
                    <a:pt x="479" y="252"/>
                  </a:lnTo>
                  <a:lnTo>
                    <a:pt x="487" y="247"/>
                  </a:lnTo>
                  <a:lnTo>
                    <a:pt x="493" y="242"/>
                  </a:lnTo>
                  <a:lnTo>
                    <a:pt x="500" y="237"/>
                  </a:lnTo>
                  <a:lnTo>
                    <a:pt x="505" y="231"/>
                  </a:lnTo>
                  <a:lnTo>
                    <a:pt x="511" y="224"/>
                  </a:lnTo>
                  <a:lnTo>
                    <a:pt x="515" y="216"/>
                  </a:lnTo>
                  <a:lnTo>
                    <a:pt x="519" y="209"/>
                  </a:lnTo>
                  <a:lnTo>
                    <a:pt x="522" y="201"/>
                  </a:lnTo>
                  <a:lnTo>
                    <a:pt x="523" y="193"/>
                  </a:lnTo>
                  <a:lnTo>
                    <a:pt x="524" y="183"/>
                  </a:lnTo>
                  <a:lnTo>
                    <a:pt x="526" y="175"/>
                  </a:lnTo>
                  <a:lnTo>
                    <a:pt x="526" y="175"/>
                  </a:lnTo>
                  <a:lnTo>
                    <a:pt x="526" y="175"/>
                  </a:lnTo>
                  <a:lnTo>
                    <a:pt x="526" y="0"/>
                  </a:lnTo>
                  <a:lnTo>
                    <a:pt x="526" y="0"/>
                  </a:lnTo>
                </a:path>
              </a:pathLst>
            </a:custGeom>
            <a:noFill/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445550" name="Freeform 110"/>
            <p:cNvSpPr>
              <a:spLocks/>
            </p:cNvSpPr>
            <p:nvPr/>
          </p:nvSpPr>
          <p:spPr bwMode="auto">
            <a:xfrm>
              <a:off x="3119" y="1925"/>
              <a:ext cx="262" cy="131"/>
            </a:xfrm>
            <a:custGeom>
              <a:avLst/>
              <a:gdLst>
                <a:gd name="T0" fmla="*/ 526 w 526"/>
                <a:gd name="T1" fmla="*/ 0 h 262"/>
                <a:gd name="T2" fmla="*/ 0 w 526"/>
                <a:gd name="T3" fmla="*/ 0 h 262"/>
                <a:gd name="T4" fmla="*/ 0 w 526"/>
                <a:gd name="T5" fmla="*/ 175 h 262"/>
                <a:gd name="T6" fmla="*/ 0 w 526"/>
                <a:gd name="T7" fmla="*/ 183 h 262"/>
                <a:gd name="T8" fmla="*/ 2 w 526"/>
                <a:gd name="T9" fmla="*/ 193 h 262"/>
                <a:gd name="T10" fmla="*/ 4 w 526"/>
                <a:gd name="T11" fmla="*/ 201 h 262"/>
                <a:gd name="T12" fmla="*/ 7 w 526"/>
                <a:gd name="T13" fmla="*/ 209 h 262"/>
                <a:gd name="T14" fmla="*/ 11 w 526"/>
                <a:gd name="T15" fmla="*/ 216 h 262"/>
                <a:gd name="T16" fmla="*/ 15 w 526"/>
                <a:gd name="T17" fmla="*/ 224 h 262"/>
                <a:gd name="T18" fmla="*/ 21 w 526"/>
                <a:gd name="T19" fmla="*/ 231 h 262"/>
                <a:gd name="T20" fmla="*/ 26 w 526"/>
                <a:gd name="T21" fmla="*/ 237 h 262"/>
                <a:gd name="T22" fmla="*/ 32 w 526"/>
                <a:gd name="T23" fmla="*/ 242 h 262"/>
                <a:gd name="T24" fmla="*/ 39 w 526"/>
                <a:gd name="T25" fmla="*/ 247 h 262"/>
                <a:gd name="T26" fmla="*/ 47 w 526"/>
                <a:gd name="T27" fmla="*/ 252 h 262"/>
                <a:gd name="T28" fmla="*/ 54 w 526"/>
                <a:gd name="T29" fmla="*/ 256 h 262"/>
                <a:gd name="T30" fmla="*/ 62 w 526"/>
                <a:gd name="T31" fmla="*/ 258 h 262"/>
                <a:gd name="T32" fmla="*/ 70 w 526"/>
                <a:gd name="T33" fmla="*/ 261 h 262"/>
                <a:gd name="T34" fmla="*/ 78 w 526"/>
                <a:gd name="T35" fmla="*/ 262 h 262"/>
                <a:gd name="T36" fmla="*/ 88 w 526"/>
                <a:gd name="T37" fmla="*/ 262 h 262"/>
                <a:gd name="T38" fmla="*/ 88 w 526"/>
                <a:gd name="T39" fmla="*/ 262 h 262"/>
                <a:gd name="T40" fmla="*/ 438 w 526"/>
                <a:gd name="T41" fmla="*/ 262 h 262"/>
                <a:gd name="T42" fmla="*/ 448 w 526"/>
                <a:gd name="T43" fmla="*/ 262 h 262"/>
                <a:gd name="T44" fmla="*/ 456 w 526"/>
                <a:gd name="T45" fmla="*/ 261 h 262"/>
                <a:gd name="T46" fmla="*/ 464 w 526"/>
                <a:gd name="T47" fmla="*/ 258 h 262"/>
                <a:gd name="T48" fmla="*/ 472 w 526"/>
                <a:gd name="T49" fmla="*/ 256 h 262"/>
                <a:gd name="T50" fmla="*/ 480 w 526"/>
                <a:gd name="T51" fmla="*/ 252 h 262"/>
                <a:gd name="T52" fmla="*/ 487 w 526"/>
                <a:gd name="T53" fmla="*/ 247 h 262"/>
                <a:gd name="T54" fmla="*/ 494 w 526"/>
                <a:gd name="T55" fmla="*/ 242 h 262"/>
                <a:gd name="T56" fmla="*/ 500 w 526"/>
                <a:gd name="T57" fmla="*/ 237 h 262"/>
                <a:gd name="T58" fmla="*/ 505 w 526"/>
                <a:gd name="T59" fmla="*/ 231 h 262"/>
                <a:gd name="T60" fmla="*/ 511 w 526"/>
                <a:gd name="T61" fmla="*/ 224 h 262"/>
                <a:gd name="T62" fmla="*/ 515 w 526"/>
                <a:gd name="T63" fmla="*/ 216 h 262"/>
                <a:gd name="T64" fmla="*/ 519 w 526"/>
                <a:gd name="T65" fmla="*/ 209 h 262"/>
                <a:gd name="T66" fmla="*/ 521 w 526"/>
                <a:gd name="T67" fmla="*/ 201 h 262"/>
                <a:gd name="T68" fmla="*/ 524 w 526"/>
                <a:gd name="T69" fmla="*/ 193 h 262"/>
                <a:gd name="T70" fmla="*/ 526 w 526"/>
                <a:gd name="T71" fmla="*/ 183 h 262"/>
                <a:gd name="T72" fmla="*/ 526 w 526"/>
                <a:gd name="T73" fmla="*/ 175 h 262"/>
                <a:gd name="T74" fmla="*/ 526 w 526"/>
                <a:gd name="T75" fmla="*/ 175 h 262"/>
                <a:gd name="T76" fmla="*/ 526 w 526"/>
                <a:gd name="T77" fmla="*/ 175 h 262"/>
                <a:gd name="T78" fmla="*/ 526 w 526"/>
                <a:gd name="T79" fmla="*/ 0 h 262"/>
                <a:gd name="T80" fmla="*/ 526 w 526"/>
                <a:gd name="T81" fmla="*/ 0 h 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526" h="262">
                  <a:moveTo>
                    <a:pt x="526" y="0"/>
                  </a:moveTo>
                  <a:lnTo>
                    <a:pt x="0" y="0"/>
                  </a:lnTo>
                  <a:lnTo>
                    <a:pt x="0" y="175"/>
                  </a:lnTo>
                  <a:lnTo>
                    <a:pt x="0" y="183"/>
                  </a:lnTo>
                  <a:lnTo>
                    <a:pt x="2" y="193"/>
                  </a:lnTo>
                  <a:lnTo>
                    <a:pt x="4" y="201"/>
                  </a:lnTo>
                  <a:lnTo>
                    <a:pt x="7" y="209"/>
                  </a:lnTo>
                  <a:lnTo>
                    <a:pt x="11" y="216"/>
                  </a:lnTo>
                  <a:lnTo>
                    <a:pt x="15" y="224"/>
                  </a:lnTo>
                  <a:lnTo>
                    <a:pt x="21" y="231"/>
                  </a:lnTo>
                  <a:lnTo>
                    <a:pt x="26" y="237"/>
                  </a:lnTo>
                  <a:lnTo>
                    <a:pt x="32" y="242"/>
                  </a:lnTo>
                  <a:lnTo>
                    <a:pt x="39" y="247"/>
                  </a:lnTo>
                  <a:lnTo>
                    <a:pt x="47" y="252"/>
                  </a:lnTo>
                  <a:lnTo>
                    <a:pt x="54" y="256"/>
                  </a:lnTo>
                  <a:lnTo>
                    <a:pt x="62" y="258"/>
                  </a:lnTo>
                  <a:lnTo>
                    <a:pt x="70" y="261"/>
                  </a:lnTo>
                  <a:lnTo>
                    <a:pt x="78" y="262"/>
                  </a:lnTo>
                  <a:lnTo>
                    <a:pt x="88" y="262"/>
                  </a:lnTo>
                  <a:lnTo>
                    <a:pt x="88" y="262"/>
                  </a:lnTo>
                  <a:lnTo>
                    <a:pt x="438" y="262"/>
                  </a:lnTo>
                  <a:lnTo>
                    <a:pt x="448" y="262"/>
                  </a:lnTo>
                  <a:lnTo>
                    <a:pt x="456" y="261"/>
                  </a:lnTo>
                  <a:lnTo>
                    <a:pt x="464" y="258"/>
                  </a:lnTo>
                  <a:lnTo>
                    <a:pt x="472" y="256"/>
                  </a:lnTo>
                  <a:lnTo>
                    <a:pt x="480" y="252"/>
                  </a:lnTo>
                  <a:lnTo>
                    <a:pt x="487" y="247"/>
                  </a:lnTo>
                  <a:lnTo>
                    <a:pt x="494" y="242"/>
                  </a:lnTo>
                  <a:lnTo>
                    <a:pt x="500" y="237"/>
                  </a:lnTo>
                  <a:lnTo>
                    <a:pt x="505" y="231"/>
                  </a:lnTo>
                  <a:lnTo>
                    <a:pt x="511" y="224"/>
                  </a:lnTo>
                  <a:lnTo>
                    <a:pt x="515" y="216"/>
                  </a:lnTo>
                  <a:lnTo>
                    <a:pt x="519" y="209"/>
                  </a:lnTo>
                  <a:lnTo>
                    <a:pt x="521" y="201"/>
                  </a:lnTo>
                  <a:lnTo>
                    <a:pt x="524" y="193"/>
                  </a:lnTo>
                  <a:lnTo>
                    <a:pt x="526" y="183"/>
                  </a:lnTo>
                  <a:lnTo>
                    <a:pt x="526" y="175"/>
                  </a:lnTo>
                  <a:lnTo>
                    <a:pt x="526" y="175"/>
                  </a:lnTo>
                  <a:lnTo>
                    <a:pt x="526" y="175"/>
                  </a:lnTo>
                  <a:lnTo>
                    <a:pt x="526" y="0"/>
                  </a:lnTo>
                  <a:lnTo>
                    <a:pt x="526" y="0"/>
                  </a:ln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445551" name="Freeform 111"/>
            <p:cNvSpPr>
              <a:spLocks/>
            </p:cNvSpPr>
            <p:nvPr/>
          </p:nvSpPr>
          <p:spPr bwMode="auto">
            <a:xfrm>
              <a:off x="3119" y="1925"/>
              <a:ext cx="262" cy="131"/>
            </a:xfrm>
            <a:custGeom>
              <a:avLst/>
              <a:gdLst>
                <a:gd name="T0" fmla="*/ 526 w 526"/>
                <a:gd name="T1" fmla="*/ 0 h 262"/>
                <a:gd name="T2" fmla="*/ 0 w 526"/>
                <a:gd name="T3" fmla="*/ 0 h 262"/>
                <a:gd name="T4" fmla="*/ 0 w 526"/>
                <a:gd name="T5" fmla="*/ 175 h 262"/>
                <a:gd name="T6" fmla="*/ 0 w 526"/>
                <a:gd name="T7" fmla="*/ 183 h 262"/>
                <a:gd name="T8" fmla="*/ 2 w 526"/>
                <a:gd name="T9" fmla="*/ 193 h 262"/>
                <a:gd name="T10" fmla="*/ 4 w 526"/>
                <a:gd name="T11" fmla="*/ 201 h 262"/>
                <a:gd name="T12" fmla="*/ 7 w 526"/>
                <a:gd name="T13" fmla="*/ 209 h 262"/>
                <a:gd name="T14" fmla="*/ 11 w 526"/>
                <a:gd name="T15" fmla="*/ 216 h 262"/>
                <a:gd name="T16" fmla="*/ 15 w 526"/>
                <a:gd name="T17" fmla="*/ 224 h 262"/>
                <a:gd name="T18" fmla="*/ 21 w 526"/>
                <a:gd name="T19" fmla="*/ 231 h 262"/>
                <a:gd name="T20" fmla="*/ 26 w 526"/>
                <a:gd name="T21" fmla="*/ 237 h 262"/>
                <a:gd name="T22" fmla="*/ 32 w 526"/>
                <a:gd name="T23" fmla="*/ 242 h 262"/>
                <a:gd name="T24" fmla="*/ 39 w 526"/>
                <a:gd name="T25" fmla="*/ 247 h 262"/>
                <a:gd name="T26" fmla="*/ 47 w 526"/>
                <a:gd name="T27" fmla="*/ 252 h 262"/>
                <a:gd name="T28" fmla="*/ 54 w 526"/>
                <a:gd name="T29" fmla="*/ 256 h 262"/>
                <a:gd name="T30" fmla="*/ 62 w 526"/>
                <a:gd name="T31" fmla="*/ 258 h 262"/>
                <a:gd name="T32" fmla="*/ 70 w 526"/>
                <a:gd name="T33" fmla="*/ 261 h 262"/>
                <a:gd name="T34" fmla="*/ 78 w 526"/>
                <a:gd name="T35" fmla="*/ 262 h 262"/>
                <a:gd name="T36" fmla="*/ 88 w 526"/>
                <a:gd name="T37" fmla="*/ 262 h 262"/>
                <a:gd name="T38" fmla="*/ 88 w 526"/>
                <a:gd name="T39" fmla="*/ 262 h 262"/>
                <a:gd name="T40" fmla="*/ 438 w 526"/>
                <a:gd name="T41" fmla="*/ 262 h 262"/>
                <a:gd name="T42" fmla="*/ 448 w 526"/>
                <a:gd name="T43" fmla="*/ 262 h 262"/>
                <a:gd name="T44" fmla="*/ 456 w 526"/>
                <a:gd name="T45" fmla="*/ 261 h 262"/>
                <a:gd name="T46" fmla="*/ 464 w 526"/>
                <a:gd name="T47" fmla="*/ 258 h 262"/>
                <a:gd name="T48" fmla="*/ 472 w 526"/>
                <a:gd name="T49" fmla="*/ 256 h 262"/>
                <a:gd name="T50" fmla="*/ 480 w 526"/>
                <a:gd name="T51" fmla="*/ 252 h 262"/>
                <a:gd name="T52" fmla="*/ 487 w 526"/>
                <a:gd name="T53" fmla="*/ 247 h 262"/>
                <a:gd name="T54" fmla="*/ 494 w 526"/>
                <a:gd name="T55" fmla="*/ 242 h 262"/>
                <a:gd name="T56" fmla="*/ 500 w 526"/>
                <a:gd name="T57" fmla="*/ 237 h 262"/>
                <a:gd name="T58" fmla="*/ 505 w 526"/>
                <a:gd name="T59" fmla="*/ 231 h 262"/>
                <a:gd name="T60" fmla="*/ 511 w 526"/>
                <a:gd name="T61" fmla="*/ 224 h 262"/>
                <a:gd name="T62" fmla="*/ 515 w 526"/>
                <a:gd name="T63" fmla="*/ 216 h 262"/>
                <a:gd name="T64" fmla="*/ 519 w 526"/>
                <a:gd name="T65" fmla="*/ 209 h 262"/>
                <a:gd name="T66" fmla="*/ 521 w 526"/>
                <a:gd name="T67" fmla="*/ 201 h 262"/>
                <a:gd name="T68" fmla="*/ 524 w 526"/>
                <a:gd name="T69" fmla="*/ 193 h 262"/>
                <a:gd name="T70" fmla="*/ 526 w 526"/>
                <a:gd name="T71" fmla="*/ 183 h 262"/>
                <a:gd name="T72" fmla="*/ 526 w 526"/>
                <a:gd name="T73" fmla="*/ 175 h 262"/>
                <a:gd name="T74" fmla="*/ 526 w 526"/>
                <a:gd name="T75" fmla="*/ 175 h 262"/>
                <a:gd name="T76" fmla="*/ 526 w 526"/>
                <a:gd name="T77" fmla="*/ 175 h 262"/>
                <a:gd name="T78" fmla="*/ 526 w 526"/>
                <a:gd name="T79" fmla="*/ 0 h 262"/>
                <a:gd name="T80" fmla="*/ 526 w 526"/>
                <a:gd name="T81" fmla="*/ 0 h 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526" h="262">
                  <a:moveTo>
                    <a:pt x="526" y="0"/>
                  </a:moveTo>
                  <a:lnTo>
                    <a:pt x="0" y="0"/>
                  </a:lnTo>
                  <a:lnTo>
                    <a:pt x="0" y="175"/>
                  </a:lnTo>
                  <a:lnTo>
                    <a:pt x="0" y="183"/>
                  </a:lnTo>
                  <a:lnTo>
                    <a:pt x="2" y="193"/>
                  </a:lnTo>
                  <a:lnTo>
                    <a:pt x="4" y="201"/>
                  </a:lnTo>
                  <a:lnTo>
                    <a:pt x="7" y="209"/>
                  </a:lnTo>
                  <a:lnTo>
                    <a:pt x="11" y="216"/>
                  </a:lnTo>
                  <a:lnTo>
                    <a:pt x="15" y="224"/>
                  </a:lnTo>
                  <a:lnTo>
                    <a:pt x="21" y="231"/>
                  </a:lnTo>
                  <a:lnTo>
                    <a:pt x="26" y="237"/>
                  </a:lnTo>
                  <a:lnTo>
                    <a:pt x="32" y="242"/>
                  </a:lnTo>
                  <a:lnTo>
                    <a:pt x="39" y="247"/>
                  </a:lnTo>
                  <a:lnTo>
                    <a:pt x="47" y="252"/>
                  </a:lnTo>
                  <a:lnTo>
                    <a:pt x="54" y="256"/>
                  </a:lnTo>
                  <a:lnTo>
                    <a:pt x="62" y="258"/>
                  </a:lnTo>
                  <a:lnTo>
                    <a:pt x="70" y="261"/>
                  </a:lnTo>
                  <a:lnTo>
                    <a:pt x="78" y="262"/>
                  </a:lnTo>
                  <a:lnTo>
                    <a:pt x="88" y="262"/>
                  </a:lnTo>
                  <a:lnTo>
                    <a:pt x="88" y="262"/>
                  </a:lnTo>
                  <a:lnTo>
                    <a:pt x="438" y="262"/>
                  </a:lnTo>
                  <a:lnTo>
                    <a:pt x="448" y="262"/>
                  </a:lnTo>
                  <a:lnTo>
                    <a:pt x="456" y="261"/>
                  </a:lnTo>
                  <a:lnTo>
                    <a:pt x="464" y="258"/>
                  </a:lnTo>
                  <a:lnTo>
                    <a:pt x="472" y="256"/>
                  </a:lnTo>
                  <a:lnTo>
                    <a:pt x="480" y="252"/>
                  </a:lnTo>
                  <a:lnTo>
                    <a:pt x="487" y="247"/>
                  </a:lnTo>
                  <a:lnTo>
                    <a:pt x="494" y="242"/>
                  </a:lnTo>
                  <a:lnTo>
                    <a:pt x="500" y="237"/>
                  </a:lnTo>
                  <a:lnTo>
                    <a:pt x="505" y="231"/>
                  </a:lnTo>
                  <a:lnTo>
                    <a:pt x="511" y="224"/>
                  </a:lnTo>
                  <a:lnTo>
                    <a:pt x="515" y="216"/>
                  </a:lnTo>
                  <a:lnTo>
                    <a:pt x="519" y="209"/>
                  </a:lnTo>
                  <a:lnTo>
                    <a:pt x="521" y="201"/>
                  </a:lnTo>
                  <a:lnTo>
                    <a:pt x="524" y="193"/>
                  </a:lnTo>
                  <a:lnTo>
                    <a:pt x="526" y="183"/>
                  </a:lnTo>
                  <a:lnTo>
                    <a:pt x="526" y="175"/>
                  </a:lnTo>
                  <a:lnTo>
                    <a:pt x="526" y="175"/>
                  </a:lnTo>
                  <a:lnTo>
                    <a:pt x="526" y="175"/>
                  </a:lnTo>
                  <a:lnTo>
                    <a:pt x="526" y="0"/>
                  </a:lnTo>
                  <a:lnTo>
                    <a:pt x="526" y="0"/>
                  </a:lnTo>
                </a:path>
              </a:pathLst>
            </a:custGeom>
            <a:noFill/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445552" name="Line 112"/>
            <p:cNvSpPr>
              <a:spLocks noChangeShapeType="1"/>
            </p:cNvSpPr>
            <p:nvPr/>
          </p:nvSpPr>
          <p:spPr bwMode="auto">
            <a:xfrm>
              <a:off x="2397" y="1925"/>
              <a:ext cx="1081" cy="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445553" name="Rectangle 113"/>
            <p:cNvSpPr>
              <a:spLocks noChangeArrowheads="1"/>
            </p:cNvSpPr>
            <p:nvPr/>
          </p:nvSpPr>
          <p:spPr bwMode="auto">
            <a:xfrm>
              <a:off x="1763" y="1881"/>
              <a:ext cx="214" cy="4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445554" name="Rectangle 114"/>
            <p:cNvSpPr>
              <a:spLocks noChangeArrowheads="1"/>
            </p:cNvSpPr>
            <p:nvPr/>
          </p:nvSpPr>
          <p:spPr bwMode="auto">
            <a:xfrm>
              <a:off x="1763" y="1881"/>
              <a:ext cx="214" cy="44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445555" name="Rectangle 115"/>
            <p:cNvSpPr>
              <a:spLocks noChangeArrowheads="1"/>
            </p:cNvSpPr>
            <p:nvPr/>
          </p:nvSpPr>
          <p:spPr bwMode="auto">
            <a:xfrm>
              <a:off x="1741" y="1848"/>
              <a:ext cx="251" cy="3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445556" name="Rectangle 116"/>
            <p:cNvSpPr>
              <a:spLocks noChangeArrowheads="1"/>
            </p:cNvSpPr>
            <p:nvPr/>
          </p:nvSpPr>
          <p:spPr bwMode="auto">
            <a:xfrm>
              <a:off x="1741" y="1848"/>
              <a:ext cx="251" cy="33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445557" name="Rectangle 117"/>
            <p:cNvSpPr>
              <a:spLocks noChangeArrowheads="1"/>
            </p:cNvSpPr>
            <p:nvPr/>
          </p:nvSpPr>
          <p:spPr bwMode="auto">
            <a:xfrm>
              <a:off x="3146" y="1881"/>
              <a:ext cx="215" cy="4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445558" name="Rectangle 118"/>
            <p:cNvSpPr>
              <a:spLocks noChangeArrowheads="1"/>
            </p:cNvSpPr>
            <p:nvPr/>
          </p:nvSpPr>
          <p:spPr bwMode="auto">
            <a:xfrm>
              <a:off x="3146" y="1881"/>
              <a:ext cx="215" cy="44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445559" name="Rectangle 119"/>
            <p:cNvSpPr>
              <a:spLocks noChangeArrowheads="1"/>
            </p:cNvSpPr>
            <p:nvPr/>
          </p:nvSpPr>
          <p:spPr bwMode="auto">
            <a:xfrm>
              <a:off x="3124" y="1848"/>
              <a:ext cx="252" cy="3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445560" name="Rectangle 120"/>
            <p:cNvSpPr>
              <a:spLocks noChangeArrowheads="1"/>
            </p:cNvSpPr>
            <p:nvPr/>
          </p:nvSpPr>
          <p:spPr bwMode="auto">
            <a:xfrm>
              <a:off x="3124" y="1848"/>
              <a:ext cx="252" cy="33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445561" name="Rectangle 121"/>
            <p:cNvSpPr>
              <a:spLocks noChangeArrowheads="1"/>
            </p:cNvSpPr>
            <p:nvPr/>
          </p:nvSpPr>
          <p:spPr bwMode="auto">
            <a:xfrm>
              <a:off x="777" y="3224"/>
              <a:ext cx="2701" cy="3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445562" name="Rectangle 122"/>
            <p:cNvSpPr>
              <a:spLocks noChangeArrowheads="1"/>
            </p:cNvSpPr>
            <p:nvPr/>
          </p:nvSpPr>
          <p:spPr bwMode="auto">
            <a:xfrm>
              <a:off x="777" y="3224"/>
              <a:ext cx="2701" cy="33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445563" name="Rectangle 123"/>
            <p:cNvSpPr>
              <a:spLocks noChangeArrowheads="1"/>
            </p:cNvSpPr>
            <p:nvPr/>
          </p:nvSpPr>
          <p:spPr bwMode="auto">
            <a:xfrm>
              <a:off x="777" y="3148"/>
              <a:ext cx="2703" cy="87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445564" name="Rectangle 124"/>
            <p:cNvSpPr>
              <a:spLocks noChangeArrowheads="1"/>
            </p:cNvSpPr>
            <p:nvPr/>
          </p:nvSpPr>
          <p:spPr bwMode="auto">
            <a:xfrm>
              <a:off x="777" y="3148"/>
              <a:ext cx="2703" cy="87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445565" name="Rectangle 125"/>
            <p:cNvSpPr>
              <a:spLocks noChangeArrowheads="1"/>
            </p:cNvSpPr>
            <p:nvPr/>
          </p:nvSpPr>
          <p:spPr bwMode="auto">
            <a:xfrm>
              <a:off x="3227" y="3159"/>
              <a:ext cx="219" cy="7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445566" name="Rectangle 126"/>
            <p:cNvSpPr>
              <a:spLocks noChangeArrowheads="1"/>
            </p:cNvSpPr>
            <p:nvPr/>
          </p:nvSpPr>
          <p:spPr bwMode="auto">
            <a:xfrm>
              <a:off x="3288" y="3148"/>
              <a:ext cx="100" cy="1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altLang="de-DE" sz="1100">
                  <a:solidFill>
                    <a:srgbClr val="000000"/>
                  </a:solidFill>
                </a:rPr>
                <a:t>p+</a:t>
              </a:r>
              <a:endParaRPr lang="en-GB" altLang="de-DE" sz="3200">
                <a:latin typeface="Times New Roman" pitchFamily="18" charset="0"/>
              </a:endParaRPr>
            </a:p>
          </p:txBody>
        </p:sp>
        <p:sp>
          <p:nvSpPr>
            <p:cNvPr id="445567" name="Rectangle 127"/>
            <p:cNvSpPr>
              <a:spLocks noChangeArrowheads="1"/>
            </p:cNvSpPr>
            <p:nvPr/>
          </p:nvSpPr>
          <p:spPr bwMode="auto">
            <a:xfrm>
              <a:off x="1779" y="1938"/>
              <a:ext cx="175" cy="9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445568" name="Rectangle 128"/>
            <p:cNvSpPr>
              <a:spLocks noChangeArrowheads="1"/>
            </p:cNvSpPr>
            <p:nvPr/>
          </p:nvSpPr>
          <p:spPr bwMode="auto">
            <a:xfrm>
              <a:off x="1818" y="1935"/>
              <a:ext cx="100" cy="1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altLang="de-DE" sz="1100">
                  <a:solidFill>
                    <a:srgbClr val="000000"/>
                  </a:solidFill>
                </a:rPr>
                <a:t>p+</a:t>
              </a:r>
              <a:endParaRPr lang="en-GB" altLang="de-DE" sz="3200">
                <a:latin typeface="Times New Roman" pitchFamily="18" charset="0"/>
              </a:endParaRPr>
            </a:p>
          </p:txBody>
        </p:sp>
        <p:sp>
          <p:nvSpPr>
            <p:cNvPr id="445569" name="Rectangle 129"/>
            <p:cNvSpPr>
              <a:spLocks noChangeArrowheads="1"/>
            </p:cNvSpPr>
            <p:nvPr/>
          </p:nvSpPr>
          <p:spPr bwMode="auto">
            <a:xfrm>
              <a:off x="3212" y="1944"/>
              <a:ext cx="100" cy="1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altLang="de-DE" sz="1100">
                  <a:solidFill>
                    <a:srgbClr val="000000"/>
                  </a:solidFill>
                </a:rPr>
                <a:t>n+</a:t>
              </a:r>
              <a:endParaRPr lang="en-GB" altLang="de-DE" sz="3200">
                <a:latin typeface="Times New Roman" pitchFamily="18" charset="0"/>
              </a:endParaRPr>
            </a:p>
          </p:txBody>
        </p:sp>
        <p:sp>
          <p:nvSpPr>
            <p:cNvPr id="445570" name="Rectangle 130"/>
            <p:cNvSpPr>
              <a:spLocks noChangeArrowheads="1"/>
            </p:cNvSpPr>
            <p:nvPr/>
          </p:nvSpPr>
          <p:spPr bwMode="auto">
            <a:xfrm>
              <a:off x="1740" y="1654"/>
              <a:ext cx="248" cy="1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altLang="de-DE" sz="1400">
                  <a:solidFill>
                    <a:srgbClr val="000000"/>
                  </a:solidFill>
                </a:rPr>
                <a:t>drain</a:t>
              </a:r>
              <a:endParaRPr lang="en-GB" altLang="de-DE" sz="3200">
                <a:latin typeface="Times New Roman" pitchFamily="18" charset="0"/>
              </a:endParaRPr>
            </a:p>
          </p:txBody>
        </p:sp>
        <p:sp>
          <p:nvSpPr>
            <p:cNvPr id="445571" name="Rectangle 131"/>
            <p:cNvSpPr>
              <a:spLocks noChangeArrowheads="1"/>
            </p:cNvSpPr>
            <p:nvPr/>
          </p:nvSpPr>
          <p:spPr bwMode="auto">
            <a:xfrm>
              <a:off x="3129" y="1654"/>
              <a:ext cx="205" cy="1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altLang="de-DE" sz="1400">
                  <a:solidFill>
                    <a:srgbClr val="000000"/>
                  </a:solidFill>
                </a:rPr>
                <a:t>bulk</a:t>
              </a:r>
              <a:endParaRPr lang="en-GB" altLang="de-DE" sz="3200">
                <a:latin typeface="Times New Roman" pitchFamily="18" charset="0"/>
              </a:endParaRPr>
            </a:p>
          </p:txBody>
        </p:sp>
        <p:sp>
          <p:nvSpPr>
            <p:cNvPr id="445572" name="Rectangle 132"/>
            <p:cNvSpPr>
              <a:spLocks noChangeArrowheads="1"/>
            </p:cNvSpPr>
            <p:nvPr/>
          </p:nvSpPr>
          <p:spPr bwMode="auto">
            <a:xfrm>
              <a:off x="769" y="1881"/>
              <a:ext cx="198" cy="4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445573" name="Rectangle 133"/>
            <p:cNvSpPr>
              <a:spLocks noChangeArrowheads="1"/>
            </p:cNvSpPr>
            <p:nvPr/>
          </p:nvSpPr>
          <p:spPr bwMode="auto">
            <a:xfrm>
              <a:off x="769" y="1881"/>
              <a:ext cx="198" cy="44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445574" name="Rectangle 134"/>
            <p:cNvSpPr>
              <a:spLocks noChangeArrowheads="1"/>
            </p:cNvSpPr>
            <p:nvPr/>
          </p:nvSpPr>
          <p:spPr bwMode="auto">
            <a:xfrm>
              <a:off x="770" y="1848"/>
              <a:ext cx="212" cy="3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445575" name="Rectangle 135"/>
            <p:cNvSpPr>
              <a:spLocks noChangeArrowheads="1"/>
            </p:cNvSpPr>
            <p:nvPr/>
          </p:nvSpPr>
          <p:spPr bwMode="auto">
            <a:xfrm>
              <a:off x="770" y="1848"/>
              <a:ext cx="212" cy="33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445576" name="Rectangle 136"/>
            <p:cNvSpPr>
              <a:spLocks noChangeArrowheads="1"/>
            </p:cNvSpPr>
            <p:nvPr/>
          </p:nvSpPr>
          <p:spPr bwMode="auto">
            <a:xfrm>
              <a:off x="790" y="1654"/>
              <a:ext cx="335" cy="1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altLang="de-DE" sz="1400">
                  <a:solidFill>
                    <a:srgbClr val="000000"/>
                  </a:solidFill>
                </a:rPr>
                <a:t>source</a:t>
              </a:r>
              <a:endParaRPr lang="en-GB" altLang="de-DE" sz="3200">
                <a:latin typeface="Times New Roman" pitchFamily="18" charset="0"/>
              </a:endParaRPr>
            </a:p>
          </p:txBody>
        </p:sp>
        <p:sp>
          <p:nvSpPr>
            <p:cNvPr id="445577" name="Rectangle 137"/>
            <p:cNvSpPr>
              <a:spLocks noChangeArrowheads="1"/>
            </p:cNvSpPr>
            <p:nvPr/>
          </p:nvSpPr>
          <p:spPr bwMode="auto">
            <a:xfrm>
              <a:off x="1084" y="2034"/>
              <a:ext cx="49" cy="1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altLang="de-DE" sz="1100">
                  <a:solidFill>
                    <a:srgbClr val="000000"/>
                  </a:solidFill>
                </a:rPr>
                <a:t>p</a:t>
              </a:r>
              <a:endParaRPr lang="en-GB" altLang="de-DE" sz="3200">
                <a:latin typeface="Times New Roman" pitchFamily="18" charset="0"/>
              </a:endParaRPr>
            </a:p>
          </p:txBody>
        </p:sp>
        <p:sp>
          <p:nvSpPr>
            <p:cNvPr id="445578" name="Line 138"/>
            <p:cNvSpPr>
              <a:spLocks noChangeShapeType="1"/>
            </p:cNvSpPr>
            <p:nvPr/>
          </p:nvSpPr>
          <p:spPr bwMode="auto">
            <a:xfrm flipH="1">
              <a:off x="777" y="2187"/>
              <a:ext cx="114" cy="1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445579" name="Freeform 139"/>
            <p:cNvSpPr>
              <a:spLocks/>
            </p:cNvSpPr>
            <p:nvPr/>
          </p:nvSpPr>
          <p:spPr bwMode="auto">
            <a:xfrm>
              <a:off x="1214" y="2187"/>
              <a:ext cx="259" cy="65"/>
            </a:xfrm>
            <a:custGeom>
              <a:avLst/>
              <a:gdLst>
                <a:gd name="T0" fmla="*/ 517 w 517"/>
                <a:gd name="T1" fmla="*/ 0 h 131"/>
                <a:gd name="T2" fmla="*/ 0 w 517"/>
                <a:gd name="T3" fmla="*/ 0 h 131"/>
                <a:gd name="T4" fmla="*/ 0 w 517"/>
                <a:gd name="T5" fmla="*/ 88 h 131"/>
                <a:gd name="T6" fmla="*/ 0 w 517"/>
                <a:gd name="T7" fmla="*/ 92 h 131"/>
                <a:gd name="T8" fmla="*/ 2 w 517"/>
                <a:gd name="T9" fmla="*/ 96 h 131"/>
                <a:gd name="T10" fmla="*/ 4 w 517"/>
                <a:gd name="T11" fmla="*/ 100 h 131"/>
                <a:gd name="T12" fmla="*/ 7 w 517"/>
                <a:gd name="T13" fmla="*/ 104 h 131"/>
                <a:gd name="T14" fmla="*/ 11 w 517"/>
                <a:gd name="T15" fmla="*/ 108 h 131"/>
                <a:gd name="T16" fmla="*/ 15 w 517"/>
                <a:gd name="T17" fmla="*/ 112 h 131"/>
                <a:gd name="T18" fmla="*/ 21 w 517"/>
                <a:gd name="T19" fmla="*/ 115 h 131"/>
                <a:gd name="T20" fmla="*/ 26 w 517"/>
                <a:gd name="T21" fmla="*/ 118 h 131"/>
                <a:gd name="T22" fmla="*/ 32 w 517"/>
                <a:gd name="T23" fmla="*/ 122 h 131"/>
                <a:gd name="T24" fmla="*/ 38 w 517"/>
                <a:gd name="T25" fmla="*/ 123 h 131"/>
                <a:gd name="T26" fmla="*/ 45 w 517"/>
                <a:gd name="T27" fmla="*/ 126 h 131"/>
                <a:gd name="T28" fmla="*/ 53 w 517"/>
                <a:gd name="T29" fmla="*/ 127 h 131"/>
                <a:gd name="T30" fmla="*/ 60 w 517"/>
                <a:gd name="T31" fmla="*/ 129 h 131"/>
                <a:gd name="T32" fmla="*/ 69 w 517"/>
                <a:gd name="T33" fmla="*/ 130 h 131"/>
                <a:gd name="T34" fmla="*/ 78 w 517"/>
                <a:gd name="T35" fmla="*/ 131 h 131"/>
                <a:gd name="T36" fmla="*/ 86 w 517"/>
                <a:gd name="T37" fmla="*/ 131 h 131"/>
                <a:gd name="T38" fmla="*/ 86 w 517"/>
                <a:gd name="T39" fmla="*/ 131 h 131"/>
                <a:gd name="T40" fmla="*/ 431 w 517"/>
                <a:gd name="T41" fmla="*/ 131 h 131"/>
                <a:gd name="T42" fmla="*/ 439 w 517"/>
                <a:gd name="T43" fmla="*/ 131 h 131"/>
                <a:gd name="T44" fmla="*/ 449 w 517"/>
                <a:gd name="T45" fmla="*/ 130 h 131"/>
                <a:gd name="T46" fmla="*/ 457 w 517"/>
                <a:gd name="T47" fmla="*/ 129 h 131"/>
                <a:gd name="T48" fmla="*/ 464 w 517"/>
                <a:gd name="T49" fmla="*/ 127 h 131"/>
                <a:gd name="T50" fmla="*/ 472 w 517"/>
                <a:gd name="T51" fmla="*/ 126 h 131"/>
                <a:gd name="T52" fmla="*/ 479 w 517"/>
                <a:gd name="T53" fmla="*/ 123 h 131"/>
                <a:gd name="T54" fmla="*/ 486 w 517"/>
                <a:gd name="T55" fmla="*/ 122 h 131"/>
                <a:gd name="T56" fmla="*/ 491 w 517"/>
                <a:gd name="T57" fmla="*/ 118 h 131"/>
                <a:gd name="T58" fmla="*/ 497 w 517"/>
                <a:gd name="T59" fmla="*/ 115 h 131"/>
                <a:gd name="T60" fmla="*/ 502 w 517"/>
                <a:gd name="T61" fmla="*/ 112 h 131"/>
                <a:gd name="T62" fmla="*/ 506 w 517"/>
                <a:gd name="T63" fmla="*/ 108 h 131"/>
                <a:gd name="T64" fmla="*/ 510 w 517"/>
                <a:gd name="T65" fmla="*/ 104 h 131"/>
                <a:gd name="T66" fmla="*/ 513 w 517"/>
                <a:gd name="T67" fmla="*/ 100 h 131"/>
                <a:gd name="T68" fmla="*/ 514 w 517"/>
                <a:gd name="T69" fmla="*/ 96 h 131"/>
                <a:gd name="T70" fmla="*/ 516 w 517"/>
                <a:gd name="T71" fmla="*/ 92 h 131"/>
                <a:gd name="T72" fmla="*/ 517 w 517"/>
                <a:gd name="T73" fmla="*/ 88 h 131"/>
                <a:gd name="T74" fmla="*/ 517 w 517"/>
                <a:gd name="T75" fmla="*/ 88 h 131"/>
                <a:gd name="T76" fmla="*/ 517 w 517"/>
                <a:gd name="T77" fmla="*/ 88 h 131"/>
                <a:gd name="T78" fmla="*/ 517 w 517"/>
                <a:gd name="T79" fmla="*/ 0 h 131"/>
                <a:gd name="T80" fmla="*/ 517 w 517"/>
                <a:gd name="T81" fmla="*/ 0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517" h="131">
                  <a:moveTo>
                    <a:pt x="517" y="0"/>
                  </a:moveTo>
                  <a:lnTo>
                    <a:pt x="0" y="0"/>
                  </a:lnTo>
                  <a:lnTo>
                    <a:pt x="0" y="88"/>
                  </a:lnTo>
                  <a:lnTo>
                    <a:pt x="0" y="92"/>
                  </a:lnTo>
                  <a:lnTo>
                    <a:pt x="2" y="96"/>
                  </a:lnTo>
                  <a:lnTo>
                    <a:pt x="4" y="100"/>
                  </a:lnTo>
                  <a:lnTo>
                    <a:pt x="7" y="104"/>
                  </a:lnTo>
                  <a:lnTo>
                    <a:pt x="11" y="108"/>
                  </a:lnTo>
                  <a:lnTo>
                    <a:pt x="15" y="112"/>
                  </a:lnTo>
                  <a:lnTo>
                    <a:pt x="21" y="115"/>
                  </a:lnTo>
                  <a:lnTo>
                    <a:pt x="26" y="118"/>
                  </a:lnTo>
                  <a:lnTo>
                    <a:pt x="32" y="122"/>
                  </a:lnTo>
                  <a:lnTo>
                    <a:pt x="38" y="123"/>
                  </a:lnTo>
                  <a:lnTo>
                    <a:pt x="45" y="126"/>
                  </a:lnTo>
                  <a:lnTo>
                    <a:pt x="53" y="127"/>
                  </a:lnTo>
                  <a:lnTo>
                    <a:pt x="60" y="129"/>
                  </a:lnTo>
                  <a:lnTo>
                    <a:pt x="69" y="130"/>
                  </a:lnTo>
                  <a:lnTo>
                    <a:pt x="78" y="131"/>
                  </a:lnTo>
                  <a:lnTo>
                    <a:pt x="86" y="131"/>
                  </a:lnTo>
                  <a:lnTo>
                    <a:pt x="86" y="131"/>
                  </a:lnTo>
                  <a:lnTo>
                    <a:pt x="431" y="131"/>
                  </a:lnTo>
                  <a:lnTo>
                    <a:pt x="439" y="131"/>
                  </a:lnTo>
                  <a:lnTo>
                    <a:pt x="449" y="130"/>
                  </a:lnTo>
                  <a:lnTo>
                    <a:pt x="457" y="129"/>
                  </a:lnTo>
                  <a:lnTo>
                    <a:pt x="464" y="127"/>
                  </a:lnTo>
                  <a:lnTo>
                    <a:pt x="472" y="126"/>
                  </a:lnTo>
                  <a:lnTo>
                    <a:pt x="479" y="123"/>
                  </a:lnTo>
                  <a:lnTo>
                    <a:pt x="486" y="122"/>
                  </a:lnTo>
                  <a:lnTo>
                    <a:pt x="491" y="118"/>
                  </a:lnTo>
                  <a:lnTo>
                    <a:pt x="497" y="115"/>
                  </a:lnTo>
                  <a:lnTo>
                    <a:pt x="502" y="112"/>
                  </a:lnTo>
                  <a:lnTo>
                    <a:pt x="506" y="108"/>
                  </a:lnTo>
                  <a:lnTo>
                    <a:pt x="510" y="104"/>
                  </a:lnTo>
                  <a:lnTo>
                    <a:pt x="513" y="100"/>
                  </a:lnTo>
                  <a:lnTo>
                    <a:pt x="514" y="96"/>
                  </a:lnTo>
                  <a:lnTo>
                    <a:pt x="516" y="92"/>
                  </a:lnTo>
                  <a:lnTo>
                    <a:pt x="517" y="88"/>
                  </a:lnTo>
                  <a:lnTo>
                    <a:pt x="517" y="88"/>
                  </a:lnTo>
                  <a:lnTo>
                    <a:pt x="517" y="88"/>
                  </a:lnTo>
                  <a:lnTo>
                    <a:pt x="517" y="0"/>
                  </a:lnTo>
                  <a:lnTo>
                    <a:pt x="517" y="0"/>
                  </a:ln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445580" name="Freeform 140"/>
            <p:cNvSpPr>
              <a:spLocks/>
            </p:cNvSpPr>
            <p:nvPr/>
          </p:nvSpPr>
          <p:spPr bwMode="auto">
            <a:xfrm>
              <a:off x="1214" y="2187"/>
              <a:ext cx="259" cy="65"/>
            </a:xfrm>
            <a:custGeom>
              <a:avLst/>
              <a:gdLst>
                <a:gd name="T0" fmla="*/ 517 w 517"/>
                <a:gd name="T1" fmla="*/ 0 h 131"/>
                <a:gd name="T2" fmla="*/ 0 w 517"/>
                <a:gd name="T3" fmla="*/ 0 h 131"/>
                <a:gd name="T4" fmla="*/ 0 w 517"/>
                <a:gd name="T5" fmla="*/ 88 h 131"/>
                <a:gd name="T6" fmla="*/ 0 w 517"/>
                <a:gd name="T7" fmla="*/ 92 h 131"/>
                <a:gd name="T8" fmla="*/ 2 w 517"/>
                <a:gd name="T9" fmla="*/ 96 h 131"/>
                <a:gd name="T10" fmla="*/ 4 w 517"/>
                <a:gd name="T11" fmla="*/ 100 h 131"/>
                <a:gd name="T12" fmla="*/ 7 w 517"/>
                <a:gd name="T13" fmla="*/ 104 h 131"/>
                <a:gd name="T14" fmla="*/ 11 w 517"/>
                <a:gd name="T15" fmla="*/ 108 h 131"/>
                <a:gd name="T16" fmla="*/ 15 w 517"/>
                <a:gd name="T17" fmla="*/ 112 h 131"/>
                <a:gd name="T18" fmla="*/ 21 w 517"/>
                <a:gd name="T19" fmla="*/ 115 h 131"/>
                <a:gd name="T20" fmla="*/ 26 w 517"/>
                <a:gd name="T21" fmla="*/ 118 h 131"/>
                <a:gd name="T22" fmla="*/ 32 w 517"/>
                <a:gd name="T23" fmla="*/ 122 h 131"/>
                <a:gd name="T24" fmla="*/ 38 w 517"/>
                <a:gd name="T25" fmla="*/ 123 h 131"/>
                <a:gd name="T26" fmla="*/ 45 w 517"/>
                <a:gd name="T27" fmla="*/ 126 h 131"/>
                <a:gd name="T28" fmla="*/ 53 w 517"/>
                <a:gd name="T29" fmla="*/ 127 h 131"/>
                <a:gd name="T30" fmla="*/ 60 w 517"/>
                <a:gd name="T31" fmla="*/ 129 h 131"/>
                <a:gd name="T32" fmla="*/ 69 w 517"/>
                <a:gd name="T33" fmla="*/ 130 h 131"/>
                <a:gd name="T34" fmla="*/ 78 w 517"/>
                <a:gd name="T35" fmla="*/ 131 h 131"/>
                <a:gd name="T36" fmla="*/ 86 w 517"/>
                <a:gd name="T37" fmla="*/ 131 h 131"/>
                <a:gd name="T38" fmla="*/ 86 w 517"/>
                <a:gd name="T39" fmla="*/ 131 h 131"/>
                <a:gd name="T40" fmla="*/ 431 w 517"/>
                <a:gd name="T41" fmla="*/ 131 h 131"/>
                <a:gd name="T42" fmla="*/ 439 w 517"/>
                <a:gd name="T43" fmla="*/ 131 h 131"/>
                <a:gd name="T44" fmla="*/ 449 w 517"/>
                <a:gd name="T45" fmla="*/ 130 h 131"/>
                <a:gd name="T46" fmla="*/ 457 w 517"/>
                <a:gd name="T47" fmla="*/ 129 h 131"/>
                <a:gd name="T48" fmla="*/ 464 w 517"/>
                <a:gd name="T49" fmla="*/ 127 h 131"/>
                <a:gd name="T50" fmla="*/ 472 w 517"/>
                <a:gd name="T51" fmla="*/ 126 h 131"/>
                <a:gd name="T52" fmla="*/ 479 w 517"/>
                <a:gd name="T53" fmla="*/ 123 h 131"/>
                <a:gd name="T54" fmla="*/ 486 w 517"/>
                <a:gd name="T55" fmla="*/ 122 h 131"/>
                <a:gd name="T56" fmla="*/ 491 w 517"/>
                <a:gd name="T57" fmla="*/ 118 h 131"/>
                <a:gd name="T58" fmla="*/ 497 w 517"/>
                <a:gd name="T59" fmla="*/ 115 h 131"/>
                <a:gd name="T60" fmla="*/ 502 w 517"/>
                <a:gd name="T61" fmla="*/ 112 h 131"/>
                <a:gd name="T62" fmla="*/ 506 w 517"/>
                <a:gd name="T63" fmla="*/ 108 h 131"/>
                <a:gd name="T64" fmla="*/ 510 w 517"/>
                <a:gd name="T65" fmla="*/ 104 h 131"/>
                <a:gd name="T66" fmla="*/ 513 w 517"/>
                <a:gd name="T67" fmla="*/ 100 h 131"/>
                <a:gd name="T68" fmla="*/ 514 w 517"/>
                <a:gd name="T69" fmla="*/ 96 h 131"/>
                <a:gd name="T70" fmla="*/ 516 w 517"/>
                <a:gd name="T71" fmla="*/ 92 h 131"/>
                <a:gd name="T72" fmla="*/ 517 w 517"/>
                <a:gd name="T73" fmla="*/ 88 h 131"/>
                <a:gd name="T74" fmla="*/ 517 w 517"/>
                <a:gd name="T75" fmla="*/ 88 h 131"/>
                <a:gd name="T76" fmla="*/ 517 w 517"/>
                <a:gd name="T77" fmla="*/ 88 h 131"/>
                <a:gd name="T78" fmla="*/ 517 w 517"/>
                <a:gd name="T79" fmla="*/ 0 h 131"/>
                <a:gd name="T80" fmla="*/ 517 w 517"/>
                <a:gd name="T81" fmla="*/ 0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517" h="131">
                  <a:moveTo>
                    <a:pt x="517" y="0"/>
                  </a:moveTo>
                  <a:lnTo>
                    <a:pt x="0" y="0"/>
                  </a:lnTo>
                  <a:lnTo>
                    <a:pt x="0" y="88"/>
                  </a:lnTo>
                  <a:lnTo>
                    <a:pt x="0" y="92"/>
                  </a:lnTo>
                  <a:lnTo>
                    <a:pt x="2" y="96"/>
                  </a:lnTo>
                  <a:lnTo>
                    <a:pt x="4" y="100"/>
                  </a:lnTo>
                  <a:lnTo>
                    <a:pt x="7" y="104"/>
                  </a:lnTo>
                  <a:lnTo>
                    <a:pt x="11" y="108"/>
                  </a:lnTo>
                  <a:lnTo>
                    <a:pt x="15" y="112"/>
                  </a:lnTo>
                  <a:lnTo>
                    <a:pt x="21" y="115"/>
                  </a:lnTo>
                  <a:lnTo>
                    <a:pt x="26" y="118"/>
                  </a:lnTo>
                  <a:lnTo>
                    <a:pt x="32" y="122"/>
                  </a:lnTo>
                  <a:lnTo>
                    <a:pt x="38" y="123"/>
                  </a:lnTo>
                  <a:lnTo>
                    <a:pt x="45" y="126"/>
                  </a:lnTo>
                  <a:lnTo>
                    <a:pt x="53" y="127"/>
                  </a:lnTo>
                  <a:lnTo>
                    <a:pt x="60" y="129"/>
                  </a:lnTo>
                  <a:lnTo>
                    <a:pt x="69" y="130"/>
                  </a:lnTo>
                  <a:lnTo>
                    <a:pt x="78" y="131"/>
                  </a:lnTo>
                  <a:lnTo>
                    <a:pt x="86" y="131"/>
                  </a:lnTo>
                  <a:lnTo>
                    <a:pt x="86" y="131"/>
                  </a:lnTo>
                  <a:lnTo>
                    <a:pt x="431" y="131"/>
                  </a:lnTo>
                  <a:lnTo>
                    <a:pt x="439" y="131"/>
                  </a:lnTo>
                  <a:lnTo>
                    <a:pt x="449" y="130"/>
                  </a:lnTo>
                  <a:lnTo>
                    <a:pt x="457" y="129"/>
                  </a:lnTo>
                  <a:lnTo>
                    <a:pt x="464" y="127"/>
                  </a:lnTo>
                  <a:lnTo>
                    <a:pt x="472" y="126"/>
                  </a:lnTo>
                  <a:lnTo>
                    <a:pt x="479" y="123"/>
                  </a:lnTo>
                  <a:lnTo>
                    <a:pt x="486" y="122"/>
                  </a:lnTo>
                  <a:lnTo>
                    <a:pt x="491" y="118"/>
                  </a:lnTo>
                  <a:lnTo>
                    <a:pt x="497" y="115"/>
                  </a:lnTo>
                  <a:lnTo>
                    <a:pt x="502" y="112"/>
                  </a:lnTo>
                  <a:lnTo>
                    <a:pt x="506" y="108"/>
                  </a:lnTo>
                  <a:lnTo>
                    <a:pt x="510" y="104"/>
                  </a:lnTo>
                  <a:lnTo>
                    <a:pt x="513" y="100"/>
                  </a:lnTo>
                  <a:lnTo>
                    <a:pt x="514" y="96"/>
                  </a:lnTo>
                  <a:lnTo>
                    <a:pt x="516" y="92"/>
                  </a:lnTo>
                  <a:lnTo>
                    <a:pt x="517" y="88"/>
                  </a:lnTo>
                  <a:lnTo>
                    <a:pt x="517" y="88"/>
                  </a:lnTo>
                  <a:lnTo>
                    <a:pt x="517" y="88"/>
                  </a:lnTo>
                  <a:lnTo>
                    <a:pt x="517" y="0"/>
                  </a:lnTo>
                  <a:lnTo>
                    <a:pt x="517" y="0"/>
                  </a:lnTo>
                </a:path>
              </a:pathLst>
            </a:custGeom>
            <a:noFill/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445581" name="Freeform 141"/>
            <p:cNvSpPr>
              <a:spLocks/>
            </p:cNvSpPr>
            <p:nvPr/>
          </p:nvSpPr>
          <p:spPr bwMode="auto">
            <a:xfrm>
              <a:off x="1214" y="1925"/>
              <a:ext cx="259" cy="87"/>
            </a:xfrm>
            <a:custGeom>
              <a:avLst/>
              <a:gdLst>
                <a:gd name="T0" fmla="*/ 517 w 517"/>
                <a:gd name="T1" fmla="*/ 0 h 175"/>
                <a:gd name="T2" fmla="*/ 0 w 517"/>
                <a:gd name="T3" fmla="*/ 0 h 175"/>
                <a:gd name="T4" fmla="*/ 0 w 517"/>
                <a:gd name="T5" fmla="*/ 116 h 175"/>
                <a:gd name="T6" fmla="*/ 0 w 517"/>
                <a:gd name="T7" fmla="*/ 123 h 175"/>
                <a:gd name="T8" fmla="*/ 2 w 517"/>
                <a:gd name="T9" fmla="*/ 129 h 175"/>
                <a:gd name="T10" fmla="*/ 4 w 517"/>
                <a:gd name="T11" fmla="*/ 134 h 175"/>
                <a:gd name="T12" fmla="*/ 7 w 517"/>
                <a:gd name="T13" fmla="*/ 140 h 175"/>
                <a:gd name="T14" fmla="*/ 11 w 517"/>
                <a:gd name="T15" fmla="*/ 145 h 175"/>
                <a:gd name="T16" fmla="*/ 15 w 517"/>
                <a:gd name="T17" fmla="*/ 149 h 175"/>
                <a:gd name="T18" fmla="*/ 21 w 517"/>
                <a:gd name="T19" fmla="*/ 153 h 175"/>
                <a:gd name="T20" fmla="*/ 26 w 517"/>
                <a:gd name="T21" fmla="*/ 157 h 175"/>
                <a:gd name="T22" fmla="*/ 32 w 517"/>
                <a:gd name="T23" fmla="*/ 161 h 175"/>
                <a:gd name="T24" fmla="*/ 38 w 517"/>
                <a:gd name="T25" fmla="*/ 166 h 175"/>
                <a:gd name="T26" fmla="*/ 45 w 517"/>
                <a:gd name="T27" fmla="*/ 168 h 175"/>
                <a:gd name="T28" fmla="*/ 53 w 517"/>
                <a:gd name="T29" fmla="*/ 171 h 175"/>
                <a:gd name="T30" fmla="*/ 60 w 517"/>
                <a:gd name="T31" fmla="*/ 172 h 175"/>
                <a:gd name="T32" fmla="*/ 69 w 517"/>
                <a:gd name="T33" fmla="*/ 174 h 175"/>
                <a:gd name="T34" fmla="*/ 78 w 517"/>
                <a:gd name="T35" fmla="*/ 175 h 175"/>
                <a:gd name="T36" fmla="*/ 86 w 517"/>
                <a:gd name="T37" fmla="*/ 175 h 175"/>
                <a:gd name="T38" fmla="*/ 86 w 517"/>
                <a:gd name="T39" fmla="*/ 175 h 175"/>
                <a:gd name="T40" fmla="*/ 431 w 517"/>
                <a:gd name="T41" fmla="*/ 175 h 175"/>
                <a:gd name="T42" fmla="*/ 439 w 517"/>
                <a:gd name="T43" fmla="*/ 175 h 175"/>
                <a:gd name="T44" fmla="*/ 449 w 517"/>
                <a:gd name="T45" fmla="*/ 174 h 175"/>
                <a:gd name="T46" fmla="*/ 457 w 517"/>
                <a:gd name="T47" fmla="*/ 172 h 175"/>
                <a:gd name="T48" fmla="*/ 464 w 517"/>
                <a:gd name="T49" fmla="*/ 171 h 175"/>
                <a:gd name="T50" fmla="*/ 472 w 517"/>
                <a:gd name="T51" fmla="*/ 168 h 175"/>
                <a:gd name="T52" fmla="*/ 479 w 517"/>
                <a:gd name="T53" fmla="*/ 166 h 175"/>
                <a:gd name="T54" fmla="*/ 486 w 517"/>
                <a:gd name="T55" fmla="*/ 161 h 175"/>
                <a:gd name="T56" fmla="*/ 491 w 517"/>
                <a:gd name="T57" fmla="*/ 157 h 175"/>
                <a:gd name="T58" fmla="*/ 497 w 517"/>
                <a:gd name="T59" fmla="*/ 153 h 175"/>
                <a:gd name="T60" fmla="*/ 502 w 517"/>
                <a:gd name="T61" fmla="*/ 149 h 175"/>
                <a:gd name="T62" fmla="*/ 506 w 517"/>
                <a:gd name="T63" fmla="*/ 145 h 175"/>
                <a:gd name="T64" fmla="*/ 510 w 517"/>
                <a:gd name="T65" fmla="*/ 140 h 175"/>
                <a:gd name="T66" fmla="*/ 513 w 517"/>
                <a:gd name="T67" fmla="*/ 134 h 175"/>
                <a:gd name="T68" fmla="*/ 514 w 517"/>
                <a:gd name="T69" fmla="*/ 129 h 175"/>
                <a:gd name="T70" fmla="*/ 516 w 517"/>
                <a:gd name="T71" fmla="*/ 123 h 175"/>
                <a:gd name="T72" fmla="*/ 517 w 517"/>
                <a:gd name="T73" fmla="*/ 116 h 175"/>
                <a:gd name="T74" fmla="*/ 517 w 517"/>
                <a:gd name="T75" fmla="*/ 116 h 175"/>
                <a:gd name="T76" fmla="*/ 517 w 517"/>
                <a:gd name="T77" fmla="*/ 116 h 175"/>
                <a:gd name="T78" fmla="*/ 517 w 517"/>
                <a:gd name="T79" fmla="*/ 0 h 175"/>
                <a:gd name="T80" fmla="*/ 517 w 517"/>
                <a:gd name="T81" fmla="*/ 0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517" h="175">
                  <a:moveTo>
                    <a:pt x="517" y="0"/>
                  </a:moveTo>
                  <a:lnTo>
                    <a:pt x="0" y="0"/>
                  </a:lnTo>
                  <a:lnTo>
                    <a:pt x="0" y="116"/>
                  </a:lnTo>
                  <a:lnTo>
                    <a:pt x="0" y="123"/>
                  </a:lnTo>
                  <a:lnTo>
                    <a:pt x="2" y="129"/>
                  </a:lnTo>
                  <a:lnTo>
                    <a:pt x="4" y="134"/>
                  </a:lnTo>
                  <a:lnTo>
                    <a:pt x="7" y="140"/>
                  </a:lnTo>
                  <a:lnTo>
                    <a:pt x="11" y="145"/>
                  </a:lnTo>
                  <a:lnTo>
                    <a:pt x="15" y="149"/>
                  </a:lnTo>
                  <a:lnTo>
                    <a:pt x="21" y="153"/>
                  </a:lnTo>
                  <a:lnTo>
                    <a:pt x="26" y="157"/>
                  </a:lnTo>
                  <a:lnTo>
                    <a:pt x="32" y="161"/>
                  </a:lnTo>
                  <a:lnTo>
                    <a:pt x="38" y="166"/>
                  </a:lnTo>
                  <a:lnTo>
                    <a:pt x="45" y="168"/>
                  </a:lnTo>
                  <a:lnTo>
                    <a:pt x="53" y="171"/>
                  </a:lnTo>
                  <a:lnTo>
                    <a:pt x="60" y="172"/>
                  </a:lnTo>
                  <a:lnTo>
                    <a:pt x="69" y="174"/>
                  </a:lnTo>
                  <a:lnTo>
                    <a:pt x="78" y="175"/>
                  </a:lnTo>
                  <a:lnTo>
                    <a:pt x="86" y="175"/>
                  </a:lnTo>
                  <a:lnTo>
                    <a:pt x="86" y="175"/>
                  </a:lnTo>
                  <a:lnTo>
                    <a:pt x="431" y="175"/>
                  </a:lnTo>
                  <a:lnTo>
                    <a:pt x="439" y="175"/>
                  </a:lnTo>
                  <a:lnTo>
                    <a:pt x="449" y="174"/>
                  </a:lnTo>
                  <a:lnTo>
                    <a:pt x="457" y="172"/>
                  </a:lnTo>
                  <a:lnTo>
                    <a:pt x="464" y="171"/>
                  </a:lnTo>
                  <a:lnTo>
                    <a:pt x="472" y="168"/>
                  </a:lnTo>
                  <a:lnTo>
                    <a:pt x="479" y="166"/>
                  </a:lnTo>
                  <a:lnTo>
                    <a:pt x="486" y="161"/>
                  </a:lnTo>
                  <a:lnTo>
                    <a:pt x="491" y="157"/>
                  </a:lnTo>
                  <a:lnTo>
                    <a:pt x="497" y="153"/>
                  </a:lnTo>
                  <a:lnTo>
                    <a:pt x="502" y="149"/>
                  </a:lnTo>
                  <a:lnTo>
                    <a:pt x="506" y="145"/>
                  </a:lnTo>
                  <a:lnTo>
                    <a:pt x="510" y="140"/>
                  </a:lnTo>
                  <a:lnTo>
                    <a:pt x="513" y="134"/>
                  </a:lnTo>
                  <a:lnTo>
                    <a:pt x="514" y="129"/>
                  </a:lnTo>
                  <a:lnTo>
                    <a:pt x="516" y="123"/>
                  </a:lnTo>
                  <a:lnTo>
                    <a:pt x="517" y="116"/>
                  </a:lnTo>
                  <a:lnTo>
                    <a:pt x="517" y="116"/>
                  </a:lnTo>
                  <a:lnTo>
                    <a:pt x="517" y="116"/>
                  </a:lnTo>
                  <a:lnTo>
                    <a:pt x="517" y="0"/>
                  </a:lnTo>
                  <a:lnTo>
                    <a:pt x="517" y="0"/>
                  </a:ln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445582" name="Freeform 142"/>
            <p:cNvSpPr>
              <a:spLocks/>
            </p:cNvSpPr>
            <p:nvPr/>
          </p:nvSpPr>
          <p:spPr bwMode="auto">
            <a:xfrm>
              <a:off x="1214" y="1925"/>
              <a:ext cx="259" cy="87"/>
            </a:xfrm>
            <a:custGeom>
              <a:avLst/>
              <a:gdLst>
                <a:gd name="T0" fmla="*/ 517 w 517"/>
                <a:gd name="T1" fmla="*/ 0 h 175"/>
                <a:gd name="T2" fmla="*/ 0 w 517"/>
                <a:gd name="T3" fmla="*/ 0 h 175"/>
                <a:gd name="T4" fmla="*/ 0 w 517"/>
                <a:gd name="T5" fmla="*/ 116 h 175"/>
                <a:gd name="T6" fmla="*/ 0 w 517"/>
                <a:gd name="T7" fmla="*/ 123 h 175"/>
                <a:gd name="T8" fmla="*/ 2 w 517"/>
                <a:gd name="T9" fmla="*/ 129 h 175"/>
                <a:gd name="T10" fmla="*/ 4 w 517"/>
                <a:gd name="T11" fmla="*/ 134 h 175"/>
                <a:gd name="T12" fmla="*/ 7 w 517"/>
                <a:gd name="T13" fmla="*/ 140 h 175"/>
                <a:gd name="T14" fmla="*/ 11 w 517"/>
                <a:gd name="T15" fmla="*/ 145 h 175"/>
                <a:gd name="T16" fmla="*/ 15 w 517"/>
                <a:gd name="T17" fmla="*/ 149 h 175"/>
                <a:gd name="T18" fmla="*/ 21 w 517"/>
                <a:gd name="T19" fmla="*/ 153 h 175"/>
                <a:gd name="T20" fmla="*/ 26 w 517"/>
                <a:gd name="T21" fmla="*/ 157 h 175"/>
                <a:gd name="T22" fmla="*/ 32 w 517"/>
                <a:gd name="T23" fmla="*/ 161 h 175"/>
                <a:gd name="T24" fmla="*/ 38 w 517"/>
                <a:gd name="T25" fmla="*/ 166 h 175"/>
                <a:gd name="T26" fmla="*/ 45 w 517"/>
                <a:gd name="T27" fmla="*/ 168 h 175"/>
                <a:gd name="T28" fmla="*/ 53 w 517"/>
                <a:gd name="T29" fmla="*/ 171 h 175"/>
                <a:gd name="T30" fmla="*/ 60 w 517"/>
                <a:gd name="T31" fmla="*/ 172 h 175"/>
                <a:gd name="T32" fmla="*/ 69 w 517"/>
                <a:gd name="T33" fmla="*/ 174 h 175"/>
                <a:gd name="T34" fmla="*/ 78 w 517"/>
                <a:gd name="T35" fmla="*/ 175 h 175"/>
                <a:gd name="T36" fmla="*/ 86 w 517"/>
                <a:gd name="T37" fmla="*/ 175 h 175"/>
                <a:gd name="T38" fmla="*/ 86 w 517"/>
                <a:gd name="T39" fmla="*/ 175 h 175"/>
                <a:gd name="T40" fmla="*/ 431 w 517"/>
                <a:gd name="T41" fmla="*/ 175 h 175"/>
                <a:gd name="T42" fmla="*/ 439 w 517"/>
                <a:gd name="T43" fmla="*/ 175 h 175"/>
                <a:gd name="T44" fmla="*/ 449 w 517"/>
                <a:gd name="T45" fmla="*/ 174 h 175"/>
                <a:gd name="T46" fmla="*/ 457 w 517"/>
                <a:gd name="T47" fmla="*/ 172 h 175"/>
                <a:gd name="T48" fmla="*/ 464 w 517"/>
                <a:gd name="T49" fmla="*/ 171 h 175"/>
                <a:gd name="T50" fmla="*/ 472 w 517"/>
                <a:gd name="T51" fmla="*/ 168 h 175"/>
                <a:gd name="T52" fmla="*/ 479 w 517"/>
                <a:gd name="T53" fmla="*/ 166 h 175"/>
                <a:gd name="T54" fmla="*/ 486 w 517"/>
                <a:gd name="T55" fmla="*/ 161 h 175"/>
                <a:gd name="T56" fmla="*/ 491 w 517"/>
                <a:gd name="T57" fmla="*/ 157 h 175"/>
                <a:gd name="T58" fmla="*/ 497 w 517"/>
                <a:gd name="T59" fmla="*/ 153 h 175"/>
                <a:gd name="T60" fmla="*/ 502 w 517"/>
                <a:gd name="T61" fmla="*/ 149 h 175"/>
                <a:gd name="T62" fmla="*/ 506 w 517"/>
                <a:gd name="T63" fmla="*/ 145 h 175"/>
                <a:gd name="T64" fmla="*/ 510 w 517"/>
                <a:gd name="T65" fmla="*/ 140 h 175"/>
                <a:gd name="T66" fmla="*/ 513 w 517"/>
                <a:gd name="T67" fmla="*/ 134 h 175"/>
                <a:gd name="T68" fmla="*/ 514 w 517"/>
                <a:gd name="T69" fmla="*/ 129 h 175"/>
                <a:gd name="T70" fmla="*/ 516 w 517"/>
                <a:gd name="T71" fmla="*/ 123 h 175"/>
                <a:gd name="T72" fmla="*/ 517 w 517"/>
                <a:gd name="T73" fmla="*/ 116 h 175"/>
                <a:gd name="T74" fmla="*/ 517 w 517"/>
                <a:gd name="T75" fmla="*/ 116 h 175"/>
                <a:gd name="T76" fmla="*/ 517 w 517"/>
                <a:gd name="T77" fmla="*/ 116 h 175"/>
                <a:gd name="T78" fmla="*/ 517 w 517"/>
                <a:gd name="T79" fmla="*/ 0 h 175"/>
                <a:gd name="T80" fmla="*/ 517 w 517"/>
                <a:gd name="T81" fmla="*/ 0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517" h="175">
                  <a:moveTo>
                    <a:pt x="517" y="0"/>
                  </a:moveTo>
                  <a:lnTo>
                    <a:pt x="0" y="0"/>
                  </a:lnTo>
                  <a:lnTo>
                    <a:pt x="0" y="116"/>
                  </a:lnTo>
                  <a:lnTo>
                    <a:pt x="0" y="123"/>
                  </a:lnTo>
                  <a:lnTo>
                    <a:pt x="2" y="129"/>
                  </a:lnTo>
                  <a:lnTo>
                    <a:pt x="4" y="134"/>
                  </a:lnTo>
                  <a:lnTo>
                    <a:pt x="7" y="140"/>
                  </a:lnTo>
                  <a:lnTo>
                    <a:pt x="11" y="145"/>
                  </a:lnTo>
                  <a:lnTo>
                    <a:pt x="15" y="149"/>
                  </a:lnTo>
                  <a:lnTo>
                    <a:pt x="21" y="153"/>
                  </a:lnTo>
                  <a:lnTo>
                    <a:pt x="26" y="157"/>
                  </a:lnTo>
                  <a:lnTo>
                    <a:pt x="32" y="161"/>
                  </a:lnTo>
                  <a:lnTo>
                    <a:pt x="38" y="166"/>
                  </a:lnTo>
                  <a:lnTo>
                    <a:pt x="45" y="168"/>
                  </a:lnTo>
                  <a:lnTo>
                    <a:pt x="53" y="171"/>
                  </a:lnTo>
                  <a:lnTo>
                    <a:pt x="60" y="172"/>
                  </a:lnTo>
                  <a:lnTo>
                    <a:pt x="69" y="174"/>
                  </a:lnTo>
                  <a:lnTo>
                    <a:pt x="78" y="175"/>
                  </a:lnTo>
                  <a:lnTo>
                    <a:pt x="86" y="175"/>
                  </a:lnTo>
                  <a:lnTo>
                    <a:pt x="86" y="175"/>
                  </a:lnTo>
                  <a:lnTo>
                    <a:pt x="431" y="175"/>
                  </a:lnTo>
                  <a:lnTo>
                    <a:pt x="439" y="175"/>
                  </a:lnTo>
                  <a:lnTo>
                    <a:pt x="449" y="174"/>
                  </a:lnTo>
                  <a:lnTo>
                    <a:pt x="457" y="172"/>
                  </a:lnTo>
                  <a:lnTo>
                    <a:pt x="464" y="171"/>
                  </a:lnTo>
                  <a:lnTo>
                    <a:pt x="472" y="168"/>
                  </a:lnTo>
                  <a:lnTo>
                    <a:pt x="479" y="166"/>
                  </a:lnTo>
                  <a:lnTo>
                    <a:pt x="486" y="161"/>
                  </a:lnTo>
                  <a:lnTo>
                    <a:pt x="491" y="157"/>
                  </a:lnTo>
                  <a:lnTo>
                    <a:pt x="497" y="153"/>
                  </a:lnTo>
                  <a:lnTo>
                    <a:pt x="502" y="149"/>
                  </a:lnTo>
                  <a:lnTo>
                    <a:pt x="506" y="145"/>
                  </a:lnTo>
                  <a:lnTo>
                    <a:pt x="510" y="140"/>
                  </a:lnTo>
                  <a:lnTo>
                    <a:pt x="513" y="134"/>
                  </a:lnTo>
                  <a:lnTo>
                    <a:pt x="514" y="129"/>
                  </a:lnTo>
                  <a:lnTo>
                    <a:pt x="516" y="123"/>
                  </a:lnTo>
                  <a:lnTo>
                    <a:pt x="517" y="116"/>
                  </a:lnTo>
                  <a:lnTo>
                    <a:pt x="517" y="116"/>
                  </a:lnTo>
                  <a:lnTo>
                    <a:pt x="517" y="116"/>
                  </a:lnTo>
                  <a:lnTo>
                    <a:pt x="517" y="0"/>
                  </a:lnTo>
                  <a:lnTo>
                    <a:pt x="517" y="0"/>
                  </a:lnTo>
                </a:path>
              </a:pathLst>
            </a:custGeom>
            <a:noFill/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445583" name="Rectangle 143"/>
            <p:cNvSpPr>
              <a:spLocks noChangeArrowheads="1"/>
            </p:cNvSpPr>
            <p:nvPr/>
          </p:nvSpPr>
          <p:spPr bwMode="auto">
            <a:xfrm>
              <a:off x="1293" y="1918"/>
              <a:ext cx="100" cy="1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altLang="de-DE" sz="1100">
                  <a:solidFill>
                    <a:srgbClr val="000000"/>
                  </a:solidFill>
                </a:rPr>
                <a:t>n+</a:t>
              </a:r>
              <a:endParaRPr lang="en-GB" altLang="de-DE" sz="3200">
                <a:latin typeface="Times New Roman" pitchFamily="18" charset="0"/>
              </a:endParaRPr>
            </a:p>
          </p:txBody>
        </p:sp>
        <p:sp>
          <p:nvSpPr>
            <p:cNvPr id="445584" name="Rectangle 144"/>
            <p:cNvSpPr>
              <a:spLocks noChangeArrowheads="1"/>
            </p:cNvSpPr>
            <p:nvPr/>
          </p:nvSpPr>
          <p:spPr bwMode="auto">
            <a:xfrm>
              <a:off x="1328" y="2169"/>
              <a:ext cx="49" cy="1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altLang="de-DE" sz="1100">
                  <a:solidFill>
                    <a:srgbClr val="000000"/>
                  </a:solidFill>
                </a:rPr>
                <a:t>n</a:t>
              </a:r>
              <a:endParaRPr lang="en-GB" altLang="de-DE" sz="3200">
                <a:latin typeface="Times New Roman" pitchFamily="18" charset="0"/>
              </a:endParaRPr>
            </a:p>
          </p:txBody>
        </p:sp>
        <p:sp>
          <p:nvSpPr>
            <p:cNvPr id="445585" name="Rectangle 145"/>
            <p:cNvSpPr>
              <a:spLocks noChangeArrowheads="1"/>
            </p:cNvSpPr>
            <p:nvPr/>
          </p:nvSpPr>
          <p:spPr bwMode="auto">
            <a:xfrm>
              <a:off x="1431" y="2233"/>
              <a:ext cx="614" cy="1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altLang="de-DE" sz="1400">
                  <a:solidFill>
                    <a:srgbClr val="000000"/>
                  </a:solidFill>
                </a:rPr>
                <a:t>internal gate</a:t>
              </a:r>
              <a:endParaRPr lang="en-GB" altLang="de-DE" sz="3200">
                <a:latin typeface="Times New Roman" pitchFamily="18" charset="0"/>
              </a:endParaRPr>
            </a:p>
          </p:txBody>
        </p:sp>
        <p:sp>
          <p:nvSpPr>
            <p:cNvPr id="445586" name="Rectangle 146"/>
            <p:cNvSpPr>
              <a:spLocks noChangeArrowheads="1"/>
            </p:cNvSpPr>
            <p:nvPr/>
          </p:nvSpPr>
          <p:spPr bwMode="auto">
            <a:xfrm>
              <a:off x="1194" y="1654"/>
              <a:ext cx="403" cy="1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altLang="de-DE" sz="1400">
                  <a:solidFill>
                    <a:srgbClr val="000000"/>
                  </a:solidFill>
                </a:rPr>
                <a:t>top gate</a:t>
              </a:r>
              <a:endParaRPr lang="en-GB" altLang="de-DE" sz="3200">
                <a:latin typeface="Times New Roman" pitchFamily="18" charset="0"/>
              </a:endParaRPr>
            </a:p>
          </p:txBody>
        </p:sp>
        <p:sp>
          <p:nvSpPr>
            <p:cNvPr id="445587" name="Rectangle 147"/>
            <p:cNvSpPr>
              <a:spLocks noChangeArrowheads="1"/>
            </p:cNvSpPr>
            <p:nvPr/>
          </p:nvSpPr>
          <p:spPr bwMode="auto">
            <a:xfrm>
              <a:off x="1239" y="1880"/>
              <a:ext cx="214" cy="4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445588" name="Rectangle 148"/>
            <p:cNvSpPr>
              <a:spLocks noChangeArrowheads="1"/>
            </p:cNvSpPr>
            <p:nvPr/>
          </p:nvSpPr>
          <p:spPr bwMode="auto">
            <a:xfrm>
              <a:off x="1239" y="1880"/>
              <a:ext cx="214" cy="43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445589" name="Rectangle 149"/>
            <p:cNvSpPr>
              <a:spLocks noChangeArrowheads="1"/>
            </p:cNvSpPr>
            <p:nvPr/>
          </p:nvSpPr>
          <p:spPr bwMode="auto">
            <a:xfrm>
              <a:off x="1217" y="1847"/>
              <a:ext cx="252" cy="3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445590" name="Rectangle 150"/>
            <p:cNvSpPr>
              <a:spLocks noChangeArrowheads="1"/>
            </p:cNvSpPr>
            <p:nvPr/>
          </p:nvSpPr>
          <p:spPr bwMode="auto">
            <a:xfrm>
              <a:off x="1217" y="1847"/>
              <a:ext cx="252" cy="33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445591" name="Freeform 151"/>
            <p:cNvSpPr>
              <a:spLocks/>
            </p:cNvSpPr>
            <p:nvPr/>
          </p:nvSpPr>
          <p:spPr bwMode="auto">
            <a:xfrm>
              <a:off x="776" y="1925"/>
              <a:ext cx="203" cy="131"/>
            </a:xfrm>
            <a:custGeom>
              <a:avLst/>
              <a:gdLst>
                <a:gd name="T0" fmla="*/ 355 w 407"/>
                <a:gd name="T1" fmla="*/ 262 h 262"/>
                <a:gd name="T2" fmla="*/ 360 w 407"/>
                <a:gd name="T3" fmla="*/ 260 h 262"/>
                <a:gd name="T4" fmla="*/ 366 w 407"/>
                <a:gd name="T5" fmla="*/ 259 h 262"/>
                <a:gd name="T6" fmla="*/ 370 w 407"/>
                <a:gd name="T7" fmla="*/ 256 h 262"/>
                <a:gd name="T8" fmla="*/ 375 w 407"/>
                <a:gd name="T9" fmla="*/ 254 h 262"/>
                <a:gd name="T10" fmla="*/ 379 w 407"/>
                <a:gd name="T11" fmla="*/ 251 h 262"/>
                <a:gd name="T12" fmla="*/ 383 w 407"/>
                <a:gd name="T13" fmla="*/ 247 h 262"/>
                <a:gd name="T14" fmla="*/ 387 w 407"/>
                <a:gd name="T15" fmla="*/ 243 h 262"/>
                <a:gd name="T16" fmla="*/ 392 w 407"/>
                <a:gd name="T17" fmla="*/ 237 h 262"/>
                <a:gd name="T18" fmla="*/ 394 w 407"/>
                <a:gd name="T19" fmla="*/ 232 h 262"/>
                <a:gd name="T20" fmla="*/ 397 w 407"/>
                <a:gd name="T21" fmla="*/ 226 h 262"/>
                <a:gd name="T22" fmla="*/ 400 w 407"/>
                <a:gd name="T23" fmla="*/ 221 h 262"/>
                <a:gd name="T24" fmla="*/ 403 w 407"/>
                <a:gd name="T25" fmla="*/ 214 h 262"/>
                <a:gd name="T26" fmla="*/ 404 w 407"/>
                <a:gd name="T27" fmla="*/ 207 h 262"/>
                <a:gd name="T28" fmla="*/ 405 w 407"/>
                <a:gd name="T29" fmla="*/ 200 h 262"/>
                <a:gd name="T30" fmla="*/ 407 w 407"/>
                <a:gd name="T31" fmla="*/ 192 h 262"/>
                <a:gd name="T32" fmla="*/ 407 w 407"/>
                <a:gd name="T33" fmla="*/ 185 h 262"/>
                <a:gd name="T34" fmla="*/ 407 w 407"/>
                <a:gd name="T35" fmla="*/ 185 h 262"/>
                <a:gd name="T36" fmla="*/ 407 w 407"/>
                <a:gd name="T37" fmla="*/ 0 h 262"/>
                <a:gd name="T38" fmla="*/ 0 w 407"/>
                <a:gd name="T39" fmla="*/ 0 h 262"/>
                <a:gd name="T40" fmla="*/ 0 w 407"/>
                <a:gd name="T41" fmla="*/ 262 h 262"/>
                <a:gd name="T42" fmla="*/ 355 w 407"/>
                <a:gd name="T43" fmla="*/ 262 h 262"/>
                <a:gd name="T44" fmla="*/ 355 w 407"/>
                <a:gd name="T45" fmla="*/ 262 h 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07" h="262">
                  <a:moveTo>
                    <a:pt x="355" y="262"/>
                  </a:moveTo>
                  <a:lnTo>
                    <a:pt x="360" y="260"/>
                  </a:lnTo>
                  <a:lnTo>
                    <a:pt x="366" y="259"/>
                  </a:lnTo>
                  <a:lnTo>
                    <a:pt x="370" y="256"/>
                  </a:lnTo>
                  <a:lnTo>
                    <a:pt x="375" y="254"/>
                  </a:lnTo>
                  <a:lnTo>
                    <a:pt x="379" y="251"/>
                  </a:lnTo>
                  <a:lnTo>
                    <a:pt x="383" y="247"/>
                  </a:lnTo>
                  <a:lnTo>
                    <a:pt x="387" y="243"/>
                  </a:lnTo>
                  <a:lnTo>
                    <a:pt x="392" y="237"/>
                  </a:lnTo>
                  <a:lnTo>
                    <a:pt x="394" y="232"/>
                  </a:lnTo>
                  <a:lnTo>
                    <a:pt x="397" y="226"/>
                  </a:lnTo>
                  <a:lnTo>
                    <a:pt x="400" y="221"/>
                  </a:lnTo>
                  <a:lnTo>
                    <a:pt x="403" y="214"/>
                  </a:lnTo>
                  <a:lnTo>
                    <a:pt x="404" y="207"/>
                  </a:lnTo>
                  <a:lnTo>
                    <a:pt x="405" y="200"/>
                  </a:lnTo>
                  <a:lnTo>
                    <a:pt x="407" y="192"/>
                  </a:lnTo>
                  <a:lnTo>
                    <a:pt x="407" y="185"/>
                  </a:lnTo>
                  <a:lnTo>
                    <a:pt x="407" y="185"/>
                  </a:lnTo>
                  <a:lnTo>
                    <a:pt x="407" y="0"/>
                  </a:lnTo>
                  <a:lnTo>
                    <a:pt x="0" y="0"/>
                  </a:lnTo>
                  <a:lnTo>
                    <a:pt x="0" y="262"/>
                  </a:lnTo>
                  <a:lnTo>
                    <a:pt x="355" y="262"/>
                  </a:lnTo>
                  <a:lnTo>
                    <a:pt x="355" y="26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445592" name="Freeform 152"/>
            <p:cNvSpPr>
              <a:spLocks/>
            </p:cNvSpPr>
            <p:nvPr/>
          </p:nvSpPr>
          <p:spPr bwMode="auto">
            <a:xfrm>
              <a:off x="776" y="1925"/>
              <a:ext cx="203" cy="131"/>
            </a:xfrm>
            <a:custGeom>
              <a:avLst/>
              <a:gdLst>
                <a:gd name="T0" fmla="*/ 355 w 407"/>
                <a:gd name="T1" fmla="*/ 262 h 262"/>
                <a:gd name="T2" fmla="*/ 360 w 407"/>
                <a:gd name="T3" fmla="*/ 260 h 262"/>
                <a:gd name="T4" fmla="*/ 366 w 407"/>
                <a:gd name="T5" fmla="*/ 259 h 262"/>
                <a:gd name="T6" fmla="*/ 370 w 407"/>
                <a:gd name="T7" fmla="*/ 256 h 262"/>
                <a:gd name="T8" fmla="*/ 375 w 407"/>
                <a:gd name="T9" fmla="*/ 254 h 262"/>
                <a:gd name="T10" fmla="*/ 379 w 407"/>
                <a:gd name="T11" fmla="*/ 251 h 262"/>
                <a:gd name="T12" fmla="*/ 383 w 407"/>
                <a:gd name="T13" fmla="*/ 247 h 262"/>
                <a:gd name="T14" fmla="*/ 387 w 407"/>
                <a:gd name="T15" fmla="*/ 243 h 262"/>
                <a:gd name="T16" fmla="*/ 392 w 407"/>
                <a:gd name="T17" fmla="*/ 237 h 262"/>
                <a:gd name="T18" fmla="*/ 394 w 407"/>
                <a:gd name="T19" fmla="*/ 232 h 262"/>
                <a:gd name="T20" fmla="*/ 397 w 407"/>
                <a:gd name="T21" fmla="*/ 226 h 262"/>
                <a:gd name="T22" fmla="*/ 400 w 407"/>
                <a:gd name="T23" fmla="*/ 221 h 262"/>
                <a:gd name="T24" fmla="*/ 403 w 407"/>
                <a:gd name="T25" fmla="*/ 214 h 262"/>
                <a:gd name="T26" fmla="*/ 404 w 407"/>
                <a:gd name="T27" fmla="*/ 207 h 262"/>
                <a:gd name="T28" fmla="*/ 405 w 407"/>
                <a:gd name="T29" fmla="*/ 200 h 262"/>
                <a:gd name="T30" fmla="*/ 407 w 407"/>
                <a:gd name="T31" fmla="*/ 192 h 262"/>
                <a:gd name="T32" fmla="*/ 407 w 407"/>
                <a:gd name="T33" fmla="*/ 185 h 262"/>
                <a:gd name="T34" fmla="*/ 407 w 407"/>
                <a:gd name="T35" fmla="*/ 185 h 262"/>
                <a:gd name="T36" fmla="*/ 407 w 407"/>
                <a:gd name="T37" fmla="*/ 0 h 262"/>
                <a:gd name="T38" fmla="*/ 0 w 407"/>
                <a:gd name="T39" fmla="*/ 0 h 262"/>
                <a:gd name="T40" fmla="*/ 0 w 407"/>
                <a:gd name="T41" fmla="*/ 262 h 262"/>
                <a:gd name="T42" fmla="*/ 355 w 407"/>
                <a:gd name="T43" fmla="*/ 262 h 262"/>
                <a:gd name="T44" fmla="*/ 355 w 407"/>
                <a:gd name="T45" fmla="*/ 262 h 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07" h="262">
                  <a:moveTo>
                    <a:pt x="355" y="262"/>
                  </a:moveTo>
                  <a:lnTo>
                    <a:pt x="360" y="260"/>
                  </a:lnTo>
                  <a:lnTo>
                    <a:pt x="366" y="259"/>
                  </a:lnTo>
                  <a:lnTo>
                    <a:pt x="370" y="256"/>
                  </a:lnTo>
                  <a:lnTo>
                    <a:pt x="375" y="254"/>
                  </a:lnTo>
                  <a:lnTo>
                    <a:pt x="379" y="251"/>
                  </a:lnTo>
                  <a:lnTo>
                    <a:pt x="383" y="247"/>
                  </a:lnTo>
                  <a:lnTo>
                    <a:pt x="387" y="243"/>
                  </a:lnTo>
                  <a:lnTo>
                    <a:pt x="392" y="237"/>
                  </a:lnTo>
                  <a:lnTo>
                    <a:pt x="394" y="232"/>
                  </a:lnTo>
                  <a:lnTo>
                    <a:pt x="397" y="226"/>
                  </a:lnTo>
                  <a:lnTo>
                    <a:pt x="400" y="221"/>
                  </a:lnTo>
                  <a:lnTo>
                    <a:pt x="403" y="214"/>
                  </a:lnTo>
                  <a:lnTo>
                    <a:pt x="404" y="207"/>
                  </a:lnTo>
                  <a:lnTo>
                    <a:pt x="405" y="200"/>
                  </a:lnTo>
                  <a:lnTo>
                    <a:pt x="407" y="192"/>
                  </a:lnTo>
                  <a:lnTo>
                    <a:pt x="407" y="185"/>
                  </a:lnTo>
                  <a:lnTo>
                    <a:pt x="407" y="185"/>
                  </a:lnTo>
                  <a:lnTo>
                    <a:pt x="407" y="0"/>
                  </a:lnTo>
                  <a:lnTo>
                    <a:pt x="0" y="0"/>
                  </a:lnTo>
                  <a:lnTo>
                    <a:pt x="0" y="262"/>
                  </a:lnTo>
                  <a:lnTo>
                    <a:pt x="355" y="262"/>
                  </a:lnTo>
                  <a:lnTo>
                    <a:pt x="355" y="262"/>
                  </a:lnTo>
                </a:path>
              </a:pathLst>
            </a:custGeom>
            <a:noFill/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445593" name="Rectangle 153"/>
            <p:cNvSpPr>
              <a:spLocks noChangeArrowheads="1"/>
            </p:cNvSpPr>
            <p:nvPr/>
          </p:nvSpPr>
          <p:spPr bwMode="auto">
            <a:xfrm>
              <a:off x="2454" y="1654"/>
              <a:ext cx="242" cy="1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altLang="de-DE" sz="1400">
                  <a:solidFill>
                    <a:srgbClr val="000000"/>
                  </a:solidFill>
                </a:rPr>
                <a:t>clear</a:t>
              </a:r>
              <a:endParaRPr lang="en-GB" altLang="de-DE" sz="3200">
                <a:latin typeface="Times New Roman" pitchFamily="18" charset="0"/>
              </a:endParaRPr>
            </a:p>
          </p:txBody>
        </p:sp>
        <p:sp>
          <p:nvSpPr>
            <p:cNvPr id="445594" name="Rectangle 154"/>
            <p:cNvSpPr>
              <a:spLocks noChangeArrowheads="1"/>
            </p:cNvSpPr>
            <p:nvPr/>
          </p:nvSpPr>
          <p:spPr bwMode="auto">
            <a:xfrm>
              <a:off x="2468" y="1882"/>
              <a:ext cx="214" cy="4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445595" name="Rectangle 155"/>
            <p:cNvSpPr>
              <a:spLocks noChangeArrowheads="1"/>
            </p:cNvSpPr>
            <p:nvPr/>
          </p:nvSpPr>
          <p:spPr bwMode="auto">
            <a:xfrm>
              <a:off x="2468" y="1882"/>
              <a:ext cx="214" cy="43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445596" name="Rectangle 156"/>
            <p:cNvSpPr>
              <a:spLocks noChangeArrowheads="1"/>
            </p:cNvSpPr>
            <p:nvPr/>
          </p:nvSpPr>
          <p:spPr bwMode="auto">
            <a:xfrm>
              <a:off x="2446" y="1849"/>
              <a:ext cx="251" cy="3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445597" name="Rectangle 157"/>
            <p:cNvSpPr>
              <a:spLocks noChangeArrowheads="1"/>
            </p:cNvSpPr>
            <p:nvPr/>
          </p:nvSpPr>
          <p:spPr bwMode="auto">
            <a:xfrm>
              <a:off x="2446" y="1849"/>
              <a:ext cx="251" cy="33"/>
            </a:xfrm>
            <a:prstGeom prst="rect">
              <a:avLst/>
            </a:prstGeom>
            <a:noFill/>
            <a:ln w="7938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445598" name="Line 158"/>
            <p:cNvSpPr>
              <a:spLocks noChangeShapeType="1"/>
            </p:cNvSpPr>
            <p:nvPr/>
          </p:nvSpPr>
          <p:spPr bwMode="auto">
            <a:xfrm flipV="1">
              <a:off x="3435" y="2492"/>
              <a:ext cx="87" cy="22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445599" name="Line 159"/>
            <p:cNvSpPr>
              <a:spLocks noChangeShapeType="1"/>
            </p:cNvSpPr>
            <p:nvPr/>
          </p:nvSpPr>
          <p:spPr bwMode="auto">
            <a:xfrm flipV="1">
              <a:off x="3435" y="2525"/>
              <a:ext cx="87" cy="22"/>
            </a:xfrm>
            <a:prstGeom prst="line">
              <a:avLst/>
            </a:prstGeom>
            <a:noFill/>
            <a:ln w="7938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445600" name="Line 160"/>
            <p:cNvSpPr>
              <a:spLocks noChangeShapeType="1"/>
            </p:cNvSpPr>
            <p:nvPr/>
          </p:nvSpPr>
          <p:spPr bwMode="auto">
            <a:xfrm>
              <a:off x="3478" y="2510"/>
              <a:ext cx="1" cy="19"/>
            </a:xfrm>
            <a:prstGeom prst="line">
              <a:avLst/>
            </a:prstGeom>
            <a:noFill/>
            <a:ln w="1587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445601" name="Rectangle 161"/>
            <p:cNvSpPr>
              <a:spLocks noChangeArrowheads="1"/>
            </p:cNvSpPr>
            <p:nvPr/>
          </p:nvSpPr>
          <p:spPr bwMode="auto">
            <a:xfrm>
              <a:off x="2789" y="2760"/>
              <a:ext cx="73" cy="1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altLang="de-DE" sz="1100">
                  <a:solidFill>
                    <a:srgbClr val="000000"/>
                  </a:solidFill>
                </a:rPr>
                <a:t>n </a:t>
              </a:r>
              <a:endParaRPr lang="en-GB" altLang="de-DE" sz="3200">
                <a:latin typeface="Times New Roman" pitchFamily="18" charset="0"/>
              </a:endParaRPr>
            </a:p>
          </p:txBody>
        </p:sp>
        <p:sp>
          <p:nvSpPr>
            <p:cNvPr id="445602" name="Rectangle 162"/>
            <p:cNvSpPr>
              <a:spLocks noChangeArrowheads="1"/>
            </p:cNvSpPr>
            <p:nvPr/>
          </p:nvSpPr>
          <p:spPr bwMode="auto">
            <a:xfrm>
              <a:off x="2860" y="2757"/>
              <a:ext cx="19" cy="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altLang="de-DE" sz="700">
                  <a:solidFill>
                    <a:srgbClr val="000000"/>
                  </a:solidFill>
                </a:rPr>
                <a:t>-</a:t>
              </a:r>
              <a:endParaRPr lang="en-GB" altLang="de-DE" sz="3200">
                <a:latin typeface="Times New Roman" pitchFamily="18" charset="0"/>
              </a:endParaRPr>
            </a:p>
          </p:txBody>
        </p:sp>
        <p:sp>
          <p:nvSpPr>
            <p:cNvPr id="445603" name="Freeform 163"/>
            <p:cNvSpPr>
              <a:spLocks/>
            </p:cNvSpPr>
            <p:nvPr/>
          </p:nvSpPr>
          <p:spPr bwMode="auto">
            <a:xfrm>
              <a:off x="2438" y="1925"/>
              <a:ext cx="263" cy="131"/>
            </a:xfrm>
            <a:custGeom>
              <a:avLst/>
              <a:gdLst>
                <a:gd name="T0" fmla="*/ 526 w 526"/>
                <a:gd name="T1" fmla="*/ 0 h 262"/>
                <a:gd name="T2" fmla="*/ 0 w 526"/>
                <a:gd name="T3" fmla="*/ 0 h 262"/>
                <a:gd name="T4" fmla="*/ 0 w 526"/>
                <a:gd name="T5" fmla="*/ 175 h 262"/>
                <a:gd name="T6" fmla="*/ 2 w 526"/>
                <a:gd name="T7" fmla="*/ 183 h 262"/>
                <a:gd name="T8" fmla="*/ 3 w 526"/>
                <a:gd name="T9" fmla="*/ 193 h 262"/>
                <a:gd name="T10" fmla="*/ 5 w 526"/>
                <a:gd name="T11" fmla="*/ 201 h 262"/>
                <a:gd name="T12" fmla="*/ 7 w 526"/>
                <a:gd name="T13" fmla="*/ 209 h 262"/>
                <a:gd name="T14" fmla="*/ 11 w 526"/>
                <a:gd name="T15" fmla="*/ 216 h 262"/>
                <a:gd name="T16" fmla="*/ 15 w 526"/>
                <a:gd name="T17" fmla="*/ 224 h 262"/>
                <a:gd name="T18" fmla="*/ 21 w 526"/>
                <a:gd name="T19" fmla="*/ 231 h 262"/>
                <a:gd name="T20" fmla="*/ 26 w 526"/>
                <a:gd name="T21" fmla="*/ 237 h 262"/>
                <a:gd name="T22" fmla="*/ 33 w 526"/>
                <a:gd name="T23" fmla="*/ 242 h 262"/>
                <a:gd name="T24" fmla="*/ 40 w 526"/>
                <a:gd name="T25" fmla="*/ 247 h 262"/>
                <a:gd name="T26" fmla="*/ 47 w 526"/>
                <a:gd name="T27" fmla="*/ 252 h 262"/>
                <a:gd name="T28" fmla="*/ 54 w 526"/>
                <a:gd name="T29" fmla="*/ 256 h 262"/>
                <a:gd name="T30" fmla="*/ 62 w 526"/>
                <a:gd name="T31" fmla="*/ 258 h 262"/>
                <a:gd name="T32" fmla="*/ 70 w 526"/>
                <a:gd name="T33" fmla="*/ 261 h 262"/>
                <a:gd name="T34" fmla="*/ 80 w 526"/>
                <a:gd name="T35" fmla="*/ 262 h 262"/>
                <a:gd name="T36" fmla="*/ 88 w 526"/>
                <a:gd name="T37" fmla="*/ 262 h 262"/>
                <a:gd name="T38" fmla="*/ 88 w 526"/>
                <a:gd name="T39" fmla="*/ 262 h 262"/>
                <a:gd name="T40" fmla="*/ 438 w 526"/>
                <a:gd name="T41" fmla="*/ 262 h 262"/>
                <a:gd name="T42" fmla="*/ 448 w 526"/>
                <a:gd name="T43" fmla="*/ 262 h 262"/>
                <a:gd name="T44" fmla="*/ 456 w 526"/>
                <a:gd name="T45" fmla="*/ 261 h 262"/>
                <a:gd name="T46" fmla="*/ 464 w 526"/>
                <a:gd name="T47" fmla="*/ 258 h 262"/>
                <a:gd name="T48" fmla="*/ 472 w 526"/>
                <a:gd name="T49" fmla="*/ 256 h 262"/>
                <a:gd name="T50" fmla="*/ 481 w 526"/>
                <a:gd name="T51" fmla="*/ 252 h 262"/>
                <a:gd name="T52" fmla="*/ 487 w 526"/>
                <a:gd name="T53" fmla="*/ 247 h 262"/>
                <a:gd name="T54" fmla="*/ 494 w 526"/>
                <a:gd name="T55" fmla="*/ 242 h 262"/>
                <a:gd name="T56" fmla="*/ 501 w 526"/>
                <a:gd name="T57" fmla="*/ 237 h 262"/>
                <a:gd name="T58" fmla="*/ 507 w 526"/>
                <a:gd name="T59" fmla="*/ 231 h 262"/>
                <a:gd name="T60" fmla="*/ 511 w 526"/>
                <a:gd name="T61" fmla="*/ 224 h 262"/>
                <a:gd name="T62" fmla="*/ 516 w 526"/>
                <a:gd name="T63" fmla="*/ 216 h 262"/>
                <a:gd name="T64" fmla="*/ 519 w 526"/>
                <a:gd name="T65" fmla="*/ 209 h 262"/>
                <a:gd name="T66" fmla="*/ 523 w 526"/>
                <a:gd name="T67" fmla="*/ 201 h 262"/>
                <a:gd name="T68" fmla="*/ 524 w 526"/>
                <a:gd name="T69" fmla="*/ 193 h 262"/>
                <a:gd name="T70" fmla="*/ 526 w 526"/>
                <a:gd name="T71" fmla="*/ 183 h 262"/>
                <a:gd name="T72" fmla="*/ 526 w 526"/>
                <a:gd name="T73" fmla="*/ 175 h 262"/>
                <a:gd name="T74" fmla="*/ 526 w 526"/>
                <a:gd name="T75" fmla="*/ 175 h 262"/>
                <a:gd name="T76" fmla="*/ 526 w 526"/>
                <a:gd name="T77" fmla="*/ 175 h 262"/>
                <a:gd name="T78" fmla="*/ 526 w 526"/>
                <a:gd name="T79" fmla="*/ 0 h 262"/>
                <a:gd name="T80" fmla="*/ 526 w 526"/>
                <a:gd name="T81" fmla="*/ 0 h 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526" h="262">
                  <a:moveTo>
                    <a:pt x="526" y="0"/>
                  </a:moveTo>
                  <a:lnTo>
                    <a:pt x="0" y="0"/>
                  </a:lnTo>
                  <a:lnTo>
                    <a:pt x="0" y="175"/>
                  </a:lnTo>
                  <a:lnTo>
                    <a:pt x="2" y="183"/>
                  </a:lnTo>
                  <a:lnTo>
                    <a:pt x="3" y="193"/>
                  </a:lnTo>
                  <a:lnTo>
                    <a:pt x="5" y="201"/>
                  </a:lnTo>
                  <a:lnTo>
                    <a:pt x="7" y="209"/>
                  </a:lnTo>
                  <a:lnTo>
                    <a:pt x="11" y="216"/>
                  </a:lnTo>
                  <a:lnTo>
                    <a:pt x="15" y="224"/>
                  </a:lnTo>
                  <a:lnTo>
                    <a:pt x="21" y="231"/>
                  </a:lnTo>
                  <a:lnTo>
                    <a:pt x="26" y="237"/>
                  </a:lnTo>
                  <a:lnTo>
                    <a:pt x="33" y="242"/>
                  </a:lnTo>
                  <a:lnTo>
                    <a:pt x="40" y="247"/>
                  </a:lnTo>
                  <a:lnTo>
                    <a:pt x="47" y="252"/>
                  </a:lnTo>
                  <a:lnTo>
                    <a:pt x="54" y="256"/>
                  </a:lnTo>
                  <a:lnTo>
                    <a:pt x="62" y="258"/>
                  </a:lnTo>
                  <a:lnTo>
                    <a:pt x="70" y="261"/>
                  </a:lnTo>
                  <a:lnTo>
                    <a:pt x="80" y="262"/>
                  </a:lnTo>
                  <a:lnTo>
                    <a:pt x="88" y="262"/>
                  </a:lnTo>
                  <a:lnTo>
                    <a:pt x="88" y="262"/>
                  </a:lnTo>
                  <a:lnTo>
                    <a:pt x="438" y="262"/>
                  </a:lnTo>
                  <a:lnTo>
                    <a:pt x="448" y="262"/>
                  </a:lnTo>
                  <a:lnTo>
                    <a:pt x="456" y="261"/>
                  </a:lnTo>
                  <a:lnTo>
                    <a:pt x="464" y="258"/>
                  </a:lnTo>
                  <a:lnTo>
                    <a:pt x="472" y="256"/>
                  </a:lnTo>
                  <a:lnTo>
                    <a:pt x="481" y="252"/>
                  </a:lnTo>
                  <a:lnTo>
                    <a:pt x="487" y="247"/>
                  </a:lnTo>
                  <a:lnTo>
                    <a:pt x="494" y="242"/>
                  </a:lnTo>
                  <a:lnTo>
                    <a:pt x="501" y="237"/>
                  </a:lnTo>
                  <a:lnTo>
                    <a:pt x="507" y="231"/>
                  </a:lnTo>
                  <a:lnTo>
                    <a:pt x="511" y="224"/>
                  </a:lnTo>
                  <a:lnTo>
                    <a:pt x="516" y="216"/>
                  </a:lnTo>
                  <a:lnTo>
                    <a:pt x="519" y="209"/>
                  </a:lnTo>
                  <a:lnTo>
                    <a:pt x="523" y="201"/>
                  </a:lnTo>
                  <a:lnTo>
                    <a:pt x="524" y="193"/>
                  </a:lnTo>
                  <a:lnTo>
                    <a:pt x="526" y="183"/>
                  </a:lnTo>
                  <a:lnTo>
                    <a:pt x="526" y="175"/>
                  </a:lnTo>
                  <a:lnTo>
                    <a:pt x="526" y="175"/>
                  </a:lnTo>
                  <a:lnTo>
                    <a:pt x="526" y="175"/>
                  </a:lnTo>
                  <a:lnTo>
                    <a:pt x="526" y="0"/>
                  </a:lnTo>
                  <a:lnTo>
                    <a:pt x="526" y="0"/>
                  </a:ln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445604" name="Freeform 164"/>
            <p:cNvSpPr>
              <a:spLocks/>
            </p:cNvSpPr>
            <p:nvPr/>
          </p:nvSpPr>
          <p:spPr bwMode="auto">
            <a:xfrm>
              <a:off x="2438" y="1925"/>
              <a:ext cx="263" cy="131"/>
            </a:xfrm>
            <a:custGeom>
              <a:avLst/>
              <a:gdLst>
                <a:gd name="T0" fmla="*/ 526 w 526"/>
                <a:gd name="T1" fmla="*/ 0 h 262"/>
                <a:gd name="T2" fmla="*/ 0 w 526"/>
                <a:gd name="T3" fmla="*/ 0 h 262"/>
                <a:gd name="T4" fmla="*/ 0 w 526"/>
                <a:gd name="T5" fmla="*/ 175 h 262"/>
                <a:gd name="T6" fmla="*/ 2 w 526"/>
                <a:gd name="T7" fmla="*/ 183 h 262"/>
                <a:gd name="T8" fmla="*/ 3 w 526"/>
                <a:gd name="T9" fmla="*/ 193 h 262"/>
                <a:gd name="T10" fmla="*/ 5 w 526"/>
                <a:gd name="T11" fmla="*/ 201 h 262"/>
                <a:gd name="T12" fmla="*/ 7 w 526"/>
                <a:gd name="T13" fmla="*/ 209 h 262"/>
                <a:gd name="T14" fmla="*/ 11 w 526"/>
                <a:gd name="T15" fmla="*/ 216 h 262"/>
                <a:gd name="T16" fmla="*/ 15 w 526"/>
                <a:gd name="T17" fmla="*/ 224 h 262"/>
                <a:gd name="T18" fmla="*/ 21 w 526"/>
                <a:gd name="T19" fmla="*/ 231 h 262"/>
                <a:gd name="T20" fmla="*/ 26 w 526"/>
                <a:gd name="T21" fmla="*/ 237 h 262"/>
                <a:gd name="T22" fmla="*/ 33 w 526"/>
                <a:gd name="T23" fmla="*/ 242 h 262"/>
                <a:gd name="T24" fmla="*/ 40 w 526"/>
                <a:gd name="T25" fmla="*/ 247 h 262"/>
                <a:gd name="T26" fmla="*/ 47 w 526"/>
                <a:gd name="T27" fmla="*/ 252 h 262"/>
                <a:gd name="T28" fmla="*/ 54 w 526"/>
                <a:gd name="T29" fmla="*/ 256 h 262"/>
                <a:gd name="T30" fmla="*/ 62 w 526"/>
                <a:gd name="T31" fmla="*/ 258 h 262"/>
                <a:gd name="T32" fmla="*/ 70 w 526"/>
                <a:gd name="T33" fmla="*/ 261 h 262"/>
                <a:gd name="T34" fmla="*/ 80 w 526"/>
                <a:gd name="T35" fmla="*/ 262 h 262"/>
                <a:gd name="T36" fmla="*/ 88 w 526"/>
                <a:gd name="T37" fmla="*/ 262 h 262"/>
                <a:gd name="T38" fmla="*/ 88 w 526"/>
                <a:gd name="T39" fmla="*/ 262 h 262"/>
                <a:gd name="T40" fmla="*/ 438 w 526"/>
                <a:gd name="T41" fmla="*/ 262 h 262"/>
                <a:gd name="T42" fmla="*/ 448 w 526"/>
                <a:gd name="T43" fmla="*/ 262 h 262"/>
                <a:gd name="T44" fmla="*/ 456 w 526"/>
                <a:gd name="T45" fmla="*/ 261 h 262"/>
                <a:gd name="T46" fmla="*/ 464 w 526"/>
                <a:gd name="T47" fmla="*/ 258 h 262"/>
                <a:gd name="T48" fmla="*/ 472 w 526"/>
                <a:gd name="T49" fmla="*/ 256 h 262"/>
                <a:gd name="T50" fmla="*/ 481 w 526"/>
                <a:gd name="T51" fmla="*/ 252 h 262"/>
                <a:gd name="T52" fmla="*/ 487 w 526"/>
                <a:gd name="T53" fmla="*/ 247 h 262"/>
                <a:gd name="T54" fmla="*/ 494 w 526"/>
                <a:gd name="T55" fmla="*/ 242 h 262"/>
                <a:gd name="T56" fmla="*/ 501 w 526"/>
                <a:gd name="T57" fmla="*/ 237 h 262"/>
                <a:gd name="T58" fmla="*/ 507 w 526"/>
                <a:gd name="T59" fmla="*/ 231 h 262"/>
                <a:gd name="T60" fmla="*/ 511 w 526"/>
                <a:gd name="T61" fmla="*/ 224 h 262"/>
                <a:gd name="T62" fmla="*/ 516 w 526"/>
                <a:gd name="T63" fmla="*/ 216 h 262"/>
                <a:gd name="T64" fmla="*/ 519 w 526"/>
                <a:gd name="T65" fmla="*/ 209 h 262"/>
                <a:gd name="T66" fmla="*/ 523 w 526"/>
                <a:gd name="T67" fmla="*/ 201 h 262"/>
                <a:gd name="T68" fmla="*/ 524 w 526"/>
                <a:gd name="T69" fmla="*/ 193 h 262"/>
                <a:gd name="T70" fmla="*/ 526 w 526"/>
                <a:gd name="T71" fmla="*/ 183 h 262"/>
                <a:gd name="T72" fmla="*/ 526 w 526"/>
                <a:gd name="T73" fmla="*/ 175 h 262"/>
                <a:gd name="T74" fmla="*/ 526 w 526"/>
                <a:gd name="T75" fmla="*/ 175 h 262"/>
                <a:gd name="T76" fmla="*/ 526 w 526"/>
                <a:gd name="T77" fmla="*/ 175 h 262"/>
                <a:gd name="T78" fmla="*/ 526 w 526"/>
                <a:gd name="T79" fmla="*/ 0 h 262"/>
                <a:gd name="T80" fmla="*/ 526 w 526"/>
                <a:gd name="T81" fmla="*/ 0 h 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526" h="262">
                  <a:moveTo>
                    <a:pt x="526" y="0"/>
                  </a:moveTo>
                  <a:lnTo>
                    <a:pt x="0" y="0"/>
                  </a:lnTo>
                  <a:lnTo>
                    <a:pt x="0" y="175"/>
                  </a:lnTo>
                  <a:lnTo>
                    <a:pt x="2" y="183"/>
                  </a:lnTo>
                  <a:lnTo>
                    <a:pt x="3" y="193"/>
                  </a:lnTo>
                  <a:lnTo>
                    <a:pt x="5" y="201"/>
                  </a:lnTo>
                  <a:lnTo>
                    <a:pt x="7" y="209"/>
                  </a:lnTo>
                  <a:lnTo>
                    <a:pt x="11" y="216"/>
                  </a:lnTo>
                  <a:lnTo>
                    <a:pt x="15" y="224"/>
                  </a:lnTo>
                  <a:lnTo>
                    <a:pt x="21" y="231"/>
                  </a:lnTo>
                  <a:lnTo>
                    <a:pt x="26" y="237"/>
                  </a:lnTo>
                  <a:lnTo>
                    <a:pt x="33" y="242"/>
                  </a:lnTo>
                  <a:lnTo>
                    <a:pt x="40" y="247"/>
                  </a:lnTo>
                  <a:lnTo>
                    <a:pt x="47" y="252"/>
                  </a:lnTo>
                  <a:lnTo>
                    <a:pt x="54" y="256"/>
                  </a:lnTo>
                  <a:lnTo>
                    <a:pt x="62" y="258"/>
                  </a:lnTo>
                  <a:lnTo>
                    <a:pt x="70" y="261"/>
                  </a:lnTo>
                  <a:lnTo>
                    <a:pt x="80" y="262"/>
                  </a:lnTo>
                  <a:lnTo>
                    <a:pt x="88" y="262"/>
                  </a:lnTo>
                  <a:lnTo>
                    <a:pt x="88" y="262"/>
                  </a:lnTo>
                  <a:lnTo>
                    <a:pt x="438" y="262"/>
                  </a:lnTo>
                  <a:lnTo>
                    <a:pt x="448" y="262"/>
                  </a:lnTo>
                  <a:lnTo>
                    <a:pt x="456" y="261"/>
                  </a:lnTo>
                  <a:lnTo>
                    <a:pt x="464" y="258"/>
                  </a:lnTo>
                  <a:lnTo>
                    <a:pt x="472" y="256"/>
                  </a:lnTo>
                  <a:lnTo>
                    <a:pt x="481" y="252"/>
                  </a:lnTo>
                  <a:lnTo>
                    <a:pt x="487" y="247"/>
                  </a:lnTo>
                  <a:lnTo>
                    <a:pt x="494" y="242"/>
                  </a:lnTo>
                  <a:lnTo>
                    <a:pt x="501" y="237"/>
                  </a:lnTo>
                  <a:lnTo>
                    <a:pt x="507" y="231"/>
                  </a:lnTo>
                  <a:lnTo>
                    <a:pt x="511" y="224"/>
                  </a:lnTo>
                  <a:lnTo>
                    <a:pt x="516" y="216"/>
                  </a:lnTo>
                  <a:lnTo>
                    <a:pt x="519" y="209"/>
                  </a:lnTo>
                  <a:lnTo>
                    <a:pt x="523" y="201"/>
                  </a:lnTo>
                  <a:lnTo>
                    <a:pt x="524" y="193"/>
                  </a:lnTo>
                  <a:lnTo>
                    <a:pt x="526" y="183"/>
                  </a:lnTo>
                  <a:lnTo>
                    <a:pt x="526" y="175"/>
                  </a:lnTo>
                  <a:lnTo>
                    <a:pt x="526" y="175"/>
                  </a:lnTo>
                  <a:lnTo>
                    <a:pt x="526" y="175"/>
                  </a:lnTo>
                  <a:lnTo>
                    <a:pt x="526" y="0"/>
                  </a:lnTo>
                  <a:lnTo>
                    <a:pt x="526" y="0"/>
                  </a:lnTo>
                </a:path>
              </a:pathLst>
            </a:custGeom>
            <a:noFill/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445605" name="Rectangle 165"/>
            <p:cNvSpPr>
              <a:spLocks noChangeArrowheads="1"/>
            </p:cNvSpPr>
            <p:nvPr/>
          </p:nvSpPr>
          <p:spPr bwMode="auto">
            <a:xfrm>
              <a:off x="2532" y="1944"/>
              <a:ext cx="100" cy="1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altLang="de-DE" sz="1100">
                  <a:solidFill>
                    <a:srgbClr val="000000"/>
                  </a:solidFill>
                </a:rPr>
                <a:t>n+</a:t>
              </a:r>
              <a:endParaRPr lang="en-GB" altLang="de-DE" sz="3200">
                <a:latin typeface="Times New Roman" pitchFamily="18" charset="0"/>
              </a:endParaRPr>
            </a:p>
          </p:txBody>
        </p:sp>
        <p:sp>
          <p:nvSpPr>
            <p:cNvPr id="445606" name="Freeform 166"/>
            <p:cNvSpPr>
              <a:spLocks/>
            </p:cNvSpPr>
            <p:nvPr/>
          </p:nvSpPr>
          <p:spPr bwMode="auto">
            <a:xfrm>
              <a:off x="2695" y="1925"/>
              <a:ext cx="274" cy="262"/>
            </a:xfrm>
            <a:custGeom>
              <a:avLst/>
              <a:gdLst>
                <a:gd name="T0" fmla="*/ 0 w 547"/>
                <a:gd name="T1" fmla="*/ 419 h 524"/>
                <a:gd name="T2" fmla="*/ 0 w 547"/>
                <a:gd name="T3" fmla="*/ 0 h 524"/>
                <a:gd name="T4" fmla="*/ 547 w 547"/>
                <a:gd name="T5" fmla="*/ 0 h 524"/>
                <a:gd name="T6" fmla="*/ 547 w 547"/>
                <a:gd name="T7" fmla="*/ 419 h 524"/>
                <a:gd name="T8" fmla="*/ 547 w 547"/>
                <a:gd name="T9" fmla="*/ 430 h 524"/>
                <a:gd name="T10" fmla="*/ 545 w 547"/>
                <a:gd name="T11" fmla="*/ 441 h 524"/>
                <a:gd name="T12" fmla="*/ 544 w 547"/>
                <a:gd name="T13" fmla="*/ 451 h 524"/>
                <a:gd name="T14" fmla="*/ 543 w 547"/>
                <a:gd name="T15" fmla="*/ 460 h 524"/>
                <a:gd name="T16" fmla="*/ 540 w 547"/>
                <a:gd name="T17" fmla="*/ 470 h 524"/>
                <a:gd name="T18" fmla="*/ 536 w 547"/>
                <a:gd name="T19" fmla="*/ 478 h 524"/>
                <a:gd name="T20" fmla="*/ 532 w 547"/>
                <a:gd name="T21" fmla="*/ 486 h 524"/>
                <a:gd name="T22" fmla="*/ 528 w 547"/>
                <a:gd name="T23" fmla="*/ 493 h 524"/>
                <a:gd name="T24" fmla="*/ 524 w 547"/>
                <a:gd name="T25" fmla="*/ 500 h 524"/>
                <a:gd name="T26" fmla="*/ 518 w 547"/>
                <a:gd name="T27" fmla="*/ 507 h 524"/>
                <a:gd name="T28" fmla="*/ 513 w 547"/>
                <a:gd name="T29" fmla="*/ 512 h 524"/>
                <a:gd name="T30" fmla="*/ 507 w 547"/>
                <a:gd name="T31" fmla="*/ 516 h 524"/>
                <a:gd name="T32" fmla="*/ 502 w 547"/>
                <a:gd name="T33" fmla="*/ 519 h 524"/>
                <a:gd name="T34" fmla="*/ 495 w 547"/>
                <a:gd name="T35" fmla="*/ 522 h 524"/>
                <a:gd name="T36" fmla="*/ 488 w 547"/>
                <a:gd name="T37" fmla="*/ 523 h 524"/>
                <a:gd name="T38" fmla="*/ 481 w 547"/>
                <a:gd name="T39" fmla="*/ 524 h 524"/>
                <a:gd name="T40" fmla="*/ 481 w 547"/>
                <a:gd name="T41" fmla="*/ 524 h 524"/>
                <a:gd name="T42" fmla="*/ 481 w 547"/>
                <a:gd name="T43" fmla="*/ 524 h 524"/>
                <a:gd name="T44" fmla="*/ 65 w 547"/>
                <a:gd name="T45" fmla="*/ 524 h 524"/>
                <a:gd name="T46" fmla="*/ 59 w 547"/>
                <a:gd name="T47" fmla="*/ 523 h 524"/>
                <a:gd name="T48" fmla="*/ 53 w 547"/>
                <a:gd name="T49" fmla="*/ 520 h 524"/>
                <a:gd name="T50" fmla="*/ 46 w 547"/>
                <a:gd name="T51" fmla="*/ 518 h 524"/>
                <a:gd name="T52" fmla="*/ 41 w 547"/>
                <a:gd name="T53" fmla="*/ 514 h 524"/>
                <a:gd name="T54" fmla="*/ 34 w 547"/>
                <a:gd name="T55" fmla="*/ 509 h 524"/>
                <a:gd name="T56" fmla="*/ 28 w 547"/>
                <a:gd name="T57" fmla="*/ 504 h 524"/>
                <a:gd name="T58" fmla="*/ 24 w 547"/>
                <a:gd name="T59" fmla="*/ 499 h 524"/>
                <a:gd name="T60" fmla="*/ 19 w 547"/>
                <a:gd name="T61" fmla="*/ 492 h 524"/>
                <a:gd name="T62" fmla="*/ 15 w 547"/>
                <a:gd name="T63" fmla="*/ 484 h 524"/>
                <a:gd name="T64" fmla="*/ 11 w 547"/>
                <a:gd name="T65" fmla="*/ 475 h 524"/>
                <a:gd name="T66" fmla="*/ 8 w 547"/>
                <a:gd name="T67" fmla="*/ 467 h 524"/>
                <a:gd name="T68" fmla="*/ 5 w 547"/>
                <a:gd name="T69" fmla="*/ 459 h 524"/>
                <a:gd name="T70" fmla="*/ 4 w 547"/>
                <a:gd name="T71" fmla="*/ 449 h 524"/>
                <a:gd name="T72" fmla="*/ 1 w 547"/>
                <a:gd name="T73" fmla="*/ 440 h 524"/>
                <a:gd name="T74" fmla="*/ 1 w 547"/>
                <a:gd name="T75" fmla="*/ 430 h 524"/>
                <a:gd name="T76" fmla="*/ 0 w 547"/>
                <a:gd name="T77" fmla="*/ 419 h 524"/>
                <a:gd name="T78" fmla="*/ 0 w 547"/>
                <a:gd name="T79" fmla="*/ 419 h 5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547" h="524">
                  <a:moveTo>
                    <a:pt x="0" y="419"/>
                  </a:moveTo>
                  <a:lnTo>
                    <a:pt x="0" y="0"/>
                  </a:lnTo>
                  <a:lnTo>
                    <a:pt x="547" y="0"/>
                  </a:lnTo>
                  <a:lnTo>
                    <a:pt x="547" y="419"/>
                  </a:lnTo>
                  <a:lnTo>
                    <a:pt x="547" y="430"/>
                  </a:lnTo>
                  <a:lnTo>
                    <a:pt x="545" y="441"/>
                  </a:lnTo>
                  <a:lnTo>
                    <a:pt x="544" y="451"/>
                  </a:lnTo>
                  <a:lnTo>
                    <a:pt x="543" y="460"/>
                  </a:lnTo>
                  <a:lnTo>
                    <a:pt x="540" y="470"/>
                  </a:lnTo>
                  <a:lnTo>
                    <a:pt x="536" y="478"/>
                  </a:lnTo>
                  <a:lnTo>
                    <a:pt x="532" y="486"/>
                  </a:lnTo>
                  <a:lnTo>
                    <a:pt x="528" y="493"/>
                  </a:lnTo>
                  <a:lnTo>
                    <a:pt x="524" y="500"/>
                  </a:lnTo>
                  <a:lnTo>
                    <a:pt x="518" y="507"/>
                  </a:lnTo>
                  <a:lnTo>
                    <a:pt x="513" y="512"/>
                  </a:lnTo>
                  <a:lnTo>
                    <a:pt x="507" y="516"/>
                  </a:lnTo>
                  <a:lnTo>
                    <a:pt x="502" y="519"/>
                  </a:lnTo>
                  <a:lnTo>
                    <a:pt x="495" y="522"/>
                  </a:lnTo>
                  <a:lnTo>
                    <a:pt x="488" y="523"/>
                  </a:lnTo>
                  <a:lnTo>
                    <a:pt x="481" y="524"/>
                  </a:lnTo>
                  <a:lnTo>
                    <a:pt x="481" y="524"/>
                  </a:lnTo>
                  <a:lnTo>
                    <a:pt x="481" y="524"/>
                  </a:lnTo>
                  <a:lnTo>
                    <a:pt x="65" y="524"/>
                  </a:lnTo>
                  <a:lnTo>
                    <a:pt x="59" y="523"/>
                  </a:lnTo>
                  <a:lnTo>
                    <a:pt x="53" y="520"/>
                  </a:lnTo>
                  <a:lnTo>
                    <a:pt x="46" y="518"/>
                  </a:lnTo>
                  <a:lnTo>
                    <a:pt x="41" y="514"/>
                  </a:lnTo>
                  <a:lnTo>
                    <a:pt x="34" y="509"/>
                  </a:lnTo>
                  <a:lnTo>
                    <a:pt x="28" y="504"/>
                  </a:lnTo>
                  <a:lnTo>
                    <a:pt x="24" y="499"/>
                  </a:lnTo>
                  <a:lnTo>
                    <a:pt x="19" y="492"/>
                  </a:lnTo>
                  <a:lnTo>
                    <a:pt x="15" y="484"/>
                  </a:lnTo>
                  <a:lnTo>
                    <a:pt x="11" y="475"/>
                  </a:lnTo>
                  <a:lnTo>
                    <a:pt x="8" y="467"/>
                  </a:lnTo>
                  <a:lnTo>
                    <a:pt x="5" y="459"/>
                  </a:lnTo>
                  <a:lnTo>
                    <a:pt x="4" y="449"/>
                  </a:lnTo>
                  <a:lnTo>
                    <a:pt x="1" y="440"/>
                  </a:lnTo>
                  <a:lnTo>
                    <a:pt x="1" y="430"/>
                  </a:lnTo>
                  <a:lnTo>
                    <a:pt x="0" y="419"/>
                  </a:lnTo>
                  <a:lnTo>
                    <a:pt x="0" y="419"/>
                  </a:lnTo>
                  <a:close/>
                </a:path>
              </a:pathLst>
            </a:custGeom>
            <a:blipFill dpi="0" rotWithShape="0">
              <a:blip r:embed="rId3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445607" name="Freeform 167"/>
            <p:cNvSpPr>
              <a:spLocks/>
            </p:cNvSpPr>
            <p:nvPr/>
          </p:nvSpPr>
          <p:spPr bwMode="auto">
            <a:xfrm>
              <a:off x="2695" y="1925"/>
              <a:ext cx="274" cy="262"/>
            </a:xfrm>
            <a:custGeom>
              <a:avLst/>
              <a:gdLst>
                <a:gd name="T0" fmla="*/ 0 w 547"/>
                <a:gd name="T1" fmla="*/ 419 h 524"/>
                <a:gd name="T2" fmla="*/ 0 w 547"/>
                <a:gd name="T3" fmla="*/ 0 h 524"/>
                <a:gd name="T4" fmla="*/ 547 w 547"/>
                <a:gd name="T5" fmla="*/ 0 h 524"/>
                <a:gd name="T6" fmla="*/ 547 w 547"/>
                <a:gd name="T7" fmla="*/ 419 h 524"/>
                <a:gd name="T8" fmla="*/ 547 w 547"/>
                <a:gd name="T9" fmla="*/ 430 h 524"/>
                <a:gd name="T10" fmla="*/ 545 w 547"/>
                <a:gd name="T11" fmla="*/ 441 h 524"/>
                <a:gd name="T12" fmla="*/ 544 w 547"/>
                <a:gd name="T13" fmla="*/ 451 h 524"/>
                <a:gd name="T14" fmla="*/ 543 w 547"/>
                <a:gd name="T15" fmla="*/ 460 h 524"/>
                <a:gd name="T16" fmla="*/ 540 w 547"/>
                <a:gd name="T17" fmla="*/ 470 h 524"/>
                <a:gd name="T18" fmla="*/ 536 w 547"/>
                <a:gd name="T19" fmla="*/ 478 h 524"/>
                <a:gd name="T20" fmla="*/ 532 w 547"/>
                <a:gd name="T21" fmla="*/ 486 h 524"/>
                <a:gd name="T22" fmla="*/ 528 w 547"/>
                <a:gd name="T23" fmla="*/ 493 h 524"/>
                <a:gd name="T24" fmla="*/ 524 w 547"/>
                <a:gd name="T25" fmla="*/ 500 h 524"/>
                <a:gd name="T26" fmla="*/ 518 w 547"/>
                <a:gd name="T27" fmla="*/ 507 h 524"/>
                <a:gd name="T28" fmla="*/ 513 w 547"/>
                <a:gd name="T29" fmla="*/ 512 h 524"/>
                <a:gd name="T30" fmla="*/ 507 w 547"/>
                <a:gd name="T31" fmla="*/ 516 h 524"/>
                <a:gd name="T32" fmla="*/ 502 w 547"/>
                <a:gd name="T33" fmla="*/ 519 h 524"/>
                <a:gd name="T34" fmla="*/ 495 w 547"/>
                <a:gd name="T35" fmla="*/ 522 h 524"/>
                <a:gd name="T36" fmla="*/ 488 w 547"/>
                <a:gd name="T37" fmla="*/ 523 h 524"/>
                <a:gd name="T38" fmla="*/ 481 w 547"/>
                <a:gd name="T39" fmla="*/ 524 h 524"/>
                <a:gd name="T40" fmla="*/ 481 w 547"/>
                <a:gd name="T41" fmla="*/ 524 h 524"/>
                <a:gd name="T42" fmla="*/ 481 w 547"/>
                <a:gd name="T43" fmla="*/ 524 h 524"/>
                <a:gd name="T44" fmla="*/ 65 w 547"/>
                <a:gd name="T45" fmla="*/ 524 h 524"/>
                <a:gd name="T46" fmla="*/ 59 w 547"/>
                <a:gd name="T47" fmla="*/ 523 h 524"/>
                <a:gd name="T48" fmla="*/ 53 w 547"/>
                <a:gd name="T49" fmla="*/ 520 h 524"/>
                <a:gd name="T50" fmla="*/ 46 w 547"/>
                <a:gd name="T51" fmla="*/ 518 h 524"/>
                <a:gd name="T52" fmla="*/ 41 w 547"/>
                <a:gd name="T53" fmla="*/ 514 h 524"/>
                <a:gd name="T54" fmla="*/ 34 w 547"/>
                <a:gd name="T55" fmla="*/ 509 h 524"/>
                <a:gd name="T56" fmla="*/ 28 w 547"/>
                <a:gd name="T57" fmla="*/ 504 h 524"/>
                <a:gd name="T58" fmla="*/ 24 w 547"/>
                <a:gd name="T59" fmla="*/ 499 h 524"/>
                <a:gd name="T60" fmla="*/ 19 w 547"/>
                <a:gd name="T61" fmla="*/ 492 h 524"/>
                <a:gd name="T62" fmla="*/ 15 w 547"/>
                <a:gd name="T63" fmla="*/ 484 h 524"/>
                <a:gd name="T64" fmla="*/ 11 w 547"/>
                <a:gd name="T65" fmla="*/ 475 h 524"/>
                <a:gd name="T66" fmla="*/ 8 w 547"/>
                <a:gd name="T67" fmla="*/ 467 h 524"/>
                <a:gd name="T68" fmla="*/ 5 w 547"/>
                <a:gd name="T69" fmla="*/ 459 h 524"/>
                <a:gd name="T70" fmla="*/ 4 w 547"/>
                <a:gd name="T71" fmla="*/ 449 h 524"/>
                <a:gd name="T72" fmla="*/ 1 w 547"/>
                <a:gd name="T73" fmla="*/ 440 h 524"/>
                <a:gd name="T74" fmla="*/ 1 w 547"/>
                <a:gd name="T75" fmla="*/ 430 h 524"/>
                <a:gd name="T76" fmla="*/ 0 w 547"/>
                <a:gd name="T77" fmla="*/ 419 h 524"/>
                <a:gd name="T78" fmla="*/ 0 w 547"/>
                <a:gd name="T79" fmla="*/ 419 h 5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547" h="524">
                  <a:moveTo>
                    <a:pt x="0" y="419"/>
                  </a:moveTo>
                  <a:lnTo>
                    <a:pt x="0" y="0"/>
                  </a:lnTo>
                  <a:lnTo>
                    <a:pt x="547" y="0"/>
                  </a:lnTo>
                  <a:lnTo>
                    <a:pt x="547" y="419"/>
                  </a:lnTo>
                  <a:lnTo>
                    <a:pt x="547" y="430"/>
                  </a:lnTo>
                  <a:lnTo>
                    <a:pt x="545" y="441"/>
                  </a:lnTo>
                  <a:lnTo>
                    <a:pt x="544" y="451"/>
                  </a:lnTo>
                  <a:lnTo>
                    <a:pt x="543" y="460"/>
                  </a:lnTo>
                  <a:lnTo>
                    <a:pt x="540" y="470"/>
                  </a:lnTo>
                  <a:lnTo>
                    <a:pt x="536" y="478"/>
                  </a:lnTo>
                  <a:lnTo>
                    <a:pt x="532" y="486"/>
                  </a:lnTo>
                  <a:lnTo>
                    <a:pt x="528" y="493"/>
                  </a:lnTo>
                  <a:lnTo>
                    <a:pt x="524" y="500"/>
                  </a:lnTo>
                  <a:lnTo>
                    <a:pt x="518" y="507"/>
                  </a:lnTo>
                  <a:lnTo>
                    <a:pt x="513" y="512"/>
                  </a:lnTo>
                  <a:lnTo>
                    <a:pt x="507" y="516"/>
                  </a:lnTo>
                  <a:lnTo>
                    <a:pt x="502" y="519"/>
                  </a:lnTo>
                  <a:lnTo>
                    <a:pt x="495" y="522"/>
                  </a:lnTo>
                  <a:lnTo>
                    <a:pt x="488" y="523"/>
                  </a:lnTo>
                  <a:lnTo>
                    <a:pt x="481" y="524"/>
                  </a:lnTo>
                  <a:lnTo>
                    <a:pt x="481" y="524"/>
                  </a:lnTo>
                  <a:lnTo>
                    <a:pt x="481" y="524"/>
                  </a:lnTo>
                  <a:lnTo>
                    <a:pt x="65" y="524"/>
                  </a:lnTo>
                  <a:lnTo>
                    <a:pt x="59" y="523"/>
                  </a:lnTo>
                  <a:lnTo>
                    <a:pt x="53" y="520"/>
                  </a:lnTo>
                  <a:lnTo>
                    <a:pt x="46" y="518"/>
                  </a:lnTo>
                  <a:lnTo>
                    <a:pt x="41" y="514"/>
                  </a:lnTo>
                  <a:lnTo>
                    <a:pt x="34" y="509"/>
                  </a:lnTo>
                  <a:lnTo>
                    <a:pt x="28" y="504"/>
                  </a:lnTo>
                  <a:lnTo>
                    <a:pt x="24" y="499"/>
                  </a:lnTo>
                  <a:lnTo>
                    <a:pt x="19" y="492"/>
                  </a:lnTo>
                  <a:lnTo>
                    <a:pt x="15" y="484"/>
                  </a:lnTo>
                  <a:lnTo>
                    <a:pt x="11" y="475"/>
                  </a:lnTo>
                  <a:lnTo>
                    <a:pt x="8" y="467"/>
                  </a:lnTo>
                  <a:lnTo>
                    <a:pt x="5" y="459"/>
                  </a:lnTo>
                  <a:lnTo>
                    <a:pt x="4" y="449"/>
                  </a:lnTo>
                  <a:lnTo>
                    <a:pt x="1" y="440"/>
                  </a:lnTo>
                  <a:lnTo>
                    <a:pt x="1" y="430"/>
                  </a:lnTo>
                  <a:lnTo>
                    <a:pt x="0" y="419"/>
                  </a:lnTo>
                  <a:lnTo>
                    <a:pt x="0" y="419"/>
                  </a:lnTo>
                </a:path>
              </a:pathLst>
            </a:custGeom>
            <a:noFill/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445608" name="Rectangle 168"/>
            <p:cNvSpPr>
              <a:spLocks noChangeArrowheads="1"/>
            </p:cNvSpPr>
            <p:nvPr/>
          </p:nvSpPr>
          <p:spPr bwMode="auto">
            <a:xfrm>
              <a:off x="790" y="1940"/>
              <a:ext cx="163" cy="9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445609" name="Rectangle 169"/>
            <p:cNvSpPr>
              <a:spLocks noChangeArrowheads="1"/>
            </p:cNvSpPr>
            <p:nvPr/>
          </p:nvSpPr>
          <p:spPr bwMode="auto">
            <a:xfrm>
              <a:off x="823" y="1937"/>
              <a:ext cx="100" cy="1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GB" altLang="de-DE" sz="1100">
                  <a:solidFill>
                    <a:srgbClr val="000000"/>
                  </a:solidFill>
                </a:rPr>
                <a:t>p+</a:t>
              </a:r>
              <a:endParaRPr lang="en-GB" altLang="de-DE" sz="3200">
                <a:latin typeface="Times New Roman" pitchFamily="18" charset="0"/>
              </a:endParaRPr>
            </a:p>
          </p:txBody>
        </p:sp>
        <p:grpSp>
          <p:nvGrpSpPr>
            <p:cNvPr id="445610" name="Group 170"/>
            <p:cNvGrpSpPr>
              <a:grpSpLocks/>
            </p:cNvGrpSpPr>
            <p:nvPr/>
          </p:nvGrpSpPr>
          <p:grpSpPr bwMode="auto">
            <a:xfrm>
              <a:off x="1158" y="2352"/>
              <a:ext cx="336" cy="768"/>
              <a:chOff x="1200" y="1632"/>
              <a:chExt cx="336" cy="768"/>
            </a:xfrm>
          </p:grpSpPr>
          <p:sp>
            <p:nvSpPr>
              <p:cNvPr id="445611" name="Line 171"/>
              <p:cNvSpPr>
                <a:spLocks noChangeShapeType="1"/>
              </p:cNvSpPr>
              <p:nvPr/>
            </p:nvSpPr>
            <p:spPr bwMode="auto">
              <a:xfrm flipV="1">
                <a:off x="1296" y="1680"/>
                <a:ext cx="108" cy="38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445612" name="Line 172"/>
              <p:cNvSpPr>
                <a:spLocks noChangeShapeType="1"/>
              </p:cNvSpPr>
              <p:nvPr/>
            </p:nvSpPr>
            <p:spPr bwMode="auto">
              <a:xfrm flipV="1">
                <a:off x="1200" y="1632"/>
                <a:ext cx="108" cy="76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445613" name="Line 173"/>
              <p:cNvSpPr>
                <a:spLocks noChangeShapeType="1"/>
              </p:cNvSpPr>
              <p:nvPr/>
            </p:nvSpPr>
            <p:spPr bwMode="auto">
              <a:xfrm flipH="1" flipV="1">
                <a:off x="1440" y="1680"/>
                <a:ext cx="96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445614" name="Group 174"/>
            <p:cNvGrpSpPr>
              <a:grpSpLocks/>
            </p:cNvGrpSpPr>
            <p:nvPr/>
          </p:nvGrpSpPr>
          <p:grpSpPr bwMode="auto">
            <a:xfrm>
              <a:off x="966" y="2256"/>
              <a:ext cx="812" cy="896"/>
              <a:chOff x="960" y="1680"/>
              <a:chExt cx="812" cy="896"/>
            </a:xfrm>
          </p:grpSpPr>
          <p:sp>
            <p:nvSpPr>
              <p:cNvPr id="445615" name="Text Box 175"/>
              <p:cNvSpPr txBox="1">
                <a:spLocks noChangeArrowheads="1"/>
              </p:cNvSpPr>
              <p:nvPr/>
            </p:nvSpPr>
            <p:spPr bwMode="auto">
              <a:xfrm>
                <a:off x="1104" y="2256"/>
                <a:ext cx="180" cy="32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GB" altLang="de-DE" sz="2400">
                    <a:solidFill>
                      <a:srgbClr val="0000CC"/>
                    </a:solidFill>
                    <a:latin typeface="Times New Roman" pitchFamily="18" charset="0"/>
                  </a:rPr>
                  <a:t>-</a:t>
                </a:r>
                <a:endParaRPr lang="en-GB" altLang="de-DE" sz="2400">
                  <a:latin typeface="Times New Roman" pitchFamily="18" charset="0"/>
                </a:endParaRPr>
              </a:p>
            </p:txBody>
          </p:sp>
          <p:sp>
            <p:nvSpPr>
              <p:cNvPr id="445616" name="Text Box 176"/>
              <p:cNvSpPr txBox="1">
                <a:spLocks noChangeArrowheads="1"/>
              </p:cNvSpPr>
              <p:nvPr/>
            </p:nvSpPr>
            <p:spPr bwMode="auto">
              <a:xfrm>
                <a:off x="1200" y="1968"/>
                <a:ext cx="180" cy="31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GB" altLang="de-DE" sz="2400">
                    <a:solidFill>
                      <a:srgbClr val="0000CC"/>
                    </a:solidFill>
                    <a:latin typeface="Times New Roman" pitchFamily="18" charset="0"/>
                  </a:rPr>
                  <a:t>-</a:t>
                </a:r>
                <a:endParaRPr lang="en-GB" altLang="de-DE" sz="2400">
                  <a:latin typeface="Times New Roman" pitchFamily="18" charset="0"/>
                </a:endParaRPr>
              </a:p>
            </p:txBody>
          </p:sp>
          <p:sp>
            <p:nvSpPr>
              <p:cNvPr id="445617" name="Text Box 177"/>
              <p:cNvSpPr txBox="1">
                <a:spLocks noChangeArrowheads="1"/>
              </p:cNvSpPr>
              <p:nvPr/>
            </p:nvSpPr>
            <p:spPr bwMode="auto">
              <a:xfrm>
                <a:off x="1536" y="1680"/>
                <a:ext cx="188" cy="23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GB" altLang="de-DE" sz="1600">
                    <a:solidFill>
                      <a:schemeClr val="bg2"/>
                    </a:solidFill>
                    <a:latin typeface="Times New Roman" pitchFamily="18" charset="0"/>
                  </a:rPr>
                  <a:t>+</a:t>
                </a:r>
                <a:endParaRPr lang="en-GB" altLang="de-DE" sz="2400">
                  <a:solidFill>
                    <a:schemeClr val="bg2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45618" name="Text Box 178"/>
              <p:cNvSpPr txBox="1">
                <a:spLocks noChangeArrowheads="1"/>
              </p:cNvSpPr>
              <p:nvPr/>
            </p:nvSpPr>
            <p:spPr bwMode="auto">
              <a:xfrm>
                <a:off x="1584" y="1872"/>
                <a:ext cx="188" cy="23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GB" altLang="de-DE" sz="1600">
                    <a:solidFill>
                      <a:schemeClr val="bg2"/>
                    </a:solidFill>
                    <a:latin typeface="Times New Roman" pitchFamily="18" charset="0"/>
                  </a:rPr>
                  <a:t>+</a:t>
                </a:r>
                <a:endParaRPr lang="en-GB" altLang="de-DE" sz="2400">
                  <a:latin typeface="Times New Roman" pitchFamily="18" charset="0"/>
                </a:endParaRPr>
              </a:p>
            </p:txBody>
          </p:sp>
          <p:sp>
            <p:nvSpPr>
              <p:cNvPr id="445619" name="Text Box 179"/>
              <p:cNvSpPr txBox="1">
                <a:spLocks noChangeArrowheads="1"/>
              </p:cNvSpPr>
              <p:nvPr/>
            </p:nvSpPr>
            <p:spPr bwMode="auto">
              <a:xfrm>
                <a:off x="1296" y="2112"/>
                <a:ext cx="188" cy="23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GB" altLang="de-DE" sz="1600">
                    <a:solidFill>
                      <a:schemeClr val="bg2"/>
                    </a:solidFill>
                    <a:latin typeface="Times New Roman" pitchFamily="18" charset="0"/>
                  </a:rPr>
                  <a:t>+</a:t>
                </a:r>
                <a:endParaRPr lang="en-GB" altLang="de-DE" sz="2400">
                  <a:solidFill>
                    <a:schemeClr val="bg2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45620" name="Text Box 180"/>
              <p:cNvSpPr txBox="1">
                <a:spLocks noChangeArrowheads="1"/>
              </p:cNvSpPr>
              <p:nvPr/>
            </p:nvSpPr>
            <p:spPr bwMode="auto">
              <a:xfrm>
                <a:off x="960" y="2160"/>
                <a:ext cx="188" cy="23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GB" altLang="de-DE" sz="1600">
                    <a:solidFill>
                      <a:schemeClr val="bg2"/>
                    </a:solidFill>
                    <a:latin typeface="Times New Roman" pitchFamily="18" charset="0"/>
                  </a:rPr>
                  <a:t>+</a:t>
                </a:r>
                <a:endParaRPr lang="en-GB" altLang="de-DE" sz="2400">
                  <a:solidFill>
                    <a:schemeClr val="bg2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445621" name="Text Box 181"/>
              <p:cNvSpPr txBox="1">
                <a:spLocks noChangeArrowheads="1"/>
              </p:cNvSpPr>
              <p:nvPr/>
            </p:nvSpPr>
            <p:spPr bwMode="auto">
              <a:xfrm>
                <a:off x="1440" y="1824"/>
                <a:ext cx="180" cy="32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GB" altLang="de-DE" sz="2400">
                    <a:solidFill>
                      <a:srgbClr val="0000CC"/>
                    </a:solidFill>
                    <a:latin typeface="Times New Roman" pitchFamily="18" charset="0"/>
                  </a:rPr>
                  <a:t>-</a:t>
                </a:r>
                <a:endParaRPr lang="en-GB" altLang="de-DE" sz="2400">
                  <a:latin typeface="Times New Roman" pitchFamily="18" charset="0"/>
                </a:endParaRPr>
              </a:p>
            </p:txBody>
          </p:sp>
        </p:grpSp>
        <p:grpSp>
          <p:nvGrpSpPr>
            <p:cNvPr id="445623" name="Group 183"/>
            <p:cNvGrpSpPr>
              <a:grpSpLocks/>
            </p:cNvGrpSpPr>
            <p:nvPr/>
          </p:nvGrpSpPr>
          <p:grpSpPr bwMode="auto">
            <a:xfrm>
              <a:off x="1158" y="2112"/>
              <a:ext cx="361" cy="399"/>
              <a:chOff x="3024" y="1728"/>
              <a:chExt cx="384" cy="477"/>
            </a:xfrm>
          </p:grpSpPr>
          <p:sp>
            <p:nvSpPr>
              <p:cNvPr id="445624" name="Text Box 184"/>
              <p:cNvSpPr txBox="1">
                <a:spLocks noChangeArrowheads="1"/>
              </p:cNvSpPr>
              <p:nvPr/>
            </p:nvSpPr>
            <p:spPr bwMode="auto">
              <a:xfrm>
                <a:off x="3024" y="1776"/>
                <a:ext cx="191" cy="38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GB" altLang="de-DE" sz="2400">
                    <a:solidFill>
                      <a:srgbClr val="0000CC"/>
                    </a:solidFill>
                    <a:latin typeface="Times New Roman" pitchFamily="18" charset="0"/>
                  </a:rPr>
                  <a:t>-</a:t>
                </a:r>
                <a:endParaRPr lang="en-GB" altLang="de-DE" sz="2400">
                  <a:latin typeface="Times New Roman" pitchFamily="18" charset="0"/>
                </a:endParaRPr>
              </a:p>
            </p:txBody>
          </p:sp>
          <p:sp>
            <p:nvSpPr>
              <p:cNvPr id="445625" name="Text Box 185"/>
              <p:cNvSpPr txBox="1">
                <a:spLocks noChangeArrowheads="1"/>
              </p:cNvSpPr>
              <p:nvPr/>
            </p:nvSpPr>
            <p:spPr bwMode="auto">
              <a:xfrm>
                <a:off x="3120" y="1823"/>
                <a:ext cx="191" cy="38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GB" altLang="de-DE" sz="2400">
                    <a:solidFill>
                      <a:srgbClr val="0000CC"/>
                    </a:solidFill>
                    <a:latin typeface="Times New Roman" pitchFamily="18" charset="0"/>
                  </a:rPr>
                  <a:t>-</a:t>
                </a:r>
                <a:endParaRPr lang="en-GB" altLang="de-DE" sz="2400">
                  <a:latin typeface="Times New Roman" pitchFamily="18" charset="0"/>
                </a:endParaRPr>
              </a:p>
            </p:txBody>
          </p:sp>
          <p:sp>
            <p:nvSpPr>
              <p:cNvPr id="445626" name="Text Box 186"/>
              <p:cNvSpPr txBox="1">
                <a:spLocks noChangeArrowheads="1"/>
              </p:cNvSpPr>
              <p:nvPr/>
            </p:nvSpPr>
            <p:spPr bwMode="auto">
              <a:xfrm>
                <a:off x="3120" y="1776"/>
                <a:ext cx="191" cy="38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GB" altLang="de-DE" sz="2400">
                    <a:solidFill>
                      <a:srgbClr val="0000CC"/>
                    </a:solidFill>
                    <a:latin typeface="Times New Roman" pitchFamily="18" charset="0"/>
                  </a:rPr>
                  <a:t>-</a:t>
                </a:r>
                <a:endParaRPr lang="en-GB" altLang="de-DE" sz="2400">
                  <a:latin typeface="Times New Roman" pitchFamily="18" charset="0"/>
                </a:endParaRPr>
              </a:p>
            </p:txBody>
          </p:sp>
          <p:sp>
            <p:nvSpPr>
              <p:cNvPr id="445627" name="Text Box 187"/>
              <p:cNvSpPr txBox="1">
                <a:spLocks noChangeArrowheads="1"/>
              </p:cNvSpPr>
              <p:nvPr/>
            </p:nvSpPr>
            <p:spPr bwMode="auto">
              <a:xfrm>
                <a:off x="3217" y="1776"/>
                <a:ext cx="191" cy="38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GB" altLang="de-DE" sz="2400">
                    <a:solidFill>
                      <a:srgbClr val="0000CC"/>
                    </a:solidFill>
                    <a:latin typeface="Times New Roman" pitchFamily="18" charset="0"/>
                  </a:rPr>
                  <a:t>-</a:t>
                </a:r>
                <a:endParaRPr lang="en-GB" altLang="de-DE" sz="2400">
                  <a:latin typeface="Times New Roman" pitchFamily="18" charset="0"/>
                </a:endParaRPr>
              </a:p>
            </p:txBody>
          </p:sp>
          <p:sp>
            <p:nvSpPr>
              <p:cNvPr id="445628" name="Text Box 188"/>
              <p:cNvSpPr txBox="1">
                <a:spLocks noChangeArrowheads="1"/>
              </p:cNvSpPr>
              <p:nvPr/>
            </p:nvSpPr>
            <p:spPr bwMode="auto">
              <a:xfrm>
                <a:off x="3169" y="1728"/>
                <a:ext cx="191" cy="38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GB" altLang="de-DE" sz="2400">
                    <a:solidFill>
                      <a:srgbClr val="0000CC"/>
                    </a:solidFill>
                    <a:latin typeface="Times New Roman" pitchFamily="18" charset="0"/>
                  </a:rPr>
                  <a:t>-</a:t>
                </a:r>
                <a:endParaRPr lang="en-GB" altLang="de-DE" sz="2400">
                  <a:latin typeface="Times New Roman" pitchFamily="18" charset="0"/>
                </a:endParaRPr>
              </a:p>
            </p:txBody>
          </p:sp>
          <p:sp>
            <p:nvSpPr>
              <p:cNvPr id="445629" name="Text Box 189"/>
              <p:cNvSpPr txBox="1">
                <a:spLocks noChangeArrowheads="1"/>
              </p:cNvSpPr>
              <p:nvPr/>
            </p:nvSpPr>
            <p:spPr bwMode="auto">
              <a:xfrm>
                <a:off x="3072" y="1728"/>
                <a:ext cx="191" cy="38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GB" altLang="de-DE" sz="2400">
                    <a:solidFill>
                      <a:srgbClr val="0000CC"/>
                    </a:solidFill>
                    <a:latin typeface="Times New Roman" pitchFamily="18" charset="0"/>
                  </a:rPr>
                  <a:t>-</a:t>
                </a:r>
                <a:endParaRPr lang="en-GB" altLang="de-DE" sz="2400">
                  <a:latin typeface="Times New Roman" pitchFamily="18" charset="0"/>
                </a:endParaRPr>
              </a:p>
            </p:txBody>
          </p:sp>
        </p:grpSp>
        <p:sp>
          <p:nvSpPr>
            <p:cNvPr id="445630" name="Freeform 190"/>
            <p:cNvSpPr>
              <a:spLocks/>
            </p:cNvSpPr>
            <p:nvPr/>
          </p:nvSpPr>
          <p:spPr bwMode="auto">
            <a:xfrm>
              <a:off x="1492" y="2215"/>
              <a:ext cx="1089" cy="408"/>
            </a:xfrm>
            <a:custGeom>
              <a:avLst/>
              <a:gdLst>
                <a:gd name="T0" fmla="*/ 0 w 1053"/>
                <a:gd name="T1" fmla="*/ 117 h 259"/>
                <a:gd name="T2" fmla="*/ 828 w 1053"/>
                <a:gd name="T3" fmla="*/ 240 h 259"/>
                <a:gd name="T4" fmla="*/ 1053 w 1053"/>
                <a:gd name="T5" fmla="*/ 0 h 2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53" h="259">
                  <a:moveTo>
                    <a:pt x="0" y="117"/>
                  </a:moveTo>
                  <a:cubicBezTo>
                    <a:pt x="137" y="137"/>
                    <a:pt x="653" y="259"/>
                    <a:pt x="828" y="240"/>
                  </a:cubicBezTo>
                  <a:cubicBezTo>
                    <a:pt x="1003" y="221"/>
                    <a:pt x="1006" y="50"/>
                    <a:pt x="1053" y="0"/>
                  </a:cubicBezTo>
                </a:path>
              </a:pathLst>
            </a:custGeom>
            <a:noFill/>
            <a:ln w="57150" cmpd="sng">
              <a:solidFill>
                <a:srgbClr val="FF9900"/>
              </a:solidFill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</p:grpSp>
      <p:grpSp>
        <p:nvGrpSpPr>
          <p:cNvPr id="445632" name="Group 192"/>
          <p:cNvGrpSpPr>
            <a:grpSpLocks/>
          </p:cNvGrpSpPr>
          <p:nvPr/>
        </p:nvGrpSpPr>
        <p:grpSpPr bwMode="auto">
          <a:xfrm>
            <a:off x="683568" y="1389559"/>
            <a:ext cx="3354387" cy="2903537"/>
            <a:chOff x="3362" y="2047"/>
            <a:chExt cx="2113" cy="1829"/>
          </a:xfrm>
        </p:grpSpPr>
        <p:pic>
          <p:nvPicPr>
            <p:cNvPr id="445633" name="Picture 193" descr="depmos_lin"/>
            <p:cNvPicPr>
              <a:picLocks noChangeAspect="1" noChangeArrowheads="1"/>
            </p:cNvPicPr>
            <p:nvPr/>
          </p:nvPicPr>
          <p:blipFill>
            <a:blip r:embed="rId4">
              <a:lum bright="-6000" contrast="24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2" y="2047"/>
              <a:ext cx="2113" cy="18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5634" name="Picture 194" descr="pdrain"/>
            <p:cNvPicPr>
              <a:picLocks noChangeAspect="1" noChangeArrowheads="1"/>
            </p:cNvPicPr>
            <p:nvPr/>
          </p:nvPicPr>
          <p:blipFill>
            <a:blip r:embed="rId5">
              <a:lum bright="-6000" contrast="24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36" y="2358"/>
              <a:ext cx="397" cy="1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45635" name="Picture 195" descr="psource"/>
            <p:cNvPicPr>
              <a:picLocks noChangeAspect="1" noChangeArrowheads="1"/>
            </p:cNvPicPr>
            <p:nvPr/>
          </p:nvPicPr>
          <p:blipFill>
            <a:blip r:embed="rId6">
              <a:lum bright="-6000" contrast="24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0" y="2217"/>
              <a:ext cx="503" cy="1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2" name="Text Box 7"/>
          <p:cNvSpPr txBox="1">
            <a:spLocks noGrp="1" noChangeArrowheads="1"/>
          </p:cNvSpPr>
          <p:nvPr>
            <p:ph idx="1"/>
          </p:nvPr>
        </p:nvSpPr>
        <p:spPr bwMode="auto">
          <a:xfrm>
            <a:off x="5004048" y="1391051"/>
            <a:ext cx="3983038" cy="49182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 eaLnBrk="1" hangingPunct="1">
              <a:lnSpc>
                <a:spcPct val="100000"/>
              </a:lnSpc>
              <a:buNone/>
            </a:pPr>
            <a:r>
              <a:rPr lang="en-US" altLang="de-DE" sz="1400" dirty="0"/>
              <a:t>Each pixel is a p-channel FET on a completely depleted </a:t>
            </a:r>
            <a:r>
              <a:rPr lang="en-US" altLang="de-DE" sz="1400" dirty="0" smtClean="0"/>
              <a:t>bulk</a:t>
            </a:r>
            <a:endParaRPr lang="en-US" altLang="de-DE" sz="1400" dirty="0"/>
          </a:p>
          <a:p>
            <a:pPr marL="0" indent="0" eaLnBrk="1" hangingPunct="1">
              <a:lnSpc>
                <a:spcPct val="100000"/>
              </a:lnSpc>
              <a:buNone/>
            </a:pPr>
            <a:r>
              <a:rPr lang="en-US" altLang="de-DE" sz="1400" dirty="0"/>
              <a:t>A deep n-implant creates a potential minimum for electrons under the gate (“internal gate</a:t>
            </a:r>
            <a:r>
              <a:rPr lang="en-US" altLang="de-DE" sz="1400" dirty="0" smtClean="0"/>
              <a:t>”)</a:t>
            </a:r>
            <a:endParaRPr lang="en-US" altLang="de-DE" sz="1400" dirty="0"/>
          </a:p>
          <a:p>
            <a:pPr marL="0" indent="0" eaLnBrk="1" hangingPunct="1">
              <a:lnSpc>
                <a:spcPct val="100000"/>
              </a:lnSpc>
              <a:buNone/>
            </a:pPr>
            <a:r>
              <a:rPr lang="en-US" altLang="de-DE" sz="1400" dirty="0"/>
              <a:t>Signal electrons accumulate in the internal gate and modulate the transistor current (</a:t>
            </a:r>
            <a:r>
              <a:rPr lang="en-US" altLang="de-DE" sz="1400" dirty="0" err="1"/>
              <a:t>g</a:t>
            </a:r>
            <a:r>
              <a:rPr lang="en-US" altLang="de-DE" sz="1400" baseline="-25000" dirty="0" err="1"/>
              <a:t>q</a:t>
            </a:r>
            <a:r>
              <a:rPr lang="en-US" altLang="de-DE" sz="1400" dirty="0"/>
              <a:t> ~ 400 </a:t>
            </a:r>
            <a:r>
              <a:rPr lang="en-US" altLang="de-DE" sz="1400" dirty="0" err="1"/>
              <a:t>pA</a:t>
            </a:r>
            <a:r>
              <a:rPr lang="en-US" altLang="de-DE" sz="1400" dirty="0"/>
              <a:t>/e</a:t>
            </a:r>
            <a:r>
              <a:rPr lang="en-US" altLang="de-DE" sz="1400" baseline="30000" dirty="0"/>
              <a:t>-</a:t>
            </a:r>
            <a:r>
              <a:rPr lang="en-US" altLang="de-DE" sz="1400" dirty="0" smtClean="0"/>
              <a:t>)</a:t>
            </a:r>
            <a:endParaRPr lang="en-US" altLang="de-DE" sz="1400" dirty="0"/>
          </a:p>
          <a:p>
            <a:pPr marL="0" indent="0" eaLnBrk="1" hangingPunct="1">
              <a:lnSpc>
                <a:spcPct val="100000"/>
              </a:lnSpc>
              <a:buNone/>
            </a:pPr>
            <a:r>
              <a:rPr lang="en-US" altLang="de-DE" sz="1400" dirty="0"/>
              <a:t>Accumulated charge can be removed by a clear contact (“reset</a:t>
            </a:r>
            <a:r>
              <a:rPr lang="en-US" altLang="de-DE" sz="1400" dirty="0" smtClean="0"/>
              <a:t>”)</a:t>
            </a:r>
            <a:endParaRPr lang="en-US" altLang="de-DE" sz="1400" dirty="0"/>
          </a:p>
          <a:p>
            <a:pPr marL="0" indent="0" eaLnBrk="1" hangingPunct="1">
              <a:lnSpc>
                <a:spcPct val="100000"/>
              </a:lnSpc>
              <a:buNone/>
            </a:pPr>
            <a:r>
              <a:rPr lang="en-US" altLang="de-DE" sz="1400" dirty="0"/>
              <a:t>Fully depleted: 	</a:t>
            </a:r>
          </a:p>
          <a:p>
            <a:pPr marL="0" indent="0" eaLnBrk="1" hangingPunct="1">
              <a:lnSpc>
                <a:spcPct val="100000"/>
              </a:lnSpc>
              <a:buNone/>
            </a:pPr>
            <a:r>
              <a:rPr lang="en-US" altLang="de-DE" sz="1400" dirty="0" smtClean="0"/>
              <a:t>	large </a:t>
            </a:r>
            <a:r>
              <a:rPr lang="en-US" altLang="de-DE" sz="1400" dirty="0"/>
              <a:t>signal, fast signal </a:t>
            </a:r>
            <a:r>
              <a:rPr lang="en-US" altLang="de-DE" sz="1400" dirty="0" smtClean="0"/>
              <a:t>collection</a:t>
            </a:r>
            <a:endParaRPr lang="en-US" altLang="de-DE" sz="1400" dirty="0"/>
          </a:p>
          <a:p>
            <a:pPr marL="0" indent="0" eaLnBrk="1" hangingPunct="1">
              <a:lnSpc>
                <a:spcPct val="100000"/>
              </a:lnSpc>
              <a:buNone/>
            </a:pPr>
            <a:r>
              <a:rPr lang="en-US" altLang="de-DE" sz="1400" dirty="0"/>
              <a:t>Low capacitance,  </a:t>
            </a:r>
          </a:p>
          <a:p>
            <a:pPr marL="0" indent="0" eaLnBrk="1" hangingPunct="1">
              <a:lnSpc>
                <a:spcPct val="100000"/>
              </a:lnSpc>
              <a:buNone/>
            </a:pPr>
            <a:r>
              <a:rPr lang="en-US" altLang="de-DE" sz="1400" dirty="0"/>
              <a:t>internal amplification: =&gt; low </a:t>
            </a:r>
            <a:r>
              <a:rPr lang="en-US" altLang="de-DE" sz="1400" dirty="0" smtClean="0"/>
              <a:t>noise</a:t>
            </a:r>
            <a:endParaRPr lang="en-US" altLang="de-DE" sz="1400" dirty="0"/>
          </a:p>
          <a:p>
            <a:pPr marL="0" indent="0" eaLnBrk="1" hangingPunct="1">
              <a:lnSpc>
                <a:spcPct val="100000"/>
              </a:lnSpc>
              <a:buNone/>
            </a:pPr>
            <a:r>
              <a:rPr lang="en-US" altLang="de-DE" sz="1400" dirty="0"/>
              <a:t>High S/N even for thin sensors </a:t>
            </a:r>
          </a:p>
          <a:p>
            <a:pPr marL="0" indent="0" eaLnBrk="1" hangingPunct="1">
              <a:lnSpc>
                <a:spcPct val="100000"/>
              </a:lnSpc>
              <a:buNone/>
            </a:pPr>
            <a:r>
              <a:rPr lang="en-US" altLang="de-DE" sz="1400" dirty="0"/>
              <a:t>Rolling shutter mode (column parallel) for matrix operation</a:t>
            </a:r>
          </a:p>
          <a:p>
            <a:pPr marL="0" indent="0" eaLnBrk="1" hangingPunct="1">
              <a:lnSpc>
                <a:spcPct val="100000"/>
              </a:lnSpc>
              <a:buNone/>
            </a:pPr>
            <a:r>
              <a:rPr lang="en-US" altLang="de-DE" sz="1400" dirty="0" smtClean="0"/>
              <a:t>100 ns readout/pixel 20 </a:t>
            </a:r>
            <a:endParaRPr lang="en-US" altLang="de-DE" sz="1400" dirty="0"/>
          </a:p>
          <a:p>
            <a:pPr marL="0" indent="0" eaLnBrk="1" hangingPunct="1">
              <a:lnSpc>
                <a:spcPct val="100000"/>
              </a:lnSpc>
              <a:buNone/>
            </a:pPr>
            <a:r>
              <a:rPr lang="en-US" altLang="de-DE" sz="1400" dirty="0"/>
              <a:t>=&gt; Low power (only few lines powered</a:t>
            </a:r>
            <a:r>
              <a:rPr lang="en-US" altLang="de-DE" sz="1400" dirty="0" smtClean="0"/>
              <a:t>)</a:t>
            </a:r>
            <a:endParaRPr lang="en-US" altLang="de-DE" sz="1400" dirty="0"/>
          </a:p>
        </p:txBody>
      </p:sp>
    </p:spTree>
    <p:extLst>
      <p:ext uri="{BB962C8B-B14F-4D97-AF65-F5344CB8AC3E}">
        <p14:creationId xmlns:p14="http://schemas.microsoft.com/office/powerpoint/2010/main" val="1643687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514" name="Rectangle 2"/>
          <p:cNvSpPr>
            <a:spLocks noGrp="1" noChangeArrowheads="1"/>
          </p:cNvSpPr>
          <p:nvPr>
            <p:ph type="title"/>
          </p:nvPr>
        </p:nvSpPr>
        <p:spPr>
          <a:xfrm>
            <a:off x="755576" y="279400"/>
            <a:ext cx="7702550" cy="404813"/>
          </a:xfrm>
          <a:noFill/>
          <a:ln/>
        </p:spPr>
        <p:txBody>
          <a:bodyPr/>
          <a:lstStyle/>
          <a:p>
            <a:r>
              <a:rPr lang="en-US" altLang="de-DE" sz="2800" dirty="0"/>
              <a:t>Matrix operation</a:t>
            </a:r>
          </a:p>
        </p:txBody>
      </p:sp>
      <p:graphicFrame>
        <p:nvGraphicFramePr>
          <p:cNvPr id="448515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60672961"/>
              </p:ext>
            </p:extLst>
          </p:nvPr>
        </p:nvGraphicFramePr>
        <p:xfrm>
          <a:off x="1547664" y="923329"/>
          <a:ext cx="6283325" cy="4233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57" name="Visio" r:id="rId4" imgW="7110360" imgH="4793040" progId="Visio.Drawing.6">
                  <p:embed/>
                </p:oleObj>
              </mc:Choice>
              <mc:Fallback>
                <p:oleObj name="Visio" r:id="rId4" imgW="7110360" imgH="4793040" progId="Visio.Drawing.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47664" y="923329"/>
                        <a:ext cx="6283325" cy="42338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48516" name="Text Box 4"/>
          <p:cNvSpPr txBox="1">
            <a:spLocks noChangeArrowheads="1"/>
          </p:cNvSpPr>
          <p:nvPr/>
        </p:nvSpPr>
        <p:spPr bwMode="auto">
          <a:xfrm>
            <a:off x="1403648" y="5229200"/>
            <a:ext cx="6526212" cy="1368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Tx/>
              <a:buChar char="o"/>
            </a:pPr>
            <a:r>
              <a:rPr lang="en-US" altLang="de-DE" sz="1400" b="1" dirty="0"/>
              <a:t> Charge collection in "OFF" state of the transistor </a:t>
            </a:r>
          </a:p>
          <a:p>
            <a:pPr>
              <a:buFontTx/>
              <a:buChar char="o"/>
            </a:pPr>
            <a:r>
              <a:rPr lang="en-US" altLang="de-DE" sz="1400" b="1" dirty="0"/>
              <a:t> Select one row via external gates and measure pedestal + signal current</a:t>
            </a:r>
          </a:p>
          <a:p>
            <a:pPr>
              <a:buFontTx/>
              <a:buChar char="o"/>
            </a:pPr>
            <a:r>
              <a:rPr lang="en-US" altLang="de-DE" sz="1400" b="1" dirty="0"/>
              <a:t>  Reset that row and measure pedestal currents …..</a:t>
            </a:r>
            <a:r>
              <a:rPr lang="en-US" altLang="de-DE" sz="1400" dirty="0"/>
              <a:t> </a:t>
            </a:r>
          </a:p>
          <a:p>
            <a:pPr>
              <a:buFontTx/>
              <a:buChar char="o"/>
            </a:pPr>
            <a:endParaRPr lang="en-US" altLang="de-DE" sz="1400" dirty="0"/>
          </a:p>
          <a:p>
            <a:r>
              <a:rPr lang="en-GB" altLang="de-DE" sz="1400" b="1" dirty="0">
                <a:solidFill>
                  <a:srgbClr val="FF0000"/>
                </a:solidFill>
              </a:rPr>
              <a:t>Only one single row active at a time and dissipating power</a:t>
            </a:r>
          </a:p>
          <a:p>
            <a:r>
              <a:rPr lang="en-GB" altLang="de-DE" sz="1400" b="1" dirty="0">
                <a:solidFill>
                  <a:srgbClr val="FF0000"/>
                </a:solidFill>
              </a:rPr>
              <a:t>However, sensor is sensitive even if DEPFET is OFF!</a:t>
            </a:r>
          </a:p>
        </p:txBody>
      </p:sp>
    </p:spTree>
    <p:extLst>
      <p:ext uri="{BB962C8B-B14F-4D97-AF65-F5344CB8AC3E}">
        <p14:creationId xmlns:p14="http://schemas.microsoft.com/office/powerpoint/2010/main" val="2286651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de-DE" sz="2800" smtClean="0"/>
              <a:t>How does it work?</a:t>
            </a:r>
          </a:p>
        </p:txBody>
      </p:sp>
      <p:graphicFrame>
        <p:nvGraphicFramePr>
          <p:cNvPr id="198681" name="Object 25"/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5580063" y="1916113"/>
          <a:ext cx="1944687" cy="528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028" name="Formel" r:id="rId3" imgW="1447560" imgH="393480" progId="Equation.3">
                  <p:embed/>
                </p:oleObj>
              </mc:Choice>
              <mc:Fallback>
                <p:oleObj name="Formel" r:id="rId3" imgW="144756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80063" y="1916113"/>
                        <a:ext cx="1944687" cy="5286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8" name="Rectangle 3"/>
          <p:cNvSpPr>
            <a:spLocks noChangeArrowheads="1"/>
          </p:cNvSpPr>
          <p:nvPr/>
        </p:nvSpPr>
        <p:spPr bwMode="auto">
          <a:xfrm>
            <a:off x="2411413" y="3429000"/>
            <a:ext cx="1439862" cy="7143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de-DE" altLang="de-DE"/>
          </a:p>
        </p:txBody>
      </p:sp>
      <p:sp>
        <p:nvSpPr>
          <p:cNvPr id="2059" name="Rectangle 4"/>
          <p:cNvSpPr>
            <a:spLocks noChangeArrowheads="1"/>
          </p:cNvSpPr>
          <p:nvPr/>
        </p:nvSpPr>
        <p:spPr bwMode="auto">
          <a:xfrm>
            <a:off x="2411413" y="1268413"/>
            <a:ext cx="1439862" cy="7207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de-DE" altLang="de-DE"/>
          </a:p>
        </p:txBody>
      </p:sp>
      <p:sp>
        <p:nvSpPr>
          <p:cNvPr id="2060" name="Rectangle 5"/>
          <p:cNvSpPr>
            <a:spLocks noChangeArrowheads="1"/>
          </p:cNvSpPr>
          <p:nvPr/>
        </p:nvSpPr>
        <p:spPr bwMode="auto">
          <a:xfrm>
            <a:off x="2484438" y="3357563"/>
            <a:ext cx="1295400" cy="71437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de-DE" altLang="de-DE"/>
          </a:p>
        </p:txBody>
      </p:sp>
      <p:sp>
        <p:nvSpPr>
          <p:cNvPr id="2061" name="Rectangle 6"/>
          <p:cNvSpPr>
            <a:spLocks noChangeArrowheads="1"/>
          </p:cNvSpPr>
          <p:nvPr/>
        </p:nvSpPr>
        <p:spPr bwMode="auto">
          <a:xfrm>
            <a:off x="1835150" y="3429000"/>
            <a:ext cx="576263" cy="144463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de-DE" altLang="de-DE"/>
          </a:p>
        </p:txBody>
      </p:sp>
      <p:sp>
        <p:nvSpPr>
          <p:cNvPr id="2062" name="Rectangle 7"/>
          <p:cNvSpPr>
            <a:spLocks noChangeArrowheads="1"/>
          </p:cNvSpPr>
          <p:nvPr/>
        </p:nvSpPr>
        <p:spPr bwMode="auto">
          <a:xfrm>
            <a:off x="3851275" y="3429000"/>
            <a:ext cx="576263" cy="144463"/>
          </a:xfrm>
          <a:prstGeom prst="rect">
            <a:avLst/>
          </a:prstGeom>
          <a:solidFill>
            <a:schemeClr val="accent2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de-DE" altLang="de-DE"/>
          </a:p>
        </p:txBody>
      </p:sp>
      <p:sp>
        <p:nvSpPr>
          <p:cNvPr id="2063" name="Line 8"/>
          <p:cNvSpPr>
            <a:spLocks noChangeShapeType="1"/>
          </p:cNvSpPr>
          <p:nvPr/>
        </p:nvSpPr>
        <p:spPr bwMode="auto">
          <a:xfrm>
            <a:off x="2411413" y="3500438"/>
            <a:ext cx="1439862" cy="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064" name="Rectangle 9"/>
          <p:cNvSpPr>
            <a:spLocks noChangeArrowheads="1"/>
          </p:cNvSpPr>
          <p:nvPr/>
        </p:nvSpPr>
        <p:spPr bwMode="auto">
          <a:xfrm>
            <a:off x="1835150" y="1268413"/>
            <a:ext cx="576263" cy="72072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de-DE" altLang="de-DE"/>
          </a:p>
        </p:txBody>
      </p:sp>
      <p:sp>
        <p:nvSpPr>
          <p:cNvPr id="2065" name="Rectangle 10"/>
          <p:cNvSpPr>
            <a:spLocks noChangeArrowheads="1"/>
          </p:cNvSpPr>
          <p:nvPr/>
        </p:nvSpPr>
        <p:spPr bwMode="auto">
          <a:xfrm>
            <a:off x="3851275" y="1268413"/>
            <a:ext cx="576263" cy="72072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de-DE" altLang="de-DE"/>
          </a:p>
        </p:txBody>
      </p:sp>
      <p:sp>
        <p:nvSpPr>
          <p:cNvPr id="2066" name="Rectangle 11"/>
          <p:cNvSpPr>
            <a:spLocks noChangeArrowheads="1"/>
          </p:cNvSpPr>
          <p:nvPr/>
        </p:nvSpPr>
        <p:spPr bwMode="auto">
          <a:xfrm>
            <a:off x="2484438" y="1341438"/>
            <a:ext cx="1295400" cy="574675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de-DE" altLang="de-DE"/>
          </a:p>
        </p:txBody>
      </p:sp>
      <p:sp>
        <p:nvSpPr>
          <p:cNvPr id="2067" name="Text Box 12"/>
          <p:cNvSpPr txBox="1">
            <a:spLocks noChangeArrowheads="1"/>
          </p:cNvSpPr>
          <p:nvPr/>
        </p:nvSpPr>
        <p:spPr bwMode="auto">
          <a:xfrm>
            <a:off x="1743075" y="3808413"/>
            <a:ext cx="9080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de-DE" sz="1800"/>
              <a:t>Source</a:t>
            </a:r>
          </a:p>
        </p:txBody>
      </p:sp>
      <p:sp>
        <p:nvSpPr>
          <p:cNvPr id="2068" name="Text Box 13"/>
          <p:cNvSpPr txBox="1">
            <a:spLocks noChangeArrowheads="1"/>
          </p:cNvSpPr>
          <p:nvPr/>
        </p:nvSpPr>
        <p:spPr bwMode="auto">
          <a:xfrm>
            <a:off x="3832225" y="3854450"/>
            <a:ext cx="7302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de-DE" sz="1800"/>
              <a:t>Drain</a:t>
            </a:r>
          </a:p>
        </p:txBody>
      </p:sp>
      <p:sp>
        <p:nvSpPr>
          <p:cNvPr id="198670" name="Text Box 14"/>
          <p:cNvSpPr txBox="1">
            <a:spLocks noChangeArrowheads="1"/>
          </p:cNvSpPr>
          <p:nvPr/>
        </p:nvSpPr>
        <p:spPr bwMode="auto">
          <a:xfrm>
            <a:off x="2535238" y="3429000"/>
            <a:ext cx="12128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de-DE" sz="1800"/>
              <a:t>P-channel</a:t>
            </a:r>
          </a:p>
        </p:txBody>
      </p:sp>
      <p:sp>
        <p:nvSpPr>
          <p:cNvPr id="2070" name="Text Box 15"/>
          <p:cNvSpPr txBox="1">
            <a:spLocks noChangeArrowheads="1"/>
          </p:cNvSpPr>
          <p:nvPr/>
        </p:nvSpPr>
        <p:spPr bwMode="auto">
          <a:xfrm>
            <a:off x="2843213" y="3062288"/>
            <a:ext cx="6794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de-DE" sz="1800"/>
              <a:t>Gate</a:t>
            </a:r>
          </a:p>
        </p:txBody>
      </p:sp>
      <p:sp>
        <p:nvSpPr>
          <p:cNvPr id="2071" name="Text Box 16"/>
          <p:cNvSpPr txBox="1">
            <a:spLocks noChangeArrowheads="1"/>
          </p:cNvSpPr>
          <p:nvPr/>
        </p:nvSpPr>
        <p:spPr bwMode="auto">
          <a:xfrm>
            <a:off x="1958975" y="2584450"/>
            <a:ext cx="252253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de-DE" sz="1800"/>
              <a:t>Gate-oxide; C=C</a:t>
            </a:r>
            <a:r>
              <a:rPr lang="en-US" altLang="de-DE" sz="1800" baseline="-25000"/>
              <a:t>ox</a:t>
            </a:r>
            <a:r>
              <a:rPr lang="en-US" altLang="de-DE" sz="1800"/>
              <a:t> W L</a:t>
            </a:r>
          </a:p>
        </p:txBody>
      </p:sp>
      <p:sp>
        <p:nvSpPr>
          <p:cNvPr id="2072" name="Line 17"/>
          <p:cNvSpPr>
            <a:spLocks noChangeShapeType="1"/>
          </p:cNvSpPr>
          <p:nvPr/>
        </p:nvSpPr>
        <p:spPr bwMode="auto">
          <a:xfrm>
            <a:off x="2339975" y="2924175"/>
            <a:ext cx="144463" cy="5048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073" name="Line 18"/>
          <p:cNvSpPr>
            <a:spLocks noChangeShapeType="1"/>
          </p:cNvSpPr>
          <p:nvPr/>
        </p:nvSpPr>
        <p:spPr bwMode="auto">
          <a:xfrm>
            <a:off x="2484438" y="2133600"/>
            <a:ext cx="1295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074" name="Line 19"/>
          <p:cNvSpPr>
            <a:spLocks noChangeShapeType="1"/>
          </p:cNvSpPr>
          <p:nvPr/>
        </p:nvSpPr>
        <p:spPr bwMode="auto">
          <a:xfrm>
            <a:off x="4572000" y="1341438"/>
            <a:ext cx="0" cy="5746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075" name="Line 20"/>
          <p:cNvSpPr>
            <a:spLocks noChangeShapeType="1"/>
          </p:cNvSpPr>
          <p:nvPr/>
        </p:nvSpPr>
        <p:spPr bwMode="auto">
          <a:xfrm>
            <a:off x="4572000" y="3141663"/>
            <a:ext cx="0" cy="2873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076" name="Line 21"/>
          <p:cNvSpPr>
            <a:spLocks noChangeShapeType="1"/>
          </p:cNvSpPr>
          <p:nvPr/>
        </p:nvSpPr>
        <p:spPr bwMode="auto">
          <a:xfrm flipV="1">
            <a:off x="4572000" y="3500438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077" name="Text Box 22"/>
          <p:cNvSpPr txBox="1">
            <a:spLocks noChangeArrowheads="1"/>
          </p:cNvSpPr>
          <p:nvPr/>
        </p:nvSpPr>
        <p:spPr bwMode="auto">
          <a:xfrm>
            <a:off x="2967038" y="2054225"/>
            <a:ext cx="311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de-DE" sz="1800"/>
              <a:t>L</a:t>
            </a:r>
          </a:p>
        </p:txBody>
      </p:sp>
      <p:sp>
        <p:nvSpPr>
          <p:cNvPr id="2078" name="Text Box 23"/>
          <p:cNvSpPr txBox="1">
            <a:spLocks noChangeArrowheads="1"/>
          </p:cNvSpPr>
          <p:nvPr/>
        </p:nvSpPr>
        <p:spPr bwMode="auto">
          <a:xfrm>
            <a:off x="4551363" y="1431925"/>
            <a:ext cx="4000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de-DE" sz="1800"/>
              <a:t>W</a:t>
            </a:r>
          </a:p>
        </p:txBody>
      </p:sp>
      <p:sp>
        <p:nvSpPr>
          <p:cNvPr id="2079" name="Text Box 24"/>
          <p:cNvSpPr txBox="1">
            <a:spLocks noChangeArrowheads="1"/>
          </p:cNvSpPr>
          <p:nvPr/>
        </p:nvSpPr>
        <p:spPr bwMode="auto">
          <a:xfrm>
            <a:off x="4500563" y="3284538"/>
            <a:ext cx="311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de-DE" sz="1800"/>
              <a:t>d</a:t>
            </a:r>
          </a:p>
        </p:txBody>
      </p:sp>
      <p:sp>
        <p:nvSpPr>
          <p:cNvPr id="2080" name="Text Box 26"/>
          <p:cNvSpPr txBox="1">
            <a:spLocks noChangeArrowheads="1"/>
          </p:cNvSpPr>
          <p:nvPr/>
        </p:nvSpPr>
        <p:spPr bwMode="auto">
          <a:xfrm>
            <a:off x="5343525" y="1289050"/>
            <a:ext cx="19875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de-DE" sz="1800"/>
              <a:t>FET in saturation:</a:t>
            </a:r>
          </a:p>
        </p:txBody>
      </p:sp>
      <p:sp>
        <p:nvSpPr>
          <p:cNvPr id="2081" name="Text Box 27"/>
          <p:cNvSpPr txBox="1">
            <a:spLocks noChangeArrowheads="1"/>
          </p:cNvSpPr>
          <p:nvPr/>
        </p:nvSpPr>
        <p:spPr bwMode="auto">
          <a:xfrm>
            <a:off x="5219700" y="2655888"/>
            <a:ext cx="3849688" cy="1465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de-DE" sz="1800"/>
              <a:t>I</a:t>
            </a:r>
            <a:r>
              <a:rPr lang="en-US" altLang="de-DE" sz="1800" baseline="-25000"/>
              <a:t>d</a:t>
            </a:r>
            <a:r>
              <a:rPr lang="en-US" altLang="de-DE" sz="1800"/>
              <a:t>: source-drain current</a:t>
            </a:r>
          </a:p>
          <a:p>
            <a:pPr eaLnBrk="1" hangingPunct="1"/>
            <a:r>
              <a:rPr lang="en-US" altLang="de-DE" sz="1800"/>
              <a:t>C</a:t>
            </a:r>
            <a:r>
              <a:rPr lang="en-US" altLang="de-DE" sz="1800" baseline="-25000"/>
              <a:t>ox</a:t>
            </a:r>
            <a:r>
              <a:rPr lang="en-US" altLang="de-DE" sz="1800"/>
              <a:t>: sheet capacitance of gate oxide</a:t>
            </a:r>
          </a:p>
          <a:p>
            <a:pPr eaLnBrk="1" hangingPunct="1"/>
            <a:r>
              <a:rPr lang="en-US" altLang="de-DE" sz="1800"/>
              <a:t>µ: mobility (p-channel: holes)</a:t>
            </a:r>
          </a:p>
          <a:p>
            <a:pPr eaLnBrk="1" hangingPunct="1"/>
            <a:r>
              <a:rPr lang="en-US" altLang="de-DE" sz="1800"/>
              <a:t>V</a:t>
            </a:r>
            <a:r>
              <a:rPr lang="en-US" altLang="de-DE" sz="1800" baseline="-25000"/>
              <a:t>g</a:t>
            </a:r>
            <a:r>
              <a:rPr lang="en-US" altLang="de-DE" sz="1800"/>
              <a:t>: gate voltage</a:t>
            </a:r>
          </a:p>
          <a:p>
            <a:pPr eaLnBrk="1" hangingPunct="1"/>
            <a:r>
              <a:rPr lang="en-US" altLang="de-DE" sz="1800"/>
              <a:t>V</a:t>
            </a:r>
            <a:r>
              <a:rPr lang="en-US" altLang="de-DE" sz="1800" baseline="-25000"/>
              <a:t>th</a:t>
            </a:r>
            <a:r>
              <a:rPr lang="en-US" altLang="de-DE" sz="1800"/>
              <a:t>: threshold voltage</a:t>
            </a:r>
          </a:p>
        </p:txBody>
      </p:sp>
      <p:sp>
        <p:nvSpPr>
          <p:cNvPr id="2082" name="Rectangle 29"/>
          <p:cNvSpPr>
            <a:spLocks noChangeArrowheads="1"/>
          </p:cNvSpPr>
          <p:nvPr/>
        </p:nvSpPr>
        <p:spPr bwMode="auto">
          <a:xfrm>
            <a:off x="0" y="317182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de-DE" altLang="de-DE"/>
          </a:p>
        </p:txBody>
      </p:sp>
      <p:sp>
        <p:nvSpPr>
          <p:cNvPr id="2083" name="Rectangle 31"/>
          <p:cNvSpPr>
            <a:spLocks noChangeArrowheads="1"/>
          </p:cNvSpPr>
          <p:nvPr/>
        </p:nvSpPr>
        <p:spPr bwMode="auto">
          <a:xfrm>
            <a:off x="0" y="320516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de-DE" altLang="de-DE"/>
          </a:p>
        </p:txBody>
      </p:sp>
      <p:grpSp>
        <p:nvGrpSpPr>
          <p:cNvPr id="2" name="Group 43"/>
          <p:cNvGrpSpPr>
            <a:grpSpLocks/>
          </p:cNvGrpSpPr>
          <p:nvPr/>
        </p:nvGrpSpPr>
        <p:grpSpPr bwMode="auto">
          <a:xfrm>
            <a:off x="5219700" y="4240213"/>
            <a:ext cx="2657475" cy="2058987"/>
            <a:chOff x="3288" y="2671"/>
            <a:chExt cx="1674" cy="1297"/>
          </a:xfrm>
        </p:grpSpPr>
        <p:sp>
          <p:nvSpPr>
            <p:cNvPr id="2092" name="Text Box 28"/>
            <p:cNvSpPr txBox="1">
              <a:spLocks noChangeArrowheads="1"/>
            </p:cNvSpPr>
            <p:nvPr/>
          </p:nvSpPr>
          <p:spPr bwMode="auto">
            <a:xfrm>
              <a:off x="3321" y="2671"/>
              <a:ext cx="134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de-DE" sz="1800"/>
                <a:t>Transconductance:</a:t>
              </a:r>
            </a:p>
          </p:txBody>
        </p:sp>
        <p:graphicFrame>
          <p:nvGraphicFramePr>
            <p:cNvPr id="2054" name="Object 30"/>
            <p:cNvGraphicFramePr>
              <a:graphicFrameLocks noChangeAspect="1"/>
            </p:cNvGraphicFramePr>
            <p:nvPr/>
          </p:nvGraphicFramePr>
          <p:xfrm>
            <a:off x="3334" y="2982"/>
            <a:ext cx="1628" cy="39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8029" name="Formel" r:id="rId5" imgW="1790640" imgH="431640" progId="Equation.3">
                    <p:embed/>
                  </p:oleObj>
                </mc:Choice>
                <mc:Fallback>
                  <p:oleObj name="Formel" r:id="rId5" imgW="1790640" imgH="43164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334" y="2982"/>
                          <a:ext cx="1628" cy="39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055" name="Object 32"/>
            <p:cNvGraphicFramePr>
              <a:graphicFrameLocks noChangeAspect="1"/>
            </p:cNvGraphicFramePr>
            <p:nvPr/>
          </p:nvGraphicFramePr>
          <p:xfrm>
            <a:off x="3288" y="3521"/>
            <a:ext cx="1179" cy="44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8030" name="Formel" r:id="rId7" imgW="1180588" imgH="444307" progId="Equation.3">
                    <p:embed/>
                  </p:oleObj>
                </mc:Choice>
                <mc:Fallback>
                  <p:oleObj name="Formel" r:id="rId7" imgW="1180588" imgH="444307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288" y="3521"/>
                          <a:ext cx="1179" cy="447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3" name="Group 37"/>
          <p:cNvGrpSpPr>
            <a:grpSpLocks/>
          </p:cNvGrpSpPr>
          <p:nvPr/>
        </p:nvGrpSpPr>
        <p:grpSpPr bwMode="auto">
          <a:xfrm>
            <a:off x="2751138" y="3573463"/>
            <a:ext cx="946150" cy="804862"/>
            <a:chOff x="1733" y="2251"/>
            <a:chExt cx="596" cy="507"/>
          </a:xfrm>
        </p:grpSpPr>
        <p:sp>
          <p:nvSpPr>
            <p:cNvPr id="2090" name="Oval 38"/>
            <p:cNvSpPr>
              <a:spLocks noChangeArrowheads="1"/>
            </p:cNvSpPr>
            <p:nvPr/>
          </p:nvSpPr>
          <p:spPr bwMode="auto">
            <a:xfrm>
              <a:off x="1791" y="2251"/>
              <a:ext cx="318" cy="90"/>
            </a:xfrm>
            <a:prstGeom prst="ellipse">
              <a:avLst/>
            </a:prstGeom>
            <a:solidFill>
              <a:srgbClr val="FF33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de-DE" altLang="de-DE"/>
            </a:p>
          </p:txBody>
        </p:sp>
        <p:sp>
          <p:nvSpPr>
            <p:cNvPr id="2091" name="Text Box 39"/>
            <p:cNvSpPr txBox="1">
              <a:spLocks noChangeArrowheads="1"/>
            </p:cNvSpPr>
            <p:nvPr/>
          </p:nvSpPr>
          <p:spPr bwMode="auto">
            <a:xfrm>
              <a:off x="1733" y="2354"/>
              <a:ext cx="596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de-DE" sz="1800"/>
                <a:t>Internal</a:t>
              </a:r>
            </a:p>
            <a:p>
              <a:pPr eaLnBrk="1" hangingPunct="1"/>
              <a:r>
                <a:rPr lang="en-US" altLang="de-DE" sz="1800"/>
                <a:t>gate</a:t>
              </a:r>
            </a:p>
          </p:txBody>
        </p:sp>
      </p:grpSp>
      <p:sp>
        <p:nvSpPr>
          <p:cNvPr id="198696" name="Text Box 40"/>
          <p:cNvSpPr txBox="1">
            <a:spLocks noChangeArrowheads="1"/>
          </p:cNvSpPr>
          <p:nvPr/>
        </p:nvSpPr>
        <p:spPr bwMode="auto">
          <a:xfrm>
            <a:off x="1331913" y="4581525"/>
            <a:ext cx="3600450" cy="158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de-DE" sz="1400"/>
              <a:t>A charge q in the internal gate influences a mirror charge </a:t>
            </a:r>
            <a:r>
              <a:rPr lang="en-US" altLang="de-DE" sz="1400">
                <a:latin typeface="Symbol" pitchFamily="18" charset="2"/>
              </a:rPr>
              <a:t>a</a:t>
            </a:r>
            <a:r>
              <a:rPr lang="en-US" altLang="de-DE" sz="1400"/>
              <a:t>q in the channel </a:t>
            </a:r>
          </a:p>
          <a:p>
            <a:pPr eaLnBrk="1" hangingPunct="1"/>
            <a:r>
              <a:rPr lang="en-US" altLang="de-DE" sz="1400"/>
              <a:t>(</a:t>
            </a:r>
            <a:r>
              <a:rPr lang="en-US" altLang="de-DE" sz="1400">
                <a:latin typeface="Symbol" pitchFamily="18" charset="2"/>
              </a:rPr>
              <a:t>a</a:t>
            </a:r>
            <a:r>
              <a:rPr lang="en-US" altLang="de-DE" sz="1400"/>
              <a:t> &lt;1, for stray capacitance)</a:t>
            </a:r>
          </a:p>
          <a:p>
            <a:pPr eaLnBrk="1" hangingPunct="1"/>
            <a:r>
              <a:rPr lang="en-US" altLang="de-DE" sz="1400"/>
              <a:t>This mirror charge is compensated by a change of the gate voltage:</a:t>
            </a:r>
          </a:p>
          <a:p>
            <a:pPr eaLnBrk="1" hangingPunct="1"/>
            <a:endParaRPr lang="en-US" altLang="de-DE" sz="1400"/>
          </a:p>
          <a:p>
            <a:pPr eaLnBrk="1" hangingPunct="1"/>
            <a:r>
              <a:rPr lang="en-US" altLang="de-DE" sz="1400">
                <a:latin typeface="Symbol" pitchFamily="18" charset="2"/>
              </a:rPr>
              <a:t>D</a:t>
            </a:r>
            <a:r>
              <a:rPr lang="en-US" altLang="de-DE" sz="1400"/>
              <a:t>V = </a:t>
            </a:r>
            <a:r>
              <a:rPr lang="en-US" altLang="de-DE" sz="1400">
                <a:latin typeface="Symbol" pitchFamily="18" charset="2"/>
              </a:rPr>
              <a:t>a</a:t>
            </a:r>
            <a:r>
              <a:rPr lang="en-US" altLang="de-DE" sz="1400"/>
              <a:t> q / C = </a:t>
            </a:r>
            <a:r>
              <a:rPr lang="en-US" altLang="de-DE" sz="1400">
                <a:latin typeface="Symbol" pitchFamily="18" charset="2"/>
              </a:rPr>
              <a:t>a</a:t>
            </a:r>
            <a:r>
              <a:rPr lang="en-US" altLang="de-DE" sz="1400"/>
              <a:t> q / (C</a:t>
            </a:r>
            <a:r>
              <a:rPr lang="en-US" altLang="de-DE" sz="1400" baseline="-25000"/>
              <a:t>ox</a:t>
            </a:r>
            <a:r>
              <a:rPr lang="en-US" altLang="de-DE" sz="1400"/>
              <a:t> W L)</a:t>
            </a:r>
          </a:p>
        </p:txBody>
      </p:sp>
      <p:graphicFrame>
        <p:nvGraphicFramePr>
          <p:cNvPr id="198697" name="Object 41"/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5219700" y="1841500"/>
          <a:ext cx="2592388" cy="639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031" name="Formel" r:id="rId9" imgW="2057400" imgH="507960" progId="Equation.3">
                  <p:embed/>
                </p:oleObj>
              </mc:Choice>
              <mc:Fallback>
                <p:oleObj name="Formel" r:id="rId9" imgW="2057400" imgH="5079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19700" y="1841500"/>
                        <a:ext cx="2592388" cy="6397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" name="Group 44"/>
          <p:cNvGrpSpPr>
            <a:grpSpLocks/>
          </p:cNvGrpSpPr>
          <p:nvPr/>
        </p:nvGrpSpPr>
        <p:grpSpPr bwMode="auto">
          <a:xfrm>
            <a:off x="5272088" y="4240213"/>
            <a:ext cx="3871912" cy="2189162"/>
            <a:chOff x="3321" y="2671"/>
            <a:chExt cx="2439" cy="1379"/>
          </a:xfrm>
        </p:grpSpPr>
        <p:sp>
          <p:nvSpPr>
            <p:cNvPr id="2089" name="Text Box 45"/>
            <p:cNvSpPr txBox="1">
              <a:spLocks noChangeArrowheads="1"/>
            </p:cNvSpPr>
            <p:nvPr/>
          </p:nvSpPr>
          <p:spPr bwMode="auto">
            <a:xfrm>
              <a:off x="3321" y="2671"/>
              <a:ext cx="128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de-DE" sz="1800"/>
                <a:t>Conversion factor:</a:t>
              </a:r>
            </a:p>
          </p:txBody>
        </p:sp>
        <p:graphicFrame>
          <p:nvGraphicFramePr>
            <p:cNvPr id="2052" name="Object 46"/>
            <p:cNvGraphicFramePr>
              <a:graphicFrameLocks noChangeAspect="1"/>
            </p:cNvGraphicFramePr>
            <p:nvPr/>
          </p:nvGraphicFramePr>
          <p:xfrm>
            <a:off x="3379" y="3067"/>
            <a:ext cx="2381" cy="39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8032" name="Formel" r:id="rId11" imgW="3149600" imgH="482600" progId="Equation.3">
                    <p:embed/>
                  </p:oleObj>
                </mc:Choice>
                <mc:Fallback>
                  <p:oleObj name="Formel" r:id="rId11" imgW="3149600" imgH="4826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379" y="3067"/>
                          <a:ext cx="2381" cy="39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053" name="Object 47"/>
            <p:cNvGraphicFramePr>
              <a:graphicFrameLocks noChangeAspect="1"/>
            </p:cNvGraphicFramePr>
            <p:nvPr/>
          </p:nvGraphicFramePr>
          <p:xfrm>
            <a:off x="3334" y="3612"/>
            <a:ext cx="1406" cy="4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8033" name="Formel" r:id="rId13" imgW="1435100" imgH="444500" progId="Equation.3">
                    <p:embed/>
                  </p:oleObj>
                </mc:Choice>
                <mc:Fallback>
                  <p:oleObj name="Formel" r:id="rId13" imgW="1435100" imgH="4445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334" y="3612"/>
                          <a:ext cx="1406" cy="43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46" name="Rectangle 5"/>
          <p:cNvSpPr txBox="1">
            <a:spLocks noChangeArrowheads="1"/>
          </p:cNvSpPr>
          <p:nvPr/>
        </p:nvSpPr>
        <p:spPr bwMode="auto">
          <a:xfrm>
            <a:off x="8604250" y="6597650"/>
            <a:ext cx="539750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accent2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fld id="{BB6FF29F-412A-4CCD-969A-6823A2E3362E}" type="slidenum">
              <a:rPr lang="en-GB" smtClean="0"/>
              <a:pPr>
                <a:defRPr/>
              </a:pPr>
              <a:t>112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6195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1986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8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986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9" dur="500"/>
                                        <p:tgtEl>
                                          <p:spTgt spid="1986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8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986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8670" grpId="0"/>
      <p:bldP spid="198696" grpId="0"/>
    </p:bld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Slide Number Placeholder 5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82BAB182-2191-44CA-9BBF-D2605FED1C09}" type="slidenum">
              <a:rPr lang="en-GB" smtClean="0"/>
              <a:pPr/>
              <a:t>113</a:t>
            </a:fld>
            <a:endParaRPr lang="en-GB" smtClean="0"/>
          </a:p>
        </p:txBody>
      </p:sp>
      <p:sp>
        <p:nvSpPr>
          <p:cNvPr id="307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mtClean="0"/>
              <a:t>Gain and Noise</a:t>
            </a:r>
          </a:p>
        </p:txBody>
      </p:sp>
      <p:sp>
        <p:nvSpPr>
          <p:cNvPr id="3077" name="Rectangle 3"/>
          <p:cNvSpPr>
            <a:spLocks noChangeArrowheads="1"/>
          </p:cNvSpPr>
          <p:nvPr/>
        </p:nvSpPr>
        <p:spPr bwMode="auto">
          <a:xfrm>
            <a:off x="1547813" y="5157788"/>
            <a:ext cx="7488237" cy="1366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130000"/>
              </a:lnSpc>
              <a:spcBef>
                <a:spcPct val="20000"/>
              </a:spcBef>
              <a:spcAft>
                <a:spcPct val="20000"/>
              </a:spcAft>
            </a:pPr>
            <a:endParaRPr lang="de-DE" sz="2000">
              <a:latin typeface="Arial Unicode MS" pitchFamily="34" charset="-128"/>
            </a:endParaRPr>
          </a:p>
        </p:txBody>
      </p:sp>
      <p:pic>
        <p:nvPicPr>
          <p:cNvPr id="3078" name="Picture 6" descr="Gq_id"/>
          <p:cNvPicPr preferRelativeResize="0"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5189041" y="1166366"/>
            <a:ext cx="3127375" cy="2406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074" name="Object 9"/>
          <p:cNvGraphicFramePr>
            <a:graphicFrameLocks noGrp="1" noChangeAspect="1"/>
          </p:cNvGraphicFramePr>
          <p:nvPr>
            <p:ph sz="half" idx="2"/>
          </p:nvPr>
        </p:nvGraphicFramePr>
        <p:xfrm>
          <a:off x="7019925" y="1125538"/>
          <a:ext cx="1054100" cy="500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37" name="Formel" r:id="rId5" imgW="939600" imgH="444240" progId="Equation.3">
                  <p:embed/>
                </p:oleObj>
              </mc:Choice>
              <mc:Fallback>
                <p:oleObj name="Formel" r:id="rId5" imgW="939600" imgH="4442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19925" y="1125538"/>
                        <a:ext cx="1054100" cy="5000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9" name="Text Box 12"/>
          <p:cNvSpPr txBox="1">
            <a:spLocks noChangeArrowheads="1"/>
          </p:cNvSpPr>
          <p:nvPr/>
        </p:nvSpPr>
        <p:spPr bwMode="auto">
          <a:xfrm>
            <a:off x="1187624" y="1052736"/>
            <a:ext cx="3309938" cy="206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Measurements in good agreement</a:t>
            </a:r>
          </a:p>
          <a:p>
            <a:r>
              <a:rPr lang="en-US" dirty="0"/>
              <a:t>Typical values:</a:t>
            </a:r>
          </a:p>
          <a:p>
            <a:r>
              <a:rPr lang="en-US" dirty="0"/>
              <a:t> </a:t>
            </a:r>
          </a:p>
          <a:p>
            <a:r>
              <a:rPr lang="en-US" dirty="0" err="1"/>
              <a:t>g</a:t>
            </a:r>
            <a:r>
              <a:rPr lang="en-US" baseline="-25000" dirty="0" err="1"/>
              <a:t>q</a:t>
            </a:r>
            <a:r>
              <a:rPr lang="en-US" dirty="0"/>
              <a:t> ~ 400 </a:t>
            </a:r>
            <a:r>
              <a:rPr lang="en-US" dirty="0" err="1"/>
              <a:t>pA</a:t>
            </a:r>
            <a:r>
              <a:rPr lang="en-US" dirty="0"/>
              <a:t>/e (for L = 6 µm)</a:t>
            </a:r>
          </a:p>
          <a:p>
            <a:endParaRPr lang="en-US" dirty="0"/>
          </a:p>
          <a:p>
            <a:r>
              <a:rPr lang="en-US" dirty="0"/>
              <a:t>Could be pushed up to 1 </a:t>
            </a:r>
            <a:r>
              <a:rPr lang="en-US" dirty="0" err="1"/>
              <a:t>nA</a:t>
            </a:r>
            <a:r>
              <a:rPr lang="en-US" dirty="0"/>
              <a:t>/e 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3080" name="Picture 5"/>
          <p:cNvPicPr>
            <a:picLocks noChangeAspect="1" noChangeArrowheads="1"/>
          </p:cNvPicPr>
          <p:nvPr/>
        </p:nvPicPr>
        <p:blipFill>
          <a:blip r:embed="rId7" cstate="screen"/>
          <a:srcRect/>
          <a:stretch>
            <a:fillRect/>
          </a:stretch>
        </p:blipFill>
        <p:spPr bwMode="auto">
          <a:xfrm>
            <a:off x="1115616" y="4005064"/>
            <a:ext cx="2735263" cy="226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1" name="Picture 4"/>
          <p:cNvPicPr>
            <a:picLocks noChangeAspect="1" noChangeArrowheads="1"/>
          </p:cNvPicPr>
          <p:nvPr/>
        </p:nvPicPr>
        <p:blipFill>
          <a:blip r:embed="rId8" cstate="screen"/>
          <a:srcRect/>
          <a:stretch>
            <a:fillRect/>
          </a:stretch>
        </p:blipFill>
        <p:spPr bwMode="auto">
          <a:xfrm>
            <a:off x="5148064" y="3755032"/>
            <a:ext cx="3386137" cy="2554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2" name="Picture 3"/>
          <p:cNvPicPr>
            <a:picLocks noChangeAspect="1" noChangeArrowheads="1"/>
          </p:cNvPicPr>
          <p:nvPr/>
        </p:nvPicPr>
        <p:blipFill>
          <a:blip r:embed="rId9" cstate="screen"/>
          <a:srcRect/>
          <a:stretch>
            <a:fillRect/>
          </a:stretch>
        </p:blipFill>
        <p:spPr bwMode="auto">
          <a:xfrm>
            <a:off x="971600" y="2924944"/>
            <a:ext cx="4219575" cy="820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83" name="Text Box 6"/>
          <p:cNvSpPr txBox="1">
            <a:spLocks noChangeArrowheads="1"/>
          </p:cNvSpPr>
          <p:nvPr/>
        </p:nvSpPr>
        <p:spPr bwMode="auto">
          <a:xfrm>
            <a:off x="1547664" y="6309320"/>
            <a:ext cx="19050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dirty="0"/>
              <a:t>1.6 e ENC at </a:t>
            </a:r>
            <a:r>
              <a:rPr lang="en-US" sz="1400" b="1" dirty="0">
                <a:latin typeface="Symbol" pitchFamily="18" charset="2"/>
              </a:rPr>
              <a:t>t</a:t>
            </a:r>
            <a:r>
              <a:rPr lang="en-US" sz="1400" b="1" dirty="0"/>
              <a:t>=10 </a:t>
            </a:r>
            <a:r>
              <a:rPr lang="en-US" sz="1400" b="1" dirty="0">
                <a:latin typeface="Symbol" pitchFamily="18" charset="2"/>
              </a:rPr>
              <a:t>m</a:t>
            </a:r>
            <a:r>
              <a:rPr lang="en-US" sz="1400" b="1" dirty="0"/>
              <a:t>s</a:t>
            </a:r>
          </a:p>
        </p:txBody>
      </p:sp>
      <p:sp>
        <p:nvSpPr>
          <p:cNvPr id="3084" name="Text Box 7"/>
          <p:cNvSpPr txBox="1">
            <a:spLocks noChangeArrowheads="1"/>
          </p:cNvSpPr>
          <p:nvPr/>
        </p:nvSpPr>
        <p:spPr bwMode="auto">
          <a:xfrm>
            <a:off x="5652120" y="6381328"/>
            <a:ext cx="254476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dirty="0"/>
              <a:t>40 e ENC at </a:t>
            </a:r>
            <a:r>
              <a:rPr lang="en-US" sz="1400" b="1" dirty="0">
                <a:latin typeface="Symbol" pitchFamily="18" charset="2"/>
              </a:rPr>
              <a:t>t</a:t>
            </a:r>
            <a:r>
              <a:rPr lang="en-US" sz="1400" b="1" dirty="0"/>
              <a:t>=20ns (50MHz)</a:t>
            </a:r>
          </a:p>
        </p:txBody>
      </p:sp>
    </p:spTree>
    <p:extLst>
      <p:ext uri="{BB962C8B-B14F-4D97-AF65-F5344CB8AC3E}">
        <p14:creationId xmlns:p14="http://schemas.microsoft.com/office/powerpoint/2010/main" val="3653249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Detector Systems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4A6A59D-944C-415D-B0AC-758C8F70E9DA}" type="slidenum">
              <a:rPr lang="en-US" smtClean="0"/>
              <a:pPr>
                <a:defRPr/>
              </a:pPr>
              <a:t>114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1884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Tracking Detectors</a:t>
            </a:r>
            <a:endParaRPr lang="en-GB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B6FF29F-412A-4CCD-969A-6823A2E3362E}" type="slidenum">
              <a:rPr lang="en-GB" smtClean="0"/>
              <a:pPr>
                <a:defRPr/>
              </a:pPr>
              <a:t>115</a:t>
            </a:fld>
            <a:endParaRPr lang="en-GB"/>
          </a:p>
        </p:txBody>
      </p:sp>
      <p:sp>
        <p:nvSpPr>
          <p:cNvPr id="6" name="Rechteck 5"/>
          <p:cNvSpPr/>
          <p:nvPr/>
        </p:nvSpPr>
        <p:spPr>
          <a:xfrm>
            <a:off x="5472100" y="2276872"/>
            <a:ext cx="252028" cy="720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hteck 6"/>
          <p:cNvSpPr/>
          <p:nvPr/>
        </p:nvSpPr>
        <p:spPr>
          <a:xfrm>
            <a:off x="5724128" y="2276872"/>
            <a:ext cx="252028" cy="720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hteck 7"/>
          <p:cNvSpPr/>
          <p:nvPr/>
        </p:nvSpPr>
        <p:spPr>
          <a:xfrm>
            <a:off x="5976156" y="2276872"/>
            <a:ext cx="252028" cy="720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hteck 8"/>
          <p:cNvSpPr/>
          <p:nvPr/>
        </p:nvSpPr>
        <p:spPr>
          <a:xfrm>
            <a:off x="6228184" y="2276872"/>
            <a:ext cx="252028" cy="720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hteck 9"/>
          <p:cNvSpPr/>
          <p:nvPr/>
        </p:nvSpPr>
        <p:spPr>
          <a:xfrm>
            <a:off x="6444208" y="2276872"/>
            <a:ext cx="252028" cy="72008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hteck 10"/>
          <p:cNvSpPr/>
          <p:nvPr/>
        </p:nvSpPr>
        <p:spPr>
          <a:xfrm>
            <a:off x="6660232" y="2276872"/>
            <a:ext cx="252028" cy="720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hteck 11"/>
          <p:cNvSpPr/>
          <p:nvPr/>
        </p:nvSpPr>
        <p:spPr>
          <a:xfrm>
            <a:off x="6876256" y="2276872"/>
            <a:ext cx="252028" cy="720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hteck 12"/>
          <p:cNvSpPr/>
          <p:nvPr/>
        </p:nvSpPr>
        <p:spPr>
          <a:xfrm>
            <a:off x="7092280" y="2276872"/>
            <a:ext cx="252028" cy="72008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hteck 13"/>
          <p:cNvSpPr/>
          <p:nvPr/>
        </p:nvSpPr>
        <p:spPr>
          <a:xfrm>
            <a:off x="7272300" y="2276872"/>
            <a:ext cx="252028" cy="720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hteck 14"/>
          <p:cNvSpPr/>
          <p:nvPr/>
        </p:nvSpPr>
        <p:spPr>
          <a:xfrm>
            <a:off x="7524328" y="2276872"/>
            <a:ext cx="252028" cy="720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hteck 16"/>
          <p:cNvSpPr/>
          <p:nvPr/>
        </p:nvSpPr>
        <p:spPr>
          <a:xfrm>
            <a:off x="7776356" y="2276872"/>
            <a:ext cx="252028" cy="720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hteck 19"/>
          <p:cNvSpPr/>
          <p:nvPr/>
        </p:nvSpPr>
        <p:spPr>
          <a:xfrm>
            <a:off x="5472100" y="2924944"/>
            <a:ext cx="252028" cy="720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echteck 20"/>
          <p:cNvSpPr/>
          <p:nvPr/>
        </p:nvSpPr>
        <p:spPr>
          <a:xfrm>
            <a:off x="5724128" y="2924944"/>
            <a:ext cx="252028" cy="720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hteck 21"/>
          <p:cNvSpPr/>
          <p:nvPr/>
        </p:nvSpPr>
        <p:spPr>
          <a:xfrm>
            <a:off x="5976156" y="2924944"/>
            <a:ext cx="252028" cy="720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Rechteck 22"/>
          <p:cNvSpPr/>
          <p:nvPr/>
        </p:nvSpPr>
        <p:spPr>
          <a:xfrm>
            <a:off x="6228184" y="2924944"/>
            <a:ext cx="252028" cy="720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Rechteck 23"/>
          <p:cNvSpPr/>
          <p:nvPr/>
        </p:nvSpPr>
        <p:spPr>
          <a:xfrm>
            <a:off x="6444208" y="2924944"/>
            <a:ext cx="252028" cy="720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Rechteck 24"/>
          <p:cNvSpPr/>
          <p:nvPr/>
        </p:nvSpPr>
        <p:spPr>
          <a:xfrm>
            <a:off x="6660232" y="2924944"/>
            <a:ext cx="252028" cy="720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Rechteck 25"/>
          <p:cNvSpPr/>
          <p:nvPr/>
        </p:nvSpPr>
        <p:spPr>
          <a:xfrm>
            <a:off x="6876256" y="2924944"/>
            <a:ext cx="252028" cy="72008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Rechteck 26"/>
          <p:cNvSpPr/>
          <p:nvPr/>
        </p:nvSpPr>
        <p:spPr>
          <a:xfrm>
            <a:off x="7092280" y="2924944"/>
            <a:ext cx="252028" cy="72008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Rechteck 27"/>
          <p:cNvSpPr/>
          <p:nvPr/>
        </p:nvSpPr>
        <p:spPr>
          <a:xfrm>
            <a:off x="7272300" y="2924944"/>
            <a:ext cx="252028" cy="720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Rechteck 28"/>
          <p:cNvSpPr/>
          <p:nvPr/>
        </p:nvSpPr>
        <p:spPr>
          <a:xfrm>
            <a:off x="7524328" y="2924944"/>
            <a:ext cx="252028" cy="720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Rechteck 29"/>
          <p:cNvSpPr/>
          <p:nvPr/>
        </p:nvSpPr>
        <p:spPr>
          <a:xfrm>
            <a:off x="7776356" y="2924944"/>
            <a:ext cx="252028" cy="720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31" name="Gruppieren 30"/>
          <p:cNvGrpSpPr/>
          <p:nvPr/>
        </p:nvGrpSpPr>
        <p:grpSpPr>
          <a:xfrm>
            <a:off x="5436096" y="3573016"/>
            <a:ext cx="2556284" cy="72008"/>
            <a:chOff x="5472100" y="2276872"/>
            <a:chExt cx="2556284" cy="72008"/>
          </a:xfrm>
          <a:solidFill>
            <a:srgbClr val="00B050"/>
          </a:solidFill>
        </p:grpSpPr>
        <p:sp>
          <p:nvSpPr>
            <p:cNvPr id="32" name="Rechteck 31"/>
            <p:cNvSpPr/>
            <p:nvPr/>
          </p:nvSpPr>
          <p:spPr>
            <a:xfrm>
              <a:off x="5472100" y="2276872"/>
              <a:ext cx="252028" cy="72008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echteck 32"/>
            <p:cNvSpPr/>
            <p:nvPr/>
          </p:nvSpPr>
          <p:spPr>
            <a:xfrm>
              <a:off x="5724128" y="2276872"/>
              <a:ext cx="252028" cy="72008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echteck 33"/>
            <p:cNvSpPr/>
            <p:nvPr/>
          </p:nvSpPr>
          <p:spPr>
            <a:xfrm>
              <a:off x="5976156" y="2276872"/>
              <a:ext cx="252028" cy="72008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5" name="Rechteck 34"/>
            <p:cNvSpPr/>
            <p:nvPr/>
          </p:nvSpPr>
          <p:spPr>
            <a:xfrm>
              <a:off x="6228184" y="2276872"/>
              <a:ext cx="252028" cy="72008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6" name="Rechteck 35"/>
            <p:cNvSpPr/>
            <p:nvPr/>
          </p:nvSpPr>
          <p:spPr>
            <a:xfrm>
              <a:off x="6444208" y="2276872"/>
              <a:ext cx="252028" cy="72008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7" name="Rechteck 36"/>
            <p:cNvSpPr/>
            <p:nvPr/>
          </p:nvSpPr>
          <p:spPr>
            <a:xfrm>
              <a:off x="6660232" y="2276872"/>
              <a:ext cx="252028" cy="72008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8" name="Rechteck 37"/>
            <p:cNvSpPr/>
            <p:nvPr/>
          </p:nvSpPr>
          <p:spPr>
            <a:xfrm>
              <a:off x="6876256" y="2276872"/>
              <a:ext cx="252028" cy="72008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9" name="Rechteck 38"/>
            <p:cNvSpPr/>
            <p:nvPr/>
          </p:nvSpPr>
          <p:spPr>
            <a:xfrm>
              <a:off x="7092280" y="2276872"/>
              <a:ext cx="252028" cy="72008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0" name="Rechteck 39"/>
            <p:cNvSpPr/>
            <p:nvPr/>
          </p:nvSpPr>
          <p:spPr>
            <a:xfrm>
              <a:off x="7272300" y="2276872"/>
              <a:ext cx="252028" cy="72008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1" name="Rechteck 40"/>
            <p:cNvSpPr/>
            <p:nvPr/>
          </p:nvSpPr>
          <p:spPr>
            <a:xfrm>
              <a:off x="7524328" y="2276872"/>
              <a:ext cx="252028" cy="72008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2" name="Rechteck 41"/>
            <p:cNvSpPr/>
            <p:nvPr/>
          </p:nvSpPr>
          <p:spPr>
            <a:xfrm>
              <a:off x="7776356" y="2276872"/>
              <a:ext cx="252028" cy="72008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44" name="Rechteck 43"/>
          <p:cNvSpPr/>
          <p:nvPr/>
        </p:nvSpPr>
        <p:spPr>
          <a:xfrm>
            <a:off x="5436096" y="4365104"/>
            <a:ext cx="252028" cy="720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" name="Rechteck 44"/>
          <p:cNvSpPr/>
          <p:nvPr/>
        </p:nvSpPr>
        <p:spPr>
          <a:xfrm>
            <a:off x="5688124" y="4365104"/>
            <a:ext cx="252028" cy="720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" name="Rechteck 45"/>
          <p:cNvSpPr/>
          <p:nvPr/>
        </p:nvSpPr>
        <p:spPr>
          <a:xfrm>
            <a:off x="5940152" y="4365104"/>
            <a:ext cx="252028" cy="720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" name="Rechteck 46"/>
          <p:cNvSpPr/>
          <p:nvPr/>
        </p:nvSpPr>
        <p:spPr>
          <a:xfrm>
            <a:off x="6228184" y="4365104"/>
            <a:ext cx="252028" cy="72008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" name="Rechteck 47"/>
          <p:cNvSpPr/>
          <p:nvPr/>
        </p:nvSpPr>
        <p:spPr>
          <a:xfrm>
            <a:off x="6408204" y="4365104"/>
            <a:ext cx="252028" cy="72008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" name="Rechteck 48"/>
          <p:cNvSpPr/>
          <p:nvPr/>
        </p:nvSpPr>
        <p:spPr>
          <a:xfrm>
            <a:off x="6624228" y="4365104"/>
            <a:ext cx="252028" cy="720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" name="Rechteck 49"/>
          <p:cNvSpPr/>
          <p:nvPr/>
        </p:nvSpPr>
        <p:spPr>
          <a:xfrm>
            <a:off x="6840252" y="4365104"/>
            <a:ext cx="252028" cy="720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" name="Rechteck 50"/>
          <p:cNvSpPr/>
          <p:nvPr/>
        </p:nvSpPr>
        <p:spPr>
          <a:xfrm>
            <a:off x="7056276" y="4365104"/>
            <a:ext cx="252028" cy="720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" name="Rechteck 51"/>
          <p:cNvSpPr/>
          <p:nvPr/>
        </p:nvSpPr>
        <p:spPr>
          <a:xfrm>
            <a:off x="7236296" y="4365104"/>
            <a:ext cx="252028" cy="720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3" name="Rechteck 52"/>
          <p:cNvSpPr/>
          <p:nvPr/>
        </p:nvSpPr>
        <p:spPr>
          <a:xfrm>
            <a:off x="7488324" y="4365104"/>
            <a:ext cx="252028" cy="72008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4" name="Rechteck 53"/>
          <p:cNvSpPr/>
          <p:nvPr/>
        </p:nvSpPr>
        <p:spPr>
          <a:xfrm>
            <a:off x="7740352" y="4365104"/>
            <a:ext cx="252028" cy="720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7" name="Bogen 56"/>
          <p:cNvSpPr/>
          <p:nvPr/>
        </p:nvSpPr>
        <p:spPr>
          <a:xfrm>
            <a:off x="3545886" y="2024844"/>
            <a:ext cx="4050450" cy="5436604"/>
          </a:xfrm>
          <a:prstGeom prst="arc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61" name="Gerade Verbindung mit Pfeil 60"/>
          <p:cNvCxnSpPr/>
          <p:nvPr/>
        </p:nvCxnSpPr>
        <p:spPr>
          <a:xfrm flipH="1">
            <a:off x="5472100" y="2024844"/>
            <a:ext cx="216024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feld 61"/>
          <p:cNvSpPr txBox="1"/>
          <p:nvPr/>
        </p:nvSpPr>
        <p:spPr>
          <a:xfrm>
            <a:off x="395536" y="1196752"/>
            <a:ext cx="529343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Several (N) layers of segmented sensors within a B-field</a:t>
            </a:r>
          </a:p>
          <a:p>
            <a:endParaRPr lang="en-GB" dirty="0"/>
          </a:p>
          <a:p>
            <a:r>
              <a:rPr lang="en-GB" dirty="0" smtClean="0"/>
              <a:t>Measure by ionisation (of gas or silicon)</a:t>
            </a:r>
          </a:p>
          <a:p>
            <a:endParaRPr lang="en-GB" dirty="0"/>
          </a:p>
          <a:p>
            <a:r>
              <a:rPr lang="en-GB" dirty="0" smtClean="0"/>
              <a:t>Curvature k = 1/R measures the momentum</a:t>
            </a:r>
            <a:endParaRPr lang="en-GB" dirty="0"/>
          </a:p>
        </p:txBody>
      </p:sp>
      <p:graphicFrame>
        <p:nvGraphicFramePr>
          <p:cNvPr id="64" name="Objekt 6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40117633"/>
              </p:ext>
            </p:extLst>
          </p:nvPr>
        </p:nvGraphicFramePr>
        <p:xfrm>
          <a:off x="683568" y="2690949"/>
          <a:ext cx="2016020" cy="6120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912" name="Equation" r:id="rId3" imgW="711000" imgH="215640" progId="Equation.3">
                  <p:embed/>
                </p:oleObj>
              </mc:Choice>
              <mc:Fallback>
                <p:oleObj name="Equation" r:id="rId3" imgW="711000" imgH="21564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83568" y="2690949"/>
                        <a:ext cx="2016020" cy="61200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5" name="Textfeld 64"/>
          <p:cNvSpPr txBox="1"/>
          <p:nvPr/>
        </p:nvSpPr>
        <p:spPr>
          <a:xfrm>
            <a:off x="3059832" y="2636912"/>
            <a:ext cx="122411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 smtClean="0"/>
              <a:t>p</a:t>
            </a:r>
            <a:r>
              <a:rPr lang="en-GB" baseline="-25000" dirty="0" err="1" smtClean="0"/>
              <a:t>T</a:t>
            </a:r>
            <a:r>
              <a:rPr lang="en-GB" dirty="0" smtClean="0"/>
              <a:t> in </a:t>
            </a:r>
            <a:r>
              <a:rPr lang="en-GB" dirty="0" err="1" smtClean="0"/>
              <a:t>GeV</a:t>
            </a:r>
            <a:r>
              <a:rPr lang="en-GB" dirty="0" smtClean="0"/>
              <a:t>/c</a:t>
            </a:r>
          </a:p>
          <a:p>
            <a:r>
              <a:rPr lang="en-GB" dirty="0" smtClean="0"/>
              <a:t>B in T</a:t>
            </a:r>
          </a:p>
          <a:p>
            <a:r>
              <a:rPr lang="en-GB" dirty="0" smtClean="0"/>
              <a:t>R in m</a:t>
            </a:r>
            <a:endParaRPr lang="en-GB" dirty="0"/>
          </a:p>
        </p:txBody>
      </p:sp>
      <p:sp>
        <p:nvSpPr>
          <p:cNvPr id="66" name="Textfeld 65"/>
          <p:cNvSpPr txBox="1"/>
          <p:nvPr/>
        </p:nvSpPr>
        <p:spPr>
          <a:xfrm>
            <a:off x="410320" y="3573665"/>
            <a:ext cx="120898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Resolution:</a:t>
            </a:r>
          </a:p>
          <a:p>
            <a:endParaRPr lang="en-GB" dirty="0"/>
          </a:p>
          <a:p>
            <a:endParaRPr lang="en-GB" dirty="0" smtClean="0"/>
          </a:p>
        </p:txBody>
      </p:sp>
      <p:graphicFrame>
        <p:nvGraphicFramePr>
          <p:cNvPr id="67" name="Objekt 6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98109903"/>
              </p:ext>
            </p:extLst>
          </p:nvPr>
        </p:nvGraphicFramePr>
        <p:xfrm>
          <a:off x="611560" y="3989163"/>
          <a:ext cx="2729961" cy="11943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913" name="Equation" r:id="rId5" imgW="1015920" imgH="444240" progId="Equation.3">
                  <p:embed/>
                </p:oleObj>
              </mc:Choice>
              <mc:Fallback>
                <p:oleObj name="Equation" r:id="rId5" imgW="1015920" imgH="44424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11560" y="3989163"/>
                        <a:ext cx="2729961" cy="119435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69" name="Gerade Verbindung mit Pfeil 68"/>
          <p:cNvCxnSpPr/>
          <p:nvPr/>
        </p:nvCxnSpPr>
        <p:spPr>
          <a:xfrm>
            <a:off x="8388424" y="2276872"/>
            <a:ext cx="0" cy="2160240"/>
          </a:xfrm>
          <a:prstGeom prst="straightConnector1">
            <a:avLst/>
          </a:prstGeom>
          <a:ln w="1905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Textfeld 69"/>
          <p:cNvSpPr txBox="1"/>
          <p:nvPr/>
        </p:nvSpPr>
        <p:spPr>
          <a:xfrm>
            <a:off x="8460432" y="3140968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L</a:t>
            </a:r>
            <a:endParaRPr lang="en-GB" dirty="0"/>
          </a:p>
        </p:txBody>
      </p:sp>
      <p:cxnSp>
        <p:nvCxnSpPr>
          <p:cNvPr id="72" name="Gerade Verbindung mit Pfeil 71"/>
          <p:cNvCxnSpPr/>
          <p:nvPr/>
        </p:nvCxnSpPr>
        <p:spPr>
          <a:xfrm>
            <a:off x="6444208" y="2132856"/>
            <a:ext cx="191740" cy="0"/>
          </a:xfrm>
          <a:prstGeom prst="straightConnector1">
            <a:avLst/>
          </a:prstGeom>
          <a:ln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Textfeld 73"/>
          <p:cNvSpPr txBox="1"/>
          <p:nvPr/>
        </p:nvSpPr>
        <p:spPr>
          <a:xfrm>
            <a:off x="6372200" y="1794302"/>
            <a:ext cx="3080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Symbol" panose="05050102010706020507" pitchFamily="18" charset="2"/>
              </a:rPr>
              <a:t>s</a:t>
            </a:r>
          </a:p>
        </p:txBody>
      </p:sp>
      <p:sp>
        <p:nvSpPr>
          <p:cNvPr id="75" name="Textfeld 74"/>
          <p:cNvSpPr txBox="1"/>
          <p:nvPr/>
        </p:nvSpPr>
        <p:spPr>
          <a:xfrm>
            <a:off x="467544" y="5445224"/>
            <a:ext cx="33843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For N equally spaced layers with equal position resolution </a:t>
            </a:r>
            <a:r>
              <a:rPr lang="en-GB" dirty="0" smtClean="0">
                <a:latin typeface="Symbol" panose="05050102010706020507" pitchFamily="18" charset="2"/>
              </a:rPr>
              <a:t>s</a:t>
            </a:r>
            <a:endParaRPr lang="en-GB" dirty="0">
              <a:latin typeface="Symbol" panose="05050102010706020507" pitchFamily="18" charset="2"/>
            </a:endParaRPr>
          </a:p>
        </p:txBody>
      </p:sp>
      <p:sp>
        <p:nvSpPr>
          <p:cNvPr id="76" name="Textfeld 75"/>
          <p:cNvSpPr txBox="1"/>
          <p:nvPr/>
        </p:nvSpPr>
        <p:spPr>
          <a:xfrm>
            <a:off x="5506027" y="5157192"/>
            <a:ext cx="334162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b="1" dirty="0" smtClean="0"/>
              <a:t>Good resolution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b="1" dirty="0" smtClean="0"/>
              <a:t>Large 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b="1" dirty="0" smtClean="0"/>
              <a:t>Large L and N (expensive)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b="1" dirty="0" smtClean="0"/>
              <a:t>Good position resolution </a:t>
            </a:r>
            <a:endParaRPr lang="en-GB" sz="1800" b="1" dirty="0"/>
          </a:p>
        </p:txBody>
      </p:sp>
    </p:spTree>
    <p:extLst>
      <p:ext uri="{BB962C8B-B14F-4D97-AF65-F5344CB8AC3E}">
        <p14:creationId xmlns:p14="http://schemas.microsoft.com/office/powerpoint/2010/main" val="3883869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Impact Parameter</a:t>
            </a:r>
            <a:endParaRPr lang="en-GB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B6FF29F-412A-4CCD-969A-6823A2E3362E}" type="slidenum">
              <a:rPr lang="en-GB" smtClean="0"/>
              <a:pPr>
                <a:defRPr/>
              </a:pPr>
              <a:t>116</a:t>
            </a:fld>
            <a:endParaRPr lang="en-GB"/>
          </a:p>
        </p:txBody>
      </p:sp>
      <p:sp>
        <p:nvSpPr>
          <p:cNvPr id="4" name="Textfeld 3"/>
          <p:cNvSpPr txBox="1"/>
          <p:nvPr/>
        </p:nvSpPr>
        <p:spPr>
          <a:xfrm>
            <a:off x="395537" y="1196752"/>
            <a:ext cx="85689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At very high energies (LHC) the decay tracks from the B become very collimated and the decay vertex becomes difficult to reconstruct.</a:t>
            </a:r>
          </a:p>
          <a:p>
            <a:r>
              <a:rPr lang="en-GB" dirty="0" smtClean="0"/>
              <a:t>A better parameter is the </a:t>
            </a:r>
            <a:r>
              <a:rPr lang="en-GB" b="1" dirty="0" smtClean="0"/>
              <a:t>impact parameter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077929"/>
            <a:ext cx="5267300" cy="2829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5102035" y="3581033"/>
            <a:ext cx="26613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By how much misses track (</a:t>
            </a:r>
            <a:r>
              <a:rPr lang="en-GB" dirty="0" err="1" smtClean="0"/>
              <a:t>i</a:t>
            </a:r>
            <a:r>
              <a:rPr lang="en-GB" dirty="0" smtClean="0"/>
              <a:t>) the primary vertex</a:t>
            </a:r>
            <a:endParaRPr lang="en-GB" dirty="0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5013176"/>
            <a:ext cx="3028950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4836963"/>
            <a:ext cx="2724150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feld 5"/>
          <p:cNvSpPr txBox="1"/>
          <p:nvPr/>
        </p:nvSpPr>
        <p:spPr>
          <a:xfrm>
            <a:off x="3568502" y="5085184"/>
            <a:ext cx="11785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(lab frame)</a:t>
            </a:r>
            <a:endParaRPr lang="en-GB" dirty="0"/>
          </a:p>
        </p:txBody>
      </p:sp>
      <p:sp>
        <p:nvSpPr>
          <p:cNvPr id="7" name="Textfeld 6"/>
          <p:cNvSpPr txBox="1"/>
          <p:nvPr/>
        </p:nvSpPr>
        <p:spPr>
          <a:xfrm>
            <a:off x="7524328" y="5120123"/>
            <a:ext cx="12490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(rest frame)</a:t>
            </a:r>
            <a:endParaRPr lang="en-GB" dirty="0"/>
          </a:p>
        </p:txBody>
      </p:sp>
      <p:sp>
        <p:nvSpPr>
          <p:cNvPr id="9" name="Textfeld 8"/>
          <p:cNvSpPr txBox="1"/>
          <p:nvPr/>
        </p:nvSpPr>
        <p:spPr>
          <a:xfrm>
            <a:off x="683568" y="5805264"/>
            <a:ext cx="714971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On average (spherical decay) = &lt;d&gt; = </a:t>
            </a:r>
            <a:r>
              <a:rPr lang="en-GB" dirty="0" err="1" smtClean="0"/>
              <a:t>c</a:t>
            </a:r>
            <a:r>
              <a:rPr lang="en-GB" dirty="0" err="1" smtClean="0">
                <a:latin typeface="Symbol" panose="05050102010706020507" pitchFamily="18" charset="2"/>
              </a:rPr>
              <a:t>t</a:t>
            </a:r>
            <a:r>
              <a:rPr lang="en-GB" dirty="0" smtClean="0">
                <a:latin typeface="Symbol" panose="05050102010706020507" pitchFamily="18" charset="2"/>
              </a:rPr>
              <a:t> ~ 450</a:t>
            </a:r>
            <a:r>
              <a:rPr lang="en-GB" dirty="0" smtClean="0">
                <a:latin typeface="+mj-lt"/>
              </a:rPr>
              <a:t> µm (independent of the boost)</a:t>
            </a:r>
          </a:p>
          <a:p>
            <a:endParaRPr lang="en-GB" dirty="0">
              <a:latin typeface="+mj-lt"/>
            </a:endParaRPr>
          </a:p>
          <a:p>
            <a:r>
              <a:rPr lang="en-GB" dirty="0" smtClean="0">
                <a:latin typeface="+mj-lt"/>
              </a:rPr>
              <a:t>Again: a good detector has to measure a fraction of this: </a:t>
            </a:r>
            <a:r>
              <a:rPr lang="en-GB" dirty="0" smtClean="0">
                <a:latin typeface="Symbol" panose="05050102010706020507" pitchFamily="18" charset="2"/>
              </a:rPr>
              <a:t>s</a:t>
            </a:r>
            <a:r>
              <a:rPr lang="en-GB" dirty="0" smtClean="0">
                <a:latin typeface="+mj-lt"/>
              </a:rPr>
              <a:t> = O(10µm)</a:t>
            </a:r>
            <a:endParaRPr lang="en-GB" dirty="0">
              <a:latin typeface="Symbol" panose="05050102010706020507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805049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de-DE" smtClean="0"/>
              <a:t>What has/will be achieved</a:t>
            </a:r>
          </a:p>
        </p:txBody>
      </p:sp>
      <p:pic>
        <p:nvPicPr>
          <p:cNvPr id="5124" name="Picture 3" descr="impac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38" y="1052513"/>
            <a:ext cx="5400675" cy="540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5" name="Text Box 4"/>
          <p:cNvSpPr txBox="1">
            <a:spLocks noChangeArrowheads="1"/>
          </p:cNvSpPr>
          <p:nvPr/>
        </p:nvSpPr>
        <p:spPr bwMode="auto">
          <a:xfrm>
            <a:off x="539553" y="1832625"/>
            <a:ext cx="2973586" cy="3108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de-DE" sz="1400" b="1" dirty="0"/>
              <a:t>How to improve impact parameter resolution?</a:t>
            </a:r>
          </a:p>
          <a:p>
            <a:pPr eaLnBrk="1" hangingPunct="1"/>
            <a:endParaRPr lang="en-US" altLang="de-DE" sz="1400" b="1" dirty="0"/>
          </a:p>
          <a:p>
            <a:pPr eaLnBrk="1" hangingPunct="1">
              <a:buFontTx/>
              <a:buChar char="-"/>
            </a:pPr>
            <a:r>
              <a:rPr lang="en-US" altLang="de-DE" sz="1400" b="1" dirty="0"/>
              <a:t>Small pixels</a:t>
            </a:r>
          </a:p>
          <a:p>
            <a:pPr eaLnBrk="1" hangingPunct="1">
              <a:buFontTx/>
              <a:buChar char="-"/>
            </a:pPr>
            <a:endParaRPr lang="en-US" altLang="de-DE" sz="1400" b="1" dirty="0"/>
          </a:p>
          <a:p>
            <a:pPr eaLnBrk="1" hangingPunct="1">
              <a:buFontTx/>
              <a:buChar char="-"/>
            </a:pPr>
            <a:r>
              <a:rPr lang="en-US" altLang="de-DE" sz="1400" b="1" dirty="0"/>
              <a:t>Close to the beam</a:t>
            </a:r>
          </a:p>
          <a:p>
            <a:pPr eaLnBrk="1" hangingPunct="1">
              <a:buFontTx/>
              <a:buChar char="-"/>
            </a:pPr>
            <a:endParaRPr lang="en-US" altLang="de-DE" sz="1400" b="1" dirty="0"/>
          </a:p>
          <a:p>
            <a:pPr eaLnBrk="1" hangingPunct="1">
              <a:buFontTx/>
              <a:buChar char="-"/>
            </a:pPr>
            <a:r>
              <a:rPr lang="en-US" altLang="de-DE" sz="1400" b="1" dirty="0"/>
              <a:t>Low material budget</a:t>
            </a:r>
          </a:p>
          <a:p>
            <a:pPr eaLnBrk="1" hangingPunct="1">
              <a:buFontTx/>
              <a:buChar char="-"/>
            </a:pPr>
            <a:endParaRPr lang="en-US" altLang="de-DE" sz="1400" b="1" dirty="0"/>
          </a:p>
          <a:p>
            <a:pPr eaLnBrk="1" hangingPunct="1">
              <a:buFontTx/>
              <a:buChar char="-"/>
            </a:pPr>
            <a:r>
              <a:rPr lang="en-US" altLang="de-DE" sz="1400" b="1" dirty="0"/>
              <a:t>Layer layout (lever arm)</a:t>
            </a:r>
          </a:p>
          <a:p>
            <a:pPr eaLnBrk="1" hangingPunct="1">
              <a:buFontTx/>
              <a:buChar char="-"/>
            </a:pPr>
            <a:endParaRPr lang="en-US" altLang="de-DE" sz="1400" b="1" dirty="0"/>
          </a:p>
          <a:p>
            <a:pPr eaLnBrk="1" hangingPunct="1">
              <a:buFontTx/>
              <a:buChar char="-"/>
            </a:pPr>
            <a:r>
              <a:rPr lang="en-US" altLang="de-DE" sz="1400" b="1" dirty="0"/>
              <a:t>Good S/N</a:t>
            </a:r>
          </a:p>
          <a:p>
            <a:pPr eaLnBrk="1" hangingPunct="1">
              <a:buFontTx/>
              <a:buChar char="-"/>
            </a:pPr>
            <a:endParaRPr lang="en-US" altLang="de-DE" sz="1400" b="1" dirty="0"/>
          </a:p>
          <a:p>
            <a:pPr eaLnBrk="1" hangingPunct="1"/>
            <a:endParaRPr lang="en-US" altLang="de-DE" sz="1400" b="1" dirty="0"/>
          </a:p>
        </p:txBody>
      </p:sp>
      <p:sp>
        <p:nvSpPr>
          <p:cNvPr id="5126" name="Text Box 5"/>
          <p:cNvSpPr txBox="1">
            <a:spLocks noChangeArrowheads="1"/>
          </p:cNvSpPr>
          <p:nvPr/>
        </p:nvSpPr>
        <p:spPr bwMode="auto">
          <a:xfrm>
            <a:off x="6516688" y="1628775"/>
            <a:ext cx="16065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de-DE"/>
              <a:t>Resolution</a:t>
            </a:r>
          </a:p>
          <a:p>
            <a:pPr eaLnBrk="1" hangingPunct="1"/>
            <a:r>
              <a:rPr lang="en-US" altLang="de-DE"/>
              <a:t>Distance to IP</a:t>
            </a:r>
          </a:p>
        </p:txBody>
      </p:sp>
      <p:sp>
        <p:nvSpPr>
          <p:cNvPr id="5127" name="Text Box 6"/>
          <p:cNvSpPr txBox="1">
            <a:spLocks noChangeArrowheads="1"/>
          </p:cNvSpPr>
          <p:nvPr/>
        </p:nvSpPr>
        <p:spPr bwMode="auto">
          <a:xfrm>
            <a:off x="4140200" y="1628775"/>
            <a:ext cx="22034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de-DE"/>
              <a:t>Material (scattering)</a:t>
            </a:r>
          </a:p>
        </p:txBody>
      </p:sp>
      <p:sp>
        <p:nvSpPr>
          <p:cNvPr id="5128" name="Rectangle 7"/>
          <p:cNvSpPr>
            <a:spLocks noChangeArrowheads="1"/>
          </p:cNvSpPr>
          <p:nvPr/>
        </p:nvSpPr>
        <p:spPr bwMode="auto">
          <a:xfrm>
            <a:off x="4140200" y="1642971"/>
            <a:ext cx="4248150" cy="4321175"/>
          </a:xfrm>
          <a:prstGeom prst="rect">
            <a:avLst/>
          </a:prstGeom>
          <a:gradFill rotWithShape="1">
            <a:gsLst>
              <a:gs pos="0">
                <a:srgbClr val="FFFF00">
                  <a:alpha val="37000"/>
                </a:srgbClr>
              </a:gs>
              <a:gs pos="100000">
                <a:srgbClr val="66FFFF">
                  <a:alpha val="37000"/>
                </a:srgbClr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de-DE" altLang="de-DE" dirty="0"/>
          </a:p>
        </p:txBody>
      </p:sp>
      <p:graphicFrame>
        <p:nvGraphicFramePr>
          <p:cNvPr id="5122" name="Object 2"/>
          <p:cNvGraphicFramePr>
            <a:graphicFrameLocks noGrp="1" noChangeAspect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637548263"/>
              </p:ext>
            </p:extLst>
          </p:nvPr>
        </p:nvGraphicFramePr>
        <p:xfrm>
          <a:off x="268987" y="4821336"/>
          <a:ext cx="3366909" cy="9119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68" name="Formel" r:id="rId4" imgW="1549080" imgH="419040" progId="Equation.3">
                  <p:embed/>
                </p:oleObj>
              </mc:Choice>
              <mc:Fallback>
                <p:oleObj name="Formel" r:id="rId4" imgW="1549080" imgH="419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8987" y="4821336"/>
                        <a:ext cx="3366909" cy="91192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ctangle 5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604250" y="6597650"/>
            <a:ext cx="539750" cy="2603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6FF29F-412A-4CCD-969A-6823A2E3362E}" type="slidenum">
              <a:rPr lang="en-GB"/>
              <a:pPr>
                <a:defRPr/>
              </a:pPr>
              <a:t>117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0560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Some History</a:t>
            </a:r>
          </a:p>
        </p:txBody>
      </p:sp>
      <p:sp>
        <p:nvSpPr>
          <p:cNvPr id="264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497013" y="1009650"/>
            <a:ext cx="7178675" cy="474663"/>
          </a:xfrm>
        </p:spPr>
        <p:txBody>
          <a:bodyPr/>
          <a:lstStyle/>
          <a:p>
            <a:pPr>
              <a:buFontTx/>
              <a:buNone/>
            </a:pPr>
            <a:r>
              <a:rPr lang="en-US" b="1" dirty="0"/>
              <a:t>~1980: NA11/NA32 </a:t>
            </a:r>
          </a:p>
          <a:p>
            <a:pPr>
              <a:buFontTx/>
              <a:buNone/>
            </a:pPr>
            <a:endParaRPr lang="en-US" b="1" dirty="0"/>
          </a:p>
        </p:txBody>
      </p:sp>
      <p:pic>
        <p:nvPicPr>
          <p:cNvPr id="26419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55763" y="1412875"/>
            <a:ext cx="7019925" cy="4745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64197" name="Text Box 5"/>
          <p:cNvSpPr txBox="1">
            <a:spLocks noChangeArrowheads="1"/>
          </p:cNvSpPr>
          <p:nvPr/>
        </p:nvSpPr>
        <p:spPr bwMode="auto">
          <a:xfrm>
            <a:off x="2045021" y="6256338"/>
            <a:ext cx="634340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dirty="0" smtClean="0"/>
              <a:t>First silicon strip detector operating in a particle physics experiment!</a:t>
            </a:r>
            <a:endParaRPr lang="en-GB" dirty="0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7812360" y="6524625"/>
            <a:ext cx="1331913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1">
                <a:latin typeface="Arial" charset="0"/>
              </a:defRPr>
            </a:lvl1pPr>
          </a:lstStyle>
          <a:p>
            <a:pPr>
              <a:defRPr/>
            </a:pPr>
            <a:fld id="{51DD940C-2CE7-426E-9ABD-2D6335A89FB3}" type="slidenum">
              <a:rPr lang="en-GB"/>
              <a:pPr>
                <a:defRPr/>
              </a:pPr>
              <a:t>118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31983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History</a:t>
            </a:r>
            <a:endParaRPr lang="en-GB" dirty="0"/>
          </a:p>
        </p:txBody>
      </p:sp>
      <p:sp>
        <p:nvSpPr>
          <p:cNvPr id="302085" name="Text Box 5"/>
          <p:cNvSpPr txBox="1">
            <a:spLocks noChangeArrowheads="1"/>
          </p:cNvSpPr>
          <p:nvPr/>
        </p:nvSpPr>
        <p:spPr bwMode="auto">
          <a:xfrm>
            <a:off x="1476375" y="1541110"/>
            <a:ext cx="3260725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GB" b="1" dirty="0" smtClean="0"/>
              <a:t>ALEPH Experiment</a:t>
            </a:r>
          </a:p>
          <a:p>
            <a:endParaRPr lang="en-GB" b="1" dirty="0" smtClean="0"/>
          </a:p>
          <a:p>
            <a:r>
              <a:rPr lang="en-GB" dirty="0" smtClean="0"/>
              <a:t>LEP/CERN, 1989 – 1995</a:t>
            </a:r>
          </a:p>
          <a:p>
            <a:endParaRPr lang="en-GB" dirty="0" smtClean="0"/>
          </a:p>
          <a:p>
            <a:r>
              <a:rPr lang="en-GB" dirty="0" smtClean="0"/>
              <a:t>First double sided silicon strip detector operation in a colliding beam experiment</a:t>
            </a:r>
            <a:endParaRPr lang="en-GB" dirty="0"/>
          </a:p>
        </p:txBody>
      </p:sp>
      <p:pic>
        <p:nvPicPr>
          <p:cNvPr id="302084" name="Picture 4" descr="IMG_6299"/>
          <p:cNvPicPr>
            <a:picLocks noChangeAspect="1" noChangeArrowheads="1"/>
          </p:cNvPicPr>
          <p:nvPr/>
        </p:nvPicPr>
        <p:blipFill>
          <a:blip r:embed="rId2" cstate="print"/>
          <a:srcRect r="23914"/>
          <a:stretch>
            <a:fillRect/>
          </a:stretch>
        </p:blipFill>
        <p:spPr bwMode="auto">
          <a:xfrm>
            <a:off x="5003800" y="1052513"/>
            <a:ext cx="3889375" cy="3406775"/>
          </a:xfrm>
          <a:prstGeom prst="rect">
            <a:avLst/>
          </a:prstGeom>
          <a:noFill/>
        </p:spPr>
      </p:pic>
      <p:pic>
        <p:nvPicPr>
          <p:cNvPr id="66" name="Picture 6" descr="Bsdecay00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3933056"/>
            <a:ext cx="3852862" cy="279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" name="TextBox 66"/>
          <p:cNvSpPr txBox="1"/>
          <p:nvPr/>
        </p:nvSpPr>
        <p:spPr>
          <a:xfrm>
            <a:off x="5436096" y="4941168"/>
            <a:ext cx="357501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Major contributions to B-physics</a:t>
            </a:r>
          </a:p>
          <a:p>
            <a:endParaRPr lang="en-US" dirty="0" smtClean="0"/>
          </a:p>
          <a:p>
            <a:r>
              <a:rPr lang="en-US" dirty="0" smtClean="0"/>
              <a:t>Evidence for B</a:t>
            </a:r>
            <a:r>
              <a:rPr lang="en-US" baseline="-25000" dirty="0" smtClean="0"/>
              <a:t>s</a:t>
            </a:r>
            <a:r>
              <a:rPr lang="en-US" dirty="0" smtClean="0"/>
              <a:t>, </a:t>
            </a:r>
            <a:r>
              <a:rPr lang="en-US" dirty="0" smtClean="0">
                <a:latin typeface="Symbol" pitchFamily="18" charset="2"/>
              </a:rPr>
              <a:t>L</a:t>
            </a:r>
            <a:r>
              <a:rPr lang="en-US" baseline="-25000" dirty="0" smtClean="0"/>
              <a:t>b</a:t>
            </a:r>
          </a:p>
          <a:p>
            <a:r>
              <a:rPr lang="en-US" dirty="0" smtClean="0"/>
              <a:t>Individual lifetimes of all B</a:t>
            </a:r>
            <a:r>
              <a:rPr lang="en-US" baseline="30000" dirty="0" smtClean="0"/>
              <a:t>0</a:t>
            </a:r>
            <a:r>
              <a:rPr lang="en-US" dirty="0" smtClean="0"/>
              <a:t>, B</a:t>
            </a:r>
            <a:r>
              <a:rPr lang="en-US" baseline="30000" dirty="0" smtClean="0"/>
              <a:t>+</a:t>
            </a:r>
            <a:r>
              <a:rPr lang="en-US" dirty="0" smtClean="0"/>
              <a:t>, B</a:t>
            </a:r>
            <a:r>
              <a:rPr lang="en-US" baseline="-25000" dirty="0" smtClean="0"/>
              <a:t>s</a:t>
            </a:r>
            <a:r>
              <a:rPr lang="en-US" dirty="0" smtClean="0"/>
              <a:t>, </a:t>
            </a:r>
            <a:r>
              <a:rPr lang="en-US" dirty="0" smtClean="0">
                <a:latin typeface="Symbol" pitchFamily="18" charset="2"/>
              </a:rPr>
              <a:t>L</a:t>
            </a:r>
            <a:r>
              <a:rPr lang="en-US" baseline="-25000" dirty="0" smtClean="0"/>
              <a:t>b</a:t>
            </a:r>
          </a:p>
          <a:p>
            <a:r>
              <a:rPr lang="en-US" dirty="0" smtClean="0"/>
              <a:t>Time dependence of B</a:t>
            </a:r>
            <a:r>
              <a:rPr lang="en-US" baseline="30000" dirty="0" smtClean="0"/>
              <a:t>0</a:t>
            </a:r>
            <a:r>
              <a:rPr lang="en-US" dirty="0" smtClean="0"/>
              <a:t> oscillations</a:t>
            </a:r>
            <a:endParaRPr lang="en-US" dirty="0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7848599" y="6524625"/>
            <a:ext cx="1331913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1">
                <a:latin typeface="Arial" charset="0"/>
              </a:defRPr>
            </a:lvl1pPr>
          </a:lstStyle>
          <a:p>
            <a:pPr>
              <a:defRPr/>
            </a:pPr>
            <a:fld id="{51DD940C-2CE7-426E-9ABD-2D6335A89FB3}" type="slidenum">
              <a:rPr lang="en-GB"/>
              <a:pPr>
                <a:defRPr/>
              </a:pPr>
              <a:t>119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03374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Doped Semiconductors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4A6A59D-944C-415D-B0AC-758C8F70E9DA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sp>
        <p:nvSpPr>
          <p:cNvPr id="143" name="Textfeld 142"/>
          <p:cNvSpPr txBox="1"/>
          <p:nvPr/>
        </p:nvSpPr>
        <p:spPr>
          <a:xfrm>
            <a:off x="467544" y="5157192"/>
            <a:ext cx="823621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p</a:t>
            </a:r>
            <a:r>
              <a:rPr lang="en-GB" dirty="0" smtClean="0"/>
              <a:t>-doped (e.g. Boron): missing bond acts effectively as positive charge (‘hole’)</a:t>
            </a:r>
          </a:p>
          <a:p>
            <a:r>
              <a:rPr lang="en-GB" dirty="0" smtClean="0"/>
              <a:t>In the band model this corresponds to an acceptor level ~45meV above the valence band</a:t>
            </a:r>
          </a:p>
          <a:p>
            <a:endParaRPr lang="en-GB" dirty="0" smtClean="0"/>
          </a:p>
          <a:p>
            <a:r>
              <a:rPr lang="en-GB" dirty="0" smtClean="0"/>
              <a:t>At room temperature these states are occupied and the corresponding holes in the valence band act as free carriers</a:t>
            </a:r>
            <a:endParaRPr lang="en-GB" dirty="0"/>
          </a:p>
        </p:txBody>
      </p:sp>
      <p:grpSp>
        <p:nvGrpSpPr>
          <p:cNvPr id="142" name="Gruppieren 141"/>
          <p:cNvGrpSpPr/>
          <p:nvPr/>
        </p:nvGrpSpPr>
        <p:grpSpPr>
          <a:xfrm>
            <a:off x="6372299" y="2060848"/>
            <a:ext cx="2016125" cy="1871662"/>
            <a:chOff x="6516688" y="1125538"/>
            <a:chExt cx="2016125" cy="1871662"/>
          </a:xfrm>
        </p:grpSpPr>
        <p:sp>
          <p:nvSpPr>
            <p:cNvPr id="187" name="Rectangle 21"/>
            <p:cNvSpPr>
              <a:spLocks noChangeArrowheads="1"/>
            </p:cNvSpPr>
            <p:nvPr/>
          </p:nvSpPr>
          <p:spPr bwMode="auto">
            <a:xfrm>
              <a:off x="6516688" y="1557338"/>
              <a:ext cx="2016125" cy="4318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en-GB" altLang="de-DE" sz="1400"/>
                <a:t>Conduction Band</a:t>
              </a:r>
            </a:p>
          </p:txBody>
        </p:sp>
        <p:sp>
          <p:nvSpPr>
            <p:cNvPr id="188" name="Rectangle 22"/>
            <p:cNvSpPr>
              <a:spLocks noChangeArrowheads="1"/>
            </p:cNvSpPr>
            <p:nvPr/>
          </p:nvSpPr>
          <p:spPr bwMode="auto">
            <a:xfrm>
              <a:off x="6516688" y="2565400"/>
              <a:ext cx="2016125" cy="431800"/>
            </a:xfrm>
            <a:prstGeom prst="rect">
              <a:avLst/>
            </a:prstGeom>
            <a:solidFill>
              <a:srgbClr val="33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en-GB" altLang="de-DE" sz="1400"/>
                <a:t>Valence Band</a:t>
              </a:r>
            </a:p>
          </p:txBody>
        </p:sp>
        <p:sp>
          <p:nvSpPr>
            <p:cNvPr id="189" name="Line 23"/>
            <p:cNvSpPr>
              <a:spLocks noChangeShapeType="1"/>
            </p:cNvSpPr>
            <p:nvPr/>
          </p:nvSpPr>
          <p:spPr bwMode="auto">
            <a:xfrm>
              <a:off x="6516688" y="2492375"/>
              <a:ext cx="201612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grpSp>
          <p:nvGrpSpPr>
            <p:cNvPr id="190" name="Group 55"/>
            <p:cNvGrpSpPr>
              <a:grpSpLocks/>
            </p:cNvGrpSpPr>
            <p:nvPr/>
          </p:nvGrpSpPr>
          <p:grpSpPr bwMode="auto">
            <a:xfrm>
              <a:off x="6661150" y="2565400"/>
              <a:ext cx="1655763" cy="144463"/>
              <a:chOff x="1202" y="2659"/>
              <a:chExt cx="1043" cy="91"/>
            </a:xfrm>
          </p:grpSpPr>
          <p:sp>
            <p:nvSpPr>
              <p:cNvPr id="286" name="Oval 32"/>
              <p:cNvSpPr>
                <a:spLocks noChangeArrowheads="1"/>
              </p:cNvSpPr>
              <p:nvPr/>
            </p:nvSpPr>
            <p:spPr bwMode="auto">
              <a:xfrm flipH="1">
                <a:off x="1338" y="2659"/>
                <a:ext cx="91" cy="91"/>
              </a:xfrm>
              <a:prstGeom prst="ellips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/>
                <a:r>
                  <a:rPr lang="en-GB" altLang="de-DE"/>
                  <a:t>+</a:t>
                </a:r>
              </a:p>
            </p:txBody>
          </p:sp>
          <p:sp>
            <p:nvSpPr>
              <p:cNvPr id="287" name="Oval 40"/>
              <p:cNvSpPr>
                <a:spLocks noChangeArrowheads="1"/>
              </p:cNvSpPr>
              <p:nvPr/>
            </p:nvSpPr>
            <p:spPr bwMode="auto">
              <a:xfrm flipH="1">
                <a:off x="1474" y="2659"/>
                <a:ext cx="91" cy="91"/>
              </a:xfrm>
              <a:prstGeom prst="ellips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/>
                <a:r>
                  <a:rPr lang="en-GB" altLang="de-DE"/>
                  <a:t>+</a:t>
                </a:r>
              </a:p>
            </p:txBody>
          </p:sp>
          <p:sp>
            <p:nvSpPr>
              <p:cNvPr id="288" name="Oval 41"/>
              <p:cNvSpPr>
                <a:spLocks noChangeArrowheads="1"/>
              </p:cNvSpPr>
              <p:nvPr/>
            </p:nvSpPr>
            <p:spPr bwMode="auto">
              <a:xfrm flipH="1">
                <a:off x="1610" y="2659"/>
                <a:ext cx="91" cy="91"/>
              </a:xfrm>
              <a:prstGeom prst="ellips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/>
                <a:r>
                  <a:rPr lang="en-GB" altLang="de-DE"/>
                  <a:t>+</a:t>
                </a:r>
              </a:p>
            </p:txBody>
          </p:sp>
          <p:sp>
            <p:nvSpPr>
              <p:cNvPr id="289" name="Oval 42"/>
              <p:cNvSpPr>
                <a:spLocks noChangeArrowheads="1"/>
              </p:cNvSpPr>
              <p:nvPr/>
            </p:nvSpPr>
            <p:spPr bwMode="auto">
              <a:xfrm flipH="1">
                <a:off x="1746" y="2659"/>
                <a:ext cx="91" cy="91"/>
              </a:xfrm>
              <a:prstGeom prst="ellips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/>
                <a:r>
                  <a:rPr lang="en-GB" altLang="de-DE"/>
                  <a:t>+</a:t>
                </a:r>
              </a:p>
            </p:txBody>
          </p:sp>
          <p:sp>
            <p:nvSpPr>
              <p:cNvPr id="290" name="Oval 43"/>
              <p:cNvSpPr>
                <a:spLocks noChangeArrowheads="1"/>
              </p:cNvSpPr>
              <p:nvPr/>
            </p:nvSpPr>
            <p:spPr bwMode="auto">
              <a:xfrm flipH="1">
                <a:off x="1882" y="2659"/>
                <a:ext cx="91" cy="91"/>
              </a:xfrm>
              <a:prstGeom prst="ellips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/>
                <a:r>
                  <a:rPr lang="en-GB" altLang="de-DE"/>
                  <a:t>+</a:t>
                </a:r>
              </a:p>
            </p:txBody>
          </p:sp>
          <p:sp>
            <p:nvSpPr>
              <p:cNvPr id="291" name="Oval 44"/>
              <p:cNvSpPr>
                <a:spLocks noChangeArrowheads="1"/>
              </p:cNvSpPr>
              <p:nvPr/>
            </p:nvSpPr>
            <p:spPr bwMode="auto">
              <a:xfrm flipH="1">
                <a:off x="1202" y="2659"/>
                <a:ext cx="91" cy="91"/>
              </a:xfrm>
              <a:prstGeom prst="ellips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/>
                <a:r>
                  <a:rPr lang="en-GB" altLang="de-DE"/>
                  <a:t>+</a:t>
                </a:r>
              </a:p>
            </p:txBody>
          </p:sp>
          <p:sp>
            <p:nvSpPr>
              <p:cNvPr id="292" name="Oval 45"/>
              <p:cNvSpPr>
                <a:spLocks noChangeArrowheads="1"/>
              </p:cNvSpPr>
              <p:nvPr/>
            </p:nvSpPr>
            <p:spPr bwMode="auto">
              <a:xfrm flipH="1">
                <a:off x="2018" y="2659"/>
                <a:ext cx="91" cy="91"/>
              </a:xfrm>
              <a:prstGeom prst="ellips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/>
                <a:r>
                  <a:rPr lang="en-GB" altLang="de-DE"/>
                  <a:t>+</a:t>
                </a:r>
              </a:p>
            </p:txBody>
          </p:sp>
          <p:sp>
            <p:nvSpPr>
              <p:cNvPr id="293" name="Oval 46"/>
              <p:cNvSpPr>
                <a:spLocks noChangeArrowheads="1"/>
              </p:cNvSpPr>
              <p:nvPr/>
            </p:nvSpPr>
            <p:spPr bwMode="auto">
              <a:xfrm flipH="1">
                <a:off x="2154" y="2659"/>
                <a:ext cx="91" cy="91"/>
              </a:xfrm>
              <a:prstGeom prst="ellips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/>
                <a:r>
                  <a:rPr lang="en-GB" altLang="de-DE"/>
                  <a:t>+</a:t>
                </a:r>
              </a:p>
            </p:txBody>
          </p:sp>
        </p:grpSp>
        <p:sp>
          <p:nvSpPr>
            <p:cNvPr id="191" name="Oval 65"/>
            <p:cNvSpPr>
              <a:spLocks noChangeArrowheads="1"/>
            </p:cNvSpPr>
            <p:nvPr/>
          </p:nvSpPr>
          <p:spPr bwMode="auto">
            <a:xfrm flipH="1">
              <a:off x="6877050" y="2276475"/>
              <a:ext cx="144463" cy="144463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en-GB" altLang="de-DE"/>
                <a:t>-</a:t>
              </a:r>
            </a:p>
          </p:txBody>
        </p:sp>
        <p:sp>
          <p:nvSpPr>
            <p:cNvPr id="192" name="Oval 66"/>
            <p:cNvSpPr>
              <a:spLocks noChangeArrowheads="1"/>
            </p:cNvSpPr>
            <p:nvPr/>
          </p:nvSpPr>
          <p:spPr bwMode="auto">
            <a:xfrm flipH="1">
              <a:off x="8172450" y="2276475"/>
              <a:ext cx="144463" cy="144463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en-GB" altLang="de-DE"/>
                <a:t>-</a:t>
              </a:r>
            </a:p>
          </p:txBody>
        </p:sp>
        <p:sp>
          <p:nvSpPr>
            <p:cNvPr id="193" name="Oval 67"/>
            <p:cNvSpPr>
              <a:spLocks noChangeArrowheads="1"/>
            </p:cNvSpPr>
            <p:nvPr/>
          </p:nvSpPr>
          <p:spPr bwMode="auto">
            <a:xfrm flipH="1">
              <a:off x="7092950" y="2276475"/>
              <a:ext cx="144463" cy="144463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en-GB" altLang="de-DE"/>
                <a:t>-</a:t>
              </a:r>
            </a:p>
          </p:txBody>
        </p:sp>
        <p:sp>
          <p:nvSpPr>
            <p:cNvPr id="281" name="Oval 68"/>
            <p:cNvSpPr>
              <a:spLocks noChangeArrowheads="1"/>
            </p:cNvSpPr>
            <p:nvPr/>
          </p:nvSpPr>
          <p:spPr bwMode="auto">
            <a:xfrm flipH="1">
              <a:off x="7308850" y="2276475"/>
              <a:ext cx="144463" cy="144463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en-GB" altLang="de-DE"/>
                <a:t>-</a:t>
              </a:r>
            </a:p>
          </p:txBody>
        </p:sp>
        <p:sp>
          <p:nvSpPr>
            <p:cNvPr id="282" name="Oval 69"/>
            <p:cNvSpPr>
              <a:spLocks noChangeArrowheads="1"/>
            </p:cNvSpPr>
            <p:nvPr/>
          </p:nvSpPr>
          <p:spPr bwMode="auto">
            <a:xfrm flipH="1">
              <a:off x="7524750" y="2276475"/>
              <a:ext cx="144463" cy="144463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en-GB" altLang="de-DE"/>
                <a:t>-</a:t>
              </a:r>
            </a:p>
          </p:txBody>
        </p:sp>
        <p:sp>
          <p:nvSpPr>
            <p:cNvPr id="283" name="Oval 70"/>
            <p:cNvSpPr>
              <a:spLocks noChangeArrowheads="1"/>
            </p:cNvSpPr>
            <p:nvPr/>
          </p:nvSpPr>
          <p:spPr bwMode="auto">
            <a:xfrm flipH="1">
              <a:off x="7740650" y="2276475"/>
              <a:ext cx="144463" cy="144463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en-GB" altLang="de-DE"/>
                <a:t>-</a:t>
              </a:r>
            </a:p>
          </p:txBody>
        </p:sp>
        <p:sp>
          <p:nvSpPr>
            <p:cNvPr id="284" name="Oval 71"/>
            <p:cNvSpPr>
              <a:spLocks noChangeArrowheads="1"/>
            </p:cNvSpPr>
            <p:nvPr/>
          </p:nvSpPr>
          <p:spPr bwMode="auto">
            <a:xfrm flipH="1">
              <a:off x="7956550" y="2276475"/>
              <a:ext cx="144463" cy="144463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en-GB" altLang="de-DE"/>
                <a:t>-</a:t>
              </a:r>
            </a:p>
          </p:txBody>
        </p:sp>
        <p:sp>
          <p:nvSpPr>
            <p:cNvPr id="285" name="Text Box 74"/>
            <p:cNvSpPr txBox="1">
              <a:spLocks noChangeArrowheads="1"/>
            </p:cNvSpPr>
            <p:nvPr/>
          </p:nvSpPr>
          <p:spPr bwMode="auto">
            <a:xfrm>
              <a:off x="6934200" y="1125538"/>
              <a:ext cx="1022350" cy="366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GB" altLang="de-DE"/>
                <a:t>p-doped</a:t>
              </a:r>
            </a:p>
          </p:txBody>
        </p:sp>
      </p:grpSp>
      <p:grpSp>
        <p:nvGrpSpPr>
          <p:cNvPr id="5" name="Gruppieren 4"/>
          <p:cNvGrpSpPr/>
          <p:nvPr/>
        </p:nvGrpSpPr>
        <p:grpSpPr>
          <a:xfrm>
            <a:off x="827584" y="1700807"/>
            <a:ext cx="5040560" cy="2736304"/>
            <a:chOff x="683568" y="1700807"/>
            <a:chExt cx="5040560" cy="2736304"/>
          </a:xfrm>
        </p:grpSpPr>
        <p:grpSp>
          <p:nvGrpSpPr>
            <p:cNvPr id="194" name="Gruppieren 193"/>
            <p:cNvGrpSpPr/>
            <p:nvPr/>
          </p:nvGrpSpPr>
          <p:grpSpPr>
            <a:xfrm>
              <a:off x="683568" y="2492894"/>
              <a:ext cx="5040560" cy="1152130"/>
              <a:chOff x="827584" y="2924943"/>
              <a:chExt cx="5040560" cy="1152130"/>
            </a:xfrm>
          </p:grpSpPr>
          <p:grpSp>
            <p:nvGrpSpPr>
              <p:cNvPr id="13" name="Gruppieren 12"/>
              <p:cNvGrpSpPr/>
              <p:nvPr/>
            </p:nvGrpSpPr>
            <p:grpSpPr>
              <a:xfrm>
                <a:off x="2339752" y="2924944"/>
                <a:ext cx="1152128" cy="1152129"/>
                <a:chOff x="2627784" y="2348880"/>
                <a:chExt cx="1152128" cy="1152129"/>
              </a:xfrm>
            </p:grpSpPr>
            <p:sp>
              <p:nvSpPr>
                <p:cNvPr id="6" name="Ellipse 5"/>
                <p:cNvSpPr/>
                <p:nvPr/>
              </p:nvSpPr>
              <p:spPr>
                <a:xfrm>
                  <a:off x="3059832" y="2780928"/>
                  <a:ext cx="288032" cy="288032"/>
                </a:xfrm>
                <a:prstGeom prst="ellipse">
                  <a:avLst/>
                </a:prstGeom>
                <a:solidFill>
                  <a:srgbClr val="6699FF"/>
                </a:solidFill>
                <a:ln>
                  <a:solidFill>
                    <a:srgbClr val="6699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000" dirty="0"/>
                </a:p>
              </p:txBody>
            </p:sp>
            <p:cxnSp>
              <p:nvCxnSpPr>
                <p:cNvPr id="8" name="Gerade Verbindung 7"/>
                <p:cNvCxnSpPr/>
                <p:nvPr/>
              </p:nvCxnSpPr>
              <p:spPr>
                <a:xfrm>
                  <a:off x="3347864" y="2924944"/>
                  <a:ext cx="432048" cy="0"/>
                </a:xfrm>
                <a:prstGeom prst="line">
                  <a:avLst/>
                </a:prstGeom>
                <a:ln w="28575">
                  <a:solidFill>
                    <a:srgbClr val="6699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" name="Gerade Verbindung 8"/>
                <p:cNvCxnSpPr/>
                <p:nvPr/>
              </p:nvCxnSpPr>
              <p:spPr>
                <a:xfrm>
                  <a:off x="2627784" y="2924944"/>
                  <a:ext cx="432048" cy="0"/>
                </a:xfrm>
                <a:prstGeom prst="line">
                  <a:avLst/>
                </a:prstGeom>
                <a:ln w="28575">
                  <a:solidFill>
                    <a:srgbClr val="6699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" name="Gerade Verbindung 9"/>
                <p:cNvCxnSpPr/>
                <p:nvPr/>
              </p:nvCxnSpPr>
              <p:spPr>
                <a:xfrm rot="16200000">
                  <a:off x="2987824" y="2564904"/>
                  <a:ext cx="432048" cy="0"/>
                </a:xfrm>
                <a:prstGeom prst="line">
                  <a:avLst/>
                </a:prstGeom>
                <a:ln w="28575">
                  <a:solidFill>
                    <a:srgbClr val="6699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" name="Gerade Verbindung 10"/>
                <p:cNvCxnSpPr/>
                <p:nvPr/>
              </p:nvCxnSpPr>
              <p:spPr>
                <a:xfrm rot="16200000">
                  <a:off x="2987824" y="3284985"/>
                  <a:ext cx="432048" cy="0"/>
                </a:xfrm>
                <a:prstGeom prst="line">
                  <a:avLst/>
                </a:prstGeom>
                <a:ln w="28575">
                  <a:solidFill>
                    <a:srgbClr val="6699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2" name="Textfeld 11"/>
                <p:cNvSpPr txBox="1"/>
                <p:nvPr/>
              </p:nvSpPr>
              <p:spPr>
                <a:xfrm>
                  <a:off x="3002898" y="2777802"/>
                  <a:ext cx="344966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sz="1400" dirty="0" smtClean="0"/>
                    <a:t>Si</a:t>
                  </a:r>
                  <a:endParaRPr lang="en-GB" sz="1400" dirty="0"/>
                </a:p>
              </p:txBody>
            </p:sp>
          </p:grpSp>
          <p:grpSp>
            <p:nvGrpSpPr>
              <p:cNvPr id="152" name="Gruppieren 151"/>
              <p:cNvGrpSpPr/>
              <p:nvPr/>
            </p:nvGrpSpPr>
            <p:grpSpPr>
              <a:xfrm>
                <a:off x="3131840" y="2924943"/>
                <a:ext cx="1440160" cy="1152129"/>
                <a:chOff x="2627784" y="2348880"/>
                <a:chExt cx="1440160" cy="1152129"/>
              </a:xfrm>
            </p:grpSpPr>
            <p:sp>
              <p:nvSpPr>
                <p:cNvPr id="153" name="Ellipse 152"/>
                <p:cNvSpPr/>
                <p:nvPr/>
              </p:nvSpPr>
              <p:spPr>
                <a:xfrm>
                  <a:off x="3059832" y="2780928"/>
                  <a:ext cx="288032" cy="288032"/>
                </a:xfrm>
                <a:prstGeom prst="ellipse">
                  <a:avLst/>
                </a:prstGeom>
                <a:solidFill>
                  <a:srgbClr val="6699FF"/>
                </a:solidFill>
                <a:ln>
                  <a:solidFill>
                    <a:srgbClr val="6699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000" dirty="0"/>
                </a:p>
              </p:txBody>
            </p:sp>
            <p:cxnSp>
              <p:nvCxnSpPr>
                <p:cNvPr id="154" name="Gerade Verbindung 153"/>
                <p:cNvCxnSpPr/>
                <p:nvPr/>
              </p:nvCxnSpPr>
              <p:spPr>
                <a:xfrm>
                  <a:off x="3635896" y="2938561"/>
                  <a:ext cx="432048" cy="0"/>
                </a:xfrm>
                <a:prstGeom prst="line">
                  <a:avLst/>
                </a:prstGeom>
                <a:ln w="28575">
                  <a:solidFill>
                    <a:srgbClr val="6699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5" name="Gerade Verbindung 154"/>
                <p:cNvCxnSpPr/>
                <p:nvPr/>
              </p:nvCxnSpPr>
              <p:spPr>
                <a:xfrm>
                  <a:off x="2627784" y="2924944"/>
                  <a:ext cx="432048" cy="0"/>
                </a:xfrm>
                <a:prstGeom prst="line">
                  <a:avLst/>
                </a:prstGeom>
                <a:ln w="28575">
                  <a:solidFill>
                    <a:srgbClr val="6699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6" name="Gerade Verbindung 155"/>
                <p:cNvCxnSpPr/>
                <p:nvPr/>
              </p:nvCxnSpPr>
              <p:spPr>
                <a:xfrm rot="16200000">
                  <a:off x="2987824" y="2564904"/>
                  <a:ext cx="432048" cy="0"/>
                </a:xfrm>
                <a:prstGeom prst="line">
                  <a:avLst/>
                </a:prstGeom>
                <a:ln w="28575">
                  <a:solidFill>
                    <a:srgbClr val="6699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7" name="Gerade Verbindung 156"/>
                <p:cNvCxnSpPr/>
                <p:nvPr/>
              </p:nvCxnSpPr>
              <p:spPr>
                <a:xfrm rot="16200000">
                  <a:off x="2987824" y="3284985"/>
                  <a:ext cx="432048" cy="0"/>
                </a:xfrm>
                <a:prstGeom prst="line">
                  <a:avLst/>
                </a:prstGeom>
                <a:ln w="28575">
                  <a:solidFill>
                    <a:srgbClr val="6699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58" name="Textfeld 157"/>
                <p:cNvSpPr txBox="1"/>
                <p:nvPr/>
              </p:nvSpPr>
              <p:spPr>
                <a:xfrm>
                  <a:off x="3002898" y="2777802"/>
                  <a:ext cx="304892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sz="1400" dirty="0" smtClean="0"/>
                    <a:t>B</a:t>
                  </a:r>
                  <a:endParaRPr lang="en-GB" sz="1400" dirty="0"/>
                </a:p>
              </p:txBody>
            </p:sp>
          </p:grpSp>
          <p:grpSp>
            <p:nvGrpSpPr>
              <p:cNvPr id="159" name="Gruppieren 158"/>
              <p:cNvGrpSpPr/>
              <p:nvPr/>
            </p:nvGrpSpPr>
            <p:grpSpPr>
              <a:xfrm>
                <a:off x="4299042" y="2924944"/>
                <a:ext cx="777014" cy="1152129"/>
                <a:chOff x="3002898" y="2348880"/>
                <a:chExt cx="777014" cy="1152129"/>
              </a:xfrm>
            </p:grpSpPr>
            <p:sp>
              <p:nvSpPr>
                <p:cNvPr id="160" name="Ellipse 159"/>
                <p:cNvSpPr/>
                <p:nvPr/>
              </p:nvSpPr>
              <p:spPr>
                <a:xfrm>
                  <a:off x="3059832" y="2780928"/>
                  <a:ext cx="288032" cy="288032"/>
                </a:xfrm>
                <a:prstGeom prst="ellipse">
                  <a:avLst/>
                </a:prstGeom>
                <a:solidFill>
                  <a:srgbClr val="6699FF"/>
                </a:solidFill>
                <a:ln>
                  <a:solidFill>
                    <a:srgbClr val="6699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000" dirty="0"/>
                </a:p>
              </p:txBody>
            </p:sp>
            <p:cxnSp>
              <p:nvCxnSpPr>
                <p:cNvPr id="161" name="Gerade Verbindung 160"/>
                <p:cNvCxnSpPr/>
                <p:nvPr/>
              </p:nvCxnSpPr>
              <p:spPr>
                <a:xfrm>
                  <a:off x="3347864" y="2924944"/>
                  <a:ext cx="432048" cy="0"/>
                </a:xfrm>
                <a:prstGeom prst="line">
                  <a:avLst/>
                </a:prstGeom>
                <a:ln w="28575">
                  <a:solidFill>
                    <a:srgbClr val="6699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3" name="Gerade Verbindung 162"/>
                <p:cNvCxnSpPr/>
                <p:nvPr/>
              </p:nvCxnSpPr>
              <p:spPr>
                <a:xfrm rot="16200000">
                  <a:off x="2987824" y="2564904"/>
                  <a:ext cx="432048" cy="0"/>
                </a:xfrm>
                <a:prstGeom prst="line">
                  <a:avLst/>
                </a:prstGeom>
                <a:ln w="28575">
                  <a:solidFill>
                    <a:srgbClr val="6699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4" name="Gerade Verbindung 163"/>
                <p:cNvCxnSpPr/>
                <p:nvPr/>
              </p:nvCxnSpPr>
              <p:spPr>
                <a:xfrm rot="16200000">
                  <a:off x="2987824" y="3284985"/>
                  <a:ext cx="432048" cy="0"/>
                </a:xfrm>
                <a:prstGeom prst="line">
                  <a:avLst/>
                </a:prstGeom>
                <a:ln w="28575">
                  <a:solidFill>
                    <a:srgbClr val="6699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65" name="Textfeld 164"/>
                <p:cNvSpPr txBox="1"/>
                <p:nvPr/>
              </p:nvSpPr>
              <p:spPr>
                <a:xfrm>
                  <a:off x="3002898" y="2777802"/>
                  <a:ext cx="344966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sz="1400" dirty="0" smtClean="0"/>
                    <a:t>Si</a:t>
                  </a:r>
                  <a:endParaRPr lang="en-GB" sz="1400" dirty="0"/>
                </a:p>
              </p:txBody>
            </p:sp>
          </p:grpSp>
          <p:grpSp>
            <p:nvGrpSpPr>
              <p:cNvPr id="166" name="Gruppieren 165"/>
              <p:cNvGrpSpPr/>
              <p:nvPr/>
            </p:nvGrpSpPr>
            <p:grpSpPr>
              <a:xfrm>
                <a:off x="1547664" y="2924944"/>
                <a:ext cx="1152128" cy="1152129"/>
                <a:chOff x="2627784" y="2348880"/>
                <a:chExt cx="1152128" cy="1152129"/>
              </a:xfrm>
            </p:grpSpPr>
            <p:sp>
              <p:nvSpPr>
                <p:cNvPr id="167" name="Ellipse 166"/>
                <p:cNvSpPr/>
                <p:nvPr/>
              </p:nvSpPr>
              <p:spPr>
                <a:xfrm>
                  <a:off x="3059832" y="2780928"/>
                  <a:ext cx="288032" cy="288032"/>
                </a:xfrm>
                <a:prstGeom prst="ellipse">
                  <a:avLst/>
                </a:prstGeom>
                <a:solidFill>
                  <a:srgbClr val="6699FF"/>
                </a:solidFill>
                <a:ln>
                  <a:solidFill>
                    <a:srgbClr val="6699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000" dirty="0"/>
                </a:p>
              </p:txBody>
            </p:sp>
            <p:cxnSp>
              <p:nvCxnSpPr>
                <p:cNvPr id="168" name="Gerade Verbindung 167"/>
                <p:cNvCxnSpPr/>
                <p:nvPr/>
              </p:nvCxnSpPr>
              <p:spPr>
                <a:xfrm>
                  <a:off x="3347864" y="2924944"/>
                  <a:ext cx="432048" cy="0"/>
                </a:xfrm>
                <a:prstGeom prst="line">
                  <a:avLst/>
                </a:prstGeom>
                <a:ln w="28575">
                  <a:solidFill>
                    <a:srgbClr val="6699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9" name="Gerade Verbindung 168"/>
                <p:cNvCxnSpPr/>
                <p:nvPr/>
              </p:nvCxnSpPr>
              <p:spPr>
                <a:xfrm>
                  <a:off x="2627784" y="2924944"/>
                  <a:ext cx="432048" cy="0"/>
                </a:xfrm>
                <a:prstGeom prst="line">
                  <a:avLst/>
                </a:prstGeom>
                <a:ln w="28575">
                  <a:solidFill>
                    <a:srgbClr val="6699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0" name="Gerade Verbindung 169"/>
                <p:cNvCxnSpPr/>
                <p:nvPr/>
              </p:nvCxnSpPr>
              <p:spPr>
                <a:xfrm rot="16200000">
                  <a:off x="2987824" y="2564904"/>
                  <a:ext cx="432048" cy="0"/>
                </a:xfrm>
                <a:prstGeom prst="line">
                  <a:avLst/>
                </a:prstGeom>
                <a:ln w="28575">
                  <a:solidFill>
                    <a:srgbClr val="6699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1" name="Gerade Verbindung 170"/>
                <p:cNvCxnSpPr/>
                <p:nvPr/>
              </p:nvCxnSpPr>
              <p:spPr>
                <a:xfrm rot="16200000">
                  <a:off x="2987824" y="3284985"/>
                  <a:ext cx="432048" cy="0"/>
                </a:xfrm>
                <a:prstGeom prst="line">
                  <a:avLst/>
                </a:prstGeom>
                <a:ln w="28575">
                  <a:solidFill>
                    <a:srgbClr val="6699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72" name="Textfeld 171"/>
                <p:cNvSpPr txBox="1"/>
                <p:nvPr/>
              </p:nvSpPr>
              <p:spPr>
                <a:xfrm>
                  <a:off x="3002898" y="2777802"/>
                  <a:ext cx="344966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sz="1400" dirty="0" smtClean="0"/>
                    <a:t>Si</a:t>
                  </a:r>
                  <a:endParaRPr lang="en-GB" sz="1400" dirty="0"/>
                </a:p>
              </p:txBody>
            </p:sp>
          </p:grpSp>
          <p:grpSp>
            <p:nvGrpSpPr>
              <p:cNvPr id="173" name="Gruppieren 172"/>
              <p:cNvGrpSpPr/>
              <p:nvPr/>
            </p:nvGrpSpPr>
            <p:grpSpPr>
              <a:xfrm>
                <a:off x="827584" y="2924944"/>
                <a:ext cx="1152128" cy="1152129"/>
                <a:chOff x="2627784" y="2348880"/>
                <a:chExt cx="1152128" cy="1152129"/>
              </a:xfrm>
            </p:grpSpPr>
            <p:sp>
              <p:nvSpPr>
                <p:cNvPr id="174" name="Ellipse 173"/>
                <p:cNvSpPr/>
                <p:nvPr/>
              </p:nvSpPr>
              <p:spPr>
                <a:xfrm>
                  <a:off x="3059832" y="2780928"/>
                  <a:ext cx="288032" cy="288032"/>
                </a:xfrm>
                <a:prstGeom prst="ellipse">
                  <a:avLst/>
                </a:prstGeom>
                <a:solidFill>
                  <a:srgbClr val="6699FF"/>
                </a:solidFill>
                <a:ln>
                  <a:solidFill>
                    <a:srgbClr val="6699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000" dirty="0"/>
                </a:p>
              </p:txBody>
            </p:sp>
            <p:cxnSp>
              <p:nvCxnSpPr>
                <p:cNvPr id="175" name="Gerade Verbindung 174"/>
                <p:cNvCxnSpPr/>
                <p:nvPr/>
              </p:nvCxnSpPr>
              <p:spPr>
                <a:xfrm>
                  <a:off x="3347864" y="2924944"/>
                  <a:ext cx="432048" cy="0"/>
                </a:xfrm>
                <a:prstGeom prst="line">
                  <a:avLst/>
                </a:prstGeom>
                <a:ln w="28575">
                  <a:solidFill>
                    <a:srgbClr val="6699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6" name="Gerade Verbindung 175"/>
                <p:cNvCxnSpPr/>
                <p:nvPr/>
              </p:nvCxnSpPr>
              <p:spPr>
                <a:xfrm>
                  <a:off x="2627784" y="2924944"/>
                  <a:ext cx="432048" cy="0"/>
                </a:xfrm>
                <a:prstGeom prst="line">
                  <a:avLst/>
                </a:prstGeom>
                <a:ln w="28575">
                  <a:solidFill>
                    <a:srgbClr val="6699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7" name="Gerade Verbindung 176"/>
                <p:cNvCxnSpPr/>
                <p:nvPr/>
              </p:nvCxnSpPr>
              <p:spPr>
                <a:xfrm rot="16200000">
                  <a:off x="2987824" y="2564904"/>
                  <a:ext cx="432048" cy="0"/>
                </a:xfrm>
                <a:prstGeom prst="line">
                  <a:avLst/>
                </a:prstGeom>
                <a:ln w="28575">
                  <a:solidFill>
                    <a:srgbClr val="6699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8" name="Gerade Verbindung 177"/>
                <p:cNvCxnSpPr/>
                <p:nvPr/>
              </p:nvCxnSpPr>
              <p:spPr>
                <a:xfrm rot="16200000">
                  <a:off x="2987824" y="3284985"/>
                  <a:ext cx="432048" cy="0"/>
                </a:xfrm>
                <a:prstGeom prst="line">
                  <a:avLst/>
                </a:prstGeom>
                <a:ln w="28575">
                  <a:solidFill>
                    <a:srgbClr val="6699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79" name="Textfeld 178"/>
                <p:cNvSpPr txBox="1"/>
                <p:nvPr/>
              </p:nvSpPr>
              <p:spPr>
                <a:xfrm>
                  <a:off x="3002898" y="2777802"/>
                  <a:ext cx="344966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sz="1400" dirty="0" smtClean="0"/>
                    <a:t>Si</a:t>
                  </a:r>
                  <a:endParaRPr lang="en-GB" sz="1400" dirty="0"/>
                </a:p>
              </p:txBody>
            </p:sp>
          </p:grpSp>
          <p:grpSp>
            <p:nvGrpSpPr>
              <p:cNvPr id="180" name="Gruppieren 179"/>
              <p:cNvGrpSpPr/>
              <p:nvPr/>
            </p:nvGrpSpPr>
            <p:grpSpPr>
              <a:xfrm>
                <a:off x="4716016" y="2924944"/>
                <a:ext cx="1152128" cy="1152129"/>
                <a:chOff x="2627784" y="2348880"/>
                <a:chExt cx="1152128" cy="1152129"/>
              </a:xfrm>
            </p:grpSpPr>
            <p:sp>
              <p:nvSpPr>
                <p:cNvPr id="181" name="Ellipse 180"/>
                <p:cNvSpPr/>
                <p:nvPr/>
              </p:nvSpPr>
              <p:spPr>
                <a:xfrm>
                  <a:off x="3059832" y="2780928"/>
                  <a:ext cx="288032" cy="288032"/>
                </a:xfrm>
                <a:prstGeom prst="ellipse">
                  <a:avLst/>
                </a:prstGeom>
                <a:solidFill>
                  <a:srgbClr val="6699FF"/>
                </a:solidFill>
                <a:ln>
                  <a:solidFill>
                    <a:srgbClr val="6699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000" dirty="0"/>
                </a:p>
              </p:txBody>
            </p:sp>
            <p:cxnSp>
              <p:nvCxnSpPr>
                <p:cNvPr id="182" name="Gerade Verbindung 181"/>
                <p:cNvCxnSpPr/>
                <p:nvPr/>
              </p:nvCxnSpPr>
              <p:spPr>
                <a:xfrm>
                  <a:off x="3347864" y="2924944"/>
                  <a:ext cx="432048" cy="0"/>
                </a:xfrm>
                <a:prstGeom prst="line">
                  <a:avLst/>
                </a:prstGeom>
                <a:ln w="28575">
                  <a:solidFill>
                    <a:srgbClr val="6699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3" name="Gerade Verbindung 182"/>
                <p:cNvCxnSpPr/>
                <p:nvPr/>
              </p:nvCxnSpPr>
              <p:spPr>
                <a:xfrm>
                  <a:off x="2627784" y="2924944"/>
                  <a:ext cx="432048" cy="0"/>
                </a:xfrm>
                <a:prstGeom prst="line">
                  <a:avLst/>
                </a:prstGeom>
                <a:ln w="28575">
                  <a:solidFill>
                    <a:srgbClr val="6699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4" name="Gerade Verbindung 183"/>
                <p:cNvCxnSpPr/>
                <p:nvPr/>
              </p:nvCxnSpPr>
              <p:spPr>
                <a:xfrm rot="16200000">
                  <a:off x="2987824" y="2564904"/>
                  <a:ext cx="432048" cy="0"/>
                </a:xfrm>
                <a:prstGeom prst="line">
                  <a:avLst/>
                </a:prstGeom>
                <a:ln w="28575">
                  <a:solidFill>
                    <a:srgbClr val="6699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5" name="Gerade Verbindung 184"/>
                <p:cNvCxnSpPr/>
                <p:nvPr/>
              </p:nvCxnSpPr>
              <p:spPr>
                <a:xfrm rot="16200000">
                  <a:off x="2987824" y="3284985"/>
                  <a:ext cx="432048" cy="0"/>
                </a:xfrm>
                <a:prstGeom prst="line">
                  <a:avLst/>
                </a:prstGeom>
                <a:ln w="28575">
                  <a:solidFill>
                    <a:srgbClr val="6699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86" name="Textfeld 185"/>
                <p:cNvSpPr txBox="1"/>
                <p:nvPr/>
              </p:nvSpPr>
              <p:spPr>
                <a:xfrm>
                  <a:off x="3002898" y="2777802"/>
                  <a:ext cx="344966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sz="1400" dirty="0" smtClean="0"/>
                    <a:t>Si</a:t>
                  </a:r>
                  <a:endParaRPr lang="en-GB" sz="1400" dirty="0"/>
                </a:p>
              </p:txBody>
            </p:sp>
          </p:grpSp>
        </p:grpSp>
        <p:grpSp>
          <p:nvGrpSpPr>
            <p:cNvPr id="195" name="Gruppieren 194"/>
            <p:cNvGrpSpPr/>
            <p:nvPr/>
          </p:nvGrpSpPr>
          <p:grpSpPr>
            <a:xfrm>
              <a:off x="683568" y="1700807"/>
              <a:ext cx="5040560" cy="1152130"/>
              <a:chOff x="827584" y="2924943"/>
              <a:chExt cx="5040560" cy="1152130"/>
            </a:xfrm>
          </p:grpSpPr>
          <p:grpSp>
            <p:nvGrpSpPr>
              <p:cNvPr id="196" name="Gruppieren 195"/>
              <p:cNvGrpSpPr/>
              <p:nvPr/>
            </p:nvGrpSpPr>
            <p:grpSpPr>
              <a:xfrm>
                <a:off x="2339752" y="2924944"/>
                <a:ext cx="1152128" cy="1152129"/>
                <a:chOff x="2627784" y="2348880"/>
                <a:chExt cx="1152128" cy="1152129"/>
              </a:xfrm>
            </p:grpSpPr>
            <p:sp>
              <p:nvSpPr>
                <p:cNvPr id="232" name="Ellipse 231"/>
                <p:cNvSpPr/>
                <p:nvPr/>
              </p:nvSpPr>
              <p:spPr>
                <a:xfrm>
                  <a:off x="3059832" y="2780928"/>
                  <a:ext cx="288032" cy="288032"/>
                </a:xfrm>
                <a:prstGeom prst="ellipse">
                  <a:avLst/>
                </a:prstGeom>
                <a:solidFill>
                  <a:srgbClr val="6699FF"/>
                </a:solidFill>
                <a:ln>
                  <a:solidFill>
                    <a:srgbClr val="6699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000" dirty="0"/>
                </a:p>
              </p:txBody>
            </p:sp>
            <p:cxnSp>
              <p:nvCxnSpPr>
                <p:cNvPr id="233" name="Gerade Verbindung 232"/>
                <p:cNvCxnSpPr/>
                <p:nvPr/>
              </p:nvCxnSpPr>
              <p:spPr>
                <a:xfrm>
                  <a:off x="3347864" y="2924944"/>
                  <a:ext cx="432048" cy="0"/>
                </a:xfrm>
                <a:prstGeom prst="line">
                  <a:avLst/>
                </a:prstGeom>
                <a:ln w="28575">
                  <a:solidFill>
                    <a:srgbClr val="6699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4" name="Gerade Verbindung 233"/>
                <p:cNvCxnSpPr/>
                <p:nvPr/>
              </p:nvCxnSpPr>
              <p:spPr>
                <a:xfrm>
                  <a:off x="2627784" y="2924944"/>
                  <a:ext cx="432048" cy="0"/>
                </a:xfrm>
                <a:prstGeom prst="line">
                  <a:avLst/>
                </a:prstGeom>
                <a:ln w="28575">
                  <a:solidFill>
                    <a:srgbClr val="6699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5" name="Gerade Verbindung 234"/>
                <p:cNvCxnSpPr/>
                <p:nvPr/>
              </p:nvCxnSpPr>
              <p:spPr>
                <a:xfrm rot="16200000">
                  <a:off x="2987824" y="2564904"/>
                  <a:ext cx="432048" cy="0"/>
                </a:xfrm>
                <a:prstGeom prst="line">
                  <a:avLst/>
                </a:prstGeom>
                <a:ln w="28575">
                  <a:solidFill>
                    <a:srgbClr val="6699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6" name="Gerade Verbindung 235"/>
                <p:cNvCxnSpPr/>
                <p:nvPr/>
              </p:nvCxnSpPr>
              <p:spPr>
                <a:xfrm rot="16200000">
                  <a:off x="2987824" y="3284985"/>
                  <a:ext cx="432048" cy="0"/>
                </a:xfrm>
                <a:prstGeom prst="line">
                  <a:avLst/>
                </a:prstGeom>
                <a:ln w="28575">
                  <a:solidFill>
                    <a:srgbClr val="6699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37" name="Textfeld 236"/>
                <p:cNvSpPr txBox="1"/>
                <p:nvPr/>
              </p:nvSpPr>
              <p:spPr>
                <a:xfrm>
                  <a:off x="3002898" y="2777802"/>
                  <a:ext cx="344966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sz="1400" dirty="0" smtClean="0"/>
                    <a:t>Si</a:t>
                  </a:r>
                  <a:endParaRPr lang="en-GB" sz="1400" dirty="0"/>
                </a:p>
              </p:txBody>
            </p:sp>
          </p:grpSp>
          <p:grpSp>
            <p:nvGrpSpPr>
              <p:cNvPr id="197" name="Gruppieren 196"/>
              <p:cNvGrpSpPr/>
              <p:nvPr/>
            </p:nvGrpSpPr>
            <p:grpSpPr>
              <a:xfrm>
                <a:off x="3131840" y="2924943"/>
                <a:ext cx="1152128" cy="1152129"/>
                <a:chOff x="2627784" y="2348880"/>
                <a:chExt cx="1152128" cy="1152129"/>
              </a:xfrm>
            </p:grpSpPr>
            <p:sp>
              <p:nvSpPr>
                <p:cNvPr id="226" name="Ellipse 225"/>
                <p:cNvSpPr/>
                <p:nvPr/>
              </p:nvSpPr>
              <p:spPr>
                <a:xfrm>
                  <a:off x="3059832" y="2780928"/>
                  <a:ext cx="288032" cy="288032"/>
                </a:xfrm>
                <a:prstGeom prst="ellipse">
                  <a:avLst/>
                </a:prstGeom>
                <a:solidFill>
                  <a:srgbClr val="6699FF"/>
                </a:solidFill>
                <a:ln>
                  <a:solidFill>
                    <a:srgbClr val="6699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000" dirty="0"/>
                </a:p>
              </p:txBody>
            </p:sp>
            <p:cxnSp>
              <p:nvCxnSpPr>
                <p:cNvPr id="227" name="Gerade Verbindung 226"/>
                <p:cNvCxnSpPr/>
                <p:nvPr/>
              </p:nvCxnSpPr>
              <p:spPr>
                <a:xfrm>
                  <a:off x="3347864" y="2924944"/>
                  <a:ext cx="432048" cy="0"/>
                </a:xfrm>
                <a:prstGeom prst="line">
                  <a:avLst/>
                </a:prstGeom>
                <a:ln w="28575">
                  <a:solidFill>
                    <a:srgbClr val="6699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8" name="Gerade Verbindung 227"/>
                <p:cNvCxnSpPr/>
                <p:nvPr/>
              </p:nvCxnSpPr>
              <p:spPr>
                <a:xfrm>
                  <a:off x="2627784" y="2924946"/>
                  <a:ext cx="432048" cy="0"/>
                </a:xfrm>
                <a:prstGeom prst="line">
                  <a:avLst/>
                </a:prstGeom>
                <a:ln w="28575">
                  <a:solidFill>
                    <a:srgbClr val="6699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9" name="Gerade Verbindung 228"/>
                <p:cNvCxnSpPr/>
                <p:nvPr/>
              </p:nvCxnSpPr>
              <p:spPr>
                <a:xfrm rot="16200000">
                  <a:off x="2987824" y="2564904"/>
                  <a:ext cx="432048" cy="0"/>
                </a:xfrm>
                <a:prstGeom prst="line">
                  <a:avLst/>
                </a:prstGeom>
                <a:ln w="28575">
                  <a:solidFill>
                    <a:srgbClr val="6699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0" name="Gerade Verbindung 229"/>
                <p:cNvCxnSpPr/>
                <p:nvPr/>
              </p:nvCxnSpPr>
              <p:spPr>
                <a:xfrm rot="16200000">
                  <a:off x="2987824" y="3284985"/>
                  <a:ext cx="432048" cy="0"/>
                </a:xfrm>
                <a:prstGeom prst="line">
                  <a:avLst/>
                </a:prstGeom>
                <a:ln w="28575">
                  <a:solidFill>
                    <a:srgbClr val="6699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31" name="Textfeld 230"/>
                <p:cNvSpPr txBox="1"/>
                <p:nvPr/>
              </p:nvSpPr>
              <p:spPr>
                <a:xfrm>
                  <a:off x="3002898" y="2777802"/>
                  <a:ext cx="344966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sz="1400" dirty="0" smtClean="0"/>
                    <a:t>Si</a:t>
                  </a:r>
                  <a:endParaRPr lang="en-GB" sz="1400" dirty="0"/>
                </a:p>
              </p:txBody>
            </p:sp>
          </p:grpSp>
          <p:grpSp>
            <p:nvGrpSpPr>
              <p:cNvPr id="198" name="Gruppieren 197"/>
              <p:cNvGrpSpPr/>
              <p:nvPr/>
            </p:nvGrpSpPr>
            <p:grpSpPr>
              <a:xfrm>
                <a:off x="3923928" y="2924944"/>
                <a:ext cx="1152128" cy="1152129"/>
                <a:chOff x="2627784" y="2348880"/>
                <a:chExt cx="1152128" cy="1152129"/>
              </a:xfrm>
            </p:grpSpPr>
            <p:sp>
              <p:nvSpPr>
                <p:cNvPr id="220" name="Ellipse 219"/>
                <p:cNvSpPr/>
                <p:nvPr/>
              </p:nvSpPr>
              <p:spPr>
                <a:xfrm>
                  <a:off x="3059832" y="2780928"/>
                  <a:ext cx="288032" cy="288032"/>
                </a:xfrm>
                <a:prstGeom prst="ellipse">
                  <a:avLst/>
                </a:prstGeom>
                <a:solidFill>
                  <a:srgbClr val="6699FF"/>
                </a:solidFill>
                <a:ln>
                  <a:solidFill>
                    <a:srgbClr val="6699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000" dirty="0"/>
                </a:p>
              </p:txBody>
            </p:sp>
            <p:cxnSp>
              <p:nvCxnSpPr>
                <p:cNvPr id="221" name="Gerade Verbindung 220"/>
                <p:cNvCxnSpPr/>
                <p:nvPr/>
              </p:nvCxnSpPr>
              <p:spPr>
                <a:xfrm>
                  <a:off x="3347864" y="2924944"/>
                  <a:ext cx="432048" cy="0"/>
                </a:xfrm>
                <a:prstGeom prst="line">
                  <a:avLst/>
                </a:prstGeom>
                <a:ln w="28575">
                  <a:solidFill>
                    <a:srgbClr val="6699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2" name="Gerade Verbindung 221"/>
                <p:cNvCxnSpPr/>
                <p:nvPr/>
              </p:nvCxnSpPr>
              <p:spPr>
                <a:xfrm>
                  <a:off x="2627784" y="2924944"/>
                  <a:ext cx="432048" cy="0"/>
                </a:xfrm>
                <a:prstGeom prst="line">
                  <a:avLst/>
                </a:prstGeom>
                <a:ln w="28575">
                  <a:solidFill>
                    <a:srgbClr val="6699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3" name="Gerade Verbindung 222"/>
                <p:cNvCxnSpPr/>
                <p:nvPr/>
              </p:nvCxnSpPr>
              <p:spPr>
                <a:xfrm rot="16200000">
                  <a:off x="2987824" y="2564904"/>
                  <a:ext cx="432048" cy="0"/>
                </a:xfrm>
                <a:prstGeom prst="line">
                  <a:avLst/>
                </a:prstGeom>
                <a:ln w="28575">
                  <a:solidFill>
                    <a:srgbClr val="6699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4" name="Gerade Verbindung 223"/>
                <p:cNvCxnSpPr/>
                <p:nvPr/>
              </p:nvCxnSpPr>
              <p:spPr>
                <a:xfrm rot="16200000">
                  <a:off x="2987824" y="3284985"/>
                  <a:ext cx="432048" cy="0"/>
                </a:xfrm>
                <a:prstGeom prst="line">
                  <a:avLst/>
                </a:prstGeom>
                <a:ln w="28575">
                  <a:solidFill>
                    <a:srgbClr val="6699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25" name="Textfeld 224"/>
                <p:cNvSpPr txBox="1"/>
                <p:nvPr/>
              </p:nvSpPr>
              <p:spPr>
                <a:xfrm>
                  <a:off x="3002898" y="2777802"/>
                  <a:ext cx="344966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sz="1400" dirty="0" smtClean="0"/>
                    <a:t>Si</a:t>
                  </a:r>
                  <a:endParaRPr lang="en-GB" sz="1400" dirty="0"/>
                </a:p>
              </p:txBody>
            </p:sp>
          </p:grpSp>
          <p:grpSp>
            <p:nvGrpSpPr>
              <p:cNvPr id="199" name="Gruppieren 198"/>
              <p:cNvGrpSpPr/>
              <p:nvPr/>
            </p:nvGrpSpPr>
            <p:grpSpPr>
              <a:xfrm>
                <a:off x="1547664" y="2924944"/>
                <a:ext cx="1152128" cy="1152129"/>
                <a:chOff x="2627784" y="2348880"/>
                <a:chExt cx="1152128" cy="1152129"/>
              </a:xfrm>
            </p:grpSpPr>
            <p:sp>
              <p:nvSpPr>
                <p:cNvPr id="214" name="Ellipse 213"/>
                <p:cNvSpPr/>
                <p:nvPr/>
              </p:nvSpPr>
              <p:spPr>
                <a:xfrm>
                  <a:off x="3059832" y="2780928"/>
                  <a:ext cx="288032" cy="288032"/>
                </a:xfrm>
                <a:prstGeom prst="ellipse">
                  <a:avLst/>
                </a:prstGeom>
                <a:solidFill>
                  <a:srgbClr val="6699FF"/>
                </a:solidFill>
                <a:ln>
                  <a:solidFill>
                    <a:srgbClr val="6699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000" dirty="0"/>
                </a:p>
              </p:txBody>
            </p:sp>
            <p:cxnSp>
              <p:nvCxnSpPr>
                <p:cNvPr id="215" name="Gerade Verbindung 214"/>
                <p:cNvCxnSpPr/>
                <p:nvPr/>
              </p:nvCxnSpPr>
              <p:spPr>
                <a:xfrm>
                  <a:off x="3347864" y="2924944"/>
                  <a:ext cx="432048" cy="0"/>
                </a:xfrm>
                <a:prstGeom prst="line">
                  <a:avLst/>
                </a:prstGeom>
                <a:ln w="28575">
                  <a:solidFill>
                    <a:srgbClr val="6699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6" name="Gerade Verbindung 215"/>
                <p:cNvCxnSpPr/>
                <p:nvPr/>
              </p:nvCxnSpPr>
              <p:spPr>
                <a:xfrm>
                  <a:off x="2627784" y="2924944"/>
                  <a:ext cx="432048" cy="0"/>
                </a:xfrm>
                <a:prstGeom prst="line">
                  <a:avLst/>
                </a:prstGeom>
                <a:ln w="28575">
                  <a:solidFill>
                    <a:srgbClr val="6699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7" name="Gerade Verbindung 216"/>
                <p:cNvCxnSpPr/>
                <p:nvPr/>
              </p:nvCxnSpPr>
              <p:spPr>
                <a:xfrm rot="16200000">
                  <a:off x="2987824" y="2564904"/>
                  <a:ext cx="432048" cy="0"/>
                </a:xfrm>
                <a:prstGeom prst="line">
                  <a:avLst/>
                </a:prstGeom>
                <a:ln w="28575">
                  <a:solidFill>
                    <a:srgbClr val="6699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8" name="Gerade Verbindung 217"/>
                <p:cNvCxnSpPr/>
                <p:nvPr/>
              </p:nvCxnSpPr>
              <p:spPr>
                <a:xfrm rot="16200000">
                  <a:off x="2987824" y="3284985"/>
                  <a:ext cx="432048" cy="0"/>
                </a:xfrm>
                <a:prstGeom prst="line">
                  <a:avLst/>
                </a:prstGeom>
                <a:ln w="28575">
                  <a:solidFill>
                    <a:srgbClr val="6699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19" name="Textfeld 218"/>
                <p:cNvSpPr txBox="1"/>
                <p:nvPr/>
              </p:nvSpPr>
              <p:spPr>
                <a:xfrm>
                  <a:off x="3002898" y="2777802"/>
                  <a:ext cx="344966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sz="1400" dirty="0" smtClean="0"/>
                    <a:t>Si</a:t>
                  </a:r>
                  <a:endParaRPr lang="en-GB" sz="1400" dirty="0"/>
                </a:p>
              </p:txBody>
            </p:sp>
          </p:grpSp>
          <p:grpSp>
            <p:nvGrpSpPr>
              <p:cNvPr id="200" name="Gruppieren 199"/>
              <p:cNvGrpSpPr/>
              <p:nvPr/>
            </p:nvGrpSpPr>
            <p:grpSpPr>
              <a:xfrm>
                <a:off x="827584" y="2924944"/>
                <a:ext cx="1152128" cy="1152129"/>
                <a:chOff x="2627784" y="2348880"/>
                <a:chExt cx="1152128" cy="1152129"/>
              </a:xfrm>
            </p:grpSpPr>
            <p:sp>
              <p:nvSpPr>
                <p:cNvPr id="208" name="Ellipse 207"/>
                <p:cNvSpPr/>
                <p:nvPr/>
              </p:nvSpPr>
              <p:spPr>
                <a:xfrm>
                  <a:off x="3059832" y="2780928"/>
                  <a:ext cx="288032" cy="288032"/>
                </a:xfrm>
                <a:prstGeom prst="ellipse">
                  <a:avLst/>
                </a:prstGeom>
                <a:solidFill>
                  <a:srgbClr val="6699FF"/>
                </a:solidFill>
                <a:ln>
                  <a:solidFill>
                    <a:srgbClr val="6699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000" dirty="0"/>
                </a:p>
              </p:txBody>
            </p:sp>
            <p:cxnSp>
              <p:nvCxnSpPr>
                <p:cNvPr id="209" name="Gerade Verbindung 208"/>
                <p:cNvCxnSpPr/>
                <p:nvPr/>
              </p:nvCxnSpPr>
              <p:spPr>
                <a:xfrm>
                  <a:off x="3347864" y="2924944"/>
                  <a:ext cx="432048" cy="0"/>
                </a:xfrm>
                <a:prstGeom prst="line">
                  <a:avLst/>
                </a:prstGeom>
                <a:ln w="28575">
                  <a:solidFill>
                    <a:srgbClr val="6699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0" name="Gerade Verbindung 209"/>
                <p:cNvCxnSpPr/>
                <p:nvPr/>
              </p:nvCxnSpPr>
              <p:spPr>
                <a:xfrm>
                  <a:off x="2627784" y="2924944"/>
                  <a:ext cx="432048" cy="0"/>
                </a:xfrm>
                <a:prstGeom prst="line">
                  <a:avLst/>
                </a:prstGeom>
                <a:ln w="28575">
                  <a:solidFill>
                    <a:srgbClr val="6699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1" name="Gerade Verbindung 210"/>
                <p:cNvCxnSpPr/>
                <p:nvPr/>
              </p:nvCxnSpPr>
              <p:spPr>
                <a:xfrm rot="16200000">
                  <a:off x="2987824" y="2564904"/>
                  <a:ext cx="432048" cy="0"/>
                </a:xfrm>
                <a:prstGeom prst="line">
                  <a:avLst/>
                </a:prstGeom>
                <a:ln w="28575">
                  <a:solidFill>
                    <a:srgbClr val="6699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2" name="Gerade Verbindung 211"/>
                <p:cNvCxnSpPr/>
                <p:nvPr/>
              </p:nvCxnSpPr>
              <p:spPr>
                <a:xfrm rot="16200000">
                  <a:off x="2987824" y="3284985"/>
                  <a:ext cx="432048" cy="0"/>
                </a:xfrm>
                <a:prstGeom prst="line">
                  <a:avLst/>
                </a:prstGeom>
                <a:ln w="28575">
                  <a:solidFill>
                    <a:srgbClr val="6699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13" name="Textfeld 212"/>
                <p:cNvSpPr txBox="1"/>
                <p:nvPr/>
              </p:nvSpPr>
              <p:spPr>
                <a:xfrm>
                  <a:off x="3002898" y="2777802"/>
                  <a:ext cx="344966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sz="1400" dirty="0" smtClean="0"/>
                    <a:t>Si</a:t>
                  </a:r>
                  <a:endParaRPr lang="en-GB" sz="1400" dirty="0"/>
                </a:p>
              </p:txBody>
            </p:sp>
          </p:grpSp>
          <p:grpSp>
            <p:nvGrpSpPr>
              <p:cNvPr id="201" name="Gruppieren 200"/>
              <p:cNvGrpSpPr/>
              <p:nvPr/>
            </p:nvGrpSpPr>
            <p:grpSpPr>
              <a:xfrm>
                <a:off x="4716016" y="2924944"/>
                <a:ext cx="1152128" cy="1152129"/>
                <a:chOff x="2627784" y="2348880"/>
                <a:chExt cx="1152128" cy="1152129"/>
              </a:xfrm>
            </p:grpSpPr>
            <p:sp>
              <p:nvSpPr>
                <p:cNvPr id="202" name="Ellipse 201"/>
                <p:cNvSpPr/>
                <p:nvPr/>
              </p:nvSpPr>
              <p:spPr>
                <a:xfrm>
                  <a:off x="3059832" y="2780928"/>
                  <a:ext cx="288032" cy="288032"/>
                </a:xfrm>
                <a:prstGeom prst="ellipse">
                  <a:avLst/>
                </a:prstGeom>
                <a:solidFill>
                  <a:srgbClr val="6699FF"/>
                </a:solidFill>
                <a:ln>
                  <a:solidFill>
                    <a:srgbClr val="6699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000" dirty="0"/>
                </a:p>
              </p:txBody>
            </p:sp>
            <p:cxnSp>
              <p:nvCxnSpPr>
                <p:cNvPr id="203" name="Gerade Verbindung 202"/>
                <p:cNvCxnSpPr/>
                <p:nvPr/>
              </p:nvCxnSpPr>
              <p:spPr>
                <a:xfrm>
                  <a:off x="3347864" y="2924944"/>
                  <a:ext cx="432048" cy="0"/>
                </a:xfrm>
                <a:prstGeom prst="line">
                  <a:avLst/>
                </a:prstGeom>
                <a:ln w="28575">
                  <a:solidFill>
                    <a:srgbClr val="6699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4" name="Gerade Verbindung 203"/>
                <p:cNvCxnSpPr/>
                <p:nvPr/>
              </p:nvCxnSpPr>
              <p:spPr>
                <a:xfrm>
                  <a:off x="2627784" y="2924944"/>
                  <a:ext cx="432048" cy="0"/>
                </a:xfrm>
                <a:prstGeom prst="line">
                  <a:avLst/>
                </a:prstGeom>
                <a:ln w="28575">
                  <a:solidFill>
                    <a:srgbClr val="6699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5" name="Gerade Verbindung 204"/>
                <p:cNvCxnSpPr/>
                <p:nvPr/>
              </p:nvCxnSpPr>
              <p:spPr>
                <a:xfrm rot="16200000">
                  <a:off x="2987824" y="2564904"/>
                  <a:ext cx="432048" cy="0"/>
                </a:xfrm>
                <a:prstGeom prst="line">
                  <a:avLst/>
                </a:prstGeom>
                <a:ln w="28575">
                  <a:solidFill>
                    <a:srgbClr val="6699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6" name="Gerade Verbindung 205"/>
                <p:cNvCxnSpPr/>
                <p:nvPr/>
              </p:nvCxnSpPr>
              <p:spPr>
                <a:xfrm rot="16200000">
                  <a:off x="2987824" y="3284985"/>
                  <a:ext cx="432048" cy="0"/>
                </a:xfrm>
                <a:prstGeom prst="line">
                  <a:avLst/>
                </a:prstGeom>
                <a:ln w="28575">
                  <a:solidFill>
                    <a:srgbClr val="6699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07" name="Textfeld 206"/>
                <p:cNvSpPr txBox="1"/>
                <p:nvPr/>
              </p:nvSpPr>
              <p:spPr>
                <a:xfrm>
                  <a:off x="3002898" y="2777802"/>
                  <a:ext cx="344966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sz="1400" dirty="0" smtClean="0"/>
                    <a:t>Si</a:t>
                  </a:r>
                  <a:endParaRPr lang="en-GB" sz="1400" dirty="0"/>
                </a:p>
              </p:txBody>
            </p:sp>
          </p:grpSp>
        </p:grpSp>
        <p:grpSp>
          <p:nvGrpSpPr>
            <p:cNvPr id="238" name="Gruppieren 237"/>
            <p:cNvGrpSpPr/>
            <p:nvPr/>
          </p:nvGrpSpPr>
          <p:grpSpPr>
            <a:xfrm>
              <a:off x="683568" y="3284981"/>
              <a:ext cx="5040560" cy="1152130"/>
              <a:chOff x="827584" y="2924943"/>
              <a:chExt cx="5040560" cy="1152130"/>
            </a:xfrm>
          </p:grpSpPr>
          <p:grpSp>
            <p:nvGrpSpPr>
              <p:cNvPr id="239" name="Gruppieren 238"/>
              <p:cNvGrpSpPr/>
              <p:nvPr/>
            </p:nvGrpSpPr>
            <p:grpSpPr>
              <a:xfrm>
                <a:off x="2339752" y="2924944"/>
                <a:ext cx="1152128" cy="1152129"/>
                <a:chOff x="2627784" y="2348880"/>
                <a:chExt cx="1152128" cy="1152129"/>
              </a:xfrm>
            </p:grpSpPr>
            <p:sp>
              <p:nvSpPr>
                <p:cNvPr id="275" name="Ellipse 274"/>
                <p:cNvSpPr/>
                <p:nvPr/>
              </p:nvSpPr>
              <p:spPr>
                <a:xfrm>
                  <a:off x="3059832" y="2780928"/>
                  <a:ext cx="288032" cy="288032"/>
                </a:xfrm>
                <a:prstGeom prst="ellipse">
                  <a:avLst/>
                </a:prstGeom>
                <a:solidFill>
                  <a:srgbClr val="6699FF"/>
                </a:solidFill>
                <a:ln>
                  <a:solidFill>
                    <a:srgbClr val="6699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000" dirty="0"/>
                </a:p>
              </p:txBody>
            </p:sp>
            <p:cxnSp>
              <p:nvCxnSpPr>
                <p:cNvPr id="276" name="Gerade Verbindung 275"/>
                <p:cNvCxnSpPr/>
                <p:nvPr/>
              </p:nvCxnSpPr>
              <p:spPr>
                <a:xfrm>
                  <a:off x="3347864" y="2924944"/>
                  <a:ext cx="432048" cy="0"/>
                </a:xfrm>
                <a:prstGeom prst="line">
                  <a:avLst/>
                </a:prstGeom>
                <a:ln w="28575">
                  <a:solidFill>
                    <a:srgbClr val="6699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7" name="Gerade Verbindung 276"/>
                <p:cNvCxnSpPr/>
                <p:nvPr/>
              </p:nvCxnSpPr>
              <p:spPr>
                <a:xfrm>
                  <a:off x="2627784" y="2924944"/>
                  <a:ext cx="432048" cy="0"/>
                </a:xfrm>
                <a:prstGeom prst="line">
                  <a:avLst/>
                </a:prstGeom>
                <a:ln w="28575">
                  <a:solidFill>
                    <a:srgbClr val="6699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8" name="Gerade Verbindung 277"/>
                <p:cNvCxnSpPr/>
                <p:nvPr/>
              </p:nvCxnSpPr>
              <p:spPr>
                <a:xfrm rot="16200000">
                  <a:off x="2987824" y="2564904"/>
                  <a:ext cx="432048" cy="0"/>
                </a:xfrm>
                <a:prstGeom prst="line">
                  <a:avLst/>
                </a:prstGeom>
                <a:ln w="28575">
                  <a:solidFill>
                    <a:srgbClr val="6699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9" name="Gerade Verbindung 278"/>
                <p:cNvCxnSpPr/>
                <p:nvPr/>
              </p:nvCxnSpPr>
              <p:spPr>
                <a:xfrm rot="16200000">
                  <a:off x="2987824" y="3284985"/>
                  <a:ext cx="432048" cy="0"/>
                </a:xfrm>
                <a:prstGeom prst="line">
                  <a:avLst/>
                </a:prstGeom>
                <a:ln w="28575">
                  <a:solidFill>
                    <a:srgbClr val="6699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80" name="Textfeld 279"/>
                <p:cNvSpPr txBox="1"/>
                <p:nvPr/>
              </p:nvSpPr>
              <p:spPr>
                <a:xfrm>
                  <a:off x="3002898" y="2777802"/>
                  <a:ext cx="344966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sz="1400" dirty="0" smtClean="0"/>
                    <a:t>Si</a:t>
                  </a:r>
                  <a:endParaRPr lang="en-GB" sz="1400" dirty="0"/>
                </a:p>
              </p:txBody>
            </p:sp>
          </p:grpSp>
          <p:grpSp>
            <p:nvGrpSpPr>
              <p:cNvPr id="240" name="Gruppieren 239"/>
              <p:cNvGrpSpPr/>
              <p:nvPr/>
            </p:nvGrpSpPr>
            <p:grpSpPr>
              <a:xfrm>
                <a:off x="3131840" y="2924943"/>
                <a:ext cx="1152128" cy="1152129"/>
                <a:chOff x="2627784" y="2348880"/>
                <a:chExt cx="1152128" cy="1152129"/>
              </a:xfrm>
            </p:grpSpPr>
            <p:sp>
              <p:nvSpPr>
                <p:cNvPr id="269" name="Ellipse 268"/>
                <p:cNvSpPr/>
                <p:nvPr/>
              </p:nvSpPr>
              <p:spPr>
                <a:xfrm>
                  <a:off x="3059832" y="2780928"/>
                  <a:ext cx="288032" cy="288032"/>
                </a:xfrm>
                <a:prstGeom prst="ellipse">
                  <a:avLst/>
                </a:prstGeom>
                <a:solidFill>
                  <a:srgbClr val="6699FF"/>
                </a:solidFill>
                <a:ln>
                  <a:solidFill>
                    <a:srgbClr val="6699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000" dirty="0"/>
                </a:p>
              </p:txBody>
            </p:sp>
            <p:cxnSp>
              <p:nvCxnSpPr>
                <p:cNvPr id="270" name="Gerade Verbindung 269"/>
                <p:cNvCxnSpPr/>
                <p:nvPr/>
              </p:nvCxnSpPr>
              <p:spPr>
                <a:xfrm>
                  <a:off x="3347864" y="2924944"/>
                  <a:ext cx="432048" cy="0"/>
                </a:xfrm>
                <a:prstGeom prst="line">
                  <a:avLst/>
                </a:prstGeom>
                <a:ln w="28575">
                  <a:solidFill>
                    <a:srgbClr val="6699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1" name="Gerade Verbindung 270"/>
                <p:cNvCxnSpPr/>
                <p:nvPr/>
              </p:nvCxnSpPr>
              <p:spPr>
                <a:xfrm>
                  <a:off x="2627784" y="2924944"/>
                  <a:ext cx="432048" cy="0"/>
                </a:xfrm>
                <a:prstGeom prst="line">
                  <a:avLst/>
                </a:prstGeom>
                <a:ln w="28575">
                  <a:solidFill>
                    <a:srgbClr val="6699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2" name="Gerade Verbindung 271"/>
                <p:cNvCxnSpPr/>
                <p:nvPr/>
              </p:nvCxnSpPr>
              <p:spPr>
                <a:xfrm rot="16200000">
                  <a:off x="2987824" y="2564904"/>
                  <a:ext cx="432048" cy="0"/>
                </a:xfrm>
                <a:prstGeom prst="line">
                  <a:avLst/>
                </a:prstGeom>
                <a:ln w="28575">
                  <a:solidFill>
                    <a:srgbClr val="6699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3" name="Gerade Verbindung 272"/>
                <p:cNvCxnSpPr/>
                <p:nvPr/>
              </p:nvCxnSpPr>
              <p:spPr>
                <a:xfrm rot="16200000">
                  <a:off x="2987824" y="3284985"/>
                  <a:ext cx="432048" cy="0"/>
                </a:xfrm>
                <a:prstGeom prst="line">
                  <a:avLst/>
                </a:prstGeom>
                <a:ln w="28575">
                  <a:solidFill>
                    <a:srgbClr val="6699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74" name="Textfeld 273"/>
                <p:cNvSpPr txBox="1"/>
                <p:nvPr/>
              </p:nvSpPr>
              <p:spPr>
                <a:xfrm>
                  <a:off x="3002898" y="2777802"/>
                  <a:ext cx="344966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sz="1400" dirty="0" smtClean="0"/>
                    <a:t>Si</a:t>
                  </a:r>
                  <a:endParaRPr lang="en-GB" sz="1400" dirty="0"/>
                </a:p>
              </p:txBody>
            </p:sp>
          </p:grpSp>
          <p:grpSp>
            <p:nvGrpSpPr>
              <p:cNvPr id="241" name="Gruppieren 240"/>
              <p:cNvGrpSpPr/>
              <p:nvPr/>
            </p:nvGrpSpPr>
            <p:grpSpPr>
              <a:xfrm>
                <a:off x="3923928" y="2924944"/>
                <a:ext cx="1152128" cy="1152129"/>
                <a:chOff x="2627784" y="2348880"/>
                <a:chExt cx="1152128" cy="1152129"/>
              </a:xfrm>
            </p:grpSpPr>
            <p:sp>
              <p:nvSpPr>
                <p:cNvPr id="263" name="Ellipse 262"/>
                <p:cNvSpPr/>
                <p:nvPr/>
              </p:nvSpPr>
              <p:spPr>
                <a:xfrm>
                  <a:off x="3059832" y="2780928"/>
                  <a:ext cx="288032" cy="288032"/>
                </a:xfrm>
                <a:prstGeom prst="ellipse">
                  <a:avLst/>
                </a:prstGeom>
                <a:solidFill>
                  <a:srgbClr val="6699FF"/>
                </a:solidFill>
                <a:ln>
                  <a:solidFill>
                    <a:srgbClr val="6699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000" dirty="0"/>
                </a:p>
              </p:txBody>
            </p:sp>
            <p:cxnSp>
              <p:nvCxnSpPr>
                <p:cNvPr id="264" name="Gerade Verbindung 263"/>
                <p:cNvCxnSpPr/>
                <p:nvPr/>
              </p:nvCxnSpPr>
              <p:spPr>
                <a:xfrm>
                  <a:off x="3347864" y="2924944"/>
                  <a:ext cx="432048" cy="0"/>
                </a:xfrm>
                <a:prstGeom prst="line">
                  <a:avLst/>
                </a:prstGeom>
                <a:ln w="28575">
                  <a:solidFill>
                    <a:srgbClr val="6699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5" name="Gerade Verbindung 264"/>
                <p:cNvCxnSpPr/>
                <p:nvPr/>
              </p:nvCxnSpPr>
              <p:spPr>
                <a:xfrm>
                  <a:off x="2627784" y="2924944"/>
                  <a:ext cx="432048" cy="0"/>
                </a:xfrm>
                <a:prstGeom prst="line">
                  <a:avLst/>
                </a:prstGeom>
                <a:ln w="28575">
                  <a:solidFill>
                    <a:srgbClr val="6699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6" name="Gerade Verbindung 265"/>
                <p:cNvCxnSpPr/>
                <p:nvPr/>
              </p:nvCxnSpPr>
              <p:spPr>
                <a:xfrm rot="16200000">
                  <a:off x="2987824" y="2564904"/>
                  <a:ext cx="432048" cy="0"/>
                </a:xfrm>
                <a:prstGeom prst="line">
                  <a:avLst/>
                </a:prstGeom>
                <a:ln w="28575">
                  <a:solidFill>
                    <a:srgbClr val="6699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7" name="Gerade Verbindung 266"/>
                <p:cNvCxnSpPr/>
                <p:nvPr/>
              </p:nvCxnSpPr>
              <p:spPr>
                <a:xfrm rot="16200000">
                  <a:off x="2987824" y="3284985"/>
                  <a:ext cx="432048" cy="0"/>
                </a:xfrm>
                <a:prstGeom prst="line">
                  <a:avLst/>
                </a:prstGeom>
                <a:ln w="28575">
                  <a:solidFill>
                    <a:srgbClr val="6699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68" name="Textfeld 267"/>
                <p:cNvSpPr txBox="1"/>
                <p:nvPr/>
              </p:nvSpPr>
              <p:spPr>
                <a:xfrm>
                  <a:off x="3002898" y="2777802"/>
                  <a:ext cx="344966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sz="1400" dirty="0" smtClean="0"/>
                    <a:t>Si</a:t>
                  </a:r>
                  <a:endParaRPr lang="en-GB" sz="1400" dirty="0"/>
                </a:p>
              </p:txBody>
            </p:sp>
          </p:grpSp>
          <p:grpSp>
            <p:nvGrpSpPr>
              <p:cNvPr id="242" name="Gruppieren 241"/>
              <p:cNvGrpSpPr/>
              <p:nvPr/>
            </p:nvGrpSpPr>
            <p:grpSpPr>
              <a:xfrm>
                <a:off x="1547664" y="2924944"/>
                <a:ext cx="1152128" cy="1152129"/>
                <a:chOff x="2627784" y="2348880"/>
                <a:chExt cx="1152128" cy="1152129"/>
              </a:xfrm>
            </p:grpSpPr>
            <p:sp>
              <p:nvSpPr>
                <p:cNvPr id="257" name="Ellipse 256"/>
                <p:cNvSpPr/>
                <p:nvPr/>
              </p:nvSpPr>
              <p:spPr>
                <a:xfrm>
                  <a:off x="3059832" y="2780928"/>
                  <a:ext cx="288032" cy="288032"/>
                </a:xfrm>
                <a:prstGeom prst="ellipse">
                  <a:avLst/>
                </a:prstGeom>
                <a:solidFill>
                  <a:srgbClr val="6699FF"/>
                </a:solidFill>
                <a:ln>
                  <a:solidFill>
                    <a:srgbClr val="6699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000" dirty="0"/>
                </a:p>
              </p:txBody>
            </p:sp>
            <p:cxnSp>
              <p:nvCxnSpPr>
                <p:cNvPr id="258" name="Gerade Verbindung 257"/>
                <p:cNvCxnSpPr/>
                <p:nvPr/>
              </p:nvCxnSpPr>
              <p:spPr>
                <a:xfrm>
                  <a:off x="3347864" y="2924944"/>
                  <a:ext cx="432048" cy="0"/>
                </a:xfrm>
                <a:prstGeom prst="line">
                  <a:avLst/>
                </a:prstGeom>
                <a:ln w="28575">
                  <a:solidFill>
                    <a:srgbClr val="6699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9" name="Gerade Verbindung 258"/>
                <p:cNvCxnSpPr/>
                <p:nvPr/>
              </p:nvCxnSpPr>
              <p:spPr>
                <a:xfrm>
                  <a:off x="2627784" y="2924944"/>
                  <a:ext cx="432048" cy="0"/>
                </a:xfrm>
                <a:prstGeom prst="line">
                  <a:avLst/>
                </a:prstGeom>
                <a:ln w="28575">
                  <a:solidFill>
                    <a:srgbClr val="6699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0" name="Gerade Verbindung 259"/>
                <p:cNvCxnSpPr/>
                <p:nvPr/>
              </p:nvCxnSpPr>
              <p:spPr>
                <a:xfrm rot="16200000">
                  <a:off x="2987824" y="2564904"/>
                  <a:ext cx="432048" cy="0"/>
                </a:xfrm>
                <a:prstGeom prst="line">
                  <a:avLst/>
                </a:prstGeom>
                <a:ln w="28575">
                  <a:solidFill>
                    <a:srgbClr val="6699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1" name="Gerade Verbindung 260"/>
                <p:cNvCxnSpPr/>
                <p:nvPr/>
              </p:nvCxnSpPr>
              <p:spPr>
                <a:xfrm rot="16200000">
                  <a:off x="2987824" y="3284985"/>
                  <a:ext cx="432048" cy="0"/>
                </a:xfrm>
                <a:prstGeom prst="line">
                  <a:avLst/>
                </a:prstGeom>
                <a:ln w="28575">
                  <a:solidFill>
                    <a:srgbClr val="6699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62" name="Textfeld 261"/>
                <p:cNvSpPr txBox="1"/>
                <p:nvPr/>
              </p:nvSpPr>
              <p:spPr>
                <a:xfrm>
                  <a:off x="3002898" y="2777802"/>
                  <a:ext cx="344966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sz="1400" dirty="0" smtClean="0"/>
                    <a:t>Si</a:t>
                  </a:r>
                  <a:endParaRPr lang="en-GB" sz="1400" dirty="0"/>
                </a:p>
              </p:txBody>
            </p:sp>
          </p:grpSp>
          <p:grpSp>
            <p:nvGrpSpPr>
              <p:cNvPr id="243" name="Gruppieren 242"/>
              <p:cNvGrpSpPr/>
              <p:nvPr/>
            </p:nvGrpSpPr>
            <p:grpSpPr>
              <a:xfrm>
                <a:off x="827584" y="2924944"/>
                <a:ext cx="1152128" cy="1152129"/>
                <a:chOff x="2627784" y="2348880"/>
                <a:chExt cx="1152128" cy="1152129"/>
              </a:xfrm>
            </p:grpSpPr>
            <p:sp>
              <p:nvSpPr>
                <p:cNvPr id="251" name="Ellipse 250"/>
                <p:cNvSpPr/>
                <p:nvPr/>
              </p:nvSpPr>
              <p:spPr>
                <a:xfrm>
                  <a:off x="3059832" y="2780928"/>
                  <a:ext cx="288032" cy="288032"/>
                </a:xfrm>
                <a:prstGeom prst="ellipse">
                  <a:avLst/>
                </a:prstGeom>
                <a:solidFill>
                  <a:srgbClr val="6699FF"/>
                </a:solidFill>
                <a:ln>
                  <a:solidFill>
                    <a:srgbClr val="6699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000" dirty="0"/>
                </a:p>
              </p:txBody>
            </p:sp>
            <p:cxnSp>
              <p:nvCxnSpPr>
                <p:cNvPr id="252" name="Gerade Verbindung 251"/>
                <p:cNvCxnSpPr/>
                <p:nvPr/>
              </p:nvCxnSpPr>
              <p:spPr>
                <a:xfrm>
                  <a:off x="3347864" y="2924944"/>
                  <a:ext cx="432048" cy="0"/>
                </a:xfrm>
                <a:prstGeom prst="line">
                  <a:avLst/>
                </a:prstGeom>
                <a:ln w="28575">
                  <a:solidFill>
                    <a:srgbClr val="6699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3" name="Gerade Verbindung 252"/>
                <p:cNvCxnSpPr/>
                <p:nvPr/>
              </p:nvCxnSpPr>
              <p:spPr>
                <a:xfrm>
                  <a:off x="2627784" y="2924944"/>
                  <a:ext cx="432048" cy="0"/>
                </a:xfrm>
                <a:prstGeom prst="line">
                  <a:avLst/>
                </a:prstGeom>
                <a:ln w="28575">
                  <a:solidFill>
                    <a:srgbClr val="6699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4" name="Gerade Verbindung 253"/>
                <p:cNvCxnSpPr/>
                <p:nvPr/>
              </p:nvCxnSpPr>
              <p:spPr>
                <a:xfrm rot="16200000">
                  <a:off x="2987824" y="2564904"/>
                  <a:ext cx="432048" cy="0"/>
                </a:xfrm>
                <a:prstGeom prst="line">
                  <a:avLst/>
                </a:prstGeom>
                <a:ln w="28575">
                  <a:solidFill>
                    <a:srgbClr val="6699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5" name="Gerade Verbindung 254"/>
                <p:cNvCxnSpPr/>
                <p:nvPr/>
              </p:nvCxnSpPr>
              <p:spPr>
                <a:xfrm rot="16200000">
                  <a:off x="2987824" y="3284985"/>
                  <a:ext cx="432048" cy="0"/>
                </a:xfrm>
                <a:prstGeom prst="line">
                  <a:avLst/>
                </a:prstGeom>
                <a:ln w="28575">
                  <a:solidFill>
                    <a:srgbClr val="6699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56" name="Textfeld 255"/>
                <p:cNvSpPr txBox="1"/>
                <p:nvPr/>
              </p:nvSpPr>
              <p:spPr>
                <a:xfrm>
                  <a:off x="3002898" y="2777802"/>
                  <a:ext cx="344966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sz="1400" dirty="0" smtClean="0"/>
                    <a:t>Si</a:t>
                  </a:r>
                  <a:endParaRPr lang="en-GB" sz="1400" dirty="0"/>
                </a:p>
              </p:txBody>
            </p:sp>
          </p:grpSp>
          <p:grpSp>
            <p:nvGrpSpPr>
              <p:cNvPr id="244" name="Gruppieren 243"/>
              <p:cNvGrpSpPr/>
              <p:nvPr/>
            </p:nvGrpSpPr>
            <p:grpSpPr>
              <a:xfrm>
                <a:off x="4716016" y="2924944"/>
                <a:ext cx="1152128" cy="1152129"/>
                <a:chOff x="2627784" y="2348880"/>
                <a:chExt cx="1152128" cy="1152129"/>
              </a:xfrm>
            </p:grpSpPr>
            <p:sp>
              <p:nvSpPr>
                <p:cNvPr id="245" name="Ellipse 244"/>
                <p:cNvSpPr/>
                <p:nvPr/>
              </p:nvSpPr>
              <p:spPr>
                <a:xfrm>
                  <a:off x="3059832" y="2780928"/>
                  <a:ext cx="288032" cy="288032"/>
                </a:xfrm>
                <a:prstGeom prst="ellipse">
                  <a:avLst/>
                </a:prstGeom>
                <a:solidFill>
                  <a:srgbClr val="6699FF"/>
                </a:solidFill>
                <a:ln>
                  <a:solidFill>
                    <a:srgbClr val="6699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1000" dirty="0"/>
                </a:p>
              </p:txBody>
            </p:sp>
            <p:cxnSp>
              <p:nvCxnSpPr>
                <p:cNvPr id="246" name="Gerade Verbindung 245"/>
                <p:cNvCxnSpPr/>
                <p:nvPr/>
              </p:nvCxnSpPr>
              <p:spPr>
                <a:xfrm>
                  <a:off x="3347864" y="2924944"/>
                  <a:ext cx="432048" cy="0"/>
                </a:xfrm>
                <a:prstGeom prst="line">
                  <a:avLst/>
                </a:prstGeom>
                <a:ln w="28575">
                  <a:solidFill>
                    <a:srgbClr val="6699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7" name="Gerade Verbindung 246"/>
                <p:cNvCxnSpPr/>
                <p:nvPr/>
              </p:nvCxnSpPr>
              <p:spPr>
                <a:xfrm>
                  <a:off x="2627784" y="2924944"/>
                  <a:ext cx="432048" cy="0"/>
                </a:xfrm>
                <a:prstGeom prst="line">
                  <a:avLst/>
                </a:prstGeom>
                <a:ln w="28575">
                  <a:solidFill>
                    <a:srgbClr val="6699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8" name="Gerade Verbindung 247"/>
                <p:cNvCxnSpPr/>
                <p:nvPr/>
              </p:nvCxnSpPr>
              <p:spPr>
                <a:xfrm rot="16200000">
                  <a:off x="2987824" y="2564904"/>
                  <a:ext cx="432048" cy="0"/>
                </a:xfrm>
                <a:prstGeom prst="line">
                  <a:avLst/>
                </a:prstGeom>
                <a:ln w="28575">
                  <a:solidFill>
                    <a:srgbClr val="6699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9" name="Gerade Verbindung 248"/>
                <p:cNvCxnSpPr/>
                <p:nvPr/>
              </p:nvCxnSpPr>
              <p:spPr>
                <a:xfrm rot="16200000">
                  <a:off x="2987824" y="3284985"/>
                  <a:ext cx="432048" cy="0"/>
                </a:xfrm>
                <a:prstGeom prst="line">
                  <a:avLst/>
                </a:prstGeom>
                <a:ln w="28575">
                  <a:solidFill>
                    <a:srgbClr val="6699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50" name="Textfeld 249"/>
                <p:cNvSpPr txBox="1"/>
                <p:nvPr/>
              </p:nvSpPr>
              <p:spPr>
                <a:xfrm>
                  <a:off x="3002898" y="2777802"/>
                  <a:ext cx="344966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GB" sz="1400" dirty="0" smtClean="0"/>
                    <a:t>Si</a:t>
                  </a:r>
                  <a:endParaRPr lang="en-GB" sz="1400" dirty="0"/>
                </a:p>
              </p:txBody>
            </p:sp>
          </p:grpSp>
        </p:grpSp>
        <p:sp>
          <p:nvSpPr>
            <p:cNvPr id="3" name="Textfeld 2"/>
            <p:cNvSpPr txBox="1"/>
            <p:nvPr/>
          </p:nvSpPr>
          <p:spPr>
            <a:xfrm>
              <a:off x="3707904" y="2924943"/>
              <a:ext cx="33374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000" b="1" dirty="0" smtClean="0">
                  <a:solidFill>
                    <a:srgbClr val="FF0000"/>
                  </a:solidFill>
                </a:rPr>
                <a:t>+</a:t>
              </a:r>
              <a:endParaRPr lang="en-GB" sz="2000" b="1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09492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de-DE"/>
              <a:t>H.-G. Moser, Max-Planck-Institut für Physik, Munich</a:t>
            </a:r>
            <a:endParaRPr lang="en-US" altLang="de-DE" sz="1400"/>
          </a:p>
        </p:txBody>
      </p:sp>
      <p:sp>
        <p:nvSpPr>
          <p:cNvPr id="9" name="Foliennummernplatzhalter 3"/>
          <p:cNvSpPr>
            <a:spLocks noGrp="1"/>
          </p:cNvSpPr>
          <p:nvPr>
            <p:ph type="sldNum" sz="quarter" idx="4294967295"/>
          </p:nvPr>
        </p:nvSpPr>
        <p:spPr>
          <a:xfrm>
            <a:off x="8305800" y="6096000"/>
            <a:ext cx="533400" cy="457200"/>
          </a:xfrm>
          <a:prstGeom prst="rect">
            <a:avLst/>
          </a:prstGeom>
        </p:spPr>
        <p:txBody>
          <a:bodyPr/>
          <a:lstStyle/>
          <a:p>
            <a:fld id="{60AA2B75-63F3-48E7-B9F0-7E1D8C9A4C9B}" type="slidenum">
              <a:rPr lang="en-US" altLang="de-DE"/>
              <a:pPr/>
              <a:t>120</a:t>
            </a:fld>
            <a:endParaRPr lang="en-US" altLang="de-DE">
              <a:latin typeface="Times New Roman" pitchFamily="18" charset="0"/>
            </a:endParaRPr>
          </a:p>
        </p:txBody>
      </p:sp>
      <p:sp>
        <p:nvSpPr>
          <p:cNvPr id="10" name="Fußzeilenplatzhalter 4"/>
          <p:cNvSpPr>
            <a:spLocks noGrp="1"/>
          </p:cNvSpPr>
          <p:nvPr>
            <p:ph type="ftr" sz="quarter" idx="4294967295"/>
          </p:nvPr>
        </p:nvSpPr>
        <p:spPr>
          <a:xfrm>
            <a:off x="5257800" y="6096000"/>
            <a:ext cx="2895600" cy="457200"/>
          </a:xfrm>
          <a:prstGeom prst="rect">
            <a:avLst/>
          </a:prstGeom>
        </p:spPr>
        <p:txBody>
          <a:bodyPr/>
          <a:lstStyle/>
          <a:p>
            <a:r>
              <a:rPr lang="en-US" altLang="de-DE"/>
              <a:t>Beauty03, October 2003</a:t>
            </a:r>
          </a:p>
        </p:txBody>
      </p:sp>
      <p:sp>
        <p:nvSpPr>
          <p:cNvPr id="1034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547664" y="-27384"/>
            <a:ext cx="6629400" cy="990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none" lIns="93600" tIns="46800" rIns="93600" bIns="46800" numCol="1" anchor="ctr" anchorCtr="0" compatLnSpc="1">
            <a:prstTxWarp prst="textNoShape">
              <a:avLst/>
            </a:prstTxWarp>
          </a:bodyPr>
          <a:lstStyle/>
          <a:p>
            <a:r>
              <a:rPr lang="en-US" altLang="de-DE" sz="2800" dirty="0">
                <a:effectLst/>
                <a:latin typeface="Tahoma" pitchFamily="34" charset="0"/>
              </a:rPr>
              <a:t>ATLAS and ATLAS Inner Detector</a:t>
            </a:r>
            <a:endParaRPr lang="en-US" altLang="de-DE" sz="3200" dirty="0">
              <a:effectLst/>
              <a:latin typeface="Tahoma" pitchFamily="34" charset="0"/>
            </a:endParaRPr>
          </a:p>
        </p:txBody>
      </p:sp>
      <p:pic>
        <p:nvPicPr>
          <p:cNvPr id="103430" name="Picture 6" descr="ATLAS Detecto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90600"/>
            <a:ext cx="5054600" cy="3997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31" name="Picture 7" descr="Inner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4068763"/>
            <a:ext cx="5029200" cy="2789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3432" name="Line 8"/>
          <p:cNvSpPr>
            <a:spLocks noChangeShapeType="1"/>
          </p:cNvSpPr>
          <p:nvPr/>
        </p:nvSpPr>
        <p:spPr bwMode="auto">
          <a:xfrm>
            <a:off x="2133600" y="2971800"/>
            <a:ext cx="2438400" cy="365760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03433" name="Line 9"/>
          <p:cNvSpPr>
            <a:spLocks noChangeShapeType="1"/>
          </p:cNvSpPr>
          <p:nvPr/>
        </p:nvSpPr>
        <p:spPr bwMode="auto">
          <a:xfrm>
            <a:off x="3124200" y="2514600"/>
            <a:ext cx="5562600" cy="160020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03434" name="Text Box 10"/>
          <p:cNvSpPr txBox="1">
            <a:spLocks noChangeArrowheads="1"/>
          </p:cNvSpPr>
          <p:nvPr/>
        </p:nvSpPr>
        <p:spPr bwMode="auto">
          <a:xfrm>
            <a:off x="6448425" y="3108325"/>
            <a:ext cx="208597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de-DE" sz="2000"/>
              <a:t>ID length: 7 m</a:t>
            </a:r>
          </a:p>
          <a:p>
            <a:r>
              <a:rPr lang="en-GB" altLang="de-DE" sz="2000"/>
              <a:t>ID diameter: 2m</a:t>
            </a:r>
          </a:p>
        </p:txBody>
      </p:sp>
    </p:spTree>
    <p:extLst>
      <p:ext uri="{BB962C8B-B14F-4D97-AF65-F5344CB8AC3E}">
        <p14:creationId xmlns:p14="http://schemas.microsoft.com/office/powerpoint/2010/main" val="2920890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de-DE"/>
              <a:t>H.-G. Moser, Max-Planck-Institut für Physik, Munich</a:t>
            </a:r>
            <a:endParaRPr lang="en-US" altLang="de-DE" sz="1400"/>
          </a:p>
        </p:txBody>
      </p:sp>
      <p:sp>
        <p:nvSpPr>
          <p:cNvPr id="6" name="Foliennummernplatzhalter 3"/>
          <p:cNvSpPr>
            <a:spLocks noGrp="1"/>
          </p:cNvSpPr>
          <p:nvPr>
            <p:ph type="sldNum" sz="quarter" idx="4294967295"/>
          </p:nvPr>
        </p:nvSpPr>
        <p:spPr>
          <a:xfrm>
            <a:off x="8305800" y="6096000"/>
            <a:ext cx="533400" cy="457200"/>
          </a:xfrm>
          <a:prstGeom prst="rect">
            <a:avLst/>
          </a:prstGeom>
        </p:spPr>
        <p:txBody>
          <a:bodyPr/>
          <a:lstStyle/>
          <a:p>
            <a:fld id="{F6C2A62A-9966-4542-972C-EB70CD6BFA05}" type="slidenum">
              <a:rPr lang="en-US" altLang="de-DE"/>
              <a:pPr/>
              <a:t>121</a:t>
            </a:fld>
            <a:endParaRPr lang="en-US" altLang="de-DE">
              <a:latin typeface="Times New Roman" pitchFamily="18" charset="0"/>
            </a:endParaRPr>
          </a:p>
        </p:txBody>
      </p:sp>
      <p:sp>
        <p:nvSpPr>
          <p:cNvPr id="9933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403648" y="-9872"/>
            <a:ext cx="6629400" cy="990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none" lIns="93600" tIns="46800" rIns="93600" bIns="46800" numCol="1" anchor="ctr" anchorCtr="0" compatLnSpc="1">
            <a:prstTxWarp prst="textNoShape">
              <a:avLst/>
            </a:prstTxWarp>
          </a:bodyPr>
          <a:lstStyle/>
          <a:p>
            <a:r>
              <a:rPr lang="en-US" altLang="de-DE" sz="2800" dirty="0">
                <a:effectLst/>
                <a:latin typeface="Tahoma" pitchFamily="34" charset="0"/>
              </a:rPr>
              <a:t>The ATLAS Inner Detector</a:t>
            </a:r>
            <a:endParaRPr lang="en-US" altLang="de-DE" sz="3200" dirty="0">
              <a:effectLst/>
              <a:latin typeface="Tahoma" pitchFamily="34" charset="0"/>
            </a:endParaRPr>
          </a:p>
        </p:txBody>
      </p:sp>
      <p:sp>
        <p:nvSpPr>
          <p:cNvPr id="99341" name="Text Box 13"/>
          <p:cNvSpPr txBox="1">
            <a:spLocks noChangeArrowheads="1"/>
          </p:cNvSpPr>
          <p:nvPr/>
        </p:nvSpPr>
        <p:spPr bwMode="auto">
          <a:xfrm>
            <a:off x="171450" y="2692400"/>
            <a:ext cx="8667750" cy="3113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de-DE" sz="1800" b="0">
                <a:solidFill>
                  <a:schemeClr val="tx1"/>
                </a:solidFill>
              </a:rPr>
              <a:t>Sub-</a:t>
            </a:r>
          </a:p>
          <a:p>
            <a:r>
              <a:rPr lang="en-GB" altLang="de-DE" sz="1800" b="0">
                <a:solidFill>
                  <a:schemeClr val="tx1"/>
                </a:solidFill>
              </a:rPr>
              <a:t>Detector		r(cm)	element size	resolution	hits/track    channels</a:t>
            </a:r>
          </a:p>
          <a:p>
            <a:endParaRPr lang="en-GB" altLang="de-DE" sz="1800" b="0"/>
          </a:p>
          <a:p>
            <a:r>
              <a:rPr lang="en-GB" altLang="de-DE" sz="1800" b="0"/>
              <a:t>Pixel 		5-12.5	50</a:t>
            </a:r>
            <a:r>
              <a:rPr lang="en-GB" altLang="de-DE" sz="1800" b="0">
                <a:latin typeface="Symbol" pitchFamily="18" charset="2"/>
              </a:rPr>
              <a:t>m</a:t>
            </a:r>
            <a:r>
              <a:rPr lang="en-GB" altLang="de-DE" sz="1800" b="0"/>
              <a:t>m x400</a:t>
            </a:r>
            <a:r>
              <a:rPr lang="en-GB" altLang="de-DE" sz="1800" b="0">
                <a:latin typeface="Symbol" pitchFamily="18" charset="2"/>
              </a:rPr>
              <a:t>m</a:t>
            </a:r>
            <a:r>
              <a:rPr lang="en-GB" altLang="de-DE" sz="1800" b="0"/>
              <a:t>m	12</a:t>
            </a:r>
            <a:r>
              <a:rPr lang="en-GB" altLang="de-DE" sz="1800" b="0">
                <a:latin typeface="Symbol" pitchFamily="18" charset="2"/>
              </a:rPr>
              <a:t>m</a:t>
            </a:r>
            <a:r>
              <a:rPr lang="en-GB" altLang="de-DE" sz="1800" b="0"/>
              <a:t>m x 60</a:t>
            </a:r>
            <a:r>
              <a:rPr lang="en-GB" altLang="de-DE" sz="1800" b="0">
                <a:latin typeface="Symbol" pitchFamily="18" charset="2"/>
              </a:rPr>
              <a:t>m</a:t>
            </a:r>
            <a:r>
              <a:rPr lang="en-GB" altLang="de-DE" sz="1800" b="0"/>
              <a:t>m 	3	    </a:t>
            </a:r>
            <a:r>
              <a:rPr lang="de-DE" altLang="de-DE" sz="1800" b="0"/>
              <a:t>93</a:t>
            </a:r>
            <a:r>
              <a:rPr lang="en-GB" altLang="de-DE" sz="1800" b="0"/>
              <a:t>x10</a:t>
            </a:r>
            <a:r>
              <a:rPr lang="en-GB" altLang="de-DE" sz="1800" b="0" baseline="30000"/>
              <a:t>6</a:t>
            </a:r>
          </a:p>
          <a:p>
            <a:r>
              <a:rPr lang="en-GB" altLang="de-DE" sz="1800" b="0"/>
              <a:t>(Silicon)			(3D)</a:t>
            </a:r>
          </a:p>
          <a:p>
            <a:endParaRPr lang="en-GB" altLang="de-DE" sz="1800" b="0"/>
          </a:p>
          <a:p>
            <a:r>
              <a:rPr lang="en-GB" altLang="de-DE" sz="1800" b="0"/>
              <a:t>SCT 		30-52	80</a:t>
            </a:r>
            <a:r>
              <a:rPr lang="en-GB" altLang="de-DE" sz="1800" b="0">
                <a:latin typeface="Symbol" pitchFamily="18" charset="2"/>
              </a:rPr>
              <a:t>m</a:t>
            </a:r>
            <a:r>
              <a:rPr lang="en-GB" altLang="de-DE" sz="1800" b="0"/>
              <a:t>m x 12cm   	16</a:t>
            </a:r>
            <a:r>
              <a:rPr lang="en-GB" altLang="de-DE" sz="1800" b="0">
                <a:latin typeface="Symbol" pitchFamily="18" charset="2"/>
              </a:rPr>
              <a:t>m</a:t>
            </a:r>
            <a:r>
              <a:rPr lang="en-GB" altLang="de-DE" sz="1800" b="0"/>
              <a:t>m x 580</a:t>
            </a:r>
            <a:r>
              <a:rPr lang="en-GB" altLang="de-DE" sz="1800" b="0">
                <a:latin typeface="Symbol" pitchFamily="18" charset="2"/>
              </a:rPr>
              <a:t>m</a:t>
            </a:r>
            <a:r>
              <a:rPr lang="en-GB" altLang="de-DE" sz="1800" b="0"/>
              <a:t>m	4	    6x10</a:t>
            </a:r>
            <a:r>
              <a:rPr lang="en-GB" altLang="de-DE" sz="1800" b="0" baseline="30000"/>
              <a:t>6</a:t>
            </a:r>
          </a:p>
          <a:p>
            <a:r>
              <a:rPr lang="en-GB" altLang="de-DE" sz="1800" b="0"/>
              <a:t>(Silicon Strip)		(stereo)</a:t>
            </a:r>
          </a:p>
          <a:p>
            <a:endParaRPr lang="en-GB" altLang="de-DE" sz="1800" b="0"/>
          </a:p>
          <a:p>
            <a:r>
              <a:rPr lang="en-GB" altLang="de-DE" sz="1800" b="0"/>
              <a:t>TRT 		56-107	4</a:t>
            </a:r>
            <a:r>
              <a:rPr lang="de-DE" altLang="de-DE" sz="1800" b="0"/>
              <a:t> </a:t>
            </a:r>
            <a:r>
              <a:rPr lang="en-GB" altLang="de-DE" sz="1800" b="0"/>
              <a:t>mm x 74cm	170</a:t>
            </a:r>
            <a:r>
              <a:rPr lang="en-GB" altLang="de-DE" sz="1800" b="0">
                <a:latin typeface="Symbol" pitchFamily="18" charset="2"/>
              </a:rPr>
              <a:t>m</a:t>
            </a:r>
            <a:r>
              <a:rPr lang="en-GB" altLang="de-DE" sz="1800" b="0"/>
              <a:t>m		36	    0.4x10</a:t>
            </a:r>
            <a:r>
              <a:rPr lang="en-GB" altLang="de-DE" sz="1800" b="0" baseline="30000"/>
              <a:t>6</a:t>
            </a:r>
          </a:p>
          <a:p>
            <a:r>
              <a:rPr lang="en-GB" altLang="de-DE" sz="1800" b="0"/>
              <a:t>(</a:t>
            </a:r>
            <a:r>
              <a:rPr lang="de-DE" altLang="de-DE" sz="1800" b="0"/>
              <a:t>S</a:t>
            </a:r>
            <a:r>
              <a:rPr lang="en-GB" altLang="de-DE" sz="1800" b="0"/>
              <a:t>traw </a:t>
            </a:r>
            <a:r>
              <a:rPr lang="de-DE" altLang="de-DE" sz="1800" b="0"/>
              <a:t>T</a:t>
            </a:r>
            <a:r>
              <a:rPr lang="en-GB" altLang="de-DE" sz="1800" b="0"/>
              <a:t>ubes)		(projective)</a:t>
            </a:r>
          </a:p>
        </p:txBody>
      </p:sp>
      <p:sp>
        <p:nvSpPr>
          <p:cNvPr id="99342" name="Text Box 14"/>
          <p:cNvSpPr txBox="1">
            <a:spLocks noChangeArrowheads="1"/>
          </p:cNvSpPr>
          <p:nvPr/>
        </p:nvSpPr>
        <p:spPr bwMode="auto">
          <a:xfrm>
            <a:off x="288925" y="1535113"/>
            <a:ext cx="8474075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GB" altLang="de-DE" sz="2000"/>
              <a:t>Three subdetectors using different technologies to match the requirements </a:t>
            </a:r>
            <a:r>
              <a:rPr lang="de-DE" altLang="de-DE" sz="2000"/>
              <a:t>of</a:t>
            </a:r>
            <a:r>
              <a:rPr lang="en-GB" altLang="de-DE" sz="2000"/>
              <a:t> granularity and radiation tolerance</a:t>
            </a:r>
          </a:p>
          <a:p>
            <a:endParaRPr lang="en-GB" altLang="de-DE" sz="2000"/>
          </a:p>
          <a:p>
            <a:endParaRPr lang="en-GB" altLang="de-DE" sz="2000"/>
          </a:p>
        </p:txBody>
      </p:sp>
    </p:spTree>
    <p:extLst>
      <p:ext uri="{BB962C8B-B14F-4D97-AF65-F5344CB8AC3E}">
        <p14:creationId xmlns:p14="http://schemas.microsoft.com/office/powerpoint/2010/main" val="1317973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4"/>
          <p:cNvPicPr>
            <a:picLocks noChangeAspect="1" noChangeArrowheads="1"/>
          </p:cNvPicPr>
          <p:nvPr/>
        </p:nvPicPr>
        <p:blipFill>
          <a:blip r:embed="rId2" cstate="print">
            <a:lum contrast="6000"/>
          </a:blip>
          <a:srcRect/>
          <a:stretch>
            <a:fillRect/>
          </a:stretch>
        </p:blipFill>
        <p:spPr bwMode="auto">
          <a:xfrm>
            <a:off x="4636801" y="1337901"/>
            <a:ext cx="4376160" cy="447887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1506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8229600" cy="1143000"/>
          </a:xfrm>
        </p:spPr>
        <p:txBody>
          <a:bodyPr/>
          <a:lstStyle/>
          <a:p>
            <a:r>
              <a:rPr lang="en-US" dirty="0" smtClean="0">
                <a:ea typeface="ＭＳ Ｐゴシック" pitchFamily="-65" charset="-128"/>
              </a:rPr>
              <a:t> Pixel Detector Module</a:t>
            </a:r>
          </a:p>
        </p:txBody>
      </p:sp>
      <p:sp>
        <p:nvSpPr>
          <p:cNvPr id="21507" name="Content Placeholder 2"/>
          <p:cNvSpPr>
            <a:spLocks noGrp="1"/>
          </p:cNvSpPr>
          <p:nvPr>
            <p:ph idx="1"/>
          </p:nvPr>
        </p:nvSpPr>
        <p:spPr>
          <a:xfrm>
            <a:off x="0" y="990600"/>
            <a:ext cx="4551360" cy="5867400"/>
          </a:xfrm>
        </p:spPr>
        <p:txBody>
          <a:bodyPr>
            <a:normAutofit fontScale="92500" lnSpcReduction="20000"/>
          </a:bodyPr>
          <a:lstStyle/>
          <a:p>
            <a:pPr>
              <a:buClr>
                <a:srgbClr val="00B050"/>
              </a:buClr>
              <a:buNone/>
            </a:pPr>
            <a:r>
              <a:rPr lang="en-US" sz="1800" b="1" dirty="0">
                <a:latin typeface="+mj-lt"/>
                <a:ea typeface="ＭＳ Ｐゴシック" pitchFamily="-65" charset="-128"/>
              </a:rPr>
              <a:t>Sensor:</a:t>
            </a:r>
          </a:p>
          <a:p>
            <a:pPr lvl="1">
              <a:buClr>
                <a:srgbClr val="00B050"/>
              </a:buClr>
              <a:buFont typeface="Wingdings" pitchFamily="2" charset="2"/>
              <a:buChar char="Ø"/>
            </a:pPr>
            <a:r>
              <a:rPr lang="en-US" sz="1800" dirty="0">
                <a:latin typeface="+mj-lt"/>
                <a:ea typeface="Arial" pitchFamily="34" charset="0"/>
              </a:rPr>
              <a:t>250 </a:t>
            </a:r>
            <a:r>
              <a:rPr lang="el-GR" sz="1800" dirty="0">
                <a:latin typeface="+mj-lt"/>
                <a:ea typeface="Arial" pitchFamily="34" charset="0"/>
              </a:rPr>
              <a:t>μ</a:t>
            </a:r>
            <a:r>
              <a:rPr lang="en-GB" sz="1800" dirty="0">
                <a:latin typeface="+mj-lt"/>
                <a:ea typeface="Arial" pitchFamily="34" charset="0"/>
              </a:rPr>
              <a:t>m </a:t>
            </a:r>
            <a:r>
              <a:rPr lang="en-US" sz="1800" dirty="0">
                <a:latin typeface="+mj-lt"/>
                <a:ea typeface="Arial" pitchFamily="34" charset="0"/>
              </a:rPr>
              <a:t>thick </a:t>
            </a:r>
            <a:r>
              <a:rPr lang="en-GB" sz="1800" dirty="0">
                <a:latin typeface="+mj-lt"/>
                <a:ea typeface="Arial" pitchFamily="34" charset="0"/>
              </a:rPr>
              <a:t>n-on-n sensor</a:t>
            </a:r>
          </a:p>
          <a:p>
            <a:pPr lvl="1">
              <a:buClr>
                <a:srgbClr val="00B050"/>
              </a:buClr>
              <a:buFont typeface="Wingdings" pitchFamily="2" charset="2"/>
              <a:buChar char="Ø"/>
            </a:pPr>
            <a:r>
              <a:rPr lang="en-GB" sz="1800" dirty="0">
                <a:latin typeface="+mj-lt"/>
                <a:ea typeface="Arial" pitchFamily="34" charset="0"/>
              </a:rPr>
              <a:t>47232 (328 x 144) pixels</a:t>
            </a:r>
          </a:p>
          <a:p>
            <a:pPr lvl="1">
              <a:buClr>
                <a:srgbClr val="00B050"/>
              </a:buClr>
              <a:buFont typeface="Wingdings" pitchFamily="2" charset="2"/>
              <a:buChar char="Ø"/>
            </a:pPr>
            <a:r>
              <a:rPr lang="en-GB" sz="1800" dirty="0">
                <a:latin typeface="+mj-lt"/>
                <a:ea typeface="Arial" pitchFamily="34" charset="0"/>
              </a:rPr>
              <a:t>Typical pixel size 50 x 400 </a:t>
            </a:r>
            <a:r>
              <a:rPr lang="el-GR" sz="1800" dirty="0">
                <a:latin typeface="+mj-lt"/>
                <a:ea typeface="Arial" pitchFamily="34" charset="0"/>
              </a:rPr>
              <a:t>μ</a:t>
            </a:r>
            <a:r>
              <a:rPr lang="en-GB" sz="1800" dirty="0">
                <a:latin typeface="+mj-lt"/>
                <a:ea typeface="Arial" pitchFamily="34" charset="0"/>
              </a:rPr>
              <a:t>m</a:t>
            </a:r>
            <a:r>
              <a:rPr lang="en-GB" sz="1800" baseline="30000" dirty="0">
                <a:latin typeface="+mj-lt"/>
                <a:ea typeface="Arial" pitchFamily="34" charset="0"/>
              </a:rPr>
              <a:t>2</a:t>
            </a:r>
            <a:r>
              <a:rPr lang="en-GB" sz="1800" dirty="0">
                <a:latin typeface="+mj-lt"/>
                <a:ea typeface="Arial" pitchFamily="34" charset="0"/>
              </a:rPr>
              <a:t/>
            </a:r>
            <a:br>
              <a:rPr lang="en-GB" sz="1800" dirty="0">
                <a:latin typeface="+mj-lt"/>
                <a:ea typeface="Arial" pitchFamily="34" charset="0"/>
              </a:rPr>
            </a:br>
            <a:r>
              <a:rPr lang="en-GB" sz="1800" dirty="0">
                <a:latin typeface="+mj-lt"/>
                <a:ea typeface="Arial" pitchFamily="34" charset="0"/>
              </a:rPr>
              <a:t>(50 x 600 </a:t>
            </a:r>
            <a:r>
              <a:rPr lang="el-GR" sz="1800" dirty="0">
                <a:latin typeface="+mj-lt"/>
                <a:ea typeface="Arial" pitchFamily="34" charset="0"/>
              </a:rPr>
              <a:t>μ</a:t>
            </a:r>
            <a:r>
              <a:rPr lang="en-GB" sz="1800" dirty="0">
                <a:latin typeface="+mj-lt"/>
                <a:ea typeface="Arial" pitchFamily="34" charset="0"/>
              </a:rPr>
              <a:t>m</a:t>
            </a:r>
            <a:r>
              <a:rPr lang="en-GB" sz="1800" baseline="30000" dirty="0">
                <a:latin typeface="+mj-lt"/>
                <a:ea typeface="Arial" pitchFamily="34" charset="0"/>
              </a:rPr>
              <a:t>2</a:t>
            </a:r>
            <a:r>
              <a:rPr lang="en-GB" sz="1800" dirty="0">
                <a:latin typeface="+mj-lt"/>
                <a:ea typeface="Arial" pitchFamily="34" charset="0"/>
              </a:rPr>
              <a:t> pixels in gaps between FE chips)</a:t>
            </a:r>
          </a:p>
          <a:p>
            <a:pPr lvl="1">
              <a:buClr>
                <a:srgbClr val="00B050"/>
              </a:buClr>
              <a:buFont typeface="Wingdings" pitchFamily="2" charset="2"/>
              <a:buChar char="Ø"/>
            </a:pPr>
            <a:r>
              <a:rPr lang="en-GB" sz="1800" dirty="0">
                <a:latin typeface="+mj-lt"/>
                <a:ea typeface="Arial" pitchFamily="34" charset="0"/>
              </a:rPr>
              <a:t>Bias voltage 150 – 600 </a:t>
            </a:r>
            <a:r>
              <a:rPr lang="en-GB" sz="1800" dirty="0" smtClean="0">
                <a:latin typeface="+mj-lt"/>
                <a:ea typeface="Arial" pitchFamily="34" charset="0"/>
              </a:rPr>
              <a:t>V</a:t>
            </a:r>
          </a:p>
          <a:p>
            <a:pPr lvl="1">
              <a:buClr>
                <a:srgbClr val="00B050"/>
              </a:buClr>
              <a:buNone/>
            </a:pPr>
            <a:endParaRPr lang="en-GB" sz="1800" dirty="0">
              <a:latin typeface="+mj-lt"/>
              <a:ea typeface="Arial" pitchFamily="34" charset="0"/>
            </a:endParaRPr>
          </a:p>
          <a:p>
            <a:pPr>
              <a:buClr>
                <a:srgbClr val="00B050"/>
              </a:buClr>
              <a:buNone/>
            </a:pPr>
            <a:r>
              <a:rPr lang="en-GB" sz="1800" b="1" dirty="0">
                <a:latin typeface="+mj-lt"/>
                <a:ea typeface="ＭＳ Ｐゴシック" pitchFamily="-65" charset="-128"/>
              </a:rPr>
              <a:t>Readout:</a:t>
            </a:r>
          </a:p>
          <a:p>
            <a:pPr lvl="1">
              <a:buClr>
                <a:srgbClr val="00B050"/>
              </a:buClr>
              <a:buFont typeface="Wingdings" pitchFamily="2" charset="2"/>
              <a:buChar char="Ø"/>
            </a:pPr>
            <a:r>
              <a:rPr lang="en-GB" sz="1800" dirty="0">
                <a:latin typeface="+mj-lt"/>
                <a:ea typeface="Arial" pitchFamily="34" charset="0"/>
              </a:rPr>
              <a:t>16 FE chips, 2880 pixels each</a:t>
            </a:r>
          </a:p>
          <a:p>
            <a:pPr lvl="1">
              <a:buClr>
                <a:srgbClr val="00B050"/>
              </a:buClr>
              <a:buFont typeface="Wingdings" pitchFamily="2" charset="2"/>
              <a:buChar char="Ø"/>
            </a:pPr>
            <a:r>
              <a:rPr lang="en-GB" sz="1800" dirty="0">
                <a:latin typeface="+mj-lt"/>
                <a:ea typeface="Arial" pitchFamily="34" charset="0"/>
              </a:rPr>
              <a:t>Zero suppression in the FE chip, MCC builds module event</a:t>
            </a:r>
            <a:endParaRPr lang="en-US" sz="1800" dirty="0">
              <a:latin typeface="+mj-lt"/>
              <a:ea typeface="Arial" pitchFamily="34" charset="0"/>
            </a:endParaRPr>
          </a:p>
          <a:p>
            <a:pPr lvl="1">
              <a:buClr>
                <a:srgbClr val="00B050"/>
              </a:buClr>
              <a:buFont typeface="Wingdings" pitchFamily="2" charset="2"/>
              <a:buChar char="Ø"/>
            </a:pPr>
            <a:r>
              <a:rPr lang="en-GB" sz="1800" dirty="0">
                <a:latin typeface="+mj-lt"/>
                <a:ea typeface="Arial" pitchFamily="34" charset="0"/>
              </a:rPr>
              <a:t>Pulse height measured by means of Time over Threshold</a:t>
            </a:r>
          </a:p>
          <a:p>
            <a:pPr lvl="1">
              <a:buClr>
                <a:srgbClr val="00B050"/>
              </a:buClr>
              <a:buFont typeface="Wingdings" pitchFamily="2" charset="2"/>
              <a:buChar char="Ø"/>
            </a:pPr>
            <a:r>
              <a:rPr lang="en-US" sz="1800" dirty="0">
                <a:latin typeface="+mj-lt"/>
                <a:ea typeface="Arial" pitchFamily="34" charset="0"/>
              </a:rPr>
              <a:t>Data transfer 40 – 160 MHz depending on layer</a:t>
            </a:r>
          </a:p>
        </p:txBody>
      </p:sp>
      <p:sp>
        <p:nvSpPr>
          <p:cNvPr id="21510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8388423" y="6492875"/>
            <a:ext cx="774481" cy="365125"/>
          </a:xfrm>
          <a:prstGeom prst="rect">
            <a:avLst/>
          </a:prstGeom>
          <a:noFill/>
        </p:spPr>
        <p:txBody>
          <a:bodyPr/>
          <a:lstStyle/>
          <a:p>
            <a:pPr>
              <a:tabLst>
                <a:tab pos="656650" algn="l"/>
              </a:tabLst>
            </a:pPr>
            <a:fld id="{4DBA58F0-EAF6-4752-B6AE-69D10C300C1C}" type="slidenum">
              <a:rPr lang="en-GB"/>
              <a:pPr>
                <a:tabLst>
                  <a:tab pos="656650" algn="l"/>
                </a:tabLst>
              </a:pPr>
              <a:t>122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4490734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GB" dirty="0" smtClean="0"/>
              <a:t>Semiconductor Tracker (SCT)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19200"/>
            <a:ext cx="8839200" cy="5059363"/>
          </a:xfrm>
        </p:spPr>
        <p:txBody>
          <a:bodyPr>
            <a:normAutofit fontScale="77500" lnSpcReduction="20000"/>
          </a:bodyPr>
          <a:lstStyle/>
          <a:p>
            <a:pPr>
              <a:buClr>
                <a:srgbClr val="00B050"/>
              </a:buClr>
              <a:buFont typeface="Wingdings" pitchFamily="2" charset="2"/>
              <a:buChar char="Ø"/>
            </a:pPr>
            <a:r>
              <a:rPr lang="en-US" sz="2400" dirty="0" smtClean="0">
                <a:latin typeface="+mj-lt"/>
              </a:rPr>
              <a:t>4 barrel layers, 9 disks per end-cap </a:t>
            </a:r>
          </a:p>
          <a:p>
            <a:pPr>
              <a:buClr>
                <a:srgbClr val="00B050"/>
              </a:buClr>
              <a:buFont typeface="Wingdings" pitchFamily="2" charset="2"/>
              <a:buChar char="Ø"/>
            </a:pPr>
            <a:r>
              <a:rPr lang="fr-FR" sz="2400" dirty="0" smtClean="0">
                <a:latin typeface="+mj-lt"/>
              </a:rPr>
              <a:t> 4088 modules, 6.3M </a:t>
            </a:r>
            <a:r>
              <a:rPr lang="fr-FR" sz="2400" dirty="0" err="1" smtClean="0">
                <a:latin typeface="+mj-lt"/>
              </a:rPr>
              <a:t>channels</a:t>
            </a:r>
            <a:r>
              <a:rPr lang="fr-FR" sz="2400" dirty="0" smtClean="0">
                <a:latin typeface="+mj-lt"/>
              </a:rPr>
              <a:t> (61 m</a:t>
            </a:r>
            <a:r>
              <a:rPr lang="pl-PL" sz="2400" baseline="30000" dirty="0" smtClean="0">
                <a:latin typeface="+mj-lt"/>
              </a:rPr>
              <a:t>2</a:t>
            </a:r>
            <a:r>
              <a:rPr lang="fr-FR" sz="2400" dirty="0" smtClean="0">
                <a:latin typeface="+mj-lt"/>
              </a:rPr>
              <a:t>)</a:t>
            </a:r>
          </a:p>
          <a:p>
            <a:pPr>
              <a:buClr>
                <a:srgbClr val="00B050"/>
              </a:buClr>
              <a:buNone/>
            </a:pPr>
            <a:r>
              <a:rPr lang="fr-FR" sz="2400" dirty="0" smtClean="0">
                <a:latin typeface="+mj-lt"/>
              </a:rPr>
              <a:t> </a:t>
            </a:r>
            <a:endParaRPr lang="fr-FR" sz="2400" dirty="0">
              <a:latin typeface="+mj-lt"/>
            </a:endParaRPr>
          </a:p>
          <a:p>
            <a:pPr>
              <a:buClr>
                <a:srgbClr val="00B050"/>
              </a:buClr>
              <a:buFont typeface="Wingdings" pitchFamily="2" charset="2"/>
              <a:buChar char="Ø"/>
            </a:pPr>
            <a:endParaRPr lang="fr-FR" sz="2400" dirty="0" smtClean="0">
              <a:latin typeface="+mj-lt"/>
            </a:endParaRPr>
          </a:p>
          <a:p>
            <a:pPr>
              <a:buClr>
                <a:srgbClr val="00B050"/>
              </a:buClr>
              <a:buFont typeface="Wingdings" pitchFamily="2" charset="2"/>
              <a:buChar char="Ø"/>
            </a:pPr>
            <a:endParaRPr lang="fr-FR" sz="2400" dirty="0" smtClean="0">
              <a:latin typeface="+mj-lt"/>
            </a:endParaRPr>
          </a:p>
          <a:p>
            <a:pPr>
              <a:buClr>
                <a:srgbClr val="00B050"/>
              </a:buClr>
              <a:buFont typeface="Wingdings" pitchFamily="2" charset="2"/>
              <a:buChar char="Ø"/>
            </a:pPr>
            <a:endParaRPr lang="fr-FR" sz="2400" dirty="0">
              <a:latin typeface="+mj-lt"/>
            </a:endParaRPr>
          </a:p>
          <a:p>
            <a:pPr>
              <a:buClr>
                <a:srgbClr val="00B050"/>
              </a:buClr>
              <a:buFont typeface="Wingdings" pitchFamily="2" charset="2"/>
              <a:buChar char="Ø"/>
            </a:pPr>
            <a:endParaRPr lang="fr-FR" sz="2400" dirty="0">
              <a:latin typeface="+mj-lt"/>
            </a:endParaRPr>
          </a:p>
          <a:p>
            <a:pPr>
              <a:buClr>
                <a:srgbClr val="00B050"/>
              </a:buClr>
              <a:buFont typeface="Wingdings" pitchFamily="2" charset="2"/>
              <a:buChar char="Ø"/>
            </a:pPr>
            <a:endParaRPr lang="fr-FR" sz="2400" dirty="0" smtClean="0">
              <a:latin typeface="+mj-lt"/>
            </a:endParaRPr>
          </a:p>
          <a:p>
            <a:pPr>
              <a:buClr>
                <a:srgbClr val="00B050"/>
              </a:buClr>
              <a:buFont typeface="Wingdings" pitchFamily="2" charset="2"/>
              <a:buChar char="Ø"/>
            </a:pPr>
            <a:r>
              <a:rPr lang="pl-PL" sz="2400" dirty="0" smtClean="0">
                <a:latin typeface="+mj-lt"/>
              </a:rPr>
              <a:t> </a:t>
            </a:r>
            <a:r>
              <a:rPr lang="en-US" sz="2400" dirty="0" smtClean="0">
                <a:latin typeface="+mj-lt"/>
              </a:rPr>
              <a:t>Intrinsic Resolution = 17 </a:t>
            </a:r>
            <a:r>
              <a:rPr lang="el-GR" sz="2400" dirty="0" smtClean="0">
                <a:latin typeface="+mj-lt"/>
              </a:rPr>
              <a:t>μ</a:t>
            </a:r>
            <a:r>
              <a:rPr lang="en-US" sz="2400" dirty="0" smtClean="0">
                <a:latin typeface="+mj-lt"/>
              </a:rPr>
              <a:t>m / 580 </a:t>
            </a:r>
            <a:r>
              <a:rPr lang="el-GR" sz="2400" dirty="0" smtClean="0">
                <a:latin typeface="+mj-lt"/>
              </a:rPr>
              <a:t>μ</a:t>
            </a:r>
            <a:r>
              <a:rPr lang="en-US" sz="2400" dirty="0" smtClean="0">
                <a:latin typeface="+mj-lt"/>
              </a:rPr>
              <a:t>m (</a:t>
            </a:r>
            <a:r>
              <a:rPr lang="en-US" sz="2400" dirty="0" err="1" smtClean="0">
                <a:latin typeface="+mj-lt"/>
                <a:cs typeface="Times New Roman" pitchFamily="18" charset="0"/>
              </a:rPr>
              <a:t>R</a:t>
            </a:r>
            <a:r>
              <a:rPr lang="en-US" sz="2400" dirty="0" err="1" smtClean="0">
                <a:latin typeface="+mj-lt"/>
                <a:ea typeface="Lucida Grande"/>
                <a:cs typeface="Lucida Grande"/>
              </a:rPr>
              <a:t>ϕ</a:t>
            </a:r>
            <a:r>
              <a:rPr lang="en-US" sz="2400" dirty="0" smtClean="0">
                <a:latin typeface="+mj-lt"/>
              </a:rPr>
              <a:t>/z) </a:t>
            </a:r>
          </a:p>
          <a:p>
            <a:pPr>
              <a:buClr>
                <a:srgbClr val="00B050"/>
              </a:buClr>
              <a:buFont typeface="Wingdings" pitchFamily="2" charset="2"/>
              <a:buChar char="Ø"/>
            </a:pPr>
            <a:r>
              <a:rPr lang="pl-PL" sz="2400" dirty="0" smtClean="0">
                <a:latin typeface="+mj-lt"/>
              </a:rPr>
              <a:t> </a:t>
            </a:r>
            <a:r>
              <a:rPr lang="en-US" sz="2400" dirty="0" smtClean="0">
                <a:latin typeface="+mj-lt"/>
              </a:rPr>
              <a:t>Operational T = -8ºC to ~5ºC </a:t>
            </a:r>
          </a:p>
          <a:p>
            <a:pPr>
              <a:buClr>
                <a:srgbClr val="00B050"/>
              </a:buClr>
              <a:buFont typeface="Wingdings" pitchFamily="2" charset="2"/>
              <a:buChar char="Ø"/>
            </a:pPr>
            <a:r>
              <a:rPr lang="en-US" sz="2400" dirty="0" smtClean="0">
                <a:latin typeface="+mj-lt"/>
              </a:rPr>
              <a:t>C</a:t>
            </a:r>
            <a:r>
              <a:rPr lang="en-US" sz="2400" baseline="-25000" dirty="0" smtClean="0">
                <a:latin typeface="+mj-lt"/>
              </a:rPr>
              <a:t>3</a:t>
            </a:r>
            <a:r>
              <a:rPr lang="en-US" sz="2400" dirty="0" smtClean="0">
                <a:latin typeface="+mj-lt"/>
              </a:rPr>
              <a:t>F</a:t>
            </a:r>
            <a:r>
              <a:rPr lang="en-US" sz="2400" baseline="-25000" dirty="0" smtClean="0">
                <a:latin typeface="+mj-lt"/>
              </a:rPr>
              <a:t>8</a:t>
            </a:r>
            <a:r>
              <a:rPr lang="en-US" sz="2400" dirty="0" smtClean="0">
                <a:latin typeface="+mj-lt"/>
              </a:rPr>
              <a:t> Evaporative Cooling, </a:t>
            </a:r>
            <a:r>
              <a:rPr lang="pl-PL" sz="2400" dirty="0" smtClean="0">
                <a:latin typeface="+mj-lt"/>
              </a:rPr>
              <a:t>in common with</a:t>
            </a:r>
            <a:r>
              <a:rPr lang="en-US" sz="2400" dirty="0" smtClean="0">
                <a:latin typeface="+mj-lt"/>
              </a:rPr>
              <a:t> Pixel detector</a:t>
            </a:r>
            <a:endParaRPr lang="en-US" sz="2400" dirty="0" smtClean="0">
              <a:solidFill>
                <a:srgbClr val="FF0000"/>
              </a:solidFill>
              <a:latin typeface="+mj-lt"/>
            </a:endParaRPr>
          </a:p>
          <a:p>
            <a:pPr>
              <a:buClr>
                <a:srgbClr val="00B050"/>
              </a:buClr>
              <a:buFont typeface="Wingdings" pitchFamily="2" charset="2"/>
              <a:buChar char="Ø"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BF70A11-B1C6-40BA-8C7F-C0F0A6A8F74E}" type="slidenum">
              <a:rPr lang="en-US" smtClean="0"/>
              <a:pPr/>
              <a:t>123</a:t>
            </a:fld>
            <a:endParaRPr lang="en-US" dirty="0"/>
          </a:p>
        </p:txBody>
      </p:sp>
      <p:pic>
        <p:nvPicPr>
          <p:cNvPr id="14337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90797" y="2204864"/>
            <a:ext cx="7096125" cy="22419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34077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liennummernplatzhalter 3"/>
          <p:cNvSpPr>
            <a:spLocks noGrp="1"/>
          </p:cNvSpPr>
          <p:nvPr>
            <p:ph type="sldNum" sz="quarter" idx="4294967295"/>
          </p:nvPr>
        </p:nvSpPr>
        <p:spPr>
          <a:xfrm>
            <a:off x="8305800" y="6096000"/>
            <a:ext cx="533400" cy="457200"/>
          </a:xfrm>
          <a:prstGeom prst="rect">
            <a:avLst/>
          </a:prstGeom>
        </p:spPr>
        <p:txBody>
          <a:bodyPr/>
          <a:lstStyle/>
          <a:p>
            <a:fld id="{CA75328F-410A-471F-80F8-86E831E68A60}" type="slidenum">
              <a:rPr lang="en-US" altLang="de-DE"/>
              <a:pPr/>
              <a:t>124</a:t>
            </a:fld>
            <a:endParaRPr lang="en-US" altLang="de-DE">
              <a:latin typeface="Times New Roman" pitchFamily="18" charset="0"/>
            </a:endParaRPr>
          </a:p>
        </p:txBody>
      </p:sp>
      <p:sp>
        <p:nvSpPr>
          <p:cNvPr id="1822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188640"/>
            <a:ext cx="7772400" cy="1143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GB" altLang="de-DE" dirty="0"/>
              <a:t>SCT Modules</a:t>
            </a:r>
          </a:p>
        </p:txBody>
      </p:sp>
      <p:grpSp>
        <p:nvGrpSpPr>
          <p:cNvPr id="182275" name="Group 3"/>
          <p:cNvGrpSpPr>
            <a:grpSpLocks/>
          </p:cNvGrpSpPr>
          <p:nvPr/>
        </p:nvGrpSpPr>
        <p:grpSpPr bwMode="auto">
          <a:xfrm>
            <a:off x="3810000" y="1600200"/>
            <a:ext cx="4724400" cy="3962400"/>
            <a:chOff x="1460" y="549"/>
            <a:chExt cx="3840" cy="3339"/>
          </a:xfrm>
        </p:grpSpPr>
        <p:sp>
          <p:nvSpPr>
            <p:cNvPr id="182276" name="Freeform 4"/>
            <p:cNvSpPr>
              <a:spLocks/>
            </p:cNvSpPr>
            <p:nvPr/>
          </p:nvSpPr>
          <p:spPr bwMode="auto">
            <a:xfrm>
              <a:off x="1560" y="1497"/>
              <a:ext cx="189" cy="1305"/>
            </a:xfrm>
            <a:custGeom>
              <a:avLst/>
              <a:gdLst>
                <a:gd name="T0" fmla="*/ 0 w 189"/>
                <a:gd name="T1" fmla="*/ 195 h 1305"/>
                <a:gd name="T2" fmla="*/ 0 w 189"/>
                <a:gd name="T3" fmla="*/ 1305 h 1305"/>
                <a:gd name="T4" fmla="*/ 189 w 189"/>
                <a:gd name="T5" fmla="*/ 1104 h 1305"/>
                <a:gd name="T6" fmla="*/ 189 w 189"/>
                <a:gd name="T7" fmla="*/ 0 h 1305"/>
                <a:gd name="T8" fmla="*/ 0 w 189"/>
                <a:gd name="T9" fmla="*/ 195 h 13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9" h="1305">
                  <a:moveTo>
                    <a:pt x="0" y="195"/>
                  </a:moveTo>
                  <a:lnTo>
                    <a:pt x="0" y="1305"/>
                  </a:lnTo>
                  <a:lnTo>
                    <a:pt x="189" y="1104"/>
                  </a:lnTo>
                  <a:lnTo>
                    <a:pt x="189" y="0"/>
                  </a:lnTo>
                  <a:lnTo>
                    <a:pt x="0" y="195"/>
                  </a:lnTo>
                  <a:close/>
                </a:path>
              </a:pathLst>
            </a:custGeom>
            <a:solidFill>
              <a:srgbClr val="FE6F0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grpSp>
          <p:nvGrpSpPr>
            <p:cNvPr id="182277" name="Group 5"/>
            <p:cNvGrpSpPr>
              <a:grpSpLocks/>
            </p:cNvGrpSpPr>
            <p:nvPr/>
          </p:nvGrpSpPr>
          <p:grpSpPr bwMode="auto">
            <a:xfrm>
              <a:off x="1460" y="549"/>
              <a:ext cx="3840" cy="3339"/>
              <a:chOff x="1460" y="549"/>
              <a:chExt cx="3840" cy="3339"/>
            </a:xfrm>
          </p:grpSpPr>
          <p:pic>
            <p:nvPicPr>
              <p:cNvPr id="182278" name="Picture 6" descr="explosion"/>
              <p:cNvPicPr>
                <a:picLocks noChangeAspect="1" noChangeArrowheads="1"/>
              </p:cNvPicPr>
              <p:nvPr/>
            </p:nvPicPr>
            <p:blipFill>
              <a:blip r:embed="rId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237" t="5994" r="11237" b="4089"/>
              <a:stretch>
                <a:fillRect/>
              </a:stretch>
            </p:blipFill>
            <p:spPr bwMode="auto">
              <a:xfrm>
                <a:off x="1460" y="549"/>
                <a:ext cx="3840" cy="33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82279" name="Line 7"/>
              <p:cNvSpPr>
                <a:spLocks noChangeShapeType="1"/>
              </p:cNvSpPr>
              <p:nvPr/>
            </p:nvSpPr>
            <p:spPr bwMode="auto">
              <a:xfrm>
                <a:off x="2484" y="1084"/>
                <a:ext cx="2496" cy="16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2280" name="Text Box 8"/>
              <p:cNvSpPr txBox="1">
                <a:spLocks noChangeArrowheads="1"/>
              </p:cNvSpPr>
              <p:nvPr/>
            </p:nvSpPr>
            <p:spPr bwMode="auto">
              <a:xfrm rot="239810">
                <a:off x="3235" y="1015"/>
                <a:ext cx="1007" cy="25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1" hangingPunct="1"/>
                <a:r>
                  <a:rPr lang="en-GB" altLang="de-DE" sz="1400" b="0">
                    <a:solidFill>
                      <a:schemeClr val="tx1"/>
                    </a:solidFill>
                  </a:rPr>
                  <a:t>strip direction</a:t>
                </a:r>
              </a:p>
            </p:txBody>
          </p:sp>
          <p:sp>
            <p:nvSpPr>
              <p:cNvPr id="182281" name="Line 9"/>
              <p:cNvSpPr>
                <a:spLocks noChangeShapeType="1"/>
              </p:cNvSpPr>
              <p:nvPr/>
            </p:nvSpPr>
            <p:spPr bwMode="auto">
              <a:xfrm>
                <a:off x="2432" y="3300"/>
                <a:ext cx="2548" cy="11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2282" name="Text Box 10"/>
              <p:cNvSpPr txBox="1">
                <a:spLocks noChangeArrowheads="1"/>
              </p:cNvSpPr>
              <p:nvPr/>
            </p:nvSpPr>
            <p:spPr bwMode="auto">
              <a:xfrm rot="122272">
                <a:off x="3185" y="3204"/>
                <a:ext cx="1007" cy="25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1" hangingPunct="1"/>
                <a:r>
                  <a:rPr lang="en-GB" altLang="de-DE" sz="1400" b="0">
                    <a:solidFill>
                      <a:schemeClr val="tx1"/>
                    </a:solidFill>
                  </a:rPr>
                  <a:t>strip direction</a:t>
                </a:r>
              </a:p>
            </p:txBody>
          </p:sp>
        </p:grpSp>
      </p:grpSp>
      <p:sp>
        <p:nvSpPr>
          <p:cNvPr id="182283" name="Text Box 11"/>
          <p:cNvSpPr txBox="1">
            <a:spLocks noChangeArrowheads="1"/>
          </p:cNvSpPr>
          <p:nvPr/>
        </p:nvSpPr>
        <p:spPr bwMode="auto">
          <a:xfrm>
            <a:off x="152400" y="1371600"/>
            <a:ext cx="3749675" cy="4821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GB" altLang="de-DE" sz="2000"/>
              <a:t>Basic Concept (Endcap)</a:t>
            </a:r>
          </a:p>
          <a:p>
            <a:endParaRPr lang="en-GB" altLang="de-DE" sz="2000"/>
          </a:p>
          <a:p>
            <a:pPr>
              <a:buFontTx/>
              <a:buChar char="-"/>
            </a:pPr>
            <a:r>
              <a:rPr lang="en-GB" altLang="de-DE" sz="1800">
                <a:solidFill>
                  <a:schemeClr val="bg2"/>
                </a:solidFill>
              </a:rPr>
              <a:t>4 Si-</a:t>
            </a:r>
            <a:r>
              <a:rPr lang="de-DE" altLang="de-DE" sz="1800">
                <a:solidFill>
                  <a:schemeClr val="bg2"/>
                </a:solidFill>
              </a:rPr>
              <a:t>s</a:t>
            </a:r>
            <a:r>
              <a:rPr lang="en-GB" altLang="de-DE" sz="1800">
                <a:solidFill>
                  <a:schemeClr val="bg2"/>
                </a:solidFill>
              </a:rPr>
              <a:t>trip detectors in 2 planes (40 mrad stereo)</a:t>
            </a:r>
          </a:p>
          <a:p>
            <a:pPr>
              <a:buFontTx/>
              <a:buChar char="-"/>
            </a:pPr>
            <a:endParaRPr lang="en-GB" altLang="de-DE" sz="1800">
              <a:solidFill>
                <a:schemeClr val="bg2"/>
              </a:solidFill>
            </a:endParaRPr>
          </a:p>
          <a:p>
            <a:r>
              <a:rPr lang="en-GB" altLang="de-DE" sz="1800"/>
              <a:t>-Mechanical </a:t>
            </a:r>
            <a:r>
              <a:rPr lang="de-DE" altLang="de-DE" sz="1800"/>
              <a:t>c</a:t>
            </a:r>
            <a:r>
              <a:rPr lang="en-GB" altLang="de-DE" sz="1800"/>
              <a:t>arrier made from Thermal Pyrolytic Graphite (</a:t>
            </a:r>
            <a:r>
              <a:rPr lang="de-DE" altLang="de-DE" sz="1800"/>
              <a:t>C</a:t>
            </a:r>
            <a:r>
              <a:rPr lang="de-DE" altLang="de-DE" sz="1800" baseline="-25000"/>
              <a:t>k</a:t>
            </a:r>
            <a:r>
              <a:rPr lang="en-GB" altLang="de-DE" sz="1800"/>
              <a:t>&gt;1700 W/m/°K) and </a:t>
            </a:r>
            <a:r>
              <a:rPr lang="en-GB" altLang="de-DE" sz="1800">
                <a:solidFill>
                  <a:srgbClr val="FFCC00"/>
                </a:solidFill>
              </a:rPr>
              <a:t>AlN</a:t>
            </a:r>
            <a:r>
              <a:rPr lang="en-GB" altLang="de-DE" sz="1800"/>
              <a:t> </a:t>
            </a:r>
          </a:p>
          <a:p>
            <a:endParaRPr lang="en-GB" altLang="de-DE" sz="1800"/>
          </a:p>
          <a:p>
            <a:r>
              <a:rPr lang="en-GB" altLang="de-DE" sz="1800"/>
              <a:t>-</a:t>
            </a:r>
            <a:r>
              <a:rPr lang="en-GB" altLang="de-DE" sz="1800">
                <a:solidFill>
                  <a:srgbClr val="FF6600"/>
                </a:solidFill>
              </a:rPr>
              <a:t>Flex Hybri</a:t>
            </a:r>
            <a:r>
              <a:rPr lang="de-DE" altLang="de-DE" sz="1800">
                <a:solidFill>
                  <a:srgbClr val="FF6600"/>
                </a:solidFill>
              </a:rPr>
              <a:t>d (Kapton)</a:t>
            </a:r>
            <a:r>
              <a:rPr lang="de-DE" altLang="de-DE" sz="1800"/>
              <a:t> </a:t>
            </a:r>
            <a:r>
              <a:rPr lang="en-GB" altLang="de-DE" sz="1800"/>
              <a:t>on </a:t>
            </a:r>
            <a:r>
              <a:rPr lang="de-DE" altLang="de-DE" sz="1800"/>
              <a:t>c</a:t>
            </a:r>
            <a:r>
              <a:rPr lang="en-GB" altLang="de-DE" sz="1800"/>
              <a:t>arbon </a:t>
            </a:r>
            <a:r>
              <a:rPr lang="de-DE" altLang="de-DE" sz="1800"/>
              <a:t>s</a:t>
            </a:r>
            <a:r>
              <a:rPr lang="en-GB" altLang="de-DE" sz="1800"/>
              <a:t>ubstrate </a:t>
            </a:r>
            <a:r>
              <a:rPr lang="en-GB" altLang="de-DE" sz="1800">
                <a:solidFill>
                  <a:schemeClr val="accent1"/>
                </a:solidFill>
              </a:rPr>
              <a:t>with ASIC readout electronics</a:t>
            </a:r>
          </a:p>
          <a:p>
            <a:endParaRPr lang="en-GB" altLang="de-DE" sz="1800">
              <a:solidFill>
                <a:schemeClr val="accent1"/>
              </a:solidFill>
            </a:endParaRPr>
          </a:p>
          <a:p>
            <a:r>
              <a:rPr lang="en-GB" altLang="de-DE" sz="1800"/>
              <a:t>-</a:t>
            </a:r>
            <a:r>
              <a:rPr lang="en-GB" altLang="de-DE" sz="1800">
                <a:solidFill>
                  <a:srgbClr val="66CCFF"/>
                </a:solidFill>
              </a:rPr>
              <a:t>Glas </a:t>
            </a:r>
            <a:r>
              <a:rPr lang="de-DE" altLang="de-DE" sz="1800">
                <a:solidFill>
                  <a:srgbClr val="66CCFF"/>
                </a:solidFill>
              </a:rPr>
              <a:t>p</a:t>
            </a:r>
            <a:r>
              <a:rPr lang="en-GB" altLang="de-DE" sz="1800">
                <a:solidFill>
                  <a:srgbClr val="66CCFF"/>
                </a:solidFill>
              </a:rPr>
              <a:t>itch </a:t>
            </a:r>
            <a:r>
              <a:rPr lang="de-DE" altLang="de-DE" sz="1800">
                <a:solidFill>
                  <a:srgbClr val="66CCFF"/>
                </a:solidFill>
              </a:rPr>
              <a:t>a</a:t>
            </a:r>
            <a:r>
              <a:rPr lang="en-GB" altLang="de-DE" sz="1800">
                <a:solidFill>
                  <a:srgbClr val="66CCFF"/>
                </a:solidFill>
              </a:rPr>
              <a:t>dapt</a:t>
            </a:r>
            <a:r>
              <a:rPr lang="de-DE" altLang="de-DE" sz="1800">
                <a:solidFill>
                  <a:srgbClr val="66CCFF"/>
                </a:solidFill>
              </a:rPr>
              <a:t>o</a:t>
            </a:r>
            <a:r>
              <a:rPr lang="en-GB" altLang="de-DE" sz="1800">
                <a:solidFill>
                  <a:srgbClr val="66CCFF"/>
                </a:solidFill>
              </a:rPr>
              <a:t>rs for mechanical/electrical connection detector-electronics (heat barrier) </a:t>
            </a:r>
          </a:p>
        </p:txBody>
      </p:sp>
    </p:spTree>
    <p:extLst>
      <p:ext uri="{BB962C8B-B14F-4D97-AF65-F5344CB8AC3E}">
        <p14:creationId xmlns:p14="http://schemas.microsoft.com/office/powerpoint/2010/main" val="3867775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4"/>
          <p:cNvSpPr>
            <a:spLocks noGrp="1"/>
          </p:cNvSpPr>
          <p:nvPr>
            <p:ph type="sldNum" sz="quarter" idx="4294967295"/>
          </p:nvPr>
        </p:nvSpPr>
        <p:spPr>
          <a:xfrm>
            <a:off x="8305800" y="6096000"/>
            <a:ext cx="533400" cy="457200"/>
          </a:xfrm>
          <a:prstGeom prst="rect">
            <a:avLst/>
          </a:prstGeom>
        </p:spPr>
        <p:txBody>
          <a:bodyPr/>
          <a:lstStyle/>
          <a:p>
            <a:fld id="{13D6C172-5934-4EA7-9403-07EF6E8865D9}" type="slidenum">
              <a:rPr lang="en-US" altLang="de-DE"/>
              <a:pPr/>
              <a:t>125</a:t>
            </a:fld>
            <a:endParaRPr lang="en-US" altLang="de-DE">
              <a:latin typeface="Times New Roman" pitchFamily="18" charset="0"/>
            </a:endParaRPr>
          </a:p>
        </p:txBody>
      </p:sp>
      <p:sp>
        <p:nvSpPr>
          <p:cNvPr id="137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188640"/>
            <a:ext cx="7772400" cy="1143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GB" altLang="de-DE" dirty="0"/>
              <a:t>SCT Silicon Detectors</a:t>
            </a:r>
          </a:p>
        </p:txBody>
      </p:sp>
      <p:sp>
        <p:nvSpPr>
          <p:cNvPr id="1372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3400" y="1447800"/>
            <a:ext cx="4648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80000"/>
              </a:lnSpc>
            </a:pPr>
            <a:r>
              <a:rPr lang="en-GB" altLang="de-DE" sz="1800" b="0" dirty="0"/>
              <a:t>Radiation tolerant up to 3x10</a:t>
            </a:r>
            <a:r>
              <a:rPr lang="en-GB" altLang="de-DE" sz="1800" b="0" baseline="30000" dirty="0"/>
              <a:t>14</a:t>
            </a:r>
            <a:r>
              <a:rPr lang="en-GB" altLang="de-DE" sz="1800" b="0" dirty="0"/>
              <a:t> p/cm</a:t>
            </a:r>
            <a:r>
              <a:rPr lang="en-GB" altLang="de-DE" sz="1800" b="0" baseline="30000" dirty="0"/>
              <a:t>2</a:t>
            </a:r>
          </a:p>
          <a:p>
            <a:pPr>
              <a:lnSpc>
                <a:spcPct val="80000"/>
              </a:lnSpc>
            </a:pPr>
            <a:r>
              <a:rPr lang="de-DE" altLang="de-DE" sz="1800" b="0" dirty="0"/>
              <a:t>p</a:t>
            </a:r>
            <a:r>
              <a:rPr lang="en-GB" altLang="de-DE" sz="1800" b="0" dirty="0"/>
              <a:t>-on-n single sided detectors</a:t>
            </a:r>
          </a:p>
          <a:p>
            <a:pPr>
              <a:lnSpc>
                <a:spcPct val="80000"/>
              </a:lnSpc>
            </a:pPr>
            <a:r>
              <a:rPr lang="en-GB" altLang="de-DE" sz="1800" b="0" dirty="0"/>
              <a:t>285 micron 2-8 </a:t>
            </a:r>
            <a:r>
              <a:rPr lang="en-GB" altLang="de-DE" sz="1800" b="0" dirty="0" err="1"/>
              <a:t>kOhm</a:t>
            </a:r>
            <a:r>
              <a:rPr lang="en-GB" altLang="de-DE" sz="1800" b="0" dirty="0"/>
              <a:t> </a:t>
            </a:r>
          </a:p>
          <a:p>
            <a:pPr>
              <a:lnSpc>
                <a:spcPct val="80000"/>
              </a:lnSpc>
            </a:pPr>
            <a:r>
              <a:rPr lang="en-GB" altLang="de-DE" sz="1800" b="0" dirty="0"/>
              <a:t>4“ substrate</a:t>
            </a:r>
          </a:p>
          <a:p>
            <a:pPr>
              <a:lnSpc>
                <a:spcPct val="80000"/>
              </a:lnSpc>
            </a:pPr>
            <a:r>
              <a:rPr lang="en-GB" altLang="de-DE" sz="1800" b="0" dirty="0"/>
              <a:t>Barrel: 64x64 mm</a:t>
            </a:r>
            <a:r>
              <a:rPr lang="en-GB" altLang="de-DE" sz="1800" b="0" baseline="30000" dirty="0"/>
              <a:t>2</a:t>
            </a:r>
          </a:p>
          <a:p>
            <a:pPr>
              <a:lnSpc>
                <a:spcPct val="80000"/>
              </a:lnSpc>
            </a:pPr>
            <a:r>
              <a:rPr lang="en-GB" altLang="de-DE" sz="1800" b="0" dirty="0"/>
              <a:t>Forward: wedge shaped (5 shapes</a:t>
            </a:r>
            <a:r>
              <a:rPr lang="de-DE" altLang="de-DE" sz="1800" b="0" dirty="0"/>
              <a:t>)</a:t>
            </a:r>
            <a:endParaRPr lang="en-GB" altLang="de-DE" sz="1800" b="0" dirty="0"/>
          </a:p>
          <a:p>
            <a:pPr>
              <a:lnSpc>
                <a:spcPct val="80000"/>
              </a:lnSpc>
            </a:pPr>
            <a:r>
              <a:rPr lang="en-GB" altLang="de-DE" sz="1800" b="0" dirty="0"/>
              <a:t>768 readout strips with ca 80 </a:t>
            </a:r>
            <a:r>
              <a:rPr lang="en-GB" altLang="de-DE" sz="1800" b="0" dirty="0">
                <a:latin typeface="Symbol" pitchFamily="18" charset="2"/>
              </a:rPr>
              <a:t>m</a:t>
            </a:r>
            <a:r>
              <a:rPr lang="en-GB" altLang="de-DE" sz="1800" b="0" dirty="0"/>
              <a:t>m pitch</a:t>
            </a:r>
          </a:p>
          <a:p>
            <a:pPr>
              <a:lnSpc>
                <a:spcPct val="80000"/>
              </a:lnSpc>
            </a:pPr>
            <a:r>
              <a:rPr lang="en-GB" altLang="de-DE" sz="1800" b="0" dirty="0"/>
              <a:t>No intermediate strips</a:t>
            </a:r>
          </a:p>
          <a:p>
            <a:pPr>
              <a:lnSpc>
                <a:spcPct val="80000"/>
              </a:lnSpc>
            </a:pPr>
            <a:r>
              <a:rPr lang="en-GB" altLang="de-DE" sz="1800" b="0" dirty="0"/>
              <a:t>AC coupled strips</a:t>
            </a:r>
          </a:p>
          <a:p>
            <a:pPr>
              <a:lnSpc>
                <a:spcPct val="80000"/>
              </a:lnSpc>
            </a:pPr>
            <a:r>
              <a:rPr lang="en-GB" altLang="de-DE" sz="1800" b="0" dirty="0"/>
              <a:t>Polysilicon or implanted bias resistors</a:t>
            </a:r>
          </a:p>
          <a:p>
            <a:pPr>
              <a:lnSpc>
                <a:spcPct val="80000"/>
              </a:lnSpc>
            </a:pPr>
            <a:r>
              <a:rPr lang="en-GB" altLang="de-DE" sz="1800" b="0" dirty="0" smtClean="0"/>
              <a:t>Multi </a:t>
            </a:r>
            <a:r>
              <a:rPr lang="en-GB" altLang="de-DE" sz="1800" b="0" dirty="0" err="1" smtClean="0"/>
              <a:t>guardring</a:t>
            </a:r>
            <a:r>
              <a:rPr lang="en-GB" altLang="de-DE" sz="1800" b="0" dirty="0" smtClean="0"/>
              <a:t> </a:t>
            </a:r>
            <a:r>
              <a:rPr lang="en-GB" altLang="de-DE" sz="1800" b="0" dirty="0"/>
              <a:t>structure to ensure stability up to 500 V</a:t>
            </a:r>
          </a:p>
          <a:p>
            <a:pPr>
              <a:lnSpc>
                <a:spcPct val="80000"/>
              </a:lnSpc>
            </a:pPr>
            <a:r>
              <a:rPr lang="en-GB" altLang="de-DE" sz="1800" b="0" dirty="0"/>
              <a:t>Ca. 20000 needed</a:t>
            </a:r>
          </a:p>
          <a:p>
            <a:pPr>
              <a:lnSpc>
                <a:spcPct val="80000"/>
              </a:lnSpc>
            </a:pPr>
            <a:r>
              <a:rPr lang="en-GB" altLang="de-DE" sz="1800" b="0" dirty="0"/>
              <a:t>Produced by Hama</a:t>
            </a:r>
            <a:r>
              <a:rPr lang="de-DE" altLang="de-DE" sz="1800" b="0" dirty="0" err="1"/>
              <a:t>ma</a:t>
            </a:r>
            <a:r>
              <a:rPr lang="en-GB" altLang="de-DE" sz="1800" b="0" dirty="0" err="1"/>
              <a:t>tsu</a:t>
            </a:r>
            <a:r>
              <a:rPr lang="en-GB" altLang="de-DE" sz="1800" b="0" dirty="0"/>
              <a:t> and CIS</a:t>
            </a:r>
            <a:endParaRPr lang="de-DE" altLang="de-DE" sz="1800" b="0" dirty="0"/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en-GB" altLang="de-DE" sz="1800" b="0" dirty="0"/>
          </a:p>
        </p:txBody>
      </p:sp>
      <p:pic>
        <p:nvPicPr>
          <p:cNvPr id="137220" name="Picture 4" descr="corner98"/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1295400"/>
            <a:ext cx="3944938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0019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extBox 55"/>
          <p:cNvSpPr txBox="1"/>
          <p:nvPr/>
        </p:nvSpPr>
        <p:spPr>
          <a:xfrm>
            <a:off x="6357950" y="5288340"/>
            <a:ext cx="27860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1600" dirty="0" smtClean="0">
                <a:latin typeface="Arial" pitchFamily="34" charset="0"/>
                <a:cs typeface="Arial" pitchFamily="34" charset="0"/>
              </a:rPr>
              <a:t>Time-of-Flight, Aerogel</a:t>
            </a:r>
          </a:p>
          <a:p>
            <a:r>
              <a:rPr lang="sl-SI" sz="1600" dirty="0" smtClean="0">
                <a:latin typeface="Arial" pitchFamily="34" charset="0"/>
                <a:cs typeface="Arial" pitchFamily="34" charset="0"/>
              </a:rPr>
              <a:t>Cherenkov Counter →</a:t>
            </a:r>
          </a:p>
          <a:p>
            <a:r>
              <a:rPr lang="sl-SI" sz="16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Time-of-Propagation counter</a:t>
            </a:r>
          </a:p>
          <a:p>
            <a:r>
              <a:rPr lang="sl-SI" sz="16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(barrel),  </a:t>
            </a:r>
          </a:p>
          <a:p>
            <a:r>
              <a:rPr lang="sl-SI" sz="16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prox. focusing Aerogel RICH</a:t>
            </a:r>
          </a:p>
          <a:p>
            <a:r>
              <a:rPr lang="sl-SI" sz="16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(forward)</a:t>
            </a:r>
            <a:endParaRPr lang="sl-SI" sz="1600" dirty="0">
              <a:solidFill>
                <a:srgbClr val="0066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017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79512" y="142852"/>
            <a:ext cx="8839200" cy="639763"/>
          </a:xfrm>
        </p:spPr>
        <p:txBody>
          <a:bodyPr/>
          <a:lstStyle/>
          <a:p>
            <a:pPr eaLnBrk="1" hangingPunct="1"/>
            <a:r>
              <a:rPr lang="en-US" altLang="ja-JP" sz="4000" dirty="0" smtClean="0"/>
              <a:t>Belle II</a:t>
            </a:r>
            <a:endParaRPr lang="en-US" altLang="ja-JP" sz="4000" dirty="0"/>
          </a:p>
        </p:txBody>
      </p:sp>
      <p:sp>
        <p:nvSpPr>
          <p:cNvPr id="50191" name="Text Box 15"/>
          <p:cNvSpPr txBox="1">
            <a:spLocks noChangeArrowheads="1"/>
          </p:cNvSpPr>
          <p:nvPr/>
        </p:nvSpPr>
        <p:spPr bwMode="auto">
          <a:xfrm>
            <a:off x="5724525" y="1762125"/>
            <a:ext cx="3419475" cy="23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lnSpc>
                <a:spcPct val="50000"/>
              </a:lnSpc>
              <a:spcBef>
                <a:spcPct val="50000"/>
              </a:spcBef>
            </a:pPr>
            <a:endParaRPr kumimoji="1" lang="ja-JP">
              <a:ea typeface="ＭＳ Ｐゴシック" charset="-128"/>
              <a:cs typeface="ＭＳ Ｐゴシック" charset="-128"/>
            </a:endParaRPr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4294967295"/>
          </p:nvPr>
        </p:nvSpPr>
        <p:spPr>
          <a:xfrm>
            <a:off x="8676456" y="6525344"/>
            <a:ext cx="396106" cy="332656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A900AE0D-ACA8-8A46-9BDC-9A47C6CCCDB6}" type="slidenum">
              <a:rPr lang="en-US" smtClean="0"/>
              <a:pPr>
                <a:defRPr/>
              </a:pPr>
              <a:t>126</a:t>
            </a:fld>
            <a:endParaRPr lang="en-US" dirty="0"/>
          </a:p>
        </p:txBody>
      </p:sp>
      <p:pic>
        <p:nvPicPr>
          <p:cNvPr id="44" name="Picture 43" descr="Belle2.pn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428596" y="1428736"/>
            <a:ext cx="8137585" cy="5429264"/>
          </a:xfrm>
          <a:prstGeom prst="rect">
            <a:avLst/>
          </a:prstGeom>
        </p:spPr>
      </p:pic>
      <p:cxnSp>
        <p:nvCxnSpPr>
          <p:cNvPr id="45" name="Straight Connector 44"/>
          <p:cNvCxnSpPr/>
          <p:nvPr/>
        </p:nvCxnSpPr>
        <p:spPr>
          <a:xfrm rot="5400000" flipH="1" flipV="1">
            <a:off x="2280842" y="1233090"/>
            <a:ext cx="417576" cy="3048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rot="5400000" flipH="1" flipV="1">
            <a:off x="6507876" y="1431210"/>
            <a:ext cx="417576" cy="3048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>
            <a:off x="2500298" y="1244142"/>
            <a:ext cx="4214842" cy="256032"/>
          </a:xfrm>
          <a:prstGeom prst="line">
            <a:avLst/>
          </a:prstGeom>
          <a:ln>
            <a:prstDash val="dash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4438826" y="888666"/>
            <a:ext cx="9541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dirty="0" smtClean="0">
                <a:latin typeface="Arial" pitchFamily="34" charset="0"/>
                <a:cs typeface="Arial" pitchFamily="34" charset="0"/>
              </a:rPr>
              <a:t>7.4 m</a:t>
            </a:r>
            <a:endParaRPr lang="sl-SI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50" name="Straight Arrow Connector 49"/>
          <p:cNvCxnSpPr>
            <a:stCxn id="56" idx="0"/>
          </p:cNvCxnSpPr>
          <p:nvPr/>
        </p:nvCxnSpPr>
        <p:spPr>
          <a:xfrm rot="16200000" flipV="1">
            <a:off x="5088942" y="2626306"/>
            <a:ext cx="1930778" cy="3393289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>
            <a:stCxn id="56" idx="0"/>
          </p:cNvCxnSpPr>
          <p:nvPr/>
        </p:nvCxnSpPr>
        <p:spPr>
          <a:xfrm rot="16200000" flipV="1">
            <a:off x="5787727" y="3325092"/>
            <a:ext cx="796704" cy="3129792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>
            <a:stCxn id="57" idx="1"/>
          </p:cNvCxnSpPr>
          <p:nvPr/>
        </p:nvCxnSpPr>
        <p:spPr>
          <a:xfrm flipH="1">
            <a:off x="5707041" y="1487045"/>
            <a:ext cx="1276046" cy="1413300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>
            <a:off x="6480429" y="1799055"/>
            <a:ext cx="2663571" cy="272623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>
            <a:off x="6286512" y="6000768"/>
            <a:ext cx="2714644" cy="428628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 rot="16200000" flipV="1">
            <a:off x="6572266" y="4286255"/>
            <a:ext cx="4429155" cy="3"/>
          </a:xfrm>
          <a:prstGeom prst="line">
            <a:avLst/>
          </a:prstGeom>
          <a:ln>
            <a:prstDash val="dash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/>
          <p:cNvSpPr txBox="1"/>
          <p:nvPr/>
        </p:nvSpPr>
        <p:spPr>
          <a:xfrm>
            <a:off x="6983087" y="1071546"/>
            <a:ext cx="210801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1600" dirty="0" smtClean="0">
                <a:latin typeface="Arial" pitchFamily="34" charset="0"/>
              </a:rPr>
              <a:t>RPC </a:t>
            </a:r>
            <a:r>
              <a:rPr lang="de-DE" sz="1600" dirty="0" smtClean="0">
                <a:latin typeface="Arial" pitchFamily="34" charset="0"/>
              </a:rPr>
              <a:t>µ</a:t>
            </a:r>
            <a:r>
              <a:rPr lang="sl-SI" sz="1600" dirty="0" smtClean="0">
                <a:latin typeface="Arial" pitchFamily="34" charset="0"/>
              </a:rPr>
              <a:t> &amp; K</a:t>
            </a:r>
            <a:r>
              <a:rPr lang="sl-SI" sz="1600" baseline="-25000" dirty="0" smtClean="0">
                <a:latin typeface="Arial" pitchFamily="34" charset="0"/>
              </a:rPr>
              <a:t>L</a:t>
            </a:r>
            <a:r>
              <a:rPr lang="sl-SI" sz="1600" dirty="0" smtClean="0">
                <a:latin typeface="Arial" pitchFamily="34" charset="0"/>
              </a:rPr>
              <a:t> counter: </a:t>
            </a:r>
          </a:p>
          <a:p>
            <a:r>
              <a:rPr lang="sl-SI" sz="1600" dirty="0" smtClean="0">
                <a:solidFill>
                  <a:srgbClr val="006600"/>
                </a:solidFill>
                <a:latin typeface="Arial" pitchFamily="34" charset="0"/>
              </a:rPr>
              <a:t>scintillator + Si-PM </a:t>
            </a:r>
          </a:p>
          <a:p>
            <a:r>
              <a:rPr lang="sl-SI" sz="1600" dirty="0" smtClean="0">
                <a:solidFill>
                  <a:srgbClr val="006600"/>
                </a:solidFill>
                <a:latin typeface="Arial" pitchFamily="34" charset="0"/>
              </a:rPr>
              <a:t>for end-caps</a:t>
            </a:r>
            <a:endParaRPr lang="sl-SI" sz="1600" dirty="0">
              <a:solidFill>
                <a:srgbClr val="006600"/>
              </a:solidFill>
              <a:latin typeface="Arial" pitchFamily="34" charset="0"/>
            </a:endParaRPr>
          </a:p>
        </p:txBody>
      </p:sp>
      <p:sp>
        <p:nvSpPr>
          <p:cNvPr id="73" name="Rectangle 72"/>
          <p:cNvSpPr/>
          <p:nvPr/>
        </p:nvSpPr>
        <p:spPr>
          <a:xfrm>
            <a:off x="8215338" y="3643314"/>
            <a:ext cx="902811" cy="46166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sl-SI" dirty="0" smtClean="0"/>
              <a:t>5.0 </a:t>
            </a:r>
            <a:r>
              <a:rPr lang="sl-SI" dirty="0" smtClean="0">
                <a:latin typeface="Arial" pitchFamily="34" charset="0"/>
                <a:cs typeface="Arial" pitchFamily="34" charset="0"/>
              </a:rPr>
              <a:t>m</a:t>
            </a:r>
            <a:endParaRPr lang="sl-SI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0" y="994460"/>
            <a:ext cx="235352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1600" dirty="0" smtClean="0">
                <a:latin typeface="Arial" pitchFamily="34" charset="0"/>
                <a:cs typeface="Arial" pitchFamily="34" charset="0"/>
              </a:rPr>
              <a:t>CsI(Tl) EM calorimeter: </a:t>
            </a:r>
          </a:p>
          <a:p>
            <a:r>
              <a:rPr lang="sl-SI" sz="16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waveform sampling </a:t>
            </a:r>
          </a:p>
          <a:p>
            <a:r>
              <a:rPr lang="sl-SI" sz="16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electronics, pure CsI </a:t>
            </a:r>
          </a:p>
          <a:p>
            <a:r>
              <a:rPr lang="sl-SI" sz="16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for end-caps</a:t>
            </a:r>
            <a:endParaRPr lang="sl-SI" sz="1600" dirty="0">
              <a:solidFill>
                <a:srgbClr val="00660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76" name="Straight Arrow Connector 75"/>
          <p:cNvCxnSpPr>
            <a:stCxn id="75" idx="2"/>
          </p:cNvCxnSpPr>
          <p:nvPr/>
        </p:nvCxnSpPr>
        <p:spPr>
          <a:xfrm rot="16200000" flipH="1">
            <a:off x="2017126" y="1231316"/>
            <a:ext cx="1071572" cy="2752295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TextBox 76"/>
          <p:cNvSpPr txBox="1"/>
          <p:nvPr/>
        </p:nvSpPr>
        <p:spPr>
          <a:xfrm>
            <a:off x="0" y="3286124"/>
            <a:ext cx="249780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1600" dirty="0" smtClean="0">
                <a:latin typeface="Arial" pitchFamily="34" charset="0"/>
                <a:cs typeface="Arial" pitchFamily="34" charset="0"/>
              </a:rPr>
              <a:t>4 layers DS Si Vertex </a:t>
            </a:r>
          </a:p>
          <a:p>
            <a:r>
              <a:rPr lang="sl-SI" sz="1600" dirty="0" smtClean="0">
                <a:latin typeface="Arial" pitchFamily="34" charset="0"/>
                <a:cs typeface="Arial" pitchFamily="34" charset="0"/>
              </a:rPr>
              <a:t>Detector → </a:t>
            </a:r>
          </a:p>
          <a:p>
            <a:r>
              <a:rPr lang="sl-SI" sz="16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2 layers PXD (DEPFET), </a:t>
            </a:r>
          </a:p>
          <a:p>
            <a:r>
              <a:rPr lang="sl-SI" sz="16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4 layers DSSD </a:t>
            </a:r>
          </a:p>
        </p:txBody>
      </p:sp>
      <p:cxnSp>
        <p:nvCxnSpPr>
          <p:cNvPr id="78" name="Straight Arrow Connector 77"/>
          <p:cNvCxnSpPr>
            <a:stCxn id="77" idx="3"/>
          </p:cNvCxnSpPr>
          <p:nvPr/>
        </p:nvCxnSpPr>
        <p:spPr>
          <a:xfrm flipV="1">
            <a:off x="2497800" y="3714752"/>
            <a:ext cx="1431258" cy="109981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TextBox 78"/>
          <p:cNvSpPr txBox="1"/>
          <p:nvPr/>
        </p:nvSpPr>
        <p:spPr>
          <a:xfrm>
            <a:off x="344032" y="5759041"/>
            <a:ext cx="229582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1600" dirty="0" smtClean="0">
                <a:latin typeface="Arial" pitchFamily="34" charset="0"/>
                <a:cs typeface="Arial" pitchFamily="34" charset="0"/>
              </a:rPr>
              <a:t>Central Drift Chamber: </a:t>
            </a:r>
          </a:p>
          <a:p>
            <a:r>
              <a:rPr lang="sl-SI" sz="16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smaller cell size, </a:t>
            </a:r>
          </a:p>
          <a:p>
            <a:r>
              <a:rPr lang="sl-SI" sz="16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long lever arm</a:t>
            </a:r>
            <a:endParaRPr lang="sl-SI" sz="1600" dirty="0">
              <a:solidFill>
                <a:srgbClr val="00660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80" name="Straight Arrow Connector 79"/>
          <p:cNvCxnSpPr>
            <a:stCxn id="79" idx="0"/>
          </p:cNvCxnSpPr>
          <p:nvPr/>
        </p:nvCxnSpPr>
        <p:spPr>
          <a:xfrm rot="5400000" flipH="1" flipV="1">
            <a:off x="1902670" y="3661216"/>
            <a:ext cx="1687099" cy="2508553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2994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addbg01_preview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5753106" y="939803"/>
            <a:ext cx="2952750" cy="294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3" name="Rectangle 3"/>
          <p:cNvSpPr>
            <a:spLocks noGrp="1" noChangeArrowheads="1"/>
          </p:cNvSpPr>
          <p:nvPr>
            <p:ph type="title"/>
          </p:nvPr>
        </p:nvSpPr>
        <p:spPr>
          <a:xfrm>
            <a:off x="1066801" y="76200"/>
            <a:ext cx="6434158" cy="685800"/>
          </a:xfrm>
        </p:spPr>
        <p:txBody>
          <a:bodyPr/>
          <a:lstStyle/>
          <a:p>
            <a:pPr eaLnBrk="1" hangingPunct="1"/>
            <a:r>
              <a:rPr lang="en-US" altLang="ja-JP" sz="2800" dirty="0" smtClean="0">
                <a:ea typeface="MS PGothic" pitchFamily="34" charset="-128"/>
              </a:rPr>
              <a:t>Requirements for the  B</a:t>
            </a:r>
            <a:r>
              <a:rPr lang="sl-SI" altLang="ja-JP" sz="2800" dirty="0" smtClean="0">
                <a:ea typeface="MS PGothic" pitchFamily="34" charset="-128"/>
              </a:rPr>
              <a:t>elle II</a:t>
            </a:r>
            <a:r>
              <a:rPr lang="en-US" altLang="ja-JP" sz="2800" dirty="0" smtClean="0">
                <a:ea typeface="MS PGothic" pitchFamily="34" charset="-128"/>
              </a:rPr>
              <a:t> detector</a:t>
            </a:r>
          </a:p>
        </p:txBody>
      </p:sp>
      <p:pic>
        <p:nvPicPr>
          <p:cNvPr id="40964" name="Picture 4" descr="addbg20_preview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5734050" y="3911600"/>
            <a:ext cx="2952750" cy="294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5" name="Text Box 5"/>
          <p:cNvSpPr txBox="1">
            <a:spLocks noChangeArrowheads="1"/>
          </p:cNvSpPr>
          <p:nvPr/>
        </p:nvSpPr>
        <p:spPr bwMode="auto">
          <a:xfrm>
            <a:off x="857224" y="4540919"/>
            <a:ext cx="4286280" cy="646331"/>
          </a:xfrm>
          <a:prstGeom prst="rect">
            <a:avLst/>
          </a:prstGeom>
          <a:solidFill>
            <a:srgbClr val="CCCC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10000"/>
              </a:spcBef>
              <a:buFontTx/>
              <a:buChar char="-"/>
            </a:pPr>
            <a:r>
              <a:rPr kumimoji="1" lang="en-US" altLang="ja-JP" sz="1800" dirty="0" smtClean="0">
                <a:latin typeface="Helvetica" pitchFamily="34" charset="0"/>
                <a:ea typeface="MS PGothic" pitchFamily="34" charset="-128"/>
              </a:rPr>
              <a:t>- </a:t>
            </a:r>
            <a:r>
              <a:rPr kumimoji="1" lang="en-US" altLang="ja-JP" sz="1800" dirty="0" err="1" smtClean="0">
                <a:latin typeface="Symbol" pitchFamily="18" charset="2"/>
                <a:ea typeface="MS PGothic" pitchFamily="34" charset="-128"/>
              </a:rPr>
              <a:t>gb</a:t>
            </a:r>
            <a:r>
              <a:rPr kumimoji="1" lang="en-US" altLang="ja-JP" sz="1800" dirty="0" smtClean="0">
                <a:latin typeface="Helvetica" pitchFamily="34" charset="0"/>
                <a:ea typeface="MS PGothic" pitchFamily="34" charset="-128"/>
              </a:rPr>
              <a:t> reduced by a factor of 2: compensated by improved </a:t>
            </a:r>
            <a:r>
              <a:rPr kumimoji="1" lang="en-US" altLang="ja-JP" sz="1800" dirty="0" err="1" smtClean="0">
                <a:latin typeface="Helvetica" pitchFamily="34" charset="0"/>
                <a:ea typeface="MS PGothic" pitchFamily="34" charset="-128"/>
              </a:rPr>
              <a:t>vertexing</a:t>
            </a:r>
            <a:endParaRPr kumimoji="1" lang="en-US" altLang="ja-JP" sz="1800" dirty="0">
              <a:latin typeface="Helvetica" pitchFamily="34" charset="0"/>
              <a:ea typeface="MS PGothic" pitchFamily="34" charset="-128"/>
            </a:endParaRPr>
          </a:p>
        </p:txBody>
      </p:sp>
      <p:sp>
        <p:nvSpPr>
          <p:cNvPr id="40966" name="Text Box 6"/>
          <p:cNvSpPr txBox="1">
            <a:spLocks noChangeArrowheads="1"/>
          </p:cNvSpPr>
          <p:nvPr/>
        </p:nvSpPr>
        <p:spPr bwMode="auto">
          <a:xfrm>
            <a:off x="811213" y="2078693"/>
            <a:ext cx="4760919" cy="951030"/>
          </a:xfrm>
          <a:prstGeom prst="rect">
            <a:avLst/>
          </a:prstGeom>
          <a:solidFill>
            <a:srgbClr val="CCCC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10000"/>
              </a:spcBef>
              <a:buFontTx/>
              <a:buChar char="-"/>
            </a:pPr>
            <a:r>
              <a:rPr kumimoji="1" lang="en-US" altLang="ja-JP" sz="1800" dirty="0">
                <a:latin typeface="Helvetica" pitchFamily="34" charset="0"/>
                <a:ea typeface="MS PGothic" pitchFamily="34" charset="-128"/>
              </a:rPr>
              <a:t> radiation damage and occupancy</a:t>
            </a:r>
          </a:p>
          <a:p>
            <a:pPr>
              <a:spcBef>
                <a:spcPct val="10000"/>
              </a:spcBef>
              <a:buFontTx/>
              <a:buChar char="-"/>
            </a:pPr>
            <a:r>
              <a:rPr kumimoji="1" lang="en-US" altLang="ja-JP" sz="1800" dirty="0">
                <a:latin typeface="Helvetica" pitchFamily="34" charset="0"/>
                <a:ea typeface="MS PGothic" pitchFamily="34" charset="-128"/>
              </a:rPr>
              <a:t> fake hits and pile-up noise in the </a:t>
            </a:r>
            <a:r>
              <a:rPr kumimoji="1" lang="en-US" altLang="ja-JP" sz="1800" dirty="0" smtClean="0">
                <a:latin typeface="Helvetica" pitchFamily="34" charset="0"/>
                <a:ea typeface="MS PGothic" pitchFamily="34" charset="-128"/>
              </a:rPr>
              <a:t>EM Calorimeter</a:t>
            </a:r>
            <a:endParaRPr kumimoji="1" lang="en-US" altLang="ja-JP" sz="1800" dirty="0">
              <a:latin typeface="Helvetica" pitchFamily="34" charset="0"/>
              <a:ea typeface="MS PGothic" pitchFamily="34" charset="-128"/>
            </a:endParaRPr>
          </a:p>
        </p:txBody>
      </p:sp>
      <p:sp>
        <p:nvSpPr>
          <p:cNvPr id="40967" name="Text Box 7"/>
          <p:cNvSpPr txBox="1">
            <a:spLocks noChangeArrowheads="1"/>
          </p:cNvSpPr>
          <p:nvPr/>
        </p:nvSpPr>
        <p:spPr bwMode="auto">
          <a:xfrm>
            <a:off x="857224" y="3469349"/>
            <a:ext cx="3960812" cy="646331"/>
          </a:xfrm>
          <a:prstGeom prst="rect">
            <a:avLst/>
          </a:prstGeom>
          <a:solidFill>
            <a:srgbClr val="CCCC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kumimoji="1" lang="en-US" altLang="ja-JP" sz="1800" dirty="0">
                <a:latin typeface="Helvetica" pitchFamily="34" charset="0"/>
                <a:ea typeface="MS PGothic" pitchFamily="34" charset="-128"/>
              </a:rPr>
              <a:t>- higher rate trigger, DAQ and computing</a:t>
            </a:r>
          </a:p>
        </p:txBody>
      </p:sp>
      <p:sp>
        <p:nvSpPr>
          <p:cNvPr id="40968" name="Text Box 8"/>
          <p:cNvSpPr txBox="1">
            <a:spLocks noChangeArrowheads="1"/>
          </p:cNvSpPr>
          <p:nvPr/>
        </p:nvSpPr>
        <p:spPr bwMode="auto">
          <a:xfrm>
            <a:off x="357158" y="1143000"/>
            <a:ext cx="460094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1" lang="en-US" altLang="ja-JP" sz="2000" b="1" dirty="0">
                <a:latin typeface="Arial" pitchFamily="34" charset="0"/>
                <a:ea typeface="MS PGothic" pitchFamily="34" charset="-128"/>
              </a:rPr>
              <a:t>Critical </a:t>
            </a:r>
            <a:r>
              <a:rPr kumimoji="1" lang="sl-SI" altLang="ja-JP" sz="2000" b="1" dirty="0">
                <a:latin typeface="Arial" pitchFamily="34" charset="0"/>
              </a:rPr>
              <a:t>i</a:t>
            </a:r>
            <a:r>
              <a:rPr kumimoji="1" lang="en-US" altLang="ja-JP" sz="2000" b="1" dirty="0" err="1">
                <a:latin typeface="Arial" pitchFamily="34" charset="0"/>
                <a:ea typeface="MS PGothic" pitchFamily="34" charset="-128"/>
              </a:rPr>
              <a:t>ssues</a:t>
            </a:r>
            <a:r>
              <a:rPr kumimoji="1" lang="en-US" altLang="ja-JP" sz="2000" b="1" dirty="0">
                <a:latin typeface="Arial" pitchFamily="34" charset="0"/>
                <a:ea typeface="MS PGothic" pitchFamily="34" charset="-128"/>
              </a:rPr>
              <a:t> at L= </a:t>
            </a:r>
            <a:r>
              <a:rPr kumimoji="1" lang="sl-SI" altLang="ja-JP" sz="2000" b="1" dirty="0">
                <a:latin typeface="Arial" pitchFamily="34" charset="0"/>
                <a:ea typeface="MS PGothic" pitchFamily="34" charset="-128"/>
              </a:rPr>
              <a:t>8</a:t>
            </a:r>
            <a:r>
              <a:rPr kumimoji="1" lang="en-US" altLang="ja-JP" sz="2000" b="1" dirty="0">
                <a:latin typeface="Arial" pitchFamily="34" charset="0"/>
                <a:ea typeface="MS PGothic" pitchFamily="34" charset="-128"/>
              </a:rPr>
              <a:t> x 10</a:t>
            </a:r>
            <a:r>
              <a:rPr kumimoji="1" lang="en-US" altLang="ja-JP" sz="2000" b="1" baseline="30000" dirty="0">
                <a:latin typeface="Arial" pitchFamily="34" charset="0"/>
                <a:ea typeface="MS PGothic" pitchFamily="34" charset="-128"/>
              </a:rPr>
              <a:t>35</a:t>
            </a:r>
            <a:r>
              <a:rPr kumimoji="1" lang="en-US" altLang="ja-JP" sz="2000" b="1" dirty="0">
                <a:latin typeface="Arial" pitchFamily="34" charset="0"/>
                <a:ea typeface="MS PGothic" pitchFamily="34" charset="-128"/>
              </a:rPr>
              <a:t>/cm</a:t>
            </a:r>
            <a:r>
              <a:rPr kumimoji="1" lang="en-US" altLang="ja-JP" sz="2000" b="1" baseline="30000" dirty="0">
                <a:latin typeface="Arial" pitchFamily="34" charset="0"/>
                <a:ea typeface="MS PGothic" pitchFamily="34" charset="-128"/>
              </a:rPr>
              <a:t>2</a:t>
            </a:r>
            <a:r>
              <a:rPr kumimoji="1" lang="en-US" altLang="ja-JP" sz="2000" b="1" dirty="0">
                <a:latin typeface="Arial" pitchFamily="34" charset="0"/>
                <a:ea typeface="MS PGothic" pitchFamily="34" charset="-128"/>
              </a:rPr>
              <a:t>/sec</a:t>
            </a:r>
          </a:p>
        </p:txBody>
      </p:sp>
      <p:sp>
        <p:nvSpPr>
          <p:cNvPr id="40969" name="Text Box 9"/>
          <p:cNvSpPr txBox="1">
            <a:spLocks noChangeArrowheads="1"/>
          </p:cNvSpPr>
          <p:nvPr/>
        </p:nvSpPr>
        <p:spPr bwMode="auto">
          <a:xfrm>
            <a:off x="460375" y="1667537"/>
            <a:ext cx="3535363" cy="28854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kumimoji="1" lang="en-US" altLang="ja-JP" sz="1600" dirty="0">
                <a:latin typeface="Webdings" pitchFamily="18" charset="2"/>
                <a:ea typeface="MS PGothic" pitchFamily="34" charset="-128"/>
              </a:rPr>
              <a:t>4</a:t>
            </a:r>
            <a:r>
              <a:rPr kumimoji="1" lang="en-US" altLang="ja-JP" sz="1600" dirty="0">
                <a:latin typeface="Helvetica" pitchFamily="34" charset="0"/>
                <a:ea typeface="MS PGothic" pitchFamily="34" charset="-128"/>
              </a:rPr>
              <a:t> </a:t>
            </a:r>
            <a:r>
              <a:rPr kumimoji="1" lang="en-US" altLang="ja-JP" sz="1800" b="1" dirty="0">
                <a:solidFill>
                  <a:srgbClr val="FF0000"/>
                </a:solidFill>
                <a:latin typeface="Helvetica" pitchFamily="34" charset="0"/>
                <a:ea typeface="MS PGothic" pitchFamily="34" charset="-128"/>
              </a:rPr>
              <a:t>Higher background ( </a:t>
            </a:r>
            <a:r>
              <a:rPr kumimoji="1" lang="en-US" altLang="ja-JP" sz="1800" b="1" dirty="0">
                <a:solidFill>
                  <a:srgbClr val="FF0000"/>
                </a:solidFill>
                <a:latin typeface="Helvetica" pitchFamily="34" charset="0"/>
                <a:ea typeface="MS PGothic" pitchFamily="34" charset="-128"/>
                <a:sym typeface="Symbol" pitchFamily="18" charset="2"/>
              </a:rPr>
              <a:t></a:t>
            </a:r>
            <a:r>
              <a:rPr kumimoji="1" lang="sl-SI" altLang="ja-JP" sz="1800" b="1" dirty="0">
                <a:solidFill>
                  <a:srgbClr val="FF0000"/>
                </a:solidFill>
                <a:latin typeface="Helvetica" pitchFamily="34" charset="0"/>
                <a:ea typeface="MS PGothic" pitchFamily="34" charset="-128"/>
                <a:sym typeface="Symbol" pitchFamily="18" charset="2"/>
              </a:rPr>
              <a:t>10-</a:t>
            </a:r>
            <a:r>
              <a:rPr kumimoji="1" lang="en-US" altLang="ja-JP" sz="1800" b="1" dirty="0">
                <a:solidFill>
                  <a:srgbClr val="FF0000"/>
                </a:solidFill>
                <a:latin typeface="Helvetica" pitchFamily="34" charset="0"/>
                <a:ea typeface="MS PGothic" pitchFamily="34" charset="-128"/>
                <a:sym typeface="Symbol" pitchFamily="18" charset="2"/>
              </a:rPr>
              <a:t>20</a:t>
            </a:r>
            <a:r>
              <a:rPr kumimoji="1" lang="en-US" altLang="ja-JP" sz="1800" b="1" dirty="0" smtClean="0">
                <a:solidFill>
                  <a:srgbClr val="FF0000"/>
                </a:solidFill>
                <a:latin typeface="Helvetica" pitchFamily="34" charset="0"/>
                <a:ea typeface="MS PGothic" pitchFamily="34" charset="-128"/>
                <a:sym typeface="Symbol" pitchFamily="18" charset="2"/>
              </a:rPr>
              <a:t>)</a:t>
            </a:r>
          </a:p>
          <a:p>
            <a:pPr>
              <a:spcBef>
                <a:spcPct val="50000"/>
              </a:spcBef>
            </a:pPr>
            <a:r>
              <a:rPr kumimoji="1" lang="en-US" altLang="ja-JP" sz="1800" b="1" dirty="0" smtClean="0">
                <a:solidFill>
                  <a:srgbClr val="CC0000"/>
                </a:solidFill>
                <a:latin typeface="Helvetica" pitchFamily="34" charset="0"/>
                <a:ea typeface="MS PGothic" pitchFamily="34" charset="-128"/>
              </a:rPr>
              <a:t> </a:t>
            </a:r>
            <a:endParaRPr kumimoji="1" lang="en-US" altLang="ja-JP" sz="1800" b="1" dirty="0">
              <a:solidFill>
                <a:srgbClr val="CC0000"/>
              </a:solidFill>
              <a:latin typeface="Helvetica" pitchFamily="34" charset="0"/>
              <a:ea typeface="MS PGothic" pitchFamily="34" charset="-128"/>
            </a:endParaRPr>
          </a:p>
          <a:p>
            <a:pPr>
              <a:spcBef>
                <a:spcPct val="50000"/>
              </a:spcBef>
            </a:pPr>
            <a:endParaRPr kumimoji="1" lang="en-US" altLang="ja-JP" sz="1800" b="1" dirty="0">
              <a:solidFill>
                <a:srgbClr val="CC0000"/>
              </a:solidFill>
              <a:latin typeface="Helvetica" pitchFamily="34" charset="0"/>
              <a:ea typeface="MS PGothic" pitchFamily="34" charset="-128"/>
            </a:endParaRPr>
          </a:p>
          <a:p>
            <a:pPr>
              <a:spcBef>
                <a:spcPct val="50000"/>
              </a:spcBef>
            </a:pPr>
            <a:endParaRPr kumimoji="1" lang="en-US" altLang="ja-JP" sz="700" dirty="0">
              <a:latin typeface="Webdings" pitchFamily="18" charset="2"/>
              <a:ea typeface="MS PGothic" pitchFamily="34" charset="-128"/>
            </a:endParaRPr>
          </a:p>
          <a:p>
            <a:pPr>
              <a:spcBef>
                <a:spcPct val="50000"/>
              </a:spcBef>
            </a:pPr>
            <a:r>
              <a:rPr kumimoji="1" lang="en-US" altLang="ja-JP" sz="1800" dirty="0">
                <a:latin typeface="Webdings" pitchFamily="18" charset="2"/>
                <a:ea typeface="MS PGothic" pitchFamily="34" charset="-128"/>
              </a:rPr>
              <a:t>4</a:t>
            </a:r>
            <a:r>
              <a:rPr kumimoji="1" lang="en-US" altLang="ja-JP" sz="1800" dirty="0">
                <a:solidFill>
                  <a:srgbClr val="CC0000"/>
                </a:solidFill>
                <a:latin typeface="Helvetica" pitchFamily="34" charset="0"/>
                <a:ea typeface="MS PGothic" pitchFamily="34" charset="-128"/>
              </a:rPr>
              <a:t> </a:t>
            </a:r>
            <a:r>
              <a:rPr kumimoji="1" lang="en-US" altLang="ja-JP" sz="1800" b="1" dirty="0">
                <a:solidFill>
                  <a:srgbClr val="FF0000"/>
                </a:solidFill>
                <a:latin typeface="Helvetica" pitchFamily="34" charset="0"/>
                <a:ea typeface="MS PGothic" pitchFamily="34" charset="-128"/>
              </a:rPr>
              <a:t>Higher event rate ( </a:t>
            </a:r>
            <a:r>
              <a:rPr kumimoji="1" lang="en-US" altLang="ja-JP" sz="1800" b="1" dirty="0">
                <a:solidFill>
                  <a:srgbClr val="FF0000"/>
                </a:solidFill>
                <a:latin typeface="Helvetica" pitchFamily="34" charset="0"/>
                <a:ea typeface="MS PGothic" pitchFamily="34" charset="-128"/>
                <a:sym typeface="Symbol" pitchFamily="18" charset="2"/>
              </a:rPr>
              <a:t>10)</a:t>
            </a:r>
          </a:p>
          <a:p>
            <a:pPr>
              <a:spcBef>
                <a:spcPct val="50000"/>
              </a:spcBef>
            </a:pPr>
            <a:endParaRPr kumimoji="1" lang="en-US" altLang="ja-JP" sz="1000" b="1" dirty="0" smtClean="0">
              <a:latin typeface="Webdings" pitchFamily="18" charset="2"/>
              <a:ea typeface="MS PGothic" pitchFamily="34" charset="-128"/>
            </a:endParaRPr>
          </a:p>
          <a:p>
            <a:pPr>
              <a:spcBef>
                <a:spcPct val="50000"/>
              </a:spcBef>
            </a:pPr>
            <a:endParaRPr kumimoji="1" lang="en-US" altLang="ja-JP" sz="1000" b="1" dirty="0" smtClean="0">
              <a:latin typeface="Webdings" pitchFamily="18" charset="2"/>
              <a:ea typeface="MS PGothic" pitchFamily="34" charset="-128"/>
            </a:endParaRPr>
          </a:p>
          <a:p>
            <a:pPr>
              <a:spcBef>
                <a:spcPct val="50000"/>
              </a:spcBef>
            </a:pPr>
            <a:endParaRPr kumimoji="1" lang="en-US" altLang="ja-JP" sz="1000" b="1" dirty="0">
              <a:latin typeface="Webdings" pitchFamily="18" charset="2"/>
              <a:ea typeface="MS PGothic" pitchFamily="34" charset="-128"/>
            </a:endParaRPr>
          </a:p>
          <a:p>
            <a:pPr>
              <a:spcBef>
                <a:spcPct val="50000"/>
              </a:spcBef>
            </a:pPr>
            <a:r>
              <a:rPr kumimoji="1" lang="en-US" altLang="ja-JP" sz="1800" dirty="0">
                <a:latin typeface="Webdings" pitchFamily="18" charset="2"/>
                <a:ea typeface="MS PGothic" pitchFamily="34" charset="-128"/>
              </a:rPr>
              <a:t>4</a:t>
            </a:r>
            <a:r>
              <a:rPr kumimoji="1" lang="en-US" altLang="ja-JP" sz="1800" dirty="0">
                <a:latin typeface="Helvetica" pitchFamily="34" charset="0"/>
                <a:ea typeface="MS PGothic" pitchFamily="34" charset="-128"/>
              </a:rPr>
              <a:t> </a:t>
            </a:r>
            <a:r>
              <a:rPr kumimoji="1" lang="en-US" altLang="ja-JP" sz="1800" b="1" dirty="0" smtClean="0">
                <a:solidFill>
                  <a:srgbClr val="FF0000"/>
                </a:solidFill>
                <a:latin typeface="Helvetica" pitchFamily="34" charset="0"/>
                <a:ea typeface="MS PGothic" pitchFamily="34" charset="-128"/>
              </a:rPr>
              <a:t>Special features required</a:t>
            </a:r>
            <a:endParaRPr kumimoji="1" lang="en-US" altLang="ja-JP" sz="1800" b="1" dirty="0">
              <a:solidFill>
                <a:srgbClr val="FF0000"/>
              </a:solidFill>
              <a:latin typeface="Helvetica" pitchFamily="34" charset="0"/>
              <a:ea typeface="MS PGothic" pitchFamily="34" charset="-128"/>
            </a:endParaRPr>
          </a:p>
        </p:txBody>
      </p:sp>
      <p:sp>
        <p:nvSpPr>
          <p:cNvPr id="40970" name="AutoShape 10"/>
          <p:cNvSpPr>
            <a:spLocks noChangeArrowheads="1"/>
          </p:cNvSpPr>
          <p:nvPr/>
        </p:nvSpPr>
        <p:spPr bwMode="auto">
          <a:xfrm rot="8220238">
            <a:off x="8208963" y="3573463"/>
            <a:ext cx="790575" cy="6477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2912 h 21600"/>
              <a:gd name="T14" fmla="*/ 18227 w 21600"/>
              <a:gd name="T15" fmla="*/ 924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lnTo>
                  <a:pt x="21600" y="6079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BC68DE6-A16F-473F-B7F9-0E72B4FE7B6E}" type="slidenum">
              <a:rPr lang="sl-SI" smtClean="0"/>
              <a:pPr>
                <a:defRPr/>
              </a:pPr>
              <a:t>127</a:t>
            </a:fld>
            <a:endParaRPr lang="sl-SI" dirty="0"/>
          </a:p>
        </p:txBody>
      </p:sp>
      <p:sp>
        <p:nvSpPr>
          <p:cNvPr id="13" name="TextBox 12"/>
          <p:cNvSpPr txBox="1"/>
          <p:nvPr/>
        </p:nvSpPr>
        <p:spPr bwMode="auto">
          <a:xfrm>
            <a:off x="928662" y="5753417"/>
            <a:ext cx="398692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2"/>
                </a:solidFill>
                <a:latin typeface="Tahoma" pitchFamily="34" charset="0"/>
                <a:cs typeface="Tahoma" pitchFamily="34" charset="0"/>
              </a:rPr>
              <a:t>Result:  significant upgrade </a:t>
            </a:r>
          </a:p>
        </p:txBody>
      </p:sp>
    </p:spTree>
    <p:extLst>
      <p:ext uri="{BB962C8B-B14F-4D97-AF65-F5344CB8AC3E}">
        <p14:creationId xmlns:p14="http://schemas.microsoft.com/office/powerpoint/2010/main" val="1253277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Picture 36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245818"/>
            <a:ext cx="3595688" cy="249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3" name="Picture 3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0" y="985316"/>
            <a:ext cx="3708400" cy="3379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95" name="Text Box 28"/>
          <p:cNvSpPr txBox="1">
            <a:spLocks noChangeArrowheads="1"/>
          </p:cNvSpPr>
          <p:nvPr/>
        </p:nvSpPr>
        <p:spPr bwMode="auto">
          <a:xfrm>
            <a:off x="4820327" y="3140968"/>
            <a:ext cx="328006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1200" dirty="0" err="1">
                <a:solidFill>
                  <a:srgbClr val="0000FF"/>
                </a:solidFill>
              </a:rPr>
              <a:t>Significant</a:t>
            </a:r>
            <a:r>
              <a:rPr lang="de-DE" sz="1200" dirty="0">
                <a:solidFill>
                  <a:srgbClr val="0000FF"/>
                </a:solidFill>
              </a:rPr>
              <a:t> </a:t>
            </a:r>
            <a:r>
              <a:rPr lang="de-DE" sz="1200" dirty="0" err="1">
                <a:solidFill>
                  <a:srgbClr val="0000FF"/>
                </a:solidFill>
              </a:rPr>
              <a:t>improvement</a:t>
            </a:r>
            <a:r>
              <a:rPr lang="de-DE" sz="1200" dirty="0">
                <a:solidFill>
                  <a:srgbClr val="0000FF"/>
                </a:solidFill>
              </a:rPr>
              <a:t> in z-vertex </a:t>
            </a:r>
            <a:r>
              <a:rPr lang="de-DE" sz="1200" dirty="0" err="1">
                <a:solidFill>
                  <a:srgbClr val="0000FF"/>
                </a:solidFill>
              </a:rPr>
              <a:t>resolution</a:t>
            </a:r>
            <a:endParaRPr lang="de-DE" sz="1200" dirty="0">
              <a:solidFill>
                <a:srgbClr val="0000FF"/>
              </a:solidFill>
            </a:endParaRPr>
          </a:p>
        </p:txBody>
      </p:sp>
      <p:grpSp>
        <p:nvGrpSpPr>
          <p:cNvPr id="4" name="Group 35"/>
          <p:cNvGrpSpPr>
            <a:grpSpLocks/>
          </p:cNvGrpSpPr>
          <p:nvPr/>
        </p:nvGrpSpPr>
        <p:grpSpPr bwMode="auto">
          <a:xfrm>
            <a:off x="3751017" y="1844824"/>
            <a:ext cx="5489570" cy="1200150"/>
            <a:chOff x="2245" y="856"/>
            <a:chExt cx="3458" cy="756"/>
          </a:xfrm>
        </p:grpSpPr>
        <p:sp>
          <p:nvSpPr>
            <p:cNvPr id="1154" name="Text Box 29"/>
            <p:cNvSpPr txBox="1">
              <a:spLocks noChangeArrowheads="1"/>
            </p:cNvSpPr>
            <p:nvPr/>
          </p:nvSpPr>
          <p:spPr bwMode="auto">
            <a:xfrm>
              <a:off x="2368" y="856"/>
              <a:ext cx="3335" cy="7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dirty="0" smtClean="0"/>
                <a:t>PXD: 2 </a:t>
              </a:r>
              <a:r>
                <a:rPr lang="de-DE" dirty="0"/>
                <a:t>layer Si pixel detector  (DEPFET technology)</a:t>
              </a:r>
              <a:br>
                <a:rPr lang="de-DE" dirty="0"/>
              </a:br>
              <a:r>
                <a:rPr lang="de-DE" sz="1400" dirty="0"/>
                <a:t>(R = </a:t>
              </a:r>
              <a:r>
                <a:rPr lang="de-DE" sz="1400" dirty="0" smtClean="0"/>
                <a:t>1.4, </a:t>
              </a:r>
              <a:r>
                <a:rPr lang="de-DE" sz="1400" dirty="0"/>
                <a:t>2.2 cm)                   </a:t>
              </a:r>
              <a:endParaRPr lang="de-DE" sz="1400" dirty="0" smtClean="0"/>
            </a:p>
            <a:p>
              <a:r>
                <a:rPr lang="de-DE" sz="1400" dirty="0" smtClean="0"/>
                <a:t>monolithic </a:t>
              </a:r>
              <a:r>
                <a:rPr lang="de-DE" sz="1400" dirty="0"/>
                <a:t>sensor </a:t>
              </a:r>
            </a:p>
            <a:p>
              <a:r>
                <a:rPr lang="de-DE" sz="1400" dirty="0"/>
                <a:t>thickness </a:t>
              </a:r>
              <a:r>
                <a:rPr lang="de-DE" sz="1400" dirty="0" smtClean="0"/>
                <a:t>75 </a:t>
              </a:r>
              <a:r>
                <a:rPr lang="de-DE" sz="1400" dirty="0"/>
                <a:t>µm (!), </a:t>
              </a:r>
              <a:endParaRPr lang="de-DE" sz="1400" dirty="0" smtClean="0"/>
            </a:p>
            <a:p>
              <a:r>
                <a:rPr lang="de-DE" sz="1400" dirty="0" smtClean="0"/>
                <a:t>pixel </a:t>
              </a:r>
              <a:r>
                <a:rPr lang="de-DE" sz="1400" dirty="0"/>
                <a:t>size </a:t>
              </a:r>
              <a:r>
                <a:rPr lang="de-DE" sz="1400" dirty="0" smtClean="0"/>
                <a:t>50 </a:t>
              </a:r>
              <a:r>
                <a:rPr lang="de-DE" sz="1400" dirty="0"/>
                <a:t>x </a:t>
              </a:r>
              <a:r>
                <a:rPr lang="de-DE" sz="1400" dirty="0" smtClean="0"/>
                <a:t>55 </a:t>
              </a:r>
              <a:r>
                <a:rPr lang="de-DE" sz="1400" dirty="0"/>
                <a:t>µm² </a:t>
              </a:r>
              <a:r>
                <a:rPr lang="de-DE" sz="1400" dirty="0" smtClean="0"/>
                <a:t>to  50 x 85µm² (depending on layer and z)</a:t>
              </a:r>
            </a:p>
          </p:txBody>
        </p:sp>
        <p:sp>
          <p:nvSpPr>
            <p:cNvPr id="1155" name="Oval 30"/>
            <p:cNvSpPr>
              <a:spLocks noChangeArrowheads="1"/>
            </p:cNvSpPr>
            <p:nvPr/>
          </p:nvSpPr>
          <p:spPr bwMode="auto">
            <a:xfrm>
              <a:off x="2245" y="935"/>
              <a:ext cx="91" cy="9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</p:grpSp>
      <p:grpSp>
        <p:nvGrpSpPr>
          <p:cNvPr id="5" name="Group 34"/>
          <p:cNvGrpSpPr>
            <a:grpSpLocks/>
          </p:cNvGrpSpPr>
          <p:nvPr/>
        </p:nvGrpSpPr>
        <p:grpSpPr bwMode="auto">
          <a:xfrm>
            <a:off x="3756373" y="1052736"/>
            <a:ext cx="3798889" cy="554038"/>
            <a:chOff x="2245" y="1321"/>
            <a:chExt cx="2393" cy="349"/>
          </a:xfrm>
        </p:grpSpPr>
        <p:sp>
          <p:nvSpPr>
            <p:cNvPr id="1152" name="Oval 31"/>
            <p:cNvSpPr>
              <a:spLocks noChangeArrowheads="1"/>
            </p:cNvSpPr>
            <p:nvPr/>
          </p:nvSpPr>
          <p:spPr bwMode="auto">
            <a:xfrm>
              <a:off x="2245" y="1389"/>
              <a:ext cx="91" cy="9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153" name="Text Box 33"/>
            <p:cNvSpPr txBox="1">
              <a:spLocks noChangeArrowheads="1"/>
            </p:cNvSpPr>
            <p:nvPr/>
          </p:nvSpPr>
          <p:spPr bwMode="auto">
            <a:xfrm>
              <a:off x="2381" y="1321"/>
              <a:ext cx="2257" cy="3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dirty="0" smtClean="0"/>
                <a:t>SVD: 4 </a:t>
              </a:r>
              <a:r>
                <a:rPr lang="de-DE" dirty="0"/>
                <a:t>layer Si strip detector (DSSD)</a:t>
              </a:r>
              <a:br>
                <a:rPr lang="de-DE" dirty="0"/>
              </a:br>
              <a:r>
                <a:rPr lang="de-DE" sz="1400" dirty="0"/>
                <a:t>(R = 3.8, 8.0, 11.5, 14.0 cm)</a:t>
              </a:r>
              <a:endParaRPr lang="de-DE" dirty="0"/>
            </a:p>
          </p:txBody>
        </p:sp>
      </p:grpSp>
      <p:grpSp>
        <p:nvGrpSpPr>
          <p:cNvPr id="6" name="Group 64"/>
          <p:cNvGrpSpPr>
            <a:grpSpLocks/>
          </p:cNvGrpSpPr>
          <p:nvPr/>
        </p:nvGrpSpPr>
        <p:grpSpPr bwMode="auto">
          <a:xfrm>
            <a:off x="3977010" y="3573016"/>
            <a:ext cx="4843462" cy="2889250"/>
            <a:chOff x="2608" y="2387"/>
            <a:chExt cx="3051" cy="1820"/>
          </a:xfrm>
        </p:grpSpPr>
        <p:sp>
          <p:nvSpPr>
            <p:cNvPr id="1132" name="テキスト ボックス 12"/>
            <p:cNvSpPr txBox="1">
              <a:spLocks noChangeArrowheads="1"/>
            </p:cNvSpPr>
            <p:nvPr/>
          </p:nvSpPr>
          <p:spPr bwMode="auto">
            <a:xfrm>
              <a:off x="5132" y="3566"/>
              <a:ext cx="511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 i="1">
                  <a:solidFill>
                    <a:srgbClr val="3366FF"/>
                  </a:solidFill>
                  <a:latin typeface="Arial Black" pitchFamily="34" charset="0"/>
                </a:rPr>
                <a:t>15</a:t>
              </a:r>
              <a:r>
                <a:rPr lang="en-US" altLang="ja-JP" i="1">
                  <a:solidFill>
                    <a:srgbClr val="3366FF"/>
                  </a:solidFill>
                  <a:latin typeface="Symbol" pitchFamily="18" charset="2"/>
                </a:rPr>
                <a:t>m</a:t>
              </a:r>
              <a:r>
                <a:rPr lang="en-US" altLang="ja-JP" i="1">
                  <a:solidFill>
                    <a:srgbClr val="3366FF"/>
                  </a:solidFill>
                  <a:latin typeface="Arial" charset="0"/>
                  <a:cs typeface="Arial" charset="0"/>
                </a:rPr>
                <a:t>m</a:t>
              </a:r>
              <a:endParaRPr lang="ja-JP" altLang="en-US" i="1">
                <a:solidFill>
                  <a:srgbClr val="3366FF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1133" name="テキスト ボックス 13"/>
            <p:cNvSpPr txBox="1">
              <a:spLocks noChangeArrowheads="1"/>
            </p:cNvSpPr>
            <p:nvPr/>
          </p:nvSpPr>
          <p:spPr bwMode="auto">
            <a:xfrm>
              <a:off x="5148" y="3290"/>
              <a:ext cx="511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 i="1">
                  <a:solidFill>
                    <a:srgbClr val="FF33CC"/>
                  </a:solidFill>
                  <a:latin typeface="Arial Black" pitchFamily="34" charset="0"/>
                </a:rPr>
                <a:t>30</a:t>
              </a:r>
              <a:r>
                <a:rPr lang="en-US" altLang="ja-JP" i="1">
                  <a:solidFill>
                    <a:srgbClr val="FF33CC"/>
                  </a:solidFill>
                  <a:latin typeface="Symbol" pitchFamily="18" charset="2"/>
                </a:rPr>
                <a:t>m</a:t>
              </a:r>
              <a:r>
                <a:rPr lang="en-US" altLang="ja-JP" i="1">
                  <a:solidFill>
                    <a:srgbClr val="FF33CC"/>
                  </a:solidFill>
                  <a:latin typeface="Arial" charset="0"/>
                  <a:cs typeface="Arial" charset="0"/>
                </a:rPr>
                <a:t>m</a:t>
              </a:r>
              <a:endParaRPr lang="ja-JP" altLang="en-US" i="1">
                <a:solidFill>
                  <a:srgbClr val="FF33CC"/>
                </a:solidFill>
                <a:latin typeface="Arial" charset="0"/>
                <a:cs typeface="Arial" charset="0"/>
              </a:endParaRPr>
            </a:p>
          </p:txBody>
        </p:sp>
        <p:grpSp>
          <p:nvGrpSpPr>
            <p:cNvPr id="7" name="Group 42"/>
            <p:cNvGrpSpPr>
              <a:grpSpLocks/>
            </p:cNvGrpSpPr>
            <p:nvPr/>
          </p:nvGrpSpPr>
          <p:grpSpPr bwMode="auto">
            <a:xfrm>
              <a:off x="2608" y="2387"/>
              <a:ext cx="2645" cy="1820"/>
              <a:chOff x="2576" y="2387"/>
              <a:chExt cx="2645" cy="1820"/>
            </a:xfrm>
          </p:grpSpPr>
          <p:grpSp>
            <p:nvGrpSpPr>
              <p:cNvPr id="8" name="Group 31"/>
              <p:cNvGrpSpPr>
                <a:grpSpLocks/>
              </p:cNvGrpSpPr>
              <p:nvPr/>
            </p:nvGrpSpPr>
            <p:grpSpPr bwMode="auto">
              <a:xfrm>
                <a:off x="3097" y="2387"/>
                <a:ext cx="2084" cy="1452"/>
                <a:chOff x="1111" y="2432"/>
                <a:chExt cx="2084" cy="1452"/>
              </a:xfrm>
            </p:grpSpPr>
            <p:pic>
              <p:nvPicPr>
                <p:cNvPr id="1149" name="Picture 30"/>
                <p:cNvPicPr>
                  <a:picLocks noChangeAspect="1" noChangeArrowheads="1"/>
                </p:cNvPicPr>
                <p:nvPr/>
              </p:nvPicPr>
              <p:blipFill>
                <a:blip r:embed="rId5" cstate="screen"/>
                <a:srcRect/>
                <a:stretch>
                  <a:fillRect/>
                </a:stretch>
              </p:blipFill>
              <p:spPr bwMode="auto">
                <a:xfrm>
                  <a:off x="1111" y="2432"/>
                  <a:ext cx="2084" cy="145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1150" name="テキスト ボックス 9"/>
                <p:cNvSpPr txBox="1">
                  <a:spLocks noChangeArrowheads="1"/>
                </p:cNvSpPr>
                <p:nvPr/>
              </p:nvSpPr>
              <p:spPr bwMode="auto">
                <a:xfrm>
                  <a:off x="1837" y="2931"/>
                  <a:ext cx="516" cy="23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altLang="ja-JP" i="1">
                      <a:solidFill>
                        <a:srgbClr val="FF33CC"/>
                      </a:solidFill>
                      <a:latin typeface="Arial Black" pitchFamily="34" charset="0"/>
                    </a:rPr>
                    <a:t>Belle</a:t>
                  </a:r>
                  <a:endParaRPr lang="ja-JP" altLang="en-US" i="1">
                    <a:solidFill>
                      <a:srgbClr val="FF33CC"/>
                    </a:solidFill>
                    <a:latin typeface="Arial Black" pitchFamily="34" charset="0"/>
                  </a:endParaRPr>
                </a:p>
              </p:txBody>
            </p:sp>
            <p:sp>
              <p:nvSpPr>
                <p:cNvPr id="1151" name="テキスト ボックス 20"/>
                <p:cNvSpPr txBox="1">
                  <a:spLocks noChangeArrowheads="1"/>
                </p:cNvSpPr>
                <p:nvPr/>
              </p:nvSpPr>
              <p:spPr bwMode="auto">
                <a:xfrm>
                  <a:off x="2204" y="3475"/>
                  <a:ext cx="676" cy="23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altLang="ja-JP" i="1">
                      <a:solidFill>
                        <a:srgbClr val="3366FF"/>
                      </a:solidFill>
                      <a:latin typeface="Arial Black" pitchFamily="34" charset="0"/>
                    </a:rPr>
                    <a:t>Belle</a:t>
                  </a:r>
                  <a:r>
                    <a:rPr lang="ja-JP" altLang="en-US" i="1">
                      <a:solidFill>
                        <a:srgbClr val="3366FF"/>
                      </a:solidFill>
                      <a:latin typeface="Arial Black" pitchFamily="34" charset="0"/>
                    </a:rPr>
                    <a:t> </a:t>
                  </a:r>
                  <a:r>
                    <a:rPr lang="en-US" altLang="ja-JP" i="1">
                      <a:solidFill>
                        <a:srgbClr val="3366FF"/>
                      </a:solidFill>
                      <a:latin typeface="Arial Black" pitchFamily="34" charset="0"/>
                    </a:rPr>
                    <a:t>II</a:t>
                  </a:r>
                  <a:endParaRPr lang="ja-JP" altLang="en-US" i="1">
                    <a:solidFill>
                      <a:srgbClr val="3366FF"/>
                    </a:solidFill>
                    <a:latin typeface="Arial Black" pitchFamily="34" charset="0"/>
                  </a:endParaRPr>
                </a:p>
              </p:txBody>
            </p:sp>
          </p:grpSp>
          <p:grpSp>
            <p:nvGrpSpPr>
              <p:cNvPr id="9" name="Group 41"/>
              <p:cNvGrpSpPr>
                <a:grpSpLocks/>
              </p:cNvGrpSpPr>
              <p:nvPr/>
            </p:nvGrpSpPr>
            <p:grpSpPr bwMode="auto">
              <a:xfrm>
                <a:off x="3006" y="3813"/>
                <a:ext cx="2215" cy="394"/>
                <a:chOff x="3006" y="3813"/>
                <a:chExt cx="2215" cy="394"/>
              </a:xfrm>
            </p:grpSpPr>
            <p:sp>
              <p:nvSpPr>
                <p:cNvPr id="1142" name="テキスト ボックス 18"/>
                <p:cNvSpPr txBox="1">
                  <a:spLocks noChangeArrowheads="1"/>
                </p:cNvSpPr>
                <p:nvPr/>
              </p:nvSpPr>
              <p:spPr bwMode="auto">
                <a:xfrm>
                  <a:off x="3606" y="3995"/>
                  <a:ext cx="1099" cy="212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altLang="ja-JP" sz="1600" b="1" i="1">
                      <a:latin typeface="Arial" charset="0"/>
                      <a:cs typeface="Arial" charset="0"/>
                    </a:rPr>
                    <a:t>p</a:t>
                  </a:r>
                  <a:r>
                    <a:rPr lang="en-US" altLang="ja-JP" sz="1600" b="1" i="1">
                      <a:latin typeface="Symbol" pitchFamily="18" charset="2"/>
                    </a:rPr>
                    <a:t>b</a:t>
                  </a:r>
                  <a:r>
                    <a:rPr lang="en-US" altLang="ja-JP" sz="1600" b="1" i="1">
                      <a:latin typeface="Arial" charset="0"/>
                      <a:cs typeface="Arial" charset="0"/>
                    </a:rPr>
                    <a:t>sin(</a:t>
                  </a:r>
                  <a:r>
                    <a:rPr lang="en-US" altLang="ja-JP" sz="1600" b="1" i="1">
                      <a:latin typeface="Symbol" pitchFamily="18" charset="2"/>
                    </a:rPr>
                    <a:t>q</a:t>
                  </a:r>
                  <a:r>
                    <a:rPr lang="en-US" altLang="ja-JP" sz="1600" b="1" i="1">
                      <a:latin typeface="Arial" charset="0"/>
                      <a:cs typeface="Arial" charset="0"/>
                    </a:rPr>
                    <a:t>)</a:t>
                  </a:r>
                  <a:r>
                    <a:rPr lang="en-US" altLang="ja-JP" sz="1100" b="1">
                      <a:latin typeface="Arial" charset="0"/>
                    </a:rPr>
                    <a:t>  </a:t>
                  </a:r>
                  <a:r>
                    <a:rPr lang="en-US" altLang="ja-JP" sz="1600" b="1">
                      <a:latin typeface="Arial" charset="0"/>
                    </a:rPr>
                    <a:t>[GeV/c]</a:t>
                  </a:r>
                  <a:endParaRPr lang="ja-JP" altLang="en-US" sz="1600" b="1">
                    <a:latin typeface="Arial" charset="0"/>
                  </a:endParaRPr>
                </a:p>
              </p:txBody>
            </p:sp>
            <p:sp>
              <p:nvSpPr>
                <p:cNvPr id="1143" name="テキスト ボックス 10"/>
                <p:cNvSpPr txBox="1">
                  <a:spLocks noChangeArrowheads="1"/>
                </p:cNvSpPr>
                <p:nvPr/>
              </p:nvSpPr>
              <p:spPr bwMode="auto">
                <a:xfrm>
                  <a:off x="3339" y="3813"/>
                  <a:ext cx="333" cy="23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altLang="ja-JP"/>
                    <a:t>0.4</a:t>
                  </a:r>
                  <a:endParaRPr lang="ja-JP" altLang="en-US"/>
                </a:p>
              </p:txBody>
            </p:sp>
            <p:sp>
              <p:nvSpPr>
                <p:cNvPr id="1144" name="テキスト ボックス 11"/>
                <p:cNvSpPr txBox="1">
                  <a:spLocks noChangeArrowheads="1"/>
                </p:cNvSpPr>
                <p:nvPr/>
              </p:nvSpPr>
              <p:spPr bwMode="auto">
                <a:xfrm>
                  <a:off x="4888" y="3813"/>
                  <a:ext cx="333" cy="23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altLang="ja-JP"/>
                    <a:t>2.0</a:t>
                  </a:r>
                  <a:endParaRPr lang="ja-JP" altLang="en-US"/>
                </a:p>
              </p:txBody>
            </p:sp>
            <p:sp>
              <p:nvSpPr>
                <p:cNvPr id="1145" name="テキスト ボックス 17"/>
                <p:cNvSpPr txBox="1">
                  <a:spLocks noChangeArrowheads="1"/>
                </p:cNvSpPr>
                <p:nvPr/>
              </p:nvSpPr>
              <p:spPr bwMode="auto">
                <a:xfrm>
                  <a:off x="3006" y="3813"/>
                  <a:ext cx="202" cy="23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altLang="ja-JP"/>
                    <a:t>0</a:t>
                  </a:r>
                  <a:endParaRPr lang="ja-JP" altLang="en-US"/>
                </a:p>
              </p:txBody>
            </p:sp>
            <p:sp>
              <p:nvSpPr>
                <p:cNvPr id="1146" name="テキスト ボックス 10"/>
                <p:cNvSpPr txBox="1">
                  <a:spLocks noChangeArrowheads="1"/>
                </p:cNvSpPr>
                <p:nvPr/>
              </p:nvSpPr>
              <p:spPr bwMode="auto">
                <a:xfrm>
                  <a:off x="3738" y="3813"/>
                  <a:ext cx="333" cy="23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altLang="ja-JP"/>
                    <a:t>0.8</a:t>
                  </a:r>
                  <a:endParaRPr lang="ja-JP" altLang="en-US"/>
                </a:p>
              </p:txBody>
            </p:sp>
            <p:sp>
              <p:nvSpPr>
                <p:cNvPr id="1147" name="テキスト ボックス 11"/>
                <p:cNvSpPr txBox="1">
                  <a:spLocks noChangeArrowheads="1"/>
                </p:cNvSpPr>
                <p:nvPr/>
              </p:nvSpPr>
              <p:spPr bwMode="auto">
                <a:xfrm>
                  <a:off x="4117" y="3813"/>
                  <a:ext cx="333" cy="23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altLang="ja-JP"/>
                    <a:t>1.2</a:t>
                  </a:r>
                  <a:endParaRPr lang="ja-JP" altLang="en-US"/>
                </a:p>
              </p:txBody>
            </p:sp>
            <p:sp>
              <p:nvSpPr>
                <p:cNvPr id="1148" name="テキスト ボックス 11"/>
                <p:cNvSpPr txBox="1">
                  <a:spLocks noChangeArrowheads="1"/>
                </p:cNvSpPr>
                <p:nvPr/>
              </p:nvSpPr>
              <p:spPr bwMode="auto">
                <a:xfrm>
                  <a:off x="4489" y="3813"/>
                  <a:ext cx="333" cy="23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altLang="ja-JP"/>
                    <a:t>1.6</a:t>
                  </a:r>
                  <a:endParaRPr lang="ja-JP" altLang="en-US"/>
                </a:p>
              </p:txBody>
            </p:sp>
          </p:grpSp>
          <p:grpSp>
            <p:nvGrpSpPr>
              <p:cNvPr id="10" name="Group 40"/>
              <p:cNvGrpSpPr>
                <a:grpSpLocks/>
              </p:cNvGrpSpPr>
              <p:nvPr/>
            </p:nvGrpSpPr>
            <p:grpSpPr bwMode="auto">
              <a:xfrm>
                <a:off x="2576" y="2432"/>
                <a:ext cx="576" cy="1259"/>
                <a:chOff x="2530" y="2432"/>
                <a:chExt cx="576" cy="1259"/>
              </a:xfrm>
            </p:grpSpPr>
            <p:sp>
              <p:nvSpPr>
                <p:cNvPr id="1138" name="Text Box 36"/>
                <p:cNvSpPr txBox="1">
                  <a:spLocks noChangeArrowheads="1"/>
                </p:cNvSpPr>
                <p:nvPr/>
              </p:nvSpPr>
              <p:spPr bwMode="auto">
                <a:xfrm>
                  <a:off x="2685" y="2852"/>
                  <a:ext cx="374" cy="23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de-DE"/>
                    <a:t>100</a:t>
                  </a:r>
                </a:p>
              </p:txBody>
            </p:sp>
            <p:sp>
              <p:nvSpPr>
                <p:cNvPr id="1139" name="Text Box 37"/>
                <p:cNvSpPr txBox="1">
                  <a:spLocks noChangeArrowheads="1"/>
                </p:cNvSpPr>
                <p:nvPr/>
              </p:nvSpPr>
              <p:spPr bwMode="auto">
                <a:xfrm>
                  <a:off x="2780" y="3460"/>
                  <a:ext cx="288" cy="23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de-DE"/>
                    <a:t>20</a:t>
                  </a:r>
                </a:p>
              </p:txBody>
            </p:sp>
            <p:sp>
              <p:nvSpPr>
                <p:cNvPr id="1140" name="Text Box 38"/>
                <p:cNvSpPr txBox="1">
                  <a:spLocks noChangeArrowheads="1"/>
                </p:cNvSpPr>
                <p:nvPr/>
              </p:nvSpPr>
              <p:spPr bwMode="auto">
                <a:xfrm>
                  <a:off x="2673" y="3131"/>
                  <a:ext cx="384" cy="23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de-DE">
                      <a:latin typeface="Arial Black" pitchFamily="34" charset="0"/>
                    </a:rPr>
                    <a:t>  </a:t>
                  </a:r>
                  <a:r>
                    <a:rPr lang="de-DE"/>
                    <a:t>50</a:t>
                  </a:r>
                </a:p>
              </p:txBody>
            </p:sp>
            <p:sp>
              <p:nvSpPr>
                <p:cNvPr id="1141" name="Text Box 39"/>
                <p:cNvSpPr txBox="1">
                  <a:spLocks noChangeArrowheads="1"/>
                </p:cNvSpPr>
                <p:nvPr/>
              </p:nvSpPr>
              <p:spPr bwMode="auto">
                <a:xfrm>
                  <a:off x="2530" y="2432"/>
                  <a:ext cx="576" cy="25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l-GR" sz="2000" b="1">
                      <a:latin typeface="Arial" charset="0"/>
                      <a:cs typeface="Arial" charset="0"/>
                    </a:rPr>
                    <a:t>σ</a:t>
                  </a:r>
                  <a:r>
                    <a:rPr lang="de-DE" sz="2000" b="1">
                      <a:latin typeface="Arial" charset="0"/>
                      <a:cs typeface="Arial" charset="0"/>
                    </a:rPr>
                    <a:t> </a:t>
                  </a:r>
                  <a:r>
                    <a:rPr lang="de-DE" b="1">
                      <a:latin typeface="Arial" charset="0"/>
                      <a:cs typeface="Arial" charset="0"/>
                    </a:rPr>
                    <a:t>[µm]</a:t>
                  </a:r>
                  <a:endParaRPr lang="el-GR" b="1">
                    <a:latin typeface="Arial" charset="0"/>
                    <a:cs typeface="Arial" charset="0"/>
                  </a:endParaRPr>
                </a:p>
              </p:txBody>
            </p:sp>
          </p:grpSp>
        </p:grpSp>
      </p:grpSp>
      <p:sp>
        <p:nvSpPr>
          <p:cNvPr id="1100" name="Line 61"/>
          <p:cNvSpPr>
            <a:spLocks noChangeShapeType="1"/>
          </p:cNvSpPr>
          <p:nvPr/>
        </p:nvSpPr>
        <p:spPr bwMode="auto">
          <a:xfrm flipH="1">
            <a:off x="2339752" y="4149080"/>
            <a:ext cx="432048" cy="57606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de-DE"/>
          </a:p>
        </p:txBody>
      </p:sp>
      <p:sp>
        <p:nvSpPr>
          <p:cNvPr id="1102" name="Text Box 59"/>
          <p:cNvSpPr txBox="1">
            <a:spLocks noChangeArrowheads="1"/>
          </p:cNvSpPr>
          <p:nvPr/>
        </p:nvSpPr>
        <p:spPr bwMode="auto">
          <a:xfrm>
            <a:off x="2487315" y="3789040"/>
            <a:ext cx="6445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dirty="0"/>
              <a:t>PXD</a:t>
            </a:r>
          </a:p>
        </p:txBody>
      </p:sp>
      <p:sp>
        <p:nvSpPr>
          <p:cNvPr id="1109" name="Text Box 81"/>
          <p:cNvSpPr txBox="1">
            <a:spLocks noChangeArrowheads="1"/>
          </p:cNvSpPr>
          <p:nvPr/>
        </p:nvSpPr>
        <p:spPr bwMode="auto">
          <a:xfrm>
            <a:off x="6804025" y="3962400"/>
            <a:ext cx="1257300" cy="3667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/>
              <a:t>PXD+SVD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1551020" y="260648"/>
            <a:ext cx="61173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 smtClean="0">
                <a:solidFill>
                  <a:srgbClr val="FF0000"/>
                </a:solidFill>
                <a:latin typeface="Arial Rounded MT Bold" pitchFamily="34" charset="0"/>
              </a:rPr>
              <a:t>Silicon Tracking System @ Belle II</a:t>
            </a:r>
            <a:endParaRPr lang="de-DE" sz="2400" dirty="0">
              <a:solidFill>
                <a:srgbClr val="FF0000"/>
              </a:solidFill>
              <a:latin typeface="Arial Rounded MT Bold" pitchFamily="34" charset="0"/>
            </a:endParaRPr>
          </a:p>
        </p:txBody>
      </p:sp>
      <p:sp>
        <p:nvSpPr>
          <p:cNvPr id="44" name="Line 61"/>
          <p:cNvSpPr>
            <a:spLocks noChangeShapeType="1"/>
          </p:cNvSpPr>
          <p:nvPr/>
        </p:nvSpPr>
        <p:spPr bwMode="auto">
          <a:xfrm flipH="1" flipV="1">
            <a:off x="1907704" y="2852936"/>
            <a:ext cx="864096" cy="864096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de-DE"/>
          </a:p>
        </p:txBody>
      </p:sp>
      <p:sp>
        <p:nvSpPr>
          <p:cNvPr id="47" name="Foliennummernplatzhalter 2"/>
          <p:cNvSpPr>
            <a:spLocks noGrp="1"/>
          </p:cNvSpPr>
          <p:nvPr>
            <p:ph type="sldNum" sz="quarter" idx="4294967295"/>
          </p:nvPr>
        </p:nvSpPr>
        <p:spPr>
          <a:xfrm>
            <a:off x="8757492" y="6572968"/>
            <a:ext cx="363538" cy="236537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C54615C-216B-4055-9C4E-4186CF5696BA}" type="slidenum">
              <a:rPr lang="de-DE" smtClean="0"/>
              <a:pPr>
                <a:defRPr/>
              </a:pPr>
              <a:t>128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34376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de-DE" dirty="0" smtClean="0"/>
              <a:t>How does this compare?</a:t>
            </a:r>
          </a:p>
        </p:txBody>
      </p:sp>
      <p:pic>
        <p:nvPicPr>
          <p:cNvPr id="5124" name="Picture 3" descr="impac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38" y="1052513"/>
            <a:ext cx="5400675" cy="540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5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604250" y="6597650"/>
            <a:ext cx="539750" cy="2603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6FF29F-412A-4CCD-969A-6823A2E3362E}" type="slidenum">
              <a:rPr lang="en-GB"/>
              <a:pPr>
                <a:defRPr/>
              </a:pPr>
              <a:t>129</a:t>
            </a:fld>
            <a:endParaRPr lang="en-GB"/>
          </a:p>
        </p:txBody>
      </p:sp>
      <p:grpSp>
        <p:nvGrpSpPr>
          <p:cNvPr id="4" name="Gruppieren 3"/>
          <p:cNvGrpSpPr/>
          <p:nvPr/>
        </p:nvGrpSpPr>
        <p:grpSpPr>
          <a:xfrm>
            <a:off x="4140200" y="1628775"/>
            <a:ext cx="4248150" cy="4335371"/>
            <a:chOff x="4140200" y="1628775"/>
            <a:chExt cx="4248150" cy="4335371"/>
          </a:xfrm>
        </p:grpSpPr>
        <p:sp>
          <p:nvSpPr>
            <p:cNvPr id="5126" name="Text Box 5"/>
            <p:cNvSpPr txBox="1">
              <a:spLocks noChangeArrowheads="1"/>
            </p:cNvSpPr>
            <p:nvPr/>
          </p:nvSpPr>
          <p:spPr bwMode="auto">
            <a:xfrm>
              <a:off x="6516688" y="1628775"/>
              <a:ext cx="1606550" cy="641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de-DE"/>
                <a:t>Resolution</a:t>
              </a:r>
            </a:p>
            <a:p>
              <a:pPr eaLnBrk="1" hangingPunct="1"/>
              <a:r>
                <a:rPr lang="en-US" altLang="de-DE"/>
                <a:t>Distance to IP</a:t>
              </a:r>
            </a:p>
          </p:txBody>
        </p:sp>
        <p:sp>
          <p:nvSpPr>
            <p:cNvPr id="5127" name="Text Box 6"/>
            <p:cNvSpPr txBox="1">
              <a:spLocks noChangeArrowheads="1"/>
            </p:cNvSpPr>
            <p:nvPr/>
          </p:nvSpPr>
          <p:spPr bwMode="auto">
            <a:xfrm>
              <a:off x="4140200" y="1628775"/>
              <a:ext cx="2203450" cy="366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de-DE"/>
                <a:t>Material (scattering)</a:t>
              </a:r>
            </a:p>
          </p:txBody>
        </p:sp>
        <p:sp>
          <p:nvSpPr>
            <p:cNvPr id="5128" name="Rectangle 7"/>
            <p:cNvSpPr>
              <a:spLocks noChangeArrowheads="1"/>
            </p:cNvSpPr>
            <p:nvPr/>
          </p:nvSpPr>
          <p:spPr bwMode="auto">
            <a:xfrm>
              <a:off x="4140200" y="1642971"/>
              <a:ext cx="4248150" cy="4321175"/>
            </a:xfrm>
            <a:prstGeom prst="rect">
              <a:avLst/>
            </a:prstGeom>
            <a:gradFill rotWithShape="1">
              <a:gsLst>
                <a:gs pos="0">
                  <a:srgbClr val="FFFF00">
                    <a:alpha val="37000"/>
                  </a:srgbClr>
                </a:gs>
                <a:gs pos="100000">
                  <a:srgbClr val="66FFFF">
                    <a:alpha val="37000"/>
                  </a:srgbClr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de-DE" altLang="de-DE" dirty="0"/>
            </a:p>
          </p:txBody>
        </p:sp>
        <p:sp>
          <p:nvSpPr>
            <p:cNvPr id="2" name="Stern mit 4 Zacken 1"/>
            <p:cNvSpPr/>
            <p:nvPr/>
          </p:nvSpPr>
          <p:spPr>
            <a:xfrm>
              <a:off x="4932040" y="5013176"/>
              <a:ext cx="144016" cy="144016"/>
            </a:xfrm>
            <a:prstGeom prst="star4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Stern mit 4 Zacken 11"/>
            <p:cNvSpPr/>
            <p:nvPr/>
          </p:nvSpPr>
          <p:spPr>
            <a:xfrm>
              <a:off x="5292080" y="5229200"/>
              <a:ext cx="144016" cy="144016"/>
            </a:xfrm>
            <a:prstGeom prst="star4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Stern mit 4 Zacken 12"/>
            <p:cNvSpPr/>
            <p:nvPr/>
          </p:nvSpPr>
          <p:spPr>
            <a:xfrm>
              <a:off x="5940152" y="5517232"/>
              <a:ext cx="144016" cy="144016"/>
            </a:xfrm>
            <a:prstGeom prst="star4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Stern mit 4 Zacken 13"/>
            <p:cNvSpPr/>
            <p:nvPr/>
          </p:nvSpPr>
          <p:spPr>
            <a:xfrm>
              <a:off x="6948264" y="5589240"/>
              <a:ext cx="144016" cy="144016"/>
            </a:xfrm>
            <a:prstGeom prst="star4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" name="Textfeld 2"/>
            <p:cNvSpPr txBox="1"/>
            <p:nvPr/>
          </p:nvSpPr>
          <p:spPr>
            <a:xfrm>
              <a:off x="5076056" y="4967590"/>
              <a:ext cx="61587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050" dirty="0" smtClean="0">
                  <a:solidFill>
                    <a:srgbClr val="00B050"/>
                  </a:solidFill>
                </a:rPr>
                <a:t>Belle II</a:t>
              </a:r>
              <a:endParaRPr lang="en-GB" sz="1050" dirty="0">
                <a:solidFill>
                  <a:srgbClr val="00B050"/>
                </a:solidFill>
              </a:endParaRPr>
            </a:p>
          </p:txBody>
        </p:sp>
      </p:grpSp>
      <p:sp>
        <p:nvSpPr>
          <p:cNvPr id="5" name="Textfeld 4"/>
          <p:cNvSpPr txBox="1"/>
          <p:nvPr/>
        </p:nvSpPr>
        <p:spPr>
          <a:xfrm>
            <a:off x="539552" y="3140968"/>
            <a:ext cx="268054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Belle II almost reaches</a:t>
            </a:r>
          </a:p>
          <a:p>
            <a:r>
              <a:rPr lang="en-GB" dirty="0" smtClean="0"/>
              <a:t>ILC performance</a:t>
            </a:r>
          </a:p>
          <a:p>
            <a:endParaRPr lang="en-GB" dirty="0"/>
          </a:p>
          <a:p>
            <a:r>
              <a:rPr lang="en-GB" dirty="0" smtClean="0"/>
              <a:t>(note p &lt; 2 GeV/c² at Belle)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19309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Rectangle 2"/>
          <p:cNvSpPr>
            <a:spLocks noGrp="1" noChangeArrowheads="1"/>
          </p:cNvSpPr>
          <p:nvPr>
            <p:ph type="title"/>
          </p:nvPr>
        </p:nvSpPr>
        <p:spPr>
          <a:xfrm>
            <a:off x="772616" y="136525"/>
            <a:ext cx="7543800" cy="757238"/>
          </a:xfrm>
        </p:spPr>
        <p:txBody>
          <a:bodyPr/>
          <a:lstStyle/>
          <a:p>
            <a:pPr eaLnBrk="1" hangingPunct="1"/>
            <a:r>
              <a:rPr lang="en-GB" altLang="de-DE" dirty="0" smtClean="0"/>
              <a:t>Doping</a:t>
            </a:r>
          </a:p>
        </p:txBody>
      </p:sp>
      <p:graphicFrame>
        <p:nvGraphicFramePr>
          <p:cNvPr id="1026" name="Object 79"/>
          <p:cNvGraphicFramePr>
            <a:graphicFrameLocks noGrp="1" noChangeAspect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val="2699815724"/>
              </p:ext>
            </p:extLst>
          </p:nvPr>
        </p:nvGraphicFramePr>
        <p:xfrm>
          <a:off x="179513" y="4036031"/>
          <a:ext cx="2592288" cy="21703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58" name="Equation" r:id="rId4" imgW="2031840" imgH="1701720" progId="Equation.3">
                  <p:embed/>
                </p:oleObj>
              </mc:Choice>
              <mc:Fallback>
                <p:oleObj name="Equation" r:id="rId4" imgW="2031840" imgH="170172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513" y="4036031"/>
                        <a:ext cx="2592288" cy="217032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7" name="Object 81"/>
          <p:cNvGraphicFramePr>
            <a:graphicFrameLocks noGrp="1" noChangeAspect="1"/>
          </p:cNvGraphicFramePr>
          <p:nvPr>
            <p:ph sz="quarter" idx="4294967295"/>
            <p:extLst>
              <p:ext uri="{D42A27DB-BD31-4B8C-83A1-F6EECF244321}">
                <p14:modId xmlns:p14="http://schemas.microsoft.com/office/powerpoint/2010/main" val="2249876120"/>
              </p:ext>
            </p:extLst>
          </p:nvPr>
        </p:nvGraphicFramePr>
        <p:xfrm>
          <a:off x="3203848" y="3932560"/>
          <a:ext cx="2736304" cy="15428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59" name="Equation" r:id="rId6" imgW="1688760" imgH="952200" progId="Equation.3">
                  <p:embed/>
                </p:oleObj>
              </mc:Choice>
              <mc:Fallback>
                <p:oleObj name="Equation" r:id="rId6" imgW="1688760" imgH="952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03848" y="3932560"/>
                        <a:ext cx="2736304" cy="154283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uppieren 1"/>
          <p:cNvGrpSpPr/>
          <p:nvPr/>
        </p:nvGrpSpPr>
        <p:grpSpPr>
          <a:xfrm>
            <a:off x="467544" y="1190625"/>
            <a:ext cx="2468563" cy="1806575"/>
            <a:chOff x="1311275" y="1190625"/>
            <a:chExt cx="2468563" cy="1806575"/>
          </a:xfrm>
        </p:grpSpPr>
        <p:sp>
          <p:nvSpPr>
            <p:cNvPr id="1031" name="Text Box 10"/>
            <p:cNvSpPr txBox="1">
              <a:spLocks noChangeArrowheads="1"/>
            </p:cNvSpPr>
            <p:nvPr/>
          </p:nvSpPr>
          <p:spPr bwMode="auto">
            <a:xfrm>
              <a:off x="1311275" y="2081213"/>
              <a:ext cx="420688" cy="366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GB" altLang="de-DE"/>
                <a:t>E</a:t>
              </a:r>
              <a:r>
                <a:rPr lang="en-GB" altLang="de-DE" baseline="-25000"/>
                <a:t>g</a:t>
              </a:r>
            </a:p>
          </p:txBody>
        </p:sp>
        <p:sp>
          <p:nvSpPr>
            <p:cNvPr id="1032" name="Rectangle 4"/>
            <p:cNvSpPr>
              <a:spLocks noChangeArrowheads="1"/>
            </p:cNvSpPr>
            <p:nvPr/>
          </p:nvSpPr>
          <p:spPr bwMode="auto">
            <a:xfrm>
              <a:off x="1763713" y="1557338"/>
              <a:ext cx="2016125" cy="4318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en-GB" altLang="de-DE" sz="1400" dirty="0"/>
                <a:t>Conduction Band</a:t>
              </a:r>
            </a:p>
          </p:txBody>
        </p:sp>
        <p:sp>
          <p:nvSpPr>
            <p:cNvPr id="1033" name="Rectangle 5"/>
            <p:cNvSpPr>
              <a:spLocks noChangeArrowheads="1"/>
            </p:cNvSpPr>
            <p:nvPr/>
          </p:nvSpPr>
          <p:spPr bwMode="auto">
            <a:xfrm>
              <a:off x="1763713" y="2565400"/>
              <a:ext cx="2016125" cy="431800"/>
            </a:xfrm>
            <a:prstGeom prst="rect">
              <a:avLst/>
            </a:prstGeom>
            <a:solidFill>
              <a:srgbClr val="33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en-GB" altLang="de-DE" sz="1400"/>
                <a:t>Valence Band</a:t>
              </a:r>
            </a:p>
          </p:txBody>
        </p:sp>
        <p:sp>
          <p:nvSpPr>
            <p:cNvPr id="1034" name="Line 6"/>
            <p:cNvSpPr>
              <a:spLocks noChangeShapeType="1"/>
            </p:cNvSpPr>
            <p:nvPr/>
          </p:nvSpPr>
          <p:spPr bwMode="auto">
            <a:xfrm>
              <a:off x="1763713" y="2276475"/>
              <a:ext cx="201612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035" name="Line 9"/>
            <p:cNvSpPr>
              <a:spLocks noChangeShapeType="1"/>
            </p:cNvSpPr>
            <p:nvPr/>
          </p:nvSpPr>
          <p:spPr bwMode="auto">
            <a:xfrm>
              <a:off x="1763713" y="2060575"/>
              <a:ext cx="0" cy="431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036" name="Text Box 11"/>
            <p:cNvSpPr txBox="1">
              <a:spLocks noChangeArrowheads="1"/>
            </p:cNvSpPr>
            <p:nvPr/>
          </p:nvSpPr>
          <p:spPr bwMode="auto">
            <a:xfrm>
              <a:off x="2103438" y="2081213"/>
              <a:ext cx="977900" cy="2746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GB" altLang="de-DE" sz="1200"/>
                <a:t>Fermi Level</a:t>
              </a:r>
            </a:p>
          </p:txBody>
        </p:sp>
        <p:sp>
          <p:nvSpPr>
            <p:cNvPr id="1061" name="Text Box 72"/>
            <p:cNvSpPr txBox="1">
              <a:spLocks noChangeArrowheads="1"/>
            </p:cNvSpPr>
            <p:nvPr/>
          </p:nvSpPr>
          <p:spPr bwMode="auto">
            <a:xfrm>
              <a:off x="2305050" y="1190625"/>
              <a:ext cx="971550" cy="366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GB" altLang="de-DE"/>
                <a:t>Intrinsic</a:t>
              </a:r>
            </a:p>
          </p:txBody>
        </p:sp>
      </p:grpSp>
      <p:grpSp>
        <p:nvGrpSpPr>
          <p:cNvPr id="4" name="Gruppieren 3"/>
          <p:cNvGrpSpPr/>
          <p:nvPr/>
        </p:nvGrpSpPr>
        <p:grpSpPr>
          <a:xfrm>
            <a:off x="3779912" y="1117600"/>
            <a:ext cx="3024336" cy="1879600"/>
            <a:chOff x="4140200" y="1117600"/>
            <a:chExt cx="3024336" cy="1879600"/>
          </a:xfrm>
        </p:grpSpPr>
        <p:sp>
          <p:nvSpPr>
            <p:cNvPr id="1037" name="Rectangle 15"/>
            <p:cNvSpPr>
              <a:spLocks noChangeArrowheads="1"/>
            </p:cNvSpPr>
            <p:nvPr/>
          </p:nvSpPr>
          <p:spPr bwMode="auto">
            <a:xfrm>
              <a:off x="4140200" y="1557338"/>
              <a:ext cx="2016125" cy="4318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en-GB" altLang="de-DE" sz="1400" dirty="0"/>
                <a:t>Conduction Band</a:t>
              </a:r>
            </a:p>
          </p:txBody>
        </p:sp>
        <p:sp>
          <p:nvSpPr>
            <p:cNvPr id="1038" name="Rectangle 16"/>
            <p:cNvSpPr>
              <a:spLocks noChangeArrowheads="1"/>
            </p:cNvSpPr>
            <p:nvPr/>
          </p:nvSpPr>
          <p:spPr bwMode="auto">
            <a:xfrm>
              <a:off x="4140200" y="2565400"/>
              <a:ext cx="2016125" cy="431800"/>
            </a:xfrm>
            <a:prstGeom prst="rect">
              <a:avLst/>
            </a:prstGeom>
            <a:solidFill>
              <a:srgbClr val="33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en-GB" altLang="de-DE" sz="1400"/>
                <a:t>Valence Band</a:t>
              </a:r>
            </a:p>
          </p:txBody>
        </p:sp>
        <p:sp>
          <p:nvSpPr>
            <p:cNvPr id="1039" name="Line 17"/>
            <p:cNvSpPr>
              <a:spLocks noChangeShapeType="1"/>
            </p:cNvSpPr>
            <p:nvPr/>
          </p:nvSpPr>
          <p:spPr bwMode="auto">
            <a:xfrm>
              <a:off x="4140200" y="2060575"/>
              <a:ext cx="201612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043" name="Oval 30"/>
            <p:cNvSpPr>
              <a:spLocks noChangeArrowheads="1"/>
            </p:cNvSpPr>
            <p:nvPr/>
          </p:nvSpPr>
          <p:spPr bwMode="auto">
            <a:xfrm flipH="1">
              <a:off x="4500563" y="1844675"/>
              <a:ext cx="144462" cy="144463"/>
            </a:xfrm>
            <a:prstGeom prst="ellips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en-GB" altLang="de-DE"/>
                <a:t>-</a:t>
              </a:r>
            </a:p>
          </p:txBody>
        </p:sp>
        <p:sp>
          <p:nvSpPr>
            <p:cNvPr id="1044" name="Oval 33"/>
            <p:cNvSpPr>
              <a:spLocks noChangeArrowheads="1"/>
            </p:cNvSpPr>
            <p:nvPr/>
          </p:nvSpPr>
          <p:spPr bwMode="auto">
            <a:xfrm flipH="1">
              <a:off x="4716463" y="1844675"/>
              <a:ext cx="144462" cy="144463"/>
            </a:xfrm>
            <a:prstGeom prst="ellips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en-GB" altLang="de-DE"/>
                <a:t>-</a:t>
              </a:r>
            </a:p>
          </p:txBody>
        </p:sp>
        <p:sp>
          <p:nvSpPr>
            <p:cNvPr id="1045" name="Oval 34"/>
            <p:cNvSpPr>
              <a:spLocks noChangeArrowheads="1"/>
            </p:cNvSpPr>
            <p:nvPr/>
          </p:nvSpPr>
          <p:spPr bwMode="auto">
            <a:xfrm flipH="1">
              <a:off x="4932363" y="1844675"/>
              <a:ext cx="144462" cy="144463"/>
            </a:xfrm>
            <a:prstGeom prst="ellips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en-GB" altLang="de-DE"/>
                <a:t>-</a:t>
              </a:r>
            </a:p>
          </p:txBody>
        </p:sp>
        <p:sp>
          <p:nvSpPr>
            <p:cNvPr id="1046" name="Oval 35"/>
            <p:cNvSpPr>
              <a:spLocks noChangeArrowheads="1"/>
            </p:cNvSpPr>
            <p:nvPr/>
          </p:nvSpPr>
          <p:spPr bwMode="auto">
            <a:xfrm flipH="1">
              <a:off x="5364163" y="1844675"/>
              <a:ext cx="144462" cy="144463"/>
            </a:xfrm>
            <a:prstGeom prst="ellips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en-GB" altLang="de-DE"/>
                <a:t>-</a:t>
              </a:r>
            </a:p>
          </p:txBody>
        </p:sp>
        <p:sp>
          <p:nvSpPr>
            <p:cNvPr id="1047" name="Oval 36"/>
            <p:cNvSpPr>
              <a:spLocks noChangeArrowheads="1"/>
            </p:cNvSpPr>
            <p:nvPr/>
          </p:nvSpPr>
          <p:spPr bwMode="auto">
            <a:xfrm flipH="1">
              <a:off x="5580063" y="1844675"/>
              <a:ext cx="144462" cy="144463"/>
            </a:xfrm>
            <a:prstGeom prst="ellips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en-GB" altLang="de-DE"/>
                <a:t>-</a:t>
              </a:r>
            </a:p>
          </p:txBody>
        </p:sp>
        <p:sp>
          <p:nvSpPr>
            <p:cNvPr id="1048" name="Oval 37"/>
            <p:cNvSpPr>
              <a:spLocks noChangeArrowheads="1"/>
            </p:cNvSpPr>
            <p:nvPr/>
          </p:nvSpPr>
          <p:spPr bwMode="auto">
            <a:xfrm flipH="1">
              <a:off x="5148263" y="1844675"/>
              <a:ext cx="144462" cy="144463"/>
            </a:xfrm>
            <a:prstGeom prst="ellips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en-GB" altLang="de-DE"/>
                <a:t>-</a:t>
              </a:r>
            </a:p>
          </p:txBody>
        </p:sp>
        <p:sp>
          <p:nvSpPr>
            <p:cNvPr id="1049" name="Oval 38"/>
            <p:cNvSpPr>
              <a:spLocks noChangeArrowheads="1"/>
            </p:cNvSpPr>
            <p:nvPr/>
          </p:nvSpPr>
          <p:spPr bwMode="auto">
            <a:xfrm flipH="1">
              <a:off x="5795963" y="1844675"/>
              <a:ext cx="144462" cy="144463"/>
            </a:xfrm>
            <a:prstGeom prst="ellips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en-GB" altLang="de-DE"/>
                <a:t>-</a:t>
              </a:r>
            </a:p>
          </p:txBody>
        </p:sp>
        <p:sp>
          <p:nvSpPr>
            <p:cNvPr id="1050" name="Oval 39"/>
            <p:cNvSpPr>
              <a:spLocks noChangeArrowheads="1"/>
            </p:cNvSpPr>
            <p:nvPr/>
          </p:nvSpPr>
          <p:spPr bwMode="auto">
            <a:xfrm flipH="1">
              <a:off x="4284663" y="1844675"/>
              <a:ext cx="144462" cy="144463"/>
            </a:xfrm>
            <a:prstGeom prst="ellips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en-GB" altLang="de-DE"/>
                <a:t>-</a:t>
              </a:r>
            </a:p>
          </p:txBody>
        </p:sp>
        <p:sp>
          <p:nvSpPr>
            <p:cNvPr id="1052" name="Oval 54"/>
            <p:cNvSpPr>
              <a:spLocks noChangeArrowheads="1"/>
            </p:cNvSpPr>
            <p:nvPr/>
          </p:nvSpPr>
          <p:spPr bwMode="auto">
            <a:xfrm flipH="1">
              <a:off x="7020073" y="2276475"/>
              <a:ext cx="144463" cy="144463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en-GB" altLang="de-DE" dirty="0"/>
                <a:t>-</a:t>
              </a:r>
            </a:p>
          </p:txBody>
        </p:sp>
        <p:grpSp>
          <p:nvGrpSpPr>
            <p:cNvPr id="1053" name="Group 56"/>
            <p:cNvGrpSpPr>
              <a:grpSpLocks/>
            </p:cNvGrpSpPr>
            <p:nvPr/>
          </p:nvGrpSpPr>
          <p:grpSpPr bwMode="auto">
            <a:xfrm>
              <a:off x="4284663" y="2132013"/>
              <a:ext cx="1655762" cy="144462"/>
              <a:chOff x="1202" y="2659"/>
              <a:chExt cx="1043" cy="91"/>
            </a:xfrm>
          </p:grpSpPr>
          <p:sp>
            <p:nvSpPr>
              <p:cNvPr id="1068" name="Oval 57"/>
              <p:cNvSpPr>
                <a:spLocks noChangeArrowheads="1"/>
              </p:cNvSpPr>
              <p:nvPr/>
            </p:nvSpPr>
            <p:spPr bwMode="auto">
              <a:xfrm flipH="1">
                <a:off x="1338" y="2659"/>
                <a:ext cx="91" cy="91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/>
                <a:r>
                  <a:rPr lang="en-GB" altLang="de-DE"/>
                  <a:t>+</a:t>
                </a:r>
              </a:p>
            </p:txBody>
          </p:sp>
          <p:sp>
            <p:nvSpPr>
              <p:cNvPr id="1069" name="Oval 58"/>
              <p:cNvSpPr>
                <a:spLocks noChangeArrowheads="1"/>
              </p:cNvSpPr>
              <p:nvPr/>
            </p:nvSpPr>
            <p:spPr bwMode="auto">
              <a:xfrm flipH="1">
                <a:off x="1474" y="2659"/>
                <a:ext cx="91" cy="91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/>
                <a:r>
                  <a:rPr lang="en-GB" altLang="de-DE"/>
                  <a:t>+</a:t>
                </a:r>
              </a:p>
            </p:txBody>
          </p:sp>
          <p:sp>
            <p:nvSpPr>
              <p:cNvPr id="1070" name="Oval 59"/>
              <p:cNvSpPr>
                <a:spLocks noChangeArrowheads="1"/>
              </p:cNvSpPr>
              <p:nvPr/>
            </p:nvSpPr>
            <p:spPr bwMode="auto">
              <a:xfrm flipH="1">
                <a:off x="1610" y="2659"/>
                <a:ext cx="91" cy="91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/>
                <a:r>
                  <a:rPr lang="en-GB" altLang="de-DE"/>
                  <a:t>+</a:t>
                </a:r>
              </a:p>
            </p:txBody>
          </p:sp>
          <p:sp>
            <p:nvSpPr>
              <p:cNvPr id="1071" name="Oval 60"/>
              <p:cNvSpPr>
                <a:spLocks noChangeArrowheads="1"/>
              </p:cNvSpPr>
              <p:nvPr/>
            </p:nvSpPr>
            <p:spPr bwMode="auto">
              <a:xfrm flipH="1">
                <a:off x="1746" y="2659"/>
                <a:ext cx="91" cy="91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/>
                <a:r>
                  <a:rPr lang="en-GB" altLang="de-DE"/>
                  <a:t>+</a:t>
                </a:r>
              </a:p>
            </p:txBody>
          </p:sp>
          <p:sp>
            <p:nvSpPr>
              <p:cNvPr id="1072" name="Oval 61"/>
              <p:cNvSpPr>
                <a:spLocks noChangeArrowheads="1"/>
              </p:cNvSpPr>
              <p:nvPr/>
            </p:nvSpPr>
            <p:spPr bwMode="auto">
              <a:xfrm flipH="1">
                <a:off x="1882" y="2659"/>
                <a:ext cx="91" cy="91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/>
                <a:r>
                  <a:rPr lang="en-GB" altLang="de-DE"/>
                  <a:t>+</a:t>
                </a:r>
              </a:p>
            </p:txBody>
          </p:sp>
          <p:sp>
            <p:nvSpPr>
              <p:cNvPr id="1073" name="Oval 62"/>
              <p:cNvSpPr>
                <a:spLocks noChangeArrowheads="1"/>
              </p:cNvSpPr>
              <p:nvPr/>
            </p:nvSpPr>
            <p:spPr bwMode="auto">
              <a:xfrm flipH="1">
                <a:off x="1202" y="2659"/>
                <a:ext cx="91" cy="91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/>
                <a:r>
                  <a:rPr lang="en-GB" altLang="de-DE"/>
                  <a:t>+</a:t>
                </a:r>
              </a:p>
            </p:txBody>
          </p:sp>
          <p:sp>
            <p:nvSpPr>
              <p:cNvPr id="1074" name="Oval 63"/>
              <p:cNvSpPr>
                <a:spLocks noChangeArrowheads="1"/>
              </p:cNvSpPr>
              <p:nvPr/>
            </p:nvSpPr>
            <p:spPr bwMode="auto">
              <a:xfrm flipH="1">
                <a:off x="2018" y="2659"/>
                <a:ext cx="91" cy="91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/>
                <a:r>
                  <a:rPr lang="en-GB" altLang="de-DE"/>
                  <a:t>+</a:t>
                </a:r>
              </a:p>
            </p:txBody>
          </p:sp>
          <p:sp>
            <p:nvSpPr>
              <p:cNvPr id="1075" name="Oval 64"/>
              <p:cNvSpPr>
                <a:spLocks noChangeArrowheads="1"/>
              </p:cNvSpPr>
              <p:nvPr/>
            </p:nvSpPr>
            <p:spPr bwMode="auto">
              <a:xfrm flipH="1">
                <a:off x="2154" y="2659"/>
                <a:ext cx="91" cy="91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/>
                <a:r>
                  <a:rPr lang="en-GB" altLang="de-DE"/>
                  <a:t>+</a:t>
                </a:r>
              </a:p>
            </p:txBody>
          </p:sp>
        </p:grpSp>
        <p:sp>
          <p:nvSpPr>
            <p:cNvPr id="1062" name="Text Box 73"/>
            <p:cNvSpPr txBox="1">
              <a:spLocks noChangeArrowheads="1"/>
            </p:cNvSpPr>
            <p:nvPr/>
          </p:nvSpPr>
          <p:spPr bwMode="auto">
            <a:xfrm>
              <a:off x="4629150" y="1117600"/>
              <a:ext cx="1022350" cy="366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GB" altLang="de-DE"/>
                <a:t>n-doped</a:t>
              </a:r>
            </a:p>
          </p:txBody>
        </p:sp>
      </p:grpSp>
      <p:grpSp>
        <p:nvGrpSpPr>
          <p:cNvPr id="5" name="Gruppieren 4"/>
          <p:cNvGrpSpPr/>
          <p:nvPr/>
        </p:nvGrpSpPr>
        <p:grpSpPr>
          <a:xfrm>
            <a:off x="6516688" y="1125538"/>
            <a:ext cx="2016125" cy="1871662"/>
            <a:chOff x="6516688" y="1125538"/>
            <a:chExt cx="2016125" cy="1871662"/>
          </a:xfrm>
        </p:grpSpPr>
        <p:sp>
          <p:nvSpPr>
            <p:cNvPr id="1040" name="Rectangle 21"/>
            <p:cNvSpPr>
              <a:spLocks noChangeArrowheads="1"/>
            </p:cNvSpPr>
            <p:nvPr/>
          </p:nvSpPr>
          <p:spPr bwMode="auto">
            <a:xfrm>
              <a:off x="6516688" y="1557338"/>
              <a:ext cx="2016125" cy="4318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en-GB" altLang="de-DE" sz="1400"/>
                <a:t>Conduction Band</a:t>
              </a:r>
            </a:p>
          </p:txBody>
        </p:sp>
        <p:sp>
          <p:nvSpPr>
            <p:cNvPr id="1041" name="Rectangle 22"/>
            <p:cNvSpPr>
              <a:spLocks noChangeArrowheads="1"/>
            </p:cNvSpPr>
            <p:nvPr/>
          </p:nvSpPr>
          <p:spPr bwMode="auto">
            <a:xfrm>
              <a:off x="6516688" y="2565400"/>
              <a:ext cx="2016125" cy="431800"/>
            </a:xfrm>
            <a:prstGeom prst="rect">
              <a:avLst/>
            </a:prstGeom>
            <a:solidFill>
              <a:srgbClr val="33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en-GB" altLang="de-DE" sz="1400"/>
                <a:t>Valence Band</a:t>
              </a:r>
            </a:p>
          </p:txBody>
        </p:sp>
        <p:sp>
          <p:nvSpPr>
            <p:cNvPr id="1042" name="Line 23"/>
            <p:cNvSpPr>
              <a:spLocks noChangeShapeType="1"/>
            </p:cNvSpPr>
            <p:nvPr/>
          </p:nvSpPr>
          <p:spPr bwMode="auto">
            <a:xfrm>
              <a:off x="6516688" y="2492375"/>
              <a:ext cx="201612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grpSp>
          <p:nvGrpSpPr>
            <p:cNvPr id="1051" name="Group 55"/>
            <p:cNvGrpSpPr>
              <a:grpSpLocks/>
            </p:cNvGrpSpPr>
            <p:nvPr/>
          </p:nvGrpSpPr>
          <p:grpSpPr bwMode="auto">
            <a:xfrm>
              <a:off x="6661150" y="2565400"/>
              <a:ext cx="1655763" cy="144463"/>
              <a:chOff x="1202" y="2659"/>
              <a:chExt cx="1043" cy="91"/>
            </a:xfrm>
          </p:grpSpPr>
          <p:sp>
            <p:nvSpPr>
              <p:cNvPr id="1076" name="Oval 32"/>
              <p:cNvSpPr>
                <a:spLocks noChangeArrowheads="1"/>
              </p:cNvSpPr>
              <p:nvPr/>
            </p:nvSpPr>
            <p:spPr bwMode="auto">
              <a:xfrm flipH="1">
                <a:off x="1338" y="2659"/>
                <a:ext cx="91" cy="91"/>
              </a:xfrm>
              <a:prstGeom prst="ellips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/>
                <a:r>
                  <a:rPr lang="en-GB" altLang="de-DE"/>
                  <a:t>+</a:t>
                </a:r>
              </a:p>
            </p:txBody>
          </p:sp>
          <p:sp>
            <p:nvSpPr>
              <p:cNvPr id="1077" name="Oval 40"/>
              <p:cNvSpPr>
                <a:spLocks noChangeArrowheads="1"/>
              </p:cNvSpPr>
              <p:nvPr/>
            </p:nvSpPr>
            <p:spPr bwMode="auto">
              <a:xfrm flipH="1">
                <a:off x="1474" y="2659"/>
                <a:ext cx="91" cy="91"/>
              </a:xfrm>
              <a:prstGeom prst="ellips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/>
                <a:r>
                  <a:rPr lang="en-GB" altLang="de-DE"/>
                  <a:t>+</a:t>
                </a:r>
              </a:p>
            </p:txBody>
          </p:sp>
          <p:sp>
            <p:nvSpPr>
              <p:cNvPr id="1078" name="Oval 41"/>
              <p:cNvSpPr>
                <a:spLocks noChangeArrowheads="1"/>
              </p:cNvSpPr>
              <p:nvPr/>
            </p:nvSpPr>
            <p:spPr bwMode="auto">
              <a:xfrm flipH="1">
                <a:off x="1610" y="2659"/>
                <a:ext cx="91" cy="91"/>
              </a:xfrm>
              <a:prstGeom prst="ellips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/>
                <a:r>
                  <a:rPr lang="en-GB" altLang="de-DE"/>
                  <a:t>+</a:t>
                </a:r>
              </a:p>
            </p:txBody>
          </p:sp>
          <p:sp>
            <p:nvSpPr>
              <p:cNvPr id="1079" name="Oval 42"/>
              <p:cNvSpPr>
                <a:spLocks noChangeArrowheads="1"/>
              </p:cNvSpPr>
              <p:nvPr/>
            </p:nvSpPr>
            <p:spPr bwMode="auto">
              <a:xfrm flipH="1">
                <a:off x="1746" y="2659"/>
                <a:ext cx="91" cy="91"/>
              </a:xfrm>
              <a:prstGeom prst="ellips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/>
                <a:r>
                  <a:rPr lang="en-GB" altLang="de-DE"/>
                  <a:t>+</a:t>
                </a:r>
              </a:p>
            </p:txBody>
          </p:sp>
          <p:sp>
            <p:nvSpPr>
              <p:cNvPr id="1080" name="Oval 43"/>
              <p:cNvSpPr>
                <a:spLocks noChangeArrowheads="1"/>
              </p:cNvSpPr>
              <p:nvPr/>
            </p:nvSpPr>
            <p:spPr bwMode="auto">
              <a:xfrm flipH="1">
                <a:off x="1882" y="2659"/>
                <a:ext cx="91" cy="91"/>
              </a:xfrm>
              <a:prstGeom prst="ellips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/>
                <a:r>
                  <a:rPr lang="en-GB" altLang="de-DE"/>
                  <a:t>+</a:t>
                </a:r>
              </a:p>
            </p:txBody>
          </p:sp>
          <p:sp>
            <p:nvSpPr>
              <p:cNvPr id="1081" name="Oval 44"/>
              <p:cNvSpPr>
                <a:spLocks noChangeArrowheads="1"/>
              </p:cNvSpPr>
              <p:nvPr/>
            </p:nvSpPr>
            <p:spPr bwMode="auto">
              <a:xfrm flipH="1">
                <a:off x="1202" y="2659"/>
                <a:ext cx="91" cy="91"/>
              </a:xfrm>
              <a:prstGeom prst="ellips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/>
                <a:r>
                  <a:rPr lang="en-GB" altLang="de-DE"/>
                  <a:t>+</a:t>
                </a:r>
              </a:p>
            </p:txBody>
          </p:sp>
          <p:sp>
            <p:nvSpPr>
              <p:cNvPr id="1082" name="Oval 45"/>
              <p:cNvSpPr>
                <a:spLocks noChangeArrowheads="1"/>
              </p:cNvSpPr>
              <p:nvPr/>
            </p:nvSpPr>
            <p:spPr bwMode="auto">
              <a:xfrm flipH="1">
                <a:off x="2018" y="2659"/>
                <a:ext cx="91" cy="91"/>
              </a:xfrm>
              <a:prstGeom prst="ellips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/>
                <a:r>
                  <a:rPr lang="en-GB" altLang="de-DE"/>
                  <a:t>+</a:t>
                </a:r>
              </a:p>
            </p:txBody>
          </p:sp>
          <p:sp>
            <p:nvSpPr>
              <p:cNvPr id="1083" name="Oval 46"/>
              <p:cNvSpPr>
                <a:spLocks noChangeArrowheads="1"/>
              </p:cNvSpPr>
              <p:nvPr/>
            </p:nvSpPr>
            <p:spPr bwMode="auto">
              <a:xfrm flipH="1">
                <a:off x="2154" y="2659"/>
                <a:ext cx="91" cy="91"/>
              </a:xfrm>
              <a:prstGeom prst="ellips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/>
                <a:r>
                  <a:rPr lang="en-GB" altLang="de-DE"/>
                  <a:t>+</a:t>
                </a:r>
              </a:p>
            </p:txBody>
          </p:sp>
        </p:grpSp>
        <p:sp>
          <p:nvSpPr>
            <p:cNvPr id="1054" name="Oval 65"/>
            <p:cNvSpPr>
              <a:spLocks noChangeArrowheads="1"/>
            </p:cNvSpPr>
            <p:nvPr/>
          </p:nvSpPr>
          <p:spPr bwMode="auto">
            <a:xfrm flipH="1">
              <a:off x="6877050" y="2276475"/>
              <a:ext cx="144463" cy="144463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en-GB" altLang="de-DE"/>
                <a:t>-</a:t>
              </a:r>
            </a:p>
          </p:txBody>
        </p:sp>
        <p:sp>
          <p:nvSpPr>
            <p:cNvPr id="1055" name="Oval 66"/>
            <p:cNvSpPr>
              <a:spLocks noChangeArrowheads="1"/>
            </p:cNvSpPr>
            <p:nvPr/>
          </p:nvSpPr>
          <p:spPr bwMode="auto">
            <a:xfrm flipH="1">
              <a:off x="8172450" y="2276475"/>
              <a:ext cx="144463" cy="144463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en-GB" altLang="de-DE"/>
                <a:t>-</a:t>
              </a:r>
            </a:p>
          </p:txBody>
        </p:sp>
        <p:sp>
          <p:nvSpPr>
            <p:cNvPr id="1056" name="Oval 67"/>
            <p:cNvSpPr>
              <a:spLocks noChangeArrowheads="1"/>
            </p:cNvSpPr>
            <p:nvPr/>
          </p:nvSpPr>
          <p:spPr bwMode="auto">
            <a:xfrm flipH="1">
              <a:off x="7092950" y="2276475"/>
              <a:ext cx="144463" cy="144463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en-GB" altLang="de-DE"/>
                <a:t>-</a:t>
              </a:r>
            </a:p>
          </p:txBody>
        </p:sp>
        <p:sp>
          <p:nvSpPr>
            <p:cNvPr id="1057" name="Oval 68"/>
            <p:cNvSpPr>
              <a:spLocks noChangeArrowheads="1"/>
            </p:cNvSpPr>
            <p:nvPr/>
          </p:nvSpPr>
          <p:spPr bwMode="auto">
            <a:xfrm flipH="1">
              <a:off x="7308850" y="2276475"/>
              <a:ext cx="144463" cy="144463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en-GB" altLang="de-DE"/>
                <a:t>-</a:t>
              </a:r>
            </a:p>
          </p:txBody>
        </p:sp>
        <p:sp>
          <p:nvSpPr>
            <p:cNvPr id="1058" name="Oval 69"/>
            <p:cNvSpPr>
              <a:spLocks noChangeArrowheads="1"/>
            </p:cNvSpPr>
            <p:nvPr/>
          </p:nvSpPr>
          <p:spPr bwMode="auto">
            <a:xfrm flipH="1">
              <a:off x="7524750" y="2276475"/>
              <a:ext cx="144463" cy="144463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en-GB" altLang="de-DE"/>
                <a:t>-</a:t>
              </a:r>
            </a:p>
          </p:txBody>
        </p:sp>
        <p:sp>
          <p:nvSpPr>
            <p:cNvPr id="1059" name="Oval 70"/>
            <p:cNvSpPr>
              <a:spLocks noChangeArrowheads="1"/>
            </p:cNvSpPr>
            <p:nvPr/>
          </p:nvSpPr>
          <p:spPr bwMode="auto">
            <a:xfrm flipH="1">
              <a:off x="7740650" y="2276475"/>
              <a:ext cx="144463" cy="144463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en-GB" altLang="de-DE"/>
                <a:t>-</a:t>
              </a:r>
            </a:p>
          </p:txBody>
        </p:sp>
        <p:sp>
          <p:nvSpPr>
            <p:cNvPr id="1060" name="Oval 71"/>
            <p:cNvSpPr>
              <a:spLocks noChangeArrowheads="1"/>
            </p:cNvSpPr>
            <p:nvPr/>
          </p:nvSpPr>
          <p:spPr bwMode="auto">
            <a:xfrm flipH="1">
              <a:off x="7956550" y="2276475"/>
              <a:ext cx="144463" cy="144463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en-GB" altLang="de-DE"/>
                <a:t>-</a:t>
              </a:r>
            </a:p>
          </p:txBody>
        </p:sp>
        <p:sp>
          <p:nvSpPr>
            <p:cNvPr id="1063" name="Text Box 74"/>
            <p:cNvSpPr txBox="1">
              <a:spLocks noChangeArrowheads="1"/>
            </p:cNvSpPr>
            <p:nvPr/>
          </p:nvSpPr>
          <p:spPr bwMode="auto">
            <a:xfrm>
              <a:off x="6934200" y="1125538"/>
              <a:ext cx="1022350" cy="366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GB" altLang="de-DE"/>
                <a:t>p-doped</a:t>
              </a:r>
            </a:p>
          </p:txBody>
        </p:sp>
      </p:grpSp>
      <p:sp>
        <p:nvSpPr>
          <p:cNvPr id="1064" name="Text Box 75"/>
          <p:cNvSpPr txBox="1">
            <a:spLocks noChangeArrowheads="1"/>
          </p:cNvSpPr>
          <p:nvPr/>
        </p:nvSpPr>
        <p:spPr bwMode="auto">
          <a:xfrm>
            <a:off x="827584" y="3212976"/>
            <a:ext cx="22415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altLang="de-DE" dirty="0"/>
              <a:t>Si, Ge, </a:t>
            </a:r>
            <a:r>
              <a:rPr lang="en-GB" altLang="de-DE" dirty="0" err="1"/>
              <a:t>GaAs</a:t>
            </a:r>
            <a:r>
              <a:rPr lang="en-GB" altLang="de-DE" dirty="0"/>
              <a:t>, </a:t>
            </a:r>
            <a:r>
              <a:rPr lang="en-GB" altLang="de-DE" dirty="0" err="1"/>
              <a:t>InSb</a:t>
            </a:r>
            <a:r>
              <a:rPr lang="en-GB" altLang="de-DE" dirty="0"/>
              <a:t>..</a:t>
            </a:r>
          </a:p>
        </p:txBody>
      </p:sp>
      <p:sp>
        <p:nvSpPr>
          <p:cNvPr id="1065" name="Text Box 76"/>
          <p:cNvSpPr txBox="1">
            <a:spLocks noChangeArrowheads="1"/>
          </p:cNvSpPr>
          <p:nvPr/>
        </p:nvSpPr>
        <p:spPr bwMode="auto">
          <a:xfrm>
            <a:off x="4155103" y="3174067"/>
            <a:ext cx="120898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altLang="de-DE" dirty="0"/>
              <a:t>Doped with</a:t>
            </a:r>
          </a:p>
          <a:p>
            <a:pPr eaLnBrk="1" hangingPunct="1"/>
            <a:r>
              <a:rPr lang="en-GB" altLang="de-DE" dirty="0"/>
              <a:t>P, As, </a:t>
            </a:r>
            <a:r>
              <a:rPr lang="en-GB" altLang="de-DE" dirty="0" smtClean="0"/>
              <a:t>Sb</a:t>
            </a:r>
          </a:p>
          <a:p>
            <a:pPr eaLnBrk="1" hangingPunct="1"/>
            <a:r>
              <a:rPr lang="en-GB" altLang="de-DE" dirty="0" smtClean="0"/>
              <a:t>‘Donor’ N</a:t>
            </a:r>
            <a:r>
              <a:rPr lang="en-GB" altLang="de-DE" baseline="-25000" dirty="0" smtClean="0"/>
              <a:t>D</a:t>
            </a:r>
            <a:endParaRPr lang="en-GB" altLang="de-DE" baseline="-25000" dirty="0"/>
          </a:p>
        </p:txBody>
      </p:sp>
      <p:sp>
        <p:nvSpPr>
          <p:cNvPr id="1066" name="Text Box 77"/>
          <p:cNvSpPr txBox="1">
            <a:spLocks noChangeArrowheads="1"/>
          </p:cNvSpPr>
          <p:nvPr/>
        </p:nvSpPr>
        <p:spPr bwMode="auto">
          <a:xfrm>
            <a:off x="6825430" y="3174067"/>
            <a:ext cx="141897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altLang="de-DE" dirty="0" smtClean="0"/>
              <a:t>Doped with B</a:t>
            </a:r>
          </a:p>
          <a:p>
            <a:pPr eaLnBrk="1" hangingPunct="1"/>
            <a:endParaRPr lang="en-GB" altLang="de-DE" dirty="0" smtClean="0"/>
          </a:p>
          <a:p>
            <a:pPr eaLnBrk="1" hangingPunct="1"/>
            <a:r>
              <a:rPr lang="en-GB" altLang="de-DE" dirty="0" smtClean="0"/>
              <a:t>‘Acceptor’ N</a:t>
            </a:r>
            <a:r>
              <a:rPr lang="en-GB" altLang="de-DE" baseline="-25000" dirty="0" smtClean="0"/>
              <a:t>A</a:t>
            </a:r>
            <a:endParaRPr lang="en-GB" altLang="de-DE" baseline="-25000" dirty="0"/>
          </a:p>
        </p:txBody>
      </p:sp>
      <p:graphicFrame>
        <p:nvGraphicFramePr>
          <p:cNvPr id="1028" name="Object 83"/>
          <p:cNvGraphicFramePr>
            <a:graphicFrameLocks noGrp="1" noChangeAspect="1"/>
          </p:cNvGraphicFramePr>
          <p:nvPr>
            <p:ph sz="quarter" idx="4294967295"/>
            <p:extLst>
              <p:ext uri="{D42A27DB-BD31-4B8C-83A1-F6EECF244321}">
                <p14:modId xmlns:p14="http://schemas.microsoft.com/office/powerpoint/2010/main" val="704955905"/>
              </p:ext>
            </p:extLst>
          </p:nvPr>
        </p:nvGraphicFramePr>
        <p:xfrm>
          <a:off x="6372200" y="3933056"/>
          <a:ext cx="2736304" cy="15021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60" name="Equation" r:id="rId8" imgW="1688760" imgH="927000" progId="Equation.3">
                  <p:embed/>
                </p:oleObj>
              </mc:Choice>
              <mc:Fallback>
                <p:oleObj name="Equation" r:id="rId8" imgW="1688760" imgH="927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72200" y="3933056"/>
                        <a:ext cx="2736304" cy="150211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feld 2"/>
          <p:cNvSpPr txBox="1"/>
          <p:nvPr/>
        </p:nvSpPr>
        <p:spPr>
          <a:xfrm>
            <a:off x="5567774" y="3284984"/>
            <a:ext cx="13292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latin typeface="Symbol" panose="05050102010706020507" pitchFamily="18" charset="2"/>
              </a:rPr>
              <a:t>D</a:t>
            </a:r>
            <a:r>
              <a:rPr lang="en-GB" dirty="0" smtClean="0"/>
              <a:t>E~0.045eV</a:t>
            </a:r>
            <a:endParaRPr lang="en-GB" dirty="0"/>
          </a:p>
        </p:txBody>
      </p:sp>
      <p:sp>
        <p:nvSpPr>
          <p:cNvPr id="61" name="Rectangle 5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604250" y="6597650"/>
            <a:ext cx="539750" cy="2603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6FF29F-412A-4CCD-969A-6823A2E3362E}" type="slidenum">
              <a:rPr lang="en-GB"/>
              <a:pPr>
                <a:defRPr/>
              </a:pPr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9847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Sensor Module/Ladder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B6FF29F-412A-4CCD-969A-6823A2E3362E}" type="slidenum">
              <a:rPr lang="en-GB" smtClean="0"/>
              <a:pPr>
                <a:defRPr/>
              </a:pPr>
              <a:t>130</a:t>
            </a:fld>
            <a:endParaRPr lang="en-GB"/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319068" y="1009650"/>
            <a:ext cx="8429396" cy="5299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99590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ASICs for control and readout</a:t>
            </a:r>
          </a:p>
        </p:txBody>
      </p:sp>
      <p:sp>
        <p:nvSpPr>
          <p:cNvPr id="20483" name="Slide Number Placeholder 10"/>
          <p:cNvSpPr>
            <a:spLocks noGrp="1"/>
          </p:cNvSpPr>
          <p:nvPr>
            <p:ph type="sldNum" sz="quarter" idx="4294967295"/>
          </p:nvPr>
        </p:nvSpPr>
        <p:spPr>
          <a:xfrm>
            <a:off x="8676456" y="6597352"/>
            <a:ext cx="467544" cy="655935"/>
          </a:xfrm>
          <a:prstGeom prst="rect">
            <a:avLst/>
          </a:prstGeom>
          <a:noFill/>
        </p:spPr>
        <p:txBody>
          <a:bodyPr/>
          <a:lstStyle/>
          <a:p>
            <a:fld id="{7A963CA1-7649-4876-923F-C57DD922D7D0}" type="slidenum">
              <a:rPr lang="en-GB" smtClean="0"/>
              <a:pPr/>
              <a:t>131</a:t>
            </a:fld>
            <a:endParaRPr lang="en-GB" dirty="0" smtClean="0"/>
          </a:p>
        </p:txBody>
      </p:sp>
      <p:pic>
        <p:nvPicPr>
          <p:cNvPr id="20486" name="Picture 2" descr="C:\Dokumente und Einstellungen\fischer\AAAAlles\Forschungs Projekte\Belle-II\Meetings\2010_05_Ringberg\SwitcherB_cropped.gif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043608" y="2996952"/>
            <a:ext cx="1944687" cy="1149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7" name="Picture 2" descr="HDCDB3D3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3851920" y="2924175"/>
            <a:ext cx="1800225" cy="1222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8" name="Picture 5" descr="DHP01top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6805613" y="2867025"/>
            <a:ext cx="1798637" cy="125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9" name="TextBox 35"/>
          <p:cNvSpPr txBox="1">
            <a:spLocks noChangeArrowheads="1"/>
          </p:cNvSpPr>
          <p:nvPr/>
        </p:nvSpPr>
        <p:spPr bwMode="auto">
          <a:xfrm>
            <a:off x="755576" y="4292600"/>
            <a:ext cx="2489784" cy="1415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b="1" dirty="0"/>
              <a:t>Switcher</a:t>
            </a:r>
            <a:endParaRPr lang="de-DE" dirty="0"/>
          </a:p>
          <a:p>
            <a:r>
              <a:rPr lang="de-DE" sz="1400" dirty="0"/>
              <a:t>Control of gate and clear</a:t>
            </a:r>
          </a:p>
          <a:p>
            <a:r>
              <a:rPr lang="de-DE" sz="1400" dirty="0"/>
              <a:t>32 x 2 channels</a:t>
            </a:r>
          </a:p>
          <a:p>
            <a:r>
              <a:rPr lang="de-DE" sz="1400" dirty="0"/>
              <a:t>Switches up to 30V</a:t>
            </a:r>
          </a:p>
          <a:p>
            <a:r>
              <a:rPr lang="de-DE" sz="1400" dirty="0"/>
              <a:t>AMS </a:t>
            </a:r>
            <a:r>
              <a:rPr lang="de-DE" sz="1400" dirty="0" smtClean="0"/>
              <a:t>0.18 </a:t>
            </a:r>
            <a:r>
              <a:rPr lang="de-DE" sz="1400" dirty="0"/>
              <a:t>µm HV technology</a:t>
            </a:r>
          </a:p>
          <a:p>
            <a:r>
              <a:rPr lang="de-DE" sz="1400" dirty="0"/>
              <a:t>Tested up to 36 Mrad</a:t>
            </a:r>
          </a:p>
        </p:txBody>
      </p:sp>
      <p:sp>
        <p:nvSpPr>
          <p:cNvPr id="20490" name="TextBox 36"/>
          <p:cNvSpPr txBox="1">
            <a:spLocks noChangeArrowheads="1"/>
          </p:cNvSpPr>
          <p:nvPr/>
        </p:nvSpPr>
        <p:spPr bwMode="auto">
          <a:xfrm>
            <a:off x="3635896" y="4292600"/>
            <a:ext cx="2376487" cy="206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b="1" dirty="0"/>
              <a:t>DCDB</a:t>
            </a:r>
          </a:p>
          <a:p>
            <a:r>
              <a:rPr lang="de-DE" sz="1400" dirty="0"/>
              <a:t>Amplification and digitization of DEPFET signals</a:t>
            </a:r>
          </a:p>
          <a:p>
            <a:r>
              <a:rPr lang="de-DE" sz="1400" dirty="0"/>
              <a:t>256 input channels</a:t>
            </a:r>
          </a:p>
          <a:p>
            <a:r>
              <a:rPr lang="de-DE" sz="1400" dirty="0"/>
              <a:t>8-bit ADC per channel</a:t>
            </a:r>
          </a:p>
          <a:p>
            <a:r>
              <a:rPr lang="de-DE" sz="1400" dirty="0"/>
              <a:t>92 ns sampling time</a:t>
            </a:r>
          </a:p>
          <a:p>
            <a:r>
              <a:rPr lang="de-DE" sz="1400" dirty="0"/>
              <a:t>UMC </a:t>
            </a:r>
            <a:r>
              <a:rPr lang="de-DE" sz="1400" dirty="0" smtClean="0"/>
              <a:t>180nm</a:t>
            </a:r>
            <a:endParaRPr lang="de-DE" sz="1400" dirty="0"/>
          </a:p>
          <a:p>
            <a:r>
              <a:rPr lang="de-DE" sz="1400" dirty="0"/>
              <a:t>Rad hard </a:t>
            </a:r>
            <a:r>
              <a:rPr lang="de-DE" sz="1400" dirty="0" smtClean="0"/>
              <a:t>design</a:t>
            </a:r>
            <a:endParaRPr lang="de-DE" sz="1400" dirty="0"/>
          </a:p>
        </p:txBody>
      </p:sp>
      <p:sp>
        <p:nvSpPr>
          <p:cNvPr id="20491" name="TextBox 37"/>
          <p:cNvSpPr txBox="1">
            <a:spLocks noChangeArrowheads="1"/>
          </p:cNvSpPr>
          <p:nvPr/>
        </p:nvSpPr>
        <p:spPr bwMode="auto">
          <a:xfrm>
            <a:off x="6661150" y="4292600"/>
            <a:ext cx="2447925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b="1" dirty="0"/>
              <a:t>DHP</a:t>
            </a:r>
          </a:p>
          <a:p>
            <a:r>
              <a:rPr lang="de-DE" sz="1400" dirty="0"/>
              <a:t>Signal </a:t>
            </a:r>
            <a:r>
              <a:rPr lang="en-US" sz="1400" dirty="0"/>
              <a:t>processor</a:t>
            </a:r>
          </a:p>
          <a:p>
            <a:r>
              <a:rPr lang="de-DE" sz="1400" dirty="0"/>
              <a:t>Common mode correction</a:t>
            </a:r>
          </a:p>
          <a:p>
            <a:r>
              <a:rPr lang="de-DE" sz="1400" dirty="0"/>
              <a:t>Pedestal subtraction</a:t>
            </a:r>
          </a:p>
          <a:p>
            <a:r>
              <a:rPr lang="de-DE" sz="1400" dirty="0"/>
              <a:t>0-supression</a:t>
            </a:r>
          </a:p>
          <a:p>
            <a:r>
              <a:rPr lang="de-DE" sz="1400" dirty="0"/>
              <a:t>Timing </a:t>
            </a:r>
            <a:r>
              <a:rPr lang="en-US" sz="1400" dirty="0"/>
              <a:t>and</a:t>
            </a:r>
            <a:r>
              <a:rPr lang="de-DE" sz="1400" dirty="0"/>
              <a:t> </a:t>
            </a:r>
            <a:r>
              <a:rPr lang="de-DE" sz="1400" dirty="0" err="1"/>
              <a:t>trigger</a:t>
            </a:r>
            <a:r>
              <a:rPr lang="de-DE" sz="1400" dirty="0"/>
              <a:t> </a:t>
            </a:r>
            <a:r>
              <a:rPr lang="de-DE" sz="1400" dirty="0" err="1" smtClean="0"/>
              <a:t>control</a:t>
            </a:r>
            <a:endParaRPr lang="de-DE" sz="1400" dirty="0"/>
          </a:p>
          <a:p>
            <a:r>
              <a:rPr lang="de-DE" sz="1400" dirty="0" smtClean="0"/>
              <a:t>TSMC 65nm</a:t>
            </a:r>
          </a:p>
          <a:p>
            <a:r>
              <a:rPr lang="de-DE" sz="1400" dirty="0"/>
              <a:t>Rad </a:t>
            </a:r>
            <a:r>
              <a:rPr lang="de-DE" sz="1400" dirty="0" err="1"/>
              <a:t>hard</a:t>
            </a:r>
            <a:r>
              <a:rPr lang="de-DE" sz="1400" dirty="0"/>
              <a:t> design</a:t>
            </a:r>
          </a:p>
          <a:p>
            <a:endParaRPr lang="de-DE" sz="1400" dirty="0"/>
          </a:p>
        </p:txBody>
      </p:sp>
      <p:cxnSp>
        <p:nvCxnSpPr>
          <p:cNvPr id="40" name="Straight Arrow Connector 39"/>
          <p:cNvCxnSpPr/>
          <p:nvPr/>
        </p:nvCxnSpPr>
        <p:spPr>
          <a:xfrm flipH="1">
            <a:off x="2123728" y="2349599"/>
            <a:ext cx="755997" cy="51742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4BE6F1EC-B1FA-442E-B52C-7AA5362FBAED" descr="817B0C02-9347-4C5F-AE71-9323E7BB7351@hll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932" b="43341"/>
          <a:stretch/>
        </p:blipFill>
        <p:spPr bwMode="auto">
          <a:xfrm>
            <a:off x="0" y="1153698"/>
            <a:ext cx="9036496" cy="1243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Freihandform 3"/>
          <p:cNvSpPr/>
          <p:nvPr/>
        </p:nvSpPr>
        <p:spPr>
          <a:xfrm>
            <a:off x="-13252" y="1020417"/>
            <a:ext cx="675861" cy="1497496"/>
          </a:xfrm>
          <a:custGeom>
            <a:avLst/>
            <a:gdLst>
              <a:gd name="connsiteX0" fmla="*/ 0 w 675861"/>
              <a:gd name="connsiteY0" fmla="*/ 0 h 1497496"/>
              <a:gd name="connsiteX1" fmla="*/ 675861 w 675861"/>
              <a:gd name="connsiteY1" fmla="*/ 132522 h 1497496"/>
              <a:gd name="connsiteX2" fmla="*/ 583095 w 675861"/>
              <a:gd name="connsiteY2" fmla="*/ 1444487 h 1497496"/>
              <a:gd name="connsiteX3" fmla="*/ 13252 w 675861"/>
              <a:gd name="connsiteY3" fmla="*/ 1497496 h 1497496"/>
              <a:gd name="connsiteX4" fmla="*/ 0 w 675861"/>
              <a:gd name="connsiteY4" fmla="*/ 0 h 1497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5861" h="1497496">
                <a:moveTo>
                  <a:pt x="0" y="0"/>
                </a:moveTo>
                <a:lnTo>
                  <a:pt x="675861" y="132522"/>
                </a:lnTo>
                <a:lnTo>
                  <a:pt x="583095" y="1444487"/>
                </a:lnTo>
                <a:lnTo>
                  <a:pt x="13252" y="149749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Freihandform 4"/>
          <p:cNvSpPr/>
          <p:nvPr/>
        </p:nvSpPr>
        <p:spPr>
          <a:xfrm>
            <a:off x="8587409" y="1007165"/>
            <a:ext cx="503582" cy="1563757"/>
          </a:xfrm>
          <a:custGeom>
            <a:avLst/>
            <a:gdLst>
              <a:gd name="connsiteX0" fmla="*/ 0 w 503582"/>
              <a:gd name="connsiteY0" fmla="*/ 132522 h 1563757"/>
              <a:gd name="connsiteX1" fmla="*/ 132521 w 503582"/>
              <a:gd name="connsiteY1" fmla="*/ 1563757 h 1563757"/>
              <a:gd name="connsiteX2" fmla="*/ 503582 w 503582"/>
              <a:gd name="connsiteY2" fmla="*/ 1550505 h 1563757"/>
              <a:gd name="connsiteX3" fmla="*/ 490330 w 503582"/>
              <a:gd name="connsiteY3" fmla="*/ 0 h 1563757"/>
              <a:gd name="connsiteX4" fmla="*/ 0 w 503582"/>
              <a:gd name="connsiteY4" fmla="*/ 132522 h 15637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3582" h="1563757">
                <a:moveTo>
                  <a:pt x="0" y="132522"/>
                </a:moveTo>
                <a:lnTo>
                  <a:pt x="132521" y="1563757"/>
                </a:lnTo>
                <a:lnTo>
                  <a:pt x="503582" y="1550505"/>
                </a:lnTo>
                <a:lnTo>
                  <a:pt x="490330" y="0"/>
                </a:lnTo>
                <a:lnTo>
                  <a:pt x="0" y="132522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42" name="Straight Arrow Connector 41"/>
          <p:cNvCxnSpPr/>
          <p:nvPr/>
        </p:nvCxnSpPr>
        <p:spPr>
          <a:xfrm flipH="1">
            <a:off x="5724128" y="2133600"/>
            <a:ext cx="935435" cy="71933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>
            <a:off x="7235825" y="2276475"/>
            <a:ext cx="576263" cy="431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3142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Sensor Thinning </a:t>
            </a:r>
          </a:p>
        </p:txBody>
      </p:sp>
      <p:pic>
        <p:nvPicPr>
          <p:cNvPr id="16388" name="Picture 5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115616" y="1071563"/>
            <a:ext cx="1857375" cy="147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9" name="Picture 6" descr="test-ilc-2-ladder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3779912" y="1071563"/>
            <a:ext cx="4000500" cy="151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90" name="Text Box 7"/>
          <p:cNvSpPr txBox="1">
            <a:spLocks noChangeArrowheads="1"/>
          </p:cNvSpPr>
          <p:nvPr/>
        </p:nvSpPr>
        <p:spPr bwMode="auto">
          <a:xfrm>
            <a:off x="2339752" y="908720"/>
            <a:ext cx="608012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6000" dirty="0">
                <a:solidFill>
                  <a:srgbClr val="FF3300"/>
                </a:solidFill>
              </a:rPr>
              <a:t>?</a:t>
            </a:r>
          </a:p>
        </p:txBody>
      </p:sp>
      <p:sp>
        <p:nvSpPr>
          <p:cNvPr id="16391" name="Text Box 8"/>
          <p:cNvSpPr txBox="1">
            <a:spLocks noChangeArrowheads="1"/>
          </p:cNvSpPr>
          <p:nvPr/>
        </p:nvSpPr>
        <p:spPr bwMode="auto">
          <a:xfrm>
            <a:off x="4643438" y="1714500"/>
            <a:ext cx="1076325" cy="109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en-GB" sz="6600">
                <a:solidFill>
                  <a:srgbClr val="3333CC"/>
                </a:solidFill>
              </a:rPr>
              <a:t> </a:t>
            </a:r>
          </a:p>
        </p:txBody>
      </p:sp>
      <p:sp>
        <p:nvSpPr>
          <p:cNvPr id="16392" name="Text Box 15"/>
          <p:cNvSpPr txBox="1">
            <a:spLocks noChangeArrowheads="1"/>
          </p:cNvSpPr>
          <p:nvPr/>
        </p:nvSpPr>
        <p:spPr bwMode="auto">
          <a:xfrm>
            <a:off x="899592" y="3929063"/>
            <a:ext cx="14605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 dirty="0"/>
              <a:t>Process backside</a:t>
            </a:r>
          </a:p>
          <a:p>
            <a:r>
              <a:rPr lang="en-US" sz="1200" dirty="0"/>
              <a:t>e.g. structured implant</a:t>
            </a:r>
          </a:p>
        </p:txBody>
      </p:sp>
      <p:grpSp>
        <p:nvGrpSpPr>
          <p:cNvPr id="2" name="Group 20"/>
          <p:cNvGrpSpPr>
            <a:grpSpLocks/>
          </p:cNvGrpSpPr>
          <p:nvPr/>
        </p:nvGrpSpPr>
        <p:grpSpPr bwMode="auto">
          <a:xfrm>
            <a:off x="1115616" y="2996952"/>
            <a:ext cx="7524750" cy="1397000"/>
            <a:chOff x="1547813" y="5589588"/>
            <a:chExt cx="7524717" cy="1396702"/>
          </a:xfrm>
        </p:grpSpPr>
        <p:pic>
          <p:nvPicPr>
            <p:cNvPr id="16400" name="Picture 10" descr="thinning-flow"/>
            <p:cNvPicPr>
              <a:picLocks noChangeAspect="1" noChangeArrowheads="1"/>
            </p:cNvPicPr>
            <p:nvPr/>
          </p:nvPicPr>
          <p:blipFill>
            <a:blip r:embed="rId4" cstate="screen"/>
            <a:srcRect r="81712" b="50183"/>
            <a:stretch>
              <a:fillRect/>
            </a:stretch>
          </p:blipFill>
          <p:spPr bwMode="auto">
            <a:xfrm>
              <a:off x="1547813" y="5589588"/>
              <a:ext cx="1152525" cy="911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401" name="Picture 11" descr="thinning-flow"/>
            <p:cNvPicPr>
              <a:picLocks noChangeAspect="1" noChangeArrowheads="1"/>
            </p:cNvPicPr>
            <p:nvPr/>
          </p:nvPicPr>
          <p:blipFill>
            <a:blip r:embed="rId4" cstate="screen"/>
            <a:srcRect l="18309" r="60493" b="50183"/>
            <a:stretch>
              <a:fillRect/>
            </a:stretch>
          </p:blipFill>
          <p:spPr bwMode="auto">
            <a:xfrm>
              <a:off x="2916238" y="5589588"/>
              <a:ext cx="1368425" cy="933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402" name="Picture 12" descr="thinning-flow"/>
            <p:cNvPicPr>
              <a:picLocks noChangeAspect="1" noChangeArrowheads="1"/>
            </p:cNvPicPr>
            <p:nvPr/>
          </p:nvPicPr>
          <p:blipFill>
            <a:blip r:embed="rId4" cstate="screen"/>
            <a:srcRect l="39804" r="39975" b="50256"/>
            <a:stretch>
              <a:fillRect/>
            </a:stretch>
          </p:blipFill>
          <p:spPr bwMode="auto">
            <a:xfrm>
              <a:off x="4572000" y="5599113"/>
              <a:ext cx="1295400" cy="9255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403" name="Picture 13" descr="thinning-flow"/>
            <p:cNvPicPr>
              <a:picLocks noChangeAspect="1" noChangeArrowheads="1"/>
            </p:cNvPicPr>
            <p:nvPr/>
          </p:nvPicPr>
          <p:blipFill>
            <a:blip r:embed="rId4" cstate="screen"/>
            <a:srcRect l="59750" r="19052" b="50256"/>
            <a:stretch>
              <a:fillRect/>
            </a:stretch>
          </p:blipFill>
          <p:spPr bwMode="auto">
            <a:xfrm>
              <a:off x="6084888" y="5592763"/>
              <a:ext cx="1366837" cy="9318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404" name="Picture 14" descr="thinning-flow"/>
            <p:cNvPicPr>
              <a:picLocks noChangeAspect="1" noChangeArrowheads="1"/>
            </p:cNvPicPr>
            <p:nvPr/>
          </p:nvPicPr>
          <p:blipFill>
            <a:blip r:embed="rId4" cstate="screen"/>
            <a:srcRect l="79970" b="50183"/>
            <a:stretch>
              <a:fillRect/>
            </a:stretch>
          </p:blipFill>
          <p:spPr bwMode="auto">
            <a:xfrm>
              <a:off x="7667625" y="5624513"/>
              <a:ext cx="1246188" cy="9001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405" name="Text Box 16"/>
            <p:cNvSpPr txBox="1">
              <a:spLocks noChangeArrowheads="1"/>
            </p:cNvSpPr>
            <p:nvPr/>
          </p:nvSpPr>
          <p:spPr bwMode="auto">
            <a:xfrm>
              <a:off x="2981325" y="6524625"/>
              <a:ext cx="1176028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/>
                <a:t>Wafer bonding</a:t>
              </a:r>
            </a:p>
            <a:p>
              <a:r>
                <a:rPr lang="en-US" sz="1200"/>
                <a:t>SOI process</a:t>
              </a:r>
            </a:p>
          </p:txBody>
        </p:sp>
        <p:sp>
          <p:nvSpPr>
            <p:cNvPr id="16406" name="Text Box 17"/>
            <p:cNvSpPr txBox="1">
              <a:spLocks noChangeArrowheads="1"/>
            </p:cNvSpPr>
            <p:nvPr/>
          </p:nvSpPr>
          <p:spPr bwMode="auto">
            <a:xfrm>
              <a:off x="4572000" y="6518282"/>
              <a:ext cx="1214446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200"/>
                <a:t>Thinning of top wafer  (CMP)</a:t>
              </a:r>
            </a:p>
          </p:txBody>
        </p:sp>
        <p:sp>
          <p:nvSpPr>
            <p:cNvPr id="16407" name="Text Box 18"/>
            <p:cNvSpPr txBox="1">
              <a:spLocks noChangeArrowheads="1"/>
            </p:cNvSpPr>
            <p:nvPr/>
          </p:nvSpPr>
          <p:spPr bwMode="auto">
            <a:xfrm>
              <a:off x="6215074" y="6518282"/>
              <a:ext cx="935037" cy="274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/>
                <a:t>Processing</a:t>
              </a:r>
            </a:p>
          </p:txBody>
        </p:sp>
        <p:sp>
          <p:nvSpPr>
            <p:cNvPr id="16408" name="Text Box 19"/>
            <p:cNvSpPr txBox="1">
              <a:spLocks noChangeArrowheads="1"/>
            </p:cNvSpPr>
            <p:nvPr/>
          </p:nvSpPr>
          <p:spPr bwMode="auto">
            <a:xfrm>
              <a:off x="7500958" y="6485245"/>
              <a:ext cx="1571572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200"/>
                <a:t> etching of handle wafer (structured)</a:t>
              </a:r>
            </a:p>
          </p:txBody>
        </p:sp>
      </p:grpSp>
      <p:pic>
        <p:nvPicPr>
          <p:cNvPr id="16395" name="Picture 3" descr="D:\Laci\2-PROJECTS\Belle-II\Dummies\ThinDummies\Pictures\AfterCutI\IMG_8075.jpg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5148064" y="4608513"/>
            <a:ext cx="3168352" cy="20608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96" name="Text Box 8"/>
          <p:cNvSpPr txBox="1">
            <a:spLocks noChangeArrowheads="1"/>
          </p:cNvSpPr>
          <p:nvPr/>
        </p:nvSpPr>
        <p:spPr bwMode="auto">
          <a:xfrm>
            <a:off x="1423988" y="6521450"/>
            <a:ext cx="3005137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chemeClr val="bg1"/>
                </a:solidFill>
              </a:rPr>
              <a:t> </a:t>
            </a:r>
            <a:r>
              <a:rPr lang="en-US" sz="1200" b="1">
                <a:solidFill>
                  <a:schemeClr val="bg1"/>
                </a:solidFill>
              </a:rPr>
              <a:t>diodes and large mechanical samples</a:t>
            </a:r>
          </a:p>
        </p:txBody>
      </p:sp>
      <p:sp>
        <p:nvSpPr>
          <p:cNvPr id="16397" name="Text Box 17"/>
          <p:cNvSpPr txBox="1">
            <a:spLocks noChangeArrowheads="1"/>
          </p:cNvSpPr>
          <p:nvPr/>
        </p:nvSpPr>
        <p:spPr bwMode="auto">
          <a:xfrm>
            <a:off x="6072188" y="6521450"/>
            <a:ext cx="12731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1">
                <a:solidFill>
                  <a:schemeClr val="bg1"/>
                </a:solidFill>
              </a:rPr>
              <a:t>Belle II module</a:t>
            </a:r>
          </a:p>
        </p:txBody>
      </p:sp>
      <p:sp>
        <p:nvSpPr>
          <p:cNvPr id="16398" name="TextBox 26"/>
          <p:cNvSpPr txBox="1">
            <a:spLocks noChangeArrowheads="1"/>
          </p:cNvSpPr>
          <p:nvPr/>
        </p:nvSpPr>
        <p:spPr bwMode="auto">
          <a:xfrm>
            <a:off x="2286000" y="2571750"/>
            <a:ext cx="536892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/>
              <a:t>Need thin (50µm-75µm) self supporting all silicon module</a:t>
            </a:r>
          </a:p>
        </p:txBody>
      </p:sp>
      <p:grpSp>
        <p:nvGrpSpPr>
          <p:cNvPr id="25" name="Group 9"/>
          <p:cNvGrpSpPr>
            <a:grpSpLocks/>
          </p:cNvGrpSpPr>
          <p:nvPr/>
        </p:nvGrpSpPr>
        <p:grpSpPr bwMode="auto">
          <a:xfrm>
            <a:off x="827584" y="4581124"/>
            <a:ext cx="3600400" cy="2132853"/>
            <a:chOff x="5023449" y="4617907"/>
            <a:chExt cx="2444151" cy="1419329"/>
          </a:xfrm>
        </p:grpSpPr>
        <p:pic>
          <p:nvPicPr>
            <p:cNvPr id="26" name="Picture 10" descr="Image13.tif"/>
            <p:cNvPicPr>
              <a:picLocks noChangeAspect="1"/>
            </p:cNvPicPr>
            <p:nvPr/>
          </p:nvPicPr>
          <p:blipFill>
            <a:blip r:embed="rId6" cstate="screen"/>
            <a:srcRect/>
            <a:stretch>
              <a:fillRect/>
            </a:stretch>
          </p:blipFill>
          <p:spPr bwMode="auto">
            <a:xfrm>
              <a:off x="5081917" y="4617907"/>
              <a:ext cx="2336800" cy="1371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27" name="Straight Arrow Connector 26"/>
            <p:cNvCxnSpPr/>
            <p:nvPr/>
          </p:nvCxnSpPr>
          <p:spPr>
            <a:xfrm rot="5400000">
              <a:off x="6514293" y="5193296"/>
              <a:ext cx="381028" cy="1587"/>
            </a:xfrm>
            <a:prstGeom prst="straightConnector1">
              <a:avLst/>
            </a:prstGeom>
            <a:ln w="158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/>
            <p:nvPr/>
          </p:nvCxnSpPr>
          <p:spPr>
            <a:xfrm rot="5400000" flipH="1" flipV="1">
              <a:off x="6558746" y="5625250"/>
              <a:ext cx="285771" cy="7937"/>
            </a:xfrm>
            <a:prstGeom prst="straightConnector1">
              <a:avLst/>
            </a:prstGeom>
            <a:ln w="158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/>
            <p:cNvCxnSpPr/>
            <p:nvPr/>
          </p:nvCxnSpPr>
          <p:spPr>
            <a:xfrm rot="5400000">
              <a:off x="5753880" y="5599848"/>
              <a:ext cx="381028" cy="1588"/>
            </a:xfrm>
            <a:prstGeom prst="straightConnector1">
              <a:avLst/>
            </a:prstGeom>
            <a:ln w="158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/>
            <p:nvPr/>
          </p:nvCxnSpPr>
          <p:spPr>
            <a:xfrm rot="16200000" flipV="1">
              <a:off x="5829292" y="5907052"/>
              <a:ext cx="246080" cy="14287"/>
            </a:xfrm>
            <a:prstGeom prst="straightConnector1">
              <a:avLst/>
            </a:prstGeom>
            <a:ln w="158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15"/>
            <p:cNvSpPr txBox="1">
              <a:spLocks noChangeArrowheads="1"/>
            </p:cNvSpPr>
            <p:nvPr/>
          </p:nvSpPr>
          <p:spPr bwMode="auto">
            <a:xfrm>
              <a:off x="6774782" y="5254823"/>
              <a:ext cx="692818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>
                  <a:cs typeface="Arial" charset="0"/>
                </a:rPr>
                <a:t>450</a:t>
              </a:r>
              <a:r>
                <a:rPr lang="en-US" sz="1400">
                  <a:latin typeface="Symbol" pitchFamily="18" charset="2"/>
                </a:rPr>
                <a:t>m</a:t>
              </a:r>
              <a:r>
                <a:rPr lang="en-US" sz="1200">
                  <a:cs typeface="Arial" charset="0"/>
                </a:rPr>
                <a:t>m</a:t>
              </a:r>
              <a:endParaRPr lang="en-US" sz="1400">
                <a:cs typeface="Arial" charset="0"/>
              </a:endParaRPr>
            </a:p>
          </p:txBody>
        </p:sp>
        <p:sp>
          <p:nvSpPr>
            <p:cNvPr id="32" name="TextBox 16"/>
            <p:cNvSpPr txBox="1">
              <a:spLocks noChangeArrowheads="1"/>
            </p:cNvSpPr>
            <p:nvPr/>
          </p:nvSpPr>
          <p:spPr bwMode="auto">
            <a:xfrm>
              <a:off x="5945341" y="5712023"/>
              <a:ext cx="607859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>
                  <a:solidFill>
                    <a:srgbClr val="FF0000"/>
                  </a:solidFill>
                  <a:cs typeface="Arial" charset="0"/>
                </a:rPr>
                <a:t>50</a:t>
              </a:r>
              <a:r>
                <a:rPr lang="en-US" sz="1400">
                  <a:solidFill>
                    <a:srgbClr val="FF0000"/>
                  </a:solidFill>
                  <a:latin typeface="Symbol" pitchFamily="18" charset="2"/>
                </a:rPr>
                <a:t>m</a:t>
              </a:r>
              <a:r>
                <a:rPr lang="en-US" sz="1200">
                  <a:solidFill>
                    <a:srgbClr val="FF0000"/>
                  </a:solidFill>
                  <a:cs typeface="Arial" charset="0"/>
                </a:rPr>
                <a:t>m</a:t>
              </a:r>
              <a:endParaRPr lang="en-US" sz="1400">
                <a:solidFill>
                  <a:srgbClr val="FF0000"/>
                </a:solidFill>
                <a:cs typeface="Arial" charset="0"/>
              </a:endParaRPr>
            </a:p>
          </p:txBody>
        </p:sp>
        <p:sp>
          <p:nvSpPr>
            <p:cNvPr id="33" name="TextBox 17"/>
            <p:cNvSpPr txBox="1">
              <a:spLocks noChangeArrowheads="1"/>
            </p:cNvSpPr>
            <p:nvPr/>
          </p:nvSpPr>
          <p:spPr bwMode="auto">
            <a:xfrm>
              <a:off x="5023449" y="4617909"/>
              <a:ext cx="1704313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 dirty="0">
                  <a:cs typeface="Arial" charset="0"/>
                </a:rPr>
                <a:t>Cut through the matrix</a:t>
              </a:r>
            </a:p>
          </p:txBody>
        </p:sp>
      </p:grpSp>
      <p:sp>
        <p:nvSpPr>
          <p:cNvPr id="34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8748464" y="6597352"/>
            <a:ext cx="395536" cy="260648"/>
          </a:xfrm>
          <a:prstGeom prst="rect">
            <a:avLst/>
          </a:prstGeom>
        </p:spPr>
        <p:txBody>
          <a:bodyPr/>
          <a:lstStyle/>
          <a:p>
            <a:fld id="{1D1A195A-80B6-4608-834F-1F2C8018D99C}" type="slidenum">
              <a:rPr lang="en-US" sz="1200" smtClean="0"/>
              <a:pPr/>
              <a:t>132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174239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D1A195A-80B6-4608-834F-1F2C8018D99C}" type="slidenum">
              <a:rPr lang="en-US" smtClean="0"/>
              <a:pPr/>
              <a:t>133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>
                <a:cs typeface="Arial" charset="0"/>
                <a:sym typeface="Wingdings" pitchFamily="2" charset="2"/>
              </a:rPr>
              <a:t> Prototype at a beam test</a:t>
            </a:r>
            <a:endParaRPr lang="en-US" sz="3200" dirty="0"/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7533" y="1340768"/>
            <a:ext cx="7148963" cy="4613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179512" y="2477214"/>
            <a:ext cx="1428596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Strip detector</a:t>
            </a:r>
          </a:p>
          <a:p>
            <a:endParaRPr lang="en-GB" dirty="0"/>
          </a:p>
          <a:p>
            <a:r>
              <a:rPr lang="en-GB" dirty="0" smtClean="0"/>
              <a:t>2</a:t>
            </a:r>
            <a:r>
              <a:rPr lang="en-GB" baseline="30000" dirty="0" smtClean="0"/>
              <a:t>nd</a:t>
            </a:r>
            <a:r>
              <a:rPr lang="en-GB" dirty="0" smtClean="0"/>
              <a:t> layer PXD</a:t>
            </a:r>
          </a:p>
          <a:p>
            <a:endParaRPr lang="en-GB" dirty="0"/>
          </a:p>
          <a:p>
            <a:r>
              <a:rPr lang="en-GB" dirty="0" smtClean="0"/>
              <a:t>1</a:t>
            </a:r>
            <a:r>
              <a:rPr lang="en-GB" baseline="30000" dirty="0" smtClean="0"/>
              <a:t>st</a:t>
            </a:r>
            <a:r>
              <a:rPr lang="en-GB" dirty="0" smtClean="0"/>
              <a:t> layer PXD</a:t>
            </a:r>
          </a:p>
          <a:p>
            <a:endParaRPr lang="en-GB" dirty="0"/>
          </a:p>
          <a:p>
            <a:r>
              <a:rPr lang="en-GB" dirty="0" smtClean="0"/>
              <a:t>Cooling block</a:t>
            </a:r>
            <a:endParaRPr lang="en-GB" dirty="0"/>
          </a:p>
        </p:txBody>
      </p:sp>
      <p:cxnSp>
        <p:nvCxnSpPr>
          <p:cNvPr id="9" name="Gerade Verbindung mit Pfeil 8"/>
          <p:cNvCxnSpPr/>
          <p:nvPr/>
        </p:nvCxnSpPr>
        <p:spPr>
          <a:xfrm flipV="1">
            <a:off x="1763688" y="1700808"/>
            <a:ext cx="2016224" cy="936104"/>
          </a:xfrm>
          <a:prstGeom prst="straightConnector1">
            <a:avLst/>
          </a:prstGeom>
          <a:ln w="38100">
            <a:solidFill>
              <a:srgbClr val="FFFF7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mit Pfeil 11"/>
          <p:cNvCxnSpPr/>
          <p:nvPr/>
        </p:nvCxnSpPr>
        <p:spPr>
          <a:xfrm flipV="1">
            <a:off x="1763688" y="2636912"/>
            <a:ext cx="1080120" cy="468052"/>
          </a:xfrm>
          <a:prstGeom prst="straightConnector1">
            <a:avLst/>
          </a:prstGeom>
          <a:ln w="38100">
            <a:solidFill>
              <a:srgbClr val="FFFF7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 Verbindung mit Pfeil 13"/>
          <p:cNvCxnSpPr/>
          <p:nvPr/>
        </p:nvCxnSpPr>
        <p:spPr>
          <a:xfrm flipV="1">
            <a:off x="1763688" y="3140968"/>
            <a:ext cx="1080120" cy="468052"/>
          </a:xfrm>
          <a:prstGeom prst="straightConnector1">
            <a:avLst/>
          </a:prstGeom>
          <a:ln w="38100">
            <a:solidFill>
              <a:srgbClr val="FFFF7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 Verbindung mit Pfeil 15"/>
          <p:cNvCxnSpPr/>
          <p:nvPr/>
        </p:nvCxnSpPr>
        <p:spPr>
          <a:xfrm flipV="1">
            <a:off x="1763688" y="3647703"/>
            <a:ext cx="3960440" cy="429369"/>
          </a:xfrm>
          <a:prstGeom prst="straightConnector1">
            <a:avLst/>
          </a:prstGeom>
          <a:ln w="38100">
            <a:solidFill>
              <a:srgbClr val="FFFF7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1024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1800" dirty="0" smtClean="0"/>
              <a:t>All-silicon module – material budget (single layer)</a:t>
            </a: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4294967295"/>
          </p:nvPr>
        </p:nvSpPr>
        <p:spPr>
          <a:xfrm>
            <a:off x="8748463" y="6597352"/>
            <a:ext cx="395537" cy="260649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B852D20-2352-4749-B7C5-DD441254C400}" type="slidenum">
              <a:rPr lang="en-US" smtClean="0"/>
              <a:pPr>
                <a:defRPr/>
              </a:pPr>
              <a:t>134</a:t>
            </a:fld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797442" y="1945758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endParaRPr lang="en-US" dirty="0" smtClean="0"/>
          </a:p>
        </p:txBody>
      </p:sp>
      <p:pic>
        <p:nvPicPr>
          <p:cNvPr id="8" name="Grafik 7" descr="Microsoft Excel - rad-laenge.xls  [Kompatibilitätsmodus]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5299" y="1077342"/>
            <a:ext cx="7094207" cy="5231978"/>
          </a:xfrm>
          <a:prstGeom prst="rect">
            <a:avLst/>
          </a:prstGeom>
        </p:spPr>
      </p:pic>
      <p:sp>
        <p:nvSpPr>
          <p:cNvPr id="11" name="Textfeld 10"/>
          <p:cNvSpPr txBox="1"/>
          <p:nvPr/>
        </p:nvSpPr>
        <p:spPr>
          <a:xfrm>
            <a:off x="829340" y="436998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100"/>
              </a:spcBef>
              <a:spcAft>
                <a:spcPts val="100"/>
              </a:spcAft>
            </a:pPr>
            <a:endParaRPr lang="en-US" dirty="0" smtClean="0"/>
          </a:p>
        </p:txBody>
      </p:sp>
      <p:graphicFrame>
        <p:nvGraphicFramePr>
          <p:cNvPr id="12" name="Tabel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5829955"/>
              </p:ext>
            </p:extLst>
          </p:nvPr>
        </p:nvGraphicFramePr>
        <p:xfrm>
          <a:off x="5724128" y="4499952"/>
          <a:ext cx="3203848" cy="173736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601924"/>
                <a:gridCol w="1601924"/>
              </a:tblGrid>
              <a:tr h="36383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Belle II</a:t>
                      </a:r>
                      <a:endParaRPr lang="en-US" sz="1200" dirty="0"/>
                    </a:p>
                  </a:txBody>
                  <a:tcPr/>
                </a:tc>
              </a:tr>
              <a:tr h="272872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Frame thickness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525</a:t>
                      </a:r>
                      <a:r>
                        <a:rPr lang="en-US" sz="1200" baseline="0" dirty="0" smtClean="0"/>
                        <a:t> µm</a:t>
                      </a:r>
                      <a:endParaRPr lang="en-US" sz="1200" dirty="0"/>
                    </a:p>
                  </a:txBody>
                  <a:tcPr/>
                </a:tc>
              </a:tr>
              <a:tr h="272872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Sensitive layer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75 µm</a:t>
                      </a:r>
                      <a:endParaRPr lang="en-US" sz="1200" dirty="0"/>
                    </a:p>
                  </a:txBody>
                  <a:tcPr/>
                </a:tc>
              </a:tr>
              <a:tr h="272872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Switcher thickness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500µm</a:t>
                      </a:r>
                      <a:endParaRPr lang="en-US" sz="1200" dirty="0"/>
                    </a:p>
                  </a:txBody>
                  <a:tcPr/>
                </a:tc>
              </a:tr>
              <a:tr h="272872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Cu layer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only on</a:t>
                      </a:r>
                      <a:r>
                        <a:rPr lang="en-US" sz="1200" baseline="0" dirty="0" smtClean="0"/>
                        <a:t> </a:t>
                      </a:r>
                      <a:r>
                        <a:rPr lang="en-US" sz="1200" dirty="0" smtClean="0"/>
                        <a:t>periphery</a:t>
                      </a:r>
                      <a:endParaRPr lang="en-US" sz="1200" dirty="0"/>
                    </a:p>
                  </a:txBody>
                  <a:tcPr/>
                </a:tc>
              </a:tr>
              <a:tr h="272872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Total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0.21</a:t>
                      </a:r>
                      <a:r>
                        <a:rPr lang="en-US" sz="1200" baseline="0" dirty="0" smtClean="0"/>
                        <a:t> %X0</a:t>
                      </a:r>
                      <a:endParaRPr lang="en-US" sz="12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05055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Injection Noise &amp; Gating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B6FF29F-412A-4CCD-969A-6823A2E3362E}" type="slidenum">
              <a:rPr lang="en-GB" smtClean="0"/>
              <a:pPr>
                <a:defRPr/>
              </a:pPr>
              <a:t>135</a:t>
            </a:fld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179512" y="4492277"/>
            <a:ext cx="83529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Sensor filled with hits from freshly injected bunches =&gt; ~ 20% dead time</a:t>
            </a:r>
          </a:p>
          <a:p>
            <a:endParaRPr lang="en-US" dirty="0" smtClean="0"/>
          </a:p>
          <a:p>
            <a:r>
              <a:rPr lang="en-US" dirty="0" smtClean="0"/>
              <a:t>Gating : 	Sensor is made blind for a short time during high background (noisy bunch)</a:t>
            </a:r>
          </a:p>
          <a:p>
            <a:r>
              <a:rPr lang="en-US" dirty="0" smtClean="0"/>
              <a:t>	Signals detected in the clean period before are preserved</a:t>
            </a:r>
          </a:p>
          <a:p>
            <a:endParaRPr lang="en-US" dirty="0" smtClean="0"/>
          </a:p>
          <a:p>
            <a:r>
              <a:rPr lang="en-US" dirty="0" smtClean="0"/>
              <a:t>Simulations, lab tests with lasers and particle beams demonstrate feasibility of gating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56070" y="1196752"/>
            <a:ext cx="9052434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28900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Gated Operation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495FF78-044D-41DA-9A54-A86A756EFE10}" type="slidenum">
              <a:rPr lang="en-GB" smtClean="0"/>
              <a:pPr>
                <a:defRPr/>
              </a:pPr>
              <a:t>136</a:t>
            </a:fld>
            <a:endParaRPr lang="en-GB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517075" y="3501008"/>
            <a:ext cx="8015365" cy="28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2771800" y="1124744"/>
            <a:ext cx="3600450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107504" y="1124744"/>
            <a:ext cx="273630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 normal clear operation</a:t>
            </a:r>
          </a:p>
          <a:p>
            <a:r>
              <a:rPr lang="en-US" dirty="0" smtClean="0"/>
              <a:t>the gate is pulsed negatively</a:t>
            </a:r>
          </a:p>
          <a:p>
            <a:r>
              <a:rPr lang="en-US" dirty="0" smtClean="0"/>
              <a:t>(</a:t>
            </a:r>
            <a:r>
              <a:rPr lang="en-US" dirty="0" err="1" smtClean="0"/>
              <a:t>repells</a:t>
            </a:r>
            <a:r>
              <a:rPr lang="en-US" dirty="0" smtClean="0"/>
              <a:t> electrons)</a:t>
            </a:r>
          </a:p>
          <a:p>
            <a:r>
              <a:rPr lang="en-US" dirty="0" smtClean="0"/>
              <a:t>The clear is pulsed positively</a:t>
            </a:r>
          </a:p>
          <a:p>
            <a:r>
              <a:rPr lang="en-US" dirty="0" smtClean="0"/>
              <a:t>(attracts electrons from internal gate and bulk underneath)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516217" y="1268760"/>
            <a:ext cx="252028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 gated mode the gate is</a:t>
            </a:r>
          </a:p>
          <a:p>
            <a:r>
              <a:rPr lang="en-US" dirty="0" smtClean="0"/>
              <a:t>not pulsed,</a:t>
            </a:r>
          </a:p>
          <a:p>
            <a:r>
              <a:rPr lang="en-US" dirty="0" smtClean="0"/>
              <a:t>Remains attractive for electrons</a:t>
            </a:r>
          </a:p>
          <a:p>
            <a:r>
              <a:rPr lang="en-US" dirty="0" smtClean="0"/>
              <a:t>The clear is pulsed positively,</a:t>
            </a:r>
          </a:p>
          <a:p>
            <a:r>
              <a:rPr lang="en-US" dirty="0" err="1" smtClean="0"/>
              <a:t>Attracte</a:t>
            </a:r>
            <a:r>
              <a:rPr lang="en-US" dirty="0" smtClean="0"/>
              <a:t> electrons fro, bulk underneath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0732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Electron drift directions</a:t>
            </a:r>
            <a:endParaRPr lang="en-US" dirty="0"/>
          </a:p>
        </p:txBody>
      </p:sp>
      <p:sp>
        <p:nvSpPr>
          <p:cNvPr id="11" name="Rectangle 5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604250" y="6597352"/>
            <a:ext cx="539750" cy="2603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95FF78-044D-41DA-9A54-A86A756EFE10}" type="slidenum">
              <a:rPr lang="en-GB"/>
              <a:pPr>
                <a:defRPr/>
              </a:pPr>
              <a:t>137</a:t>
            </a:fld>
            <a:endParaRPr lang="en-GB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4680520" y="2276872"/>
            <a:ext cx="4139952" cy="43854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251520" y="2276872"/>
            <a:ext cx="3528392" cy="43815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251520" y="908720"/>
            <a:ext cx="38884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Normal operation:</a:t>
            </a:r>
          </a:p>
          <a:p>
            <a:r>
              <a:rPr lang="en-US" dirty="0" smtClean="0"/>
              <a:t>Signal charge drifts into internal gate</a:t>
            </a:r>
          </a:p>
          <a:p>
            <a:endParaRPr lang="en-US" dirty="0" smtClean="0"/>
          </a:p>
        </p:txBody>
      </p:sp>
      <p:sp>
        <p:nvSpPr>
          <p:cNvPr id="9" name="Rectangle 8"/>
          <p:cNvSpPr/>
          <p:nvPr/>
        </p:nvSpPr>
        <p:spPr>
          <a:xfrm>
            <a:off x="4283968" y="980728"/>
            <a:ext cx="486003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Gated Mode</a:t>
            </a:r>
          </a:p>
          <a:p>
            <a:r>
              <a:rPr lang="en-US" dirty="0" smtClean="0"/>
              <a:t>Charges  from background drift directly to clear gate</a:t>
            </a:r>
          </a:p>
          <a:p>
            <a:endParaRPr lang="en-US" dirty="0" smtClean="0"/>
          </a:p>
          <a:p>
            <a:r>
              <a:rPr lang="en-US" dirty="0" smtClean="0"/>
              <a:t>Signal already stored in internal gate is protected</a:t>
            </a:r>
          </a:p>
        </p:txBody>
      </p:sp>
    </p:spTree>
    <p:extLst>
      <p:ext uri="{BB962C8B-B14F-4D97-AF65-F5344CB8AC3E}">
        <p14:creationId xmlns:p14="http://schemas.microsoft.com/office/powerpoint/2010/main" val="434457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Tests with laser</a:t>
            </a:r>
            <a:endParaRPr lang="en-US" sz="36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495FF78-044D-41DA-9A54-A86A756EFE10}" type="slidenum">
              <a:rPr lang="en-GB" smtClean="0"/>
              <a:pPr>
                <a:defRPr/>
              </a:pPr>
              <a:t>138</a:t>
            </a:fld>
            <a:endParaRPr lang="en-GB"/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052736"/>
            <a:ext cx="8829226" cy="54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1835696" y="2996952"/>
            <a:ext cx="9476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No clear</a:t>
            </a:r>
            <a:endParaRPr lang="en-GB" dirty="0"/>
          </a:p>
        </p:txBody>
      </p:sp>
      <p:sp>
        <p:nvSpPr>
          <p:cNvPr id="5" name="Textfeld 4"/>
          <p:cNvSpPr txBox="1"/>
          <p:nvPr/>
        </p:nvSpPr>
        <p:spPr>
          <a:xfrm>
            <a:off x="1691680" y="5805264"/>
            <a:ext cx="6286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clear</a:t>
            </a:r>
            <a:endParaRPr lang="en-GB" dirty="0"/>
          </a:p>
        </p:txBody>
      </p:sp>
      <p:cxnSp>
        <p:nvCxnSpPr>
          <p:cNvPr id="10" name="Gerade Verbindung mit Pfeil 9"/>
          <p:cNvCxnSpPr/>
          <p:nvPr/>
        </p:nvCxnSpPr>
        <p:spPr>
          <a:xfrm flipV="1">
            <a:off x="2483768" y="2852937"/>
            <a:ext cx="0" cy="156645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 Verbindung mit Pfeil 15"/>
          <p:cNvCxnSpPr/>
          <p:nvPr/>
        </p:nvCxnSpPr>
        <p:spPr>
          <a:xfrm flipV="1">
            <a:off x="1979712" y="2852936"/>
            <a:ext cx="0" cy="156645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Gerade Verbindung mit Pfeil 16"/>
          <p:cNvCxnSpPr/>
          <p:nvPr/>
        </p:nvCxnSpPr>
        <p:spPr>
          <a:xfrm flipV="1">
            <a:off x="2051720" y="5576611"/>
            <a:ext cx="0" cy="156645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feld 5"/>
          <p:cNvSpPr txBox="1"/>
          <p:nvPr/>
        </p:nvSpPr>
        <p:spPr>
          <a:xfrm>
            <a:off x="395536" y="1484784"/>
            <a:ext cx="1986441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dirty="0" smtClean="0"/>
              <a:t>Protection of signal</a:t>
            </a:r>
            <a:endParaRPr lang="en-GB" dirty="0"/>
          </a:p>
        </p:txBody>
      </p:sp>
      <p:sp>
        <p:nvSpPr>
          <p:cNvPr id="11" name="Textfeld 10"/>
          <p:cNvSpPr txBox="1"/>
          <p:nvPr/>
        </p:nvSpPr>
        <p:spPr>
          <a:xfrm>
            <a:off x="395536" y="3954542"/>
            <a:ext cx="2452916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dirty="0" smtClean="0"/>
              <a:t>Rejection of background</a:t>
            </a:r>
            <a:endParaRPr lang="en-GB" dirty="0"/>
          </a:p>
        </p:txBody>
      </p:sp>
      <p:sp>
        <p:nvSpPr>
          <p:cNvPr id="7" name="Textfeld 6"/>
          <p:cNvSpPr txBox="1"/>
          <p:nvPr/>
        </p:nvSpPr>
        <p:spPr>
          <a:xfrm>
            <a:off x="231162" y="6123775"/>
            <a:ext cx="8595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E. Prinker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4149578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More DEPFETs</a:t>
            </a:r>
            <a:endParaRPr lang="en-GB" dirty="0"/>
          </a:p>
        </p:txBody>
      </p:sp>
      <p:sp>
        <p:nvSpPr>
          <p:cNvPr id="5" name="Textfeld 4"/>
          <p:cNvSpPr txBox="1"/>
          <p:nvPr/>
        </p:nvSpPr>
        <p:spPr>
          <a:xfrm>
            <a:off x="1043608" y="2658398"/>
            <a:ext cx="72439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Like gating other interesting detectors can be constructed based on DEPFETs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86058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2"/>
          <p:cNvSpPr>
            <a:spLocks noGrp="1" noChangeArrowheads="1"/>
          </p:cNvSpPr>
          <p:nvPr>
            <p:ph type="title"/>
          </p:nvPr>
        </p:nvSpPr>
        <p:spPr>
          <a:xfrm>
            <a:off x="772616" y="136525"/>
            <a:ext cx="7543800" cy="757238"/>
          </a:xfrm>
        </p:spPr>
        <p:txBody>
          <a:bodyPr/>
          <a:lstStyle/>
          <a:p>
            <a:pPr eaLnBrk="1" hangingPunct="1"/>
            <a:r>
              <a:rPr lang="en-GB" altLang="de-DE" dirty="0" smtClean="0"/>
              <a:t>Basics: the </a:t>
            </a:r>
            <a:r>
              <a:rPr lang="en-GB" altLang="de-DE" dirty="0" err="1" smtClean="0"/>
              <a:t>pn</a:t>
            </a:r>
            <a:r>
              <a:rPr lang="en-GB" altLang="de-DE" dirty="0" smtClean="0"/>
              <a:t>-junction</a:t>
            </a:r>
          </a:p>
        </p:txBody>
      </p:sp>
      <p:sp>
        <p:nvSpPr>
          <p:cNvPr id="2053" name="Text Box 83"/>
          <p:cNvSpPr txBox="1">
            <a:spLocks noChangeArrowheads="1"/>
          </p:cNvSpPr>
          <p:nvPr/>
        </p:nvSpPr>
        <p:spPr bwMode="auto">
          <a:xfrm>
            <a:off x="1835150" y="3501008"/>
            <a:ext cx="62420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altLang="de-DE" dirty="0"/>
              <a:t>At the junction: creation of a depleted region (space charge)</a:t>
            </a:r>
          </a:p>
        </p:txBody>
      </p:sp>
      <p:grpSp>
        <p:nvGrpSpPr>
          <p:cNvPr id="2054" name="Group 92"/>
          <p:cNvGrpSpPr>
            <a:grpSpLocks/>
          </p:cNvGrpSpPr>
          <p:nvPr/>
        </p:nvGrpSpPr>
        <p:grpSpPr bwMode="auto">
          <a:xfrm>
            <a:off x="2463800" y="764704"/>
            <a:ext cx="4556125" cy="2662237"/>
            <a:chOff x="1552" y="755"/>
            <a:chExt cx="2870" cy="1677"/>
          </a:xfrm>
        </p:grpSpPr>
        <p:grpSp>
          <p:nvGrpSpPr>
            <p:cNvPr id="2055" name="Group 86"/>
            <p:cNvGrpSpPr>
              <a:grpSpLocks/>
            </p:cNvGrpSpPr>
            <p:nvPr/>
          </p:nvGrpSpPr>
          <p:grpSpPr bwMode="auto">
            <a:xfrm>
              <a:off x="1837" y="755"/>
              <a:ext cx="2585" cy="1632"/>
              <a:chOff x="1429" y="709"/>
              <a:chExt cx="2585" cy="1632"/>
            </a:xfrm>
          </p:grpSpPr>
          <p:sp>
            <p:nvSpPr>
              <p:cNvPr id="2060" name="Rectangle 12"/>
              <p:cNvSpPr>
                <a:spLocks noChangeArrowheads="1"/>
              </p:cNvSpPr>
              <p:nvPr/>
            </p:nvSpPr>
            <p:spPr bwMode="auto">
              <a:xfrm>
                <a:off x="1474" y="1253"/>
                <a:ext cx="1270" cy="272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/>
                <a:r>
                  <a:rPr lang="en-GB" altLang="de-DE" sz="1400"/>
                  <a:t>Conduction Band</a:t>
                </a:r>
              </a:p>
            </p:txBody>
          </p:sp>
          <p:sp>
            <p:nvSpPr>
              <p:cNvPr id="2061" name="Rectangle 13"/>
              <p:cNvSpPr>
                <a:spLocks noChangeArrowheads="1"/>
              </p:cNvSpPr>
              <p:nvPr/>
            </p:nvSpPr>
            <p:spPr bwMode="auto">
              <a:xfrm>
                <a:off x="1474" y="1888"/>
                <a:ext cx="1270" cy="272"/>
              </a:xfrm>
              <a:prstGeom prst="rect">
                <a:avLst/>
              </a:prstGeom>
              <a:solidFill>
                <a:srgbClr val="339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/>
                <a:r>
                  <a:rPr lang="en-GB" altLang="de-DE" sz="1400"/>
                  <a:t>Valence Band</a:t>
                </a:r>
              </a:p>
            </p:txBody>
          </p:sp>
          <p:sp>
            <p:nvSpPr>
              <p:cNvPr id="2062" name="Line 14"/>
              <p:cNvSpPr>
                <a:spLocks noChangeShapeType="1"/>
              </p:cNvSpPr>
              <p:nvPr/>
            </p:nvSpPr>
            <p:spPr bwMode="auto">
              <a:xfrm>
                <a:off x="1474" y="1570"/>
                <a:ext cx="1270" cy="0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prstDash val="dash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63" name="Oval 18"/>
              <p:cNvSpPr>
                <a:spLocks noChangeArrowheads="1"/>
              </p:cNvSpPr>
              <p:nvPr/>
            </p:nvSpPr>
            <p:spPr bwMode="auto">
              <a:xfrm flipH="1">
                <a:off x="1701" y="1434"/>
                <a:ext cx="91" cy="91"/>
              </a:xfrm>
              <a:prstGeom prst="ellips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/>
                <a:r>
                  <a:rPr lang="en-GB" altLang="de-DE"/>
                  <a:t>-</a:t>
                </a:r>
              </a:p>
            </p:txBody>
          </p:sp>
          <p:sp>
            <p:nvSpPr>
              <p:cNvPr id="2064" name="Oval 19"/>
              <p:cNvSpPr>
                <a:spLocks noChangeArrowheads="1"/>
              </p:cNvSpPr>
              <p:nvPr/>
            </p:nvSpPr>
            <p:spPr bwMode="auto">
              <a:xfrm flipH="1">
                <a:off x="1837" y="1434"/>
                <a:ext cx="91" cy="91"/>
              </a:xfrm>
              <a:prstGeom prst="ellips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/>
                <a:r>
                  <a:rPr lang="en-GB" altLang="de-DE"/>
                  <a:t>-</a:t>
                </a:r>
              </a:p>
            </p:txBody>
          </p:sp>
          <p:sp>
            <p:nvSpPr>
              <p:cNvPr id="2065" name="Oval 20"/>
              <p:cNvSpPr>
                <a:spLocks noChangeArrowheads="1"/>
              </p:cNvSpPr>
              <p:nvPr/>
            </p:nvSpPr>
            <p:spPr bwMode="auto">
              <a:xfrm flipH="1">
                <a:off x="1973" y="1434"/>
                <a:ext cx="91" cy="91"/>
              </a:xfrm>
              <a:prstGeom prst="ellips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/>
                <a:r>
                  <a:rPr lang="en-GB" altLang="de-DE"/>
                  <a:t>-</a:t>
                </a:r>
              </a:p>
            </p:txBody>
          </p:sp>
          <p:sp>
            <p:nvSpPr>
              <p:cNvPr id="2066" name="Oval 21"/>
              <p:cNvSpPr>
                <a:spLocks noChangeArrowheads="1"/>
              </p:cNvSpPr>
              <p:nvPr/>
            </p:nvSpPr>
            <p:spPr bwMode="auto">
              <a:xfrm flipH="1">
                <a:off x="2245" y="1434"/>
                <a:ext cx="91" cy="91"/>
              </a:xfrm>
              <a:prstGeom prst="ellips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/>
                <a:r>
                  <a:rPr lang="en-GB" altLang="de-DE"/>
                  <a:t>-</a:t>
                </a:r>
              </a:p>
            </p:txBody>
          </p:sp>
          <p:sp>
            <p:nvSpPr>
              <p:cNvPr id="2067" name="Oval 22"/>
              <p:cNvSpPr>
                <a:spLocks noChangeArrowheads="1"/>
              </p:cNvSpPr>
              <p:nvPr/>
            </p:nvSpPr>
            <p:spPr bwMode="auto">
              <a:xfrm flipH="1">
                <a:off x="2381" y="1434"/>
                <a:ext cx="91" cy="91"/>
              </a:xfrm>
              <a:prstGeom prst="ellips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/>
                <a:r>
                  <a:rPr lang="en-GB" altLang="de-DE"/>
                  <a:t>-</a:t>
                </a:r>
              </a:p>
            </p:txBody>
          </p:sp>
          <p:sp>
            <p:nvSpPr>
              <p:cNvPr id="2068" name="Oval 23"/>
              <p:cNvSpPr>
                <a:spLocks noChangeArrowheads="1"/>
              </p:cNvSpPr>
              <p:nvPr/>
            </p:nvSpPr>
            <p:spPr bwMode="auto">
              <a:xfrm flipH="1">
                <a:off x="2109" y="1434"/>
                <a:ext cx="91" cy="91"/>
              </a:xfrm>
              <a:prstGeom prst="ellips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/>
                <a:r>
                  <a:rPr lang="en-GB" altLang="de-DE"/>
                  <a:t>-</a:t>
                </a:r>
              </a:p>
            </p:txBody>
          </p:sp>
          <p:sp>
            <p:nvSpPr>
              <p:cNvPr id="2069" name="Oval 24"/>
              <p:cNvSpPr>
                <a:spLocks noChangeArrowheads="1"/>
              </p:cNvSpPr>
              <p:nvPr/>
            </p:nvSpPr>
            <p:spPr bwMode="auto">
              <a:xfrm flipH="1">
                <a:off x="2517" y="1434"/>
                <a:ext cx="91" cy="91"/>
              </a:xfrm>
              <a:prstGeom prst="ellips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/>
                <a:r>
                  <a:rPr lang="en-GB" altLang="de-DE"/>
                  <a:t>-</a:t>
                </a:r>
              </a:p>
            </p:txBody>
          </p:sp>
          <p:sp>
            <p:nvSpPr>
              <p:cNvPr id="2070" name="Oval 25"/>
              <p:cNvSpPr>
                <a:spLocks noChangeArrowheads="1"/>
              </p:cNvSpPr>
              <p:nvPr/>
            </p:nvSpPr>
            <p:spPr bwMode="auto">
              <a:xfrm flipH="1">
                <a:off x="1565" y="1434"/>
                <a:ext cx="91" cy="91"/>
              </a:xfrm>
              <a:prstGeom prst="ellips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/>
                <a:r>
                  <a:rPr lang="en-GB" altLang="de-DE"/>
                  <a:t>-</a:t>
                </a:r>
              </a:p>
            </p:txBody>
          </p:sp>
          <p:grpSp>
            <p:nvGrpSpPr>
              <p:cNvPr id="2071" name="Group 36"/>
              <p:cNvGrpSpPr>
                <a:grpSpLocks/>
              </p:cNvGrpSpPr>
              <p:nvPr/>
            </p:nvGrpSpPr>
            <p:grpSpPr bwMode="auto">
              <a:xfrm>
                <a:off x="1610" y="1615"/>
                <a:ext cx="1043" cy="91"/>
                <a:chOff x="1202" y="2659"/>
                <a:chExt cx="1043" cy="91"/>
              </a:xfrm>
            </p:grpSpPr>
            <p:sp>
              <p:nvSpPr>
                <p:cNvPr id="2099" name="Oval 37"/>
                <p:cNvSpPr>
                  <a:spLocks noChangeArrowheads="1"/>
                </p:cNvSpPr>
                <p:nvPr/>
              </p:nvSpPr>
              <p:spPr bwMode="auto">
                <a:xfrm flipH="1">
                  <a:off x="1338" y="2659"/>
                  <a:ext cx="91" cy="91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algn="ctr" eaLnBrk="1" hangingPunct="1"/>
                  <a:r>
                    <a:rPr lang="en-GB" altLang="de-DE"/>
                    <a:t>+</a:t>
                  </a:r>
                </a:p>
              </p:txBody>
            </p:sp>
            <p:sp>
              <p:nvSpPr>
                <p:cNvPr id="2100" name="Oval 38"/>
                <p:cNvSpPr>
                  <a:spLocks noChangeArrowheads="1"/>
                </p:cNvSpPr>
                <p:nvPr/>
              </p:nvSpPr>
              <p:spPr bwMode="auto">
                <a:xfrm flipH="1">
                  <a:off x="1474" y="2659"/>
                  <a:ext cx="91" cy="91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algn="ctr" eaLnBrk="1" hangingPunct="1"/>
                  <a:r>
                    <a:rPr lang="en-GB" altLang="de-DE"/>
                    <a:t>+</a:t>
                  </a:r>
                </a:p>
              </p:txBody>
            </p:sp>
            <p:sp>
              <p:nvSpPr>
                <p:cNvPr id="2101" name="Oval 39"/>
                <p:cNvSpPr>
                  <a:spLocks noChangeArrowheads="1"/>
                </p:cNvSpPr>
                <p:nvPr/>
              </p:nvSpPr>
              <p:spPr bwMode="auto">
                <a:xfrm flipH="1">
                  <a:off x="1610" y="2659"/>
                  <a:ext cx="91" cy="91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algn="ctr" eaLnBrk="1" hangingPunct="1"/>
                  <a:r>
                    <a:rPr lang="en-GB" altLang="de-DE"/>
                    <a:t>+</a:t>
                  </a:r>
                </a:p>
              </p:txBody>
            </p:sp>
            <p:sp>
              <p:nvSpPr>
                <p:cNvPr id="2102" name="Oval 40"/>
                <p:cNvSpPr>
                  <a:spLocks noChangeArrowheads="1"/>
                </p:cNvSpPr>
                <p:nvPr/>
              </p:nvSpPr>
              <p:spPr bwMode="auto">
                <a:xfrm flipH="1">
                  <a:off x="1746" y="2659"/>
                  <a:ext cx="91" cy="91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algn="ctr" eaLnBrk="1" hangingPunct="1"/>
                  <a:r>
                    <a:rPr lang="en-GB" altLang="de-DE"/>
                    <a:t>+</a:t>
                  </a:r>
                </a:p>
              </p:txBody>
            </p:sp>
            <p:sp>
              <p:nvSpPr>
                <p:cNvPr id="2103" name="Oval 41"/>
                <p:cNvSpPr>
                  <a:spLocks noChangeArrowheads="1"/>
                </p:cNvSpPr>
                <p:nvPr/>
              </p:nvSpPr>
              <p:spPr bwMode="auto">
                <a:xfrm flipH="1">
                  <a:off x="1882" y="2659"/>
                  <a:ext cx="91" cy="91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algn="ctr" eaLnBrk="1" hangingPunct="1"/>
                  <a:r>
                    <a:rPr lang="en-GB" altLang="de-DE"/>
                    <a:t>+</a:t>
                  </a:r>
                </a:p>
              </p:txBody>
            </p:sp>
            <p:sp>
              <p:nvSpPr>
                <p:cNvPr id="2104" name="Oval 42"/>
                <p:cNvSpPr>
                  <a:spLocks noChangeArrowheads="1"/>
                </p:cNvSpPr>
                <p:nvPr/>
              </p:nvSpPr>
              <p:spPr bwMode="auto">
                <a:xfrm flipH="1">
                  <a:off x="1202" y="2659"/>
                  <a:ext cx="91" cy="91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algn="ctr" eaLnBrk="1" hangingPunct="1"/>
                  <a:r>
                    <a:rPr lang="en-GB" altLang="de-DE"/>
                    <a:t>+</a:t>
                  </a:r>
                </a:p>
              </p:txBody>
            </p:sp>
            <p:sp>
              <p:nvSpPr>
                <p:cNvPr id="2105" name="Oval 43"/>
                <p:cNvSpPr>
                  <a:spLocks noChangeArrowheads="1"/>
                </p:cNvSpPr>
                <p:nvPr/>
              </p:nvSpPr>
              <p:spPr bwMode="auto">
                <a:xfrm flipH="1">
                  <a:off x="2018" y="2659"/>
                  <a:ext cx="91" cy="91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algn="ctr" eaLnBrk="1" hangingPunct="1"/>
                  <a:r>
                    <a:rPr lang="en-GB" altLang="de-DE"/>
                    <a:t>+</a:t>
                  </a:r>
                </a:p>
              </p:txBody>
            </p:sp>
            <p:sp>
              <p:nvSpPr>
                <p:cNvPr id="2106" name="Oval 44"/>
                <p:cNvSpPr>
                  <a:spLocks noChangeArrowheads="1"/>
                </p:cNvSpPr>
                <p:nvPr/>
              </p:nvSpPr>
              <p:spPr bwMode="auto">
                <a:xfrm flipH="1">
                  <a:off x="2154" y="2659"/>
                  <a:ext cx="91" cy="91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algn="ctr" eaLnBrk="1" hangingPunct="1"/>
                  <a:r>
                    <a:rPr lang="en-GB" altLang="de-DE" dirty="0"/>
                    <a:t>+</a:t>
                  </a:r>
                </a:p>
              </p:txBody>
            </p:sp>
          </p:grpSp>
          <p:sp>
            <p:nvSpPr>
              <p:cNvPr id="2072" name="Rectangle 15"/>
              <p:cNvSpPr>
                <a:spLocks noChangeArrowheads="1"/>
              </p:cNvSpPr>
              <p:nvPr/>
            </p:nvSpPr>
            <p:spPr bwMode="auto">
              <a:xfrm>
                <a:off x="2744" y="981"/>
                <a:ext cx="1270" cy="272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/>
                <a:r>
                  <a:rPr lang="en-GB" altLang="de-DE" sz="1400"/>
                  <a:t>Conduction Band</a:t>
                </a:r>
              </a:p>
            </p:txBody>
          </p:sp>
          <p:sp>
            <p:nvSpPr>
              <p:cNvPr id="2073" name="Rectangle 16"/>
              <p:cNvSpPr>
                <a:spLocks noChangeArrowheads="1"/>
              </p:cNvSpPr>
              <p:nvPr/>
            </p:nvSpPr>
            <p:spPr bwMode="auto">
              <a:xfrm>
                <a:off x="2744" y="1616"/>
                <a:ext cx="1270" cy="272"/>
              </a:xfrm>
              <a:prstGeom prst="rect">
                <a:avLst/>
              </a:prstGeom>
              <a:solidFill>
                <a:srgbClr val="339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/>
                <a:r>
                  <a:rPr lang="en-GB" altLang="de-DE" sz="1400"/>
                  <a:t>Valence Band</a:t>
                </a:r>
              </a:p>
            </p:txBody>
          </p:sp>
          <p:sp>
            <p:nvSpPr>
              <p:cNvPr id="2074" name="Line 17"/>
              <p:cNvSpPr>
                <a:spLocks noChangeShapeType="1"/>
              </p:cNvSpPr>
              <p:nvPr/>
            </p:nvSpPr>
            <p:spPr bwMode="auto">
              <a:xfrm>
                <a:off x="1429" y="1570"/>
                <a:ext cx="2585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grpSp>
            <p:nvGrpSpPr>
              <p:cNvPr id="2075" name="Group 26"/>
              <p:cNvGrpSpPr>
                <a:grpSpLocks/>
              </p:cNvGrpSpPr>
              <p:nvPr/>
            </p:nvGrpSpPr>
            <p:grpSpPr bwMode="auto">
              <a:xfrm>
                <a:off x="2835" y="1616"/>
                <a:ext cx="1043" cy="91"/>
                <a:chOff x="1202" y="2659"/>
                <a:chExt cx="1043" cy="91"/>
              </a:xfrm>
            </p:grpSpPr>
            <p:sp>
              <p:nvSpPr>
                <p:cNvPr id="2091" name="Oval 27"/>
                <p:cNvSpPr>
                  <a:spLocks noChangeArrowheads="1"/>
                </p:cNvSpPr>
                <p:nvPr/>
              </p:nvSpPr>
              <p:spPr bwMode="auto">
                <a:xfrm flipH="1">
                  <a:off x="1338" y="2659"/>
                  <a:ext cx="91" cy="91"/>
                </a:xfrm>
                <a:prstGeom prst="ellipse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algn="ctr" eaLnBrk="1" hangingPunct="1"/>
                  <a:r>
                    <a:rPr lang="en-GB" altLang="de-DE"/>
                    <a:t>+</a:t>
                  </a:r>
                </a:p>
              </p:txBody>
            </p:sp>
            <p:sp>
              <p:nvSpPr>
                <p:cNvPr id="2092" name="Oval 28"/>
                <p:cNvSpPr>
                  <a:spLocks noChangeArrowheads="1"/>
                </p:cNvSpPr>
                <p:nvPr/>
              </p:nvSpPr>
              <p:spPr bwMode="auto">
                <a:xfrm flipH="1">
                  <a:off x="1474" y="2659"/>
                  <a:ext cx="91" cy="91"/>
                </a:xfrm>
                <a:prstGeom prst="ellipse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algn="ctr" eaLnBrk="1" hangingPunct="1"/>
                  <a:r>
                    <a:rPr lang="en-GB" altLang="de-DE"/>
                    <a:t>+</a:t>
                  </a:r>
                </a:p>
              </p:txBody>
            </p:sp>
            <p:sp>
              <p:nvSpPr>
                <p:cNvPr id="2093" name="Oval 29"/>
                <p:cNvSpPr>
                  <a:spLocks noChangeArrowheads="1"/>
                </p:cNvSpPr>
                <p:nvPr/>
              </p:nvSpPr>
              <p:spPr bwMode="auto">
                <a:xfrm flipH="1">
                  <a:off x="1610" y="2659"/>
                  <a:ext cx="91" cy="91"/>
                </a:xfrm>
                <a:prstGeom prst="ellipse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algn="ctr" eaLnBrk="1" hangingPunct="1"/>
                  <a:r>
                    <a:rPr lang="en-GB" altLang="de-DE"/>
                    <a:t>+</a:t>
                  </a:r>
                </a:p>
              </p:txBody>
            </p:sp>
            <p:sp>
              <p:nvSpPr>
                <p:cNvPr id="2094" name="Oval 30"/>
                <p:cNvSpPr>
                  <a:spLocks noChangeArrowheads="1"/>
                </p:cNvSpPr>
                <p:nvPr/>
              </p:nvSpPr>
              <p:spPr bwMode="auto">
                <a:xfrm flipH="1">
                  <a:off x="1746" y="2659"/>
                  <a:ext cx="91" cy="91"/>
                </a:xfrm>
                <a:prstGeom prst="ellipse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algn="ctr" eaLnBrk="1" hangingPunct="1"/>
                  <a:r>
                    <a:rPr lang="en-GB" altLang="de-DE"/>
                    <a:t>+</a:t>
                  </a:r>
                </a:p>
              </p:txBody>
            </p:sp>
            <p:sp>
              <p:nvSpPr>
                <p:cNvPr id="2095" name="Oval 31"/>
                <p:cNvSpPr>
                  <a:spLocks noChangeArrowheads="1"/>
                </p:cNvSpPr>
                <p:nvPr/>
              </p:nvSpPr>
              <p:spPr bwMode="auto">
                <a:xfrm flipH="1">
                  <a:off x="1882" y="2659"/>
                  <a:ext cx="91" cy="91"/>
                </a:xfrm>
                <a:prstGeom prst="ellipse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algn="ctr" eaLnBrk="1" hangingPunct="1"/>
                  <a:r>
                    <a:rPr lang="en-GB" altLang="de-DE"/>
                    <a:t>+</a:t>
                  </a:r>
                </a:p>
              </p:txBody>
            </p:sp>
            <p:sp>
              <p:nvSpPr>
                <p:cNvPr id="2096" name="Oval 32"/>
                <p:cNvSpPr>
                  <a:spLocks noChangeArrowheads="1"/>
                </p:cNvSpPr>
                <p:nvPr/>
              </p:nvSpPr>
              <p:spPr bwMode="auto">
                <a:xfrm flipH="1">
                  <a:off x="1202" y="2659"/>
                  <a:ext cx="91" cy="91"/>
                </a:xfrm>
                <a:prstGeom prst="ellipse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algn="ctr" eaLnBrk="1" hangingPunct="1"/>
                  <a:r>
                    <a:rPr lang="en-GB" altLang="de-DE"/>
                    <a:t>+</a:t>
                  </a:r>
                </a:p>
              </p:txBody>
            </p:sp>
            <p:sp>
              <p:nvSpPr>
                <p:cNvPr id="2097" name="Oval 33"/>
                <p:cNvSpPr>
                  <a:spLocks noChangeArrowheads="1"/>
                </p:cNvSpPr>
                <p:nvPr/>
              </p:nvSpPr>
              <p:spPr bwMode="auto">
                <a:xfrm flipH="1">
                  <a:off x="2018" y="2659"/>
                  <a:ext cx="91" cy="91"/>
                </a:xfrm>
                <a:prstGeom prst="ellipse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algn="ctr" eaLnBrk="1" hangingPunct="1"/>
                  <a:r>
                    <a:rPr lang="en-GB" altLang="de-DE"/>
                    <a:t>+</a:t>
                  </a:r>
                </a:p>
              </p:txBody>
            </p:sp>
            <p:sp>
              <p:nvSpPr>
                <p:cNvPr id="2098" name="Oval 34"/>
                <p:cNvSpPr>
                  <a:spLocks noChangeArrowheads="1"/>
                </p:cNvSpPr>
                <p:nvPr/>
              </p:nvSpPr>
              <p:spPr bwMode="auto">
                <a:xfrm flipH="1">
                  <a:off x="2154" y="2659"/>
                  <a:ext cx="91" cy="91"/>
                </a:xfrm>
                <a:prstGeom prst="ellipse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algn="ctr" eaLnBrk="1" hangingPunct="1"/>
                  <a:r>
                    <a:rPr lang="en-GB" altLang="de-DE"/>
                    <a:t>+</a:t>
                  </a:r>
                </a:p>
              </p:txBody>
            </p:sp>
          </p:grpSp>
          <p:sp>
            <p:nvSpPr>
              <p:cNvPr id="2076" name="Oval 35"/>
              <p:cNvSpPr>
                <a:spLocks noChangeArrowheads="1"/>
              </p:cNvSpPr>
              <p:nvPr/>
            </p:nvSpPr>
            <p:spPr bwMode="auto">
              <a:xfrm flipH="1">
                <a:off x="2835" y="1434"/>
                <a:ext cx="91" cy="91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/>
                <a:r>
                  <a:rPr lang="en-GB" altLang="de-DE"/>
                  <a:t>-</a:t>
                </a:r>
              </a:p>
            </p:txBody>
          </p:sp>
          <p:sp>
            <p:nvSpPr>
              <p:cNvPr id="2077" name="Oval 45"/>
              <p:cNvSpPr>
                <a:spLocks noChangeArrowheads="1"/>
              </p:cNvSpPr>
              <p:nvPr/>
            </p:nvSpPr>
            <p:spPr bwMode="auto">
              <a:xfrm flipH="1">
                <a:off x="2971" y="1434"/>
                <a:ext cx="91" cy="91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/>
                <a:r>
                  <a:rPr lang="en-GB" altLang="de-DE"/>
                  <a:t>-</a:t>
                </a:r>
              </a:p>
            </p:txBody>
          </p:sp>
          <p:sp>
            <p:nvSpPr>
              <p:cNvPr id="2078" name="Oval 46"/>
              <p:cNvSpPr>
                <a:spLocks noChangeArrowheads="1"/>
              </p:cNvSpPr>
              <p:nvPr/>
            </p:nvSpPr>
            <p:spPr bwMode="auto">
              <a:xfrm flipH="1">
                <a:off x="3787" y="1434"/>
                <a:ext cx="91" cy="91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/>
                <a:r>
                  <a:rPr lang="en-GB" altLang="de-DE"/>
                  <a:t>-</a:t>
                </a:r>
              </a:p>
            </p:txBody>
          </p:sp>
          <p:sp>
            <p:nvSpPr>
              <p:cNvPr id="2079" name="Oval 47"/>
              <p:cNvSpPr>
                <a:spLocks noChangeArrowheads="1"/>
              </p:cNvSpPr>
              <p:nvPr/>
            </p:nvSpPr>
            <p:spPr bwMode="auto">
              <a:xfrm flipH="1">
                <a:off x="3107" y="1434"/>
                <a:ext cx="91" cy="91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/>
                <a:r>
                  <a:rPr lang="en-GB" altLang="de-DE"/>
                  <a:t>-</a:t>
                </a:r>
              </a:p>
            </p:txBody>
          </p:sp>
          <p:sp>
            <p:nvSpPr>
              <p:cNvPr id="2080" name="Oval 48"/>
              <p:cNvSpPr>
                <a:spLocks noChangeArrowheads="1"/>
              </p:cNvSpPr>
              <p:nvPr/>
            </p:nvSpPr>
            <p:spPr bwMode="auto">
              <a:xfrm flipH="1">
                <a:off x="3243" y="1434"/>
                <a:ext cx="91" cy="91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/>
                <a:r>
                  <a:rPr lang="en-GB" altLang="de-DE"/>
                  <a:t>-</a:t>
                </a:r>
              </a:p>
            </p:txBody>
          </p:sp>
          <p:sp>
            <p:nvSpPr>
              <p:cNvPr id="2081" name="Oval 49"/>
              <p:cNvSpPr>
                <a:spLocks noChangeArrowheads="1"/>
              </p:cNvSpPr>
              <p:nvPr/>
            </p:nvSpPr>
            <p:spPr bwMode="auto">
              <a:xfrm flipH="1">
                <a:off x="3379" y="1434"/>
                <a:ext cx="91" cy="91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/>
                <a:r>
                  <a:rPr lang="en-GB" altLang="de-DE"/>
                  <a:t>-</a:t>
                </a:r>
              </a:p>
            </p:txBody>
          </p:sp>
          <p:sp>
            <p:nvSpPr>
              <p:cNvPr id="2082" name="Oval 50"/>
              <p:cNvSpPr>
                <a:spLocks noChangeArrowheads="1"/>
              </p:cNvSpPr>
              <p:nvPr/>
            </p:nvSpPr>
            <p:spPr bwMode="auto">
              <a:xfrm flipH="1">
                <a:off x="3515" y="1434"/>
                <a:ext cx="91" cy="91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/>
                <a:r>
                  <a:rPr lang="en-GB" altLang="de-DE"/>
                  <a:t>-</a:t>
                </a:r>
              </a:p>
            </p:txBody>
          </p:sp>
          <p:sp>
            <p:nvSpPr>
              <p:cNvPr id="2083" name="Oval 51"/>
              <p:cNvSpPr>
                <a:spLocks noChangeArrowheads="1"/>
              </p:cNvSpPr>
              <p:nvPr/>
            </p:nvSpPr>
            <p:spPr bwMode="auto">
              <a:xfrm flipH="1">
                <a:off x="3651" y="1434"/>
                <a:ext cx="91" cy="91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/>
                <a:r>
                  <a:rPr lang="en-GB" altLang="de-DE"/>
                  <a:t>-</a:t>
                </a:r>
              </a:p>
            </p:txBody>
          </p:sp>
          <p:sp>
            <p:nvSpPr>
              <p:cNvPr id="2084" name="Text Box 54"/>
              <p:cNvSpPr txBox="1">
                <a:spLocks noChangeArrowheads="1"/>
              </p:cNvSpPr>
              <p:nvPr/>
            </p:nvSpPr>
            <p:spPr bwMode="auto">
              <a:xfrm>
                <a:off x="3007" y="709"/>
                <a:ext cx="116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de-DE"/>
              </a:p>
            </p:txBody>
          </p:sp>
          <p:sp>
            <p:nvSpPr>
              <p:cNvPr id="2085" name="AutoShape 76"/>
              <p:cNvSpPr>
                <a:spLocks noChangeArrowheads="1"/>
              </p:cNvSpPr>
              <p:nvPr/>
            </p:nvSpPr>
            <p:spPr bwMode="auto">
              <a:xfrm rot="-5400000">
                <a:off x="2495" y="1003"/>
                <a:ext cx="272" cy="227"/>
              </a:xfrm>
              <a:prstGeom prst="rtTriangle">
                <a:avLst/>
              </a:pr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2086" name="AutoShape 77"/>
              <p:cNvSpPr>
                <a:spLocks noChangeArrowheads="1"/>
              </p:cNvSpPr>
              <p:nvPr/>
            </p:nvSpPr>
            <p:spPr bwMode="auto">
              <a:xfrm rot="-5400000">
                <a:off x="2495" y="1638"/>
                <a:ext cx="272" cy="227"/>
              </a:xfrm>
              <a:prstGeom prst="rtTriangle">
                <a:avLst/>
              </a:prstGeom>
              <a:solidFill>
                <a:srgbClr val="339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2087" name="AutoShape 78"/>
              <p:cNvSpPr>
                <a:spLocks noChangeArrowheads="1"/>
              </p:cNvSpPr>
              <p:nvPr/>
            </p:nvSpPr>
            <p:spPr bwMode="auto">
              <a:xfrm rot="-5400000">
                <a:off x="2495" y="1910"/>
                <a:ext cx="272" cy="227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2088" name="AutoShape 79"/>
              <p:cNvSpPr>
                <a:spLocks noChangeArrowheads="1"/>
              </p:cNvSpPr>
              <p:nvPr/>
            </p:nvSpPr>
            <p:spPr bwMode="auto">
              <a:xfrm rot="-5400000">
                <a:off x="2495" y="1275"/>
                <a:ext cx="272" cy="227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2089" name="Oval 80"/>
              <p:cNvSpPr>
                <a:spLocks noChangeArrowheads="1"/>
              </p:cNvSpPr>
              <p:nvPr/>
            </p:nvSpPr>
            <p:spPr bwMode="auto">
              <a:xfrm flipH="1">
                <a:off x="2699" y="1434"/>
                <a:ext cx="91" cy="91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/>
                <a:r>
                  <a:rPr lang="en-GB" altLang="de-DE"/>
                  <a:t>-</a:t>
                </a:r>
              </a:p>
            </p:txBody>
          </p:sp>
          <p:sp>
            <p:nvSpPr>
              <p:cNvPr id="2090" name="Rectangle 82"/>
              <p:cNvSpPr>
                <a:spLocks noChangeArrowheads="1"/>
              </p:cNvSpPr>
              <p:nvPr/>
            </p:nvSpPr>
            <p:spPr bwMode="auto">
              <a:xfrm>
                <a:off x="2472" y="845"/>
                <a:ext cx="272" cy="1496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</p:grpSp>
        <p:sp>
          <p:nvSpPr>
            <p:cNvPr id="2056" name="Line 87"/>
            <p:cNvSpPr>
              <a:spLocks noChangeShapeType="1"/>
            </p:cNvSpPr>
            <p:nvPr/>
          </p:nvSpPr>
          <p:spPr bwMode="auto">
            <a:xfrm flipV="1">
              <a:off x="1882" y="1026"/>
              <a:ext cx="0" cy="27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057" name="Text Box 88"/>
            <p:cNvSpPr txBox="1">
              <a:spLocks noChangeArrowheads="1"/>
            </p:cNvSpPr>
            <p:nvPr/>
          </p:nvSpPr>
          <p:spPr bwMode="auto">
            <a:xfrm>
              <a:off x="1552" y="1038"/>
              <a:ext cx="28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GB" altLang="de-DE"/>
                <a:t>V</a:t>
              </a:r>
              <a:r>
                <a:rPr lang="en-GB" altLang="de-DE" baseline="-25000"/>
                <a:t>bi</a:t>
              </a:r>
            </a:p>
          </p:txBody>
        </p:sp>
        <p:sp>
          <p:nvSpPr>
            <p:cNvPr id="2058" name="Text Box 89"/>
            <p:cNvSpPr txBox="1">
              <a:spLocks noChangeArrowheads="1"/>
            </p:cNvSpPr>
            <p:nvPr/>
          </p:nvSpPr>
          <p:spPr bwMode="auto">
            <a:xfrm>
              <a:off x="2925" y="2201"/>
              <a:ext cx="19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GB" altLang="de-DE"/>
                <a:t>d</a:t>
              </a:r>
            </a:p>
          </p:txBody>
        </p:sp>
        <p:sp>
          <p:nvSpPr>
            <p:cNvPr id="2059" name="Line 90"/>
            <p:cNvSpPr>
              <a:spLocks noChangeShapeType="1"/>
            </p:cNvSpPr>
            <p:nvPr/>
          </p:nvSpPr>
          <p:spPr bwMode="auto">
            <a:xfrm>
              <a:off x="2880" y="2251"/>
              <a:ext cx="27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graphicFrame>
        <p:nvGraphicFramePr>
          <p:cNvPr id="2050" name="Object 91"/>
          <p:cNvGraphicFramePr>
            <a:graphicFrameLocks noGrp="1" noChangeAspect="1"/>
          </p:cNvGraphicFramePr>
          <p:nvPr>
            <p:ph sz="quarter" idx="4294967295"/>
            <p:extLst>
              <p:ext uri="{D42A27DB-BD31-4B8C-83A1-F6EECF244321}">
                <p14:modId xmlns:p14="http://schemas.microsoft.com/office/powerpoint/2010/main" val="4031183604"/>
              </p:ext>
            </p:extLst>
          </p:nvPr>
        </p:nvGraphicFramePr>
        <p:xfrm>
          <a:off x="1587053" y="3900389"/>
          <a:ext cx="4779790" cy="2633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89" name="Formel" r:id="rId3" imgW="2628720" imgH="1447560" progId="Equation.3">
                  <p:embed/>
                </p:oleObj>
              </mc:Choice>
              <mc:Fallback>
                <p:oleObj name="Formel" r:id="rId3" imgW="2628720" imgH="14475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7053" y="3900389"/>
                        <a:ext cx="4779790" cy="26337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8" name="Rectangle 5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604250" y="6597650"/>
            <a:ext cx="539750" cy="2603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6FF29F-412A-4CCD-969A-6823A2E3362E}" type="slidenum">
              <a:rPr lang="en-GB"/>
              <a:pPr>
                <a:defRPr/>
              </a:pPr>
              <a:t>14</a:t>
            </a:fld>
            <a:endParaRPr lang="en-GB"/>
          </a:p>
        </p:txBody>
      </p:sp>
      <p:sp>
        <p:nvSpPr>
          <p:cNvPr id="59" name="Textfeld 58"/>
          <p:cNvSpPr txBox="1"/>
          <p:nvPr/>
        </p:nvSpPr>
        <p:spPr>
          <a:xfrm>
            <a:off x="899592" y="2132856"/>
            <a:ext cx="9364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n</a:t>
            </a:r>
            <a:r>
              <a:rPr lang="en-GB" dirty="0" smtClean="0"/>
              <a:t>-doped</a:t>
            </a:r>
            <a:endParaRPr lang="en-GB" dirty="0"/>
          </a:p>
        </p:txBody>
      </p:sp>
      <p:sp>
        <p:nvSpPr>
          <p:cNvPr id="60" name="Textfeld 59"/>
          <p:cNvSpPr txBox="1"/>
          <p:nvPr/>
        </p:nvSpPr>
        <p:spPr>
          <a:xfrm>
            <a:off x="7379941" y="1916832"/>
            <a:ext cx="9364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p-doped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33086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Repetitive Readout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0" y="6597650"/>
            <a:ext cx="1331913" cy="26035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405238F-43FE-460A-8592-1F760BD660D0}" type="slidenum">
              <a:rPr lang="en-GB" smtClean="0"/>
              <a:pPr>
                <a:defRPr/>
              </a:pPr>
              <a:t>140</a:t>
            </a:fld>
            <a:endParaRPr lang="en-GB"/>
          </a:p>
        </p:txBody>
      </p:sp>
      <p:pic>
        <p:nvPicPr>
          <p:cNvPr id="6349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5976" y="3579984"/>
            <a:ext cx="4176464" cy="3233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25648" y="1052736"/>
            <a:ext cx="5310848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546123" y="1564047"/>
            <a:ext cx="3312368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repetitive</a:t>
            </a:r>
          </a:p>
          <a:p>
            <a:r>
              <a:rPr lang="en-US" b="1" dirty="0" smtClean="0"/>
              <a:t>non destructive </a:t>
            </a:r>
          </a:p>
          <a:p>
            <a:r>
              <a:rPr lang="en-US" b="1" dirty="0" smtClean="0"/>
              <a:t>readout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Multiple measurement of signal charge reduces 1/f noise</a:t>
            </a:r>
          </a:p>
          <a:p>
            <a:endParaRPr lang="en-US" dirty="0" smtClean="0"/>
          </a:p>
          <a:p>
            <a:pPr>
              <a:buFont typeface="Symbol"/>
              <a:buChar char="Þ"/>
            </a:pPr>
            <a:r>
              <a:rPr lang="en-US" dirty="0" smtClean="0"/>
              <a:t> </a:t>
            </a:r>
            <a:r>
              <a:rPr lang="en-US" dirty="0" err="1" smtClean="0"/>
              <a:t>rms</a:t>
            </a:r>
            <a:r>
              <a:rPr lang="en-US" dirty="0" smtClean="0"/>
              <a:t> noise &lt; 0.25 e</a:t>
            </a:r>
          </a:p>
          <a:p>
            <a:pPr>
              <a:buFont typeface="Symbol"/>
              <a:buChar char="Þ"/>
            </a:pPr>
            <a:endParaRPr lang="en-US" dirty="0" smtClean="0"/>
          </a:p>
          <a:p>
            <a:pPr>
              <a:buFont typeface="Symbol"/>
              <a:buChar char="Þ"/>
            </a:pPr>
            <a:r>
              <a:rPr lang="en-US" dirty="0" smtClean="0"/>
              <a:t> counts individual signal electrons!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1007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End of 2nd Lecture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4A6A59D-944C-415D-B0AC-758C8F70E9DA}" type="slidenum">
              <a:rPr lang="en-US" smtClean="0"/>
              <a:pPr>
                <a:defRPr/>
              </a:pPr>
              <a:t>141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1387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Punch </a:t>
            </a:r>
            <a:r>
              <a:rPr lang="de-DE" dirty="0" err="1" smtClean="0"/>
              <a:t>through</a:t>
            </a:r>
            <a:r>
              <a:rPr lang="de-DE" dirty="0"/>
              <a:t> </a:t>
            </a:r>
            <a:r>
              <a:rPr lang="de-DE" dirty="0" err="1" smtClean="0"/>
              <a:t>biassing</a:t>
            </a:r>
            <a:r>
              <a:rPr lang="de-DE" dirty="0" smtClean="0"/>
              <a:t> </a:t>
            </a:r>
            <a:endParaRPr lang="de-DE" dirty="0"/>
          </a:p>
        </p:txBody>
      </p:sp>
      <p:grpSp>
        <p:nvGrpSpPr>
          <p:cNvPr id="29" name="Gruppieren 28"/>
          <p:cNvGrpSpPr/>
          <p:nvPr/>
        </p:nvGrpSpPr>
        <p:grpSpPr>
          <a:xfrm>
            <a:off x="1030310" y="1712890"/>
            <a:ext cx="7471152" cy="3525602"/>
            <a:chOff x="1609858" y="2884866"/>
            <a:chExt cx="6891604" cy="2524260"/>
          </a:xfrm>
        </p:grpSpPr>
        <p:sp>
          <p:nvSpPr>
            <p:cNvPr id="7" name="Rechteck 6"/>
            <p:cNvSpPr/>
            <p:nvPr/>
          </p:nvSpPr>
          <p:spPr>
            <a:xfrm>
              <a:off x="1609858" y="3425779"/>
              <a:ext cx="6168981" cy="1983347"/>
            </a:xfrm>
            <a:prstGeom prst="rect">
              <a:avLst/>
            </a:prstGeom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8" name="Rechteck 7"/>
            <p:cNvSpPr/>
            <p:nvPr/>
          </p:nvSpPr>
          <p:spPr>
            <a:xfrm>
              <a:off x="2292439" y="3425779"/>
              <a:ext cx="618186" cy="128790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9" name="Rechteck 8"/>
            <p:cNvSpPr/>
            <p:nvPr/>
          </p:nvSpPr>
          <p:spPr>
            <a:xfrm>
              <a:off x="1968315" y="5278207"/>
              <a:ext cx="5385521" cy="128790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0" name="Rechteck 9"/>
            <p:cNvSpPr/>
            <p:nvPr/>
          </p:nvSpPr>
          <p:spPr>
            <a:xfrm>
              <a:off x="3436522" y="3436510"/>
              <a:ext cx="309093" cy="128790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2" name="Rechteck 11"/>
            <p:cNvSpPr/>
            <p:nvPr/>
          </p:nvSpPr>
          <p:spPr>
            <a:xfrm>
              <a:off x="4398151" y="3445093"/>
              <a:ext cx="309093" cy="128790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4" name="Rechteck 13"/>
            <p:cNvSpPr/>
            <p:nvPr/>
          </p:nvSpPr>
          <p:spPr>
            <a:xfrm>
              <a:off x="5376955" y="3435872"/>
              <a:ext cx="309093" cy="128790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6" name="Rechteck 15"/>
            <p:cNvSpPr/>
            <p:nvPr/>
          </p:nvSpPr>
          <p:spPr>
            <a:xfrm>
              <a:off x="6355759" y="3435872"/>
              <a:ext cx="309093" cy="128790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9" name="Rechteck 18"/>
            <p:cNvSpPr/>
            <p:nvPr/>
          </p:nvSpPr>
          <p:spPr>
            <a:xfrm>
              <a:off x="7098445" y="3440797"/>
              <a:ext cx="309093" cy="128790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cxnSp>
          <p:nvCxnSpPr>
            <p:cNvPr id="21" name="Gerade Verbindung 20"/>
            <p:cNvCxnSpPr>
              <a:endCxn id="8" idx="0"/>
            </p:cNvCxnSpPr>
            <p:nvPr/>
          </p:nvCxnSpPr>
          <p:spPr bwMode="auto">
            <a:xfrm>
              <a:off x="2601532" y="3181082"/>
              <a:ext cx="0" cy="244697"/>
            </a:xfrm>
            <a:prstGeom prst="line">
              <a:avLst/>
            </a:prstGeom>
            <a:solidFill>
              <a:schemeClr val="bg1"/>
            </a:solidFill>
            <a:ln w="412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3" name="Textfeld 22"/>
            <p:cNvSpPr txBox="1"/>
            <p:nvPr/>
          </p:nvSpPr>
          <p:spPr>
            <a:xfrm>
              <a:off x="1880310" y="2884866"/>
              <a:ext cx="1647282" cy="2203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err="1" smtClean="0"/>
                <a:t>Vpunch</a:t>
              </a:r>
              <a:r>
                <a:rPr lang="de-DE" dirty="0" smtClean="0"/>
                <a:t> </a:t>
              </a:r>
              <a:r>
                <a:rPr lang="de-DE" dirty="0" err="1" smtClean="0"/>
                <a:t>through</a:t>
              </a:r>
              <a:r>
                <a:rPr lang="de-DE" dirty="0" smtClean="0"/>
                <a:t> (V-)</a:t>
              </a:r>
              <a:endParaRPr lang="de-DE" dirty="0"/>
            </a:p>
          </p:txBody>
        </p:sp>
        <p:sp>
          <p:nvSpPr>
            <p:cNvPr id="24" name="Textfeld 23"/>
            <p:cNvSpPr txBox="1"/>
            <p:nvPr/>
          </p:nvSpPr>
          <p:spPr>
            <a:xfrm>
              <a:off x="3938802" y="3037266"/>
              <a:ext cx="196399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smtClean="0"/>
                <a:t>Matrix (not </a:t>
              </a:r>
              <a:r>
                <a:rPr lang="de-DE" dirty="0" err="1" smtClean="0"/>
                <a:t>connected</a:t>
              </a:r>
              <a:r>
                <a:rPr lang="de-DE" dirty="0" smtClean="0"/>
                <a:t>)</a:t>
              </a:r>
              <a:endParaRPr lang="de-DE" dirty="0"/>
            </a:p>
          </p:txBody>
        </p:sp>
        <p:sp>
          <p:nvSpPr>
            <p:cNvPr id="25" name="Textfeld 24"/>
            <p:cNvSpPr txBox="1"/>
            <p:nvPr/>
          </p:nvSpPr>
          <p:spPr>
            <a:xfrm>
              <a:off x="6913851" y="2985750"/>
              <a:ext cx="942199" cy="2203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err="1" smtClean="0"/>
                <a:t>Vbulk</a:t>
              </a:r>
              <a:r>
                <a:rPr lang="de-DE" dirty="0" smtClean="0"/>
                <a:t> (0V)</a:t>
              </a:r>
              <a:endParaRPr lang="de-DE" dirty="0"/>
            </a:p>
          </p:txBody>
        </p:sp>
        <p:sp>
          <p:nvSpPr>
            <p:cNvPr id="26" name="Textfeld 25"/>
            <p:cNvSpPr txBox="1"/>
            <p:nvPr/>
          </p:nvSpPr>
          <p:spPr>
            <a:xfrm>
              <a:off x="3603948" y="5007753"/>
              <a:ext cx="283282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err="1" smtClean="0"/>
                <a:t>Backside</a:t>
              </a:r>
              <a:r>
                <a:rPr lang="de-DE" dirty="0" smtClean="0"/>
                <a:t> (not </a:t>
              </a:r>
              <a:r>
                <a:rPr lang="de-DE" dirty="0" err="1" smtClean="0"/>
                <a:t>directly</a:t>
              </a:r>
              <a:r>
                <a:rPr lang="de-DE" dirty="0" smtClean="0"/>
                <a:t> </a:t>
              </a:r>
              <a:r>
                <a:rPr lang="de-DE" dirty="0" err="1" smtClean="0"/>
                <a:t>accessible</a:t>
              </a:r>
              <a:r>
                <a:rPr lang="de-DE" dirty="0" smtClean="0"/>
                <a:t>)</a:t>
              </a:r>
              <a:endParaRPr lang="de-DE" dirty="0"/>
            </a:p>
          </p:txBody>
        </p:sp>
        <p:sp>
          <p:nvSpPr>
            <p:cNvPr id="27" name="Textfeld 26"/>
            <p:cNvSpPr txBox="1"/>
            <p:nvPr/>
          </p:nvSpPr>
          <p:spPr>
            <a:xfrm>
              <a:off x="7864749" y="4194228"/>
              <a:ext cx="63671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smtClean="0"/>
                <a:t>75µm</a:t>
              </a:r>
              <a:endParaRPr lang="de-DE" dirty="0"/>
            </a:p>
          </p:txBody>
        </p:sp>
      </p:grpSp>
      <p:sp>
        <p:nvSpPr>
          <p:cNvPr id="50" name="Textfeld 49"/>
          <p:cNvSpPr txBox="1"/>
          <p:nvPr/>
        </p:nvSpPr>
        <p:spPr>
          <a:xfrm>
            <a:off x="2634190" y="2165602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dirty="0"/>
          </a:p>
        </p:txBody>
      </p:sp>
      <p:cxnSp>
        <p:nvCxnSpPr>
          <p:cNvPr id="51" name="Gerade Verbindung 50"/>
          <p:cNvCxnSpPr/>
          <p:nvPr/>
        </p:nvCxnSpPr>
        <p:spPr bwMode="auto">
          <a:xfrm>
            <a:off x="7151799" y="2163100"/>
            <a:ext cx="0" cy="341765"/>
          </a:xfrm>
          <a:prstGeom prst="line">
            <a:avLst/>
          </a:prstGeom>
          <a:solidFill>
            <a:schemeClr val="bg1"/>
          </a:solidFill>
          <a:ln w="412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" name="Textfeld 2"/>
          <p:cNvSpPr txBox="1"/>
          <p:nvPr/>
        </p:nvSpPr>
        <p:spPr>
          <a:xfrm>
            <a:off x="4220627" y="6309320"/>
            <a:ext cx="38682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Illustrations by Rainer Richter, MPG HLL</a:t>
            </a:r>
            <a:endParaRPr lang="en-GB" dirty="0"/>
          </a:p>
        </p:txBody>
      </p:sp>
      <p:sp>
        <p:nvSpPr>
          <p:cNvPr id="4" name="Textfeld 3"/>
          <p:cNvSpPr txBox="1"/>
          <p:nvPr/>
        </p:nvSpPr>
        <p:spPr>
          <a:xfrm>
            <a:off x="3555106" y="3756593"/>
            <a:ext cx="7312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n</a:t>
            </a:r>
            <a:r>
              <a:rPr lang="en-GB" dirty="0"/>
              <a:t> </a:t>
            </a:r>
            <a:r>
              <a:rPr lang="en-GB" dirty="0" smtClean="0"/>
              <a:t>bulk</a:t>
            </a:r>
            <a:endParaRPr lang="en-GB" dirty="0"/>
          </a:p>
        </p:txBody>
      </p:sp>
      <p:sp>
        <p:nvSpPr>
          <p:cNvPr id="5" name="Textfeld 4"/>
          <p:cNvSpPr txBox="1"/>
          <p:nvPr/>
        </p:nvSpPr>
        <p:spPr>
          <a:xfrm>
            <a:off x="1547664" y="2708920"/>
            <a:ext cx="10182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 contact</a:t>
            </a:r>
            <a:endParaRPr lang="en-GB" dirty="0"/>
          </a:p>
        </p:txBody>
      </p:sp>
      <p:sp>
        <p:nvSpPr>
          <p:cNvPr id="6" name="Textfeld 5"/>
          <p:cNvSpPr txBox="1"/>
          <p:nvPr/>
        </p:nvSpPr>
        <p:spPr>
          <a:xfrm>
            <a:off x="6780341" y="2636912"/>
            <a:ext cx="11760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n</a:t>
            </a:r>
            <a:r>
              <a:rPr lang="en-GB" dirty="0" smtClean="0"/>
              <a:t>+ </a:t>
            </a:r>
            <a:r>
              <a:rPr lang="en-GB" dirty="0" err="1" smtClean="0"/>
              <a:t>ohmic</a:t>
            </a:r>
            <a:r>
              <a:rPr lang="en-GB" dirty="0" smtClean="0"/>
              <a:t> contact</a:t>
            </a:r>
            <a:endParaRPr lang="en-GB" dirty="0"/>
          </a:p>
        </p:txBody>
      </p:sp>
      <p:sp>
        <p:nvSpPr>
          <p:cNvPr id="30" name="Rectangle 5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604250" y="6597650"/>
            <a:ext cx="539750" cy="2603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6FF29F-412A-4CCD-969A-6823A2E3362E}" type="slidenum">
              <a:rPr lang="en-GB"/>
              <a:pPr>
                <a:defRPr/>
              </a:pPr>
              <a:t>142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5250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itle 1"/>
          <p:cNvSpPr>
            <a:spLocks noGrp="1"/>
          </p:cNvSpPr>
          <p:nvPr>
            <p:ph type="title"/>
          </p:nvPr>
        </p:nvSpPr>
        <p:spPr>
          <a:xfrm>
            <a:off x="658091" y="188913"/>
            <a:ext cx="7308273" cy="609600"/>
          </a:xfrm>
        </p:spPr>
        <p:txBody>
          <a:bodyPr/>
          <a:lstStyle/>
          <a:p>
            <a:pPr algn="ctr"/>
            <a:r>
              <a:rPr lang="en-US" sz="2400" dirty="0"/>
              <a:t>Punch Through Characteristic </a:t>
            </a:r>
            <a:r>
              <a:rPr lang="en-US" sz="2400" dirty="0" smtClean="0"/>
              <a:t>I-V curve</a:t>
            </a:r>
          </a:p>
        </p:txBody>
      </p:sp>
      <p:pic>
        <p:nvPicPr>
          <p:cNvPr id="2" name="Picture 1" descr="W35_OB_PTvoltage.eps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0959" y="1362304"/>
            <a:ext cx="6675405" cy="4977853"/>
          </a:xfrm>
          <a:prstGeom prst="rect">
            <a:avLst/>
          </a:prstGeom>
        </p:spPr>
      </p:pic>
      <p:sp>
        <p:nvSpPr>
          <p:cNvPr id="10" name="Rectangle 5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604250" y="6597650"/>
            <a:ext cx="539750" cy="2603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6FF29F-412A-4CCD-969A-6823A2E3362E}" type="slidenum">
              <a:rPr lang="en-GB"/>
              <a:pPr>
                <a:defRPr/>
              </a:pPr>
              <a:t>143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5572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itle 1"/>
          <p:cNvSpPr>
            <a:spLocks noGrp="1"/>
          </p:cNvSpPr>
          <p:nvPr>
            <p:ph type="title"/>
          </p:nvPr>
        </p:nvSpPr>
        <p:spPr>
          <a:xfrm>
            <a:off x="658091" y="188913"/>
            <a:ext cx="7308273" cy="609600"/>
          </a:xfrm>
        </p:spPr>
        <p:txBody>
          <a:bodyPr/>
          <a:lstStyle/>
          <a:p>
            <a:r>
              <a:rPr lang="en-US" sz="2400" dirty="0"/>
              <a:t>Punch Through Characteristic [I]</a:t>
            </a:r>
            <a:endParaRPr lang="en-US" sz="2400" dirty="0" smtClean="0"/>
          </a:p>
        </p:txBody>
      </p:sp>
      <p:pic>
        <p:nvPicPr>
          <p:cNvPr id="2" name="Picture 1" descr="W35_OB_PTvoltage.eps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034" y="1362305"/>
            <a:ext cx="4361806" cy="325260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85530" y="4976183"/>
            <a:ext cx="7790926" cy="812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800" dirty="0"/>
              <a:t>Depletion </a:t>
            </a:r>
            <a:r>
              <a:rPr lang="en-US" sz="1800" dirty="0" smtClean="0"/>
              <a:t>region </a:t>
            </a:r>
            <a:r>
              <a:rPr lang="en-US" sz="1800" dirty="0"/>
              <a:t>expanding </a:t>
            </a:r>
            <a:r>
              <a:rPr lang="en-US" sz="1800" dirty="0" smtClean="0"/>
              <a:t>from </a:t>
            </a:r>
            <a:r>
              <a:rPr lang="en-US" sz="1800" dirty="0" err="1" smtClean="0"/>
              <a:t>punchthrough</a:t>
            </a:r>
            <a:r>
              <a:rPr lang="en-US" sz="1800" dirty="0" smtClean="0"/>
              <a:t> contact into the bulk </a:t>
            </a:r>
          </a:p>
          <a:p>
            <a:pPr>
              <a:lnSpc>
                <a:spcPct val="130000"/>
              </a:lnSpc>
            </a:pPr>
            <a:r>
              <a:rPr lang="en-US" sz="1800" dirty="0" smtClean="0"/>
              <a:t>(small volume -&gt; small leakage current) </a:t>
            </a:r>
          </a:p>
        </p:txBody>
      </p:sp>
      <p:grpSp>
        <p:nvGrpSpPr>
          <p:cNvPr id="12" name="Gruppieren 11"/>
          <p:cNvGrpSpPr/>
          <p:nvPr/>
        </p:nvGrpSpPr>
        <p:grpSpPr>
          <a:xfrm>
            <a:off x="4973437" y="1864439"/>
            <a:ext cx="3510437" cy="1265127"/>
            <a:chOff x="1609858" y="2661066"/>
            <a:chExt cx="6168981" cy="2748060"/>
          </a:xfrm>
        </p:grpSpPr>
        <p:sp>
          <p:nvSpPr>
            <p:cNvPr id="13" name="Rechteck 12"/>
            <p:cNvSpPr/>
            <p:nvPr/>
          </p:nvSpPr>
          <p:spPr>
            <a:xfrm>
              <a:off x="1609858" y="3425779"/>
              <a:ext cx="6168981" cy="1983347"/>
            </a:xfrm>
            <a:prstGeom prst="rect">
              <a:avLst/>
            </a:prstGeom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4" name="Rechteck 13"/>
            <p:cNvSpPr/>
            <p:nvPr/>
          </p:nvSpPr>
          <p:spPr>
            <a:xfrm>
              <a:off x="2292439" y="3425779"/>
              <a:ext cx="618186" cy="128790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5" name="Rechteck 14"/>
            <p:cNvSpPr/>
            <p:nvPr/>
          </p:nvSpPr>
          <p:spPr>
            <a:xfrm>
              <a:off x="1968315" y="5278207"/>
              <a:ext cx="5385521" cy="128790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6" name="Rechteck 15"/>
            <p:cNvSpPr/>
            <p:nvPr/>
          </p:nvSpPr>
          <p:spPr>
            <a:xfrm>
              <a:off x="3436522" y="3436510"/>
              <a:ext cx="309093" cy="128790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8" name="Rechteck 17"/>
            <p:cNvSpPr/>
            <p:nvPr/>
          </p:nvSpPr>
          <p:spPr>
            <a:xfrm>
              <a:off x="4398151" y="3445093"/>
              <a:ext cx="309093" cy="128790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0" name="Rechteck 19"/>
            <p:cNvSpPr/>
            <p:nvPr/>
          </p:nvSpPr>
          <p:spPr>
            <a:xfrm>
              <a:off x="5376955" y="3445093"/>
              <a:ext cx="309093" cy="128790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2" name="Rechteck 21"/>
            <p:cNvSpPr/>
            <p:nvPr/>
          </p:nvSpPr>
          <p:spPr>
            <a:xfrm>
              <a:off x="6355759" y="3445093"/>
              <a:ext cx="309093" cy="128790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3" name="Rechteck 22"/>
            <p:cNvSpPr/>
            <p:nvPr/>
          </p:nvSpPr>
          <p:spPr>
            <a:xfrm>
              <a:off x="7098445" y="3440797"/>
              <a:ext cx="309093" cy="128790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cxnSp>
          <p:nvCxnSpPr>
            <p:cNvPr id="24" name="Gerade Verbindung 23"/>
            <p:cNvCxnSpPr>
              <a:endCxn id="14" idx="0"/>
            </p:cNvCxnSpPr>
            <p:nvPr/>
          </p:nvCxnSpPr>
          <p:spPr bwMode="auto">
            <a:xfrm>
              <a:off x="2601532" y="3181082"/>
              <a:ext cx="0" cy="244697"/>
            </a:xfrm>
            <a:prstGeom prst="line">
              <a:avLst/>
            </a:prstGeom>
            <a:solidFill>
              <a:schemeClr val="bg1"/>
            </a:solidFill>
            <a:ln w="412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6" name="Textfeld 25"/>
            <p:cNvSpPr txBox="1"/>
            <p:nvPr/>
          </p:nvSpPr>
          <p:spPr>
            <a:xfrm>
              <a:off x="1767147" y="2661066"/>
              <a:ext cx="1447832" cy="307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err="1" smtClean="0"/>
                <a:t>Vpunch</a:t>
              </a:r>
              <a:r>
                <a:rPr lang="de-DE" dirty="0" smtClean="0"/>
                <a:t> </a:t>
              </a:r>
              <a:r>
                <a:rPr lang="de-DE" dirty="0" err="1" smtClean="0"/>
                <a:t>through</a:t>
              </a:r>
              <a:endParaRPr lang="de-DE" dirty="0"/>
            </a:p>
          </p:txBody>
        </p:sp>
        <p:sp>
          <p:nvSpPr>
            <p:cNvPr id="28" name="Textfeld 27"/>
            <p:cNvSpPr txBox="1"/>
            <p:nvPr/>
          </p:nvSpPr>
          <p:spPr>
            <a:xfrm>
              <a:off x="6845954" y="2678022"/>
              <a:ext cx="633507" cy="3077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err="1" smtClean="0"/>
                <a:t>Vbulk</a:t>
              </a:r>
              <a:endParaRPr lang="de-DE" dirty="0"/>
            </a:p>
          </p:txBody>
        </p:sp>
      </p:grpSp>
      <p:cxnSp>
        <p:nvCxnSpPr>
          <p:cNvPr id="32" name="Gerade Verbindung 31"/>
          <p:cNvCxnSpPr/>
          <p:nvPr/>
        </p:nvCxnSpPr>
        <p:spPr bwMode="auto">
          <a:xfrm>
            <a:off x="8201551" y="2140328"/>
            <a:ext cx="0" cy="112651"/>
          </a:xfrm>
          <a:prstGeom prst="line">
            <a:avLst/>
          </a:prstGeom>
          <a:solidFill>
            <a:schemeClr val="bg1"/>
          </a:solidFill>
          <a:ln w="412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" name="Ellipse 6"/>
          <p:cNvSpPr/>
          <p:nvPr/>
        </p:nvSpPr>
        <p:spPr>
          <a:xfrm>
            <a:off x="5256775" y="2220278"/>
            <a:ext cx="564308" cy="432792"/>
          </a:xfrm>
          <a:prstGeom prst="ellipse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400" b="0" i="0" u="none" strike="noStrike" cap="none" normalizeH="0" baseline="0" smtClean="0">
              <a:ln>
                <a:noFill/>
              </a:ln>
              <a:solidFill>
                <a:srgbClr val="0070C0"/>
              </a:solidFill>
              <a:effectLst/>
              <a:latin typeface="Arial" charset="0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5018168" y="2505601"/>
            <a:ext cx="16674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Phase 1</a:t>
            </a:r>
          </a:p>
          <a:p>
            <a:r>
              <a:rPr lang="de-DE" dirty="0" err="1" smtClean="0"/>
              <a:t>Depletion</a:t>
            </a:r>
            <a:r>
              <a:rPr lang="de-DE" dirty="0" smtClean="0"/>
              <a:t> </a:t>
            </a:r>
            <a:r>
              <a:rPr lang="de-DE" dirty="0" err="1" smtClean="0"/>
              <a:t>expands</a:t>
            </a:r>
            <a:endParaRPr lang="de-DE" dirty="0"/>
          </a:p>
        </p:txBody>
      </p:sp>
      <p:sp>
        <p:nvSpPr>
          <p:cNvPr id="4" name="Rechteck 3"/>
          <p:cNvSpPr/>
          <p:nvPr/>
        </p:nvSpPr>
        <p:spPr>
          <a:xfrm>
            <a:off x="2843808" y="1362305"/>
            <a:ext cx="1707032" cy="2786775"/>
          </a:xfrm>
          <a:prstGeom prst="rect">
            <a:avLst/>
          </a:prstGeom>
          <a:solidFill>
            <a:srgbClr val="9999FF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Rectangle 5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604250" y="6597650"/>
            <a:ext cx="539750" cy="2603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6FF29F-412A-4CCD-969A-6823A2E3362E}" type="slidenum">
              <a:rPr lang="en-GB"/>
              <a:pPr>
                <a:defRPr/>
              </a:pPr>
              <a:t>144</a:t>
            </a:fld>
            <a:endParaRPr lang="en-GB"/>
          </a:p>
        </p:txBody>
      </p:sp>
      <p:sp>
        <p:nvSpPr>
          <p:cNvPr id="31" name="Rectangle 5"/>
          <p:cNvSpPr txBox="1">
            <a:spLocks noChangeArrowheads="1"/>
          </p:cNvSpPr>
          <p:nvPr/>
        </p:nvSpPr>
        <p:spPr bwMode="auto">
          <a:xfrm>
            <a:off x="8756650" y="6750050"/>
            <a:ext cx="539750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accent2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40818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llipse 8"/>
          <p:cNvSpPr/>
          <p:nvPr/>
        </p:nvSpPr>
        <p:spPr>
          <a:xfrm>
            <a:off x="5294764" y="2225382"/>
            <a:ext cx="474804" cy="903204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3" name="Title 1"/>
          <p:cNvSpPr>
            <a:spLocks noGrp="1"/>
          </p:cNvSpPr>
          <p:nvPr>
            <p:ph type="title"/>
          </p:nvPr>
        </p:nvSpPr>
        <p:spPr>
          <a:xfrm>
            <a:off x="658091" y="188913"/>
            <a:ext cx="7308273" cy="609600"/>
          </a:xfrm>
        </p:spPr>
        <p:txBody>
          <a:bodyPr/>
          <a:lstStyle/>
          <a:p>
            <a:r>
              <a:rPr lang="en-US" sz="2400" dirty="0"/>
              <a:t>Punch Through Characteristic </a:t>
            </a:r>
            <a:r>
              <a:rPr lang="en-US" sz="2400" dirty="0" smtClean="0"/>
              <a:t>[II</a:t>
            </a:r>
            <a:r>
              <a:rPr lang="en-US" sz="2400" dirty="0"/>
              <a:t>]</a:t>
            </a:r>
            <a:endParaRPr lang="en-US" sz="2400" dirty="0" smtClean="0"/>
          </a:p>
        </p:txBody>
      </p:sp>
      <p:pic>
        <p:nvPicPr>
          <p:cNvPr id="2" name="Picture 1" descr="W35_OB_PTvoltage.eps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034" y="1362305"/>
            <a:ext cx="4361806" cy="325260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60523" y="4795877"/>
            <a:ext cx="7596951" cy="11726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800" dirty="0" smtClean="0"/>
              <a:t>Depletion region reaches  backside</a:t>
            </a:r>
          </a:p>
          <a:p>
            <a:pPr>
              <a:lnSpc>
                <a:spcPct val="130000"/>
              </a:lnSpc>
            </a:pPr>
            <a:r>
              <a:rPr lang="en-US" sz="1800" dirty="0" smtClean="0"/>
              <a:t>(sudden increase of leakage current due surface generation at backside)</a:t>
            </a:r>
          </a:p>
          <a:p>
            <a:pPr>
              <a:lnSpc>
                <a:spcPct val="130000"/>
              </a:lnSpc>
            </a:pPr>
            <a:r>
              <a:rPr lang="en-US" sz="1800" dirty="0">
                <a:solidFill>
                  <a:srgbClr val="00B0F0"/>
                </a:solidFill>
              </a:rPr>
              <a:t> </a:t>
            </a:r>
            <a:r>
              <a:rPr lang="en-US" sz="1800" dirty="0" smtClean="0">
                <a:solidFill>
                  <a:srgbClr val="00B0F0"/>
                </a:solidFill>
              </a:rPr>
              <a:t>   </a:t>
            </a:r>
          </a:p>
        </p:txBody>
      </p:sp>
      <p:grpSp>
        <p:nvGrpSpPr>
          <p:cNvPr id="12" name="Gruppieren 11"/>
          <p:cNvGrpSpPr/>
          <p:nvPr/>
        </p:nvGrpSpPr>
        <p:grpSpPr>
          <a:xfrm>
            <a:off x="4973437" y="1864439"/>
            <a:ext cx="3778451" cy="1265127"/>
            <a:chOff x="1609858" y="2661066"/>
            <a:chExt cx="6168981" cy="2748060"/>
          </a:xfrm>
        </p:grpSpPr>
        <p:sp>
          <p:nvSpPr>
            <p:cNvPr id="13" name="Rechteck 12"/>
            <p:cNvSpPr/>
            <p:nvPr/>
          </p:nvSpPr>
          <p:spPr>
            <a:xfrm>
              <a:off x="1609858" y="3425779"/>
              <a:ext cx="6168981" cy="1983347"/>
            </a:xfrm>
            <a:prstGeom prst="rect">
              <a:avLst/>
            </a:prstGeom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4" name="Rechteck 13"/>
            <p:cNvSpPr/>
            <p:nvPr/>
          </p:nvSpPr>
          <p:spPr>
            <a:xfrm>
              <a:off x="2292439" y="3425779"/>
              <a:ext cx="618186" cy="128790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5" name="Rechteck 14"/>
            <p:cNvSpPr/>
            <p:nvPr/>
          </p:nvSpPr>
          <p:spPr>
            <a:xfrm>
              <a:off x="1968315" y="5278207"/>
              <a:ext cx="5385521" cy="128790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6" name="Rechteck 15"/>
            <p:cNvSpPr/>
            <p:nvPr/>
          </p:nvSpPr>
          <p:spPr>
            <a:xfrm>
              <a:off x="3436522" y="3436510"/>
              <a:ext cx="309093" cy="128790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8" name="Rechteck 17"/>
            <p:cNvSpPr/>
            <p:nvPr/>
          </p:nvSpPr>
          <p:spPr>
            <a:xfrm>
              <a:off x="4398151" y="3445093"/>
              <a:ext cx="309093" cy="128790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0" name="Rechteck 19"/>
            <p:cNvSpPr/>
            <p:nvPr/>
          </p:nvSpPr>
          <p:spPr>
            <a:xfrm>
              <a:off x="5376955" y="3445093"/>
              <a:ext cx="309093" cy="128790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2" name="Rechteck 21"/>
            <p:cNvSpPr/>
            <p:nvPr/>
          </p:nvSpPr>
          <p:spPr>
            <a:xfrm>
              <a:off x="6355759" y="3445093"/>
              <a:ext cx="309093" cy="128790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3" name="Rechteck 22"/>
            <p:cNvSpPr/>
            <p:nvPr/>
          </p:nvSpPr>
          <p:spPr>
            <a:xfrm>
              <a:off x="7098445" y="3440797"/>
              <a:ext cx="309093" cy="128790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cxnSp>
          <p:nvCxnSpPr>
            <p:cNvPr id="24" name="Gerade Verbindung 23"/>
            <p:cNvCxnSpPr>
              <a:endCxn id="14" idx="0"/>
            </p:cNvCxnSpPr>
            <p:nvPr/>
          </p:nvCxnSpPr>
          <p:spPr bwMode="auto">
            <a:xfrm>
              <a:off x="2601532" y="3181082"/>
              <a:ext cx="0" cy="244697"/>
            </a:xfrm>
            <a:prstGeom prst="line">
              <a:avLst/>
            </a:prstGeom>
            <a:solidFill>
              <a:schemeClr val="bg1"/>
            </a:solidFill>
            <a:ln w="412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6" name="Textfeld 25"/>
            <p:cNvSpPr txBox="1"/>
            <p:nvPr/>
          </p:nvSpPr>
          <p:spPr>
            <a:xfrm>
              <a:off x="1767147" y="2661066"/>
              <a:ext cx="1447832" cy="307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err="1" smtClean="0"/>
                <a:t>Vpunch</a:t>
              </a:r>
              <a:r>
                <a:rPr lang="de-DE" dirty="0" smtClean="0"/>
                <a:t> </a:t>
              </a:r>
              <a:r>
                <a:rPr lang="de-DE" dirty="0" err="1" smtClean="0"/>
                <a:t>through</a:t>
              </a:r>
              <a:endParaRPr lang="de-DE" dirty="0"/>
            </a:p>
          </p:txBody>
        </p:sp>
        <p:sp>
          <p:nvSpPr>
            <p:cNvPr id="28" name="Textfeld 27"/>
            <p:cNvSpPr txBox="1"/>
            <p:nvPr/>
          </p:nvSpPr>
          <p:spPr>
            <a:xfrm>
              <a:off x="6845954" y="2678022"/>
              <a:ext cx="633507" cy="3077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err="1" smtClean="0"/>
                <a:t>Vbulk</a:t>
              </a:r>
              <a:endParaRPr lang="de-DE" dirty="0"/>
            </a:p>
          </p:txBody>
        </p:sp>
      </p:grpSp>
      <p:cxnSp>
        <p:nvCxnSpPr>
          <p:cNvPr id="32" name="Gerade Verbindung 31"/>
          <p:cNvCxnSpPr/>
          <p:nvPr/>
        </p:nvCxnSpPr>
        <p:spPr bwMode="auto">
          <a:xfrm>
            <a:off x="8446252" y="2140328"/>
            <a:ext cx="0" cy="112651"/>
          </a:xfrm>
          <a:prstGeom prst="line">
            <a:avLst/>
          </a:prstGeom>
          <a:solidFill>
            <a:schemeClr val="bg1"/>
          </a:solidFill>
          <a:ln w="412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8" name="Textfeld 7"/>
          <p:cNvSpPr txBox="1"/>
          <p:nvPr/>
        </p:nvSpPr>
        <p:spPr>
          <a:xfrm>
            <a:off x="5018168" y="2505601"/>
            <a:ext cx="28520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 </a:t>
            </a:r>
            <a:r>
              <a:rPr lang="de-DE" dirty="0" smtClean="0"/>
              <a:t>                 </a:t>
            </a:r>
            <a:r>
              <a:rPr lang="de-DE" dirty="0" err="1" smtClean="0"/>
              <a:t>Backside</a:t>
            </a:r>
            <a:r>
              <a:rPr lang="de-DE" dirty="0" smtClean="0"/>
              <a:t> </a:t>
            </a:r>
            <a:r>
              <a:rPr lang="de-DE" dirty="0" err="1" smtClean="0"/>
              <a:t>reached</a:t>
            </a:r>
            <a:endParaRPr lang="de-DE" dirty="0"/>
          </a:p>
        </p:txBody>
      </p:sp>
      <p:cxnSp>
        <p:nvCxnSpPr>
          <p:cNvPr id="33" name="Gerade Verbindung 32"/>
          <p:cNvCxnSpPr/>
          <p:nvPr/>
        </p:nvCxnSpPr>
        <p:spPr bwMode="auto">
          <a:xfrm>
            <a:off x="8499315" y="3129559"/>
            <a:ext cx="177113" cy="0"/>
          </a:xfrm>
          <a:prstGeom prst="line">
            <a:avLst/>
          </a:prstGeom>
          <a:solidFill>
            <a:schemeClr val="bg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9" name="Gerade Verbindung 38"/>
          <p:cNvCxnSpPr/>
          <p:nvPr/>
        </p:nvCxnSpPr>
        <p:spPr bwMode="auto">
          <a:xfrm>
            <a:off x="5058474" y="3127411"/>
            <a:ext cx="177113" cy="0"/>
          </a:xfrm>
          <a:prstGeom prst="line">
            <a:avLst/>
          </a:prstGeom>
          <a:solidFill>
            <a:schemeClr val="bg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5" name="Gerade Verbindung mit Pfeil 34"/>
          <p:cNvCxnSpPr/>
          <p:nvPr/>
        </p:nvCxnSpPr>
        <p:spPr bwMode="auto">
          <a:xfrm flipH="1" flipV="1">
            <a:off x="5134151" y="3129566"/>
            <a:ext cx="945224" cy="669702"/>
          </a:xfrm>
          <a:prstGeom prst="straightConnector1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7" name="Gerade Verbindung mit Pfeil 36"/>
          <p:cNvCxnSpPr/>
          <p:nvPr/>
        </p:nvCxnSpPr>
        <p:spPr bwMode="auto">
          <a:xfrm flipV="1">
            <a:off x="7689627" y="2988605"/>
            <a:ext cx="0" cy="810664"/>
          </a:xfrm>
          <a:prstGeom prst="straightConnector1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45" name="Abgerundetes Rechteck 44"/>
          <p:cNvSpPr/>
          <p:nvPr/>
        </p:nvSpPr>
        <p:spPr>
          <a:xfrm>
            <a:off x="5192989" y="2988605"/>
            <a:ext cx="3331480" cy="140961"/>
          </a:xfrm>
          <a:prstGeom prst="round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6" name="Textfeld 45"/>
          <p:cNvSpPr txBox="1"/>
          <p:nvPr/>
        </p:nvSpPr>
        <p:spPr>
          <a:xfrm>
            <a:off x="5158675" y="3825023"/>
            <a:ext cx="14863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Interface </a:t>
            </a:r>
            <a:r>
              <a:rPr lang="de-DE" dirty="0" err="1" smtClean="0"/>
              <a:t>current</a:t>
            </a:r>
            <a:endParaRPr lang="de-DE" dirty="0"/>
          </a:p>
        </p:txBody>
      </p:sp>
      <p:sp>
        <p:nvSpPr>
          <p:cNvPr id="47" name="Textfeld 46"/>
          <p:cNvSpPr txBox="1"/>
          <p:nvPr/>
        </p:nvSpPr>
        <p:spPr>
          <a:xfrm>
            <a:off x="7075498" y="3784238"/>
            <a:ext cx="11192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/>
              <a:t>bulk</a:t>
            </a:r>
            <a:r>
              <a:rPr lang="de-DE" dirty="0" smtClean="0"/>
              <a:t> </a:t>
            </a:r>
            <a:r>
              <a:rPr lang="de-DE" dirty="0" err="1" smtClean="0"/>
              <a:t>current</a:t>
            </a:r>
            <a:endParaRPr lang="de-DE" dirty="0"/>
          </a:p>
        </p:txBody>
      </p:sp>
      <p:sp>
        <p:nvSpPr>
          <p:cNvPr id="36" name="Rechteck 35"/>
          <p:cNvSpPr/>
          <p:nvPr/>
        </p:nvSpPr>
        <p:spPr>
          <a:xfrm flipH="1">
            <a:off x="2699792" y="1362305"/>
            <a:ext cx="144016" cy="2786775"/>
          </a:xfrm>
          <a:prstGeom prst="rect">
            <a:avLst/>
          </a:prstGeom>
          <a:solidFill>
            <a:srgbClr val="9999FF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" name="Rectangle 5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604250" y="6597650"/>
            <a:ext cx="539750" cy="2603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6FF29F-412A-4CCD-969A-6823A2E3362E}" type="slidenum">
              <a:rPr lang="en-GB"/>
              <a:pPr>
                <a:defRPr/>
              </a:pPr>
              <a:t>145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2378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itle 1"/>
          <p:cNvSpPr>
            <a:spLocks noGrp="1"/>
          </p:cNvSpPr>
          <p:nvPr>
            <p:ph type="title"/>
          </p:nvPr>
        </p:nvSpPr>
        <p:spPr>
          <a:xfrm>
            <a:off x="658091" y="188913"/>
            <a:ext cx="7308273" cy="609600"/>
          </a:xfrm>
        </p:spPr>
        <p:txBody>
          <a:bodyPr/>
          <a:lstStyle/>
          <a:p>
            <a:r>
              <a:rPr lang="en-US" sz="2400" dirty="0"/>
              <a:t>Punch Through Characteristic </a:t>
            </a:r>
            <a:r>
              <a:rPr lang="en-US" sz="2400" dirty="0" smtClean="0"/>
              <a:t>[III</a:t>
            </a:r>
            <a:r>
              <a:rPr lang="en-US" sz="2400" dirty="0"/>
              <a:t>]</a:t>
            </a:r>
            <a:endParaRPr lang="en-US" sz="2400" dirty="0" smtClean="0"/>
          </a:p>
        </p:txBody>
      </p:sp>
      <p:pic>
        <p:nvPicPr>
          <p:cNvPr id="2" name="Picture 1" descr="W35_OB_PTvoltage.eps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034" y="1362305"/>
            <a:ext cx="4361806" cy="325260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60523" y="4795877"/>
            <a:ext cx="7443063" cy="11726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800" dirty="0" smtClean="0"/>
              <a:t>Depletion region expands from the entire backside implant into the bulk</a:t>
            </a:r>
          </a:p>
          <a:p>
            <a:pPr>
              <a:lnSpc>
                <a:spcPct val="130000"/>
              </a:lnSpc>
            </a:pPr>
            <a:r>
              <a:rPr lang="en-US" sz="1800" dirty="0" smtClean="0"/>
              <a:t>(small increase of current due to volume increase)</a:t>
            </a:r>
          </a:p>
          <a:p>
            <a:pPr>
              <a:lnSpc>
                <a:spcPct val="130000"/>
              </a:lnSpc>
            </a:pPr>
            <a:r>
              <a:rPr lang="en-US" sz="1800" dirty="0">
                <a:solidFill>
                  <a:srgbClr val="00B0F0"/>
                </a:solidFill>
              </a:rPr>
              <a:t> </a:t>
            </a:r>
            <a:r>
              <a:rPr lang="en-US" sz="1800" dirty="0" smtClean="0">
                <a:solidFill>
                  <a:srgbClr val="00B0F0"/>
                </a:solidFill>
              </a:rPr>
              <a:t>   </a:t>
            </a:r>
          </a:p>
        </p:txBody>
      </p:sp>
      <p:cxnSp>
        <p:nvCxnSpPr>
          <p:cNvPr id="32" name="Gerade Verbindung 31"/>
          <p:cNvCxnSpPr/>
          <p:nvPr/>
        </p:nvCxnSpPr>
        <p:spPr bwMode="auto">
          <a:xfrm>
            <a:off x="8446252" y="2140328"/>
            <a:ext cx="0" cy="112651"/>
          </a:xfrm>
          <a:prstGeom prst="line">
            <a:avLst/>
          </a:prstGeom>
          <a:solidFill>
            <a:schemeClr val="bg1"/>
          </a:solidFill>
          <a:ln w="412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9" name="Ellipse 8"/>
          <p:cNvSpPr/>
          <p:nvPr/>
        </p:nvSpPr>
        <p:spPr>
          <a:xfrm>
            <a:off x="5294764" y="2225382"/>
            <a:ext cx="474804" cy="903204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33" name="Gerade Verbindung 32"/>
          <p:cNvCxnSpPr/>
          <p:nvPr/>
        </p:nvCxnSpPr>
        <p:spPr bwMode="auto">
          <a:xfrm>
            <a:off x="8499315" y="3129559"/>
            <a:ext cx="177113" cy="0"/>
          </a:xfrm>
          <a:prstGeom prst="line">
            <a:avLst/>
          </a:prstGeom>
          <a:solidFill>
            <a:schemeClr val="bg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9" name="Gerade Verbindung 38"/>
          <p:cNvCxnSpPr/>
          <p:nvPr/>
        </p:nvCxnSpPr>
        <p:spPr bwMode="auto">
          <a:xfrm>
            <a:off x="5058474" y="3127411"/>
            <a:ext cx="177113" cy="0"/>
          </a:xfrm>
          <a:prstGeom prst="line">
            <a:avLst/>
          </a:prstGeom>
          <a:solidFill>
            <a:schemeClr val="bg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5" name="Gerade Verbindung mit Pfeil 34"/>
          <p:cNvCxnSpPr/>
          <p:nvPr/>
        </p:nvCxnSpPr>
        <p:spPr bwMode="auto">
          <a:xfrm flipH="1" flipV="1">
            <a:off x="5134151" y="3129566"/>
            <a:ext cx="945224" cy="669702"/>
          </a:xfrm>
          <a:prstGeom prst="straightConnector1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7" name="Gerade Verbindung mit Pfeil 36"/>
          <p:cNvCxnSpPr/>
          <p:nvPr/>
        </p:nvCxnSpPr>
        <p:spPr bwMode="auto">
          <a:xfrm flipV="1">
            <a:off x="7689627" y="2808299"/>
            <a:ext cx="0" cy="810664"/>
          </a:xfrm>
          <a:prstGeom prst="straightConnector1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46" name="Textfeld 45"/>
          <p:cNvSpPr txBox="1"/>
          <p:nvPr/>
        </p:nvSpPr>
        <p:spPr>
          <a:xfrm>
            <a:off x="5158675" y="3825023"/>
            <a:ext cx="14863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Interface </a:t>
            </a:r>
            <a:r>
              <a:rPr lang="de-DE" dirty="0" err="1" smtClean="0"/>
              <a:t>current</a:t>
            </a:r>
            <a:endParaRPr lang="de-DE" dirty="0"/>
          </a:p>
        </p:txBody>
      </p:sp>
      <p:sp>
        <p:nvSpPr>
          <p:cNvPr id="47" name="Textfeld 46"/>
          <p:cNvSpPr txBox="1"/>
          <p:nvPr/>
        </p:nvSpPr>
        <p:spPr>
          <a:xfrm>
            <a:off x="7075498" y="3784238"/>
            <a:ext cx="11192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/>
              <a:t>bulk</a:t>
            </a:r>
            <a:r>
              <a:rPr lang="de-DE" dirty="0" smtClean="0"/>
              <a:t> </a:t>
            </a:r>
            <a:r>
              <a:rPr lang="de-DE" dirty="0" err="1" smtClean="0"/>
              <a:t>current</a:t>
            </a:r>
            <a:endParaRPr lang="de-DE" dirty="0"/>
          </a:p>
        </p:txBody>
      </p:sp>
      <p:grpSp>
        <p:nvGrpSpPr>
          <p:cNvPr id="7" name="Gruppieren 6"/>
          <p:cNvGrpSpPr/>
          <p:nvPr/>
        </p:nvGrpSpPr>
        <p:grpSpPr>
          <a:xfrm>
            <a:off x="4973437" y="1864439"/>
            <a:ext cx="3778451" cy="1265127"/>
            <a:chOff x="4973437" y="1864439"/>
            <a:chExt cx="3778451" cy="1265127"/>
          </a:xfrm>
        </p:grpSpPr>
        <p:grpSp>
          <p:nvGrpSpPr>
            <p:cNvPr id="12" name="Gruppieren 11"/>
            <p:cNvGrpSpPr/>
            <p:nvPr/>
          </p:nvGrpSpPr>
          <p:grpSpPr>
            <a:xfrm>
              <a:off x="4973437" y="1864439"/>
              <a:ext cx="3778451" cy="1265127"/>
              <a:chOff x="1609858" y="2661066"/>
              <a:chExt cx="6168981" cy="2748060"/>
            </a:xfrm>
          </p:grpSpPr>
          <p:sp>
            <p:nvSpPr>
              <p:cNvPr id="13" name="Rechteck 12"/>
              <p:cNvSpPr/>
              <p:nvPr/>
            </p:nvSpPr>
            <p:spPr>
              <a:xfrm>
                <a:off x="1609858" y="3425779"/>
                <a:ext cx="6168981" cy="1983347"/>
              </a:xfrm>
              <a:prstGeom prst="rect">
                <a:avLst/>
              </a:prstGeom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4" name="Rechteck 13"/>
              <p:cNvSpPr/>
              <p:nvPr/>
            </p:nvSpPr>
            <p:spPr>
              <a:xfrm>
                <a:off x="2292439" y="3425779"/>
                <a:ext cx="618186" cy="128790"/>
              </a:xfrm>
              <a:prstGeom prst="rect">
                <a:avLst/>
              </a:prstGeom>
              <a:solidFill>
                <a:schemeClr val="accent2"/>
              </a:solidFill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5" name="Rechteck 14"/>
              <p:cNvSpPr/>
              <p:nvPr/>
            </p:nvSpPr>
            <p:spPr>
              <a:xfrm>
                <a:off x="1968315" y="5278207"/>
                <a:ext cx="5385521" cy="128790"/>
              </a:xfrm>
              <a:prstGeom prst="rect">
                <a:avLst/>
              </a:prstGeom>
              <a:solidFill>
                <a:schemeClr val="accent2"/>
              </a:solidFill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6" name="Rechteck 15"/>
              <p:cNvSpPr/>
              <p:nvPr/>
            </p:nvSpPr>
            <p:spPr>
              <a:xfrm>
                <a:off x="3436522" y="3436510"/>
                <a:ext cx="309093" cy="128790"/>
              </a:xfrm>
              <a:prstGeom prst="rect">
                <a:avLst/>
              </a:prstGeom>
              <a:solidFill>
                <a:schemeClr val="accent2"/>
              </a:solidFill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8" name="Rechteck 17"/>
              <p:cNvSpPr/>
              <p:nvPr/>
            </p:nvSpPr>
            <p:spPr>
              <a:xfrm>
                <a:off x="4398151" y="3445093"/>
                <a:ext cx="309093" cy="128790"/>
              </a:xfrm>
              <a:prstGeom prst="rect">
                <a:avLst/>
              </a:prstGeom>
              <a:solidFill>
                <a:schemeClr val="accent2"/>
              </a:solidFill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0" name="Rechteck 19"/>
              <p:cNvSpPr/>
              <p:nvPr/>
            </p:nvSpPr>
            <p:spPr>
              <a:xfrm>
                <a:off x="5376955" y="3445093"/>
                <a:ext cx="309093" cy="128790"/>
              </a:xfrm>
              <a:prstGeom prst="rect">
                <a:avLst/>
              </a:prstGeom>
              <a:solidFill>
                <a:schemeClr val="accent2"/>
              </a:solidFill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2" name="Rechteck 21"/>
              <p:cNvSpPr/>
              <p:nvPr/>
            </p:nvSpPr>
            <p:spPr>
              <a:xfrm>
                <a:off x="6355759" y="3445093"/>
                <a:ext cx="309093" cy="128790"/>
              </a:xfrm>
              <a:prstGeom prst="rect">
                <a:avLst/>
              </a:prstGeom>
              <a:solidFill>
                <a:schemeClr val="accent2"/>
              </a:solidFill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3" name="Rechteck 22"/>
              <p:cNvSpPr/>
              <p:nvPr/>
            </p:nvSpPr>
            <p:spPr>
              <a:xfrm>
                <a:off x="7098445" y="3440797"/>
                <a:ext cx="309093" cy="128790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cxnSp>
            <p:nvCxnSpPr>
              <p:cNvPr id="24" name="Gerade Verbindung 23"/>
              <p:cNvCxnSpPr>
                <a:endCxn id="14" idx="0"/>
              </p:cNvCxnSpPr>
              <p:nvPr/>
            </p:nvCxnSpPr>
            <p:spPr bwMode="auto">
              <a:xfrm>
                <a:off x="2601532" y="3181082"/>
                <a:ext cx="0" cy="244697"/>
              </a:xfrm>
              <a:prstGeom prst="line">
                <a:avLst/>
              </a:prstGeom>
              <a:solidFill>
                <a:schemeClr val="bg1"/>
              </a:solidFill>
              <a:ln w="412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26" name="Textfeld 25"/>
              <p:cNvSpPr txBox="1"/>
              <p:nvPr/>
            </p:nvSpPr>
            <p:spPr>
              <a:xfrm>
                <a:off x="1767147" y="2661066"/>
                <a:ext cx="1447832" cy="3077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dirty="0" err="1" smtClean="0"/>
                  <a:t>Vpunch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through</a:t>
                </a:r>
                <a:endParaRPr lang="de-DE" dirty="0"/>
              </a:p>
            </p:txBody>
          </p:sp>
          <p:sp>
            <p:nvSpPr>
              <p:cNvPr id="28" name="Textfeld 27"/>
              <p:cNvSpPr txBox="1"/>
              <p:nvPr/>
            </p:nvSpPr>
            <p:spPr>
              <a:xfrm>
                <a:off x="6845954" y="2678022"/>
                <a:ext cx="633507" cy="30777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dirty="0" err="1" smtClean="0"/>
                  <a:t>Vbulk</a:t>
                </a:r>
                <a:endParaRPr lang="de-DE" dirty="0"/>
              </a:p>
            </p:txBody>
          </p:sp>
        </p:grpSp>
        <p:sp>
          <p:nvSpPr>
            <p:cNvPr id="8" name="Textfeld 7"/>
            <p:cNvSpPr txBox="1"/>
            <p:nvPr/>
          </p:nvSpPr>
          <p:spPr>
            <a:xfrm>
              <a:off x="5018168" y="2349068"/>
              <a:ext cx="345799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smtClean="0"/>
                <a:t>                 </a:t>
              </a:r>
              <a:r>
                <a:rPr lang="de-DE" dirty="0" err="1" smtClean="0"/>
                <a:t>entire</a:t>
              </a:r>
              <a:r>
                <a:rPr lang="de-DE" dirty="0" smtClean="0"/>
                <a:t> </a:t>
              </a:r>
              <a:r>
                <a:rPr lang="de-DE" dirty="0" err="1" smtClean="0"/>
                <a:t>bulk</a:t>
              </a:r>
              <a:r>
                <a:rPr lang="de-DE" dirty="0" smtClean="0"/>
                <a:t> </a:t>
              </a:r>
              <a:r>
                <a:rPr lang="de-DE" dirty="0" err="1" smtClean="0"/>
                <a:t>gets</a:t>
              </a:r>
              <a:r>
                <a:rPr lang="de-DE" dirty="0" smtClean="0"/>
                <a:t> </a:t>
              </a:r>
              <a:r>
                <a:rPr lang="de-DE" dirty="0" err="1" smtClean="0"/>
                <a:t>depleted</a:t>
              </a:r>
              <a:r>
                <a:rPr lang="de-DE" dirty="0" smtClean="0"/>
                <a:t> </a:t>
              </a:r>
              <a:endParaRPr lang="de-DE" dirty="0"/>
            </a:p>
          </p:txBody>
        </p:sp>
        <p:sp>
          <p:nvSpPr>
            <p:cNvPr id="10" name="Abgerundetes Rechteck 9"/>
            <p:cNvSpPr/>
            <p:nvPr/>
          </p:nvSpPr>
          <p:spPr>
            <a:xfrm>
              <a:off x="5158675" y="2676984"/>
              <a:ext cx="3429196" cy="452582"/>
            </a:xfrm>
            <a:prstGeom prst="roundRect">
              <a:avLst/>
            </a:prstGeom>
            <a:solidFill>
              <a:srgbClr val="FFFF00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44" name="Rechteck 43"/>
          <p:cNvSpPr/>
          <p:nvPr/>
        </p:nvSpPr>
        <p:spPr>
          <a:xfrm>
            <a:off x="1547664" y="1362305"/>
            <a:ext cx="1152128" cy="2786775"/>
          </a:xfrm>
          <a:prstGeom prst="rect">
            <a:avLst/>
          </a:prstGeom>
          <a:solidFill>
            <a:srgbClr val="9999FF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" name="Rectangle 5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604250" y="6597650"/>
            <a:ext cx="539750" cy="2603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6FF29F-412A-4CCD-969A-6823A2E3362E}" type="slidenum">
              <a:rPr lang="en-GB"/>
              <a:pPr>
                <a:defRPr/>
              </a:pPr>
              <a:t>146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3241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bgerundetes Rechteck 6"/>
          <p:cNvSpPr/>
          <p:nvPr/>
        </p:nvSpPr>
        <p:spPr>
          <a:xfrm>
            <a:off x="5192989" y="2284673"/>
            <a:ext cx="3394882" cy="814267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3" name="Title 1"/>
          <p:cNvSpPr>
            <a:spLocks noGrp="1"/>
          </p:cNvSpPr>
          <p:nvPr>
            <p:ph type="title"/>
          </p:nvPr>
        </p:nvSpPr>
        <p:spPr>
          <a:xfrm>
            <a:off x="658091" y="188913"/>
            <a:ext cx="7308273" cy="609600"/>
          </a:xfrm>
        </p:spPr>
        <p:txBody>
          <a:bodyPr/>
          <a:lstStyle/>
          <a:p>
            <a:r>
              <a:rPr lang="en-US" sz="2400" dirty="0"/>
              <a:t>Punch Through Characteristic </a:t>
            </a:r>
            <a:r>
              <a:rPr lang="en-US" sz="2400" dirty="0" smtClean="0"/>
              <a:t>[IV]</a:t>
            </a:r>
          </a:p>
        </p:txBody>
      </p:sp>
      <p:pic>
        <p:nvPicPr>
          <p:cNvPr id="2" name="Picture 1" descr="W35_OB_PTvoltage.eps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034" y="1362305"/>
            <a:ext cx="4361806" cy="325260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60523" y="4795877"/>
            <a:ext cx="7874629" cy="812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800" dirty="0" smtClean="0"/>
              <a:t>generation states are getting activated generation current  at upper surface </a:t>
            </a:r>
          </a:p>
          <a:p>
            <a:pPr>
              <a:lnSpc>
                <a:spcPct val="130000"/>
              </a:lnSpc>
            </a:pPr>
            <a:r>
              <a:rPr lang="en-US" sz="1800" dirty="0">
                <a:solidFill>
                  <a:srgbClr val="00B0F0"/>
                </a:solidFill>
              </a:rPr>
              <a:t> </a:t>
            </a:r>
            <a:r>
              <a:rPr lang="en-US" sz="1800" dirty="0" smtClean="0">
                <a:solidFill>
                  <a:srgbClr val="00B0F0"/>
                </a:solidFill>
              </a:rPr>
              <a:t>   </a:t>
            </a:r>
          </a:p>
        </p:txBody>
      </p:sp>
      <p:grpSp>
        <p:nvGrpSpPr>
          <p:cNvPr id="12" name="Gruppieren 11"/>
          <p:cNvGrpSpPr/>
          <p:nvPr/>
        </p:nvGrpSpPr>
        <p:grpSpPr>
          <a:xfrm>
            <a:off x="4973437" y="1864439"/>
            <a:ext cx="3778451" cy="1265127"/>
            <a:chOff x="1609858" y="2661066"/>
            <a:chExt cx="6168981" cy="2748060"/>
          </a:xfrm>
        </p:grpSpPr>
        <p:sp>
          <p:nvSpPr>
            <p:cNvPr id="13" name="Rechteck 12"/>
            <p:cNvSpPr/>
            <p:nvPr/>
          </p:nvSpPr>
          <p:spPr>
            <a:xfrm>
              <a:off x="1609858" y="3425779"/>
              <a:ext cx="6168981" cy="1983347"/>
            </a:xfrm>
            <a:prstGeom prst="rect">
              <a:avLst/>
            </a:prstGeom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4" name="Rechteck 13"/>
            <p:cNvSpPr/>
            <p:nvPr/>
          </p:nvSpPr>
          <p:spPr>
            <a:xfrm>
              <a:off x="2292439" y="3425779"/>
              <a:ext cx="618186" cy="128790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5" name="Rechteck 14"/>
            <p:cNvSpPr/>
            <p:nvPr/>
          </p:nvSpPr>
          <p:spPr>
            <a:xfrm>
              <a:off x="1968315" y="5278207"/>
              <a:ext cx="5385521" cy="128790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6" name="Rechteck 15"/>
            <p:cNvSpPr/>
            <p:nvPr/>
          </p:nvSpPr>
          <p:spPr>
            <a:xfrm>
              <a:off x="3436522" y="3436510"/>
              <a:ext cx="309093" cy="128790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8" name="Rechteck 17"/>
            <p:cNvSpPr/>
            <p:nvPr/>
          </p:nvSpPr>
          <p:spPr>
            <a:xfrm>
              <a:off x="4398151" y="3445093"/>
              <a:ext cx="309093" cy="128790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0" name="Rechteck 19"/>
            <p:cNvSpPr/>
            <p:nvPr/>
          </p:nvSpPr>
          <p:spPr>
            <a:xfrm>
              <a:off x="5376955" y="3445093"/>
              <a:ext cx="309093" cy="128790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2" name="Rechteck 21"/>
            <p:cNvSpPr/>
            <p:nvPr/>
          </p:nvSpPr>
          <p:spPr>
            <a:xfrm>
              <a:off x="6355759" y="3445093"/>
              <a:ext cx="309093" cy="128790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3" name="Rechteck 22"/>
            <p:cNvSpPr/>
            <p:nvPr/>
          </p:nvSpPr>
          <p:spPr>
            <a:xfrm>
              <a:off x="7098445" y="3440797"/>
              <a:ext cx="309093" cy="128790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cxnSp>
          <p:nvCxnSpPr>
            <p:cNvPr id="24" name="Gerade Verbindung 23"/>
            <p:cNvCxnSpPr>
              <a:endCxn id="14" idx="0"/>
            </p:cNvCxnSpPr>
            <p:nvPr/>
          </p:nvCxnSpPr>
          <p:spPr bwMode="auto">
            <a:xfrm>
              <a:off x="2601532" y="3181082"/>
              <a:ext cx="0" cy="244697"/>
            </a:xfrm>
            <a:prstGeom prst="line">
              <a:avLst/>
            </a:prstGeom>
            <a:solidFill>
              <a:schemeClr val="bg1"/>
            </a:solidFill>
            <a:ln w="412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6" name="Textfeld 25"/>
            <p:cNvSpPr txBox="1"/>
            <p:nvPr/>
          </p:nvSpPr>
          <p:spPr>
            <a:xfrm>
              <a:off x="1767147" y="2661066"/>
              <a:ext cx="1447832" cy="307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err="1" smtClean="0"/>
                <a:t>Vpunch</a:t>
              </a:r>
              <a:r>
                <a:rPr lang="de-DE" dirty="0" smtClean="0"/>
                <a:t> </a:t>
              </a:r>
              <a:r>
                <a:rPr lang="de-DE" dirty="0" err="1" smtClean="0"/>
                <a:t>through</a:t>
              </a:r>
              <a:endParaRPr lang="de-DE" dirty="0"/>
            </a:p>
          </p:txBody>
        </p:sp>
        <p:sp>
          <p:nvSpPr>
            <p:cNvPr id="28" name="Textfeld 27"/>
            <p:cNvSpPr txBox="1"/>
            <p:nvPr/>
          </p:nvSpPr>
          <p:spPr>
            <a:xfrm>
              <a:off x="6845954" y="2678022"/>
              <a:ext cx="633507" cy="3077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err="1" smtClean="0"/>
                <a:t>Vbulk</a:t>
              </a:r>
              <a:endParaRPr lang="de-DE" dirty="0"/>
            </a:p>
          </p:txBody>
        </p:sp>
      </p:grpSp>
      <p:cxnSp>
        <p:nvCxnSpPr>
          <p:cNvPr id="32" name="Gerade Verbindung 31"/>
          <p:cNvCxnSpPr/>
          <p:nvPr/>
        </p:nvCxnSpPr>
        <p:spPr bwMode="auto">
          <a:xfrm>
            <a:off x="8446252" y="2140328"/>
            <a:ext cx="0" cy="112651"/>
          </a:xfrm>
          <a:prstGeom prst="line">
            <a:avLst/>
          </a:prstGeom>
          <a:solidFill>
            <a:schemeClr val="bg1"/>
          </a:solidFill>
          <a:ln w="412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8" name="Textfeld 7"/>
          <p:cNvSpPr txBox="1"/>
          <p:nvPr/>
        </p:nvSpPr>
        <p:spPr>
          <a:xfrm>
            <a:off x="5265795" y="2469745"/>
            <a:ext cx="31228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         </a:t>
            </a:r>
            <a:r>
              <a:rPr lang="de-DE" dirty="0" err="1" smtClean="0"/>
              <a:t>Active</a:t>
            </a:r>
            <a:r>
              <a:rPr lang="de-DE" dirty="0" smtClean="0"/>
              <a:t> </a:t>
            </a:r>
            <a:r>
              <a:rPr lang="de-DE" dirty="0" err="1" smtClean="0"/>
              <a:t>generation</a:t>
            </a:r>
            <a:r>
              <a:rPr lang="de-DE" dirty="0" smtClean="0"/>
              <a:t> </a:t>
            </a:r>
            <a:r>
              <a:rPr lang="de-DE" dirty="0" err="1" smtClean="0"/>
              <a:t>centers</a:t>
            </a:r>
            <a:r>
              <a:rPr lang="de-DE" dirty="0" smtClean="0"/>
              <a:t> </a:t>
            </a:r>
            <a:endParaRPr lang="de-DE" dirty="0"/>
          </a:p>
        </p:txBody>
      </p:sp>
      <p:cxnSp>
        <p:nvCxnSpPr>
          <p:cNvPr id="33" name="Gerade Verbindung 32"/>
          <p:cNvCxnSpPr/>
          <p:nvPr/>
        </p:nvCxnSpPr>
        <p:spPr bwMode="auto">
          <a:xfrm>
            <a:off x="8499315" y="3129559"/>
            <a:ext cx="177113" cy="0"/>
          </a:xfrm>
          <a:prstGeom prst="line">
            <a:avLst/>
          </a:prstGeom>
          <a:solidFill>
            <a:schemeClr val="bg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9" name="Gerade Verbindung 38"/>
          <p:cNvCxnSpPr/>
          <p:nvPr/>
        </p:nvCxnSpPr>
        <p:spPr bwMode="auto">
          <a:xfrm>
            <a:off x="5058474" y="3127411"/>
            <a:ext cx="177113" cy="0"/>
          </a:xfrm>
          <a:prstGeom prst="line">
            <a:avLst/>
          </a:prstGeom>
          <a:solidFill>
            <a:schemeClr val="bg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5" name="Gerade Verbindung mit Pfeil 34"/>
          <p:cNvCxnSpPr/>
          <p:nvPr/>
        </p:nvCxnSpPr>
        <p:spPr bwMode="auto">
          <a:xfrm flipH="1" flipV="1">
            <a:off x="5134151" y="3129566"/>
            <a:ext cx="945224" cy="669702"/>
          </a:xfrm>
          <a:prstGeom prst="straightConnector1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7" name="Gerade Verbindung mit Pfeil 36"/>
          <p:cNvCxnSpPr/>
          <p:nvPr/>
        </p:nvCxnSpPr>
        <p:spPr bwMode="auto">
          <a:xfrm flipV="1">
            <a:off x="7689627" y="2808299"/>
            <a:ext cx="0" cy="810664"/>
          </a:xfrm>
          <a:prstGeom prst="straightConnector1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46" name="Textfeld 45"/>
          <p:cNvSpPr txBox="1"/>
          <p:nvPr/>
        </p:nvSpPr>
        <p:spPr>
          <a:xfrm>
            <a:off x="5158675" y="3825023"/>
            <a:ext cx="14863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Interface </a:t>
            </a:r>
            <a:r>
              <a:rPr lang="de-DE" dirty="0" err="1" smtClean="0"/>
              <a:t>current</a:t>
            </a:r>
            <a:endParaRPr lang="de-DE" dirty="0"/>
          </a:p>
        </p:txBody>
      </p:sp>
      <p:sp>
        <p:nvSpPr>
          <p:cNvPr id="47" name="Textfeld 46"/>
          <p:cNvSpPr txBox="1"/>
          <p:nvPr/>
        </p:nvSpPr>
        <p:spPr>
          <a:xfrm>
            <a:off x="7075498" y="3784238"/>
            <a:ext cx="11192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/>
              <a:t>bulk</a:t>
            </a:r>
            <a:r>
              <a:rPr lang="de-DE" dirty="0" smtClean="0"/>
              <a:t> </a:t>
            </a:r>
            <a:r>
              <a:rPr lang="de-DE" dirty="0" err="1" smtClean="0"/>
              <a:t>current</a:t>
            </a:r>
            <a:endParaRPr lang="de-DE" dirty="0"/>
          </a:p>
        </p:txBody>
      </p:sp>
      <p:sp>
        <p:nvSpPr>
          <p:cNvPr id="40" name="Textfeld 39"/>
          <p:cNvSpPr txBox="1"/>
          <p:nvPr/>
        </p:nvSpPr>
        <p:spPr>
          <a:xfrm>
            <a:off x="6032299" y="1478897"/>
            <a:ext cx="25603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Interface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surface</a:t>
            </a:r>
            <a:r>
              <a:rPr lang="de-DE" dirty="0" smtClean="0"/>
              <a:t> </a:t>
            </a:r>
            <a:r>
              <a:rPr lang="de-DE" dirty="0" err="1" smtClean="0"/>
              <a:t>currents</a:t>
            </a:r>
            <a:endParaRPr lang="de-DE" dirty="0"/>
          </a:p>
        </p:txBody>
      </p:sp>
      <p:cxnSp>
        <p:nvCxnSpPr>
          <p:cNvPr id="27" name="Gerade Verbindung mit Pfeil 26"/>
          <p:cNvCxnSpPr/>
          <p:nvPr/>
        </p:nvCxnSpPr>
        <p:spPr bwMode="auto">
          <a:xfrm flipH="1">
            <a:off x="7267874" y="1786674"/>
            <a:ext cx="31704" cy="467364"/>
          </a:xfrm>
          <a:prstGeom prst="straightConnector1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44" name="Rechteck 43"/>
          <p:cNvSpPr/>
          <p:nvPr/>
        </p:nvSpPr>
        <p:spPr>
          <a:xfrm flipH="1">
            <a:off x="1331640" y="1362305"/>
            <a:ext cx="144016" cy="2786775"/>
          </a:xfrm>
          <a:prstGeom prst="rect">
            <a:avLst/>
          </a:prstGeom>
          <a:solidFill>
            <a:srgbClr val="9999FF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" name="Rectangle 5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604250" y="6597650"/>
            <a:ext cx="539750" cy="2603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6FF29F-412A-4CCD-969A-6823A2E3362E}" type="slidenum">
              <a:rPr lang="en-GB"/>
              <a:pPr>
                <a:defRPr/>
              </a:pPr>
              <a:t>147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6915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bgerundetes Rechteck 6"/>
          <p:cNvSpPr/>
          <p:nvPr/>
        </p:nvSpPr>
        <p:spPr>
          <a:xfrm>
            <a:off x="5192989" y="2284673"/>
            <a:ext cx="3394882" cy="814267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3" name="Title 1"/>
          <p:cNvSpPr>
            <a:spLocks noGrp="1"/>
          </p:cNvSpPr>
          <p:nvPr>
            <p:ph type="title"/>
          </p:nvPr>
        </p:nvSpPr>
        <p:spPr>
          <a:xfrm>
            <a:off x="658091" y="188913"/>
            <a:ext cx="7308273" cy="609600"/>
          </a:xfrm>
        </p:spPr>
        <p:txBody>
          <a:bodyPr/>
          <a:lstStyle/>
          <a:p>
            <a:r>
              <a:rPr lang="en-US" sz="2400" dirty="0"/>
              <a:t>Punch Through Characteristic </a:t>
            </a:r>
            <a:r>
              <a:rPr lang="en-US" sz="2400" dirty="0" smtClean="0"/>
              <a:t>[V]</a:t>
            </a:r>
          </a:p>
        </p:txBody>
      </p:sp>
      <p:pic>
        <p:nvPicPr>
          <p:cNvPr id="2" name="Picture 1" descr="W35_OB_PTvoltage.eps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034" y="1362305"/>
            <a:ext cx="4361806" cy="325260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60523" y="4795877"/>
            <a:ext cx="6673622" cy="8125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1800" dirty="0" smtClean="0"/>
              <a:t>All generation states are activated generation current saturates  </a:t>
            </a:r>
          </a:p>
          <a:p>
            <a:pPr>
              <a:lnSpc>
                <a:spcPct val="130000"/>
              </a:lnSpc>
            </a:pPr>
            <a:r>
              <a:rPr lang="en-US" sz="1800" dirty="0">
                <a:solidFill>
                  <a:srgbClr val="00B0F0"/>
                </a:solidFill>
              </a:rPr>
              <a:t> </a:t>
            </a:r>
            <a:r>
              <a:rPr lang="en-US" sz="1800" dirty="0" smtClean="0">
                <a:solidFill>
                  <a:srgbClr val="00B0F0"/>
                </a:solidFill>
              </a:rPr>
              <a:t>   </a:t>
            </a:r>
          </a:p>
        </p:txBody>
      </p:sp>
      <p:grpSp>
        <p:nvGrpSpPr>
          <p:cNvPr id="12" name="Gruppieren 11"/>
          <p:cNvGrpSpPr/>
          <p:nvPr/>
        </p:nvGrpSpPr>
        <p:grpSpPr>
          <a:xfrm>
            <a:off x="4973437" y="1864439"/>
            <a:ext cx="3778451" cy="1265127"/>
            <a:chOff x="1609858" y="2661066"/>
            <a:chExt cx="6168981" cy="2748060"/>
          </a:xfrm>
        </p:grpSpPr>
        <p:sp>
          <p:nvSpPr>
            <p:cNvPr id="13" name="Rechteck 12"/>
            <p:cNvSpPr/>
            <p:nvPr/>
          </p:nvSpPr>
          <p:spPr>
            <a:xfrm>
              <a:off x="1609858" y="3425779"/>
              <a:ext cx="6168981" cy="1983347"/>
            </a:xfrm>
            <a:prstGeom prst="rect">
              <a:avLst/>
            </a:prstGeom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4" name="Rechteck 13"/>
            <p:cNvSpPr/>
            <p:nvPr/>
          </p:nvSpPr>
          <p:spPr>
            <a:xfrm>
              <a:off x="2292439" y="3425779"/>
              <a:ext cx="618186" cy="128790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5" name="Rechteck 14"/>
            <p:cNvSpPr/>
            <p:nvPr/>
          </p:nvSpPr>
          <p:spPr>
            <a:xfrm>
              <a:off x="1968315" y="5278207"/>
              <a:ext cx="5385521" cy="128790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6" name="Rechteck 15"/>
            <p:cNvSpPr/>
            <p:nvPr/>
          </p:nvSpPr>
          <p:spPr>
            <a:xfrm>
              <a:off x="3436522" y="3436510"/>
              <a:ext cx="309093" cy="128790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8" name="Rechteck 17"/>
            <p:cNvSpPr/>
            <p:nvPr/>
          </p:nvSpPr>
          <p:spPr>
            <a:xfrm>
              <a:off x="4398151" y="3445093"/>
              <a:ext cx="309093" cy="128790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0" name="Rechteck 19"/>
            <p:cNvSpPr/>
            <p:nvPr/>
          </p:nvSpPr>
          <p:spPr>
            <a:xfrm>
              <a:off x="5376955" y="3445093"/>
              <a:ext cx="309093" cy="128790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2" name="Rechteck 21"/>
            <p:cNvSpPr/>
            <p:nvPr/>
          </p:nvSpPr>
          <p:spPr>
            <a:xfrm>
              <a:off x="6355759" y="3445093"/>
              <a:ext cx="309093" cy="128790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3" name="Rechteck 22"/>
            <p:cNvSpPr/>
            <p:nvPr/>
          </p:nvSpPr>
          <p:spPr>
            <a:xfrm>
              <a:off x="7098445" y="3440797"/>
              <a:ext cx="309093" cy="128790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cxnSp>
          <p:nvCxnSpPr>
            <p:cNvPr id="24" name="Gerade Verbindung 23"/>
            <p:cNvCxnSpPr>
              <a:endCxn id="14" idx="0"/>
            </p:cNvCxnSpPr>
            <p:nvPr/>
          </p:nvCxnSpPr>
          <p:spPr bwMode="auto">
            <a:xfrm>
              <a:off x="2601532" y="3181082"/>
              <a:ext cx="0" cy="244697"/>
            </a:xfrm>
            <a:prstGeom prst="line">
              <a:avLst/>
            </a:prstGeom>
            <a:solidFill>
              <a:schemeClr val="bg1"/>
            </a:solidFill>
            <a:ln w="412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6" name="Textfeld 25"/>
            <p:cNvSpPr txBox="1"/>
            <p:nvPr/>
          </p:nvSpPr>
          <p:spPr>
            <a:xfrm>
              <a:off x="1767147" y="2661066"/>
              <a:ext cx="1447832" cy="307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err="1" smtClean="0"/>
                <a:t>Vpunch</a:t>
              </a:r>
              <a:r>
                <a:rPr lang="de-DE" dirty="0" smtClean="0"/>
                <a:t> </a:t>
              </a:r>
              <a:r>
                <a:rPr lang="de-DE" dirty="0" err="1" smtClean="0"/>
                <a:t>through</a:t>
              </a:r>
              <a:endParaRPr lang="de-DE" dirty="0"/>
            </a:p>
          </p:txBody>
        </p:sp>
        <p:sp>
          <p:nvSpPr>
            <p:cNvPr id="28" name="Textfeld 27"/>
            <p:cNvSpPr txBox="1"/>
            <p:nvPr/>
          </p:nvSpPr>
          <p:spPr>
            <a:xfrm>
              <a:off x="6845954" y="2678022"/>
              <a:ext cx="633507" cy="3077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err="1" smtClean="0"/>
                <a:t>Vbulk</a:t>
              </a:r>
              <a:endParaRPr lang="de-DE" dirty="0"/>
            </a:p>
          </p:txBody>
        </p:sp>
      </p:grpSp>
      <p:cxnSp>
        <p:nvCxnSpPr>
          <p:cNvPr id="32" name="Gerade Verbindung 31"/>
          <p:cNvCxnSpPr/>
          <p:nvPr/>
        </p:nvCxnSpPr>
        <p:spPr bwMode="auto">
          <a:xfrm>
            <a:off x="8446252" y="2140328"/>
            <a:ext cx="0" cy="112651"/>
          </a:xfrm>
          <a:prstGeom prst="line">
            <a:avLst/>
          </a:prstGeom>
          <a:solidFill>
            <a:schemeClr val="bg1"/>
          </a:solidFill>
          <a:ln w="412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8" name="Textfeld 7"/>
          <p:cNvSpPr txBox="1"/>
          <p:nvPr/>
        </p:nvSpPr>
        <p:spPr>
          <a:xfrm>
            <a:off x="5971214" y="2349068"/>
            <a:ext cx="28568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      </a:t>
            </a:r>
          </a:p>
          <a:p>
            <a:r>
              <a:rPr lang="de-DE" dirty="0" smtClean="0"/>
              <a:t>Generation </a:t>
            </a:r>
            <a:r>
              <a:rPr lang="de-DE" dirty="0" err="1"/>
              <a:t>c</a:t>
            </a:r>
            <a:r>
              <a:rPr lang="de-DE" dirty="0" err="1" smtClean="0"/>
              <a:t>urrent</a:t>
            </a:r>
            <a:r>
              <a:rPr lang="de-DE" dirty="0" smtClean="0"/>
              <a:t> </a:t>
            </a:r>
            <a:r>
              <a:rPr lang="de-DE" dirty="0" err="1" smtClean="0"/>
              <a:t>saturates</a:t>
            </a:r>
            <a:r>
              <a:rPr lang="de-DE" dirty="0" smtClean="0"/>
              <a:t> </a:t>
            </a:r>
            <a:endParaRPr lang="de-DE" dirty="0"/>
          </a:p>
        </p:txBody>
      </p:sp>
      <p:cxnSp>
        <p:nvCxnSpPr>
          <p:cNvPr id="33" name="Gerade Verbindung 32"/>
          <p:cNvCxnSpPr/>
          <p:nvPr/>
        </p:nvCxnSpPr>
        <p:spPr bwMode="auto">
          <a:xfrm>
            <a:off x="8499315" y="3129559"/>
            <a:ext cx="177113" cy="0"/>
          </a:xfrm>
          <a:prstGeom prst="line">
            <a:avLst/>
          </a:prstGeom>
          <a:solidFill>
            <a:schemeClr val="bg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9" name="Gerade Verbindung 38"/>
          <p:cNvCxnSpPr/>
          <p:nvPr/>
        </p:nvCxnSpPr>
        <p:spPr bwMode="auto">
          <a:xfrm>
            <a:off x="5058474" y="3127411"/>
            <a:ext cx="177113" cy="0"/>
          </a:xfrm>
          <a:prstGeom prst="line">
            <a:avLst/>
          </a:prstGeom>
          <a:solidFill>
            <a:schemeClr val="bg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5" name="Gerade Verbindung mit Pfeil 34"/>
          <p:cNvCxnSpPr/>
          <p:nvPr/>
        </p:nvCxnSpPr>
        <p:spPr bwMode="auto">
          <a:xfrm flipH="1" flipV="1">
            <a:off x="5134151" y="3129566"/>
            <a:ext cx="945224" cy="669702"/>
          </a:xfrm>
          <a:prstGeom prst="straightConnector1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7" name="Gerade Verbindung mit Pfeil 36"/>
          <p:cNvCxnSpPr/>
          <p:nvPr/>
        </p:nvCxnSpPr>
        <p:spPr bwMode="auto">
          <a:xfrm flipV="1">
            <a:off x="7689627" y="2808299"/>
            <a:ext cx="0" cy="810664"/>
          </a:xfrm>
          <a:prstGeom prst="straightConnector1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46" name="Textfeld 45"/>
          <p:cNvSpPr txBox="1"/>
          <p:nvPr/>
        </p:nvSpPr>
        <p:spPr>
          <a:xfrm>
            <a:off x="5158675" y="3825023"/>
            <a:ext cx="14863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Interface </a:t>
            </a:r>
            <a:r>
              <a:rPr lang="de-DE" dirty="0" err="1" smtClean="0"/>
              <a:t>current</a:t>
            </a:r>
            <a:endParaRPr lang="de-DE" dirty="0"/>
          </a:p>
        </p:txBody>
      </p:sp>
      <p:sp>
        <p:nvSpPr>
          <p:cNvPr id="47" name="Textfeld 46"/>
          <p:cNvSpPr txBox="1"/>
          <p:nvPr/>
        </p:nvSpPr>
        <p:spPr>
          <a:xfrm>
            <a:off x="7075498" y="3784238"/>
            <a:ext cx="11192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/>
              <a:t>bulk</a:t>
            </a:r>
            <a:r>
              <a:rPr lang="de-DE" dirty="0" smtClean="0"/>
              <a:t> </a:t>
            </a:r>
            <a:r>
              <a:rPr lang="de-DE" dirty="0" err="1" smtClean="0"/>
              <a:t>current</a:t>
            </a:r>
            <a:endParaRPr lang="de-DE" dirty="0"/>
          </a:p>
        </p:txBody>
      </p:sp>
      <p:sp>
        <p:nvSpPr>
          <p:cNvPr id="40" name="Textfeld 39"/>
          <p:cNvSpPr txBox="1"/>
          <p:nvPr/>
        </p:nvSpPr>
        <p:spPr>
          <a:xfrm>
            <a:off x="6032299" y="1478897"/>
            <a:ext cx="25603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Interface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surface</a:t>
            </a:r>
            <a:r>
              <a:rPr lang="de-DE" dirty="0" smtClean="0"/>
              <a:t> </a:t>
            </a:r>
            <a:r>
              <a:rPr lang="de-DE" dirty="0" err="1" smtClean="0"/>
              <a:t>currents</a:t>
            </a:r>
            <a:endParaRPr lang="de-DE" dirty="0"/>
          </a:p>
        </p:txBody>
      </p:sp>
      <p:cxnSp>
        <p:nvCxnSpPr>
          <p:cNvPr id="27" name="Gerade Verbindung mit Pfeil 26"/>
          <p:cNvCxnSpPr/>
          <p:nvPr/>
        </p:nvCxnSpPr>
        <p:spPr bwMode="auto">
          <a:xfrm flipH="1">
            <a:off x="7267874" y="1786674"/>
            <a:ext cx="31704" cy="467364"/>
          </a:xfrm>
          <a:prstGeom prst="straightConnector1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44" name="Rechteck 43"/>
          <p:cNvSpPr/>
          <p:nvPr/>
        </p:nvSpPr>
        <p:spPr>
          <a:xfrm>
            <a:off x="683568" y="1362305"/>
            <a:ext cx="648072" cy="2786775"/>
          </a:xfrm>
          <a:prstGeom prst="rect">
            <a:avLst/>
          </a:prstGeom>
          <a:solidFill>
            <a:srgbClr val="9999FF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" name="Rectangle 5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604250" y="6597650"/>
            <a:ext cx="539750" cy="2603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6FF29F-412A-4CCD-969A-6823A2E3362E}" type="slidenum">
              <a:rPr lang="en-GB"/>
              <a:pPr>
                <a:defRPr/>
              </a:pPr>
              <a:t>148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077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de-DE" dirty="0" err="1" smtClean="0"/>
              <a:t>pn</a:t>
            </a:r>
            <a:r>
              <a:rPr lang="en-GB" altLang="de-DE" dirty="0" smtClean="0"/>
              <a:t>-junction forward biased</a:t>
            </a:r>
          </a:p>
        </p:txBody>
      </p:sp>
      <p:sp>
        <p:nvSpPr>
          <p:cNvPr id="58" name="Rectangle 5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604250" y="6597650"/>
            <a:ext cx="539750" cy="2603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6FF29F-412A-4CCD-969A-6823A2E3362E}" type="slidenum">
              <a:rPr lang="en-GB"/>
              <a:pPr>
                <a:defRPr/>
              </a:pPr>
              <a:t>15</a:t>
            </a:fld>
            <a:endParaRPr lang="en-GB"/>
          </a:p>
        </p:txBody>
      </p:sp>
      <p:sp>
        <p:nvSpPr>
          <p:cNvPr id="7" name="Textfeld 6"/>
          <p:cNvSpPr txBox="1"/>
          <p:nvPr/>
        </p:nvSpPr>
        <p:spPr>
          <a:xfrm>
            <a:off x="2483768" y="4221088"/>
            <a:ext cx="41312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Forward bias (positive voltage at p-region)</a:t>
            </a:r>
          </a:p>
          <a:p>
            <a:r>
              <a:rPr lang="en-GB" dirty="0" smtClean="0"/>
              <a:t>Depleted zone reduced =&gt; current increase</a:t>
            </a:r>
            <a:endParaRPr lang="en-GB" dirty="0"/>
          </a:p>
        </p:txBody>
      </p:sp>
      <p:grpSp>
        <p:nvGrpSpPr>
          <p:cNvPr id="2" name="Gruppieren 1"/>
          <p:cNvGrpSpPr/>
          <p:nvPr/>
        </p:nvGrpSpPr>
        <p:grpSpPr>
          <a:xfrm>
            <a:off x="899592" y="1412776"/>
            <a:ext cx="6912768" cy="2662807"/>
            <a:chOff x="899592" y="1918321"/>
            <a:chExt cx="6912768" cy="2662807"/>
          </a:xfrm>
        </p:grpSpPr>
        <p:grpSp>
          <p:nvGrpSpPr>
            <p:cNvPr id="2055" name="Group 86"/>
            <p:cNvGrpSpPr>
              <a:grpSpLocks/>
            </p:cNvGrpSpPr>
            <p:nvPr/>
          </p:nvGrpSpPr>
          <p:grpSpPr bwMode="auto">
            <a:xfrm>
              <a:off x="2357439" y="1918321"/>
              <a:ext cx="4033838" cy="2590799"/>
              <a:chOff x="1474" y="709"/>
              <a:chExt cx="2541" cy="1632"/>
            </a:xfrm>
          </p:grpSpPr>
          <p:sp>
            <p:nvSpPr>
              <p:cNvPr id="2060" name="Rectangle 12"/>
              <p:cNvSpPr>
                <a:spLocks noChangeArrowheads="1"/>
              </p:cNvSpPr>
              <p:nvPr/>
            </p:nvSpPr>
            <p:spPr bwMode="auto">
              <a:xfrm>
                <a:off x="1474" y="1253"/>
                <a:ext cx="1270" cy="272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/>
                <a:r>
                  <a:rPr lang="en-GB" altLang="de-DE" sz="1400"/>
                  <a:t>Conduction Band</a:t>
                </a:r>
              </a:p>
            </p:txBody>
          </p:sp>
          <p:sp>
            <p:nvSpPr>
              <p:cNvPr id="2061" name="Rectangle 13"/>
              <p:cNvSpPr>
                <a:spLocks noChangeArrowheads="1"/>
              </p:cNvSpPr>
              <p:nvPr/>
            </p:nvSpPr>
            <p:spPr bwMode="auto">
              <a:xfrm>
                <a:off x="1474" y="1888"/>
                <a:ext cx="1270" cy="272"/>
              </a:xfrm>
              <a:prstGeom prst="rect">
                <a:avLst/>
              </a:prstGeom>
              <a:solidFill>
                <a:srgbClr val="339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/>
                <a:r>
                  <a:rPr lang="en-GB" altLang="de-DE" sz="1400" dirty="0"/>
                  <a:t>Valence Band</a:t>
                </a:r>
              </a:p>
            </p:txBody>
          </p:sp>
          <p:sp>
            <p:nvSpPr>
              <p:cNvPr id="2062" name="Line 14"/>
              <p:cNvSpPr>
                <a:spLocks noChangeShapeType="1"/>
              </p:cNvSpPr>
              <p:nvPr/>
            </p:nvSpPr>
            <p:spPr bwMode="auto">
              <a:xfrm>
                <a:off x="1474" y="1570"/>
                <a:ext cx="1270" cy="0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prstDash val="dash"/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63" name="Oval 18"/>
              <p:cNvSpPr>
                <a:spLocks noChangeArrowheads="1"/>
              </p:cNvSpPr>
              <p:nvPr/>
            </p:nvSpPr>
            <p:spPr bwMode="auto">
              <a:xfrm flipH="1">
                <a:off x="1701" y="1434"/>
                <a:ext cx="91" cy="91"/>
              </a:xfrm>
              <a:prstGeom prst="ellips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/>
                <a:r>
                  <a:rPr lang="en-GB" altLang="de-DE"/>
                  <a:t>-</a:t>
                </a:r>
              </a:p>
            </p:txBody>
          </p:sp>
          <p:sp>
            <p:nvSpPr>
              <p:cNvPr id="2064" name="Oval 19"/>
              <p:cNvSpPr>
                <a:spLocks noChangeArrowheads="1"/>
              </p:cNvSpPr>
              <p:nvPr/>
            </p:nvSpPr>
            <p:spPr bwMode="auto">
              <a:xfrm flipH="1">
                <a:off x="1837" y="1434"/>
                <a:ext cx="91" cy="91"/>
              </a:xfrm>
              <a:prstGeom prst="ellips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/>
                <a:r>
                  <a:rPr lang="en-GB" altLang="de-DE"/>
                  <a:t>-</a:t>
                </a:r>
              </a:p>
            </p:txBody>
          </p:sp>
          <p:sp>
            <p:nvSpPr>
              <p:cNvPr id="2065" name="Oval 20"/>
              <p:cNvSpPr>
                <a:spLocks noChangeArrowheads="1"/>
              </p:cNvSpPr>
              <p:nvPr/>
            </p:nvSpPr>
            <p:spPr bwMode="auto">
              <a:xfrm flipH="1">
                <a:off x="1973" y="1434"/>
                <a:ext cx="91" cy="91"/>
              </a:xfrm>
              <a:prstGeom prst="ellips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/>
                <a:r>
                  <a:rPr lang="en-GB" altLang="de-DE"/>
                  <a:t>-</a:t>
                </a:r>
              </a:p>
            </p:txBody>
          </p:sp>
          <p:sp>
            <p:nvSpPr>
              <p:cNvPr id="2066" name="Oval 21"/>
              <p:cNvSpPr>
                <a:spLocks noChangeArrowheads="1"/>
              </p:cNvSpPr>
              <p:nvPr/>
            </p:nvSpPr>
            <p:spPr bwMode="auto">
              <a:xfrm flipH="1">
                <a:off x="2245" y="1434"/>
                <a:ext cx="91" cy="91"/>
              </a:xfrm>
              <a:prstGeom prst="ellips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/>
                <a:r>
                  <a:rPr lang="en-GB" altLang="de-DE"/>
                  <a:t>-</a:t>
                </a:r>
              </a:p>
            </p:txBody>
          </p:sp>
          <p:sp>
            <p:nvSpPr>
              <p:cNvPr id="2067" name="Oval 22"/>
              <p:cNvSpPr>
                <a:spLocks noChangeArrowheads="1"/>
              </p:cNvSpPr>
              <p:nvPr/>
            </p:nvSpPr>
            <p:spPr bwMode="auto">
              <a:xfrm flipH="1">
                <a:off x="2381" y="1434"/>
                <a:ext cx="91" cy="91"/>
              </a:xfrm>
              <a:prstGeom prst="ellips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/>
                <a:r>
                  <a:rPr lang="en-GB" altLang="de-DE"/>
                  <a:t>-</a:t>
                </a:r>
              </a:p>
            </p:txBody>
          </p:sp>
          <p:sp>
            <p:nvSpPr>
              <p:cNvPr id="2068" name="Oval 23"/>
              <p:cNvSpPr>
                <a:spLocks noChangeArrowheads="1"/>
              </p:cNvSpPr>
              <p:nvPr/>
            </p:nvSpPr>
            <p:spPr bwMode="auto">
              <a:xfrm flipH="1">
                <a:off x="2109" y="1434"/>
                <a:ext cx="91" cy="91"/>
              </a:xfrm>
              <a:prstGeom prst="ellips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/>
                <a:r>
                  <a:rPr lang="en-GB" altLang="de-DE"/>
                  <a:t>-</a:t>
                </a:r>
              </a:p>
            </p:txBody>
          </p:sp>
          <p:sp>
            <p:nvSpPr>
              <p:cNvPr id="2069" name="Oval 24"/>
              <p:cNvSpPr>
                <a:spLocks noChangeArrowheads="1"/>
              </p:cNvSpPr>
              <p:nvPr/>
            </p:nvSpPr>
            <p:spPr bwMode="auto">
              <a:xfrm flipH="1">
                <a:off x="2517" y="1434"/>
                <a:ext cx="91" cy="91"/>
              </a:xfrm>
              <a:prstGeom prst="ellips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/>
                <a:r>
                  <a:rPr lang="en-GB" altLang="de-DE"/>
                  <a:t>-</a:t>
                </a:r>
              </a:p>
            </p:txBody>
          </p:sp>
          <p:sp>
            <p:nvSpPr>
              <p:cNvPr id="2070" name="Oval 25"/>
              <p:cNvSpPr>
                <a:spLocks noChangeArrowheads="1"/>
              </p:cNvSpPr>
              <p:nvPr/>
            </p:nvSpPr>
            <p:spPr bwMode="auto">
              <a:xfrm flipH="1">
                <a:off x="1565" y="1434"/>
                <a:ext cx="91" cy="91"/>
              </a:xfrm>
              <a:prstGeom prst="ellips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/>
                <a:r>
                  <a:rPr lang="en-GB" altLang="de-DE"/>
                  <a:t>-</a:t>
                </a:r>
              </a:p>
            </p:txBody>
          </p:sp>
          <p:grpSp>
            <p:nvGrpSpPr>
              <p:cNvPr id="2071" name="Group 36"/>
              <p:cNvGrpSpPr>
                <a:grpSpLocks/>
              </p:cNvGrpSpPr>
              <p:nvPr/>
            </p:nvGrpSpPr>
            <p:grpSpPr bwMode="auto">
              <a:xfrm>
                <a:off x="1610" y="1615"/>
                <a:ext cx="1043" cy="91"/>
                <a:chOff x="1202" y="2659"/>
                <a:chExt cx="1043" cy="91"/>
              </a:xfrm>
            </p:grpSpPr>
            <p:sp>
              <p:nvSpPr>
                <p:cNvPr id="2099" name="Oval 37"/>
                <p:cNvSpPr>
                  <a:spLocks noChangeArrowheads="1"/>
                </p:cNvSpPr>
                <p:nvPr/>
              </p:nvSpPr>
              <p:spPr bwMode="auto">
                <a:xfrm flipH="1">
                  <a:off x="1338" y="2659"/>
                  <a:ext cx="91" cy="91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algn="ctr" eaLnBrk="1" hangingPunct="1"/>
                  <a:r>
                    <a:rPr lang="en-GB" altLang="de-DE"/>
                    <a:t>+</a:t>
                  </a:r>
                </a:p>
              </p:txBody>
            </p:sp>
            <p:sp>
              <p:nvSpPr>
                <p:cNvPr id="2100" name="Oval 38"/>
                <p:cNvSpPr>
                  <a:spLocks noChangeArrowheads="1"/>
                </p:cNvSpPr>
                <p:nvPr/>
              </p:nvSpPr>
              <p:spPr bwMode="auto">
                <a:xfrm flipH="1">
                  <a:off x="1474" y="2659"/>
                  <a:ext cx="91" cy="91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algn="ctr" eaLnBrk="1" hangingPunct="1"/>
                  <a:r>
                    <a:rPr lang="en-GB" altLang="de-DE"/>
                    <a:t>+</a:t>
                  </a:r>
                </a:p>
              </p:txBody>
            </p:sp>
            <p:sp>
              <p:nvSpPr>
                <p:cNvPr id="2101" name="Oval 39"/>
                <p:cNvSpPr>
                  <a:spLocks noChangeArrowheads="1"/>
                </p:cNvSpPr>
                <p:nvPr/>
              </p:nvSpPr>
              <p:spPr bwMode="auto">
                <a:xfrm flipH="1">
                  <a:off x="1610" y="2659"/>
                  <a:ext cx="91" cy="91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algn="ctr" eaLnBrk="1" hangingPunct="1"/>
                  <a:r>
                    <a:rPr lang="en-GB" altLang="de-DE"/>
                    <a:t>+</a:t>
                  </a:r>
                </a:p>
              </p:txBody>
            </p:sp>
            <p:sp>
              <p:nvSpPr>
                <p:cNvPr id="2102" name="Oval 40"/>
                <p:cNvSpPr>
                  <a:spLocks noChangeArrowheads="1"/>
                </p:cNvSpPr>
                <p:nvPr/>
              </p:nvSpPr>
              <p:spPr bwMode="auto">
                <a:xfrm flipH="1">
                  <a:off x="1746" y="2659"/>
                  <a:ext cx="91" cy="91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algn="ctr" eaLnBrk="1" hangingPunct="1"/>
                  <a:r>
                    <a:rPr lang="en-GB" altLang="de-DE"/>
                    <a:t>+</a:t>
                  </a:r>
                </a:p>
              </p:txBody>
            </p:sp>
            <p:sp>
              <p:nvSpPr>
                <p:cNvPr id="2103" name="Oval 41"/>
                <p:cNvSpPr>
                  <a:spLocks noChangeArrowheads="1"/>
                </p:cNvSpPr>
                <p:nvPr/>
              </p:nvSpPr>
              <p:spPr bwMode="auto">
                <a:xfrm flipH="1">
                  <a:off x="1882" y="2659"/>
                  <a:ext cx="91" cy="91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algn="ctr" eaLnBrk="1" hangingPunct="1"/>
                  <a:r>
                    <a:rPr lang="en-GB" altLang="de-DE"/>
                    <a:t>+</a:t>
                  </a:r>
                </a:p>
              </p:txBody>
            </p:sp>
            <p:sp>
              <p:nvSpPr>
                <p:cNvPr id="2104" name="Oval 42"/>
                <p:cNvSpPr>
                  <a:spLocks noChangeArrowheads="1"/>
                </p:cNvSpPr>
                <p:nvPr/>
              </p:nvSpPr>
              <p:spPr bwMode="auto">
                <a:xfrm flipH="1">
                  <a:off x="1202" y="2659"/>
                  <a:ext cx="91" cy="91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algn="ctr" eaLnBrk="1" hangingPunct="1"/>
                  <a:r>
                    <a:rPr lang="en-GB" altLang="de-DE"/>
                    <a:t>+</a:t>
                  </a:r>
                </a:p>
              </p:txBody>
            </p:sp>
            <p:sp>
              <p:nvSpPr>
                <p:cNvPr id="2105" name="Oval 43"/>
                <p:cNvSpPr>
                  <a:spLocks noChangeArrowheads="1"/>
                </p:cNvSpPr>
                <p:nvPr/>
              </p:nvSpPr>
              <p:spPr bwMode="auto">
                <a:xfrm flipH="1">
                  <a:off x="2018" y="2659"/>
                  <a:ext cx="91" cy="91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algn="ctr" eaLnBrk="1" hangingPunct="1"/>
                  <a:r>
                    <a:rPr lang="en-GB" altLang="de-DE"/>
                    <a:t>+</a:t>
                  </a:r>
                </a:p>
              </p:txBody>
            </p:sp>
            <p:sp>
              <p:nvSpPr>
                <p:cNvPr id="2106" name="Oval 44"/>
                <p:cNvSpPr>
                  <a:spLocks noChangeArrowheads="1"/>
                </p:cNvSpPr>
                <p:nvPr/>
              </p:nvSpPr>
              <p:spPr bwMode="auto">
                <a:xfrm flipH="1">
                  <a:off x="2154" y="2659"/>
                  <a:ext cx="91" cy="91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algn="ctr" eaLnBrk="1" hangingPunct="1"/>
                  <a:r>
                    <a:rPr lang="en-GB" altLang="de-DE" dirty="0"/>
                    <a:t>+</a:t>
                  </a:r>
                </a:p>
              </p:txBody>
            </p:sp>
          </p:grpSp>
          <p:sp>
            <p:nvSpPr>
              <p:cNvPr id="2072" name="Rectangle 15"/>
              <p:cNvSpPr>
                <a:spLocks noChangeArrowheads="1"/>
              </p:cNvSpPr>
              <p:nvPr/>
            </p:nvSpPr>
            <p:spPr bwMode="auto">
              <a:xfrm>
                <a:off x="2744" y="1161"/>
                <a:ext cx="1270" cy="272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/>
                <a:r>
                  <a:rPr lang="en-GB" altLang="de-DE" sz="1400"/>
                  <a:t>Conduction Band</a:t>
                </a:r>
              </a:p>
            </p:txBody>
          </p:sp>
          <p:sp>
            <p:nvSpPr>
              <p:cNvPr id="2073" name="Rectangle 16"/>
              <p:cNvSpPr>
                <a:spLocks noChangeArrowheads="1"/>
              </p:cNvSpPr>
              <p:nvPr/>
            </p:nvSpPr>
            <p:spPr bwMode="auto">
              <a:xfrm>
                <a:off x="2745" y="1796"/>
                <a:ext cx="1270" cy="272"/>
              </a:xfrm>
              <a:prstGeom prst="rect">
                <a:avLst/>
              </a:prstGeom>
              <a:solidFill>
                <a:srgbClr val="339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/>
                <a:r>
                  <a:rPr lang="en-GB" altLang="de-DE" sz="1400" dirty="0"/>
                  <a:t>Valence Band</a:t>
                </a:r>
              </a:p>
            </p:txBody>
          </p:sp>
          <p:sp>
            <p:nvSpPr>
              <p:cNvPr id="2074" name="Line 17"/>
              <p:cNvSpPr>
                <a:spLocks noChangeShapeType="1"/>
              </p:cNvSpPr>
              <p:nvPr/>
            </p:nvSpPr>
            <p:spPr bwMode="auto">
              <a:xfrm>
                <a:off x="2733" y="1751"/>
                <a:ext cx="1281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grpSp>
            <p:nvGrpSpPr>
              <p:cNvPr id="2075" name="Group 26"/>
              <p:cNvGrpSpPr>
                <a:grpSpLocks/>
              </p:cNvGrpSpPr>
              <p:nvPr/>
            </p:nvGrpSpPr>
            <p:grpSpPr bwMode="auto">
              <a:xfrm>
                <a:off x="2835" y="1796"/>
                <a:ext cx="1043" cy="91"/>
                <a:chOff x="1202" y="2839"/>
                <a:chExt cx="1043" cy="91"/>
              </a:xfrm>
            </p:grpSpPr>
            <p:sp>
              <p:nvSpPr>
                <p:cNvPr id="2091" name="Oval 27"/>
                <p:cNvSpPr>
                  <a:spLocks noChangeArrowheads="1"/>
                </p:cNvSpPr>
                <p:nvPr/>
              </p:nvSpPr>
              <p:spPr bwMode="auto">
                <a:xfrm flipH="1">
                  <a:off x="1338" y="2839"/>
                  <a:ext cx="91" cy="91"/>
                </a:xfrm>
                <a:prstGeom prst="ellipse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algn="ctr" eaLnBrk="1" hangingPunct="1"/>
                  <a:r>
                    <a:rPr lang="en-GB" altLang="de-DE" dirty="0"/>
                    <a:t>+</a:t>
                  </a:r>
                </a:p>
              </p:txBody>
            </p:sp>
            <p:sp>
              <p:nvSpPr>
                <p:cNvPr id="2092" name="Oval 28"/>
                <p:cNvSpPr>
                  <a:spLocks noChangeArrowheads="1"/>
                </p:cNvSpPr>
                <p:nvPr/>
              </p:nvSpPr>
              <p:spPr bwMode="auto">
                <a:xfrm flipH="1">
                  <a:off x="1474" y="2839"/>
                  <a:ext cx="91" cy="91"/>
                </a:xfrm>
                <a:prstGeom prst="ellipse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algn="ctr" eaLnBrk="1" hangingPunct="1"/>
                  <a:r>
                    <a:rPr lang="en-GB" altLang="de-DE" dirty="0"/>
                    <a:t>+</a:t>
                  </a:r>
                </a:p>
              </p:txBody>
            </p:sp>
            <p:sp>
              <p:nvSpPr>
                <p:cNvPr id="2093" name="Oval 29"/>
                <p:cNvSpPr>
                  <a:spLocks noChangeArrowheads="1"/>
                </p:cNvSpPr>
                <p:nvPr/>
              </p:nvSpPr>
              <p:spPr bwMode="auto">
                <a:xfrm flipH="1">
                  <a:off x="1610" y="2839"/>
                  <a:ext cx="91" cy="91"/>
                </a:xfrm>
                <a:prstGeom prst="ellipse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algn="ctr" eaLnBrk="1" hangingPunct="1"/>
                  <a:r>
                    <a:rPr lang="en-GB" altLang="de-DE" dirty="0"/>
                    <a:t>+</a:t>
                  </a:r>
                </a:p>
              </p:txBody>
            </p:sp>
            <p:sp>
              <p:nvSpPr>
                <p:cNvPr id="2094" name="Oval 30"/>
                <p:cNvSpPr>
                  <a:spLocks noChangeArrowheads="1"/>
                </p:cNvSpPr>
                <p:nvPr/>
              </p:nvSpPr>
              <p:spPr bwMode="auto">
                <a:xfrm flipH="1">
                  <a:off x="1746" y="2839"/>
                  <a:ext cx="91" cy="91"/>
                </a:xfrm>
                <a:prstGeom prst="ellipse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algn="ctr" eaLnBrk="1" hangingPunct="1"/>
                  <a:r>
                    <a:rPr lang="en-GB" altLang="de-DE" dirty="0"/>
                    <a:t>+</a:t>
                  </a:r>
                </a:p>
              </p:txBody>
            </p:sp>
            <p:sp>
              <p:nvSpPr>
                <p:cNvPr id="2095" name="Oval 31"/>
                <p:cNvSpPr>
                  <a:spLocks noChangeArrowheads="1"/>
                </p:cNvSpPr>
                <p:nvPr/>
              </p:nvSpPr>
              <p:spPr bwMode="auto">
                <a:xfrm flipH="1">
                  <a:off x="1882" y="2839"/>
                  <a:ext cx="91" cy="91"/>
                </a:xfrm>
                <a:prstGeom prst="ellipse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algn="ctr" eaLnBrk="1" hangingPunct="1"/>
                  <a:r>
                    <a:rPr lang="en-GB" altLang="de-DE" dirty="0"/>
                    <a:t>+</a:t>
                  </a:r>
                </a:p>
              </p:txBody>
            </p:sp>
            <p:sp>
              <p:nvSpPr>
                <p:cNvPr id="2096" name="Oval 32"/>
                <p:cNvSpPr>
                  <a:spLocks noChangeArrowheads="1"/>
                </p:cNvSpPr>
                <p:nvPr/>
              </p:nvSpPr>
              <p:spPr bwMode="auto">
                <a:xfrm flipH="1">
                  <a:off x="1202" y="2839"/>
                  <a:ext cx="91" cy="91"/>
                </a:xfrm>
                <a:prstGeom prst="ellipse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algn="ctr" eaLnBrk="1" hangingPunct="1"/>
                  <a:r>
                    <a:rPr lang="en-GB" altLang="de-DE" dirty="0"/>
                    <a:t>+</a:t>
                  </a:r>
                </a:p>
              </p:txBody>
            </p:sp>
            <p:sp>
              <p:nvSpPr>
                <p:cNvPr id="2097" name="Oval 33"/>
                <p:cNvSpPr>
                  <a:spLocks noChangeArrowheads="1"/>
                </p:cNvSpPr>
                <p:nvPr/>
              </p:nvSpPr>
              <p:spPr bwMode="auto">
                <a:xfrm flipH="1">
                  <a:off x="2018" y="2839"/>
                  <a:ext cx="91" cy="91"/>
                </a:xfrm>
                <a:prstGeom prst="ellipse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algn="ctr" eaLnBrk="1" hangingPunct="1"/>
                  <a:r>
                    <a:rPr lang="en-GB" altLang="de-DE" dirty="0"/>
                    <a:t>+</a:t>
                  </a:r>
                </a:p>
              </p:txBody>
            </p:sp>
            <p:sp>
              <p:nvSpPr>
                <p:cNvPr id="2098" name="Oval 34"/>
                <p:cNvSpPr>
                  <a:spLocks noChangeArrowheads="1"/>
                </p:cNvSpPr>
                <p:nvPr/>
              </p:nvSpPr>
              <p:spPr bwMode="auto">
                <a:xfrm flipH="1">
                  <a:off x="2154" y="2839"/>
                  <a:ext cx="91" cy="91"/>
                </a:xfrm>
                <a:prstGeom prst="ellipse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algn="ctr" eaLnBrk="1" hangingPunct="1"/>
                  <a:r>
                    <a:rPr lang="en-GB" altLang="de-DE" dirty="0"/>
                    <a:t>+</a:t>
                  </a:r>
                </a:p>
              </p:txBody>
            </p:sp>
          </p:grpSp>
          <p:sp>
            <p:nvSpPr>
              <p:cNvPr id="2076" name="Oval 35"/>
              <p:cNvSpPr>
                <a:spLocks noChangeArrowheads="1"/>
              </p:cNvSpPr>
              <p:nvPr/>
            </p:nvSpPr>
            <p:spPr bwMode="auto">
              <a:xfrm flipH="1">
                <a:off x="2835" y="1660"/>
                <a:ext cx="91" cy="91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/>
                <a:r>
                  <a:rPr lang="en-GB" altLang="de-DE" dirty="0"/>
                  <a:t>-</a:t>
                </a:r>
              </a:p>
            </p:txBody>
          </p:sp>
          <p:sp>
            <p:nvSpPr>
              <p:cNvPr id="2077" name="Oval 45"/>
              <p:cNvSpPr>
                <a:spLocks noChangeArrowheads="1"/>
              </p:cNvSpPr>
              <p:nvPr/>
            </p:nvSpPr>
            <p:spPr bwMode="auto">
              <a:xfrm flipH="1">
                <a:off x="2971" y="1660"/>
                <a:ext cx="91" cy="91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/>
                <a:r>
                  <a:rPr lang="en-GB" altLang="de-DE" dirty="0"/>
                  <a:t>-</a:t>
                </a:r>
              </a:p>
            </p:txBody>
          </p:sp>
          <p:sp>
            <p:nvSpPr>
              <p:cNvPr id="2078" name="Oval 46"/>
              <p:cNvSpPr>
                <a:spLocks noChangeArrowheads="1"/>
              </p:cNvSpPr>
              <p:nvPr/>
            </p:nvSpPr>
            <p:spPr bwMode="auto">
              <a:xfrm flipH="1">
                <a:off x="3787" y="1660"/>
                <a:ext cx="91" cy="91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/>
                <a:r>
                  <a:rPr lang="en-GB" altLang="de-DE"/>
                  <a:t>-</a:t>
                </a:r>
              </a:p>
            </p:txBody>
          </p:sp>
          <p:sp>
            <p:nvSpPr>
              <p:cNvPr id="2079" name="Oval 47"/>
              <p:cNvSpPr>
                <a:spLocks noChangeArrowheads="1"/>
              </p:cNvSpPr>
              <p:nvPr/>
            </p:nvSpPr>
            <p:spPr bwMode="auto">
              <a:xfrm flipH="1">
                <a:off x="3107" y="1660"/>
                <a:ext cx="91" cy="91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/>
                <a:r>
                  <a:rPr lang="en-GB" altLang="de-DE" dirty="0"/>
                  <a:t>-</a:t>
                </a:r>
              </a:p>
            </p:txBody>
          </p:sp>
          <p:sp>
            <p:nvSpPr>
              <p:cNvPr id="2080" name="Oval 48"/>
              <p:cNvSpPr>
                <a:spLocks noChangeArrowheads="1"/>
              </p:cNvSpPr>
              <p:nvPr/>
            </p:nvSpPr>
            <p:spPr bwMode="auto">
              <a:xfrm flipH="1">
                <a:off x="3243" y="1660"/>
                <a:ext cx="91" cy="91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/>
                <a:r>
                  <a:rPr lang="en-GB" altLang="de-DE" dirty="0"/>
                  <a:t>-</a:t>
                </a:r>
              </a:p>
            </p:txBody>
          </p:sp>
          <p:sp>
            <p:nvSpPr>
              <p:cNvPr id="2081" name="Oval 49"/>
              <p:cNvSpPr>
                <a:spLocks noChangeArrowheads="1"/>
              </p:cNvSpPr>
              <p:nvPr/>
            </p:nvSpPr>
            <p:spPr bwMode="auto">
              <a:xfrm flipH="1">
                <a:off x="3379" y="1660"/>
                <a:ext cx="91" cy="91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/>
                <a:r>
                  <a:rPr lang="en-GB" altLang="de-DE" dirty="0"/>
                  <a:t>-</a:t>
                </a:r>
              </a:p>
            </p:txBody>
          </p:sp>
          <p:sp>
            <p:nvSpPr>
              <p:cNvPr id="2082" name="Oval 50"/>
              <p:cNvSpPr>
                <a:spLocks noChangeArrowheads="1"/>
              </p:cNvSpPr>
              <p:nvPr/>
            </p:nvSpPr>
            <p:spPr bwMode="auto">
              <a:xfrm flipH="1">
                <a:off x="3515" y="1660"/>
                <a:ext cx="91" cy="91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/>
                <a:r>
                  <a:rPr lang="en-GB" altLang="de-DE" dirty="0"/>
                  <a:t>-</a:t>
                </a:r>
              </a:p>
            </p:txBody>
          </p:sp>
          <p:sp>
            <p:nvSpPr>
              <p:cNvPr id="2083" name="Oval 51"/>
              <p:cNvSpPr>
                <a:spLocks noChangeArrowheads="1"/>
              </p:cNvSpPr>
              <p:nvPr/>
            </p:nvSpPr>
            <p:spPr bwMode="auto">
              <a:xfrm flipH="1">
                <a:off x="3651" y="1660"/>
                <a:ext cx="91" cy="91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/>
                <a:r>
                  <a:rPr lang="en-GB" altLang="de-DE" dirty="0"/>
                  <a:t>-</a:t>
                </a:r>
              </a:p>
            </p:txBody>
          </p:sp>
          <p:sp>
            <p:nvSpPr>
              <p:cNvPr id="2084" name="Text Box 54"/>
              <p:cNvSpPr txBox="1">
                <a:spLocks noChangeArrowheads="1"/>
              </p:cNvSpPr>
              <p:nvPr/>
            </p:nvSpPr>
            <p:spPr bwMode="auto">
              <a:xfrm>
                <a:off x="3007" y="709"/>
                <a:ext cx="116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de-DE"/>
              </a:p>
            </p:txBody>
          </p:sp>
          <p:sp>
            <p:nvSpPr>
              <p:cNvPr id="2085" name="AutoShape 76"/>
              <p:cNvSpPr>
                <a:spLocks noChangeArrowheads="1"/>
              </p:cNvSpPr>
              <p:nvPr/>
            </p:nvSpPr>
            <p:spPr bwMode="auto">
              <a:xfrm rot="16200000">
                <a:off x="2495" y="1184"/>
                <a:ext cx="272" cy="227"/>
              </a:xfrm>
              <a:prstGeom prst="rtTriangle">
                <a:avLst/>
              </a:pr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2086" name="AutoShape 77"/>
              <p:cNvSpPr>
                <a:spLocks noChangeArrowheads="1"/>
              </p:cNvSpPr>
              <p:nvPr/>
            </p:nvSpPr>
            <p:spPr bwMode="auto">
              <a:xfrm rot="16200000">
                <a:off x="2495" y="1843"/>
                <a:ext cx="272" cy="228"/>
              </a:xfrm>
              <a:prstGeom prst="rtTriangle">
                <a:avLst/>
              </a:prstGeom>
              <a:solidFill>
                <a:srgbClr val="339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2087" name="AutoShape 78"/>
              <p:cNvSpPr>
                <a:spLocks noChangeArrowheads="1"/>
              </p:cNvSpPr>
              <p:nvPr/>
            </p:nvSpPr>
            <p:spPr bwMode="auto">
              <a:xfrm rot="16200000">
                <a:off x="2495" y="2070"/>
                <a:ext cx="272" cy="227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2088" name="AutoShape 79"/>
              <p:cNvSpPr>
                <a:spLocks noChangeArrowheads="1"/>
              </p:cNvSpPr>
              <p:nvPr/>
            </p:nvSpPr>
            <p:spPr bwMode="auto">
              <a:xfrm rot="16200000">
                <a:off x="2495" y="1411"/>
                <a:ext cx="272" cy="227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2089" name="Oval 80"/>
              <p:cNvSpPr>
                <a:spLocks noChangeArrowheads="1"/>
              </p:cNvSpPr>
              <p:nvPr/>
            </p:nvSpPr>
            <p:spPr bwMode="auto">
              <a:xfrm flipH="1">
                <a:off x="2733" y="1660"/>
                <a:ext cx="91" cy="91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/>
                <a:r>
                  <a:rPr lang="en-GB" altLang="de-DE"/>
                  <a:t>-</a:t>
                </a:r>
              </a:p>
            </p:txBody>
          </p:sp>
          <p:sp>
            <p:nvSpPr>
              <p:cNvPr id="2090" name="Rectangle 82"/>
              <p:cNvSpPr>
                <a:spLocks noChangeArrowheads="1"/>
              </p:cNvSpPr>
              <p:nvPr/>
            </p:nvSpPr>
            <p:spPr bwMode="auto">
              <a:xfrm>
                <a:off x="2631" y="845"/>
                <a:ext cx="114" cy="1496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</p:grpSp>
        <p:sp>
          <p:nvSpPr>
            <p:cNvPr id="2056" name="Line 87"/>
            <p:cNvSpPr>
              <a:spLocks noChangeShapeType="1"/>
            </p:cNvSpPr>
            <p:nvPr/>
          </p:nvSpPr>
          <p:spPr bwMode="auto">
            <a:xfrm flipV="1">
              <a:off x="2357438" y="2349104"/>
              <a:ext cx="0" cy="431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057" name="Text Box 88"/>
            <p:cNvSpPr txBox="1">
              <a:spLocks noChangeArrowheads="1"/>
            </p:cNvSpPr>
            <p:nvPr/>
          </p:nvSpPr>
          <p:spPr bwMode="auto">
            <a:xfrm>
              <a:off x="1833563" y="2368154"/>
              <a:ext cx="454025" cy="366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GB" altLang="de-DE"/>
                <a:t>V</a:t>
              </a:r>
              <a:r>
                <a:rPr lang="en-GB" altLang="de-DE" baseline="-25000"/>
                <a:t>bi</a:t>
              </a:r>
            </a:p>
          </p:txBody>
        </p:sp>
        <p:sp>
          <p:nvSpPr>
            <p:cNvPr id="2058" name="Text Box 89"/>
            <p:cNvSpPr txBox="1">
              <a:spLocks noChangeArrowheads="1"/>
            </p:cNvSpPr>
            <p:nvPr/>
          </p:nvSpPr>
          <p:spPr bwMode="auto">
            <a:xfrm>
              <a:off x="4013201" y="4214416"/>
              <a:ext cx="311150" cy="366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GB" altLang="de-DE"/>
                <a:t>d</a:t>
              </a:r>
            </a:p>
          </p:txBody>
        </p:sp>
        <p:sp>
          <p:nvSpPr>
            <p:cNvPr id="59" name="Oval 32"/>
            <p:cNvSpPr>
              <a:spLocks noChangeArrowheads="1"/>
            </p:cNvSpPr>
            <p:nvPr/>
          </p:nvSpPr>
          <p:spPr bwMode="auto">
            <a:xfrm flipH="1">
              <a:off x="4355976" y="3645024"/>
              <a:ext cx="144463" cy="144462"/>
            </a:xfrm>
            <a:prstGeom prst="ellips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en-GB" altLang="de-DE" dirty="0"/>
                <a:t>+</a:t>
              </a:r>
            </a:p>
          </p:txBody>
        </p:sp>
        <p:sp>
          <p:nvSpPr>
            <p:cNvPr id="60" name="Line 17"/>
            <p:cNvSpPr>
              <a:spLocks noChangeShapeType="1"/>
            </p:cNvSpPr>
            <p:nvPr/>
          </p:nvSpPr>
          <p:spPr bwMode="auto">
            <a:xfrm>
              <a:off x="2267744" y="3284984"/>
              <a:ext cx="20335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cxnSp>
          <p:nvCxnSpPr>
            <p:cNvPr id="5" name="Gerade Verbindung mit Pfeil 4"/>
            <p:cNvCxnSpPr/>
            <p:nvPr/>
          </p:nvCxnSpPr>
          <p:spPr>
            <a:xfrm>
              <a:off x="4518027" y="2368154"/>
              <a:ext cx="0" cy="269081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Textfeld 5"/>
            <p:cNvSpPr txBox="1"/>
            <p:nvPr/>
          </p:nvSpPr>
          <p:spPr>
            <a:xfrm>
              <a:off x="4662490" y="2349104"/>
              <a:ext cx="52610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err="1" smtClean="0"/>
                <a:t>V</a:t>
              </a:r>
              <a:r>
                <a:rPr lang="en-GB" sz="1200" dirty="0" err="1" smtClean="0"/>
                <a:t>ext</a:t>
              </a:r>
              <a:endParaRPr lang="en-GB" sz="1200" dirty="0"/>
            </a:p>
          </p:txBody>
        </p:sp>
        <p:sp>
          <p:nvSpPr>
            <p:cNvPr id="8" name="Textfeld 7"/>
            <p:cNvSpPr txBox="1"/>
            <p:nvPr/>
          </p:nvSpPr>
          <p:spPr>
            <a:xfrm>
              <a:off x="899592" y="3428604"/>
              <a:ext cx="93647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n</a:t>
              </a:r>
              <a:r>
                <a:rPr lang="en-GB" dirty="0" smtClean="0"/>
                <a:t>-doped</a:t>
              </a:r>
              <a:endParaRPr lang="en-GB" dirty="0"/>
            </a:p>
          </p:txBody>
        </p:sp>
        <p:sp>
          <p:nvSpPr>
            <p:cNvPr id="68" name="Textfeld 67"/>
            <p:cNvSpPr txBox="1"/>
            <p:nvPr/>
          </p:nvSpPr>
          <p:spPr>
            <a:xfrm>
              <a:off x="6875885" y="3429000"/>
              <a:ext cx="93647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p-doped</a:t>
              </a:r>
              <a:endParaRPr lang="en-GB" dirty="0"/>
            </a:p>
          </p:txBody>
        </p:sp>
      </p:grpSp>
      <p:graphicFrame>
        <p:nvGraphicFramePr>
          <p:cNvPr id="3" name="Objek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63672953"/>
              </p:ext>
            </p:extLst>
          </p:nvPr>
        </p:nvGraphicFramePr>
        <p:xfrm>
          <a:off x="479425" y="5084763"/>
          <a:ext cx="4229100" cy="1135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815" name="Equation" r:id="rId3" imgW="2082600" imgH="558720" progId="Equation.3">
                  <p:embed/>
                </p:oleObj>
              </mc:Choice>
              <mc:Fallback>
                <p:oleObj name="Equation" r:id="rId3" imgW="2082600" imgH="55872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79425" y="5084763"/>
                        <a:ext cx="4229100" cy="11350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feld 3"/>
          <p:cNvSpPr txBox="1"/>
          <p:nvPr/>
        </p:nvSpPr>
        <p:spPr>
          <a:xfrm>
            <a:off x="5094290" y="5373216"/>
            <a:ext cx="23839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D: diffusion coefficient</a:t>
            </a:r>
          </a:p>
          <a:p>
            <a:r>
              <a:rPr lang="en-GB" dirty="0">
                <a:latin typeface="Symbol" panose="05050102010706020507" pitchFamily="18" charset="2"/>
              </a:rPr>
              <a:t>t</a:t>
            </a:r>
            <a:r>
              <a:rPr lang="en-GB" dirty="0" smtClean="0"/>
              <a:t>: recombination lifetime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45873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Rechteck 63"/>
          <p:cNvSpPr/>
          <p:nvPr/>
        </p:nvSpPr>
        <p:spPr>
          <a:xfrm rot="17787145">
            <a:off x="3713876" y="3849989"/>
            <a:ext cx="1874224" cy="209080"/>
          </a:xfrm>
          <a:prstGeom prst="rect">
            <a:avLst/>
          </a:prstGeom>
          <a:solidFill>
            <a:srgbClr val="33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52" name="Rectangle 2"/>
          <p:cNvSpPr>
            <a:spLocks noGrp="1" noChangeArrowheads="1"/>
          </p:cNvSpPr>
          <p:nvPr>
            <p:ph type="title"/>
          </p:nvPr>
        </p:nvSpPr>
        <p:spPr>
          <a:xfrm>
            <a:off x="1115616" y="136525"/>
            <a:ext cx="7543800" cy="757238"/>
          </a:xfrm>
        </p:spPr>
        <p:txBody>
          <a:bodyPr/>
          <a:lstStyle/>
          <a:p>
            <a:pPr eaLnBrk="1" hangingPunct="1"/>
            <a:r>
              <a:rPr lang="en-GB" altLang="de-DE" dirty="0" err="1" smtClean="0"/>
              <a:t>pn</a:t>
            </a:r>
            <a:r>
              <a:rPr lang="en-GB" altLang="de-DE" dirty="0" smtClean="0"/>
              <a:t>-junction: reverse biased</a:t>
            </a:r>
          </a:p>
        </p:txBody>
      </p:sp>
      <p:grpSp>
        <p:nvGrpSpPr>
          <p:cNvPr id="2055" name="Group 86"/>
          <p:cNvGrpSpPr>
            <a:grpSpLocks/>
          </p:cNvGrpSpPr>
          <p:nvPr/>
        </p:nvGrpSpPr>
        <p:grpSpPr bwMode="auto">
          <a:xfrm>
            <a:off x="2690814" y="1628800"/>
            <a:ext cx="4329114" cy="3214691"/>
            <a:chOff x="1287" y="709"/>
            <a:chExt cx="2727" cy="2025"/>
          </a:xfrm>
        </p:grpSpPr>
        <p:sp>
          <p:nvSpPr>
            <p:cNvPr id="2060" name="Rectangle 12"/>
            <p:cNvSpPr>
              <a:spLocks noChangeArrowheads="1"/>
            </p:cNvSpPr>
            <p:nvPr/>
          </p:nvSpPr>
          <p:spPr bwMode="auto">
            <a:xfrm>
              <a:off x="1287" y="1843"/>
              <a:ext cx="1048" cy="27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en-GB" altLang="de-DE" sz="1400" dirty="0"/>
                <a:t>Conduction Band</a:t>
              </a:r>
            </a:p>
          </p:txBody>
        </p:sp>
        <p:sp>
          <p:nvSpPr>
            <p:cNvPr id="2061" name="Rectangle 13"/>
            <p:cNvSpPr>
              <a:spLocks noChangeArrowheads="1"/>
            </p:cNvSpPr>
            <p:nvPr/>
          </p:nvSpPr>
          <p:spPr bwMode="auto">
            <a:xfrm>
              <a:off x="1287" y="2478"/>
              <a:ext cx="1048" cy="256"/>
            </a:xfrm>
            <a:prstGeom prst="rect">
              <a:avLst/>
            </a:prstGeom>
            <a:solidFill>
              <a:srgbClr val="33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en-GB" altLang="de-DE" sz="1400" dirty="0"/>
                <a:t>Valence Band</a:t>
              </a:r>
            </a:p>
          </p:txBody>
        </p:sp>
        <p:sp>
          <p:nvSpPr>
            <p:cNvPr id="2062" name="Line 14"/>
            <p:cNvSpPr>
              <a:spLocks noChangeShapeType="1"/>
            </p:cNvSpPr>
            <p:nvPr/>
          </p:nvSpPr>
          <p:spPr bwMode="auto">
            <a:xfrm>
              <a:off x="1474" y="1570"/>
              <a:ext cx="127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prstDash val="dash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063" name="Oval 18"/>
            <p:cNvSpPr>
              <a:spLocks noChangeArrowheads="1"/>
            </p:cNvSpPr>
            <p:nvPr/>
          </p:nvSpPr>
          <p:spPr bwMode="auto">
            <a:xfrm flipH="1">
              <a:off x="1701" y="2344"/>
              <a:ext cx="91" cy="91"/>
            </a:xfrm>
            <a:prstGeom prst="ellips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en-GB" altLang="de-DE" dirty="0"/>
                <a:t>-</a:t>
              </a:r>
            </a:p>
          </p:txBody>
        </p:sp>
        <p:sp>
          <p:nvSpPr>
            <p:cNvPr id="2064" name="Oval 19"/>
            <p:cNvSpPr>
              <a:spLocks noChangeArrowheads="1"/>
            </p:cNvSpPr>
            <p:nvPr/>
          </p:nvSpPr>
          <p:spPr bwMode="auto">
            <a:xfrm flipH="1">
              <a:off x="1837" y="2344"/>
              <a:ext cx="91" cy="91"/>
            </a:xfrm>
            <a:prstGeom prst="ellips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en-GB" altLang="de-DE" dirty="0"/>
                <a:t>-</a:t>
              </a:r>
            </a:p>
          </p:txBody>
        </p:sp>
        <p:sp>
          <p:nvSpPr>
            <p:cNvPr id="2065" name="Oval 20"/>
            <p:cNvSpPr>
              <a:spLocks noChangeArrowheads="1"/>
            </p:cNvSpPr>
            <p:nvPr/>
          </p:nvSpPr>
          <p:spPr bwMode="auto">
            <a:xfrm flipH="1">
              <a:off x="1973" y="2344"/>
              <a:ext cx="91" cy="91"/>
            </a:xfrm>
            <a:prstGeom prst="ellips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en-GB" altLang="de-DE" dirty="0"/>
                <a:t>-</a:t>
              </a:r>
            </a:p>
          </p:txBody>
        </p:sp>
        <p:sp>
          <p:nvSpPr>
            <p:cNvPr id="2068" name="Oval 23"/>
            <p:cNvSpPr>
              <a:spLocks noChangeArrowheads="1"/>
            </p:cNvSpPr>
            <p:nvPr/>
          </p:nvSpPr>
          <p:spPr bwMode="auto">
            <a:xfrm flipH="1">
              <a:off x="2109" y="2344"/>
              <a:ext cx="91" cy="91"/>
            </a:xfrm>
            <a:prstGeom prst="ellips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en-GB" altLang="de-DE" dirty="0"/>
                <a:t>-</a:t>
              </a:r>
            </a:p>
          </p:txBody>
        </p:sp>
        <p:sp>
          <p:nvSpPr>
            <p:cNvPr id="2069" name="Oval 24"/>
            <p:cNvSpPr>
              <a:spLocks noChangeArrowheads="1"/>
            </p:cNvSpPr>
            <p:nvPr/>
          </p:nvSpPr>
          <p:spPr bwMode="auto">
            <a:xfrm flipH="1">
              <a:off x="2517" y="1434"/>
              <a:ext cx="91" cy="91"/>
            </a:xfrm>
            <a:prstGeom prst="ellips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en-GB" altLang="de-DE"/>
                <a:t>-</a:t>
              </a:r>
            </a:p>
          </p:txBody>
        </p:sp>
        <p:sp>
          <p:nvSpPr>
            <p:cNvPr id="2070" name="Oval 25"/>
            <p:cNvSpPr>
              <a:spLocks noChangeArrowheads="1"/>
            </p:cNvSpPr>
            <p:nvPr/>
          </p:nvSpPr>
          <p:spPr bwMode="auto">
            <a:xfrm flipH="1">
              <a:off x="1565" y="2344"/>
              <a:ext cx="91" cy="91"/>
            </a:xfrm>
            <a:prstGeom prst="ellips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en-GB" altLang="de-DE" dirty="0"/>
                <a:t>-</a:t>
              </a:r>
            </a:p>
          </p:txBody>
        </p:sp>
        <p:grpSp>
          <p:nvGrpSpPr>
            <p:cNvPr id="2071" name="Group 36"/>
            <p:cNvGrpSpPr>
              <a:grpSpLocks/>
            </p:cNvGrpSpPr>
            <p:nvPr/>
          </p:nvGrpSpPr>
          <p:grpSpPr bwMode="auto">
            <a:xfrm>
              <a:off x="1610" y="2480"/>
              <a:ext cx="771" cy="91"/>
              <a:chOff x="1202" y="3524"/>
              <a:chExt cx="771" cy="91"/>
            </a:xfrm>
          </p:grpSpPr>
          <p:sp>
            <p:nvSpPr>
              <p:cNvPr id="2099" name="Oval 37"/>
              <p:cNvSpPr>
                <a:spLocks noChangeArrowheads="1"/>
              </p:cNvSpPr>
              <p:nvPr/>
            </p:nvSpPr>
            <p:spPr bwMode="auto">
              <a:xfrm flipH="1">
                <a:off x="1338" y="3524"/>
                <a:ext cx="91" cy="91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/>
                <a:r>
                  <a:rPr lang="en-GB" altLang="de-DE" dirty="0"/>
                  <a:t>+</a:t>
                </a:r>
              </a:p>
            </p:txBody>
          </p:sp>
          <p:sp>
            <p:nvSpPr>
              <p:cNvPr id="2100" name="Oval 38"/>
              <p:cNvSpPr>
                <a:spLocks noChangeArrowheads="1"/>
              </p:cNvSpPr>
              <p:nvPr/>
            </p:nvSpPr>
            <p:spPr bwMode="auto">
              <a:xfrm flipH="1">
                <a:off x="1474" y="3524"/>
                <a:ext cx="91" cy="91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/>
                <a:r>
                  <a:rPr lang="en-GB" altLang="de-DE" dirty="0"/>
                  <a:t>+</a:t>
                </a:r>
              </a:p>
            </p:txBody>
          </p:sp>
          <p:sp>
            <p:nvSpPr>
              <p:cNvPr id="2101" name="Oval 39"/>
              <p:cNvSpPr>
                <a:spLocks noChangeArrowheads="1"/>
              </p:cNvSpPr>
              <p:nvPr/>
            </p:nvSpPr>
            <p:spPr bwMode="auto">
              <a:xfrm flipH="1">
                <a:off x="1610" y="3524"/>
                <a:ext cx="91" cy="91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/>
                <a:r>
                  <a:rPr lang="en-GB" altLang="de-DE" dirty="0"/>
                  <a:t>+</a:t>
                </a:r>
              </a:p>
            </p:txBody>
          </p:sp>
          <p:sp>
            <p:nvSpPr>
              <p:cNvPr id="2102" name="Oval 40"/>
              <p:cNvSpPr>
                <a:spLocks noChangeArrowheads="1"/>
              </p:cNvSpPr>
              <p:nvPr/>
            </p:nvSpPr>
            <p:spPr bwMode="auto">
              <a:xfrm flipH="1">
                <a:off x="1746" y="3524"/>
                <a:ext cx="91" cy="91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/>
                <a:r>
                  <a:rPr lang="en-GB" altLang="de-DE" dirty="0"/>
                  <a:t>+</a:t>
                </a:r>
              </a:p>
            </p:txBody>
          </p:sp>
          <p:sp>
            <p:nvSpPr>
              <p:cNvPr id="2103" name="Oval 41"/>
              <p:cNvSpPr>
                <a:spLocks noChangeArrowheads="1"/>
              </p:cNvSpPr>
              <p:nvPr/>
            </p:nvSpPr>
            <p:spPr bwMode="auto">
              <a:xfrm flipH="1">
                <a:off x="1882" y="3524"/>
                <a:ext cx="91" cy="91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/>
                <a:r>
                  <a:rPr lang="en-GB" altLang="de-DE" dirty="0" smtClean="0"/>
                  <a:t>+v</a:t>
                </a:r>
                <a:endParaRPr lang="en-GB" altLang="de-DE" dirty="0"/>
              </a:p>
            </p:txBody>
          </p:sp>
          <p:sp>
            <p:nvSpPr>
              <p:cNvPr id="2104" name="Oval 42"/>
              <p:cNvSpPr>
                <a:spLocks noChangeArrowheads="1"/>
              </p:cNvSpPr>
              <p:nvPr/>
            </p:nvSpPr>
            <p:spPr bwMode="auto">
              <a:xfrm flipH="1">
                <a:off x="1202" y="3524"/>
                <a:ext cx="91" cy="91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/>
                <a:r>
                  <a:rPr lang="en-GB" altLang="de-DE" dirty="0" smtClean="0"/>
                  <a:t>v+</a:t>
                </a:r>
                <a:endParaRPr lang="en-GB" altLang="de-DE" dirty="0"/>
              </a:p>
            </p:txBody>
          </p:sp>
        </p:grpSp>
        <p:sp>
          <p:nvSpPr>
            <p:cNvPr id="2072" name="Rectangle 15"/>
            <p:cNvSpPr>
              <a:spLocks noChangeArrowheads="1"/>
            </p:cNvSpPr>
            <p:nvPr/>
          </p:nvSpPr>
          <p:spPr bwMode="auto">
            <a:xfrm>
              <a:off x="2744" y="981"/>
              <a:ext cx="1270" cy="27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en-GB" altLang="de-DE" sz="1400"/>
                <a:t>Conduction Band</a:t>
              </a:r>
            </a:p>
          </p:txBody>
        </p:sp>
        <p:sp>
          <p:nvSpPr>
            <p:cNvPr id="2073" name="Rectangle 16"/>
            <p:cNvSpPr>
              <a:spLocks noChangeArrowheads="1"/>
            </p:cNvSpPr>
            <p:nvPr/>
          </p:nvSpPr>
          <p:spPr bwMode="auto">
            <a:xfrm>
              <a:off x="2744" y="1616"/>
              <a:ext cx="1270" cy="272"/>
            </a:xfrm>
            <a:prstGeom prst="rect">
              <a:avLst/>
            </a:prstGeom>
            <a:solidFill>
              <a:srgbClr val="33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en-GB" altLang="de-DE" sz="1400"/>
                <a:t>Valence Band</a:t>
              </a:r>
            </a:p>
          </p:txBody>
        </p:sp>
        <p:sp>
          <p:nvSpPr>
            <p:cNvPr id="2074" name="Line 17"/>
            <p:cNvSpPr>
              <a:spLocks noChangeShapeType="1"/>
            </p:cNvSpPr>
            <p:nvPr/>
          </p:nvSpPr>
          <p:spPr bwMode="auto">
            <a:xfrm>
              <a:off x="2745" y="1570"/>
              <a:ext cx="1269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grpSp>
          <p:nvGrpSpPr>
            <p:cNvPr id="2075" name="Group 26"/>
            <p:cNvGrpSpPr>
              <a:grpSpLocks/>
            </p:cNvGrpSpPr>
            <p:nvPr/>
          </p:nvGrpSpPr>
          <p:grpSpPr bwMode="auto">
            <a:xfrm>
              <a:off x="2835" y="1616"/>
              <a:ext cx="1043" cy="91"/>
              <a:chOff x="1202" y="2659"/>
              <a:chExt cx="1043" cy="91"/>
            </a:xfrm>
          </p:grpSpPr>
          <p:sp>
            <p:nvSpPr>
              <p:cNvPr id="2091" name="Oval 27"/>
              <p:cNvSpPr>
                <a:spLocks noChangeArrowheads="1"/>
              </p:cNvSpPr>
              <p:nvPr/>
            </p:nvSpPr>
            <p:spPr bwMode="auto">
              <a:xfrm flipH="1">
                <a:off x="1338" y="2659"/>
                <a:ext cx="91" cy="91"/>
              </a:xfrm>
              <a:prstGeom prst="ellips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/>
                <a:r>
                  <a:rPr lang="en-GB" altLang="de-DE"/>
                  <a:t>+</a:t>
                </a:r>
              </a:p>
            </p:txBody>
          </p:sp>
          <p:sp>
            <p:nvSpPr>
              <p:cNvPr id="2092" name="Oval 28"/>
              <p:cNvSpPr>
                <a:spLocks noChangeArrowheads="1"/>
              </p:cNvSpPr>
              <p:nvPr/>
            </p:nvSpPr>
            <p:spPr bwMode="auto">
              <a:xfrm flipH="1">
                <a:off x="1474" y="2659"/>
                <a:ext cx="91" cy="91"/>
              </a:xfrm>
              <a:prstGeom prst="ellips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/>
                <a:r>
                  <a:rPr lang="en-GB" altLang="de-DE"/>
                  <a:t>+</a:t>
                </a:r>
              </a:p>
            </p:txBody>
          </p:sp>
          <p:sp>
            <p:nvSpPr>
              <p:cNvPr id="2093" name="Oval 29"/>
              <p:cNvSpPr>
                <a:spLocks noChangeArrowheads="1"/>
              </p:cNvSpPr>
              <p:nvPr/>
            </p:nvSpPr>
            <p:spPr bwMode="auto">
              <a:xfrm flipH="1">
                <a:off x="1610" y="2659"/>
                <a:ext cx="91" cy="91"/>
              </a:xfrm>
              <a:prstGeom prst="ellips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/>
                <a:r>
                  <a:rPr lang="en-GB" altLang="de-DE"/>
                  <a:t>+</a:t>
                </a:r>
              </a:p>
            </p:txBody>
          </p:sp>
          <p:sp>
            <p:nvSpPr>
              <p:cNvPr id="2094" name="Oval 30"/>
              <p:cNvSpPr>
                <a:spLocks noChangeArrowheads="1"/>
              </p:cNvSpPr>
              <p:nvPr/>
            </p:nvSpPr>
            <p:spPr bwMode="auto">
              <a:xfrm flipH="1">
                <a:off x="1746" y="2659"/>
                <a:ext cx="91" cy="91"/>
              </a:xfrm>
              <a:prstGeom prst="ellips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/>
                <a:r>
                  <a:rPr lang="en-GB" altLang="de-DE"/>
                  <a:t>+</a:t>
                </a:r>
              </a:p>
            </p:txBody>
          </p:sp>
          <p:sp>
            <p:nvSpPr>
              <p:cNvPr id="2095" name="Oval 31"/>
              <p:cNvSpPr>
                <a:spLocks noChangeArrowheads="1"/>
              </p:cNvSpPr>
              <p:nvPr/>
            </p:nvSpPr>
            <p:spPr bwMode="auto">
              <a:xfrm flipH="1">
                <a:off x="1882" y="2659"/>
                <a:ext cx="91" cy="91"/>
              </a:xfrm>
              <a:prstGeom prst="ellips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/>
                <a:r>
                  <a:rPr lang="en-GB" altLang="de-DE"/>
                  <a:t>+</a:t>
                </a:r>
              </a:p>
            </p:txBody>
          </p:sp>
          <p:sp>
            <p:nvSpPr>
              <p:cNvPr id="2096" name="Oval 32"/>
              <p:cNvSpPr>
                <a:spLocks noChangeArrowheads="1"/>
              </p:cNvSpPr>
              <p:nvPr/>
            </p:nvSpPr>
            <p:spPr bwMode="auto">
              <a:xfrm flipH="1">
                <a:off x="1202" y="2659"/>
                <a:ext cx="91" cy="91"/>
              </a:xfrm>
              <a:prstGeom prst="ellips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/>
                <a:r>
                  <a:rPr lang="en-GB" altLang="de-DE"/>
                  <a:t>+</a:t>
                </a:r>
              </a:p>
            </p:txBody>
          </p:sp>
          <p:sp>
            <p:nvSpPr>
              <p:cNvPr id="2097" name="Oval 33"/>
              <p:cNvSpPr>
                <a:spLocks noChangeArrowheads="1"/>
              </p:cNvSpPr>
              <p:nvPr/>
            </p:nvSpPr>
            <p:spPr bwMode="auto">
              <a:xfrm flipH="1">
                <a:off x="2018" y="2659"/>
                <a:ext cx="91" cy="91"/>
              </a:xfrm>
              <a:prstGeom prst="ellips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/>
                <a:r>
                  <a:rPr lang="en-GB" altLang="de-DE"/>
                  <a:t>+</a:t>
                </a:r>
              </a:p>
            </p:txBody>
          </p:sp>
          <p:sp>
            <p:nvSpPr>
              <p:cNvPr id="2098" name="Oval 34"/>
              <p:cNvSpPr>
                <a:spLocks noChangeArrowheads="1"/>
              </p:cNvSpPr>
              <p:nvPr/>
            </p:nvSpPr>
            <p:spPr bwMode="auto">
              <a:xfrm flipH="1">
                <a:off x="2154" y="2659"/>
                <a:ext cx="91" cy="91"/>
              </a:xfrm>
              <a:prstGeom prst="ellips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/>
                <a:r>
                  <a:rPr lang="en-GB" altLang="de-DE"/>
                  <a:t>+</a:t>
                </a:r>
              </a:p>
            </p:txBody>
          </p:sp>
        </p:grpSp>
        <p:sp>
          <p:nvSpPr>
            <p:cNvPr id="2076" name="Oval 35"/>
            <p:cNvSpPr>
              <a:spLocks noChangeArrowheads="1"/>
            </p:cNvSpPr>
            <p:nvPr/>
          </p:nvSpPr>
          <p:spPr bwMode="auto">
            <a:xfrm flipH="1">
              <a:off x="2835" y="1434"/>
              <a:ext cx="91" cy="91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en-GB" altLang="de-DE" dirty="0"/>
                <a:t>-</a:t>
              </a:r>
            </a:p>
          </p:txBody>
        </p:sp>
        <p:sp>
          <p:nvSpPr>
            <p:cNvPr id="2077" name="Oval 45"/>
            <p:cNvSpPr>
              <a:spLocks noChangeArrowheads="1"/>
            </p:cNvSpPr>
            <p:nvPr/>
          </p:nvSpPr>
          <p:spPr bwMode="auto">
            <a:xfrm flipH="1">
              <a:off x="2971" y="1434"/>
              <a:ext cx="91" cy="91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en-GB" altLang="de-DE"/>
                <a:t>-</a:t>
              </a:r>
            </a:p>
          </p:txBody>
        </p:sp>
        <p:sp>
          <p:nvSpPr>
            <p:cNvPr id="2078" name="Oval 46"/>
            <p:cNvSpPr>
              <a:spLocks noChangeArrowheads="1"/>
            </p:cNvSpPr>
            <p:nvPr/>
          </p:nvSpPr>
          <p:spPr bwMode="auto">
            <a:xfrm flipH="1">
              <a:off x="3787" y="1434"/>
              <a:ext cx="91" cy="91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en-GB" altLang="de-DE"/>
                <a:t>-</a:t>
              </a:r>
            </a:p>
          </p:txBody>
        </p:sp>
        <p:sp>
          <p:nvSpPr>
            <p:cNvPr id="2079" name="Oval 47"/>
            <p:cNvSpPr>
              <a:spLocks noChangeArrowheads="1"/>
            </p:cNvSpPr>
            <p:nvPr/>
          </p:nvSpPr>
          <p:spPr bwMode="auto">
            <a:xfrm flipH="1">
              <a:off x="3107" y="1434"/>
              <a:ext cx="91" cy="91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en-GB" altLang="de-DE"/>
                <a:t>-</a:t>
              </a:r>
            </a:p>
          </p:txBody>
        </p:sp>
        <p:sp>
          <p:nvSpPr>
            <p:cNvPr id="2080" name="Oval 48"/>
            <p:cNvSpPr>
              <a:spLocks noChangeArrowheads="1"/>
            </p:cNvSpPr>
            <p:nvPr/>
          </p:nvSpPr>
          <p:spPr bwMode="auto">
            <a:xfrm flipH="1">
              <a:off x="3243" y="1434"/>
              <a:ext cx="91" cy="91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en-GB" altLang="de-DE"/>
                <a:t>-</a:t>
              </a:r>
            </a:p>
          </p:txBody>
        </p:sp>
        <p:sp>
          <p:nvSpPr>
            <p:cNvPr id="2081" name="Oval 49"/>
            <p:cNvSpPr>
              <a:spLocks noChangeArrowheads="1"/>
            </p:cNvSpPr>
            <p:nvPr/>
          </p:nvSpPr>
          <p:spPr bwMode="auto">
            <a:xfrm flipH="1">
              <a:off x="3379" y="1434"/>
              <a:ext cx="91" cy="91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en-GB" altLang="de-DE"/>
                <a:t>-</a:t>
              </a:r>
            </a:p>
          </p:txBody>
        </p:sp>
        <p:sp>
          <p:nvSpPr>
            <p:cNvPr id="2082" name="Oval 50"/>
            <p:cNvSpPr>
              <a:spLocks noChangeArrowheads="1"/>
            </p:cNvSpPr>
            <p:nvPr/>
          </p:nvSpPr>
          <p:spPr bwMode="auto">
            <a:xfrm flipH="1">
              <a:off x="3515" y="1434"/>
              <a:ext cx="91" cy="91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en-GB" altLang="de-DE"/>
                <a:t>-</a:t>
              </a:r>
            </a:p>
          </p:txBody>
        </p:sp>
        <p:sp>
          <p:nvSpPr>
            <p:cNvPr id="2083" name="Oval 51"/>
            <p:cNvSpPr>
              <a:spLocks noChangeArrowheads="1"/>
            </p:cNvSpPr>
            <p:nvPr/>
          </p:nvSpPr>
          <p:spPr bwMode="auto">
            <a:xfrm flipH="1">
              <a:off x="3651" y="1434"/>
              <a:ext cx="91" cy="91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en-GB" altLang="de-DE"/>
                <a:t>-</a:t>
              </a:r>
            </a:p>
          </p:txBody>
        </p:sp>
        <p:sp>
          <p:nvSpPr>
            <p:cNvPr id="2084" name="Text Box 54"/>
            <p:cNvSpPr txBox="1">
              <a:spLocks noChangeArrowheads="1"/>
            </p:cNvSpPr>
            <p:nvPr/>
          </p:nvSpPr>
          <p:spPr bwMode="auto">
            <a:xfrm>
              <a:off x="3007" y="709"/>
              <a:ext cx="11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GB" altLang="de-DE"/>
            </a:p>
          </p:txBody>
        </p:sp>
        <p:sp>
          <p:nvSpPr>
            <p:cNvPr id="2088" name="AutoShape 79"/>
            <p:cNvSpPr>
              <a:spLocks noChangeArrowheads="1"/>
            </p:cNvSpPr>
            <p:nvPr/>
          </p:nvSpPr>
          <p:spPr bwMode="auto">
            <a:xfrm rot="16200000">
              <a:off x="1814" y="734"/>
              <a:ext cx="272" cy="227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de-DE" altLang="de-DE"/>
            </a:p>
          </p:txBody>
        </p:sp>
        <p:sp>
          <p:nvSpPr>
            <p:cNvPr id="2089" name="Oval 80"/>
            <p:cNvSpPr>
              <a:spLocks noChangeArrowheads="1"/>
            </p:cNvSpPr>
            <p:nvPr/>
          </p:nvSpPr>
          <p:spPr bwMode="auto">
            <a:xfrm flipH="1">
              <a:off x="2699" y="1434"/>
              <a:ext cx="91" cy="91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en-GB" altLang="de-DE" dirty="0"/>
                <a:t>-</a:t>
              </a:r>
            </a:p>
          </p:txBody>
        </p:sp>
        <p:sp>
          <p:nvSpPr>
            <p:cNvPr id="2090" name="Rectangle 82"/>
            <p:cNvSpPr>
              <a:spLocks noChangeArrowheads="1"/>
            </p:cNvSpPr>
            <p:nvPr/>
          </p:nvSpPr>
          <p:spPr bwMode="auto">
            <a:xfrm>
              <a:off x="2336" y="845"/>
              <a:ext cx="409" cy="1889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de-DE" altLang="de-DE"/>
            </a:p>
          </p:txBody>
        </p:sp>
      </p:grpSp>
      <p:sp>
        <p:nvSpPr>
          <p:cNvPr id="2056" name="Line 87"/>
          <p:cNvSpPr>
            <a:spLocks noChangeShapeType="1"/>
          </p:cNvSpPr>
          <p:nvPr/>
        </p:nvSpPr>
        <p:spPr bwMode="auto">
          <a:xfrm flipV="1">
            <a:off x="2987675" y="2059012"/>
            <a:ext cx="0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057" name="Text Box 88"/>
          <p:cNvSpPr txBox="1">
            <a:spLocks noChangeArrowheads="1"/>
          </p:cNvSpPr>
          <p:nvPr/>
        </p:nvSpPr>
        <p:spPr bwMode="auto">
          <a:xfrm>
            <a:off x="2463800" y="2078062"/>
            <a:ext cx="4540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altLang="de-DE"/>
              <a:t>V</a:t>
            </a:r>
            <a:r>
              <a:rPr lang="en-GB" altLang="de-DE" baseline="-25000"/>
              <a:t>bi</a:t>
            </a:r>
          </a:p>
        </p:txBody>
      </p:sp>
      <p:sp>
        <p:nvSpPr>
          <p:cNvPr id="2059" name="Line 90"/>
          <p:cNvSpPr>
            <a:spLocks noChangeShapeType="1"/>
          </p:cNvSpPr>
          <p:nvPr/>
        </p:nvSpPr>
        <p:spPr bwMode="auto">
          <a:xfrm>
            <a:off x="4572000" y="432489"/>
            <a:ext cx="431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8" name="Rectangle 5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604250" y="6597650"/>
            <a:ext cx="539750" cy="2603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6FF29F-412A-4CCD-969A-6823A2E3362E}" type="slidenum">
              <a:rPr lang="en-GB"/>
              <a:pPr>
                <a:defRPr/>
              </a:pPr>
              <a:t>16</a:t>
            </a:fld>
            <a:endParaRPr lang="en-GB"/>
          </a:p>
        </p:txBody>
      </p:sp>
      <p:sp>
        <p:nvSpPr>
          <p:cNvPr id="59" name="Textfeld 58"/>
          <p:cNvSpPr txBox="1"/>
          <p:nvPr/>
        </p:nvSpPr>
        <p:spPr>
          <a:xfrm>
            <a:off x="899592" y="3356992"/>
            <a:ext cx="9364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n</a:t>
            </a:r>
            <a:r>
              <a:rPr lang="en-GB" dirty="0" smtClean="0"/>
              <a:t>-doped</a:t>
            </a:r>
            <a:endParaRPr lang="en-GB" dirty="0"/>
          </a:p>
        </p:txBody>
      </p:sp>
      <p:sp>
        <p:nvSpPr>
          <p:cNvPr id="60" name="Textfeld 59"/>
          <p:cNvSpPr txBox="1"/>
          <p:nvPr/>
        </p:nvSpPr>
        <p:spPr>
          <a:xfrm>
            <a:off x="7379941" y="1916832"/>
            <a:ext cx="9364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p-doped</a:t>
            </a:r>
            <a:endParaRPr lang="en-GB" dirty="0"/>
          </a:p>
        </p:txBody>
      </p:sp>
      <p:sp>
        <p:nvSpPr>
          <p:cNvPr id="3" name="Rechteck 2"/>
          <p:cNvSpPr/>
          <p:nvPr/>
        </p:nvSpPr>
        <p:spPr>
          <a:xfrm rot="17787145">
            <a:off x="3742843" y="2867137"/>
            <a:ext cx="1874224" cy="20908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7" name="Oval 42"/>
          <p:cNvSpPr>
            <a:spLocks noChangeArrowheads="1"/>
          </p:cNvSpPr>
          <p:nvPr/>
        </p:nvSpPr>
        <p:spPr bwMode="auto">
          <a:xfrm flipH="1">
            <a:off x="2915816" y="4436665"/>
            <a:ext cx="144463" cy="144463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GB" altLang="de-DE" dirty="0" smtClean="0"/>
              <a:t>v+</a:t>
            </a:r>
            <a:endParaRPr lang="en-GB" altLang="de-DE" dirty="0"/>
          </a:p>
        </p:txBody>
      </p:sp>
      <p:sp>
        <p:nvSpPr>
          <p:cNvPr id="68" name="Oval 42"/>
          <p:cNvSpPr>
            <a:spLocks noChangeArrowheads="1"/>
          </p:cNvSpPr>
          <p:nvPr/>
        </p:nvSpPr>
        <p:spPr bwMode="auto">
          <a:xfrm flipH="1">
            <a:off x="2699792" y="4437112"/>
            <a:ext cx="144463" cy="144463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GB" altLang="de-DE" dirty="0" smtClean="0"/>
              <a:t>v+</a:t>
            </a:r>
            <a:endParaRPr lang="en-GB" altLang="de-DE" dirty="0"/>
          </a:p>
        </p:txBody>
      </p:sp>
      <p:sp>
        <p:nvSpPr>
          <p:cNvPr id="69" name="Oval 23"/>
          <p:cNvSpPr>
            <a:spLocks noChangeArrowheads="1"/>
          </p:cNvSpPr>
          <p:nvPr/>
        </p:nvSpPr>
        <p:spPr bwMode="auto">
          <a:xfrm flipH="1">
            <a:off x="2915816" y="4221088"/>
            <a:ext cx="144463" cy="14446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GB" altLang="de-DE" dirty="0"/>
              <a:t>-</a:t>
            </a:r>
          </a:p>
        </p:txBody>
      </p:sp>
      <p:sp>
        <p:nvSpPr>
          <p:cNvPr id="70" name="Oval 23"/>
          <p:cNvSpPr>
            <a:spLocks noChangeArrowheads="1"/>
          </p:cNvSpPr>
          <p:nvPr/>
        </p:nvSpPr>
        <p:spPr bwMode="auto">
          <a:xfrm flipH="1">
            <a:off x="2699792" y="4221088"/>
            <a:ext cx="144463" cy="14446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GB" altLang="de-DE" dirty="0"/>
              <a:t>-</a:t>
            </a:r>
          </a:p>
        </p:txBody>
      </p:sp>
      <p:sp>
        <p:nvSpPr>
          <p:cNvPr id="71" name="Line 17"/>
          <p:cNvSpPr>
            <a:spLocks noChangeShapeType="1"/>
          </p:cNvSpPr>
          <p:nvPr/>
        </p:nvSpPr>
        <p:spPr bwMode="auto">
          <a:xfrm flipV="1">
            <a:off x="2463800" y="4365104"/>
            <a:ext cx="1892176" cy="447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72" name="Line 87"/>
          <p:cNvSpPr>
            <a:spLocks noChangeShapeType="1"/>
          </p:cNvSpPr>
          <p:nvPr/>
        </p:nvSpPr>
        <p:spPr bwMode="auto">
          <a:xfrm flipV="1">
            <a:off x="2987675" y="2493144"/>
            <a:ext cx="149" cy="93230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" name="Textfeld 4"/>
          <p:cNvSpPr txBox="1"/>
          <p:nvPr/>
        </p:nvSpPr>
        <p:spPr>
          <a:xfrm>
            <a:off x="2411760" y="2920621"/>
            <a:ext cx="5405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 smtClean="0"/>
              <a:t>V</a:t>
            </a:r>
            <a:r>
              <a:rPr lang="en-GB" sz="1200" dirty="0" err="1" smtClean="0"/>
              <a:t>ex</a:t>
            </a:r>
            <a:r>
              <a:rPr lang="en-GB" dirty="0" err="1" smtClean="0"/>
              <a:t>t</a:t>
            </a:r>
            <a:endParaRPr lang="en-GB" dirty="0"/>
          </a:p>
        </p:txBody>
      </p:sp>
      <p:sp>
        <p:nvSpPr>
          <p:cNvPr id="6" name="Textfeld 5"/>
          <p:cNvSpPr txBox="1"/>
          <p:nvPr/>
        </p:nvSpPr>
        <p:spPr>
          <a:xfrm>
            <a:off x="1367829" y="5517232"/>
            <a:ext cx="623279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Reverse bias (positive at n region): increase of depleted zone</a:t>
            </a:r>
          </a:p>
          <a:p>
            <a:endParaRPr lang="en-GB" dirty="0" smtClean="0"/>
          </a:p>
          <a:p>
            <a:r>
              <a:rPr lang="en-GB" dirty="0" smtClean="0"/>
              <a:t>Current dominated by thermal generation current (leakage current)</a:t>
            </a:r>
            <a:endParaRPr lang="en-GB" dirty="0"/>
          </a:p>
        </p:txBody>
      </p:sp>
      <p:sp>
        <p:nvSpPr>
          <p:cNvPr id="61" name="Oval 41"/>
          <p:cNvSpPr>
            <a:spLocks noChangeArrowheads="1"/>
          </p:cNvSpPr>
          <p:nvPr/>
        </p:nvSpPr>
        <p:spPr bwMode="auto">
          <a:xfrm flipH="1">
            <a:off x="4499545" y="4437112"/>
            <a:ext cx="144463" cy="144463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GB" altLang="de-DE" dirty="0" smtClean="0"/>
              <a:t>+v</a:t>
            </a:r>
            <a:endParaRPr lang="en-GB" altLang="de-DE" dirty="0"/>
          </a:p>
        </p:txBody>
      </p:sp>
      <p:sp>
        <p:nvSpPr>
          <p:cNvPr id="62" name="Oval 35"/>
          <p:cNvSpPr>
            <a:spLocks noChangeArrowheads="1"/>
          </p:cNvSpPr>
          <p:nvPr/>
        </p:nvSpPr>
        <p:spPr bwMode="auto">
          <a:xfrm flipH="1">
            <a:off x="4716016" y="2780928"/>
            <a:ext cx="144463" cy="144463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GB" altLang="de-DE" dirty="0"/>
              <a:t>-</a:t>
            </a:r>
          </a:p>
        </p:txBody>
      </p:sp>
    </p:spTree>
    <p:extLst>
      <p:ext uri="{BB962C8B-B14F-4D97-AF65-F5344CB8AC3E}">
        <p14:creationId xmlns:p14="http://schemas.microsoft.com/office/powerpoint/2010/main" val="1286706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de-DE" smtClean="0"/>
              <a:t>pn-junction under bias</a:t>
            </a:r>
          </a:p>
        </p:txBody>
      </p:sp>
      <p:sp>
        <p:nvSpPr>
          <p:cNvPr id="11268" name="Text Box 9"/>
          <p:cNvSpPr txBox="1">
            <a:spLocks noChangeArrowheads="1"/>
          </p:cNvSpPr>
          <p:nvPr/>
        </p:nvSpPr>
        <p:spPr bwMode="auto">
          <a:xfrm>
            <a:off x="5868144" y="1052736"/>
            <a:ext cx="2432050" cy="146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altLang="de-DE" dirty="0"/>
              <a:t>Applying a (reverse) voltage increases the</a:t>
            </a:r>
          </a:p>
          <a:p>
            <a:pPr eaLnBrk="1" hangingPunct="1"/>
            <a:r>
              <a:rPr lang="en-GB" altLang="de-DE" dirty="0"/>
              <a:t>depleted region</a:t>
            </a:r>
          </a:p>
          <a:p>
            <a:pPr eaLnBrk="1" hangingPunct="1"/>
            <a:endParaRPr lang="en-GB" altLang="de-DE" dirty="0"/>
          </a:p>
          <a:p>
            <a:pPr eaLnBrk="1" hangingPunct="1"/>
            <a:r>
              <a:rPr lang="en-GB" altLang="de-DE" dirty="0"/>
              <a:t>Electric field:</a:t>
            </a:r>
          </a:p>
        </p:txBody>
      </p:sp>
      <p:sp>
        <p:nvSpPr>
          <p:cNvPr id="11269" name="Text Box 10"/>
          <p:cNvSpPr txBox="1">
            <a:spLocks noChangeArrowheads="1"/>
          </p:cNvSpPr>
          <p:nvPr/>
        </p:nvSpPr>
        <p:spPr bwMode="auto">
          <a:xfrm>
            <a:off x="5940152" y="4149080"/>
            <a:ext cx="103906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altLang="de-DE" dirty="0" smtClean="0"/>
              <a:t>Potential</a:t>
            </a:r>
            <a:r>
              <a:rPr lang="en-GB" altLang="de-DE" dirty="0"/>
              <a:t>:</a:t>
            </a:r>
          </a:p>
        </p:txBody>
      </p:sp>
      <p:sp>
        <p:nvSpPr>
          <p:cNvPr id="11270" name="Text Box 11"/>
          <p:cNvSpPr txBox="1">
            <a:spLocks noChangeArrowheads="1"/>
          </p:cNvSpPr>
          <p:nvPr/>
        </p:nvSpPr>
        <p:spPr bwMode="auto">
          <a:xfrm>
            <a:off x="1692275" y="5537200"/>
            <a:ext cx="3105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altLang="de-DE" dirty="0"/>
              <a:t>Thickness of depleted region</a:t>
            </a:r>
          </a:p>
        </p:txBody>
      </p:sp>
      <p:sp>
        <p:nvSpPr>
          <p:cNvPr id="11271" name="Text Box 12"/>
          <p:cNvSpPr txBox="1">
            <a:spLocks noChangeArrowheads="1"/>
          </p:cNvSpPr>
          <p:nvPr/>
        </p:nvSpPr>
        <p:spPr bwMode="auto">
          <a:xfrm>
            <a:off x="5292725" y="5537200"/>
            <a:ext cx="311482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altLang="de-DE" dirty="0"/>
              <a:t>Voltage to </a:t>
            </a:r>
            <a:r>
              <a:rPr lang="en-GB" altLang="de-DE" dirty="0" smtClean="0"/>
              <a:t>deplete </a:t>
            </a:r>
            <a:r>
              <a:rPr lang="en-GB" altLang="de-DE" dirty="0"/>
              <a:t>a thickness D</a:t>
            </a:r>
          </a:p>
        </p:txBody>
      </p:sp>
      <p:pic>
        <p:nvPicPr>
          <p:cNvPr id="11272" name="Picture 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4075" y="5853113"/>
            <a:ext cx="2238375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3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5805488"/>
            <a:ext cx="2419350" cy="1068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4" name="Picture 1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8" r="1129"/>
          <a:stretch>
            <a:fillRect/>
          </a:stretch>
        </p:blipFill>
        <p:spPr bwMode="auto">
          <a:xfrm>
            <a:off x="5940152" y="4480470"/>
            <a:ext cx="2843212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5" name="Picture 1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2564904"/>
            <a:ext cx="2987675" cy="846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6" name="Picture 1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052513"/>
            <a:ext cx="4608513" cy="418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7" name="Text Box 18"/>
          <p:cNvSpPr txBox="1">
            <a:spLocks noChangeArrowheads="1"/>
          </p:cNvSpPr>
          <p:nvPr/>
        </p:nvSpPr>
        <p:spPr bwMode="auto">
          <a:xfrm>
            <a:off x="3184525" y="1195388"/>
            <a:ext cx="10826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altLang="de-DE" sz="1400" dirty="0"/>
              <a:t>2x10</a:t>
            </a:r>
            <a:r>
              <a:rPr lang="en-GB" altLang="de-DE" sz="1400" baseline="30000" dirty="0"/>
              <a:t>11</a:t>
            </a:r>
            <a:r>
              <a:rPr lang="en-GB" altLang="de-DE" sz="1400" dirty="0"/>
              <a:t> cm</a:t>
            </a:r>
            <a:r>
              <a:rPr lang="en-GB" altLang="de-DE" sz="1400" baseline="30000" dirty="0"/>
              <a:t>-3</a:t>
            </a:r>
          </a:p>
        </p:txBody>
      </p:sp>
      <p:sp>
        <p:nvSpPr>
          <p:cNvPr id="11278" name="Text Box 20"/>
          <p:cNvSpPr txBox="1">
            <a:spLocks noChangeArrowheads="1"/>
          </p:cNvSpPr>
          <p:nvPr/>
        </p:nvSpPr>
        <p:spPr bwMode="auto">
          <a:xfrm>
            <a:off x="1979613" y="1910661"/>
            <a:ext cx="8953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altLang="de-DE" sz="1400" dirty="0"/>
              <a:t>10</a:t>
            </a:r>
            <a:r>
              <a:rPr lang="en-GB" altLang="de-DE" sz="1400" baseline="30000" dirty="0"/>
              <a:t>13</a:t>
            </a:r>
            <a:r>
              <a:rPr lang="en-GB" altLang="de-DE" sz="1400" dirty="0"/>
              <a:t> cm</a:t>
            </a:r>
            <a:r>
              <a:rPr lang="en-GB" altLang="de-DE" sz="1400" baseline="30000" dirty="0"/>
              <a:t>-3</a:t>
            </a:r>
          </a:p>
        </p:txBody>
      </p:sp>
      <p:sp>
        <p:nvSpPr>
          <p:cNvPr id="2" name="Textfeld 1"/>
          <p:cNvSpPr txBox="1"/>
          <p:nvPr/>
        </p:nvSpPr>
        <p:spPr>
          <a:xfrm>
            <a:off x="5940152" y="3666510"/>
            <a:ext cx="26642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Symbol" panose="05050102010706020507" pitchFamily="18" charset="2"/>
              </a:rPr>
              <a:t>e</a:t>
            </a:r>
            <a:r>
              <a:rPr lang="en-GB" dirty="0" smtClean="0"/>
              <a:t> = </a:t>
            </a:r>
            <a:r>
              <a:rPr lang="en-GB" dirty="0" smtClean="0">
                <a:latin typeface="Symbol" panose="05050102010706020507" pitchFamily="18" charset="2"/>
              </a:rPr>
              <a:t>e</a:t>
            </a:r>
            <a:r>
              <a:rPr lang="en-GB" baseline="-25000" dirty="0" smtClean="0"/>
              <a:t>0</a:t>
            </a:r>
            <a:r>
              <a:rPr lang="en-GB" dirty="0" smtClean="0"/>
              <a:t> </a:t>
            </a:r>
            <a:r>
              <a:rPr lang="en-GB" dirty="0" err="1" smtClean="0">
                <a:latin typeface="Symbol" panose="05050102010706020507" pitchFamily="18" charset="2"/>
              </a:rPr>
              <a:t>e</a:t>
            </a:r>
            <a:r>
              <a:rPr lang="en-GB" baseline="-25000" dirty="0" err="1" smtClean="0"/>
              <a:t>si</a:t>
            </a:r>
            <a:r>
              <a:rPr lang="en-GB" dirty="0" smtClean="0"/>
              <a:t> ~ 1 pF/cm</a:t>
            </a:r>
            <a:endParaRPr lang="en-GB" dirty="0"/>
          </a:p>
        </p:txBody>
      </p:sp>
      <p:sp>
        <p:nvSpPr>
          <p:cNvPr id="15" name="Rectangle 5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604250" y="6597650"/>
            <a:ext cx="539750" cy="2603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6FF29F-412A-4CCD-969A-6823A2E3362E}" type="slidenum">
              <a:rPr lang="en-GB"/>
              <a:pPr>
                <a:defRPr/>
              </a:pPr>
              <a:t>17</a:t>
            </a:fld>
            <a:endParaRPr lang="en-GB"/>
          </a:p>
        </p:txBody>
      </p:sp>
      <p:sp>
        <p:nvSpPr>
          <p:cNvPr id="3" name="Textfeld 2"/>
          <p:cNvSpPr txBox="1"/>
          <p:nvPr/>
        </p:nvSpPr>
        <p:spPr>
          <a:xfrm>
            <a:off x="3491880" y="6176337"/>
            <a:ext cx="4395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i="1" dirty="0" err="1" smtClean="0"/>
              <a:t>dep</a:t>
            </a:r>
            <a:endParaRPr lang="en-GB" sz="1200" i="1" dirty="0"/>
          </a:p>
        </p:txBody>
      </p:sp>
      <p:sp>
        <p:nvSpPr>
          <p:cNvPr id="4" name="Textfeld 3"/>
          <p:cNvSpPr txBox="1"/>
          <p:nvPr/>
        </p:nvSpPr>
        <p:spPr>
          <a:xfrm>
            <a:off x="1897256" y="1650286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p</a:t>
            </a:r>
          </a:p>
        </p:txBody>
      </p:sp>
      <p:sp>
        <p:nvSpPr>
          <p:cNvPr id="18" name="Textfeld 17"/>
          <p:cNvSpPr txBox="1"/>
          <p:nvPr/>
        </p:nvSpPr>
        <p:spPr>
          <a:xfrm>
            <a:off x="3409424" y="1434262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n</a:t>
            </a:r>
          </a:p>
        </p:txBody>
      </p:sp>
    </p:spTree>
    <p:extLst>
      <p:ext uri="{BB962C8B-B14F-4D97-AF65-F5344CB8AC3E}">
        <p14:creationId xmlns:p14="http://schemas.microsoft.com/office/powerpoint/2010/main" val="3554637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de-DE" dirty="0" smtClean="0"/>
              <a:t>Depleted Diode: Current and Capacitance</a:t>
            </a:r>
          </a:p>
        </p:txBody>
      </p:sp>
      <p:pic>
        <p:nvPicPr>
          <p:cNvPr id="3077" name="Picture 4" descr="diod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052736"/>
            <a:ext cx="3965575" cy="396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8" name="Text Box 9"/>
          <p:cNvSpPr txBox="1">
            <a:spLocks noChangeArrowheads="1"/>
          </p:cNvSpPr>
          <p:nvPr/>
        </p:nvSpPr>
        <p:spPr bwMode="auto">
          <a:xfrm>
            <a:off x="4067944" y="1290221"/>
            <a:ext cx="4608512" cy="353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altLang="de-DE" dirty="0" smtClean="0"/>
              <a:t>No free charge carriers in depleted region</a:t>
            </a:r>
            <a:r>
              <a:rPr lang="en-GB" altLang="de-DE" dirty="0"/>
              <a:t> </a:t>
            </a:r>
            <a:endParaRPr lang="en-GB" altLang="de-DE" dirty="0" smtClean="0"/>
          </a:p>
          <a:p>
            <a:pPr eaLnBrk="1" hangingPunct="1"/>
            <a:endParaRPr lang="en-GB" altLang="de-DE" dirty="0"/>
          </a:p>
          <a:p>
            <a:pPr eaLnBrk="1" hangingPunct="1"/>
            <a:r>
              <a:rPr lang="en-GB" altLang="de-DE" dirty="0" smtClean="0"/>
              <a:t>except:</a:t>
            </a:r>
            <a:endParaRPr lang="en-GB" altLang="de-DE" dirty="0"/>
          </a:p>
          <a:p>
            <a:pPr eaLnBrk="1" hangingPunct="1"/>
            <a:r>
              <a:rPr lang="en-GB" altLang="de-DE" dirty="0" smtClean="0"/>
              <a:t>Thermally generated current </a:t>
            </a:r>
          </a:p>
          <a:p>
            <a:pPr eaLnBrk="1" hangingPunct="1"/>
            <a:endParaRPr lang="en-GB" altLang="de-DE" dirty="0"/>
          </a:p>
          <a:p>
            <a:pPr marL="285750" indent="-285750" eaLnBrk="1" hangingPunct="1">
              <a:buFont typeface="Symbol"/>
              <a:buChar char="Þ"/>
            </a:pPr>
            <a:r>
              <a:rPr lang="en-GB" altLang="de-DE" dirty="0" smtClean="0"/>
              <a:t>Small leakage current </a:t>
            </a:r>
          </a:p>
          <a:p>
            <a:pPr marL="285750" indent="-285750" eaLnBrk="1" hangingPunct="1">
              <a:buFont typeface="Symbol"/>
              <a:buChar char="Þ"/>
            </a:pPr>
            <a:endParaRPr lang="en-GB" altLang="de-DE" dirty="0"/>
          </a:p>
          <a:p>
            <a:pPr marL="285750" indent="-285750" eaLnBrk="1" hangingPunct="1">
              <a:buFont typeface="Symbol"/>
              <a:buChar char="Þ"/>
            </a:pPr>
            <a:endParaRPr lang="en-GB" altLang="de-DE" dirty="0" smtClean="0"/>
          </a:p>
          <a:p>
            <a:pPr marL="285750" indent="-285750" eaLnBrk="1" hangingPunct="1">
              <a:buFont typeface="Symbol"/>
              <a:buChar char="Þ"/>
            </a:pPr>
            <a:endParaRPr lang="en-GB" altLang="de-DE" dirty="0" smtClean="0"/>
          </a:p>
          <a:p>
            <a:pPr marL="285750" indent="-285750" eaLnBrk="1" hangingPunct="1">
              <a:buFont typeface="Symbol"/>
              <a:buChar char="Þ"/>
            </a:pPr>
            <a:endParaRPr lang="en-GB" altLang="de-DE" dirty="0"/>
          </a:p>
          <a:p>
            <a:pPr eaLnBrk="1" hangingPunct="1"/>
            <a:endParaRPr lang="en-GB" altLang="de-DE" dirty="0" smtClean="0"/>
          </a:p>
          <a:p>
            <a:pPr eaLnBrk="1" hangingPunct="1"/>
            <a:r>
              <a:rPr lang="en-GB" altLang="de-DE" dirty="0" smtClean="0"/>
              <a:t>Capacitor (parallel plate):</a:t>
            </a:r>
            <a:endParaRPr lang="en-GB" altLang="de-DE" dirty="0"/>
          </a:p>
          <a:p>
            <a:pPr marL="285750" indent="-285750" eaLnBrk="1" hangingPunct="1">
              <a:buFont typeface="Symbol"/>
              <a:buChar char="Þ"/>
            </a:pPr>
            <a:endParaRPr lang="en-GB" altLang="de-DE" dirty="0" smtClean="0"/>
          </a:p>
          <a:p>
            <a:pPr marL="285750" indent="-285750" eaLnBrk="1" hangingPunct="1">
              <a:buFont typeface="Symbol"/>
              <a:buChar char="Þ"/>
            </a:pPr>
            <a:endParaRPr lang="en-GB" altLang="de-DE" dirty="0" smtClean="0"/>
          </a:p>
        </p:txBody>
      </p:sp>
      <p:graphicFrame>
        <p:nvGraphicFramePr>
          <p:cNvPr id="3074" name="Object 10"/>
          <p:cNvGraphicFramePr>
            <a:graphicFrameLocks noGrp="1" noChangeAspect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023818336"/>
              </p:ext>
            </p:extLst>
          </p:nvPr>
        </p:nvGraphicFramePr>
        <p:xfrm>
          <a:off x="5470996" y="2988370"/>
          <a:ext cx="1765300" cy="728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99" name="Formel" r:id="rId4" imgW="1168200" imgH="482400" progId="Equation.3">
                  <p:embed/>
                </p:oleObj>
              </mc:Choice>
              <mc:Fallback>
                <p:oleObj name="Formel" r:id="rId4" imgW="1168200" imgH="482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70996" y="2988370"/>
                        <a:ext cx="1765300" cy="7286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080" name="Picture 1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18"/>
          <a:stretch>
            <a:fillRect/>
          </a:stretch>
        </p:blipFill>
        <p:spPr bwMode="auto">
          <a:xfrm>
            <a:off x="4788024" y="4379887"/>
            <a:ext cx="3146227" cy="1065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604250" y="6597650"/>
            <a:ext cx="539750" cy="2603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6FF29F-412A-4CCD-969A-6823A2E3362E}" type="slidenum">
              <a:rPr lang="en-GB"/>
              <a:pPr>
                <a:defRPr/>
              </a:pPr>
              <a:t>18</a:t>
            </a:fld>
            <a:endParaRPr lang="en-GB"/>
          </a:p>
        </p:txBody>
      </p:sp>
      <p:graphicFrame>
        <p:nvGraphicFramePr>
          <p:cNvPr id="2" name="Objek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14265269"/>
              </p:ext>
            </p:extLst>
          </p:nvPr>
        </p:nvGraphicFramePr>
        <p:xfrm>
          <a:off x="6012160" y="5389392"/>
          <a:ext cx="1447725" cy="12009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00" name="Equation" r:id="rId7" imgW="520560" imgH="431640" progId="Equation.3">
                  <p:embed/>
                </p:oleObj>
              </mc:Choice>
              <mc:Fallback>
                <p:oleObj name="Equation" r:id="rId7" imgW="520560" imgH="431640" progId="Equation.3">
                  <p:embed/>
                  <p:pic>
                    <p:nvPicPr>
                      <p:cNvPr id="0" name="Objek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12160" y="5389392"/>
                        <a:ext cx="1447725" cy="120091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 Box 12"/>
          <p:cNvSpPr txBox="1">
            <a:spLocks noChangeArrowheads="1"/>
          </p:cNvSpPr>
          <p:nvPr/>
        </p:nvSpPr>
        <p:spPr bwMode="auto">
          <a:xfrm>
            <a:off x="983407" y="5622339"/>
            <a:ext cx="383419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altLang="de-DE" dirty="0"/>
              <a:t>Difference to a chamber: space charge! </a:t>
            </a:r>
          </a:p>
          <a:p>
            <a:pPr eaLnBrk="1" hangingPunct="1"/>
            <a:r>
              <a:rPr lang="en-GB" altLang="de-DE" dirty="0"/>
              <a:t>	=&gt; can be used to shape field</a:t>
            </a:r>
          </a:p>
          <a:p>
            <a:pPr eaLnBrk="1" hangingPunct="1"/>
            <a:endParaRPr lang="en-GB" altLang="de-DE" dirty="0"/>
          </a:p>
        </p:txBody>
      </p:sp>
    </p:spTree>
    <p:extLst>
      <p:ext uri="{BB962C8B-B14F-4D97-AF65-F5344CB8AC3E}">
        <p14:creationId xmlns:p14="http://schemas.microsoft.com/office/powerpoint/2010/main" val="4098147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Leakage Current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4A6A59D-944C-415D-B0AC-758C8F70E9DA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sp>
        <p:nvSpPr>
          <p:cNvPr id="5" name="Textfeld 4"/>
          <p:cNvSpPr txBox="1"/>
          <p:nvPr/>
        </p:nvSpPr>
        <p:spPr>
          <a:xfrm>
            <a:off x="395536" y="1412776"/>
            <a:ext cx="381642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 smtClean="0"/>
              <a:t>Shockely</a:t>
            </a:r>
            <a:r>
              <a:rPr lang="en-GB" dirty="0" smtClean="0"/>
              <a:t> Read Hall</a:t>
            </a:r>
          </a:p>
          <a:p>
            <a:endParaRPr lang="en-GB" dirty="0" smtClean="0"/>
          </a:p>
          <a:p>
            <a:r>
              <a:rPr lang="en-GB" dirty="0" err="1" smtClean="0"/>
              <a:t>E</a:t>
            </a:r>
            <a:r>
              <a:rPr lang="en-GB" baseline="-25000" dirty="0" err="1" smtClean="0"/>
              <a:t>g</a:t>
            </a:r>
            <a:r>
              <a:rPr lang="en-GB" dirty="0" smtClean="0"/>
              <a:t>  &gt; </a:t>
            </a:r>
            <a:r>
              <a:rPr lang="en-GB" dirty="0" err="1" smtClean="0"/>
              <a:t>kT</a:t>
            </a:r>
            <a:r>
              <a:rPr lang="en-GB" dirty="0" smtClean="0"/>
              <a:t> (T = 300K)</a:t>
            </a:r>
          </a:p>
          <a:p>
            <a:endParaRPr lang="en-GB" dirty="0" smtClean="0"/>
          </a:p>
          <a:p>
            <a:r>
              <a:rPr lang="en-GB" dirty="0" smtClean="0"/>
              <a:t>No generation or recombination at room temperature</a:t>
            </a:r>
          </a:p>
          <a:p>
            <a:endParaRPr lang="en-GB" dirty="0" smtClean="0"/>
          </a:p>
          <a:p>
            <a:r>
              <a:rPr lang="en-GB" dirty="0" smtClean="0"/>
              <a:t>However, generation and recombination possible due to mid-gap traps = recombination centres</a:t>
            </a:r>
            <a:endParaRPr lang="en-GB" dirty="0"/>
          </a:p>
        </p:txBody>
      </p:sp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4716016" y="2768600"/>
            <a:ext cx="42068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altLang="de-DE"/>
              <a:t>E</a:t>
            </a:r>
            <a:r>
              <a:rPr lang="en-GB" altLang="de-DE" baseline="-25000"/>
              <a:t>g</a:t>
            </a: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5168454" y="2244725"/>
            <a:ext cx="2016125" cy="4318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GB" altLang="de-DE" sz="1400" dirty="0"/>
              <a:t>Conduction Band</a:t>
            </a:r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5168454" y="3252787"/>
            <a:ext cx="2016125" cy="431800"/>
          </a:xfrm>
          <a:prstGeom prst="rect">
            <a:avLst/>
          </a:prstGeom>
          <a:solidFill>
            <a:srgbClr val="3399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GB" altLang="de-DE" sz="1400"/>
              <a:t>Valence Band</a:t>
            </a:r>
          </a:p>
        </p:txBody>
      </p:sp>
      <p:sp>
        <p:nvSpPr>
          <p:cNvPr id="10" name="Line 6"/>
          <p:cNvSpPr>
            <a:spLocks noChangeShapeType="1"/>
          </p:cNvSpPr>
          <p:nvPr/>
        </p:nvSpPr>
        <p:spPr bwMode="auto">
          <a:xfrm>
            <a:off x="5168454" y="2963862"/>
            <a:ext cx="2016125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r>
              <a:rPr lang="en-GB" dirty="0" smtClean="0"/>
              <a:t>x</a:t>
            </a:r>
            <a:endParaRPr lang="en-GB" dirty="0"/>
          </a:p>
        </p:txBody>
      </p:sp>
      <p:sp>
        <p:nvSpPr>
          <p:cNvPr id="11" name="Line 9"/>
          <p:cNvSpPr>
            <a:spLocks noChangeShapeType="1"/>
          </p:cNvSpPr>
          <p:nvPr/>
        </p:nvSpPr>
        <p:spPr bwMode="auto">
          <a:xfrm>
            <a:off x="5168454" y="2747962"/>
            <a:ext cx="0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2" name="Text Box 11"/>
          <p:cNvSpPr txBox="1">
            <a:spLocks noChangeArrowheads="1"/>
          </p:cNvSpPr>
          <p:nvPr/>
        </p:nvSpPr>
        <p:spPr bwMode="auto">
          <a:xfrm>
            <a:off x="5508179" y="2768600"/>
            <a:ext cx="9779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altLang="de-DE" sz="1200"/>
              <a:t>Fermi Level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5177006" y="2780928"/>
            <a:ext cx="190148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>
                <a:solidFill>
                  <a:srgbClr val="FF0000"/>
                </a:solidFill>
              </a:rPr>
              <a:t>x </a:t>
            </a:r>
            <a:r>
              <a:rPr lang="en-GB" sz="1200" dirty="0" err="1" smtClean="0">
                <a:solidFill>
                  <a:srgbClr val="FF0000"/>
                </a:solidFill>
              </a:rPr>
              <a:t>x</a:t>
            </a:r>
            <a:r>
              <a:rPr lang="en-GB" sz="1200" dirty="0" smtClean="0">
                <a:solidFill>
                  <a:srgbClr val="FF0000"/>
                </a:solidFill>
              </a:rPr>
              <a:t>   </a:t>
            </a:r>
            <a:r>
              <a:rPr lang="en-GB" sz="1200" dirty="0" err="1" smtClean="0">
                <a:solidFill>
                  <a:srgbClr val="FF0000"/>
                </a:solidFill>
              </a:rPr>
              <a:t>x</a:t>
            </a:r>
            <a:r>
              <a:rPr lang="en-GB" sz="1200" dirty="0" smtClean="0">
                <a:solidFill>
                  <a:srgbClr val="FF0000"/>
                </a:solidFill>
              </a:rPr>
              <a:t>                    </a:t>
            </a:r>
            <a:r>
              <a:rPr lang="en-GB" sz="1200" dirty="0" err="1" smtClean="0">
                <a:solidFill>
                  <a:srgbClr val="FF0000"/>
                </a:solidFill>
              </a:rPr>
              <a:t>x</a:t>
            </a:r>
            <a:r>
              <a:rPr lang="en-GB" sz="1200" dirty="0" smtClean="0">
                <a:solidFill>
                  <a:srgbClr val="FF0000"/>
                </a:solidFill>
              </a:rPr>
              <a:t>   </a:t>
            </a:r>
            <a:r>
              <a:rPr lang="en-GB" sz="1200" dirty="0" err="1" smtClean="0">
                <a:solidFill>
                  <a:srgbClr val="FF0000"/>
                </a:solidFill>
              </a:rPr>
              <a:t>x</a:t>
            </a:r>
            <a:r>
              <a:rPr lang="en-GB" sz="1200" dirty="0" smtClean="0">
                <a:solidFill>
                  <a:srgbClr val="FF0000"/>
                </a:solidFill>
              </a:rPr>
              <a:t>  </a:t>
            </a:r>
            <a:r>
              <a:rPr lang="en-GB" sz="1200" dirty="0" err="1" smtClean="0">
                <a:solidFill>
                  <a:srgbClr val="FF0000"/>
                </a:solidFill>
              </a:rPr>
              <a:t>x</a:t>
            </a:r>
            <a:endParaRPr lang="en-GB" sz="1200" dirty="0">
              <a:solidFill>
                <a:srgbClr val="FF0000"/>
              </a:solidFill>
            </a:endParaRPr>
          </a:p>
        </p:txBody>
      </p:sp>
      <p:cxnSp>
        <p:nvCxnSpPr>
          <p:cNvPr id="18" name="Gerade Verbindung mit Pfeil 17"/>
          <p:cNvCxnSpPr/>
          <p:nvPr/>
        </p:nvCxnSpPr>
        <p:spPr>
          <a:xfrm>
            <a:off x="6732240" y="2604641"/>
            <a:ext cx="0" cy="320303"/>
          </a:xfrm>
          <a:prstGeom prst="straightConnector1">
            <a:avLst/>
          </a:prstGeom>
          <a:ln w="28575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Gerade Verbindung mit Pfeil 18"/>
          <p:cNvCxnSpPr/>
          <p:nvPr/>
        </p:nvCxnSpPr>
        <p:spPr>
          <a:xfrm rot="10800000">
            <a:off x="6732240" y="2964681"/>
            <a:ext cx="0" cy="320303"/>
          </a:xfrm>
          <a:prstGeom prst="straightConnector1">
            <a:avLst/>
          </a:prstGeom>
          <a:ln w="28575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1" name="Objekt 20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2308133514"/>
              </p:ext>
            </p:extLst>
          </p:nvPr>
        </p:nvGraphicFramePr>
        <p:xfrm>
          <a:off x="2595271" y="4149080"/>
          <a:ext cx="2935287" cy="920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48" name="Equation" r:id="rId3" imgW="1942920" imgH="609480" progId="Equation.3">
                  <p:embed/>
                </p:oleObj>
              </mc:Choice>
              <mc:Fallback>
                <p:oleObj name="Equation" r:id="rId3" imgW="1942920" imgH="609480" progId="Equation.3">
                  <p:embed/>
                  <p:pic>
                    <p:nvPicPr>
                      <p:cNvPr id="0" name="Object 10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95271" y="4149080"/>
                        <a:ext cx="2935287" cy="920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feld 5"/>
          <p:cNvSpPr txBox="1"/>
          <p:nvPr/>
        </p:nvSpPr>
        <p:spPr>
          <a:xfrm>
            <a:off x="683568" y="5229200"/>
            <a:ext cx="622157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Leakage current level depends on impurity level</a:t>
            </a:r>
          </a:p>
          <a:p>
            <a:endParaRPr lang="en-GB" dirty="0" smtClean="0"/>
          </a:p>
          <a:p>
            <a:r>
              <a:rPr lang="en-GB" dirty="0" smtClean="0"/>
              <a:t>Rule of thumb: leakage current doubles each 6°C temperature rise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69729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Silicon Detectors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B6FF29F-412A-4CCD-969A-6823A2E3362E}" type="slidenum">
              <a:rPr lang="en-GB" smtClean="0">
                <a:solidFill>
                  <a:schemeClr val="accent1"/>
                </a:solidFill>
              </a:rPr>
              <a:pPr>
                <a:defRPr/>
              </a:pPr>
              <a:t>2</a:t>
            </a:fld>
            <a:endParaRPr lang="en-GB" dirty="0">
              <a:solidFill>
                <a:schemeClr val="accent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5537" y="731014"/>
            <a:ext cx="3744416" cy="615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400" dirty="0" smtClean="0">
              <a:solidFill>
                <a:srgbClr val="3333FF"/>
              </a:solidFill>
            </a:endParaRPr>
          </a:p>
          <a:p>
            <a:r>
              <a:rPr lang="en-GB" sz="1400" b="1" dirty="0" smtClean="0">
                <a:solidFill>
                  <a:srgbClr val="3333FF"/>
                </a:solidFill>
              </a:rPr>
              <a:t>First Lecture (1.7.16)</a:t>
            </a:r>
          </a:p>
          <a:p>
            <a:r>
              <a:rPr lang="en-GB" sz="1400" dirty="0" smtClean="0">
                <a:solidFill>
                  <a:srgbClr val="3333FF"/>
                </a:solidFill>
              </a:rPr>
              <a:t>  </a:t>
            </a:r>
          </a:p>
          <a:p>
            <a:r>
              <a:rPr lang="en-GB" sz="1400" dirty="0" smtClean="0">
                <a:solidFill>
                  <a:srgbClr val="3333FF"/>
                </a:solidFill>
              </a:rPr>
              <a:t>Semiconductor: </a:t>
            </a:r>
          </a:p>
          <a:p>
            <a:r>
              <a:rPr lang="en-GB" sz="1400" dirty="0">
                <a:solidFill>
                  <a:srgbClr val="3333FF"/>
                </a:solidFill>
              </a:rPr>
              <a:t>	</a:t>
            </a:r>
            <a:r>
              <a:rPr lang="en-GB" sz="1400" dirty="0" smtClean="0">
                <a:solidFill>
                  <a:srgbClr val="3333FF"/>
                </a:solidFill>
              </a:rPr>
              <a:t>basic properties </a:t>
            </a:r>
          </a:p>
          <a:p>
            <a:r>
              <a:rPr lang="en-GB" sz="1400" dirty="0" smtClean="0">
                <a:solidFill>
                  <a:srgbClr val="3333FF"/>
                </a:solidFill>
              </a:rPr>
              <a:t>	</a:t>
            </a:r>
            <a:r>
              <a:rPr lang="en-GB" sz="1400" dirty="0" err="1" smtClean="0">
                <a:solidFill>
                  <a:srgbClr val="3333FF"/>
                </a:solidFill>
              </a:rPr>
              <a:t>pn</a:t>
            </a:r>
            <a:r>
              <a:rPr lang="en-GB" sz="1400" dirty="0" smtClean="0">
                <a:solidFill>
                  <a:srgbClr val="3333FF"/>
                </a:solidFill>
              </a:rPr>
              <a:t> junction, </a:t>
            </a:r>
          </a:p>
          <a:p>
            <a:r>
              <a:rPr lang="en-GB" sz="1400" dirty="0" smtClean="0">
                <a:solidFill>
                  <a:srgbClr val="3333FF"/>
                </a:solidFill>
              </a:rPr>
              <a:t>	leakage current</a:t>
            </a:r>
          </a:p>
          <a:p>
            <a:r>
              <a:rPr lang="en-GB" sz="1400" dirty="0" smtClean="0">
                <a:solidFill>
                  <a:srgbClr val="3333FF"/>
                </a:solidFill>
              </a:rPr>
              <a:t>	signal generation </a:t>
            </a:r>
          </a:p>
          <a:p>
            <a:r>
              <a:rPr lang="en-GB" sz="1400" dirty="0" smtClean="0">
                <a:solidFill>
                  <a:srgbClr val="3333FF"/>
                </a:solidFill>
              </a:rPr>
              <a:t>	charge transport  </a:t>
            </a:r>
            <a:endParaRPr lang="en-GB" sz="1400" dirty="0">
              <a:solidFill>
                <a:srgbClr val="3333FF"/>
              </a:solidFill>
            </a:endParaRPr>
          </a:p>
          <a:p>
            <a:endParaRPr lang="en-GB" sz="1400" dirty="0" smtClean="0">
              <a:solidFill>
                <a:srgbClr val="3333FF"/>
              </a:solidFill>
            </a:endParaRPr>
          </a:p>
          <a:p>
            <a:r>
              <a:rPr lang="en-GB" sz="1400" dirty="0">
                <a:solidFill>
                  <a:srgbClr val="3333FF"/>
                </a:solidFill>
              </a:rPr>
              <a:t>Interaction with radiation</a:t>
            </a:r>
          </a:p>
          <a:p>
            <a:r>
              <a:rPr lang="en-GB" sz="1400" dirty="0" smtClean="0">
                <a:solidFill>
                  <a:srgbClr val="3333FF"/>
                </a:solidFill>
              </a:rPr>
              <a:t>Semiconductors: Si, </a:t>
            </a:r>
            <a:r>
              <a:rPr lang="en-GB" sz="1400" dirty="0" err="1" smtClean="0">
                <a:solidFill>
                  <a:srgbClr val="3333FF"/>
                </a:solidFill>
              </a:rPr>
              <a:t>GaAs</a:t>
            </a:r>
            <a:r>
              <a:rPr lang="en-GB" sz="1400" dirty="0" smtClean="0">
                <a:solidFill>
                  <a:srgbClr val="3333FF"/>
                </a:solidFill>
              </a:rPr>
              <a:t>, others</a:t>
            </a:r>
          </a:p>
          <a:p>
            <a:endParaRPr lang="en-GB" sz="1400" dirty="0" smtClean="0">
              <a:solidFill>
                <a:srgbClr val="3333FF"/>
              </a:solidFill>
            </a:endParaRPr>
          </a:p>
          <a:p>
            <a:r>
              <a:rPr lang="en-GB" sz="1400" b="1" dirty="0" smtClean="0">
                <a:solidFill>
                  <a:srgbClr val="3333FF"/>
                </a:solidFill>
              </a:rPr>
              <a:t>Second Lecture (4.7.16)</a:t>
            </a:r>
          </a:p>
          <a:p>
            <a:endParaRPr lang="en-GB" sz="1400" b="1" dirty="0" smtClean="0">
              <a:solidFill>
                <a:srgbClr val="3333FF"/>
              </a:solidFill>
            </a:endParaRPr>
          </a:p>
          <a:p>
            <a:r>
              <a:rPr lang="en-GB" sz="1400" dirty="0">
                <a:solidFill>
                  <a:srgbClr val="3333FF"/>
                </a:solidFill>
              </a:rPr>
              <a:t>Fabrication of silicon </a:t>
            </a:r>
            <a:r>
              <a:rPr lang="en-GB" sz="1400" dirty="0" smtClean="0">
                <a:solidFill>
                  <a:srgbClr val="3333FF"/>
                </a:solidFill>
              </a:rPr>
              <a:t>detector</a:t>
            </a:r>
            <a:endParaRPr lang="en-GB" sz="1400" dirty="0">
              <a:solidFill>
                <a:srgbClr val="3333FF"/>
              </a:solidFill>
            </a:endParaRPr>
          </a:p>
          <a:p>
            <a:r>
              <a:rPr lang="en-GB" sz="1400" dirty="0" smtClean="0">
                <a:solidFill>
                  <a:srgbClr val="3333FF"/>
                </a:solidFill>
              </a:rPr>
              <a:t>Silicon Detectors: Detector Types </a:t>
            </a:r>
          </a:p>
          <a:p>
            <a:r>
              <a:rPr lang="en-GB" sz="1400" dirty="0" smtClean="0">
                <a:solidFill>
                  <a:srgbClr val="3333FF"/>
                </a:solidFill>
              </a:rPr>
              <a:t>	Diodes</a:t>
            </a:r>
          </a:p>
          <a:p>
            <a:r>
              <a:rPr lang="en-GB" sz="1400" dirty="0" smtClean="0">
                <a:solidFill>
                  <a:srgbClr val="3333FF"/>
                </a:solidFill>
              </a:rPr>
              <a:t>	Strip Detectors,  </a:t>
            </a:r>
          </a:p>
          <a:p>
            <a:r>
              <a:rPr lang="en-GB" sz="1400" dirty="0" smtClean="0">
                <a:solidFill>
                  <a:srgbClr val="3333FF"/>
                </a:solidFill>
              </a:rPr>
              <a:t>	Double Sided Strip Detectors  </a:t>
            </a:r>
          </a:p>
          <a:p>
            <a:r>
              <a:rPr lang="en-GB" sz="1400" dirty="0" smtClean="0">
                <a:solidFill>
                  <a:srgbClr val="3333FF"/>
                </a:solidFill>
              </a:rPr>
              <a:t>	Pixel Detectors </a:t>
            </a:r>
          </a:p>
          <a:p>
            <a:r>
              <a:rPr lang="en-GB" sz="1400" dirty="0" smtClean="0">
                <a:solidFill>
                  <a:srgbClr val="3333FF"/>
                </a:solidFill>
              </a:rPr>
              <a:t>	Drift Detectors</a:t>
            </a:r>
          </a:p>
          <a:p>
            <a:r>
              <a:rPr lang="en-GB" sz="1400" dirty="0" smtClean="0">
                <a:solidFill>
                  <a:srgbClr val="3333FF"/>
                </a:solidFill>
              </a:rPr>
              <a:t>	CCDs</a:t>
            </a:r>
          </a:p>
          <a:p>
            <a:r>
              <a:rPr lang="en-GB" sz="1400" dirty="0">
                <a:solidFill>
                  <a:srgbClr val="3333FF"/>
                </a:solidFill>
              </a:rPr>
              <a:t>	</a:t>
            </a:r>
            <a:r>
              <a:rPr lang="en-GB" sz="1400" dirty="0" smtClean="0">
                <a:solidFill>
                  <a:srgbClr val="3333FF"/>
                </a:solidFill>
              </a:rPr>
              <a:t>Silicon Photomultipliers</a:t>
            </a:r>
          </a:p>
          <a:p>
            <a:r>
              <a:rPr lang="en-GB" sz="1400" dirty="0" smtClean="0">
                <a:solidFill>
                  <a:srgbClr val="3333FF"/>
                </a:solidFill>
              </a:rPr>
              <a:t>Radiation Damage </a:t>
            </a:r>
          </a:p>
          <a:p>
            <a:r>
              <a:rPr lang="en-GB" sz="1400" dirty="0" smtClean="0">
                <a:solidFill>
                  <a:schemeClr val="accent1"/>
                </a:solidFill>
              </a:rPr>
              <a:t> </a:t>
            </a:r>
          </a:p>
          <a:p>
            <a:endParaRPr lang="de-DE" sz="1400" dirty="0" smtClean="0"/>
          </a:p>
          <a:p>
            <a:endParaRPr lang="en-US" dirty="0" smtClean="0"/>
          </a:p>
        </p:txBody>
      </p:sp>
      <p:sp>
        <p:nvSpPr>
          <p:cNvPr id="4" name="Rechteck 3"/>
          <p:cNvSpPr/>
          <p:nvPr/>
        </p:nvSpPr>
        <p:spPr>
          <a:xfrm>
            <a:off x="4464496" y="980728"/>
            <a:ext cx="4572000" cy="246221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1400" dirty="0" smtClean="0">
                <a:solidFill>
                  <a:srgbClr val="3333FF"/>
                </a:solidFill>
              </a:rPr>
              <a:t>Silicon </a:t>
            </a:r>
            <a:r>
              <a:rPr lang="en-GB" sz="1400" dirty="0">
                <a:solidFill>
                  <a:srgbClr val="3333FF"/>
                </a:solidFill>
              </a:rPr>
              <a:t>Detector Systems:  </a:t>
            </a:r>
          </a:p>
          <a:p>
            <a:r>
              <a:rPr lang="en-GB" sz="1400" dirty="0" smtClean="0">
                <a:solidFill>
                  <a:srgbClr val="3333FF"/>
                </a:solidFill>
              </a:rPr>
              <a:t>	Front </a:t>
            </a:r>
            <a:r>
              <a:rPr lang="en-GB" sz="1400" dirty="0">
                <a:solidFill>
                  <a:srgbClr val="3333FF"/>
                </a:solidFill>
              </a:rPr>
              <a:t>End Electronics</a:t>
            </a:r>
          </a:p>
          <a:p>
            <a:r>
              <a:rPr lang="en-GB" sz="1400" dirty="0" smtClean="0">
                <a:solidFill>
                  <a:srgbClr val="3333FF"/>
                </a:solidFill>
              </a:rPr>
              <a:t>	Noise</a:t>
            </a:r>
          </a:p>
          <a:p>
            <a:r>
              <a:rPr lang="en-GB" sz="1400" dirty="0" smtClean="0">
                <a:solidFill>
                  <a:srgbClr val="3333FF"/>
                </a:solidFill>
              </a:rPr>
              <a:t>	Integration</a:t>
            </a:r>
          </a:p>
          <a:p>
            <a:endParaRPr lang="en-GB" sz="1400" dirty="0">
              <a:solidFill>
                <a:srgbClr val="3333FF"/>
              </a:solidFill>
            </a:endParaRPr>
          </a:p>
          <a:p>
            <a:r>
              <a:rPr lang="en-GB" sz="1400" dirty="0" smtClean="0">
                <a:solidFill>
                  <a:srgbClr val="3333FF"/>
                </a:solidFill>
              </a:rPr>
              <a:t>Active Pixel Sensors</a:t>
            </a:r>
          </a:p>
          <a:p>
            <a:r>
              <a:rPr lang="en-GB" sz="1400" dirty="0">
                <a:solidFill>
                  <a:srgbClr val="3333FF"/>
                </a:solidFill>
              </a:rPr>
              <a:t>	</a:t>
            </a:r>
            <a:r>
              <a:rPr lang="en-GB" sz="1400" dirty="0" smtClean="0">
                <a:solidFill>
                  <a:srgbClr val="3333FF"/>
                </a:solidFill>
              </a:rPr>
              <a:t>CMOS Sensors</a:t>
            </a:r>
          </a:p>
          <a:p>
            <a:r>
              <a:rPr lang="en-GB" sz="1400" dirty="0">
                <a:solidFill>
                  <a:srgbClr val="3333FF"/>
                </a:solidFill>
              </a:rPr>
              <a:t>	</a:t>
            </a:r>
            <a:r>
              <a:rPr lang="en-GB" sz="1400" dirty="0" smtClean="0">
                <a:solidFill>
                  <a:srgbClr val="3333FF"/>
                </a:solidFill>
              </a:rPr>
              <a:t>DEPFETs</a:t>
            </a:r>
            <a:endParaRPr lang="en-GB" sz="1400" dirty="0">
              <a:solidFill>
                <a:srgbClr val="3333FF"/>
              </a:solidFill>
            </a:endParaRPr>
          </a:p>
          <a:p>
            <a:r>
              <a:rPr lang="en-GB" sz="1400" dirty="0" smtClean="0">
                <a:solidFill>
                  <a:srgbClr val="3333FF"/>
                </a:solidFill>
              </a:rPr>
              <a:t> </a:t>
            </a:r>
          </a:p>
          <a:p>
            <a:r>
              <a:rPr lang="en-GB" sz="1400" dirty="0" smtClean="0">
                <a:solidFill>
                  <a:srgbClr val="3333FF"/>
                </a:solidFill>
              </a:rPr>
              <a:t>Detector </a:t>
            </a:r>
            <a:r>
              <a:rPr lang="en-GB" sz="1400" dirty="0">
                <a:solidFill>
                  <a:srgbClr val="3333FF"/>
                </a:solidFill>
              </a:rPr>
              <a:t>Systems</a:t>
            </a:r>
          </a:p>
          <a:p>
            <a:endParaRPr lang="de-DE" sz="1400" dirty="0">
              <a:solidFill>
                <a:srgbClr val="00B0F0"/>
              </a:solidFill>
            </a:endParaRPr>
          </a:p>
        </p:txBody>
      </p:sp>
      <p:pic>
        <p:nvPicPr>
          <p:cNvPr id="7" name="Picture 4" descr="Full_Thinned_Wafer_lowre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79957" y="3284984"/>
            <a:ext cx="5084531" cy="3392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IV and CV characteristics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4A6A59D-944C-415D-B0AC-758C8F70E9DA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412776"/>
            <a:ext cx="6100208" cy="3617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Tabel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2984065"/>
              </p:ext>
            </p:extLst>
          </p:nvPr>
        </p:nvGraphicFramePr>
        <p:xfrm>
          <a:off x="967014" y="5030341"/>
          <a:ext cx="7008441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36147"/>
                <a:gridCol w="1484863"/>
                <a:gridCol w="3187431"/>
              </a:tblGrid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U &lt; </a:t>
                      </a:r>
                      <a:r>
                        <a:rPr lang="en-GB" dirty="0" err="1" smtClean="0"/>
                        <a:t>U</a:t>
                      </a:r>
                      <a:r>
                        <a:rPr lang="en-GB" baseline="-25000" dirty="0" err="1" smtClean="0"/>
                        <a:t>dep</a:t>
                      </a:r>
                      <a:r>
                        <a:rPr lang="en-GB" dirty="0" smtClean="0"/>
                        <a:t> 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/>
                        <a:t>U&gt;</a:t>
                      </a:r>
                      <a:r>
                        <a:rPr lang="en-GB" dirty="0" err="1" smtClean="0"/>
                        <a:t>U</a:t>
                      </a:r>
                      <a:r>
                        <a:rPr lang="en-GB" baseline="-25000" dirty="0" err="1" smtClean="0"/>
                        <a:t>dep</a:t>
                      </a:r>
                      <a:endParaRPr lang="en-GB" baseline="-25000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1/C²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~U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/>
                        <a:t> const. (measures </a:t>
                      </a:r>
                      <a:r>
                        <a:rPr lang="en-GB" dirty="0" err="1" smtClean="0"/>
                        <a:t>U</a:t>
                      </a:r>
                      <a:r>
                        <a:rPr lang="en-GB" baseline="-25000" dirty="0" err="1" smtClean="0"/>
                        <a:t>dep</a:t>
                      </a:r>
                      <a:r>
                        <a:rPr lang="en-GB" dirty="0" smtClean="0"/>
                        <a:t>)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 smtClean="0"/>
                        <a:t>I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/>
                        <a:t>~</a:t>
                      </a:r>
                      <a:r>
                        <a:rPr lang="en-GB" dirty="0" err="1" smtClean="0"/>
                        <a:t>const</a:t>
                      </a:r>
                      <a:r>
                        <a:rPr lang="en-GB" dirty="0" smtClean="0"/>
                        <a:t> </a:t>
                      </a:r>
                      <a:r>
                        <a:rPr lang="en-GB" sz="1600" dirty="0" smtClean="0"/>
                        <a:t>(+ surface contributions)</a:t>
                      </a: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7" name="Objek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44330900"/>
              </p:ext>
            </p:extLst>
          </p:nvPr>
        </p:nvGraphicFramePr>
        <p:xfrm>
          <a:off x="3347864" y="5762972"/>
          <a:ext cx="491739" cy="4023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80" name="Equation" r:id="rId4" imgW="279360" imgH="228600" progId="Equation.3">
                  <p:embed/>
                </p:oleObj>
              </mc:Choice>
              <mc:Fallback>
                <p:oleObj name="Equation" r:id="rId4" imgW="27936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347864" y="5762972"/>
                        <a:ext cx="491739" cy="40233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09417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de-DE" smtClean="0"/>
              <a:t>Examples</a:t>
            </a:r>
          </a:p>
        </p:txBody>
      </p:sp>
      <p:sp>
        <p:nvSpPr>
          <p:cNvPr id="12292" name="Text Box 4"/>
          <p:cNvSpPr txBox="1">
            <a:spLocks noChangeArrowheads="1"/>
          </p:cNvSpPr>
          <p:nvPr/>
        </p:nvSpPr>
        <p:spPr bwMode="auto">
          <a:xfrm>
            <a:off x="971600" y="1212850"/>
            <a:ext cx="700865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altLang="de-DE" dirty="0"/>
              <a:t>Doping concentration is related to the </a:t>
            </a:r>
            <a:r>
              <a:rPr lang="en-GB" altLang="de-DE" dirty="0" smtClean="0"/>
              <a:t>resistivity </a:t>
            </a:r>
            <a:r>
              <a:rPr lang="en-GB" altLang="de-DE" dirty="0" smtClean="0">
                <a:latin typeface="Symbol" pitchFamily="18" charset="2"/>
              </a:rPr>
              <a:t>r </a:t>
            </a:r>
            <a:r>
              <a:rPr lang="en-GB" altLang="de-DE" dirty="0" smtClean="0"/>
              <a:t>and the carrier </a:t>
            </a:r>
            <a:r>
              <a:rPr lang="en-GB" altLang="de-DE" dirty="0"/>
              <a:t>mobility </a:t>
            </a:r>
            <a:r>
              <a:rPr lang="en-GB" altLang="de-DE" dirty="0">
                <a:latin typeface="Symbol" pitchFamily="18" charset="2"/>
              </a:rPr>
              <a:t>m </a:t>
            </a:r>
          </a:p>
        </p:txBody>
      </p:sp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1700213"/>
            <a:ext cx="1203325" cy="573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4" name="Text Box 8"/>
          <p:cNvSpPr txBox="1">
            <a:spLocks noChangeArrowheads="1"/>
          </p:cNvSpPr>
          <p:nvPr/>
        </p:nvSpPr>
        <p:spPr bwMode="auto">
          <a:xfrm>
            <a:off x="1763713" y="2205038"/>
            <a:ext cx="12255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altLang="de-DE"/>
              <a:t>For silicon</a:t>
            </a:r>
          </a:p>
        </p:txBody>
      </p:sp>
      <p:sp>
        <p:nvSpPr>
          <p:cNvPr id="12295" name="Text Box 10"/>
          <p:cNvSpPr txBox="1">
            <a:spLocks noChangeArrowheads="1"/>
          </p:cNvSpPr>
          <p:nvPr/>
        </p:nvSpPr>
        <p:spPr bwMode="auto">
          <a:xfrm>
            <a:off x="1547813" y="2997200"/>
            <a:ext cx="311150" cy="146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altLang="de-DE"/>
              <a:t>1</a:t>
            </a:r>
          </a:p>
          <a:p>
            <a:pPr eaLnBrk="1" hangingPunct="1"/>
            <a:r>
              <a:rPr lang="en-GB" altLang="de-DE"/>
              <a:t>2</a:t>
            </a:r>
          </a:p>
          <a:p>
            <a:pPr eaLnBrk="1" hangingPunct="1"/>
            <a:r>
              <a:rPr lang="en-GB" altLang="de-DE"/>
              <a:t>3</a:t>
            </a:r>
          </a:p>
          <a:p>
            <a:pPr eaLnBrk="1" hangingPunct="1"/>
            <a:r>
              <a:rPr lang="en-GB" altLang="de-DE"/>
              <a:t>4</a:t>
            </a:r>
          </a:p>
          <a:p>
            <a:pPr eaLnBrk="1" hangingPunct="1"/>
            <a:r>
              <a:rPr lang="en-GB" altLang="de-DE"/>
              <a:t>5</a:t>
            </a:r>
          </a:p>
        </p:txBody>
      </p:sp>
      <p:sp>
        <p:nvSpPr>
          <p:cNvPr id="12296" name="Text Box 11"/>
          <p:cNvSpPr txBox="1">
            <a:spLocks noChangeArrowheads="1"/>
          </p:cNvSpPr>
          <p:nvPr/>
        </p:nvSpPr>
        <p:spPr bwMode="auto">
          <a:xfrm>
            <a:off x="1760538" y="4654550"/>
            <a:ext cx="556755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altLang="de-DE" dirty="0"/>
              <a:t>1: extremely pure n-type silicon (hard to get)</a:t>
            </a:r>
          </a:p>
          <a:p>
            <a:pPr eaLnBrk="1" hangingPunct="1"/>
            <a:r>
              <a:rPr lang="en-GB" altLang="de-DE" dirty="0"/>
              <a:t>2 fairly pure n-type material</a:t>
            </a:r>
          </a:p>
          <a:p>
            <a:pPr eaLnBrk="1" hangingPunct="1"/>
            <a:r>
              <a:rPr lang="en-GB" altLang="de-DE" dirty="0"/>
              <a:t>3: note: for p-type material: </a:t>
            </a:r>
            <a:r>
              <a:rPr lang="en-GB" altLang="de-DE" dirty="0" err="1">
                <a:latin typeface="Symbol" pitchFamily="18" charset="2"/>
              </a:rPr>
              <a:t>m</a:t>
            </a:r>
            <a:r>
              <a:rPr lang="en-GB" altLang="de-DE" baseline="-25000" dirty="0" err="1"/>
              <a:t>h</a:t>
            </a:r>
            <a:r>
              <a:rPr lang="en-GB" altLang="de-DE" dirty="0"/>
              <a:t> = </a:t>
            </a:r>
            <a:r>
              <a:rPr lang="en-GB" altLang="de-DE" dirty="0">
                <a:latin typeface="Symbol" pitchFamily="18" charset="2"/>
              </a:rPr>
              <a:t>m</a:t>
            </a:r>
            <a:r>
              <a:rPr lang="en-GB" altLang="de-DE" baseline="-25000" dirty="0"/>
              <a:t>e</a:t>
            </a:r>
            <a:r>
              <a:rPr lang="en-GB" altLang="de-DE" dirty="0"/>
              <a:t>/3</a:t>
            </a:r>
          </a:p>
          <a:p>
            <a:pPr eaLnBrk="1" hangingPunct="1"/>
            <a:r>
              <a:rPr lang="en-GB" altLang="de-DE" dirty="0"/>
              <a:t>4: irradiated material (LHC level: 10</a:t>
            </a:r>
            <a:r>
              <a:rPr lang="en-GB" altLang="de-DE" baseline="30000" dirty="0"/>
              <a:t>14</a:t>
            </a:r>
            <a:r>
              <a:rPr lang="en-GB" altLang="de-DE" dirty="0"/>
              <a:t> neutrons(1MeV)/cm</a:t>
            </a:r>
            <a:r>
              <a:rPr lang="en-GB" altLang="de-DE" baseline="30000" dirty="0"/>
              <a:t>2</a:t>
            </a:r>
            <a:r>
              <a:rPr lang="en-GB" altLang="de-DE" dirty="0"/>
              <a:t>)</a:t>
            </a:r>
          </a:p>
          <a:p>
            <a:pPr eaLnBrk="1" hangingPunct="1"/>
            <a:r>
              <a:rPr lang="en-GB" altLang="de-DE" dirty="0"/>
              <a:t>5 extremely irradiated (</a:t>
            </a:r>
            <a:r>
              <a:rPr lang="en-GB" altLang="de-DE" dirty="0" err="1"/>
              <a:t>sLHC</a:t>
            </a:r>
            <a:r>
              <a:rPr lang="en-GB" altLang="de-DE" dirty="0"/>
              <a:t>): 10</a:t>
            </a:r>
            <a:r>
              <a:rPr lang="en-GB" altLang="de-DE" baseline="30000" dirty="0"/>
              <a:t>16</a:t>
            </a:r>
            <a:r>
              <a:rPr lang="en-GB" altLang="de-DE" dirty="0"/>
              <a:t> neutrons(1MeV)/cm</a:t>
            </a:r>
            <a:r>
              <a:rPr lang="en-GB" altLang="de-DE" baseline="30000" dirty="0"/>
              <a:t>2</a:t>
            </a:r>
            <a:r>
              <a:rPr lang="en-GB" altLang="de-DE" dirty="0"/>
              <a:t>)</a:t>
            </a:r>
          </a:p>
          <a:p>
            <a:pPr eaLnBrk="1" hangingPunct="1"/>
            <a:endParaRPr lang="en-GB" altLang="de-DE" dirty="0"/>
          </a:p>
        </p:txBody>
      </p:sp>
      <p:pic>
        <p:nvPicPr>
          <p:cNvPr id="12297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2636838"/>
            <a:ext cx="6513512" cy="191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5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604250" y="6597352"/>
            <a:ext cx="539750" cy="2603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6FF29F-412A-4CCD-969A-6823A2E3362E}" type="slidenum">
              <a:rPr lang="en-GB"/>
              <a:pPr>
                <a:defRPr/>
              </a:pPr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1485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de-DE" smtClean="0"/>
              <a:t>Solid State Ionisation Chamber</a:t>
            </a:r>
          </a:p>
        </p:txBody>
      </p:sp>
      <p:pic>
        <p:nvPicPr>
          <p:cNvPr id="3077" name="Picture 4" descr="diod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767681"/>
            <a:ext cx="3965575" cy="396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8" name="Text Box 9"/>
          <p:cNvSpPr txBox="1">
            <a:spLocks noChangeArrowheads="1"/>
          </p:cNvSpPr>
          <p:nvPr/>
        </p:nvSpPr>
        <p:spPr bwMode="auto">
          <a:xfrm>
            <a:off x="5219700" y="3155484"/>
            <a:ext cx="3744913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altLang="de-DE" dirty="0"/>
              <a:t>Electrons &amp; holes generated by ionising particles or photon conversions drift to the electrodes and induce a signal</a:t>
            </a:r>
          </a:p>
          <a:p>
            <a:pPr eaLnBrk="1" hangingPunct="1"/>
            <a:endParaRPr lang="en-GB" altLang="de-DE" dirty="0"/>
          </a:p>
          <a:p>
            <a:pPr eaLnBrk="1" hangingPunct="1"/>
            <a:endParaRPr lang="en-GB" altLang="de-DE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604250" y="6597650"/>
            <a:ext cx="539750" cy="2603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6FF29F-412A-4CCD-969A-6823A2E3362E}" type="slidenum">
              <a:rPr lang="en-GB"/>
              <a:pPr>
                <a:defRPr/>
              </a:pPr>
              <a:t>22</a:t>
            </a:fld>
            <a:endParaRPr lang="en-GB"/>
          </a:p>
        </p:txBody>
      </p:sp>
      <p:cxnSp>
        <p:nvCxnSpPr>
          <p:cNvPr id="4" name="Gerade Verbindung mit Pfeil 3"/>
          <p:cNvCxnSpPr/>
          <p:nvPr/>
        </p:nvCxnSpPr>
        <p:spPr>
          <a:xfrm flipH="1" flipV="1">
            <a:off x="611560" y="2420888"/>
            <a:ext cx="4176464" cy="3312368"/>
          </a:xfrm>
          <a:prstGeom prst="straightConnector1">
            <a:avLst/>
          </a:prstGeom>
          <a:ln w="38100">
            <a:solidFill>
              <a:srgbClr val="6699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26366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de-DE" smtClean="0"/>
              <a:t>Charge Transport</a:t>
            </a:r>
          </a:p>
        </p:txBody>
      </p:sp>
      <p:sp>
        <p:nvSpPr>
          <p:cNvPr id="18436" name="Text Box 4"/>
          <p:cNvSpPr txBox="1">
            <a:spLocks noChangeArrowheads="1"/>
          </p:cNvSpPr>
          <p:nvPr/>
        </p:nvSpPr>
        <p:spPr bwMode="auto">
          <a:xfrm>
            <a:off x="1403350" y="1341438"/>
            <a:ext cx="76009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altLang="de-DE"/>
              <a:t>In the electric field the charge carries drift to the electrodes with a velocity</a:t>
            </a:r>
          </a:p>
        </p:txBody>
      </p:sp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1772816"/>
            <a:ext cx="2946344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8" name="Text Box 6"/>
          <p:cNvSpPr txBox="1">
            <a:spLocks noChangeArrowheads="1"/>
          </p:cNvSpPr>
          <p:nvPr/>
        </p:nvSpPr>
        <p:spPr bwMode="auto">
          <a:xfrm>
            <a:off x="1527175" y="2655888"/>
            <a:ext cx="7437438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altLang="de-DE"/>
              <a:t>For not too large fields! At high fields (E</a:t>
            </a:r>
            <a:r>
              <a:rPr lang="en-GB" altLang="de-DE" baseline="-25000"/>
              <a:t>sat</a:t>
            </a:r>
            <a:r>
              <a:rPr lang="en-GB" altLang="de-DE"/>
              <a:t>) the drift velocity saturates and becomes independent of the field (here Silicon):</a:t>
            </a:r>
          </a:p>
        </p:txBody>
      </p:sp>
      <p:pic>
        <p:nvPicPr>
          <p:cNvPr id="18439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3500438"/>
            <a:ext cx="5343525" cy="877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40" name="Text Box 8"/>
          <p:cNvSpPr txBox="1">
            <a:spLocks noChangeArrowheads="1"/>
          </p:cNvSpPr>
          <p:nvPr/>
        </p:nvSpPr>
        <p:spPr bwMode="auto">
          <a:xfrm>
            <a:off x="1803400" y="4948238"/>
            <a:ext cx="577594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AutoNum type="alphaLcParenR"/>
            </a:pPr>
            <a:r>
              <a:rPr lang="en-GB" altLang="de-DE" dirty="0"/>
              <a:t>Electrons drift </a:t>
            </a:r>
            <a:r>
              <a:rPr lang="en-GB" altLang="de-DE" dirty="0" smtClean="0"/>
              <a:t>three </a:t>
            </a:r>
            <a:r>
              <a:rPr lang="en-GB" altLang="de-DE" dirty="0"/>
              <a:t>times faster than holes (in Si)</a:t>
            </a:r>
          </a:p>
          <a:p>
            <a:pPr eaLnBrk="1" hangingPunct="1">
              <a:buFontTx/>
              <a:buAutoNum type="alphaLcParenR"/>
            </a:pPr>
            <a:r>
              <a:rPr lang="en-GB" altLang="de-DE" dirty="0"/>
              <a:t>Saturation can happen in Si-sensors (thick, low resistivity)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604250" y="6597650"/>
            <a:ext cx="539750" cy="2603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6FF29F-412A-4CCD-969A-6823A2E3362E}" type="slidenum">
              <a:rPr lang="en-GB"/>
              <a:pPr>
                <a:defRPr/>
              </a:pPr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8064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de-DE" smtClean="0"/>
              <a:t>Charge Collection time</a:t>
            </a:r>
          </a:p>
        </p:txBody>
      </p:sp>
      <p:sp>
        <p:nvSpPr>
          <p:cNvPr id="19460" name="Text Box 4"/>
          <p:cNvSpPr txBox="1">
            <a:spLocks noChangeArrowheads="1"/>
          </p:cNvSpPr>
          <p:nvPr/>
        </p:nvSpPr>
        <p:spPr bwMode="auto">
          <a:xfrm>
            <a:off x="1671638" y="1289050"/>
            <a:ext cx="72707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altLang="de-DE"/>
              <a:t>For low fields (no saturation) the transition time to traverse a sensor of</a:t>
            </a:r>
          </a:p>
          <a:p>
            <a:pPr eaLnBrk="1" hangingPunct="1"/>
            <a:r>
              <a:rPr lang="en-GB" altLang="de-DE"/>
              <a:t>thickness d is:</a:t>
            </a:r>
          </a:p>
        </p:txBody>
      </p:sp>
      <p:pic>
        <p:nvPicPr>
          <p:cNvPr id="1946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113" y="1916113"/>
            <a:ext cx="3408362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2" name="Text Box 6"/>
          <p:cNvSpPr txBox="1">
            <a:spLocks noChangeArrowheads="1"/>
          </p:cNvSpPr>
          <p:nvPr/>
        </p:nvSpPr>
        <p:spPr bwMode="auto">
          <a:xfrm>
            <a:off x="1763713" y="2636838"/>
            <a:ext cx="6616700" cy="393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altLang="de-DE"/>
              <a:t>U</a:t>
            </a:r>
            <a:r>
              <a:rPr lang="en-GB" altLang="de-DE" baseline="-25000"/>
              <a:t>dep</a:t>
            </a:r>
            <a:r>
              <a:rPr lang="en-GB" altLang="de-DE"/>
              <a:t>: Voltage to deplete the device with thickness d</a:t>
            </a:r>
          </a:p>
          <a:p>
            <a:pPr eaLnBrk="1" hangingPunct="1"/>
            <a:r>
              <a:rPr lang="en-GB" altLang="de-DE">
                <a:latin typeface="Symbol" pitchFamily="18" charset="2"/>
              </a:rPr>
              <a:t>D</a:t>
            </a:r>
            <a:r>
              <a:rPr lang="en-GB" altLang="de-DE"/>
              <a:t>U: overvoltage (for </a:t>
            </a:r>
            <a:r>
              <a:rPr lang="en-GB" altLang="de-DE">
                <a:latin typeface="Symbol" pitchFamily="18" charset="2"/>
              </a:rPr>
              <a:t>D</a:t>
            </a:r>
            <a:r>
              <a:rPr lang="en-GB" altLang="de-DE"/>
              <a:t>U = 0 the transition time becomes infinite)</a:t>
            </a:r>
          </a:p>
          <a:p>
            <a:pPr eaLnBrk="1" hangingPunct="1"/>
            <a:r>
              <a:rPr lang="en-GB" altLang="de-DE"/>
              <a:t>(in practice: collection by diffusion)</a:t>
            </a:r>
          </a:p>
          <a:p>
            <a:pPr eaLnBrk="1" hangingPunct="1"/>
            <a:endParaRPr lang="en-GB" altLang="de-DE"/>
          </a:p>
          <a:p>
            <a:pPr eaLnBrk="1" hangingPunct="1"/>
            <a:r>
              <a:rPr lang="en-GB" altLang="de-DE"/>
              <a:t>e.g. 20k</a:t>
            </a:r>
            <a:r>
              <a:rPr lang="en-GB" altLang="de-DE">
                <a:latin typeface="Symbol" pitchFamily="18" charset="2"/>
              </a:rPr>
              <a:t>O</a:t>
            </a:r>
            <a:r>
              <a:rPr lang="en-GB" altLang="de-DE"/>
              <a:t>cm n-type, U</a:t>
            </a:r>
            <a:r>
              <a:rPr lang="en-GB" altLang="de-DE" baseline="-25000"/>
              <a:t>dep</a:t>
            </a:r>
            <a:r>
              <a:rPr lang="en-GB" altLang="de-DE"/>
              <a:t>=15V, </a:t>
            </a:r>
            <a:r>
              <a:rPr lang="en-GB" altLang="de-DE">
                <a:latin typeface="Symbol" pitchFamily="18" charset="2"/>
              </a:rPr>
              <a:t>D</a:t>
            </a:r>
            <a:r>
              <a:rPr lang="en-GB" altLang="de-DE"/>
              <a:t>U=5V, d=300 </a:t>
            </a:r>
            <a:r>
              <a:rPr lang="en-GB" altLang="de-DE">
                <a:latin typeface="Symbol" pitchFamily="18" charset="2"/>
              </a:rPr>
              <a:t>m</a:t>
            </a:r>
            <a:r>
              <a:rPr lang="en-GB" altLang="de-DE"/>
              <a:t>m:</a:t>
            </a:r>
          </a:p>
          <a:p>
            <a:pPr eaLnBrk="1" hangingPunct="1"/>
            <a:endParaRPr lang="en-GB" altLang="de-DE"/>
          </a:p>
          <a:p>
            <a:pPr eaLnBrk="1" hangingPunct="1"/>
            <a:r>
              <a:rPr lang="en-GB" altLang="de-DE"/>
              <a:t>	t</a:t>
            </a:r>
            <a:r>
              <a:rPr lang="en-GB" altLang="de-DE" baseline="-25000"/>
              <a:t>trans</a:t>
            </a:r>
            <a:r>
              <a:rPr lang="en-GB" altLang="de-DE"/>
              <a:t>(e)=40ns  	t</a:t>
            </a:r>
            <a:r>
              <a:rPr lang="en-GB" altLang="de-DE" baseline="-25000"/>
              <a:t>rans</a:t>
            </a:r>
            <a:r>
              <a:rPr lang="en-GB" altLang="de-DE"/>
              <a:t>(h)=120ns</a:t>
            </a:r>
          </a:p>
          <a:p>
            <a:pPr eaLnBrk="1" hangingPunct="1"/>
            <a:endParaRPr lang="en-GB" altLang="de-DE"/>
          </a:p>
          <a:p>
            <a:pPr eaLnBrk="1" hangingPunct="1"/>
            <a:r>
              <a:rPr lang="en-GB" altLang="de-DE"/>
              <a:t>Can be improved going to higher fields (low resisitivty material)</a:t>
            </a:r>
          </a:p>
          <a:p>
            <a:pPr eaLnBrk="1" hangingPunct="1"/>
            <a:endParaRPr lang="en-GB" altLang="de-DE"/>
          </a:p>
          <a:p>
            <a:pPr eaLnBrk="1" hangingPunct="1"/>
            <a:r>
              <a:rPr lang="en-GB" altLang="de-DE"/>
              <a:t>e.g. 2kOcm n-type, U</a:t>
            </a:r>
            <a:r>
              <a:rPr lang="en-GB" altLang="de-DE" baseline="-25000"/>
              <a:t>dep</a:t>
            </a:r>
            <a:r>
              <a:rPr lang="en-GB" altLang="de-DE"/>
              <a:t>=150V, </a:t>
            </a:r>
            <a:r>
              <a:rPr lang="en-GB" altLang="de-DE">
                <a:latin typeface="Symbol" pitchFamily="18" charset="2"/>
              </a:rPr>
              <a:t>D</a:t>
            </a:r>
            <a:r>
              <a:rPr lang="en-GB" altLang="de-DE"/>
              <a:t>U=10V, d=300 </a:t>
            </a:r>
            <a:r>
              <a:rPr lang="en-GB" altLang="de-DE">
                <a:latin typeface="Symbol" pitchFamily="18" charset="2"/>
              </a:rPr>
              <a:t>m</a:t>
            </a:r>
            <a:r>
              <a:rPr lang="en-GB" altLang="de-DE"/>
              <a:t>m</a:t>
            </a:r>
          </a:p>
          <a:p>
            <a:pPr eaLnBrk="1" hangingPunct="1"/>
            <a:endParaRPr lang="en-GB" altLang="de-DE"/>
          </a:p>
          <a:p>
            <a:pPr eaLnBrk="1" hangingPunct="1"/>
            <a:r>
              <a:rPr lang="en-GB" altLang="de-DE"/>
              <a:t>	t</a:t>
            </a:r>
            <a:r>
              <a:rPr lang="en-GB" altLang="de-DE" baseline="-25000"/>
              <a:t>trans</a:t>
            </a:r>
            <a:r>
              <a:rPr lang="en-GB" altLang="de-DE"/>
              <a:t>(e)=2ns  	t</a:t>
            </a:r>
            <a:r>
              <a:rPr lang="en-GB" altLang="de-DE" baseline="-25000"/>
              <a:t>rans</a:t>
            </a:r>
            <a:r>
              <a:rPr lang="en-GB" altLang="de-DE"/>
              <a:t>(h)=6ns</a:t>
            </a:r>
          </a:p>
          <a:p>
            <a:pPr eaLnBrk="1" hangingPunct="1"/>
            <a:endParaRPr lang="en-GB" alt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604250" y="6597650"/>
            <a:ext cx="539750" cy="2603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6FF29F-412A-4CCD-969A-6823A2E3362E}" type="slidenum">
              <a:rPr lang="en-GB"/>
              <a:pPr>
                <a:defRPr/>
              </a:pPr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8546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de-DE" smtClean="0"/>
              <a:t>Charge Spread</a:t>
            </a:r>
          </a:p>
        </p:txBody>
      </p:sp>
      <p:sp>
        <p:nvSpPr>
          <p:cNvPr id="20484" name="Text Box 4"/>
          <p:cNvSpPr txBox="1">
            <a:spLocks noChangeArrowheads="1"/>
          </p:cNvSpPr>
          <p:nvPr/>
        </p:nvSpPr>
        <p:spPr bwMode="auto">
          <a:xfrm>
            <a:off x="1743075" y="1360488"/>
            <a:ext cx="14033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altLang="de-DE"/>
              <a:t>a) Diffusion:</a:t>
            </a:r>
          </a:p>
        </p:txBody>
      </p:sp>
      <p:pic>
        <p:nvPicPr>
          <p:cNvPr id="2048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475" y="1196975"/>
            <a:ext cx="2365375" cy="68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6" name="Text Box 6"/>
          <p:cNvSpPr txBox="1">
            <a:spLocks noChangeArrowheads="1"/>
          </p:cNvSpPr>
          <p:nvPr/>
        </p:nvSpPr>
        <p:spPr bwMode="auto">
          <a:xfrm>
            <a:off x="6351588" y="1357313"/>
            <a:ext cx="93186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altLang="de-DE"/>
              <a:t>D=kT/</a:t>
            </a:r>
            <a:r>
              <a:rPr lang="en-GB" altLang="de-DE">
                <a:latin typeface="Symbol" pitchFamily="18" charset="2"/>
              </a:rPr>
              <a:t>m</a:t>
            </a:r>
          </a:p>
        </p:txBody>
      </p:sp>
      <p:sp>
        <p:nvSpPr>
          <p:cNvPr id="20487" name="Text Box 7"/>
          <p:cNvSpPr txBox="1">
            <a:spLocks noChangeArrowheads="1"/>
          </p:cNvSpPr>
          <p:nvPr/>
        </p:nvSpPr>
        <p:spPr bwMode="auto">
          <a:xfrm>
            <a:off x="2032000" y="2078038"/>
            <a:ext cx="424338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altLang="de-DE"/>
              <a:t>For detectors of d=300 </a:t>
            </a:r>
            <a:r>
              <a:rPr lang="en-GB" altLang="de-DE">
                <a:latin typeface="Symbol" pitchFamily="18" charset="2"/>
              </a:rPr>
              <a:t>m</a:t>
            </a:r>
            <a:r>
              <a:rPr lang="en-GB" altLang="de-DE"/>
              <a:t>m: </a:t>
            </a:r>
            <a:r>
              <a:rPr lang="en-GB" altLang="de-DE">
                <a:latin typeface="Symbol" pitchFamily="18" charset="2"/>
              </a:rPr>
              <a:t>s</a:t>
            </a:r>
            <a:r>
              <a:rPr lang="en-GB" altLang="de-DE"/>
              <a:t> ~ 5-20 </a:t>
            </a:r>
            <a:r>
              <a:rPr lang="en-GB" altLang="de-DE">
                <a:latin typeface="Symbol" pitchFamily="18" charset="2"/>
              </a:rPr>
              <a:t>m</a:t>
            </a:r>
            <a:r>
              <a:rPr lang="en-GB" altLang="de-DE"/>
              <a:t>m</a:t>
            </a:r>
          </a:p>
        </p:txBody>
      </p:sp>
      <p:sp>
        <p:nvSpPr>
          <p:cNvPr id="20488" name="Text Box 8"/>
          <p:cNvSpPr txBox="1">
            <a:spLocks noChangeArrowheads="1"/>
          </p:cNvSpPr>
          <p:nvPr/>
        </p:nvSpPr>
        <p:spPr bwMode="auto">
          <a:xfrm>
            <a:off x="1743075" y="2944813"/>
            <a:ext cx="1962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altLang="de-DE"/>
              <a:t>b) Lorentz angle: </a:t>
            </a:r>
          </a:p>
        </p:txBody>
      </p:sp>
      <p:pic>
        <p:nvPicPr>
          <p:cNvPr id="20489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3398838"/>
            <a:ext cx="2698750" cy="67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90" name="Rectangle 10"/>
          <p:cNvSpPr>
            <a:spLocks noChangeArrowheads="1"/>
          </p:cNvSpPr>
          <p:nvPr/>
        </p:nvSpPr>
        <p:spPr bwMode="auto">
          <a:xfrm>
            <a:off x="6443663" y="3213100"/>
            <a:ext cx="2305050" cy="1152525"/>
          </a:xfrm>
          <a:prstGeom prst="rect">
            <a:avLst/>
          </a:prstGeom>
          <a:solidFill>
            <a:srgbClr val="99FF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en-GB" altLang="de-DE"/>
          </a:p>
        </p:txBody>
      </p:sp>
      <p:sp>
        <p:nvSpPr>
          <p:cNvPr id="20491" name="Line 11"/>
          <p:cNvSpPr>
            <a:spLocks noChangeShapeType="1"/>
          </p:cNvSpPr>
          <p:nvPr/>
        </p:nvSpPr>
        <p:spPr bwMode="auto">
          <a:xfrm>
            <a:off x="7235825" y="29972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0492" name="Line 12"/>
          <p:cNvSpPr>
            <a:spLocks noChangeShapeType="1"/>
          </p:cNvSpPr>
          <p:nvPr/>
        </p:nvSpPr>
        <p:spPr bwMode="auto">
          <a:xfrm flipV="1">
            <a:off x="7380288" y="2852738"/>
            <a:ext cx="0" cy="18002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0493" name="Line 13"/>
          <p:cNvSpPr>
            <a:spLocks noChangeShapeType="1"/>
          </p:cNvSpPr>
          <p:nvPr/>
        </p:nvSpPr>
        <p:spPr bwMode="auto">
          <a:xfrm>
            <a:off x="7380288" y="4221163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0494" name="Line 14"/>
          <p:cNvSpPr>
            <a:spLocks noChangeShapeType="1"/>
          </p:cNvSpPr>
          <p:nvPr/>
        </p:nvSpPr>
        <p:spPr bwMode="auto">
          <a:xfrm flipV="1">
            <a:off x="7380288" y="3213100"/>
            <a:ext cx="647700" cy="936625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0495" name="Line 15"/>
          <p:cNvSpPr>
            <a:spLocks noChangeShapeType="1"/>
          </p:cNvSpPr>
          <p:nvPr/>
        </p:nvSpPr>
        <p:spPr bwMode="auto">
          <a:xfrm flipV="1">
            <a:off x="7380288" y="3213100"/>
            <a:ext cx="431800" cy="576263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0496" name="Line 16"/>
          <p:cNvSpPr>
            <a:spLocks noChangeShapeType="1"/>
          </p:cNvSpPr>
          <p:nvPr/>
        </p:nvSpPr>
        <p:spPr bwMode="auto">
          <a:xfrm flipV="1">
            <a:off x="7380288" y="3213100"/>
            <a:ext cx="144462" cy="2159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0497" name="Line 17"/>
          <p:cNvSpPr>
            <a:spLocks noChangeShapeType="1"/>
          </p:cNvSpPr>
          <p:nvPr/>
        </p:nvSpPr>
        <p:spPr bwMode="auto">
          <a:xfrm flipH="1">
            <a:off x="7092950" y="3357563"/>
            <a:ext cx="287338" cy="1008062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0498" name="Line 18"/>
          <p:cNvSpPr>
            <a:spLocks noChangeShapeType="1"/>
          </p:cNvSpPr>
          <p:nvPr/>
        </p:nvSpPr>
        <p:spPr bwMode="auto">
          <a:xfrm flipH="1">
            <a:off x="7235825" y="3789363"/>
            <a:ext cx="144463" cy="576262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0499" name="AutoShape 21"/>
          <p:cNvSpPr>
            <a:spLocks noChangeArrowheads="1"/>
          </p:cNvSpPr>
          <p:nvPr/>
        </p:nvSpPr>
        <p:spPr bwMode="auto">
          <a:xfrm>
            <a:off x="6732588" y="3716338"/>
            <a:ext cx="360362" cy="360362"/>
          </a:xfrm>
          <a:prstGeom prst="flowChartSummingJunction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de-DE" altLang="de-DE"/>
          </a:p>
        </p:txBody>
      </p:sp>
      <p:sp>
        <p:nvSpPr>
          <p:cNvPr id="20500" name="Text Box 22"/>
          <p:cNvSpPr txBox="1">
            <a:spLocks noChangeArrowheads="1"/>
          </p:cNvSpPr>
          <p:nvPr/>
        </p:nvSpPr>
        <p:spPr bwMode="auto">
          <a:xfrm>
            <a:off x="2032000" y="5392738"/>
            <a:ext cx="4115229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altLang="de-DE" dirty="0"/>
              <a:t>-&gt; spreads charge over larger area  </a:t>
            </a:r>
          </a:p>
          <a:p>
            <a:pPr eaLnBrk="1" hangingPunct="1"/>
            <a:endParaRPr lang="en-GB" altLang="de-DE" dirty="0"/>
          </a:p>
          <a:p>
            <a:pPr eaLnBrk="1" hangingPunct="1"/>
            <a:r>
              <a:rPr lang="en-GB" altLang="de-DE" dirty="0"/>
              <a:t>-&gt; larger Lorentz angle for electrons (4.5 x)</a:t>
            </a:r>
          </a:p>
          <a:p>
            <a:pPr eaLnBrk="1" hangingPunct="1"/>
            <a:r>
              <a:rPr lang="en-GB" altLang="de-DE" dirty="0"/>
              <a:t>		~ </a:t>
            </a:r>
            <a:r>
              <a:rPr lang="en-GB" altLang="de-DE" dirty="0" smtClean="0"/>
              <a:t>10° </a:t>
            </a:r>
            <a:r>
              <a:rPr lang="en-GB" altLang="de-DE" dirty="0"/>
              <a:t>at 1T</a:t>
            </a:r>
          </a:p>
        </p:txBody>
      </p:sp>
      <p:sp>
        <p:nvSpPr>
          <p:cNvPr id="20501" name="Text Box 23"/>
          <p:cNvSpPr txBox="1">
            <a:spLocks noChangeArrowheads="1"/>
          </p:cNvSpPr>
          <p:nvPr/>
        </p:nvSpPr>
        <p:spPr bwMode="auto">
          <a:xfrm>
            <a:off x="2032000" y="4021138"/>
            <a:ext cx="383258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altLang="de-DE" dirty="0" err="1">
                <a:latin typeface="Symbol" pitchFamily="18" charset="2"/>
              </a:rPr>
              <a:t>m</a:t>
            </a:r>
            <a:r>
              <a:rPr lang="en-GB" altLang="de-DE" baseline="-25000" dirty="0" err="1"/>
              <a:t>h</a:t>
            </a:r>
            <a:r>
              <a:rPr lang="en-GB" altLang="de-DE" dirty="0"/>
              <a:t>: Hall mobility differs from drift mobility</a:t>
            </a:r>
          </a:p>
          <a:p>
            <a:pPr eaLnBrk="1" hangingPunct="1"/>
            <a:r>
              <a:rPr lang="en-GB" altLang="de-DE" dirty="0" smtClean="0"/>
              <a:t>e: </a:t>
            </a:r>
            <a:r>
              <a:rPr lang="en-GB" altLang="de-DE" dirty="0" err="1">
                <a:latin typeface="Symbol" pitchFamily="18" charset="2"/>
              </a:rPr>
              <a:t>m</a:t>
            </a:r>
            <a:r>
              <a:rPr lang="en-GB" altLang="de-DE" baseline="-25000" dirty="0" err="1"/>
              <a:t>h</a:t>
            </a:r>
            <a:r>
              <a:rPr lang="en-GB" altLang="de-DE" dirty="0"/>
              <a:t> = 1670 cm</a:t>
            </a:r>
            <a:r>
              <a:rPr lang="en-GB" altLang="de-DE" baseline="30000" dirty="0"/>
              <a:t>2</a:t>
            </a:r>
            <a:r>
              <a:rPr lang="en-GB" altLang="de-DE" dirty="0"/>
              <a:t>/Vs  </a:t>
            </a:r>
            <a:r>
              <a:rPr lang="en-GB" altLang="de-DE" dirty="0">
                <a:latin typeface="Symbol" pitchFamily="18" charset="2"/>
              </a:rPr>
              <a:t>m</a:t>
            </a:r>
            <a:r>
              <a:rPr lang="en-GB" altLang="de-DE" dirty="0"/>
              <a:t>=1450 cm</a:t>
            </a:r>
            <a:r>
              <a:rPr lang="en-GB" altLang="de-DE" baseline="30000" dirty="0"/>
              <a:t>2</a:t>
            </a:r>
            <a:r>
              <a:rPr lang="en-GB" altLang="de-DE" dirty="0"/>
              <a:t>/Vs</a:t>
            </a:r>
          </a:p>
          <a:p>
            <a:pPr eaLnBrk="1" hangingPunct="1"/>
            <a:r>
              <a:rPr lang="en-GB" altLang="de-DE" dirty="0"/>
              <a:t>h</a:t>
            </a:r>
            <a:r>
              <a:rPr lang="en-GB" altLang="de-DE" dirty="0" smtClean="0"/>
              <a:t>: </a:t>
            </a:r>
            <a:r>
              <a:rPr lang="en-GB" altLang="de-DE" dirty="0" err="1">
                <a:latin typeface="Symbol" pitchFamily="18" charset="2"/>
              </a:rPr>
              <a:t>m</a:t>
            </a:r>
            <a:r>
              <a:rPr lang="en-GB" altLang="de-DE" baseline="-25000" dirty="0" err="1"/>
              <a:t>h</a:t>
            </a:r>
            <a:r>
              <a:rPr lang="en-GB" altLang="de-DE" dirty="0"/>
              <a:t> = 370 cm</a:t>
            </a:r>
            <a:r>
              <a:rPr lang="en-GB" altLang="de-DE" baseline="30000" dirty="0"/>
              <a:t>2</a:t>
            </a:r>
            <a:r>
              <a:rPr lang="en-GB" altLang="de-DE" dirty="0"/>
              <a:t>/Vs    </a:t>
            </a:r>
            <a:r>
              <a:rPr lang="en-GB" altLang="de-DE" dirty="0">
                <a:latin typeface="Symbol" pitchFamily="18" charset="2"/>
              </a:rPr>
              <a:t>m</a:t>
            </a:r>
            <a:r>
              <a:rPr lang="en-GB" altLang="de-DE" dirty="0"/>
              <a:t>=505 cm</a:t>
            </a:r>
            <a:r>
              <a:rPr lang="en-GB" altLang="de-DE" baseline="30000" dirty="0"/>
              <a:t>2</a:t>
            </a:r>
            <a:r>
              <a:rPr lang="en-GB" altLang="de-DE" dirty="0"/>
              <a:t>/Vs</a:t>
            </a:r>
          </a:p>
        </p:txBody>
      </p:sp>
      <p:sp>
        <p:nvSpPr>
          <p:cNvPr id="20502" name="Text Box 25"/>
          <p:cNvSpPr txBox="1">
            <a:spLocks noChangeArrowheads="1"/>
          </p:cNvSpPr>
          <p:nvPr/>
        </p:nvSpPr>
        <p:spPr bwMode="auto">
          <a:xfrm>
            <a:off x="6732588" y="3429000"/>
            <a:ext cx="3492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altLang="de-DE" b="1"/>
              <a:t>B</a:t>
            </a:r>
          </a:p>
        </p:txBody>
      </p:sp>
      <p:sp>
        <p:nvSpPr>
          <p:cNvPr id="20503" name="Line 26"/>
          <p:cNvSpPr>
            <a:spLocks noChangeShapeType="1"/>
          </p:cNvSpPr>
          <p:nvPr/>
        </p:nvSpPr>
        <p:spPr bwMode="auto">
          <a:xfrm flipV="1">
            <a:off x="8101013" y="3644900"/>
            <a:ext cx="0" cy="5762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0504" name="Text Box 27"/>
          <p:cNvSpPr txBox="1">
            <a:spLocks noChangeArrowheads="1"/>
          </p:cNvSpPr>
          <p:nvPr/>
        </p:nvSpPr>
        <p:spPr bwMode="auto">
          <a:xfrm>
            <a:off x="8051800" y="3716338"/>
            <a:ext cx="3365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altLang="de-DE"/>
              <a:t>E</a:t>
            </a:r>
          </a:p>
        </p:txBody>
      </p:sp>
      <p:sp>
        <p:nvSpPr>
          <p:cNvPr id="24" name="Rectangle 5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604250" y="6597650"/>
            <a:ext cx="539750" cy="2603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6FF29F-412A-4CCD-969A-6823A2E3362E}" type="slidenum">
              <a:rPr lang="en-GB"/>
              <a:pPr>
                <a:defRPr/>
              </a:pPr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4694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de-DE" smtClean="0"/>
              <a:t>Charge Collection</a:t>
            </a:r>
          </a:p>
        </p:txBody>
      </p:sp>
      <p:sp>
        <p:nvSpPr>
          <p:cNvPr id="21508" name="Text Box 4"/>
          <p:cNvSpPr txBox="1">
            <a:spLocks noChangeArrowheads="1"/>
          </p:cNvSpPr>
          <p:nvPr/>
        </p:nvSpPr>
        <p:spPr bwMode="auto">
          <a:xfrm>
            <a:off x="1456134" y="1360488"/>
            <a:ext cx="6572250" cy="192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altLang="de-DE" dirty="0"/>
              <a:t>Does one need to collect the charges physically on the electrodes to detect a signal?</a:t>
            </a:r>
          </a:p>
          <a:p>
            <a:pPr eaLnBrk="1" hangingPunct="1"/>
            <a:endParaRPr lang="en-GB" altLang="de-DE" dirty="0"/>
          </a:p>
          <a:p>
            <a:pPr algn="ctr" eaLnBrk="1" hangingPunct="1"/>
            <a:r>
              <a:rPr lang="en-GB" altLang="de-DE" sz="2400" b="1" dirty="0"/>
              <a:t>No!</a:t>
            </a:r>
          </a:p>
          <a:p>
            <a:pPr algn="ctr" eaLnBrk="1" hangingPunct="1"/>
            <a:endParaRPr lang="en-GB" altLang="de-DE" sz="2400" b="1" dirty="0"/>
          </a:p>
          <a:p>
            <a:pPr eaLnBrk="1" hangingPunct="1"/>
            <a:r>
              <a:rPr lang="en-GB" altLang="de-DE" dirty="0"/>
              <a:t>Moving charges induce a current (S. </a:t>
            </a:r>
            <a:r>
              <a:rPr lang="en-GB" altLang="de-DE" dirty="0" err="1"/>
              <a:t>Ramo</a:t>
            </a:r>
            <a:r>
              <a:rPr lang="en-GB" altLang="de-DE" dirty="0"/>
              <a:t>, 1937)</a:t>
            </a:r>
          </a:p>
        </p:txBody>
      </p:sp>
      <p:pic>
        <p:nvPicPr>
          <p:cNvPr id="2150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3198813"/>
            <a:ext cx="2066925" cy="60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0" name="Text Box 6"/>
          <p:cNvSpPr txBox="1">
            <a:spLocks noChangeArrowheads="1"/>
          </p:cNvSpPr>
          <p:nvPr/>
        </p:nvSpPr>
        <p:spPr bwMode="auto">
          <a:xfrm>
            <a:off x="1115616" y="3789040"/>
            <a:ext cx="7169150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altLang="de-DE" dirty="0" err="1"/>
              <a:t>E</a:t>
            </a:r>
            <a:r>
              <a:rPr lang="en-GB" altLang="de-DE" baseline="-25000" dirty="0" err="1"/>
              <a:t>wi</a:t>
            </a:r>
            <a:r>
              <a:rPr lang="en-GB" altLang="de-DE" dirty="0"/>
              <a:t> is the weighting field, parameterizing the coupling of a charge to the electrode </a:t>
            </a:r>
            <a:r>
              <a:rPr lang="en-GB" altLang="de-DE" dirty="0" smtClean="0"/>
              <a:t>I</a:t>
            </a:r>
          </a:p>
          <a:p>
            <a:pPr eaLnBrk="1" hangingPunct="1"/>
            <a:endParaRPr lang="en-GB" altLang="de-DE" dirty="0"/>
          </a:p>
          <a:p>
            <a:pPr eaLnBrk="1" hangingPunct="1"/>
            <a:r>
              <a:rPr lang="en-GB" altLang="de-DE" dirty="0"/>
              <a:t>It depends only on the geometry of the electrodes, not on space charge, </a:t>
            </a:r>
            <a:r>
              <a:rPr lang="en-GB" altLang="de-DE" dirty="0" err="1"/>
              <a:t>U</a:t>
            </a:r>
            <a:r>
              <a:rPr lang="en-GB" altLang="de-DE" baseline="-25000" dirty="0" err="1"/>
              <a:t>bias</a:t>
            </a:r>
            <a:r>
              <a:rPr lang="en-GB" altLang="de-DE" dirty="0"/>
              <a:t> etc.</a:t>
            </a:r>
          </a:p>
          <a:p>
            <a:pPr eaLnBrk="1" hangingPunct="1"/>
            <a:endParaRPr lang="en-GB" altLang="de-DE" dirty="0"/>
          </a:p>
          <a:p>
            <a:pPr eaLnBrk="1" hangingPunct="1"/>
            <a:r>
              <a:rPr lang="en-GB" altLang="de-DE" dirty="0"/>
              <a:t>Set 	</a:t>
            </a:r>
            <a:r>
              <a:rPr lang="en-GB" altLang="de-DE" dirty="0" err="1"/>
              <a:t>U</a:t>
            </a:r>
            <a:r>
              <a:rPr lang="en-GB" altLang="de-DE" baseline="-25000" dirty="0" err="1"/>
              <a:t>wi</a:t>
            </a:r>
            <a:r>
              <a:rPr lang="en-GB" altLang="de-DE" dirty="0"/>
              <a:t> = 1	for the collecting electrode</a:t>
            </a:r>
          </a:p>
          <a:p>
            <a:pPr eaLnBrk="1" hangingPunct="1"/>
            <a:r>
              <a:rPr lang="en-GB" altLang="de-DE" dirty="0"/>
              <a:t>	</a:t>
            </a:r>
            <a:r>
              <a:rPr lang="en-GB" altLang="de-DE" dirty="0" err="1"/>
              <a:t>U</a:t>
            </a:r>
            <a:r>
              <a:rPr lang="en-GB" altLang="de-DE" baseline="-25000" dirty="0" err="1"/>
              <a:t>wi</a:t>
            </a:r>
            <a:r>
              <a:rPr lang="en-GB" altLang="de-DE" baseline="-25000" dirty="0"/>
              <a:t> </a:t>
            </a:r>
            <a:r>
              <a:rPr lang="en-GB" altLang="de-DE" dirty="0"/>
              <a:t>= 0 for all other electrodes</a:t>
            </a:r>
          </a:p>
        </p:txBody>
      </p:sp>
      <p:pic>
        <p:nvPicPr>
          <p:cNvPr id="2151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6035675"/>
            <a:ext cx="2082800" cy="70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604250" y="6597650"/>
            <a:ext cx="539750" cy="2603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6FF29F-412A-4CCD-969A-6823A2E3362E}" type="slidenum">
              <a:rPr lang="en-GB"/>
              <a:pPr>
                <a:defRPr/>
              </a:pPr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7123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de-DE" smtClean="0"/>
              <a:t>Charge Collection</a:t>
            </a:r>
          </a:p>
        </p:txBody>
      </p:sp>
      <p:sp>
        <p:nvSpPr>
          <p:cNvPr id="22532" name="Text Box 4"/>
          <p:cNvSpPr txBox="1">
            <a:spLocks noChangeArrowheads="1"/>
          </p:cNvSpPr>
          <p:nvPr/>
        </p:nvSpPr>
        <p:spPr bwMode="auto">
          <a:xfrm>
            <a:off x="1527175" y="1216025"/>
            <a:ext cx="597058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altLang="de-DE"/>
              <a:t>The induced charge of a carrier drifting from r(t</a:t>
            </a:r>
            <a:r>
              <a:rPr lang="en-GB" altLang="de-DE" baseline="-25000"/>
              <a:t>0</a:t>
            </a:r>
            <a:r>
              <a:rPr lang="en-GB" altLang="de-DE"/>
              <a:t>) to r(t) is:</a:t>
            </a:r>
          </a:p>
        </p:txBody>
      </p:sp>
      <p:sp>
        <p:nvSpPr>
          <p:cNvPr id="22533" name="Text Box 6"/>
          <p:cNvSpPr txBox="1">
            <a:spLocks noChangeArrowheads="1"/>
          </p:cNvSpPr>
          <p:nvPr/>
        </p:nvSpPr>
        <p:spPr bwMode="auto">
          <a:xfrm>
            <a:off x="1527175" y="2728913"/>
            <a:ext cx="485261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altLang="de-DE" dirty="0"/>
              <a:t>For an electron drifting </a:t>
            </a:r>
            <a:r>
              <a:rPr lang="en-GB" altLang="de-DE" dirty="0" smtClean="0"/>
              <a:t>from r</a:t>
            </a:r>
            <a:r>
              <a:rPr lang="en-GB" altLang="de-DE" baseline="-25000" dirty="0" smtClean="0"/>
              <a:t>0</a:t>
            </a:r>
            <a:r>
              <a:rPr lang="en-GB" altLang="de-DE" dirty="0" smtClean="0"/>
              <a:t> to </a:t>
            </a:r>
            <a:r>
              <a:rPr lang="en-GB" altLang="de-DE" dirty="0"/>
              <a:t>the anode at r=d: </a:t>
            </a:r>
          </a:p>
        </p:txBody>
      </p:sp>
      <p:pic>
        <p:nvPicPr>
          <p:cNvPr id="22534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3094038"/>
            <a:ext cx="5329237" cy="852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5" name="Text Box 8"/>
          <p:cNvSpPr txBox="1">
            <a:spLocks noChangeArrowheads="1"/>
          </p:cNvSpPr>
          <p:nvPr/>
        </p:nvSpPr>
        <p:spPr bwMode="auto">
          <a:xfrm>
            <a:off x="1660525" y="3860800"/>
            <a:ext cx="42799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altLang="de-DE"/>
              <a:t>And the hole drifting to r=0 (“backplane”)</a:t>
            </a:r>
          </a:p>
        </p:txBody>
      </p:sp>
      <p:pic>
        <p:nvPicPr>
          <p:cNvPr id="22536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4349750"/>
            <a:ext cx="54006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7" name="Text Box 10"/>
          <p:cNvSpPr txBox="1">
            <a:spLocks noChangeArrowheads="1"/>
          </p:cNvSpPr>
          <p:nvPr/>
        </p:nvSpPr>
        <p:spPr bwMode="auto">
          <a:xfrm>
            <a:off x="1671638" y="5248275"/>
            <a:ext cx="6033511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altLang="de-DE" dirty="0"/>
              <a:t>The sum of the two contributions is q, independent of </a:t>
            </a:r>
            <a:r>
              <a:rPr lang="en-GB" altLang="de-DE" dirty="0" smtClean="0"/>
              <a:t>r</a:t>
            </a:r>
          </a:p>
          <a:p>
            <a:pPr eaLnBrk="1" hangingPunct="1"/>
            <a:endParaRPr lang="en-GB" altLang="de-DE" dirty="0"/>
          </a:p>
          <a:p>
            <a:pPr lvl="3" eaLnBrk="1" hangingPunct="1"/>
            <a:r>
              <a:rPr lang="en-GB" altLang="de-DE" sz="2000" dirty="0" smtClean="0"/>
              <a:t>Q = </a:t>
            </a:r>
            <a:r>
              <a:rPr lang="en-GB" altLang="de-DE" sz="2000" dirty="0" err="1" smtClean="0"/>
              <a:t>Q</a:t>
            </a:r>
            <a:r>
              <a:rPr lang="en-GB" altLang="de-DE" sz="2000" baseline="-25000" dirty="0" err="1" smtClean="0"/>
              <a:t>e</a:t>
            </a:r>
            <a:r>
              <a:rPr lang="en-GB" altLang="de-DE" sz="2000" dirty="0" smtClean="0"/>
              <a:t> + </a:t>
            </a:r>
            <a:r>
              <a:rPr lang="en-GB" altLang="de-DE" sz="2000" dirty="0" err="1" smtClean="0"/>
              <a:t>Q</a:t>
            </a:r>
            <a:r>
              <a:rPr lang="en-GB" altLang="de-DE" sz="2000" baseline="-25000" dirty="0" err="1" smtClean="0"/>
              <a:t>h</a:t>
            </a:r>
            <a:r>
              <a:rPr lang="en-GB" altLang="de-DE" sz="2000" dirty="0" smtClean="0"/>
              <a:t> =  q </a:t>
            </a:r>
            <a:endParaRPr lang="en-GB" altLang="de-DE" sz="2000" dirty="0"/>
          </a:p>
          <a:p>
            <a:pPr eaLnBrk="1" hangingPunct="1"/>
            <a:endParaRPr lang="en-GB" altLang="de-DE" dirty="0"/>
          </a:p>
          <a:p>
            <a:pPr eaLnBrk="1" hangingPunct="1"/>
            <a:r>
              <a:rPr lang="en-GB" altLang="de-DE" dirty="0"/>
              <a:t>Both electrons and holes contribute, but with different magnitude</a:t>
            </a:r>
          </a:p>
        </p:txBody>
      </p:sp>
      <p:pic>
        <p:nvPicPr>
          <p:cNvPr id="22538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770804"/>
            <a:ext cx="7345362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5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604250" y="6597650"/>
            <a:ext cx="539750" cy="2603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6FF29F-412A-4CCD-969A-6823A2E3362E}" type="slidenum">
              <a:rPr lang="en-GB"/>
              <a:pPr>
                <a:defRPr/>
              </a:pPr>
              <a:t>27</a:t>
            </a:fld>
            <a:endParaRPr lang="en-GB"/>
          </a:p>
        </p:txBody>
      </p:sp>
      <p:sp>
        <p:nvSpPr>
          <p:cNvPr id="2" name="Rechteck 1"/>
          <p:cNvSpPr/>
          <p:nvPr/>
        </p:nvSpPr>
        <p:spPr>
          <a:xfrm>
            <a:off x="6660232" y="3284984"/>
            <a:ext cx="648072" cy="360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feld 2"/>
          <p:cNvSpPr txBox="1"/>
          <p:nvPr/>
        </p:nvSpPr>
        <p:spPr>
          <a:xfrm>
            <a:off x="6444208" y="3429000"/>
            <a:ext cx="2696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0</a:t>
            </a:r>
            <a:endParaRPr lang="en-GB" sz="1200" dirty="0"/>
          </a:p>
        </p:txBody>
      </p:sp>
      <p:sp>
        <p:nvSpPr>
          <p:cNvPr id="4" name="Textfeld 3"/>
          <p:cNvSpPr txBox="1"/>
          <p:nvPr/>
        </p:nvSpPr>
        <p:spPr>
          <a:xfrm>
            <a:off x="6516216" y="3212976"/>
            <a:ext cx="3401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/>
              <a:t>)]</a:t>
            </a:r>
            <a:endParaRPr lang="en-GB" dirty="0"/>
          </a:p>
        </p:txBody>
      </p:sp>
      <p:sp>
        <p:nvSpPr>
          <p:cNvPr id="5" name="Textfeld 4"/>
          <p:cNvSpPr txBox="1"/>
          <p:nvPr/>
        </p:nvSpPr>
        <p:spPr>
          <a:xfrm>
            <a:off x="1741511" y="3284984"/>
            <a:ext cx="6479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dirty="0" err="1" smtClean="0"/>
              <a:t>Q</a:t>
            </a:r>
            <a:r>
              <a:rPr lang="en-GB" sz="1800" baseline="-25000" dirty="0" err="1" smtClean="0"/>
              <a:t>e</a:t>
            </a:r>
            <a:r>
              <a:rPr lang="en-GB" sz="1800" dirty="0" smtClean="0"/>
              <a:t> =</a:t>
            </a:r>
            <a:endParaRPr lang="en-GB" sz="1800" dirty="0"/>
          </a:p>
        </p:txBody>
      </p:sp>
      <p:sp>
        <p:nvSpPr>
          <p:cNvPr id="15" name="Textfeld 14"/>
          <p:cNvSpPr txBox="1"/>
          <p:nvPr/>
        </p:nvSpPr>
        <p:spPr>
          <a:xfrm>
            <a:off x="1547664" y="4571836"/>
            <a:ext cx="6479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dirty="0" err="1" smtClean="0"/>
              <a:t>Q</a:t>
            </a:r>
            <a:r>
              <a:rPr lang="en-GB" sz="1800" baseline="-25000" dirty="0" err="1"/>
              <a:t>h</a:t>
            </a:r>
            <a:r>
              <a:rPr lang="en-GB" sz="1800" dirty="0" smtClean="0"/>
              <a:t> =</a:t>
            </a:r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1933710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de-DE" smtClean="0"/>
              <a:t>Planar Diode</a:t>
            </a:r>
          </a:p>
        </p:txBody>
      </p:sp>
      <p:pic>
        <p:nvPicPr>
          <p:cNvPr id="2355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173833"/>
            <a:ext cx="6378575" cy="312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7" name="Text Box 6"/>
          <p:cNvSpPr txBox="1">
            <a:spLocks noChangeArrowheads="1"/>
          </p:cNvSpPr>
          <p:nvPr/>
        </p:nvSpPr>
        <p:spPr bwMode="auto">
          <a:xfrm>
            <a:off x="1958975" y="1289050"/>
            <a:ext cx="55816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altLang="de-DE"/>
              <a:t>A planar diode has a simple, linear weighing potential</a:t>
            </a:r>
          </a:p>
          <a:p>
            <a:pPr eaLnBrk="1" hangingPunct="1"/>
            <a:r>
              <a:rPr lang="en-GB" altLang="de-DE"/>
              <a:t>(and a constant weighting field)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604250" y="6597650"/>
            <a:ext cx="539750" cy="2603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6FF29F-412A-4CCD-969A-6823A2E3362E}" type="slidenum">
              <a:rPr lang="en-GB"/>
              <a:pPr>
                <a:defRPr/>
              </a:pPr>
              <a:t>28</a:t>
            </a:fld>
            <a:endParaRPr lang="en-GB"/>
          </a:p>
        </p:txBody>
      </p:sp>
      <p:sp>
        <p:nvSpPr>
          <p:cNvPr id="2" name="Textfeld 1"/>
          <p:cNvSpPr txBox="1"/>
          <p:nvPr/>
        </p:nvSpPr>
        <p:spPr>
          <a:xfrm>
            <a:off x="899592" y="5780003"/>
            <a:ext cx="755527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The contribution of electron and holes is proportional to their respective drift path,</a:t>
            </a:r>
          </a:p>
          <a:p>
            <a:r>
              <a:rPr lang="en-GB" dirty="0" smtClean="0"/>
              <a:t>That is, on average, equal.</a:t>
            </a:r>
            <a:endParaRPr lang="en-GB" dirty="0"/>
          </a:p>
        </p:txBody>
      </p:sp>
      <p:sp>
        <p:nvSpPr>
          <p:cNvPr id="3" name="Textfeld 2"/>
          <p:cNvSpPr txBox="1"/>
          <p:nvPr/>
        </p:nvSpPr>
        <p:spPr>
          <a:xfrm>
            <a:off x="7473657" y="1514901"/>
            <a:ext cx="16561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This is </a:t>
            </a:r>
            <a:r>
              <a:rPr lang="en-GB" sz="1200" dirty="0" err="1" smtClean="0"/>
              <a:t>fo</a:t>
            </a:r>
            <a:r>
              <a:rPr lang="en-GB" sz="1200" dirty="0" smtClean="0"/>
              <a:t> for a n in p device, the collecting electrode collects </a:t>
            </a:r>
            <a:r>
              <a:rPr lang="en-GB" sz="1200" dirty="0" err="1" smtClean="0"/>
              <a:t>electrones</a:t>
            </a:r>
            <a:r>
              <a:rPr lang="en-GB" sz="1200" dirty="0" smtClean="0"/>
              <a:t>!</a:t>
            </a:r>
            <a:endParaRPr lang="en-GB" sz="1200" dirty="0"/>
          </a:p>
        </p:txBody>
      </p:sp>
      <p:sp>
        <p:nvSpPr>
          <p:cNvPr id="4" name="Textfeld 3"/>
          <p:cNvSpPr txBox="1"/>
          <p:nvPr/>
        </p:nvSpPr>
        <p:spPr>
          <a:xfrm>
            <a:off x="1331640" y="5250686"/>
            <a:ext cx="11176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backplane</a:t>
            </a:r>
            <a:endParaRPr lang="en-GB" dirty="0"/>
          </a:p>
        </p:txBody>
      </p:sp>
      <p:sp>
        <p:nvSpPr>
          <p:cNvPr id="6" name="Textfeld 5"/>
          <p:cNvSpPr txBox="1"/>
          <p:nvPr/>
        </p:nvSpPr>
        <p:spPr>
          <a:xfrm>
            <a:off x="6516216" y="5178678"/>
            <a:ext cx="12330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n/p junction</a:t>
            </a:r>
            <a:endParaRPr lang="en-GB" dirty="0"/>
          </a:p>
        </p:txBody>
      </p:sp>
      <p:sp>
        <p:nvSpPr>
          <p:cNvPr id="7" name="Textfeld 6"/>
          <p:cNvSpPr txBox="1"/>
          <p:nvPr/>
        </p:nvSpPr>
        <p:spPr>
          <a:xfrm>
            <a:off x="3851920" y="2060848"/>
            <a:ext cx="7312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n</a:t>
            </a:r>
            <a:r>
              <a:rPr lang="en-GB" dirty="0" smtClean="0"/>
              <a:t> bulk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76392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de-DE" smtClean="0"/>
              <a:t>Segmented Device (Strip, Pixel)</a:t>
            </a:r>
          </a:p>
        </p:txBody>
      </p:sp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981075"/>
            <a:ext cx="3455988" cy="229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3356992"/>
            <a:ext cx="6378575" cy="302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2" name="Text Box 6"/>
          <p:cNvSpPr txBox="1">
            <a:spLocks noChangeArrowheads="1"/>
          </p:cNvSpPr>
          <p:nvPr/>
        </p:nvSpPr>
        <p:spPr bwMode="auto">
          <a:xfrm>
            <a:off x="5200650" y="1328738"/>
            <a:ext cx="3763963" cy="173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altLang="de-DE"/>
              <a:t>The weighting potential gets strongly peaked at the collecting electrode</a:t>
            </a:r>
          </a:p>
          <a:p>
            <a:pPr eaLnBrk="1" hangingPunct="1"/>
            <a:endParaRPr lang="en-GB" altLang="de-DE"/>
          </a:p>
          <a:p>
            <a:pPr eaLnBrk="1" hangingPunct="1"/>
            <a:r>
              <a:rPr lang="en-GB" altLang="de-DE"/>
              <a:t>=&gt; Signal contribution dominated by the region close to the electrode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604250" y="6597650"/>
            <a:ext cx="539750" cy="2603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6FF29F-412A-4CCD-969A-6823A2E3362E}" type="slidenum">
              <a:rPr lang="en-GB"/>
              <a:pPr>
                <a:defRPr/>
              </a:pPr>
              <a:t>29</a:t>
            </a:fld>
            <a:endParaRPr lang="en-GB"/>
          </a:p>
        </p:txBody>
      </p:sp>
      <p:sp>
        <p:nvSpPr>
          <p:cNvPr id="7" name="Textfeld 6"/>
          <p:cNvSpPr txBox="1"/>
          <p:nvPr/>
        </p:nvSpPr>
        <p:spPr>
          <a:xfrm>
            <a:off x="7473657" y="4470211"/>
            <a:ext cx="16561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This is </a:t>
            </a:r>
            <a:r>
              <a:rPr lang="en-GB" sz="1200" dirty="0" err="1" smtClean="0"/>
              <a:t>fo</a:t>
            </a:r>
            <a:r>
              <a:rPr lang="en-GB" sz="1200" dirty="0" smtClean="0"/>
              <a:t> for a n in p device, the collecting electrode collects </a:t>
            </a:r>
            <a:r>
              <a:rPr lang="en-GB" sz="1200" dirty="0" err="1" smtClean="0"/>
              <a:t>electrones</a:t>
            </a:r>
            <a:r>
              <a:rPr lang="en-GB" sz="1200" dirty="0" smtClean="0"/>
              <a:t>!</a:t>
            </a:r>
            <a:endParaRPr lang="en-GB" sz="1200" dirty="0"/>
          </a:p>
        </p:txBody>
      </p:sp>
      <p:sp>
        <p:nvSpPr>
          <p:cNvPr id="8" name="Textfeld 7"/>
          <p:cNvSpPr txBox="1"/>
          <p:nvPr/>
        </p:nvSpPr>
        <p:spPr>
          <a:xfrm>
            <a:off x="3851920" y="3234462"/>
            <a:ext cx="7312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n</a:t>
            </a:r>
            <a:r>
              <a:rPr lang="en-GB" dirty="0" smtClean="0"/>
              <a:t> bulk</a:t>
            </a:r>
            <a:endParaRPr lang="en-GB" dirty="0"/>
          </a:p>
        </p:txBody>
      </p:sp>
      <p:sp>
        <p:nvSpPr>
          <p:cNvPr id="9" name="Textfeld 8"/>
          <p:cNvSpPr txBox="1"/>
          <p:nvPr/>
        </p:nvSpPr>
        <p:spPr>
          <a:xfrm>
            <a:off x="1115616" y="6114782"/>
            <a:ext cx="11176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backplane</a:t>
            </a:r>
            <a:endParaRPr lang="en-GB" dirty="0"/>
          </a:p>
        </p:txBody>
      </p:sp>
      <p:sp>
        <p:nvSpPr>
          <p:cNvPr id="10" name="Textfeld 9"/>
          <p:cNvSpPr txBox="1"/>
          <p:nvPr/>
        </p:nvSpPr>
        <p:spPr>
          <a:xfrm>
            <a:off x="6435314" y="6165304"/>
            <a:ext cx="12330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n/p junction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52094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Literature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4A6A59D-944C-415D-B0AC-758C8F70E9DA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pic>
        <p:nvPicPr>
          <p:cNvPr id="5" name="Picture 2" descr="http://ecx.images-amazon.com/images/I/51247u8d57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586" y="1175124"/>
            <a:ext cx="2926302" cy="4474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092" y="1175124"/>
            <a:ext cx="3312368" cy="4530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4509120"/>
            <a:ext cx="4744616" cy="2047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91203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de-DE" smtClean="0"/>
              <a:t>Consequences</a:t>
            </a:r>
          </a:p>
        </p:txBody>
      </p:sp>
      <p:sp>
        <p:nvSpPr>
          <p:cNvPr id="25604" name="Text Box 4"/>
          <p:cNvSpPr txBox="1">
            <a:spLocks noChangeArrowheads="1"/>
          </p:cNvSpPr>
          <p:nvPr/>
        </p:nvSpPr>
        <p:spPr bwMode="auto">
          <a:xfrm>
            <a:off x="1259632" y="1124744"/>
            <a:ext cx="7292975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altLang="de-DE" dirty="0"/>
              <a:t>Signal shape: 	fast component by electrodes followed by a slow 		</a:t>
            </a:r>
            <a:r>
              <a:rPr lang="en-GB" altLang="de-DE" dirty="0" smtClean="0"/>
              <a:t>	component </a:t>
            </a:r>
            <a:r>
              <a:rPr lang="en-GB" altLang="de-DE" dirty="0"/>
              <a:t>of the holes (slower drift)</a:t>
            </a:r>
          </a:p>
          <a:p>
            <a:pPr eaLnBrk="1" hangingPunct="1"/>
            <a:r>
              <a:rPr lang="en-GB" altLang="de-DE" dirty="0"/>
              <a:t>		Relative contribution of (slow) hole and (fast) 		</a:t>
            </a:r>
            <a:r>
              <a:rPr lang="en-GB" altLang="de-DE" dirty="0" smtClean="0"/>
              <a:t>	electron </a:t>
            </a:r>
            <a:r>
              <a:rPr lang="en-GB" altLang="de-DE" dirty="0"/>
              <a:t>signal depends on the distance to the 		</a:t>
            </a:r>
            <a:r>
              <a:rPr lang="en-GB" altLang="de-DE" dirty="0" smtClean="0"/>
              <a:t>	electrode</a:t>
            </a:r>
            <a:endParaRPr lang="en-GB" altLang="de-DE" dirty="0"/>
          </a:p>
          <a:p>
            <a:pPr eaLnBrk="1" hangingPunct="1"/>
            <a:endParaRPr lang="en-GB" altLang="de-DE" dirty="0"/>
          </a:p>
          <a:p>
            <a:pPr eaLnBrk="1" hangingPunct="1"/>
            <a:r>
              <a:rPr lang="en-GB" altLang="de-DE" dirty="0"/>
              <a:t>Neighbour electrodes:	U(r=0) = U(r=d) = 0</a:t>
            </a:r>
          </a:p>
          <a:p>
            <a:pPr eaLnBrk="1" hangingPunct="1"/>
            <a:endParaRPr lang="en-GB" altLang="de-DE" dirty="0"/>
          </a:p>
          <a:p>
            <a:pPr eaLnBrk="1" hangingPunct="1"/>
            <a:r>
              <a:rPr lang="en-GB" altLang="de-DE" dirty="0"/>
              <a:t>		should not see a signal!</a:t>
            </a:r>
          </a:p>
          <a:p>
            <a:pPr eaLnBrk="1" hangingPunct="1"/>
            <a:r>
              <a:rPr lang="en-GB" altLang="de-DE" dirty="0"/>
              <a:t>		induced current is bipolar and integrates to 0</a:t>
            </a:r>
          </a:p>
        </p:txBody>
      </p:sp>
      <p:pic>
        <p:nvPicPr>
          <p:cNvPr id="2560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4292600"/>
            <a:ext cx="3311525" cy="235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6" name="Text Box 6"/>
          <p:cNvSpPr txBox="1">
            <a:spLocks noChangeArrowheads="1"/>
          </p:cNvSpPr>
          <p:nvPr/>
        </p:nvSpPr>
        <p:spPr bwMode="auto">
          <a:xfrm>
            <a:off x="5148263" y="4437063"/>
            <a:ext cx="3744912" cy="2014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altLang="de-DE"/>
              <a:t>However: if the charge collection is incomplete (trapping, partial depletion)</a:t>
            </a:r>
          </a:p>
          <a:p>
            <a:pPr eaLnBrk="1" hangingPunct="1"/>
            <a:endParaRPr lang="en-GB" altLang="de-DE"/>
          </a:p>
          <a:p>
            <a:pPr eaLnBrk="1" hangingPunct="1">
              <a:buFont typeface="Symbol" pitchFamily="18" charset="2"/>
              <a:buChar char="Þ"/>
            </a:pPr>
            <a:r>
              <a:rPr lang="en-GB" altLang="de-DE"/>
              <a:t>Signal visible on neighbour electrodes </a:t>
            </a:r>
          </a:p>
          <a:p>
            <a:pPr eaLnBrk="1" hangingPunct="1">
              <a:buFont typeface="Symbol" pitchFamily="18" charset="2"/>
              <a:buChar char="Þ"/>
            </a:pPr>
            <a:r>
              <a:rPr lang="en-GB" altLang="de-DE"/>
              <a:t>even with opposite polarity</a:t>
            </a:r>
          </a:p>
        </p:txBody>
      </p:sp>
      <p:sp>
        <p:nvSpPr>
          <p:cNvPr id="25607" name="Line 7"/>
          <p:cNvSpPr>
            <a:spLocks noChangeShapeType="1"/>
          </p:cNvSpPr>
          <p:nvPr/>
        </p:nvSpPr>
        <p:spPr bwMode="auto">
          <a:xfrm>
            <a:off x="3851275" y="4724400"/>
            <a:ext cx="0" cy="1223963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5608" name="Line 8"/>
          <p:cNvSpPr>
            <a:spLocks noChangeShapeType="1"/>
          </p:cNvSpPr>
          <p:nvPr/>
        </p:nvSpPr>
        <p:spPr bwMode="auto">
          <a:xfrm>
            <a:off x="3924300" y="4652963"/>
            <a:ext cx="0" cy="1728787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5609" name="Line 9"/>
          <p:cNvSpPr>
            <a:spLocks noChangeShapeType="1"/>
          </p:cNvSpPr>
          <p:nvPr/>
        </p:nvSpPr>
        <p:spPr bwMode="auto">
          <a:xfrm flipH="1">
            <a:off x="2627313" y="4724400"/>
            <a:ext cx="1223962" cy="0"/>
          </a:xfrm>
          <a:prstGeom prst="line">
            <a:avLst/>
          </a:prstGeom>
          <a:noFill/>
          <a:ln w="9525">
            <a:solidFill>
              <a:schemeClr val="accent2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5610" name="Line 10"/>
          <p:cNvSpPr>
            <a:spLocks noChangeShapeType="1"/>
          </p:cNvSpPr>
          <p:nvPr/>
        </p:nvSpPr>
        <p:spPr bwMode="auto">
          <a:xfrm>
            <a:off x="3924300" y="4724400"/>
            <a:ext cx="935038" cy="0"/>
          </a:xfrm>
          <a:prstGeom prst="line">
            <a:avLst/>
          </a:prstGeom>
          <a:noFill/>
          <a:ln w="9525">
            <a:solidFill>
              <a:srgbClr val="FF3300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5611" name="Line 11"/>
          <p:cNvSpPr>
            <a:spLocks noChangeShapeType="1"/>
          </p:cNvSpPr>
          <p:nvPr/>
        </p:nvSpPr>
        <p:spPr bwMode="auto">
          <a:xfrm flipH="1">
            <a:off x="1908175" y="4724400"/>
            <a:ext cx="719138" cy="0"/>
          </a:xfrm>
          <a:prstGeom prst="line">
            <a:avLst/>
          </a:prstGeom>
          <a:noFill/>
          <a:ln w="9525">
            <a:solidFill>
              <a:schemeClr val="accent2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5612" name="Line 12"/>
          <p:cNvSpPr>
            <a:spLocks noChangeShapeType="1"/>
          </p:cNvSpPr>
          <p:nvPr/>
        </p:nvSpPr>
        <p:spPr bwMode="auto">
          <a:xfrm flipH="1">
            <a:off x="3851275" y="5949950"/>
            <a:ext cx="0" cy="431800"/>
          </a:xfrm>
          <a:prstGeom prst="line">
            <a:avLst/>
          </a:prstGeom>
          <a:noFill/>
          <a:ln w="9525">
            <a:solidFill>
              <a:schemeClr val="accent2"/>
            </a:solidFill>
            <a:prstDash val="dash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5613" name="AutoShape 13"/>
          <p:cNvSpPr>
            <a:spLocks noChangeArrowheads="1"/>
          </p:cNvSpPr>
          <p:nvPr/>
        </p:nvSpPr>
        <p:spPr bwMode="auto">
          <a:xfrm>
            <a:off x="2555875" y="4437063"/>
            <a:ext cx="144463" cy="288925"/>
          </a:xfrm>
          <a:prstGeom prst="lightningBol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de-DE" altLang="de-DE"/>
          </a:p>
        </p:txBody>
      </p:sp>
      <p:sp>
        <p:nvSpPr>
          <p:cNvPr id="13" name="Rectangle 5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604250" y="6597650"/>
            <a:ext cx="539750" cy="2603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6FF29F-412A-4CCD-969A-6823A2E3362E}" type="slidenum">
              <a:rPr lang="en-GB"/>
              <a:pPr>
                <a:defRPr/>
              </a:pPr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2164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ChangeArrowheads="1"/>
          </p:cNvSpPr>
          <p:nvPr>
            <p:ph type="title"/>
          </p:nvPr>
        </p:nvSpPr>
        <p:spPr>
          <a:xfrm>
            <a:off x="844624" y="0"/>
            <a:ext cx="7543800" cy="757238"/>
          </a:xfrm>
        </p:spPr>
        <p:txBody>
          <a:bodyPr/>
          <a:lstStyle/>
          <a:p>
            <a:r>
              <a:rPr lang="en-US" altLang="de-DE" dirty="0">
                <a:solidFill>
                  <a:srgbClr val="FF0000"/>
                </a:solidFill>
              </a:rPr>
              <a:t>Impact </a:t>
            </a:r>
            <a:r>
              <a:rPr lang="en-US" altLang="de-DE" dirty="0" err="1">
                <a:solidFill>
                  <a:srgbClr val="FF0000"/>
                </a:solidFill>
              </a:rPr>
              <a:t>Ionisation</a:t>
            </a:r>
            <a:endParaRPr lang="en-US" altLang="de-DE" dirty="0">
              <a:solidFill>
                <a:srgbClr val="FF0000"/>
              </a:solidFill>
            </a:endParaRPr>
          </a:p>
        </p:txBody>
      </p:sp>
      <p:pic>
        <p:nvPicPr>
          <p:cNvPr id="11264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1052513"/>
            <a:ext cx="3438525" cy="3508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2645" name="Text Box 5"/>
          <p:cNvSpPr txBox="1">
            <a:spLocks noChangeArrowheads="1"/>
          </p:cNvSpPr>
          <p:nvPr/>
        </p:nvSpPr>
        <p:spPr bwMode="auto">
          <a:xfrm>
            <a:off x="1547813" y="1125538"/>
            <a:ext cx="2757487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de-DE" altLang="de-DE" sz="1400" dirty="0"/>
              <a:t>In h</a:t>
            </a:r>
            <a:r>
              <a:rPr lang="en-US" altLang="de-DE" sz="1400" dirty="0" err="1"/>
              <a:t>igh</a:t>
            </a:r>
            <a:r>
              <a:rPr lang="en-US" altLang="de-DE" sz="1400" dirty="0"/>
              <a:t> electric fields electrons and holes acquire enough energy to create e-h </a:t>
            </a:r>
            <a:r>
              <a:rPr lang="en-US" altLang="de-DE" sz="1400" dirty="0" smtClean="0"/>
              <a:t>pairs by impact </a:t>
            </a:r>
            <a:r>
              <a:rPr lang="en-US" altLang="de-DE" sz="1400" dirty="0" err="1" smtClean="0"/>
              <a:t>ionisation</a:t>
            </a:r>
            <a:endParaRPr lang="en-US" altLang="de-DE" sz="1400" dirty="0"/>
          </a:p>
          <a:p>
            <a:endParaRPr lang="en-US" altLang="de-DE" sz="1400" dirty="0"/>
          </a:p>
          <a:p>
            <a:r>
              <a:rPr lang="en-US" altLang="de-DE" sz="1400" dirty="0"/>
              <a:t>Electrons &gt;~ 300 kV/cm</a:t>
            </a:r>
          </a:p>
          <a:p>
            <a:r>
              <a:rPr lang="en-US" altLang="de-DE" sz="1400" dirty="0"/>
              <a:t>Holes      &gt;~ 400 kV/cm</a:t>
            </a:r>
          </a:p>
          <a:p>
            <a:endParaRPr lang="en-US" altLang="de-DE" sz="1400" dirty="0"/>
          </a:p>
        </p:txBody>
      </p:sp>
      <p:sp>
        <p:nvSpPr>
          <p:cNvPr id="112681" name="Text Box 41"/>
          <p:cNvSpPr txBox="1">
            <a:spLocks noChangeArrowheads="1"/>
          </p:cNvSpPr>
          <p:nvPr/>
        </p:nvSpPr>
        <p:spPr bwMode="auto">
          <a:xfrm>
            <a:off x="1619250" y="2997200"/>
            <a:ext cx="2382838" cy="1155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de-DE" sz="1400"/>
              <a:t>300 kV/cm &lt; E &lt; 400 kV/cm</a:t>
            </a:r>
          </a:p>
          <a:p>
            <a:r>
              <a:rPr lang="en-US" altLang="de-DE" sz="1400"/>
              <a:t>Only electrons ionize</a:t>
            </a:r>
          </a:p>
          <a:p>
            <a:r>
              <a:rPr lang="en-US" altLang="de-DE" sz="1400"/>
              <a:t>Linear mode</a:t>
            </a:r>
          </a:p>
          <a:p>
            <a:r>
              <a:rPr lang="en-US" altLang="de-DE" sz="1400"/>
              <a:t>Gain &lt; 10</a:t>
            </a:r>
          </a:p>
          <a:p>
            <a:r>
              <a:rPr lang="en-US" altLang="de-DE" sz="1400"/>
              <a:t>N(l) = exp(</a:t>
            </a:r>
            <a:r>
              <a:rPr lang="en-US" altLang="de-DE" sz="1400">
                <a:latin typeface="Symbol" pitchFamily="18" charset="2"/>
              </a:rPr>
              <a:t>a</a:t>
            </a:r>
            <a:r>
              <a:rPr lang="en-US" altLang="de-DE" sz="1400"/>
              <a:t>l)</a:t>
            </a:r>
          </a:p>
        </p:txBody>
      </p:sp>
      <p:sp>
        <p:nvSpPr>
          <p:cNvPr id="112684" name="Text Box 44"/>
          <p:cNvSpPr txBox="1">
            <a:spLocks noChangeArrowheads="1"/>
          </p:cNvSpPr>
          <p:nvPr/>
        </p:nvSpPr>
        <p:spPr bwMode="auto">
          <a:xfrm>
            <a:off x="1619250" y="3284538"/>
            <a:ext cx="3257550" cy="1155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de-DE" sz="1400"/>
              <a:t>E ~ 400 kV/cm</a:t>
            </a:r>
          </a:p>
          <a:p>
            <a:r>
              <a:rPr lang="en-US" altLang="de-DE" sz="1400"/>
              <a:t>Both electrons and (rarely) holes ionize</a:t>
            </a:r>
          </a:p>
          <a:p>
            <a:r>
              <a:rPr lang="en-US" altLang="de-DE" sz="1400"/>
              <a:t>Still linear mode</a:t>
            </a:r>
          </a:p>
          <a:p>
            <a:r>
              <a:rPr lang="en-US" altLang="de-DE" sz="1400"/>
              <a:t>Gain:  50 – 300</a:t>
            </a:r>
          </a:p>
          <a:p>
            <a:r>
              <a:rPr lang="en-US" altLang="de-DE" sz="1400"/>
              <a:t>Excess noise: </a:t>
            </a:r>
            <a:r>
              <a:rPr lang="en-US" altLang="de-DE" sz="1400">
                <a:latin typeface="Symbol" pitchFamily="18" charset="2"/>
              </a:rPr>
              <a:t>s(</a:t>
            </a:r>
            <a:r>
              <a:rPr lang="en-US" altLang="de-DE" sz="1400"/>
              <a:t>N) = k N</a:t>
            </a:r>
            <a:r>
              <a:rPr lang="en-US" altLang="de-DE" sz="1400" baseline="30000"/>
              <a:t>1/2</a:t>
            </a:r>
          </a:p>
        </p:txBody>
      </p:sp>
      <p:sp>
        <p:nvSpPr>
          <p:cNvPr id="112746" name="Line 106"/>
          <p:cNvSpPr>
            <a:spLocks noChangeShapeType="1"/>
          </p:cNvSpPr>
          <p:nvPr/>
        </p:nvSpPr>
        <p:spPr bwMode="auto">
          <a:xfrm>
            <a:off x="2051050" y="6597650"/>
            <a:ext cx="64087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12747" name="Line 107"/>
          <p:cNvSpPr>
            <a:spLocks noChangeShapeType="1"/>
          </p:cNvSpPr>
          <p:nvPr/>
        </p:nvSpPr>
        <p:spPr bwMode="auto">
          <a:xfrm flipV="1">
            <a:off x="1835150" y="5084763"/>
            <a:ext cx="0" cy="15128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12748" name="Text Box 108"/>
          <p:cNvSpPr txBox="1">
            <a:spLocks noChangeArrowheads="1"/>
          </p:cNvSpPr>
          <p:nvPr/>
        </p:nvSpPr>
        <p:spPr bwMode="auto">
          <a:xfrm>
            <a:off x="1311275" y="5392738"/>
            <a:ext cx="311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de-DE"/>
              <a:t>d</a:t>
            </a:r>
          </a:p>
        </p:txBody>
      </p:sp>
      <p:sp>
        <p:nvSpPr>
          <p:cNvPr id="112752" name="Freeform 112"/>
          <p:cNvSpPr>
            <a:spLocks/>
          </p:cNvSpPr>
          <p:nvPr/>
        </p:nvSpPr>
        <p:spPr bwMode="auto">
          <a:xfrm rot="-5400000">
            <a:off x="1943894" y="4833144"/>
            <a:ext cx="647700" cy="144462"/>
          </a:xfrm>
          <a:custGeom>
            <a:avLst/>
            <a:gdLst>
              <a:gd name="T0" fmla="*/ 952 w 952"/>
              <a:gd name="T1" fmla="*/ 144 h 349"/>
              <a:gd name="T2" fmla="*/ 862 w 952"/>
              <a:gd name="T3" fmla="*/ 326 h 349"/>
              <a:gd name="T4" fmla="*/ 680 w 952"/>
              <a:gd name="T5" fmla="*/ 8 h 349"/>
              <a:gd name="T6" fmla="*/ 544 w 952"/>
              <a:gd name="T7" fmla="*/ 280 h 349"/>
              <a:gd name="T8" fmla="*/ 363 w 952"/>
              <a:gd name="T9" fmla="*/ 8 h 349"/>
              <a:gd name="T10" fmla="*/ 181 w 952"/>
              <a:gd name="T11" fmla="*/ 280 h 349"/>
              <a:gd name="T12" fmla="*/ 0 w 952"/>
              <a:gd name="T13" fmla="*/ 8 h 3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952" h="349">
                <a:moveTo>
                  <a:pt x="952" y="144"/>
                </a:moveTo>
                <a:cubicBezTo>
                  <a:pt x="929" y="246"/>
                  <a:pt x="907" y="349"/>
                  <a:pt x="862" y="326"/>
                </a:cubicBezTo>
                <a:cubicBezTo>
                  <a:pt x="817" y="303"/>
                  <a:pt x="733" y="16"/>
                  <a:pt x="680" y="8"/>
                </a:cubicBezTo>
                <a:cubicBezTo>
                  <a:pt x="627" y="0"/>
                  <a:pt x="597" y="280"/>
                  <a:pt x="544" y="280"/>
                </a:cubicBezTo>
                <a:cubicBezTo>
                  <a:pt x="491" y="280"/>
                  <a:pt x="423" y="8"/>
                  <a:pt x="363" y="8"/>
                </a:cubicBezTo>
                <a:cubicBezTo>
                  <a:pt x="303" y="8"/>
                  <a:pt x="241" y="280"/>
                  <a:pt x="181" y="280"/>
                </a:cubicBezTo>
                <a:cubicBezTo>
                  <a:pt x="121" y="280"/>
                  <a:pt x="60" y="144"/>
                  <a:pt x="0" y="8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grpSp>
        <p:nvGrpSpPr>
          <p:cNvPr id="112783" name="Group 143"/>
          <p:cNvGrpSpPr>
            <a:grpSpLocks/>
          </p:cNvGrpSpPr>
          <p:nvPr/>
        </p:nvGrpSpPr>
        <p:grpSpPr bwMode="auto">
          <a:xfrm>
            <a:off x="2195513" y="4724400"/>
            <a:ext cx="1798637" cy="2160588"/>
            <a:chOff x="1429" y="2976"/>
            <a:chExt cx="1133" cy="1361"/>
          </a:xfrm>
        </p:grpSpPr>
        <p:sp>
          <p:nvSpPr>
            <p:cNvPr id="112753" name="Line 113"/>
            <p:cNvSpPr>
              <a:spLocks noChangeShapeType="1"/>
            </p:cNvSpPr>
            <p:nvPr/>
          </p:nvSpPr>
          <p:spPr bwMode="auto">
            <a:xfrm>
              <a:off x="1429" y="3294"/>
              <a:ext cx="453" cy="862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12754" name="Line 114"/>
            <p:cNvSpPr>
              <a:spLocks noChangeShapeType="1"/>
            </p:cNvSpPr>
            <p:nvPr/>
          </p:nvSpPr>
          <p:spPr bwMode="auto">
            <a:xfrm flipV="1">
              <a:off x="1429" y="3113"/>
              <a:ext cx="136" cy="181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12755" name="Line 115"/>
            <p:cNvSpPr>
              <a:spLocks noChangeShapeType="1"/>
            </p:cNvSpPr>
            <p:nvPr/>
          </p:nvSpPr>
          <p:spPr bwMode="auto">
            <a:xfrm>
              <a:off x="1565" y="3566"/>
              <a:ext cx="9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12756" name="Line 116"/>
            <p:cNvSpPr>
              <a:spLocks noChangeShapeType="1"/>
            </p:cNvSpPr>
            <p:nvPr/>
          </p:nvSpPr>
          <p:spPr bwMode="auto">
            <a:xfrm>
              <a:off x="1655" y="3566"/>
              <a:ext cx="318" cy="59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12758" name="Line 118"/>
            <p:cNvSpPr>
              <a:spLocks noChangeShapeType="1"/>
            </p:cNvSpPr>
            <p:nvPr/>
          </p:nvSpPr>
          <p:spPr bwMode="auto">
            <a:xfrm flipV="1">
              <a:off x="1655" y="3113"/>
              <a:ext cx="273" cy="45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12759" name="Line 119"/>
            <p:cNvSpPr>
              <a:spLocks noChangeShapeType="1"/>
            </p:cNvSpPr>
            <p:nvPr/>
          </p:nvSpPr>
          <p:spPr bwMode="auto">
            <a:xfrm>
              <a:off x="1882" y="3793"/>
              <a:ext cx="182" cy="363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12760" name="Line 120"/>
            <p:cNvSpPr>
              <a:spLocks noChangeShapeType="1"/>
            </p:cNvSpPr>
            <p:nvPr/>
          </p:nvSpPr>
          <p:spPr bwMode="auto">
            <a:xfrm flipV="1">
              <a:off x="1882" y="3113"/>
              <a:ext cx="408" cy="68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12761" name="Line 121"/>
            <p:cNvSpPr>
              <a:spLocks noChangeShapeType="1"/>
            </p:cNvSpPr>
            <p:nvPr/>
          </p:nvSpPr>
          <p:spPr bwMode="auto">
            <a:xfrm>
              <a:off x="1792" y="3793"/>
              <a:ext cx="9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12762" name="Line 122"/>
            <p:cNvSpPr>
              <a:spLocks noChangeShapeType="1"/>
            </p:cNvSpPr>
            <p:nvPr/>
          </p:nvSpPr>
          <p:spPr bwMode="auto">
            <a:xfrm>
              <a:off x="2018" y="3884"/>
              <a:ext cx="137" cy="272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12763" name="Line 123"/>
            <p:cNvSpPr>
              <a:spLocks noChangeShapeType="1"/>
            </p:cNvSpPr>
            <p:nvPr/>
          </p:nvSpPr>
          <p:spPr bwMode="auto">
            <a:xfrm flipV="1">
              <a:off x="2018" y="3113"/>
              <a:ext cx="454" cy="77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12764" name="Line 124"/>
            <p:cNvSpPr>
              <a:spLocks noChangeShapeType="1"/>
            </p:cNvSpPr>
            <p:nvPr/>
          </p:nvSpPr>
          <p:spPr bwMode="auto">
            <a:xfrm>
              <a:off x="1928" y="3884"/>
              <a:ext cx="9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12765" name="Oval 125"/>
            <p:cNvSpPr>
              <a:spLocks noChangeArrowheads="1"/>
            </p:cNvSpPr>
            <p:nvPr/>
          </p:nvSpPr>
          <p:spPr bwMode="auto">
            <a:xfrm>
              <a:off x="1519" y="2977"/>
              <a:ext cx="136" cy="136"/>
            </a:xfrm>
            <a:prstGeom prst="ellipse">
              <a:avLst/>
            </a:prstGeom>
            <a:solidFill>
              <a:srgbClr val="3333CC">
                <a:alpha val="28999"/>
              </a:srgbClr>
            </a:solidFill>
            <a:ln w="952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de-DE"/>
                <a:t>h</a:t>
              </a:r>
            </a:p>
          </p:txBody>
        </p:sp>
        <p:sp>
          <p:nvSpPr>
            <p:cNvPr id="112767" name="Oval 127"/>
            <p:cNvSpPr>
              <a:spLocks noChangeArrowheads="1"/>
            </p:cNvSpPr>
            <p:nvPr/>
          </p:nvSpPr>
          <p:spPr bwMode="auto">
            <a:xfrm>
              <a:off x="1791" y="4156"/>
              <a:ext cx="136" cy="136"/>
            </a:xfrm>
            <a:prstGeom prst="ellipse">
              <a:avLst/>
            </a:prstGeom>
            <a:solidFill>
              <a:srgbClr val="FF0000">
                <a:alpha val="25000"/>
              </a:srgbClr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de-DE"/>
                <a:t>e</a:t>
              </a:r>
            </a:p>
          </p:txBody>
        </p:sp>
        <p:sp>
          <p:nvSpPr>
            <p:cNvPr id="112772" name="Line 132"/>
            <p:cNvSpPr>
              <a:spLocks noChangeShapeType="1"/>
            </p:cNvSpPr>
            <p:nvPr/>
          </p:nvSpPr>
          <p:spPr bwMode="auto">
            <a:xfrm>
              <a:off x="2336" y="4337"/>
              <a:ext cx="9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12776" name="Oval 136"/>
            <p:cNvSpPr>
              <a:spLocks noChangeArrowheads="1"/>
            </p:cNvSpPr>
            <p:nvPr/>
          </p:nvSpPr>
          <p:spPr bwMode="auto">
            <a:xfrm>
              <a:off x="1928" y="4156"/>
              <a:ext cx="136" cy="136"/>
            </a:xfrm>
            <a:prstGeom prst="ellipse">
              <a:avLst/>
            </a:prstGeom>
            <a:solidFill>
              <a:srgbClr val="FF0000">
                <a:alpha val="25000"/>
              </a:srgbClr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de-DE"/>
                <a:t>e</a:t>
              </a:r>
            </a:p>
          </p:txBody>
        </p:sp>
        <p:sp>
          <p:nvSpPr>
            <p:cNvPr id="112777" name="Oval 137"/>
            <p:cNvSpPr>
              <a:spLocks noChangeArrowheads="1"/>
            </p:cNvSpPr>
            <p:nvPr/>
          </p:nvSpPr>
          <p:spPr bwMode="auto">
            <a:xfrm>
              <a:off x="2018" y="4156"/>
              <a:ext cx="136" cy="136"/>
            </a:xfrm>
            <a:prstGeom prst="ellipse">
              <a:avLst/>
            </a:prstGeom>
            <a:solidFill>
              <a:srgbClr val="FF0000">
                <a:alpha val="25000"/>
              </a:srgbClr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de-DE"/>
                <a:t>e</a:t>
              </a:r>
            </a:p>
          </p:txBody>
        </p:sp>
        <p:sp>
          <p:nvSpPr>
            <p:cNvPr id="112778" name="Oval 138"/>
            <p:cNvSpPr>
              <a:spLocks noChangeArrowheads="1"/>
            </p:cNvSpPr>
            <p:nvPr/>
          </p:nvSpPr>
          <p:spPr bwMode="auto">
            <a:xfrm>
              <a:off x="2109" y="4156"/>
              <a:ext cx="136" cy="136"/>
            </a:xfrm>
            <a:prstGeom prst="ellipse">
              <a:avLst/>
            </a:prstGeom>
            <a:solidFill>
              <a:srgbClr val="FF0000">
                <a:alpha val="25000"/>
              </a:srgbClr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de-DE"/>
                <a:t>e</a:t>
              </a:r>
            </a:p>
          </p:txBody>
        </p:sp>
        <p:sp>
          <p:nvSpPr>
            <p:cNvPr id="112780" name="Oval 140"/>
            <p:cNvSpPr>
              <a:spLocks noChangeArrowheads="1"/>
            </p:cNvSpPr>
            <p:nvPr/>
          </p:nvSpPr>
          <p:spPr bwMode="auto">
            <a:xfrm>
              <a:off x="1837" y="2976"/>
              <a:ext cx="136" cy="136"/>
            </a:xfrm>
            <a:prstGeom prst="ellipse">
              <a:avLst/>
            </a:prstGeom>
            <a:solidFill>
              <a:srgbClr val="3333CC">
                <a:alpha val="28999"/>
              </a:srgbClr>
            </a:solidFill>
            <a:ln w="952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de-DE"/>
                <a:t>h</a:t>
              </a:r>
            </a:p>
          </p:txBody>
        </p:sp>
        <p:sp>
          <p:nvSpPr>
            <p:cNvPr id="112781" name="Oval 141"/>
            <p:cNvSpPr>
              <a:spLocks noChangeArrowheads="1"/>
            </p:cNvSpPr>
            <p:nvPr/>
          </p:nvSpPr>
          <p:spPr bwMode="auto">
            <a:xfrm>
              <a:off x="2200" y="2976"/>
              <a:ext cx="136" cy="136"/>
            </a:xfrm>
            <a:prstGeom prst="ellipse">
              <a:avLst/>
            </a:prstGeom>
            <a:solidFill>
              <a:srgbClr val="3333CC">
                <a:alpha val="28999"/>
              </a:srgbClr>
            </a:solidFill>
            <a:ln w="952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de-DE"/>
                <a:t>h</a:t>
              </a:r>
            </a:p>
          </p:txBody>
        </p:sp>
        <p:sp>
          <p:nvSpPr>
            <p:cNvPr id="112782" name="Oval 142"/>
            <p:cNvSpPr>
              <a:spLocks noChangeArrowheads="1"/>
            </p:cNvSpPr>
            <p:nvPr/>
          </p:nvSpPr>
          <p:spPr bwMode="auto">
            <a:xfrm>
              <a:off x="2426" y="2976"/>
              <a:ext cx="136" cy="136"/>
            </a:xfrm>
            <a:prstGeom prst="ellipse">
              <a:avLst/>
            </a:prstGeom>
            <a:solidFill>
              <a:srgbClr val="3333CC">
                <a:alpha val="28999"/>
              </a:srgbClr>
            </a:solidFill>
            <a:ln w="952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de-DE"/>
                <a:t>h</a:t>
              </a:r>
            </a:p>
          </p:txBody>
        </p:sp>
      </p:grpSp>
      <p:grpSp>
        <p:nvGrpSpPr>
          <p:cNvPr id="112830" name="Group 190"/>
          <p:cNvGrpSpPr>
            <a:grpSpLocks/>
          </p:cNvGrpSpPr>
          <p:nvPr/>
        </p:nvGrpSpPr>
        <p:grpSpPr bwMode="auto">
          <a:xfrm>
            <a:off x="3203575" y="4697413"/>
            <a:ext cx="3454400" cy="2160587"/>
            <a:chOff x="2200" y="2959"/>
            <a:chExt cx="2176" cy="1361"/>
          </a:xfrm>
        </p:grpSpPr>
        <p:sp>
          <p:nvSpPr>
            <p:cNvPr id="112786" name="Line 146"/>
            <p:cNvSpPr>
              <a:spLocks noChangeShapeType="1"/>
            </p:cNvSpPr>
            <p:nvPr/>
          </p:nvSpPr>
          <p:spPr bwMode="auto">
            <a:xfrm>
              <a:off x="2290" y="3475"/>
              <a:ext cx="363" cy="681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12787" name="Line 147"/>
            <p:cNvSpPr>
              <a:spLocks noChangeShapeType="1"/>
            </p:cNvSpPr>
            <p:nvPr/>
          </p:nvSpPr>
          <p:spPr bwMode="auto">
            <a:xfrm flipV="1">
              <a:off x="2290" y="3113"/>
              <a:ext cx="227" cy="362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12788" name="Line 148"/>
            <p:cNvSpPr>
              <a:spLocks noChangeShapeType="1"/>
            </p:cNvSpPr>
            <p:nvPr/>
          </p:nvSpPr>
          <p:spPr bwMode="auto">
            <a:xfrm>
              <a:off x="2336" y="3566"/>
              <a:ext cx="9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12789" name="Line 149"/>
            <p:cNvSpPr>
              <a:spLocks noChangeShapeType="1"/>
            </p:cNvSpPr>
            <p:nvPr/>
          </p:nvSpPr>
          <p:spPr bwMode="auto">
            <a:xfrm>
              <a:off x="2426" y="3566"/>
              <a:ext cx="318" cy="59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12790" name="Line 150"/>
            <p:cNvSpPr>
              <a:spLocks noChangeShapeType="1"/>
            </p:cNvSpPr>
            <p:nvPr/>
          </p:nvSpPr>
          <p:spPr bwMode="auto">
            <a:xfrm flipV="1">
              <a:off x="2426" y="3113"/>
              <a:ext cx="273" cy="45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12791" name="Line 151"/>
            <p:cNvSpPr>
              <a:spLocks noChangeShapeType="1"/>
            </p:cNvSpPr>
            <p:nvPr/>
          </p:nvSpPr>
          <p:spPr bwMode="auto">
            <a:xfrm>
              <a:off x="2653" y="3793"/>
              <a:ext cx="182" cy="363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12792" name="Line 152"/>
            <p:cNvSpPr>
              <a:spLocks noChangeShapeType="1"/>
            </p:cNvSpPr>
            <p:nvPr/>
          </p:nvSpPr>
          <p:spPr bwMode="auto">
            <a:xfrm flipV="1">
              <a:off x="2653" y="3113"/>
              <a:ext cx="408" cy="68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12793" name="Line 153"/>
            <p:cNvSpPr>
              <a:spLocks noChangeShapeType="1"/>
            </p:cNvSpPr>
            <p:nvPr/>
          </p:nvSpPr>
          <p:spPr bwMode="auto">
            <a:xfrm>
              <a:off x="2563" y="3793"/>
              <a:ext cx="9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12794" name="Line 154"/>
            <p:cNvSpPr>
              <a:spLocks noChangeShapeType="1"/>
            </p:cNvSpPr>
            <p:nvPr/>
          </p:nvSpPr>
          <p:spPr bwMode="auto">
            <a:xfrm>
              <a:off x="2789" y="3884"/>
              <a:ext cx="137" cy="272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12795" name="Line 155"/>
            <p:cNvSpPr>
              <a:spLocks noChangeShapeType="1"/>
            </p:cNvSpPr>
            <p:nvPr/>
          </p:nvSpPr>
          <p:spPr bwMode="auto">
            <a:xfrm flipV="1">
              <a:off x="2789" y="3113"/>
              <a:ext cx="454" cy="77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12796" name="Line 156"/>
            <p:cNvSpPr>
              <a:spLocks noChangeShapeType="1"/>
            </p:cNvSpPr>
            <p:nvPr/>
          </p:nvSpPr>
          <p:spPr bwMode="auto">
            <a:xfrm>
              <a:off x="2699" y="3884"/>
              <a:ext cx="9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12797" name="Oval 157"/>
            <p:cNvSpPr>
              <a:spLocks noChangeArrowheads="1"/>
            </p:cNvSpPr>
            <p:nvPr/>
          </p:nvSpPr>
          <p:spPr bwMode="auto">
            <a:xfrm>
              <a:off x="2472" y="2977"/>
              <a:ext cx="136" cy="136"/>
            </a:xfrm>
            <a:prstGeom prst="ellipse">
              <a:avLst/>
            </a:prstGeom>
            <a:solidFill>
              <a:srgbClr val="3333CC">
                <a:alpha val="28999"/>
              </a:srgbClr>
            </a:solidFill>
            <a:ln w="952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de-DE"/>
                <a:t>h</a:t>
              </a:r>
            </a:p>
          </p:txBody>
        </p:sp>
        <p:sp>
          <p:nvSpPr>
            <p:cNvPr id="112798" name="Oval 158"/>
            <p:cNvSpPr>
              <a:spLocks noChangeArrowheads="1"/>
            </p:cNvSpPr>
            <p:nvPr/>
          </p:nvSpPr>
          <p:spPr bwMode="auto">
            <a:xfrm>
              <a:off x="2562" y="4156"/>
              <a:ext cx="136" cy="136"/>
            </a:xfrm>
            <a:prstGeom prst="ellipse">
              <a:avLst/>
            </a:prstGeom>
            <a:solidFill>
              <a:srgbClr val="FF0000">
                <a:alpha val="25000"/>
              </a:srgbClr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de-DE"/>
                <a:t>e</a:t>
              </a:r>
            </a:p>
          </p:txBody>
        </p:sp>
        <p:sp>
          <p:nvSpPr>
            <p:cNvPr id="112800" name="Oval 160"/>
            <p:cNvSpPr>
              <a:spLocks noChangeArrowheads="1"/>
            </p:cNvSpPr>
            <p:nvPr/>
          </p:nvSpPr>
          <p:spPr bwMode="auto">
            <a:xfrm>
              <a:off x="2699" y="4156"/>
              <a:ext cx="136" cy="136"/>
            </a:xfrm>
            <a:prstGeom prst="ellipse">
              <a:avLst/>
            </a:prstGeom>
            <a:solidFill>
              <a:srgbClr val="FF0000">
                <a:alpha val="25000"/>
              </a:srgbClr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de-DE"/>
                <a:t>e</a:t>
              </a:r>
            </a:p>
          </p:txBody>
        </p:sp>
        <p:sp>
          <p:nvSpPr>
            <p:cNvPr id="112801" name="Oval 161"/>
            <p:cNvSpPr>
              <a:spLocks noChangeArrowheads="1"/>
            </p:cNvSpPr>
            <p:nvPr/>
          </p:nvSpPr>
          <p:spPr bwMode="auto">
            <a:xfrm>
              <a:off x="2789" y="4156"/>
              <a:ext cx="136" cy="136"/>
            </a:xfrm>
            <a:prstGeom prst="ellipse">
              <a:avLst/>
            </a:prstGeom>
            <a:solidFill>
              <a:srgbClr val="FF0000">
                <a:alpha val="25000"/>
              </a:srgbClr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de-DE"/>
                <a:t>e</a:t>
              </a:r>
            </a:p>
          </p:txBody>
        </p:sp>
        <p:sp>
          <p:nvSpPr>
            <p:cNvPr id="112802" name="Oval 162"/>
            <p:cNvSpPr>
              <a:spLocks noChangeArrowheads="1"/>
            </p:cNvSpPr>
            <p:nvPr/>
          </p:nvSpPr>
          <p:spPr bwMode="auto">
            <a:xfrm>
              <a:off x="2880" y="4156"/>
              <a:ext cx="136" cy="136"/>
            </a:xfrm>
            <a:prstGeom prst="ellipse">
              <a:avLst/>
            </a:prstGeom>
            <a:solidFill>
              <a:srgbClr val="FF0000">
                <a:alpha val="25000"/>
              </a:srgbClr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de-DE"/>
                <a:t>e</a:t>
              </a:r>
            </a:p>
          </p:txBody>
        </p:sp>
        <p:sp>
          <p:nvSpPr>
            <p:cNvPr id="112803" name="Oval 163"/>
            <p:cNvSpPr>
              <a:spLocks noChangeArrowheads="1"/>
            </p:cNvSpPr>
            <p:nvPr/>
          </p:nvSpPr>
          <p:spPr bwMode="auto">
            <a:xfrm>
              <a:off x="2608" y="2976"/>
              <a:ext cx="136" cy="136"/>
            </a:xfrm>
            <a:prstGeom prst="ellipse">
              <a:avLst/>
            </a:prstGeom>
            <a:solidFill>
              <a:srgbClr val="3333CC">
                <a:alpha val="28999"/>
              </a:srgbClr>
            </a:solidFill>
            <a:ln w="952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de-DE"/>
                <a:t>h</a:t>
              </a:r>
            </a:p>
          </p:txBody>
        </p:sp>
        <p:sp>
          <p:nvSpPr>
            <p:cNvPr id="112804" name="Oval 164"/>
            <p:cNvSpPr>
              <a:spLocks noChangeArrowheads="1"/>
            </p:cNvSpPr>
            <p:nvPr/>
          </p:nvSpPr>
          <p:spPr bwMode="auto">
            <a:xfrm>
              <a:off x="2971" y="2976"/>
              <a:ext cx="136" cy="136"/>
            </a:xfrm>
            <a:prstGeom prst="ellipse">
              <a:avLst/>
            </a:prstGeom>
            <a:solidFill>
              <a:srgbClr val="3333CC">
                <a:alpha val="28999"/>
              </a:srgbClr>
            </a:solidFill>
            <a:ln w="952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de-DE"/>
                <a:t>h</a:t>
              </a:r>
            </a:p>
          </p:txBody>
        </p:sp>
        <p:sp>
          <p:nvSpPr>
            <p:cNvPr id="112805" name="Oval 165"/>
            <p:cNvSpPr>
              <a:spLocks noChangeArrowheads="1"/>
            </p:cNvSpPr>
            <p:nvPr/>
          </p:nvSpPr>
          <p:spPr bwMode="auto">
            <a:xfrm>
              <a:off x="3197" y="2976"/>
              <a:ext cx="136" cy="136"/>
            </a:xfrm>
            <a:prstGeom prst="ellipse">
              <a:avLst/>
            </a:prstGeom>
            <a:solidFill>
              <a:srgbClr val="3333CC">
                <a:alpha val="28999"/>
              </a:srgbClr>
            </a:solidFill>
            <a:ln w="952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de-DE"/>
                <a:t>h</a:t>
              </a:r>
            </a:p>
          </p:txBody>
        </p:sp>
        <p:sp>
          <p:nvSpPr>
            <p:cNvPr id="112806" name="Line 166"/>
            <p:cNvSpPr>
              <a:spLocks noChangeShapeType="1"/>
            </p:cNvSpPr>
            <p:nvPr/>
          </p:nvSpPr>
          <p:spPr bwMode="auto">
            <a:xfrm>
              <a:off x="2200" y="3475"/>
              <a:ext cx="9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12809" name="Line 169"/>
            <p:cNvSpPr>
              <a:spLocks noChangeShapeType="1"/>
            </p:cNvSpPr>
            <p:nvPr/>
          </p:nvSpPr>
          <p:spPr bwMode="auto">
            <a:xfrm>
              <a:off x="3243" y="3277"/>
              <a:ext cx="453" cy="862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12810" name="Line 170"/>
            <p:cNvSpPr>
              <a:spLocks noChangeShapeType="1"/>
            </p:cNvSpPr>
            <p:nvPr/>
          </p:nvSpPr>
          <p:spPr bwMode="auto">
            <a:xfrm flipV="1">
              <a:off x="3243" y="3113"/>
              <a:ext cx="91" cy="164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12811" name="Line 171"/>
            <p:cNvSpPr>
              <a:spLocks noChangeShapeType="1"/>
            </p:cNvSpPr>
            <p:nvPr/>
          </p:nvSpPr>
          <p:spPr bwMode="auto">
            <a:xfrm>
              <a:off x="3379" y="3549"/>
              <a:ext cx="9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12812" name="Line 172"/>
            <p:cNvSpPr>
              <a:spLocks noChangeShapeType="1"/>
            </p:cNvSpPr>
            <p:nvPr/>
          </p:nvSpPr>
          <p:spPr bwMode="auto">
            <a:xfrm>
              <a:off x="3469" y="3549"/>
              <a:ext cx="318" cy="59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12813" name="Line 173"/>
            <p:cNvSpPr>
              <a:spLocks noChangeShapeType="1"/>
            </p:cNvSpPr>
            <p:nvPr/>
          </p:nvSpPr>
          <p:spPr bwMode="auto">
            <a:xfrm flipV="1">
              <a:off x="3469" y="3096"/>
              <a:ext cx="273" cy="45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12814" name="Line 174"/>
            <p:cNvSpPr>
              <a:spLocks noChangeShapeType="1"/>
            </p:cNvSpPr>
            <p:nvPr/>
          </p:nvSpPr>
          <p:spPr bwMode="auto">
            <a:xfrm>
              <a:off x="3696" y="3776"/>
              <a:ext cx="182" cy="363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12815" name="Line 175"/>
            <p:cNvSpPr>
              <a:spLocks noChangeShapeType="1"/>
            </p:cNvSpPr>
            <p:nvPr/>
          </p:nvSpPr>
          <p:spPr bwMode="auto">
            <a:xfrm flipV="1">
              <a:off x="3696" y="3096"/>
              <a:ext cx="408" cy="68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12816" name="Line 176"/>
            <p:cNvSpPr>
              <a:spLocks noChangeShapeType="1"/>
            </p:cNvSpPr>
            <p:nvPr/>
          </p:nvSpPr>
          <p:spPr bwMode="auto">
            <a:xfrm>
              <a:off x="3606" y="3776"/>
              <a:ext cx="9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12817" name="Line 177"/>
            <p:cNvSpPr>
              <a:spLocks noChangeShapeType="1"/>
            </p:cNvSpPr>
            <p:nvPr/>
          </p:nvSpPr>
          <p:spPr bwMode="auto">
            <a:xfrm>
              <a:off x="3832" y="3867"/>
              <a:ext cx="137" cy="272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12818" name="Line 178"/>
            <p:cNvSpPr>
              <a:spLocks noChangeShapeType="1"/>
            </p:cNvSpPr>
            <p:nvPr/>
          </p:nvSpPr>
          <p:spPr bwMode="auto">
            <a:xfrm flipV="1">
              <a:off x="3832" y="3096"/>
              <a:ext cx="454" cy="77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12819" name="Line 179"/>
            <p:cNvSpPr>
              <a:spLocks noChangeShapeType="1"/>
            </p:cNvSpPr>
            <p:nvPr/>
          </p:nvSpPr>
          <p:spPr bwMode="auto">
            <a:xfrm>
              <a:off x="3742" y="3867"/>
              <a:ext cx="9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12820" name="Oval 180"/>
            <p:cNvSpPr>
              <a:spLocks noChangeArrowheads="1"/>
            </p:cNvSpPr>
            <p:nvPr/>
          </p:nvSpPr>
          <p:spPr bwMode="auto">
            <a:xfrm>
              <a:off x="3334" y="2976"/>
              <a:ext cx="136" cy="136"/>
            </a:xfrm>
            <a:prstGeom prst="ellipse">
              <a:avLst/>
            </a:prstGeom>
            <a:solidFill>
              <a:srgbClr val="3333CC">
                <a:alpha val="28999"/>
              </a:srgbClr>
            </a:solidFill>
            <a:ln w="952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de-DE"/>
                <a:t>h</a:t>
              </a:r>
            </a:p>
          </p:txBody>
        </p:sp>
        <p:sp>
          <p:nvSpPr>
            <p:cNvPr id="112821" name="Oval 181"/>
            <p:cNvSpPr>
              <a:spLocks noChangeArrowheads="1"/>
            </p:cNvSpPr>
            <p:nvPr/>
          </p:nvSpPr>
          <p:spPr bwMode="auto">
            <a:xfrm>
              <a:off x="3605" y="4139"/>
              <a:ext cx="136" cy="136"/>
            </a:xfrm>
            <a:prstGeom prst="ellipse">
              <a:avLst/>
            </a:prstGeom>
            <a:solidFill>
              <a:srgbClr val="FF0000">
                <a:alpha val="25000"/>
              </a:srgbClr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de-DE"/>
                <a:t>e</a:t>
              </a:r>
            </a:p>
          </p:txBody>
        </p:sp>
        <p:sp>
          <p:nvSpPr>
            <p:cNvPr id="112822" name="Line 182"/>
            <p:cNvSpPr>
              <a:spLocks noChangeShapeType="1"/>
            </p:cNvSpPr>
            <p:nvPr/>
          </p:nvSpPr>
          <p:spPr bwMode="auto">
            <a:xfrm>
              <a:off x="4150" y="4320"/>
              <a:ext cx="9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12823" name="Oval 183"/>
            <p:cNvSpPr>
              <a:spLocks noChangeArrowheads="1"/>
            </p:cNvSpPr>
            <p:nvPr/>
          </p:nvSpPr>
          <p:spPr bwMode="auto">
            <a:xfrm>
              <a:off x="3742" y="4139"/>
              <a:ext cx="136" cy="136"/>
            </a:xfrm>
            <a:prstGeom prst="ellipse">
              <a:avLst/>
            </a:prstGeom>
            <a:solidFill>
              <a:srgbClr val="FF0000">
                <a:alpha val="25000"/>
              </a:srgbClr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de-DE"/>
                <a:t>e</a:t>
              </a:r>
            </a:p>
          </p:txBody>
        </p:sp>
        <p:sp>
          <p:nvSpPr>
            <p:cNvPr id="112824" name="Oval 184"/>
            <p:cNvSpPr>
              <a:spLocks noChangeArrowheads="1"/>
            </p:cNvSpPr>
            <p:nvPr/>
          </p:nvSpPr>
          <p:spPr bwMode="auto">
            <a:xfrm>
              <a:off x="3832" y="4139"/>
              <a:ext cx="136" cy="136"/>
            </a:xfrm>
            <a:prstGeom prst="ellipse">
              <a:avLst/>
            </a:prstGeom>
            <a:solidFill>
              <a:srgbClr val="FF0000">
                <a:alpha val="25000"/>
              </a:srgbClr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de-DE"/>
                <a:t>e</a:t>
              </a:r>
            </a:p>
          </p:txBody>
        </p:sp>
        <p:sp>
          <p:nvSpPr>
            <p:cNvPr id="112825" name="Oval 185"/>
            <p:cNvSpPr>
              <a:spLocks noChangeArrowheads="1"/>
            </p:cNvSpPr>
            <p:nvPr/>
          </p:nvSpPr>
          <p:spPr bwMode="auto">
            <a:xfrm>
              <a:off x="3923" y="4139"/>
              <a:ext cx="136" cy="136"/>
            </a:xfrm>
            <a:prstGeom prst="ellipse">
              <a:avLst/>
            </a:prstGeom>
            <a:solidFill>
              <a:srgbClr val="FF0000">
                <a:alpha val="25000"/>
              </a:srgbClr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de-DE"/>
                <a:t>e</a:t>
              </a:r>
            </a:p>
          </p:txBody>
        </p:sp>
        <p:sp>
          <p:nvSpPr>
            <p:cNvPr id="112826" name="Oval 186"/>
            <p:cNvSpPr>
              <a:spLocks noChangeArrowheads="1"/>
            </p:cNvSpPr>
            <p:nvPr/>
          </p:nvSpPr>
          <p:spPr bwMode="auto">
            <a:xfrm>
              <a:off x="3651" y="2959"/>
              <a:ext cx="136" cy="136"/>
            </a:xfrm>
            <a:prstGeom prst="ellipse">
              <a:avLst/>
            </a:prstGeom>
            <a:solidFill>
              <a:srgbClr val="3333CC">
                <a:alpha val="28999"/>
              </a:srgbClr>
            </a:solidFill>
            <a:ln w="952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de-DE"/>
                <a:t>h</a:t>
              </a:r>
            </a:p>
          </p:txBody>
        </p:sp>
        <p:sp>
          <p:nvSpPr>
            <p:cNvPr id="112827" name="Oval 187"/>
            <p:cNvSpPr>
              <a:spLocks noChangeArrowheads="1"/>
            </p:cNvSpPr>
            <p:nvPr/>
          </p:nvSpPr>
          <p:spPr bwMode="auto">
            <a:xfrm>
              <a:off x="4014" y="2959"/>
              <a:ext cx="136" cy="136"/>
            </a:xfrm>
            <a:prstGeom prst="ellipse">
              <a:avLst/>
            </a:prstGeom>
            <a:solidFill>
              <a:srgbClr val="3333CC">
                <a:alpha val="28999"/>
              </a:srgbClr>
            </a:solidFill>
            <a:ln w="952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de-DE"/>
                <a:t>h</a:t>
              </a:r>
            </a:p>
          </p:txBody>
        </p:sp>
        <p:sp>
          <p:nvSpPr>
            <p:cNvPr id="112828" name="Oval 188"/>
            <p:cNvSpPr>
              <a:spLocks noChangeArrowheads="1"/>
            </p:cNvSpPr>
            <p:nvPr/>
          </p:nvSpPr>
          <p:spPr bwMode="auto">
            <a:xfrm>
              <a:off x="4240" y="2959"/>
              <a:ext cx="136" cy="136"/>
            </a:xfrm>
            <a:prstGeom prst="ellipse">
              <a:avLst/>
            </a:prstGeom>
            <a:solidFill>
              <a:srgbClr val="3333CC">
                <a:alpha val="28999"/>
              </a:srgbClr>
            </a:solidFill>
            <a:ln w="952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de-DE"/>
                <a:t>h</a:t>
              </a:r>
            </a:p>
          </p:txBody>
        </p:sp>
        <p:sp>
          <p:nvSpPr>
            <p:cNvPr id="112829" name="Line 189"/>
            <p:cNvSpPr>
              <a:spLocks noChangeShapeType="1"/>
            </p:cNvSpPr>
            <p:nvPr/>
          </p:nvSpPr>
          <p:spPr bwMode="auto">
            <a:xfrm>
              <a:off x="3152" y="3294"/>
              <a:ext cx="9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172912" name="Group 2928"/>
          <p:cNvGrpSpPr>
            <a:grpSpLocks/>
          </p:cNvGrpSpPr>
          <p:nvPr/>
        </p:nvGrpSpPr>
        <p:grpSpPr bwMode="auto">
          <a:xfrm>
            <a:off x="2843213" y="4581525"/>
            <a:ext cx="7343775" cy="2736850"/>
            <a:chOff x="2381" y="2885"/>
            <a:chExt cx="4626" cy="1724"/>
          </a:xfrm>
        </p:grpSpPr>
        <p:sp>
          <p:nvSpPr>
            <p:cNvPr id="112773" name="Line 133"/>
            <p:cNvSpPr>
              <a:spLocks noChangeShapeType="1"/>
            </p:cNvSpPr>
            <p:nvPr/>
          </p:nvSpPr>
          <p:spPr bwMode="auto">
            <a:xfrm>
              <a:off x="2472" y="4473"/>
              <a:ext cx="0" cy="9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12774" name="Line 134"/>
            <p:cNvSpPr>
              <a:spLocks noChangeShapeType="1"/>
            </p:cNvSpPr>
            <p:nvPr/>
          </p:nvSpPr>
          <p:spPr bwMode="auto">
            <a:xfrm>
              <a:off x="2472" y="4473"/>
              <a:ext cx="9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12775" name="Line 135"/>
            <p:cNvSpPr>
              <a:spLocks noChangeShapeType="1"/>
            </p:cNvSpPr>
            <p:nvPr/>
          </p:nvSpPr>
          <p:spPr bwMode="auto">
            <a:xfrm>
              <a:off x="2608" y="4609"/>
              <a:ext cx="9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grpSp>
          <p:nvGrpSpPr>
            <p:cNvPr id="112894" name="Group 254"/>
            <p:cNvGrpSpPr>
              <a:grpSpLocks/>
            </p:cNvGrpSpPr>
            <p:nvPr/>
          </p:nvGrpSpPr>
          <p:grpSpPr bwMode="auto">
            <a:xfrm>
              <a:off x="2517" y="2976"/>
              <a:ext cx="1133" cy="1361"/>
              <a:chOff x="1429" y="2976"/>
              <a:chExt cx="1133" cy="1361"/>
            </a:xfrm>
          </p:grpSpPr>
          <p:sp>
            <p:nvSpPr>
              <p:cNvPr id="112895" name="Line 255"/>
              <p:cNvSpPr>
                <a:spLocks noChangeShapeType="1"/>
              </p:cNvSpPr>
              <p:nvPr/>
            </p:nvSpPr>
            <p:spPr bwMode="auto">
              <a:xfrm>
                <a:off x="1429" y="3294"/>
                <a:ext cx="453" cy="862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2896" name="Line 256"/>
              <p:cNvSpPr>
                <a:spLocks noChangeShapeType="1"/>
              </p:cNvSpPr>
              <p:nvPr/>
            </p:nvSpPr>
            <p:spPr bwMode="auto">
              <a:xfrm flipV="1">
                <a:off x="1429" y="3113"/>
                <a:ext cx="136" cy="181"/>
              </a:xfrm>
              <a:prstGeom prst="line">
                <a:avLst/>
              </a:prstGeom>
              <a:noFill/>
              <a:ln w="9525">
                <a:solidFill>
                  <a:schemeClr val="accent2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2897" name="Line 257"/>
              <p:cNvSpPr>
                <a:spLocks noChangeShapeType="1"/>
              </p:cNvSpPr>
              <p:nvPr/>
            </p:nvSpPr>
            <p:spPr bwMode="auto">
              <a:xfrm>
                <a:off x="1565" y="3566"/>
                <a:ext cx="9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2898" name="Line 258"/>
              <p:cNvSpPr>
                <a:spLocks noChangeShapeType="1"/>
              </p:cNvSpPr>
              <p:nvPr/>
            </p:nvSpPr>
            <p:spPr bwMode="auto">
              <a:xfrm>
                <a:off x="1655" y="3566"/>
                <a:ext cx="318" cy="59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2899" name="Line 259"/>
              <p:cNvSpPr>
                <a:spLocks noChangeShapeType="1"/>
              </p:cNvSpPr>
              <p:nvPr/>
            </p:nvSpPr>
            <p:spPr bwMode="auto">
              <a:xfrm flipV="1">
                <a:off x="1655" y="3113"/>
                <a:ext cx="273" cy="453"/>
              </a:xfrm>
              <a:prstGeom prst="line">
                <a:avLst/>
              </a:prstGeom>
              <a:noFill/>
              <a:ln w="9525">
                <a:solidFill>
                  <a:schemeClr val="accent2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2900" name="Line 260"/>
              <p:cNvSpPr>
                <a:spLocks noChangeShapeType="1"/>
              </p:cNvSpPr>
              <p:nvPr/>
            </p:nvSpPr>
            <p:spPr bwMode="auto">
              <a:xfrm>
                <a:off x="1882" y="3793"/>
                <a:ext cx="182" cy="363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2901" name="Line 261"/>
              <p:cNvSpPr>
                <a:spLocks noChangeShapeType="1"/>
              </p:cNvSpPr>
              <p:nvPr/>
            </p:nvSpPr>
            <p:spPr bwMode="auto">
              <a:xfrm flipV="1">
                <a:off x="1882" y="3113"/>
                <a:ext cx="408" cy="680"/>
              </a:xfrm>
              <a:prstGeom prst="line">
                <a:avLst/>
              </a:prstGeom>
              <a:noFill/>
              <a:ln w="9525">
                <a:solidFill>
                  <a:schemeClr val="accent2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2902" name="Line 262"/>
              <p:cNvSpPr>
                <a:spLocks noChangeShapeType="1"/>
              </p:cNvSpPr>
              <p:nvPr/>
            </p:nvSpPr>
            <p:spPr bwMode="auto">
              <a:xfrm>
                <a:off x="1792" y="3793"/>
                <a:ext cx="9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2903" name="Line 263"/>
              <p:cNvSpPr>
                <a:spLocks noChangeShapeType="1"/>
              </p:cNvSpPr>
              <p:nvPr/>
            </p:nvSpPr>
            <p:spPr bwMode="auto">
              <a:xfrm>
                <a:off x="2018" y="3884"/>
                <a:ext cx="137" cy="272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2904" name="Line 264"/>
              <p:cNvSpPr>
                <a:spLocks noChangeShapeType="1"/>
              </p:cNvSpPr>
              <p:nvPr/>
            </p:nvSpPr>
            <p:spPr bwMode="auto">
              <a:xfrm flipV="1">
                <a:off x="2018" y="3113"/>
                <a:ext cx="454" cy="770"/>
              </a:xfrm>
              <a:prstGeom prst="line">
                <a:avLst/>
              </a:prstGeom>
              <a:noFill/>
              <a:ln w="9525">
                <a:solidFill>
                  <a:schemeClr val="accent2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2905" name="Line 265"/>
              <p:cNvSpPr>
                <a:spLocks noChangeShapeType="1"/>
              </p:cNvSpPr>
              <p:nvPr/>
            </p:nvSpPr>
            <p:spPr bwMode="auto">
              <a:xfrm>
                <a:off x="1928" y="3884"/>
                <a:ext cx="9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2906" name="Oval 266"/>
              <p:cNvSpPr>
                <a:spLocks noChangeArrowheads="1"/>
              </p:cNvSpPr>
              <p:nvPr/>
            </p:nvSpPr>
            <p:spPr bwMode="auto">
              <a:xfrm>
                <a:off x="1519" y="2977"/>
                <a:ext cx="136" cy="136"/>
              </a:xfrm>
              <a:prstGeom prst="ellipse">
                <a:avLst/>
              </a:prstGeom>
              <a:solidFill>
                <a:srgbClr val="3333CC">
                  <a:alpha val="28999"/>
                </a:srgbClr>
              </a:solidFill>
              <a:ln w="9525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r>
                  <a:rPr lang="en-US" altLang="de-DE"/>
                  <a:t>h</a:t>
                </a:r>
              </a:p>
            </p:txBody>
          </p:sp>
          <p:sp>
            <p:nvSpPr>
              <p:cNvPr id="112907" name="Oval 267"/>
              <p:cNvSpPr>
                <a:spLocks noChangeArrowheads="1"/>
              </p:cNvSpPr>
              <p:nvPr/>
            </p:nvSpPr>
            <p:spPr bwMode="auto">
              <a:xfrm>
                <a:off x="1791" y="4156"/>
                <a:ext cx="136" cy="136"/>
              </a:xfrm>
              <a:prstGeom prst="ellipse">
                <a:avLst/>
              </a:prstGeom>
              <a:solidFill>
                <a:srgbClr val="FF0000">
                  <a:alpha val="25000"/>
                </a:srgbClr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r>
                  <a:rPr lang="en-US" altLang="de-DE"/>
                  <a:t>e</a:t>
                </a:r>
              </a:p>
            </p:txBody>
          </p:sp>
          <p:sp>
            <p:nvSpPr>
              <p:cNvPr id="112908" name="Line 268"/>
              <p:cNvSpPr>
                <a:spLocks noChangeShapeType="1"/>
              </p:cNvSpPr>
              <p:nvPr/>
            </p:nvSpPr>
            <p:spPr bwMode="auto">
              <a:xfrm>
                <a:off x="2336" y="4337"/>
                <a:ext cx="9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2909" name="Oval 269"/>
              <p:cNvSpPr>
                <a:spLocks noChangeArrowheads="1"/>
              </p:cNvSpPr>
              <p:nvPr/>
            </p:nvSpPr>
            <p:spPr bwMode="auto">
              <a:xfrm>
                <a:off x="1928" y="4156"/>
                <a:ext cx="136" cy="136"/>
              </a:xfrm>
              <a:prstGeom prst="ellipse">
                <a:avLst/>
              </a:prstGeom>
              <a:solidFill>
                <a:srgbClr val="FF0000">
                  <a:alpha val="25000"/>
                </a:srgbClr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r>
                  <a:rPr lang="en-US" altLang="de-DE"/>
                  <a:t>e</a:t>
                </a:r>
              </a:p>
            </p:txBody>
          </p:sp>
          <p:sp>
            <p:nvSpPr>
              <p:cNvPr id="112910" name="Oval 270"/>
              <p:cNvSpPr>
                <a:spLocks noChangeArrowheads="1"/>
              </p:cNvSpPr>
              <p:nvPr/>
            </p:nvSpPr>
            <p:spPr bwMode="auto">
              <a:xfrm>
                <a:off x="2018" y="4156"/>
                <a:ext cx="136" cy="136"/>
              </a:xfrm>
              <a:prstGeom prst="ellipse">
                <a:avLst/>
              </a:prstGeom>
              <a:solidFill>
                <a:srgbClr val="FF0000">
                  <a:alpha val="25000"/>
                </a:srgbClr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r>
                  <a:rPr lang="en-US" altLang="de-DE"/>
                  <a:t>e</a:t>
                </a:r>
              </a:p>
            </p:txBody>
          </p:sp>
          <p:sp>
            <p:nvSpPr>
              <p:cNvPr id="112911" name="Oval 271"/>
              <p:cNvSpPr>
                <a:spLocks noChangeArrowheads="1"/>
              </p:cNvSpPr>
              <p:nvPr/>
            </p:nvSpPr>
            <p:spPr bwMode="auto">
              <a:xfrm>
                <a:off x="2109" y="4156"/>
                <a:ext cx="136" cy="136"/>
              </a:xfrm>
              <a:prstGeom prst="ellipse">
                <a:avLst/>
              </a:prstGeom>
              <a:solidFill>
                <a:srgbClr val="FF0000">
                  <a:alpha val="25000"/>
                </a:srgbClr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r>
                  <a:rPr lang="en-US" altLang="de-DE"/>
                  <a:t>e</a:t>
                </a:r>
              </a:p>
            </p:txBody>
          </p:sp>
          <p:sp>
            <p:nvSpPr>
              <p:cNvPr id="112912" name="Oval 272"/>
              <p:cNvSpPr>
                <a:spLocks noChangeArrowheads="1"/>
              </p:cNvSpPr>
              <p:nvPr/>
            </p:nvSpPr>
            <p:spPr bwMode="auto">
              <a:xfrm>
                <a:off x="1837" y="2976"/>
                <a:ext cx="136" cy="136"/>
              </a:xfrm>
              <a:prstGeom prst="ellipse">
                <a:avLst/>
              </a:prstGeom>
              <a:solidFill>
                <a:srgbClr val="3333CC">
                  <a:alpha val="28999"/>
                </a:srgbClr>
              </a:solidFill>
              <a:ln w="9525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r>
                  <a:rPr lang="en-US" altLang="de-DE"/>
                  <a:t>h</a:t>
                </a:r>
              </a:p>
            </p:txBody>
          </p:sp>
          <p:sp>
            <p:nvSpPr>
              <p:cNvPr id="112913" name="Oval 273"/>
              <p:cNvSpPr>
                <a:spLocks noChangeArrowheads="1"/>
              </p:cNvSpPr>
              <p:nvPr/>
            </p:nvSpPr>
            <p:spPr bwMode="auto">
              <a:xfrm>
                <a:off x="2200" y="2976"/>
                <a:ext cx="136" cy="136"/>
              </a:xfrm>
              <a:prstGeom prst="ellipse">
                <a:avLst/>
              </a:prstGeom>
              <a:solidFill>
                <a:srgbClr val="3333CC">
                  <a:alpha val="28999"/>
                </a:srgbClr>
              </a:solidFill>
              <a:ln w="9525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r>
                  <a:rPr lang="en-US" altLang="de-DE"/>
                  <a:t>h</a:t>
                </a:r>
              </a:p>
            </p:txBody>
          </p:sp>
          <p:sp>
            <p:nvSpPr>
              <p:cNvPr id="112914" name="Oval 274"/>
              <p:cNvSpPr>
                <a:spLocks noChangeArrowheads="1"/>
              </p:cNvSpPr>
              <p:nvPr/>
            </p:nvSpPr>
            <p:spPr bwMode="auto">
              <a:xfrm>
                <a:off x="2426" y="2976"/>
                <a:ext cx="136" cy="136"/>
              </a:xfrm>
              <a:prstGeom prst="ellipse">
                <a:avLst/>
              </a:prstGeom>
              <a:solidFill>
                <a:srgbClr val="3333CC">
                  <a:alpha val="28999"/>
                </a:srgbClr>
              </a:solidFill>
              <a:ln w="9525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r>
                  <a:rPr lang="en-US" altLang="de-DE"/>
                  <a:t>h</a:t>
                </a:r>
              </a:p>
            </p:txBody>
          </p:sp>
        </p:grpSp>
        <p:grpSp>
          <p:nvGrpSpPr>
            <p:cNvPr id="112915" name="Group 275"/>
            <p:cNvGrpSpPr>
              <a:grpSpLocks/>
            </p:cNvGrpSpPr>
            <p:nvPr/>
          </p:nvGrpSpPr>
          <p:grpSpPr bwMode="auto">
            <a:xfrm>
              <a:off x="2427" y="2931"/>
              <a:ext cx="1133" cy="1361"/>
              <a:chOff x="1429" y="2976"/>
              <a:chExt cx="1133" cy="1361"/>
            </a:xfrm>
          </p:grpSpPr>
          <p:sp>
            <p:nvSpPr>
              <p:cNvPr id="112916" name="Line 276"/>
              <p:cNvSpPr>
                <a:spLocks noChangeShapeType="1"/>
              </p:cNvSpPr>
              <p:nvPr/>
            </p:nvSpPr>
            <p:spPr bwMode="auto">
              <a:xfrm>
                <a:off x="1429" y="3294"/>
                <a:ext cx="453" cy="862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2917" name="Line 277"/>
              <p:cNvSpPr>
                <a:spLocks noChangeShapeType="1"/>
              </p:cNvSpPr>
              <p:nvPr/>
            </p:nvSpPr>
            <p:spPr bwMode="auto">
              <a:xfrm flipV="1">
                <a:off x="1429" y="3113"/>
                <a:ext cx="136" cy="181"/>
              </a:xfrm>
              <a:prstGeom prst="line">
                <a:avLst/>
              </a:prstGeom>
              <a:noFill/>
              <a:ln w="9525">
                <a:solidFill>
                  <a:schemeClr val="accent2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2918" name="Line 278"/>
              <p:cNvSpPr>
                <a:spLocks noChangeShapeType="1"/>
              </p:cNvSpPr>
              <p:nvPr/>
            </p:nvSpPr>
            <p:spPr bwMode="auto">
              <a:xfrm>
                <a:off x="1565" y="3566"/>
                <a:ext cx="9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2919" name="Line 279"/>
              <p:cNvSpPr>
                <a:spLocks noChangeShapeType="1"/>
              </p:cNvSpPr>
              <p:nvPr/>
            </p:nvSpPr>
            <p:spPr bwMode="auto">
              <a:xfrm>
                <a:off x="1655" y="3566"/>
                <a:ext cx="318" cy="59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2920" name="Line 280"/>
              <p:cNvSpPr>
                <a:spLocks noChangeShapeType="1"/>
              </p:cNvSpPr>
              <p:nvPr/>
            </p:nvSpPr>
            <p:spPr bwMode="auto">
              <a:xfrm flipV="1">
                <a:off x="1655" y="3113"/>
                <a:ext cx="273" cy="453"/>
              </a:xfrm>
              <a:prstGeom prst="line">
                <a:avLst/>
              </a:prstGeom>
              <a:noFill/>
              <a:ln w="9525">
                <a:solidFill>
                  <a:schemeClr val="accent2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2921" name="Line 281"/>
              <p:cNvSpPr>
                <a:spLocks noChangeShapeType="1"/>
              </p:cNvSpPr>
              <p:nvPr/>
            </p:nvSpPr>
            <p:spPr bwMode="auto">
              <a:xfrm>
                <a:off x="1882" y="3793"/>
                <a:ext cx="182" cy="363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2922" name="Line 282"/>
              <p:cNvSpPr>
                <a:spLocks noChangeShapeType="1"/>
              </p:cNvSpPr>
              <p:nvPr/>
            </p:nvSpPr>
            <p:spPr bwMode="auto">
              <a:xfrm flipV="1">
                <a:off x="1882" y="3113"/>
                <a:ext cx="408" cy="680"/>
              </a:xfrm>
              <a:prstGeom prst="line">
                <a:avLst/>
              </a:prstGeom>
              <a:noFill/>
              <a:ln w="9525">
                <a:solidFill>
                  <a:schemeClr val="accent2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2923" name="Line 283"/>
              <p:cNvSpPr>
                <a:spLocks noChangeShapeType="1"/>
              </p:cNvSpPr>
              <p:nvPr/>
            </p:nvSpPr>
            <p:spPr bwMode="auto">
              <a:xfrm>
                <a:off x="1792" y="3793"/>
                <a:ext cx="9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2924" name="Line 284"/>
              <p:cNvSpPr>
                <a:spLocks noChangeShapeType="1"/>
              </p:cNvSpPr>
              <p:nvPr/>
            </p:nvSpPr>
            <p:spPr bwMode="auto">
              <a:xfrm>
                <a:off x="2018" y="3884"/>
                <a:ext cx="137" cy="272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2925" name="Line 285"/>
              <p:cNvSpPr>
                <a:spLocks noChangeShapeType="1"/>
              </p:cNvSpPr>
              <p:nvPr/>
            </p:nvSpPr>
            <p:spPr bwMode="auto">
              <a:xfrm flipV="1">
                <a:off x="2018" y="3113"/>
                <a:ext cx="454" cy="770"/>
              </a:xfrm>
              <a:prstGeom prst="line">
                <a:avLst/>
              </a:prstGeom>
              <a:noFill/>
              <a:ln w="9525">
                <a:solidFill>
                  <a:schemeClr val="accent2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2926" name="Line 286"/>
              <p:cNvSpPr>
                <a:spLocks noChangeShapeType="1"/>
              </p:cNvSpPr>
              <p:nvPr/>
            </p:nvSpPr>
            <p:spPr bwMode="auto">
              <a:xfrm>
                <a:off x="1928" y="3884"/>
                <a:ext cx="9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2927" name="Oval 287"/>
              <p:cNvSpPr>
                <a:spLocks noChangeArrowheads="1"/>
              </p:cNvSpPr>
              <p:nvPr/>
            </p:nvSpPr>
            <p:spPr bwMode="auto">
              <a:xfrm>
                <a:off x="1519" y="2977"/>
                <a:ext cx="136" cy="136"/>
              </a:xfrm>
              <a:prstGeom prst="ellipse">
                <a:avLst/>
              </a:prstGeom>
              <a:solidFill>
                <a:srgbClr val="3333CC">
                  <a:alpha val="28999"/>
                </a:srgbClr>
              </a:solidFill>
              <a:ln w="9525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r>
                  <a:rPr lang="en-US" altLang="de-DE"/>
                  <a:t>h</a:t>
                </a:r>
              </a:p>
            </p:txBody>
          </p:sp>
          <p:sp>
            <p:nvSpPr>
              <p:cNvPr id="112928" name="Oval 288"/>
              <p:cNvSpPr>
                <a:spLocks noChangeArrowheads="1"/>
              </p:cNvSpPr>
              <p:nvPr/>
            </p:nvSpPr>
            <p:spPr bwMode="auto">
              <a:xfrm>
                <a:off x="1791" y="4156"/>
                <a:ext cx="136" cy="136"/>
              </a:xfrm>
              <a:prstGeom prst="ellipse">
                <a:avLst/>
              </a:prstGeom>
              <a:solidFill>
                <a:srgbClr val="FF0000">
                  <a:alpha val="25000"/>
                </a:srgbClr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r>
                  <a:rPr lang="en-US" altLang="de-DE"/>
                  <a:t>e</a:t>
                </a:r>
              </a:p>
            </p:txBody>
          </p:sp>
          <p:sp>
            <p:nvSpPr>
              <p:cNvPr id="112929" name="Line 289"/>
              <p:cNvSpPr>
                <a:spLocks noChangeShapeType="1"/>
              </p:cNvSpPr>
              <p:nvPr/>
            </p:nvSpPr>
            <p:spPr bwMode="auto">
              <a:xfrm>
                <a:off x="2336" y="4337"/>
                <a:ext cx="9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2930" name="Oval 290"/>
              <p:cNvSpPr>
                <a:spLocks noChangeArrowheads="1"/>
              </p:cNvSpPr>
              <p:nvPr/>
            </p:nvSpPr>
            <p:spPr bwMode="auto">
              <a:xfrm>
                <a:off x="1928" y="4156"/>
                <a:ext cx="136" cy="136"/>
              </a:xfrm>
              <a:prstGeom prst="ellipse">
                <a:avLst/>
              </a:prstGeom>
              <a:solidFill>
                <a:srgbClr val="FF0000">
                  <a:alpha val="25000"/>
                </a:srgbClr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r>
                  <a:rPr lang="en-US" altLang="de-DE"/>
                  <a:t>e</a:t>
                </a:r>
              </a:p>
            </p:txBody>
          </p:sp>
          <p:sp>
            <p:nvSpPr>
              <p:cNvPr id="112931" name="Oval 291"/>
              <p:cNvSpPr>
                <a:spLocks noChangeArrowheads="1"/>
              </p:cNvSpPr>
              <p:nvPr/>
            </p:nvSpPr>
            <p:spPr bwMode="auto">
              <a:xfrm>
                <a:off x="2018" y="4156"/>
                <a:ext cx="136" cy="136"/>
              </a:xfrm>
              <a:prstGeom prst="ellipse">
                <a:avLst/>
              </a:prstGeom>
              <a:solidFill>
                <a:srgbClr val="FF0000">
                  <a:alpha val="25000"/>
                </a:srgbClr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r>
                  <a:rPr lang="en-US" altLang="de-DE"/>
                  <a:t>e</a:t>
                </a:r>
              </a:p>
            </p:txBody>
          </p:sp>
          <p:sp>
            <p:nvSpPr>
              <p:cNvPr id="112932" name="Oval 292"/>
              <p:cNvSpPr>
                <a:spLocks noChangeArrowheads="1"/>
              </p:cNvSpPr>
              <p:nvPr/>
            </p:nvSpPr>
            <p:spPr bwMode="auto">
              <a:xfrm>
                <a:off x="2109" y="4156"/>
                <a:ext cx="136" cy="136"/>
              </a:xfrm>
              <a:prstGeom prst="ellipse">
                <a:avLst/>
              </a:prstGeom>
              <a:solidFill>
                <a:srgbClr val="FF0000">
                  <a:alpha val="25000"/>
                </a:srgbClr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r>
                  <a:rPr lang="en-US" altLang="de-DE"/>
                  <a:t>e</a:t>
                </a:r>
              </a:p>
            </p:txBody>
          </p:sp>
          <p:sp>
            <p:nvSpPr>
              <p:cNvPr id="112933" name="Oval 293"/>
              <p:cNvSpPr>
                <a:spLocks noChangeArrowheads="1"/>
              </p:cNvSpPr>
              <p:nvPr/>
            </p:nvSpPr>
            <p:spPr bwMode="auto">
              <a:xfrm>
                <a:off x="1837" y="2976"/>
                <a:ext cx="136" cy="136"/>
              </a:xfrm>
              <a:prstGeom prst="ellipse">
                <a:avLst/>
              </a:prstGeom>
              <a:solidFill>
                <a:srgbClr val="3333CC">
                  <a:alpha val="28999"/>
                </a:srgbClr>
              </a:solidFill>
              <a:ln w="9525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r>
                  <a:rPr lang="en-US" altLang="de-DE"/>
                  <a:t>h</a:t>
                </a:r>
              </a:p>
            </p:txBody>
          </p:sp>
          <p:sp>
            <p:nvSpPr>
              <p:cNvPr id="112934" name="Oval 294"/>
              <p:cNvSpPr>
                <a:spLocks noChangeArrowheads="1"/>
              </p:cNvSpPr>
              <p:nvPr/>
            </p:nvSpPr>
            <p:spPr bwMode="auto">
              <a:xfrm>
                <a:off x="2200" y="2976"/>
                <a:ext cx="136" cy="136"/>
              </a:xfrm>
              <a:prstGeom prst="ellipse">
                <a:avLst/>
              </a:prstGeom>
              <a:solidFill>
                <a:srgbClr val="3333CC">
                  <a:alpha val="28999"/>
                </a:srgbClr>
              </a:solidFill>
              <a:ln w="9525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r>
                  <a:rPr lang="en-US" altLang="de-DE"/>
                  <a:t>h</a:t>
                </a:r>
              </a:p>
            </p:txBody>
          </p:sp>
          <p:sp>
            <p:nvSpPr>
              <p:cNvPr id="112935" name="Oval 295"/>
              <p:cNvSpPr>
                <a:spLocks noChangeArrowheads="1"/>
              </p:cNvSpPr>
              <p:nvPr/>
            </p:nvSpPr>
            <p:spPr bwMode="auto">
              <a:xfrm>
                <a:off x="2426" y="2976"/>
                <a:ext cx="136" cy="136"/>
              </a:xfrm>
              <a:prstGeom prst="ellipse">
                <a:avLst/>
              </a:prstGeom>
              <a:solidFill>
                <a:srgbClr val="3333CC">
                  <a:alpha val="28999"/>
                </a:srgbClr>
              </a:solidFill>
              <a:ln w="9525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r>
                  <a:rPr lang="en-US" altLang="de-DE"/>
                  <a:t>h</a:t>
                </a:r>
              </a:p>
            </p:txBody>
          </p:sp>
        </p:grpSp>
        <p:grpSp>
          <p:nvGrpSpPr>
            <p:cNvPr id="112978" name="Group 338"/>
            <p:cNvGrpSpPr>
              <a:grpSpLocks/>
            </p:cNvGrpSpPr>
            <p:nvPr/>
          </p:nvGrpSpPr>
          <p:grpSpPr bwMode="auto">
            <a:xfrm>
              <a:off x="2562" y="2931"/>
              <a:ext cx="1133" cy="1361"/>
              <a:chOff x="1429" y="2976"/>
              <a:chExt cx="1133" cy="1361"/>
            </a:xfrm>
          </p:grpSpPr>
          <p:sp>
            <p:nvSpPr>
              <p:cNvPr id="112979" name="Line 339"/>
              <p:cNvSpPr>
                <a:spLocks noChangeShapeType="1"/>
              </p:cNvSpPr>
              <p:nvPr/>
            </p:nvSpPr>
            <p:spPr bwMode="auto">
              <a:xfrm>
                <a:off x="1429" y="3294"/>
                <a:ext cx="453" cy="862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2980" name="Line 340"/>
              <p:cNvSpPr>
                <a:spLocks noChangeShapeType="1"/>
              </p:cNvSpPr>
              <p:nvPr/>
            </p:nvSpPr>
            <p:spPr bwMode="auto">
              <a:xfrm flipV="1">
                <a:off x="1429" y="3113"/>
                <a:ext cx="136" cy="181"/>
              </a:xfrm>
              <a:prstGeom prst="line">
                <a:avLst/>
              </a:prstGeom>
              <a:noFill/>
              <a:ln w="9525">
                <a:solidFill>
                  <a:schemeClr val="accent2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2981" name="Line 341"/>
              <p:cNvSpPr>
                <a:spLocks noChangeShapeType="1"/>
              </p:cNvSpPr>
              <p:nvPr/>
            </p:nvSpPr>
            <p:spPr bwMode="auto">
              <a:xfrm>
                <a:off x="1565" y="3566"/>
                <a:ext cx="9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2982" name="Line 342"/>
              <p:cNvSpPr>
                <a:spLocks noChangeShapeType="1"/>
              </p:cNvSpPr>
              <p:nvPr/>
            </p:nvSpPr>
            <p:spPr bwMode="auto">
              <a:xfrm>
                <a:off x="1655" y="3566"/>
                <a:ext cx="318" cy="59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2983" name="Line 343"/>
              <p:cNvSpPr>
                <a:spLocks noChangeShapeType="1"/>
              </p:cNvSpPr>
              <p:nvPr/>
            </p:nvSpPr>
            <p:spPr bwMode="auto">
              <a:xfrm flipV="1">
                <a:off x="1655" y="3113"/>
                <a:ext cx="273" cy="453"/>
              </a:xfrm>
              <a:prstGeom prst="line">
                <a:avLst/>
              </a:prstGeom>
              <a:noFill/>
              <a:ln w="9525">
                <a:solidFill>
                  <a:schemeClr val="accent2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2984" name="Line 344"/>
              <p:cNvSpPr>
                <a:spLocks noChangeShapeType="1"/>
              </p:cNvSpPr>
              <p:nvPr/>
            </p:nvSpPr>
            <p:spPr bwMode="auto">
              <a:xfrm>
                <a:off x="1882" y="3793"/>
                <a:ext cx="182" cy="363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2985" name="Line 345"/>
              <p:cNvSpPr>
                <a:spLocks noChangeShapeType="1"/>
              </p:cNvSpPr>
              <p:nvPr/>
            </p:nvSpPr>
            <p:spPr bwMode="auto">
              <a:xfrm flipV="1">
                <a:off x="1882" y="3113"/>
                <a:ext cx="408" cy="680"/>
              </a:xfrm>
              <a:prstGeom prst="line">
                <a:avLst/>
              </a:prstGeom>
              <a:noFill/>
              <a:ln w="9525">
                <a:solidFill>
                  <a:schemeClr val="accent2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2986" name="Line 346"/>
              <p:cNvSpPr>
                <a:spLocks noChangeShapeType="1"/>
              </p:cNvSpPr>
              <p:nvPr/>
            </p:nvSpPr>
            <p:spPr bwMode="auto">
              <a:xfrm>
                <a:off x="1792" y="3793"/>
                <a:ext cx="9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2987" name="Line 347"/>
              <p:cNvSpPr>
                <a:spLocks noChangeShapeType="1"/>
              </p:cNvSpPr>
              <p:nvPr/>
            </p:nvSpPr>
            <p:spPr bwMode="auto">
              <a:xfrm>
                <a:off x="2018" y="3884"/>
                <a:ext cx="137" cy="272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2988" name="Line 348"/>
              <p:cNvSpPr>
                <a:spLocks noChangeShapeType="1"/>
              </p:cNvSpPr>
              <p:nvPr/>
            </p:nvSpPr>
            <p:spPr bwMode="auto">
              <a:xfrm flipV="1">
                <a:off x="2018" y="3113"/>
                <a:ext cx="454" cy="770"/>
              </a:xfrm>
              <a:prstGeom prst="line">
                <a:avLst/>
              </a:prstGeom>
              <a:noFill/>
              <a:ln w="9525">
                <a:solidFill>
                  <a:schemeClr val="accent2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2989" name="Line 349"/>
              <p:cNvSpPr>
                <a:spLocks noChangeShapeType="1"/>
              </p:cNvSpPr>
              <p:nvPr/>
            </p:nvSpPr>
            <p:spPr bwMode="auto">
              <a:xfrm>
                <a:off x="1928" y="3884"/>
                <a:ext cx="9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2990" name="Oval 350"/>
              <p:cNvSpPr>
                <a:spLocks noChangeArrowheads="1"/>
              </p:cNvSpPr>
              <p:nvPr/>
            </p:nvSpPr>
            <p:spPr bwMode="auto">
              <a:xfrm>
                <a:off x="1519" y="2977"/>
                <a:ext cx="136" cy="136"/>
              </a:xfrm>
              <a:prstGeom prst="ellipse">
                <a:avLst/>
              </a:prstGeom>
              <a:solidFill>
                <a:srgbClr val="3333CC">
                  <a:alpha val="28999"/>
                </a:srgbClr>
              </a:solidFill>
              <a:ln w="9525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r>
                  <a:rPr lang="en-US" altLang="de-DE"/>
                  <a:t>h</a:t>
                </a:r>
              </a:p>
            </p:txBody>
          </p:sp>
          <p:sp>
            <p:nvSpPr>
              <p:cNvPr id="112991" name="Oval 351"/>
              <p:cNvSpPr>
                <a:spLocks noChangeArrowheads="1"/>
              </p:cNvSpPr>
              <p:nvPr/>
            </p:nvSpPr>
            <p:spPr bwMode="auto">
              <a:xfrm>
                <a:off x="1791" y="4156"/>
                <a:ext cx="136" cy="136"/>
              </a:xfrm>
              <a:prstGeom prst="ellipse">
                <a:avLst/>
              </a:prstGeom>
              <a:solidFill>
                <a:srgbClr val="FF0000">
                  <a:alpha val="25000"/>
                </a:srgbClr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r>
                  <a:rPr lang="en-US" altLang="de-DE"/>
                  <a:t>e</a:t>
                </a:r>
              </a:p>
            </p:txBody>
          </p:sp>
          <p:sp>
            <p:nvSpPr>
              <p:cNvPr id="112992" name="Line 352"/>
              <p:cNvSpPr>
                <a:spLocks noChangeShapeType="1"/>
              </p:cNvSpPr>
              <p:nvPr/>
            </p:nvSpPr>
            <p:spPr bwMode="auto">
              <a:xfrm>
                <a:off x="2336" y="4337"/>
                <a:ext cx="9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2993" name="Oval 353"/>
              <p:cNvSpPr>
                <a:spLocks noChangeArrowheads="1"/>
              </p:cNvSpPr>
              <p:nvPr/>
            </p:nvSpPr>
            <p:spPr bwMode="auto">
              <a:xfrm>
                <a:off x="1928" y="4156"/>
                <a:ext cx="136" cy="136"/>
              </a:xfrm>
              <a:prstGeom prst="ellipse">
                <a:avLst/>
              </a:prstGeom>
              <a:solidFill>
                <a:srgbClr val="FF0000">
                  <a:alpha val="25000"/>
                </a:srgbClr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r>
                  <a:rPr lang="en-US" altLang="de-DE"/>
                  <a:t>e</a:t>
                </a:r>
              </a:p>
            </p:txBody>
          </p:sp>
          <p:sp>
            <p:nvSpPr>
              <p:cNvPr id="112994" name="Oval 354"/>
              <p:cNvSpPr>
                <a:spLocks noChangeArrowheads="1"/>
              </p:cNvSpPr>
              <p:nvPr/>
            </p:nvSpPr>
            <p:spPr bwMode="auto">
              <a:xfrm>
                <a:off x="2018" y="4156"/>
                <a:ext cx="136" cy="136"/>
              </a:xfrm>
              <a:prstGeom prst="ellipse">
                <a:avLst/>
              </a:prstGeom>
              <a:solidFill>
                <a:srgbClr val="FF0000">
                  <a:alpha val="25000"/>
                </a:srgbClr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r>
                  <a:rPr lang="en-US" altLang="de-DE"/>
                  <a:t>e</a:t>
                </a:r>
              </a:p>
            </p:txBody>
          </p:sp>
          <p:sp>
            <p:nvSpPr>
              <p:cNvPr id="112995" name="Oval 355"/>
              <p:cNvSpPr>
                <a:spLocks noChangeArrowheads="1"/>
              </p:cNvSpPr>
              <p:nvPr/>
            </p:nvSpPr>
            <p:spPr bwMode="auto">
              <a:xfrm>
                <a:off x="2109" y="4156"/>
                <a:ext cx="136" cy="136"/>
              </a:xfrm>
              <a:prstGeom prst="ellipse">
                <a:avLst/>
              </a:prstGeom>
              <a:solidFill>
                <a:srgbClr val="FF0000">
                  <a:alpha val="25000"/>
                </a:srgbClr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r>
                  <a:rPr lang="en-US" altLang="de-DE"/>
                  <a:t>e</a:t>
                </a:r>
              </a:p>
            </p:txBody>
          </p:sp>
          <p:sp>
            <p:nvSpPr>
              <p:cNvPr id="112996" name="Oval 356"/>
              <p:cNvSpPr>
                <a:spLocks noChangeArrowheads="1"/>
              </p:cNvSpPr>
              <p:nvPr/>
            </p:nvSpPr>
            <p:spPr bwMode="auto">
              <a:xfrm>
                <a:off x="1837" y="2976"/>
                <a:ext cx="136" cy="136"/>
              </a:xfrm>
              <a:prstGeom prst="ellipse">
                <a:avLst/>
              </a:prstGeom>
              <a:solidFill>
                <a:srgbClr val="3333CC">
                  <a:alpha val="28999"/>
                </a:srgbClr>
              </a:solidFill>
              <a:ln w="9525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r>
                  <a:rPr lang="en-US" altLang="de-DE"/>
                  <a:t>h</a:t>
                </a:r>
              </a:p>
            </p:txBody>
          </p:sp>
          <p:sp>
            <p:nvSpPr>
              <p:cNvPr id="112997" name="Oval 357"/>
              <p:cNvSpPr>
                <a:spLocks noChangeArrowheads="1"/>
              </p:cNvSpPr>
              <p:nvPr/>
            </p:nvSpPr>
            <p:spPr bwMode="auto">
              <a:xfrm>
                <a:off x="2200" y="2976"/>
                <a:ext cx="136" cy="136"/>
              </a:xfrm>
              <a:prstGeom prst="ellipse">
                <a:avLst/>
              </a:prstGeom>
              <a:solidFill>
                <a:srgbClr val="3333CC">
                  <a:alpha val="28999"/>
                </a:srgbClr>
              </a:solidFill>
              <a:ln w="9525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r>
                  <a:rPr lang="en-US" altLang="de-DE"/>
                  <a:t>h</a:t>
                </a:r>
              </a:p>
            </p:txBody>
          </p:sp>
          <p:sp>
            <p:nvSpPr>
              <p:cNvPr id="112998" name="Oval 358"/>
              <p:cNvSpPr>
                <a:spLocks noChangeArrowheads="1"/>
              </p:cNvSpPr>
              <p:nvPr/>
            </p:nvSpPr>
            <p:spPr bwMode="auto">
              <a:xfrm>
                <a:off x="2426" y="2976"/>
                <a:ext cx="136" cy="136"/>
              </a:xfrm>
              <a:prstGeom prst="ellipse">
                <a:avLst/>
              </a:prstGeom>
              <a:solidFill>
                <a:srgbClr val="3333CC">
                  <a:alpha val="28999"/>
                </a:srgbClr>
              </a:solidFill>
              <a:ln w="9525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r>
                  <a:rPr lang="en-US" altLang="de-DE"/>
                  <a:t>h</a:t>
                </a:r>
              </a:p>
            </p:txBody>
          </p:sp>
        </p:grpSp>
        <p:sp>
          <p:nvSpPr>
            <p:cNvPr id="113125" name="Line 485"/>
            <p:cNvSpPr>
              <a:spLocks noChangeShapeType="1"/>
            </p:cNvSpPr>
            <p:nvPr/>
          </p:nvSpPr>
          <p:spPr bwMode="auto">
            <a:xfrm>
              <a:off x="2381" y="3249"/>
              <a:ext cx="4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13126" name="Line 486"/>
            <p:cNvSpPr>
              <a:spLocks noChangeShapeType="1"/>
            </p:cNvSpPr>
            <p:nvPr/>
          </p:nvSpPr>
          <p:spPr bwMode="auto">
            <a:xfrm flipH="1">
              <a:off x="2472" y="3294"/>
              <a:ext cx="4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grpSp>
          <p:nvGrpSpPr>
            <p:cNvPr id="113626" name="Group 986"/>
            <p:cNvGrpSpPr>
              <a:grpSpLocks/>
            </p:cNvGrpSpPr>
            <p:nvPr/>
          </p:nvGrpSpPr>
          <p:grpSpPr bwMode="auto">
            <a:xfrm>
              <a:off x="2925" y="2931"/>
              <a:ext cx="3674" cy="1452"/>
              <a:chOff x="2925" y="2931"/>
              <a:chExt cx="3674" cy="1452"/>
            </a:xfrm>
          </p:grpSpPr>
          <p:sp>
            <p:nvSpPr>
              <p:cNvPr id="112749" name="Text Box 109"/>
              <p:cNvSpPr txBox="1">
                <a:spLocks noChangeArrowheads="1"/>
              </p:cNvSpPr>
              <p:nvPr/>
            </p:nvSpPr>
            <p:spPr bwMode="auto">
              <a:xfrm>
                <a:off x="5362" y="4032"/>
                <a:ext cx="156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de-DE"/>
                  <a:t>t</a:t>
                </a:r>
              </a:p>
            </p:txBody>
          </p:sp>
          <p:sp>
            <p:nvSpPr>
              <p:cNvPr id="112799" name="Line 159"/>
              <p:cNvSpPr>
                <a:spLocks noChangeShapeType="1"/>
              </p:cNvSpPr>
              <p:nvPr/>
            </p:nvSpPr>
            <p:spPr bwMode="auto">
              <a:xfrm>
                <a:off x="3107" y="4337"/>
                <a:ext cx="9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grpSp>
            <p:nvGrpSpPr>
              <p:cNvPr id="112852" name="Group 212"/>
              <p:cNvGrpSpPr>
                <a:grpSpLocks/>
              </p:cNvGrpSpPr>
              <p:nvPr/>
            </p:nvGrpSpPr>
            <p:grpSpPr bwMode="auto">
              <a:xfrm>
                <a:off x="4741" y="2976"/>
                <a:ext cx="1133" cy="1361"/>
                <a:chOff x="1429" y="2976"/>
                <a:chExt cx="1133" cy="1361"/>
              </a:xfrm>
            </p:grpSpPr>
            <p:sp>
              <p:nvSpPr>
                <p:cNvPr id="112853" name="Line 213"/>
                <p:cNvSpPr>
                  <a:spLocks noChangeShapeType="1"/>
                </p:cNvSpPr>
                <p:nvPr/>
              </p:nvSpPr>
              <p:spPr bwMode="auto">
                <a:xfrm>
                  <a:off x="1429" y="3294"/>
                  <a:ext cx="453" cy="862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12854" name="Line 214"/>
                <p:cNvSpPr>
                  <a:spLocks noChangeShapeType="1"/>
                </p:cNvSpPr>
                <p:nvPr/>
              </p:nvSpPr>
              <p:spPr bwMode="auto">
                <a:xfrm flipV="1">
                  <a:off x="1429" y="3113"/>
                  <a:ext cx="136" cy="181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12855" name="Line 215"/>
                <p:cNvSpPr>
                  <a:spLocks noChangeShapeType="1"/>
                </p:cNvSpPr>
                <p:nvPr/>
              </p:nvSpPr>
              <p:spPr bwMode="auto">
                <a:xfrm>
                  <a:off x="1565" y="3566"/>
                  <a:ext cx="9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12856" name="Line 216"/>
                <p:cNvSpPr>
                  <a:spLocks noChangeShapeType="1"/>
                </p:cNvSpPr>
                <p:nvPr/>
              </p:nvSpPr>
              <p:spPr bwMode="auto">
                <a:xfrm>
                  <a:off x="1655" y="3566"/>
                  <a:ext cx="318" cy="590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12857" name="Line 217"/>
                <p:cNvSpPr>
                  <a:spLocks noChangeShapeType="1"/>
                </p:cNvSpPr>
                <p:nvPr/>
              </p:nvSpPr>
              <p:spPr bwMode="auto">
                <a:xfrm flipV="1">
                  <a:off x="1655" y="3113"/>
                  <a:ext cx="273" cy="453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12858" name="Line 218"/>
                <p:cNvSpPr>
                  <a:spLocks noChangeShapeType="1"/>
                </p:cNvSpPr>
                <p:nvPr/>
              </p:nvSpPr>
              <p:spPr bwMode="auto">
                <a:xfrm>
                  <a:off x="1882" y="3793"/>
                  <a:ext cx="182" cy="363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12859" name="Line 219"/>
                <p:cNvSpPr>
                  <a:spLocks noChangeShapeType="1"/>
                </p:cNvSpPr>
                <p:nvPr/>
              </p:nvSpPr>
              <p:spPr bwMode="auto">
                <a:xfrm flipV="1">
                  <a:off x="1882" y="3113"/>
                  <a:ext cx="408" cy="680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12860" name="Line 220"/>
                <p:cNvSpPr>
                  <a:spLocks noChangeShapeType="1"/>
                </p:cNvSpPr>
                <p:nvPr/>
              </p:nvSpPr>
              <p:spPr bwMode="auto">
                <a:xfrm>
                  <a:off x="1792" y="3793"/>
                  <a:ext cx="9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12861" name="Line 221"/>
                <p:cNvSpPr>
                  <a:spLocks noChangeShapeType="1"/>
                </p:cNvSpPr>
                <p:nvPr/>
              </p:nvSpPr>
              <p:spPr bwMode="auto">
                <a:xfrm>
                  <a:off x="2018" y="3884"/>
                  <a:ext cx="137" cy="272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12862" name="Line 222"/>
                <p:cNvSpPr>
                  <a:spLocks noChangeShapeType="1"/>
                </p:cNvSpPr>
                <p:nvPr/>
              </p:nvSpPr>
              <p:spPr bwMode="auto">
                <a:xfrm flipV="1">
                  <a:off x="2018" y="3113"/>
                  <a:ext cx="454" cy="770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12863" name="Line 223"/>
                <p:cNvSpPr>
                  <a:spLocks noChangeShapeType="1"/>
                </p:cNvSpPr>
                <p:nvPr/>
              </p:nvSpPr>
              <p:spPr bwMode="auto">
                <a:xfrm>
                  <a:off x="1928" y="3884"/>
                  <a:ext cx="9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12864" name="Oval 224"/>
                <p:cNvSpPr>
                  <a:spLocks noChangeArrowheads="1"/>
                </p:cNvSpPr>
                <p:nvPr/>
              </p:nvSpPr>
              <p:spPr bwMode="auto">
                <a:xfrm>
                  <a:off x="1519" y="2977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  <p:sp>
              <p:nvSpPr>
                <p:cNvPr id="112865" name="Oval 225"/>
                <p:cNvSpPr>
                  <a:spLocks noChangeArrowheads="1"/>
                </p:cNvSpPr>
                <p:nvPr/>
              </p:nvSpPr>
              <p:spPr bwMode="auto">
                <a:xfrm>
                  <a:off x="1791" y="4156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12866" name="Line 226"/>
                <p:cNvSpPr>
                  <a:spLocks noChangeShapeType="1"/>
                </p:cNvSpPr>
                <p:nvPr/>
              </p:nvSpPr>
              <p:spPr bwMode="auto">
                <a:xfrm>
                  <a:off x="2336" y="4337"/>
                  <a:ext cx="9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12867" name="Oval 227"/>
                <p:cNvSpPr>
                  <a:spLocks noChangeArrowheads="1"/>
                </p:cNvSpPr>
                <p:nvPr/>
              </p:nvSpPr>
              <p:spPr bwMode="auto">
                <a:xfrm>
                  <a:off x="1928" y="4156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12868" name="Oval 228"/>
                <p:cNvSpPr>
                  <a:spLocks noChangeArrowheads="1"/>
                </p:cNvSpPr>
                <p:nvPr/>
              </p:nvSpPr>
              <p:spPr bwMode="auto">
                <a:xfrm>
                  <a:off x="2018" y="4156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12869" name="Oval 229"/>
                <p:cNvSpPr>
                  <a:spLocks noChangeArrowheads="1"/>
                </p:cNvSpPr>
                <p:nvPr/>
              </p:nvSpPr>
              <p:spPr bwMode="auto">
                <a:xfrm>
                  <a:off x="2109" y="4156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12870" name="Oval 230"/>
                <p:cNvSpPr>
                  <a:spLocks noChangeArrowheads="1"/>
                </p:cNvSpPr>
                <p:nvPr/>
              </p:nvSpPr>
              <p:spPr bwMode="auto">
                <a:xfrm>
                  <a:off x="1837" y="2976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  <p:sp>
              <p:nvSpPr>
                <p:cNvPr id="112871" name="Oval 231"/>
                <p:cNvSpPr>
                  <a:spLocks noChangeArrowheads="1"/>
                </p:cNvSpPr>
                <p:nvPr/>
              </p:nvSpPr>
              <p:spPr bwMode="auto">
                <a:xfrm>
                  <a:off x="2200" y="2976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  <p:sp>
              <p:nvSpPr>
                <p:cNvPr id="112872" name="Oval 232"/>
                <p:cNvSpPr>
                  <a:spLocks noChangeArrowheads="1"/>
                </p:cNvSpPr>
                <p:nvPr/>
              </p:nvSpPr>
              <p:spPr bwMode="auto">
                <a:xfrm>
                  <a:off x="2426" y="2976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</p:grpSp>
          <p:grpSp>
            <p:nvGrpSpPr>
              <p:cNvPr id="112936" name="Group 296"/>
              <p:cNvGrpSpPr>
                <a:grpSpLocks/>
              </p:cNvGrpSpPr>
              <p:nvPr/>
            </p:nvGrpSpPr>
            <p:grpSpPr bwMode="auto">
              <a:xfrm>
                <a:off x="4286" y="2976"/>
                <a:ext cx="1133" cy="1361"/>
                <a:chOff x="1429" y="2976"/>
                <a:chExt cx="1133" cy="1361"/>
              </a:xfrm>
            </p:grpSpPr>
            <p:sp>
              <p:nvSpPr>
                <p:cNvPr id="112937" name="Line 297"/>
                <p:cNvSpPr>
                  <a:spLocks noChangeShapeType="1"/>
                </p:cNvSpPr>
                <p:nvPr/>
              </p:nvSpPr>
              <p:spPr bwMode="auto">
                <a:xfrm>
                  <a:off x="1429" y="3294"/>
                  <a:ext cx="453" cy="862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12938" name="Line 298"/>
                <p:cNvSpPr>
                  <a:spLocks noChangeShapeType="1"/>
                </p:cNvSpPr>
                <p:nvPr/>
              </p:nvSpPr>
              <p:spPr bwMode="auto">
                <a:xfrm flipV="1">
                  <a:off x="1429" y="3113"/>
                  <a:ext cx="136" cy="181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12939" name="Line 299"/>
                <p:cNvSpPr>
                  <a:spLocks noChangeShapeType="1"/>
                </p:cNvSpPr>
                <p:nvPr/>
              </p:nvSpPr>
              <p:spPr bwMode="auto">
                <a:xfrm>
                  <a:off x="1565" y="3566"/>
                  <a:ext cx="9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12940" name="Line 300"/>
                <p:cNvSpPr>
                  <a:spLocks noChangeShapeType="1"/>
                </p:cNvSpPr>
                <p:nvPr/>
              </p:nvSpPr>
              <p:spPr bwMode="auto">
                <a:xfrm>
                  <a:off x="1655" y="3566"/>
                  <a:ext cx="318" cy="590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12941" name="Line 301"/>
                <p:cNvSpPr>
                  <a:spLocks noChangeShapeType="1"/>
                </p:cNvSpPr>
                <p:nvPr/>
              </p:nvSpPr>
              <p:spPr bwMode="auto">
                <a:xfrm flipV="1">
                  <a:off x="1655" y="3113"/>
                  <a:ext cx="273" cy="453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12942" name="Line 302"/>
                <p:cNvSpPr>
                  <a:spLocks noChangeShapeType="1"/>
                </p:cNvSpPr>
                <p:nvPr/>
              </p:nvSpPr>
              <p:spPr bwMode="auto">
                <a:xfrm>
                  <a:off x="1882" y="3793"/>
                  <a:ext cx="182" cy="363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12943" name="Line 303"/>
                <p:cNvSpPr>
                  <a:spLocks noChangeShapeType="1"/>
                </p:cNvSpPr>
                <p:nvPr/>
              </p:nvSpPr>
              <p:spPr bwMode="auto">
                <a:xfrm flipV="1">
                  <a:off x="1882" y="3113"/>
                  <a:ext cx="408" cy="680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12944" name="Line 304"/>
                <p:cNvSpPr>
                  <a:spLocks noChangeShapeType="1"/>
                </p:cNvSpPr>
                <p:nvPr/>
              </p:nvSpPr>
              <p:spPr bwMode="auto">
                <a:xfrm>
                  <a:off x="1792" y="3793"/>
                  <a:ext cx="9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12945" name="Line 305"/>
                <p:cNvSpPr>
                  <a:spLocks noChangeShapeType="1"/>
                </p:cNvSpPr>
                <p:nvPr/>
              </p:nvSpPr>
              <p:spPr bwMode="auto">
                <a:xfrm>
                  <a:off x="2018" y="3884"/>
                  <a:ext cx="137" cy="272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12946" name="Line 306"/>
                <p:cNvSpPr>
                  <a:spLocks noChangeShapeType="1"/>
                </p:cNvSpPr>
                <p:nvPr/>
              </p:nvSpPr>
              <p:spPr bwMode="auto">
                <a:xfrm flipV="1">
                  <a:off x="2018" y="3113"/>
                  <a:ext cx="454" cy="770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12947" name="Line 307"/>
                <p:cNvSpPr>
                  <a:spLocks noChangeShapeType="1"/>
                </p:cNvSpPr>
                <p:nvPr/>
              </p:nvSpPr>
              <p:spPr bwMode="auto">
                <a:xfrm>
                  <a:off x="1928" y="3884"/>
                  <a:ext cx="9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12948" name="Oval 308"/>
                <p:cNvSpPr>
                  <a:spLocks noChangeArrowheads="1"/>
                </p:cNvSpPr>
                <p:nvPr/>
              </p:nvSpPr>
              <p:spPr bwMode="auto">
                <a:xfrm>
                  <a:off x="1519" y="2977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  <p:sp>
              <p:nvSpPr>
                <p:cNvPr id="112949" name="Oval 309"/>
                <p:cNvSpPr>
                  <a:spLocks noChangeArrowheads="1"/>
                </p:cNvSpPr>
                <p:nvPr/>
              </p:nvSpPr>
              <p:spPr bwMode="auto">
                <a:xfrm>
                  <a:off x="1791" y="4156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12950" name="Line 310"/>
                <p:cNvSpPr>
                  <a:spLocks noChangeShapeType="1"/>
                </p:cNvSpPr>
                <p:nvPr/>
              </p:nvSpPr>
              <p:spPr bwMode="auto">
                <a:xfrm>
                  <a:off x="2336" y="4337"/>
                  <a:ext cx="9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12951" name="Oval 311"/>
                <p:cNvSpPr>
                  <a:spLocks noChangeArrowheads="1"/>
                </p:cNvSpPr>
                <p:nvPr/>
              </p:nvSpPr>
              <p:spPr bwMode="auto">
                <a:xfrm>
                  <a:off x="1928" y="4156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12952" name="Oval 312"/>
                <p:cNvSpPr>
                  <a:spLocks noChangeArrowheads="1"/>
                </p:cNvSpPr>
                <p:nvPr/>
              </p:nvSpPr>
              <p:spPr bwMode="auto">
                <a:xfrm>
                  <a:off x="2018" y="4156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12953" name="Oval 313"/>
                <p:cNvSpPr>
                  <a:spLocks noChangeArrowheads="1"/>
                </p:cNvSpPr>
                <p:nvPr/>
              </p:nvSpPr>
              <p:spPr bwMode="auto">
                <a:xfrm>
                  <a:off x="2109" y="4156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12954" name="Oval 314"/>
                <p:cNvSpPr>
                  <a:spLocks noChangeArrowheads="1"/>
                </p:cNvSpPr>
                <p:nvPr/>
              </p:nvSpPr>
              <p:spPr bwMode="auto">
                <a:xfrm>
                  <a:off x="1837" y="2976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  <p:sp>
              <p:nvSpPr>
                <p:cNvPr id="112955" name="Oval 315"/>
                <p:cNvSpPr>
                  <a:spLocks noChangeArrowheads="1"/>
                </p:cNvSpPr>
                <p:nvPr/>
              </p:nvSpPr>
              <p:spPr bwMode="auto">
                <a:xfrm>
                  <a:off x="2200" y="2976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  <p:sp>
              <p:nvSpPr>
                <p:cNvPr id="112956" name="Oval 316"/>
                <p:cNvSpPr>
                  <a:spLocks noChangeArrowheads="1"/>
                </p:cNvSpPr>
                <p:nvPr/>
              </p:nvSpPr>
              <p:spPr bwMode="auto">
                <a:xfrm>
                  <a:off x="2426" y="2976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</p:grpSp>
          <p:grpSp>
            <p:nvGrpSpPr>
              <p:cNvPr id="112957" name="Group 317"/>
              <p:cNvGrpSpPr>
                <a:grpSpLocks/>
              </p:cNvGrpSpPr>
              <p:nvPr/>
            </p:nvGrpSpPr>
            <p:grpSpPr bwMode="auto">
              <a:xfrm>
                <a:off x="4060" y="2976"/>
                <a:ext cx="1133" cy="1361"/>
                <a:chOff x="1429" y="2976"/>
                <a:chExt cx="1133" cy="1361"/>
              </a:xfrm>
            </p:grpSpPr>
            <p:sp>
              <p:nvSpPr>
                <p:cNvPr id="112958" name="Line 318"/>
                <p:cNvSpPr>
                  <a:spLocks noChangeShapeType="1"/>
                </p:cNvSpPr>
                <p:nvPr/>
              </p:nvSpPr>
              <p:spPr bwMode="auto">
                <a:xfrm>
                  <a:off x="1429" y="3294"/>
                  <a:ext cx="453" cy="862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12959" name="Line 319"/>
                <p:cNvSpPr>
                  <a:spLocks noChangeShapeType="1"/>
                </p:cNvSpPr>
                <p:nvPr/>
              </p:nvSpPr>
              <p:spPr bwMode="auto">
                <a:xfrm flipV="1">
                  <a:off x="1429" y="3113"/>
                  <a:ext cx="136" cy="181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12960" name="Line 320"/>
                <p:cNvSpPr>
                  <a:spLocks noChangeShapeType="1"/>
                </p:cNvSpPr>
                <p:nvPr/>
              </p:nvSpPr>
              <p:spPr bwMode="auto">
                <a:xfrm>
                  <a:off x="1565" y="3566"/>
                  <a:ext cx="9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12961" name="Line 321"/>
                <p:cNvSpPr>
                  <a:spLocks noChangeShapeType="1"/>
                </p:cNvSpPr>
                <p:nvPr/>
              </p:nvSpPr>
              <p:spPr bwMode="auto">
                <a:xfrm>
                  <a:off x="1655" y="3566"/>
                  <a:ext cx="318" cy="590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12962" name="Line 322"/>
                <p:cNvSpPr>
                  <a:spLocks noChangeShapeType="1"/>
                </p:cNvSpPr>
                <p:nvPr/>
              </p:nvSpPr>
              <p:spPr bwMode="auto">
                <a:xfrm flipV="1">
                  <a:off x="1655" y="3113"/>
                  <a:ext cx="273" cy="453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12963" name="Line 323"/>
                <p:cNvSpPr>
                  <a:spLocks noChangeShapeType="1"/>
                </p:cNvSpPr>
                <p:nvPr/>
              </p:nvSpPr>
              <p:spPr bwMode="auto">
                <a:xfrm>
                  <a:off x="1882" y="3793"/>
                  <a:ext cx="182" cy="363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12964" name="Line 324"/>
                <p:cNvSpPr>
                  <a:spLocks noChangeShapeType="1"/>
                </p:cNvSpPr>
                <p:nvPr/>
              </p:nvSpPr>
              <p:spPr bwMode="auto">
                <a:xfrm flipV="1">
                  <a:off x="1882" y="3113"/>
                  <a:ext cx="408" cy="680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12965" name="Line 325"/>
                <p:cNvSpPr>
                  <a:spLocks noChangeShapeType="1"/>
                </p:cNvSpPr>
                <p:nvPr/>
              </p:nvSpPr>
              <p:spPr bwMode="auto">
                <a:xfrm>
                  <a:off x="1792" y="3793"/>
                  <a:ext cx="9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12966" name="Line 326"/>
                <p:cNvSpPr>
                  <a:spLocks noChangeShapeType="1"/>
                </p:cNvSpPr>
                <p:nvPr/>
              </p:nvSpPr>
              <p:spPr bwMode="auto">
                <a:xfrm>
                  <a:off x="2018" y="3884"/>
                  <a:ext cx="137" cy="272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12967" name="Line 327"/>
                <p:cNvSpPr>
                  <a:spLocks noChangeShapeType="1"/>
                </p:cNvSpPr>
                <p:nvPr/>
              </p:nvSpPr>
              <p:spPr bwMode="auto">
                <a:xfrm flipV="1">
                  <a:off x="2018" y="3113"/>
                  <a:ext cx="454" cy="770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12968" name="Line 328"/>
                <p:cNvSpPr>
                  <a:spLocks noChangeShapeType="1"/>
                </p:cNvSpPr>
                <p:nvPr/>
              </p:nvSpPr>
              <p:spPr bwMode="auto">
                <a:xfrm>
                  <a:off x="1928" y="3884"/>
                  <a:ext cx="9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12969" name="Oval 329"/>
                <p:cNvSpPr>
                  <a:spLocks noChangeArrowheads="1"/>
                </p:cNvSpPr>
                <p:nvPr/>
              </p:nvSpPr>
              <p:spPr bwMode="auto">
                <a:xfrm>
                  <a:off x="1519" y="2977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  <p:sp>
              <p:nvSpPr>
                <p:cNvPr id="112970" name="Oval 330"/>
                <p:cNvSpPr>
                  <a:spLocks noChangeArrowheads="1"/>
                </p:cNvSpPr>
                <p:nvPr/>
              </p:nvSpPr>
              <p:spPr bwMode="auto">
                <a:xfrm>
                  <a:off x="1791" y="4156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12971" name="Line 331"/>
                <p:cNvSpPr>
                  <a:spLocks noChangeShapeType="1"/>
                </p:cNvSpPr>
                <p:nvPr/>
              </p:nvSpPr>
              <p:spPr bwMode="auto">
                <a:xfrm>
                  <a:off x="2336" y="4337"/>
                  <a:ext cx="9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12972" name="Oval 332"/>
                <p:cNvSpPr>
                  <a:spLocks noChangeArrowheads="1"/>
                </p:cNvSpPr>
                <p:nvPr/>
              </p:nvSpPr>
              <p:spPr bwMode="auto">
                <a:xfrm>
                  <a:off x="1928" y="4156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12973" name="Oval 333"/>
                <p:cNvSpPr>
                  <a:spLocks noChangeArrowheads="1"/>
                </p:cNvSpPr>
                <p:nvPr/>
              </p:nvSpPr>
              <p:spPr bwMode="auto">
                <a:xfrm>
                  <a:off x="2018" y="4156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12974" name="Oval 334"/>
                <p:cNvSpPr>
                  <a:spLocks noChangeArrowheads="1"/>
                </p:cNvSpPr>
                <p:nvPr/>
              </p:nvSpPr>
              <p:spPr bwMode="auto">
                <a:xfrm>
                  <a:off x="2109" y="4156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12975" name="Oval 335"/>
                <p:cNvSpPr>
                  <a:spLocks noChangeArrowheads="1"/>
                </p:cNvSpPr>
                <p:nvPr/>
              </p:nvSpPr>
              <p:spPr bwMode="auto">
                <a:xfrm>
                  <a:off x="1837" y="2976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  <p:sp>
              <p:nvSpPr>
                <p:cNvPr id="112976" name="Oval 336"/>
                <p:cNvSpPr>
                  <a:spLocks noChangeArrowheads="1"/>
                </p:cNvSpPr>
                <p:nvPr/>
              </p:nvSpPr>
              <p:spPr bwMode="auto">
                <a:xfrm>
                  <a:off x="2200" y="2976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  <p:sp>
              <p:nvSpPr>
                <p:cNvPr id="112977" name="Oval 337"/>
                <p:cNvSpPr>
                  <a:spLocks noChangeArrowheads="1"/>
                </p:cNvSpPr>
                <p:nvPr/>
              </p:nvSpPr>
              <p:spPr bwMode="auto">
                <a:xfrm>
                  <a:off x="2426" y="2976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</p:grpSp>
          <p:grpSp>
            <p:nvGrpSpPr>
              <p:cNvPr id="112999" name="Group 359"/>
              <p:cNvGrpSpPr>
                <a:grpSpLocks/>
              </p:cNvGrpSpPr>
              <p:nvPr/>
            </p:nvGrpSpPr>
            <p:grpSpPr bwMode="auto">
              <a:xfrm>
                <a:off x="4649" y="2976"/>
                <a:ext cx="1133" cy="1361"/>
                <a:chOff x="1429" y="2976"/>
                <a:chExt cx="1133" cy="1361"/>
              </a:xfrm>
            </p:grpSpPr>
            <p:sp>
              <p:nvSpPr>
                <p:cNvPr id="113000" name="Line 360"/>
                <p:cNvSpPr>
                  <a:spLocks noChangeShapeType="1"/>
                </p:cNvSpPr>
                <p:nvPr/>
              </p:nvSpPr>
              <p:spPr bwMode="auto">
                <a:xfrm>
                  <a:off x="1429" y="3294"/>
                  <a:ext cx="453" cy="862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13001" name="Line 361"/>
                <p:cNvSpPr>
                  <a:spLocks noChangeShapeType="1"/>
                </p:cNvSpPr>
                <p:nvPr/>
              </p:nvSpPr>
              <p:spPr bwMode="auto">
                <a:xfrm flipV="1">
                  <a:off x="1429" y="3113"/>
                  <a:ext cx="136" cy="181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13002" name="Line 362"/>
                <p:cNvSpPr>
                  <a:spLocks noChangeShapeType="1"/>
                </p:cNvSpPr>
                <p:nvPr/>
              </p:nvSpPr>
              <p:spPr bwMode="auto">
                <a:xfrm>
                  <a:off x="1565" y="3566"/>
                  <a:ext cx="9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13003" name="Line 363"/>
                <p:cNvSpPr>
                  <a:spLocks noChangeShapeType="1"/>
                </p:cNvSpPr>
                <p:nvPr/>
              </p:nvSpPr>
              <p:spPr bwMode="auto">
                <a:xfrm>
                  <a:off x="1655" y="3566"/>
                  <a:ext cx="318" cy="590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13004" name="Line 364"/>
                <p:cNvSpPr>
                  <a:spLocks noChangeShapeType="1"/>
                </p:cNvSpPr>
                <p:nvPr/>
              </p:nvSpPr>
              <p:spPr bwMode="auto">
                <a:xfrm flipV="1">
                  <a:off x="1655" y="3113"/>
                  <a:ext cx="273" cy="453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13005" name="Line 365"/>
                <p:cNvSpPr>
                  <a:spLocks noChangeShapeType="1"/>
                </p:cNvSpPr>
                <p:nvPr/>
              </p:nvSpPr>
              <p:spPr bwMode="auto">
                <a:xfrm>
                  <a:off x="1882" y="3793"/>
                  <a:ext cx="182" cy="363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13006" name="Line 366"/>
                <p:cNvSpPr>
                  <a:spLocks noChangeShapeType="1"/>
                </p:cNvSpPr>
                <p:nvPr/>
              </p:nvSpPr>
              <p:spPr bwMode="auto">
                <a:xfrm flipV="1">
                  <a:off x="1882" y="3113"/>
                  <a:ext cx="408" cy="680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13007" name="Line 367"/>
                <p:cNvSpPr>
                  <a:spLocks noChangeShapeType="1"/>
                </p:cNvSpPr>
                <p:nvPr/>
              </p:nvSpPr>
              <p:spPr bwMode="auto">
                <a:xfrm>
                  <a:off x="1792" y="3793"/>
                  <a:ext cx="9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13008" name="Line 368"/>
                <p:cNvSpPr>
                  <a:spLocks noChangeShapeType="1"/>
                </p:cNvSpPr>
                <p:nvPr/>
              </p:nvSpPr>
              <p:spPr bwMode="auto">
                <a:xfrm>
                  <a:off x="2018" y="3884"/>
                  <a:ext cx="137" cy="272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13009" name="Line 369"/>
                <p:cNvSpPr>
                  <a:spLocks noChangeShapeType="1"/>
                </p:cNvSpPr>
                <p:nvPr/>
              </p:nvSpPr>
              <p:spPr bwMode="auto">
                <a:xfrm flipV="1">
                  <a:off x="2018" y="3113"/>
                  <a:ext cx="454" cy="770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13010" name="Line 370"/>
                <p:cNvSpPr>
                  <a:spLocks noChangeShapeType="1"/>
                </p:cNvSpPr>
                <p:nvPr/>
              </p:nvSpPr>
              <p:spPr bwMode="auto">
                <a:xfrm>
                  <a:off x="1928" y="3884"/>
                  <a:ext cx="9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13011" name="Oval 371"/>
                <p:cNvSpPr>
                  <a:spLocks noChangeArrowheads="1"/>
                </p:cNvSpPr>
                <p:nvPr/>
              </p:nvSpPr>
              <p:spPr bwMode="auto">
                <a:xfrm>
                  <a:off x="1519" y="2977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  <p:sp>
              <p:nvSpPr>
                <p:cNvPr id="113012" name="Oval 372"/>
                <p:cNvSpPr>
                  <a:spLocks noChangeArrowheads="1"/>
                </p:cNvSpPr>
                <p:nvPr/>
              </p:nvSpPr>
              <p:spPr bwMode="auto">
                <a:xfrm>
                  <a:off x="1791" y="4156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13013" name="Line 373"/>
                <p:cNvSpPr>
                  <a:spLocks noChangeShapeType="1"/>
                </p:cNvSpPr>
                <p:nvPr/>
              </p:nvSpPr>
              <p:spPr bwMode="auto">
                <a:xfrm>
                  <a:off x="2336" y="4337"/>
                  <a:ext cx="9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13014" name="Oval 374"/>
                <p:cNvSpPr>
                  <a:spLocks noChangeArrowheads="1"/>
                </p:cNvSpPr>
                <p:nvPr/>
              </p:nvSpPr>
              <p:spPr bwMode="auto">
                <a:xfrm>
                  <a:off x="1928" y="4156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13015" name="Oval 375"/>
                <p:cNvSpPr>
                  <a:spLocks noChangeArrowheads="1"/>
                </p:cNvSpPr>
                <p:nvPr/>
              </p:nvSpPr>
              <p:spPr bwMode="auto">
                <a:xfrm>
                  <a:off x="2018" y="4156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13016" name="Oval 376"/>
                <p:cNvSpPr>
                  <a:spLocks noChangeArrowheads="1"/>
                </p:cNvSpPr>
                <p:nvPr/>
              </p:nvSpPr>
              <p:spPr bwMode="auto">
                <a:xfrm>
                  <a:off x="2109" y="4156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13017" name="Oval 377"/>
                <p:cNvSpPr>
                  <a:spLocks noChangeArrowheads="1"/>
                </p:cNvSpPr>
                <p:nvPr/>
              </p:nvSpPr>
              <p:spPr bwMode="auto">
                <a:xfrm>
                  <a:off x="1837" y="2976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  <p:sp>
              <p:nvSpPr>
                <p:cNvPr id="113018" name="Oval 378"/>
                <p:cNvSpPr>
                  <a:spLocks noChangeArrowheads="1"/>
                </p:cNvSpPr>
                <p:nvPr/>
              </p:nvSpPr>
              <p:spPr bwMode="auto">
                <a:xfrm>
                  <a:off x="2200" y="2976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  <p:sp>
              <p:nvSpPr>
                <p:cNvPr id="113019" name="Oval 379"/>
                <p:cNvSpPr>
                  <a:spLocks noChangeArrowheads="1"/>
                </p:cNvSpPr>
                <p:nvPr/>
              </p:nvSpPr>
              <p:spPr bwMode="auto">
                <a:xfrm>
                  <a:off x="2426" y="2976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</p:grpSp>
          <p:grpSp>
            <p:nvGrpSpPr>
              <p:cNvPr id="113020" name="Group 380"/>
              <p:cNvGrpSpPr>
                <a:grpSpLocks/>
              </p:cNvGrpSpPr>
              <p:nvPr/>
            </p:nvGrpSpPr>
            <p:grpSpPr bwMode="auto">
              <a:xfrm>
                <a:off x="3016" y="2976"/>
                <a:ext cx="1133" cy="1361"/>
                <a:chOff x="1429" y="2976"/>
                <a:chExt cx="1133" cy="1361"/>
              </a:xfrm>
            </p:grpSpPr>
            <p:sp>
              <p:nvSpPr>
                <p:cNvPr id="113021" name="Line 381"/>
                <p:cNvSpPr>
                  <a:spLocks noChangeShapeType="1"/>
                </p:cNvSpPr>
                <p:nvPr/>
              </p:nvSpPr>
              <p:spPr bwMode="auto">
                <a:xfrm>
                  <a:off x="1429" y="3294"/>
                  <a:ext cx="453" cy="862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13022" name="Line 382"/>
                <p:cNvSpPr>
                  <a:spLocks noChangeShapeType="1"/>
                </p:cNvSpPr>
                <p:nvPr/>
              </p:nvSpPr>
              <p:spPr bwMode="auto">
                <a:xfrm flipV="1">
                  <a:off x="1429" y="3113"/>
                  <a:ext cx="136" cy="181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13023" name="Line 383"/>
                <p:cNvSpPr>
                  <a:spLocks noChangeShapeType="1"/>
                </p:cNvSpPr>
                <p:nvPr/>
              </p:nvSpPr>
              <p:spPr bwMode="auto">
                <a:xfrm>
                  <a:off x="1565" y="3566"/>
                  <a:ext cx="9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13024" name="Line 384"/>
                <p:cNvSpPr>
                  <a:spLocks noChangeShapeType="1"/>
                </p:cNvSpPr>
                <p:nvPr/>
              </p:nvSpPr>
              <p:spPr bwMode="auto">
                <a:xfrm>
                  <a:off x="1655" y="3566"/>
                  <a:ext cx="318" cy="590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13025" name="Line 385"/>
                <p:cNvSpPr>
                  <a:spLocks noChangeShapeType="1"/>
                </p:cNvSpPr>
                <p:nvPr/>
              </p:nvSpPr>
              <p:spPr bwMode="auto">
                <a:xfrm flipV="1">
                  <a:off x="1655" y="3113"/>
                  <a:ext cx="273" cy="453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13026" name="Line 386"/>
                <p:cNvSpPr>
                  <a:spLocks noChangeShapeType="1"/>
                </p:cNvSpPr>
                <p:nvPr/>
              </p:nvSpPr>
              <p:spPr bwMode="auto">
                <a:xfrm>
                  <a:off x="1882" y="3793"/>
                  <a:ext cx="182" cy="363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13027" name="Line 387"/>
                <p:cNvSpPr>
                  <a:spLocks noChangeShapeType="1"/>
                </p:cNvSpPr>
                <p:nvPr/>
              </p:nvSpPr>
              <p:spPr bwMode="auto">
                <a:xfrm flipV="1">
                  <a:off x="1882" y="3113"/>
                  <a:ext cx="408" cy="680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13028" name="Line 388"/>
                <p:cNvSpPr>
                  <a:spLocks noChangeShapeType="1"/>
                </p:cNvSpPr>
                <p:nvPr/>
              </p:nvSpPr>
              <p:spPr bwMode="auto">
                <a:xfrm>
                  <a:off x="1792" y="3793"/>
                  <a:ext cx="9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13029" name="Line 389"/>
                <p:cNvSpPr>
                  <a:spLocks noChangeShapeType="1"/>
                </p:cNvSpPr>
                <p:nvPr/>
              </p:nvSpPr>
              <p:spPr bwMode="auto">
                <a:xfrm>
                  <a:off x="2018" y="3884"/>
                  <a:ext cx="137" cy="272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13030" name="Line 390"/>
                <p:cNvSpPr>
                  <a:spLocks noChangeShapeType="1"/>
                </p:cNvSpPr>
                <p:nvPr/>
              </p:nvSpPr>
              <p:spPr bwMode="auto">
                <a:xfrm flipV="1">
                  <a:off x="2018" y="3113"/>
                  <a:ext cx="454" cy="770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13031" name="Line 391"/>
                <p:cNvSpPr>
                  <a:spLocks noChangeShapeType="1"/>
                </p:cNvSpPr>
                <p:nvPr/>
              </p:nvSpPr>
              <p:spPr bwMode="auto">
                <a:xfrm>
                  <a:off x="1928" y="3884"/>
                  <a:ext cx="9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13032" name="Oval 392"/>
                <p:cNvSpPr>
                  <a:spLocks noChangeArrowheads="1"/>
                </p:cNvSpPr>
                <p:nvPr/>
              </p:nvSpPr>
              <p:spPr bwMode="auto">
                <a:xfrm>
                  <a:off x="1519" y="2977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  <p:sp>
              <p:nvSpPr>
                <p:cNvPr id="113033" name="Oval 393"/>
                <p:cNvSpPr>
                  <a:spLocks noChangeArrowheads="1"/>
                </p:cNvSpPr>
                <p:nvPr/>
              </p:nvSpPr>
              <p:spPr bwMode="auto">
                <a:xfrm>
                  <a:off x="1791" y="4156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13034" name="Line 394"/>
                <p:cNvSpPr>
                  <a:spLocks noChangeShapeType="1"/>
                </p:cNvSpPr>
                <p:nvPr/>
              </p:nvSpPr>
              <p:spPr bwMode="auto">
                <a:xfrm>
                  <a:off x="2336" y="4337"/>
                  <a:ext cx="9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13035" name="Oval 395"/>
                <p:cNvSpPr>
                  <a:spLocks noChangeArrowheads="1"/>
                </p:cNvSpPr>
                <p:nvPr/>
              </p:nvSpPr>
              <p:spPr bwMode="auto">
                <a:xfrm>
                  <a:off x="1928" y="4156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13036" name="Oval 396"/>
                <p:cNvSpPr>
                  <a:spLocks noChangeArrowheads="1"/>
                </p:cNvSpPr>
                <p:nvPr/>
              </p:nvSpPr>
              <p:spPr bwMode="auto">
                <a:xfrm>
                  <a:off x="2018" y="4156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13037" name="Oval 397"/>
                <p:cNvSpPr>
                  <a:spLocks noChangeArrowheads="1"/>
                </p:cNvSpPr>
                <p:nvPr/>
              </p:nvSpPr>
              <p:spPr bwMode="auto">
                <a:xfrm>
                  <a:off x="2109" y="4156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13038" name="Oval 398"/>
                <p:cNvSpPr>
                  <a:spLocks noChangeArrowheads="1"/>
                </p:cNvSpPr>
                <p:nvPr/>
              </p:nvSpPr>
              <p:spPr bwMode="auto">
                <a:xfrm>
                  <a:off x="1837" y="2976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  <p:sp>
              <p:nvSpPr>
                <p:cNvPr id="113039" name="Oval 399"/>
                <p:cNvSpPr>
                  <a:spLocks noChangeArrowheads="1"/>
                </p:cNvSpPr>
                <p:nvPr/>
              </p:nvSpPr>
              <p:spPr bwMode="auto">
                <a:xfrm>
                  <a:off x="2200" y="2976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  <p:sp>
              <p:nvSpPr>
                <p:cNvPr id="113040" name="Oval 400"/>
                <p:cNvSpPr>
                  <a:spLocks noChangeArrowheads="1"/>
                </p:cNvSpPr>
                <p:nvPr/>
              </p:nvSpPr>
              <p:spPr bwMode="auto">
                <a:xfrm>
                  <a:off x="2426" y="2976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</p:grpSp>
          <p:grpSp>
            <p:nvGrpSpPr>
              <p:cNvPr id="113041" name="Group 401"/>
              <p:cNvGrpSpPr>
                <a:grpSpLocks/>
              </p:cNvGrpSpPr>
              <p:nvPr/>
            </p:nvGrpSpPr>
            <p:grpSpPr bwMode="auto">
              <a:xfrm>
                <a:off x="4558" y="2976"/>
                <a:ext cx="1133" cy="1361"/>
                <a:chOff x="1429" y="2976"/>
                <a:chExt cx="1133" cy="1361"/>
              </a:xfrm>
            </p:grpSpPr>
            <p:sp>
              <p:nvSpPr>
                <p:cNvPr id="113042" name="Line 402"/>
                <p:cNvSpPr>
                  <a:spLocks noChangeShapeType="1"/>
                </p:cNvSpPr>
                <p:nvPr/>
              </p:nvSpPr>
              <p:spPr bwMode="auto">
                <a:xfrm>
                  <a:off x="1429" y="3294"/>
                  <a:ext cx="453" cy="862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13043" name="Line 403"/>
                <p:cNvSpPr>
                  <a:spLocks noChangeShapeType="1"/>
                </p:cNvSpPr>
                <p:nvPr/>
              </p:nvSpPr>
              <p:spPr bwMode="auto">
                <a:xfrm flipV="1">
                  <a:off x="1429" y="3113"/>
                  <a:ext cx="136" cy="181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13044" name="Line 404"/>
                <p:cNvSpPr>
                  <a:spLocks noChangeShapeType="1"/>
                </p:cNvSpPr>
                <p:nvPr/>
              </p:nvSpPr>
              <p:spPr bwMode="auto">
                <a:xfrm>
                  <a:off x="1565" y="3566"/>
                  <a:ext cx="9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13045" name="Line 405"/>
                <p:cNvSpPr>
                  <a:spLocks noChangeShapeType="1"/>
                </p:cNvSpPr>
                <p:nvPr/>
              </p:nvSpPr>
              <p:spPr bwMode="auto">
                <a:xfrm>
                  <a:off x="1655" y="3566"/>
                  <a:ext cx="318" cy="590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13046" name="Line 406"/>
                <p:cNvSpPr>
                  <a:spLocks noChangeShapeType="1"/>
                </p:cNvSpPr>
                <p:nvPr/>
              </p:nvSpPr>
              <p:spPr bwMode="auto">
                <a:xfrm flipV="1">
                  <a:off x="1655" y="3113"/>
                  <a:ext cx="273" cy="453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13047" name="Line 407"/>
                <p:cNvSpPr>
                  <a:spLocks noChangeShapeType="1"/>
                </p:cNvSpPr>
                <p:nvPr/>
              </p:nvSpPr>
              <p:spPr bwMode="auto">
                <a:xfrm>
                  <a:off x="1882" y="3793"/>
                  <a:ext cx="182" cy="363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13048" name="Line 408"/>
                <p:cNvSpPr>
                  <a:spLocks noChangeShapeType="1"/>
                </p:cNvSpPr>
                <p:nvPr/>
              </p:nvSpPr>
              <p:spPr bwMode="auto">
                <a:xfrm flipV="1">
                  <a:off x="1882" y="3113"/>
                  <a:ext cx="408" cy="680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13049" name="Line 409"/>
                <p:cNvSpPr>
                  <a:spLocks noChangeShapeType="1"/>
                </p:cNvSpPr>
                <p:nvPr/>
              </p:nvSpPr>
              <p:spPr bwMode="auto">
                <a:xfrm>
                  <a:off x="1792" y="3793"/>
                  <a:ext cx="9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13050" name="Line 410"/>
                <p:cNvSpPr>
                  <a:spLocks noChangeShapeType="1"/>
                </p:cNvSpPr>
                <p:nvPr/>
              </p:nvSpPr>
              <p:spPr bwMode="auto">
                <a:xfrm>
                  <a:off x="2018" y="3884"/>
                  <a:ext cx="137" cy="272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13051" name="Line 411"/>
                <p:cNvSpPr>
                  <a:spLocks noChangeShapeType="1"/>
                </p:cNvSpPr>
                <p:nvPr/>
              </p:nvSpPr>
              <p:spPr bwMode="auto">
                <a:xfrm flipV="1">
                  <a:off x="2018" y="3113"/>
                  <a:ext cx="454" cy="770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13052" name="Line 412"/>
                <p:cNvSpPr>
                  <a:spLocks noChangeShapeType="1"/>
                </p:cNvSpPr>
                <p:nvPr/>
              </p:nvSpPr>
              <p:spPr bwMode="auto">
                <a:xfrm>
                  <a:off x="1928" y="3884"/>
                  <a:ext cx="9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13053" name="Oval 413"/>
                <p:cNvSpPr>
                  <a:spLocks noChangeArrowheads="1"/>
                </p:cNvSpPr>
                <p:nvPr/>
              </p:nvSpPr>
              <p:spPr bwMode="auto">
                <a:xfrm>
                  <a:off x="1519" y="2977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  <p:sp>
              <p:nvSpPr>
                <p:cNvPr id="113054" name="Oval 414"/>
                <p:cNvSpPr>
                  <a:spLocks noChangeArrowheads="1"/>
                </p:cNvSpPr>
                <p:nvPr/>
              </p:nvSpPr>
              <p:spPr bwMode="auto">
                <a:xfrm>
                  <a:off x="1791" y="4156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13055" name="Line 415"/>
                <p:cNvSpPr>
                  <a:spLocks noChangeShapeType="1"/>
                </p:cNvSpPr>
                <p:nvPr/>
              </p:nvSpPr>
              <p:spPr bwMode="auto">
                <a:xfrm>
                  <a:off x="2336" y="4337"/>
                  <a:ext cx="9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13056" name="Oval 416"/>
                <p:cNvSpPr>
                  <a:spLocks noChangeArrowheads="1"/>
                </p:cNvSpPr>
                <p:nvPr/>
              </p:nvSpPr>
              <p:spPr bwMode="auto">
                <a:xfrm>
                  <a:off x="1928" y="4156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13057" name="Oval 417"/>
                <p:cNvSpPr>
                  <a:spLocks noChangeArrowheads="1"/>
                </p:cNvSpPr>
                <p:nvPr/>
              </p:nvSpPr>
              <p:spPr bwMode="auto">
                <a:xfrm>
                  <a:off x="2018" y="4156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13058" name="Oval 418"/>
                <p:cNvSpPr>
                  <a:spLocks noChangeArrowheads="1"/>
                </p:cNvSpPr>
                <p:nvPr/>
              </p:nvSpPr>
              <p:spPr bwMode="auto">
                <a:xfrm>
                  <a:off x="2109" y="4156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13059" name="Oval 419"/>
                <p:cNvSpPr>
                  <a:spLocks noChangeArrowheads="1"/>
                </p:cNvSpPr>
                <p:nvPr/>
              </p:nvSpPr>
              <p:spPr bwMode="auto">
                <a:xfrm>
                  <a:off x="1837" y="2976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  <p:sp>
              <p:nvSpPr>
                <p:cNvPr id="113060" name="Oval 420"/>
                <p:cNvSpPr>
                  <a:spLocks noChangeArrowheads="1"/>
                </p:cNvSpPr>
                <p:nvPr/>
              </p:nvSpPr>
              <p:spPr bwMode="auto">
                <a:xfrm>
                  <a:off x="2200" y="2976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  <p:sp>
              <p:nvSpPr>
                <p:cNvPr id="113061" name="Oval 421"/>
                <p:cNvSpPr>
                  <a:spLocks noChangeArrowheads="1"/>
                </p:cNvSpPr>
                <p:nvPr/>
              </p:nvSpPr>
              <p:spPr bwMode="auto">
                <a:xfrm>
                  <a:off x="2426" y="2976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</p:grpSp>
          <p:grpSp>
            <p:nvGrpSpPr>
              <p:cNvPr id="113062" name="Group 422"/>
              <p:cNvGrpSpPr>
                <a:grpSpLocks/>
              </p:cNvGrpSpPr>
              <p:nvPr/>
            </p:nvGrpSpPr>
            <p:grpSpPr bwMode="auto">
              <a:xfrm>
                <a:off x="5193" y="3022"/>
                <a:ext cx="1133" cy="1361"/>
                <a:chOff x="1429" y="2976"/>
                <a:chExt cx="1133" cy="1361"/>
              </a:xfrm>
            </p:grpSpPr>
            <p:sp>
              <p:nvSpPr>
                <p:cNvPr id="113063" name="Line 423"/>
                <p:cNvSpPr>
                  <a:spLocks noChangeShapeType="1"/>
                </p:cNvSpPr>
                <p:nvPr/>
              </p:nvSpPr>
              <p:spPr bwMode="auto">
                <a:xfrm>
                  <a:off x="1429" y="3294"/>
                  <a:ext cx="453" cy="862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13064" name="Line 424"/>
                <p:cNvSpPr>
                  <a:spLocks noChangeShapeType="1"/>
                </p:cNvSpPr>
                <p:nvPr/>
              </p:nvSpPr>
              <p:spPr bwMode="auto">
                <a:xfrm flipV="1">
                  <a:off x="1429" y="3113"/>
                  <a:ext cx="136" cy="181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13065" name="Line 425"/>
                <p:cNvSpPr>
                  <a:spLocks noChangeShapeType="1"/>
                </p:cNvSpPr>
                <p:nvPr/>
              </p:nvSpPr>
              <p:spPr bwMode="auto">
                <a:xfrm>
                  <a:off x="1565" y="3566"/>
                  <a:ext cx="9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13066" name="Line 426"/>
                <p:cNvSpPr>
                  <a:spLocks noChangeShapeType="1"/>
                </p:cNvSpPr>
                <p:nvPr/>
              </p:nvSpPr>
              <p:spPr bwMode="auto">
                <a:xfrm>
                  <a:off x="1655" y="3566"/>
                  <a:ext cx="318" cy="590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13067" name="Line 427"/>
                <p:cNvSpPr>
                  <a:spLocks noChangeShapeType="1"/>
                </p:cNvSpPr>
                <p:nvPr/>
              </p:nvSpPr>
              <p:spPr bwMode="auto">
                <a:xfrm flipV="1">
                  <a:off x="1655" y="3113"/>
                  <a:ext cx="273" cy="453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13068" name="Line 428"/>
                <p:cNvSpPr>
                  <a:spLocks noChangeShapeType="1"/>
                </p:cNvSpPr>
                <p:nvPr/>
              </p:nvSpPr>
              <p:spPr bwMode="auto">
                <a:xfrm>
                  <a:off x="1882" y="3793"/>
                  <a:ext cx="182" cy="363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13069" name="Line 429"/>
                <p:cNvSpPr>
                  <a:spLocks noChangeShapeType="1"/>
                </p:cNvSpPr>
                <p:nvPr/>
              </p:nvSpPr>
              <p:spPr bwMode="auto">
                <a:xfrm flipV="1">
                  <a:off x="1882" y="3113"/>
                  <a:ext cx="408" cy="680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13070" name="Line 430"/>
                <p:cNvSpPr>
                  <a:spLocks noChangeShapeType="1"/>
                </p:cNvSpPr>
                <p:nvPr/>
              </p:nvSpPr>
              <p:spPr bwMode="auto">
                <a:xfrm>
                  <a:off x="1792" y="3793"/>
                  <a:ext cx="9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13071" name="Line 431"/>
                <p:cNvSpPr>
                  <a:spLocks noChangeShapeType="1"/>
                </p:cNvSpPr>
                <p:nvPr/>
              </p:nvSpPr>
              <p:spPr bwMode="auto">
                <a:xfrm>
                  <a:off x="2018" y="3884"/>
                  <a:ext cx="137" cy="272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13072" name="Line 432"/>
                <p:cNvSpPr>
                  <a:spLocks noChangeShapeType="1"/>
                </p:cNvSpPr>
                <p:nvPr/>
              </p:nvSpPr>
              <p:spPr bwMode="auto">
                <a:xfrm flipV="1">
                  <a:off x="2018" y="3113"/>
                  <a:ext cx="454" cy="770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13073" name="Line 433"/>
                <p:cNvSpPr>
                  <a:spLocks noChangeShapeType="1"/>
                </p:cNvSpPr>
                <p:nvPr/>
              </p:nvSpPr>
              <p:spPr bwMode="auto">
                <a:xfrm>
                  <a:off x="1928" y="3884"/>
                  <a:ext cx="9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13074" name="Oval 434"/>
                <p:cNvSpPr>
                  <a:spLocks noChangeArrowheads="1"/>
                </p:cNvSpPr>
                <p:nvPr/>
              </p:nvSpPr>
              <p:spPr bwMode="auto">
                <a:xfrm>
                  <a:off x="1519" y="2977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  <p:sp>
              <p:nvSpPr>
                <p:cNvPr id="113075" name="Oval 435"/>
                <p:cNvSpPr>
                  <a:spLocks noChangeArrowheads="1"/>
                </p:cNvSpPr>
                <p:nvPr/>
              </p:nvSpPr>
              <p:spPr bwMode="auto">
                <a:xfrm>
                  <a:off x="1791" y="4156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13076" name="Line 436"/>
                <p:cNvSpPr>
                  <a:spLocks noChangeShapeType="1"/>
                </p:cNvSpPr>
                <p:nvPr/>
              </p:nvSpPr>
              <p:spPr bwMode="auto">
                <a:xfrm>
                  <a:off x="2336" y="4337"/>
                  <a:ext cx="9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13077" name="Oval 437"/>
                <p:cNvSpPr>
                  <a:spLocks noChangeArrowheads="1"/>
                </p:cNvSpPr>
                <p:nvPr/>
              </p:nvSpPr>
              <p:spPr bwMode="auto">
                <a:xfrm>
                  <a:off x="1928" y="4156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13078" name="Oval 438"/>
                <p:cNvSpPr>
                  <a:spLocks noChangeArrowheads="1"/>
                </p:cNvSpPr>
                <p:nvPr/>
              </p:nvSpPr>
              <p:spPr bwMode="auto">
                <a:xfrm>
                  <a:off x="2018" y="4156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13079" name="Oval 439"/>
                <p:cNvSpPr>
                  <a:spLocks noChangeArrowheads="1"/>
                </p:cNvSpPr>
                <p:nvPr/>
              </p:nvSpPr>
              <p:spPr bwMode="auto">
                <a:xfrm>
                  <a:off x="2109" y="4156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13080" name="Oval 440"/>
                <p:cNvSpPr>
                  <a:spLocks noChangeArrowheads="1"/>
                </p:cNvSpPr>
                <p:nvPr/>
              </p:nvSpPr>
              <p:spPr bwMode="auto">
                <a:xfrm>
                  <a:off x="1837" y="2976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  <p:sp>
              <p:nvSpPr>
                <p:cNvPr id="113081" name="Oval 441"/>
                <p:cNvSpPr>
                  <a:spLocks noChangeArrowheads="1"/>
                </p:cNvSpPr>
                <p:nvPr/>
              </p:nvSpPr>
              <p:spPr bwMode="auto">
                <a:xfrm>
                  <a:off x="2200" y="2976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  <p:sp>
              <p:nvSpPr>
                <p:cNvPr id="113082" name="Oval 442"/>
                <p:cNvSpPr>
                  <a:spLocks noChangeArrowheads="1"/>
                </p:cNvSpPr>
                <p:nvPr/>
              </p:nvSpPr>
              <p:spPr bwMode="auto">
                <a:xfrm>
                  <a:off x="2426" y="2976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</p:grpSp>
          <p:grpSp>
            <p:nvGrpSpPr>
              <p:cNvPr id="113083" name="Group 443"/>
              <p:cNvGrpSpPr>
                <a:grpSpLocks/>
              </p:cNvGrpSpPr>
              <p:nvPr/>
            </p:nvGrpSpPr>
            <p:grpSpPr bwMode="auto">
              <a:xfrm>
                <a:off x="3199" y="2976"/>
                <a:ext cx="1133" cy="1361"/>
                <a:chOff x="1429" y="2976"/>
                <a:chExt cx="1133" cy="1361"/>
              </a:xfrm>
            </p:grpSpPr>
            <p:sp>
              <p:nvSpPr>
                <p:cNvPr id="113084" name="Line 444"/>
                <p:cNvSpPr>
                  <a:spLocks noChangeShapeType="1"/>
                </p:cNvSpPr>
                <p:nvPr/>
              </p:nvSpPr>
              <p:spPr bwMode="auto">
                <a:xfrm>
                  <a:off x="1429" y="3294"/>
                  <a:ext cx="453" cy="862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13085" name="Line 445"/>
                <p:cNvSpPr>
                  <a:spLocks noChangeShapeType="1"/>
                </p:cNvSpPr>
                <p:nvPr/>
              </p:nvSpPr>
              <p:spPr bwMode="auto">
                <a:xfrm flipV="1">
                  <a:off x="1429" y="3113"/>
                  <a:ext cx="136" cy="181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13086" name="Line 446"/>
                <p:cNvSpPr>
                  <a:spLocks noChangeShapeType="1"/>
                </p:cNvSpPr>
                <p:nvPr/>
              </p:nvSpPr>
              <p:spPr bwMode="auto">
                <a:xfrm>
                  <a:off x="1565" y="3566"/>
                  <a:ext cx="9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13087" name="Line 447"/>
                <p:cNvSpPr>
                  <a:spLocks noChangeShapeType="1"/>
                </p:cNvSpPr>
                <p:nvPr/>
              </p:nvSpPr>
              <p:spPr bwMode="auto">
                <a:xfrm>
                  <a:off x="1655" y="3566"/>
                  <a:ext cx="318" cy="590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13088" name="Line 448"/>
                <p:cNvSpPr>
                  <a:spLocks noChangeShapeType="1"/>
                </p:cNvSpPr>
                <p:nvPr/>
              </p:nvSpPr>
              <p:spPr bwMode="auto">
                <a:xfrm flipV="1">
                  <a:off x="1655" y="3113"/>
                  <a:ext cx="273" cy="453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13089" name="Line 449"/>
                <p:cNvSpPr>
                  <a:spLocks noChangeShapeType="1"/>
                </p:cNvSpPr>
                <p:nvPr/>
              </p:nvSpPr>
              <p:spPr bwMode="auto">
                <a:xfrm>
                  <a:off x="1882" y="3793"/>
                  <a:ext cx="182" cy="363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13090" name="Line 450"/>
                <p:cNvSpPr>
                  <a:spLocks noChangeShapeType="1"/>
                </p:cNvSpPr>
                <p:nvPr/>
              </p:nvSpPr>
              <p:spPr bwMode="auto">
                <a:xfrm flipV="1">
                  <a:off x="1882" y="3113"/>
                  <a:ext cx="408" cy="680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13091" name="Line 451"/>
                <p:cNvSpPr>
                  <a:spLocks noChangeShapeType="1"/>
                </p:cNvSpPr>
                <p:nvPr/>
              </p:nvSpPr>
              <p:spPr bwMode="auto">
                <a:xfrm>
                  <a:off x="1792" y="3793"/>
                  <a:ext cx="9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13092" name="Line 452"/>
                <p:cNvSpPr>
                  <a:spLocks noChangeShapeType="1"/>
                </p:cNvSpPr>
                <p:nvPr/>
              </p:nvSpPr>
              <p:spPr bwMode="auto">
                <a:xfrm>
                  <a:off x="2018" y="3884"/>
                  <a:ext cx="137" cy="272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13093" name="Line 453"/>
                <p:cNvSpPr>
                  <a:spLocks noChangeShapeType="1"/>
                </p:cNvSpPr>
                <p:nvPr/>
              </p:nvSpPr>
              <p:spPr bwMode="auto">
                <a:xfrm flipV="1">
                  <a:off x="2018" y="3113"/>
                  <a:ext cx="454" cy="770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13094" name="Line 454"/>
                <p:cNvSpPr>
                  <a:spLocks noChangeShapeType="1"/>
                </p:cNvSpPr>
                <p:nvPr/>
              </p:nvSpPr>
              <p:spPr bwMode="auto">
                <a:xfrm>
                  <a:off x="1928" y="3884"/>
                  <a:ext cx="9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13095" name="Oval 455"/>
                <p:cNvSpPr>
                  <a:spLocks noChangeArrowheads="1"/>
                </p:cNvSpPr>
                <p:nvPr/>
              </p:nvSpPr>
              <p:spPr bwMode="auto">
                <a:xfrm>
                  <a:off x="1519" y="2977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  <p:sp>
              <p:nvSpPr>
                <p:cNvPr id="113096" name="Oval 456"/>
                <p:cNvSpPr>
                  <a:spLocks noChangeArrowheads="1"/>
                </p:cNvSpPr>
                <p:nvPr/>
              </p:nvSpPr>
              <p:spPr bwMode="auto">
                <a:xfrm>
                  <a:off x="1791" y="4156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13097" name="Line 457"/>
                <p:cNvSpPr>
                  <a:spLocks noChangeShapeType="1"/>
                </p:cNvSpPr>
                <p:nvPr/>
              </p:nvSpPr>
              <p:spPr bwMode="auto">
                <a:xfrm>
                  <a:off x="2336" y="4337"/>
                  <a:ext cx="9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13098" name="Oval 458"/>
                <p:cNvSpPr>
                  <a:spLocks noChangeArrowheads="1"/>
                </p:cNvSpPr>
                <p:nvPr/>
              </p:nvSpPr>
              <p:spPr bwMode="auto">
                <a:xfrm>
                  <a:off x="1928" y="4156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13099" name="Oval 459"/>
                <p:cNvSpPr>
                  <a:spLocks noChangeArrowheads="1"/>
                </p:cNvSpPr>
                <p:nvPr/>
              </p:nvSpPr>
              <p:spPr bwMode="auto">
                <a:xfrm>
                  <a:off x="2018" y="4156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13100" name="Oval 460"/>
                <p:cNvSpPr>
                  <a:spLocks noChangeArrowheads="1"/>
                </p:cNvSpPr>
                <p:nvPr/>
              </p:nvSpPr>
              <p:spPr bwMode="auto">
                <a:xfrm>
                  <a:off x="2109" y="4156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13101" name="Oval 461"/>
                <p:cNvSpPr>
                  <a:spLocks noChangeArrowheads="1"/>
                </p:cNvSpPr>
                <p:nvPr/>
              </p:nvSpPr>
              <p:spPr bwMode="auto">
                <a:xfrm>
                  <a:off x="1837" y="2976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  <p:sp>
              <p:nvSpPr>
                <p:cNvPr id="113102" name="Oval 462"/>
                <p:cNvSpPr>
                  <a:spLocks noChangeArrowheads="1"/>
                </p:cNvSpPr>
                <p:nvPr/>
              </p:nvSpPr>
              <p:spPr bwMode="auto">
                <a:xfrm>
                  <a:off x="2200" y="2976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  <p:sp>
              <p:nvSpPr>
                <p:cNvPr id="113103" name="Oval 463"/>
                <p:cNvSpPr>
                  <a:spLocks noChangeArrowheads="1"/>
                </p:cNvSpPr>
                <p:nvPr/>
              </p:nvSpPr>
              <p:spPr bwMode="auto">
                <a:xfrm>
                  <a:off x="2426" y="2976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</p:grpSp>
          <p:grpSp>
            <p:nvGrpSpPr>
              <p:cNvPr id="113104" name="Group 464"/>
              <p:cNvGrpSpPr>
                <a:grpSpLocks/>
              </p:cNvGrpSpPr>
              <p:nvPr/>
            </p:nvGrpSpPr>
            <p:grpSpPr bwMode="auto">
              <a:xfrm>
                <a:off x="3560" y="2976"/>
                <a:ext cx="1133" cy="1361"/>
                <a:chOff x="1429" y="2976"/>
                <a:chExt cx="1133" cy="1361"/>
              </a:xfrm>
            </p:grpSpPr>
            <p:sp>
              <p:nvSpPr>
                <p:cNvPr id="113105" name="Line 465"/>
                <p:cNvSpPr>
                  <a:spLocks noChangeShapeType="1"/>
                </p:cNvSpPr>
                <p:nvPr/>
              </p:nvSpPr>
              <p:spPr bwMode="auto">
                <a:xfrm>
                  <a:off x="1429" y="3294"/>
                  <a:ext cx="453" cy="862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13106" name="Line 466"/>
                <p:cNvSpPr>
                  <a:spLocks noChangeShapeType="1"/>
                </p:cNvSpPr>
                <p:nvPr/>
              </p:nvSpPr>
              <p:spPr bwMode="auto">
                <a:xfrm flipV="1">
                  <a:off x="1429" y="3113"/>
                  <a:ext cx="136" cy="181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13107" name="Line 467"/>
                <p:cNvSpPr>
                  <a:spLocks noChangeShapeType="1"/>
                </p:cNvSpPr>
                <p:nvPr/>
              </p:nvSpPr>
              <p:spPr bwMode="auto">
                <a:xfrm>
                  <a:off x="1565" y="3566"/>
                  <a:ext cx="9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13108" name="Line 468"/>
                <p:cNvSpPr>
                  <a:spLocks noChangeShapeType="1"/>
                </p:cNvSpPr>
                <p:nvPr/>
              </p:nvSpPr>
              <p:spPr bwMode="auto">
                <a:xfrm>
                  <a:off x="1655" y="3566"/>
                  <a:ext cx="318" cy="590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13109" name="Line 469"/>
                <p:cNvSpPr>
                  <a:spLocks noChangeShapeType="1"/>
                </p:cNvSpPr>
                <p:nvPr/>
              </p:nvSpPr>
              <p:spPr bwMode="auto">
                <a:xfrm flipV="1">
                  <a:off x="1655" y="3113"/>
                  <a:ext cx="273" cy="453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13110" name="Line 470"/>
                <p:cNvSpPr>
                  <a:spLocks noChangeShapeType="1"/>
                </p:cNvSpPr>
                <p:nvPr/>
              </p:nvSpPr>
              <p:spPr bwMode="auto">
                <a:xfrm>
                  <a:off x="1882" y="3793"/>
                  <a:ext cx="182" cy="363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13111" name="Line 471"/>
                <p:cNvSpPr>
                  <a:spLocks noChangeShapeType="1"/>
                </p:cNvSpPr>
                <p:nvPr/>
              </p:nvSpPr>
              <p:spPr bwMode="auto">
                <a:xfrm flipV="1">
                  <a:off x="1882" y="3113"/>
                  <a:ext cx="408" cy="680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13112" name="Line 472"/>
                <p:cNvSpPr>
                  <a:spLocks noChangeShapeType="1"/>
                </p:cNvSpPr>
                <p:nvPr/>
              </p:nvSpPr>
              <p:spPr bwMode="auto">
                <a:xfrm>
                  <a:off x="1792" y="3793"/>
                  <a:ext cx="9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13113" name="Line 473"/>
                <p:cNvSpPr>
                  <a:spLocks noChangeShapeType="1"/>
                </p:cNvSpPr>
                <p:nvPr/>
              </p:nvSpPr>
              <p:spPr bwMode="auto">
                <a:xfrm>
                  <a:off x="2018" y="3884"/>
                  <a:ext cx="137" cy="272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13114" name="Line 474"/>
                <p:cNvSpPr>
                  <a:spLocks noChangeShapeType="1"/>
                </p:cNvSpPr>
                <p:nvPr/>
              </p:nvSpPr>
              <p:spPr bwMode="auto">
                <a:xfrm flipV="1">
                  <a:off x="2018" y="3113"/>
                  <a:ext cx="454" cy="770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13115" name="Line 475"/>
                <p:cNvSpPr>
                  <a:spLocks noChangeShapeType="1"/>
                </p:cNvSpPr>
                <p:nvPr/>
              </p:nvSpPr>
              <p:spPr bwMode="auto">
                <a:xfrm>
                  <a:off x="1928" y="3884"/>
                  <a:ext cx="9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13116" name="Oval 476"/>
                <p:cNvSpPr>
                  <a:spLocks noChangeArrowheads="1"/>
                </p:cNvSpPr>
                <p:nvPr/>
              </p:nvSpPr>
              <p:spPr bwMode="auto">
                <a:xfrm>
                  <a:off x="1519" y="2977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  <p:sp>
              <p:nvSpPr>
                <p:cNvPr id="113117" name="Oval 477"/>
                <p:cNvSpPr>
                  <a:spLocks noChangeArrowheads="1"/>
                </p:cNvSpPr>
                <p:nvPr/>
              </p:nvSpPr>
              <p:spPr bwMode="auto">
                <a:xfrm>
                  <a:off x="1791" y="4156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13118" name="Line 478"/>
                <p:cNvSpPr>
                  <a:spLocks noChangeShapeType="1"/>
                </p:cNvSpPr>
                <p:nvPr/>
              </p:nvSpPr>
              <p:spPr bwMode="auto">
                <a:xfrm>
                  <a:off x="2336" y="4337"/>
                  <a:ext cx="9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13119" name="Oval 479"/>
                <p:cNvSpPr>
                  <a:spLocks noChangeArrowheads="1"/>
                </p:cNvSpPr>
                <p:nvPr/>
              </p:nvSpPr>
              <p:spPr bwMode="auto">
                <a:xfrm>
                  <a:off x="1928" y="4156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13120" name="Oval 480"/>
                <p:cNvSpPr>
                  <a:spLocks noChangeArrowheads="1"/>
                </p:cNvSpPr>
                <p:nvPr/>
              </p:nvSpPr>
              <p:spPr bwMode="auto">
                <a:xfrm>
                  <a:off x="2018" y="4156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13121" name="Oval 481"/>
                <p:cNvSpPr>
                  <a:spLocks noChangeArrowheads="1"/>
                </p:cNvSpPr>
                <p:nvPr/>
              </p:nvSpPr>
              <p:spPr bwMode="auto">
                <a:xfrm>
                  <a:off x="2109" y="4156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13122" name="Oval 482"/>
                <p:cNvSpPr>
                  <a:spLocks noChangeArrowheads="1"/>
                </p:cNvSpPr>
                <p:nvPr/>
              </p:nvSpPr>
              <p:spPr bwMode="auto">
                <a:xfrm>
                  <a:off x="1837" y="2976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  <p:sp>
              <p:nvSpPr>
                <p:cNvPr id="113123" name="Oval 483"/>
                <p:cNvSpPr>
                  <a:spLocks noChangeArrowheads="1"/>
                </p:cNvSpPr>
                <p:nvPr/>
              </p:nvSpPr>
              <p:spPr bwMode="auto">
                <a:xfrm>
                  <a:off x="2200" y="2976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  <p:sp>
              <p:nvSpPr>
                <p:cNvPr id="113124" name="Oval 484"/>
                <p:cNvSpPr>
                  <a:spLocks noChangeArrowheads="1"/>
                </p:cNvSpPr>
                <p:nvPr/>
              </p:nvSpPr>
              <p:spPr bwMode="auto">
                <a:xfrm>
                  <a:off x="2426" y="2976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</p:grpSp>
          <p:sp>
            <p:nvSpPr>
              <p:cNvPr id="113127" name="Line 487"/>
              <p:cNvSpPr>
                <a:spLocks noChangeShapeType="1"/>
              </p:cNvSpPr>
              <p:nvPr/>
            </p:nvSpPr>
            <p:spPr bwMode="auto">
              <a:xfrm flipH="1">
                <a:off x="2925" y="3294"/>
                <a:ext cx="91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3128" name="Line 488"/>
              <p:cNvSpPr>
                <a:spLocks noChangeShapeType="1"/>
              </p:cNvSpPr>
              <p:nvPr/>
            </p:nvSpPr>
            <p:spPr bwMode="auto">
              <a:xfrm flipH="1">
                <a:off x="4468" y="3294"/>
                <a:ext cx="9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3129" name="Line 489"/>
              <p:cNvSpPr>
                <a:spLocks noChangeShapeType="1"/>
              </p:cNvSpPr>
              <p:nvPr/>
            </p:nvSpPr>
            <p:spPr bwMode="auto">
              <a:xfrm flipH="1">
                <a:off x="4558" y="3294"/>
                <a:ext cx="91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3130" name="Line 490"/>
              <p:cNvSpPr>
                <a:spLocks noChangeShapeType="1"/>
              </p:cNvSpPr>
              <p:nvPr/>
            </p:nvSpPr>
            <p:spPr bwMode="auto">
              <a:xfrm flipH="1">
                <a:off x="4694" y="3294"/>
                <a:ext cx="4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3131" name="Line 491"/>
              <p:cNvSpPr>
                <a:spLocks noChangeShapeType="1"/>
              </p:cNvSpPr>
              <p:nvPr/>
            </p:nvSpPr>
            <p:spPr bwMode="auto">
              <a:xfrm flipH="1">
                <a:off x="3969" y="3294"/>
                <a:ext cx="9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3132" name="Line 492"/>
              <p:cNvSpPr>
                <a:spLocks noChangeShapeType="1"/>
              </p:cNvSpPr>
              <p:nvPr/>
            </p:nvSpPr>
            <p:spPr bwMode="auto">
              <a:xfrm flipH="1">
                <a:off x="3470" y="3294"/>
                <a:ext cx="9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3133" name="Line 493"/>
              <p:cNvSpPr>
                <a:spLocks noChangeShapeType="1"/>
              </p:cNvSpPr>
              <p:nvPr/>
            </p:nvSpPr>
            <p:spPr bwMode="auto">
              <a:xfrm flipH="1">
                <a:off x="4150" y="3294"/>
                <a:ext cx="13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grpSp>
            <p:nvGrpSpPr>
              <p:cNvPr id="113178" name="Group 538"/>
              <p:cNvGrpSpPr>
                <a:grpSpLocks/>
              </p:cNvGrpSpPr>
              <p:nvPr/>
            </p:nvGrpSpPr>
            <p:grpSpPr bwMode="auto">
              <a:xfrm>
                <a:off x="3288" y="2931"/>
                <a:ext cx="1588" cy="1361"/>
                <a:chOff x="2880" y="1162"/>
                <a:chExt cx="1588" cy="1361"/>
              </a:xfrm>
            </p:grpSpPr>
            <p:sp>
              <p:nvSpPr>
                <p:cNvPr id="113179" name="Line 539"/>
                <p:cNvSpPr>
                  <a:spLocks noChangeShapeType="1"/>
                </p:cNvSpPr>
                <p:nvPr/>
              </p:nvSpPr>
              <p:spPr bwMode="auto">
                <a:xfrm>
                  <a:off x="3787" y="1480"/>
                  <a:ext cx="453" cy="862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13180" name="Line 540"/>
                <p:cNvSpPr>
                  <a:spLocks noChangeShapeType="1"/>
                </p:cNvSpPr>
                <p:nvPr/>
              </p:nvSpPr>
              <p:spPr bwMode="auto">
                <a:xfrm flipV="1">
                  <a:off x="3787" y="1298"/>
                  <a:ext cx="136" cy="181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13181" name="Line 541"/>
                <p:cNvSpPr>
                  <a:spLocks noChangeShapeType="1"/>
                </p:cNvSpPr>
                <p:nvPr/>
              </p:nvSpPr>
              <p:spPr bwMode="auto">
                <a:xfrm>
                  <a:off x="2880" y="1752"/>
                  <a:ext cx="9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13182" name="Line 542"/>
                <p:cNvSpPr>
                  <a:spLocks noChangeShapeType="1"/>
                </p:cNvSpPr>
                <p:nvPr/>
              </p:nvSpPr>
              <p:spPr bwMode="auto">
                <a:xfrm>
                  <a:off x="2970" y="1752"/>
                  <a:ext cx="318" cy="590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13183" name="Line 543"/>
                <p:cNvSpPr>
                  <a:spLocks noChangeShapeType="1"/>
                </p:cNvSpPr>
                <p:nvPr/>
              </p:nvSpPr>
              <p:spPr bwMode="auto">
                <a:xfrm flipV="1">
                  <a:off x="2970" y="1299"/>
                  <a:ext cx="273" cy="453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13184" name="Line 544"/>
                <p:cNvSpPr>
                  <a:spLocks noChangeShapeType="1"/>
                </p:cNvSpPr>
                <p:nvPr/>
              </p:nvSpPr>
              <p:spPr bwMode="auto">
                <a:xfrm>
                  <a:off x="3197" y="1979"/>
                  <a:ext cx="182" cy="363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13185" name="Line 545"/>
                <p:cNvSpPr>
                  <a:spLocks noChangeShapeType="1"/>
                </p:cNvSpPr>
                <p:nvPr/>
              </p:nvSpPr>
              <p:spPr bwMode="auto">
                <a:xfrm flipV="1">
                  <a:off x="3197" y="1299"/>
                  <a:ext cx="408" cy="680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13186" name="Line 546"/>
                <p:cNvSpPr>
                  <a:spLocks noChangeShapeType="1"/>
                </p:cNvSpPr>
                <p:nvPr/>
              </p:nvSpPr>
              <p:spPr bwMode="auto">
                <a:xfrm>
                  <a:off x="3107" y="1979"/>
                  <a:ext cx="9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13187" name="Line 547"/>
                <p:cNvSpPr>
                  <a:spLocks noChangeShapeType="1"/>
                </p:cNvSpPr>
                <p:nvPr/>
              </p:nvSpPr>
              <p:spPr bwMode="auto">
                <a:xfrm>
                  <a:off x="3333" y="2070"/>
                  <a:ext cx="137" cy="272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13188" name="Line 548"/>
                <p:cNvSpPr>
                  <a:spLocks noChangeShapeType="1"/>
                </p:cNvSpPr>
                <p:nvPr/>
              </p:nvSpPr>
              <p:spPr bwMode="auto">
                <a:xfrm flipV="1">
                  <a:off x="3333" y="1299"/>
                  <a:ext cx="454" cy="770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13189" name="Line 549"/>
                <p:cNvSpPr>
                  <a:spLocks noChangeShapeType="1"/>
                </p:cNvSpPr>
                <p:nvPr/>
              </p:nvSpPr>
              <p:spPr bwMode="auto">
                <a:xfrm>
                  <a:off x="3243" y="2070"/>
                  <a:ext cx="9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13190" name="Oval 550"/>
                <p:cNvSpPr>
                  <a:spLocks noChangeArrowheads="1"/>
                </p:cNvSpPr>
                <p:nvPr/>
              </p:nvSpPr>
              <p:spPr bwMode="auto">
                <a:xfrm>
                  <a:off x="3923" y="1162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  <p:sp>
              <p:nvSpPr>
                <p:cNvPr id="113191" name="Oval 551"/>
                <p:cNvSpPr>
                  <a:spLocks noChangeArrowheads="1"/>
                </p:cNvSpPr>
                <p:nvPr/>
              </p:nvSpPr>
              <p:spPr bwMode="auto">
                <a:xfrm>
                  <a:off x="4150" y="2341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13192" name="Line 552"/>
                <p:cNvSpPr>
                  <a:spLocks noChangeShapeType="1"/>
                </p:cNvSpPr>
                <p:nvPr/>
              </p:nvSpPr>
              <p:spPr bwMode="auto">
                <a:xfrm>
                  <a:off x="3651" y="2523"/>
                  <a:ext cx="9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13193" name="Oval 553"/>
                <p:cNvSpPr>
                  <a:spLocks noChangeArrowheads="1"/>
                </p:cNvSpPr>
                <p:nvPr/>
              </p:nvSpPr>
              <p:spPr bwMode="auto">
                <a:xfrm>
                  <a:off x="3243" y="2342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13194" name="Oval 554"/>
                <p:cNvSpPr>
                  <a:spLocks noChangeArrowheads="1"/>
                </p:cNvSpPr>
                <p:nvPr/>
              </p:nvSpPr>
              <p:spPr bwMode="auto">
                <a:xfrm>
                  <a:off x="3333" y="2342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13195" name="Oval 555"/>
                <p:cNvSpPr>
                  <a:spLocks noChangeArrowheads="1"/>
                </p:cNvSpPr>
                <p:nvPr/>
              </p:nvSpPr>
              <p:spPr bwMode="auto">
                <a:xfrm>
                  <a:off x="3424" y="2342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13196" name="Oval 556"/>
                <p:cNvSpPr>
                  <a:spLocks noChangeArrowheads="1"/>
                </p:cNvSpPr>
                <p:nvPr/>
              </p:nvSpPr>
              <p:spPr bwMode="auto">
                <a:xfrm>
                  <a:off x="3152" y="1162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  <p:sp>
              <p:nvSpPr>
                <p:cNvPr id="113197" name="Oval 557"/>
                <p:cNvSpPr>
                  <a:spLocks noChangeArrowheads="1"/>
                </p:cNvSpPr>
                <p:nvPr/>
              </p:nvSpPr>
              <p:spPr bwMode="auto">
                <a:xfrm>
                  <a:off x="3515" y="1162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  <p:sp>
              <p:nvSpPr>
                <p:cNvPr id="113198" name="Oval 558"/>
                <p:cNvSpPr>
                  <a:spLocks noChangeArrowheads="1"/>
                </p:cNvSpPr>
                <p:nvPr/>
              </p:nvSpPr>
              <p:spPr bwMode="auto">
                <a:xfrm>
                  <a:off x="3741" y="1162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  <p:sp>
              <p:nvSpPr>
                <p:cNvPr id="113199" name="Line 559"/>
                <p:cNvSpPr>
                  <a:spLocks noChangeShapeType="1"/>
                </p:cNvSpPr>
                <p:nvPr/>
              </p:nvSpPr>
              <p:spPr bwMode="auto">
                <a:xfrm>
                  <a:off x="3696" y="1480"/>
                  <a:ext cx="9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13200" name="Line 560"/>
                <p:cNvSpPr>
                  <a:spLocks noChangeShapeType="1"/>
                </p:cNvSpPr>
                <p:nvPr/>
              </p:nvSpPr>
              <p:spPr bwMode="auto">
                <a:xfrm>
                  <a:off x="4105" y="1752"/>
                  <a:ext cx="318" cy="590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13201" name="Oval 561"/>
                <p:cNvSpPr>
                  <a:spLocks noChangeArrowheads="1"/>
                </p:cNvSpPr>
                <p:nvPr/>
              </p:nvSpPr>
              <p:spPr bwMode="auto">
                <a:xfrm>
                  <a:off x="4332" y="2341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13202" name="Line 562"/>
                <p:cNvSpPr>
                  <a:spLocks noChangeShapeType="1"/>
                </p:cNvSpPr>
                <p:nvPr/>
              </p:nvSpPr>
              <p:spPr bwMode="auto">
                <a:xfrm flipV="1">
                  <a:off x="4104" y="1253"/>
                  <a:ext cx="273" cy="453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13203" name="Line 563"/>
                <p:cNvSpPr>
                  <a:spLocks noChangeShapeType="1"/>
                </p:cNvSpPr>
                <p:nvPr/>
              </p:nvSpPr>
              <p:spPr bwMode="auto">
                <a:xfrm>
                  <a:off x="3923" y="1706"/>
                  <a:ext cx="18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13204" name="Oval 564"/>
                <p:cNvSpPr>
                  <a:spLocks noChangeArrowheads="1"/>
                </p:cNvSpPr>
                <p:nvPr/>
              </p:nvSpPr>
              <p:spPr bwMode="auto">
                <a:xfrm>
                  <a:off x="4286" y="1162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  <p:sp>
              <p:nvSpPr>
                <p:cNvPr id="113205" name="Line 565"/>
                <p:cNvSpPr>
                  <a:spLocks noChangeShapeType="1"/>
                </p:cNvSpPr>
                <p:nvPr/>
              </p:nvSpPr>
              <p:spPr bwMode="auto">
                <a:xfrm>
                  <a:off x="3515" y="2205"/>
                  <a:ext cx="91" cy="136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13206" name="Oval 566"/>
                <p:cNvSpPr>
                  <a:spLocks noChangeArrowheads="1"/>
                </p:cNvSpPr>
                <p:nvPr/>
              </p:nvSpPr>
              <p:spPr bwMode="auto">
                <a:xfrm>
                  <a:off x="3560" y="2341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13207" name="Line 567"/>
                <p:cNvSpPr>
                  <a:spLocks noChangeShapeType="1"/>
                </p:cNvSpPr>
                <p:nvPr/>
              </p:nvSpPr>
              <p:spPr bwMode="auto">
                <a:xfrm flipV="1">
                  <a:off x="3515" y="1253"/>
                  <a:ext cx="590" cy="951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13208" name="Oval 568"/>
                <p:cNvSpPr>
                  <a:spLocks noChangeArrowheads="1"/>
                </p:cNvSpPr>
                <p:nvPr/>
              </p:nvSpPr>
              <p:spPr bwMode="auto">
                <a:xfrm>
                  <a:off x="4059" y="1162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  <p:sp>
              <p:nvSpPr>
                <p:cNvPr id="113209" name="Line 569"/>
                <p:cNvSpPr>
                  <a:spLocks noChangeShapeType="1"/>
                </p:cNvSpPr>
                <p:nvPr/>
              </p:nvSpPr>
              <p:spPr bwMode="auto">
                <a:xfrm>
                  <a:off x="3379" y="2205"/>
                  <a:ext cx="13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</p:grpSp>
          <p:grpSp>
            <p:nvGrpSpPr>
              <p:cNvPr id="113210" name="Group 570"/>
              <p:cNvGrpSpPr>
                <a:grpSpLocks/>
              </p:cNvGrpSpPr>
              <p:nvPr/>
            </p:nvGrpSpPr>
            <p:grpSpPr bwMode="auto">
              <a:xfrm>
                <a:off x="3833" y="2931"/>
                <a:ext cx="1588" cy="1361"/>
                <a:chOff x="2880" y="1162"/>
                <a:chExt cx="1588" cy="1361"/>
              </a:xfrm>
            </p:grpSpPr>
            <p:sp>
              <p:nvSpPr>
                <p:cNvPr id="113211" name="Line 571"/>
                <p:cNvSpPr>
                  <a:spLocks noChangeShapeType="1"/>
                </p:cNvSpPr>
                <p:nvPr/>
              </p:nvSpPr>
              <p:spPr bwMode="auto">
                <a:xfrm>
                  <a:off x="3787" y="1480"/>
                  <a:ext cx="453" cy="862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13212" name="Line 572"/>
                <p:cNvSpPr>
                  <a:spLocks noChangeShapeType="1"/>
                </p:cNvSpPr>
                <p:nvPr/>
              </p:nvSpPr>
              <p:spPr bwMode="auto">
                <a:xfrm flipV="1">
                  <a:off x="3787" y="1298"/>
                  <a:ext cx="136" cy="181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13213" name="Line 573"/>
                <p:cNvSpPr>
                  <a:spLocks noChangeShapeType="1"/>
                </p:cNvSpPr>
                <p:nvPr/>
              </p:nvSpPr>
              <p:spPr bwMode="auto">
                <a:xfrm>
                  <a:off x="2880" y="1752"/>
                  <a:ext cx="9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13214" name="Line 574"/>
                <p:cNvSpPr>
                  <a:spLocks noChangeShapeType="1"/>
                </p:cNvSpPr>
                <p:nvPr/>
              </p:nvSpPr>
              <p:spPr bwMode="auto">
                <a:xfrm>
                  <a:off x="2970" y="1752"/>
                  <a:ext cx="318" cy="590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13215" name="Line 575"/>
                <p:cNvSpPr>
                  <a:spLocks noChangeShapeType="1"/>
                </p:cNvSpPr>
                <p:nvPr/>
              </p:nvSpPr>
              <p:spPr bwMode="auto">
                <a:xfrm flipV="1">
                  <a:off x="2970" y="1299"/>
                  <a:ext cx="273" cy="453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13216" name="Line 576"/>
                <p:cNvSpPr>
                  <a:spLocks noChangeShapeType="1"/>
                </p:cNvSpPr>
                <p:nvPr/>
              </p:nvSpPr>
              <p:spPr bwMode="auto">
                <a:xfrm>
                  <a:off x="3197" y="1979"/>
                  <a:ext cx="182" cy="363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13217" name="Line 577"/>
                <p:cNvSpPr>
                  <a:spLocks noChangeShapeType="1"/>
                </p:cNvSpPr>
                <p:nvPr/>
              </p:nvSpPr>
              <p:spPr bwMode="auto">
                <a:xfrm flipV="1">
                  <a:off x="3197" y="1299"/>
                  <a:ext cx="408" cy="680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13218" name="Line 578"/>
                <p:cNvSpPr>
                  <a:spLocks noChangeShapeType="1"/>
                </p:cNvSpPr>
                <p:nvPr/>
              </p:nvSpPr>
              <p:spPr bwMode="auto">
                <a:xfrm>
                  <a:off x="3107" y="1979"/>
                  <a:ext cx="9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13219" name="Line 579"/>
                <p:cNvSpPr>
                  <a:spLocks noChangeShapeType="1"/>
                </p:cNvSpPr>
                <p:nvPr/>
              </p:nvSpPr>
              <p:spPr bwMode="auto">
                <a:xfrm>
                  <a:off x="3333" y="2070"/>
                  <a:ext cx="137" cy="272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13220" name="Line 580"/>
                <p:cNvSpPr>
                  <a:spLocks noChangeShapeType="1"/>
                </p:cNvSpPr>
                <p:nvPr/>
              </p:nvSpPr>
              <p:spPr bwMode="auto">
                <a:xfrm flipV="1">
                  <a:off x="3333" y="1299"/>
                  <a:ext cx="454" cy="770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13221" name="Line 581"/>
                <p:cNvSpPr>
                  <a:spLocks noChangeShapeType="1"/>
                </p:cNvSpPr>
                <p:nvPr/>
              </p:nvSpPr>
              <p:spPr bwMode="auto">
                <a:xfrm>
                  <a:off x="3243" y="2070"/>
                  <a:ext cx="9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13222" name="Oval 582"/>
                <p:cNvSpPr>
                  <a:spLocks noChangeArrowheads="1"/>
                </p:cNvSpPr>
                <p:nvPr/>
              </p:nvSpPr>
              <p:spPr bwMode="auto">
                <a:xfrm>
                  <a:off x="3923" y="1162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  <p:sp>
              <p:nvSpPr>
                <p:cNvPr id="113223" name="Oval 583"/>
                <p:cNvSpPr>
                  <a:spLocks noChangeArrowheads="1"/>
                </p:cNvSpPr>
                <p:nvPr/>
              </p:nvSpPr>
              <p:spPr bwMode="auto">
                <a:xfrm>
                  <a:off x="4150" y="2341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13224" name="Line 584"/>
                <p:cNvSpPr>
                  <a:spLocks noChangeShapeType="1"/>
                </p:cNvSpPr>
                <p:nvPr/>
              </p:nvSpPr>
              <p:spPr bwMode="auto">
                <a:xfrm>
                  <a:off x="3651" y="2523"/>
                  <a:ext cx="9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13225" name="Oval 585"/>
                <p:cNvSpPr>
                  <a:spLocks noChangeArrowheads="1"/>
                </p:cNvSpPr>
                <p:nvPr/>
              </p:nvSpPr>
              <p:spPr bwMode="auto">
                <a:xfrm>
                  <a:off x="3243" y="2342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13226" name="Oval 586"/>
                <p:cNvSpPr>
                  <a:spLocks noChangeArrowheads="1"/>
                </p:cNvSpPr>
                <p:nvPr/>
              </p:nvSpPr>
              <p:spPr bwMode="auto">
                <a:xfrm>
                  <a:off x="3333" y="2342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13227" name="Oval 587"/>
                <p:cNvSpPr>
                  <a:spLocks noChangeArrowheads="1"/>
                </p:cNvSpPr>
                <p:nvPr/>
              </p:nvSpPr>
              <p:spPr bwMode="auto">
                <a:xfrm>
                  <a:off x="3424" y="2342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13228" name="Oval 588"/>
                <p:cNvSpPr>
                  <a:spLocks noChangeArrowheads="1"/>
                </p:cNvSpPr>
                <p:nvPr/>
              </p:nvSpPr>
              <p:spPr bwMode="auto">
                <a:xfrm>
                  <a:off x="3152" y="1162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  <p:sp>
              <p:nvSpPr>
                <p:cNvPr id="113229" name="Oval 589"/>
                <p:cNvSpPr>
                  <a:spLocks noChangeArrowheads="1"/>
                </p:cNvSpPr>
                <p:nvPr/>
              </p:nvSpPr>
              <p:spPr bwMode="auto">
                <a:xfrm>
                  <a:off x="3515" y="1162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  <p:sp>
              <p:nvSpPr>
                <p:cNvPr id="113230" name="Oval 590"/>
                <p:cNvSpPr>
                  <a:spLocks noChangeArrowheads="1"/>
                </p:cNvSpPr>
                <p:nvPr/>
              </p:nvSpPr>
              <p:spPr bwMode="auto">
                <a:xfrm>
                  <a:off x="3741" y="1162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  <p:sp>
              <p:nvSpPr>
                <p:cNvPr id="113231" name="Line 591"/>
                <p:cNvSpPr>
                  <a:spLocks noChangeShapeType="1"/>
                </p:cNvSpPr>
                <p:nvPr/>
              </p:nvSpPr>
              <p:spPr bwMode="auto">
                <a:xfrm>
                  <a:off x="3696" y="1480"/>
                  <a:ext cx="9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13232" name="Line 592"/>
                <p:cNvSpPr>
                  <a:spLocks noChangeShapeType="1"/>
                </p:cNvSpPr>
                <p:nvPr/>
              </p:nvSpPr>
              <p:spPr bwMode="auto">
                <a:xfrm>
                  <a:off x="4105" y="1752"/>
                  <a:ext cx="318" cy="590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13233" name="Oval 593"/>
                <p:cNvSpPr>
                  <a:spLocks noChangeArrowheads="1"/>
                </p:cNvSpPr>
                <p:nvPr/>
              </p:nvSpPr>
              <p:spPr bwMode="auto">
                <a:xfrm>
                  <a:off x="4332" y="2341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13234" name="Line 594"/>
                <p:cNvSpPr>
                  <a:spLocks noChangeShapeType="1"/>
                </p:cNvSpPr>
                <p:nvPr/>
              </p:nvSpPr>
              <p:spPr bwMode="auto">
                <a:xfrm flipV="1">
                  <a:off x="4104" y="1253"/>
                  <a:ext cx="273" cy="453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13235" name="Line 595"/>
                <p:cNvSpPr>
                  <a:spLocks noChangeShapeType="1"/>
                </p:cNvSpPr>
                <p:nvPr/>
              </p:nvSpPr>
              <p:spPr bwMode="auto">
                <a:xfrm>
                  <a:off x="3923" y="1706"/>
                  <a:ext cx="18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13236" name="Oval 596"/>
                <p:cNvSpPr>
                  <a:spLocks noChangeArrowheads="1"/>
                </p:cNvSpPr>
                <p:nvPr/>
              </p:nvSpPr>
              <p:spPr bwMode="auto">
                <a:xfrm>
                  <a:off x="4286" y="1162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  <p:sp>
              <p:nvSpPr>
                <p:cNvPr id="113237" name="Line 597"/>
                <p:cNvSpPr>
                  <a:spLocks noChangeShapeType="1"/>
                </p:cNvSpPr>
                <p:nvPr/>
              </p:nvSpPr>
              <p:spPr bwMode="auto">
                <a:xfrm>
                  <a:off x="3515" y="2205"/>
                  <a:ext cx="91" cy="136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13238" name="Oval 598"/>
                <p:cNvSpPr>
                  <a:spLocks noChangeArrowheads="1"/>
                </p:cNvSpPr>
                <p:nvPr/>
              </p:nvSpPr>
              <p:spPr bwMode="auto">
                <a:xfrm>
                  <a:off x="3560" y="2341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13239" name="Line 599"/>
                <p:cNvSpPr>
                  <a:spLocks noChangeShapeType="1"/>
                </p:cNvSpPr>
                <p:nvPr/>
              </p:nvSpPr>
              <p:spPr bwMode="auto">
                <a:xfrm flipV="1">
                  <a:off x="3515" y="1253"/>
                  <a:ext cx="590" cy="951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13240" name="Oval 600"/>
                <p:cNvSpPr>
                  <a:spLocks noChangeArrowheads="1"/>
                </p:cNvSpPr>
                <p:nvPr/>
              </p:nvSpPr>
              <p:spPr bwMode="auto">
                <a:xfrm>
                  <a:off x="4059" y="1162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  <p:sp>
              <p:nvSpPr>
                <p:cNvPr id="113241" name="Line 601"/>
                <p:cNvSpPr>
                  <a:spLocks noChangeShapeType="1"/>
                </p:cNvSpPr>
                <p:nvPr/>
              </p:nvSpPr>
              <p:spPr bwMode="auto">
                <a:xfrm>
                  <a:off x="3379" y="2205"/>
                  <a:ext cx="13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</p:grpSp>
          <p:grpSp>
            <p:nvGrpSpPr>
              <p:cNvPr id="113242" name="Group 602"/>
              <p:cNvGrpSpPr>
                <a:grpSpLocks/>
              </p:cNvGrpSpPr>
              <p:nvPr/>
            </p:nvGrpSpPr>
            <p:grpSpPr bwMode="auto">
              <a:xfrm>
                <a:off x="3288" y="2976"/>
                <a:ext cx="1588" cy="1361"/>
                <a:chOff x="2880" y="1162"/>
                <a:chExt cx="1588" cy="1361"/>
              </a:xfrm>
            </p:grpSpPr>
            <p:sp>
              <p:nvSpPr>
                <p:cNvPr id="113243" name="Line 603"/>
                <p:cNvSpPr>
                  <a:spLocks noChangeShapeType="1"/>
                </p:cNvSpPr>
                <p:nvPr/>
              </p:nvSpPr>
              <p:spPr bwMode="auto">
                <a:xfrm>
                  <a:off x="3787" y="1480"/>
                  <a:ext cx="453" cy="862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13244" name="Line 604"/>
                <p:cNvSpPr>
                  <a:spLocks noChangeShapeType="1"/>
                </p:cNvSpPr>
                <p:nvPr/>
              </p:nvSpPr>
              <p:spPr bwMode="auto">
                <a:xfrm flipV="1">
                  <a:off x="3787" y="1298"/>
                  <a:ext cx="136" cy="181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13245" name="Line 605"/>
                <p:cNvSpPr>
                  <a:spLocks noChangeShapeType="1"/>
                </p:cNvSpPr>
                <p:nvPr/>
              </p:nvSpPr>
              <p:spPr bwMode="auto">
                <a:xfrm>
                  <a:off x="2880" y="1752"/>
                  <a:ext cx="9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13246" name="Line 606"/>
                <p:cNvSpPr>
                  <a:spLocks noChangeShapeType="1"/>
                </p:cNvSpPr>
                <p:nvPr/>
              </p:nvSpPr>
              <p:spPr bwMode="auto">
                <a:xfrm>
                  <a:off x="2970" y="1752"/>
                  <a:ext cx="318" cy="590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13247" name="Line 607"/>
                <p:cNvSpPr>
                  <a:spLocks noChangeShapeType="1"/>
                </p:cNvSpPr>
                <p:nvPr/>
              </p:nvSpPr>
              <p:spPr bwMode="auto">
                <a:xfrm flipV="1">
                  <a:off x="2970" y="1299"/>
                  <a:ext cx="273" cy="453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13248" name="Line 608"/>
                <p:cNvSpPr>
                  <a:spLocks noChangeShapeType="1"/>
                </p:cNvSpPr>
                <p:nvPr/>
              </p:nvSpPr>
              <p:spPr bwMode="auto">
                <a:xfrm>
                  <a:off x="3197" y="1979"/>
                  <a:ext cx="182" cy="363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13249" name="Line 609"/>
                <p:cNvSpPr>
                  <a:spLocks noChangeShapeType="1"/>
                </p:cNvSpPr>
                <p:nvPr/>
              </p:nvSpPr>
              <p:spPr bwMode="auto">
                <a:xfrm flipV="1">
                  <a:off x="3197" y="1299"/>
                  <a:ext cx="408" cy="680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13250" name="Line 610"/>
                <p:cNvSpPr>
                  <a:spLocks noChangeShapeType="1"/>
                </p:cNvSpPr>
                <p:nvPr/>
              </p:nvSpPr>
              <p:spPr bwMode="auto">
                <a:xfrm>
                  <a:off x="3107" y="1979"/>
                  <a:ext cx="9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13251" name="Line 611"/>
                <p:cNvSpPr>
                  <a:spLocks noChangeShapeType="1"/>
                </p:cNvSpPr>
                <p:nvPr/>
              </p:nvSpPr>
              <p:spPr bwMode="auto">
                <a:xfrm>
                  <a:off x="3333" y="2070"/>
                  <a:ext cx="137" cy="272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13252" name="Line 612"/>
                <p:cNvSpPr>
                  <a:spLocks noChangeShapeType="1"/>
                </p:cNvSpPr>
                <p:nvPr/>
              </p:nvSpPr>
              <p:spPr bwMode="auto">
                <a:xfrm flipV="1">
                  <a:off x="3333" y="1299"/>
                  <a:ext cx="454" cy="770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13253" name="Line 613"/>
                <p:cNvSpPr>
                  <a:spLocks noChangeShapeType="1"/>
                </p:cNvSpPr>
                <p:nvPr/>
              </p:nvSpPr>
              <p:spPr bwMode="auto">
                <a:xfrm>
                  <a:off x="3243" y="2070"/>
                  <a:ext cx="9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13254" name="Oval 614"/>
                <p:cNvSpPr>
                  <a:spLocks noChangeArrowheads="1"/>
                </p:cNvSpPr>
                <p:nvPr/>
              </p:nvSpPr>
              <p:spPr bwMode="auto">
                <a:xfrm>
                  <a:off x="3923" y="1162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  <p:sp>
              <p:nvSpPr>
                <p:cNvPr id="113255" name="Oval 615"/>
                <p:cNvSpPr>
                  <a:spLocks noChangeArrowheads="1"/>
                </p:cNvSpPr>
                <p:nvPr/>
              </p:nvSpPr>
              <p:spPr bwMode="auto">
                <a:xfrm>
                  <a:off x="4150" y="2341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13256" name="Line 616"/>
                <p:cNvSpPr>
                  <a:spLocks noChangeShapeType="1"/>
                </p:cNvSpPr>
                <p:nvPr/>
              </p:nvSpPr>
              <p:spPr bwMode="auto">
                <a:xfrm>
                  <a:off x="3651" y="2523"/>
                  <a:ext cx="9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13257" name="Oval 617"/>
                <p:cNvSpPr>
                  <a:spLocks noChangeArrowheads="1"/>
                </p:cNvSpPr>
                <p:nvPr/>
              </p:nvSpPr>
              <p:spPr bwMode="auto">
                <a:xfrm>
                  <a:off x="3243" y="2342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13258" name="Oval 618"/>
                <p:cNvSpPr>
                  <a:spLocks noChangeArrowheads="1"/>
                </p:cNvSpPr>
                <p:nvPr/>
              </p:nvSpPr>
              <p:spPr bwMode="auto">
                <a:xfrm>
                  <a:off x="3333" y="2342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13259" name="Oval 619"/>
                <p:cNvSpPr>
                  <a:spLocks noChangeArrowheads="1"/>
                </p:cNvSpPr>
                <p:nvPr/>
              </p:nvSpPr>
              <p:spPr bwMode="auto">
                <a:xfrm>
                  <a:off x="3424" y="2342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13260" name="Oval 620"/>
                <p:cNvSpPr>
                  <a:spLocks noChangeArrowheads="1"/>
                </p:cNvSpPr>
                <p:nvPr/>
              </p:nvSpPr>
              <p:spPr bwMode="auto">
                <a:xfrm>
                  <a:off x="3152" y="1162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  <p:sp>
              <p:nvSpPr>
                <p:cNvPr id="113261" name="Oval 621"/>
                <p:cNvSpPr>
                  <a:spLocks noChangeArrowheads="1"/>
                </p:cNvSpPr>
                <p:nvPr/>
              </p:nvSpPr>
              <p:spPr bwMode="auto">
                <a:xfrm>
                  <a:off x="3515" y="1162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  <p:sp>
              <p:nvSpPr>
                <p:cNvPr id="113262" name="Oval 622"/>
                <p:cNvSpPr>
                  <a:spLocks noChangeArrowheads="1"/>
                </p:cNvSpPr>
                <p:nvPr/>
              </p:nvSpPr>
              <p:spPr bwMode="auto">
                <a:xfrm>
                  <a:off x="3741" y="1162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  <p:sp>
              <p:nvSpPr>
                <p:cNvPr id="113263" name="Line 623"/>
                <p:cNvSpPr>
                  <a:spLocks noChangeShapeType="1"/>
                </p:cNvSpPr>
                <p:nvPr/>
              </p:nvSpPr>
              <p:spPr bwMode="auto">
                <a:xfrm>
                  <a:off x="3696" y="1480"/>
                  <a:ext cx="9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13264" name="Line 624"/>
                <p:cNvSpPr>
                  <a:spLocks noChangeShapeType="1"/>
                </p:cNvSpPr>
                <p:nvPr/>
              </p:nvSpPr>
              <p:spPr bwMode="auto">
                <a:xfrm>
                  <a:off x="4105" y="1752"/>
                  <a:ext cx="318" cy="590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13265" name="Oval 625"/>
                <p:cNvSpPr>
                  <a:spLocks noChangeArrowheads="1"/>
                </p:cNvSpPr>
                <p:nvPr/>
              </p:nvSpPr>
              <p:spPr bwMode="auto">
                <a:xfrm>
                  <a:off x="4332" y="2341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13266" name="Line 626"/>
                <p:cNvSpPr>
                  <a:spLocks noChangeShapeType="1"/>
                </p:cNvSpPr>
                <p:nvPr/>
              </p:nvSpPr>
              <p:spPr bwMode="auto">
                <a:xfrm flipV="1">
                  <a:off x="4104" y="1253"/>
                  <a:ext cx="273" cy="453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13267" name="Line 627"/>
                <p:cNvSpPr>
                  <a:spLocks noChangeShapeType="1"/>
                </p:cNvSpPr>
                <p:nvPr/>
              </p:nvSpPr>
              <p:spPr bwMode="auto">
                <a:xfrm>
                  <a:off x="3923" y="1706"/>
                  <a:ext cx="18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13268" name="Oval 628"/>
                <p:cNvSpPr>
                  <a:spLocks noChangeArrowheads="1"/>
                </p:cNvSpPr>
                <p:nvPr/>
              </p:nvSpPr>
              <p:spPr bwMode="auto">
                <a:xfrm>
                  <a:off x="4286" y="1162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  <p:sp>
              <p:nvSpPr>
                <p:cNvPr id="113269" name="Line 629"/>
                <p:cNvSpPr>
                  <a:spLocks noChangeShapeType="1"/>
                </p:cNvSpPr>
                <p:nvPr/>
              </p:nvSpPr>
              <p:spPr bwMode="auto">
                <a:xfrm>
                  <a:off x="3515" y="2205"/>
                  <a:ext cx="91" cy="136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13270" name="Oval 630"/>
                <p:cNvSpPr>
                  <a:spLocks noChangeArrowheads="1"/>
                </p:cNvSpPr>
                <p:nvPr/>
              </p:nvSpPr>
              <p:spPr bwMode="auto">
                <a:xfrm>
                  <a:off x="3560" y="2341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13271" name="Line 631"/>
                <p:cNvSpPr>
                  <a:spLocks noChangeShapeType="1"/>
                </p:cNvSpPr>
                <p:nvPr/>
              </p:nvSpPr>
              <p:spPr bwMode="auto">
                <a:xfrm flipV="1">
                  <a:off x="3515" y="1253"/>
                  <a:ext cx="590" cy="951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13272" name="Oval 632"/>
                <p:cNvSpPr>
                  <a:spLocks noChangeArrowheads="1"/>
                </p:cNvSpPr>
                <p:nvPr/>
              </p:nvSpPr>
              <p:spPr bwMode="auto">
                <a:xfrm>
                  <a:off x="4059" y="1162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  <p:sp>
              <p:nvSpPr>
                <p:cNvPr id="113273" name="Line 633"/>
                <p:cNvSpPr>
                  <a:spLocks noChangeShapeType="1"/>
                </p:cNvSpPr>
                <p:nvPr/>
              </p:nvSpPr>
              <p:spPr bwMode="auto">
                <a:xfrm>
                  <a:off x="3379" y="2205"/>
                  <a:ext cx="13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</p:grpSp>
          <p:grpSp>
            <p:nvGrpSpPr>
              <p:cNvPr id="113274" name="Group 634"/>
              <p:cNvGrpSpPr>
                <a:grpSpLocks/>
              </p:cNvGrpSpPr>
              <p:nvPr/>
            </p:nvGrpSpPr>
            <p:grpSpPr bwMode="auto">
              <a:xfrm>
                <a:off x="4195" y="2931"/>
                <a:ext cx="1588" cy="1361"/>
                <a:chOff x="2880" y="1162"/>
                <a:chExt cx="1588" cy="1361"/>
              </a:xfrm>
            </p:grpSpPr>
            <p:sp>
              <p:nvSpPr>
                <p:cNvPr id="113275" name="Line 635"/>
                <p:cNvSpPr>
                  <a:spLocks noChangeShapeType="1"/>
                </p:cNvSpPr>
                <p:nvPr/>
              </p:nvSpPr>
              <p:spPr bwMode="auto">
                <a:xfrm>
                  <a:off x="3787" y="1480"/>
                  <a:ext cx="453" cy="862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13276" name="Line 636"/>
                <p:cNvSpPr>
                  <a:spLocks noChangeShapeType="1"/>
                </p:cNvSpPr>
                <p:nvPr/>
              </p:nvSpPr>
              <p:spPr bwMode="auto">
                <a:xfrm flipV="1">
                  <a:off x="3787" y="1298"/>
                  <a:ext cx="136" cy="181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13277" name="Line 637"/>
                <p:cNvSpPr>
                  <a:spLocks noChangeShapeType="1"/>
                </p:cNvSpPr>
                <p:nvPr/>
              </p:nvSpPr>
              <p:spPr bwMode="auto">
                <a:xfrm>
                  <a:off x="2880" y="1752"/>
                  <a:ext cx="9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13278" name="Line 638"/>
                <p:cNvSpPr>
                  <a:spLocks noChangeShapeType="1"/>
                </p:cNvSpPr>
                <p:nvPr/>
              </p:nvSpPr>
              <p:spPr bwMode="auto">
                <a:xfrm>
                  <a:off x="2970" y="1752"/>
                  <a:ext cx="318" cy="590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13279" name="Line 639"/>
                <p:cNvSpPr>
                  <a:spLocks noChangeShapeType="1"/>
                </p:cNvSpPr>
                <p:nvPr/>
              </p:nvSpPr>
              <p:spPr bwMode="auto">
                <a:xfrm flipV="1">
                  <a:off x="2970" y="1299"/>
                  <a:ext cx="273" cy="453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13280" name="Line 640"/>
                <p:cNvSpPr>
                  <a:spLocks noChangeShapeType="1"/>
                </p:cNvSpPr>
                <p:nvPr/>
              </p:nvSpPr>
              <p:spPr bwMode="auto">
                <a:xfrm>
                  <a:off x="3197" y="1979"/>
                  <a:ext cx="182" cy="363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13281" name="Line 641"/>
                <p:cNvSpPr>
                  <a:spLocks noChangeShapeType="1"/>
                </p:cNvSpPr>
                <p:nvPr/>
              </p:nvSpPr>
              <p:spPr bwMode="auto">
                <a:xfrm flipV="1">
                  <a:off x="3197" y="1299"/>
                  <a:ext cx="408" cy="680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13282" name="Line 642"/>
                <p:cNvSpPr>
                  <a:spLocks noChangeShapeType="1"/>
                </p:cNvSpPr>
                <p:nvPr/>
              </p:nvSpPr>
              <p:spPr bwMode="auto">
                <a:xfrm>
                  <a:off x="3107" y="1979"/>
                  <a:ext cx="9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13283" name="Line 643"/>
                <p:cNvSpPr>
                  <a:spLocks noChangeShapeType="1"/>
                </p:cNvSpPr>
                <p:nvPr/>
              </p:nvSpPr>
              <p:spPr bwMode="auto">
                <a:xfrm>
                  <a:off x="3333" y="2070"/>
                  <a:ext cx="137" cy="272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13284" name="Line 644"/>
                <p:cNvSpPr>
                  <a:spLocks noChangeShapeType="1"/>
                </p:cNvSpPr>
                <p:nvPr/>
              </p:nvSpPr>
              <p:spPr bwMode="auto">
                <a:xfrm flipV="1">
                  <a:off x="3333" y="1299"/>
                  <a:ext cx="454" cy="770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13285" name="Line 645"/>
                <p:cNvSpPr>
                  <a:spLocks noChangeShapeType="1"/>
                </p:cNvSpPr>
                <p:nvPr/>
              </p:nvSpPr>
              <p:spPr bwMode="auto">
                <a:xfrm>
                  <a:off x="3243" y="2070"/>
                  <a:ext cx="9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13286" name="Oval 646"/>
                <p:cNvSpPr>
                  <a:spLocks noChangeArrowheads="1"/>
                </p:cNvSpPr>
                <p:nvPr/>
              </p:nvSpPr>
              <p:spPr bwMode="auto">
                <a:xfrm>
                  <a:off x="3923" y="1162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  <p:sp>
              <p:nvSpPr>
                <p:cNvPr id="113287" name="Oval 647"/>
                <p:cNvSpPr>
                  <a:spLocks noChangeArrowheads="1"/>
                </p:cNvSpPr>
                <p:nvPr/>
              </p:nvSpPr>
              <p:spPr bwMode="auto">
                <a:xfrm>
                  <a:off x="4150" y="2341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13288" name="Line 648"/>
                <p:cNvSpPr>
                  <a:spLocks noChangeShapeType="1"/>
                </p:cNvSpPr>
                <p:nvPr/>
              </p:nvSpPr>
              <p:spPr bwMode="auto">
                <a:xfrm>
                  <a:off x="3651" y="2523"/>
                  <a:ext cx="9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13289" name="Oval 649"/>
                <p:cNvSpPr>
                  <a:spLocks noChangeArrowheads="1"/>
                </p:cNvSpPr>
                <p:nvPr/>
              </p:nvSpPr>
              <p:spPr bwMode="auto">
                <a:xfrm>
                  <a:off x="3243" y="2342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13290" name="Oval 650"/>
                <p:cNvSpPr>
                  <a:spLocks noChangeArrowheads="1"/>
                </p:cNvSpPr>
                <p:nvPr/>
              </p:nvSpPr>
              <p:spPr bwMode="auto">
                <a:xfrm>
                  <a:off x="3333" y="2342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13291" name="Oval 651"/>
                <p:cNvSpPr>
                  <a:spLocks noChangeArrowheads="1"/>
                </p:cNvSpPr>
                <p:nvPr/>
              </p:nvSpPr>
              <p:spPr bwMode="auto">
                <a:xfrm>
                  <a:off x="3424" y="2342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13292" name="Oval 652"/>
                <p:cNvSpPr>
                  <a:spLocks noChangeArrowheads="1"/>
                </p:cNvSpPr>
                <p:nvPr/>
              </p:nvSpPr>
              <p:spPr bwMode="auto">
                <a:xfrm>
                  <a:off x="3152" y="1162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  <p:sp>
              <p:nvSpPr>
                <p:cNvPr id="113293" name="Oval 653"/>
                <p:cNvSpPr>
                  <a:spLocks noChangeArrowheads="1"/>
                </p:cNvSpPr>
                <p:nvPr/>
              </p:nvSpPr>
              <p:spPr bwMode="auto">
                <a:xfrm>
                  <a:off x="3515" y="1162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  <p:sp>
              <p:nvSpPr>
                <p:cNvPr id="113294" name="Oval 654"/>
                <p:cNvSpPr>
                  <a:spLocks noChangeArrowheads="1"/>
                </p:cNvSpPr>
                <p:nvPr/>
              </p:nvSpPr>
              <p:spPr bwMode="auto">
                <a:xfrm>
                  <a:off x="3741" y="1162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  <p:sp>
              <p:nvSpPr>
                <p:cNvPr id="113295" name="Line 655"/>
                <p:cNvSpPr>
                  <a:spLocks noChangeShapeType="1"/>
                </p:cNvSpPr>
                <p:nvPr/>
              </p:nvSpPr>
              <p:spPr bwMode="auto">
                <a:xfrm>
                  <a:off x="3696" y="1480"/>
                  <a:ext cx="9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13296" name="Line 656"/>
                <p:cNvSpPr>
                  <a:spLocks noChangeShapeType="1"/>
                </p:cNvSpPr>
                <p:nvPr/>
              </p:nvSpPr>
              <p:spPr bwMode="auto">
                <a:xfrm>
                  <a:off x="4105" y="1752"/>
                  <a:ext cx="318" cy="590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13297" name="Oval 657"/>
                <p:cNvSpPr>
                  <a:spLocks noChangeArrowheads="1"/>
                </p:cNvSpPr>
                <p:nvPr/>
              </p:nvSpPr>
              <p:spPr bwMode="auto">
                <a:xfrm>
                  <a:off x="4332" y="2341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13298" name="Line 658"/>
                <p:cNvSpPr>
                  <a:spLocks noChangeShapeType="1"/>
                </p:cNvSpPr>
                <p:nvPr/>
              </p:nvSpPr>
              <p:spPr bwMode="auto">
                <a:xfrm flipV="1">
                  <a:off x="4104" y="1253"/>
                  <a:ext cx="273" cy="453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13299" name="Line 659"/>
                <p:cNvSpPr>
                  <a:spLocks noChangeShapeType="1"/>
                </p:cNvSpPr>
                <p:nvPr/>
              </p:nvSpPr>
              <p:spPr bwMode="auto">
                <a:xfrm>
                  <a:off x="3923" y="1706"/>
                  <a:ext cx="18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13300" name="Oval 660"/>
                <p:cNvSpPr>
                  <a:spLocks noChangeArrowheads="1"/>
                </p:cNvSpPr>
                <p:nvPr/>
              </p:nvSpPr>
              <p:spPr bwMode="auto">
                <a:xfrm>
                  <a:off x="4286" y="1162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  <p:sp>
              <p:nvSpPr>
                <p:cNvPr id="113301" name="Line 661"/>
                <p:cNvSpPr>
                  <a:spLocks noChangeShapeType="1"/>
                </p:cNvSpPr>
                <p:nvPr/>
              </p:nvSpPr>
              <p:spPr bwMode="auto">
                <a:xfrm>
                  <a:off x="3515" y="2205"/>
                  <a:ext cx="91" cy="136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13302" name="Oval 662"/>
                <p:cNvSpPr>
                  <a:spLocks noChangeArrowheads="1"/>
                </p:cNvSpPr>
                <p:nvPr/>
              </p:nvSpPr>
              <p:spPr bwMode="auto">
                <a:xfrm>
                  <a:off x="3560" y="2341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13303" name="Line 663"/>
                <p:cNvSpPr>
                  <a:spLocks noChangeShapeType="1"/>
                </p:cNvSpPr>
                <p:nvPr/>
              </p:nvSpPr>
              <p:spPr bwMode="auto">
                <a:xfrm flipV="1">
                  <a:off x="3515" y="1253"/>
                  <a:ext cx="590" cy="951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13304" name="Oval 664"/>
                <p:cNvSpPr>
                  <a:spLocks noChangeArrowheads="1"/>
                </p:cNvSpPr>
                <p:nvPr/>
              </p:nvSpPr>
              <p:spPr bwMode="auto">
                <a:xfrm>
                  <a:off x="4059" y="1162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  <p:sp>
              <p:nvSpPr>
                <p:cNvPr id="113305" name="Line 665"/>
                <p:cNvSpPr>
                  <a:spLocks noChangeShapeType="1"/>
                </p:cNvSpPr>
                <p:nvPr/>
              </p:nvSpPr>
              <p:spPr bwMode="auto">
                <a:xfrm>
                  <a:off x="3379" y="2205"/>
                  <a:ext cx="13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</p:grpSp>
          <p:grpSp>
            <p:nvGrpSpPr>
              <p:cNvPr id="113306" name="Group 666"/>
              <p:cNvGrpSpPr>
                <a:grpSpLocks/>
              </p:cNvGrpSpPr>
              <p:nvPr/>
            </p:nvGrpSpPr>
            <p:grpSpPr bwMode="auto">
              <a:xfrm>
                <a:off x="3696" y="2976"/>
                <a:ext cx="1588" cy="1361"/>
                <a:chOff x="2880" y="1162"/>
                <a:chExt cx="1588" cy="1361"/>
              </a:xfrm>
            </p:grpSpPr>
            <p:sp>
              <p:nvSpPr>
                <p:cNvPr id="113307" name="Line 667"/>
                <p:cNvSpPr>
                  <a:spLocks noChangeShapeType="1"/>
                </p:cNvSpPr>
                <p:nvPr/>
              </p:nvSpPr>
              <p:spPr bwMode="auto">
                <a:xfrm>
                  <a:off x="3787" y="1480"/>
                  <a:ext cx="453" cy="862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13308" name="Line 668"/>
                <p:cNvSpPr>
                  <a:spLocks noChangeShapeType="1"/>
                </p:cNvSpPr>
                <p:nvPr/>
              </p:nvSpPr>
              <p:spPr bwMode="auto">
                <a:xfrm flipV="1">
                  <a:off x="3787" y="1298"/>
                  <a:ext cx="136" cy="181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13309" name="Line 669"/>
                <p:cNvSpPr>
                  <a:spLocks noChangeShapeType="1"/>
                </p:cNvSpPr>
                <p:nvPr/>
              </p:nvSpPr>
              <p:spPr bwMode="auto">
                <a:xfrm>
                  <a:off x="2880" y="1752"/>
                  <a:ext cx="9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13310" name="Line 670"/>
                <p:cNvSpPr>
                  <a:spLocks noChangeShapeType="1"/>
                </p:cNvSpPr>
                <p:nvPr/>
              </p:nvSpPr>
              <p:spPr bwMode="auto">
                <a:xfrm>
                  <a:off x="2970" y="1752"/>
                  <a:ext cx="318" cy="590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13311" name="Line 671"/>
                <p:cNvSpPr>
                  <a:spLocks noChangeShapeType="1"/>
                </p:cNvSpPr>
                <p:nvPr/>
              </p:nvSpPr>
              <p:spPr bwMode="auto">
                <a:xfrm flipV="1">
                  <a:off x="2970" y="1299"/>
                  <a:ext cx="273" cy="453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13312" name="Line 672"/>
                <p:cNvSpPr>
                  <a:spLocks noChangeShapeType="1"/>
                </p:cNvSpPr>
                <p:nvPr/>
              </p:nvSpPr>
              <p:spPr bwMode="auto">
                <a:xfrm>
                  <a:off x="3197" y="1979"/>
                  <a:ext cx="182" cy="363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13313" name="Line 673"/>
                <p:cNvSpPr>
                  <a:spLocks noChangeShapeType="1"/>
                </p:cNvSpPr>
                <p:nvPr/>
              </p:nvSpPr>
              <p:spPr bwMode="auto">
                <a:xfrm flipV="1">
                  <a:off x="3197" y="1299"/>
                  <a:ext cx="408" cy="680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13314" name="Line 674"/>
                <p:cNvSpPr>
                  <a:spLocks noChangeShapeType="1"/>
                </p:cNvSpPr>
                <p:nvPr/>
              </p:nvSpPr>
              <p:spPr bwMode="auto">
                <a:xfrm>
                  <a:off x="3107" y="1979"/>
                  <a:ext cx="9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13315" name="Line 675"/>
                <p:cNvSpPr>
                  <a:spLocks noChangeShapeType="1"/>
                </p:cNvSpPr>
                <p:nvPr/>
              </p:nvSpPr>
              <p:spPr bwMode="auto">
                <a:xfrm>
                  <a:off x="3333" y="2070"/>
                  <a:ext cx="137" cy="272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13316" name="Line 676"/>
                <p:cNvSpPr>
                  <a:spLocks noChangeShapeType="1"/>
                </p:cNvSpPr>
                <p:nvPr/>
              </p:nvSpPr>
              <p:spPr bwMode="auto">
                <a:xfrm flipV="1">
                  <a:off x="3333" y="1299"/>
                  <a:ext cx="454" cy="770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13317" name="Line 677"/>
                <p:cNvSpPr>
                  <a:spLocks noChangeShapeType="1"/>
                </p:cNvSpPr>
                <p:nvPr/>
              </p:nvSpPr>
              <p:spPr bwMode="auto">
                <a:xfrm>
                  <a:off x="3243" y="2070"/>
                  <a:ext cx="9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13318" name="Oval 678"/>
                <p:cNvSpPr>
                  <a:spLocks noChangeArrowheads="1"/>
                </p:cNvSpPr>
                <p:nvPr/>
              </p:nvSpPr>
              <p:spPr bwMode="auto">
                <a:xfrm>
                  <a:off x="3923" y="1162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  <p:sp>
              <p:nvSpPr>
                <p:cNvPr id="113319" name="Oval 679"/>
                <p:cNvSpPr>
                  <a:spLocks noChangeArrowheads="1"/>
                </p:cNvSpPr>
                <p:nvPr/>
              </p:nvSpPr>
              <p:spPr bwMode="auto">
                <a:xfrm>
                  <a:off x="4150" y="2341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13320" name="Line 680"/>
                <p:cNvSpPr>
                  <a:spLocks noChangeShapeType="1"/>
                </p:cNvSpPr>
                <p:nvPr/>
              </p:nvSpPr>
              <p:spPr bwMode="auto">
                <a:xfrm>
                  <a:off x="3651" y="2523"/>
                  <a:ext cx="9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13321" name="Oval 681"/>
                <p:cNvSpPr>
                  <a:spLocks noChangeArrowheads="1"/>
                </p:cNvSpPr>
                <p:nvPr/>
              </p:nvSpPr>
              <p:spPr bwMode="auto">
                <a:xfrm>
                  <a:off x="3243" y="2342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13322" name="Oval 682"/>
                <p:cNvSpPr>
                  <a:spLocks noChangeArrowheads="1"/>
                </p:cNvSpPr>
                <p:nvPr/>
              </p:nvSpPr>
              <p:spPr bwMode="auto">
                <a:xfrm>
                  <a:off x="3333" y="2342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13323" name="Oval 683"/>
                <p:cNvSpPr>
                  <a:spLocks noChangeArrowheads="1"/>
                </p:cNvSpPr>
                <p:nvPr/>
              </p:nvSpPr>
              <p:spPr bwMode="auto">
                <a:xfrm>
                  <a:off x="3424" y="2342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13324" name="Oval 684"/>
                <p:cNvSpPr>
                  <a:spLocks noChangeArrowheads="1"/>
                </p:cNvSpPr>
                <p:nvPr/>
              </p:nvSpPr>
              <p:spPr bwMode="auto">
                <a:xfrm>
                  <a:off x="3152" y="1162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  <p:sp>
              <p:nvSpPr>
                <p:cNvPr id="113325" name="Oval 685"/>
                <p:cNvSpPr>
                  <a:spLocks noChangeArrowheads="1"/>
                </p:cNvSpPr>
                <p:nvPr/>
              </p:nvSpPr>
              <p:spPr bwMode="auto">
                <a:xfrm>
                  <a:off x="3515" y="1162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  <p:sp>
              <p:nvSpPr>
                <p:cNvPr id="113326" name="Oval 686"/>
                <p:cNvSpPr>
                  <a:spLocks noChangeArrowheads="1"/>
                </p:cNvSpPr>
                <p:nvPr/>
              </p:nvSpPr>
              <p:spPr bwMode="auto">
                <a:xfrm>
                  <a:off x="3741" y="1162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  <p:sp>
              <p:nvSpPr>
                <p:cNvPr id="113327" name="Line 687"/>
                <p:cNvSpPr>
                  <a:spLocks noChangeShapeType="1"/>
                </p:cNvSpPr>
                <p:nvPr/>
              </p:nvSpPr>
              <p:spPr bwMode="auto">
                <a:xfrm>
                  <a:off x="3696" y="1480"/>
                  <a:ext cx="9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13328" name="Line 688"/>
                <p:cNvSpPr>
                  <a:spLocks noChangeShapeType="1"/>
                </p:cNvSpPr>
                <p:nvPr/>
              </p:nvSpPr>
              <p:spPr bwMode="auto">
                <a:xfrm>
                  <a:off x="4105" y="1752"/>
                  <a:ext cx="318" cy="590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13329" name="Oval 689"/>
                <p:cNvSpPr>
                  <a:spLocks noChangeArrowheads="1"/>
                </p:cNvSpPr>
                <p:nvPr/>
              </p:nvSpPr>
              <p:spPr bwMode="auto">
                <a:xfrm>
                  <a:off x="4332" y="2341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13330" name="Line 690"/>
                <p:cNvSpPr>
                  <a:spLocks noChangeShapeType="1"/>
                </p:cNvSpPr>
                <p:nvPr/>
              </p:nvSpPr>
              <p:spPr bwMode="auto">
                <a:xfrm flipV="1">
                  <a:off x="4104" y="1253"/>
                  <a:ext cx="273" cy="453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13331" name="Line 691"/>
                <p:cNvSpPr>
                  <a:spLocks noChangeShapeType="1"/>
                </p:cNvSpPr>
                <p:nvPr/>
              </p:nvSpPr>
              <p:spPr bwMode="auto">
                <a:xfrm>
                  <a:off x="3923" y="1706"/>
                  <a:ext cx="18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13332" name="Oval 692"/>
                <p:cNvSpPr>
                  <a:spLocks noChangeArrowheads="1"/>
                </p:cNvSpPr>
                <p:nvPr/>
              </p:nvSpPr>
              <p:spPr bwMode="auto">
                <a:xfrm>
                  <a:off x="4286" y="1162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  <p:sp>
              <p:nvSpPr>
                <p:cNvPr id="113333" name="Line 693"/>
                <p:cNvSpPr>
                  <a:spLocks noChangeShapeType="1"/>
                </p:cNvSpPr>
                <p:nvPr/>
              </p:nvSpPr>
              <p:spPr bwMode="auto">
                <a:xfrm>
                  <a:off x="3515" y="2205"/>
                  <a:ext cx="91" cy="136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13334" name="Oval 694"/>
                <p:cNvSpPr>
                  <a:spLocks noChangeArrowheads="1"/>
                </p:cNvSpPr>
                <p:nvPr/>
              </p:nvSpPr>
              <p:spPr bwMode="auto">
                <a:xfrm>
                  <a:off x="3560" y="2341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13335" name="Line 695"/>
                <p:cNvSpPr>
                  <a:spLocks noChangeShapeType="1"/>
                </p:cNvSpPr>
                <p:nvPr/>
              </p:nvSpPr>
              <p:spPr bwMode="auto">
                <a:xfrm flipV="1">
                  <a:off x="3515" y="1253"/>
                  <a:ext cx="590" cy="951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13336" name="Oval 696"/>
                <p:cNvSpPr>
                  <a:spLocks noChangeArrowheads="1"/>
                </p:cNvSpPr>
                <p:nvPr/>
              </p:nvSpPr>
              <p:spPr bwMode="auto">
                <a:xfrm>
                  <a:off x="4059" y="1162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  <p:sp>
              <p:nvSpPr>
                <p:cNvPr id="113337" name="Line 697"/>
                <p:cNvSpPr>
                  <a:spLocks noChangeShapeType="1"/>
                </p:cNvSpPr>
                <p:nvPr/>
              </p:nvSpPr>
              <p:spPr bwMode="auto">
                <a:xfrm>
                  <a:off x="3379" y="2205"/>
                  <a:ext cx="13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</p:grpSp>
          <p:grpSp>
            <p:nvGrpSpPr>
              <p:cNvPr id="113338" name="Group 698"/>
              <p:cNvGrpSpPr>
                <a:grpSpLocks/>
              </p:cNvGrpSpPr>
              <p:nvPr/>
            </p:nvGrpSpPr>
            <p:grpSpPr bwMode="auto">
              <a:xfrm>
                <a:off x="3469" y="2931"/>
                <a:ext cx="1588" cy="1361"/>
                <a:chOff x="2880" y="1162"/>
                <a:chExt cx="1588" cy="1361"/>
              </a:xfrm>
            </p:grpSpPr>
            <p:sp>
              <p:nvSpPr>
                <p:cNvPr id="113339" name="Line 699"/>
                <p:cNvSpPr>
                  <a:spLocks noChangeShapeType="1"/>
                </p:cNvSpPr>
                <p:nvPr/>
              </p:nvSpPr>
              <p:spPr bwMode="auto">
                <a:xfrm>
                  <a:off x="3787" y="1480"/>
                  <a:ext cx="453" cy="862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13340" name="Line 700"/>
                <p:cNvSpPr>
                  <a:spLocks noChangeShapeType="1"/>
                </p:cNvSpPr>
                <p:nvPr/>
              </p:nvSpPr>
              <p:spPr bwMode="auto">
                <a:xfrm flipV="1">
                  <a:off x="3787" y="1298"/>
                  <a:ext cx="136" cy="181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13341" name="Line 701"/>
                <p:cNvSpPr>
                  <a:spLocks noChangeShapeType="1"/>
                </p:cNvSpPr>
                <p:nvPr/>
              </p:nvSpPr>
              <p:spPr bwMode="auto">
                <a:xfrm>
                  <a:off x="2880" y="1752"/>
                  <a:ext cx="9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13342" name="Line 702"/>
                <p:cNvSpPr>
                  <a:spLocks noChangeShapeType="1"/>
                </p:cNvSpPr>
                <p:nvPr/>
              </p:nvSpPr>
              <p:spPr bwMode="auto">
                <a:xfrm>
                  <a:off x="2970" y="1752"/>
                  <a:ext cx="318" cy="590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13343" name="Line 703"/>
                <p:cNvSpPr>
                  <a:spLocks noChangeShapeType="1"/>
                </p:cNvSpPr>
                <p:nvPr/>
              </p:nvSpPr>
              <p:spPr bwMode="auto">
                <a:xfrm flipV="1">
                  <a:off x="2970" y="1299"/>
                  <a:ext cx="273" cy="453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13344" name="Line 704"/>
                <p:cNvSpPr>
                  <a:spLocks noChangeShapeType="1"/>
                </p:cNvSpPr>
                <p:nvPr/>
              </p:nvSpPr>
              <p:spPr bwMode="auto">
                <a:xfrm>
                  <a:off x="3197" y="1979"/>
                  <a:ext cx="182" cy="363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13345" name="Line 705"/>
                <p:cNvSpPr>
                  <a:spLocks noChangeShapeType="1"/>
                </p:cNvSpPr>
                <p:nvPr/>
              </p:nvSpPr>
              <p:spPr bwMode="auto">
                <a:xfrm flipV="1">
                  <a:off x="3197" y="1299"/>
                  <a:ext cx="408" cy="680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13346" name="Line 706"/>
                <p:cNvSpPr>
                  <a:spLocks noChangeShapeType="1"/>
                </p:cNvSpPr>
                <p:nvPr/>
              </p:nvSpPr>
              <p:spPr bwMode="auto">
                <a:xfrm>
                  <a:off x="3107" y="1979"/>
                  <a:ext cx="9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13347" name="Line 707"/>
                <p:cNvSpPr>
                  <a:spLocks noChangeShapeType="1"/>
                </p:cNvSpPr>
                <p:nvPr/>
              </p:nvSpPr>
              <p:spPr bwMode="auto">
                <a:xfrm>
                  <a:off x="3333" y="2070"/>
                  <a:ext cx="137" cy="272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13348" name="Line 708"/>
                <p:cNvSpPr>
                  <a:spLocks noChangeShapeType="1"/>
                </p:cNvSpPr>
                <p:nvPr/>
              </p:nvSpPr>
              <p:spPr bwMode="auto">
                <a:xfrm flipV="1">
                  <a:off x="3333" y="1299"/>
                  <a:ext cx="454" cy="770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13349" name="Line 709"/>
                <p:cNvSpPr>
                  <a:spLocks noChangeShapeType="1"/>
                </p:cNvSpPr>
                <p:nvPr/>
              </p:nvSpPr>
              <p:spPr bwMode="auto">
                <a:xfrm>
                  <a:off x="3243" y="2070"/>
                  <a:ext cx="9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13350" name="Oval 710"/>
                <p:cNvSpPr>
                  <a:spLocks noChangeArrowheads="1"/>
                </p:cNvSpPr>
                <p:nvPr/>
              </p:nvSpPr>
              <p:spPr bwMode="auto">
                <a:xfrm>
                  <a:off x="3923" y="1162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  <p:sp>
              <p:nvSpPr>
                <p:cNvPr id="113351" name="Oval 711"/>
                <p:cNvSpPr>
                  <a:spLocks noChangeArrowheads="1"/>
                </p:cNvSpPr>
                <p:nvPr/>
              </p:nvSpPr>
              <p:spPr bwMode="auto">
                <a:xfrm>
                  <a:off x="4150" y="2341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13352" name="Line 712"/>
                <p:cNvSpPr>
                  <a:spLocks noChangeShapeType="1"/>
                </p:cNvSpPr>
                <p:nvPr/>
              </p:nvSpPr>
              <p:spPr bwMode="auto">
                <a:xfrm>
                  <a:off x="3651" y="2523"/>
                  <a:ext cx="9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13353" name="Oval 713"/>
                <p:cNvSpPr>
                  <a:spLocks noChangeArrowheads="1"/>
                </p:cNvSpPr>
                <p:nvPr/>
              </p:nvSpPr>
              <p:spPr bwMode="auto">
                <a:xfrm>
                  <a:off x="3243" y="2342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13354" name="Oval 714"/>
                <p:cNvSpPr>
                  <a:spLocks noChangeArrowheads="1"/>
                </p:cNvSpPr>
                <p:nvPr/>
              </p:nvSpPr>
              <p:spPr bwMode="auto">
                <a:xfrm>
                  <a:off x="3333" y="2342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13355" name="Oval 715"/>
                <p:cNvSpPr>
                  <a:spLocks noChangeArrowheads="1"/>
                </p:cNvSpPr>
                <p:nvPr/>
              </p:nvSpPr>
              <p:spPr bwMode="auto">
                <a:xfrm>
                  <a:off x="3424" y="2342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13356" name="Oval 716"/>
                <p:cNvSpPr>
                  <a:spLocks noChangeArrowheads="1"/>
                </p:cNvSpPr>
                <p:nvPr/>
              </p:nvSpPr>
              <p:spPr bwMode="auto">
                <a:xfrm>
                  <a:off x="3152" y="1162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  <p:sp>
              <p:nvSpPr>
                <p:cNvPr id="113357" name="Oval 717"/>
                <p:cNvSpPr>
                  <a:spLocks noChangeArrowheads="1"/>
                </p:cNvSpPr>
                <p:nvPr/>
              </p:nvSpPr>
              <p:spPr bwMode="auto">
                <a:xfrm>
                  <a:off x="3515" y="1162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  <p:sp>
              <p:nvSpPr>
                <p:cNvPr id="113358" name="Oval 718"/>
                <p:cNvSpPr>
                  <a:spLocks noChangeArrowheads="1"/>
                </p:cNvSpPr>
                <p:nvPr/>
              </p:nvSpPr>
              <p:spPr bwMode="auto">
                <a:xfrm>
                  <a:off x="3741" y="1162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  <p:sp>
              <p:nvSpPr>
                <p:cNvPr id="113359" name="Line 719"/>
                <p:cNvSpPr>
                  <a:spLocks noChangeShapeType="1"/>
                </p:cNvSpPr>
                <p:nvPr/>
              </p:nvSpPr>
              <p:spPr bwMode="auto">
                <a:xfrm>
                  <a:off x="3696" y="1480"/>
                  <a:ext cx="9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13360" name="Line 720"/>
                <p:cNvSpPr>
                  <a:spLocks noChangeShapeType="1"/>
                </p:cNvSpPr>
                <p:nvPr/>
              </p:nvSpPr>
              <p:spPr bwMode="auto">
                <a:xfrm>
                  <a:off x="4105" y="1752"/>
                  <a:ext cx="318" cy="590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13361" name="Oval 721"/>
                <p:cNvSpPr>
                  <a:spLocks noChangeArrowheads="1"/>
                </p:cNvSpPr>
                <p:nvPr/>
              </p:nvSpPr>
              <p:spPr bwMode="auto">
                <a:xfrm>
                  <a:off x="4332" y="2341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13362" name="Line 722"/>
                <p:cNvSpPr>
                  <a:spLocks noChangeShapeType="1"/>
                </p:cNvSpPr>
                <p:nvPr/>
              </p:nvSpPr>
              <p:spPr bwMode="auto">
                <a:xfrm flipV="1">
                  <a:off x="4104" y="1253"/>
                  <a:ext cx="273" cy="453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13363" name="Line 723"/>
                <p:cNvSpPr>
                  <a:spLocks noChangeShapeType="1"/>
                </p:cNvSpPr>
                <p:nvPr/>
              </p:nvSpPr>
              <p:spPr bwMode="auto">
                <a:xfrm>
                  <a:off x="3923" y="1706"/>
                  <a:ext cx="18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13364" name="Oval 724"/>
                <p:cNvSpPr>
                  <a:spLocks noChangeArrowheads="1"/>
                </p:cNvSpPr>
                <p:nvPr/>
              </p:nvSpPr>
              <p:spPr bwMode="auto">
                <a:xfrm>
                  <a:off x="4286" y="1162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  <p:sp>
              <p:nvSpPr>
                <p:cNvPr id="113365" name="Line 725"/>
                <p:cNvSpPr>
                  <a:spLocks noChangeShapeType="1"/>
                </p:cNvSpPr>
                <p:nvPr/>
              </p:nvSpPr>
              <p:spPr bwMode="auto">
                <a:xfrm>
                  <a:off x="3515" y="2205"/>
                  <a:ext cx="91" cy="136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13366" name="Oval 726"/>
                <p:cNvSpPr>
                  <a:spLocks noChangeArrowheads="1"/>
                </p:cNvSpPr>
                <p:nvPr/>
              </p:nvSpPr>
              <p:spPr bwMode="auto">
                <a:xfrm>
                  <a:off x="3560" y="2341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13367" name="Line 727"/>
                <p:cNvSpPr>
                  <a:spLocks noChangeShapeType="1"/>
                </p:cNvSpPr>
                <p:nvPr/>
              </p:nvSpPr>
              <p:spPr bwMode="auto">
                <a:xfrm flipV="1">
                  <a:off x="3515" y="1253"/>
                  <a:ext cx="590" cy="951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13368" name="Oval 728"/>
                <p:cNvSpPr>
                  <a:spLocks noChangeArrowheads="1"/>
                </p:cNvSpPr>
                <p:nvPr/>
              </p:nvSpPr>
              <p:spPr bwMode="auto">
                <a:xfrm>
                  <a:off x="4059" y="1162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  <p:sp>
              <p:nvSpPr>
                <p:cNvPr id="113369" name="Line 729"/>
                <p:cNvSpPr>
                  <a:spLocks noChangeShapeType="1"/>
                </p:cNvSpPr>
                <p:nvPr/>
              </p:nvSpPr>
              <p:spPr bwMode="auto">
                <a:xfrm>
                  <a:off x="3379" y="2205"/>
                  <a:ext cx="13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</p:grpSp>
          <p:grpSp>
            <p:nvGrpSpPr>
              <p:cNvPr id="113370" name="Group 730"/>
              <p:cNvGrpSpPr>
                <a:grpSpLocks/>
              </p:cNvGrpSpPr>
              <p:nvPr/>
            </p:nvGrpSpPr>
            <p:grpSpPr bwMode="auto">
              <a:xfrm>
                <a:off x="4513" y="2976"/>
                <a:ext cx="1588" cy="1361"/>
                <a:chOff x="2880" y="1162"/>
                <a:chExt cx="1588" cy="1361"/>
              </a:xfrm>
            </p:grpSpPr>
            <p:sp>
              <p:nvSpPr>
                <p:cNvPr id="113371" name="Line 731"/>
                <p:cNvSpPr>
                  <a:spLocks noChangeShapeType="1"/>
                </p:cNvSpPr>
                <p:nvPr/>
              </p:nvSpPr>
              <p:spPr bwMode="auto">
                <a:xfrm>
                  <a:off x="3787" y="1480"/>
                  <a:ext cx="453" cy="862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13372" name="Line 732"/>
                <p:cNvSpPr>
                  <a:spLocks noChangeShapeType="1"/>
                </p:cNvSpPr>
                <p:nvPr/>
              </p:nvSpPr>
              <p:spPr bwMode="auto">
                <a:xfrm flipV="1">
                  <a:off x="3787" y="1298"/>
                  <a:ext cx="136" cy="181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13373" name="Line 733"/>
                <p:cNvSpPr>
                  <a:spLocks noChangeShapeType="1"/>
                </p:cNvSpPr>
                <p:nvPr/>
              </p:nvSpPr>
              <p:spPr bwMode="auto">
                <a:xfrm>
                  <a:off x="2880" y="1752"/>
                  <a:ext cx="9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13374" name="Line 734"/>
                <p:cNvSpPr>
                  <a:spLocks noChangeShapeType="1"/>
                </p:cNvSpPr>
                <p:nvPr/>
              </p:nvSpPr>
              <p:spPr bwMode="auto">
                <a:xfrm>
                  <a:off x="2970" y="1752"/>
                  <a:ext cx="318" cy="590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13375" name="Line 735"/>
                <p:cNvSpPr>
                  <a:spLocks noChangeShapeType="1"/>
                </p:cNvSpPr>
                <p:nvPr/>
              </p:nvSpPr>
              <p:spPr bwMode="auto">
                <a:xfrm flipV="1">
                  <a:off x="2970" y="1299"/>
                  <a:ext cx="273" cy="453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13376" name="Line 736"/>
                <p:cNvSpPr>
                  <a:spLocks noChangeShapeType="1"/>
                </p:cNvSpPr>
                <p:nvPr/>
              </p:nvSpPr>
              <p:spPr bwMode="auto">
                <a:xfrm>
                  <a:off x="3197" y="1979"/>
                  <a:ext cx="182" cy="363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13377" name="Line 737"/>
                <p:cNvSpPr>
                  <a:spLocks noChangeShapeType="1"/>
                </p:cNvSpPr>
                <p:nvPr/>
              </p:nvSpPr>
              <p:spPr bwMode="auto">
                <a:xfrm flipV="1">
                  <a:off x="3197" y="1299"/>
                  <a:ext cx="408" cy="680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13378" name="Line 738"/>
                <p:cNvSpPr>
                  <a:spLocks noChangeShapeType="1"/>
                </p:cNvSpPr>
                <p:nvPr/>
              </p:nvSpPr>
              <p:spPr bwMode="auto">
                <a:xfrm>
                  <a:off x="3107" y="1979"/>
                  <a:ext cx="9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13379" name="Line 739"/>
                <p:cNvSpPr>
                  <a:spLocks noChangeShapeType="1"/>
                </p:cNvSpPr>
                <p:nvPr/>
              </p:nvSpPr>
              <p:spPr bwMode="auto">
                <a:xfrm>
                  <a:off x="3333" y="2070"/>
                  <a:ext cx="137" cy="272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13380" name="Line 740"/>
                <p:cNvSpPr>
                  <a:spLocks noChangeShapeType="1"/>
                </p:cNvSpPr>
                <p:nvPr/>
              </p:nvSpPr>
              <p:spPr bwMode="auto">
                <a:xfrm flipV="1">
                  <a:off x="3333" y="1299"/>
                  <a:ext cx="454" cy="770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13381" name="Line 741"/>
                <p:cNvSpPr>
                  <a:spLocks noChangeShapeType="1"/>
                </p:cNvSpPr>
                <p:nvPr/>
              </p:nvSpPr>
              <p:spPr bwMode="auto">
                <a:xfrm>
                  <a:off x="3243" y="2070"/>
                  <a:ext cx="9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13382" name="Oval 742"/>
                <p:cNvSpPr>
                  <a:spLocks noChangeArrowheads="1"/>
                </p:cNvSpPr>
                <p:nvPr/>
              </p:nvSpPr>
              <p:spPr bwMode="auto">
                <a:xfrm>
                  <a:off x="3923" y="1162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  <p:sp>
              <p:nvSpPr>
                <p:cNvPr id="113383" name="Oval 743"/>
                <p:cNvSpPr>
                  <a:spLocks noChangeArrowheads="1"/>
                </p:cNvSpPr>
                <p:nvPr/>
              </p:nvSpPr>
              <p:spPr bwMode="auto">
                <a:xfrm>
                  <a:off x="4150" y="2341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13384" name="Line 744"/>
                <p:cNvSpPr>
                  <a:spLocks noChangeShapeType="1"/>
                </p:cNvSpPr>
                <p:nvPr/>
              </p:nvSpPr>
              <p:spPr bwMode="auto">
                <a:xfrm>
                  <a:off x="3651" y="2523"/>
                  <a:ext cx="9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13385" name="Oval 745"/>
                <p:cNvSpPr>
                  <a:spLocks noChangeArrowheads="1"/>
                </p:cNvSpPr>
                <p:nvPr/>
              </p:nvSpPr>
              <p:spPr bwMode="auto">
                <a:xfrm>
                  <a:off x="3243" y="2342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13386" name="Oval 746"/>
                <p:cNvSpPr>
                  <a:spLocks noChangeArrowheads="1"/>
                </p:cNvSpPr>
                <p:nvPr/>
              </p:nvSpPr>
              <p:spPr bwMode="auto">
                <a:xfrm>
                  <a:off x="3333" y="2342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13387" name="Oval 747"/>
                <p:cNvSpPr>
                  <a:spLocks noChangeArrowheads="1"/>
                </p:cNvSpPr>
                <p:nvPr/>
              </p:nvSpPr>
              <p:spPr bwMode="auto">
                <a:xfrm>
                  <a:off x="3424" y="2342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13388" name="Oval 748"/>
                <p:cNvSpPr>
                  <a:spLocks noChangeArrowheads="1"/>
                </p:cNvSpPr>
                <p:nvPr/>
              </p:nvSpPr>
              <p:spPr bwMode="auto">
                <a:xfrm>
                  <a:off x="3152" y="1162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  <p:sp>
              <p:nvSpPr>
                <p:cNvPr id="113389" name="Oval 749"/>
                <p:cNvSpPr>
                  <a:spLocks noChangeArrowheads="1"/>
                </p:cNvSpPr>
                <p:nvPr/>
              </p:nvSpPr>
              <p:spPr bwMode="auto">
                <a:xfrm>
                  <a:off x="3515" y="1162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  <p:sp>
              <p:nvSpPr>
                <p:cNvPr id="113390" name="Oval 750"/>
                <p:cNvSpPr>
                  <a:spLocks noChangeArrowheads="1"/>
                </p:cNvSpPr>
                <p:nvPr/>
              </p:nvSpPr>
              <p:spPr bwMode="auto">
                <a:xfrm>
                  <a:off x="3741" y="1162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  <p:sp>
              <p:nvSpPr>
                <p:cNvPr id="113391" name="Line 751"/>
                <p:cNvSpPr>
                  <a:spLocks noChangeShapeType="1"/>
                </p:cNvSpPr>
                <p:nvPr/>
              </p:nvSpPr>
              <p:spPr bwMode="auto">
                <a:xfrm>
                  <a:off x="3696" y="1480"/>
                  <a:ext cx="9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13392" name="Line 752"/>
                <p:cNvSpPr>
                  <a:spLocks noChangeShapeType="1"/>
                </p:cNvSpPr>
                <p:nvPr/>
              </p:nvSpPr>
              <p:spPr bwMode="auto">
                <a:xfrm>
                  <a:off x="4105" y="1752"/>
                  <a:ext cx="318" cy="590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13393" name="Oval 753"/>
                <p:cNvSpPr>
                  <a:spLocks noChangeArrowheads="1"/>
                </p:cNvSpPr>
                <p:nvPr/>
              </p:nvSpPr>
              <p:spPr bwMode="auto">
                <a:xfrm>
                  <a:off x="4332" y="2341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13394" name="Line 754"/>
                <p:cNvSpPr>
                  <a:spLocks noChangeShapeType="1"/>
                </p:cNvSpPr>
                <p:nvPr/>
              </p:nvSpPr>
              <p:spPr bwMode="auto">
                <a:xfrm flipV="1">
                  <a:off x="4104" y="1253"/>
                  <a:ext cx="273" cy="453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13395" name="Line 755"/>
                <p:cNvSpPr>
                  <a:spLocks noChangeShapeType="1"/>
                </p:cNvSpPr>
                <p:nvPr/>
              </p:nvSpPr>
              <p:spPr bwMode="auto">
                <a:xfrm>
                  <a:off x="3923" y="1706"/>
                  <a:ext cx="18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13396" name="Oval 756"/>
                <p:cNvSpPr>
                  <a:spLocks noChangeArrowheads="1"/>
                </p:cNvSpPr>
                <p:nvPr/>
              </p:nvSpPr>
              <p:spPr bwMode="auto">
                <a:xfrm>
                  <a:off x="4286" y="1162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  <p:sp>
              <p:nvSpPr>
                <p:cNvPr id="113397" name="Line 757"/>
                <p:cNvSpPr>
                  <a:spLocks noChangeShapeType="1"/>
                </p:cNvSpPr>
                <p:nvPr/>
              </p:nvSpPr>
              <p:spPr bwMode="auto">
                <a:xfrm>
                  <a:off x="3515" y="2205"/>
                  <a:ext cx="91" cy="136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13398" name="Oval 758"/>
                <p:cNvSpPr>
                  <a:spLocks noChangeArrowheads="1"/>
                </p:cNvSpPr>
                <p:nvPr/>
              </p:nvSpPr>
              <p:spPr bwMode="auto">
                <a:xfrm>
                  <a:off x="3560" y="2341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13399" name="Line 759"/>
                <p:cNvSpPr>
                  <a:spLocks noChangeShapeType="1"/>
                </p:cNvSpPr>
                <p:nvPr/>
              </p:nvSpPr>
              <p:spPr bwMode="auto">
                <a:xfrm flipV="1">
                  <a:off x="3515" y="1253"/>
                  <a:ext cx="590" cy="951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13400" name="Oval 760"/>
                <p:cNvSpPr>
                  <a:spLocks noChangeArrowheads="1"/>
                </p:cNvSpPr>
                <p:nvPr/>
              </p:nvSpPr>
              <p:spPr bwMode="auto">
                <a:xfrm>
                  <a:off x="4059" y="1162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  <p:sp>
              <p:nvSpPr>
                <p:cNvPr id="113401" name="Line 761"/>
                <p:cNvSpPr>
                  <a:spLocks noChangeShapeType="1"/>
                </p:cNvSpPr>
                <p:nvPr/>
              </p:nvSpPr>
              <p:spPr bwMode="auto">
                <a:xfrm>
                  <a:off x="3379" y="2205"/>
                  <a:ext cx="13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</p:grpSp>
          <p:grpSp>
            <p:nvGrpSpPr>
              <p:cNvPr id="113402" name="Group 762"/>
              <p:cNvGrpSpPr>
                <a:grpSpLocks/>
              </p:cNvGrpSpPr>
              <p:nvPr/>
            </p:nvGrpSpPr>
            <p:grpSpPr bwMode="auto">
              <a:xfrm>
                <a:off x="4558" y="2931"/>
                <a:ext cx="1588" cy="1361"/>
                <a:chOff x="2880" y="1162"/>
                <a:chExt cx="1588" cy="1361"/>
              </a:xfrm>
            </p:grpSpPr>
            <p:sp>
              <p:nvSpPr>
                <p:cNvPr id="113403" name="Line 763"/>
                <p:cNvSpPr>
                  <a:spLocks noChangeShapeType="1"/>
                </p:cNvSpPr>
                <p:nvPr/>
              </p:nvSpPr>
              <p:spPr bwMode="auto">
                <a:xfrm>
                  <a:off x="3787" y="1480"/>
                  <a:ext cx="453" cy="862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13404" name="Line 764"/>
                <p:cNvSpPr>
                  <a:spLocks noChangeShapeType="1"/>
                </p:cNvSpPr>
                <p:nvPr/>
              </p:nvSpPr>
              <p:spPr bwMode="auto">
                <a:xfrm flipV="1">
                  <a:off x="3787" y="1298"/>
                  <a:ext cx="136" cy="181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13405" name="Line 765"/>
                <p:cNvSpPr>
                  <a:spLocks noChangeShapeType="1"/>
                </p:cNvSpPr>
                <p:nvPr/>
              </p:nvSpPr>
              <p:spPr bwMode="auto">
                <a:xfrm>
                  <a:off x="2880" y="1752"/>
                  <a:ext cx="9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13406" name="Line 766"/>
                <p:cNvSpPr>
                  <a:spLocks noChangeShapeType="1"/>
                </p:cNvSpPr>
                <p:nvPr/>
              </p:nvSpPr>
              <p:spPr bwMode="auto">
                <a:xfrm>
                  <a:off x="2970" y="1752"/>
                  <a:ext cx="318" cy="590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13407" name="Line 767"/>
                <p:cNvSpPr>
                  <a:spLocks noChangeShapeType="1"/>
                </p:cNvSpPr>
                <p:nvPr/>
              </p:nvSpPr>
              <p:spPr bwMode="auto">
                <a:xfrm flipV="1">
                  <a:off x="2970" y="1299"/>
                  <a:ext cx="273" cy="453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13408" name="Line 768"/>
                <p:cNvSpPr>
                  <a:spLocks noChangeShapeType="1"/>
                </p:cNvSpPr>
                <p:nvPr/>
              </p:nvSpPr>
              <p:spPr bwMode="auto">
                <a:xfrm>
                  <a:off x="3197" y="1979"/>
                  <a:ext cx="182" cy="363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13409" name="Line 769"/>
                <p:cNvSpPr>
                  <a:spLocks noChangeShapeType="1"/>
                </p:cNvSpPr>
                <p:nvPr/>
              </p:nvSpPr>
              <p:spPr bwMode="auto">
                <a:xfrm flipV="1">
                  <a:off x="3197" y="1299"/>
                  <a:ext cx="408" cy="680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13410" name="Line 770"/>
                <p:cNvSpPr>
                  <a:spLocks noChangeShapeType="1"/>
                </p:cNvSpPr>
                <p:nvPr/>
              </p:nvSpPr>
              <p:spPr bwMode="auto">
                <a:xfrm>
                  <a:off x="3107" y="1979"/>
                  <a:ext cx="9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13411" name="Line 771"/>
                <p:cNvSpPr>
                  <a:spLocks noChangeShapeType="1"/>
                </p:cNvSpPr>
                <p:nvPr/>
              </p:nvSpPr>
              <p:spPr bwMode="auto">
                <a:xfrm>
                  <a:off x="3333" y="2070"/>
                  <a:ext cx="137" cy="272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13412" name="Line 772"/>
                <p:cNvSpPr>
                  <a:spLocks noChangeShapeType="1"/>
                </p:cNvSpPr>
                <p:nvPr/>
              </p:nvSpPr>
              <p:spPr bwMode="auto">
                <a:xfrm flipV="1">
                  <a:off x="3333" y="1299"/>
                  <a:ext cx="454" cy="770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13413" name="Line 773"/>
                <p:cNvSpPr>
                  <a:spLocks noChangeShapeType="1"/>
                </p:cNvSpPr>
                <p:nvPr/>
              </p:nvSpPr>
              <p:spPr bwMode="auto">
                <a:xfrm>
                  <a:off x="3243" y="2070"/>
                  <a:ext cx="9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13414" name="Oval 774"/>
                <p:cNvSpPr>
                  <a:spLocks noChangeArrowheads="1"/>
                </p:cNvSpPr>
                <p:nvPr/>
              </p:nvSpPr>
              <p:spPr bwMode="auto">
                <a:xfrm>
                  <a:off x="3923" y="1162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  <p:sp>
              <p:nvSpPr>
                <p:cNvPr id="113415" name="Oval 775"/>
                <p:cNvSpPr>
                  <a:spLocks noChangeArrowheads="1"/>
                </p:cNvSpPr>
                <p:nvPr/>
              </p:nvSpPr>
              <p:spPr bwMode="auto">
                <a:xfrm>
                  <a:off x="4150" y="2341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13416" name="Line 776"/>
                <p:cNvSpPr>
                  <a:spLocks noChangeShapeType="1"/>
                </p:cNvSpPr>
                <p:nvPr/>
              </p:nvSpPr>
              <p:spPr bwMode="auto">
                <a:xfrm>
                  <a:off x="3651" y="2523"/>
                  <a:ext cx="9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13417" name="Oval 777"/>
                <p:cNvSpPr>
                  <a:spLocks noChangeArrowheads="1"/>
                </p:cNvSpPr>
                <p:nvPr/>
              </p:nvSpPr>
              <p:spPr bwMode="auto">
                <a:xfrm>
                  <a:off x="3243" y="2342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13418" name="Oval 778"/>
                <p:cNvSpPr>
                  <a:spLocks noChangeArrowheads="1"/>
                </p:cNvSpPr>
                <p:nvPr/>
              </p:nvSpPr>
              <p:spPr bwMode="auto">
                <a:xfrm>
                  <a:off x="3333" y="2342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13419" name="Oval 779"/>
                <p:cNvSpPr>
                  <a:spLocks noChangeArrowheads="1"/>
                </p:cNvSpPr>
                <p:nvPr/>
              </p:nvSpPr>
              <p:spPr bwMode="auto">
                <a:xfrm>
                  <a:off x="3424" y="2342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13420" name="Oval 780"/>
                <p:cNvSpPr>
                  <a:spLocks noChangeArrowheads="1"/>
                </p:cNvSpPr>
                <p:nvPr/>
              </p:nvSpPr>
              <p:spPr bwMode="auto">
                <a:xfrm>
                  <a:off x="3152" y="1162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  <p:sp>
              <p:nvSpPr>
                <p:cNvPr id="113421" name="Oval 781"/>
                <p:cNvSpPr>
                  <a:spLocks noChangeArrowheads="1"/>
                </p:cNvSpPr>
                <p:nvPr/>
              </p:nvSpPr>
              <p:spPr bwMode="auto">
                <a:xfrm>
                  <a:off x="3515" y="1162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  <p:sp>
              <p:nvSpPr>
                <p:cNvPr id="113422" name="Oval 782"/>
                <p:cNvSpPr>
                  <a:spLocks noChangeArrowheads="1"/>
                </p:cNvSpPr>
                <p:nvPr/>
              </p:nvSpPr>
              <p:spPr bwMode="auto">
                <a:xfrm>
                  <a:off x="3741" y="1162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  <p:sp>
              <p:nvSpPr>
                <p:cNvPr id="113423" name="Line 783"/>
                <p:cNvSpPr>
                  <a:spLocks noChangeShapeType="1"/>
                </p:cNvSpPr>
                <p:nvPr/>
              </p:nvSpPr>
              <p:spPr bwMode="auto">
                <a:xfrm>
                  <a:off x="3696" y="1480"/>
                  <a:ext cx="9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13424" name="Line 784"/>
                <p:cNvSpPr>
                  <a:spLocks noChangeShapeType="1"/>
                </p:cNvSpPr>
                <p:nvPr/>
              </p:nvSpPr>
              <p:spPr bwMode="auto">
                <a:xfrm>
                  <a:off x="4105" y="1752"/>
                  <a:ext cx="318" cy="590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13425" name="Oval 785"/>
                <p:cNvSpPr>
                  <a:spLocks noChangeArrowheads="1"/>
                </p:cNvSpPr>
                <p:nvPr/>
              </p:nvSpPr>
              <p:spPr bwMode="auto">
                <a:xfrm>
                  <a:off x="4332" y="2341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13426" name="Line 786"/>
                <p:cNvSpPr>
                  <a:spLocks noChangeShapeType="1"/>
                </p:cNvSpPr>
                <p:nvPr/>
              </p:nvSpPr>
              <p:spPr bwMode="auto">
                <a:xfrm flipV="1">
                  <a:off x="4104" y="1253"/>
                  <a:ext cx="273" cy="453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13427" name="Line 787"/>
                <p:cNvSpPr>
                  <a:spLocks noChangeShapeType="1"/>
                </p:cNvSpPr>
                <p:nvPr/>
              </p:nvSpPr>
              <p:spPr bwMode="auto">
                <a:xfrm>
                  <a:off x="3923" y="1706"/>
                  <a:ext cx="18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13428" name="Oval 788"/>
                <p:cNvSpPr>
                  <a:spLocks noChangeArrowheads="1"/>
                </p:cNvSpPr>
                <p:nvPr/>
              </p:nvSpPr>
              <p:spPr bwMode="auto">
                <a:xfrm>
                  <a:off x="4286" y="1162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  <p:sp>
              <p:nvSpPr>
                <p:cNvPr id="113429" name="Line 789"/>
                <p:cNvSpPr>
                  <a:spLocks noChangeShapeType="1"/>
                </p:cNvSpPr>
                <p:nvPr/>
              </p:nvSpPr>
              <p:spPr bwMode="auto">
                <a:xfrm>
                  <a:off x="3515" y="2205"/>
                  <a:ext cx="91" cy="136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13430" name="Oval 790"/>
                <p:cNvSpPr>
                  <a:spLocks noChangeArrowheads="1"/>
                </p:cNvSpPr>
                <p:nvPr/>
              </p:nvSpPr>
              <p:spPr bwMode="auto">
                <a:xfrm>
                  <a:off x="3560" y="2341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13431" name="Line 791"/>
                <p:cNvSpPr>
                  <a:spLocks noChangeShapeType="1"/>
                </p:cNvSpPr>
                <p:nvPr/>
              </p:nvSpPr>
              <p:spPr bwMode="auto">
                <a:xfrm flipV="1">
                  <a:off x="3515" y="1253"/>
                  <a:ext cx="590" cy="951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13432" name="Oval 792"/>
                <p:cNvSpPr>
                  <a:spLocks noChangeArrowheads="1"/>
                </p:cNvSpPr>
                <p:nvPr/>
              </p:nvSpPr>
              <p:spPr bwMode="auto">
                <a:xfrm>
                  <a:off x="4059" y="1162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  <p:sp>
              <p:nvSpPr>
                <p:cNvPr id="113433" name="Line 793"/>
                <p:cNvSpPr>
                  <a:spLocks noChangeShapeType="1"/>
                </p:cNvSpPr>
                <p:nvPr/>
              </p:nvSpPr>
              <p:spPr bwMode="auto">
                <a:xfrm>
                  <a:off x="3379" y="2205"/>
                  <a:ext cx="13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</p:grpSp>
          <p:grpSp>
            <p:nvGrpSpPr>
              <p:cNvPr id="113434" name="Group 794"/>
              <p:cNvGrpSpPr>
                <a:grpSpLocks/>
              </p:cNvGrpSpPr>
              <p:nvPr/>
            </p:nvGrpSpPr>
            <p:grpSpPr bwMode="auto">
              <a:xfrm>
                <a:off x="4286" y="2931"/>
                <a:ext cx="1588" cy="1361"/>
                <a:chOff x="2880" y="1162"/>
                <a:chExt cx="1588" cy="1361"/>
              </a:xfrm>
            </p:grpSpPr>
            <p:sp>
              <p:nvSpPr>
                <p:cNvPr id="113435" name="Line 795"/>
                <p:cNvSpPr>
                  <a:spLocks noChangeShapeType="1"/>
                </p:cNvSpPr>
                <p:nvPr/>
              </p:nvSpPr>
              <p:spPr bwMode="auto">
                <a:xfrm>
                  <a:off x="3787" y="1480"/>
                  <a:ext cx="453" cy="862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13436" name="Line 796"/>
                <p:cNvSpPr>
                  <a:spLocks noChangeShapeType="1"/>
                </p:cNvSpPr>
                <p:nvPr/>
              </p:nvSpPr>
              <p:spPr bwMode="auto">
                <a:xfrm flipV="1">
                  <a:off x="3787" y="1298"/>
                  <a:ext cx="136" cy="181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13437" name="Line 797"/>
                <p:cNvSpPr>
                  <a:spLocks noChangeShapeType="1"/>
                </p:cNvSpPr>
                <p:nvPr/>
              </p:nvSpPr>
              <p:spPr bwMode="auto">
                <a:xfrm>
                  <a:off x="2880" y="1752"/>
                  <a:ext cx="9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13438" name="Line 798"/>
                <p:cNvSpPr>
                  <a:spLocks noChangeShapeType="1"/>
                </p:cNvSpPr>
                <p:nvPr/>
              </p:nvSpPr>
              <p:spPr bwMode="auto">
                <a:xfrm>
                  <a:off x="2970" y="1752"/>
                  <a:ext cx="318" cy="590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13439" name="Line 799"/>
                <p:cNvSpPr>
                  <a:spLocks noChangeShapeType="1"/>
                </p:cNvSpPr>
                <p:nvPr/>
              </p:nvSpPr>
              <p:spPr bwMode="auto">
                <a:xfrm flipV="1">
                  <a:off x="2970" y="1299"/>
                  <a:ext cx="273" cy="453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13440" name="Line 800"/>
                <p:cNvSpPr>
                  <a:spLocks noChangeShapeType="1"/>
                </p:cNvSpPr>
                <p:nvPr/>
              </p:nvSpPr>
              <p:spPr bwMode="auto">
                <a:xfrm>
                  <a:off x="3197" y="1979"/>
                  <a:ext cx="182" cy="363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13441" name="Line 801"/>
                <p:cNvSpPr>
                  <a:spLocks noChangeShapeType="1"/>
                </p:cNvSpPr>
                <p:nvPr/>
              </p:nvSpPr>
              <p:spPr bwMode="auto">
                <a:xfrm flipV="1">
                  <a:off x="3197" y="1299"/>
                  <a:ext cx="408" cy="680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13442" name="Line 802"/>
                <p:cNvSpPr>
                  <a:spLocks noChangeShapeType="1"/>
                </p:cNvSpPr>
                <p:nvPr/>
              </p:nvSpPr>
              <p:spPr bwMode="auto">
                <a:xfrm>
                  <a:off x="3107" y="1979"/>
                  <a:ext cx="9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13443" name="Line 803"/>
                <p:cNvSpPr>
                  <a:spLocks noChangeShapeType="1"/>
                </p:cNvSpPr>
                <p:nvPr/>
              </p:nvSpPr>
              <p:spPr bwMode="auto">
                <a:xfrm>
                  <a:off x="3333" y="2070"/>
                  <a:ext cx="137" cy="272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13444" name="Line 804"/>
                <p:cNvSpPr>
                  <a:spLocks noChangeShapeType="1"/>
                </p:cNvSpPr>
                <p:nvPr/>
              </p:nvSpPr>
              <p:spPr bwMode="auto">
                <a:xfrm flipV="1">
                  <a:off x="3333" y="1299"/>
                  <a:ext cx="454" cy="770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13445" name="Line 805"/>
                <p:cNvSpPr>
                  <a:spLocks noChangeShapeType="1"/>
                </p:cNvSpPr>
                <p:nvPr/>
              </p:nvSpPr>
              <p:spPr bwMode="auto">
                <a:xfrm>
                  <a:off x="3243" y="2070"/>
                  <a:ext cx="9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13446" name="Oval 806"/>
                <p:cNvSpPr>
                  <a:spLocks noChangeArrowheads="1"/>
                </p:cNvSpPr>
                <p:nvPr/>
              </p:nvSpPr>
              <p:spPr bwMode="auto">
                <a:xfrm>
                  <a:off x="3923" y="1162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  <p:sp>
              <p:nvSpPr>
                <p:cNvPr id="113447" name="Oval 807"/>
                <p:cNvSpPr>
                  <a:spLocks noChangeArrowheads="1"/>
                </p:cNvSpPr>
                <p:nvPr/>
              </p:nvSpPr>
              <p:spPr bwMode="auto">
                <a:xfrm>
                  <a:off x="4150" y="2341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13448" name="Line 808"/>
                <p:cNvSpPr>
                  <a:spLocks noChangeShapeType="1"/>
                </p:cNvSpPr>
                <p:nvPr/>
              </p:nvSpPr>
              <p:spPr bwMode="auto">
                <a:xfrm>
                  <a:off x="3651" y="2523"/>
                  <a:ext cx="9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13449" name="Oval 809"/>
                <p:cNvSpPr>
                  <a:spLocks noChangeArrowheads="1"/>
                </p:cNvSpPr>
                <p:nvPr/>
              </p:nvSpPr>
              <p:spPr bwMode="auto">
                <a:xfrm>
                  <a:off x="3243" y="2342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13450" name="Oval 810"/>
                <p:cNvSpPr>
                  <a:spLocks noChangeArrowheads="1"/>
                </p:cNvSpPr>
                <p:nvPr/>
              </p:nvSpPr>
              <p:spPr bwMode="auto">
                <a:xfrm>
                  <a:off x="3333" y="2342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13451" name="Oval 811"/>
                <p:cNvSpPr>
                  <a:spLocks noChangeArrowheads="1"/>
                </p:cNvSpPr>
                <p:nvPr/>
              </p:nvSpPr>
              <p:spPr bwMode="auto">
                <a:xfrm>
                  <a:off x="3424" y="2342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13452" name="Oval 812"/>
                <p:cNvSpPr>
                  <a:spLocks noChangeArrowheads="1"/>
                </p:cNvSpPr>
                <p:nvPr/>
              </p:nvSpPr>
              <p:spPr bwMode="auto">
                <a:xfrm>
                  <a:off x="3152" y="1162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  <p:sp>
              <p:nvSpPr>
                <p:cNvPr id="113453" name="Oval 813"/>
                <p:cNvSpPr>
                  <a:spLocks noChangeArrowheads="1"/>
                </p:cNvSpPr>
                <p:nvPr/>
              </p:nvSpPr>
              <p:spPr bwMode="auto">
                <a:xfrm>
                  <a:off x="3515" y="1162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  <p:sp>
              <p:nvSpPr>
                <p:cNvPr id="113454" name="Oval 814"/>
                <p:cNvSpPr>
                  <a:spLocks noChangeArrowheads="1"/>
                </p:cNvSpPr>
                <p:nvPr/>
              </p:nvSpPr>
              <p:spPr bwMode="auto">
                <a:xfrm>
                  <a:off x="3741" y="1162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  <p:sp>
              <p:nvSpPr>
                <p:cNvPr id="113455" name="Line 815"/>
                <p:cNvSpPr>
                  <a:spLocks noChangeShapeType="1"/>
                </p:cNvSpPr>
                <p:nvPr/>
              </p:nvSpPr>
              <p:spPr bwMode="auto">
                <a:xfrm>
                  <a:off x="3696" y="1480"/>
                  <a:ext cx="9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13456" name="Line 816"/>
                <p:cNvSpPr>
                  <a:spLocks noChangeShapeType="1"/>
                </p:cNvSpPr>
                <p:nvPr/>
              </p:nvSpPr>
              <p:spPr bwMode="auto">
                <a:xfrm>
                  <a:off x="4105" y="1752"/>
                  <a:ext cx="318" cy="590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13457" name="Oval 817"/>
                <p:cNvSpPr>
                  <a:spLocks noChangeArrowheads="1"/>
                </p:cNvSpPr>
                <p:nvPr/>
              </p:nvSpPr>
              <p:spPr bwMode="auto">
                <a:xfrm>
                  <a:off x="4332" y="2341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13458" name="Line 818"/>
                <p:cNvSpPr>
                  <a:spLocks noChangeShapeType="1"/>
                </p:cNvSpPr>
                <p:nvPr/>
              </p:nvSpPr>
              <p:spPr bwMode="auto">
                <a:xfrm flipV="1">
                  <a:off x="4104" y="1253"/>
                  <a:ext cx="273" cy="453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13459" name="Line 819"/>
                <p:cNvSpPr>
                  <a:spLocks noChangeShapeType="1"/>
                </p:cNvSpPr>
                <p:nvPr/>
              </p:nvSpPr>
              <p:spPr bwMode="auto">
                <a:xfrm>
                  <a:off x="3923" y="1706"/>
                  <a:ext cx="18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13460" name="Oval 820"/>
                <p:cNvSpPr>
                  <a:spLocks noChangeArrowheads="1"/>
                </p:cNvSpPr>
                <p:nvPr/>
              </p:nvSpPr>
              <p:spPr bwMode="auto">
                <a:xfrm>
                  <a:off x="4286" y="1162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  <p:sp>
              <p:nvSpPr>
                <p:cNvPr id="113461" name="Line 821"/>
                <p:cNvSpPr>
                  <a:spLocks noChangeShapeType="1"/>
                </p:cNvSpPr>
                <p:nvPr/>
              </p:nvSpPr>
              <p:spPr bwMode="auto">
                <a:xfrm>
                  <a:off x="3515" y="2205"/>
                  <a:ext cx="91" cy="136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13462" name="Oval 822"/>
                <p:cNvSpPr>
                  <a:spLocks noChangeArrowheads="1"/>
                </p:cNvSpPr>
                <p:nvPr/>
              </p:nvSpPr>
              <p:spPr bwMode="auto">
                <a:xfrm>
                  <a:off x="3560" y="2341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13463" name="Line 823"/>
                <p:cNvSpPr>
                  <a:spLocks noChangeShapeType="1"/>
                </p:cNvSpPr>
                <p:nvPr/>
              </p:nvSpPr>
              <p:spPr bwMode="auto">
                <a:xfrm flipV="1">
                  <a:off x="3515" y="1253"/>
                  <a:ext cx="590" cy="951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13464" name="Oval 824"/>
                <p:cNvSpPr>
                  <a:spLocks noChangeArrowheads="1"/>
                </p:cNvSpPr>
                <p:nvPr/>
              </p:nvSpPr>
              <p:spPr bwMode="auto">
                <a:xfrm>
                  <a:off x="4059" y="1162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  <p:sp>
              <p:nvSpPr>
                <p:cNvPr id="113465" name="Line 825"/>
                <p:cNvSpPr>
                  <a:spLocks noChangeShapeType="1"/>
                </p:cNvSpPr>
                <p:nvPr/>
              </p:nvSpPr>
              <p:spPr bwMode="auto">
                <a:xfrm>
                  <a:off x="3379" y="2205"/>
                  <a:ext cx="13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</p:grpSp>
          <p:grpSp>
            <p:nvGrpSpPr>
              <p:cNvPr id="113466" name="Group 826"/>
              <p:cNvGrpSpPr>
                <a:grpSpLocks/>
              </p:cNvGrpSpPr>
              <p:nvPr/>
            </p:nvGrpSpPr>
            <p:grpSpPr bwMode="auto">
              <a:xfrm>
                <a:off x="4422" y="2976"/>
                <a:ext cx="1588" cy="1361"/>
                <a:chOff x="2880" y="1162"/>
                <a:chExt cx="1588" cy="1361"/>
              </a:xfrm>
            </p:grpSpPr>
            <p:sp>
              <p:nvSpPr>
                <p:cNvPr id="113467" name="Line 827"/>
                <p:cNvSpPr>
                  <a:spLocks noChangeShapeType="1"/>
                </p:cNvSpPr>
                <p:nvPr/>
              </p:nvSpPr>
              <p:spPr bwMode="auto">
                <a:xfrm>
                  <a:off x="3787" y="1480"/>
                  <a:ext cx="453" cy="862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13468" name="Line 828"/>
                <p:cNvSpPr>
                  <a:spLocks noChangeShapeType="1"/>
                </p:cNvSpPr>
                <p:nvPr/>
              </p:nvSpPr>
              <p:spPr bwMode="auto">
                <a:xfrm flipV="1">
                  <a:off x="3787" y="1298"/>
                  <a:ext cx="136" cy="181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13469" name="Line 829"/>
                <p:cNvSpPr>
                  <a:spLocks noChangeShapeType="1"/>
                </p:cNvSpPr>
                <p:nvPr/>
              </p:nvSpPr>
              <p:spPr bwMode="auto">
                <a:xfrm>
                  <a:off x="2880" y="1752"/>
                  <a:ext cx="9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13470" name="Line 830"/>
                <p:cNvSpPr>
                  <a:spLocks noChangeShapeType="1"/>
                </p:cNvSpPr>
                <p:nvPr/>
              </p:nvSpPr>
              <p:spPr bwMode="auto">
                <a:xfrm>
                  <a:off x="2970" y="1752"/>
                  <a:ext cx="318" cy="590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13471" name="Line 831"/>
                <p:cNvSpPr>
                  <a:spLocks noChangeShapeType="1"/>
                </p:cNvSpPr>
                <p:nvPr/>
              </p:nvSpPr>
              <p:spPr bwMode="auto">
                <a:xfrm flipV="1">
                  <a:off x="2970" y="1299"/>
                  <a:ext cx="273" cy="453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13472" name="Line 832"/>
                <p:cNvSpPr>
                  <a:spLocks noChangeShapeType="1"/>
                </p:cNvSpPr>
                <p:nvPr/>
              </p:nvSpPr>
              <p:spPr bwMode="auto">
                <a:xfrm>
                  <a:off x="3197" y="1979"/>
                  <a:ext cx="182" cy="363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13473" name="Line 833"/>
                <p:cNvSpPr>
                  <a:spLocks noChangeShapeType="1"/>
                </p:cNvSpPr>
                <p:nvPr/>
              </p:nvSpPr>
              <p:spPr bwMode="auto">
                <a:xfrm flipV="1">
                  <a:off x="3197" y="1299"/>
                  <a:ext cx="408" cy="680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13474" name="Line 834"/>
                <p:cNvSpPr>
                  <a:spLocks noChangeShapeType="1"/>
                </p:cNvSpPr>
                <p:nvPr/>
              </p:nvSpPr>
              <p:spPr bwMode="auto">
                <a:xfrm>
                  <a:off x="3107" y="1979"/>
                  <a:ext cx="9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13475" name="Line 835"/>
                <p:cNvSpPr>
                  <a:spLocks noChangeShapeType="1"/>
                </p:cNvSpPr>
                <p:nvPr/>
              </p:nvSpPr>
              <p:spPr bwMode="auto">
                <a:xfrm>
                  <a:off x="3333" y="2070"/>
                  <a:ext cx="137" cy="272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13476" name="Line 836"/>
                <p:cNvSpPr>
                  <a:spLocks noChangeShapeType="1"/>
                </p:cNvSpPr>
                <p:nvPr/>
              </p:nvSpPr>
              <p:spPr bwMode="auto">
                <a:xfrm flipV="1">
                  <a:off x="3333" y="1299"/>
                  <a:ext cx="454" cy="770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13477" name="Line 837"/>
                <p:cNvSpPr>
                  <a:spLocks noChangeShapeType="1"/>
                </p:cNvSpPr>
                <p:nvPr/>
              </p:nvSpPr>
              <p:spPr bwMode="auto">
                <a:xfrm>
                  <a:off x="3243" y="2070"/>
                  <a:ext cx="9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13478" name="Oval 838"/>
                <p:cNvSpPr>
                  <a:spLocks noChangeArrowheads="1"/>
                </p:cNvSpPr>
                <p:nvPr/>
              </p:nvSpPr>
              <p:spPr bwMode="auto">
                <a:xfrm>
                  <a:off x="3923" y="1162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  <p:sp>
              <p:nvSpPr>
                <p:cNvPr id="113479" name="Oval 839"/>
                <p:cNvSpPr>
                  <a:spLocks noChangeArrowheads="1"/>
                </p:cNvSpPr>
                <p:nvPr/>
              </p:nvSpPr>
              <p:spPr bwMode="auto">
                <a:xfrm>
                  <a:off x="4150" y="2341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13480" name="Line 840"/>
                <p:cNvSpPr>
                  <a:spLocks noChangeShapeType="1"/>
                </p:cNvSpPr>
                <p:nvPr/>
              </p:nvSpPr>
              <p:spPr bwMode="auto">
                <a:xfrm>
                  <a:off x="3651" y="2523"/>
                  <a:ext cx="9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13481" name="Oval 841"/>
                <p:cNvSpPr>
                  <a:spLocks noChangeArrowheads="1"/>
                </p:cNvSpPr>
                <p:nvPr/>
              </p:nvSpPr>
              <p:spPr bwMode="auto">
                <a:xfrm>
                  <a:off x="3243" y="2342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13482" name="Oval 842"/>
                <p:cNvSpPr>
                  <a:spLocks noChangeArrowheads="1"/>
                </p:cNvSpPr>
                <p:nvPr/>
              </p:nvSpPr>
              <p:spPr bwMode="auto">
                <a:xfrm>
                  <a:off x="3333" y="2342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13483" name="Oval 843"/>
                <p:cNvSpPr>
                  <a:spLocks noChangeArrowheads="1"/>
                </p:cNvSpPr>
                <p:nvPr/>
              </p:nvSpPr>
              <p:spPr bwMode="auto">
                <a:xfrm>
                  <a:off x="3424" y="2342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13484" name="Oval 844"/>
                <p:cNvSpPr>
                  <a:spLocks noChangeArrowheads="1"/>
                </p:cNvSpPr>
                <p:nvPr/>
              </p:nvSpPr>
              <p:spPr bwMode="auto">
                <a:xfrm>
                  <a:off x="3152" y="1162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  <p:sp>
              <p:nvSpPr>
                <p:cNvPr id="113485" name="Oval 845"/>
                <p:cNvSpPr>
                  <a:spLocks noChangeArrowheads="1"/>
                </p:cNvSpPr>
                <p:nvPr/>
              </p:nvSpPr>
              <p:spPr bwMode="auto">
                <a:xfrm>
                  <a:off x="3515" y="1162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  <p:sp>
              <p:nvSpPr>
                <p:cNvPr id="113486" name="Oval 846"/>
                <p:cNvSpPr>
                  <a:spLocks noChangeArrowheads="1"/>
                </p:cNvSpPr>
                <p:nvPr/>
              </p:nvSpPr>
              <p:spPr bwMode="auto">
                <a:xfrm>
                  <a:off x="3741" y="1162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  <p:sp>
              <p:nvSpPr>
                <p:cNvPr id="113487" name="Line 847"/>
                <p:cNvSpPr>
                  <a:spLocks noChangeShapeType="1"/>
                </p:cNvSpPr>
                <p:nvPr/>
              </p:nvSpPr>
              <p:spPr bwMode="auto">
                <a:xfrm>
                  <a:off x="3696" y="1480"/>
                  <a:ext cx="9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13488" name="Line 848"/>
                <p:cNvSpPr>
                  <a:spLocks noChangeShapeType="1"/>
                </p:cNvSpPr>
                <p:nvPr/>
              </p:nvSpPr>
              <p:spPr bwMode="auto">
                <a:xfrm>
                  <a:off x="4105" y="1752"/>
                  <a:ext cx="318" cy="590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13489" name="Oval 849"/>
                <p:cNvSpPr>
                  <a:spLocks noChangeArrowheads="1"/>
                </p:cNvSpPr>
                <p:nvPr/>
              </p:nvSpPr>
              <p:spPr bwMode="auto">
                <a:xfrm>
                  <a:off x="4332" y="2341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13490" name="Line 850"/>
                <p:cNvSpPr>
                  <a:spLocks noChangeShapeType="1"/>
                </p:cNvSpPr>
                <p:nvPr/>
              </p:nvSpPr>
              <p:spPr bwMode="auto">
                <a:xfrm flipV="1">
                  <a:off x="4104" y="1253"/>
                  <a:ext cx="273" cy="453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13491" name="Line 851"/>
                <p:cNvSpPr>
                  <a:spLocks noChangeShapeType="1"/>
                </p:cNvSpPr>
                <p:nvPr/>
              </p:nvSpPr>
              <p:spPr bwMode="auto">
                <a:xfrm>
                  <a:off x="3923" y="1706"/>
                  <a:ext cx="18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13492" name="Oval 852"/>
                <p:cNvSpPr>
                  <a:spLocks noChangeArrowheads="1"/>
                </p:cNvSpPr>
                <p:nvPr/>
              </p:nvSpPr>
              <p:spPr bwMode="auto">
                <a:xfrm>
                  <a:off x="4286" y="1162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  <p:sp>
              <p:nvSpPr>
                <p:cNvPr id="113493" name="Line 853"/>
                <p:cNvSpPr>
                  <a:spLocks noChangeShapeType="1"/>
                </p:cNvSpPr>
                <p:nvPr/>
              </p:nvSpPr>
              <p:spPr bwMode="auto">
                <a:xfrm>
                  <a:off x="3515" y="2205"/>
                  <a:ext cx="91" cy="136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13494" name="Oval 854"/>
                <p:cNvSpPr>
                  <a:spLocks noChangeArrowheads="1"/>
                </p:cNvSpPr>
                <p:nvPr/>
              </p:nvSpPr>
              <p:spPr bwMode="auto">
                <a:xfrm>
                  <a:off x="3560" y="2341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13495" name="Line 855"/>
                <p:cNvSpPr>
                  <a:spLocks noChangeShapeType="1"/>
                </p:cNvSpPr>
                <p:nvPr/>
              </p:nvSpPr>
              <p:spPr bwMode="auto">
                <a:xfrm flipV="1">
                  <a:off x="3515" y="1253"/>
                  <a:ext cx="590" cy="951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13496" name="Oval 856"/>
                <p:cNvSpPr>
                  <a:spLocks noChangeArrowheads="1"/>
                </p:cNvSpPr>
                <p:nvPr/>
              </p:nvSpPr>
              <p:spPr bwMode="auto">
                <a:xfrm>
                  <a:off x="4059" y="1162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  <p:sp>
              <p:nvSpPr>
                <p:cNvPr id="113497" name="Line 857"/>
                <p:cNvSpPr>
                  <a:spLocks noChangeShapeType="1"/>
                </p:cNvSpPr>
                <p:nvPr/>
              </p:nvSpPr>
              <p:spPr bwMode="auto">
                <a:xfrm>
                  <a:off x="3379" y="2205"/>
                  <a:ext cx="13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</p:grpSp>
          <p:grpSp>
            <p:nvGrpSpPr>
              <p:cNvPr id="113498" name="Group 858"/>
              <p:cNvGrpSpPr>
                <a:grpSpLocks/>
              </p:cNvGrpSpPr>
              <p:nvPr/>
            </p:nvGrpSpPr>
            <p:grpSpPr bwMode="auto">
              <a:xfrm>
                <a:off x="4603" y="2976"/>
                <a:ext cx="1588" cy="1361"/>
                <a:chOff x="2880" y="1162"/>
                <a:chExt cx="1588" cy="1361"/>
              </a:xfrm>
            </p:grpSpPr>
            <p:sp>
              <p:nvSpPr>
                <p:cNvPr id="113499" name="Line 859"/>
                <p:cNvSpPr>
                  <a:spLocks noChangeShapeType="1"/>
                </p:cNvSpPr>
                <p:nvPr/>
              </p:nvSpPr>
              <p:spPr bwMode="auto">
                <a:xfrm>
                  <a:off x="3787" y="1480"/>
                  <a:ext cx="453" cy="862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13500" name="Line 860"/>
                <p:cNvSpPr>
                  <a:spLocks noChangeShapeType="1"/>
                </p:cNvSpPr>
                <p:nvPr/>
              </p:nvSpPr>
              <p:spPr bwMode="auto">
                <a:xfrm flipV="1">
                  <a:off x="3787" y="1298"/>
                  <a:ext cx="136" cy="181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13501" name="Line 861"/>
                <p:cNvSpPr>
                  <a:spLocks noChangeShapeType="1"/>
                </p:cNvSpPr>
                <p:nvPr/>
              </p:nvSpPr>
              <p:spPr bwMode="auto">
                <a:xfrm>
                  <a:off x="2880" y="1752"/>
                  <a:ext cx="9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13502" name="Line 862"/>
                <p:cNvSpPr>
                  <a:spLocks noChangeShapeType="1"/>
                </p:cNvSpPr>
                <p:nvPr/>
              </p:nvSpPr>
              <p:spPr bwMode="auto">
                <a:xfrm>
                  <a:off x="2970" y="1752"/>
                  <a:ext cx="318" cy="590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13503" name="Line 863"/>
                <p:cNvSpPr>
                  <a:spLocks noChangeShapeType="1"/>
                </p:cNvSpPr>
                <p:nvPr/>
              </p:nvSpPr>
              <p:spPr bwMode="auto">
                <a:xfrm flipV="1">
                  <a:off x="2970" y="1299"/>
                  <a:ext cx="273" cy="453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13504" name="Line 864"/>
                <p:cNvSpPr>
                  <a:spLocks noChangeShapeType="1"/>
                </p:cNvSpPr>
                <p:nvPr/>
              </p:nvSpPr>
              <p:spPr bwMode="auto">
                <a:xfrm>
                  <a:off x="3197" y="1979"/>
                  <a:ext cx="182" cy="363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13505" name="Line 865"/>
                <p:cNvSpPr>
                  <a:spLocks noChangeShapeType="1"/>
                </p:cNvSpPr>
                <p:nvPr/>
              </p:nvSpPr>
              <p:spPr bwMode="auto">
                <a:xfrm flipV="1">
                  <a:off x="3197" y="1299"/>
                  <a:ext cx="408" cy="680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13506" name="Line 866"/>
                <p:cNvSpPr>
                  <a:spLocks noChangeShapeType="1"/>
                </p:cNvSpPr>
                <p:nvPr/>
              </p:nvSpPr>
              <p:spPr bwMode="auto">
                <a:xfrm>
                  <a:off x="3107" y="1979"/>
                  <a:ext cx="9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13507" name="Line 867"/>
                <p:cNvSpPr>
                  <a:spLocks noChangeShapeType="1"/>
                </p:cNvSpPr>
                <p:nvPr/>
              </p:nvSpPr>
              <p:spPr bwMode="auto">
                <a:xfrm>
                  <a:off x="3333" y="2070"/>
                  <a:ext cx="137" cy="272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13508" name="Line 868"/>
                <p:cNvSpPr>
                  <a:spLocks noChangeShapeType="1"/>
                </p:cNvSpPr>
                <p:nvPr/>
              </p:nvSpPr>
              <p:spPr bwMode="auto">
                <a:xfrm flipV="1">
                  <a:off x="3333" y="1299"/>
                  <a:ext cx="454" cy="770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13509" name="Line 869"/>
                <p:cNvSpPr>
                  <a:spLocks noChangeShapeType="1"/>
                </p:cNvSpPr>
                <p:nvPr/>
              </p:nvSpPr>
              <p:spPr bwMode="auto">
                <a:xfrm>
                  <a:off x="3243" y="2070"/>
                  <a:ext cx="9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13510" name="Oval 870"/>
                <p:cNvSpPr>
                  <a:spLocks noChangeArrowheads="1"/>
                </p:cNvSpPr>
                <p:nvPr/>
              </p:nvSpPr>
              <p:spPr bwMode="auto">
                <a:xfrm>
                  <a:off x="3923" y="1162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  <p:sp>
              <p:nvSpPr>
                <p:cNvPr id="113511" name="Oval 871"/>
                <p:cNvSpPr>
                  <a:spLocks noChangeArrowheads="1"/>
                </p:cNvSpPr>
                <p:nvPr/>
              </p:nvSpPr>
              <p:spPr bwMode="auto">
                <a:xfrm>
                  <a:off x="4150" y="2341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13512" name="Line 872"/>
                <p:cNvSpPr>
                  <a:spLocks noChangeShapeType="1"/>
                </p:cNvSpPr>
                <p:nvPr/>
              </p:nvSpPr>
              <p:spPr bwMode="auto">
                <a:xfrm>
                  <a:off x="3651" y="2523"/>
                  <a:ext cx="9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13513" name="Oval 873"/>
                <p:cNvSpPr>
                  <a:spLocks noChangeArrowheads="1"/>
                </p:cNvSpPr>
                <p:nvPr/>
              </p:nvSpPr>
              <p:spPr bwMode="auto">
                <a:xfrm>
                  <a:off x="3243" y="2342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13514" name="Oval 874"/>
                <p:cNvSpPr>
                  <a:spLocks noChangeArrowheads="1"/>
                </p:cNvSpPr>
                <p:nvPr/>
              </p:nvSpPr>
              <p:spPr bwMode="auto">
                <a:xfrm>
                  <a:off x="3333" y="2342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13515" name="Oval 875"/>
                <p:cNvSpPr>
                  <a:spLocks noChangeArrowheads="1"/>
                </p:cNvSpPr>
                <p:nvPr/>
              </p:nvSpPr>
              <p:spPr bwMode="auto">
                <a:xfrm>
                  <a:off x="3424" y="2342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13516" name="Oval 876"/>
                <p:cNvSpPr>
                  <a:spLocks noChangeArrowheads="1"/>
                </p:cNvSpPr>
                <p:nvPr/>
              </p:nvSpPr>
              <p:spPr bwMode="auto">
                <a:xfrm>
                  <a:off x="3152" y="1162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  <p:sp>
              <p:nvSpPr>
                <p:cNvPr id="113517" name="Oval 877"/>
                <p:cNvSpPr>
                  <a:spLocks noChangeArrowheads="1"/>
                </p:cNvSpPr>
                <p:nvPr/>
              </p:nvSpPr>
              <p:spPr bwMode="auto">
                <a:xfrm>
                  <a:off x="3515" y="1162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  <p:sp>
              <p:nvSpPr>
                <p:cNvPr id="113518" name="Oval 878"/>
                <p:cNvSpPr>
                  <a:spLocks noChangeArrowheads="1"/>
                </p:cNvSpPr>
                <p:nvPr/>
              </p:nvSpPr>
              <p:spPr bwMode="auto">
                <a:xfrm>
                  <a:off x="3741" y="1162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  <p:sp>
              <p:nvSpPr>
                <p:cNvPr id="113519" name="Line 879"/>
                <p:cNvSpPr>
                  <a:spLocks noChangeShapeType="1"/>
                </p:cNvSpPr>
                <p:nvPr/>
              </p:nvSpPr>
              <p:spPr bwMode="auto">
                <a:xfrm>
                  <a:off x="3696" y="1480"/>
                  <a:ext cx="9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13520" name="Line 880"/>
                <p:cNvSpPr>
                  <a:spLocks noChangeShapeType="1"/>
                </p:cNvSpPr>
                <p:nvPr/>
              </p:nvSpPr>
              <p:spPr bwMode="auto">
                <a:xfrm>
                  <a:off x="4105" y="1752"/>
                  <a:ext cx="318" cy="590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13521" name="Oval 881"/>
                <p:cNvSpPr>
                  <a:spLocks noChangeArrowheads="1"/>
                </p:cNvSpPr>
                <p:nvPr/>
              </p:nvSpPr>
              <p:spPr bwMode="auto">
                <a:xfrm>
                  <a:off x="4332" y="2341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13522" name="Line 882"/>
                <p:cNvSpPr>
                  <a:spLocks noChangeShapeType="1"/>
                </p:cNvSpPr>
                <p:nvPr/>
              </p:nvSpPr>
              <p:spPr bwMode="auto">
                <a:xfrm flipV="1">
                  <a:off x="4104" y="1253"/>
                  <a:ext cx="273" cy="453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13523" name="Line 883"/>
                <p:cNvSpPr>
                  <a:spLocks noChangeShapeType="1"/>
                </p:cNvSpPr>
                <p:nvPr/>
              </p:nvSpPr>
              <p:spPr bwMode="auto">
                <a:xfrm>
                  <a:off x="3923" y="1706"/>
                  <a:ext cx="18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13524" name="Oval 884"/>
                <p:cNvSpPr>
                  <a:spLocks noChangeArrowheads="1"/>
                </p:cNvSpPr>
                <p:nvPr/>
              </p:nvSpPr>
              <p:spPr bwMode="auto">
                <a:xfrm>
                  <a:off x="4286" y="1162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  <p:sp>
              <p:nvSpPr>
                <p:cNvPr id="113525" name="Line 885"/>
                <p:cNvSpPr>
                  <a:spLocks noChangeShapeType="1"/>
                </p:cNvSpPr>
                <p:nvPr/>
              </p:nvSpPr>
              <p:spPr bwMode="auto">
                <a:xfrm>
                  <a:off x="3515" y="2205"/>
                  <a:ext cx="91" cy="136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13526" name="Oval 886"/>
                <p:cNvSpPr>
                  <a:spLocks noChangeArrowheads="1"/>
                </p:cNvSpPr>
                <p:nvPr/>
              </p:nvSpPr>
              <p:spPr bwMode="auto">
                <a:xfrm>
                  <a:off x="3560" y="2341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13527" name="Line 887"/>
                <p:cNvSpPr>
                  <a:spLocks noChangeShapeType="1"/>
                </p:cNvSpPr>
                <p:nvPr/>
              </p:nvSpPr>
              <p:spPr bwMode="auto">
                <a:xfrm flipV="1">
                  <a:off x="3515" y="1253"/>
                  <a:ext cx="590" cy="951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13528" name="Oval 888"/>
                <p:cNvSpPr>
                  <a:spLocks noChangeArrowheads="1"/>
                </p:cNvSpPr>
                <p:nvPr/>
              </p:nvSpPr>
              <p:spPr bwMode="auto">
                <a:xfrm>
                  <a:off x="4059" y="1162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  <p:sp>
              <p:nvSpPr>
                <p:cNvPr id="113529" name="Line 889"/>
                <p:cNvSpPr>
                  <a:spLocks noChangeShapeType="1"/>
                </p:cNvSpPr>
                <p:nvPr/>
              </p:nvSpPr>
              <p:spPr bwMode="auto">
                <a:xfrm>
                  <a:off x="3379" y="2205"/>
                  <a:ext cx="13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</p:grpSp>
          <p:grpSp>
            <p:nvGrpSpPr>
              <p:cNvPr id="113530" name="Group 890"/>
              <p:cNvGrpSpPr>
                <a:grpSpLocks/>
              </p:cNvGrpSpPr>
              <p:nvPr/>
            </p:nvGrpSpPr>
            <p:grpSpPr bwMode="auto">
              <a:xfrm>
                <a:off x="4513" y="2976"/>
                <a:ext cx="1588" cy="1361"/>
                <a:chOff x="2880" y="1162"/>
                <a:chExt cx="1588" cy="1361"/>
              </a:xfrm>
            </p:grpSpPr>
            <p:sp>
              <p:nvSpPr>
                <p:cNvPr id="113531" name="Line 891"/>
                <p:cNvSpPr>
                  <a:spLocks noChangeShapeType="1"/>
                </p:cNvSpPr>
                <p:nvPr/>
              </p:nvSpPr>
              <p:spPr bwMode="auto">
                <a:xfrm>
                  <a:off x="3787" y="1480"/>
                  <a:ext cx="453" cy="862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13532" name="Line 892"/>
                <p:cNvSpPr>
                  <a:spLocks noChangeShapeType="1"/>
                </p:cNvSpPr>
                <p:nvPr/>
              </p:nvSpPr>
              <p:spPr bwMode="auto">
                <a:xfrm flipV="1">
                  <a:off x="3787" y="1298"/>
                  <a:ext cx="136" cy="181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13533" name="Line 893"/>
                <p:cNvSpPr>
                  <a:spLocks noChangeShapeType="1"/>
                </p:cNvSpPr>
                <p:nvPr/>
              </p:nvSpPr>
              <p:spPr bwMode="auto">
                <a:xfrm>
                  <a:off x="2880" y="1752"/>
                  <a:ext cx="9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13534" name="Line 894"/>
                <p:cNvSpPr>
                  <a:spLocks noChangeShapeType="1"/>
                </p:cNvSpPr>
                <p:nvPr/>
              </p:nvSpPr>
              <p:spPr bwMode="auto">
                <a:xfrm>
                  <a:off x="2970" y="1752"/>
                  <a:ext cx="318" cy="590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13535" name="Line 895"/>
                <p:cNvSpPr>
                  <a:spLocks noChangeShapeType="1"/>
                </p:cNvSpPr>
                <p:nvPr/>
              </p:nvSpPr>
              <p:spPr bwMode="auto">
                <a:xfrm flipV="1">
                  <a:off x="2970" y="1299"/>
                  <a:ext cx="273" cy="453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13536" name="Line 896"/>
                <p:cNvSpPr>
                  <a:spLocks noChangeShapeType="1"/>
                </p:cNvSpPr>
                <p:nvPr/>
              </p:nvSpPr>
              <p:spPr bwMode="auto">
                <a:xfrm>
                  <a:off x="3197" y="1979"/>
                  <a:ext cx="182" cy="363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13537" name="Line 897"/>
                <p:cNvSpPr>
                  <a:spLocks noChangeShapeType="1"/>
                </p:cNvSpPr>
                <p:nvPr/>
              </p:nvSpPr>
              <p:spPr bwMode="auto">
                <a:xfrm flipV="1">
                  <a:off x="3197" y="1299"/>
                  <a:ext cx="408" cy="680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13538" name="Line 898"/>
                <p:cNvSpPr>
                  <a:spLocks noChangeShapeType="1"/>
                </p:cNvSpPr>
                <p:nvPr/>
              </p:nvSpPr>
              <p:spPr bwMode="auto">
                <a:xfrm>
                  <a:off x="3107" y="1979"/>
                  <a:ext cx="9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13539" name="Line 899"/>
                <p:cNvSpPr>
                  <a:spLocks noChangeShapeType="1"/>
                </p:cNvSpPr>
                <p:nvPr/>
              </p:nvSpPr>
              <p:spPr bwMode="auto">
                <a:xfrm>
                  <a:off x="3333" y="2070"/>
                  <a:ext cx="137" cy="272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13540" name="Line 900"/>
                <p:cNvSpPr>
                  <a:spLocks noChangeShapeType="1"/>
                </p:cNvSpPr>
                <p:nvPr/>
              </p:nvSpPr>
              <p:spPr bwMode="auto">
                <a:xfrm flipV="1">
                  <a:off x="3333" y="1299"/>
                  <a:ext cx="454" cy="770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13541" name="Line 901"/>
                <p:cNvSpPr>
                  <a:spLocks noChangeShapeType="1"/>
                </p:cNvSpPr>
                <p:nvPr/>
              </p:nvSpPr>
              <p:spPr bwMode="auto">
                <a:xfrm>
                  <a:off x="3243" y="2070"/>
                  <a:ext cx="9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13542" name="Oval 902"/>
                <p:cNvSpPr>
                  <a:spLocks noChangeArrowheads="1"/>
                </p:cNvSpPr>
                <p:nvPr/>
              </p:nvSpPr>
              <p:spPr bwMode="auto">
                <a:xfrm>
                  <a:off x="3923" y="1162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en-US" altLang="de-DE"/>
                </a:p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  <p:sp>
              <p:nvSpPr>
                <p:cNvPr id="113543" name="Oval 903"/>
                <p:cNvSpPr>
                  <a:spLocks noChangeArrowheads="1"/>
                </p:cNvSpPr>
                <p:nvPr/>
              </p:nvSpPr>
              <p:spPr bwMode="auto">
                <a:xfrm>
                  <a:off x="4150" y="2341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13544" name="Line 904"/>
                <p:cNvSpPr>
                  <a:spLocks noChangeShapeType="1"/>
                </p:cNvSpPr>
                <p:nvPr/>
              </p:nvSpPr>
              <p:spPr bwMode="auto">
                <a:xfrm>
                  <a:off x="3651" y="2523"/>
                  <a:ext cx="9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13545" name="Oval 905"/>
                <p:cNvSpPr>
                  <a:spLocks noChangeArrowheads="1"/>
                </p:cNvSpPr>
                <p:nvPr/>
              </p:nvSpPr>
              <p:spPr bwMode="auto">
                <a:xfrm>
                  <a:off x="3243" y="2342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13546" name="Oval 906"/>
                <p:cNvSpPr>
                  <a:spLocks noChangeArrowheads="1"/>
                </p:cNvSpPr>
                <p:nvPr/>
              </p:nvSpPr>
              <p:spPr bwMode="auto">
                <a:xfrm>
                  <a:off x="3333" y="2342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13547" name="Oval 907"/>
                <p:cNvSpPr>
                  <a:spLocks noChangeArrowheads="1"/>
                </p:cNvSpPr>
                <p:nvPr/>
              </p:nvSpPr>
              <p:spPr bwMode="auto">
                <a:xfrm>
                  <a:off x="3424" y="2342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13548" name="Oval 908"/>
                <p:cNvSpPr>
                  <a:spLocks noChangeArrowheads="1"/>
                </p:cNvSpPr>
                <p:nvPr/>
              </p:nvSpPr>
              <p:spPr bwMode="auto">
                <a:xfrm>
                  <a:off x="3152" y="1162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  <p:sp>
              <p:nvSpPr>
                <p:cNvPr id="113549" name="Oval 909"/>
                <p:cNvSpPr>
                  <a:spLocks noChangeArrowheads="1"/>
                </p:cNvSpPr>
                <p:nvPr/>
              </p:nvSpPr>
              <p:spPr bwMode="auto">
                <a:xfrm>
                  <a:off x="3515" y="1162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  <p:sp>
              <p:nvSpPr>
                <p:cNvPr id="113550" name="Oval 910"/>
                <p:cNvSpPr>
                  <a:spLocks noChangeArrowheads="1"/>
                </p:cNvSpPr>
                <p:nvPr/>
              </p:nvSpPr>
              <p:spPr bwMode="auto">
                <a:xfrm>
                  <a:off x="3741" y="1162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  <p:sp>
              <p:nvSpPr>
                <p:cNvPr id="113551" name="Line 911"/>
                <p:cNvSpPr>
                  <a:spLocks noChangeShapeType="1"/>
                </p:cNvSpPr>
                <p:nvPr/>
              </p:nvSpPr>
              <p:spPr bwMode="auto">
                <a:xfrm>
                  <a:off x="3696" y="1480"/>
                  <a:ext cx="9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13552" name="Line 912"/>
                <p:cNvSpPr>
                  <a:spLocks noChangeShapeType="1"/>
                </p:cNvSpPr>
                <p:nvPr/>
              </p:nvSpPr>
              <p:spPr bwMode="auto">
                <a:xfrm>
                  <a:off x="4105" y="1752"/>
                  <a:ext cx="318" cy="590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13553" name="Oval 913"/>
                <p:cNvSpPr>
                  <a:spLocks noChangeArrowheads="1"/>
                </p:cNvSpPr>
                <p:nvPr/>
              </p:nvSpPr>
              <p:spPr bwMode="auto">
                <a:xfrm>
                  <a:off x="4332" y="2341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13554" name="Line 914"/>
                <p:cNvSpPr>
                  <a:spLocks noChangeShapeType="1"/>
                </p:cNvSpPr>
                <p:nvPr/>
              </p:nvSpPr>
              <p:spPr bwMode="auto">
                <a:xfrm flipV="1">
                  <a:off x="4104" y="1253"/>
                  <a:ext cx="273" cy="453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13555" name="Line 915"/>
                <p:cNvSpPr>
                  <a:spLocks noChangeShapeType="1"/>
                </p:cNvSpPr>
                <p:nvPr/>
              </p:nvSpPr>
              <p:spPr bwMode="auto">
                <a:xfrm>
                  <a:off x="3923" y="1706"/>
                  <a:ext cx="18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13556" name="Oval 916"/>
                <p:cNvSpPr>
                  <a:spLocks noChangeArrowheads="1"/>
                </p:cNvSpPr>
                <p:nvPr/>
              </p:nvSpPr>
              <p:spPr bwMode="auto">
                <a:xfrm>
                  <a:off x="4286" y="1162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  <p:sp>
              <p:nvSpPr>
                <p:cNvPr id="113557" name="Line 917"/>
                <p:cNvSpPr>
                  <a:spLocks noChangeShapeType="1"/>
                </p:cNvSpPr>
                <p:nvPr/>
              </p:nvSpPr>
              <p:spPr bwMode="auto">
                <a:xfrm>
                  <a:off x="3515" y="2205"/>
                  <a:ext cx="91" cy="136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13558" name="Oval 918"/>
                <p:cNvSpPr>
                  <a:spLocks noChangeArrowheads="1"/>
                </p:cNvSpPr>
                <p:nvPr/>
              </p:nvSpPr>
              <p:spPr bwMode="auto">
                <a:xfrm>
                  <a:off x="3560" y="2341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13559" name="Line 919"/>
                <p:cNvSpPr>
                  <a:spLocks noChangeShapeType="1"/>
                </p:cNvSpPr>
                <p:nvPr/>
              </p:nvSpPr>
              <p:spPr bwMode="auto">
                <a:xfrm flipV="1">
                  <a:off x="3515" y="1253"/>
                  <a:ext cx="590" cy="951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13560" name="Oval 920"/>
                <p:cNvSpPr>
                  <a:spLocks noChangeArrowheads="1"/>
                </p:cNvSpPr>
                <p:nvPr/>
              </p:nvSpPr>
              <p:spPr bwMode="auto">
                <a:xfrm>
                  <a:off x="4059" y="1162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  <p:sp>
              <p:nvSpPr>
                <p:cNvPr id="113561" name="Line 921"/>
                <p:cNvSpPr>
                  <a:spLocks noChangeShapeType="1"/>
                </p:cNvSpPr>
                <p:nvPr/>
              </p:nvSpPr>
              <p:spPr bwMode="auto">
                <a:xfrm>
                  <a:off x="3379" y="2205"/>
                  <a:ext cx="13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</p:grpSp>
          <p:grpSp>
            <p:nvGrpSpPr>
              <p:cNvPr id="113562" name="Group 922"/>
              <p:cNvGrpSpPr>
                <a:grpSpLocks/>
              </p:cNvGrpSpPr>
              <p:nvPr/>
            </p:nvGrpSpPr>
            <p:grpSpPr bwMode="auto">
              <a:xfrm>
                <a:off x="5011" y="2976"/>
                <a:ext cx="1588" cy="1361"/>
                <a:chOff x="2880" y="1162"/>
                <a:chExt cx="1588" cy="1361"/>
              </a:xfrm>
            </p:grpSpPr>
            <p:sp>
              <p:nvSpPr>
                <p:cNvPr id="113563" name="Line 923"/>
                <p:cNvSpPr>
                  <a:spLocks noChangeShapeType="1"/>
                </p:cNvSpPr>
                <p:nvPr/>
              </p:nvSpPr>
              <p:spPr bwMode="auto">
                <a:xfrm>
                  <a:off x="3787" y="1480"/>
                  <a:ext cx="453" cy="862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13564" name="Line 924"/>
                <p:cNvSpPr>
                  <a:spLocks noChangeShapeType="1"/>
                </p:cNvSpPr>
                <p:nvPr/>
              </p:nvSpPr>
              <p:spPr bwMode="auto">
                <a:xfrm flipV="1">
                  <a:off x="3787" y="1298"/>
                  <a:ext cx="136" cy="181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13565" name="Line 925"/>
                <p:cNvSpPr>
                  <a:spLocks noChangeShapeType="1"/>
                </p:cNvSpPr>
                <p:nvPr/>
              </p:nvSpPr>
              <p:spPr bwMode="auto">
                <a:xfrm>
                  <a:off x="2880" y="1752"/>
                  <a:ext cx="9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13566" name="Line 926"/>
                <p:cNvSpPr>
                  <a:spLocks noChangeShapeType="1"/>
                </p:cNvSpPr>
                <p:nvPr/>
              </p:nvSpPr>
              <p:spPr bwMode="auto">
                <a:xfrm>
                  <a:off x="2970" y="1752"/>
                  <a:ext cx="318" cy="590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13567" name="Line 927"/>
                <p:cNvSpPr>
                  <a:spLocks noChangeShapeType="1"/>
                </p:cNvSpPr>
                <p:nvPr/>
              </p:nvSpPr>
              <p:spPr bwMode="auto">
                <a:xfrm flipV="1">
                  <a:off x="2970" y="1299"/>
                  <a:ext cx="273" cy="453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13568" name="Line 928"/>
                <p:cNvSpPr>
                  <a:spLocks noChangeShapeType="1"/>
                </p:cNvSpPr>
                <p:nvPr/>
              </p:nvSpPr>
              <p:spPr bwMode="auto">
                <a:xfrm>
                  <a:off x="3197" y="1979"/>
                  <a:ext cx="182" cy="363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13569" name="Line 929"/>
                <p:cNvSpPr>
                  <a:spLocks noChangeShapeType="1"/>
                </p:cNvSpPr>
                <p:nvPr/>
              </p:nvSpPr>
              <p:spPr bwMode="auto">
                <a:xfrm flipV="1">
                  <a:off x="3197" y="1299"/>
                  <a:ext cx="408" cy="680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13570" name="Line 930"/>
                <p:cNvSpPr>
                  <a:spLocks noChangeShapeType="1"/>
                </p:cNvSpPr>
                <p:nvPr/>
              </p:nvSpPr>
              <p:spPr bwMode="auto">
                <a:xfrm>
                  <a:off x="3107" y="1979"/>
                  <a:ext cx="9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13571" name="Line 931"/>
                <p:cNvSpPr>
                  <a:spLocks noChangeShapeType="1"/>
                </p:cNvSpPr>
                <p:nvPr/>
              </p:nvSpPr>
              <p:spPr bwMode="auto">
                <a:xfrm>
                  <a:off x="3333" y="2070"/>
                  <a:ext cx="137" cy="272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13572" name="Line 932"/>
                <p:cNvSpPr>
                  <a:spLocks noChangeShapeType="1"/>
                </p:cNvSpPr>
                <p:nvPr/>
              </p:nvSpPr>
              <p:spPr bwMode="auto">
                <a:xfrm flipV="1">
                  <a:off x="3333" y="1299"/>
                  <a:ext cx="454" cy="770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13573" name="Line 933"/>
                <p:cNvSpPr>
                  <a:spLocks noChangeShapeType="1"/>
                </p:cNvSpPr>
                <p:nvPr/>
              </p:nvSpPr>
              <p:spPr bwMode="auto">
                <a:xfrm>
                  <a:off x="3243" y="2070"/>
                  <a:ext cx="9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13574" name="Oval 934"/>
                <p:cNvSpPr>
                  <a:spLocks noChangeArrowheads="1"/>
                </p:cNvSpPr>
                <p:nvPr/>
              </p:nvSpPr>
              <p:spPr bwMode="auto">
                <a:xfrm>
                  <a:off x="3923" y="1162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  <p:sp>
              <p:nvSpPr>
                <p:cNvPr id="113575" name="Oval 935"/>
                <p:cNvSpPr>
                  <a:spLocks noChangeArrowheads="1"/>
                </p:cNvSpPr>
                <p:nvPr/>
              </p:nvSpPr>
              <p:spPr bwMode="auto">
                <a:xfrm>
                  <a:off x="4150" y="2341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13576" name="Line 936"/>
                <p:cNvSpPr>
                  <a:spLocks noChangeShapeType="1"/>
                </p:cNvSpPr>
                <p:nvPr/>
              </p:nvSpPr>
              <p:spPr bwMode="auto">
                <a:xfrm>
                  <a:off x="3651" y="2523"/>
                  <a:ext cx="9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13577" name="Oval 937"/>
                <p:cNvSpPr>
                  <a:spLocks noChangeArrowheads="1"/>
                </p:cNvSpPr>
                <p:nvPr/>
              </p:nvSpPr>
              <p:spPr bwMode="auto">
                <a:xfrm>
                  <a:off x="3243" y="2342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13578" name="Oval 938"/>
                <p:cNvSpPr>
                  <a:spLocks noChangeArrowheads="1"/>
                </p:cNvSpPr>
                <p:nvPr/>
              </p:nvSpPr>
              <p:spPr bwMode="auto">
                <a:xfrm>
                  <a:off x="3333" y="2342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13579" name="Oval 939"/>
                <p:cNvSpPr>
                  <a:spLocks noChangeArrowheads="1"/>
                </p:cNvSpPr>
                <p:nvPr/>
              </p:nvSpPr>
              <p:spPr bwMode="auto">
                <a:xfrm>
                  <a:off x="3424" y="2342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13580" name="Oval 940"/>
                <p:cNvSpPr>
                  <a:spLocks noChangeArrowheads="1"/>
                </p:cNvSpPr>
                <p:nvPr/>
              </p:nvSpPr>
              <p:spPr bwMode="auto">
                <a:xfrm>
                  <a:off x="3152" y="1162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  <p:sp>
              <p:nvSpPr>
                <p:cNvPr id="113581" name="Oval 941"/>
                <p:cNvSpPr>
                  <a:spLocks noChangeArrowheads="1"/>
                </p:cNvSpPr>
                <p:nvPr/>
              </p:nvSpPr>
              <p:spPr bwMode="auto">
                <a:xfrm>
                  <a:off x="3515" y="1162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  <p:sp>
              <p:nvSpPr>
                <p:cNvPr id="113582" name="Oval 942"/>
                <p:cNvSpPr>
                  <a:spLocks noChangeArrowheads="1"/>
                </p:cNvSpPr>
                <p:nvPr/>
              </p:nvSpPr>
              <p:spPr bwMode="auto">
                <a:xfrm>
                  <a:off x="3741" y="1162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  <p:sp>
              <p:nvSpPr>
                <p:cNvPr id="113583" name="Line 943"/>
                <p:cNvSpPr>
                  <a:spLocks noChangeShapeType="1"/>
                </p:cNvSpPr>
                <p:nvPr/>
              </p:nvSpPr>
              <p:spPr bwMode="auto">
                <a:xfrm>
                  <a:off x="3696" y="1480"/>
                  <a:ext cx="9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13584" name="Line 944"/>
                <p:cNvSpPr>
                  <a:spLocks noChangeShapeType="1"/>
                </p:cNvSpPr>
                <p:nvPr/>
              </p:nvSpPr>
              <p:spPr bwMode="auto">
                <a:xfrm>
                  <a:off x="4105" y="1752"/>
                  <a:ext cx="318" cy="590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13585" name="Oval 945"/>
                <p:cNvSpPr>
                  <a:spLocks noChangeArrowheads="1"/>
                </p:cNvSpPr>
                <p:nvPr/>
              </p:nvSpPr>
              <p:spPr bwMode="auto">
                <a:xfrm>
                  <a:off x="4332" y="2341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13586" name="Line 946"/>
                <p:cNvSpPr>
                  <a:spLocks noChangeShapeType="1"/>
                </p:cNvSpPr>
                <p:nvPr/>
              </p:nvSpPr>
              <p:spPr bwMode="auto">
                <a:xfrm flipV="1">
                  <a:off x="4104" y="1253"/>
                  <a:ext cx="273" cy="453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13587" name="Line 947"/>
                <p:cNvSpPr>
                  <a:spLocks noChangeShapeType="1"/>
                </p:cNvSpPr>
                <p:nvPr/>
              </p:nvSpPr>
              <p:spPr bwMode="auto">
                <a:xfrm>
                  <a:off x="3923" y="1706"/>
                  <a:ext cx="18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13588" name="Oval 948"/>
                <p:cNvSpPr>
                  <a:spLocks noChangeArrowheads="1"/>
                </p:cNvSpPr>
                <p:nvPr/>
              </p:nvSpPr>
              <p:spPr bwMode="auto">
                <a:xfrm>
                  <a:off x="4286" y="1162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  <p:sp>
              <p:nvSpPr>
                <p:cNvPr id="113589" name="Line 949"/>
                <p:cNvSpPr>
                  <a:spLocks noChangeShapeType="1"/>
                </p:cNvSpPr>
                <p:nvPr/>
              </p:nvSpPr>
              <p:spPr bwMode="auto">
                <a:xfrm>
                  <a:off x="3515" y="2205"/>
                  <a:ext cx="91" cy="136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13590" name="Oval 950"/>
                <p:cNvSpPr>
                  <a:spLocks noChangeArrowheads="1"/>
                </p:cNvSpPr>
                <p:nvPr/>
              </p:nvSpPr>
              <p:spPr bwMode="auto">
                <a:xfrm>
                  <a:off x="3560" y="2341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13591" name="Line 951"/>
                <p:cNvSpPr>
                  <a:spLocks noChangeShapeType="1"/>
                </p:cNvSpPr>
                <p:nvPr/>
              </p:nvSpPr>
              <p:spPr bwMode="auto">
                <a:xfrm flipV="1">
                  <a:off x="3515" y="1253"/>
                  <a:ext cx="590" cy="951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13592" name="Oval 952"/>
                <p:cNvSpPr>
                  <a:spLocks noChangeArrowheads="1"/>
                </p:cNvSpPr>
                <p:nvPr/>
              </p:nvSpPr>
              <p:spPr bwMode="auto">
                <a:xfrm>
                  <a:off x="4059" y="1162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  <p:sp>
              <p:nvSpPr>
                <p:cNvPr id="113593" name="Line 953"/>
                <p:cNvSpPr>
                  <a:spLocks noChangeShapeType="1"/>
                </p:cNvSpPr>
                <p:nvPr/>
              </p:nvSpPr>
              <p:spPr bwMode="auto">
                <a:xfrm>
                  <a:off x="3379" y="2205"/>
                  <a:ext cx="13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</p:grpSp>
          <p:grpSp>
            <p:nvGrpSpPr>
              <p:cNvPr id="113594" name="Group 954"/>
              <p:cNvGrpSpPr>
                <a:grpSpLocks/>
              </p:cNvGrpSpPr>
              <p:nvPr/>
            </p:nvGrpSpPr>
            <p:grpSpPr bwMode="auto">
              <a:xfrm>
                <a:off x="5011" y="2931"/>
                <a:ext cx="1588" cy="1361"/>
                <a:chOff x="2880" y="1162"/>
                <a:chExt cx="1588" cy="1361"/>
              </a:xfrm>
            </p:grpSpPr>
            <p:sp>
              <p:nvSpPr>
                <p:cNvPr id="113595" name="Line 955"/>
                <p:cNvSpPr>
                  <a:spLocks noChangeShapeType="1"/>
                </p:cNvSpPr>
                <p:nvPr/>
              </p:nvSpPr>
              <p:spPr bwMode="auto">
                <a:xfrm>
                  <a:off x="3787" y="1480"/>
                  <a:ext cx="453" cy="862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13596" name="Line 956"/>
                <p:cNvSpPr>
                  <a:spLocks noChangeShapeType="1"/>
                </p:cNvSpPr>
                <p:nvPr/>
              </p:nvSpPr>
              <p:spPr bwMode="auto">
                <a:xfrm flipV="1">
                  <a:off x="3787" y="1298"/>
                  <a:ext cx="136" cy="181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13597" name="Line 957"/>
                <p:cNvSpPr>
                  <a:spLocks noChangeShapeType="1"/>
                </p:cNvSpPr>
                <p:nvPr/>
              </p:nvSpPr>
              <p:spPr bwMode="auto">
                <a:xfrm>
                  <a:off x="2880" y="1752"/>
                  <a:ext cx="9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13598" name="Line 958"/>
                <p:cNvSpPr>
                  <a:spLocks noChangeShapeType="1"/>
                </p:cNvSpPr>
                <p:nvPr/>
              </p:nvSpPr>
              <p:spPr bwMode="auto">
                <a:xfrm>
                  <a:off x="2970" y="1752"/>
                  <a:ext cx="318" cy="590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13599" name="Line 959"/>
                <p:cNvSpPr>
                  <a:spLocks noChangeShapeType="1"/>
                </p:cNvSpPr>
                <p:nvPr/>
              </p:nvSpPr>
              <p:spPr bwMode="auto">
                <a:xfrm flipV="1">
                  <a:off x="2970" y="1299"/>
                  <a:ext cx="273" cy="453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13600" name="Line 960"/>
                <p:cNvSpPr>
                  <a:spLocks noChangeShapeType="1"/>
                </p:cNvSpPr>
                <p:nvPr/>
              </p:nvSpPr>
              <p:spPr bwMode="auto">
                <a:xfrm>
                  <a:off x="3197" y="1979"/>
                  <a:ext cx="182" cy="363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13601" name="Line 961"/>
                <p:cNvSpPr>
                  <a:spLocks noChangeShapeType="1"/>
                </p:cNvSpPr>
                <p:nvPr/>
              </p:nvSpPr>
              <p:spPr bwMode="auto">
                <a:xfrm flipV="1">
                  <a:off x="3197" y="1299"/>
                  <a:ext cx="408" cy="680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13602" name="Line 962"/>
                <p:cNvSpPr>
                  <a:spLocks noChangeShapeType="1"/>
                </p:cNvSpPr>
                <p:nvPr/>
              </p:nvSpPr>
              <p:spPr bwMode="auto">
                <a:xfrm>
                  <a:off x="3107" y="1979"/>
                  <a:ext cx="9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13603" name="Line 963"/>
                <p:cNvSpPr>
                  <a:spLocks noChangeShapeType="1"/>
                </p:cNvSpPr>
                <p:nvPr/>
              </p:nvSpPr>
              <p:spPr bwMode="auto">
                <a:xfrm>
                  <a:off x="3333" y="2070"/>
                  <a:ext cx="137" cy="272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13604" name="Line 964"/>
                <p:cNvSpPr>
                  <a:spLocks noChangeShapeType="1"/>
                </p:cNvSpPr>
                <p:nvPr/>
              </p:nvSpPr>
              <p:spPr bwMode="auto">
                <a:xfrm flipV="1">
                  <a:off x="3333" y="1299"/>
                  <a:ext cx="454" cy="770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13605" name="Line 965"/>
                <p:cNvSpPr>
                  <a:spLocks noChangeShapeType="1"/>
                </p:cNvSpPr>
                <p:nvPr/>
              </p:nvSpPr>
              <p:spPr bwMode="auto">
                <a:xfrm>
                  <a:off x="3243" y="2070"/>
                  <a:ext cx="9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13606" name="Oval 966"/>
                <p:cNvSpPr>
                  <a:spLocks noChangeArrowheads="1"/>
                </p:cNvSpPr>
                <p:nvPr/>
              </p:nvSpPr>
              <p:spPr bwMode="auto">
                <a:xfrm>
                  <a:off x="3923" y="1162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  <p:sp>
              <p:nvSpPr>
                <p:cNvPr id="113607" name="Oval 967"/>
                <p:cNvSpPr>
                  <a:spLocks noChangeArrowheads="1"/>
                </p:cNvSpPr>
                <p:nvPr/>
              </p:nvSpPr>
              <p:spPr bwMode="auto">
                <a:xfrm>
                  <a:off x="4150" y="2341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13608" name="Line 968"/>
                <p:cNvSpPr>
                  <a:spLocks noChangeShapeType="1"/>
                </p:cNvSpPr>
                <p:nvPr/>
              </p:nvSpPr>
              <p:spPr bwMode="auto">
                <a:xfrm>
                  <a:off x="3651" y="2523"/>
                  <a:ext cx="9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13609" name="Oval 969"/>
                <p:cNvSpPr>
                  <a:spLocks noChangeArrowheads="1"/>
                </p:cNvSpPr>
                <p:nvPr/>
              </p:nvSpPr>
              <p:spPr bwMode="auto">
                <a:xfrm>
                  <a:off x="3243" y="2342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13610" name="Oval 970"/>
                <p:cNvSpPr>
                  <a:spLocks noChangeArrowheads="1"/>
                </p:cNvSpPr>
                <p:nvPr/>
              </p:nvSpPr>
              <p:spPr bwMode="auto">
                <a:xfrm>
                  <a:off x="3333" y="2342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13611" name="Oval 971"/>
                <p:cNvSpPr>
                  <a:spLocks noChangeArrowheads="1"/>
                </p:cNvSpPr>
                <p:nvPr/>
              </p:nvSpPr>
              <p:spPr bwMode="auto">
                <a:xfrm>
                  <a:off x="3424" y="2342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13612" name="Oval 972"/>
                <p:cNvSpPr>
                  <a:spLocks noChangeArrowheads="1"/>
                </p:cNvSpPr>
                <p:nvPr/>
              </p:nvSpPr>
              <p:spPr bwMode="auto">
                <a:xfrm>
                  <a:off x="3152" y="1162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  <a:p>
                  <a:pPr algn="ctr"/>
                  <a:endParaRPr lang="en-US" altLang="de-DE"/>
                </a:p>
              </p:txBody>
            </p:sp>
            <p:sp>
              <p:nvSpPr>
                <p:cNvPr id="113613" name="Oval 973"/>
                <p:cNvSpPr>
                  <a:spLocks noChangeArrowheads="1"/>
                </p:cNvSpPr>
                <p:nvPr/>
              </p:nvSpPr>
              <p:spPr bwMode="auto">
                <a:xfrm>
                  <a:off x="3515" y="1162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  <p:sp>
              <p:nvSpPr>
                <p:cNvPr id="113614" name="Oval 974"/>
                <p:cNvSpPr>
                  <a:spLocks noChangeArrowheads="1"/>
                </p:cNvSpPr>
                <p:nvPr/>
              </p:nvSpPr>
              <p:spPr bwMode="auto">
                <a:xfrm>
                  <a:off x="3741" y="1162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  <p:sp>
              <p:nvSpPr>
                <p:cNvPr id="113615" name="Line 975"/>
                <p:cNvSpPr>
                  <a:spLocks noChangeShapeType="1"/>
                </p:cNvSpPr>
                <p:nvPr/>
              </p:nvSpPr>
              <p:spPr bwMode="auto">
                <a:xfrm>
                  <a:off x="3696" y="1480"/>
                  <a:ext cx="9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13616" name="Line 976"/>
                <p:cNvSpPr>
                  <a:spLocks noChangeShapeType="1"/>
                </p:cNvSpPr>
                <p:nvPr/>
              </p:nvSpPr>
              <p:spPr bwMode="auto">
                <a:xfrm>
                  <a:off x="4105" y="1752"/>
                  <a:ext cx="318" cy="590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13617" name="Oval 977"/>
                <p:cNvSpPr>
                  <a:spLocks noChangeArrowheads="1"/>
                </p:cNvSpPr>
                <p:nvPr/>
              </p:nvSpPr>
              <p:spPr bwMode="auto">
                <a:xfrm>
                  <a:off x="4332" y="2341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13618" name="Line 978"/>
                <p:cNvSpPr>
                  <a:spLocks noChangeShapeType="1"/>
                </p:cNvSpPr>
                <p:nvPr/>
              </p:nvSpPr>
              <p:spPr bwMode="auto">
                <a:xfrm flipV="1">
                  <a:off x="4104" y="1253"/>
                  <a:ext cx="273" cy="453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13619" name="Line 979"/>
                <p:cNvSpPr>
                  <a:spLocks noChangeShapeType="1"/>
                </p:cNvSpPr>
                <p:nvPr/>
              </p:nvSpPr>
              <p:spPr bwMode="auto">
                <a:xfrm>
                  <a:off x="3923" y="1706"/>
                  <a:ext cx="18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13620" name="Oval 980"/>
                <p:cNvSpPr>
                  <a:spLocks noChangeArrowheads="1"/>
                </p:cNvSpPr>
                <p:nvPr/>
              </p:nvSpPr>
              <p:spPr bwMode="auto">
                <a:xfrm>
                  <a:off x="4286" y="1162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  <p:sp>
              <p:nvSpPr>
                <p:cNvPr id="113621" name="Line 981"/>
                <p:cNvSpPr>
                  <a:spLocks noChangeShapeType="1"/>
                </p:cNvSpPr>
                <p:nvPr/>
              </p:nvSpPr>
              <p:spPr bwMode="auto">
                <a:xfrm>
                  <a:off x="3515" y="2205"/>
                  <a:ext cx="91" cy="136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13622" name="Oval 982"/>
                <p:cNvSpPr>
                  <a:spLocks noChangeArrowheads="1"/>
                </p:cNvSpPr>
                <p:nvPr/>
              </p:nvSpPr>
              <p:spPr bwMode="auto">
                <a:xfrm>
                  <a:off x="3560" y="2341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13623" name="Line 983"/>
                <p:cNvSpPr>
                  <a:spLocks noChangeShapeType="1"/>
                </p:cNvSpPr>
                <p:nvPr/>
              </p:nvSpPr>
              <p:spPr bwMode="auto">
                <a:xfrm flipV="1">
                  <a:off x="3515" y="1253"/>
                  <a:ext cx="590" cy="951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13624" name="Oval 984"/>
                <p:cNvSpPr>
                  <a:spLocks noChangeArrowheads="1"/>
                </p:cNvSpPr>
                <p:nvPr/>
              </p:nvSpPr>
              <p:spPr bwMode="auto">
                <a:xfrm>
                  <a:off x="4059" y="1162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  <p:sp>
              <p:nvSpPr>
                <p:cNvPr id="113625" name="Line 985"/>
                <p:cNvSpPr>
                  <a:spLocks noChangeShapeType="1"/>
                </p:cNvSpPr>
                <p:nvPr/>
              </p:nvSpPr>
              <p:spPr bwMode="auto">
                <a:xfrm>
                  <a:off x="3379" y="2205"/>
                  <a:ext cx="13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</p:grpSp>
        </p:grpSp>
        <p:grpSp>
          <p:nvGrpSpPr>
            <p:cNvPr id="113627" name="Group 987"/>
            <p:cNvGrpSpPr>
              <a:grpSpLocks/>
            </p:cNvGrpSpPr>
            <p:nvPr/>
          </p:nvGrpSpPr>
          <p:grpSpPr bwMode="auto">
            <a:xfrm>
              <a:off x="3061" y="3022"/>
              <a:ext cx="3674" cy="1452"/>
              <a:chOff x="2925" y="2931"/>
              <a:chExt cx="3674" cy="1452"/>
            </a:xfrm>
          </p:grpSpPr>
          <p:sp>
            <p:nvSpPr>
              <p:cNvPr id="113628" name="Text Box 988"/>
              <p:cNvSpPr txBox="1">
                <a:spLocks noChangeArrowheads="1"/>
              </p:cNvSpPr>
              <p:nvPr/>
            </p:nvSpPr>
            <p:spPr bwMode="auto">
              <a:xfrm>
                <a:off x="5362" y="4032"/>
                <a:ext cx="156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de-DE"/>
                  <a:t>t</a:t>
                </a:r>
              </a:p>
            </p:txBody>
          </p:sp>
          <p:sp>
            <p:nvSpPr>
              <p:cNvPr id="113629" name="Line 989"/>
              <p:cNvSpPr>
                <a:spLocks noChangeShapeType="1"/>
              </p:cNvSpPr>
              <p:nvPr/>
            </p:nvSpPr>
            <p:spPr bwMode="auto">
              <a:xfrm>
                <a:off x="3107" y="4337"/>
                <a:ext cx="9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grpSp>
            <p:nvGrpSpPr>
              <p:cNvPr id="113630" name="Group 990"/>
              <p:cNvGrpSpPr>
                <a:grpSpLocks/>
              </p:cNvGrpSpPr>
              <p:nvPr/>
            </p:nvGrpSpPr>
            <p:grpSpPr bwMode="auto">
              <a:xfrm>
                <a:off x="4741" y="2976"/>
                <a:ext cx="1133" cy="1361"/>
                <a:chOff x="1429" y="2976"/>
                <a:chExt cx="1133" cy="1361"/>
              </a:xfrm>
            </p:grpSpPr>
            <p:sp>
              <p:nvSpPr>
                <p:cNvPr id="113631" name="Line 991"/>
                <p:cNvSpPr>
                  <a:spLocks noChangeShapeType="1"/>
                </p:cNvSpPr>
                <p:nvPr/>
              </p:nvSpPr>
              <p:spPr bwMode="auto">
                <a:xfrm>
                  <a:off x="1429" y="3294"/>
                  <a:ext cx="453" cy="862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13632" name="Line 992"/>
                <p:cNvSpPr>
                  <a:spLocks noChangeShapeType="1"/>
                </p:cNvSpPr>
                <p:nvPr/>
              </p:nvSpPr>
              <p:spPr bwMode="auto">
                <a:xfrm flipV="1">
                  <a:off x="1429" y="3113"/>
                  <a:ext cx="136" cy="181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13633" name="Line 993"/>
                <p:cNvSpPr>
                  <a:spLocks noChangeShapeType="1"/>
                </p:cNvSpPr>
                <p:nvPr/>
              </p:nvSpPr>
              <p:spPr bwMode="auto">
                <a:xfrm>
                  <a:off x="1565" y="3566"/>
                  <a:ext cx="9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13634" name="Line 994"/>
                <p:cNvSpPr>
                  <a:spLocks noChangeShapeType="1"/>
                </p:cNvSpPr>
                <p:nvPr/>
              </p:nvSpPr>
              <p:spPr bwMode="auto">
                <a:xfrm>
                  <a:off x="1655" y="3566"/>
                  <a:ext cx="318" cy="590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13635" name="Line 995"/>
                <p:cNvSpPr>
                  <a:spLocks noChangeShapeType="1"/>
                </p:cNvSpPr>
                <p:nvPr/>
              </p:nvSpPr>
              <p:spPr bwMode="auto">
                <a:xfrm flipV="1">
                  <a:off x="1655" y="3113"/>
                  <a:ext cx="273" cy="453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13636" name="Line 996"/>
                <p:cNvSpPr>
                  <a:spLocks noChangeShapeType="1"/>
                </p:cNvSpPr>
                <p:nvPr/>
              </p:nvSpPr>
              <p:spPr bwMode="auto">
                <a:xfrm>
                  <a:off x="1882" y="3793"/>
                  <a:ext cx="182" cy="363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13637" name="Line 997"/>
                <p:cNvSpPr>
                  <a:spLocks noChangeShapeType="1"/>
                </p:cNvSpPr>
                <p:nvPr/>
              </p:nvSpPr>
              <p:spPr bwMode="auto">
                <a:xfrm flipV="1">
                  <a:off x="1882" y="3113"/>
                  <a:ext cx="408" cy="680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13638" name="Line 998"/>
                <p:cNvSpPr>
                  <a:spLocks noChangeShapeType="1"/>
                </p:cNvSpPr>
                <p:nvPr/>
              </p:nvSpPr>
              <p:spPr bwMode="auto">
                <a:xfrm>
                  <a:off x="1792" y="3793"/>
                  <a:ext cx="9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13639" name="Line 999"/>
                <p:cNvSpPr>
                  <a:spLocks noChangeShapeType="1"/>
                </p:cNvSpPr>
                <p:nvPr/>
              </p:nvSpPr>
              <p:spPr bwMode="auto">
                <a:xfrm>
                  <a:off x="2018" y="3884"/>
                  <a:ext cx="137" cy="272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13640" name="Line 1000"/>
                <p:cNvSpPr>
                  <a:spLocks noChangeShapeType="1"/>
                </p:cNvSpPr>
                <p:nvPr/>
              </p:nvSpPr>
              <p:spPr bwMode="auto">
                <a:xfrm flipV="1">
                  <a:off x="2018" y="3113"/>
                  <a:ext cx="454" cy="770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13641" name="Line 1001"/>
                <p:cNvSpPr>
                  <a:spLocks noChangeShapeType="1"/>
                </p:cNvSpPr>
                <p:nvPr/>
              </p:nvSpPr>
              <p:spPr bwMode="auto">
                <a:xfrm>
                  <a:off x="1928" y="3884"/>
                  <a:ext cx="9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13642" name="Oval 1002"/>
                <p:cNvSpPr>
                  <a:spLocks noChangeArrowheads="1"/>
                </p:cNvSpPr>
                <p:nvPr/>
              </p:nvSpPr>
              <p:spPr bwMode="auto">
                <a:xfrm>
                  <a:off x="1519" y="2977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  <p:sp>
              <p:nvSpPr>
                <p:cNvPr id="113643" name="Oval 1003"/>
                <p:cNvSpPr>
                  <a:spLocks noChangeArrowheads="1"/>
                </p:cNvSpPr>
                <p:nvPr/>
              </p:nvSpPr>
              <p:spPr bwMode="auto">
                <a:xfrm>
                  <a:off x="1791" y="4156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13644" name="Line 1004"/>
                <p:cNvSpPr>
                  <a:spLocks noChangeShapeType="1"/>
                </p:cNvSpPr>
                <p:nvPr/>
              </p:nvSpPr>
              <p:spPr bwMode="auto">
                <a:xfrm>
                  <a:off x="2336" y="4337"/>
                  <a:ext cx="9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13645" name="Oval 1005"/>
                <p:cNvSpPr>
                  <a:spLocks noChangeArrowheads="1"/>
                </p:cNvSpPr>
                <p:nvPr/>
              </p:nvSpPr>
              <p:spPr bwMode="auto">
                <a:xfrm>
                  <a:off x="1928" y="4156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13646" name="Oval 1006"/>
                <p:cNvSpPr>
                  <a:spLocks noChangeArrowheads="1"/>
                </p:cNvSpPr>
                <p:nvPr/>
              </p:nvSpPr>
              <p:spPr bwMode="auto">
                <a:xfrm>
                  <a:off x="2018" y="4156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13647" name="Oval 1007"/>
                <p:cNvSpPr>
                  <a:spLocks noChangeArrowheads="1"/>
                </p:cNvSpPr>
                <p:nvPr/>
              </p:nvSpPr>
              <p:spPr bwMode="auto">
                <a:xfrm>
                  <a:off x="2109" y="4156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13648" name="Oval 1008"/>
                <p:cNvSpPr>
                  <a:spLocks noChangeArrowheads="1"/>
                </p:cNvSpPr>
                <p:nvPr/>
              </p:nvSpPr>
              <p:spPr bwMode="auto">
                <a:xfrm>
                  <a:off x="1837" y="2976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  <p:sp>
              <p:nvSpPr>
                <p:cNvPr id="113649" name="Oval 1009"/>
                <p:cNvSpPr>
                  <a:spLocks noChangeArrowheads="1"/>
                </p:cNvSpPr>
                <p:nvPr/>
              </p:nvSpPr>
              <p:spPr bwMode="auto">
                <a:xfrm>
                  <a:off x="2200" y="2976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  <p:sp>
              <p:nvSpPr>
                <p:cNvPr id="113650" name="Oval 1010"/>
                <p:cNvSpPr>
                  <a:spLocks noChangeArrowheads="1"/>
                </p:cNvSpPr>
                <p:nvPr/>
              </p:nvSpPr>
              <p:spPr bwMode="auto">
                <a:xfrm>
                  <a:off x="2426" y="2976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</p:grpSp>
          <p:grpSp>
            <p:nvGrpSpPr>
              <p:cNvPr id="113651" name="Group 1011"/>
              <p:cNvGrpSpPr>
                <a:grpSpLocks/>
              </p:cNvGrpSpPr>
              <p:nvPr/>
            </p:nvGrpSpPr>
            <p:grpSpPr bwMode="auto">
              <a:xfrm>
                <a:off x="4286" y="2976"/>
                <a:ext cx="1133" cy="1361"/>
                <a:chOff x="1429" y="2976"/>
                <a:chExt cx="1133" cy="1361"/>
              </a:xfrm>
            </p:grpSpPr>
            <p:sp>
              <p:nvSpPr>
                <p:cNvPr id="113652" name="Line 1012"/>
                <p:cNvSpPr>
                  <a:spLocks noChangeShapeType="1"/>
                </p:cNvSpPr>
                <p:nvPr/>
              </p:nvSpPr>
              <p:spPr bwMode="auto">
                <a:xfrm>
                  <a:off x="1429" y="3294"/>
                  <a:ext cx="453" cy="862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13653" name="Line 1013"/>
                <p:cNvSpPr>
                  <a:spLocks noChangeShapeType="1"/>
                </p:cNvSpPr>
                <p:nvPr/>
              </p:nvSpPr>
              <p:spPr bwMode="auto">
                <a:xfrm flipV="1">
                  <a:off x="1429" y="3113"/>
                  <a:ext cx="136" cy="181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13654" name="Line 1014"/>
                <p:cNvSpPr>
                  <a:spLocks noChangeShapeType="1"/>
                </p:cNvSpPr>
                <p:nvPr/>
              </p:nvSpPr>
              <p:spPr bwMode="auto">
                <a:xfrm>
                  <a:off x="1565" y="3566"/>
                  <a:ext cx="9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13655" name="Line 1015"/>
                <p:cNvSpPr>
                  <a:spLocks noChangeShapeType="1"/>
                </p:cNvSpPr>
                <p:nvPr/>
              </p:nvSpPr>
              <p:spPr bwMode="auto">
                <a:xfrm>
                  <a:off x="1655" y="3566"/>
                  <a:ext cx="318" cy="590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13656" name="Line 1016"/>
                <p:cNvSpPr>
                  <a:spLocks noChangeShapeType="1"/>
                </p:cNvSpPr>
                <p:nvPr/>
              </p:nvSpPr>
              <p:spPr bwMode="auto">
                <a:xfrm flipV="1">
                  <a:off x="1655" y="3113"/>
                  <a:ext cx="273" cy="453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13657" name="Line 1017"/>
                <p:cNvSpPr>
                  <a:spLocks noChangeShapeType="1"/>
                </p:cNvSpPr>
                <p:nvPr/>
              </p:nvSpPr>
              <p:spPr bwMode="auto">
                <a:xfrm>
                  <a:off x="1882" y="3793"/>
                  <a:ext cx="182" cy="363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13658" name="Line 1018"/>
                <p:cNvSpPr>
                  <a:spLocks noChangeShapeType="1"/>
                </p:cNvSpPr>
                <p:nvPr/>
              </p:nvSpPr>
              <p:spPr bwMode="auto">
                <a:xfrm flipV="1">
                  <a:off x="1882" y="3113"/>
                  <a:ext cx="408" cy="680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13659" name="Line 1019"/>
                <p:cNvSpPr>
                  <a:spLocks noChangeShapeType="1"/>
                </p:cNvSpPr>
                <p:nvPr/>
              </p:nvSpPr>
              <p:spPr bwMode="auto">
                <a:xfrm>
                  <a:off x="1792" y="3793"/>
                  <a:ext cx="9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13660" name="Line 1020"/>
                <p:cNvSpPr>
                  <a:spLocks noChangeShapeType="1"/>
                </p:cNvSpPr>
                <p:nvPr/>
              </p:nvSpPr>
              <p:spPr bwMode="auto">
                <a:xfrm>
                  <a:off x="2018" y="3884"/>
                  <a:ext cx="137" cy="272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13661" name="Line 1021"/>
                <p:cNvSpPr>
                  <a:spLocks noChangeShapeType="1"/>
                </p:cNvSpPr>
                <p:nvPr/>
              </p:nvSpPr>
              <p:spPr bwMode="auto">
                <a:xfrm flipV="1">
                  <a:off x="2018" y="3113"/>
                  <a:ext cx="454" cy="770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13662" name="Line 1022"/>
                <p:cNvSpPr>
                  <a:spLocks noChangeShapeType="1"/>
                </p:cNvSpPr>
                <p:nvPr/>
              </p:nvSpPr>
              <p:spPr bwMode="auto">
                <a:xfrm>
                  <a:off x="1928" y="3884"/>
                  <a:ext cx="9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13663" name="Oval 1023"/>
                <p:cNvSpPr>
                  <a:spLocks noChangeArrowheads="1"/>
                </p:cNvSpPr>
                <p:nvPr/>
              </p:nvSpPr>
              <p:spPr bwMode="auto">
                <a:xfrm>
                  <a:off x="1519" y="2977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  <p:sp>
              <p:nvSpPr>
                <p:cNvPr id="171008" name="Oval 1024"/>
                <p:cNvSpPr>
                  <a:spLocks noChangeArrowheads="1"/>
                </p:cNvSpPr>
                <p:nvPr/>
              </p:nvSpPr>
              <p:spPr bwMode="auto">
                <a:xfrm>
                  <a:off x="1791" y="4156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71009" name="Line 1025"/>
                <p:cNvSpPr>
                  <a:spLocks noChangeShapeType="1"/>
                </p:cNvSpPr>
                <p:nvPr/>
              </p:nvSpPr>
              <p:spPr bwMode="auto">
                <a:xfrm>
                  <a:off x="2336" y="4337"/>
                  <a:ext cx="9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010" name="Oval 1026"/>
                <p:cNvSpPr>
                  <a:spLocks noChangeArrowheads="1"/>
                </p:cNvSpPr>
                <p:nvPr/>
              </p:nvSpPr>
              <p:spPr bwMode="auto">
                <a:xfrm>
                  <a:off x="1928" y="4156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71011" name="Oval 1027"/>
                <p:cNvSpPr>
                  <a:spLocks noChangeArrowheads="1"/>
                </p:cNvSpPr>
                <p:nvPr/>
              </p:nvSpPr>
              <p:spPr bwMode="auto">
                <a:xfrm>
                  <a:off x="2018" y="4156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71012" name="Oval 1028"/>
                <p:cNvSpPr>
                  <a:spLocks noChangeArrowheads="1"/>
                </p:cNvSpPr>
                <p:nvPr/>
              </p:nvSpPr>
              <p:spPr bwMode="auto">
                <a:xfrm>
                  <a:off x="2109" y="4156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71013" name="Oval 1029"/>
                <p:cNvSpPr>
                  <a:spLocks noChangeArrowheads="1"/>
                </p:cNvSpPr>
                <p:nvPr/>
              </p:nvSpPr>
              <p:spPr bwMode="auto">
                <a:xfrm>
                  <a:off x="1837" y="2976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  <p:sp>
              <p:nvSpPr>
                <p:cNvPr id="171014" name="Oval 1030"/>
                <p:cNvSpPr>
                  <a:spLocks noChangeArrowheads="1"/>
                </p:cNvSpPr>
                <p:nvPr/>
              </p:nvSpPr>
              <p:spPr bwMode="auto">
                <a:xfrm>
                  <a:off x="2200" y="2976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  <p:sp>
              <p:nvSpPr>
                <p:cNvPr id="171015" name="Oval 1031"/>
                <p:cNvSpPr>
                  <a:spLocks noChangeArrowheads="1"/>
                </p:cNvSpPr>
                <p:nvPr/>
              </p:nvSpPr>
              <p:spPr bwMode="auto">
                <a:xfrm>
                  <a:off x="2426" y="2976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</p:grpSp>
          <p:grpSp>
            <p:nvGrpSpPr>
              <p:cNvPr id="171016" name="Group 1032"/>
              <p:cNvGrpSpPr>
                <a:grpSpLocks/>
              </p:cNvGrpSpPr>
              <p:nvPr/>
            </p:nvGrpSpPr>
            <p:grpSpPr bwMode="auto">
              <a:xfrm>
                <a:off x="4060" y="2976"/>
                <a:ext cx="1133" cy="1361"/>
                <a:chOff x="1429" y="2976"/>
                <a:chExt cx="1133" cy="1361"/>
              </a:xfrm>
            </p:grpSpPr>
            <p:sp>
              <p:nvSpPr>
                <p:cNvPr id="171017" name="Line 1033"/>
                <p:cNvSpPr>
                  <a:spLocks noChangeShapeType="1"/>
                </p:cNvSpPr>
                <p:nvPr/>
              </p:nvSpPr>
              <p:spPr bwMode="auto">
                <a:xfrm>
                  <a:off x="1429" y="3294"/>
                  <a:ext cx="453" cy="862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018" name="Line 1034"/>
                <p:cNvSpPr>
                  <a:spLocks noChangeShapeType="1"/>
                </p:cNvSpPr>
                <p:nvPr/>
              </p:nvSpPr>
              <p:spPr bwMode="auto">
                <a:xfrm flipV="1">
                  <a:off x="1429" y="3113"/>
                  <a:ext cx="136" cy="181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019" name="Line 1035"/>
                <p:cNvSpPr>
                  <a:spLocks noChangeShapeType="1"/>
                </p:cNvSpPr>
                <p:nvPr/>
              </p:nvSpPr>
              <p:spPr bwMode="auto">
                <a:xfrm>
                  <a:off x="1565" y="3566"/>
                  <a:ext cx="9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020" name="Line 1036"/>
                <p:cNvSpPr>
                  <a:spLocks noChangeShapeType="1"/>
                </p:cNvSpPr>
                <p:nvPr/>
              </p:nvSpPr>
              <p:spPr bwMode="auto">
                <a:xfrm>
                  <a:off x="1655" y="3566"/>
                  <a:ext cx="318" cy="590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021" name="Line 1037"/>
                <p:cNvSpPr>
                  <a:spLocks noChangeShapeType="1"/>
                </p:cNvSpPr>
                <p:nvPr/>
              </p:nvSpPr>
              <p:spPr bwMode="auto">
                <a:xfrm flipV="1">
                  <a:off x="1655" y="3113"/>
                  <a:ext cx="273" cy="453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022" name="Line 1038"/>
                <p:cNvSpPr>
                  <a:spLocks noChangeShapeType="1"/>
                </p:cNvSpPr>
                <p:nvPr/>
              </p:nvSpPr>
              <p:spPr bwMode="auto">
                <a:xfrm>
                  <a:off x="1882" y="3793"/>
                  <a:ext cx="182" cy="363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023" name="Line 1039"/>
                <p:cNvSpPr>
                  <a:spLocks noChangeShapeType="1"/>
                </p:cNvSpPr>
                <p:nvPr/>
              </p:nvSpPr>
              <p:spPr bwMode="auto">
                <a:xfrm flipV="1">
                  <a:off x="1882" y="3113"/>
                  <a:ext cx="408" cy="680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024" name="Line 1040"/>
                <p:cNvSpPr>
                  <a:spLocks noChangeShapeType="1"/>
                </p:cNvSpPr>
                <p:nvPr/>
              </p:nvSpPr>
              <p:spPr bwMode="auto">
                <a:xfrm>
                  <a:off x="1792" y="3793"/>
                  <a:ext cx="9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025" name="Line 1041"/>
                <p:cNvSpPr>
                  <a:spLocks noChangeShapeType="1"/>
                </p:cNvSpPr>
                <p:nvPr/>
              </p:nvSpPr>
              <p:spPr bwMode="auto">
                <a:xfrm>
                  <a:off x="2018" y="3884"/>
                  <a:ext cx="137" cy="272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026" name="Line 1042"/>
                <p:cNvSpPr>
                  <a:spLocks noChangeShapeType="1"/>
                </p:cNvSpPr>
                <p:nvPr/>
              </p:nvSpPr>
              <p:spPr bwMode="auto">
                <a:xfrm flipV="1">
                  <a:off x="2018" y="3113"/>
                  <a:ext cx="454" cy="770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027" name="Line 1043"/>
                <p:cNvSpPr>
                  <a:spLocks noChangeShapeType="1"/>
                </p:cNvSpPr>
                <p:nvPr/>
              </p:nvSpPr>
              <p:spPr bwMode="auto">
                <a:xfrm>
                  <a:off x="1928" y="3884"/>
                  <a:ext cx="9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028" name="Oval 1044"/>
                <p:cNvSpPr>
                  <a:spLocks noChangeArrowheads="1"/>
                </p:cNvSpPr>
                <p:nvPr/>
              </p:nvSpPr>
              <p:spPr bwMode="auto">
                <a:xfrm>
                  <a:off x="1519" y="2977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  <p:sp>
              <p:nvSpPr>
                <p:cNvPr id="171029" name="Oval 1045"/>
                <p:cNvSpPr>
                  <a:spLocks noChangeArrowheads="1"/>
                </p:cNvSpPr>
                <p:nvPr/>
              </p:nvSpPr>
              <p:spPr bwMode="auto">
                <a:xfrm>
                  <a:off x="1791" y="4156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71030" name="Line 1046"/>
                <p:cNvSpPr>
                  <a:spLocks noChangeShapeType="1"/>
                </p:cNvSpPr>
                <p:nvPr/>
              </p:nvSpPr>
              <p:spPr bwMode="auto">
                <a:xfrm>
                  <a:off x="2336" y="4337"/>
                  <a:ext cx="9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031" name="Oval 1047"/>
                <p:cNvSpPr>
                  <a:spLocks noChangeArrowheads="1"/>
                </p:cNvSpPr>
                <p:nvPr/>
              </p:nvSpPr>
              <p:spPr bwMode="auto">
                <a:xfrm>
                  <a:off x="1928" y="4156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71032" name="Oval 1048"/>
                <p:cNvSpPr>
                  <a:spLocks noChangeArrowheads="1"/>
                </p:cNvSpPr>
                <p:nvPr/>
              </p:nvSpPr>
              <p:spPr bwMode="auto">
                <a:xfrm>
                  <a:off x="2018" y="4156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71033" name="Oval 1049"/>
                <p:cNvSpPr>
                  <a:spLocks noChangeArrowheads="1"/>
                </p:cNvSpPr>
                <p:nvPr/>
              </p:nvSpPr>
              <p:spPr bwMode="auto">
                <a:xfrm>
                  <a:off x="2109" y="4156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71034" name="Oval 1050"/>
                <p:cNvSpPr>
                  <a:spLocks noChangeArrowheads="1"/>
                </p:cNvSpPr>
                <p:nvPr/>
              </p:nvSpPr>
              <p:spPr bwMode="auto">
                <a:xfrm>
                  <a:off x="1837" y="2976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  <p:sp>
              <p:nvSpPr>
                <p:cNvPr id="171035" name="Oval 1051"/>
                <p:cNvSpPr>
                  <a:spLocks noChangeArrowheads="1"/>
                </p:cNvSpPr>
                <p:nvPr/>
              </p:nvSpPr>
              <p:spPr bwMode="auto">
                <a:xfrm>
                  <a:off x="2200" y="2976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  <p:sp>
              <p:nvSpPr>
                <p:cNvPr id="171036" name="Oval 1052"/>
                <p:cNvSpPr>
                  <a:spLocks noChangeArrowheads="1"/>
                </p:cNvSpPr>
                <p:nvPr/>
              </p:nvSpPr>
              <p:spPr bwMode="auto">
                <a:xfrm>
                  <a:off x="2426" y="2976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</p:grpSp>
          <p:grpSp>
            <p:nvGrpSpPr>
              <p:cNvPr id="171037" name="Group 1053"/>
              <p:cNvGrpSpPr>
                <a:grpSpLocks/>
              </p:cNvGrpSpPr>
              <p:nvPr/>
            </p:nvGrpSpPr>
            <p:grpSpPr bwMode="auto">
              <a:xfrm>
                <a:off x="4649" y="2976"/>
                <a:ext cx="1133" cy="1361"/>
                <a:chOff x="1429" y="2976"/>
                <a:chExt cx="1133" cy="1361"/>
              </a:xfrm>
            </p:grpSpPr>
            <p:sp>
              <p:nvSpPr>
                <p:cNvPr id="171038" name="Line 1054"/>
                <p:cNvSpPr>
                  <a:spLocks noChangeShapeType="1"/>
                </p:cNvSpPr>
                <p:nvPr/>
              </p:nvSpPr>
              <p:spPr bwMode="auto">
                <a:xfrm>
                  <a:off x="1429" y="3294"/>
                  <a:ext cx="453" cy="862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039" name="Line 1055"/>
                <p:cNvSpPr>
                  <a:spLocks noChangeShapeType="1"/>
                </p:cNvSpPr>
                <p:nvPr/>
              </p:nvSpPr>
              <p:spPr bwMode="auto">
                <a:xfrm flipV="1">
                  <a:off x="1429" y="3113"/>
                  <a:ext cx="136" cy="181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040" name="Line 1056"/>
                <p:cNvSpPr>
                  <a:spLocks noChangeShapeType="1"/>
                </p:cNvSpPr>
                <p:nvPr/>
              </p:nvSpPr>
              <p:spPr bwMode="auto">
                <a:xfrm>
                  <a:off x="1565" y="3566"/>
                  <a:ext cx="9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041" name="Line 1057"/>
                <p:cNvSpPr>
                  <a:spLocks noChangeShapeType="1"/>
                </p:cNvSpPr>
                <p:nvPr/>
              </p:nvSpPr>
              <p:spPr bwMode="auto">
                <a:xfrm>
                  <a:off x="1655" y="3566"/>
                  <a:ext cx="318" cy="590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042" name="Line 1058"/>
                <p:cNvSpPr>
                  <a:spLocks noChangeShapeType="1"/>
                </p:cNvSpPr>
                <p:nvPr/>
              </p:nvSpPr>
              <p:spPr bwMode="auto">
                <a:xfrm flipV="1">
                  <a:off x="1655" y="3113"/>
                  <a:ext cx="273" cy="453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043" name="Line 1059"/>
                <p:cNvSpPr>
                  <a:spLocks noChangeShapeType="1"/>
                </p:cNvSpPr>
                <p:nvPr/>
              </p:nvSpPr>
              <p:spPr bwMode="auto">
                <a:xfrm>
                  <a:off x="1882" y="3793"/>
                  <a:ext cx="182" cy="363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044" name="Line 1060"/>
                <p:cNvSpPr>
                  <a:spLocks noChangeShapeType="1"/>
                </p:cNvSpPr>
                <p:nvPr/>
              </p:nvSpPr>
              <p:spPr bwMode="auto">
                <a:xfrm flipV="1">
                  <a:off x="1882" y="3113"/>
                  <a:ext cx="408" cy="680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045" name="Line 1061"/>
                <p:cNvSpPr>
                  <a:spLocks noChangeShapeType="1"/>
                </p:cNvSpPr>
                <p:nvPr/>
              </p:nvSpPr>
              <p:spPr bwMode="auto">
                <a:xfrm>
                  <a:off x="1792" y="3793"/>
                  <a:ext cx="9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046" name="Line 1062"/>
                <p:cNvSpPr>
                  <a:spLocks noChangeShapeType="1"/>
                </p:cNvSpPr>
                <p:nvPr/>
              </p:nvSpPr>
              <p:spPr bwMode="auto">
                <a:xfrm>
                  <a:off x="2018" y="3884"/>
                  <a:ext cx="137" cy="272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047" name="Line 1063"/>
                <p:cNvSpPr>
                  <a:spLocks noChangeShapeType="1"/>
                </p:cNvSpPr>
                <p:nvPr/>
              </p:nvSpPr>
              <p:spPr bwMode="auto">
                <a:xfrm flipV="1">
                  <a:off x="2018" y="3113"/>
                  <a:ext cx="454" cy="770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048" name="Line 1064"/>
                <p:cNvSpPr>
                  <a:spLocks noChangeShapeType="1"/>
                </p:cNvSpPr>
                <p:nvPr/>
              </p:nvSpPr>
              <p:spPr bwMode="auto">
                <a:xfrm>
                  <a:off x="1928" y="3884"/>
                  <a:ext cx="9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049" name="Oval 1065"/>
                <p:cNvSpPr>
                  <a:spLocks noChangeArrowheads="1"/>
                </p:cNvSpPr>
                <p:nvPr/>
              </p:nvSpPr>
              <p:spPr bwMode="auto">
                <a:xfrm>
                  <a:off x="1519" y="2977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  <p:sp>
              <p:nvSpPr>
                <p:cNvPr id="171050" name="Oval 1066"/>
                <p:cNvSpPr>
                  <a:spLocks noChangeArrowheads="1"/>
                </p:cNvSpPr>
                <p:nvPr/>
              </p:nvSpPr>
              <p:spPr bwMode="auto">
                <a:xfrm>
                  <a:off x="1791" y="4156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71051" name="Line 1067"/>
                <p:cNvSpPr>
                  <a:spLocks noChangeShapeType="1"/>
                </p:cNvSpPr>
                <p:nvPr/>
              </p:nvSpPr>
              <p:spPr bwMode="auto">
                <a:xfrm>
                  <a:off x="2336" y="4337"/>
                  <a:ext cx="9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052" name="Oval 1068"/>
                <p:cNvSpPr>
                  <a:spLocks noChangeArrowheads="1"/>
                </p:cNvSpPr>
                <p:nvPr/>
              </p:nvSpPr>
              <p:spPr bwMode="auto">
                <a:xfrm>
                  <a:off x="1928" y="4156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71053" name="Oval 1069"/>
                <p:cNvSpPr>
                  <a:spLocks noChangeArrowheads="1"/>
                </p:cNvSpPr>
                <p:nvPr/>
              </p:nvSpPr>
              <p:spPr bwMode="auto">
                <a:xfrm>
                  <a:off x="2018" y="4156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71054" name="Oval 1070"/>
                <p:cNvSpPr>
                  <a:spLocks noChangeArrowheads="1"/>
                </p:cNvSpPr>
                <p:nvPr/>
              </p:nvSpPr>
              <p:spPr bwMode="auto">
                <a:xfrm>
                  <a:off x="2109" y="4156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71055" name="Oval 1071"/>
                <p:cNvSpPr>
                  <a:spLocks noChangeArrowheads="1"/>
                </p:cNvSpPr>
                <p:nvPr/>
              </p:nvSpPr>
              <p:spPr bwMode="auto">
                <a:xfrm>
                  <a:off x="1837" y="2976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  <p:sp>
              <p:nvSpPr>
                <p:cNvPr id="171056" name="Oval 1072"/>
                <p:cNvSpPr>
                  <a:spLocks noChangeArrowheads="1"/>
                </p:cNvSpPr>
                <p:nvPr/>
              </p:nvSpPr>
              <p:spPr bwMode="auto">
                <a:xfrm>
                  <a:off x="2200" y="2976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  <p:sp>
              <p:nvSpPr>
                <p:cNvPr id="171057" name="Oval 1073"/>
                <p:cNvSpPr>
                  <a:spLocks noChangeArrowheads="1"/>
                </p:cNvSpPr>
                <p:nvPr/>
              </p:nvSpPr>
              <p:spPr bwMode="auto">
                <a:xfrm>
                  <a:off x="2426" y="2976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</p:grpSp>
          <p:grpSp>
            <p:nvGrpSpPr>
              <p:cNvPr id="171058" name="Group 1074"/>
              <p:cNvGrpSpPr>
                <a:grpSpLocks/>
              </p:cNvGrpSpPr>
              <p:nvPr/>
            </p:nvGrpSpPr>
            <p:grpSpPr bwMode="auto">
              <a:xfrm>
                <a:off x="3016" y="2976"/>
                <a:ext cx="1133" cy="1361"/>
                <a:chOff x="1429" y="2976"/>
                <a:chExt cx="1133" cy="1361"/>
              </a:xfrm>
            </p:grpSpPr>
            <p:sp>
              <p:nvSpPr>
                <p:cNvPr id="171059" name="Line 1075"/>
                <p:cNvSpPr>
                  <a:spLocks noChangeShapeType="1"/>
                </p:cNvSpPr>
                <p:nvPr/>
              </p:nvSpPr>
              <p:spPr bwMode="auto">
                <a:xfrm>
                  <a:off x="1429" y="3294"/>
                  <a:ext cx="453" cy="862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060" name="Line 1076"/>
                <p:cNvSpPr>
                  <a:spLocks noChangeShapeType="1"/>
                </p:cNvSpPr>
                <p:nvPr/>
              </p:nvSpPr>
              <p:spPr bwMode="auto">
                <a:xfrm flipV="1">
                  <a:off x="1429" y="3113"/>
                  <a:ext cx="136" cy="181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061" name="Line 1077"/>
                <p:cNvSpPr>
                  <a:spLocks noChangeShapeType="1"/>
                </p:cNvSpPr>
                <p:nvPr/>
              </p:nvSpPr>
              <p:spPr bwMode="auto">
                <a:xfrm>
                  <a:off x="1565" y="3566"/>
                  <a:ext cx="9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062" name="Line 1078"/>
                <p:cNvSpPr>
                  <a:spLocks noChangeShapeType="1"/>
                </p:cNvSpPr>
                <p:nvPr/>
              </p:nvSpPr>
              <p:spPr bwMode="auto">
                <a:xfrm>
                  <a:off x="1655" y="3566"/>
                  <a:ext cx="318" cy="590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063" name="Line 1079"/>
                <p:cNvSpPr>
                  <a:spLocks noChangeShapeType="1"/>
                </p:cNvSpPr>
                <p:nvPr/>
              </p:nvSpPr>
              <p:spPr bwMode="auto">
                <a:xfrm flipV="1">
                  <a:off x="1655" y="3113"/>
                  <a:ext cx="273" cy="453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064" name="Line 1080"/>
                <p:cNvSpPr>
                  <a:spLocks noChangeShapeType="1"/>
                </p:cNvSpPr>
                <p:nvPr/>
              </p:nvSpPr>
              <p:spPr bwMode="auto">
                <a:xfrm>
                  <a:off x="1882" y="3793"/>
                  <a:ext cx="182" cy="363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065" name="Line 1081"/>
                <p:cNvSpPr>
                  <a:spLocks noChangeShapeType="1"/>
                </p:cNvSpPr>
                <p:nvPr/>
              </p:nvSpPr>
              <p:spPr bwMode="auto">
                <a:xfrm flipV="1">
                  <a:off x="1882" y="3113"/>
                  <a:ext cx="408" cy="680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066" name="Line 1082"/>
                <p:cNvSpPr>
                  <a:spLocks noChangeShapeType="1"/>
                </p:cNvSpPr>
                <p:nvPr/>
              </p:nvSpPr>
              <p:spPr bwMode="auto">
                <a:xfrm>
                  <a:off x="1792" y="3793"/>
                  <a:ext cx="9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067" name="Line 1083"/>
                <p:cNvSpPr>
                  <a:spLocks noChangeShapeType="1"/>
                </p:cNvSpPr>
                <p:nvPr/>
              </p:nvSpPr>
              <p:spPr bwMode="auto">
                <a:xfrm>
                  <a:off x="2018" y="3884"/>
                  <a:ext cx="137" cy="272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068" name="Line 1084"/>
                <p:cNvSpPr>
                  <a:spLocks noChangeShapeType="1"/>
                </p:cNvSpPr>
                <p:nvPr/>
              </p:nvSpPr>
              <p:spPr bwMode="auto">
                <a:xfrm flipV="1">
                  <a:off x="2018" y="3113"/>
                  <a:ext cx="454" cy="770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069" name="Line 1085"/>
                <p:cNvSpPr>
                  <a:spLocks noChangeShapeType="1"/>
                </p:cNvSpPr>
                <p:nvPr/>
              </p:nvSpPr>
              <p:spPr bwMode="auto">
                <a:xfrm>
                  <a:off x="1928" y="3884"/>
                  <a:ext cx="9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070" name="Oval 1086"/>
                <p:cNvSpPr>
                  <a:spLocks noChangeArrowheads="1"/>
                </p:cNvSpPr>
                <p:nvPr/>
              </p:nvSpPr>
              <p:spPr bwMode="auto">
                <a:xfrm>
                  <a:off x="1519" y="2977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  <p:sp>
              <p:nvSpPr>
                <p:cNvPr id="171071" name="Oval 1087"/>
                <p:cNvSpPr>
                  <a:spLocks noChangeArrowheads="1"/>
                </p:cNvSpPr>
                <p:nvPr/>
              </p:nvSpPr>
              <p:spPr bwMode="auto">
                <a:xfrm>
                  <a:off x="1791" y="4156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71072" name="Line 1088"/>
                <p:cNvSpPr>
                  <a:spLocks noChangeShapeType="1"/>
                </p:cNvSpPr>
                <p:nvPr/>
              </p:nvSpPr>
              <p:spPr bwMode="auto">
                <a:xfrm>
                  <a:off x="2336" y="4337"/>
                  <a:ext cx="9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073" name="Oval 1089"/>
                <p:cNvSpPr>
                  <a:spLocks noChangeArrowheads="1"/>
                </p:cNvSpPr>
                <p:nvPr/>
              </p:nvSpPr>
              <p:spPr bwMode="auto">
                <a:xfrm>
                  <a:off x="1928" y="4156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71074" name="Oval 1090"/>
                <p:cNvSpPr>
                  <a:spLocks noChangeArrowheads="1"/>
                </p:cNvSpPr>
                <p:nvPr/>
              </p:nvSpPr>
              <p:spPr bwMode="auto">
                <a:xfrm>
                  <a:off x="2018" y="4156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71075" name="Oval 1091"/>
                <p:cNvSpPr>
                  <a:spLocks noChangeArrowheads="1"/>
                </p:cNvSpPr>
                <p:nvPr/>
              </p:nvSpPr>
              <p:spPr bwMode="auto">
                <a:xfrm>
                  <a:off x="2109" y="4156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71076" name="Oval 1092"/>
                <p:cNvSpPr>
                  <a:spLocks noChangeArrowheads="1"/>
                </p:cNvSpPr>
                <p:nvPr/>
              </p:nvSpPr>
              <p:spPr bwMode="auto">
                <a:xfrm>
                  <a:off x="1837" y="2976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  <p:sp>
              <p:nvSpPr>
                <p:cNvPr id="171077" name="Oval 1093"/>
                <p:cNvSpPr>
                  <a:spLocks noChangeArrowheads="1"/>
                </p:cNvSpPr>
                <p:nvPr/>
              </p:nvSpPr>
              <p:spPr bwMode="auto">
                <a:xfrm>
                  <a:off x="2200" y="2976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  <p:sp>
              <p:nvSpPr>
                <p:cNvPr id="171078" name="Oval 1094"/>
                <p:cNvSpPr>
                  <a:spLocks noChangeArrowheads="1"/>
                </p:cNvSpPr>
                <p:nvPr/>
              </p:nvSpPr>
              <p:spPr bwMode="auto">
                <a:xfrm>
                  <a:off x="2426" y="2976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</p:grpSp>
          <p:grpSp>
            <p:nvGrpSpPr>
              <p:cNvPr id="171079" name="Group 1095"/>
              <p:cNvGrpSpPr>
                <a:grpSpLocks/>
              </p:cNvGrpSpPr>
              <p:nvPr/>
            </p:nvGrpSpPr>
            <p:grpSpPr bwMode="auto">
              <a:xfrm>
                <a:off x="4558" y="2976"/>
                <a:ext cx="1133" cy="1361"/>
                <a:chOff x="1429" y="2976"/>
                <a:chExt cx="1133" cy="1361"/>
              </a:xfrm>
            </p:grpSpPr>
            <p:sp>
              <p:nvSpPr>
                <p:cNvPr id="171080" name="Line 1096"/>
                <p:cNvSpPr>
                  <a:spLocks noChangeShapeType="1"/>
                </p:cNvSpPr>
                <p:nvPr/>
              </p:nvSpPr>
              <p:spPr bwMode="auto">
                <a:xfrm>
                  <a:off x="1429" y="3294"/>
                  <a:ext cx="453" cy="862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081" name="Line 1097"/>
                <p:cNvSpPr>
                  <a:spLocks noChangeShapeType="1"/>
                </p:cNvSpPr>
                <p:nvPr/>
              </p:nvSpPr>
              <p:spPr bwMode="auto">
                <a:xfrm flipV="1">
                  <a:off x="1429" y="3113"/>
                  <a:ext cx="136" cy="181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082" name="Line 1098"/>
                <p:cNvSpPr>
                  <a:spLocks noChangeShapeType="1"/>
                </p:cNvSpPr>
                <p:nvPr/>
              </p:nvSpPr>
              <p:spPr bwMode="auto">
                <a:xfrm>
                  <a:off x="1565" y="3566"/>
                  <a:ext cx="9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083" name="Line 1099"/>
                <p:cNvSpPr>
                  <a:spLocks noChangeShapeType="1"/>
                </p:cNvSpPr>
                <p:nvPr/>
              </p:nvSpPr>
              <p:spPr bwMode="auto">
                <a:xfrm>
                  <a:off x="1655" y="3566"/>
                  <a:ext cx="318" cy="590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084" name="Line 1100"/>
                <p:cNvSpPr>
                  <a:spLocks noChangeShapeType="1"/>
                </p:cNvSpPr>
                <p:nvPr/>
              </p:nvSpPr>
              <p:spPr bwMode="auto">
                <a:xfrm flipV="1">
                  <a:off x="1655" y="3113"/>
                  <a:ext cx="273" cy="453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085" name="Line 1101"/>
                <p:cNvSpPr>
                  <a:spLocks noChangeShapeType="1"/>
                </p:cNvSpPr>
                <p:nvPr/>
              </p:nvSpPr>
              <p:spPr bwMode="auto">
                <a:xfrm>
                  <a:off x="1882" y="3793"/>
                  <a:ext cx="182" cy="363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086" name="Line 1102"/>
                <p:cNvSpPr>
                  <a:spLocks noChangeShapeType="1"/>
                </p:cNvSpPr>
                <p:nvPr/>
              </p:nvSpPr>
              <p:spPr bwMode="auto">
                <a:xfrm flipV="1">
                  <a:off x="1882" y="3113"/>
                  <a:ext cx="408" cy="680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087" name="Line 1103"/>
                <p:cNvSpPr>
                  <a:spLocks noChangeShapeType="1"/>
                </p:cNvSpPr>
                <p:nvPr/>
              </p:nvSpPr>
              <p:spPr bwMode="auto">
                <a:xfrm>
                  <a:off x="1792" y="3793"/>
                  <a:ext cx="9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088" name="Line 1104"/>
                <p:cNvSpPr>
                  <a:spLocks noChangeShapeType="1"/>
                </p:cNvSpPr>
                <p:nvPr/>
              </p:nvSpPr>
              <p:spPr bwMode="auto">
                <a:xfrm>
                  <a:off x="2018" y="3884"/>
                  <a:ext cx="137" cy="272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089" name="Line 1105"/>
                <p:cNvSpPr>
                  <a:spLocks noChangeShapeType="1"/>
                </p:cNvSpPr>
                <p:nvPr/>
              </p:nvSpPr>
              <p:spPr bwMode="auto">
                <a:xfrm flipV="1">
                  <a:off x="2018" y="3113"/>
                  <a:ext cx="454" cy="770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090" name="Line 1106"/>
                <p:cNvSpPr>
                  <a:spLocks noChangeShapeType="1"/>
                </p:cNvSpPr>
                <p:nvPr/>
              </p:nvSpPr>
              <p:spPr bwMode="auto">
                <a:xfrm>
                  <a:off x="1928" y="3884"/>
                  <a:ext cx="9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091" name="Oval 1107"/>
                <p:cNvSpPr>
                  <a:spLocks noChangeArrowheads="1"/>
                </p:cNvSpPr>
                <p:nvPr/>
              </p:nvSpPr>
              <p:spPr bwMode="auto">
                <a:xfrm>
                  <a:off x="1519" y="2977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  <p:sp>
              <p:nvSpPr>
                <p:cNvPr id="171092" name="Oval 1108"/>
                <p:cNvSpPr>
                  <a:spLocks noChangeArrowheads="1"/>
                </p:cNvSpPr>
                <p:nvPr/>
              </p:nvSpPr>
              <p:spPr bwMode="auto">
                <a:xfrm>
                  <a:off x="1791" y="4156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71093" name="Line 1109"/>
                <p:cNvSpPr>
                  <a:spLocks noChangeShapeType="1"/>
                </p:cNvSpPr>
                <p:nvPr/>
              </p:nvSpPr>
              <p:spPr bwMode="auto">
                <a:xfrm>
                  <a:off x="2336" y="4337"/>
                  <a:ext cx="9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094" name="Oval 1110"/>
                <p:cNvSpPr>
                  <a:spLocks noChangeArrowheads="1"/>
                </p:cNvSpPr>
                <p:nvPr/>
              </p:nvSpPr>
              <p:spPr bwMode="auto">
                <a:xfrm>
                  <a:off x="1928" y="4156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71095" name="Oval 1111"/>
                <p:cNvSpPr>
                  <a:spLocks noChangeArrowheads="1"/>
                </p:cNvSpPr>
                <p:nvPr/>
              </p:nvSpPr>
              <p:spPr bwMode="auto">
                <a:xfrm>
                  <a:off x="2018" y="4156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71096" name="Oval 1112"/>
                <p:cNvSpPr>
                  <a:spLocks noChangeArrowheads="1"/>
                </p:cNvSpPr>
                <p:nvPr/>
              </p:nvSpPr>
              <p:spPr bwMode="auto">
                <a:xfrm>
                  <a:off x="2109" y="4156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71097" name="Oval 1113"/>
                <p:cNvSpPr>
                  <a:spLocks noChangeArrowheads="1"/>
                </p:cNvSpPr>
                <p:nvPr/>
              </p:nvSpPr>
              <p:spPr bwMode="auto">
                <a:xfrm>
                  <a:off x="1837" y="2976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  <p:sp>
              <p:nvSpPr>
                <p:cNvPr id="171098" name="Oval 1114"/>
                <p:cNvSpPr>
                  <a:spLocks noChangeArrowheads="1"/>
                </p:cNvSpPr>
                <p:nvPr/>
              </p:nvSpPr>
              <p:spPr bwMode="auto">
                <a:xfrm>
                  <a:off x="2200" y="2976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  <p:sp>
              <p:nvSpPr>
                <p:cNvPr id="171099" name="Oval 1115"/>
                <p:cNvSpPr>
                  <a:spLocks noChangeArrowheads="1"/>
                </p:cNvSpPr>
                <p:nvPr/>
              </p:nvSpPr>
              <p:spPr bwMode="auto">
                <a:xfrm>
                  <a:off x="2426" y="2976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</p:grpSp>
          <p:grpSp>
            <p:nvGrpSpPr>
              <p:cNvPr id="171100" name="Group 1116"/>
              <p:cNvGrpSpPr>
                <a:grpSpLocks/>
              </p:cNvGrpSpPr>
              <p:nvPr/>
            </p:nvGrpSpPr>
            <p:grpSpPr bwMode="auto">
              <a:xfrm>
                <a:off x="5193" y="3022"/>
                <a:ext cx="1133" cy="1361"/>
                <a:chOff x="1429" y="2976"/>
                <a:chExt cx="1133" cy="1361"/>
              </a:xfrm>
            </p:grpSpPr>
            <p:sp>
              <p:nvSpPr>
                <p:cNvPr id="171101" name="Line 1117"/>
                <p:cNvSpPr>
                  <a:spLocks noChangeShapeType="1"/>
                </p:cNvSpPr>
                <p:nvPr/>
              </p:nvSpPr>
              <p:spPr bwMode="auto">
                <a:xfrm>
                  <a:off x="1429" y="3294"/>
                  <a:ext cx="453" cy="862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102" name="Line 1118"/>
                <p:cNvSpPr>
                  <a:spLocks noChangeShapeType="1"/>
                </p:cNvSpPr>
                <p:nvPr/>
              </p:nvSpPr>
              <p:spPr bwMode="auto">
                <a:xfrm flipV="1">
                  <a:off x="1429" y="3113"/>
                  <a:ext cx="136" cy="181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103" name="Line 1119"/>
                <p:cNvSpPr>
                  <a:spLocks noChangeShapeType="1"/>
                </p:cNvSpPr>
                <p:nvPr/>
              </p:nvSpPr>
              <p:spPr bwMode="auto">
                <a:xfrm>
                  <a:off x="1565" y="3566"/>
                  <a:ext cx="9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104" name="Line 1120"/>
                <p:cNvSpPr>
                  <a:spLocks noChangeShapeType="1"/>
                </p:cNvSpPr>
                <p:nvPr/>
              </p:nvSpPr>
              <p:spPr bwMode="auto">
                <a:xfrm>
                  <a:off x="1655" y="3566"/>
                  <a:ext cx="318" cy="590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105" name="Line 1121"/>
                <p:cNvSpPr>
                  <a:spLocks noChangeShapeType="1"/>
                </p:cNvSpPr>
                <p:nvPr/>
              </p:nvSpPr>
              <p:spPr bwMode="auto">
                <a:xfrm flipV="1">
                  <a:off x="1655" y="3113"/>
                  <a:ext cx="273" cy="453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106" name="Line 1122"/>
                <p:cNvSpPr>
                  <a:spLocks noChangeShapeType="1"/>
                </p:cNvSpPr>
                <p:nvPr/>
              </p:nvSpPr>
              <p:spPr bwMode="auto">
                <a:xfrm>
                  <a:off x="1882" y="3793"/>
                  <a:ext cx="182" cy="363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107" name="Line 1123"/>
                <p:cNvSpPr>
                  <a:spLocks noChangeShapeType="1"/>
                </p:cNvSpPr>
                <p:nvPr/>
              </p:nvSpPr>
              <p:spPr bwMode="auto">
                <a:xfrm flipV="1">
                  <a:off x="1882" y="3113"/>
                  <a:ext cx="408" cy="680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108" name="Line 1124"/>
                <p:cNvSpPr>
                  <a:spLocks noChangeShapeType="1"/>
                </p:cNvSpPr>
                <p:nvPr/>
              </p:nvSpPr>
              <p:spPr bwMode="auto">
                <a:xfrm>
                  <a:off x="1792" y="3793"/>
                  <a:ext cx="9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109" name="Line 1125"/>
                <p:cNvSpPr>
                  <a:spLocks noChangeShapeType="1"/>
                </p:cNvSpPr>
                <p:nvPr/>
              </p:nvSpPr>
              <p:spPr bwMode="auto">
                <a:xfrm>
                  <a:off x="2018" y="3884"/>
                  <a:ext cx="137" cy="272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110" name="Line 1126"/>
                <p:cNvSpPr>
                  <a:spLocks noChangeShapeType="1"/>
                </p:cNvSpPr>
                <p:nvPr/>
              </p:nvSpPr>
              <p:spPr bwMode="auto">
                <a:xfrm flipV="1">
                  <a:off x="2018" y="3113"/>
                  <a:ext cx="454" cy="770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111" name="Line 1127"/>
                <p:cNvSpPr>
                  <a:spLocks noChangeShapeType="1"/>
                </p:cNvSpPr>
                <p:nvPr/>
              </p:nvSpPr>
              <p:spPr bwMode="auto">
                <a:xfrm>
                  <a:off x="1928" y="3884"/>
                  <a:ext cx="9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112" name="Oval 1128"/>
                <p:cNvSpPr>
                  <a:spLocks noChangeArrowheads="1"/>
                </p:cNvSpPr>
                <p:nvPr/>
              </p:nvSpPr>
              <p:spPr bwMode="auto">
                <a:xfrm>
                  <a:off x="1519" y="2977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  <p:sp>
              <p:nvSpPr>
                <p:cNvPr id="171113" name="Oval 1129"/>
                <p:cNvSpPr>
                  <a:spLocks noChangeArrowheads="1"/>
                </p:cNvSpPr>
                <p:nvPr/>
              </p:nvSpPr>
              <p:spPr bwMode="auto">
                <a:xfrm>
                  <a:off x="1791" y="4156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71114" name="Line 1130"/>
                <p:cNvSpPr>
                  <a:spLocks noChangeShapeType="1"/>
                </p:cNvSpPr>
                <p:nvPr/>
              </p:nvSpPr>
              <p:spPr bwMode="auto">
                <a:xfrm>
                  <a:off x="2336" y="4337"/>
                  <a:ext cx="9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115" name="Oval 1131"/>
                <p:cNvSpPr>
                  <a:spLocks noChangeArrowheads="1"/>
                </p:cNvSpPr>
                <p:nvPr/>
              </p:nvSpPr>
              <p:spPr bwMode="auto">
                <a:xfrm>
                  <a:off x="1928" y="4156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71116" name="Oval 1132"/>
                <p:cNvSpPr>
                  <a:spLocks noChangeArrowheads="1"/>
                </p:cNvSpPr>
                <p:nvPr/>
              </p:nvSpPr>
              <p:spPr bwMode="auto">
                <a:xfrm>
                  <a:off x="2018" y="4156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71117" name="Oval 1133"/>
                <p:cNvSpPr>
                  <a:spLocks noChangeArrowheads="1"/>
                </p:cNvSpPr>
                <p:nvPr/>
              </p:nvSpPr>
              <p:spPr bwMode="auto">
                <a:xfrm>
                  <a:off x="2109" y="4156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71118" name="Oval 1134"/>
                <p:cNvSpPr>
                  <a:spLocks noChangeArrowheads="1"/>
                </p:cNvSpPr>
                <p:nvPr/>
              </p:nvSpPr>
              <p:spPr bwMode="auto">
                <a:xfrm>
                  <a:off x="1837" y="2976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  <p:sp>
              <p:nvSpPr>
                <p:cNvPr id="171119" name="Oval 1135"/>
                <p:cNvSpPr>
                  <a:spLocks noChangeArrowheads="1"/>
                </p:cNvSpPr>
                <p:nvPr/>
              </p:nvSpPr>
              <p:spPr bwMode="auto">
                <a:xfrm>
                  <a:off x="2200" y="2976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  <p:sp>
              <p:nvSpPr>
                <p:cNvPr id="171120" name="Oval 1136"/>
                <p:cNvSpPr>
                  <a:spLocks noChangeArrowheads="1"/>
                </p:cNvSpPr>
                <p:nvPr/>
              </p:nvSpPr>
              <p:spPr bwMode="auto">
                <a:xfrm>
                  <a:off x="2426" y="2976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</p:grpSp>
          <p:grpSp>
            <p:nvGrpSpPr>
              <p:cNvPr id="171121" name="Group 1137"/>
              <p:cNvGrpSpPr>
                <a:grpSpLocks/>
              </p:cNvGrpSpPr>
              <p:nvPr/>
            </p:nvGrpSpPr>
            <p:grpSpPr bwMode="auto">
              <a:xfrm>
                <a:off x="3199" y="2976"/>
                <a:ext cx="1133" cy="1361"/>
                <a:chOff x="1429" y="2976"/>
                <a:chExt cx="1133" cy="1361"/>
              </a:xfrm>
            </p:grpSpPr>
            <p:sp>
              <p:nvSpPr>
                <p:cNvPr id="171122" name="Line 1138"/>
                <p:cNvSpPr>
                  <a:spLocks noChangeShapeType="1"/>
                </p:cNvSpPr>
                <p:nvPr/>
              </p:nvSpPr>
              <p:spPr bwMode="auto">
                <a:xfrm>
                  <a:off x="1429" y="3294"/>
                  <a:ext cx="453" cy="862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123" name="Line 1139"/>
                <p:cNvSpPr>
                  <a:spLocks noChangeShapeType="1"/>
                </p:cNvSpPr>
                <p:nvPr/>
              </p:nvSpPr>
              <p:spPr bwMode="auto">
                <a:xfrm flipV="1">
                  <a:off x="1429" y="3113"/>
                  <a:ext cx="136" cy="181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124" name="Line 1140"/>
                <p:cNvSpPr>
                  <a:spLocks noChangeShapeType="1"/>
                </p:cNvSpPr>
                <p:nvPr/>
              </p:nvSpPr>
              <p:spPr bwMode="auto">
                <a:xfrm>
                  <a:off x="1565" y="3566"/>
                  <a:ext cx="9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125" name="Line 1141"/>
                <p:cNvSpPr>
                  <a:spLocks noChangeShapeType="1"/>
                </p:cNvSpPr>
                <p:nvPr/>
              </p:nvSpPr>
              <p:spPr bwMode="auto">
                <a:xfrm>
                  <a:off x="1655" y="3566"/>
                  <a:ext cx="318" cy="590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126" name="Line 1142"/>
                <p:cNvSpPr>
                  <a:spLocks noChangeShapeType="1"/>
                </p:cNvSpPr>
                <p:nvPr/>
              </p:nvSpPr>
              <p:spPr bwMode="auto">
                <a:xfrm flipV="1">
                  <a:off x="1655" y="3113"/>
                  <a:ext cx="273" cy="453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127" name="Line 1143"/>
                <p:cNvSpPr>
                  <a:spLocks noChangeShapeType="1"/>
                </p:cNvSpPr>
                <p:nvPr/>
              </p:nvSpPr>
              <p:spPr bwMode="auto">
                <a:xfrm>
                  <a:off x="1882" y="3793"/>
                  <a:ext cx="182" cy="363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128" name="Line 1144"/>
                <p:cNvSpPr>
                  <a:spLocks noChangeShapeType="1"/>
                </p:cNvSpPr>
                <p:nvPr/>
              </p:nvSpPr>
              <p:spPr bwMode="auto">
                <a:xfrm flipV="1">
                  <a:off x="1882" y="3113"/>
                  <a:ext cx="408" cy="680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129" name="Line 1145"/>
                <p:cNvSpPr>
                  <a:spLocks noChangeShapeType="1"/>
                </p:cNvSpPr>
                <p:nvPr/>
              </p:nvSpPr>
              <p:spPr bwMode="auto">
                <a:xfrm>
                  <a:off x="1792" y="3793"/>
                  <a:ext cx="9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130" name="Line 1146"/>
                <p:cNvSpPr>
                  <a:spLocks noChangeShapeType="1"/>
                </p:cNvSpPr>
                <p:nvPr/>
              </p:nvSpPr>
              <p:spPr bwMode="auto">
                <a:xfrm>
                  <a:off x="2018" y="3884"/>
                  <a:ext cx="137" cy="272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131" name="Line 1147"/>
                <p:cNvSpPr>
                  <a:spLocks noChangeShapeType="1"/>
                </p:cNvSpPr>
                <p:nvPr/>
              </p:nvSpPr>
              <p:spPr bwMode="auto">
                <a:xfrm flipV="1">
                  <a:off x="2018" y="3113"/>
                  <a:ext cx="454" cy="770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132" name="Line 1148"/>
                <p:cNvSpPr>
                  <a:spLocks noChangeShapeType="1"/>
                </p:cNvSpPr>
                <p:nvPr/>
              </p:nvSpPr>
              <p:spPr bwMode="auto">
                <a:xfrm>
                  <a:off x="1928" y="3884"/>
                  <a:ext cx="9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133" name="Oval 1149"/>
                <p:cNvSpPr>
                  <a:spLocks noChangeArrowheads="1"/>
                </p:cNvSpPr>
                <p:nvPr/>
              </p:nvSpPr>
              <p:spPr bwMode="auto">
                <a:xfrm>
                  <a:off x="1519" y="2977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  <p:sp>
              <p:nvSpPr>
                <p:cNvPr id="171134" name="Oval 1150"/>
                <p:cNvSpPr>
                  <a:spLocks noChangeArrowheads="1"/>
                </p:cNvSpPr>
                <p:nvPr/>
              </p:nvSpPr>
              <p:spPr bwMode="auto">
                <a:xfrm>
                  <a:off x="1791" y="4156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71135" name="Line 1151"/>
                <p:cNvSpPr>
                  <a:spLocks noChangeShapeType="1"/>
                </p:cNvSpPr>
                <p:nvPr/>
              </p:nvSpPr>
              <p:spPr bwMode="auto">
                <a:xfrm>
                  <a:off x="2336" y="4337"/>
                  <a:ext cx="9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136" name="Oval 1152"/>
                <p:cNvSpPr>
                  <a:spLocks noChangeArrowheads="1"/>
                </p:cNvSpPr>
                <p:nvPr/>
              </p:nvSpPr>
              <p:spPr bwMode="auto">
                <a:xfrm>
                  <a:off x="1928" y="4156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71137" name="Oval 1153"/>
                <p:cNvSpPr>
                  <a:spLocks noChangeArrowheads="1"/>
                </p:cNvSpPr>
                <p:nvPr/>
              </p:nvSpPr>
              <p:spPr bwMode="auto">
                <a:xfrm>
                  <a:off x="2018" y="4156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71138" name="Oval 1154"/>
                <p:cNvSpPr>
                  <a:spLocks noChangeArrowheads="1"/>
                </p:cNvSpPr>
                <p:nvPr/>
              </p:nvSpPr>
              <p:spPr bwMode="auto">
                <a:xfrm>
                  <a:off x="2109" y="4156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71139" name="Oval 1155"/>
                <p:cNvSpPr>
                  <a:spLocks noChangeArrowheads="1"/>
                </p:cNvSpPr>
                <p:nvPr/>
              </p:nvSpPr>
              <p:spPr bwMode="auto">
                <a:xfrm>
                  <a:off x="1837" y="2976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  <p:sp>
              <p:nvSpPr>
                <p:cNvPr id="171140" name="Oval 1156"/>
                <p:cNvSpPr>
                  <a:spLocks noChangeArrowheads="1"/>
                </p:cNvSpPr>
                <p:nvPr/>
              </p:nvSpPr>
              <p:spPr bwMode="auto">
                <a:xfrm>
                  <a:off x="2200" y="2976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  <p:sp>
              <p:nvSpPr>
                <p:cNvPr id="171141" name="Oval 1157"/>
                <p:cNvSpPr>
                  <a:spLocks noChangeArrowheads="1"/>
                </p:cNvSpPr>
                <p:nvPr/>
              </p:nvSpPr>
              <p:spPr bwMode="auto">
                <a:xfrm>
                  <a:off x="2426" y="2976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</p:grpSp>
          <p:grpSp>
            <p:nvGrpSpPr>
              <p:cNvPr id="171142" name="Group 1158"/>
              <p:cNvGrpSpPr>
                <a:grpSpLocks/>
              </p:cNvGrpSpPr>
              <p:nvPr/>
            </p:nvGrpSpPr>
            <p:grpSpPr bwMode="auto">
              <a:xfrm>
                <a:off x="3560" y="2976"/>
                <a:ext cx="1133" cy="1361"/>
                <a:chOff x="1429" y="2976"/>
                <a:chExt cx="1133" cy="1361"/>
              </a:xfrm>
            </p:grpSpPr>
            <p:sp>
              <p:nvSpPr>
                <p:cNvPr id="171143" name="Line 1159"/>
                <p:cNvSpPr>
                  <a:spLocks noChangeShapeType="1"/>
                </p:cNvSpPr>
                <p:nvPr/>
              </p:nvSpPr>
              <p:spPr bwMode="auto">
                <a:xfrm>
                  <a:off x="1429" y="3294"/>
                  <a:ext cx="453" cy="862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144" name="Line 1160"/>
                <p:cNvSpPr>
                  <a:spLocks noChangeShapeType="1"/>
                </p:cNvSpPr>
                <p:nvPr/>
              </p:nvSpPr>
              <p:spPr bwMode="auto">
                <a:xfrm flipV="1">
                  <a:off x="1429" y="3113"/>
                  <a:ext cx="136" cy="181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145" name="Line 1161"/>
                <p:cNvSpPr>
                  <a:spLocks noChangeShapeType="1"/>
                </p:cNvSpPr>
                <p:nvPr/>
              </p:nvSpPr>
              <p:spPr bwMode="auto">
                <a:xfrm>
                  <a:off x="1565" y="3566"/>
                  <a:ext cx="9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146" name="Line 1162"/>
                <p:cNvSpPr>
                  <a:spLocks noChangeShapeType="1"/>
                </p:cNvSpPr>
                <p:nvPr/>
              </p:nvSpPr>
              <p:spPr bwMode="auto">
                <a:xfrm>
                  <a:off x="1655" y="3566"/>
                  <a:ext cx="318" cy="590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147" name="Line 1163"/>
                <p:cNvSpPr>
                  <a:spLocks noChangeShapeType="1"/>
                </p:cNvSpPr>
                <p:nvPr/>
              </p:nvSpPr>
              <p:spPr bwMode="auto">
                <a:xfrm flipV="1">
                  <a:off x="1655" y="3113"/>
                  <a:ext cx="273" cy="453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148" name="Line 1164"/>
                <p:cNvSpPr>
                  <a:spLocks noChangeShapeType="1"/>
                </p:cNvSpPr>
                <p:nvPr/>
              </p:nvSpPr>
              <p:spPr bwMode="auto">
                <a:xfrm>
                  <a:off x="1882" y="3793"/>
                  <a:ext cx="182" cy="363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149" name="Line 1165"/>
                <p:cNvSpPr>
                  <a:spLocks noChangeShapeType="1"/>
                </p:cNvSpPr>
                <p:nvPr/>
              </p:nvSpPr>
              <p:spPr bwMode="auto">
                <a:xfrm flipV="1">
                  <a:off x="1882" y="3113"/>
                  <a:ext cx="408" cy="680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150" name="Line 1166"/>
                <p:cNvSpPr>
                  <a:spLocks noChangeShapeType="1"/>
                </p:cNvSpPr>
                <p:nvPr/>
              </p:nvSpPr>
              <p:spPr bwMode="auto">
                <a:xfrm>
                  <a:off x="1792" y="3793"/>
                  <a:ext cx="9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151" name="Line 1167"/>
                <p:cNvSpPr>
                  <a:spLocks noChangeShapeType="1"/>
                </p:cNvSpPr>
                <p:nvPr/>
              </p:nvSpPr>
              <p:spPr bwMode="auto">
                <a:xfrm>
                  <a:off x="2018" y="3884"/>
                  <a:ext cx="137" cy="272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152" name="Line 1168"/>
                <p:cNvSpPr>
                  <a:spLocks noChangeShapeType="1"/>
                </p:cNvSpPr>
                <p:nvPr/>
              </p:nvSpPr>
              <p:spPr bwMode="auto">
                <a:xfrm flipV="1">
                  <a:off x="2018" y="3113"/>
                  <a:ext cx="454" cy="770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153" name="Line 1169"/>
                <p:cNvSpPr>
                  <a:spLocks noChangeShapeType="1"/>
                </p:cNvSpPr>
                <p:nvPr/>
              </p:nvSpPr>
              <p:spPr bwMode="auto">
                <a:xfrm>
                  <a:off x="1928" y="3884"/>
                  <a:ext cx="9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154" name="Oval 1170"/>
                <p:cNvSpPr>
                  <a:spLocks noChangeArrowheads="1"/>
                </p:cNvSpPr>
                <p:nvPr/>
              </p:nvSpPr>
              <p:spPr bwMode="auto">
                <a:xfrm>
                  <a:off x="1519" y="2977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  <p:sp>
              <p:nvSpPr>
                <p:cNvPr id="171155" name="Oval 1171"/>
                <p:cNvSpPr>
                  <a:spLocks noChangeArrowheads="1"/>
                </p:cNvSpPr>
                <p:nvPr/>
              </p:nvSpPr>
              <p:spPr bwMode="auto">
                <a:xfrm>
                  <a:off x="1791" y="4156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71156" name="Line 1172"/>
                <p:cNvSpPr>
                  <a:spLocks noChangeShapeType="1"/>
                </p:cNvSpPr>
                <p:nvPr/>
              </p:nvSpPr>
              <p:spPr bwMode="auto">
                <a:xfrm>
                  <a:off x="2336" y="4337"/>
                  <a:ext cx="9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157" name="Oval 1173"/>
                <p:cNvSpPr>
                  <a:spLocks noChangeArrowheads="1"/>
                </p:cNvSpPr>
                <p:nvPr/>
              </p:nvSpPr>
              <p:spPr bwMode="auto">
                <a:xfrm>
                  <a:off x="1928" y="4156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71158" name="Oval 1174"/>
                <p:cNvSpPr>
                  <a:spLocks noChangeArrowheads="1"/>
                </p:cNvSpPr>
                <p:nvPr/>
              </p:nvSpPr>
              <p:spPr bwMode="auto">
                <a:xfrm>
                  <a:off x="2018" y="4156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71159" name="Oval 1175"/>
                <p:cNvSpPr>
                  <a:spLocks noChangeArrowheads="1"/>
                </p:cNvSpPr>
                <p:nvPr/>
              </p:nvSpPr>
              <p:spPr bwMode="auto">
                <a:xfrm>
                  <a:off x="2109" y="4156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71160" name="Oval 1176"/>
                <p:cNvSpPr>
                  <a:spLocks noChangeArrowheads="1"/>
                </p:cNvSpPr>
                <p:nvPr/>
              </p:nvSpPr>
              <p:spPr bwMode="auto">
                <a:xfrm>
                  <a:off x="1837" y="2976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  <p:sp>
              <p:nvSpPr>
                <p:cNvPr id="171161" name="Oval 1177"/>
                <p:cNvSpPr>
                  <a:spLocks noChangeArrowheads="1"/>
                </p:cNvSpPr>
                <p:nvPr/>
              </p:nvSpPr>
              <p:spPr bwMode="auto">
                <a:xfrm>
                  <a:off x="2200" y="2976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  <p:sp>
              <p:nvSpPr>
                <p:cNvPr id="171162" name="Oval 1178"/>
                <p:cNvSpPr>
                  <a:spLocks noChangeArrowheads="1"/>
                </p:cNvSpPr>
                <p:nvPr/>
              </p:nvSpPr>
              <p:spPr bwMode="auto">
                <a:xfrm>
                  <a:off x="2426" y="2976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</p:grpSp>
          <p:sp>
            <p:nvSpPr>
              <p:cNvPr id="171163" name="Line 1179"/>
              <p:cNvSpPr>
                <a:spLocks noChangeShapeType="1"/>
              </p:cNvSpPr>
              <p:nvPr/>
            </p:nvSpPr>
            <p:spPr bwMode="auto">
              <a:xfrm flipH="1">
                <a:off x="2925" y="3294"/>
                <a:ext cx="91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1164" name="Line 1180"/>
              <p:cNvSpPr>
                <a:spLocks noChangeShapeType="1"/>
              </p:cNvSpPr>
              <p:nvPr/>
            </p:nvSpPr>
            <p:spPr bwMode="auto">
              <a:xfrm flipH="1">
                <a:off x="4468" y="3294"/>
                <a:ext cx="9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1165" name="Line 1181"/>
              <p:cNvSpPr>
                <a:spLocks noChangeShapeType="1"/>
              </p:cNvSpPr>
              <p:nvPr/>
            </p:nvSpPr>
            <p:spPr bwMode="auto">
              <a:xfrm flipH="1">
                <a:off x="4558" y="3294"/>
                <a:ext cx="91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1166" name="Line 1182"/>
              <p:cNvSpPr>
                <a:spLocks noChangeShapeType="1"/>
              </p:cNvSpPr>
              <p:nvPr/>
            </p:nvSpPr>
            <p:spPr bwMode="auto">
              <a:xfrm flipH="1">
                <a:off x="4694" y="3294"/>
                <a:ext cx="4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1167" name="Line 1183"/>
              <p:cNvSpPr>
                <a:spLocks noChangeShapeType="1"/>
              </p:cNvSpPr>
              <p:nvPr/>
            </p:nvSpPr>
            <p:spPr bwMode="auto">
              <a:xfrm flipH="1">
                <a:off x="3969" y="3294"/>
                <a:ext cx="9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1168" name="Line 1184"/>
              <p:cNvSpPr>
                <a:spLocks noChangeShapeType="1"/>
              </p:cNvSpPr>
              <p:nvPr/>
            </p:nvSpPr>
            <p:spPr bwMode="auto">
              <a:xfrm flipH="1">
                <a:off x="3470" y="3294"/>
                <a:ext cx="9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1169" name="Line 1185"/>
              <p:cNvSpPr>
                <a:spLocks noChangeShapeType="1"/>
              </p:cNvSpPr>
              <p:nvPr/>
            </p:nvSpPr>
            <p:spPr bwMode="auto">
              <a:xfrm flipH="1">
                <a:off x="4150" y="3294"/>
                <a:ext cx="13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grpSp>
            <p:nvGrpSpPr>
              <p:cNvPr id="171170" name="Group 1186"/>
              <p:cNvGrpSpPr>
                <a:grpSpLocks/>
              </p:cNvGrpSpPr>
              <p:nvPr/>
            </p:nvGrpSpPr>
            <p:grpSpPr bwMode="auto">
              <a:xfrm>
                <a:off x="3288" y="2931"/>
                <a:ext cx="1588" cy="1361"/>
                <a:chOff x="2880" y="1162"/>
                <a:chExt cx="1588" cy="1361"/>
              </a:xfrm>
            </p:grpSpPr>
            <p:sp>
              <p:nvSpPr>
                <p:cNvPr id="171171" name="Line 1187"/>
                <p:cNvSpPr>
                  <a:spLocks noChangeShapeType="1"/>
                </p:cNvSpPr>
                <p:nvPr/>
              </p:nvSpPr>
              <p:spPr bwMode="auto">
                <a:xfrm>
                  <a:off x="3787" y="1480"/>
                  <a:ext cx="453" cy="862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172" name="Line 1188"/>
                <p:cNvSpPr>
                  <a:spLocks noChangeShapeType="1"/>
                </p:cNvSpPr>
                <p:nvPr/>
              </p:nvSpPr>
              <p:spPr bwMode="auto">
                <a:xfrm flipV="1">
                  <a:off x="3787" y="1298"/>
                  <a:ext cx="136" cy="181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173" name="Line 1189"/>
                <p:cNvSpPr>
                  <a:spLocks noChangeShapeType="1"/>
                </p:cNvSpPr>
                <p:nvPr/>
              </p:nvSpPr>
              <p:spPr bwMode="auto">
                <a:xfrm>
                  <a:off x="2880" y="1752"/>
                  <a:ext cx="9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174" name="Line 1190"/>
                <p:cNvSpPr>
                  <a:spLocks noChangeShapeType="1"/>
                </p:cNvSpPr>
                <p:nvPr/>
              </p:nvSpPr>
              <p:spPr bwMode="auto">
                <a:xfrm>
                  <a:off x="2970" y="1752"/>
                  <a:ext cx="318" cy="590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175" name="Line 1191"/>
                <p:cNvSpPr>
                  <a:spLocks noChangeShapeType="1"/>
                </p:cNvSpPr>
                <p:nvPr/>
              </p:nvSpPr>
              <p:spPr bwMode="auto">
                <a:xfrm flipV="1">
                  <a:off x="2970" y="1299"/>
                  <a:ext cx="273" cy="453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176" name="Line 1192"/>
                <p:cNvSpPr>
                  <a:spLocks noChangeShapeType="1"/>
                </p:cNvSpPr>
                <p:nvPr/>
              </p:nvSpPr>
              <p:spPr bwMode="auto">
                <a:xfrm>
                  <a:off x="3197" y="1979"/>
                  <a:ext cx="182" cy="363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177" name="Line 1193"/>
                <p:cNvSpPr>
                  <a:spLocks noChangeShapeType="1"/>
                </p:cNvSpPr>
                <p:nvPr/>
              </p:nvSpPr>
              <p:spPr bwMode="auto">
                <a:xfrm flipV="1">
                  <a:off x="3197" y="1299"/>
                  <a:ext cx="408" cy="680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178" name="Line 1194"/>
                <p:cNvSpPr>
                  <a:spLocks noChangeShapeType="1"/>
                </p:cNvSpPr>
                <p:nvPr/>
              </p:nvSpPr>
              <p:spPr bwMode="auto">
                <a:xfrm>
                  <a:off x="3107" y="1979"/>
                  <a:ext cx="9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179" name="Line 1195"/>
                <p:cNvSpPr>
                  <a:spLocks noChangeShapeType="1"/>
                </p:cNvSpPr>
                <p:nvPr/>
              </p:nvSpPr>
              <p:spPr bwMode="auto">
                <a:xfrm>
                  <a:off x="3333" y="2070"/>
                  <a:ext cx="137" cy="272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180" name="Line 1196"/>
                <p:cNvSpPr>
                  <a:spLocks noChangeShapeType="1"/>
                </p:cNvSpPr>
                <p:nvPr/>
              </p:nvSpPr>
              <p:spPr bwMode="auto">
                <a:xfrm flipV="1">
                  <a:off x="3333" y="1299"/>
                  <a:ext cx="454" cy="770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181" name="Line 1197"/>
                <p:cNvSpPr>
                  <a:spLocks noChangeShapeType="1"/>
                </p:cNvSpPr>
                <p:nvPr/>
              </p:nvSpPr>
              <p:spPr bwMode="auto">
                <a:xfrm>
                  <a:off x="3243" y="2070"/>
                  <a:ext cx="9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182" name="Oval 1198"/>
                <p:cNvSpPr>
                  <a:spLocks noChangeArrowheads="1"/>
                </p:cNvSpPr>
                <p:nvPr/>
              </p:nvSpPr>
              <p:spPr bwMode="auto">
                <a:xfrm>
                  <a:off x="3923" y="1162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  <p:sp>
              <p:nvSpPr>
                <p:cNvPr id="171183" name="Oval 1199"/>
                <p:cNvSpPr>
                  <a:spLocks noChangeArrowheads="1"/>
                </p:cNvSpPr>
                <p:nvPr/>
              </p:nvSpPr>
              <p:spPr bwMode="auto">
                <a:xfrm>
                  <a:off x="4150" y="2341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71184" name="Line 1200"/>
                <p:cNvSpPr>
                  <a:spLocks noChangeShapeType="1"/>
                </p:cNvSpPr>
                <p:nvPr/>
              </p:nvSpPr>
              <p:spPr bwMode="auto">
                <a:xfrm>
                  <a:off x="3651" y="2523"/>
                  <a:ext cx="9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185" name="Oval 1201"/>
                <p:cNvSpPr>
                  <a:spLocks noChangeArrowheads="1"/>
                </p:cNvSpPr>
                <p:nvPr/>
              </p:nvSpPr>
              <p:spPr bwMode="auto">
                <a:xfrm>
                  <a:off x="3243" y="2342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71186" name="Oval 1202"/>
                <p:cNvSpPr>
                  <a:spLocks noChangeArrowheads="1"/>
                </p:cNvSpPr>
                <p:nvPr/>
              </p:nvSpPr>
              <p:spPr bwMode="auto">
                <a:xfrm>
                  <a:off x="3333" y="2342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71187" name="Oval 1203"/>
                <p:cNvSpPr>
                  <a:spLocks noChangeArrowheads="1"/>
                </p:cNvSpPr>
                <p:nvPr/>
              </p:nvSpPr>
              <p:spPr bwMode="auto">
                <a:xfrm>
                  <a:off x="3424" y="2342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71188" name="Oval 1204"/>
                <p:cNvSpPr>
                  <a:spLocks noChangeArrowheads="1"/>
                </p:cNvSpPr>
                <p:nvPr/>
              </p:nvSpPr>
              <p:spPr bwMode="auto">
                <a:xfrm>
                  <a:off x="3152" y="1162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  <p:sp>
              <p:nvSpPr>
                <p:cNvPr id="171189" name="Oval 1205"/>
                <p:cNvSpPr>
                  <a:spLocks noChangeArrowheads="1"/>
                </p:cNvSpPr>
                <p:nvPr/>
              </p:nvSpPr>
              <p:spPr bwMode="auto">
                <a:xfrm>
                  <a:off x="3515" y="1162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  <p:sp>
              <p:nvSpPr>
                <p:cNvPr id="171190" name="Oval 1206"/>
                <p:cNvSpPr>
                  <a:spLocks noChangeArrowheads="1"/>
                </p:cNvSpPr>
                <p:nvPr/>
              </p:nvSpPr>
              <p:spPr bwMode="auto">
                <a:xfrm>
                  <a:off x="3741" y="1162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  <p:sp>
              <p:nvSpPr>
                <p:cNvPr id="171191" name="Line 1207"/>
                <p:cNvSpPr>
                  <a:spLocks noChangeShapeType="1"/>
                </p:cNvSpPr>
                <p:nvPr/>
              </p:nvSpPr>
              <p:spPr bwMode="auto">
                <a:xfrm>
                  <a:off x="3696" y="1480"/>
                  <a:ext cx="9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192" name="Line 1208"/>
                <p:cNvSpPr>
                  <a:spLocks noChangeShapeType="1"/>
                </p:cNvSpPr>
                <p:nvPr/>
              </p:nvSpPr>
              <p:spPr bwMode="auto">
                <a:xfrm>
                  <a:off x="4105" y="1752"/>
                  <a:ext cx="318" cy="590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193" name="Oval 1209"/>
                <p:cNvSpPr>
                  <a:spLocks noChangeArrowheads="1"/>
                </p:cNvSpPr>
                <p:nvPr/>
              </p:nvSpPr>
              <p:spPr bwMode="auto">
                <a:xfrm>
                  <a:off x="4332" y="2341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71194" name="Line 1210"/>
                <p:cNvSpPr>
                  <a:spLocks noChangeShapeType="1"/>
                </p:cNvSpPr>
                <p:nvPr/>
              </p:nvSpPr>
              <p:spPr bwMode="auto">
                <a:xfrm flipV="1">
                  <a:off x="4104" y="1253"/>
                  <a:ext cx="273" cy="453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195" name="Line 1211"/>
                <p:cNvSpPr>
                  <a:spLocks noChangeShapeType="1"/>
                </p:cNvSpPr>
                <p:nvPr/>
              </p:nvSpPr>
              <p:spPr bwMode="auto">
                <a:xfrm>
                  <a:off x="3923" y="1706"/>
                  <a:ext cx="18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196" name="Oval 1212"/>
                <p:cNvSpPr>
                  <a:spLocks noChangeArrowheads="1"/>
                </p:cNvSpPr>
                <p:nvPr/>
              </p:nvSpPr>
              <p:spPr bwMode="auto">
                <a:xfrm>
                  <a:off x="4286" y="1162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  <p:sp>
              <p:nvSpPr>
                <p:cNvPr id="171197" name="Line 1213"/>
                <p:cNvSpPr>
                  <a:spLocks noChangeShapeType="1"/>
                </p:cNvSpPr>
                <p:nvPr/>
              </p:nvSpPr>
              <p:spPr bwMode="auto">
                <a:xfrm>
                  <a:off x="3515" y="2205"/>
                  <a:ext cx="91" cy="136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198" name="Oval 1214"/>
                <p:cNvSpPr>
                  <a:spLocks noChangeArrowheads="1"/>
                </p:cNvSpPr>
                <p:nvPr/>
              </p:nvSpPr>
              <p:spPr bwMode="auto">
                <a:xfrm>
                  <a:off x="3560" y="2341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71199" name="Line 1215"/>
                <p:cNvSpPr>
                  <a:spLocks noChangeShapeType="1"/>
                </p:cNvSpPr>
                <p:nvPr/>
              </p:nvSpPr>
              <p:spPr bwMode="auto">
                <a:xfrm flipV="1">
                  <a:off x="3515" y="1253"/>
                  <a:ext cx="590" cy="951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200" name="Oval 1216"/>
                <p:cNvSpPr>
                  <a:spLocks noChangeArrowheads="1"/>
                </p:cNvSpPr>
                <p:nvPr/>
              </p:nvSpPr>
              <p:spPr bwMode="auto">
                <a:xfrm>
                  <a:off x="4059" y="1162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  <p:sp>
              <p:nvSpPr>
                <p:cNvPr id="171201" name="Line 1217"/>
                <p:cNvSpPr>
                  <a:spLocks noChangeShapeType="1"/>
                </p:cNvSpPr>
                <p:nvPr/>
              </p:nvSpPr>
              <p:spPr bwMode="auto">
                <a:xfrm>
                  <a:off x="3379" y="2205"/>
                  <a:ext cx="13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</p:grpSp>
          <p:grpSp>
            <p:nvGrpSpPr>
              <p:cNvPr id="171202" name="Group 1218"/>
              <p:cNvGrpSpPr>
                <a:grpSpLocks/>
              </p:cNvGrpSpPr>
              <p:nvPr/>
            </p:nvGrpSpPr>
            <p:grpSpPr bwMode="auto">
              <a:xfrm>
                <a:off x="3833" y="2931"/>
                <a:ext cx="1588" cy="1361"/>
                <a:chOff x="2880" y="1162"/>
                <a:chExt cx="1588" cy="1361"/>
              </a:xfrm>
            </p:grpSpPr>
            <p:sp>
              <p:nvSpPr>
                <p:cNvPr id="171203" name="Line 1219"/>
                <p:cNvSpPr>
                  <a:spLocks noChangeShapeType="1"/>
                </p:cNvSpPr>
                <p:nvPr/>
              </p:nvSpPr>
              <p:spPr bwMode="auto">
                <a:xfrm>
                  <a:off x="3787" y="1480"/>
                  <a:ext cx="453" cy="862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204" name="Line 1220"/>
                <p:cNvSpPr>
                  <a:spLocks noChangeShapeType="1"/>
                </p:cNvSpPr>
                <p:nvPr/>
              </p:nvSpPr>
              <p:spPr bwMode="auto">
                <a:xfrm flipV="1">
                  <a:off x="3787" y="1298"/>
                  <a:ext cx="136" cy="181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205" name="Line 1221"/>
                <p:cNvSpPr>
                  <a:spLocks noChangeShapeType="1"/>
                </p:cNvSpPr>
                <p:nvPr/>
              </p:nvSpPr>
              <p:spPr bwMode="auto">
                <a:xfrm>
                  <a:off x="2880" y="1752"/>
                  <a:ext cx="9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206" name="Line 1222"/>
                <p:cNvSpPr>
                  <a:spLocks noChangeShapeType="1"/>
                </p:cNvSpPr>
                <p:nvPr/>
              </p:nvSpPr>
              <p:spPr bwMode="auto">
                <a:xfrm>
                  <a:off x="2970" y="1752"/>
                  <a:ext cx="318" cy="590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207" name="Line 1223"/>
                <p:cNvSpPr>
                  <a:spLocks noChangeShapeType="1"/>
                </p:cNvSpPr>
                <p:nvPr/>
              </p:nvSpPr>
              <p:spPr bwMode="auto">
                <a:xfrm flipV="1">
                  <a:off x="2970" y="1299"/>
                  <a:ext cx="273" cy="453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208" name="Line 1224"/>
                <p:cNvSpPr>
                  <a:spLocks noChangeShapeType="1"/>
                </p:cNvSpPr>
                <p:nvPr/>
              </p:nvSpPr>
              <p:spPr bwMode="auto">
                <a:xfrm>
                  <a:off x="3197" y="1979"/>
                  <a:ext cx="182" cy="363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209" name="Line 1225"/>
                <p:cNvSpPr>
                  <a:spLocks noChangeShapeType="1"/>
                </p:cNvSpPr>
                <p:nvPr/>
              </p:nvSpPr>
              <p:spPr bwMode="auto">
                <a:xfrm flipV="1">
                  <a:off x="3197" y="1299"/>
                  <a:ext cx="408" cy="680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210" name="Line 1226"/>
                <p:cNvSpPr>
                  <a:spLocks noChangeShapeType="1"/>
                </p:cNvSpPr>
                <p:nvPr/>
              </p:nvSpPr>
              <p:spPr bwMode="auto">
                <a:xfrm>
                  <a:off x="3107" y="1979"/>
                  <a:ext cx="9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211" name="Line 1227"/>
                <p:cNvSpPr>
                  <a:spLocks noChangeShapeType="1"/>
                </p:cNvSpPr>
                <p:nvPr/>
              </p:nvSpPr>
              <p:spPr bwMode="auto">
                <a:xfrm>
                  <a:off x="3333" y="2070"/>
                  <a:ext cx="137" cy="272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212" name="Line 1228"/>
                <p:cNvSpPr>
                  <a:spLocks noChangeShapeType="1"/>
                </p:cNvSpPr>
                <p:nvPr/>
              </p:nvSpPr>
              <p:spPr bwMode="auto">
                <a:xfrm flipV="1">
                  <a:off x="3333" y="1299"/>
                  <a:ext cx="454" cy="770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213" name="Line 1229"/>
                <p:cNvSpPr>
                  <a:spLocks noChangeShapeType="1"/>
                </p:cNvSpPr>
                <p:nvPr/>
              </p:nvSpPr>
              <p:spPr bwMode="auto">
                <a:xfrm>
                  <a:off x="3243" y="2070"/>
                  <a:ext cx="9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214" name="Oval 1230"/>
                <p:cNvSpPr>
                  <a:spLocks noChangeArrowheads="1"/>
                </p:cNvSpPr>
                <p:nvPr/>
              </p:nvSpPr>
              <p:spPr bwMode="auto">
                <a:xfrm>
                  <a:off x="3923" y="1162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  <p:sp>
              <p:nvSpPr>
                <p:cNvPr id="171215" name="Oval 1231"/>
                <p:cNvSpPr>
                  <a:spLocks noChangeArrowheads="1"/>
                </p:cNvSpPr>
                <p:nvPr/>
              </p:nvSpPr>
              <p:spPr bwMode="auto">
                <a:xfrm>
                  <a:off x="4150" y="2341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71216" name="Line 1232"/>
                <p:cNvSpPr>
                  <a:spLocks noChangeShapeType="1"/>
                </p:cNvSpPr>
                <p:nvPr/>
              </p:nvSpPr>
              <p:spPr bwMode="auto">
                <a:xfrm>
                  <a:off x="3651" y="2523"/>
                  <a:ext cx="9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217" name="Oval 1233"/>
                <p:cNvSpPr>
                  <a:spLocks noChangeArrowheads="1"/>
                </p:cNvSpPr>
                <p:nvPr/>
              </p:nvSpPr>
              <p:spPr bwMode="auto">
                <a:xfrm>
                  <a:off x="3243" y="2342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71218" name="Oval 1234"/>
                <p:cNvSpPr>
                  <a:spLocks noChangeArrowheads="1"/>
                </p:cNvSpPr>
                <p:nvPr/>
              </p:nvSpPr>
              <p:spPr bwMode="auto">
                <a:xfrm>
                  <a:off x="3333" y="2342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71219" name="Oval 1235"/>
                <p:cNvSpPr>
                  <a:spLocks noChangeArrowheads="1"/>
                </p:cNvSpPr>
                <p:nvPr/>
              </p:nvSpPr>
              <p:spPr bwMode="auto">
                <a:xfrm>
                  <a:off x="3424" y="2342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71220" name="Oval 1236"/>
                <p:cNvSpPr>
                  <a:spLocks noChangeArrowheads="1"/>
                </p:cNvSpPr>
                <p:nvPr/>
              </p:nvSpPr>
              <p:spPr bwMode="auto">
                <a:xfrm>
                  <a:off x="3152" y="1162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  <p:sp>
              <p:nvSpPr>
                <p:cNvPr id="171221" name="Oval 1237"/>
                <p:cNvSpPr>
                  <a:spLocks noChangeArrowheads="1"/>
                </p:cNvSpPr>
                <p:nvPr/>
              </p:nvSpPr>
              <p:spPr bwMode="auto">
                <a:xfrm>
                  <a:off x="3515" y="1162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  <p:sp>
              <p:nvSpPr>
                <p:cNvPr id="171222" name="Oval 1238"/>
                <p:cNvSpPr>
                  <a:spLocks noChangeArrowheads="1"/>
                </p:cNvSpPr>
                <p:nvPr/>
              </p:nvSpPr>
              <p:spPr bwMode="auto">
                <a:xfrm>
                  <a:off x="3741" y="1162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  <p:sp>
              <p:nvSpPr>
                <p:cNvPr id="171223" name="Line 1239"/>
                <p:cNvSpPr>
                  <a:spLocks noChangeShapeType="1"/>
                </p:cNvSpPr>
                <p:nvPr/>
              </p:nvSpPr>
              <p:spPr bwMode="auto">
                <a:xfrm>
                  <a:off x="3696" y="1480"/>
                  <a:ext cx="9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224" name="Line 1240"/>
                <p:cNvSpPr>
                  <a:spLocks noChangeShapeType="1"/>
                </p:cNvSpPr>
                <p:nvPr/>
              </p:nvSpPr>
              <p:spPr bwMode="auto">
                <a:xfrm>
                  <a:off x="4105" y="1752"/>
                  <a:ext cx="318" cy="590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225" name="Oval 1241"/>
                <p:cNvSpPr>
                  <a:spLocks noChangeArrowheads="1"/>
                </p:cNvSpPr>
                <p:nvPr/>
              </p:nvSpPr>
              <p:spPr bwMode="auto">
                <a:xfrm>
                  <a:off x="4332" y="2341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71226" name="Line 1242"/>
                <p:cNvSpPr>
                  <a:spLocks noChangeShapeType="1"/>
                </p:cNvSpPr>
                <p:nvPr/>
              </p:nvSpPr>
              <p:spPr bwMode="auto">
                <a:xfrm flipV="1">
                  <a:off x="4104" y="1253"/>
                  <a:ext cx="273" cy="453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227" name="Line 1243"/>
                <p:cNvSpPr>
                  <a:spLocks noChangeShapeType="1"/>
                </p:cNvSpPr>
                <p:nvPr/>
              </p:nvSpPr>
              <p:spPr bwMode="auto">
                <a:xfrm>
                  <a:off x="3923" y="1706"/>
                  <a:ext cx="18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228" name="Oval 1244"/>
                <p:cNvSpPr>
                  <a:spLocks noChangeArrowheads="1"/>
                </p:cNvSpPr>
                <p:nvPr/>
              </p:nvSpPr>
              <p:spPr bwMode="auto">
                <a:xfrm>
                  <a:off x="4286" y="1162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  <p:sp>
              <p:nvSpPr>
                <p:cNvPr id="171229" name="Line 1245"/>
                <p:cNvSpPr>
                  <a:spLocks noChangeShapeType="1"/>
                </p:cNvSpPr>
                <p:nvPr/>
              </p:nvSpPr>
              <p:spPr bwMode="auto">
                <a:xfrm>
                  <a:off x="3515" y="2205"/>
                  <a:ext cx="91" cy="136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230" name="Oval 1246"/>
                <p:cNvSpPr>
                  <a:spLocks noChangeArrowheads="1"/>
                </p:cNvSpPr>
                <p:nvPr/>
              </p:nvSpPr>
              <p:spPr bwMode="auto">
                <a:xfrm>
                  <a:off x="3560" y="2341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71231" name="Line 1247"/>
                <p:cNvSpPr>
                  <a:spLocks noChangeShapeType="1"/>
                </p:cNvSpPr>
                <p:nvPr/>
              </p:nvSpPr>
              <p:spPr bwMode="auto">
                <a:xfrm flipV="1">
                  <a:off x="3515" y="1253"/>
                  <a:ext cx="590" cy="951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232" name="Oval 1248"/>
                <p:cNvSpPr>
                  <a:spLocks noChangeArrowheads="1"/>
                </p:cNvSpPr>
                <p:nvPr/>
              </p:nvSpPr>
              <p:spPr bwMode="auto">
                <a:xfrm>
                  <a:off x="4059" y="1162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  <p:sp>
              <p:nvSpPr>
                <p:cNvPr id="171233" name="Line 1249"/>
                <p:cNvSpPr>
                  <a:spLocks noChangeShapeType="1"/>
                </p:cNvSpPr>
                <p:nvPr/>
              </p:nvSpPr>
              <p:spPr bwMode="auto">
                <a:xfrm>
                  <a:off x="3379" y="2205"/>
                  <a:ext cx="13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</p:grpSp>
          <p:grpSp>
            <p:nvGrpSpPr>
              <p:cNvPr id="171234" name="Group 1250"/>
              <p:cNvGrpSpPr>
                <a:grpSpLocks/>
              </p:cNvGrpSpPr>
              <p:nvPr/>
            </p:nvGrpSpPr>
            <p:grpSpPr bwMode="auto">
              <a:xfrm>
                <a:off x="3288" y="2976"/>
                <a:ext cx="1588" cy="1361"/>
                <a:chOff x="2880" y="1162"/>
                <a:chExt cx="1588" cy="1361"/>
              </a:xfrm>
            </p:grpSpPr>
            <p:sp>
              <p:nvSpPr>
                <p:cNvPr id="171235" name="Line 1251"/>
                <p:cNvSpPr>
                  <a:spLocks noChangeShapeType="1"/>
                </p:cNvSpPr>
                <p:nvPr/>
              </p:nvSpPr>
              <p:spPr bwMode="auto">
                <a:xfrm>
                  <a:off x="3787" y="1480"/>
                  <a:ext cx="453" cy="862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236" name="Line 1252"/>
                <p:cNvSpPr>
                  <a:spLocks noChangeShapeType="1"/>
                </p:cNvSpPr>
                <p:nvPr/>
              </p:nvSpPr>
              <p:spPr bwMode="auto">
                <a:xfrm flipV="1">
                  <a:off x="3787" y="1298"/>
                  <a:ext cx="136" cy="181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237" name="Line 1253"/>
                <p:cNvSpPr>
                  <a:spLocks noChangeShapeType="1"/>
                </p:cNvSpPr>
                <p:nvPr/>
              </p:nvSpPr>
              <p:spPr bwMode="auto">
                <a:xfrm>
                  <a:off x="2880" y="1752"/>
                  <a:ext cx="9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238" name="Line 1254"/>
                <p:cNvSpPr>
                  <a:spLocks noChangeShapeType="1"/>
                </p:cNvSpPr>
                <p:nvPr/>
              </p:nvSpPr>
              <p:spPr bwMode="auto">
                <a:xfrm>
                  <a:off x="2970" y="1752"/>
                  <a:ext cx="318" cy="590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239" name="Line 1255"/>
                <p:cNvSpPr>
                  <a:spLocks noChangeShapeType="1"/>
                </p:cNvSpPr>
                <p:nvPr/>
              </p:nvSpPr>
              <p:spPr bwMode="auto">
                <a:xfrm flipV="1">
                  <a:off x="2970" y="1299"/>
                  <a:ext cx="273" cy="453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240" name="Line 1256"/>
                <p:cNvSpPr>
                  <a:spLocks noChangeShapeType="1"/>
                </p:cNvSpPr>
                <p:nvPr/>
              </p:nvSpPr>
              <p:spPr bwMode="auto">
                <a:xfrm>
                  <a:off x="3197" y="1979"/>
                  <a:ext cx="182" cy="363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241" name="Line 1257"/>
                <p:cNvSpPr>
                  <a:spLocks noChangeShapeType="1"/>
                </p:cNvSpPr>
                <p:nvPr/>
              </p:nvSpPr>
              <p:spPr bwMode="auto">
                <a:xfrm flipV="1">
                  <a:off x="3197" y="1299"/>
                  <a:ext cx="408" cy="680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242" name="Line 1258"/>
                <p:cNvSpPr>
                  <a:spLocks noChangeShapeType="1"/>
                </p:cNvSpPr>
                <p:nvPr/>
              </p:nvSpPr>
              <p:spPr bwMode="auto">
                <a:xfrm>
                  <a:off x="3107" y="1979"/>
                  <a:ext cx="9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243" name="Line 1259"/>
                <p:cNvSpPr>
                  <a:spLocks noChangeShapeType="1"/>
                </p:cNvSpPr>
                <p:nvPr/>
              </p:nvSpPr>
              <p:spPr bwMode="auto">
                <a:xfrm>
                  <a:off x="3333" y="2070"/>
                  <a:ext cx="137" cy="272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244" name="Line 1260"/>
                <p:cNvSpPr>
                  <a:spLocks noChangeShapeType="1"/>
                </p:cNvSpPr>
                <p:nvPr/>
              </p:nvSpPr>
              <p:spPr bwMode="auto">
                <a:xfrm flipV="1">
                  <a:off x="3333" y="1299"/>
                  <a:ext cx="454" cy="770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245" name="Line 1261"/>
                <p:cNvSpPr>
                  <a:spLocks noChangeShapeType="1"/>
                </p:cNvSpPr>
                <p:nvPr/>
              </p:nvSpPr>
              <p:spPr bwMode="auto">
                <a:xfrm>
                  <a:off x="3243" y="2070"/>
                  <a:ext cx="9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246" name="Oval 1262"/>
                <p:cNvSpPr>
                  <a:spLocks noChangeArrowheads="1"/>
                </p:cNvSpPr>
                <p:nvPr/>
              </p:nvSpPr>
              <p:spPr bwMode="auto">
                <a:xfrm>
                  <a:off x="3923" y="1162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  <p:sp>
              <p:nvSpPr>
                <p:cNvPr id="171247" name="Oval 1263"/>
                <p:cNvSpPr>
                  <a:spLocks noChangeArrowheads="1"/>
                </p:cNvSpPr>
                <p:nvPr/>
              </p:nvSpPr>
              <p:spPr bwMode="auto">
                <a:xfrm>
                  <a:off x="4150" y="2341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71248" name="Line 1264"/>
                <p:cNvSpPr>
                  <a:spLocks noChangeShapeType="1"/>
                </p:cNvSpPr>
                <p:nvPr/>
              </p:nvSpPr>
              <p:spPr bwMode="auto">
                <a:xfrm>
                  <a:off x="3651" y="2523"/>
                  <a:ext cx="9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249" name="Oval 1265"/>
                <p:cNvSpPr>
                  <a:spLocks noChangeArrowheads="1"/>
                </p:cNvSpPr>
                <p:nvPr/>
              </p:nvSpPr>
              <p:spPr bwMode="auto">
                <a:xfrm>
                  <a:off x="3243" y="2342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71250" name="Oval 1266"/>
                <p:cNvSpPr>
                  <a:spLocks noChangeArrowheads="1"/>
                </p:cNvSpPr>
                <p:nvPr/>
              </p:nvSpPr>
              <p:spPr bwMode="auto">
                <a:xfrm>
                  <a:off x="3333" y="2342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71251" name="Oval 1267"/>
                <p:cNvSpPr>
                  <a:spLocks noChangeArrowheads="1"/>
                </p:cNvSpPr>
                <p:nvPr/>
              </p:nvSpPr>
              <p:spPr bwMode="auto">
                <a:xfrm>
                  <a:off x="3424" y="2342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71252" name="Oval 1268"/>
                <p:cNvSpPr>
                  <a:spLocks noChangeArrowheads="1"/>
                </p:cNvSpPr>
                <p:nvPr/>
              </p:nvSpPr>
              <p:spPr bwMode="auto">
                <a:xfrm>
                  <a:off x="3152" y="1162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  <p:sp>
              <p:nvSpPr>
                <p:cNvPr id="171253" name="Oval 1269"/>
                <p:cNvSpPr>
                  <a:spLocks noChangeArrowheads="1"/>
                </p:cNvSpPr>
                <p:nvPr/>
              </p:nvSpPr>
              <p:spPr bwMode="auto">
                <a:xfrm>
                  <a:off x="3515" y="1162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  <p:sp>
              <p:nvSpPr>
                <p:cNvPr id="171254" name="Oval 1270"/>
                <p:cNvSpPr>
                  <a:spLocks noChangeArrowheads="1"/>
                </p:cNvSpPr>
                <p:nvPr/>
              </p:nvSpPr>
              <p:spPr bwMode="auto">
                <a:xfrm>
                  <a:off x="3741" y="1162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  <p:sp>
              <p:nvSpPr>
                <p:cNvPr id="171255" name="Line 1271"/>
                <p:cNvSpPr>
                  <a:spLocks noChangeShapeType="1"/>
                </p:cNvSpPr>
                <p:nvPr/>
              </p:nvSpPr>
              <p:spPr bwMode="auto">
                <a:xfrm>
                  <a:off x="3696" y="1480"/>
                  <a:ext cx="9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256" name="Line 1272"/>
                <p:cNvSpPr>
                  <a:spLocks noChangeShapeType="1"/>
                </p:cNvSpPr>
                <p:nvPr/>
              </p:nvSpPr>
              <p:spPr bwMode="auto">
                <a:xfrm>
                  <a:off x="4105" y="1752"/>
                  <a:ext cx="318" cy="590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257" name="Oval 1273"/>
                <p:cNvSpPr>
                  <a:spLocks noChangeArrowheads="1"/>
                </p:cNvSpPr>
                <p:nvPr/>
              </p:nvSpPr>
              <p:spPr bwMode="auto">
                <a:xfrm>
                  <a:off x="4332" y="2341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71258" name="Line 1274"/>
                <p:cNvSpPr>
                  <a:spLocks noChangeShapeType="1"/>
                </p:cNvSpPr>
                <p:nvPr/>
              </p:nvSpPr>
              <p:spPr bwMode="auto">
                <a:xfrm flipV="1">
                  <a:off x="4104" y="1253"/>
                  <a:ext cx="273" cy="453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259" name="Line 1275"/>
                <p:cNvSpPr>
                  <a:spLocks noChangeShapeType="1"/>
                </p:cNvSpPr>
                <p:nvPr/>
              </p:nvSpPr>
              <p:spPr bwMode="auto">
                <a:xfrm>
                  <a:off x="3923" y="1706"/>
                  <a:ext cx="18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260" name="Oval 1276"/>
                <p:cNvSpPr>
                  <a:spLocks noChangeArrowheads="1"/>
                </p:cNvSpPr>
                <p:nvPr/>
              </p:nvSpPr>
              <p:spPr bwMode="auto">
                <a:xfrm>
                  <a:off x="4286" y="1162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  <p:sp>
              <p:nvSpPr>
                <p:cNvPr id="171261" name="Line 1277"/>
                <p:cNvSpPr>
                  <a:spLocks noChangeShapeType="1"/>
                </p:cNvSpPr>
                <p:nvPr/>
              </p:nvSpPr>
              <p:spPr bwMode="auto">
                <a:xfrm>
                  <a:off x="3515" y="2205"/>
                  <a:ext cx="91" cy="136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262" name="Oval 1278"/>
                <p:cNvSpPr>
                  <a:spLocks noChangeArrowheads="1"/>
                </p:cNvSpPr>
                <p:nvPr/>
              </p:nvSpPr>
              <p:spPr bwMode="auto">
                <a:xfrm>
                  <a:off x="3560" y="2341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71263" name="Line 1279"/>
                <p:cNvSpPr>
                  <a:spLocks noChangeShapeType="1"/>
                </p:cNvSpPr>
                <p:nvPr/>
              </p:nvSpPr>
              <p:spPr bwMode="auto">
                <a:xfrm flipV="1">
                  <a:off x="3515" y="1253"/>
                  <a:ext cx="590" cy="951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264" name="Oval 1280"/>
                <p:cNvSpPr>
                  <a:spLocks noChangeArrowheads="1"/>
                </p:cNvSpPr>
                <p:nvPr/>
              </p:nvSpPr>
              <p:spPr bwMode="auto">
                <a:xfrm>
                  <a:off x="4059" y="1162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  <p:sp>
              <p:nvSpPr>
                <p:cNvPr id="171265" name="Line 1281"/>
                <p:cNvSpPr>
                  <a:spLocks noChangeShapeType="1"/>
                </p:cNvSpPr>
                <p:nvPr/>
              </p:nvSpPr>
              <p:spPr bwMode="auto">
                <a:xfrm>
                  <a:off x="3379" y="2205"/>
                  <a:ext cx="13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</p:grpSp>
          <p:grpSp>
            <p:nvGrpSpPr>
              <p:cNvPr id="171266" name="Group 1282"/>
              <p:cNvGrpSpPr>
                <a:grpSpLocks/>
              </p:cNvGrpSpPr>
              <p:nvPr/>
            </p:nvGrpSpPr>
            <p:grpSpPr bwMode="auto">
              <a:xfrm>
                <a:off x="4195" y="2931"/>
                <a:ext cx="1588" cy="1361"/>
                <a:chOff x="2880" y="1162"/>
                <a:chExt cx="1588" cy="1361"/>
              </a:xfrm>
            </p:grpSpPr>
            <p:sp>
              <p:nvSpPr>
                <p:cNvPr id="171267" name="Line 1283"/>
                <p:cNvSpPr>
                  <a:spLocks noChangeShapeType="1"/>
                </p:cNvSpPr>
                <p:nvPr/>
              </p:nvSpPr>
              <p:spPr bwMode="auto">
                <a:xfrm>
                  <a:off x="3787" y="1480"/>
                  <a:ext cx="453" cy="862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268" name="Line 1284"/>
                <p:cNvSpPr>
                  <a:spLocks noChangeShapeType="1"/>
                </p:cNvSpPr>
                <p:nvPr/>
              </p:nvSpPr>
              <p:spPr bwMode="auto">
                <a:xfrm flipV="1">
                  <a:off x="3787" y="1298"/>
                  <a:ext cx="136" cy="181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269" name="Line 1285"/>
                <p:cNvSpPr>
                  <a:spLocks noChangeShapeType="1"/>
                </p:cNvSpPr>
                <p:nvPr/>
              </p:nvSpPr>
              <p:spPr bwMode="auto">
                <a:xfrm>
                  <a:off x="2880" y="1752"/>
                  <a:ext cx="9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270" name="Line 1286"/>
                <p:cNvSpPr>
                  <a:spLocks noChangeShapeType="1"/>
                </p:cNvSpPr>
                <p:nvPr/>
              </p:nvSpPr>
              <p:spPr bwMode="auto">
                <a:xfrm>
                  <a:off x="2970" y="1752"/>
                  <a:ext cx="318" cy="590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271" name="Line 1287"/>
                <p:cNvSpPr>
                  <a:spLocks noChangeShapeType="1"/>
                </p:cNvSpPr>
                <p:nvPr/>
              </p:nvSpPr>
              <p:spPr bwMode="auto">
                <a:xfrm flipV="1">
                  <a:off x="2970" y="1299"/>
                  <a:ext cx="273" cy="453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272" name="Line 1288"/>
                <p:cNvSpPr>
                  <a:spLocks noChangeShapeType="1"/>
                </p:cNvSpPr>
                <p:nvPr/>
              </p:nvSpPr>
              <p:spPr bwMode="auto">
                <a:xfrm>
                  <a:off x="3197" y="1979"/>
                  <a:ext cx="182" cy="363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273" name="Line 1289"/>
                <p:cNvSpPr>
                  <a:spLocks noChangeShapeType="1"/>
                </p:cNvSpPr>
                <p:nvPr/>
              </p:nvSpPr>
              <p:spPr bwMode="auto">
                <a:xfrm flipV="1">
                  <a:off x="3197" y="1299"/>
                  <a:ext cx="408" cy="680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274" name="Line 1290"/>
                <p:cNvSpPr>
                  <a:spLocks noChangeShapeType="1"/>
                </p:cNvSpPr>
                <p:nvPr/>
              </p:nvSpPr>
              <p:spPr bwMode="auto">
                <a:xfrm>
                  <a:off x="3107" y="1979"/>
                  <a:ext cx="9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275" name="Line 1291"/>
                <p:cNvSpPr>
                  <a:spLocks noChangeShapeType="1"/>
                </p:cNvSpPr>
                <p:nvPr/>
              </p:nvSpPr>
              <p:spPr bwMode="auto">
                <a:xfrm>
                  <a:off x="3333" y="2070"/>
                  <a:ext cx="137" cy="272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276" name="Line 1292"/>
                <p:cNvSpPr>
                  <a:spLocks noChangeShapeType="1"/>
                </p:cNvSpPr>
                <p:nvPr/>
              </p:nvSpPr>
              <p:spPr bwMode="auto">
                <a:xfrm flipV="1">
                  <a:off x="3333" y="1299"/>
                  <a:ext cx="454" cy="770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277" name="Line 1293"/>
                <p:cNvSpPr>
                  <a:spLocks noChangeShapeType="1"/>
                </p:cNvSpPr>
                <p:nvPr/>
              </p:nvSpPr>
              <p:spPr bwMode="auto">
                <a:xfrm>
                  <a:off x="3243" y="2070"/>
                  <a:ext cx="9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278" name="Oval 1294"/>
                <p:cNvSpPr>
                  <a:spLocks noChangeArrowheads="1"/>
                </p:cNvSpPr>
                <p:nvPr/>
              </p:nvSpPr>
              <p:spPr bwMode="auto">
                <a:xfrm>
                  <a:off x="3923" y="1162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  <p:sp>
              <p:nvSpPr>
                <p:cNvPr id="171279" name="Oval 1295"/>
                <p:cNvSpPr>
                  <a:spLocks noChangeArrowheads="1"/>
                </p:cNvSpPr>
                <p:nvPr/>
              </p:nvSpPr>
              <p:spPr bwMode="auto">
                <a:xfrm>
                  <a:off x="4150" y="2341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71280" name="Line 1296"/>
                <p:cNvSpPr>
                  <a:spLocks noChangeShapeType="1"/>
                </p:cNvSpPr>
                <p:nvPr/>
              </p:nvSpPr>
              <p:spPr bwMode="auto">
                <a:xfrm>
                  <a:off x="3651" y="2523"/>
                  <a:ext cx="9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281" name="Oval 1297"/>
                <p:cNvSpPr>
                  <a:spLocks noChangeArrowheads="1"/>
                </p:cNvSpPr>
                <p:nvPr/>
              </p:nvSpPr>
              <p:spPr bwMode="auto">
                <a:xfrm>
                  <a:off x="3243" y="2342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71282" name="Oval 1298"/>
                <p:cNvSpPr>
                  <a:spLocks noChangeArrowheads="1"/>
                </p:cNvSpPr>
                <p:nvPr/>
              </p:nvSpPr>
              <p:spPr bwMode="auto">
                <a:xfrm>
                  <a:off x="3333" y="2342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71283" name="Oval 1299"/>
                <p:cNvSpPr>
                  <a:spLocks noChangeArrowheads="1"/>
                </p:cNvSpPr>
                <p:nvPr/>
              </p:nvSpPr>
              <p:spPr bwMode="auto">
                <a:xfrm>
                  <a:off x="3424" y="2342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71284" name="Oval 1300"/>
                <p:cNvSpPr>
                  <a:spLocks noChangeArrowheads="1"/>
                </p:cNvSpPr>
                <p:nvPr/>
              </p:nvSpPr>
              <p:spPr bwMode="auto">
                <a:xfrm>
                  <a:off x="3152" y="1162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  <p:sp>
              <p:nvSpPr>
                <p:cNvPr id="171285" name="Oval 1301"/>
                <p:cNvSpPr>
                  <a:spLocks noChangeArrowheads="1"/>
                </p:cNvSpPr>
                <p:nvPr/>
              </p:nvSpPr>
              <p:spPr bwMode="auto">
                <a:xfrm>
                  <a:off x="3515" y="1162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  <p:sp>
              <p:nvSpPr>
                <p:cNvPr id="171286" name="Oval 1302"/>
                <p:cNvSpPr>
                  <a:spLocks noChangeArrowheads="1"/>
                </p:cNvSpPr>
                <p:nvPr/>
              </p:nvSpPr>
              <p:spPr bwMode="auto">
                <a:xfrm>
                  <a:off x="3741" y="1162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  <p:sp>
              <p:nvSpPr>
                <p:cNvPr id="171287" name="Line 1303"/>
                <p:cNvSpPr>
                  <a:spLocks noChangeShapeType="1"/>
                </p:cNvSpPr>
                <p:nvPr/>
              </p:nvSpPr>
              <p:spPr bwMode="auto">
                <a:xfrm>
                  <a:off x="3696" y="1480"/>
                  <a:ext cx="9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288" name="Line 1304"/>
                <p:cNvSpPr>
                  <a:spLocks noChangeShapeType="1"/>
                </p:cNvSpPr>
                <p:nvPr/>
              </p:nvSpPr>
              <p:spPr bwMode="auto">
                <a:xfrm>
                  <a:off x="4105" y="1752"/>
                  <a:ext cx="318" cy="590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289" name="Oval 1305"/>
                <p:cNvSpPr>
                  <a:spLocks noChangeArrowheads="1"/>
                </p:cNvSpPr>
                <p:nvPr/>
              </p:nvSpPr>
              <p:spPr bwMode="auto">
                <a:xfrm>
                  <a:off x="4332" y="2341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71290" name="Line 1306"/>
                <p:cNvSpPr>
                  <a:spLocks noChangeShapeType="1"/>
                </p:cNvSpPr>
                <p:nvPr/>
              </p:nvSpPr>
              <p:spPr bwMode="auto">
                <a:xfrm flipV="1">
                  <a:off x="4104" y="1253"/>
                  <a:ext cx="273" cy="453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291" name="Line 1307"/>
                <p:cNvSpPr>
                  <a:spLocks noChangeShapeType="1"/>
                </p:cNvSpPr>
                <p:nvPr/>
              </p:nvSpPr>
              <p:spPr bwMode="auto">
                <a:xfrm>
                  <a:off x="3923" y="1706"/>
                  <a:ext cx="18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292" name="Oval 1308"/>
                <p:cNvSpPr>
                  <a:spLocks noChangeArrowheads="1"/>
                </p:cNvSpPr>
                <p:nvPr/>
              </p:nvSpPr>
              <p:spPr bwMode="auto">
                <a:xfrm>
                  <a:off x="4286" y="1162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  <p:sp>
              <p:nvSpPr>
                <p:cNvPr id="171293" name="Line 1309"/>
                <p:cNvSpPr>
                  <a:spLocks noChangeShapeType="1"/>
                </p:cNvSpPr>
                <p:nvPr/>
              </p:nvSpPr>
              <p:spPr bwMode="auto">
                <a:xfrm>
                  <a:off x="3515" y="2205"/>
                  <a:ext cx="91" cy="136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294" name="Oval 1310"/>
                <p:cNvSpPr>
                  <a:spLocks noChangeArrowheads="1"/>
                </p:cNvSpPr>
                <p:nvPr/>
              </p:nvSpPr>
              <p:spPr bwMode="auto">
                <a:xfrm>
                  <a:off x="3560" y="2341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71295" name="Line 1311"/>
                <p:cNvSpPr>
                  <a:spLocks noChangeShapeType="1"/>
                </p:cNvSpPr>
                <p:nvPr/>
              </p:nvSpPr>
              <p:spPr bwMode="auto">
                <a:xfrm flipV="1">
                  <a:off x="3515" y="1253"/>
                  <a:ext cx="590" cy="951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296" name="Oval 1312"/>
                <p:cNvSpPr>
                  <a:spLocks noChangeArrowheads="1"/>
                </p:cNvSpPr>
                <p:nvPr/>
              </p:nvSpPr>
              <p:spPr bwMode="auto">
                <a:xfrm>
                  <a:off x="4059" y="1162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  <p:sp>
              <p:nvSpPr>
                <p:cNvPr id="171297" name="Line 1313"/>
                <p:cNvSpPr>
                  <a:spLocks noChangeShapeType="1"/>
                </p:cNvSpPr>
                <p:nvPr/>
              </p:nvSpPr>
              <p:spPr bwMode="auto">
                <a:xfrm>
                  <a:off x="3379" y="2205"/>
                  <a:ext cx="13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</p:grpSp>
          <p:grpSp>
            <p:nvGrpSpPr>
              <p:cNvPr id="171298" name="Group 1314"/>
              <p:cNvGrpSpPr>
                <a:grpSpLocks/>
              </p:cNvGrpSpPr>
              <p:nvPr/>
            </p:nvGrpSpPr>
            <p:grpSpPr bwMode="auto">
              <a:xfrm>
                <a:off x="3696" y="2976"/>
                <a:ext cx="1588" cy="1361"/>
                <a:chOff x="2880" y="1162"/>
                <a:chExt cx="1588" cy="1361"/>
              </a:xfrm>
            </p:grpSpPr>
            <p:sp>
              <p:nvSpPr>
                <p:cNvPr id="171299" name="Line 1315"/>
                <p:cNvSpPr>
                  <a:spLocks noChangeShapeType="1"/>
                </p:cNvSpPr>
                <p:nvPr/>
              </p:nvSpPr>
              <p:spPr bwMode="auto">
                <a:xfrm>
                  <a:off x="3787" y="1480"/>
                  <a:ext cx="453" cy="862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300" name="Line 1316"/>
                <p:cNvSpPr>
                  <a:spLocks noChangeShapeType="1"/>
                </p:cNvSpPr>
                <p:nvPr/>
              </p:nvSpPr>
              <p:spPr bwMode="auto">
                <a:xfrm flipV="1">
                  <a:off x="3787" y="1298"/>
                  <a:ext cx="136" cy="181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301" name="Line 1317"/>
                <p:cNvSpPr>
                  <a:spLocks noChangeShapeType="1"/>
                </p:cNvSpPr>
                <p:nvPr/>
              </p:nvSpPr>
              <p:spPr bwMode="auto">
                <a:xfrm>
                  <a:off x="2880" y="1752"/>
                  <a:ext cx="9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302" name="Line 1318"/>
                <p:cNvSpPr>
                  <a:spLocks noChangeShapeType="1"/>
                </p:cNvSpPr>
                <p:nvPr/>
              </p:nvSpPr>
              <p:spPr bwMode="auto">
                <a:xfrm>
                  <a:off x="2970" y="1752"/>
                  <a:ext cx="318" cy="590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303" name="Line 1319"/>
                <p:cNvSpPr>
                  <a:spLocks noChangeShapeType="1"/>
                </p:cNvSpPr>
                <p:nvPr/>
              </p:nvSpPr>
              <p:spPr bwMode="auto">
                <a:xfrm flipV="1">
                  <a:off x="2970" y="1299"/>
                  <a:ext cx="273" cy="453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304" name="Line 1320"/>
                <p:cNvSpPr>
                  <a:spLocks noChangeShapeType="1"/>
                </p:cNvSpPr>
                <p:nvPr/>
              </p:nvSpPr>
              <p:spPr bwMode="auto">
                <a:xfrm>
                  <a:off x="3197" y="1979"/>
                  <a:ext cx="182" cy="363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305" name="Line 1321"/>
                <p:cNvSpPr>
                  <a:spLocks noChangeShapeType="1"/>
                </p:cNvSpPr>
                <p:nvPr/>
              </p:nvSpPr>
              <p:spPr bwMode="auto">
                <a:xfrm flipV="1">
                  <a:off x="3197" y="1299"/>
                  <a:ext cx="408" cy="680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306" name="Line 1322"/>
                <p:cNvSpPr>
                  <a:spLocks noChangeShapeType="1"/>
                </p:cNvSpPr>
                <p:nvPr/>
              </p:nvSpPr>
              <p:spPr bwMode="auto">
                <a:xfrm>
                  <a:off x="3107" y="1979"/>
                  <a:ext cx="9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307" name="Line 1323"/>
                <p:cNvSpPr>
                  <a:spLocks noChangeShapeType="1"/>
                </p:cNvSpPr>
                <p:nvPr/>
              </p:nvSpPr>
              <p:spPr bwMode="auto">
                <a:xfrm>
                  <a:off x="3333" y="2070"/>
                  <a:ext cx="137" cy="272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308" name="Line 1324"/>
                <p:cNvSpPr>
                  <a:spLocks noChangeShapeType="1"/>
                </p:cNvSpPr>
                <p:nvPr/>
              </p:nvSpPr>
              <p:spPr bwMode="auto">
                <a:xfrm flipV="1">
                  <a:off x="3333" y="1299"/>
                  <a:ext cx="454" cy="770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309" name="Line 1325"/>
                <p:cNvSpPr>
                  <a:spLocks noChangeShapeType="1"/>
                </p:cNvSpPr>
                <p:nvPr/>
              </p:nvSpPr>
              <p:spPr bwMode="auto">
                <a:xfrm>
                  <a:off x="3243" y="2070"/>
                  <a:ext cx="9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310" name="Oval 1326"/>
                <p:cNvSpPr>
                  <a:spLocks noChangeArrowheads="1"/>
                </p:cNvSpPr>
                <p:nvPr/>
              </p:nvSpPr>
              <p:spPr bwMode="auto">
                <a:xfrm>
                  <a:off x="3923" y="1162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  <p:sp>
              <p:nvSpPr>
                <p:cNvPr id="171311" name="Oval 1327"/>
                <p:cNvSpPr>
                  <a:spLocks noChangeArrowheads="1"/>
                </p:cNvSpPr>
                <p:nvPr/>
              </p:nvSpPr>
              <p:spPr bwMode="auto">
                <a:xfrm>
                  <a:off x="4150" y="2341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71312" name="Line 1328"/>
                <p:cNvSpPr>
                  <a:spLocks noChangeShapeType="1"/>
                </p:cNvSpPr>
                <p:nvPr/>
              </p:nvSpPr>
              <p:spPr bwMode="auto">
                <a:xfrm>
                  <a:off x="3651" y="2523"/>
                  <a:ext cx="9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313" name="Oval 1329"/>
                <p:cNvSpPr>
                  <a:spLocks noChangeArrowheads="1"/>
                </p:cNvSpPr>
                <p:nvPr/>
              </p:nvSpPr>
              <p:spPr bwMode="auto">
                <a:xfrm>
                  <a:off x="3243" y="2342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71314" name="Oval 1330"/>
                <p:cNvSpPr>
                  <a:spLocks noChangeArrowheads="1"/>
                </p:cNvSpPr>
                <p:nvPr/>
              </p:nvSpPr>
              <p:spPr bwMode="auto">
                <a:xfrm>
                  <a:off x="3333" y="2342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71315" name="Oval 1331"/>
                <p:cNvSpPr>
                  <a:spLocks noChangeArrowheads="1"/>
                </p:cNvSpPr>
                <p:nvPr/>
              </p:nvSpPr>
              <p:spPr bwMode="auto">
                <a:xfrm>
                  <a:off x="3424" y="2342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71316" name="Oval 1332"/>
                <p:cNvSpPr>
                  <a:spLocks noChangeArrowheads="1"/>
                </p:cNvSpPr>
                <p:nvPr/>
              </p:nvSpPr>
              <p:spPr bwMode="auto">
                <a:xfrm>
                  <a:off x="3152" y="1162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  <p:sp>
              <p:nvSpPr>
                <p:cNvPr id="171317" name="Oval 1333"/>
                <p:cNvSpPr>
                  <a:spLocks noChangeArrowheads="1"/>
                </p:cNvSpPr>
                <p:nvPr/>
              </p:nvSpPr>
              <p:spPr bwMode="auto">
                <a:xfrm>
                  <a:off x="3515" y="1162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  <p:sp>
              <p:nvSpPr>
                <p:cNvPr id="171318" name="Oval 1334"/>
                <p:cNvSpPr>
                  <a:spLocks noChangeArrowheads="1"/>
                </p:cNvSpPr>
                <p:nvPr/>
              </p:nvSpPr>
              <p:spPr bwMode="auto">
                <a:xfrm>
                  <a:off x="3741" y="1162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  <p:sp>
              <p:nvSpPr>
                <p:cNvPr id="171319" name="Line 1335"/>
                <p:cNvSpPr>
                  <a:spLocks noChangeShapeType="1"/>
                </p:cNvSpPr>
                <p:nvPr/>
              </p:nvSpPr>
              <p:spPr bwMode="auto">
                <a:xfrm>
                  <a:off x="3696" y="1480"/>
                  <a:ext cx="9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320" name="Line 1336"/>
                <p:cNvSpPr>
                  <a:spLocks noChangeShapeType="1"/>
                </p:cNvSpPr>
                <p:nvPr/>
              </p:nvSpPr>
              <p:spPr bwMode="auto">
                <a:xfrm>
                  <a:off x="4105" y="1752"/>
                  <a:ext cx="318" cy="590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321" name="Oval 1337"/>
                <p:cNvSpPr>
                  <a:spLocks noChangeArrowheads="1"/>
                </p:cNvSpPr>
                <p:nvPr/>
              </p:nvSpPr>
              <p:spPr bwMode="auto">
                <a:xfrm>
                  <a:off x="4332" y="2341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71322" name="Line 1338"/>
                <p:cNvSpPr>
                  <a:spLocks noChangeShapeType="1"/>
                </p:cNvSpPr>
                <p:nvPr/>
              </p:nvSpPr>
              <p:spPr bwMode="auto">
                <a:xfrm flipV="1">
                  <a:off x="4104" y="1253"/>
                  <a:ext cx="273" cy="453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323" name="Line 1339"/>
                <p:cNvSpPr>
                  <a:spLocks noChangeShapeType="1"/>
                </p:cNvSpPr>
                <p:nvPr/>
              </p:nvSpPr>
              <p:spPr bwMode="auto">
                <a:xfrm>
                  <a:off x="3923" y="1706"/>
                  <a:ext cx="18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324" name="Oval 1340"/>
                <p:cNvSpPr>
                  <a:spLocks noChangeArrowheads="1"/>
                </p:cNvSpPr>
                <p:nvPr/>
              </p:nvSpPr>
              <p:spPr bwMode="auto">
                <a:xfrm>
                  <a:off x="4286" y="1162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  <p:sp>
              <p:nvSpPr>
                <p:cNvPr id="171325" name="Line 1341"/>
                <p:cNvSpPr>
                  <a:spLocks noChangeShapeType="1"/>
                </p:cNvSpPr>
                <p:nvPr/>
              </p:nvSpPr>
              <p:spPr bwMode="auto">
                <a:xfrm>
                  <a:off x="3515" y="2205"/>
                  <a:ext cx="91" cy="136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326" name="Oval 1342"/>
                <p:cNvSpPr>
                  <a:spLocks noChangeArrowheads="1"/>
                </p:cNvSpPr>
                <p:nvPr/>
              </p:nvSpPr>
              <p:spPr bwMode="auto">
                <a:xfrm>
                  <a:off x="3560" y="2341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71327" name="Line 1343"/>
                <p:cNvSpPr>
                  <a:spLocks noChangeShapeType="1"/>
                </p:cNvSpPr>
                <p:nvPr/>
              </p:nvSpPr>
              <p:spPr bwMode="auto">
                <a:xfrm flipV="1">
                  <a:off x="3515" y="1253"/>
                  <a:ext cx="590" cy="951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328" name="Oval 1344"/>
                <p:cNvSpPr>
                  <a:spLocks noChangeArrowheads="1"/>
                </p:cNvSpPr>
                <p:nvPr/>
              </p:nvSpPr>
              <p:spPr bwMode="auto">
                <a:xfrm>
                  <a:off x="4059" y="1162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  <p:sp>
              <p:nvSpPr>
                <p:cNvPr id="171329" name="Line 1345"/>
                <p:cNvSpPr>
                  <a:spLocks noChangeShapeType="1"/>
                </p:cNvSpPr>
                <p:nvPr/>
              </p:nvSpPr>
              <p:spPr bwMode="auto">
                <a:xfrm>
                  <a:off x="3379" y="2205"/>
                  <a:ext cx="13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</p:grpSp>
          <p:grpSp>
            <p:nvGrpSpPr>
              <p:cNvPr id="171330" name="Group 1346"/>
              <p:cNvGrpSpPr>
                <a:grpSpLocks/>
              </p:cNvGrpSpPr>
              <p:nvPr/>
            </p:nvGrpSpPr>
            <p:grpSpPr bwMode="auto">
              <a:xfrm>
                <a:off x="3469" y="2931"/>
                <a:ext cx="1588" cy="1361"/>
                <a:chOff x="2880" y="1162"/>
                <a:chExt cx="1588" cy="1361"/>
              </a:xfrm>
            </p:grpSpPr>
            <p:sp>
              <p:nvSpPr>
                <p:cNvPr id="171331" name="Line 1347"/>
                <p:cNvSpPr>
                  <a:spLocks noChangeShapeType="1"/>
                </p:cNvSpPr>
                <p:nvPr/>
              </p:nvSpPr>
              <p:spPr bwMode="auto">
                <a:xfrm>
                  <a:off x="3787" y="1480"/>
                  <a:ext cx="453" cy="862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332" name="Line 1348"/>
                <p:cNvSpPr>
                  <a:spLocks noChangeShapeType="1"/>
                </p:cNvSpPr>
                <p:nvPr/>
              </p:nvSpPr>
              <p:spPr bwMode="auto">
                <a:xfrm flipV="1">
                  <a:off x="3787" y="1298"/>
                  <a:ext cx="136" cy="181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333" name="Line 1349"/>
                <p:cNvSpPr>
                  <a:spLocks noChangeShapeType="1"/>
                </p:cNvSpPr>
                <p:nvPr/>
              </p:nvSpPr>
              <p:spPr bwMode="auto">
                <a:xfrm>
                  <a:off x="2880" y="1752"/>
                  <a:ext cx="9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334" name="Line 1350"/>
                <p:cNvSpPr>
                  <a:spLocks noChangeShapeType="1"/>
                </p:cNvSpPr>
                <p:nvPr/>
              </p:nvSpPr>
              <p:spPr bwMode="auto">
                <a:xfrm>
                  <a:off x="2970" y="1752"/>
                  <a:ext cx="318" cy="590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335" name="Line 1351"/>
                <p:cNvSpPr>
                  <a:spLocks noChangeShapeType="1"/>
                </p:cNvSpPr>
                <p:nvPr/>
              </p:nvSpPr>
              <p:spPr bwMode="auto">
                <a:xfrm flipV="1">
                  <a:off x="2970" y="1299"/>
                  <a:ext cx="273" cy="453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336" name="Line 1352"/>
                <p:cNvSpPr>
                  <a:spLocks noChangeShapeType="1"/>
                </p:cNvSpPr>
                <p:nvPr/>
              </p:nvSpPr>
              <p:spPr bwMode="auto">
                <a:xfrm>
                  <a:off x="3197" y="1979"/>
                  <a:ext cx="182" cy="363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337" name="Line 1353"/>
                <p:cNvSpPr>
                  <a:spLocks noChangeShapeType="1"/>
                </p:cNvSpPr>
                <p:nvPr/>
              </p:nvSpPr>
              <p:spPr bwMode="auto">
                <a:xfrm flipV="1">
                  <a:off x="3197" y="1299"/>
                  <a:ext cx="408" cy="680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338" name="Line 1354"/>
                <p:cNvSpPr>
                  <a:spLocks noChangeShapeType="1"/>
                </p:cNvSpPr>
                <p:nvPr/>
              </p:nvSpPr>
              <p:spPr bwMode="auto">
                <a:xfrm>
                  <a:off x="3107" y="1979"/>
                  <a:ext cx="9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339" name="Line 1355"/>
                <p:cNvSpPr>
                  <a:spLocks noChangeShapeType="1"/>
                </p:cNvSpPr>
                <p:nvPr/>
              </p:nvSpPr>
              <p:spPr bwMode="auto">
                <a:xfrm>
                  <a:off x="3333" y="2070"/>
                  <a:ext cx="137" cy="272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340" name="Line 1356"/>
                <p:cNvSpPr>
                  <a:spLocks noChangeShapeType="1"/>
                </p:cNvSpPr>
                <p:nvPr/>
              </p:nvSpPr>
              <p:spPr bwMode="auto">
                <a:xfrm flipV="1">
                  <a:off x="3333" y="1299"/>
                  <a:ext cx="454" cy="770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341" name="Line 1357"/>
                <p:cNvSpPr>
                  <a:spLocks noChangeShapeType="1"/>
                </p:cNvSpPr>
                <p:nvPr/>
              </p:nvSpPr>
              <p:spPr bwMode="auto">
                <a:xfrm>
                  <a:off x="3243" y="2070"/>
                  <a:ext cx="9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342" name="Oval 1358"/>
                <p:cNvSpPr>
                  <a:spLocks noChangeArrowheads="1"/>
                </p:cNvSpPr>
                <p:nvPr/>
              </p:nvSpPr>
              <p:spPr bwMode="auto">
                <a:xfrm>
                  <a:off x="3923" y="1162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  <p:sp>
              <p:nvSpPr>
                <p:cNvPr id="171343" name="Oval 1359"/>
                <p:cNvSpPr>
                  <a:spLocks noChangeArrowheads="1"/>
                </p:cNvSpPr>
                <p:nvPr/>
              </p:nvSpPr>
              <p:spPr bwMode="auto">
                <a:xfrm>
                  <a:off x="4150" y="2341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71344" name="Line 1360"/>
                <p:cNvSpPr>
                  <a:spLocks noChangeShapeType="1"/>
                </p:cNvSpPr>
                <p:nvPr/>
              </p:nvSpPr>
              <p:spPr bwMode="auto">
                <a:xfrm>
                  <a:off x="3651" y="2523"/>
                  <a:ext cx="9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345" name="Oval 1361"/>
                <p:cNvSpPr>
                  <a:spLocks noChangeArrowheads="1"/>
                </p:cNvSpPr>
                <p:nvPr/>
              </p:nvSpPr>
              <p:spPr bwMode="auto">
                <a:xfrm>
                  <a:off x="3243" y="2342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71346" name="Oval 1362"/>
                <p:cNvSpPr>
                  <a:spLocks noChangeArrowheads="1"/>
                </p:cNvSpPr>
                <p:nvPr/>
              </p:nvSpPr>
              <p:spPr bwMode="auto">
                <a:xfrm>
                  <a:off x="3333" y="2342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71347" name="Oval 1363"/>
                <p:cNvSpPr>
                  <a:spLocks noChangeArrowheads="1"/>
                </p:cNvSpPr>
                <p:nvPr/>
              </p:nvSpPr>
              <p:spPr bwMode="auto">
                <a:xfrm>
                  <a:off x="3424" y="2342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71348" name="Oval 1364"/>
                <p:cNvSpPr>
                  <a:spLocks noChangeArrowheads="1"/>
                </p:cNvSpPr>
                <p:nvPr/>
              </p:nvSpPr>
              <p:spPr bwMode="auto">
                <a:xfrm>
                  <a:off x="3152" y="1162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  <p:sp>
              <p:nvSpPr>
                <p:cNvPr id="171349" name="Oval 1365"/>
                <p:cNvSpPr>
                  <a:spLocks noChangeArrowheads="1"/>
                </p:cNvSpPr>
                <p:nvPr/>
              </p:nvSpPr>
              <p:spPr bwMode="auto">
                <a:xfrm>
                  <a:off x="3515" y="1162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  <p:sp>
              <p:nvSpPr>
                <p:cNvPr id="171350" name="Oval 1366"/>
                <p:cNvSpPr>
                  <a:spLocks noChangeArrowheads="1"/>
                </p:cNvSpPr>
                <p:nvPr/>
              </p:nvSpPr>
              <p:spPr bwMode="auto">
                <a:xfrm>
                  <a:off x="3741" y="1162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  <p:sp>
              <p:nvSpPr>
                <p:cNvPr id="171351" name="Line 1367"/>
                <p:cNvSpPr>
                  <a:spLocks noChangeShapeType="1"/>
                </p:cNvSpPr>
                <p:nvPr/>
              </p:nvSpPr>
              <p:spPr bwMode="auto">
                <a:xfrm>
                  <a:off x="3696" y="1480"/>
                  <a:ext cx="9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352" name="Line 1368"/>
                <p:cNvSpPr>
                  <a:spLocks noChangeShapeType="1"/>
                </p:cNvSpPr>
                <p:nvPr/>
              </p:nvSpPr>
              <p:spPr bwMode="auto">
                <a:xfrm>
                  <a:off x="4105" y="1752"/>
                  <a:ext cx="318" cy="590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353" name="Oval 1369"/>
                <p:cNvSpPr>
                  <a:spLocks noChangeArrowheads="1"/>
                </p:cNvSpPr>
                <p:nvPr/>
              </p:nvSpPr>
              <p:spPr bwMode="auto">
                <a:xfrm>
                  <a:off x="4332" y="2341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71354" name="Line 1370"/>
                <p:cNvSpPr>
                  <a:spLocks noChangeShapeType="1"/>
                </p:cNvSpPr>
                <p:nvPr/>
              </p:nvSpPr>
              <p:spPr bwMode="auto">
                <a:xfrm flipV="1">
                  <a:off x="4104" y="1253"/>
                  <a:ext cx="273" cy="453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355" name="Line 1371"/>
                <p:cNvSpPr>
                  <a:spLocks noChangeShapeType="1"/>
                </p:cNvSpPr>
                <p:nvPr/>
              </p:nvSpPr>
              <p:spPr bwMode="auto">
                <a:xfrm>
                  <a:off x="3923" y="1706"/>
                  <a:ext cx="18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356" name="Oval 1372"/>
                <p:cNvSpPr>
                  <a:spLocks noChangeArrowheads="1"/>
                </p:cNvSpPr>
                <p:nvPr/>
              </p:nvSpPr>
              <p:spPr bwMode="auto">
                <a:xfrm>
                  <a:off x="4286" y="1162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  <p:sp>
              <p:nvSpPr>
                <p:cNvPr id="171357" name="Line 1373"/>
                <p:cNvSpPr>
                  <a:spLocks noChangeShapeType="1"/>
                </p:cNvSpPr>
                <p:nvPr/>
              </p:nvSpPr>
              <p:spPr bwMode="auto">
                <a:xfrm>
                  <a:off x="3515" y="2205"/>
                  <a:ext cx="91" cy="136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358" name="Oval 1374"/>
                <p:cNvSpPr>
                  <a:spLocks noChangeArrowheads="1"/>
                </p:cNvSpPr>
                <p:nvPr/>
              </p:nvSpPr>
              <p:spPr bwMode="auto">
                <a:xfrm>
                  <a:off x="3560" y="2341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71359" name="Line 1375"/>
                <p:cNvSpPr>
                  <a:spLocks noChangeShapeType="1"/>
                </p:cNvSpPr>
                <p:nvPr/>
              </p:nvSpPr>
              <p:spPr bwMode="auto">
                <a:xfrm flipV="1">
                  <a:off x="3515" y="1253"/>
                  <a:ext cx="590" cy="951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360" name="Oval 1376"/>
                <p:cNvSpPr>
                  <a:spLocks noChangeArrowheads="1"/>
                </p:cNvSpPr>
                <p:nvPr/>
              </p:nvSpPr>
              <p:spPr bwMode="auto">
                <a:xfrm>
                  <a:off x="4059" y="1162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  <p:sp>
              <p:nvSpPr>
                <p:cNvPr id="171361" name="Line 1377"/>
                <p:cNvSpPr>
                  <a:spLocks noChangeShapeType="1"/>
                </p:cNvSpPr>
                <p:nvPr/>
              </p:nvSpPr>
              <p:spPr bwMode="auto">
                <a:xfrm>
                  <a:off x="3379" y="2205"/>
                  <a:ext cx="13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</p:grpSp>
          <p:grpSp>
            <p:nvGrpSpPr>
              <p:cNvPr id="171362" name="Group 1378"/>
              <p:cNvGrpSpPr>
                <a:grpSpLocks/>
              </p:cNvGrpSpPr>
              <p:nvPr/>
            </p:nvGrpSpPr>
            <p:grpSpPr bwMode="auto">
              <a:xfrm>
                <a:off x="4513" y="2976"/>
                <a:ext cx="1588" cy="1361"/>
                <a:chOff x="2880" y="1162"/>
                <a:chExt cx="1588" cy="1361"/>
              </a:xfrm>
            </p:grpSpPr>
            <p:sp>
              <p:nvSpPr>
                <p:cNvPr id="171363" name="Line 1379"/>
                <p:cNvSpPr>
                  <a:spLocks noChangeShapeType="1"/>
                </p:cNvSpPr>
                <p:nvPr/>
              </p:nvSpPr>
              <p:spPr bwMode="auto">
                <a:xfrm>
                  <a:off x="3787" y="1480"/>
                  <a:ext cx="453" cy="862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364" name="Line 1380"/>
                <p:cNvSpPr>
                  <a:spLocks noChangeShapeType="1"/>
                </p:cNvSpPr>
                <p:nvPr/>
              </p:nvSpPr>
              <p:spPr bwMode="auto">
                <a:xfrm flipV="1">
                  <a:off x="3787" y="1298"/>
                  <a:ext cx="136" cy="181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365" name="Line 1381"/>
                <p:cNvSpPr>
                  <a:spLocks noChangeShapeType="1"/>
                </p:cNvSpPr>
                <p:nvPr/>
              </p:nvSpPr>
              <p:spPr bwMode="auto">
                <a:xfrm>
                  <a:off x="2880" y="1752"/>
                  <a:ext cx="9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366" name="Line 1382"/>
                <p:cNvSpPr>
                  <a:spLocks noChangeShapeType="1"/>
                </p:cNvSpPr>
                <p:nvPr/>
              </p:nvSpPr>
              <p:spPr bwMode="auto">
                <a:xfrm>
                  <a:off x="2970" y="1752"/>
                  <a:ext cx="318" cy="590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367" name="Line 1383"/>
                <p:cNvSpPr>
                  <a:spLocks noChangeShapeType="1"/>
                </p:cNvSpPr>
                <p:nvPr/>
              </p:nvSpPr>
              <p:spPr bwMode="auto">
                <a:xfrm flipV="1">
                  <a:off x="2970" y="1299"/>
                  <a:ext cx="273" cy="453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368" name="Line 1384"/>
                <p:cNvSpPr>
                  <a:spLocks noChangeShapeType="1"/>
                </p:cNvSpPr>
                <p:nvPr/>
              </p:nvSpPr>
              <p:spPr bwMode="auto">
                <a:xfrm>
                  <a:off x="3197" y="1979"/>
                  <a:ext cx="182" cy="363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369" name="Line 1385"/>
                <p:cNvSpPr>
                  <a:spLocks noChangeShapeType="1"/>
                </p:cNvSpPr>
                <p:nvPr/>
              </p:nvSpPr>
              <p:spPr bwMode="auto">
                <a:xfrm flipV="1">
                  <a:off x="3197" y="1299"/>
                  <a:ext cx="408" cy="680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370" name="Line 1386"/>
                <p:cNvSpPr>
                  <a:spLocks noChangeShapeType="1"/>
                </p:cNvSpPr>
                <p:nvPr/>
              </p:nvSpPr>
              <p:spPr bwMode="auto">
                <a:xfrm>
                  <a:off x="3107" y="1979"/>
                  <a:ext cx="9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371" name="Line 1387"/>
                <p:cNvSpPr>
                  <a:spLocks noChangeShapeType="1"/>
                </p:cNvSpPr>
                <p:nvPr/>
              </p:nvSpPr>
              <p:spPr bwMode="auto">
                <a:xfrm>
                  <a:off x="3333" y="2070"/>
                  <a:ext cx="137" cy="272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372" name="Line 1388"/>
                <p:cNvSpPr>
                  <a:spLocks noChangeShapeType="1"/>
                </p:cNvSpPr>
                <p:nvPr/>
              </p:nvSpPr>
              <p:spPr bwMode="auto">
                <a:xfrm flipV="1">
                  <a:off x="3333" y="1299"/>
                  <a:ext cx="454" cy="770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373" name="Line 1389"/>
                <p:cNvSpPr>
                  <a:spLocks noChangeShapeType="1"/>
                </p:cNvSpPr>
                <p:nvPr/>
              </p:nvSpPr>
              <p:spPr bwMode="auto">
                <a:xfrm>
                  <a:off x="3243" y="2070"/>
                  <a:ext cx="9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374" name="Oval 1390"/>
                <p:cNvSpPr>
                  <a:spLocks noChangeArrowheads="1"/>
                </p:cNvSpPr>
                <p:nvPr/>
              </p:nvSpPr>
              <p:spPr bwMode="auto">
                <a:xfrm>
                  <a:off x="3923" y="1162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  <p:sp>
              <p:nvSpPr>
                <p:cNvPr id="171375" name="Oval 1391"/>
                <p:cNvSpPr>
                  <a:spLocks noChangeArrowheads="1"/>
                </p:cNvSpPr>
                <p:nvPr/>
              </p:nvSpPr>
              <p:spPr bwMode="auto">
                <a:xfrm>
                  <a:off x="4150" y="2341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71376" name="Line 1392"/>
                <p:cNvSpPr>
                  <a:spLocks noChangeShapeType="1"/>
                </p:cNvSpPr>
                <p:nvPr/>
              </p:nvSpPr>
              <p:spPr bwMode="auto">
                <a:xfrm>
                  <a:off x="3651" y="2523"/>
                  <a:ext cx="9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377" name="Oval 1393"/>
                <p:cNvSpPr>
                  <a:spLocks noChangeArrowheads="1"/>
                </p:cNvSpPr>
                <p:nvPr/>
              </p:nvSpPr>
              <p:spPr bwMode="auto">
                <a:xfrm>
                  <a:off x="3243" y="2342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71378" name="Oval 1394"/>
                <p:cNvSpPr>
                  <a:spLocks noChangeArrowheads="1"/>
                </p:cNvSpPr>
                <p:nvPr/>
              </p:nvSpPr>
              <p:spPr bwMode="auto">
                <a:xfrm>
                  <a:off x="3333" y="2342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71379" name="Oval 1395"/>
                <p:cNvSpPr>
                  <a:spLocks noChangeArrowheads="1"/>
                </p:cNvSpPr>
                <p:nvPr/>
              </p:nvSpPr>
              <p:spPr bwMode="auto">
                <a:xfrm>
                  <a:off x="3424" y="2342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71380" name="Oval 1396"/>
                <p:cNvSpPr>
                  <a:spLocks noChangeArrowheads="1"/>
                </p:cNvSpPr>
                <p:nvPr/>
              </p:nvSpPr>
              <p:spPr bwMode="auto">
                <a:xfrm>
                  <a:off x="3152" y="1162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  <p:sp>
              <p:nvSpPr>
                <p:cNvPr id="171381" name="Oval 1397"/>
                <p:cNvSpPr>
                  <a:spLocks noChangeArrowheads="1"/>
                </p:cNvSpPr>
                <p:nvPr/>
              </p:nvSpPr>
              <p:spPr bwMode="auto">
                <a:xfrm>
                  <a:off x="3515" y="1162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  <p:sp>
              <p:nvSpPr>
                <p:cNvPr id="171382" name="Oval 1398"/>
                <p:cNvSpPr>
                  <a:spLocks noChangeArrowheads="1"/>
                </p:cNvSpPr>
                <p:nvPr/>
              </p:nvSpPr>
              <p:spPr bwMode="auto">
                <a:xfrm>
                  <a:off x="3741" y="1162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  <p:sp>
              <p:nvSpPr>
                <p:cNvPr id="171383" name="Line 1399"/>
                <p:cNvSpPr>
                  <a:spLocks noChangeShapeType="1"/>
                </p:cNvSpPr>
                <p:nvPr/>
              </p:nvSpPr>
              <p:spPr bwMode="auto">
                <a:xfrm>
                  <a:off x="3696" y="1480"/>
                  <a:ext cx="9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384" name="Line 1400"/>
                <p:cNvSpPr>
                  <a:spLocks noChangeShapeType="1"/>
                </p:cNvSpPr>
                <p:nvPr/>
              </p:nvSpPr>
              <p:spPr bwMode="auto">
                <a:xfrm>
                  <a:off x="4105" y="1752"/>
                  <a:ext cx="318" cy="590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385" name="Oval 1401"/>
                <p:cNvSpPr>
                  <a:spLocks noChangeArrowheads="1"/>
                </p:cNvSpPr>
                <p:nvPr/>
              </p:nvSpPr>
              <p:spPr bwMode="auto">
                <a:xfrm>
                  <a:off x="4332" y="2341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71386" name="Line 1402"/>
                <p:cNvSpPr>
                  <a:spLocks noChangeShapeType="1"/>
                </p:cNvSpPr>
                <p:nvPr/>
              </p:nvSpPr>
              <p:spPr bwMode="auto">
                <a:xfrm flipV="1">
                  <a:off x="4104" y="1253"/>
                  <a:ext cx="273" cy="453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387" name="Line 1403"/>
                <p:cNvSpPr>
                  <a:spLocks noChangeShapeType="1"/>
                </p:cNvSpPr>
                <p:nvPr/>
              </p:nvSpPr>
              <p:spPr bwMode="auto">
                <a:xfrm>
                  <a:off x="3923" y="1706"/>
                  <a:ext cx="18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388" name="Oval 1404"/>
                <p:cNvSpPr>
                  <a:spLocks noChangeArrowheads="1"/>
                </p:cNvSpPr>
                <p:nvPr/>
              </p:nvSpPr>
              <p:spPr bwMode="auto">
                <a:xfrm>
                  <a:off x="4286" y="1162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  <p:sp>
              <p:nvSpPr>
                <p:cNvPr id="171389" name="Line 1405"/>
                <p:cNvSpPr>
                  <a:spLocks noChangeShapeType="1"/>
                </p:cNvSpPr>
                <p:nvPr/>
              </p:nvSpPr>
              <p:spPr bwMode="auto">
                <a:xfrm>
                  <a:off x="3515" y="2205"/>
                  <a:ext cx="91" cy="136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390" name="Oval 1406"/>
                <p:cNvSpPr>
                  <a:spLocks noChangeArrowheads="1"/>
                </p:cNvSpPr>
                <p:nvPr/>
              </p:nvSpPr>
              <p:spPr bwMode="auto">
                <a:xfrm>
                  <a:off x="3560" y="2341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71391" name="Line 1407"/>
                <p:cNvSpPr>
                  <a:spLocks noChangeShapeType="1"/>
                </p:cNvSpPr>
                <p:nvPr/>
              </p:nvSpPr>
              <p:spPr bwMode="auto">
                <a:xfrm flipV="1">
                  <a:off x="3515" y="1253"/>
                  <a:ext cx="590" cy="951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392" name="Oval 1408"/>
                <p:cNvSpPr>
                  <a:spLocks noChangeArrowheads="1"/>
                </p:cNvSpPr>
                <p:nvPr/>
              </p:nvSpPr>
              <p:spPr bwMode="auto">
                <a:xfrm>
                  <a:off x="4059" y="1162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  <p:sp>
              <p:nvSpPr>
                <p:cNvPr id="171393" name="Line 1409"/>
                <p:cNvSpPr>
                  <a:spLocks noChangeShapeType="1"/>
                </p:cNvSpPr>
                <p:nvPr/>
              </p:nvSpPr>
              <p:spPr bwMode="auto">
                <a:xfrm>
                  <a:off x="3379" y="2205"/>
                  <a:ext cx="13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</p:grpSp>
          <p:grpSp>
            <p:nvGrpSpPr>
              <p:cNvPr id="171394" name="Group 1410"/>
              <p:cNvGrpSpPr>
                <a:grpSpLocks/>
              </p:cNvGrpSpPr>
              <p:nvPr/>
            </p:nvGrpSpPr>
            <p:grpSpPr bwMode="auto">
              <a:xfrm>
                <a:off x="4558" y="2931"/>
                <a:ext cx="1588" cy="1361"/>
                <a:chOff x="2880" y="1162"/>
                <a:chExt cx="1588" cy="1361"/>
              </a:xfrm>
            </p:grpSpPr>
            <p:sp>
              <p:nvSpPr>
                <p:cNvPr id="171395" name="Line 1411"/>
                <p:cNvSpPr>
                  <a:spLocks noChangeShapeType="1"/>
                </p:cNvSpPr>
                <p:nvPr/>
              </p:nvSpPr>
              <p:spPr bwMode="auto">
                <a:xfrm>
                  <a:off x="3787" y="1480"/>
                  <a:ext cx="453" cy="862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396" name="Line 1412"/>
                <p:cNvSpPr>
                  <a:spLocks noChangeShapeType="1"/>
                </p:cNvSpPr>
                <p:nvPr/>
              </p:nvSpPr>
              <p:spPr bwMode="auto">
                <a:xfrm flipV="1">
                  <a:off x="3787" y="1298"/>
                  <a:ext cx="136" cy="181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397" name="Line 1413"/>
                <p:cNvSpPr>
                  <a:spLocks noChangeShapeType="1"/>
                </p:cNvSpPr>
                <p:nvPr/>
              </p:nvSpPr>
              <p:spPr bwMode="auto">
                <a:xfrm>
                  <a:off x="2880" y="1752"/>
                  <a:ext cx="9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398" name="Line 1414"/>
                <p:cNvSpPr>
                  <a:spLocks noChangeShapeType="1"/>
                </p:cNvSpPr>
                <p:nvPr/>
              </p:nvSpPr>
              <p:spPr bwMode="auto">
                <a:xfrm>
                  <a:off x="2970" y="1752"/>
                  <a:ext cx="318" cy="590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399" name="Line 1415"/>
                <p:cNvSpPr>
                  <a:spLocks noChangeShapeType="1"/>
                </p:cNvSpPr>
                <p:nvPr/>
              </p:nvSpPr>
              <p:spPr bwMode="auto">
                <a:xfrm flipV="1">
                  <a:off x="2970" y="1299"/>
                  <a:ext cx="273" cy="453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400" name="Line 1416"/>
                <p:cNvSpPr>
                  <a:spLocks noChangeShapeType="1"/>
                </p:cNvSpPr>
                <p:nvPr/>
              </p:nvSpPr>
              <p:spPr bwMode="auto">
                <a:xfrm>
                  <a:off x="3197" y="1979"/>
                  <a:ext cx="182" cy="363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401" name="Line 1417"/>
                <p:cNvSpPr>
                  <a:spLocks noChangeShapeType="1"/>
                </p:cNvSpPr>
                <p:nvPr/>
              </p:nvSpPr>
              <p:spPr bwMode="auto">
                <a:xfrm flipV="1">
                  <a:off x="3197" y="1299"/>
                  <a:ext cx="408" cy="680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402" name="Line 1418"/>
                <p:cNvSpPr>
                  <a:spLocks noChangeShapeType="1"/>
                </p:cNvSpPr>
                <p:nvPr/>
              </p:nvSpPr>
              <p:spPr bwMode="auto">
                <a:xfrm>
                  <a:off x="3107" y="1979"/>
                  <a:ext cx="9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403" name="Line 1419"/>
                <p:cNvSpPr>
                  <a:spLocks noChangeShapeType="1"/>
                </p:cNvSpPr>
                <p:nvPr/>
              </p:nvSpPr>
              <p:spPr bwMode="auto">
                <a:xfrm>
                  <a:off x="3333" y="2070"/>
                  <a:ext cx="137" cy="272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404" name="Line 1420"/>
                <p:cNvSpPr>
                  <a:spLocks noChangeShapeType="1"/>
                </p:cNvSpPr>
                <p:nvPr/>
              </p:nvSpPr>
              <p:spPr bwMode="auto">
                <a:xfrm flipV="1">
                  <a:off x="3333" y="1299"/>
                  <a:ext cx="454" cy="770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405" name="Line 1421"/>
                <p:cNvSpPr>
                  <a:spLocks noChangeShapeType="1"/>
                </p:cNvSpPr>
                <p:nvPr/>
              </p:nvSpPr>
              <p:spPr bwMode="auto">
                <a:xfrm>
                  <a:off x="3243" y="2070"/>
                  <a:ext cx="9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406" name="Oval 1422"/>
                <p:cNvSpPr>
                  <a:spLocks noChangeArrowheads="1"/>
                </p:cNvSpPr>
                <p:nvPr/>
              </p:nvSpPr>
              <p:spPr bwMode="auto">
                <a:xfrm>
                  <a:off x="3923" y="1162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  <p:sp>
              <p:nvSpPr>
                <p:cNvPr id="171407" name="Oval 1423"/>
                <p:cNvSpPr>
                  <a:spLocks noChangeArrowheads="1"/>
                </p:cNvSpPr>
                <p:nvPr/>
              </p:nvSpPr>
              <p:spPr bwMode="auto">
                <a:xfrm>
                  <a:off x="4150" y="2341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71408" name="Line 1424"/>
                <p:cNvSpPr>
                  <a:spLocks noChangeShapeType="1"/>
                </p:cNvSpPr>
                <p:nvPr/>
              </p:nvSpPr>
              <p:spPr bwMode="auto">
                <a:xfrm>
                  <a:off x="3651" y="2523"/>
                  <a:ext cx="9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409" name="Oval 1425"/>
                <p:cNvSpPr>
                  <a:spLocks noChangeArrowheads="1"/>
                </p:cNvSpPr>
                <p:nvPr/>
              </p:nvSpPr>
              <p:spPr bwMode="auto">
                <a:xfrm>
                  <a:off x="3243" y="2342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71410" name="Oval 1426"/>
                <p:cNvSpPr>
                  <a:spLocks noChangeArrowheads="1"/>
                </p:cNvSpPr>
                <p:nvPr/>
              </p:nvSpPr>
              <p:spPr bwMode="auto">
                <a:xfrm>
                  <a:off x="3333" y="2342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71411" name="Oval 1427"/>
                <p:cNvSpPr>
                  <a:spLocks noChangeArrowheads="1"/>
                </p:cNvSpPr>
                <p:nvPr/>
              </p:nvSpPr>
              <p:spPr bwMode="auto">
                <a:xfrm>
                  <a:off x="3424" y="2342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71412" name="Oval 1428"/>
                <p:cNvSpPr>
                  <a:spLocks noChangeArrowheads="1"/>
                </p:cNvSpPr>
                <p:nvPr/>
              </p:nvSpPr>
              <p:spPr bwMode="auto">
                <a:xfrm>
                  <a:off x="3152" y="1162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  <p:sp>
              <p:nvSpPr>
                <p:cNvPr id="171413" name="Oval 1429"/>
                <p:cNvSpPr>
                  <a:spLocks noChangeArrowheads="1"/>
                </p:cNvSpPr>
                <p:nvPr/>
              </p:nvSpPr>
              <p:spPr bwMode="auto">
                <a:xfrm>
                  <a:off x="3515" y="1162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  <p:sp>
              <p:nvSpPr>
                <p:cNvPr id="171414" name="Oval 1430"/>
                <p:cNvSpPr>
                  <a:spLocks noChangeArrowheads="1"/>
                </p:cNvSpPr>
                <p:nvPr/>
              </p:nvSpPr>
              <p:spPr bwMode="auto">
                <a:xfrm>
                  <a:off x="3741" y="1162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  <p:sp>
              <p:nvSpPr>
                <p:cNvPr id="171415" name="Line 1431"/>
                <p:cNvSpPr>
                  <a:spLocks noChangeShapeType="1"/>
                </p:cNvSpPr>
                <p:nvPr/>
              </p:nvSpPr>
              <p:spPr bwMode="auto">
                <a:xfrm>
                  <a:off x="3696" y="1480"/>
                  <a:ext cx="9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416" name="Line 1432"/>
                <p:cNvSpPr>
                  <a:spLocks noChangeShapeType="1"/>
                </p:cNvSpPr>
                <p:nvPr/>
              </p:nvSpPr>
              <p:spPr bwMode="auto">
                <a:xfrm>
                  <a:off x="4105" y="1752"/>
                  <a:ext cx="318" cy="590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417" name="Oval 1433"/>
                <p:cNvSpPr>
                  <a:spLocks noChangeArrowheads="1"/>
                </p:cNvSpPr>
                <p:nvPr/>
              </p:nvSpPr>
              <p:spPr bwMode="auto">
                <a:xfrm>
                  <a:off x="4332" y="2341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71418" name="Line 1434"/>
                <p:cNvSpPr>
                  <a:spLocks noChangeShapeType="1"/>
                </p:cNvSpPr>
                <p:nvPr/>
              </p:nvSpPr>
              <p:spPr bwMode="auto">
                <a:xfrm flipV="1">
                  <a:off x="4104" y="1253"/>
                  <a:ext cx="273" cy="453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419" name="Line 1435"/>
                <p:cNvSpPr>
                  <a:spLocks noChangeShapeType="1"/>
                </p:cNvSpPr>
                <p:nvPr/>
              </p:nvSpPr>
              <p:spPr bwMode="auto">
                <a:xfrm>
                  <a:off x="3923" y="1706"/>
                  <a:ext cx="18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420" name="Oval 1436"/>
                <p:cNvSpPr>
                  <a:spLocks noChangeArrowheads="1"/>
                </p:cNvSpPr>
                <p:nvPr/>
              </p:nvSpPr>
              <p:spPr bwMode="auto">
                <a:xfrm>
                  <a:off x="4286" y="1162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  <p:sp>
              <p:nvSpPr>
                <p:cNvPr id="171421" name="Line 1437"/>
                <p:cNvSpPr>
                  <a:spLocks noChangeShapeType="1"/>
                </p:cNvSpPr>
                <p:nvPr/>
              </p:nvSpPr>
              <p:spPr bwMode="auto">
                <a:xfrm>
                  <a:off x="3515" y="2205"/>
                  <a:ext cx="91" cy="136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422" name="Oval 1438"/>
                <p:cNvSpPr>
                  <a:spLocks noChangeArrowheads="1"/>
                </p:cNvSpPr>
                <p:nvPr/>
              </p:nvSpPr>
              <p:spPr bwMode="auto">
                <a:xfrm>
                  <a:off x="3560" y="2341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71423" name="Line 1439"/>
                <p:cNvSpPr>
                  <a:spLocks noChangeShapeType="1"/>
                </p:cNvSpPr>
                <p:nvPr/>
              </p:nvSpPr>
              <p:spPr bwMode="auto">
                <a:xfrm flipV="1">
                  <a:off x="3515" y="1253"/>
                  <a:ext cx="590" cy="951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424" name="Oval 1440"/>
                <p:cNvSpPr>
                  <a:spLocks noChangeArrowheads="1"/>
                </p:cNvSpPr>
                <p:nvPr/>
              </p:nvSpPr>
              <p:spPr bwMode="auto">
                <a:xfrm>
                  <a:off x="4059" y="1162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  <p:sp>
              <p:nvSpPr>
                <p:cNvPr id="171425" name="Line 1441"/>
                <p:cNvSpPr>
                  <a:spLocks noChangeShapeType="1"/>
                </p:cNvSpPr>
                <p:nvPr/>
              </p:nvSpPr>
              <p:spPr bwMode="auto">
                <a:xfrm>
                  <a:off x="3379" y="2205"/>
                  <a:ext cx="13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</p:grpSp>
          <p:grpSp>
            <p:nvGrpSpPr>
              <p:cNvPr id="171426" name="Group 1442"/>
              <p:cNvGrpSpPr>
                <a:grpSpLocks/>
              </p:cNvGrpSpPr>
              <p:nvPr/>
            </p:nvGrpSpPr>
            <p:grpSpPr bwMode="auto">
              <a:xfrm>
                <a:off x="4286" y="2931"/>
                <a:ext cx="1588" cy="1361"/>
                <a:chOff x="2880" y="1162"/>
                <a:chExt cx="1588" cy="1361"/>
              </a:xfrm>
            </p:grpSpPr>
            <p:sp>
              <p:nvSpPr>
                <p:cNvPr id="171427" name="Line 1443"/>
                <p:cNvSpPr>
                  <a:spLocks noChangeShapeType="1"/>
                </p:cNvSpPr>
                <p:nvPr/>
              </p:nvSpPr>
              <p:spPr bwMode="auto">
                <a:xfrm>
                  <a:off x="3787" y="1480"/>
                  <a:ext cx="453" cy="862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428" name="Line 1444"/>
                <p:cNvSpPr>
                  <a:spLocks noChangeShapeType="1"/>
                </p:cNvSpPr>
                <p:nvPr/>
              </p:nvSpPr>
              <p:spPr bwMode="auto">
                <a:xfrm flipV="1">
                  <a:off x="3787" y="1298"/>
                  <a:ext cx="136" cy="181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429" name="Line 1445"/>
                <p:cNvSpPr>
                  <a:spLocks noChangeShapeType="1"/>
                </p:cNvSpPr>
                <p:nvPr/>
              </p:nvSpPr>
              <p:spPr bwMode="auto">
                <a:xfrm>
                  <a:off x="2880" y="1752"/>
                  <a:ext cx="9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430" name="Line 1446"/>
                <p:cNvSpPr>
                  <a:spLocks noChangeShapeType="1"/>
                </p:cNvSpPr>
                <p:nvPr/>
              </p:nvSpPr>
              <p:spPr bwMode="auto">
                <a:xfrm>
                  <a:off x="2970" y="1752"/>
                  <a:ext cx="318" cy="590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431" name="Line 1447"/>
                <p:cNvSpPr>
                  <a:spLocks noChangeShapeType="1"/>
                </p:cNvSpPr>
                <p:nvPr/>
              </p:nvSpPr>
              <p:spPr bwMode="auto">
                <a:xfrm flipV="1">
                  <a:off x="2970" y="1299"/>
                  <a:ext cx="273" cy="453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432" name="Line 1448"/>
                <p:cNvSpPr>
                  <a:spLocks noChangeShapeType="1"/>
                </p:cNvSpPr>
                <p:nvPr/>
              </p:nvSpPr>
              <p:spPr bwMode="auto">
                <a:xfrm>
                  <a:off x="3197" y="1979"/>
                  <a:ext cx="182" cy="363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433" name="Line 1449"/>
                <p:cNvSpPr>
                  <a:spLocks noChangeShapeType="1"/>
                </p:cNvSpPr>
                <p:nvPr/>
              </p:nvSpPr>
              <p:spPr bwMode="auto">
                <a:xfrm flipV="1">
                  <a:off x="3197" y="1299"/>
                  <a:ext cx="408" cy="680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434" name="Line 1450"/>
                <p:cNvSpPr>
                  <a:spLocks noChangeShapeType="1"/>
                </p:cNvSpPr>
                <p:nvPr/>
              </p:nvSpPr>
              <p:spPr bwMode="auto">
                <a:xfrm>
                  <a:off x="3107" y="1979"/>
                  <a:ext cx="9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435" name="Line 1451"/>
                <p:cNvSpPr>
                  <a:spLocks noChangeShapeType="1"/>
                </p:cNvSpPr>
                <p:nvPr/>
              </p:nvSpPr>
              <p:spPr bwMode="auto">
                <a:xfrm>
                  <a:off x="3333" y="2070"/>
                  <a:ext cx="137" cy="272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436" name="Line 1452"/>
                <p:cNvSpPr>
                  <a:spLocks noChangeShapeType="1"/>
                </p:cNvSpPr>
                <p:nvPr/>
              </p:nvSpPr>
              <p:spPr bwMode="auto">
                <a:xfrm flipV="1">
                  <a:off x="3333" y="1299"/>
                  <a:ext cx="454" cy="770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437" name="Line 1453"/>
                <p:cNvSpPr>
                  <a:spLocks noChangeShapeType="1"/>
                </p:cNvSpPr>
                <p:nvPr/>
              </p:nvSpPr>
              <p:spPr bwMode="auto">
                <a:xfrm>
                  <a:off x="3243" y="2070"/>
                  <a:ext cx="9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438" name="Oval 1454"/>
                <p:cNvSpPr>
                  <a:spLocks noChangeArrowheads="1"/>
                </p:cNvSpPr>
                <p:nvPr/>
              </p:nvSpPr>
              <p:spPr bwMode="auto">
                <a:xfrm>
                  <a:off x="3923" y="1162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  <p:sp>
              <p:nvSpPr>
                <p:cNvPr id="171439" name="Oval 1455"/>
                <p:cNvSpPr>
                  <a:spLocks noChangeArrowheads="1"/>
                </p:cNvSpPr>
                <p:nvPr/>
              </p:nvSpPr>
              <p:spPr bwMode="auto">
                <a:xfrm>
                  <a:off x="4150" y="2341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71440" name="Line 1456"/>
                <p:cNvSpPr>
                  <a:spLocks noChangeShapeType="1"/>
                </p:cNvSpPr>
                <p:nvPr/>
              </p:nvSpPr>
              <p:spPr bwMode="auto">
                <a:xfrm>
                  <a:off x="3651" y="2523"/>
                  <a:ext cx="9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441" name="Oval 1457"/>
                <p:cNvSpPr>
                  <a:spLocks noChangeArrowheads="1"/>
                </p:cNvSpPr>
                <p:nvPr/>
              </p:nvSpPr>
              <p:spPr bwMode="auto">
                <a:xfrm>
                  <a:off x="3243" y="2342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71442" name="Oval 1458"/>
                <p:cNvSpPr>
                  <a:spLocks noChangeArrowheads="1"/>
                </p:cNvSpPr>
                <p:nvPr/>
              </p:nvSpPr>
              <p:spPr bwMode="auto">
                <a:xfrm>
                  <a:off x="3333" y="2342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71443" name="Oval 1459"/>
                <p:cNvSpPr>
                  <a:spLocks noChangeArrowheads="1"/>
                </p:cNvSpPr>
                <p:nvPr/>
              </p:nvSpPr>
              <p:spPr bwMode="auto">
                <a:xfrm>
                  <a:off x="3424" y="2342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71444" name="Oval 1460"/>
                <p:cNvSpPr>
                  <a:spLocks noChangeArrowheads="1"/>
                </p:cNvSpPr>
                <p:nvPr/>
              </p:nvSpPr>
              <p:spPr bwMode="auto">
                <a:xfrm>
                  <a:off x="3152" y="1162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  <p:sp>
              <p:nvSpPr>
                <p:cNvPr id="171445" name="Oval 1461"/>
                <p:cNvSpPr>
                  <a:spLocks noChangeArrowheads="1"/>
                </p:cNvSpPr>
                <p:nvPr/>
              </p:nvSpPr>
              <p:spPr bwMode="auto">
                <a:xfrm>
                  <a:off x="3515" y="1162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  <p:sp>
              <p:nvSpPr>
                <p:cNvPr id="171446" name="Oval 1462"/>
                <p:cNvSpPr>
                  <a:spLocks noChangeArrowheads="1"/>
                </p:cNvSpPr>
                <p:nvPr/>
              </p:nvSpPr>
              <p:spPr bwMode="auto">
                <a:xfrm>
                  <a:off x="3741" y="1162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  <p:sp>
              <p:nvSpPr>
                <p:cNvPr id="171447" name="Line 1463"/>
                <p:cNvSpPr>
                  <a:spLocks noChangeShapeType="1"/>
                </p:cNvSpPr>
                <p:nvPr/>
              </p:nvSpPr>
              <p:spPr bwMode="auto">
                <a:xfrm>
                  <a:off x="3696" y="1480"/>
                  <a:ext cx="9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448" name="Line 1464"/>
                <p:cNvSpPr>
                  <a:spLocks noChangeShapeType="1"/>
                </p:cNvSpPr>
                <p:nvPr/>
              </p:nvSpPr>
              <p:spPr bwMode="auto">
                <a:xfrm>
                  <a:off x="4105" y="1752"/>
                  <a:ext cx="318" cy="590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449" name="Oval 1465"/>
                <p:cNvSpPr>
                  <a:spLocks noChangeArrowheads="1"/>
                </p:cNvSpPr>
                <p:nvPr/>
              </p:nvSpPr>
              <p:spPr bwMode="auto">
                <a:xfrm>
                  <a:off x="4332" y="2341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71450" name="Line 1466"/>
                <p:cNvSpPr>
                  <a:spLocks noChangeShapeType="1"/>
                </p:cNvSpPr>
                <p:nvPr/>
              </p:nvSpPr>
              <p:spPr bwMode="auto">
                <a:xfrm flipV="1">
                  <a:off x="4104" y="1253"/>
                  <a:ext cx="273" cy="453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451" name="Line 1467"/>
                <p:cNvSpPr>
                  <a:spLocks noChangeShapeType="1"/>
                </p:cNvSpPr>
                <p:nvPr/>
              </p:nvSpPr>
              <p:spPr bwMode="auto">
                <a:xfrm>
                  <a:off x="3923" y="1706"/>
                  <a:ext cx="18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452" name="Oval 1468"/>
                <p:cNvSpPr>
                  <a:spLocks noChangeArrowheads="1"/>
                </p:cNvSpPr>
                <p:nvPr/>
              </p:nvSpPr>
              <p:spPr bwMode="auto">
                <a:xfrm>
                  <a:off x="4286" y="1162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  <p:sp>
              <p:nvSpPr>
                <p:cNvPr id="171453" name="Line 1469"/>
                <p:cNvSpPr>
                  <a:spLocks noChangeShapeType="1"/>
                </p:cNvSpPr>
                <p:nvPr/>
              </p:nvSpPr>
              <p:spPr bwMode="auto">
                <a:xfrm>
                  <a:off x="3515" y="2205"/>
                  <a:ext cx="91" cy="136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454" name="Oval 1470"/>
                <p:cNvSpPr>
                  <a:spLocks noChangeArrowheads="1"/>
                </p:cNvSpPr>
                <p:nvPr/>
              </p:nvSpPr>
              <p:spPr bwMode="auto">
                <a:xfrm>
                  <a:off x="3560" y="2341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71455" name="Line 1471"/>
                <p:cNvSpPr>
                  <a:spLocks noChangeShapeType="1"/>
                </p:cNvSpPr>
                <p:nvPr/>
              </p:nvSpPr>
              <p:spPr bwMode="auto">
                <a:xfrm flipV="1">
                  <a:off x="3515" y="1253"/>
                  <a:ext cx="590" cy="951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456" name="Oval 1472"/>
                <p:cNvSpPr>
                  <a:spLocks noChangeArrowheads="1"/>
                </p:cNvSpPr>
                <p:nvPr/>
              </p:nvSpPr>
              <p:spPr bwMode="auto">
                <a:xfrm>
                  <a:off x="4059" y="1162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  <p:sp>
              <p:nvSpPr>
                <p:cNvPr id="171457" name="Line 1473"/>
                <p:cNvSpPr>
                  <a:spLocks noChangeShapeType="1"/>
                </p:cNvSpPr>
                <p:nvPr/>
              </p:nvSpPr>
              <p:spPr bwMode="auto">
                <a:xfrm>
                  <a:off x="3379" y="2205"/>
                  <a:ext cx="13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</p:grpSp>
          <p:grpSp>
            <p:nvGrpSpPr>
              <p:cNvPr id="171458" name="Group 1474"/>
              <p:cNvGrpSpPr>
                <a:grpSpLocks/>
              </p:cNvGrpSpPr>
              <p:nvPr/>
            </p:nvGrpSpPr>
            <p:grpSpPr bwMode="auto">
              <a:xfrm>
                <a:off x="4422" y="2976"/>
                <a:ext cx="1588" cy="1361"/>
                <a:chOff x="2880" y="1162"/>
                <a:chExt cx="1588" cy="1361"/>
              </a:xfrm>
            </p:grpSpPr>
            <p:sp>
              <p:nvSpPr>
                <p:cNvPr id="171459" name="Line 1475"/>
                <p:cNvSpPr>
                  <a:spLocks noChangeShapeType="1"/>
                </p:cNvSpPr>
                <p:nvPr/>
              </p:nvSpPr>
              <p:spPr bwMode="auto">
                <a:xfrm>
                  <a:off x="3787" y="1480"/>
                  <a:ext cx="453" cy="862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460" name="Line 1476"/>
                <p:cNvSpPr>
                  <a:spLocks noChangeShapeType="1"/>
                </p:cNvSpPr>
                <p:nvPr/>
              </p:nvSpPr>
              <p:spPr bwMode="auto">
                <a:xfrm flipV="1">
                  <a:off x="3787" y="1298"/>
                  <a:ext cx="136" cy="181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461" name="Line 1477"/>
                <p:cNvSpPr>
                  <a:spLocks noChangeShapeType="1"/>
                </p:cNvSpPr>
                <p:nvPr/>
              </p:nvSpPr>
              <p:spPr bwMode="auto">
                <a:xfrm>
                  <a:off x="2880" y="1752"/>
                  <a:ext cx="9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462" name="Line 1478"/>
                <p:cNvSpPr>
                  <a:spLocks noChangeShapeType="1"/>
                </p:cNvSpPr>
                <p:nvPr/>
              </p:nvSpPr>
              <p:spPr bwMode="auto">
                <a:xfrm>
                  <a:off x="2970" y="1752"/>
                  <a:ext cx="318" cy="590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463" name="Line 1479"/>
                <p:cNvSpPr>
                  <a:spLocks noChangeShapeType="1"/>
                </p:cNvSpPr>
                <p:nvPr/>
              </p:nvSpPr>
              <p:spPr bwMode="auto">
                <a:xfrm flipV="1">
                  <a:off x="2970" y="1299"/>
                  <a:ext cx="273" cy="453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464" name="Line 1480"/>
                <p:cNvSpPr>
                  <a:spLocks noChangeShapeType="1"/>
                </p:cNvSpPr>
                <p:nvPr/>
              </p:nvSpPr>
              <p:spPr bwMode="auto">
                <a:xfrm>
                  <a:off x="3197" y="1979"/>
                  <a:ext cx="182" cy="363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465" name="Line 1481"/>
                <p:cNvSpPr>
                  <a:spLocks noChangeShapeType="1"/>
                </p:cNvSpPr>
                <p:nvPr/>
              </p:nvSpPr>
              <p:spPr bwMode="auto">
                <a:xfrm flipV="1">
                  <a:off x="3197" y="1299"/>
                  <a:ext cx="408" cy="680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466" name="Line 1482"/>
                <p:cNvSpPr>
                  <a:spLocks noChangeShapeType="1"/>
                </p:cNvSpPr>
                <p:nvPr/>
              </p:nvSpPr>
              <p:spPr bwMode="auto">
                <a:xfrm>
                  <a:off x="3107" y="1979"/>
                  <a:ext cx="9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467" name="Line 1483"/>
                <p:cNvSpPr>
                  <a:spLocks noChangeShapeType="1"/>
                </p:cNvSpPr>
                <p:nvPr/>
              </p:nvSpPr>
              <p:spPr bwMode="auto">
                <a:xfrm>
                  <a:off x="3333" y="2070"/>
                  <a:ext cx="137" cy="272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468" name="Line 1484"/>
                <p:cNvSpPr>
                  <a:spLocks noChangeShapeType="1"/>
                </p:cNvSpPr>
                <p:nvPr/>
              </p:nvSpPr>
              <p:spPr bwMode="auto">
                <a:xfrm flipV="1">
                  <a:off x="3333" y="1299"/>
                  <a:ext cx="454" cy="770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469" name="Line 1485"/>
                <p:cNvSpPr>
                  <a:spLocks noChangeShapeType="1"/>
                </p:cNvSpPr>
                <p:nvPr/>
              </p:nvSpPr>
              <p:spPr bwMode="auto">
                <a:xfrm>
                  <a:off x="3243" y="2070"/>
                  <a:ext cx="9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470" name="Oval 1486"/>
                <p:cNvSpPr>
                  <a:spLocks noChangeArrowheads="1"/>
                </p:cNvSpPr>
                <p:nvPr/>
              </p:nvSpPr>
              <p:spPr bwMode="auto">
                <a:xfrm>
                  <a:off x="3923" y="1162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  <p:sp>
              <p:nvSpPr>
                <p:cNvPr id="171471" name="Oval 1487"/>
                <p:cNvSpPr>
                  <a:spLocks noChangeArrowheads="1"/>
                </p:cNvSpPr>
                <p:nvPr/>
              </p:nvSpPr>
              <p:spPr bwMode="auto">
                <a:xfrm>
                  <a:off x="4150" y="2341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71472" name="Line 1488"/>
                <p:cNvSpPr>
                  <a:spLocks noChangeShapeType="1"/>
                </p:cNvSpPr>
                <p:nvPr/>
              </p:nvSpPr>
              <p:spPr bwMode="auto">
                <a:xfrm>
                  <a:off x="3651" y="2523"/>
                  <a:ext cx="9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473" name="Oval 1489"/>
                <p:cNvSpPr>
                  <a:spLocks noChangeArrowheads="1"/>
                </p:cNvSpPr>
                <p:nvPr/>
              </p:nvSpPr>
              <p:spPr bwMode="auto">
                <a:xfrm>
                  <a:off x="3243" y="2342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71474" name="Oval 1490"/>
                <p:cNvSpPr>
                  <a:spLocks noChangeArrowheads="1"/>
                </p:cNvSpPr>
                <p:nvPr/>
              </p:nvSpPr>
              <p:spPr bwMode="auto">
                <a:xfrm>
                  <a:off x="3333" y="2342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71475" name="Oval 1491"/>
                <p:cNvSpPr>
                  <a:spLocks noChangeArrowheads="1"/>
                </p:cNvSpPr>
                <p:nvPr/>
              </p:nvSpPr>
              <p:spPr bwMode="auto">
                <a:xfrm>
                  <a:off x="3424" y="2342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71476" name="Oval 1492"/>
                <p:cNvSpPr>
                  <a:spLocks noChangeArrowheads="1"/>
                </p:cNvSpPr>
                <p:nvPr/>
              </p:nvSpPr>
              <p:spPr bwMode="auto">
                <a:xfrm>
                  <a:off x="3152" y="1162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  <p:sp>
              <p:nvSpPr>
                <p:cNvPr id="171477" name="Oval 1493"/>
                <p:cNvSpPr>
                  <a:spLocks noChangeArrowheads="1"/>
                </p:cNvSpPr>
                <p:nvPr/>
              </p:nvSpPr>
              <p:spPr bwMode="auto">
                <a:xfrm>
                  <a:off x="3515" y="1162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  <p:sp>
              <p:nvSpPr>
                <p:cNvPr id="171478" name="Oval 1494"/>
                <p:cNvSpPr>
                  <a:spLocks noChangeArrowheads="1"/>
                </p:cNvSpPr>
                <p:nvPr/>
              </p:nvSpPr>
              <p:spPr bwMode="auto">
                <a:xfrm>
                  <a:off x="3741" y="1162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  <p:sp>
              <p:nvSpPr>
                <p:cNvPr id="171479" name="Line 1495"/>
                <p:cNvSpPr>
                  <a:spLocks noChangeShapeType="1"/>
                </p:cNvSpPr>
                <p:nvPr/>
              </p:nvSpPr>
              <p:spPr bwMode="auto">
                <a:xfrm>
                  <a:off x="3696" y="1480"/>
                  <a:ext cx="9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480" name="Line 1496"/>
                <p:cNvSpPr>
                  <a:spLocks noChangeShapeType="1"/>
                </p:cNvSpPr>
                <p:nvPr/>
              </p:nvSpPr>
              <p:spPr bwMode="auto">
                <a:xfrm>
                  <a:off x="4105" y="1752"/>
                  <a:ext cx="318" cy="590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481" name="Oval 1497"/>
                <p:cNvSpPr>
                  <a:spLocks noChangeArrowheads="1"/>
                </p:cNvSpPr>
                <p:nvPr/>
              </p:nvSpPr>
              <p:spPr bwMode="auto">
                <a:xfrm>
                  <a:off x="4332" y="2341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71482" name="Line 1498"/>
                <p:cNvSpPr>
                  <a:spLocks noChangeShapeType="1"/>
                </p:cNvSpPr>
                <p:nvPr/>
              </p:nvSpPr>
              <p:spPr bwMode="auto">
                <a:xfrm flipV="1">
                  <a:off x="4104" y="1253"/>
                  <a:ext cx="273" cy="453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483" name="Line 1499"/>
                <p:cNvSpPr>
                  <a:spLocks noChangeShapeType="1"/>
                </p:cNvSpPr>
                <p:nvPr/>
              </p:nvSpPr>
              <p:spPr bwMode="auto">
                <a:xfrm>
                  <a:off x="3923" y="1706"/>
                  <a:ext cx="18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484" name="Oval 1500"/>
                <p:cNvSpPr>
                  <a:spLocks noChangeArrowheads="1"/>
                </p:cNvSpPr>
                <p:nvPr/>
              </p:nvSpPr>
              <p:spPr bwMode="auto">
                <a:xfrm>
                  <a:off x="4286" y="1162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  <p:sp>
              <p:nvSpPr>
                <p:cNvPr id="171485" name="Line 1501"/>
                <p:cNvSpPr>
                  <a:spLocks noChangeShapeType="1"/>
                </p:cNvSpPr>
                <p:nvPr/>
              </p:nvSpPr>
              <p:spPr bwMode="auto">
                <a:xfrm>
                  <a:off x="3515" y="2205"/>
                  <a:ext cx="91" cy="136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486" name="Oval 1502"/>
                <p:cNvSpPr>
                  <a:spLocks noChangeArrowheads="1"/>
                </p:cNvSpPr>
                <p:nvPr/>
              </p:nvSpPr>
              <p:spPr bwMode="auto">
                <a:xfrm>
                  <a:off x="3560" y="2341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71487" name="Line 1503"/>
                <p:cNvSpPr>
                  <a:spLocks noChangeShapeType="1"/>
                </p:cNvSpPr>
                <p:nvPr/>
              </p:nvSpPr>
              <p:spPr bwMode="auto">
                <a:xfrm flipV="1">
                  <a:off x="3515" y="1253"/>
                  <a:ext cx="590" cy="951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488" name="Oval 1504"/>
                <p:cNvSpPr>
                  <a:spLocks noChangeArrowheads="1"/>
                </p:cNvSpPr>
                <p:nvPr/>
              </p:nvSpPr>
              <p:spPr bwMode="auto">
                <a:xfrm>
                  <a:off x="4059" y="1162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  <p:sp>
              <p:nvSpPr>
                <p:cNvPr id="171489" name="Line 1505"/>
                <p:cNvSpPr>
                  <a:spLocks noChangeShapeType="1"/>
                </p:cNvSpPr>
                <p:nvPr/>
              </p:nvSpPr>
              <p:spPr bwMode="auto">
                <a:xfrm>
                  <a:off x="3379" y="2205"/>
                  <a:ext cx="13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</p:grpSp>
          <p:grpSp>
            <p:nvGrpSpPr>
              <p:cNvPr id="171490" name="Group 1506"/>
              <p:cNvGrpSpPr>
                <a:grpSpLocks/>
              </p:cNvGrpSpPr>
              <p:nvPr/>
            </p:nvGrpSpPr>
            <p:grpSpPr bwMode="auto">
              <a:xfrm>
                <a:off x="4603" y="2976"/>
                <a:ext cx="1588" cy="1361"/>
                <a:chOff x="2880" y="1162"/>
                <a:chExt cx="1588" cy="1361"/>
              </a:xfrm>
            </p:grpSpPr>
            <p:sp>
              <p:nvSpPr>
                <p:cNvPr id="171491" name="Line 1507"/>
                <p:cNvSpPr>
                  <a:spLocks noChangeShapeType="1"/>
                </p:cNvSpPr>
                <p:nvPr/>
              </p:nvSpPr>
              <p:spPr bwMode="auto">
                <a:xfrm>
                  <a:off x="3787" y="1480"/>
                  <a:ext cx="453" cy="862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492" name="Line 1508"/>
                <p:cNvSpPr>
                  <a:spLocks noChangeShapeType="1"/>
                </p:cNvSpPr>
                <p:nvPr/>
              </p:nvSpPr>
              <p:spPr bwMode="auto">
                <a:xfrm flipV="1">
                  <a:off x="3787" y="1298"/>
                  <a:ext cx="136" cy="181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493" name="Line 1509"/>
                <p:cNvSpPr>
                  <a:spLocks noChangeShapeType="1"/>
                </p:cNvSpPr>
                <p:nvPr/>
              </p:nvSpPr>
              <p:spPr bwMode="auto">
                <a:xfrm>
                  <a:off x="2880" y="1752"/>
                  <a:ext cx="9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494" name="Line 1510"/>
                <p:cNvSpPr>
                  <a:spLocks noChangeShapeType="1"/>
                </p:cNvSpPr>
                <p:nvPr/>
              </p:nvSpPr>
              <p:spPr bwMode="auto">
                <a:xfrm>
                  <a:off x="2970" y="1752"/>
                  <a:ext cx="318" cy="590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495" name="Line 1511"/>
                <p:cNvSpPr>
                  <a:spLocks noChangeShapeType="1"/>
                </p:cNvSpPr>
                <p:nvPr/>
              </p:nvSpPr>
              <p:spPr bwMode="auto">
                <a:xfrm flipV="1">
                  <a:off x="2970" y="1299"/>
                  <a:ext cx="273" cy="453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496" name="Line 1512"/>
                <p:cNvSpPr>
                  <a:spLocks noChangeShapeType="1"/>
                </p:cNvSpPr>
                <p:nvPr/>
              </p:nvSpPr>
              <p:spPr bwMode="auto">
                <a:xfrm>
                  <a:off x="3197" y="1979"/>
                  <a:ext cx="182" cy="363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497" name="Line 1513"/>
                <p:cNvSpPr>
                  <a:spLocks noChangeShapeType="1"/>
                </p:cNvSpPr>
                <p:nvPr/>
              </p:nvSpPr>
              <p:spPr bwMode="auto">
                <a:xfrm flipV="1">
                  <a:off x="3197" y="1299"/>
                  <a:ext cx="408" cy="680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498" name="Line 1514"/>
                <p:cNvSpPr>
                  <a:spLocks noChangeShapeType="1"/>
                </p:cNvSpPr>
                <p:nvPr/>
              </p:nvSpPr>
              <p:spPr bwMode="auto">
                <a:xfrm>
                  <a:off x="3107" y="1979"/>
                  <a:ext cx="9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499" name="Line 1515"/>
                <p:cNvSpPr>
                  <a:spLocks noChangeShapeType="1"/>
                </p:cNvSpPr>
                <p:nvPr/>
              </p:nvSpPr>
              <p:spPr bwMode="auto">
                <a:xfrm>
                  <a:off x="3333" y="2070"/>
                  <a:ext cx="137" cy="272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500" name="Line 1516"/>
                <p:cNvSpPr>
                  <a:spLocks noChangeShapeType="1"/>
                </p:cNvSpPr>
                <p:nvPr/>
              </p:nvSpPr>
              <p:spPr bwMode="auto">
                <a:xfrm flipV="1">
                  <a:off x="3333" y="1299"/>
                  <a:ext cx="454" cy="770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501" name="Line 1517"/>
                <p:cNvSpPr>
                  <a:spLocks noChangeShapeType="1"/>
                </p:cNvSpPr>
                <p:nvPr/>
              </p:nvSpPr>
              <p:spPr bwMode="auto">
                <a:xfrm>
                  <a:off x="3243" y="2070"/>
                  <a:ext cx="9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502" name="Oval 1518"/>
                <p:cNvSpPr>
                  <a:spLocks noChangeArrowheads="1"/>
                </p:cNvSpPr>
                <p:nvPr/>
              </p:nvSpPr>
              <p:spPr bwMode="auto">
                <a:xfrm>
                  <a:off x="3923" y="1162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  <p:sp>
              <p:nvSpPr>
                <p:cNvPr id="171503" name="Oval 1519"/>
                <p:cNvSpPr>
                  <a:spLocks noChangeArrowheads="1"/>
                </p:cNvSpPr>
                <p:nvPr/>
              </p:nvSpPr>
              <p:spPr bwMode="auto">
                <a:xfrm>
                  <a:off x="4150" y="2341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71504" name="Line 1520"/>
                <p:cNvSpPr>
                  <a:spLocks noChangeShapeType="1"/>
                </p:cNvSpPr>
                <p:nvPr/>
              </p:nvSpPr>
              <p:spPr bwMode="auto">
                <a:xfrm>
                  <a:off x="3651" y="2523"/>
                  <a:ext cx="9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505" name="Oval 1521"/>
                <p:cNvSpPr>
                  <a:spLocks noChangeArrowheads="1"/>
                </p:cNvSpPr>
                <p:nvPr/>
              </p:nvSpPr>
              <p:spPr bwMode="auto">
                <a:xfrm>
                  <a:off x="3243" y="2342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71506" name="Oval 1522"/>
                <p:cNvSpPr>
                  <a:spLocks noChangeArrowheads="1"/>
                </p:cNvSpPr>
                <p:nvPr/>
              </p:nvSpPr>
              <p:spPr bwMode="auto">
                <a:xfrm>
                  <a:off x="3333" y="2342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71507" name="Oval 1523"/>
                <p:cNvSpPr>
                  <a:spLocks noChangeArrowheads="1"/>
                </p:cNvSpPr>
                <p:nvPr/>
              </p:nvSpPr>
              <p:spPr bwMode="auto">
                <a:xfrm>
                  <a:off x="3424" y="2342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71508" name="Oval 1524"/>
                <p:cNvSpPr>
                  <a:spLocks noChangeArrowheads="1"/>
                </p:cNvSpPr>
                <p:nvPr/>
              </p:nvSpPr>
              <p:spPr bwMode="auto">
                <a:xfrm>
                  <a:off x="3152" y="1162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  <p:sp>
              <p:nvSpPr>
                <p:cNvPr id="171509" name="Oval 1525"/>
                <p:cNvSpPr>
                  <a:spLocks noChangeArrowheads="1"/>
                </p:cNvSpPr>
                <p:nvPr/>
              </p:nvSpPr>
              <p:spPr bwMode="auto">
                <a:xfrm>
                  <a:off x="3515" y="1162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  <p:sp>
              <p:nvSpPr>
                <p:cNvPr id="171510" name="Oval 1526"/>
                <p:cNvSpPr>
                  <a:spLocks noChangeArrowheads="1"/>
                </p:cNvSpPr>
                <p:nvPr/>
              </p:nvSpPr>
              <p:spPr bwMode="auto">
                <a:xfrm>
                  <a:off x="3741" y="1162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  <p:sp>
              <p:nvSpPr>
                <p:cNvPr id="171511" name="Line 1527"/>
                <p:cNvSpPr>
                  <a:spLocks noChangeShapeType="1"/>
                </p:cNvSpPr>
                <p:nvPr/>
              </p:nvSpPr>
              <p:spPr bwMode="auto">
                <a:xfrm>
                  <a:off x="3696" y="1480"/>
                  <a:ext cx="9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512" name="Line 1528"/>
                <p:cNvSpPr>
                  <a:spLocks noChangeShapeType="1"/>
                </p:cNvSpPr>
                <p:nvPr/>
              </p:nvSpPr>
              <p:spPr bwMode="auto">
                <a:xfrm>
                  <a:off x="4105" y="1752"/>
                  <a:ext cx="318" cy="590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513" name="Oval 1529"/>
                <p:cNvSpPr>
                  <a:spLocks noChangeArrowheads="1"/>
                </p:cNvSpPr>
                <p:nvPr/>
              </p:nvSpPr>
              <p:spPr bwMode="auto">
                <a:xfrm>
                  <a:off x="4332" y="2341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71514" name="Line 1530"/>
                <p:cNvSpPr>
                  <a:spLocks noChangeShapeType="1"/>
                </p:cNvSpPr>
                <p:nvPr/>
              </p:nvSpPr>
              <p:spPr bwMode="auto">
                <a:xfrm flipV="1">
                  <a:off x="4104" y="1253"/>
                  <a:ext cx="273" cy="453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515" name="Line 1531"/>
                <p:cNvSpPr>
                  <a:spLocks noChangeShapeType="1"/>
                </p:cNvSpPr>
                <p:nvPr/>
              </p:nvSpPr>
              <p:spPr bwMode="auto">
                <a:xfrm>
                  <a:off x="3923" y="1706"/>
                  <a:ext cx="18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516" name="Oval 1532"/>
                <p:cNvSpPr>
                  <a:spLocks noChangeArrowheads="1"/>
                </p:cNvSpPr>
                <p:nvPr/>
              </p:nvSpPr>
              <p:spPr bwMode="auto">
                <a:xfrm>
                  <a:off x="4286" y="1162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  <p:sp>
              <p:nvSpPr>
                <p:cNvPr id="171517" name="Line 1533"/>
                <p:cNvSpPr>
                  <a:spLocks noChangeShapeType="1"/>
                </p:cNvSpPr>
                <p:nvPr/>
              </p:nvSpPr>
              <p:spPr bwMode="auto">
                <a:xfrm>
                  <a:off x="3515" y="2205"/>
                  <a:ext cx="91" cy="136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518" name="Oval 1534"/>
                <p:cNvSpPr>
                  <a:spLocks noChangeArrowheads="1"/>
                </p:cNvSpPr>
                <p:nvPr/>
              </p:nvSpPr>
              <p:spPr bwMode="auto">
                <a:xfrm>
                  <a:off x="3560" y="2341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71519" name="Line 1535"/>
                <p:cNvSpPr>
                  <a:spLocks noChangeShapeType="1"/>
                </p:cNvSpPr>
                <p:nvPr/>
              </p:nvSpPr>
              <p:spPr bwMode="auto">
                <a:xfrm flipV="1">
                  <a:off x="3515" y="1253"/>
                  <a:ext cx="590" cy="951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520" name="Oval 1536"/>
                <p:cNvSpPr>
                  <a:spLocks noChangeArrowheads="1"/>
                </p:cNvSpPr>
                <p:nvPr/>
              </p:nvSpPr>
              <p:spPr bwMode="auto">
                <a:xfrm>
                  <a:off x="4059" y="1162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  <p:sp>
              <p:nvSpPr>
                <p:cNvPr id="171521" name="Line 1537"/>
                <p:cNvSpPr>
                  <a:spLocks noChangeShapeType="1"/>
                </p:cNvSpPr>
                <p:nvPr/>
              </p:nvSpPr>
              <p:spPr bwMode="auto">
                <a:xfrm>
                  <a:off x="3379" y="2205"/>
                  <a:ext cx="13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</p:grpSp>
          <p:grpSp>
            <p:nvGrpSpPr>
              <p:cNvPr id="171522" name="Group 1538"/>
              <p:cNvGrpSpPr>
                <a:grpSpLocks/>
              </p:cNvGrpSpPr>
              <p:nvPr/>
            </p:nvGrpSpPr>
            <p:grpSpPr bwMode="auto">
              <a:xfrm>
                <a:off x="4513" y="2976"/>
                <a:ext cx="1588" cy="1361"/>
                <a:chOff x="2880" y="1162"/>
                <a:chExt cx="1588" cy="1361"/>
              </a:xfrm>
            </p:grpSpPr>
            <p:sp>
              <p:nvSpPr>
                <p:cNvPr id="171523" name="Line 1539"/>
                <p:cNvSpPr>
                  <a:spLocks noChangeShapeType="1"/>
                </p:cNvSpPr>
                <p:nvPr/>
              </p:nvSpPr>
              <p:spPr bwMode="auto">
                <a:xfrm>
                  <a:off x="3787" y="1480"/>
                  <a:ext cx="453" cy="862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524" name="Line 1540"/>
                <p:cNvSpPr>
                  <a:spLocks noChangeShapeType="1"/>
                </p:cNvSpPr>
                <p:nvPr/>
              </p:nvSpPr>
              <p:spPr bwMode="auto">
                <a:xfrm flipV="1">
                  <a:off x="3787" y="1298"/>
                  <a:ext cx="136" cy="181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525" name="Line 1541"/>
                <p:cNvSpPr>
                  <a:spLocks noChangeShapeType="1"/>
                </p:cNvSpPr>
                <p:nvPr/>
              </p:nvSpPr>
              <p:spPr bwMode="auto">
                <a:xfrm>
                  <a:off x="2880" y="1752"/>
                  <a:ext cx="9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526" name="Line 1542"/>
                <p:cNvSpPr>
                  <a:spLocks noChangeShapeType="1"/>
                </p:cNvSpPr>
                <p:nvPr/>
              </p:nvSpPr>
              <p:spPr bwMode="auto">
                <a:xfrm>
                  <a:off x="2970" y="1752"/>
                  <a:ext cx="318" cy="590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527" name="Line 1543"/>
                <p:cNvSpPr>
                  <a:spLocks noChangeShapeType="1"/>
                </p:cNvSpPr>
                <p:nvPr/>
              </p:nvSpPr>
              <p:spPr bwMode="auto">
                <a:xfrm flipV="1">
                  <a:off x="2970" y="1299"/>
                  <a:ext cx="273" cy="453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528" name="Line 1544"/>
                <p:cNvSpPr>
                  <a:spLocks noChangeShapeType="1"/>
                </p:cNvSpPr>
                <p:nvPr/>
              </p:nvSpPr>
              <p:spPr bwMode="auto">
                <a:xfrm>
                  <a:off x="3197" y="1979"/>
                  <a:ext cx="182" cy="363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529" name="Line 1545"/>
                <p:cNvSpPr>
                  <a:spLocks noChangeShapeType="1"/>
                </p:cNvSpPr>
                <p:nvPr/>
              </p:nvSpPr>
              <p:spPr bwMode="auto">
                <a:xfrm flipV="1">
                  <a:off x="3197" y="1299"/>
                  <a:ext cx="408" cy="680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530" name="Line 1546"/>
                <p:cNvSpPr>
                  <a:spLocks noChangeShapeType="1"/>
                </p:cNvSpPr>
                <p:nvPr/>
              </p:nvSpPr>
              <p:spPr bwMode="auto">
                <a:xfrm>
                  <a:off x="3107" y="1979"/>
                  <a:ext cx="9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531" name="Line 1547"/>
                <p:cNvSpPr>
                  <a:spLocks noChangeShapeType="1"/>
                </p:cNvSpPr>
                <p:nvPr/>
              </p:nvSpPr>
              <p:spPr bwMode="auto">
                <a:xfrm>
                  <a:off x="3333" y="2070"/>
                  <a:ext cx="137" cy="272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532" name="Line 1548"/>
                <p:cNvSpPr>
                  <a:spLocks noChangeShapeType="1"/>
                </p:cNvSpPr>
                <p:nvPr/>
              </p:nvSpPr>
              <p:spPr bwMode="auto">
                <a:xfrm flipV="1">
                  <a:off x="3333" y="1299"/>
                  <a:ext cx="454" cy="770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533" name="Line 1549"/>
                <p:cNvSpPr>
                  <a:spLocks noChangeShapeType="1"/>
                </p:cNvSpPr>
                <p:nvPr/>
              </p:nvSpPr>
              <p:spPr bwMode="auto">
                <a:xfrm>
                  <a:off x="3243" y="2070"/>
                  <a:ext cx="9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534" name="Oval 1550"/>
                <p:cNvSpPr>
                  <a:spLocks noChangeArrowheads="1"/>
                </p:cNvSpPr>
                <p:nvPr/>
              </p:nvSpPr>
              <p:spPr bwMode="auto">
                <a:xfrm>
                  <a:off x="3923" y="1162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en-US" altLang="de-DE"/>
                </a:p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  <p:sp>
              <p:nvSpPr>
                <p:cNvPr id="171535" name="Oval 1551"/>
                <p:cNvSpPr>
                  <a:spLocks noChangeArrowheads="1"/>
                </p:cNvSpPr>
                <p:nvPr/>
              </p:nvSpPr>
              <p:spPr bwMode="auto">
                <a:xfrm>
                  <a:off x="4150" y="2341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71536" name="Line 1552"/>
                <p:cNvSpPr>
                  <a:spLocks noChangeShapeType="1"/>
                </p:cNvSpPr>
                <p:nvPr/>
              </p:nvSpPr>
              <p:spPr bwMode="auto">
                <a:xfrm>
                  <a:off x="3651" y="2523"/>
                  <a:ext cx="9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537" name="Oval 1553"/>
                <p:cNvSpPr>
                  <a:spLocks noChangeArrowheads="1"/>
                </p:cNvSpPr>
                <p:nvPr/>
              </p:nvSpPr>
              <p:spPr bwMode="auto">
                <a:xfrm>
                  <a:off x="3243" y="2342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71538" name="Oval 1554"/>
                <p:cNvSpPr>
                  <a:spLocks noChangeArrowheads="1"/>
                </p:cNvSpPr>
                <p:nvPr/>
              </p:nvSpPr>
              <p:spPr bwMode="auto">
                <a:xfrm>
                  <a:off x="3333" y="2342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71539" name="Oval 1555"/>
                <p:cNvSpPr>
                  <a:spLocks noChangeArrowheads="1"/>
                </p:cNvSpPr>
                <p:nvPr/>
              </p:nvSpPr>
              <p:spPr bwMode="auto">
                <a:xfrm>
                  <a:off x="3424" y="2342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71540" name="Oval 1556"/>
                <p:cNvSpPr>
                  <a:spLocks noChangeArrowheads="1"/>
                </p:cNvSpPr>
                <p:nvPr/>
              </p:nvSpPr>
              <p:spPr bwMode="auto">
                <a:xfrm>
                  <a:off x="3152" y="1162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  <p:sp>
              <p:nvSpPr>
                <p:cNvPr id="171541" name="Oval 1557"/>
                <p:cNvSpPr>
                  <a:spLocks noChangeArrowheads="1"/>
                </p:cNvSpPr>
                <p:nvPr/>
              </p:nvSpPr>
              <p:spPr bwMode="auto">
                <a:xfrm>
                  <a:off x="3515" y="1162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  <p:sp>
              <p:nvSpPr>
                <p:cNvPr id="171542" name="Oval 1558"/>
                <p:cNvSpPr>
                  <a:spLocks noChangeArrowheads="1"/>
                </p:cNvSpPr>
                <p:nvPr/>
              </p:nvSpPr>
              <p:spPr bwMode="auto">
                <a:xfrm>
                  <a:off x="3741" y="1162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  <p:sp>
              <p:nvSpPr>
                <p:cNvPr id="171543" name="Line 1559"/>
                <p:cNvSpPr>
                  <a:spLocks noChangeShapeType="1"/>
                </p:cNvSpPr>
                <p:nvPr/>
              </p:nvSpPr>
              <p:spPr bwMode="auto">
                <a:xfrm>
                  <a:off x="3696" y="1480"/>
                  <a:ext cx="9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544" name="Line 1560"/>
                <p:cNvSpPr>
                  <a:spLocks noChangeShapeType="1"/>
                </p:cNvSpPr>
                <p:nvPr/>
              </p:nvSpPr>
              <p:spPr bwMode="auto">
                <a:xfrm>
                  <a:off x="4105" y="1752"/>
                  <a:ext cx="318" cy="590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545" name="Oval 1561"/>
                <p:cNvSpPr>
                  <a:spLocks noChangeArrowheads="1"/>
                </p:cNvSpPr>
                <p:nvPr/>
              </p:nvSpPr>
              <p:spPr bwMode="auto">
                <a:xfrm>
                  <a:off x="4332" y="2341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71546" name="Line 1562"/>
                <p:cNvSpPr>
                  <a:spLocks noChangeShapeType="1"/>
                </p:cNvSpPr>
                <p:nvPr/>
              </p:nvSpPr>
              <p:spPr bwMode="auto">
                <a:xfrm flipV="1">
                  <a:off x="4104" y="1253"/>
                  <a:ext cx="273" cy="453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547" name="Line 1563"/>
                <p:cNvSpPr>
                  <a:spLocks noChangeShapeType="1"/>
                </p:cNvSpPr>
                <p:nvPr/>
              </p:nvSpPr>
              <p:spPr bwMode="auto">
                <a:xfrm>
                  <a:off x="3923" y="1706"/>
                  <a:ext cx="18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548" name="Oval 1564"/>
                <p:cNvSpPr>
                  <a:spLocks noChangeArrowheads="1"/>
                </p:cNvSpPr>
                <p:nvPr/>
              </p:nvSpPr>
              <p:spPr bwMode="auto">
                <a:xfrm>
                  <a:off x="4286" y="1162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  <p:sp>
              <p:nvSpPr>
                <p:cNvPr id="171549" name="Line 1565"/>
                <p:cNvSpPr>
                  <a:spLocks noChangeShapeType="1"/>
                </p:cNvSpPr>
                <p:nvPr/>
              </p:nvSpPr>
              <p:spPr bwMode="auto">
                <a:xfrm>
                  <a:off x="3515" y="2205"/>
                  <a:ext cx="91" cy="136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550" name="Oval 1566"/>
                <p:cNvSpPr>
                  <a:spLocks noChangeArrowheads="1"/>
                </p:cNvSpPr>
                <p:nvPr/>
              </p:nvSpPr>
              <p:spPr bwMode="auto">
                <a:xfrm>
                  <a:off x="3560" y="2341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71551" name="Line 1567"/>
                <p:cNvSpPr>
                  <a:spLocks noChangeShapeType="1"/>
                </p:cNvSpPr>
                <p:nvPr/>
              </p:nvSpPr>
              <p:spPr bwMode="auto">
                <a:xfrm flipV="1">
                  <a:off x="3515" y="1253"/>
                  <a:ext cx="590" cy="951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552" name="Oval 1568"/>
                <p:cNvSpPr>
                  <a:spLocks noChangeArrowheads="1"/>
                </p:cNvSpPr>
                <p:nvPr/>
              </p:nvSpPr>
              <p:spPr bwMode="auto">
                <a:xfrm>
                  <a:off x="4059" y="1162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  <p:sp>
              <p:nvSpPr>
                <p:cNvPr id="171553" name="Line 1569"/>
                <p:cNvSpPr>
                  <a:spLocks noChangeShapeType="1"/>
                </p:cNvSpPr>
                <p:nvPr/>
              </p:nvSpPr>
              <p:spPr bwMode="auto">
                <a:xfrm>
                  <a:off x="3379" y="2205"/>
                  <a:ext cx="13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</p:grpSp>
          <p:grpSp>
            <p:nvGrpSpPr>
              <p:cNvPr id="171554" name="Group 1570"/>
              <p:cNvGrpSpPr>
                <a:grpSpLocks/>
              </p:cNvGrpSpPr>
              <p:nvPr/>
            </p:nvGrpSpPr>
            <p:grpSpPr bwMode="auto">
              <a:xfrm>
                <a:off x="5011" y="2976"/>
                <a:ext cx="1588" cy="1361"/>
                <a:chOff x="2880" y="1162"/>
                <a:chExt cx="1588" cy="1361"/>
              </a:xfrm>
            </p:grpSpPr>
            <p:sp>
              <p:nvSpPr>
                <p:cNvPr id="171555" name="Line 1571"/>
                <p:cNvSpPr>
                  <a:spLocks noChangeShapeType="1"/>
                </p:cNvSpPr>
                <p:nvPr/>
              </p:nvSpPr>
              <p:spPr bwMode="auto">
                <a:xfrm>
                  <a:off x="3787" y="1480"/>
                  <a:ext cx="453" cy="862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556" name="Line 1572"/>
                <p:cNvSpPr>
                  <a:spLocks noChangeShapeType="1"/>
                </p:cNvSpPr>
                <p:nvPr/>
              </p:nvSpPr>
              <p:spPr bwMode="auto">
                <a:xfrm flipV="1">
                  <a:off x="3787" y="1298"/>
                  <a:ext cx="136" cy="181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557" name="Line 1573"/>
                <p:cNvSpPr>
                  <a:spLocks noChangeShapeType="1"/>
                </p:cNvSpPr>
                <p:nvPr/>
              </p:nvSpPr>
              <p:spPr bwMode="auto">
                <a:xfrm>
                  <a:off x="2880" y="1752"/>
                  <a:ext cx="9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558" name="Line 1574"/>
                <p:cNvSpPr>
                  <a:spLocks noChangeShapeType="1"/>
                </p:cNvSpPr>
                <p:nvPr/>
              </p:nvSpPr>
              <p:spPr bwMode="auto">
                <a:xfrm>
                  <a:off x="2970" y="1752"/>
                  <a:ext cx="318" cy="590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559" name="Line 1575"/>
                <p:cNvSpPr>
                  <a:spLocks noChangeShapeType="1"/>
                </p:cNvSpPr>
                <p:nvPr/>
              </p:nvSpPr>
              <p:spPr bwMode="auto">
                <a:xfrm flipV="1">
                  <a:off x="2970" y="1299"/>
                  <a:ext cx="273" cy="453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560" name="Line 1576"/>
                <p:cNvSpPr>
                  <a:spLocks noChangeShapeType="1"/>
                </p:cNvSpPr>
                <p:nvPr/>
              </p:nvSpPr>
              <p:spPr bwMode="auto">
                <a:xfrm>
                  <a:off x="3197" y="1979"/>
                  <a:ext cx="182" cy="363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561" name="Line 1577"/>
                <p:cNvSpPr>
                  <a:spLocks noChangeShapeType="1"/>
                </p:cNvSpPr>
                <p:nvPr/>
              </p:nvSpPr>
              <p:spPr bwMode="auto">
                <a:xfrm flipV="1">
                  <a:off x="3197" y="1299"/>
                  <a:ext cx="408" cy="680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562" name="Line 1578"/>
                <p:cNvSpPr>
                  <a:spLocks noChangeShapeType="1"/>
                </p:cNvSpPr>
                <p:nvPr/>
              </p:nvSpPr>
              <p:spPr bwMode="auto">
                <a:xfrm>
                  <a:off x="3107" y="1979"/>
                  <a:ext cx="9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563" name="Line 1579"/>
                <p:cNvSpPr>
                  <a:spLocks noChangeShapeType="1"/>
                </p:cNvSpPr>
                <p:nvPr/>
              </p:nvSpPr>
              <p:spPr bwMode="auto">
                <a:xfrm>
                  <a:off x="3333" y="2070"/>
                  <a:ext cx="137" cy="272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564" name="Line 1580"/>
                <p:cNvSpPr>
                  <a:spLocks noChangeShapeType="1"/>
                </p:cNvSpPr>
                <p:nvPr/>
              </p:nvSpPr>
              <p:spPr bwMode="auto">
                <a:xfrm flipV="1">
                  <a:off x="3333" y="1299"/>
                  <a:ext cx="454" cy="770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565" name="Line 1581"/>
                <p:cNvSpPr>
                  <a:spLocks noChangeShapeType="1"/>
                </p:cNvSpPr>
                <p:nvPr/>
              </p:nvSpPr>
              <p:spPr bwMode="auto">
                <a:xfrm>
                  <a:off x="3243" y="2070"/>
                  <a:ext cx="9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566" name="Oval 1582"/>
                <p:cNvSpPr>
                  <a:spLocks noChangeArrowheads="1"/>
                </p:cNvSpPr>
                <p:nvPr/>
              </p:nvSpPr>
              <p:spPr bwMode="auto">
                <a:xfrm>
                  <a:off x="3923" y="1162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  <p:sp>
              <p:nvSpPr>
                <p:cNvPr id="171567" name="Oval 1583"/>
                <p:cNvSpPr>
                  <a:spLocks noChangeArrowheads="1"/>
                </p:cNvSpPr>
                <p:nvPr/>
              </p:nvSpPr>
              <p:spPr bwMode="auto">
                <a:xfrm>
                  <a:off x="4150" y="2341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71568" name="Line 1584"/>
                <p:cNvSpPr>
                  <a:spLocks noChangeShapeType="1"/>
                </p:cNvSpPr>
                <p:nvPr/>
              </p:nvSpPr>
              <p:spPr bwMode="auto">
                <a:xfrm>
                  <a:off x="3651" y="2523"/>
                  <a:ext cx="9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569" name="Oval 1585"/>
                <p:cNvSpPr>
                  <a:spLocks noChangeArrowheads="1"/>
                </p:cNvSpPr>
                <p:nvPr/>
              </p:nvSpPr>
              <p:spPr bwMode="auto">
                <a:xfrm>
                  <a:off x="3243" y="2342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71570" name="Oval 1586"/>
                <p:cNvSpPr>
                  <a:spLocks noChangeArrowheads="1"/>
                </p:cNvSpPr>
                <p:nvPr/>
              </p:nvSpPr>
              <p:spPr bwMode="auto">
                <a:xfrm>
                  <a:off x="3333" y="2342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71571" name="Oval 1587"/>
                <p:cNvSpPr>
                  <a:spLocks noChangeArrowheads="1"/>
                </p:cNvSpPr>
                <p:nvPr/>
              </p:nvSpPr>
              <p:spPr bwMode="auto">
                <a:xfrm>
                  <a:off x="3424" y="2342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71572" name="Oval 1588"/>
                <p:cNvSpPr>
                  <a:spLocks noChangeArrowheads="1"/>
                </p:cNvSpPr>
                <p:nvPr/>
              </p:nvSpPr>
              <p:spPr bwMode="auto">
                <a:xfrm>
                  <a:off x="3152" y="1162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  <p:sp>
              <p:nvSpPr>
                <p:cNvPr id="171573" name="Oval 1589"/>
                <p:cNvSpPr>
                  <a:spLocks noChangeArrowheads="1"/>
                </p:cNvSpPr>
                <p:nvPr/>
              </p:nvSpPr>
              <p:spPr bwMode="auto">
                <a:xfrm>
                  <a:off x="3515" y="1162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  <p:sp>
              <p:nvSpPr>
                <p:cNvPr id="171574" name="Oval 1590"/>
                <p:cNvSpPr>
                  <a:spLocks noChangeArrowheads="1"/>
                </p:cNvSpPr>
                <p:nvPr/>
              </p:nvSpPr>
              <p:spPr bwMode="auto">
                <a:xfrm>
                  <a:off x="3741" y="1162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  <p:sp>
              <p:nvSpPr>
                <p:cNvPr id="171575" name="Line 1591"/>
                <p:cNvSpPr>
                  <a:spLocks noChangeShapeType="1"/>
                </p:cNvSpPr>
                <p:nvPr/>
              </p:nvSpPr>
              <p:spPr bwMode="auto">
                <a:xfrm>
                  <a:off x="3696" y="1480"/>
                  <a:ext cx="9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576" name="Line 1592"/>
                <p:cNvSpPr>
                  <a:spLocks noChangeShapeType="1"/>
                </p:cNvSpPr>
                <p:nvPr/>
              </p:nvSpPr>
              <p:spPr bwMode="auto">
                <a:xfrm>
                  <a:off x="4105" y="1752"/>
                  <a:ext cx="318" cy="590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577" name="Oval 1593"/>
                <p:cNvSpPr>
                  <a:spLocks noChangeArrowheads="1"/>
                </p:cNvSpPr>
                <p:nvPr/>
              </p:nvSpPr>
              <p:spPr bwMode="auto">
                <a:xfrm>
                  <a:off x="4332" y="2341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71578" name="Line 1594"/>
                <p:cNvSpPr>
                  <a:spLocks noChangeShapeType="1"/>
                </p:cNvSpPr>
                <p:nvPr/>
              </p:nvSpPr>
              <p:spPr bwMode="auto">
                <a:xfrm flipV="1">
                  <a:off x="4104" y="1253"/>
                  <a:ext cx="273" cy="453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579" name="Line 1595"/>
                <p:cNvSpPr>
                  <a:spLocks noChangeShapeType="1"/>
                </p:cNvSpPr>
                <p:nvPr/>
              </p:nvSpPr>
              <p:spPr bwMode="auto">
                <a:xfrm>
                  <a:off x="3923" y="1706"/>
                  <a:ext cx="18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580" name="Oval 1596"/>
                <p:cNvSpPr>
                  <a:spLocks noChangeArrowheads="1"/>
                </p:cNvSpPr>
                <p:nvPr/>
              </p:nvSpPr>
              <p:spPr bwMode="auto">
                <a:xfrm>
                  <a:off x="4286" y="1162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  <p:sp>
              <p:nvSpPr>
                <p:cNvPr id="171581" name="Line 1597"/>
                <p:cNvSpPr>
                  <a:spLocks noChangeShapeType="1"/>
                </p:cNvSpPr>
                <p:nvPr/>
              </p:nvSpPr>
              <p:spPr bwMode="auto">
                <a:xfrm>
                  <a:off x="3515" y="2205"/>
                  <a:ext cx="91" cy="136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582" name="Oval 1598"/>
                <p:cNvSpPr>
                  <a:spLocks noChangeArrowheads="1"/>
                </p:cNvSpPr>
                <p:nvPr/>
              </p:nvSpPr>
              <p:spPr bwMode="auto">
                <a:xfrm>
                  <a:off x="3560" y="2341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71583" name="Line 1599"/>
                <p:cNvSpPr>
                  <a:spLocks noChangeShapeType="1"/>
                </p:cNvSpPr>
                <p:nvPr/>
              </p:nvSpPr>
              <p:spPr bwMode="auto">
                <a:xfrm flipV="1">
                  <a:off x="3515" y="1253"/>
                  <a:ext cx="590" cy="951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584" name="Oval 1600"/>
                <p:cNvSpPr>
                  <a:spLocks noChangeArrowheads="1"/>
                </p:cNvSpPr>
                <p:nvPr/>
              </p:nvSpPr>
              <p:spPr bwMode="auto">
                <a:xfrm>
                  <a:off x="4059" y="1162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  <p:sp>
              <p:nvSpPr>
                <p:cNvPr id="171585" name="Line 1601"/>
                <p:cNvSpPr>
                  <a:spLocks noChangeShapeType="1"/>
                </p:cNvSpPr>
                <p:nvPr/>
              </p:nvSpPr>
              <p:spPr bwMode="auto">
                <a:xfrm>
                  <a:off x="3379" y="2205"/>
                  <a:ext cx="13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</p:grpSp>
          <p:grpSp>
            <p:nvGrpSpPr>
              <p:cNvPr id="171586" name="Group 1602"/>
              <p:cNvGrpSpPr>
                <a:grpSpLocks/>
              </p:cNvGrpSpPr>
              <p:nvPr/>
            </p:nvGrpSpPr>
            <p:grpSpPr bwMode="auto">
              <a:xfrm>
                <a:off x="5011" y="2931"/>
                <a:ext cx="1588" cy="1361"/>
                <a:chOff x="2880" y="1162"/>
                <a:chExt cx="1588" cy="1361"/>
              </a:xfrm>
            </p:grpSpPr>
            <p:sp>
              <p:nvSpPr>
                <p:cNvPr id="171587" name="Line 1603"/>
                <p:cNvSpPr>
                  <a:spLocks noChangeShapeType="1"/>
                </p:cNvSpPr>
                <p:nvPr/>
              </p:nvSpPr>
              <p:spPr bwMode="auto">
                <a:xfrm>
                  <a:off x="3787" y="1480"/>
                  <a:ext cx="453" cy="862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588" name="Line 1604"/>
                <p:cNvSpPr>
                  <a:spLocks noChangeShapeType="1"/>
                </p:cNvSpPr>
                <p:nvPr/>
              </p:nvSpPr>
              <p:spPr bwMode="auto">
                <a:xfrm flipV="1">
                  <a:off x="3787" y="1298"/>
                  <a:ext cx="136" cy="181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589" name="Line 1605"/>
                <p:cNvSpPr>
                  <a:spLocks noChangeShapeType="1"/>
                </p:cNvSpPr>
                <p:nvPr/>
              </p:nvSpPr>
              <p:spPr bwMode="auto">
                <a:xfrm>
                  <a:off x="2880" y="1752"/>
                  <a:ext cx="9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590" name="Line 1606"/>
                <p:cNvSpPr>
                  <a:spLocks noChangeShapeType="1"/>
                </p:cNvSpPr>
                <p:nvPr/>
              </p:nvSpPr>
              <p:spPr bwMode="auto">
                <a:xfrm>
                  <a:off x="2970" y="1752"/>
                  <a:ext cx="318" cy="590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591" name="Line 1607"/>
                <p:cNvSpPr>
                  <a:spLocks noChangeShapeType="1"/>
                </p:cNvSpPr>
                <p:nvPr/>
              </p:nvSpPr>
              <p:spPr bwMode="auto">
                <a:xfrm flipV="1">
                  <a:off x="2970" y="1299"/>
                  <a:ext cx="273" cy="453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592" name="Line 1608"/>
                <p:cNvSpPr>
                  <a:spLocks noChangeShapeType="1"/>
                </p:cNvSpPr>
                <p:nvPr/>
              </p:nvSpPr>
              <p:spPr bwMode="auto">
                <a:xfrm>
                  <a:off x="3197" y="1979"/>
                  <a:ext cx="182" cy="363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593" name="Line 1609"/>
                <p:cNvSpPr>
                  <a:spLocks noChangeShapeType="1"/>
                </p:cNvSpPr>
                <p:nvPr/>
              </p:nvSpPr>
              <p:spPr bwMode="auto">
                <a:xfrm flipV="1">
                  <a:off x="3197" y="1299"/>
                  <a:ext cx="408" cy="680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594" name="Line 1610"/>
                <p:cNvSpPr>
                  <a:spLocks noChangeShapeType="1"/>
                </p:cNvSpPr>
                <p:nvPr/>
              </p:nvSpPr>
              <p:spPr bwMode="auto">
                <a:xfrm>
                  <a:off x="3107" y="1979"/>
                  <a:ext cx="9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595" name="Line 1611"/>
                <p:cNvSpPr>
                  <a:spLocks noChangeShapeType="1"/>
                </p:cNvSpPr>
                <p:nvPr/>
              </p:nvSpPr>
              <p:spPr bwMode="auto">
                <a:xfrm>
                  <a:off x="3333" y="2070"/>
                  <a:ext cx="137" cy="272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596" name="Line 1612"/>
                <p:cNvSpPr>
                  <a:spLocks noChangeShapeType="1"/>
                </p:cNvSpPr>
                <p:nvPr/>
              </p:nvSpPr>
              <p:spPr bwMode="auto">
                <a:xfrm flipV="1">
                  <a:off x="3333" y="1299"/>
                  <a:ext cx="454" cy="770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597" name="Line 1613"/>
                <p:cNvSpPr>
                  <a:spLocks noChangeShapeType="1"/>
                </p:cNvSpPr>
                <p:nvPr/>
              </p:nvSpPr>
              <p:spPr bwMode="auto">
                <a:xfrm>
                  <a:off x="3243" y="2070"/>
                  <a:ext cx="9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598" name="Oval 1614"/>
                <p:cNvSpPr>
                  <a:spLocks noChangeArrowheads="1"/>
                </p:cNvSpPr>
                <p:nvPr/>
              </p:nvSpPr>
              <p:spPr bwMode="auto">
                <a:xfrm>
                  <a:off x="3923" y="1162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  <p:sp>
              <p:nvSpPr>
                <p:cNvPr id="171599" name="Oval 1615"/>
                <p:cNvSpPr>
                  <a:spLocks noChangeArrowheads="1"/>
                </p:cNvSpPr>
                <p:nvPr/>
              </p:nvSpPr>
              <p:spPr bwMode="auto">
                <a:xfrm>
                  <a:off x="4150" y="2341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71600" name="Line 1616"/>
                <p:cNvSpPr>
                  <a:spLocks noChangeShapeType="1"/>
                </p:cNvSpPr>
                <p:nvPr/>
              </p:nvSpPr>
              <p:spPr bwMode="auto">
                <a:xfrm>
                  <a:off x="3651" y="2523"/>
                  <a:ext cx="9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601" name="Oval 1617"/>
                <p:cNvSpPr>
                  <a:spLocks noChangeArrowheads="1"/>
                </p:cNvSpPr>
                <p:nvPr/>
              </p:nvSpPr>
              <p:spPr bwMode="auto">
                <a:xfrm>
                  <a:off x="3243" y="2342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71602" name="Oval 1618"/>
                <p:cNvSpPr>
                  <a:spLocks noChangeArrowheads="1"/>
                </p:cNvSpPr>
                <p:nvPr/>
              </p:nvSpPr>
              <p:spPr bwMode="auto">
                <a:xfrm>
                  <a:off x="3333" y="2342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71603" name="Oval 1619"/>
                <p:cNvSpPr>
                  <a:spLocks noChangeArrowheads="1"/>
                </p:cNvSpPr>
                <p:nvPr/>
              </p:nvSpPr>
              <p:spPr bwMode="auto">
                <a:xfrm>
                  <a:off x="3424" y="2342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71604" name="Oval 1620"/>
                <p:cNvSpPr>
                  <a:spLocks noChangeArrowheads="1"/>
                </p:cNvSpPr>
                <p:nvPr/>
              </p:nvSpPr>
              <p:spPr bwMode="auto">
                <a:xfrm>
                  <a:off x="3152" y="1162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  <a:p>
                  <a:pPr algn="ctr"/>
                  <a:endParaRPr lang="en-US" altLang="de-DE"/>
                </a:p>
              </p:txBody>
            </p:sp>
            <p:sp>
              <p:nvSpPr>
                <p:cNvPr id="171605" name="Oval 1621"/>
                <p:cNvSpPr>
                  <a:spLocks noChangeArrowheads="1"/>
                </p:cNvSpPr>
                <p:nvPr/>
              </p:nvSpPr>
              <p:spPr bwMode="auto">
                <a:xfrm>
                  <a:off x="3515" y="1162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  <p:sp>
              <p:nvSpPr>
                <p:cNvPr id="171606" name="Oval 1622"/>
                <p:cNvSpPr>
                  <a:spLocks noChangeArrowheads="1"/>
                </p:cNvSpPr>
                <p:nvPr/>
              </p:nvSpPr>
              <p:spPr bwMode="auto">
                <a:xfrm>
                  <a:off x="3741" y="1162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  <p:sp>
              <p:nvSpPr>
                <p:cNvPr id="171607" name="Line 1623"/>
                <p:cNvSpPr>
                  <a:spLocks noChangeShapeType="1"/>
                </p:cNvSpPr>
                <p:nvPr/>
              </p:nvSpPr>
              <p:spPr bwMode="auto">
                <a:xfrm>
                  <a:off x="3696" y="1480"/>
                  <a:ext cx="9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608" name="Line 1624"/>
                <p:cNvSpPr>
                  <a:spLocks noChangeShapeType="1"/>
                </p:cNvSpPr>
                <p:nvPr/>
              </p:nvSpPr>
              <p:spPr bwMode="auto">
                <a:xfrm>
                  <a:off x="4105" y="1752"/>
                  <a:ext cx="318" cy="590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609" name="Oval 1625"/>
                <p:cNvSpPr>
                  <a:spLocks noChangeArrowheads="1"/>
                </p:cNvSpPr>
                <p:nvPr/>
              </p:nvSpPr>
              <p:spPr bwMode="auto">
                <a:xfrm>
                  <a:off x="4332" y="2341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71610" name="Line 1626"/>
                <p:cNvSpPr>
                  <a:spLocks noChangeShapeType="1"/>
                </p:cNvSpPr>
                <p:nvPr/>
              </p:nvSpPr>
              <p:spPr bwMode="auto">
                <a:xfrm flipV="1">
                  <a:off x="4104" y="1253"/>
                  <a:ext cx="273" cy="453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611" name="Line 1627"/>
                <p:cNvSpPr>
                  <a:spLocks noChangeShapeType="1"/>
                </p:cNvSpPr>
                <p:nvPr/>
              </p:nvSpPr>
              <p:spPr bwMode="auto">
                <a:xfrm>
                  <a:off x="3923" y="1706"/>
                  <a:ext cx="18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612" name="Oval 1628"/>
                <p:cNvSpPr>
                  <a:spLocks noChangeArrowheads="1"/>
                </p:cNvSpPr>
                <p:nvPr/>
              </p:nvSpPr>
              <p:spPr bwMode="auto">
                <a:xfrm>
                  <a:off x="4286" y="1162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  <p:sp>
              <p:nvSpPr>
                <p:cNvPr id="171613" name="Line 1629"/>
                <p:cNvSpPr>
                  <a:spLocks noChangeShapeType="1"/>
                </p:cNvSpPr>
                <p:nvPr/>
              </p:nvSpPr>
              <p:spPr bwMode="auto">
                <a:xfrm>
                  <a:off x="3515" y="2205"/>
                  <a:ext cx="91" cy="136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614" name="Oval 1630"/>
                <p:cNvSpPr>
                  <a:spLocks noChangeArrowheads="1"/>
                </p:cNvSpPr>
                <p:nvPr/>
              </p:nvSpPr>
              <p:spPr bwMode="auto">
                <a:xfrm>
                  <a:off x="3560" y="2341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71615" name="Line 1631"/>
                <p:cNvSpPr>
                  <a:spLocks noChangeShapeType="1"/>
                </p:cNvSpPr>
                <p:nvPr/>
              </p:nvSpPr>
              <p:spPr bwMode="auto">
                <a:xfrm flipV="1">
                  <a:off x="3515" y="1253"/>
                  <a:ext cx="590" cy="951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616" name="Oval 1632"/>
                <p:cNvSpPr>
                  <a:spLocks noChangeArrowheads="1"/>
                </p:cNvSpPr>
                <p:nvPr/>
              </p:nvSpPr>
              <p:spPr bwMode="auto">
                <a:xfrm>
                  <a:off x="4059" y="1162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  <p:sp>
              <p:nvSpPr>
                <p:cNvPr id="171617" name="Line 1633"/>
                <p:cNvSpPr>
                  <a:spLocks noChangeShapeType="1"/>
                </p:cNvSpPr>
                <p:nvPr/>
              </p:nvSpPr>
              <p:spPr bwMode="auto">
                <a:xfrm>
                  <a:off x="3379" y="2205"/>
                  <a:ext cx="13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</p:grpSp>
        </p:grpSp>
        <p:grpSp>
          <p:nvGrpSpPr>
            <p:cNvPr id="171618" name="Group 1634"/>
            <p:cNvGrpSpPr>
              <a:grpSpLocks/>
            </p:cNvGrpSpPr>
            <p:nvPr/>
          </p:nvGrpSpPr>
          <p:grpSpPr bwMode="auto">
            <a:xfrm>
              <a:off x="3197" y="2976"/>
              <a:ext cx="3674" cy="1452"/>
              <a:chOff x="2925" y="2931"/>
              <a:chExt cx="3674" cy="1452"/>
            </a:xfrm>
          </p:grpSpPr>
          <p:sp>
            <p:nvSpPr>
              <p:cNvPr id="171619" name="Text Box 1635"/>
              <p:cNvSpPr txBox="1">
                <a:spLocks noChangeArrowheads="1"/>
              </p:cNvSpPr>
              <p:nvPr/>
            </p:nvSpPr>
            <p:spPr bwMode="auto">
              <a:xfrm>
                <a:off x="5362" y="4032"/>
                <a:ext cx="156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de-DE"/>
                  <a:t>t</a:t>
                </a:r>
              </a:p>
            </p:txBody>
          </p:sp>
          <p:sp>
            <p:nvSpPr>
              <p:cNvPr id="171620" name="Line 1636"/>
              <p:cNvSpPr>
                <a:spLocks noChangeShapeType="1"/>
              </p:cNvSpPr>
              <p:nvPr/>
            </p:nvSpPr>
            <p:spPr bwMode="auto">
              <a:xfrm>
                <a:off x="3107" y="4337"/>
                <a:ext cx="9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grpSp>
            <p:nvGrpSpPr>
              <p:cNvPr id="171621" name="Group 1637"/>
              <p:cNvGrpSpPr>
                <a:grpSpLocks/>
              </p:cNvGrpSpPr>
              <p:nvPr/>
            </p:nvGrpSpPr>
            <p:grpSpPr bwMode="auto">
              <a:xfrm>
                <a:off x="4741" y="2976"/>
                <a:ext cx="1133" cy="1361"/>
                <a:chOff x="1429" y="2976"/>
                <a:chExt cx="1133" cy="1361"/>
              </a:xfrm>
            </p:grpSpPr>
            <p:sp>
              <p:nvSpPr>
                <p:cNvPr id="171622" name="Line 1638"/>
                <p:cNvSpPr>
                  <a:spLocks noChangeShapeType="1"/>
                </p:cNvSpPr>
                <p:nvPr/>
              </p:nvSpPr>
              <p:spPr bwMode="auto">
                <a:xfrm>
                  <a:off x="1429" y="3294"/>
                  <a:ext cx="453" cy="862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623" name="Line 1639"/>
                <p:cNvSpPr>
                  <a:spLocks noChangeShapeType="1"/>
                </p:cNvSpPr>
                <p:nvPr/>
              </p:nvSpPr>
              <p:spPr bwMode="auto">
                <a:xfrm flipV="1">
                  <a:off x="1429" y="3113"/>
                  <a:ext cx="136" cy="181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624" name="Line 1640"/>
                <p:cNvSpPr>
                  <a:spLocks noChangeShapeType="1"/>
                </p:cNvSpPr>
                <p:nvPr/>
              </p:nvSpPr>
              <p:spPr bwMode="auto">
                <a:xfrm>
                  <a:off x="1565" y="3566"/>
                  <a:ext cx="9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625" name="Line 1641"/>
                <p:cNvSpPr>
                  <a:spLocks noChangeShapeType="1"/>
                </p:cNvSpPr>
                <p:nvPr/>
              </p:nvSpPr>
              <p:spPr bwMode="auto">
                <a:xfrm>
                  <a:off x="1655" y="3566"/>
                  <a:ext cx="318" cy="590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626" name="Line 1642"/>
                <p:cNvSpPr>
                  <a:spLocks noChangeShapeType="1"/>
                </p:cNvSpPr>
                <p:nvPr/>
              </p:nvSpPr>
              <p:spPr bwMode="auto">
                <a:xfrm flipV="1">
                  <a:off x="1655" y="3113"/>
                  <a:ext cx="273" cy="453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627" name="Line 1643"/>
                <p:cNvSpPr>
                  <a:spLocks noChangeShapeType="1"/>
                </p:cNvSpPr>
                <p:nvPr/>
              </p:nvSpPr>
              <p:spPr bwMode="auto">
                <a:xfrm>
                  <a:off x="1882" y="3793"/>
                  <a:ext cx="182" cy="363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628" name="Line 1644"/>
                <p:cNvSpPr>
                  <a:spLocks noChangeShapeType="1"/>
                </p:cNvSpPr>
                <p:nvPr/>
              </p:nvSpPr>
              <p:spPr bwMode="auto">
                <a:xfrm flipV="1">
                  <a:off x="1882" y="3113"/>
                  <a:ext cx="408" cy="680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629" name="Line 1645"/>
                <p:cNvSpPr>
                  <a:spLocks noChangeShapeType="1"/>
                </p:cNvSpPr>
                <p:nvPr/>
              </p:nvSpPr>
              <p:spPr bwMode="auto">
                <a:xfrm>
                  <a:off x="1792" y="3793"/>
                  <a:ext cx="9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630" name="Line 1646"/>
                <p:cNvSpPr>
                  <a:spLocks noChangeShapeType="1"/>
                </p:cNvSpPr>
                <p:nvPr/>
              </p:nvSpPr>
              <p:spPr bwMode="auto">
                <a:xfrm>
                  <a:off x="2018" y="3884"/>
                  <a:ext cx="137" cy="272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631" name="Line 1647"/>
                <p:cNvSpPr>
                  <a:spLocks noChangeShapeType="1"/>
                </p:cNvSpPr>
                <p:nvPr/>
              </p:nvSpPr>
              <p:spPr bwMode="auto">
                <a:xfrm flipV="1">
                  <a:off x="2018" y="3113"/>
                  <a:ext cx="454" cy="770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632" name="Line 1648"/>
                <p:cNvSpPr>
                  <a:spLocks noChangeShapeType="1"/>
                </p:cNvSpPr>
                <p:nvPr/>
              </p:nvSpPr>
              <p:spPr bwMode="auto">
                <a:xfrm>
                  <a:off x="1928" y="3884"/>
                  <a:ext cx="9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633" name="Oval 1649"/>
                <p:cNvSpPr>
                  <a:spLocks noChangeArrowheads="1"/>
                </p:cNvSpPr>
                <p:nvPr/>
              </p:nvSpPr>
              <p:spPr bwMode="auto">
                <a:xfrm>
                  <a:off x="1519" y="2977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  <p:sp>
              <p:nvSpPr>
                <p:cNvPr id="171634" name="Oval 1650"/>
                <p:cNvSpPr>
                  <a:spLocks noChangeArrowheads="1"/>
                </p:cNvSpPr>
                <p:nvPr/>
              </p:nvSpPr>
              <p:spPr bwMode="auto">
                <a:xfrm>
                  <a:off x="1791" y="4156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71635" name="Line 1651"/>
                <p:cNvSpPr>
                  <a:spLocks noChangeShapeType="1"/>
                </p:cNvSpPr>
                <p:nvPr/>
              </p:nvSpPr>
              <p:spPr bwMode="auto">
                <a:xfrm>
                  <a:off x="2336" y="4337"/>
                  <a:ext cx="9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636" name="Oval 1652"/>
                <p:cNvSpPr>
                  <a:spLocks noChangeArrowheads="1"/>
                </p:cNvSpPr>
                <p:nvPr/>
              </p:nvSpPr>
              <p:spPr bwMode="auto">
                <a:xfrm>
                  <a:off x="1928" y="4156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71637" name="Oval 1653"/>
                <p:cNvSpPr>
                  <a:spLocks noChangeArrowheads="1"/>
                </p:cNvSpPr>
                <p:nvPr/>
              </p:nvSpPr>
              <p:spPr bwMode="auto">
                <a:xfrm>
                  <a:off x="2018" y="4156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71638" name="Oval 1654"/>
                <p:cNvSpPr>
                  <a:spLocks noChangeArrowheads="1"/>
                </p:cNvSpPr>
                <p:nvPr/>
              </p:nvSpPr>
              <p:spPr bwMode="auto">
                <a:xfrm>
                  <a:off x="2109" y="4156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71639" name="Oval 1655"/>
                <p:cNvSpPr>
                  <a:spLocks noChangeArrowheads="1"/>
                </p:cNvSpPr>
                <p:nvPr/>
              </p:nvSpPr>
              <p:spPr bwMode="auto">
                <a:xfrm>
                  <a:off x="1837" y="2976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  <p:sp>
              <p:nvSpPr>
                <p:cNvPr id="171640" name="Oval 1656"/>
                <p:cNvSpPr>
                  <a:spLocks noChangeArrowheads="1"/>
                </p:cNvSpPr>
                <p:nvPr/>
              </p:nvSpPr>
              <p:spPr bwMode="auto">
                <a:xfrm>
                  <a:off x="2200" y="2976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  <p:sp>
              <p:nvSpPr>
                <p:cNvPr id="171641" name="Oval 1657"/>
                <p:cNvSpPr>
                  <a:spLocks noChangeArrowheads="1"/>
                </p:cNvSpPr>
                <p:nvPr/>
              </p:nvSpPr>
              <p:spPr bwMode="auto">
                <a:xfrm>
                  <a:off x="2426" y="2976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</p:grpSp>
          <p:grpSp>
            <p:nvGrpSpPr>
              <p:cNvPr id="171642" name="Group 1658"/>
              <p:cNvGrpSpPr>
                <a:grpSpLocks/>
              </p:cNvGrpSpPr>
              <p:nvPr/>
            </p:nvGrpSpPr>
            <p:grpSpPr bwMode="auto">
              <a:xfrm>
                <a:off x="4286" y="2976"/>
                <a:ext cx="1133" cy="1361"/>
                <a:chOff x="1429" y="2976"/>
                <a:chExt cx="1133" cy="1361"/>
              </a:xfrm>
            </p:grpSpPr>
            <p:sp>
              <p:nvSpPr>
                <p:cNvPr id="171643" name="Line 1659"/>
                <p:cNvSpPr>
                  <a:spLocks noChangeShapeType="1"/>
                </p:cNvSpPr>
                <p:nvPr/>
              </p:nvSpPr>
              <p:spPr bwMode="auto">
                <a:xfrm>
                  <a:off x="1429" y="3294"/>
                  <a:ext cx="453" cy="862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644" name="Line 1660"/>
                <p:cNvSpPr>
                  <a:spLocks noChangeShapeType="1"/>
                </p:cNvSpPr>
                <p:nvPr/>
              </p:nvSpPr>
              <p:spPr bwMode="auto">
                <a:xfrm flipV="1">
                  <a:off x="1429" y="3113"/>
                  <a:ext cx="136" cy="181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645" name="Line 1661"/>
                <p:cNvSpPr>
                  <a:spLocks noChangeShapeType="1"/>
                </p:cNvSpPr>
                <p:nvPr/>
              </p:nvSpPr>
              <p:spPr bwMode="auto">
                <a:xfrm>
                  <a:off x="1565" y="3566"/>
                  <a:ext cx="9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646" name="Line 1662"/>
                <p:cNvSpPr>
                  <a:spLocks noChangeShapeType="1"/>
                </p:cNvSpPr>
                <p:nvPr/>
              </p:nvSpPr>
              <p:spPr bwMode="auto">
                <a:xfrm>
                  <a:off x="1655" y="3566"/>
                  <a:ext cx="318" cy="590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647" name="Line 1663"/>
                <p:cNvSpPr>
                  <a:spLocks noChangeShapeType="1"/>
                </p:cNvSpPr>
                <p:nvPr/>
              </p:nvSpPr>
              <p:spPr bwMode="auto">
                <a:xfrm flipV="1">
                  <a:off x="1655" y="3113"/>
                  <a:ext cx="273" cy="453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648" name="Line 1664"/>
                <p:cNvSpPr>
                  <a:spLocks noChangeShapeType="1"/>
                </p:cNvSpPr>
                <p:nvPr/>
              </p:nvSpPr>
              <p:spPr bwMode="auto">
                <a:xfrm>
                  <a:off x="1882" y="3793"/>
                  <a:ext cx="182" cy="363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649" name="Line 1665"/>
                <p:cNvSpPr>
                  <a:spLocks noChangeShapeType="1"/>
                </p:cNvSpPr>
                <p:nvPr/>
              </p:nvSpPr>
              <p:spPr bwMode="auto">
                <a:xfrm flipV="1">
                  <a:off x="1882" y="3113"/>
                  <a:ext cx="408" cy="680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650" name="Line 1666"/>
                <p:cNvSpPr>
                  <a:spLocks noChangeShapeType="1"/>
                </p:cNvSpPr>
                <p:nvPr/>
              </p:nvSpPr>
              <p:spPr bwMode="auto">
                <a:xfrm>
                  <a:off x="1792" y="3793"/>
                  <a:ext cx="9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651" name="Line 1667"/>
                <p:cNvSpPr>
                  <a:spLocks noChangeShapeType="1"/>
                </p:cNvSpPr>
                <p:nvPr/>
              </p:nvSpPr>
              <p:spPr bwMode="auto">
                <a:xfrm>
                  <a:off x="2018" y="3884"/>
                  <a:ext cx="137" cy="272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652" name="Line 1668"/>
                <p:cNvSpPr>
                  <a:spLocks noChangeShapeType="1"/>
                </p:cNvSpPr>
                <p:nvPr/>
              </p:nvSpPr>
              <p:spPr bwMode="auto">
                <a:xfrm flipV="1">
                  <a:off x="2018" y="3113"/>
                  <a:ext cx="454" cy="770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653" name="Line 1669"/>
                <p:cNvSpPr>
                  <a:spLocks noChangeShapeType="1"/>
                </p:cNvSpPr>
                <p:nvPr/>
              </p:nvSpPr>
              <p:spPr bwMode="auto">
                <a:xfrm>
                  <a:off x="1928" y="3884"/>
                  <a:ext cx="9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654" name="Oval 1670"/>
                <p:cNvSpPr>
                  <a:spLocks noChangeArrowheads="1"/>
                </p:cNvSpPr>
                <p:nvPr/>
              </p:nvSpPr>
              <p:spPr bwMode="auto">
                <a:xfrm>
                  <a:off x="1519" y="2977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  <p:sp>
              <p:nvSpPr>
                <p:cNvPr id="171655" name="Oval 1671"/>
                <p:cNvSpPr>
                  <a:spLocks noChangeArrowheads="1"/>
                </p:cNvSpPr>
                <p:nvPr/>
              </p:nvSpPr>
              <p:spPr bwMode="auto">
                <a:xfrm>
                  <a:off x="1791" y="4156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71656" name="Line 1672"/>
                <p:cNvSpPr>
                  <a:spLocks noChangeShapeType="1"/>
                </p:cNvSpPr>
                <p:nvPr/>
              </p:nvSpPr>
              <p:spPr bwMode="auto">
                <a:xfrm>
                  <a:off x="2336" y="4337"/>
                  <a:ext cx="9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657" name="Oval 1673"/>
                <p:cNvSpPr>
                  <a:spLocks noChangeArrowheads="1"/>
                </p:cNvSpPr>
                <p:nvPr/>
              </p:nvSpPr>
              <p:spPr bwMode="auto">
                <a:xfrm>
                  <a:off x="1928" y="4156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71658" name="Oval 1674"/>
                <p:cNvSpPr>
                  <a:spLocks noChangeArrowheads="1"/>
                </p:cNvSpPr>
                <p:nvPr/>
              </p:nvSpPr>
              <p:spPr bwMode="auto">
                <a:xfrm>
                  <a:off x="2018" y="4156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71659" name="Oval 1675"/>
                <p:cNvSpPr>
                  <a:spLocks noChangeArrowheads="1"/>
                </p:cNvSpPr>
                <p:nvPr/>
              </p:nvSpPr>
              <p:spPr bwMode="auto">
                <a:xfrm>
                  <a:off x="2109" y="4156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71660" name="Oval 1676"/>
                <p:cNvSpPr>
                  <a:spLocks noChangeArrowheads="1"/>
                </p:cNvSpPr>
                <p:nvPr/>
              </p:nvSpPr>
              <p:spPr bwMode="auto">
                <a:xfrm>
                  <a:off x="1837" y="2976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  <p:sp>
              <p:nvSpPr>
                <p:cNvPr id="171661" name="Oval 1677"/>
                <p:cNvSpPr>
                  <a:spLocks noChangeArrowheads="1"/>
                </p:cNvSpPr>
                <p:nvPr/>
              </p:nvSpPr>
              <p:spPr bwMode="auto">
                <a:xfrm>
                  <a:off x="2200" y="2976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  <p:sp>
              <p:nvSpPr>
                <p:cNvPr id="171662" name="Oval 1678"/>
                <p:cNvSpPr>
                  <a:spLocks noChangeArrowheads="1"/>
                </p:cNvSpPr>
                <p:nvPr/>
              </p:nvSpPr>
              <p:spPr bwMode="auto">
                <a:xfrm>
                  <a:off x="2426" y="2976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</p:grpSp>
          <p:grpSp>
            <p:nvGrpSpPr>
              <p:cNvPr id="171663" name="Group 1679"/>
              <p:cNvGrpSpPr>
                <a:grpSpLocks/>
              </p:cNvGrpSpPr>
              <p:nvPr/>
            </p:nvGrpSpPr>
            <p:grpSpPr bwMode="auto">
              <a:xfrm>
                <a:off x="4060" y="2976"/>
                <a:ext cx="1133" cy="1361"/>
                <a:chOff x="1429" y="2976"/>
                <a:chExt cx="1133" cy="1361"/>
              </a:xfrm>
            </p:grpSpPr>
            <p:sp>
              <p:nvSpPr>
                <p:cNvPr id="171664" name="Line 1680"/>
                <p:cNvSpPr>
                  <a:spLocks noChangeShapeType="1"/>
                </p:cNvSpPr>
                <p:nvPr/>
              </p:nvSpPr>
              <p:spPr bwMode="auto">
                <a:xfrm>
                  <a:off x="1429" y="3294"/>
                  <a:ext cx="453" cy="862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665" name="Line 1681"/>
                <p:cNvSpPr>
                  <a:spLocks noChangeShapeType="1"/>
                </p:cNvSpPr>
                <p:nvPr/>
              </p:nvSpPr>
              <p:spPr bwMode="auto">
                <a:xfrm flipV="1">
                  <a:off x="1429" y="3113"/>
                  <a:ext cx="136" cy="181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666" name="Line 1682"/>
                <p:cNvSpPr>
                  <a:spLocks noChangeShapeType="1"/>
                </p:cNvSpPr>
                <p:nvPr/>
              </p:nvSpPr>
              <p:spPr bwMode="auto">
                <a:xfrm>
                  <a:off x="1565" y="3566"/>
                  <a:ext cx="9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667" name="Line 1683"/>
                <p:cNvSpPr>
                  <a:spLocks noChangeShapeType="1"/>
                </p:cNvSpPr>
                <p:nvPr/>
              </p:nvSpPr>
              <p:spPr bwMode="auto">
                <a:xfrm>
                  <a:off x="1655" y="3566"/>
                  <a:ext cx="318" cy="590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668" name="Line 1684"/>
                <p:cNvSpPr>
                  <a:spLocks noChangeShapeType="1"/>
                </p:cNvSpPr>
                <p:nvPr/>
              </p:nvSpPr>
              <p:spPr bwMode="auto">
                <a:xfrm flipV="1">
                  <a:off x="1655" y="3113"/>
                  <a:ext cx="273" cy="453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669" name="Line 1685"/>
                <p:cNvSpPr>
                  <a:spLocks noChangeShapeType="1"/>
                </p:cNvSpPr>
                <p:nvPr/>
              </p:nvSpPr>
              <p:spPr bwMode="auto">
                <a:xfrm>
                  <a:off x="1882" y="3793"/>
                  <a:ext cx="182" cy="363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670" name="Line 1686"/>
                <p:cNvSpPr>
                  <a:spLocks noChangeShapeType="1"/>
                </p:cNvSpPr>
                <p:nvPr/>
              </p:nvSpPr>
              <p:spPr bwMode="auto">
                <a:xfrm flipV="1">
                  <a:off x="1882" y="3113"/>
                  <a:ext cx="408" cy="680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671" name="Line 1687"/>
                <p:cNvSpPr>
                  <a:spLocks noChangeShapeType="1"/>
                </p:cNvSpPr>
                <p:nvPr/>
              </p:nvSpPr>
              <p:spPr bwMode="auto">
                <a:xfrm>
                  <a:off x="1792" y="3793"/>
                  <a:ext cx="9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672" name="Line 1688"/>
                <p:cNvSpPr>
                  <a:spLocks noChangeShapeType="1"/>
                </p:cNvSpPr>
                <p:nvPr/>
              </p:nvSpPr>
              <p:spPr bwMode="auto">
                <a:xfrm>
                  <a:off x="2018" y="3884"/>
                  <a:ext cx="137" cy="272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673" name="Line 1689"/>
                <p:cNvSpPr>
                  <a:spLocks noChangeShapeType="1"/>
                </p:cNvSpPr>
                <p:nvPr/>
              </p:nvSpPr>
              <p:spPr bwMode="auto">
                <a:xfrm flipV="1">
                  <a:off x="2018" y="3113"/>
                  <a:ext cx="454" cy="770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674" name="Line 1690"/>
                <p:cNvSpPr>
                  <a:spLocks noChangeShapeType="1"/>
                </p:cNvSpPr>
                <p:nvPr/>
              </p:nvSpPr>
              <p:spPr bwMode="auto">
                <a:xfrm>
                  <a:off x="1928" y="3884"/>
                  <a:ext cx="9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675" name="Oval 1691"/>
                <p:cNvSpPr>
                  <a:spLocks noChangeArrowheads="1"/>
                </p:cNvSpPr>
                <p:nvPr/>
              </p:nvSpPr>
              <p:spPr bwMode="auto">
                <a:xfrm>
                  <a:off x="1519" y="2977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  <p:sp>
              <p:nvSpPr>
                <p:cNvPr id="171676" name="Oval 1692"/>
                <p:cNvSpPr>
                  <a:spLocks noChangeArrowheads="1"/>
                </p:cNvSpPr>
                <p:nvPr/>
              </p:nvSpPr>
              <p:spPr bwMode="auto">
                <a:xfrm>
                  <a:off x="1791" y="4156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71677" name="Line 1693"/>
                <p:cNvSpPr>
                  <a:spLocks noChangeShapeType="1"/>
                </p:cNvSpPr>
                <p:nvPr/>
              </p:nvSpPr>
              <p:spPr bwMode="auto">
                <a:xfrm>
                  <a:off x="2336" y="4337"/>
                  <a:ext cx="9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678" name="Oval 1694"/>
                <p:cNvSpPr>
                  <a:spLocks noChangeArrowheads="1"/>
                </p:cNvSpPr>
                <p:nvPr/>
              </p:nvSpPr>
              <p:spPr bwMode="auto">
                <a:xfrm>
                  <a:off x="1928" y="4156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71679" name="Oval 1695"/>
                <p:cNvSpPr>
                  <a:spLocks noChangeArrowheads="1"/>
                </p:cNvSpPr>
                <p:nvPr/>
              </p:nvSpPr>
              <p:spPr bwMode="auto">
                <a:xfrm>
                  <a:off x="2018" y="4156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71680" name="Oval 1696"/>
                <p:cNvSpPr>
                  <a:spLocks noChangeArrowheads="1"/>
                </p:cNvSpPr>
                <p:nvPr/>
              </p:nvSpPr>
              <p:spPr bwMode="auto">
                <a:xfrm>
                  <a:off x="2109" y="4156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71681" name="Oval 1697"/>
                <p:cNvSpPr>
                  <a:spLocks noChangeArrowheads="1"/>
                </p:cNvSpPr>
                <p:nvPr/>
              </p:nvSpPr>
              <p:spPr bwMode="auto">
                <a:xfrm>
                  <a:off x="1837" y="2976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  <p:sp>
              <p:nvSpPr>
                <p:cNvPr id="171682" name="Oval 1698"/>
                <p:cNvSpPr>
                  <a:spLocks noChangeArrowheads="1"/>
                </p:cNvSpPr>
                <p:nvPr/>
              </p:nvSpPr>
              <p:spPr bwMode="auto">
                <a:xfrm>
                  <a:off x="2200" y="2976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  <p:sp>
              <p:nvSpPr>
                <p:cNvPr id="171683" name="Oval 1699"/>
                <p:cNvSpPr>
                  <a:spLocks noChangeArrowheads="1"/>
                </p:cNvSpPr>
                <p:nvPr/>
              </p:nvSpPr>
              <p:spPr bwMode="auto">
                <a:xfrm>
                  <a:off x="2426" y="2976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</p:grpSp>
          <p:grpSp>
            <p:nvGrpSpPr>
              <p:cNvPr id="171684" name="Group 1700"/>
              <p:cNvGrpSpPr>
                <a:grpSpLocks/>
              </p:cNvGrpSpPr>
              <p:nvPr/>
            </p:nvGrpSpPr>
            <p:grpSpPr bwMode="auto">
              <a:xfrm>
                <a:off x="4649" y="2976"/>
                <a:ext cx="1133" cy="1361"/>
                <a:chOff x="1429" y="2976"/>
                <a:chExt cx="1133" cy="1361"/>
              </a:xfrm>
            </p:grpSpPr>
            <p:sp>
              <p:nvSpPr>
                <p:cNvPr id="171685" name="Line 1701"/>
                <p:cNvSpPr>
                  <a:spLocks noChangeShapeType="1"/>
                </p:cNvSpPr>
                <p:nvPr/>
              </p:nvSpPr>
              <p:spPr bwMode="auto">
                <a:xfrm>
                  <a:off x="1429" y="3294"/>
                  <a:ext cx="453" cy="862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686" name="Line 1702"/>
                <p:cNvSpPr>
                  <a:spLocks noChangeShapeType="1"/>
                </p:cNvSpPr>
                <p:nvPr/>
              </p:nvSpPr>
              <p:spPr bwMode="auto">
                <a:xfrm flipV="1">
                  <a:off x="1429" y="3113"/>
                  <a:ext cx="136" cy="181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687" name="Line 1703"/>
                <p:cNvSpPr>
                  <a:spLocks noChangeShapeType="1"/>
                </p:cNvSpPr>
                <p:nvPr/>
              </p:nvSpPr>
              <p:spPr bwMode="auto">
                <a:xfrm>
                  <a:off x="1565" y="3566"/>
                  <a:ext cx="9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688" name="Line 1704"/>
                <p:cNvSpPr>
                  <a:spLocks noChangeShapeType="1"/>
                </p:cNvSpPr>
                <p:nvPr/>
              </p:nvSpPr>
              <p:spPr bwMode="auto">
                <a:xfrm>
                  <a:off x="1655" y="3566"/>
                  <a:ext cx="318" cy="590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689" name="Line 1705"/>
                <p:cNvSpPr>
                  <a:spLocks noChangeShapeType="1"/>
                </p:cNvSpPr>
                <p:nvPr/>
              </p:nvSpPr>
              <p:spPr bwMode="auto">
                <a:xfrm flipV="1">
                  <a:off x="1655" y="3113"/>
                  <a:ext cx="273" cy="453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690" name="Line 1706"/>
                <p:cNvSpPr>
                  <a:spLocks noChangeShapeType="1"/>
                </p:cNvSpPr>
                <p:nvPr/>
              </p:nvSpPr>
              <p:spPr bwMode="auto">
                <a:xfrm>
                  <a:off x="1882" y="3793"/>
                  <a:ext cx="182" cy="363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691" name="Line 1707"/>
                <p:cNvSpPr>
                  <a:spLocks noChangeShapeType="1"/>
                </p:cNvSpPr>
                <p:nvPr/>
              </p:nvSpPr>
              <p:spPr bwMode="auto">
                <a:xfrm flipV="1">
                  <a:off x="1882" y="3113"/>
                  <a:ext cx="408" cy="680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692" name="Line 1708"/>
                <p:cNvSpPr>
                  <a:spLocks noChangeShapeType="1"/>
                </p:cNvSpPr>
                <p:nvPr/>
              </p:nvSpPr>
              <p:spPr bwMode="auto">
                <a:xfrm>
                  <a:off x="1792" y="3793"/>
                  <a:ext cx="9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693" name="Line 1709"/>
                <p:cNvSpPr>
                  <a:spLocks noChangeShapeType="1"/>
                </p:cNvSpPr>
                <p:nvPr/>
              </p:nvSpPr>
              <p:spPr bwMode="auto">
                <a:xfrm>
                  <a:off x="2018" y="3884"/>
                  <a:ext cx="137" cy="272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694" name="Line 1710"/>
                <p:cNvSpPr>
                  <a:spLocks noChangeShapeType="1"/>
                </p:cNvSpPr>
                <p:nvPr/>
              </p:nvSpPr>
              <p:spPr bwMode="auto">
                <a:xfrm flipV="1">
                  <a:off x="2018" y="3113"/>
                  <a:ext cx="454" cy="770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695" name="Line 1711"/>
                <p:cNvSpPr>
                  <a:spLocks noChangeShapeType="1"/>
                </p:cNvSpPr>
                <p:nvPr/>
              </p:nvSpPr>
              <p:spPr bwMode="auto">
                <a:xfrm>
                  <a:off x="1928" y="3884"/>
                  <a:ext cx="9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696" name="Oval 1712"/>
                <p:cNvSpPr>
                  <a:spLocks noChangeArrowheads="1"/>
                </p:cNvSpPr>
                <p:nvPr/>
              </p:nvSpPr>
              <p:spPr bwMode="auto">
                <a:xfrm>
                  <a:off x="1519" y="2977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  <p:sp>
              <p:nvSpPr>
                <p:cNvPr id="171697" name="Oval 1713"/>
                <p:cNvSpPr>
                  <a:spLocks noChangeArrowheads="1"/>
                </p:cNvSpPr>
                <p:nvPr/>
              </p:nvSpPr>
              <p:spPr bwMode="auto">
                <a:xfrm>
                  <a:off x="1791" y="4156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71698" name="Line 1714"/>
                <p:cNvSpPr>
                  <a:spLocks noChangeShapeType="1"/>
                </p:cNvSpPr>
                <p:nvPr/>
              </p:nvSpPr>
              <p:spPr bwMode="auto">
                <a:xfrm>
                  <a:off x="2336" y="4337"/>
                  <a:ext cx="9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699" name="Oval 1715"/>
                <p:cNvSpPr>
                  <a:spLocks noChangeArrowheads="1"/>
                </p:cNvSpPr>
                <p:nvPr/>
              </p:nvSpPr>
              <p:spPr bwMode="auto">
                <a:xfrm>
                  <a:off x="1928" y="4156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71700" name="Oval 1716"/>
                <p:cNvSpPr>
                  <a:spLocks noChangeArrowheads="1"/>
                </p:cNvSpPr>
                <p:nvPr/>
              </p:nvSpPr>
              <p:spPr bwMode="auto">
                <a:xfrm>
                  <a:off x="2018" y="4156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71701" name="Oval 1717"/>
                <p:cNvSpPr>
                  <a:spLocks noChangeArrowheads="1"/>
                </p:cNvSpPr>
                <p:nvPr/>
              </p:nvSpPr>
              <p:spPr bwMode="auto">
                <a:xfrm>
                  <a:off x="2109" y="4156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71702" name="Oval 1718"/>
                <p:cNvSpPr>
                  <a:spLocks noChangeArrowheads="1"/>
                </p:cNvSpPr>
                <p:nvPr/>
              </p:nvSpPr>
              <p:spPr bwMode="auto">
                <a:xfrm>
                  <a:off x="1837" y="2976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  <p:sp>
              <p:nvSpPr>
                <p:cNvPr id="171703" name="Oval 1719"/>
                <p:cNvSpPr>
                  <a:spLocks noChangeArrowheads="1"/>
                </p:cNvSpPr>
                <p:nvPr/>
              </p:nvSpPr>
              <p:spPr bwMode="auto">
                <a:xfrm>
                  <a:off x="2200" y="2976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  <p:sp>
              <p:nvSpPr>
                <p:cNvPr id="171704" name="Oval 1720"/>
                <p:cNvSpPr>
                  <a:spLocks noChangeArrowheads="1"/>
                </p:cNvSpPr>
                <p:nvPr/>
              </p:nvSpPr>
              <p:spPr bwMode="auto">
                <a:xfrm>
                  <a:off x="2426" y="2976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</p:grpSp>
          <p:grpSp>
            <p:nvGrpSpPr>
              <p:cNvPr id="171705" name="Group 1721"/>
              <p:cNvGrpSpPr>
                <a:grpSpLocks/>
              </p:cNvGrpSpPr>
              <p:nvPr/>
            </p:nvGrpSpPr>
            <p:grpSpPr bwMode="auto">
              <a:xfrm>
                <a:off x="3016" y="2976"/>
                <a:ext cx="1133" cy="1361"/>
                <a:chOff x="1429" y="2976"/>
                <a:chExt cx="1133" cy="1361"/>
              </a:xfrm>
            </p:grpSpPr>
            <p:sp>
              <p:nvSpPr>
                <p:cNvPr id="171706" name="Line 1722"/>
                <p:cNvSpPr>
                  <a:spLocks noChangeShapeType="1"/>
                </p:cNvSpPr>
                <p:nvPr/>
              </p:nvSpPr>
              <p:spPr bwMode="auto">
                <a:xfrm>
                  <a:off x="1429" y="3294"/>
                  <a:ext cx="453" cy="862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707" name="Line 1723"/>
                <p:cNvSpPr>
                  <a:spLocks noChangeShapeType="1"/>
                </p:cNvSpPr>
                <p:nvPr/>
              </p:nvSpPr>
              <p:spPr bwMode="auto">
                <a:xfrm flipV="1">
                  <a:off x="1429" y="3113"/>
                  <a:ext cx="136" cy="181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708" name="Line 1724"/>
                <p:cNvSpPr>
                  <a:spLocks noChangeShapeType="1"/>
                </p:cNvSpPr>
                <p:nvPr/>
              </p:nvSpPr>
              <p:spPr bwMode="auto">
                <a:xfrm>
                  <a:off x="1565" y="3566"/>
                  <a:ext cx="9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709" name="Line 1725"/>
                <p:cNvSpPr>
                  <a:spLocks noChangeShapeType="1"/>
                </p:cNvSpPr>
                <p:nvPr/>
              </p:nvSpPr>
              <p:spPr bwMode="auto">
                <a:xfrm>
                  <a:off x="1655" y="3566"/>
                  <a:ext cx="318" cy="590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710" name="Line 1726"/>
                <p:cNvSpPr>
                  <a:spLocks noChangeShapeType="1"/>
                </p:cNvSpPr>
                <p:nvPr/>
              </p:nvSpPr>
              <p:spPr bwMode="auto">
                <a:xfrm flipV="1">
                  <a:off x="1655" y="3113"/>
                  <a:ext cx="273" cy="453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711" name="Line 1727"/>
                <p:cNvSpPr>
                  <a:spLocks noChangeShapeType="1"/>
                </p:cNvSpPr>
                <p:nvPr/>
              </p:nvSpPr>
              <p:spPr bwMode="auto">
                <a:xfrm>
                  <a:off x="1882" y="3793"/>
                  <a:ext cx="182" cy="363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712" name="Line 1728"/>
                <p:cNvSpPr>
                  <a:spLocks noChangeShapeType="1"/>
                </p:cNvSpPr>
                <p:nvPr/>
              </p:nvSpPr>
              <p:spPr bwMode="auto">
                <a:xfrm flipV="1">
                  <a:off x="1882" y="3113"/>
                  <a:ext cx="408" cy="680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713" name="Line 1729"/>
                <p:cNvSpPr>
                  <a:spLocks noChangeShapeType="1"/>
                </p:cNvSpPr>
                <p:nvPr/>
              </p:nvSpPr>
              <p:spPr bwMode="auto">
                <a:xfrm>
                  <a:off x="1792" y="3793"/>
                  <a:ext cx="9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714" name="Line 1730"/>
                <p:cNvSpPr>
                  <a:spLocks noChangeShapeType="1"/>
                </p:cNvSpPr>
                <p:nvPr/>
              </p:nvSpPr>
              <p:spPr bwMode="auto">
                <a:xfrm>
                  <a:off x="2018" y="3884"/>
                  <a:ext cx="137" cy="272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715" name="Line 1731"/>
                <p:cNvSpPr>
                  <a:spLocks noChangeShapeType="1"/>
                </p:cNvSpPr>
                <p:nvPr/>
              </p:nvSpPr>
              <p:spPr bwMode="auto">
                <a:xfrm flipV="1">
                  <a:off x="2018" y="3113"/>
                  <a:ext cx="454" cy="770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716" name="Line 1732"/>
                <p:cNvSpPr>
                  <a:spLocks noChangeShapeType="1"/>
                </p:cNvSpPr>
                <p:nvPr/>
              </p:nvSpPr>
              <p:spPr bwMode="auto">
                <a:xfrm>
                  <a:off x="1928" y="3884"/>
                  <a:ext cx="9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717" name="Oval 1733"/>
                <p:cNvSpPr>
                  <a:spLocks noChangeArrowheads="1"/>
                </p:cNvSpPr>
                <p:nvPr/>
              </p:nvSpPr>
              <p:spPr bwMode="auto">
                <a:xfrm>
                  <a:off x="1519" y="2977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  <p:sp>
              <p:nvSpPr>
                <p:cNvPr id="171718" name="Oval 1734"/>
                <p:cNvSpPr>
                  <a:spLocks noChangeArrowheads="1"/>
                </p:cNvSpPr>
                <p:nvPr/>
              </p:nvSpPr>
              <p:spPr bwMode="auto">
                <a:xfrm>
                  <a:off x="1791" y="4156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71719" name="Line 1735"/>
                <p:cNvSpPr>
                  <a:spLocks noChangeShapeType="1"/>
                </p:cNvSpPr>
                <p:nvPr/>
              </p:nvSpPr>
              <p:spPr bwMode="auto">
                <a:xfrm>
                  <a:off x="2336" y="4337"/>
                  <a:ext cx="9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720" name="Oval 1736"/>
                <p:cNvSpPr>
                  <a:spLocks noChangeArrowheads="1"/>
                </p:cNvSpPr>
                <p:nvPr/>
              </p:nvSpPr>
              <p:spPr bwMode="auto">
                <a:xfrm>
                  <a:off x="1928" y="4156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71721" name="Oval 1737"/>
                <p:cNvSpPr>
                  <a:spLocks noChangeArrowheads="1"/>
                </p:cNvSpPr>
                <p:nvPr/>
              </p:nvSpPr>
              <p:spPr bwMode="auto">
                <a:xfrm>
                  <a:off x="2018" y="4156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71722" name="Oval 1738"/>
                <p:cNvSpPr>
                  <a:spLocks noChangeArrowheads="1"/>
                </p:cNvSpPr>
                <p:nvPr/>
              </p:nvSpPr>
              <p:spPr bwMode="auto">
                <a:xfrm>
                  <a:off x="2109" y="4156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71723" name="Oval 1739"/>
                <p:cNvSpPr>
                  <a:spLocks noChangeArrowheads="1"/>
                </p:cNvSpPr>
                <p:nvPr/>
              </p:nvSpPr>
              <p:spPr bwMode="auto">
                <a:xfrm>
                  <a:off x="1837" y="2976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  <p:sp>
              <p:nvSpPr>
                <p:cNvPr id="171724" name="Oval 1740"/>
                <p:cNvSpPr>
                  <a:spLocks noChangeArrowheads="1"/>
                </p:cNvSpPr>
                <p:nvPr/>
              </p:nvSpPr>
              <p:spPr bwMode="auto">
                <a:xfrm>
                  <a:off x="2200" y="2976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  <p:sp>
              <p:nvSpPr>
                <p:cNvPr id="171725" name="Oval 1741"/>
                <p:cNvSpPr>
                  <a:spLocks noChangeArrowheads="1"/>
                </p:cNvSpPr>
                <p:nvPr/>
              </p:nvSpPr>
              <p:spPr bwMode="auto">
                <a:xfrm>
                  <a:off x="2426" y="2976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</p:grpSp>
          <p:grpSp>
            <p:nvGrpSpPr>
              <p:cNvPr id="171726" name="Group 1742"/>
              <p:cNvGrpSpPr>
                <a:grpSpLocks/>
              </p:cNvGrpSpPr>
              <p:nvPr/>
            </p:nvGrpSpPr>
            <p:grpSpPr bwMode="auto">
              <a:xfrm>
                <a:off x="4558" y="2976"/>
                <a:ext cx="1133" cy="1361"/>
                <a:chOff x="1429" y="2976"/>
                <a:chExt cx="1133" cy="1361"/>
              </a:xfrm>
            </p:grpSpPr>
            <p:sp>
              <p:nvSpPr>
                <p:cNvPr id="171727" name="Line 1743"/>
                <p:cNvSpPr>
                  <a:spLocks noChangeShapeType="1"/>
                </p:cNvSpPr>
                <p:nvPr/>
              </p:nvSpPr>
              <p:spPr bwMode="auto">
                <a:xfrm>
                  <a:off x="1429" y="3294"/>
                  <a:ext cx="453" cy="862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728" name="Line 1744"/>
                <p:cNvSpPr>
                  <a:spLocks noChangeShapeType="1"/>
                </p:cNvSpPr>
                <p:nvPr/>
              </p:nvSpPr>
              <p:spPr bwMode="auto">
                <a:xfrm flipV="1">
                  <a:off x="1429" y="3113"/>
                  <a:ext cx="136" cy="181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729" name="Line 1745"/>
                <p:cNvSpPr>
                  <a:spLocks noChangeShapeType="1"/>
                </p:cNvSpPr>
                <p:nvPr/>
              </p:nvSpPr>
              <p:spPr bwMode="auto">
                <a:xfrm>
                  <a:off x="1565" y="3566"/>
                  <a:ext cx="9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730" name="Line 1746"/>
                <p:cNvSpPr>
                  <a:spLocks noChangeShapeType="1"/>
                </p:cNvSpPr>
                <p:nvPr/>
              </p:nvSpPr>
              <p:spPr bwMode="auto">
                <a:xfrm>
                  <a:off x="1655" y="3566"/>
                  <a:ext cx="318" cy="590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731" name="Line 1747"/>
                <p:cNvSpPr>
                  <a:spLocks noChangeShapeType="1"/>
                </p:cNvSpPr>
                <p:nvPr/>
              </p:nvSpPr>
              <p:spPr bwMode="auto">
                <a:xfrm flipV="1">
                  <a:off x="1655" y="3113"/>
                  <a:ext cx="273" cy="453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732" name="Line 1748"/>
                <p:cNvSpPr>
                  <a:spLocks noChangeShapeType="1"/>
                </p:cNvSpPr>
                <p:nvPr/>
              </p:nvSpPr>
              <p:spPr bwMode="auto">
                <a:xfrm>
                  <a:off x="1882" y="3793"/>
                  <a:ext cx="182" cy="363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733" name="Line 1749"/>
                <p:cNvSpPr>
                  <a:spLocks noChangeShapeType="1"/>
                </p:cNvSpPr>
                <p:nvPr/>
              </p:nvSpPr>
              <p:spPr bwMode="auto">
                <a:xfrm flipV="1">
                  <a:off x="1882" y="3113"/>
                  <a:ext cx="408" cy="680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734" name="Line 1750"/>
                <p:cNvSpPr>
                  <a:spLocks noChangeShapeType="1"/>
                </p:cNvSpPr>
                <p:nvPr/>
              </p:nvSpPr>
              <p:spPr bwMode="auto">
                <a:xfrm>
                  <a:off x="1792" y="3793"/>
                  <a:ext cx="9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735" name="Line 1751"/>
                <p:cNvSpPr>
                  <a:spLocks noChangeShapeType="1"/>
                </p:cNvSpPr>
                <p:nvPr/>
              </p:nvSpPr>
              <p:spPr bwMode="auto">
                <a:xfrm>
                  <a:off x="2018" y="3884"/>
                  <a:ext cx="137" cy="272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736" name="Line 1752"/>
                <p:cNvSpPr>
                  <a:spLocks noChangeShapeType="1"/>
                </p:cNvSpPr>
                <p:nvPr/>
              </p:nvSpPr>
              <p:spPr bwMode="auto">
                <a:xfrm flipV="1">
                  <a:off x="2018" y="3113"/>
                  <a:ext cx="454" cy="770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737" name="Line 1753"/>
                <p:cNvSpPr>
                  <a:spLocks noChangeShapeType="1"/>
                </p:cNvSpPr>
                <p:nvPr/>
              </p:nvSpPr>
              <p:spPr bwMode="auto">
                <a:xfrm>
                  <a:off x="1928" y="3884"/>
                  <a:ext cx="9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738" name="Oval 1754"/>
                <p:cNvSpPr>
                  <a:spLocks noChangeArrowheads="1"/>
                </p:cNvSpPr>
                <p:nvPr/>
              </p:nvSpPr>
              <p:spPr bwMode="auto">
                <a:xfrm>
                  <a:off x="1519" y="2977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  <p:sp>
              <p:nvSpPr>
                <p:cNvPr id="171739" name="Oval 1755"/>
                <p:cNvSpPr>
                  <a:spLocks noChangeArrowheads="1"/>
                </p:cNvSpPr>
                <p:nvPr/>
              </p:nvSpPr>
              <p:spPr bwMode="auto">
                <a:xfrm>
                  <a:off x="1791" y="4156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71740" name="Line 1756"/>
                <p:cNvSpPr>
                  <a:spLocks noChangeShapeType="1"/>
                </p:cNvSpPr>
                <p:nvPr/>
              </p:nvSpPr>
              <p:spPr bwMode="auto">
                <a:xfrm>
                  <a:off x="2336" y="4337"/>
                  <a:ext cx="9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741" name="Oval 1757"/>
                <p:cNvSpPr>
                  <a:spLocks noChangeArrowheads="1"/>
                </p:cNvSpPr>
                <p:nvPr/>
              </p:nvSpPr>
              <p:spPr bwMode="auto">
                <a:xfrm>
                  <a:off x="1928" y="4156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71742" name="Oval 1758"/>
                <p:cNvSpPr>
                  <a:spLocks noChangeArrowheads="1"/>
                </p:cNvSpPr>
                <p:nvPr/>
              </p:nvSpPr>
              <p:spPr bwMode="auto">
                <a:xfrm>
                  <a:off x="2018" y="4156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71743" name="Oval 1759"/>
                <p:cNvSpPr>
                  <a:spLocks noChangeArrowheads="1"/>
                </p:cNvSpPr>
                <p:nvPr/>
              </p:nvSpPr>
              <p:spPr bwMode="auto">
                <a:xfrm>
                  <a:off x="2109" y="4156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71744" name="Oval 1760"/>
                <p:cNvSpPr>
                  <a:spLocks noChangeArrowheads="1"/>
                </p:cNvSpPr>
                <p:nvPr/>
              </p:nvSpPr>
              <p:spPr bwMode="auto">
                <a:xfrm>
                  <a:off x="1837" y="2976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  <p:sp>
              <p:nvSpPr>
                <p:cNvPr id="171745" name="Oval 1761"/>
                <p:cNvSpPr>
                  <a:spLocks noChangeArrowheads="1"/>
                </p:cNvSpPr>
                <p:nvPr/>
              </p:nvSpPr>
              <p:spPr bwMode="auto">
                <a:xfrm>
                  <a:off x="2200" y="2976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  <p:sp>
              <p:nvSpPr>
                <p:cNvPr id="171746" name="Oval 1762"/>
                <p:cNvSpPr>
                  <a:spLocks noChangeArrowheads="1"/>
                </p:cNvSpPr>
                <p:nvPr/>
              </p:nvSpPr>
              <p:spPr bwMode="auto">
                <a:xfrm>
                  <a:off x="2426" y="2976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</p:grpSp>
          <p:grpSp>
            <p:nvGrpSpPr>
              <p:cNvPr id="171747" name="Group 1763"/>
              <p:cNvGrpSpPr>
                <a:grpSpLocks/>
              </p:cNvGrpSpPr>
              <p:nvPr/>
            </p:nvGrpSpPr>
            <p:grpSpPr bwMode="auto">
              <a:xfrm>
                <a:off x="5193" y="3022"/>
                <a:ext cx="1133" cy="1361"/>
                <a:chOff x="1429" y="2976"/>
                <a:chExt cx="1133" cy="1361"/>
              </a:xfrm>
            </p:grpSpPr>
            <p:sp>
              <p:nvSpPr>
                <p:cNvPr id="171748" name="Line 1764"/>
                <p:cNvSpPr>
                  <a:spLocks noChangeShapeType="1"/>
                </p:cNvSpPr>
                <p:nvPr/>
              </p:nvSpPr>
              <p:spPr bwMode="auto">
                <a:xfrm>
                  <a:off x="1429" y="3294"/>
                  <a:ext cx="453" cy="862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749" name="Line 1765"/>
                <p:cNvSpPr>
                  <a:spLocks noChangeShapeType="1"/>
                </p:cNvSpPr>
                <p:nvPr/>
              </p:nvSpPr>
              <p:spPr bwMode="auto">
                <a:xfrm flipV="1">
                  <a:off x="1429" y="3113"/>
                  <a:ext cx="136" cy="181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750" name="Line 1766"/>
                <p:cNvSpPr>
                  <a:spLocks noChangeShapeType="1"/>
                </p:cNvSpPr>
                <p:nvPr/>
              </p:nvSpPr>
              <p:spPr bwMode="auto">
                <a:xfrm>
                  <a:off x="1565" y="3566"/>
                  <a:ext cx="9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751" name="Line 1767"/>
                <p:cNvSpPr>
                  <a:spLocks noChangeShapeType="1"/>
                </p:cNvSpPr>
                <p:nvPr/>
              </p:nvSpPr>
              <p:spPr bwMode="auto">
                <a:xfrm>
                  <a:off x="1655" y="3566"/>
                  <a:ext cx="318" cy="590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752" name="Line 1768"/>
                <p:cNvSpPr>
                  <a:spLocks noChangeShapeType="1"/>
                </p:cNvSpPr>
                <p:nvPr/>
              </p:nvSpPr>
              <p:spPr bwMode="auto">
                <a:xfrm flipV="1">
                  <a:off x="1655" y="3113"/>
                  <a:ext cx="273" cy="453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753" name="Line 1769"/>
                <p:cNvSpPr>
                  <a:spLocks noChangeShapeType="1"/>
                </p:cNvSpPr>
                <p:nvPr/>
              </p:nvSpPr>
              <p:spPr bwMode="auto">
                <a:xfrm>
                  <a:off x="1882" y="3793"/>
                  <a:ext cx="182" cy="363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754" name="Line 1770"/>
                <p:cNvSpPr>
                  <a:spLocks noChangeShapeType="1"/>
                </p:cNvSpPr>
                <p:nvPr/>
              </p:nvSpPr>
              <p:spPr bwMode="auto">
                <a:xfrm flipV="1">
                  <a:off x="1882" y="3113"/>
                  <a:ext cx="408" cy="680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755" name="Line 1771"/>
                <p:cNvSpPr>
                  <a:spLocks noChangeShapeType="1"/>
                </p:cNvSpPr>
                <p:nvPr/>
              </p:nvSpPr>
              <p:spPr bwMode="auto">
                <a:xfrm>
                  <a:off x="1792" y="3793"/>
                  <a:ext cx="9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756" name="Line 1772"/>
                <p:cNvSpPr>
                  <a:spLocks noChangeShapeType="1"/>
                </p:cNvSpPr>
                <p:nvPr/>
              </p:nvSpPr>
              <p:spPr bwMode="auto">
                <a:xfrm>
                  <a:off x="2018" y="3884"/>
                  <a:ext cx="137" cy="272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757" name="Line 1773"/>
                <p:cNvSpPr>
                  <a:spLocks noChangeShapeType="1"/>
                </p:cNvSpPr>
                <p:nvPr/>
              </p:nvSpPr>
              <p:spPr bwMode="auto">
                <a:xfrm flipV="1">
                  <a:off x="2018" y="3113"/>
                  <a:ext cx="454" cy="770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758" name="Line 1774"/>
                <p:cNvSpPr>
                  <a:spLocks noChangeShapeType="1"/>
                </p:cNvSpPr>
                <p:nvPr/>
              </p:nvSpPr>
              <p:spPr bwMode="auto">
                <a:xfrm>
                  <a:off x="1928" y="3884"/>
                  <a:ext cx="9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759" name="Oval 1775"/>
                <p:cNvSpPr>
                  <a:spLocks noChangeArrowheads="1"/>
                </p:cNvSpPr>
                <p:nvPr/>
              </p:nvSpPr>
              <p:spPr bwMode="auto">
                <a:xfrm>
                  <a:off x="1519" y="2977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  <p:sp>
              <p:nvSpPr>
                <p:cNvPr id="171760" name="Oval 1776"/>
                <p:cNvSpPr>
                  <a:spLocks noChangeArrowheads="1"/>
                </p:cNvSpPr>
                <p:nvPr/>
              </p:nvSpPr>
              <p:spPr bwMode="auto">
                <a:xfrm>
                  <a:off x="1791" y="4156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71761" name="Line 1777"/>
                <p:cNvSpPr>
                  <a:spLocks noChangeShapeType="1"/>
                </p:cNvSpPr>
                <p:nvPr/>
              </p:nvSpPr>
              <p:spPr bwMode="auto">
                <a:xfrm>
                  <a:off x="2336" y="4337"/>
                  <a:ext cx="9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762" name="Oval 1778"/>
                <p:cNvSpPr>
                  <a:spLocks noChangeArrowheads="1"/>
                </p:cNvSpPr>
                <p:nvPr/>
              </p:nvSpPr>
              <p:spPr bwMode="auto">
                <a:xfrm>
                  <a:off x="1928" y="4156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71763" name="Oval 1779"/>
                <p:cNvSpPr>
                  <a:spLocks noChangeArrowheads="1"/>
                </p:cNvSpPr>
                <p:nvPr/>
              </p:nvSpPr>
              <p:spPr bwMode="auto">
                <a:xfrm>
                  <a:off x="2018" y="4156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71764" name="Oval 1780"/>
                <p:cNvSpPr>
                  <a:spLocks noChangeArrowheads="1"/>
                </p:cNvSpPr>
                <p:nvPr/>
              </p:nvSpPr>
              <p:spPr bwMode="auto">
                <a:xfrm>
                  <a:off x="2109" y="4156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71765" name="Oval 1781"/>
                <p:cNvSpPr>
                  <a:spLocks noChangeArrowheads="1"/>
                </p:cNvSpPr>
                <p:nvPr/>
              </p:nvSpPr>
              <p:spPr bwMode="auto">
                <a:xfrm>
                  <a:off x="1837" y="2976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  <p:sp>
              <p:nvSpPr>
                <p:cNvPr id="171766" name="Oval 1782"/>
                <p:cNvSpPr>
                  <a:spLocks noChangeArrowheads="1"/>
                </p:cNvSpPr>
                <p:nvPr/>
              </p:nvSpPr>
              <p:spPr bwMode="auto">
                <a:xfrm>
                  <a:off x="2200" y="2976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  <p:sp>
              <p:nvSpPr>
                <p:cNvPr id="171767" name="Oval 1783"/>
                <p:cNvSpPr>
                  <a:spLocks noChangeArrowheads="1"/>
                </p:cNvSpPr>
                <p:nvPr/>
              </p:nvSpPr>
              <p:spPr bwMode="auto">
                <a:xfrm>
                  <a:off x="2426" y="2976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</p:grpSp>
          <p:grpSp>
            <p:nvGrpSpPr>
              <p:cNvPr id="171768" name="Group 1784"/>
              <p:cNvGrpSpPr>
                <a:grpSpLocks/>
              </p:cNvGrpSpPr>
              <p:nvPr/>
            </p:nvGrpSpPr>
            <p:grpSpPr bwMode="auto">
              <a:xfrm>
                <a:off x="3199" y="2976"/>
                <a:ext cx="1133" cy="1361"/>
                <a:chOff x="1429" y="2976"/>
                <a:chExt cx="1133" cy="1361"/>
              </a:xfrm>
            </p:grpSpPr>
            <p:sp>
              <p:nvSpPr>
                <p:cNvPr id="171769" name="Line 1785"/>
                <p:cNvSpPr>
                  <a:spLocks noChangeShapeType="1"/>
                </p:cNvSpPr>
                <p:nvPr/>
              </p:nvSpPr>
              <p:spPr bwMode="auto">
                <a:xfrm>
                  <a:off x="1429" y="3294"/>
                  <a:ext cx="453" cy="862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770" name="Line 1786"/>
                <p:cNvSpPr>
                  <a:spLocks noChangeShapeType="1"/>
                </p:cNvSpPr>
                <p:nvPr/>
              </p:nvSpPr>
              <p:spPr bwMode="auto">
                <a:xfrm flipV="1">
                  <a:off x="1429" y="3113"/>
                  <a:ext cx="136" cy="181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771" name="Line 1787"/>
                <p:cNvSpPr>
                  <a:spLocks noChangeShapeType="1"/>
                </p:cNvSpPr>
                <p:nvPr/>
              </p:nvSpPr>
              <p:spPr bwMode="auto">
                <a:xfrm>
                  <a:off x="1565" y="3566"/>
                  <a:ext cx="9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772" name="Line 1788"/>
                <p:cNvSpPr>
                  <a:spLocks noChangeShapeType="1"/>
                </p:cNvSpPr>
                <p:nvPr/>
              </p:nvSpPr>
              <p:spPr bwMode="auto">
                <a:xfrm>
                  <a:off x="1655" y="3566"/>
                  <a:ext cx="318" cy="590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773" name="Line 1789"/>
                <p:cNvSpPr>
                  <a:spLocks noChangeShapeType="1"/>
                </p:cNvSpPr>
                <p:nvPr/>
              </p:nvSpPr>
              <p:spPr bwMode="auto">
                <a:xfrm flipV="1">
                  <a:off x="1655" y="3113"/>
                  <a:ext cx="273" cy="453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774" name="Line 1790"/>
                <p:cNvSpPr>
                  <a:spLocks noChangeShapeType="1"/>
                </p:cNvSpPr>
                <p:nvPr/>
              </p:nvSpPr>
              <p:spPr bwMode="auto">
                <a:xfrm>
                  <a:off x="1882" y="3793"/>
                  <a:ext cx="182" cy="363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775" name="Line 1791"/>
                <p:cNvSpPr>
                  <a:spLocks noChangeShapeType="1"/>
                </p:cNvSpPr>
                <p:nvPr/>
              </p:nvSpPr>
              <p:spPr bwMode="auto">
                <a:xfrm flipV="1">
                  <a:off x="1882" y="3113"/>
                  <a:ext cx="408" cy="680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776" name="Line 1792"/>
                <p:cNvSpPr>
                  <a:spLocks noChangeShapeType="1"/>
                </p:cNvSpPr>
                <p:nvPr/>
              </p:nvSpPr>
              <p:spPr bwMode="auto">
                <a:xfrm>
                  <a:off x="1792" y="3793"/>
                  <a:ext cx="9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777" name="Line 1793"/>
                <p:cNvSpPr>
                  <a:spLocks noChangeShapeType="1"/>
                </p:cNvSpPr>
                <p:nvPr/>
              </p:nvSpPr>
              <p:spPr bwMode="auto">
                <a:xfrm>
                  <a:off x="2018" y="3884"/>
                  <a:ext cx="137" cy="272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778" name="Line 1794"/>
                <p:cNvSpPr>
                  <a:spLocks noChangeShapeType="1"/>
                </p:cNvSpPr>
                <p:nvPr/>
              </p:nvSpPr>
              <p:spPr bwMode="auto">
                <a:xfrm flipV="1">
                  <a:off x="2018" y="3113"/>
                  <a:ext cx="454" cy="770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779" name="Line 1795"/>
                <p:cNvSpPr>
                  <a:spLocks noChangeShapeType="1"/>
                </p:cNvSpPr>
                <p:nvPr/>
              </p:nvSpPr>
              <p:spPr bwMode="auto">
                <a:xfrm>
                  <a:off x="1928" y="3884"/>
                  <a:ext cx="9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780" name="Oval 1796"/>
                <p:cNvSpPr>
                  <a:spLocks noChangeArrowheads="1"/>
                </p:cNvSpPr>
                <p:nvPr/>
              </p:nvSpPr>
              <p:spPr bwMode="auto">
                <a:xfrm>
                  <a:off x="1519" y="2977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  <p:sp>
              <p:nvSpPr>
                <p:cNvPr id="171781" name="Oval 1797"/>
                <p:cNvSpPr>
                  <a:spLocks noChangeArrowheads="1"/>
                </p:cNvSpPr>
                <p:nvPr/>
              </p:nvSpPr>
              <p:spPr bwMode="auto">
                <a:xfrm>
                  <a:off x="1791" y="4156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71782" name="Line 1798"/>
                <p:cNvSpPr>
                  <a:spLocks noChangeShapeType="1"/>
                </p:cNvSpPr>
                <p:nvPr/>
              </p:nvSpPr>
              <p:spPr bwMode="auto">
                <a:xfrm>
                  <a:off x="2336" y="4337"/>
                  <a:ext cx="9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783" name="Oval 1799"/>
                <p:cNvSpPr>
                  <a:spLocks noChangeArrowheads="1"/>
                </p:cNvSpPr>
                <p:nvPr/>
              </p:nvSpPr>
              <p:spPr bwMode="auto">
                <a:xfrm>
                  <a:off x="1928" y="4156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71784" name="Oval 1800"/>
                <p:cNvSpPr>
                  <a:spLocks noChangeArrowheads="1"/>
                </p:cNvSpPr>
                <p:nvPr/>
              </p:nvSpPr>
              <p:spPr bwMode="auto">
                <a:xfrm>
                  <a:off x="2018" y="4156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71785" name="Oval 1801"/>
                <p:cNvSpPr>
                  <a:spLocks noChangeArrowheads="1"/>
                </p:cNvSpPr>
                <p:nvPr/>
              </p:nvSpPr>
              <p:spPr bwMode="auto">
                <a:xfrm>
                  <a:off x="2109" y="4156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71786" name="Oval 1802"/>
                <p:cNvSpPr>
                  <a:spLocks noChangeArrowheads="1"/>
                </p:cNvSpPr>
                <p:nvPr/>
              </p:nvSpPr>
              <p:spPr bwMode="auto">
                <a:xfrm>
                  <a:off x="1837" y="2976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  <p:sp>
              <p:nvSpPr>
                <p:cNvPr id="171787" name="Oval 1803"/>
                <p:cNvSpPr>
                  <a:spLocks noChangeArrowheads="1"/>
                </p:cNvSpPr>
                <p:nvPr/>
              </p:nvSpPr>
              <p:spPr bwMode="auto">
                <a:xfrm>
                  <a:off x="2200" y="2976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  <p:sp>
              <p:nvSpPr>
                <p:cNvPr id="171788" name="Oval 1804"/>
                <p:cNvSpPr>
                  <a:spLocks noChangeArrowheads="1"/>
                </p:cNvSpPr>
                <p:nvPr/>
              </p:nvSpPr>
              <p:spPr bwMode="auto">
                <a:xfrm>
                  <a:off x="2426" y="2976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</p:grpSp>
          <p:grpSp>
            <p:nvGrpSpPr>
              <p:cNvPr id="171789" name="Group 1805"/>
              <p:cNvGrpSpPr>
                <a:grpSpLocks/>
              </p:cNvGrpSpPr>
              <p:nvPr/>
            </p:nvGrpSpPr>
            <p:grpSpPr bwMode="auto">
              <a:xfrm>
                <a:off x="3560" y="2976"/>
                <a:ext cx="1133" cy="1361"/>
                <a:chOff x="1429" y="2976"/>
                <a:chExt cx="1133" cy="1361"/>
              </a:xfrm>
            </p:grpSpPr>
            <p:sp>
              <p:nvSpPr>
                <p:cNvPr id="171790" name="Line 1806"/>
                <p:cNvSpPr>
                  <a:spLocks noChangeShapeType="1"/>
                </p:cNvSpPr>
                <p:nvPr/>
              </p:nvSpPr>
              <p:spPr bwMode="auto">
                <a:xfrm>
                  <a:off x="1429" y="3294"/>
                  <a:ext cx="453" cy="862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791" name="Line 1807"/>
                <p:cNvSpPr>
                  <a:spLocks noChangeShapeType="1"/>
                </p:cNvSpPr>
                <p:nvPr/>
              </p:nvSpPr>
              <p:spPr bwMode="auto">
                <a:xfrm flipV="1">
                  <a:off x="1429" y="3113"/>
                  <a:ext cx="136" cy="181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792" name="Line 1808"/>
                <p:cNvSpPr>
                  <a:spLocks noChangeShapeType="1"/>
                </p:cNvSpPr>
                <p:nvPr/>
              </p:nvSpPr>
              <p:spPr bwMode="auto">
                <a:xfrm>
                  <a:off x="1565" y="3566"/>
                  <a:ext cx="9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793" name="Line 1809"/>
                <p:cNvSpPr>
                  <a:spLocks noChangeShapeType="1"/>
                </p:cNvSpPr>
                <p:nvPr/>
              </p:nvSpPr>
              <p:spPr bwMode="auto">
                <a:xfrm>
                  <a:off x="1655" y="3566"/>
                  <a:ext cx="318" cy="590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794" name="Line 1810"/>
                <p:cNvSpPr>
                  <a:spLocks noChangeShapeType="1"/>
                </p:cNvSpPr>
                <p:nvPr/>
              </p:nvSpPr>
              <p:spPr bwMode="auto">
                <a:xfrm flipV="1">
                  <a:off x="1655" y="3113"/>
                  <a:ext cx="273" cy="453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795" name="Line 1811"/>
                <p:cNvSpPr>
                  <a:spLocks noChangeShapeType="1"/>
                </p:cNvSpPr>
                <p:nvPr/>
              </p:nvSpPr>
              <p:spPr bwMode="auto">
                <a:xfrm>
                  <a:off x="1882" y="3793"/>
                  <a:ext cx="182" cy="363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796" name="Line 1812"/>
                <p:cNvSpPr>
                  <a:spLocks noChangeShapeType="1"/>
                </p:cNvSpPr>
                <p:nvPr/>
              </p:nvSpPr>
              <p:spPr bwMode="auto">
                <a:xfrm flipV="1">
                  <a:off x="1882" y="3113"/>
                  <a:ext cx="408" cy="680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797" name="Line 1813"/>
                <p:cNvSpPr>
                  <a:spLocks noChangeShapeType="1"/>
                </p:cNvSpPr>
                <p:nvPr/>
              </p:nvSpPr>
              <p:spPr bwMode="auto">
                <a:xfrm>
                  <a:off x="1792" y="3793"/>
                  <a:ext cx="9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798" name="Line 1814"/>
                <p:cNvSpPr>
                  <a:spLocks noChangeShapeType="1"/>
                </p:cNvSpPr>
                <p:nvPr/>
              </p:nvSpPr>
              <p:spPr bwMode="auto">
                <a:xfrm>
                  <a:off x="2018" y="3884"/>
                  <a:ext cx="137" cy="272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799" name="Line 1815"/>
                <p:cNvSpPr>
                  <a:spLocks noChangeShapeType="1"/>
                </p:cNvSpPr>
                <p:nvPr/>
              </p:nvSpPr>
              <p:spPr bwMode="auto">
                <a:xfrm flipV="1">
                  <a:off x="2018" y="3113"/>
                  <a:ext cx="454" cy="770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800" name="Line 1816"/>
                <p:cNvSpPr>
                  <a:spLocks noChangeShapeType="1"/>
                </p:cNvSpPr>
                <p:nvPr/>
              </p:nvSpPr>
              <p:spPr bwMode="auto">
                <a:xfrm>
                  <a:off x="1928" y="3884"/>
                  <a:ext cx="9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801" name="Oval 1817"/>
                <p:cNvSpPr>
                  <a:spLocks noChangeArrowheads="1"/>
                </p:cNvSpPr>
                <p:nvPr/>
              </p:nvSpPr>
              <p:spPr bwMode="auto">
                <a:xfrm>
                  <a:off x="1519" y="2977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  <p:sp>
              <p:nvSpPr>
                <p:cNvPr id="171802" name="Oval 1818"/>
                <p:cNvSpPr>
                  <a:spLocks noChangeArrowheads="1"/>
                </p:cNvSpPr>
                <p:nvPr/>
              </p:nvSpPr>
              <p:spPr bwMode="auto">
                <a:xfrm>
                  <a:off x="1791" y="4156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71803" name="Line 1819"/>
                <p:cNvSpPr>
                  <a:spLocks noChangeShapeType="1"/>
                </p:cNvSpPr>
                <p:nvPr/>
              </p:nvSpPr>
              <p:spPr bwMode="auto">
                <a:xfrm>
                  <a:off x="2336" y="4337"/>
                  <a:ext cx="9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804" name="Oval 1820"/>
                <p:cNvSpPr>
                  <a:spLocks noChangeArrowheads="1"/>
                </p:cNvSpPr>
                <p:nvPr/>
              </p:nvSpPr>
              <p:spPr bwMode="auto">
                <a:xfrm>
                  <a:off x="1928" y="4156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71805" name="Oval 1821"/>
                <p:cNvSpPr>
                  <a:spLocks noChangeArrowheads="1"/>
                </p:cNvSpPr>
                <p:nvPr/>
              </p:nvSpPr>
              <p:spPr bwMode="auto">
                <a:xfrm>
                  <a:off x="2018" y="4156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71806" name="Oval 1822"/>
                <p:cNvSpPr>
                  <a:spLocks noChangeArrowheads="1"/>
                </p:cNvSpPr>
                <p:nvPr/>
              </p:nvSpPr>
              <p:spPr bwMode="auto">
                <a:xfrm>
                  <a:off x="2109" y="4156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71807" name="Oval 1823"/>
                <p:cNvSpPr>
                  <a:spLocks noChangeArrowheads="1"/>
                </p:cNvSpPr>
                <p:nvPr/>
              </p:nvSpPr>
              <p:spPr bwMode="auto">
                <a:xfrm>
                  <a:off x="1837" y="2976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  <p:sp>
              <p:nvSpPr>
                <p:cNvPr id="171808" name="Oval 1824"/>
                <p:cNvSpPr>
                  <a:spLocks noChangeArrowheads="1"/>
                </p:cNvSpPr>
                <p:nvPr/>
              </p:nvSpPr>
              <p:spPr bwMode="auto">
                <a:xfrm>
                  <a:off x="2200" y="2976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  <p:sp>
              <p:nvSpPr>
                <p:cNvPr id="171809" name="Oval 1825"/>
                <p:cNvSpPr>
                  <a:spLocks noChangeArrowheads="1"/>
                </p:cNvSpPr>
                <p:nvPr/>
              </p:nvSpPr>
              <p:spPr bwMode="auto">
                <a:xfrm>
                  <a:off x="2426" y="2976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</p:grpSp>
          <p:sp>
            <p:nvSpPr>
              <p:cNvPr id="171810" name="Line 1826"/>
              <p:cNvSpPr>
                <a:spLocks noChangeShapeType="1"/>
              </p:cNvSpPr>
              <p:nvPr/>
            </p:nvSpPr>
            <p:spPr bwMode="auto">
              <a:xfrm flipH="1">
                <a:off x="2925" y="3294"/>
                <a:ext cx="91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1811" name="Line 1827"/>
              <p:cNvSpPr>
                <a:spLocks noChangeShapeType="1"/>
              </p:cNvSpPr>
              <p:nvPr/>
            </p:nvSpPr>
            <p:spPr bwMode="auto">
              <a:xfrm flipH="1">
                <a:off x="4468" y="3294"/>
                <a:ext cx="9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1812" name="Line 1828"/>
              <p:cNvSpPr>
                <a:spLocks noChangeShapeType="1"/>
              </p:cNvSpPr>
              <p:nvPr/>
            </p:nvSpPr>
            <p:spPr bwMode="auto">
              <a:xfrm flipH="1">
                <a:off x="4558" y="3294"/>
                <a:ext cx="91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1813" name="Line 1829"/>
              <p:cNvSpPr>
                <a:spLocks noChangeShapeType="1"/>
              </p:cNvSpPr>
              <p:nvPr/>
            </p:nvSpPr>
            <p:spPr bwMode="auto">
              <a:xfrm flipH="1">
                <a:off x="4694" y="3294"/>
                <a:ext cx="4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1814" name="Line 1830"/>
              <p:cNvSpPr>
                <a:spLocks noChangeShapeType="1"/>
              </p:cNvSpPr>
              <p:nvPr/>
            </p:nvSpPr>
            <p:spPr bwMode="auto">
              <a:xfrm flipH="1">
                <a:off x="3969" y="3294"/>
                <a:ext cx="9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1815" name="Line 1831"/>
              <p:cNvSpPr>
                <a:spLocks noChangeShapeType="1"/>
              </p:cNvSpPr>
              <p:nvPr/>
            </p:nvSpPr>
            <p:spPr bwMode="auto">
              <a:xfrm flipH="1">
                <a:off x="3470" y="3294"/>
                <a:ext cx="9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1816" name="Line 1832"/>
              <p:cNvSpPr>
                <a:spLocks noChangeShapeType="1"/>
              </p:cNvSpPr>
              <p:nvPr/>
            </p:nvSpPr>
            <p:spPr bwMode="auto">
              <a:xfrm flipH="1">
                <a:off x="4150" y="3294"/>
                <a:ext cx="13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grpSp>
            <p:nvGrpSpPr>
              <p:cNvPr id="171817" name="Group 1833"/>
              <p:cNvGrpSpPr>
                <a:grpSpLocks/>
              </p:cNvGrpSpPr>
              <p:nvPr/>
            </p:nvGrpSpPr>
            <p:grpSpPr bwMode="auto">
              <a:xfrm>
                <a:off x="3288" y="2931"/>
                <a:ext cx="1588" cy="1361"/>
                <a:chOff x="2880" y="1162"/>
                <a:chExt cx="1588" cy="1361"/>
              </a:xfrm>
            </p:grpSpPr>
            <p:sp>
              <p:nvSpPr>
                <p:cNvPr id="171818" name="Line 1834"/>
                <p:cNvSpPr>
                  <a:spLocks noChangeShapeType="1"/>
                </p:cNvSpPr>
                <p:nvPr/>
              </p:nvSpPr>
              <p:spPr bwMode="auto">
                <a:xfrm>
                  <a:off x="3787" y="1480"/>
                  <a:ext cx="453" cy="862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819" name="Line 1835"/>
                <p:cNvSpPr>
                  <a:spLocks noChangeShapeType="1"/>
                </p:cNvSpPr>
                <p:nvPr/>
              </p:nvSpPr>
              <p:spPr bwMode="auto">
                <a:xfrm flipV="1">
                  <a:off x="3787" y="1298"/>
                  <a:ext cx="136" cy="181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820" name="Line 1836"/>
                <p:cNvSpPr>
                  <a:spLocks noChangeShapeType="1"/>
                </p:cNvSpPr>
                <p:nvPr/>
              </p:nvSpPr>
              <p:spPr bwMode="auto">
                <a:xfrm>
                  <a:off x="2880" y="1752"/>
                  <a:ext cx="9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821" name="Line 1837"/>
                <p:cNvSpPr>
                  <a:spLocks noChangeShapeType="1"/>
                </p:cNvSpPr>
                <p:nvPr/>
              </p:nvSpPr>
              <p:spPr bwMode="auto">
                <a:xfrm>
                  <a:off x="2970" y="1752"/>
                  <a:ext cx="318" cy="590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822" name="Line 1838"/>
                <p:cNvSpPr>
                  <a:spLocks noChangeShapeType="1"/>
                </p:cNvSpPr>
                <p:nvPr/>
              </p:nvSpPr>
              <p:spPr bwMode="auto">
                <a:xfrm flipV="1">
                  <a:off x="2970" y="1299"/>
                  <a:ext cx="273" cy="453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823" name="Line 1839"/>
                <p:cNvSpPr>
                  <a:spLocks noChangeShapeType="1"/>
                </p:cNvSpPr>
                <p:nvPr/>
              </p:nvSpPr>
              <p:spPr bwMode="auto">
                <a:xfrm>
                  <a:off x="3197" y="1979"/>
                  <a:ext cx="182" cy="363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824" name="Line 1840"/>
                <p:cNvSpPr>
                  <a:spLocks noChangeShapeType="1"/>
                </p:cNvSpPr>
                <p:nvPr/>
              </p:nvSpPr>
              <p:spPr bwMode="auto">
                <a:xfrm flipV="1">
                  <a:off x="3197" y="1299"/>
                  <a:ext cx="408" cy="680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825" name="Line 1841"/>
                <p:cNvSpPr>
                  <a:spLocks noChangeShapeType="1"/>
                </p:cNvSpPr>
                <p:nvPr/>
              </p:nvSpPr>
              <p:spPr bwMode="auto">
                <a:xfrm>
                  <a:off x="3107" y="1979"/>
                  <a:ext cx="9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826" name="Line 1842"/>
                <p:cNvSpPr>
                  <a:spLocks noChangeShapeType="1"/>
                </p:cNvSpPr>
                <p:nvPr/>
              </p:nvSpPr>
              <p:spPr bwMode="auto">
                <a:xfrm>
                  <a:off x="3333" y="2070"/>
                  <a:ext cx="137" cy="272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827" name="Line 1843"/>
                <p:cNvSpPr>
                  <a:spLocks noChangeShapeType="1"/>
                </p:cNvSpPr>
                <p:nvPr/>
              </p:nvSpPr>
              <p:spPr bwMode="auto">
                <a:xfrm flipV="1">
                  <a:off x="3333" y="1299"/>
                  <a:ext cx="454" cy="770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828" name="Line 1844"/>
                <p:cNvSpPr>
                  <a:spLocks noChangeShapeType="1"/>
                </p:cNvSpPr>
                <p:nvPr/>
              </p:nvSpPr>
              <p:spPr bwMode="auto">
                <a:xfrm>
                  <a:off x="3243" y="2070"/>
                  <a:ext cx="9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829" name="Oval 1845"/>
                <p:cNvSpPr>
                  <a:spLocks noChangeArrowheads="1"/>
                </p:cNvSpPr>
                <p:nvPr/>
              </p:nvSpPr>
              <p:spPr bwMode="auto">
                <a:xfrm>
                  <a:off x="3923" y="1162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  <p:sp>
              <p:nvSpPr>
                <p:cNvPr id="171830" name="Oval 1846"/>
                <p:cNvSpPr>
                  <a:spLocks noChangeArrowheads="1"/>
                </p:cNvSpPr>
                <p:nvPr/>
              </p:nvSpPr>
              <p:spPr bwMode="auto">
                <a:xfrm>
                  <a:off x="4150" y="2341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71831" name="Line 1847"/>
                <p:cNvSpPr>
                  <a:spLocks noChangeShapeType="1"/>
                </p:cNvSpPr>
                <p:nvPr/>
              </p:nvSpPr>
              <p:spPr bwMode="auto">
                <a:xfrm>
                  <a:off x="3651" y="2523"/>
                  <a:ext cx="9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832" name="Oval 1848"/>
                <p:cNvSpPr>
                  <a:spLocks noChangeArrowheads="1"/>
                </p:cNvSpPr>
                <p:nvPr/>
              </p:nvSpPr>
              <p:spPr bwMode="auto">
                <a:xfrm>
                  <a:off x="3243" y="2342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71833" name="Oval 1849"/>
                <p:cNvSpPr>
                  <a:spLocks noChangeArrowheads="1"/>
                </p:cNvSpPr>
                <p:nvPr/>
              </p:nvSpPr>
              <p:spPr bwMode="auto">
                <a:xfrm>
                  <a:off x="3333" y="2342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71834" name="Oval 1850"/>
                <p:cNvSpPr>
                  <a:spLocks noChangeArrowheads="1"/>
                </p:cNvSpPr>
                <p:nvPr/>
              </p:nvSpPr>
              <p:spPr bwMode="auto">
                <a:xfrm>
                  <a:off x="3424" y="2342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71835" name="Oval 1851"/>
                <p:cNvSpPr>
                  <a:spLocks noChangeArrowheads="1"/>
                </p:cNvSpPr>
                <p:nvPr/>
              </p:nvSpPr>
              <p:spPr bwMode="auto">
                <a:xfrm>
                  <a:off x="3152" y="1162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  <p:sp>
              <p:nvSpPr>
                <p:cNvPr id="171836" name="Oval 1852"/>
                <p:cNvSpPr>
                  <a:spLocks noChangeArrowheads="1"/>
                </p:cNvSpPr>
                <p:nvPr/>
              </p:nvSpPr>
              <p:spPr bwMode="auto">
                <a:xfrm>
                  <a:off x="3515" y="1162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  <p:sp>
              <p:nvSpPr>
                <p:cNvPr id="171837" name="Oval 1853"/>
                <p:cNvSpPr>
                  <a:spLocks noChangeArrowheads="1"/>
                </p:cNvSpPr>
                <p:nvPr/>
              </p:nvSpPr>
              <p:spPr bwMode="auto">
                <a:xfrm>
                  <a:off x="3741" y="1162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  <p:sp>
              <p:nvSpPr>
                <p:cNvPr id="171838" name="Line 1854"/>
                <p:cNvSpPr>
                  <a:spLocks noChangeShapeType="1"/>
                </p:cNvSpPr>
                <p:nvPr/>
              </p:nvSpPr>
              <p:spPr bwMode="auto">
                <a:xfrm>
                  <a:off x="3696" y="1480"/>
                  <a:ext cx="9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839" name="Line 1855"/>
                <p:cNvSpPr>
                  <a:spLocks noChangeShapeType="1"/>
                </p:cNvSpPr>
                <p:nvPr/>
              </p:nvSpPr>
              <p:spPr bwMode="auto">
                <a:xfrm>
                  <a:off x="4105" y="1752"/>
                  <a:ext cx="318" cy="590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840" name="Oval 1856"/>
                <p:cNvSpPr>
                  <a:spLocks noChangeArrowheads="1"/>
                </p:cNvSpPr>
                <p:nvPr/>
              </p:nvSpPr>
              <p:spPr bwMode="auto">
                <a:xfrm>
                  <a:off x="4332" y="2341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71841" name="Line 1857"/>
                <p:cNvSpPr>
                  <a:spLocks noChangeShapeType="1"/>
                </p:cNvSpPr>
                <p:nvPr/>
              </p:nvSpPr>
              <p:spPr bwMode="auto">
                <a:xfrm flipV="1">
                  <a:off x="4104" y="1253"/>
                  <a:ext cx="273" cy="453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842" name="Line 1858"/>
                <p:cNvSpPr>
                  <a:spLocks noChangeShapeType="1"/>
                </p:cNvSpPr>
                <p:nvPr/>
              </p:nvSpPr>
              <p:spPr bwMode="auto">
                <a:xfrm>
                  <a:off x="3923" y="1706"/>
                  <a:ext cx="18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843" name="Oval 1859"/>
                <p:cNvSpPr>
                  <a:spLocks noChangeArrowheads="1"/>
                </p:cNvSpPr>
                <p:nvPr/>
              </p:nvSpPr>
              <p:spPr bwMode="auto">
                <a:xfrm>
                  <a:off x="4286" y="1162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  <p:sp>
              <p:nvSpPr>
                <p:cNvPr id="171844" name="Line 1860"/>
                <p:cNvSpPr>
                  <a:spLocks noChangeShapeType="1"/>
                </p:cNvSpPr>
                <p:nvPr/>
              </p:nvSpPr>
              <p:spPr bwMode="auto">
                <a:xfrm>
                  <a:off x="3515" y="2205"/>
                  <a:ext cx="91" cy="136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845" name="Oval 1861"/>
                <p:cNvSpPr>
                  <a:spLocks noChangeArrowheads="1"/>
                </p:cNvSpPr>
                <p:nvPr/>
              </p:nvSpPr>
              <p:spPr bwMode="auto">
                <a:xfrm>
                  <a:off x="3560" y="2341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71846" name="Line 1862"/>
                <p:cNvSpPr>
                  <a:spLocks noChangeShapeType="1"/>
                </p:cNvSpPr>
                <p:nvPr/>
              </p:nvSpPr>
              <p:spPr bwMode="auto">
                <a:xfrm flipV="1">
                  <a:off x="3515" y="1253"/>
                  <a:ext cx="590" cy="951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847" name="Oval 1863"/>
                <p:cNvSpPr>
                  <a:spLocks noChangeArrowheads="1"/>
                </p:cNvSpPr>
                <p:nvPr/>
              </p:nvSpPr>
              <p:spPr bwMode="auto">
                <a:xfrm>
                  <a:off x="4059" y="1162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  <p:sp>
              <p:nvSpPr>
                <p:cNvPr id="171848" name="Line 1864"/>
                <p:cNvSpPr>
                  <a:spLocks noChangeShapeType="1"/>
                </p:cNvSpPr>
                <p:nvPr/>
              </p:nvSpPr>
              <p:spPr bwMode="auto">
                <a:xfrm>
                  <a:off x="3379" y="2205"/>
                  <a:ext cx="13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</p:grpSp>
          <p:grpSp>
            <p:nvGrpSpPr>
              <p:cNvPr id="171849" name="Group 1865"/>
              <p:cNvGrpSpPr>
                <a:grpSpLocks/>
              </p:cNvGrpSpPr>
              <p:nvPr/>
            </p:nvGrpSpPr>
            <p:grpSpPr bwMode="auto">
              <a:xfrm>
                <a:off x="3833" y="2931"/>
                <a:ext cx="1588" cy="1361"/>
                <a:chOff x="2880" y="1162"/>
                <a:chExt cx="1588" cy="1361"/>
              </a:xfrm>
            </p:grpSpPr>
            <p:sp>
              <p:nvSpPr>
                <p:cNvPr id="171850" name="Line 1866"/>
                <p:cNvSpPr>
                  <a:spLocks noChangeShapeType="1"/>
                </p:cNvSpPr>
                <p:nvPr/>
              </p:nvSpPr>
              <p:spPr bwMode="auto">
                <a:xfrm>
                  <a:off x="3787" y="1480"/>
                  <a:ext cx="453" cy="862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851" name="Line 1867"/>
                <p:cNvSpPr>
                  <a:spLocks noChangeShapeType="1"/>
                </p:cNvSpPr>
                <p:nvPr/>
              </p:nvSpPr>
              <p:spPr bwMode="auto">
                <a:xfrm flipV="1">
                  <a:off x="3787" y="1298"/>
                  <a:ext cx="136" cy="181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852" name="Line 1868"/>
                <p:cNvSpPr>
                  <a:spLocks noChangeShapeType="1"/>
                </p:cNvSpPr>
                <p:nvPr/>
              </p:nvSpPr>
              <p:spPr bwMode="auto">
                <a:xfrm>
                  <a:off x="2880" y="1752"/>
                  <a:ext cx="9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853" name="Line 1869"/>
                <p:cNvSpPr>
                  <a:spLocks noChangeShapeType="1"/>
                </p:cNvSpPr>
                <p:nvPr/>
              </p:nvSpPr>
              <p:spPr bwMode="auto">
                <a:xfrm>
                  <a:off x="2970" y="1752"/>
                  <a:ext cx="318" cy="590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854" name="Line 1870"/>
                <p:cNvSpPr>
                  <a:spLocks noChangeShapeType="1"/>
                </p:cNvSpPr>
                <p:nvPr/>
              </p:nvSpPr>
              <p:spPr bwMode="auto">
                <a:xfrm flipV="1">
                  <a:off x="2970" y="1299"/>
                  <a:ext cx="273" cy="453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855" name="Line 1871"/>
                <p:cNvSpPr>
                  <a:spLocks noChangeShapeType="1"/>
                </p:cNvSpPr>
                <p:nvPr/>
              </p:nvSpPr>
              <p:spPr bwMode="auto">
                <a:xfrm>
                  <a:off x="3197" y="1979"/>
                  <a:ext cx="182" cy="363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856" name="Line 1872"/>
                <p:cNvSpPr>
                  <a:spLocks noChangeShapeType="1"/>
                </p:cNvSpPr>
                <p:nvPr/>
              </p:nvSpPr>
              <p:spPr bwMode="auto">
                <a:xfrm flipV="1">
                  <a:off x="3197" y="1299"/>
                  <a:ext cx="408" cy="680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857" name="Line 1873"/>
                <p:cNvSpPr>
                  <a:spLocks noChangeShapeType="1"/>
                </p:cNvSpPr>
                <p:nvPr/>
              </p:nvSpPr>
              <p:spPr bwMode="auto">
                <a:xfrm>
                  <a:off x="3107" y="1979"/>
                  <a:ext cx="9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858" name="Line 1874"/>
                <p:cNvSpPr>
                  <a:spLocks noChangeShapeType="1"/>
                </p:cNvSpPr>
                <p:nvPr/>
              </p:nvSpPr>
              <p:spPr bwMode="auto">
                <a:xfrm>
                  <a:off x="3333" y="2070"/>
                  <a:ext cx="137" cy="272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859" name="Line 1875"/>
                <p:cNvSpPr>
                  <a:spLocks noChangeShapeType="1"/>
                </p:cNvSpPr>
                <p:nvPr/>
              </p:nvSpPr>
              <p:spPr bwMode="auto">
                <a:xfrm flipV="1">
                  <a:off x="3333" y="1299"/>
                  <a:ext cx="454" cy="770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860" name="Line 1876"/>
                <p:cNvSpPr>
                  <a:spLocks noChangeShapeType="1"/>
                </p:cNvSpPr>
                <p:nvPr/>
              </p:nvSpPr>
              <p:spPr bwMode="auto">
                <a:xfrm>
                  <a:off x="3243" y="2070"/>
                  <a:ext cx="9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861" name="Oval 1877"/>
                <p:cNvSpPr>
                  <a:spLocks noChangeArrowheads="1"/>
                </p:cNvSpPr>
                <p:nvPr/>
              </p:nvSpPr>
              <p:spPr bwMode="auto">
                <a:xfrm>
                  <a:off x="3923" y="1162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  <p:sp>
              <p:nvSpPr>
                <p:cNvPr id="171862" name="Oval 1878"/>
                <p:cNvSpPr>
                  <a:spLocks noChangeArrowheads="1"/>
                </p:cNvSpPr>
                <p:nvPr/>
              </p:nvSpPr>
              <p:spPr bwMode="auto">
                <a:xfrm>
                  <a:off x="4150" y="2341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71863" name="Line 1879"/>
                <p:cNvSpPr>
                  <a:spLocks noChangeShapeType="1"/>
                </p:cNvSpPr>
                <p:nvPr/>
              </p:nvSpPr>
              <p:spPr bwMode="auto">
                <a:xfrm>
                  <a:off x="3651" y="2523"/>
                  <a:ext cx="9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864" name="Oval 1880"/>
                <p:cNvSpPr>
                  <a:spLocks noChangeArrowheads="1"/>
                </p:cNvSpPr>
                <p:nvPr/>
              </p:nvSpPr>
              <p:spPr bwMode="auto">
                <a:xfrm>
                  <a:off x="3243" y="2342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71865" name="Oval 1881"/>
                <p:cNvSpPr>
                  <a:spLocks noChangeArrowheads="1"/>
                </p:cNvSpPr>
                <p:nvPr/>
              </p:nvSpPr>
              <p:spPr bwMode="auto">
                <a:xfrm>
                  <a:off x="3333" y="2342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71866" name="Oval 1882"/>
                <p:cNvSpPr>
                  <a:spLocks noChangeArrowheads="1"/>
                </p:cNvSpPr>
                <p:nvPr/>
              </p:nvSpPr>
              <p:spPr bwMode="auto">
                <a:xfrm>
                  <a:off x="3424" y="2342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71867" name="Oval 1883"/>
                <p:cNvSpPr>
                  <a:spLocks noChangeArrowheads="1"/>
                </p:cNvSpPr>
                <p:nvPr/>
              </p:nvSpPr>
              <p:spPr bwMode="auto">
                <a:xfrm>
                  <a:off x="3152" y="1162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  <p:sp>
              <p:nvSpPr>
                <p:cNvPr id="171868" name="Oval 1884"/>
                <p:cNvSpPr>
                  <a:spLocks noChangeArrowheads="1"/>
                </p:cNvSpPr>
                <p:nvPr/>
              </p:nvSpPr>
              <p:spPr bwMode="auto">
                <a:xfrm>
                  <a:off x="3515" y="1162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  <p:sp>
              <p:nvSpPr>
                <p:cNvPr id="171869" name="Oval 1885"/>
                <p:cNvSpPr>
                  <a:spLocks noChangeArrowheads="1"/>
                </p:cNvSpPr>
                <p:nvPr/>
              </p:nvSpPr>
              <p:spPr bwMode="auto">
                <a:xfrm>
                  <a:off x="3741" y="1162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  <p:sp>
              <p:nvSpPr>
                <p:cNvPr id="171870" name="Line 1886"/>
                <p:cNvSpPr>
                  <a:spLocks noChangeShapeType="1"/>
                </p:cNvSpPr>
                <p:nvPr/>
              </p:nvSpPr>
              <p:spPr bwMode="auto">
                <a:xfrm>
                  <a:off x="3696" y="1480"/>
                  <a:ext cx="9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871" name="Line 1887"/>
                <p:cNvSpPr>
                  <a:spLocks noChangeShapeType="1"/>
                </p:cNvSpPr>
                <p:nvPr/>
              </p:nvSpPr>
              <p:spPr bwMode="auto">
                <a:xfrm>
                  <a:off x="4105" y="1752"/>
                  <a:ext cx="318" cy="590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872" name="Oval 1888"/>
                <p:cNvSpPr>
                  <a:spLocks noChangeArrowheads="1"/>
                </p:cNvSpPr>
                <p:nvPr/>
              </p:nvSpPr>
              <p:spPr bwMode="auto">
                <a:xfrm>
                  <a:off x="4332" y="2341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71873" name="Line 1889"/>
                <p:cNvSpPr>
                  <a:spLocks noChangeShapeType="1"/>
                </p:cNvSpPr>
                <p:nvPr/>
              </p:nvSpPr>
              <p:spPr bwMode="auto">
                <a:xfrm flipV="1">
                  <a:off x="4104" y="1253"/>
                  <a:ext cx="273" cy="453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874" name="Line 1890"/>
                <p:cNvSpPr>
                  <a:spLocks noChangeShapeType="1"/>
                </p:cNvSpPr>
                <p:nvPr/>
              </p:nvSpPr>
              <p:spPr bwMode="auto">
                <a:xfrm>
                  <a:off x="3923" y="1706"/>
                  <a:ext cx="18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875" name="Oval 1891"/>
                <p:cNvSpPr>
                  <a:spLocks noChangeArrowheads="1"/>
                </p:cNvSpPr>
                <p:nvPr/>
              </p:nvSpPr>
              <p:spPr bwMode="auto">
                <a:xfrm>
                  <a:off x="4286" y="1162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  <p:sp>
              <p:nvSpPr>
                <p:cNvPr id="171876" name="Line 1892"/>
                <p:cNvSpPr>
                  <a:spLocks noChangeShapeType="1"/>
                </p:cNvSpPr>
                <p:nvPr/>
              </p:nvSpPr>
              <p:spPr bwMode="auto">
                <a:xfrm>
                  <a:off x="3515" y="2205"/>
                  <a:ext cx="91" cy="136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877" name="Oval 1893"/>
                <p:cNvSpPr>
                  <a:spLocks noChangeArrowheads="1"/>
                </p:cNvSpPr>
                <p:nvPr/>
              </p:nvSpPr>
              <p:spPr bwMode="auto">
                <a:xfrm>
                  <a:off x="3560" y="2341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71878" name="Line 1894"/>
                <p:cNvSpPr>
                  <a:spLocks noChangeShapeType="1"/>
                </p:cNvSpPr>
                <p:nvPr/>
              </p:nvSpPr>
              <p:spPr bwMode="auto">
                <a:xfrm flipV="1">
                  <a:off x="3515" y="1253"/>
                  <a:ext cx="590" cy="951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879" name="Oval 1895"/>
                <p:cNvSpPr>
                  <a:spLocks noChangeArrowheads="1"/>
                </p:cNvSpPr>
                <p:nvPr/>
              </p:nvSpPr>
              <p:spPr bwMode="auto">
                <a:xfrm>
                  <a:off x="4059" y="1162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  <p:sp>
              <p:nvSpPr>
                <p:cNvPr id="171880" name="Line 1896"/>
                <p:cNvSpPr>
                  <a:spLocks noChangeShapeType="1"/>
                </p:cNvSpPr>
                <p:nvPr/>
              </p:nvSpPr>
              <p:spPr bwMode="auto">
                <a:xfrm>
                  <a:off x="3379" y="2205"/>
                  <a:ext cx="13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</p:grpSp>
          <p:grpSp>
            <p:nvGrpSpPr>
              <p:cNvPr id="171881" name="Group 1897"/>
              <p:cNvGrpSpPr>
                <a:grpSpLocks/>
              </p:cNvGrpSpPr>
              <p:nvPr/>
            </p:nvGrpSpPr>
            <p:grpSpPr bwMode="auto">
              <a:xfrm>
                <a:off x="3288" y="2976"/>
                <a:ext cx="1588" cy="1361"/>
                <a:chOff x="2880" y="1162"/>
                <a:chExt cx="1588" cy="1361"/>
              </a:xfrm>
            </p:grpSpPr>
            <p:sp>
              <p:nvSpPr>
                <p:cNvPr id="171882" name="Line 1898"/>
                <p:cNvSpPr>
                  <a:spLocks noChangeShapeType="1"/>
                </p:cNvSpPr>
                <p:nvPr/>
              </p:nvSpPr>
              <p:spPr bwMode="auto">
                <a:xfrm>
                  <a:off x="3787" y="1480"/>
                  <a:ext cx="453" cy="862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883" name="Line 1899"/>
                <p:cNvSpPr>
                  <a:spLocks noChangeShapeType="1"/>
                </p:cNvSpPr>
                <p:nvPr/>
              </p:nvSpPr>
              <p:spPr bwMode="auto">
                <a:xfrm flipV="1">
                  <a:off x="3787" y="1298"/>
                  <a:ext cx="136" cy="181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884" name="Line 1900"/>
                <p:cNvSpPr>
                  <a:spLocks noChangeShapeType="1"/>
                </p:cNvSpPr>
                <p:nvPr/>
              </p:nvSpPr>
              <p:spPr bwMode="auto">
                <a:xfrm>
                  <a:off x="2880" y="1752"/>
                  <a:ext cx="9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885" name="Line 1901"/>
                <p:cNvSpPr>
                  <a:spLocks noChangeShapeType="1"/>
                </p:cNvSpPr>
                <p:nvPr/>
              </p:nvSpPr>
              <p:spPr bwMode="auto">
                <a:xfrm>
                  <a:off x="2970" y="1752"/>
                  <a:ext cx="318" cy="590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886" name="Line 1902"/>
                <p:cNvSpPr>
                  <a:spLocks noChangeShapeType="1"/>
                </p:cNvSpPr>
                <p:nvPr/>
              </p:nvSpPr>
              <p:spPr bwMode="auto">
                <a:xfrm flipV="1">
                  <a:off x="2970" y="1299"/>
                  <a:ext cx="273" cy="453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887" name="Line 1903"/>
                <p:cNvSpPr>
                  <a:spLocks noChangeShapeType="1"/>
                </p:cNvSpPr>
                <p:nvPr/>
              </p:nvSpPr>
              <p:spPr bwMode="auto">
                <a:xfrm>
                  <a:off x="3197" y="1979"/>
                  <a:ext cx="182" cy="363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888" name="Line 1904"/>
                <p:cNvSpPr>
                  <a:spLocks noChangeShapeType="1"/>
                </p:cNvSpPr>
                <p:nvPr/>
              </p:nvSpPr>
              <p:spPr bwMode="auto">
                <a:xfrm flipV="1">
                  <a:off x="3197" y="1299"/>
                  <a:ext cx="408" cy="680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889" name="Line 1905"/>
                <p:cNvSpPr>
                  <a:spLocks noChangeShapeType="1"/>
                </p:cNvSpPr>
                <p:nvPr/>
              </p:nvSpPr>
              <p:spPr bwMode="auto">
                <a:xfrm>
                  <a:off x="3107" y="1979"/>
                  <a:ext cx="9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890" name="Line 1906"/>
                <p:cNvSpPr>
                  <a:spLocks noChangeShapeType="1"/>
                </p:cNvSpPr>
                <p:nvPr/>
              </p:nvSpPr>
              <p:spPr bwMode="auto">
                <a:xfrm>
                  <a:off x="3333" y="2070"/>
                  <a:ext cx="137" cy="272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891" name="Line 1907"/>
                <p:cNvSpPr>
                  <a:spLocks noChangeShapeType="1"/>
                </p:cNvSpPr>
                <p:nvPr/>
              </p:nvSpPr>
              <p:spPr bwMode="auto">
                <a:xfrm flipV="1">
                  <a:off x="3333" y="1299"/>
                  <a:ext cx="454" cy="770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892" name="Line 1908"/>
                <p:cNvSpPr>
                  <a:spLocks noChangeShapeType="1"/>
                </p:cNvSpPr>
                <p:nvPr/>
              </p:nvSpPr>
              <p:spPr bwMode="auto">
                <a:xfrm>
                  <a:off x="3243" y="2070"/>
                  <a:ext cx="9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893" name="Oval 1909"/>
                <p:cNvSpPr>
                  <a:spLocks noChangeArrowheads="1"/>
                </p:cNvSpPr>
                <p:nvPr/>
              </p:nvSpPr>
              <p:spPr bwMode="auto">
                <a:xfrm>
                  <a:off x="3923" y="1162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  <p:sp>
              <p:nvSpPr>
                <p:cNvPr id="171894" name="Oval 1910"/>
                <p:cNvSpPr>
                  <a:spLocks noChangeArrowheads="1"/>
                </p:cNvSpPr>
                <p:nvPr/>
              </p:nvSpPr>
              <p:spPr bwMode="auto">
                <a:xfrm>
                  <a:off x="4150" y="2341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71895" name="Line 1911"/>
                <p:cNvSpPr>
                  <a:spLocks noChangeShapeType="1"/>
                </p:cNvSpPr>
                <p:nvPr/>
              </p:nvSpPr>
              <p:spPr bwMode="auto">
                <a:xfrm>
                  <a:off x="3651" y="2523"/>
                  <a:ext cx="9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896" name="Oval 1912"/>
                <p:cNvSpPr>
                  <a:spLocks noChangeArrowheads="1"/>
                </p:cNvSpPr>
                <p:nvPr/>
              </p:nvSpPr>
              <p:spPr bwMode="auto">
                <a:xfrm>
                  <a:off x="3243" y="2342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71897" name="Oval 1913"/>
                <p:cNvSpPr>
                  <a:spLocks noChangeArrowheads="1"/>
                </p:cNvSpPr>
                <p:nvPr/>
              </p:nvSpPr>
              <p:spPr bwMode="auto">
                <a:xfrm>
                  <a:off x="3333" y="2342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71898" name="Oval 1914"/>
                <p:cNvSpPr>
                  <a:spLocks noChangeArrowheads="1"/>
                </p:cNvSpPr>
                <p:nvPr/>
              </p:nvSpPr>
              <p:spPr bwMode="auto">
                <a:xfrm>
                  <a:off x="3424" y="2342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71899" name="Oval 1915"/>
                <p:cNvSpPr>
                  <a:spLocks noChangeArrowheads="1"/>
                </p:cNvSpPr>
                <p:nvPr/>
              </p:nvSpPr>
              <p:spPr bwMode="auto">
                <a:xfrm>
                  <a:off x="3152" y="1162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  <p:sp>
              <p:nvSpPr>
                <p:cNvPr id="171900" name="Oval 1916"/>
                <p:cNvSpPr>
                  <a:spLocks noChangeArrowheads="1"/>
                </p:cNvSpPr>
                <p:nvPr/>
              </p:nvSpPr>
              <p:spPr bwMode="auto">
                <a:xfrm>
                  <a:off x="3515" y="1162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  <p:sp>
              <p:nvSpPr>
                <p:cNvPr id="171901" name="Oval 1917"/>
                <p:cNvSpPr>
                  <a:spLocks noChangeArrowheads="1"/>
                </p:cNvSpPr>
                <p:nvPr/>
              </p:nvSpPr>
              <p:spPr bwMode="auto">
                <a:xfrm>
                  <a:off x="3741" y="1162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  <p:sp>
              <p:nvSpPr>
                <p:cNvPr id="171902" name="Line 1918"/>
                <p:cNvSpPr>
                  <a:spLocks noChangeShapeType="1"/>
                </p:cNvSpPr>
                <p:nvPr/>
              </p:nvSpPr>
              <p:spPr bwMode="auto">
                <a:xfrm>
                  <a:off x="3696" y="1480"/>
                  <a:ext cx="9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903" name="Line 1919"/>
                <p:cNvSpPr>
                  <a:spLocks noChangeShapeType="1"/>
                </p:cNvSpPr>
                <p:nvPr/>
              </p:nvSpPr>
              <p:spPr bwMode="auto">
                <a:xfrm>
                  <a:off x="4105" y="1752"/>
                  <a:ext cx="318" cy="590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904" name="Oval 1920"/>
                <p:cNvSpPr>
                  <a:spLocks noChangeArrowheads="1"/>
                </p:cNvSpPr>
                <p:nvPr/>
              </p:nvSpPr>
              <p:spPr bwMode="auto">
                <a:xfrm>
                  <a:off x="4332" y="2341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71905" name="Line 1921"/>
                <p:cNvSpPr>
                  <a:spLocks noChangeShapeType="1"/>
                </p:cNvSpPr>
                <p:nvPr/>
              </p:nvSpPr>
              <p:spPr bwMode="auto">
                <a:xfrm flipV="1">
                  <a:off x="4104" y="1253"/>
                  <a:ext cx="273" cy="453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906" name="Line 1922"/>
                <p:cNvSpPr>
                  <a:spLocks noChangeShapeType="1"/>
                </p:cNvSpPr>
                <p:nvPr/>
              </p:nvSpPr>
              <p:spPr bwMode="auto">
                <a:xfrm>
                  <a:off x="3923" y="1706"/>
                  <a:ext cx="18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907" name="Oval 1923"/>
                <p:cNvSpPr>
                  <a:spLocks noChangeArrowheads="1"/>
                </p:cNvSpPr>
                <p:nvPr/>
              </p:nvSpPr>
              <p:spPr bwMode="auto">
                <a:xfrm>
                  <a:off x="4286" y="1162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  <p:sp>
              <p:nvSpPr>
                <p:cNvPr id="171908" name="Line 1924"/>
                <p:cNvSpPr>
                  <a:spLocks noChangeShapeType="1"/>
                </p:cNvSpPr>
                <p:nvPr/>
              </p:nvSpPr>
              <p:spPr bwMode="auto">
                <a:xfrm>
                  <a:off x="3515" y="2205"/>
                  <a:ext cx="91" cy="136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909" name="Oval 1925"/>
                <p:cNvSpPr>
                  <a:spLocks noChangeArrowheads="1"/>
                </p:cNvSpPr>
                <p:nvPr/>
              </p:nvSpPr>
              <p:spPr bwMode="auto">
                <a:xfrm>
                  <a:off x="3560" y="2341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71910" name="Line 1926"/>
                <p:cNvSpPr>
                  <a:spLocks noChangeShapeType="1"/>
                </p:cNvSpPr>
                <p:nvPr/>
              </p:nvSpPr>
              <p:spPr bwMode="auto">
                <a:xfrm flipV="1">
                  <a:off x="3515" y="1253"/>
                  <a:ext cx="590" cy="951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911" name="Oval 1927"/>
                <p:cNvSpPr>
                  <a:spLocks noChangeArrowheads="1"/>
                </p:cNvSpPr>
                <p:nvPr/>
              </p:nvSpPr>
              <p:spPr bwMode="auto">
                <a:xfrm>
                  <a:off x="4059" y="1162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  <p:sp>
              <p:nvSpPr>
                <p:cNvPr id="171912" name="Line 1928"/>
                <p:cNvSpPr>
                  <a:spLocks noChangeShapeType="1"/>
                </p:cNvSpPr>
                <p:nvPr/>
              </p:nvSpPr>
              <p:spPr bwMode="auto">
                <a:xfrm>
                  <a:off x="3379" y="2205"/>
                  <a:ext cx="13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</p:grpSp>
          <p:grpSp>
            <p:nvGrpSpPr>
              <p:cNvPr id="171913" name="Group 1929"/>
              <p:cNvGrpSpPr>
                <a:grpSpLocks/>
              </p:cNvGrpSpPr>
              <p:nvPr/>
            </p:nvGrpSpPr>
            <p:grpSpPr bwMode="auto">
              <a:xfrm>
                <a:off x="4195" y="2931"/>
                <a:ext cx="1588" cy="1361"/>
                <a:chOff x="2880" y="1162"/>
                <a:chExt cx="1588" cy="1361"/>
              </a:xfrm>
            </p:grpSpPr>
            <p:sp>
              <p:nvSpPr>
                <p:cNvPr id="171914" name="Line 1930"/>
                <p:cNvSpPr>
                  <a:spLocks noChangeShapeType="1"/>
                </p:cNvSpPr>
                <p:nvPr/>
              </p:nvSpPr>
              <p:spPr bwMode="auto">
                <a:xfrm>
                  <a:off x="3787" y="1480"/>
                  <a:ext cx="453" cy="862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915" name="Line 1931"/>
                <p:cNvSpPr>
                  <a:spLocks noChangeShapeType="1"/>
                </p:cNvSpPr>
                <p:nvPr/>
              </p:nvSpPr>
              <p:spPr bwMode="auto">
                <a:xfrm flipV="1">
                  <a:off x="3787" y="1298"/>
                  <a:ext cx="136" cy="181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916" name="Line 1932"/>
                <p:cNvSpPr>
                  <a:spLocks noChangeShapeType="1"/>
                </p:cNvSpPr>
                <p:nvPr/>
              </p:nvSpPr>
              <p:spPr bwMode="auto">
                <a:xfrm>
                  <a:off x="2880" y="1752"/>
                  <a:ext cx="9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917" name="Line 1933"/>
                <p:cNvSpPr>
                  <a:spLocks noChangeShapeType="1"/>
                </p:cNvSpPr>
                <p:nvPr/>
              </p:nvSpPr>
              <p:spPr bwMode="auto">
                <a:xfrm>
                  <a:off x="2970" y="1752"/>
                  <a:ext cx="318" cy="590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918" name="Line 1934"/>
                <p:cNvSpPr>
                  <a:spLocks noChangeShapeType="1"/>
                </p:cNvSpPr>
                <p:nvPr/>
              </p:nvSpPr>
              <p:spPr bwMode="auto">
                <a:xfrm flipV="1">
                  <a:off x="2970" y="1299"/>
                  <a:ext cx="273" cy="453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919" name="Line 1935"/>
                <p:cNvSpPr>
                  <a:spLocks noChangeShapeType="1"/>
                </p:cNvSpPr>
                <p:nvPr/>
              </p:nvSpPr>
              <p:spPr bwMode="auto">
                <a:xfrm>
                  <a:off x="3197" y="1979"/>
                  <a:ext cx="182" cy="363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920" name="Line 1936"/>
                <p:cNvSpPr>
                  <a:spLocks noChangeShapeType="1"/>
                </p:cNvSpPr>
                <p:nvPr/>
              </p:nvSpPr>
              <p:spPr bwMode="auto">
                <a:xfrm flipV="1">
                  <a:off x="3197" y="1299"/>
                  <a:ext cx="408" cy="680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921" name="Line 1937"/>
                <p:cNvSpPr>
                  <a:spLocks noChangeShapeType="1"/>
                </p:cNvSpPr>
                <p:nvPr/>
              </p:nvSpPr>
              <p:spPr bwMode="auto">
                <a:xfrm>
                  <a:off x="3107" y="1979"/>
                  <a:ext cx="9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922" name="Line 1938"/>
                <p:cNvSpPr>
                  <a:spLocks noChangeShapeType="1"/>
                </p:cNvSpPr>
                <p:nvPr/>
              </p:nvSpPr>
              <p:spPr bwMode="auto">
                <a:xfrm>
                  <a:off x="3333" y="2070"/>
                  <a:ext cx="137" cy="272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923" name="Line 1939"/>
                <p:cNvSpPr>
                  <a:spLocks noChangeShapeType="1"/>
                </p:cNvSpPr>
                <p:nvPr/>
              </p:nvSpPr>
              <p:spPr bwMode="auto">
                <a:xfrm flipV="1">
                  <a:off x="3333" y="1299"/>
                  <a:ext cx="454" cy="770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924" name="Line 1940"/>
                <p:cNvSpPr>
                  <a:spLocks noChangeShapeType="1"/>
                </p:cNvSpPr>
                <p:nvPr/>
              </p:nvSpPr>
              <p:spPr bwMode="auto">
                <a:xfrm>
                  <a:off x="3243" y="2070"/>
                  <a:ext cx="9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925" name="Oval 1941"/>
                <p:cNvSpPr>
                  <a:spLocks noChangeArrowheads="1"/>
                </p:cNvSpPr>
                <p:nvPr/>
              </p:nvSpPr>
              <p:spPr bwMode="auto">
                <a:xfrm>
                  <a:off x="3923" y="1162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  <p:sp>
              <p:nvSpPr>
                <p:cNvPr id="171926" name="Oval 1942"/>
                <p:cNvSpPr>
                  <a:spLocks noChangeArrowheads="1"/>
                </p:cNvSpPr>
                <p:nvPr/>
              </p:nvSpPr>
              <p:spPr bwMode="auto">
                <a:xfrm>
                  <a:off x="4150" y="2341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71927" name="Line 1943"/>
                <p:cNvSpPr>
                  <a:spLocks noChangeShapeType="1"/>
                </p:cNvSpPr>
                <p:nvPr/>
              </p:nvSpPr>
              <p:spPr bwMode="auto">
                <a:xfrm>
                  <a:off x="3651" y="2523"/>
                  <a:ext cx="9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928" name="Oval 1944"/>
                <p:cNvSpPr>
                  <a:spLocks noChangeArrowheads="1"/>
                </p:cNvSpPr>
                <p:nvPr/>
              </p:nvSpPr>
              <p:spPr bwMode="auto">
                <a:xfrm>
                  <a:off x="3243" y="2342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71929" name="Oval 1945"/>
                <p:cNvSpPr>
                  <a:spLocks noChangeArrowheads="1"/>
                </p:cNvSpPr>
                <p:nvPr/>
              </p:nvSpPr>
              <p:spPr bwMode="auto">
                <a:xfrm>
                  <a:off x="3333" y="2342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71930" name="Oval 1946"/>
                <p:cNvSpPr>
                  <a:spLocks noChangeArrowheads="1"/>
                </p:cNvSpPr>
                <p:nvPr/>
              </p:nvSpPr>
              <p:spPr bwMode="auto">
                <a:xfrm>
                  <a:off x="3424" y="2342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71931" name="Oval 1947"/>
                <p:cNvSpPr>
                  <a:spLocks noChangeArrowheads="1"/>
                </p:cNvSpPr>
                <p:nvPr/>
              </p:nvSpPr>
              <p:spPr bwMode="auto">
                <a:xfrm>
                  <a:off x="3152" y="1162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  <p:sp>
              <p:nvSpPr>
                <p:cNvPr id="171932" name="Oval 1948"/>
                <p:cNvSpPr>
                  <a:spLocks noChangeArrowheads="1"/>
                </p:cNvSpPr>
                <p:nvPr/>
              </p:nvSpPr>
              <p:spPr bwMode="auto">
                <a:xfrm>
                  <a:off x="3515" y="1162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  <p:sp>
              <p:nvSpPr>
                <p:cNvPr id="171933" name="Oval 1949"/>
                <p:cNvSpPr>
                  <a:spLocks noChangeArrowheads="1"/>
                </p:cNvSpPr>
                <p:nvPr/>
              </p:nvSpPr>
              <p:spPr bwMode="auto">
                <a:xfrm>
                  <a:off x="3741" y="1162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  <p:sp>
              <p:nvSpPr>
                <p:cNvPr id="171934" name="Line 1950"/>
                <p:cNvSpPr>
                  <a:spLocks noChangeShapeType="1"/>
                </p:cNvSpPr>
                <p:nvPr/>
              </p:nvSpPr>
              <p:spPr bwMode="auto">
                <a:xfrm>
                  <a:off x="3696" y="1480"/>
                  <a:ext cx="9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935" name="Line 1951"/>
                <p:cNvSpPr>
                  <a:spLocks noChangeShapeType="1"/>
                </p:cNvSpPr>
                <p:nvPr/>
              </p:nvSpPr>
              <p:spPr bwMode="auto">
                <a:xfrm>
                  <a:off x="4105" y="1752"/>
                  <a:ext cx="318" cy="590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936" name="Oval 1952"/>
                <p:cNvSpPr>
                  <a:spLocks noChangeArrowheads="1"/>
                </p:cNvSpPr>
                <p:nvPr/>
              </p:nvSpPr>
              <p:spPr bwMode="auto">
                <a:xfrm>
                  <a:off x="4332" y="2341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71937" name="Line 1953"/>
                <p:cNvSpPr>
                  <a:spLocks noChangeShapeType="1"/>
                </p:cNvSpPr>
                <p:nvPr/>
              </p:nvSpPr>
              <p:spPr bwMode="auto">
                <a:xfrm flipV="1">
                  <a:off x="4104" y="1253"/>
                  <a:ext cx="273" cy="453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938" name="Line 1954"/>
                <p:cNvSpPr>
                  <a:spLocks noChangeShapeType="1"/>
                </p:cNvSpPr>
                <p:nvPr/>
              </p:nvSpPr>
              <p:spPr bwMode="auto">
                <a:xfrm>
                  <a:off x="3923" y="1706"/>
                  <a:ext cx="18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939" name="Oval 1955"/>
                <p:cNvSpPr>
                  <a:spLocks noChangeArrowheads="1"/>
                </p:cNvSpPr>
                <p:nvPr/>
              </p:nvSpPr>
              <p:spPr bwMode="auto">
                <a:xfrm>
                  <a:off x="4286" y="1162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  <p:sp>
              <p:nvSpPr>
                <p:cNvPr id="171940" name="Line 1956"/>
                <p:cNvSpPr>
                  <a:spLocks noChangeShapeType="1"/>
                </p:cNvSpPr>
                <p:nvPr/>
              </p:nvSpPr>
              <p:spPr bwMode="auto">
                <a:xfrm>
                  <a:off x="3515" y="2205"/>
                  <a:ext cx="91" cy="136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941" name="Oval 1957"/>
                <p:cNvSpPr>
                  <a:spLocks noChangeArrowheads="1"/>
                </p:cNvSpPr>
                <p:nvPr/>
              </p:nvSpPr>
              <p:spPr bwMode="auto">
                <a:xfrm>
                  <a:off x="3560" y="2341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71942" name="Line 1958"/>
                <p:cNvSpPr>
                  <a:spLocks noChangeShapeType="1"/>
                </p:cNvSpPr>
                <p:nvPr/>
              </p:nvSpPr>
              <p:spPr bwMode="auto">
                <a:xfrm flipV="1">
                  <a:off x="3515" y="1253"/>
                  <a:ext cx="590" cy="951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943" name="Oval 1959"/>
                <p:cNvSpPr>
                  <a:spLocks noChangeArrowheads="1"/>
                </p:cNvSpPr>
                <p:nvPr/>
              </p:nvSpPr>
              <p:spPr bwMode="auto">
                <a:xfrm>
                  <a:off x="4059" y="1162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  <p:sp>
              <p:nvSpPr>
                <p:cNvPr id="171944" name="Line 1960"/>
                <p:cNvSpPr>
                  <a:spLocks noChangeShapeType="1"/>
                </p:cNvSpPr>
                <p:nvPr/>
              </p:nvSpPr>
              <p:spPr bwMode="auto">
                <a:xfrm>
                  <a:off x="3379" y="2205"/>
                  <a:ext cx="13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</p:grpSp>
          <p:grpSp>
            <p:nvGrpSpPr>
              <p:cNvPr id="171945" name="Group 1961"/>
              <p:cNvGrpSpPr>
                <a:grpSpLocks/>
              </p:cNvGrpSpPr>
              <p:nvPr/>
            </p:nvGrpSpPr>
            <p:grpSpPr bwMode="auto">
              <a:xfrm>
                <a:off x="3696" y="2976"/>
                <a:ext cx="1588" cy="1361"/>
                <a:chOff x="2880" y="1162"/>
                <a:chExt cx="1588" cy="1361"/>
              </a:xfrm>
            </p:grpSpPr>
            <p:sp>
              <p:nvSpPr>
                <p:cNvPr id="171946" name="Line 1962"/>
                <p:cNvSpPr>
                  <a:spLocks noChangeShapeType="1"/>
                </p:cNvSpPr>
                <p:nvPr/>
              </p:nvSpPr>
              <p:spPr bwMode="auto">
                <a:xfrm>
                  <a:off x="3787" y="1480"/>
                  <a:ext cx="453" cy="862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947" name="Line 1963"/>
                <p:cNvSpPr>
                  <a:spLocks noChangeShapeType="1"/>
                </p:cNvSpPr>
                <p:nvPr/>
              </p:nvSpPr>
              <p:spPr bwMode="auto">
                <a:xfrm flipV="1">
                  <a:off x="3787" y="1298"/>
                  <a:ext cx="136" cy="181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948" name="Line 1964"/>
                <p:cNvSpPr>
                  <a:spLocks noChangeShapeType="1"/>
                </p:cNvSpPr>
                <p:nvPr/>
              </p:nvSpPr>
              <p:spPr bwMode="auto">
                <a:xfrm>
                  <a:off x="2880" y="1752"/>
                  <a:ext cx="9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949" name="Line 1965"/>
                <p:cNvSpPr>
                  <a:spLocks noChangeShapeType="1"/>
                </p:cNvSpPr>
                <p:nvPr/>
              </p:nvSpPr>
              <p:spPr bwMode="auto">
                <a:xfrm>
                  <a:off x="2970" y="1752"/>
                  <a:ext cx="318" cy="590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950" name="Line 1966"/>
                <p:cNvSpPr>
                  <a:spLocks noChangeShapeType="1"/>
                </p:cNvSpPr>
                <p:nvPr/>
              </p:nvSpPr>
              <p:spPr bwMode="auto">
                <a:xfrm flipV="1">
                  <a:off x="2970" y="1299"/>
                  <a:ext cx="273" cy="453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951" name="Line 1967"/>
                <p:cNvSpPr>
                  <a:spLocks noChangeShapeType="1"/>
                </p:cNvSpPr>
                <p:nvPr/>
              </p:nvSpPr>
              <p:spPr bwMode="auto">
                <a:xfrm>
                  <a:off x="3197" y="1979"/>
                  <a:ext cx="182" cy="363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952" name="Line 1968"/>
                <p:cNvSpPr>
                  <a:spLocks noChangeShapeType="1"/>
                </p:cNvSpPr>
                <p:nvPr/>
              </p:nvSpPr>
              <p:spPr bwMode="auto">
                <a:xfrm flipV="1">
                  <a:off x="3197" y="1299"/>
                  <a:ext cx="408" cy="680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953" name="Line 1969"/>
                <p:cNvSpPr>
                  <a:spLocks noChangeShapeType="1"/>
                </p:cNvSpPr>
                <p:nvPr/>
              </p:nvSpPr>
              <p:spPr bwMode="auto">
                <a:xfrm>
                  <a:off x="3107" y="1979"/>
                  <a:ext cx="9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954" name="Line 1970"/>
                <p:cNvSpPr>
                  <a:spLocks noChangeShapeType="1"/>
                </p:cNvSpPr>
                <p:nvPr/>
              </p:nvSpPr>
              <p:spPr bwMode="auto">
                <a:xfrm>
                  <a:off x="3333" y="2070"/>
                  <a:ext cx="137" cy="272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955" name="Line 1971"/>
                <p:cNvSpPr>
                  <a:spLocks noChangeShapeType="1"/>
                </p:cNvSpPr>
                <p:nvPr/>
              </p:nvSpPr>
              <p:spPr bwMode="auto">
                <a:xfrm flipV="1">
                  <a:off x="3333" y="1299"/>
                  <a:ext cx="454" cy="770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956" name="Line 1972"/>
                <p:cNvSpPr>
                  <a:spLocks noChangeShapeType="1"/>
                </p:cNvSpPr>
                <p:nvPr/>
              </p:nvSpPr>
              <p:spPr bwMode="auto">
                <a:xfrm>
                  <a:off x="3243" y="2070"/>
                  <a:ext cx="9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957" name="Oval 1973"/>
                <p:cNvSpPr>
                  <a:spLocks noChangeArrowheads="1"/>
                </p:cNvSpPr>
                <p:nvPr/>
              </p:nvSpPr>
              <p:spPr bwMode="auto">
                <a:xfrm>
                  <a:off x="3923" y="1162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  <p:sp>
              <p:nvSpPr>
                <p:cNvPr id="171958" name="Oval 1974"/>
                <p:cNvSpPr>
                  <a:spLocks noChangeArrowheads="1"/>
                </p:cNvSpPr>
                <p:nvPr/>
              </p:nvSpPr>
              <p:spPr bwMode="auto">
                <a:xfrm>
                  <a:off x="4150" y="2341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71959" name="Line 1975"/>
                <p:cNvSpPr>
                  <a:spLocks noChangeShapeType="1"/>
                </p:cNvSpPr>
                <p:nvPr/>
              </p:nvSpPr>
              <p:spPr bwMode="auto">
                <a:xfrm>
                  <a:off x="3651" y="2523"/>
                  <a:ext cx="9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960" name="Oval 1976"/>
                <p:cNvSpPr>
                  <a:spLocks noChangeArrowheads="1"/>
                </p:cNvSpPr>
                <p:nvPr/>
              </p:nvSpPr>
              <p:spPr bwMode="auto">
                <a:xfrm>
                  <a:off x="3243" y="2342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71961" name="Oval 1977"/>
                <p:cNvSpPr>
                  <a:spLocks noChangeArrowheads="1"/>
                </p:cNvSpPr>
                <p:nvPr/>
              </p:nvSpPr>
              <p:spPr bwMode="auto">
                <a:xfrm>
                  <a:off x="3333" y="2342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71962" name="Oval 1978"/>
                <p:cNvSpPr>
                  <a:spLocks noChangeArrowheads="1"/>
                </p:cNvSpPr>
                <p:nvPr/>
              </p:nvSpPr>
              <p:spPr bwMode="auto">
                <a:xfrm>
                  <a:off x="3424" y="2342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71963" name="Oval 1979"/>
                <p:cNvSpPr>
                  <a:spLocks noChangeArrowheads="1"/>
                </p:cNvSpPr>
                <p:nvPr/>
              </p:nvSpPr>
              <p:spPr bwMode="auto">
                <a:xfrm>
                  <a:off x="3152" y="1162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  <p:sp>
              <p:nvSpPr>
                <p:cNvPr id="171964" name="Oval 1980"/>
                <p:cNvSpPr>
                  <a:spLocks noChangeArrowheads="1"/>
                </p:cNvSpPr>
                <p:nvPr/>
              </p:nvSpPr>
              <p:spPr bwMode="auto">
                <a:xfrm>
                  <a:off x="3515" y="1162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  <p:sp>
              <p:nvSpPr>
                <p:cNvPr id="171965" name="Oval 1981"/>
                <p:cNvSpPr>
                  <a:spLocks noChangeArrowheads="1"/>
                </p:cNvSpPr>
                <p:nvPr/>
              </p:nvSpPr>
              <p:spPr bwMode="auto">
                <a:xfrm>
                  <a:off x="3741" y="1162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  <p:sp>
              <p:nvSpPr>
                <p:cNvPr id="171966" name="Line 1982"/>
                <p:cNvSpPr>
                  <a:spLocks noChangeShapeType="1"/>
                </p:cNvSpPr>
                <p:nvPr/>
              </p:nvSpPr>
              <p:spPr bwMode="auto">
                <a:xfrm>
                  <a:off x="3696" y="1480"/>
                  <a:ext cx="9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967" name="Line 1983"/>
                <p:cNvSpPr>
                  <a:spLocks noChangeShapeType="1"/>
                </p:cNvSpPr>
                <p:nvPr/>
              </p:nvSpPr>
              <p:spPr bwMode="auto">
                <a:xfrm>
                  <a:off x="4105" y="1752"/>
                  <a:ext cx="318" cy="590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968" name="Oval 1984"/>
                <p:cNvSpPr>
                  <a:spLocks noChangeArrowheads="1"/>
                </p:cNvSpPr>
                <p:nvPr/>
              </p:nvSpPr>
              <p:spPr bwMode="auto">
                <a:xfrm>
                  <a:off x="4332" y="2341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71969" name="Line 1985"/>
                <p:cNvSpPr>
                  <a:spLocks noChangeShapeType="1"/>
                </p:cNvSpPr>
                <p:nvPr/>
              </p:nvSpPr>
              <p:spPr bwMode="auto">
                <a:xfrm flipV="1">
                  <a:off x="4104" y="1253"/>
                  <a:ext cx="273" cy="453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970" name="Line 1986"/>
                <p:cNvSpPr>
                  <a:spLocks noChangeShapeType="1"/>
                </p:cNvSpPr>
                <p:nvPr/>
              </p:nvSpPr>
              <p:spPr bwMode="auto">
                <a:xfrm>
                  <a:off x="3923" y="1706"/>
                  <a:ext cx="18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971" name="Oval 1987"/>
                <p:cNvSpPr>
                  <a:spLocks noChangeArrowheads="1"/>
                </p:cNvSpPr>
                <p:nvPr/>
              </p:nvSpPr>
              <p:spPr bwMode="auto">
                <a:xfrm>
                  <a:off x="4286" y="1162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  <p:sp>
              <p:nvSpPr>
                <p:cNvPr id="171972" name="Line 1988"/>
                <p:cNvSpPr>
                  <a:spLocks noChangeShapeType="1"/>
                </p:cNvSpPr>
                <p:nvPr/>
              </p:nvSpPr>
              <p:spPr bwMode="auto">
                <a:xfrm>
                  <a:off x="3515" y="2205"/>
                  <a:ext cx="91" cy="136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973" name="Oval 1989"/>
                <p:cNvSpPr>
                  <a:spLocks noChangeArrowheads="1"/>
                </p:cNvSpPr>
                <p:nvPr/>
              </p:nvSpPr>
              <p:spPr bwMode="auto">
                <a:xfrm>
                  <a:off x="3560" y="2341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71974" name="Line 1990"/>
                <p:cNvSpPr>
                  <a:spLocks noChangeShapeType="1"/>
                </p:cNvSpPr>
                <p:nvPr/>
              </p:nvSpPr>
              <p:spPr bwMode="auto">
                <a:xfrm flipV="1">
                  <a:off x="3515" y="1253"/>
                  <a:ext cx="590" cy="951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975" name="Oval 1991"/>
                <p:cNvSpPr>
                  <a:spLocks noChangeArrowheads="1"/>
                </p:cNvSpPr>
                <p:nvPr/>
              </p:nvSpPr>
              <p:spPr bwMode="auto">
                <a:xfrm>
                  <a:off x="4059" y="1162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  <p:sp>
              <p:nvSpPr>
                <p:cNvPr id="171976" name="Line 1992"/>
                <p:cNvSpPr>
                  <a:spLocks noChangeShapeType="1"/>
                </p:cNvSpPr>
                <p:nvPr/>
              </p:nvSpPr>
              <p:spPr bwMode="auto">
                <a:xfrm>
                  <a:off x="3379" y="2205"/>
                  <a:ext cx="13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</p:grpSp>
          <p:grpSp>
            <p:nvGrpSpPr>
              <p:cNvPr id="171977" name="Group 1993"/>
              <p:cNvGrpSpPr>
                <a:grpSpLocks/>
              </p:cNvGrpSpPr>
              <p:nvPr/>
            </p:nvGrpSpPr>
            <p:grpSpPr bwMode="auto">
              <a:xfrm>
                <a:off x="3469" y="2931"/>
                <a:ext cx="1588" cy="1361"/>
                <a:chOff x="2880" y="1162"/>
                <a:chExt cx="1588" cy="1361"/>
              </a:xfrm>
            </p:grpSpPr>
            <p:sp>
              <p:nvSpPr>
                <p:cNvPr id="171978" name="Line 1994"/>
                <p:cNvSpPr>
                  <a:spLocks noChangeShapeType="1"/>
                </p:cNvSpPr>
                <p:nvPr/>
              </p:nvSpPr>
              <p:spPr bwMode="auto">
                <a:xfrm>
                  <a:off x="3787" y="1480"/>
                  <a:ext cx="453" cy="862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979" name="Line 1995"/>
                <p:cNvSpPr>
                  <a:spLocks noChangeShapeType="1"/>
                </p:cNvSpPr>
                <p:nvPr/>
              </p:nvSpPr>
              <p:spPr bwMode="auto">
                <a:xfrm flipV="1">
                  <a:off x="3787" y="1298"/>
                  <a:ext cx="136" cy="181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980" name="Line 1996"/>
                <p:cNvSpPr>
                  <a:spLocks noChangeShapeType="1"/>
                </p:cNvSpPr>
                <p:nvPr/>
              </p:nvSpPr>
              <p:spPr bwMode="auto">
                <a:xfrm>
                  <a:off x="2880" y="1752"/>
                  <a:ext cx="9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981" name="Line 1997"/>
                <p:cNvSpPr>
                  <a:spLocks noChangeShapeType="1"/>
                </p:cNvSpPr>
                <p:nvPr/>
              </p:nvSpPr>
              <p:spPr bwMode="auto">
                <a:xfrm>
                  <a:off x="2970" y="1752"/>
                  <a:ext cx="318" cy="590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982" name="Line 1998"/>
                <p:cNvSpPr>
                  <a:spLocks noChangeShapeType="1"/>
                </p:cNvSpPr>
                <p:nvPr/>
              </p:nvSpPr>
              <p:spPr bwMode="auto">
                <a:xfrm flipV="1">
                  <a:off x="2970" y="1299"/>
                  <a:ext cx="273" cy="453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983" name="Line 1999"/>
                <p:cNvSpPr>
                  <a:spLocks noChangeShapeType="1"/>
                </p:cNvSpPr>
                <p:nvPr/>
              </p:nvSpPr>
              <p:spPr bwMode="auto">
                <a:xfrm>
                  <a:off x="3197" y="1979"/>
                  <a:ext cx="182" cy="363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984" name="Line 2000"/>
                <p:cNvSpPr>
                  <a:spLocks noChangeShapeType="1"/>
                </p:cNvSpPr>
                <p:nvPr/>
              </p:nvSpPr>
              <p:spPr bwMode="auto">
                <a:xfrm flipV="1">
                  <a:off x="3197" y="1299"/>
                  <a:ext cx="408" cy="680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985" name="Line 2001"/>
                <p:cNvSpPr>
                  <a:spLocks noChangeShapeType="1"/>
                </p:cNvSpPr>
                <p:nvPr/>
              </p:nvSpPr>
              <p:spPr bwMode="auto">
                <a:xfrm>
                  <a:off x="3107" y="1979"/>
                  <a:ext cx="9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986" name="Line 2002"/>
                <p:cNvSpPr>
                  <a:spLocks noChangeShapeType="1"/>
                </p:cNvSpPr>
                <p:nvPr/>
              </p:nvSpPr>
              <p:spPr bwMode="auto">
                <a:xfrm>
                  <a:off x="3333" y="2070"/>
                  <a:ext cx="137" cy="272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987" name="Line 2003"/>
                <p:cNvSpPr>
                  <a:spLocks noChangeShapeType="1"/>
                </p:cNvSpPr>
                <p:nvPr/>
              </p:nvSpPr>
              <p:spPr bwMode="auto">
                <a:xfrm flipV="1">
                  <a:off x="3333" y="1299"/>
                  <a:ext cx="454" cy="770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988" name="Line 2004"/>
                <p:cNvSpPr>
                  <a:spLocks noChangeShapeType="1"/>
                </p:cNvSpPr>
                <p:nvPr/>
              </p:nvSpPr>
              <p:spPr bwMode="auto">
                <a:xfrm>
                  <a:off x="3243" y="2070"/>
                  <a:ext cx="9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989" name="Oval 2005"/>
                <p:cNvSpPr>
                  <a:spLocks noChangeArrowheads="1"/>
                </p:cNvSpPr>
                <p:nvPr/>
              </p:nvSpPr>
              <p:spPr bwMode="auto">
                <a:xfrm>
                  <a:off x="3923" y="1162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  <p:sp>
              <p:nvSpPr>
                <p:cNvPr id="171990" name="Oval 2006"/>
                <p:cNvSpPr>
                  <a:spLocks noChangeArrowheads="1"/>
                </p:cNvSpPr>
                <p:nvPr/>
              </p:nvSpPr>
              <p:spPr bwMode="auto">
                <a:xfrm>
                  <a:off x="4150" y="2341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71991" name="Line 2007"/>
                <p:cNvSpPr>
                  <a:spLocks noChangeShapeType="1"/>
                </p:cNvSpPr>
                <p:nvPr/>
              </p:nvSpPr>
              <p:spPr bwMode="auto">
                <a:xfrm>
                  <a:off x="3651" y="2523"/>
                  <a:ext cx="9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992" name="Oval 2008"/>
                <p:cNvSpPr>
                  <a:spLocks noChangeArrowheads="1"/>
                </p:cNvSpPr>
                <p:nvPr/>
              </p:nvSpPr>
              <p:spPr bwMode="auto">
                <a:xfrm>
                  <a:off x="3243" y="2342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71993" name="Oval 2009"/>
                <p:cNvSpPr>
                  <a:spLocks noChangeArrowheads="1"/>
                </p:cNvSpPr>
                <p:nvPr/>
              </p:nvSpPr>
              <p:spPr bwMode="auto">
                <a:xfrm>
                  <a:off x="3333" y="2342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71994" name="Oval 2010"/>
                <p:cNvSpPr>
                  <a:spLocks noChangeArrowheads="1"/>
                </p:cNvSpPr>
                <p:nvPr/>
              </p:nvSpPr>
              <p:spPr bwMode="auto">
                <a:xfrm>
                  <a:off x="3424" y="2342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71995" name="Oval 2011"/>
                <p:cNvSpPr>
                  <a:spLocks noChangeArrowheads="1"/>
                </p:cNvSpPr>
                <p:nvPr/>
              </p:nvSpPr>
              <p:spPr bwMode="auto">
                <a:xfrm>
                  <a:off x="3152" y="1162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  <p:sp>
              <p:nvSpPr>
                <p:cNvPr id="171996" name="Oval 2012"/>
                <p:cNvSpPr>
                  <a:spLocks noChangeArrowheads="1"/>
                </p:cNvSpPr>
                <p:nvPr/>
              </p:nvSpPr>
              <p:spPr bwMode="auto">
                <a:xfrm>
                  <a:off x="3515" y="1162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  <p:sp>
              <p:nvSpPr>
                <p:cNvPr id="171997" name="Oval 2013"/>
                <p:cNvSpPr>
                  <a:spLocks noChangeArrowheads="1"/>
                </p:cNvSpPr>
                <p:nvPr/>
              </p:nvSpPr>
              <p:spPr bwMode="auto">
                <a:xfrm>
                  <a:off x="3741" y="1162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  <p:sp>
              <p:nvSpPr>
                <p:cNvPr id="171998" name="Line 2014"/>
                <p:cNvSpPr>
                  <a:spLocks noChangeShapeType="1"/>
                </p:cNvSpPr>
                <p:nvPr/>
              </p:nvSpPr>
              <p:spPr bwMode="auto">
                <a:xfrm>
                  <a:off x="3696" y="1480"/>
                  <a:ext cx="9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1999" name="Line 2015"/>
                <p:cNvSpPr>
                  <a:spLocks noChangeShapeType="1"/>
                </p:cNvSpPr>
                <p:nvPr/>
              </p:nvSpPr>
              <p:spPr bwMode="auto">
                <a:xfrm>
                  <a:off x="4105" y="1752"/>
                  <a:ext cx="318" cy="590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000" name="Oval 2016"/>
                <p:cNvSpPr>
                  <a:spLocks noChangeArrowheads="1"/>
                </p:cNvSpPr>
                <p:nvPr/>
              </p:nvSpPr>
              <p:spPr bwMode="auto">
                <a:xfrm>
                  <a:off x="4332" y="2341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72001" name="Line 2017"/>
                <p:cNvSpPr>
                  <a:spLocks noChangeShapeType="1"/>
                </p:cNvSpPr>
                <p:nvPr/>
              </p:nvSpPr>
              <p:spPr bwMode="auto">
                <a:xfrm flipV="1">
                  <a:off x="4104" y="1253"/>
                  <a:ext cx="273" cy="453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002" name="Line 2018"/>
                <p:cNvSpPr>
                  <a:spLocks noChangeShapeType="1"/>
                </p:cNvSpPr>
                <p:nvPr/>
              </p:nvSpPr>
              <p:spPr bwMode="auto">
                <a:xfrm>
                  <a:off x="3923" y="1706"/>
                  <a:ext cx="18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003" name="Oval 2019"/>
                <p:cNvSpPr>
                  <a:spLocks noChangeArrowheads="1"/>
                </p:cNvSpPr>
                <p:nvPr/>
              </p:nvSpPr>
              <p:spPr bwMode="auto">
                <a:xfrm>
                  <a:off x="4286" y="1162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  <p:sp>
              <p:nvSpPr>
                <p:cNvPr id="172004" name="Line 2020"/>
                <p:cNvSpPr>
                  <a:spLocks noChangeShapeType="1"/>
                </p:cNvSpPr>
                <p:nvPr/>
              </p:nvSpPr>
              <p:spPr bwMode="auto">
                <a:xfrm>
                  <a:off x="3515" y="2205"/>
                  <a:ext cx="91" cy="136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005" name="Oval 2021"/>
                <p:cNvSpPr>
                  <a:spLocks noChangeArrowheads="1"/>
                </p:cNvSpPr>
                <p:nvPr/>
              </p:nvSpPr>
              <p:spPr bwMode="auto">
                <a:xfrm>
                  <a:off x="3560" y="2341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72006" name="Line 2022"/>
                <p:cNvSpPr>
                  <a:spLocks noChangeShapeType="1"/>
                </p:cNvSpPr>
                <p:nvPr/>
              </p:nvSpPr>
              <p:spPr bwMode="auto">
                <a:xfrm flipV="1">
                  <a:off x="3515" y="1253"/>
                  <a:ext cx="590" cy="951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007" name="Oval 2023"/>
                <p:cNvSpPr>
                  <a:spLocks noChangeArrowheads="1"/>
                </p:cNvSpPr>
                <p:nvPr/>
              </p:nvSpPr>
              <p:spPr bwMode="auto">
                <a:xfrm>
                  <a:off x="4059" y="1162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  <p:sp>
              <p:nvSpPr>
                <p:cNvPr id="172008" name="Line 2024"/>
                <p:cNvSpPr>
                  <a:spLocks noChangeShapeType="1"/>
                </p:cNvSpPr>
                <p:nvPr/>
              </p:nvSpPr>
              <p:spPr bwMode="auto">
                <a:xfrm>
                  <a:off x="3379" y="2205"/>
                  <a:ext cx="13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</p:grpSp>
          <p:grpSp>
            <p:nvGrpSpPr>
              <p:cNvPr id="172009" name="Group 2025"/>
              <p:cNvGrpSpPr>
                <a:grpSpLocks/>
              </p:cNvGrpSpPr>
              <p:nvPr/>
            </p:nvGrpSpPr>
            <p:grpSpPr bwMode="auto">
              <a:xfrm>
                <a:off x="4513" y="2976"/>
                <a:ext cx="1588" cy="1361"/>
                <a:chOff x="2880" y="1162"/>
                <a:chExt cx="1588" cy="1361"/>
              </a:xfrm>
            </p:grpSpPr>
            <p:sp>
              <p:nvSpPr>
                <p:cNvPr id="172010" name="Line 2026"/>
                <p:cNvSpPr>
                  <a:spLocks noChangeShapeType="1"/>
                </p:cNvSpPr>
                <p:nvPr/>
              </p:nvSpPr>
              <p:spPr bwMode="auto">
                <a:xfrm>
                  <a:off x="3787" y="1480"/>
                  <a:ext cx="453" cy="862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011" name="Line 2027"/>
                <p:cNvSpPr>
                  <a:spLocks noChangeShapeType="1"/>
                </p:cNvSpPr>
                <p:nvPr/>
              </p:nvSpPr>
              <p:spPr bwMode="auto">
                <a:xfrm flipV="1">
                  <a:off x="3787" y="1298"/>
                  <a:ext cx="136" cy="181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012" name="Line 2028"/>
                <p:cNvSpPr>
                  <a:spLocks noChangeShapeType="1"/>
                </p:cNvSpPr>
                <p:nvPr/>
              </p:nvSpPr>
              <p:spPr bwMode="auto">
                <a:xfrm>
                  <a:off x="2880" y="1752"/>
                  <a:ext cx="9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013" name="Line 2029"/>
                <p:cNvSpPr>
                  <a:spLocks noChangeShapeType="1"/>
                </p:cNvSpPr>
                <p:nvPr/>
              </p:nvSpPr>
              <p:spPr bwMode="auto">
                <a:xfrm>
                  <a:off x="2970" y="1752"/>
                  <a:ext cx="318" cy="590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014" name="Line 2030"/>
                <p:cNvSpPr>
                  <a:spLocks noChangeShapeType="1"/>
                </p:cNvSpPr>
                <p:nvPr/>
              </p:nvSpPr>
              <p:spPr bwMode="auto">
                <a:xfrm flipV="1">
                  <a:off x="2970" y="1299"/>
                  <a:ext cx="273" cy="453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015" name="Line 2031"/>
                <p:cNvSpPr>
                  <a:spLocks noChangeShapeType="1"/>
                </p:cNvSpPr>
                <p:nvPr/>
              </p:nvSpPr>
              <p:spPr bwMode="auto">
                <a:xfrm>
                  <a:off x="3197" y="1979"/>
                  <a:ext cx="182" cy="363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016" name="Line 2032"/>
                <p:cNvSpPr>
                  <a:spLocks noChangeShapeType="1"/>
                </p:cNvSpPr>
                <p:nvPr/>
              </p:nvSpPr>
              <p:spPr bwMode="auto">
                <a:xfrm flipV="1">
                  <a:off x="3197" y="1299"/>
                  <a:ext cx="408" cy="680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017" name="Line 2033"/>
                <p:cNvSpPr>
                  <a:spLocks noChangeShapeType="1"/>
                </p:cNvSpPr>
                <p:nvPr/>
              </p:nvSpPr>
              <p:spPr bwMode="auto">
                <a:xfrm>
                  <a:off x="3107" y="1979"/>
                  <a:ext cx="9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018" name="Line 2034"/>
                <p:cNvSpPr>
                  <a:spLocks noChangeShapeType="1"/>
                </p:cNvSpPr>
                <p:nvPr/>
              </p:nvSpPr>
              <p:spPr bwMode="auto">
                <a:xfrm>
                  <a:off x="3333" y="2070"/>
                  <a:ext cx="137" cy="272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019" name="Line 2035"/>
                <p:cNvSpPr>
                  <a:spLocks noChangeShapeType="1"/>
                </p:cNvSpPr>
                <p:nvPr/>
              </p:nvSpPr>
              <p:spPr bwMode="auto">
                <a:xfrm flipV="1">
                  <a:off x="3333" y="1299"/>
                  <a:ext cx="454" cy="770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020" name="Line 2036"/>
                <p:cNvSpPr>
                  <a:spLocks noChangeShapeType="1"/>
                </p:cNvSpPr>
                <p:nvPr/>
              </p:nvSpPr>
              <p:spPr bwMode="auto">
                <a:xfrm>
                  <a:off x="3243" y="2070"/>
                  <a:ext cx="9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021" name="Oval 2037"/>
                <p:cNvSpPr>
                  <a:spLocks noChangeArrowheads="1"/>
                </p:cNvSpPr>
                <p:nvPr/>
              </p:nvSpPr>
              <p:spPr bwMode="auto">
                <a:xfrm>
                  <a:off x="3923" y="1162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  <p:sp>
              <p:nvSpPr>
                <p:cNvPr id="172022" name="Oval 2038"/>
                <p:cNvSpPr>
                  <a:spLocks noChangeArrowheads="1"/>
                </p:cNvSpPr>
                <p:nvPr/>
              </p:nvSpPr>
              <p:spPr bwMode="auto">
                <a:xfrm>
                  <a:off x="4150" y="2341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72023" name="Line 2039"/>
                <p:cNvSpPr>
                  <a:spLocks noChangeShapeType="1"/>
                </p:cNvSpPr>
                <p:nvPr/>
              </p:nvSpPr>
              <p:spPr bwMode="auto">
                <a:xfrm>
                  <a:off x="3651" y="2523"/>
                  <a:ext cx="9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024" name="Oval 2040"/>
                <p:cNvSpPr>
                  <a:spLocks noChangeArrowheads="1"/>
                </p:cNvSpPr>
                <p:nvPr/>
              </p:nvSpPr>
              <p:spPr bwMode="auto">
                <a:xfrm>
                  <a:off x="3243" y="2342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72025" name="Oval 2041"/>
                <p:cNvSpPr>
                  <a:spLocks noChangeArrowheads="1"/>
                </p:cNvSpPr>
                <p:nvPr/>
              </p:nvSpPr>
              <p:spPr bwMode="auto">
                <a:xfrm>
                  <a:off x="3333" y="2342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72026" name="Oval 2042"/>
                <p:cNvSpPr>
                  <a:spLocks noChangeArrowheads="1"/>
                </p:cNvSpPr>
                <p:nvPr/>
              </p:nvSpPr>
              <p:spPr bwMode="auto">
                <a:xfrm>
                  <a:off x="3424" y="2342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72027" name="Oval 2043"/>
                <p:cNvSpPr>
                  <a:spLocks noChangeArrowheads="1"/>
                </p:cNvSpPr>
                <p:nvPr/>
              </p:nvSpPr>
              <p:spPr bwMode="auto">
                <a:xfrm>
                  <a:off x="3152" y="1162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  <p:sp>
              <p:nvSpPr>
                <p:cNvPr id="172028" name="Oval 2044"/>
                <p:cNvSpPr>
                  <a:spLocks noChangeArrowheads="1"/>
                </p:cNvSpPr>
                <p:nvPr/>
              </p:nvSpPr>
              <p:spPr bwMode="auto">
                <a:xfrm>
                  <a:off x="3515" y="1162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  <p:sp>
              <p:nvSpPr>
                <p:cNvPr id="172029" name="Oval 2045"/>
                <p:cNvSpPr>
                  <a:spLocks noChangeArrowheads="1"/>
                </p:cNvSpPr>
                <p:nvPr/>
              </p:nvSpPr>
              <p:spPr bwMode="auto">
                <a:xfrm>
                  <a:off x="3741" y="1162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  <p:sp>
              <p:nvSpPr>
                <p:cNvPr id="172030" name="Line 2046"/>
                <p:cNvSpPr>
                  <a:spLocks noChangeShapeType="1"/>
                </p:cNvSpPr>
                <p:nvPr/>
              </p:nvSpPr>
              <p:spPr bwMode="auto">
                <a:xfrm>
                  <a:off x="3696" y="1480"/>
                  <a:ext cx="9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031" name="Line 2047"/>
                <p:cNvSpPr>
                  <a:spLocks noChangeShapeType="1"/>
                </p:cNvSpPr>
                <p:nvPr/>
              </p:nvSpPr>
              <p:spPr bwMode="auto">
                <a:xfrm>
                  <a:off x="4105" y="1752"/>
                  <a:ext cx="318" cy="590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032" name="Oval 2048"/>
                <p:cNvSpPr>
                  <a:spLocks noChangeArrowheads="1"/>
                </p:cNvSpPr>
                <p:nvPr/>
              </p:nvSpPr>
              <p:spPr bwMode="auto">
                <a:xfrm>
                  <a:off x="4332" y="2341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72033" name="Line 2049"/>
                <p:cNvSpPr>
                  <a:spLocks noChangeShapeType="1"/>
                </p:cNvSpPr>
                <p:nvPr/>
              </p:nvSpPr>
              <p:spPr bwMode="auto">
                <a:xfrm flipV="1">
                  <a:off x="4104" y="1253"/>
                  <a:ext cx="273" cy="453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034" name="Line 2050"/>
                <p:cNvSpPr>
                  <a:spLocks noChangeShapeType="1"/>
                </p:cNvSpPr>
                <p:nvPr/>
              </p:nvSpPr>
              <p:spPr bwMode="auto">
                <a:xfrm>
                  <a:off x="3923" y="1706"/>
                  <a:ext cx="18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035" name="Oval 2051"/>
                <p:cNvSpPr>
                  <a:spLocks noChangeArrowheads="1"/>
                </p:cNvSpPr>
                <p:nvPr/>
              </p:nvSpPr>
              <p:spPr bwMode="auto">
                <a:xfrm>
                  <a:off x="4286" y="1162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  <p:sp>
              <p:nvSpPr>
                <p:cNvPr id="172036" name="Line 2052"/>
                <p:cNvSpPr>
                  <a:spLocks noChangeShapeType="1"/>
                </p:cNvSpPr>
                <p:nvPr/>
              </p:nvSpPr>
              <p:spPr bwMode="auto">
                <a:xfrm>
                  <a:off x="3515" y="2205"/>
                  <a:ext cx="91" cy="136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037" name="Oval 2053"/>
                <p:cNvSpPr>
                  <a:spLocks noChangeArrowheads="1"/>
                </p:cNvSpPr>
                <p:nvPr/>
              </p:nvSpPr>
              <p:spPr bwMode="auto">
                <a:xfrm>
                  <a:off x="3560" y="2341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72038" name="Line 2054"/>
                <p:cNvSpPr>
                  <a:spLocks noChangeShapeType="1"/>
                </p:cNvSpPr>
                <p:nvPr/>
              </p:nvSpPr>
              <p:spPr bwMode="auto">
                <a:xfrm flipV="1">
                  <a:off x="3515" y="1253"/>
                  <a:ext cx="590" cy="951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039" name="Oval 2055"/>
                <p:cNvSpPr>
                  <a:spLocks noChangeArrowheads="1"/>
                </p:cNvSpPr>
                <p:nvPr/>
              </p:nvSpPr>
              <p:spPr bwMode="auto">
                <a:xfrm>
                  <a:off x="4059" y="1162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  <p:sp>
              <p:nvSpPr>
                <p:cNvPr id="172040" name="Line 2056"/>
                <p:cNvSpPr>
                  <a:spLocks noChangeShapeType="1"/>
                </p:cNvSpPr>
                <p:nvPr/>
              </p:nvSpPr>
              <p:spPr bwMode="auto">
                <a:xfrm>
                  <a:off x="3379" y="2205"/>
                  <a:ext cx="13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</p:grpSp>
          <p:grpSp>
            <p:nvGrpSpPr>
              <p:cNvPr id="172041" name="Group 2057"/>
              <p:cNvGrpSpPr>
                <a:grpSpLocks/>
              </p:cNvGrpSpPr>
              <p:nvPr/>
            </p:nvGrpSpPr>
            <p:grpSpPr bwMode="auto">
              <a:xfrm>
                <a:off x="4558" y="2931"/>
                <a:ext cx="1588" cy="1361"/>
                <a:chOff x="2880" y="1162"/>
                <a:chExt cx="1588" cy="1361"/>
              </a:xfrm>
            </p:grpSpPr>
            <p:sp>
              <p:nvSpPr>
                <p:cNvPr id="172042" name="Line 2058"/>
                <p:cNvSpPr>
                  <a:spLocks noChangeShapeType="1"/>
                </p:cNvSpPr>
                <p:nvPr/>
              </p:nvSpPr>
              <p:spPr bwMode="auto">
                <a:xfrm>
                  <a:off x="3787" y="1480"/>
                  <a:ext cx="453" cy="862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043" name="Line 2059"/>
                <p:cNvSpPr>
                  <a:spLocks noChangeShapeType="1"/>
                </p:cNvSpPr>
                <p:nvPr/>
              </p:nvSpPr>
              <p:spPr bwMode="auto">
                <a:xfrm flipV="1">
                  <a:off x="3787" y="1298"/>
                  <a:ext cx="136" cy="181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044" name="Line 2060"/>
                <p:cNvSpPr>
                  <a:spLocks noChangeShapeType="1"/>
                </p:cNvSpPr>
                <p:nvPr/>
              </p:nvSpPr>
              <p:spPr bwMode="auto">
                <a:xfrm>
                  <a:off x="2880" y="1752"/>
                  <a:ext cx="9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045" name="Line 2061"/>
                <p:cNvSpPr>
                  <a:spLocks noChangeShapeType="1"/>
                </p:cNvSpPr>
                <p:nvPr/>
              </p:nvSpPr>
              <p:spPr bwMode="auto">
                <a:xfrm>
                  <a:off x="2970" y="1752"/>
                  <a:ext cx="318" cy="590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046" name="Line 2062"/>
                <p:cNvSpPr>
                  <a:spLocks noChangeShapeType="1"/>
                </p:cNvSpPr>
                <p:nvPr/>
              </p:nvSpPr>
              <p:spPr bwMode="auto">
                <a:xfrm flipV="1">
                  <a:off x="2970" y="1299"/>
                  <a:ext cx="273" cy="453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047" name="Line 2063"/>
                <p:cNvSpPr>
                  <a:spLocks noChangeShapeType="1"/>
                </p:cNvSpPr>
                <p:nvPr/>
              </p:nvSpPr>
              <p:spPr bwMode="auto">
                <a:xfrm>
                  <a:off x="3197" y="1979"/>
                  <a:ext cx="182" cy="363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048" name="Line 2064"/>
                <p:cNvSpPr>
                  <a:spLocks noChangeShapeType="1"/>
                </p:cNvSpPr>
                <p:nvPr/>
              </p:nvSpPr>
              <p:spPr bwMode="auto">
                <a:xfrm flipV="1">
                  <a:off x="3197" y="1299"/>
                  <a:ext cx="408" cy="680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049" name="Line 2065"/>
                <p:cNvSpPr>
                  <a:spLocks noChangeShapeType="1"/>
                </p:cNvSpPr>
                <p:nvPr/>
              </p:nvSpPr>
              <p:spPr bwMode="auto">
                <a:xfrm>
                  <a:off x="3107" y="1979"/>
                  <a:ext cx="9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050" name="Line 2066"/>
                <p:cNvSpPr>
                  <a:spLocks noChangeShapeType="1"/>
                </p:cNvSpPr>
                <p:nvPr/>
              </p:nvSpPr>
              <p:spPr bwMode="auto">
                <a:xfrm>
                  <a:off x="3333" y="2070"/>
                  <a:ext cx="137" cy="272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051" name="Line 2067"/>
                <p:cNvSpPr>
                  <a:spLocks noChangeShapeType="1"/>
                </p:cNvSpPr>
                <p:nvPr/>
              </p:nvSpPr>
              <p:spPr bwMode="auto">
                <a:xfrm flipV="1">
                  <a:off x="3333" y="1299"/>
                  <a:ext cx="454" cy="770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052" name="Line 2068"/>
                <p:cNvSpPr>
                  <a:spLocks noChangeShapeType="1"/>
                </p:cNvSpPr>
                <p:nvPr/>
              </p:nvSpPr>
              <p:spPr bwMode="auto">
                <a:xfrm>
                  <a:off x="3243" y="2070"/>
                  <a:ext cx="9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053" name="Oval 2069"/>
                <p:cNvSpPr>
                  <a:spLocks noChangeArrowheads="1"/>
                </p:cNvSpPr>
                <p:nvPr/>
              </p:nvSpPr>
              <p:spPr bwMode="auto">
                <a:xfrm>
                  <a:off x="3923" y="1162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  <p:sp>
              <p:nvSpPr>
                <p:cNvPr id="172054" name="Oval 2070"/>
                <p:cNvSpPr>
                  <a:spLocks noChangeArrowheads="1"/>
                </p:cNvSpPr>
                <p:nvPr/>
              </p:nvSpPr>
              <p:spPr bwMode="auto">
                <a:xfrm>
                  <a:off x="4150" y="2341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72055" name="Line 2071"/>
                <p:cNvSpPr>
                  <a:spLocks noChangeShapeType="1"/>
                </p:cNvSpPr>
                <p:nvPr/>
              </p:nvSpPr>
              <p:spPr bwMode="auto">
                <a:xfrm>
                  <a:off x="3651" y="2523"/>
                  <a:ext cx="9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056" name="Oval 2072"/>
                <p:cNvSpPr>
                  <a:spLocks noChangeArrowheads="1"/>
                </p:cNvSpPr>
                <p:nvPr/>
              </p:nvSpPr>
              <p:spPr bwMode="auto">
                <a:xfrm>
                  <a:off x="3243" y="2342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72057" name="Oval 2073"/>
                <p:cNvSpPr>
                  <a:spLocks noChangeArrowheads="1"/>
                </p:cNvSpPr>
                <p:nvPr/>
              </p:nvSpPr>
              <p:spPr bwMode="auto">
                <a:xfrm>
                  <a:off x="3333" y="2342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72058" name="Oval 2074"/>
                <p:cNvSpPr>
                  <a:spLocks noChangeArrowheads="1"/>
                </p:cNvSpPr>
                <p:nvPr/>
              </p:nvSpPr>
              <p:spPr bwMode="auto">
                <a:xfrm>
                  <a:off x="3424" y="2342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72059" name="Oval 2075"/>
                <p:cNvSpPr>
                  <a:spLocks noChangeArrowheads="1"/>
                </p:cNvSpPr>
                <p:nvPr/>
              </p:nvSpPr>
              <p:spPr bwMode="auto">
                <a:xfrm>
                  <a:off x="3152" y="1162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  <p:sp>
              <p:nvSpPr>
                <p:cNvPr id="172060" name="Oval 2076"/>
                <p:cNvSpPr>
                  <a:spLocks noChangeArrowheads="1"/>
                </p:cNvSpPr>
                <p:nvPr/>
              </p:nvSpPr>
              <p:spPr bwMode="auto">
                <a:xfrm>
                  <a:off x="3515" y="1162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  <p:sp>
              <p:nvSpPr>
                <p:cNvPr id="172061" name="Oval 2077"/>
                <p:cNvSpPr>
                  <a:spLocks noChangeArrowheads="1"/>
                </p:cNvSpPr>
                <p:nvPr/>
              </p:nvSpPr>
              <p:spPr bwMode="auto">
                <a:xfrm>
                  <a:off x="3741" y="1162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  <p:sp>
              <p:nvSpPr>
                <p:cNvPr id="172062" name="Line 2078"/>
                <p:cNvSpPr>
                  <a:spLocks noChangeShapeType="1"/>
                </p:cNvSpPr>
                <p:nvPr/>
              </p:nvSpPr>
              <p:spPr bwMode="auto">
                <a:xfrm>
                  <a:off x="3696" y="1480"/>
                  <a:ext cx="9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063" name="Line 2079"/>
                <p:cNvSpPr>
                  <a:spLocks noChangeShapeType="1"/>
                </p:cNvSpPr>
                <p:nvPr/>
              </p:nvSpPr>
              <p:spPr bwMode="auto">
                <a:xfrm>
                  <a:off x="4105" y="1752"/>
                  <a:ext cx="318" cy="590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064" name="Oval 2080"/>
                <p:cNvSpPr>
                  <a:spLocks noChangeArrowheads="1"/>
                </p:cNvSpPr>
                <p:nvPr/>
              </p:nvSpPr>
              <p:spPr bwMode="auto">
                <a:xfrm>
                  <a:off x="4332" y="2341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72065" name="Line 2081"/>
                <p:cNvSpPr>
                  <a:spLocks noChangeShapeType="1"/>
                </p:cNvSpPr>
                <p:nvPr/>
              </p:nvSpPr>
              <p:spPr bwMode="auto">
                <a:xfrm flipV="1">
                  <a:off x="4104" y="1253"/>
                  <a:ext cx="273" cy="453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066" name="Line 2082"/>
                <p:cNvSpPr>
                  <a:spLocks noChangeShapeType="1"/>
                </p:cNvSpPr>
                <p:nvPr/>
              </p:nvSpPr>
              <p:spPr bwMode="auto">
                <a:xfrm>
                  <a:off x="3923" y="1706"/>
                  <a:ext cx="18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067" name="Oval 2083"/>
                <p:cNvSpPr>
                  <a:spLocks noChangeArrowheads="1"/>
                </p:cNvSpPr>
                <p:nvPr/>
              </p:nvSpPr>
              <p:spPr bwMode="auto">
                <a:xfrm>
                  <a:off x="4286" y="1162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  <p:sp>
              <p:nvSpPr>
                <p:cNvPr id="172068" name="Line 2084"/>
                <p:cNvSpPr>
                  <a:spLocks noChangeShapeType="1"/>
                </p:cNvSpPr>
                <p:nvPr/>
              </p:nvSpPr>
              <p:spPr bwMode="auto">
                <a:xfrm>
                  <a:off x="3515" y="2205"/>
                  <a:ext cx="91" cy="136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069" name="Oval 2085"/>
                <p:cNvSpPr>
                  <a:spLocks noChangeArrowheads="1"/>
                </p:cNvSpPr>
                <p:nvPr/>
              </p:nvSpPr>
              <p:spPr bwMode="auto">
                <a:xfrm>
                  <a:off x="3560" y="2341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72070" name="Line 2086"/>
                <p:cNvSpPr>
                  <a:spLocks noChangeShapeType="1"/>
                </p:cNvSpPr>
                <p:nvPr/>
              </p:nvSpPr>
              <p:spPr bwMode="auto">
                <a:xfrm flipV="1">
                  <a:off x="3515" y="1253"/>
                  <a:ext cx="590" cy="951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071" name="Oval 2087"/>
                <p:cNvSpPr>
                  <a:spLocks noChangeArrowheads="1"/>
                </p:cNvSpPr>
                <p:nvPr/>
              </p:nvSpPr>
              <p:spPr bwMode="auto">
                <a:xfrm>
                  <a:off x="4059" y="1162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  <p:sp>
              <p:nvSpPr>
                <p:cNvPr id="172072" name="Line 2088"/>
                <p:cNvSpPr>
                  <a:spLocks noChangeShapeType="1"/>
                </p:cNvSpPr>
                <p:nvPr/>
              </p:nvSpPr>
              <p:spPr bwMode="auto">
                <a:xfrm>
                  <a:off x="3379" y="2205"/>
                  <a:ext cx="13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</p:grpSp>
          <p:grpSp>
            <p:nvGrpSpPr>
              <p:cNvPr id="172073" name="Group 2089"/>
              <p:cNvGrpSpPr>
                <a:grpSpLocks/>
              </p:cNvGrpSpPr>
              <p:nvPr/>
            </p:nvGrpSpPr>
            <p:grpSpPr bwMode="auto">
              <a:xfrm>
                <a:off x="4286" y="2931"/>
                <a:ext cx="1588" cy="1361"/>
                <a:chOff x="2880" y="1162"/>
                <a:chExt cx="1588" cy="1361"/>
              </a:xfrm>
            </p:grpSpPr>
            <p:sp>
              <p:nvSpPr>
                <p:cNvPr id="172074" name="Line 2090"/>
                <p:cNvSpPr>
                  <a:spLocks noChangeShapeType="1"/>
                </p:cNvSpPr>
                <p:nvPr/>
              </p:nvSpPr>
              <p:spPr bwMode="auto">
                <a:xfrm>
                  <a:off x="3787" y="1480"/>
                  <a:ext cx="453" cy="862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075" name="Line 2091"/>
                <p:cNvSpPr>
                  <a:spLocks noChangeShapeType="1"/>
                </p:cNvSpPr>
                <p:nvPr/>
              </p:nvSpPr>
              <p:spPr bwMode="auto">
                <a:xfrm flipV="1">
                  <a:off x="3787" y="1298"/>
                  <a:ext cx="136" cy="181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076" name="Line 2092"/>
                <p:cNvSpPr>
                  <a:spLocks noChangeShapeType="1"/>
                </p:cNvSpPr>
                <p:nvPr/>
              </p:nvSpPr>
              <p:spPr bwMode="auto">
                <a:xfrm>
                  <a:off x="2880" y="1752"/>
                  <a:ext cx="9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077" name="Line 2093"/>
                <p:cNvSpPr>
                  <a:spLocks noChangeShapeType="1"/>
                </p:cNvSpPr>
                <p:nvPr/>
              </p:nvSpPr>
              <p:spPr bwMode="auto">
                <a:xfrm>
                  <a:off x="2970" y="1752"/>
                  <a:ext cx="318" cy="590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078" name="Line 2094"/>
                <p:cNvSpPr>
                  <a:spLocks noChangeShapeType="1"/>
                </p:cNvSpPr>
                <p:nvPr/>
              </p:nvSpPr>
              <p:spPr bwMode="auto">
                <a:xfrm flipV="1">
                  <a:off x="2970" y="1299"/>
                  <a:ext cx="273" cy="453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079" name="Line 2095"/>
                <p:cNvSpPr>
                  <a:spLocks noChangeShapeType="1"/>
                </p:cNvSpPr>
                <p:nvPr/>
              </p:nvSpPr>
              <p:spPr bwMode="auto">
                <a:xfrm>
                  <a:off x="3197" y="1979"/>
                  <a:ext cx="182" cy="363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080" name="Line 2096"/>
                <p:cNvSpPr>
                  <a:spLocks noChangeShapeType="1"/>
                </p:cNvSpPr>
                <p:nvPr/>
              </p:nvSpPr>
              <p:spPr bwMode="auto">
                <a:xfrm flipV="1">
                  <a:off x="3197" y="1299"/>
                  <a:ext cx="408" cy="680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081" name="Line 2097"/>
                <p:cNvSpPr>
                  <a:spLocks noChangeShapeType="1"/>
                </p:cNvSpPr>
                <p:nvPr/>
              </p:nvSpPr>
              <p:spPr bwMode="auto">
                <a:xfrm>
                  <a:off x="3107" y="1979"/>
                  <a:ext cx="9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082" name="Line 2098"/>
                <p:cNvSpPr>
                  <a:spLocks noChangeShapeType="1"/>
                </p:cNvSpPr>
                <p:nvPr/>
              </p:nvSpPr>
              <p:spPr bwMode="auto">
                <a:xfrm>
                  <a:off x="3333" y="2070"/>
                  <a:ext cx="137" cy="272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083" name="Line 2099"/>
                <p:cNvSpPr>
                  <a:spLocks noChangeShapeType="1"/>
                </p:cNvSpPr>
                <p:nvPr/>
              </p:nvSpPr>
              <p:spPr bwMode="auto">
                <a:xfrm flipV="1">
                  <a:off x="3333" y="1299"/>
                  <a:ext cx="454" cy="770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084" name="Line 2100"/>
                <p:cNvSpPr>
                  <a:spLocks noChangeShapeType="1"/>
                </p:cNvSpPr>
                <p:nvPr/>
              </p:nvSpPr>
              <p:spPr bwMode="auto">
                <a:xfrm>
                  <a:off x="3243" y="2070"/>
                  <a:ext cx="9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085" name="Oval 2101"/>
                <p:cNvSpPr>
                  <a:spLocks noChangeArrowheads="1"/>
                </p:cNvSpPr>
                <p:nvPr/>
              </p:nvSpPr>
              <p:spPr bwMode="auto">
                <a:xfrm>
                  <a:off x="3923" y="1162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  <p:sp>
              <p:nvSpPr>
                <p:cNvPr id="172086" name="Oval 2102"/>
                <p:cNvSpPr>
                  <a:spLocks noChangeArrowheads="1"/>
                </p:cNvSpPr>
                <p:nvPr/>
              </p:nvSpPr>
              <p:spPr bwMode="auto">
                <a:xfrm>
                  <a:off x="4150" y="2341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72087" name="Line 2103"/>
                <p:cNvSpPr>
                  <a:spLocks noChangeShapeType="1"/>
                </p:cNvSpPr>
                <p:nvPr/>
              </p:nvSpPr>
              <p:spPr bwMode="auto">
                <a:xfrm>
                  <a:off x="3651" y="2523"/>
                  <a:ext cx="9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088" name="Oval 2104"/>
                <p:cNvSpPr>
                  <a:spLocks noChangeArrowheads="1"/>
                </p:cNvSpPr>
                <p:nvPr/>
              </p:nvSpPr>
              <p:spPr bwMode="auto">
                <a:xfrm>
                  <a:off x="3243" y="2342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72089" name="Oval 2105"/>
                <p:cNvSpPr>
                  <a:spLocks noChangeArrowheads="1"/>
                </p:cNvSpPr>
                <p:nvPr/>
              </p:nvSpPr>
              <p:spPr bwMode="auto">
                <a:xfrm>
                  <a:off x="3333" y="2342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72090" name="Oval 2106"/>
                <p:cNvSpPr>
                  <a:spLocks noChangeArrowheads="1"/>
                </p:cNvSpPr>
                <p:nvPr/>
              </p:nvSpPr>
              <p:spPr bwMode="auto">
                <a:xfrm>
                  <a:off x="3424" y="2342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72091" name="Oval 2107"/>
                <p:cNvSpPr>
                  <a:spLocks noChangeArrowheads="1"/>
                </p:cNvSpPr>
                <p:nvPr/>
              </p:nvSpPr>
              <p:spPr bwMode="auto">
                <a:xfrm>
                  <a:off x="3152" y="1162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  <p:sp>
              <p:nvSpPr>
                <p:cNvPr id="172092" name="Oval 2108"/>
                <p:cNvSpPr>
                  <a:spLocks noChangeArrowheads="1"/>
                </p:cNvSpPr>
                <p:nvPr/>
              </p:nvSpPr>
              <p:spPr bwMode="auto">
                <a:xfrm>
                  <a:off x="3515" y="1162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  <p:sp>
              <p:nvSpPr>
                <p:cNvPr id="172093" name="Oval 2109"/>
                <p:cNvSpPr>
                  <a:spLocks noChangeArrowheads="1"/>
                </p:cNvSpPr>
                <p:nvPr/>
              </p:nvSpPr>
              <p:spPr bwMode="auto">
                <a:xfrm>
                  <a:off x="3741" y="1162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  <p:sp>
              <p:nvSpPr>
                <p:cNvPr id="172094" name="Line 2110"/>
                <p:cNvSpPr>
                  <a:spLocks noChangeShapeType="1"/>
                </p:cNvSpPr>
                <p:nvPr/>
              </p:nvSpPr>
              <p:spPr bwMode="auto">
                <a:xfrm>
                  <a:off x="3696" y="1480"/>
                  <a:ext cx="9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095" name="Line 2111"/>
                <p:cNvSpPr>
                  <a:spLocks noChangeShapeType="1"/>
                </p:cNvSpPr>
                <p:nvPr/>
              </p:nvSpPr>
              <p:spPr bwMode="auto">
                <a:xfrm>
                  <a:off x="4105" y="1752"/>
                  <a:ext cx="318" cy="590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096" name="Oval 2112"/>
                <p:cNvSpPr>
                  <a:spLocks noChangeArrowheads="1"/>
                </p:cNvSpPr>
                <p:nvPr/>
              </p:nvSpPr>
              <p:spPr bwMode="auto">
                <a:xfrm>
                  <a:off x="4332" y="2341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72097" name="Line 2113"/>
                <p:cNvSpPr>
                  <a:spLocks noChangeShapeType="1"/>
                </p:cNvSpPr>
                <p:nvPr/>
              </p:nvSpPr>
              <p:spPr bwMode="auto">
                <a:xfrm flipV="1">
                  <a:off x="4104" y="1253"/>
                  <a:ext cx="273" cy="453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098" name="Line 2114"/>
                <p:cNvSpPr>
                  <a:spLocks noChangeShapeType="1"/>
                </p:cNvSpPr>
                <p:nvPr/>
              </p:nvSpPr>
              <p:spPr bwMode="auto">
                <a:xfrm>
                  <a:off x="3923" y="1706"/>
                  <a:ext cx="18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099" name="Oval 2115"/>
                <p:cNvSpPr>
                  <a:spLocks noChangeArrowheads="1"/>
                </p:cNvSpPr>
                <p:nvPr/>
              </p:nvSpPr>
              <p:spPr bwMode="auto">
                <a:xfrm>
                  <a:off x="4286" y="1162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  <p:sp>
              <p:nvSpPr>
                <p:cNvPr id="172100" name="Line 2116"/>
                <p:cNvSpPr>
                  <a:spLocks noChangeShapeType="1"/>
                </p:cNvSpPr>
                <p:nvPr/>
              </p:nvSpPr>
              <p:spPr bwMode="auto">
                <a:xfrm>
                  <a:off x="3515" y="2205"/>
                  <a:ext cx="91" cy="136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101" name="Oval 2117"/>
                <p:cNvSpPr>
                  <a:spLocks noChangeArrowheads="1"/>
                </p:cNvSpPr>
                <p:nvPr/>
              </p:nvSpPr>
              <p:spPr bwMode="auto">
                <a:xfrm>
                  <a:off x="3560" y="2341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72102" name="Line 2118"/>
                <p:cNvSpPr>
                  <a:spLocks noChangeShapeType="1"/>
                </p:cNvSpPr>
                <p:nvPr/>
              </p:nvSpPr>
              <p:spPr bwMode="auto">
                <a:xfrm flipV="1">
                  <a:off x="3515" y="1253"/>
                  <a:ext cx="590" cy="951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103" name="Oval 2119"/>
                <p:cNvSpPr>
                  <a:spLocks noChangeArrowheads="1"/>
                </p:cNvSpPr>
                <p:nvPr/>
              </p:nvSpPr>
              <p:spPr bwMode="auto">
                <a:xfrm>
                  <a:off x="4059" y="1162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  <p:sp>
              <p:nvSpPr>
                <p:cNvPr id="172104" name="Line 2120"/>
                <p:cNvSpPr>
                  <a:spLocks noChangeShapeType="1"/>
                </p:cNvSpPr>
                <p:nvPr/>
              </p:nvSpPr>
              <p:spPr bwMode="auto">
                <a:xfrm>
                  <a:off x="3379" y="2205"/>
                  <a:ext cx="13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</p:grpSp>
          <p:grpSp>
            <p:nvGrpSpPr>
              <p:cNvPr id="172105" name="Group 2121"/>
              <p:cNvGrpSpPr>
                <a:grpSpLocks/>
              </p:cNvGrpSpPr>
              <p:nvPr/>
            </p:nvGrpSpPr>
            <p:grpSpPr bwMode="auto">
              <a:xfrm>
                <a:off x="4422" y="2976"/>
                <a:ext cx="1588" cy="1361"/>
                <a:chOff x="2880" y="1162"/>
                <a:chExt cx="1588" cy="1361"/>
              </a:xfrm>
            </p:grpSpPr>
            <p:sp>
              <p:nvSpPr>
                <p:cNvPr id="172106" name="Line 2122"/>
                <p:cNvSpPr>
                  <a:spLocks noChangeShapeType="1"/>
                </p:cNvSpPr>
                <p:nvPr/>
              </p:nvSpPr>
              <p:spPr bwMode="auto">
                <a:xfrm>
                  <a:off x="3787" y="1480"/>
                  <a:ext cx="453" cy="862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107" name="Line 2123"/>
                <p:cNvSpPr>
                  <a:spLocks noChangeShapeType="1"/>
                </p:cNvSpPr>
                <p:nvPr/>
              </p:nvSpPr>
              <p:spPr bwMode="auto">
                <a:xfrm flipV="1">
                  <a:off x="3787" y="1298"/>
                  <a:ext cx="136" cy="181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108" name="Line 2124"/>
                <p:cNvSpPr>
                  <a:spLocks noChangeShapeType="1"/>
                </p:cNvSpPr>
                <p:nvPr/>
              </p:nvSpPr>
              <p:spPr bwMode="auto">
                <a:xfrm>
                  <a:off x="2880" y="1752"/>
                  <a:ext cx="9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109" name="Line 2125"/>
                <p:cNvSpPr>
                  <a:spLocks noChangeShapeType="1"/>
                </p:cNvSpPr>
                <p:nvPr/>
              </p:nvSpPr>
              <p:spPr bwMode="auto">
                <a:xfrm>
                  <a:off x="2970" y="1752"/>
                  <a:ext cx="318" cy="590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110" name="Line 2126"/>
                <p:cNvSpPr>
                  <a:spLocks noChangeShapeType="1"/>
                </p:cNvSpPr>
                <p:nvPr/>
              </p:nvSpPr>
              <p:spPr bwMode="auto">
                <a:xfrm flipV="1">
                  <a:off x="2970" y="1299"/>
                  <a:ext cx="273" cy="453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111" name="Line 2127"/>
                <p:cNvSpPr>
                  <a:spLocks noChangeShapeType="1"/>
                </p:cNvSpPr>
                <p:nvPr/>
              </p:nvSpPr>
              <p:spPr bwMode="auto">
                <a:xfrm>
                  <a:off x="3197" y="1979"/>
                  <a:ext cx="182" cy="363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112" name="Line 2128"/>
                <p:cNvSpPr>
                  <a:spLocks noChangeShapeType="1"/>
                </p:cNvSpPr>
                <p:nvPr/>
              </p:nvSpPr>
              <p:spPr bwMode="auto">
                <a:xfrm flipV="1">
                  <a:off x="3197" y="1299"/>
                  <a:ext cx="408" cy="680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113" name="Line 2129"/>
                <p:cNvSpPr>
                  <a:spLocks noChangeShapeType="1"/>
                </p:cNvSpPr>
                <p:nvPr/>
              </p:nvSpPr>
              <p:spPr bwMode="auto">
                <a:xfrm>
                  <a:off x="3107" y="1979"/>
                  <a:ext cx="9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114" name="Line 2130"/>
                <p:cNvSpPr>
                  <a:spLocks noChangeShapeType="1"/>
                </p:cNvSpPr>
                <p:nvPr/>
              </p:nvSpPr>
              <p:spPr bwMode="auto">
                <a:xfrm>
                  <a:off x="3333" y="2070"/>
                  <a:ext cx="137" cy="272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115" name="Line 2131"/>
                <p:cNvSpPr>
                  <a:spLocks noChangeShapeType="1"/>
                </p:cNvSpPr>
                <p:nvPr/>
              </p:nvSpPr>
              <p:spPr bwMode="auto">
                <a:xfrm flipV="1">
                  <a:off x="3333" y="1299"/>
                  <a:ext cx="454" cy="770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116" name="Line 2132"/>
                <p:cNvSpPr>
                  <a:spLocks noChangeShapeType="1"/>
                </p:cNvSpPr>
                <p:nvPr/>
              </p:nvSpPr>
              <p:spPr bwMode="auto">
                <a:xfrm>
                  <a:off x="3243" y="2070"/>
                  <a:ext cx="9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117" name="Oval 2133"/>
                <p:cNvSpPr>
                  <a:spLocks noChangeArrowheads="1"/>
                </p:cNvSpPr>
                <p:nvPr/>
              </p:nvSpPr>
              <p:spPr bwMode="auto">
                <a:xfrm>
                  <a:off x="3923" y="1162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  <p:sp>
              <p:nvSpPr>
                <p:cNvPr id="172118" name="Oval 2134"/>
                <p:cNvSpPr>
                  <a:spLocks noChangeArrowheads="1"/>
                </p:cNvSpPr>
                <p:nvPr/>
              </p:nvSpPr>
              <p:spPr bwMode="auto">
                <a:xfrm>
                  <a:off x="4150" y="2341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72119" name="Line 2135"/>
                <p:cNvSpPr>
                  <a:spLocks noChangeShapeType="1"/>
                </p:cNvSpPr>
                <p:nvPr/>
              </p:nvSpPr>
              <p:spPr bwMode="auto">
                <a:xfrm>
                  <a:off x="3651" y="2523"/>
                  <a:ext cx="9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120" name="Oval 2136"/>
                <p:cNvSpPr>
                  <a:spLocks noChangeArrowheads="1"/>
                </p:cNvSpPr>
                <p:nvPr/>
              </p:nvSpPr>
              <p:spPr bwMode="auto">
                <a:xfrm>
                  <a:off x="3243" y="2342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72121" name="Oval 2137"/>
                <p:cNvSpPr>
                  <a:spLocks noChangeArrowheads="1"/>
                </p:cNvSpPr>
                <p:nvPr/>
              </p:nvSpPr>
              <p:spPr bwMode="auto">
                <a:xfrm>
                  <a:off x="3333" y="2342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72122" name="Oval 2138"/>
                <p:cNvSpPr>
                  <a:spLocks noChangeArrowheads="1"/>
                </p:cNvSpPr>
                <p:nvPr/>
              </p:nvSpPr>
              <p:spPr bwMode="auto">
                <a:xfrm>
                  <a:off x="3424" y="2342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72123" name="Oval 2139"/>
                <p:cNvSpPr>
                  <a:spLocks noChangeArrowheads="1"/>
                </p:cNvSpPr>
                <p:nvPr/>
              </p:nvSpPr>
              <p:spPr bwMode="auto">
                <a:xfrm>
                  <a:off x="3152" y="1162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  <p:sp>
              <p:nvSpPr>
                <p:cNvPr id="172124" name="Oval 2140"/>
                <p:cNvSpPr>
                  <a:spLocks noChangeArrowheads="1"/>
                </p:cNvSpPr>
                <p:nvPr/>
              </p:nvSpPr>
              <p:spPr bwMode="auto">
                <a:xfrm>
                  <a:off x="3515" y="1162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  <p:sp>
              <p:nvSpPr>
                <p:cNvPr id="172125" name="Oval 2141"/>
                <p:cNvSpPr>
                  <a:spLocks noChangeArrowheads="1"/>
                </p:cNvSpPr>
                <p:nvPr/>
              </p:nvSpPr>
              <p:spPr bwMode="auto">
                <a:xfrm>
                  <a:off x="3741" y="1162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  <p:sp>
              <p:nvSpPr>
                <p:cNvPr id="172126" name="Line 2142"/>
                <p:cNvSpPr>
                  <a:spLocks noChangeShapeType="1"/>
                </p:cNvSpPr>
                <p:nvPr/>
              </p:nvSpPr>
              <p:spPr bwMode="auto">
                <a:xfrm>
                  <a:off x="3696" y="1480"/>
                  <a:ext cx="9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127" name="Line 2143"/>
                <p:cNvSpPr>
                  <a:spLocks noChangeShapeType="1"/>
                </p:cNvSpPr>
                <p:nvPr/>
              </p:nvSpPr>
              <p:spPr bwMode="auto">
                <a:xfrm>
                  <a:off x="4105" y="1752"/>
                  <a:ext cx="318" cy="590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128" name="Oval 2144"/>
                <p:cNvSpPr>
                  <a:spLocks noChangeArrowheads="1"/>
                </p:cNvSpPr>
                <p:nvPr/>
              </p:nvSpPr>
              <p:spPr bwMode="auto">
                <a:xfrm>
                  <a:off x="4332" y="2341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72129" name="Line 2145"/>
                <p:cNvSpPr>
                  <a:spLocks noChangeShapeType="1"/>
                </p:cNvSpPr>
                <p:nvPr/>
              </p:nvSpPr>
              <p:spPr bwMode="auto">
                <a:xfrm flipV="1">
                  <a:off x="4104" y="1253"/>
                  <a:ext cx="273" cy="453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130" name="Line 2146"/>
                <p:cNvSpPr>
                  <a:spLocks noChangeShapeType="1"/>
                </p:cNvSpPr>
                <p:nvPr/>
              </p:nvSpPr>
              <p:spPr bwMode="auto">
                <a:xfrm>
                  <a:off x="3923" y="1706"/>
                  <a:ext cx="18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131" name="Oval 2147"/>
                <p:cNvSpPr>
                  <a:spLocks noChangeArrowheads="1"/>
                </p:cNvSpPr>
                <p:nvPr/>
              </p:nvSpPr>
              <p:spPr bwMode="auto">
                <a:xfrm>
                  <a:off x="4286" y="1162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  <p:sp>
              <p:nvSpPr>
                <p:cNvPr id="172132" name="Line 2148"/>
                <p:cNvSpPr>
                  <a:spLocks noChangeShapeType="1"/>
                </p:cNvSpPr>
                <p:nvPr/>
              </p:nvSpPr>
              <p:spPr bwMode="auto">
                <a:xfrm>
                  <a:off x="3515" y="2205"/>
                  <a:ext cx="91" cy="136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133" name="Oval 2149"/>
                <p:cNvSpPr>
                  <a:spLocks noChangeArrowheads="1"/>
                </p:cNvSpPr>
                <p:nvPr/>
              </p:nvSpPr>
              <p:spPr bwMode="auto">
                <a:xfrm>
                  <a:off x="3560" y="2341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72134" name="Line 2150"/>
                <p:cNvSpPr>
                  <a:spLocks noChangeShapeType="1"/>
                </p:cNvSpPr>
                <p:nvPr/>
              </p:nvSpPr>
              <p:spPr bwMode="auto">
                <a:xfrm flipV="1">
                  <a:off x="3515" y="1253"/>
                  <a:ext cx="590" cy="951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135" name="Oval 2151"/>
                <p:cNvSpPr>
                  <a:spLocks noChangeArrowheads="1"/>
                </p:cNvSpPr>
                <p:nvPr/>
              </p:nvSpPr>
              <p:spPr bwMode="auto">
                <a:xfrm>
                  <a:off x="4059" y="1162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  <p:sp>
              <p:nvSpPr>
                <p:cNvPr id="172136" name="Line 2152"/>
                <p:cNvSpPr>
                  <a:spLocks noChangeShapeType="1"/>
                </p:cNvSpPr>
                <p:nvPr/>
              </p:nvSpPr>
              <p:spPr bwMode="auto">
                <a:xfrm>
                  <a:off x="3379" y="2205"/>
                  <a:ext cx="13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</p:grpSp>
          <p:grpSp>
            <p:nvGrpSpPr>
              <p:cNvPr id="172137" name="Group 2153"/>
              <p:cNvGrpSpPr>
                <a:grpSpLocks/>
              </p:cNvGrpSpPr>
              <p:nvPr/>
            </p:nvGrpSpPr>
            <p:grpSpPr bwMode="auto">
              <a:xfrm>
                <a:off x="4603" y="2976"/>
                <a:ext cx="1588" cy="1361"/>
                <a:chOff x="2880" y="1162"/>
                <a:chExt cx="1588" cy="1361"/>
              </a:xfrm>
            </p:grpSpPr>
            <p:sp>
              <p:nvSpPr>
                <p:cNvPr id="172138" name="Line 2154"/>
                <p:cNvSpPr>
                  <a:spLocks noChangeShapeType="1"/>
                </p:cNvSpPr>
                <p:nvPr/>
              </p:nvSpPr>
              <p:spPr bwMode="auto">
                <a:xfrm>
                  <a:off x="3787" y="1480"/>
                  <a:ext cx="453" cy="862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139" name="Line 2155"/>
                <p:cNvSpPr>
                  <a:spLocks noChangeShapeType="1"/>
                </p:cNvSpPr>
                <p:nvPr/>
              </p:nvSpPr>
              <p:spPr bwMode="auto">
                <a:xfrm flipV="1">
                  <a:off x="3787" y="1298"/>
                  <a:ext cx="136" cy="181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140" name="Line 2156"/>
                <p:cNvSpPr>
                  <a:spLocks noChangeShapeType="1"/>
                </p:cNvSpPr>
                <p:nvPr/>
              </p:nvSpPr>
              <p:spPr bwMode="auto">
                <a:xfrm>
                  <a:off x="2880" y="1752"/>
                  <a:ext cx="9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141" name="Line 2157"/>
                <p:cNvSpPr>
                  <a:spLocks noChangeShapeType="1"/>
                </p:cNvSpPr>
                <p:nvPr/>
              </p:nvSpPr>
              <p:spPr bwMode="auto">
                <a:xfrm>
                  <a:off x="2970" y="1752"/>
                  <a:ext cx="318" cy="590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142" name="Line 2158"/>
                <p:cNvSpPr>
                  <a:spLocks noChangeShapeType="1"/>
                </p:cNvSpPr>
                <p:nvPr/>
              </p:nvSpPr>
              <p:spPr bwMode="auto">
                <a:xfrm flipV="1">
                  <a:off x="2970" y="1299"/>
                  <a:ext cx="273" cy="453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143" name="Line 2159"/>
                <p:cNvSpPr>
                  <a:spLocks noChangeShapeType="1"/>
                </p:cNvSpPr>
                <p:nvPr/>
              </p:nvSpPr>
              <p:spPr bwMode="auto">
                <a:xfrm>
                  <a:off x="3197" y="1979"/>
                  <a:ext cx="182" cy="363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144" name="Line 2160"/>
                <p:cNvSpPr>
                  <a:spLocks noChangeShapeType="1"/>
                </p:cNvSpPr>
                <p:nvPr/>
              </p:nvSpPr>
              <p:spPr bwMode="auto">
                <a:xfrm flipV="1">
                  <a:off x="3197" y="1299"/>
                  <a:ext cx="408" cy="680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145" name="Line 2161"/>
                <p:cNvSpPr>
                  <a:spLocks noChangeShapeType="1"/>
                </p:cNvSpPr>
                <p:nvPr/>
              </p:nvSpPr>
              <p:spPr bwMode="auto">
                <a:xfrm>
                  <a:off x="3107" y="1979"/>
                  <a:ext cx="9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146" name="Line 2162"/>
                <p:cNvSpPr>
                  <a:spLocks noChangeShapeType="1"/>
                </p:cNvSpPr>
                <p:nvPr/>
              </p:nvSpPr>
              <p:spPr bwMode="auto">
                <a:xfrm>
                  <a:off x="3333" y="2070"/>
                  <a:ext cx="137" cy="272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147" name="Line 2163"/>
                <p:cNvSpPr>
                  <a:spLocks noChangeShapeType="1"/>
                </p:cNvSpPr>
                <p:nvPr/>
              </p:nvSpPr>
              <p:spPr bwMode="auto">
                <a:xfrm flipV="1">
                  <a:off x="3333" y="1299"/>
                  <a:ext cx="454" cy="770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148" name="Line 2164"/>
                <p:cNvSpPr>
                  <a:spLocks noChangeShapeType="1"/>
                </p:cNvSpPr>
                <p:nvPr/>
              </p:nvSpPr>
              <p:spPr bwMode="auto">
                <a:xfrm>
                  <a:off x="3243" y="2070"/>
                  <a:ext cx="9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149" name="Oval 2165"/>
                <p:cNvSpPr>
                  <a:spLocks noChangeArrowheads="1"/>
                </p:cNvSpPr>
                <p:nvPr/>
              </p:nvSpPr>
              <p:spPr bwMode="auto">
                <a:xfrm>
                  <a:off x="3923" y="1162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  <p:sp>
              <p:nvSpPr>
                <p:cNvPr id="172150" name="Oval 2166"/>
                <p:cNvSpPr>
                  <a:spLocks noChangeArrowheads="1"/>
                </p:cNvSpPr>
                <p:nvPr/>
              </p:nvSpPr>
              <p:spPr bwMode="auto">
                <a:xfrm>
                  <a:off x="4150" y="2341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72151" name="Line 2167"/>
                <p:cNvSpPr>
                  <a:spLocks noChangeShapeType="1"/>
                </p:cNvSpPr>
                <p:nvPr/>
              </p:nvSpPr>
              <p:spPr bwMode="auto">
                <a:xfrm>
                  <a:off x="3651" y="2523"/>
                  <a:ext cx="9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152" name="Oval 2168"/>
                <p:cNvSpPr>
                  <a:spLocks noChangeArrowheads="1"/>
                </p:cNvSpPr>
                <p:nvPr/>
              </p:nvSpPr>
              <p:spPr bwMode="auto">
                <a:xfrm>
                  <a:off x="3243" y="2342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72153" name="Oval 2169"/>
                <p:cNvSpPr>
                  <a:spLocks noChangeArrowheads="1"/>
                </p:cNvSpPr>
                <p:nvPr/>
              </p:nvSpPr>
              <p:spPr bwMode="auto">
                <a:xfrm>
                  <a:off x="3333" y="2342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72154" name="Oval 2170"/>
                <p:cNvSpPr>
                  <a:spLocks noChangeArrowheads="1"/>
                </p:cNvSpPr>
                <p:nvPr/>
              </p:nvSpPr>
              <p:spPr bwMode="auto">
                <a:xfrm>
                  <a:off x="3424" y="2342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72155" name="Oval 2171"/>
                <p:cNvSpPr>
                  <a:spLocks noChangeArrowheads="1"/>
                </p:cNvSpPr>
                <p:nvPr/>
              </p:nvSpPr>
              <p:spPr bwMode="auto">
                <a:xfrm>
                  <a:off x="3152" y="1162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  <p:sp>
              <p:nvSpPr>
                <p:cNvPr id="172156" name="Oval 2172"/>
                <p:cNvSpPr>
                  <a:spLocks noChangeArrowheads="1"/>
                </p:cNvSpPr>
                <p:nvPr/>
              </p:nvSpPr>
              <p:spPr bwMode="auto">
                <a:xfrm>
                  <a:off x="3515" y="1162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  <p:sp>
              <p:nvSpPr>
                <p:cNvPr id="172157" name="Oval 2173"/>
                <p:cNvSpPr>
                  <a:spLocks noChangeArrowheads="1"/>
                </p:cNvSpPr>
                <p:nvPr/>
              </p:nvSpPr>
              <p:spPr bwMode="auto">
                <a:xfrm>
                  <a:off x="3741" y="1162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  <p:sp>
              <p:nvSpPr>
                <p:cNvPr id="172158" name="Line 2174"/>
                <p:cNvSpPr>
                  <a:spLocks noChangeShapeType="1"/>
                </p:cNvSpPr>
                <p:nvPr/>
              </p:nvSpPr>
              <p:spPr bwMode="auto">
                <a:xfrm>
                  <a:off x="3696" y="1480"/>
                  <a:ext cx="9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159" name="Line 2175"/>
                <p:cNvSpPr>
                  <a:spLocks noChangeShapeType="1"/>
                </p:cNvSpPr>
                <p:nvPr/>
              </p:nvSpPr>
              <p:spPr bwMode="auto">
                <a:xfrm>
                  <a:off x="4105" y="1752"/>
                  <a:ext cx="318" cy="590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160" name="Oval 2176"/>
                <p:cNvSpPr>
                  <a:spLocks noChangeArrowheads="1"/>
                </p:cNvSpPr>
                <p:nvPr/>
              </p:nvSpPr>
              <p:spPr bwMode="auto">
                <a:xfrm>
                  <a:off x="4332" y="2341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72161" name="Line 2177"/>
                <p:cNvSpPr>
                  <a:spLocks noChangeShapeType="1"/>
                </p:cNvSpPr>
                <p:nvPr/>
              </p:nvSpPr>
              <p:spPr bwMode="auto">
                <a:xfrm flipV="1">
                  <a:off x="4104" y="1253"/>
                  <a:ext cx="273" cy="453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162" name="Line 2178"/>
                <p:cNvSpPr>
                  <a:spLocks noChangeShapeType="1"/>
                </p:cNvSpPr>
                <p:nvPr/>
              </p:nvSpPr>
              <p:spPr bwMode="auto">
                <a:xfrm>
                  <a:off x="3923" y="1706"/>
                  <a:ext cx="18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163" name="Oval 2179"/>
                <p:cNvSpPr>
                  <a:spLocks noChangeArrowheads="1"/>
                </p:cNvSpPr>
                <p:nvPr/>
              </p:nvSpPr>
              <p:spPr bwMode="auto">
                <a:xfrm>
                  <a:off x="4286" y="1162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  <p:sp>
              <p:nvSpPr>
                <p:cNvPr id="172164" name="Line 2180"/>
                <p:cNvSpPr>
                  <a:spLocks noChangeShapeType="1"/>
                </p:cNvSpPr>
                <p:nvPr/>
              </p:nvSpPr>
              <p:spPr bwMode="auto">
                <a:xfrm>
                  <a:off x="3515" y="2205"/>
                  <a:ext cx="91" cy="136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165" name="Oval 2181"/>
                <p:cNvSpPr>
                  <a:spLocks noChangeArrowheads="1"/>
                </p:cNvSpPr>
                <p:nvPr/>
              </p:nvSpPr>
              <p:spPr bwMode="auto">
                <a:xfrm>
                  <a:off x="3560" y="2341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72166" name="Line 2182"/>
                <p:cNvSpPr>
                  <a:spLocks noChangeShapeType="1"/>
                </p:cNvSpPr>
                <p:nvPr/>
              </p:nvSpPr>
              <p:spPr bwMode="auto">
                <a:xfrm flipV="1">
                  <a:off x="3515" y="1253"/>
                  <a:ext cx="590" cy="951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167" name="Oval 2183"/>
                <p:cNvSpPr>
                  <a:spLocks noChangeArrowheads="1"/>
                </p:cNvSpPr>
                <p:nvPr/>
              </p:nvSpPr>
              <p:spPr bwMode="auto">
                <a:xfrm>
                  <a:off x="4059" y="1162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  <p:sp>
              <p:nvSpPr>
                <p:cNvPr id="172168" name="Line 2184"/>
                <p:cNvSpPr>
                  <a:spLocks noChangeShapeType="1"/>
                </p:cNvSpPr>
                <p:nvPr/>
              </p:nvSpPr>
              <p:spPr bwMode="auto">
                <a:xfrm>
                  <a:off x="3379" y="2205"/>
                  <a:ext cx="13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</p:grpSp>
          <p:grpSp>
            <p:nvGrpSpPr>
              <p:cNvPr id="172169" name="Group 2185"/>
              <p:cNvGrpSpPr>
                <a:grpSpLocks/>
              </p:cNvGrpSpPr>
              <p:nvPr/>
            </p:nvGrpSpPr>
            <p:grpSpPr bwMode="auto">
              <a:xfrm>
                <a:off x="4513" y="2976"/>
                <a:ext cx="1588" cy="1361"/>
                <a:chOff x="2880" y="1162"/>
                <a:chExt cx="1588" cy="1361"/>
              </a:xfrm>
            </p:grpSpPr>
            <p:sp>
              <p:nvSpPr>
                <p:cNvPr id="172170" name="Line 2186"/>
                <p:cNvSpPr>
                  <a:spLocks noChangeShapeType="1"/>
                </p:cNvSpPr>
                <p:nvPr/>
              </p:nvSpPr>
              <p:spPr bwMode="auto">
                <a:xfrm>
                  <a:off x="3787" y="1480"/>
                  <a:ext cx="453" cy="862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171" name="Line 2187"/>
                <p:cNvSpPr>
                  <a:spLocks noChangeShapeType="1"/>
                </p:cNvSpPr>
                <p:nvPr/>
              </p:nvSpPr>
              <p:spPr bwMode="auto">
                <a:xfrm flipV="1">
                  <a:off x="3787" y="1298"/>
                  <a:ext cx="136" cy="181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172" name="Line 2188"/>
                <p:cNvSpPr>
                  <a:spLocks noChangeShapeType="1"/>
                </p:cNvSpPr>
                <p:nvPr/>
              </p:nvSpPr>
              <p:spPr bwMode="auto">
                <a:xfrm>
                  <a:off x="2880" y="1752"/>
                  <a:ext cx="9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173" name="Line 2189"/>
                <p:cNvSpPr>
                  <a:spLocks noChangeShapeType="1"/>
                </p:cNvSpPr>
                <p:nvPr/>
              </p:nvSpPr>
              <p:spPr bwMode="auto">
                <a:xfrm>
                  <a:off x="2970" y="1752"/>
                  <a:ext cx="318" cy="590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174" name="Line 2190"/>
                <p:cNvSpPr>
                  <a:spLocks noChangeShapeType="1"/>
                </p:cNvSpPr>
                <p:nvPr/>
              </p:nvSpPr>
              <p:spPr bwMode="auto">
                <a:xfrm flipV="1">
                  <a:off x="2970" y="1299"/>
                  <a:ext cx="273" cy="453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175" name="Line 2191"/>
                <p:cNvSpPr>
                  <a:spLocks noChangeShapeType="1"/>
                </p:cNvSpPr>
                <p:nvPr/>
              </p:nvSpPr>
              <p:spPr bwMode="auto">
                <a:xfrm>
                  <a:off x="3197" y="1979"/>
                  <a:ext cx="182" cy="363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176" name="Line 2192"/>
                <p:cNvSpPr>
                  <a:spLocks noChangeShapeType="1"/>
                </p:cNvSpPr>
                <p:nvPr/>
              </p:nvSpPr>
              <p:spPr bwMode="auto">
                <a:xfrm flipV="1">
                  <a:off x="3197" y="1299"/>
                  <a:ext cx="408" cy="680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177" name="Line 2193"/>
                <p:cNvSpPr>
                  <a:spLocks noChangeShapeType="1"/>
                </p:cNvSpPr>
                <p:nvPr/>
              </p:nvSpPr>
              <p:spPr bwMode="auto">
                <a:xfrm>
                  <a:off x="3107" y="1979"/>
                  <a:ext cx="9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178" name="Line 2194"/>
                <p:cNvSpPr>
                  <a:spLocks noChangeShapeType="1"/>
                </p:cNvSpPr>
                <p:nvPr/>
              </p:nvSpPr>
              <p:spPr bwMode="auto">
                <a:xfrm>
                  <a:off x="3333" y="2070"/>
                  <a:ext cx="137" cy="272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179" name="Line 2195"/>
                <p:cNvSpPr>
                  <a:spLocks noChangeShapeType="1"/>
                </p:cNvSpPr>
                <p:nvPr/>
              </p:nvSpPr>
              <p:spPr bwMode="auto">
                <a:xfrm flipV="1">
                  <a:off x="3333" y="1299"/>
                  <a:ext cx="454" cy="770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180" name="Line 2196"/>
                <p:cNvSpPr>
                  <a:spLocks noChangeShapeType="1"/>
                </p:cNvSpPr>
                <p:nvPr/>
              </p:nvSpPr>
              <p:spPr bwMode="auto">
                <a:xfrm>
                  <a:off x="3243" y="2070"/>
                  <a:ext cx="9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181" name="Oval 2197"/>
                <p:cNvSpPr>
                  <a:spLocks noChangeArrowheads="1"/>
                </p:cNvSpPr>
                <p:nvPr/>
              </p:nvSpPr>
              <p:spPr bwMode="auto">
                <a:xfrm>
                  <a:off x="3923" y="1162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en-US" altLang="de-DE"/>
                </a:p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  <p:sp>
              <p:nvSpPr>
                <p:cNvPr id="172182" name="Oval 2198"/>
                <p:cNvSpPr>
                  <a:spLocks noChangeArrowheads="1"/>
                </p:cNvSpPr>
                <p:nvPr/>
              </p:nvSpPr>
              <p:spPr bwMode="auto">
                <a:xfrm>
                  <a:off x="4150" y="2341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72183" name="Line 2199"/>
                <p:cNvSpPr>
                  <a:spLocks noChangeShapeType="1"/>
                </p:cNvSpPr>
                <p:nvPr/>
              </p:nvSpPr>
              <p:spPr bwMode="auto">
                <a:xfrm>
                  <a:off x="3651" y="2523"/>
                  <a:ext cx="9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184" name="Oval 2200"/>
                <p:cNvSpPr>
                  <a:spLocks noChangeArrowheads="1"/>
                </p:cNvSpPr>
                <p:nvPr/>
              </p:nvSpPr>
              <p:spPr bwMode="auto">
                <a:xfrm>
                  <a:off x="3243" y="2342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72185" name="Oval 2201"/>
                <p:cNvSpPr>
                  <a:spLocks noChangeArrowheads="1"/>
                </p:cNvSpPr>
                <p:nvPr/>
              </p:nvSpPr>
              <p:spPr bwMode="auto">
                <a:xfrm>
                  <a:off x="3333" y="2342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72186" name="Oval 2202"/>
                <p:cNvSpPr>
                  <a:spLocks noChangeArrowheads="1"/>
                </p:cNvSpPr>
                <p:nvPr/>
              </p:nvSpPr>
              <p:spPr bwMode="auto">
                <a:xfrm>
                  <a:off x="3424" y="2342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72187" name="Oval 2203"/>
                <p:cNvSpPr>
                  <a:spLocks noChangeArrowheads="1"/>
                </p:cNvSpPr>
                <p:nvPr/>
              </p:nvSpPr>
              <p:spPr bwMode="auto">
                <a:xfrm>
                  <a:off x="3152" y="1162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  <p:sp>
              <p:nvSpPr>
                <p:cNvPr id="172188" name="Oval 2204"/>
                <p:cNvSpPr>
                  <a:spLocks noChangeArrowheads="1"/>
                </p:cNvSpPr>
                <p:nvPr/>
              </p:nvSpPr>
              <p:spPr bwMode="auto">
                <a:xfrm>
                  <a:off x="3515" y="1162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  <p:sp>
              <p:nvSpPr>
                <p:cNvPr id="172189" name="Oval 2205"/>
                <p:cNvSpPr>
                  <a:spLocks noChangeArrowheads="1"/>
                </p:cNvSpPr>
                <p:nvPr/>
              </p:nvSpPr>
              <p:spPr bwMode="auto">
                <a:xfrm>
                  <a:off x="3741" y="1162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  <p:sp>
              <p:nvSpPr>
                <p:cNvPr id="172190" name="Line 2206"/>
                <p:cNvSpPr>
                  <a:spLocks noChangeShapeType="1"/>
                </p:cNvSpPr>
                <p:nvPr/>
              </p:nvSpPr>
              <p:spPr bwMode="auto">
                <a:xfrm>
                  <a:off x="3696" y="1480"/>
                  <a:ext cx="9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191" name="Line 2207"/>
                <p:cNvSpPr>
                  <a:spLocks noChangeShapeType="1"/>
                </p:cNvSpPr>
                <p:nvPr/>
              </p:nvSpPr>
              <p:spPr bwMode="auto">
                <a:xfrm>
                  <a:off x="4105" y="1752"/>
                  <a:ext cx="318" cy="590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192" name="Oval 2208"/>
                <p:cNvSpPr>
                  <a:spLocks noChangeArrowheads="1"/>
                </p:cNvSpPr>
                <p:nvPr/>
              </p:nvSpPr>
              <p:spPr bwMode="auto">
                <a:xfrm>
                  <a:off x="4332" y="2341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72193" name="Line 2209"/>
                <p:cNvSpPr>
                  <a:spLocks noChangeShapeType="1"/>
                </p:cNvSpPr>
                <p:nvPr/>
              </p:nvSpPr>
              <p:spPr bwMode="auto">
                <a:xfrm flipV="1">
                  <a:off x="4104" y="1253"/>
                  <a:ext cx="273" cy="453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194" name="Line 2210"/>
                <p:cNvSpPr>
                  <a:spLocks noChangeShapeType="1"/>
                </p:cNvSpPr>
                <p:nvPr/>
              </p:nvSpPr>
              <p:spPr bwMode="auto">
                <a:xfrm>
                  <a:off x="3923" y="1706"/>
                  <a:ext cx="18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195" name="Oval 2211"/>
                <p:cNvSpPr>
                  <a:spLocks noChangeArrowheads="1"/>
                </p:cNvSpPr>
                <p:nvPr/>
              </p:nvSpPr>
              <p:spPr bwMode="auto">
                <a:xfrm>
                  <a:off x="4286" y="1162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  <p:sp>
              <p:nvSpPr>
                <p:cNvPr id="172196" name="Line 2212"/>
                <p:cNvSpPr>
                  <a:spLocks noChangeShapeType="1"/>
                </p:cNvSpPr>
                <p:nvPr/>
              </p:nvSpPr>
              <p:spPr bwMode="auto">
                <a:xfrm>
                  <a:off x="3515" y="2205"/>
                  <a:ext cx="91" cy="136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197" name="Oval 2213"/>
                <p:cNvSpPr>
                  <a:spLocks noChangeArrowheads="1"/>
                </p:cNvSpPr>
                <p:nvPr/>
              </p:nvSpPr>
              <p:spPr bwMode="auto">
                <a:xfrm>
                  <a:off x="3560" y="2341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72198" name="Line 2214"/>
                <p:cNvSpPr>
                  <a:spLocks noChangeShapeType="1"/>
                </p:cNvSpPr>
                <p:nvPr/>
              </p:nvSpPr>
              <p:spPr bwMode="auto">
                <a:xfrm flipV="1">
                  <a:off x="3515" y="1253"/>
                  <a:ext cx="590" cy="951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199" name="Oval 2215"/>
                <p:cNvSpPr>
                  <a:spLocks noChangeArrowheads="1"/>
                </p:cNvSpPr>
                <p:nvPr/>
              </p:nvSpPr>
              <p:spPr bwMode="auto">
                <a:xfrm>
                  <a:off x="4059" y="1162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  <p:sp>
              <p:nvSpPr>
                <p:cNvPr id="172200" name="Line 2216"/>
                <p:cNvSpPr>
                  <a:spLocks noChangeShapeType="1"/>
                </p:cNvSpPr>
                <p:nvPr/>
              </p:nvSpPr>
              <p:spPr bwMode="auto">
                <a:xfrm>
                  <a:off x="3379" y="2205"/>
                  <a:ext cx="13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</p:grpSp>
          <p:grpSp>
            <p:nvGrpSpPr>
              <p:cNvPr id="172201" name="Group 2217"/>
              <p:cNvGrpSpPr>
                <a:grpSpLocks/>
              </p:cNvGrpSpPr>
              <p:nvPr/>
            </p:nvGrpSpPr>
            <p:grpSpPr bwMode="auto">
              <a:xfrm>
                <a:off x="5011" y="2976"/>
                <a:ext cx="1588" cy="1361"/>
                <a:chOff x="2880" y="1162"/>
                <a:chExt cx="1588" cy="1361"/>
              </a:xfrm>
            </p:grpSpPr>
            <p:sp>
              <p:nvSpPr>
                <p:cNvPr id="172202" name="Line 2218"/>
                <p:cNvSpPr>
                  <a:spLocks noChangeShapeType="1"/>
                </p:cNvSpPr>
                <p:nvPr/>
              </p:nvSpPr>
              <p:spPr bwMode="auto">
                <a:xfrm>
                  <a:off x="3787" y="1480"/>
                  <a:ext cx="453" cy="862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203" name="Line 2219"/>
                <p:cNvSpPr>
                  <a:spLocks noChangeShapeType="1"/>
                </p:cNvSpPr>
                <p:nvPr/>
              </p:nvSpPr>
              <p:spPr bwMode="auto">
                <a:xfrm flipV="1">
                  <a:off x="3787" y="1298"/>
                  <a:ext cx="136" cy="181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204" name="Line 2220"/>
                <p:cNvSpPr>
                  <a:spLocks noChangeShapeType="1"/>
                </p:cNvSpPr>
                <p:nvPr/>
              </p:nvSpPr>
              <p:spPr bwMode="auto">
                <a:xfrm>
                  <a:off x="2880" y="1752"/>
                  <a:ext cx="9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205" name="Line 2221"/>
                <p:cNvSpPr>
                  <a:spLocks noChangeShapeType="1"/>
                </p:cNvSpPr>
                <p:nvPr/>
              </p:nvSpPr>
              <p:spPr bwMode="auto">
                <a:xfrm>
                  <a:off x="2970" y="1752"/>
                  <a:ext cx="318" cy="590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206" name="Line 2222"/>
                <p:cNvSpPr>
                  <a:spLocks noChangeShapeType="1"/>
                </p:cNvSpPr>
                <p:nvPr/>
              </p:nvSpPr>
              <p:spPr bwMode="auto">
                <a:xfrm flipV="1">
                  <a:off x="2970" y="1299"/>
                  <a:ext cx="273" cy="453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207" name="Line 2223"/>
                <p:cNvSpPr>
                  <a:spLocks noChangeShapeType="1"/>
                </p:cNvSpPr>
                <p:nvPr/>
              </p:nvSpPr>
              <p:spPr bwMode="auto">
                <a:xfrm>
                  <a:off x="3197" y="1979"/>
                  <a:ext cx="182" cy="363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208" name="Line 2224"/>
                <p:cNvSpPr>
                  <a:spLocks noChangeShapeType="1"/>
                </p:cNvSpPr>
                <p:nvPr/>
              </p:nvSpPr>
              <p:spPr bwMode="auto">
                <a:xfrm flipV="1">
                  <a:off x="3197" y="1299"/>
                  <a:ext cx="408" cy="680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209" name="Line 2225"/>
                <p:cNvSpPr>
                  <a:spLocks noChangeShapeType="1"/>
                </p:cNvSpPr>
                <p:nvPr/>
              </p:nvSpPr>
              <p:spPr bwMode="auto">
                <a:xfrm>
                  <a:off x="3107" y="1979"/>
                  <a:ext cx="9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210" name="Line 2226"/>
                <p:cNvSpPr>
                  <a:spLocks noChangeShapeType="1"/>
                </p:cNvSpPr>
                <p:nvPr/>
              </p:nvSpPr>
              <p:spPr bwMode="auto">
                <a:xfrm>
                  <a:off x="3333" y="2070"/>
                  <a:ext cx="137" cy="272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211" name="Line 2227"/>
                <p:cNvSpPr>
                  <a:spLocks noChangeShapeType="1"/>
                </p:cNvSpPr>
                <p:nvPr/>
              </p:nvSpPr>
              <p:spPr bwMode="auto">
                <a:xfrm flipV="1">
                  <a:off x="3333" y="1299"/>
                  <a:ext cx="454" cy="770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212" name="Line 2228"/>
                <p:cNvSpPr>
                  <a:spLocks noChangeShapeType="1"/>
                </p:cNvSpPr>
                <p:nvPr/>
              </p:nvSpPr>
              <p:spPr bwMode="auto">
                <a:xfrm>
                  <a:off x="3243" y="2070"/>
                  <a:ext cx="9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213" name="Oval 2229"/>
                <p:cNvSpPr>
                  <a:spLocks noChangeArrowheads="1"/>
                </p:cNvSpPr>
                <p:nvPr/>
              </p:nvSpPr>
              <p:spPr bwMode="auto">
                <a:xfrm>
                  <a:off x="3923" y="1162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  <p:sp>
              <p:nvSpPr>
                <p:cNvPr id="172214" name="Oval 2230"/>
                <p:cNvSpPr>
                  <a:spLocks noChangeArrowheads="1"/>
                </p:cNvSpPr>
                <p:nvPr/>
              </p:nvSpPr>
              <p:spPr bwMode="auto">
                <a:xfrm>
                  <a:off x="4150" y="2341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72215" name="Line 2231"/>
                <p:cNvSpPr>
                  <a:spLocks noChangeShapeType="1"/>
                </p:cNvSpPr>
                <p:nvPr/>
              </p:nvSpPr>
              <p:spPr bwMode="auto">
                <a:xfrm>
                  <a:off x="3651" y="2523"/>
                  <a:ext cx="9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216" name="Oval 2232"/>
                <p:cNvSpPr>
                  <a:spLocks noChangeArrowheads="1"/>
                </p:cNvSpPr>
                <p:nvPr/>
              </p:nvSpPr>
              <p:spPr bwMode="auto">
                <a:xfrm>
                  <a:off x="3243" y="2342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72217" name="Oval 2233"/>
                <p:cNvSpPr>
                  <a:spLocks noChangeArrowheads="1"/>
                </p:cNvSpPr>
                <p:nvPr/>
              </p:nvSpPr>
              <p:spPr bwMode="auto">
                <a:xfrm>
                  <a:off x="3333" y="2342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72218" name="Oval 2234"/>
                <p:cNvSpPr>
                  <a:spLocks noChangeArrowheads="1"/>
                </p:cNvSpPr>
                <p:nvPr/>
              </p:nvSpPr>
              <p:spPr bwMode="auto">
                <a:xfrm>
                  <a:off x="3424" y="2342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72219" name="Oval 2235"/>
                <p:cNvSpPr>
                  <a:spLocks noChangeArrowheads="1"/>
                </p:cNvSpPr>
                <p:nvPr/>
              </p:nvSpPr>
              <p:spPr bwMode="auto">
                <a:xfrm>
                  <a:off x="3152" y="1162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  <p:sp>
              <p:nvSpPr>
                <p:cNvPr id="172220" name="Oval 2236"/>
                <p:cNvSpPr>
                  <a:spLocks noChangeArrowheads="1"/>
                </p:cNvSpPr>
                <p:nvPr/>
              </p:nvSpPr>
              <p:spPr bwMode="auto">
                <a:xfrm>
                  <a:off x="3515" y="1162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  <p:sp>
              <p:nvSpPr>
                <p:cNvPr id="172221" name="Oval 2237"/>
                <p:cNvSpPr>
                  <a:spLocks noChangeArrowheads="1"/>
                </p:cNvSpPr>
                <p:nvPr/>
              </p:nvSpPr>
              <p:spPr bwMode="auto">
                <a:xfrm>
                  <a:off x="3741" y="1162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  <p:sp>
              <p:nvSpPr>
                <p:cNvPr id="172222" name="Line 2238"/>
                <p:cNvSpPr>
                  <a:spLocks noChangeShapeType="1"/>
                </p:cNvSpPr>
                <p:nvPr/>
              </p:nvSpPr>
              <p:spPr bwMode="auto">
                <a:xfrm>
                  <a:off x="3696" y="1480"/>
                  <a:ext cx="9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223" name="Line 2239"/>
                <p:cNvSpPr>
                  <a:spLocks noChangeShapeType="1"/>
                </p:cNvSpPr>
                <p:nvPr/>
              </p:nvSpPr>
              <p:spPr bwMode="auto">
                <a:xfrm>
                  <a:off x="4105" y="1752"/>
                  <a:ext cx="318" cy="590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224" name="Oval 2240"/>
                <p:cNvSpPr>
                  <a:spLocks noChangeArrowheads="1"/>
                </p:cNvSpPr>
                <p:nvPr/>
              </p:nvSpPr>
              <p:spPr bwMode="auto">
                <a:xfrm>
                  <a:off x="4332" y="2341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72225" name="Line 2241"/>
                <p:cNvSpPr>
                  <a:spLocks noChangeShapeType="1"/>
                </p:cNvSpPr>
                <p:nvPr/>
              </p:nvSpPr>
              <p:spPr bwMode="auto">
                <a:xfrm flipV="1">
                  <a:off x="4104" y="1253"/>
                  <a:ext cx="273" cy="453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226" name="Line 2242"/>
                <p:cNvSpPr>
                  <a:spLocks noChangeShapeType="1"/>
                </p:cNvSpPr>
                <p:nvPr/>
              </p:nvSpPr>
              <p:spPr bwMode="auto">
                <a:xfrm>
                  <a:off x="3923" y="1706"/>
                  <a:ext cx="18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227" name="Oval 2243"/>
                <p:cNvSpPr>
                  <a:spLocks noChangeArrowheads="1"/>
                </p:cNvSpPr>
                <p:nvPr/>
              </p:nvSpPr>
              <p:spPr bwMode="auto">
                <a:xfrm>
                  <a:off x="4286" y="1162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  <p:sp>
              <p:nvSpPr>
                <p:cNvPr id="172228" name="Line 2244"/>
                <p:cNvSpPr>
                  <a:spLocks noChangeShapeType="1"/>
                </p:cNvSpPr>
                <p:nvPr/>
              </p:nvSpPr>
              <p:spPr bwMode="auto">
                <a:xfrm>
                  <a:off x="3515" y="2205"/>
                  <a:ext cx="91" cy="136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229" name="Oval 2245"/>
                <p:cNvSpPr>
                  <a:spLocks noChangeArrowheads="1"/>
                </p:cNvSpPr>
                <p:nvPr/>
              </p:nvSpPr>
              <p:spPr bwMode="auto">
                <a:xfrm>
                  <a:off x="3560" y="2341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72230" name="Line 2246"/>
                <p:cNvSpPr>
                  <a:spLocks noChangeShapeType="1"/>
                </p:cNvSpPr>
                <p:nvPr/>
              </p:nvSpPr>
              <p:spPr bwMode="auto">
                <a:xfrm flipV="1">
                  <a:off x="3515" y="1253"/>
                  <a:ext cx="590" cy="951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231" name="Oval 2247"/>
                <p:cNvSpPr>
                  <a:spLocks noChangeArrowheads="1"/>
                </p:cNvSpPr>
                <p:nvPr/>
              </p:nvSpPr>
              <p:spPr bwMode="auto">
                <a:xfrm>
                  <a:off x="4059" y="1162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  <p:sp>
              <p:nvSpPr>
                <p:cNvPr id="172232" name="Line 2248"/>
                <p:cNvSpPr>
                  <a:spLocks noChangeShapeType="1"/>
                </p:cNvSpPr>
                <p:nvPr/>
              </p:nvSpPr>
              <p:spPr bwMode="auto">
                <a:xfrm>
                  <a:off x="3379" y="2205"/>
                  <a:ext cx="13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</p:grpSp>
          <p:grpSp>
            <p:nvGrpSpPr>
              <p:cNvPr id="172233" name="Group 2249"/>
              <p:cNvGrpSpPr>
                <a:grpSpLocks/>
              </p:cNvGrpSpPr>
              <p:nvPr/>
            </p:nvGrpSpPr>
            <p:grpSpPr bwMode="auto">
              <a:xfrm>
                <a:off x="5011" y="2931"/>
                <a:ext cx="1588" cy="1361"/>
                <a:chOff x="2880" y="1162"/>
                <a:chExt cx="1588" cy="1361"/>
              </a:xfrm>
            </p:grpSpPr>
            <p:sp>
              <p:nvSpPr>
                <p:cNvPr id="172234" name="Line 2250"/>
                <p:cNvSpPr>
                  <a:spLocks noChangeShapeType="1"/>
                </p:cNvSpPr>
                <p:nvPr/>
              </p:nvSpPr>
              <p:spPr bwMode="auto">
                <a:xfrm>
                  <a:off x="3787" y="1480"/>
                  <a:ext cx="453" cy="862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235" name="Line 2251"/>
                <p:cNvSpPr>
                  <a:spLocks noChangeShapeType="1"/>
                </p:cNvSpPr>
                <p:nvPr/>
              </p:nvSpPr>
              <p:spPr bwMode="auto">
                <a:xfrm flipV="1">
                  <a:off x="3787" y="1298"/>
                  <a:ext cx="136" cy="181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236" name="Line 2252"/>
                <p:cNvSpPr>
                  <a:spLocks noChangeShapeType="1"/>
                </p:cNvSpPr>
                <p:nvPr/>
              </p:nvSpPr>
              <p:spPr bwMode="auto">
                <a:xfrm>
                  <a:off x="2880" y="1752"/>
                  <a:ext cx="9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237" name="Line 2253"/>
                <p:cNvSpPr>
                  <a:spLocks noChangeShapeType="1"/>
                </p:cNvSpPr>
                <p:nvPr/>
              </p:nvSpPr>
              <p:spPr bwMode="auto">
                <a:xfrm>
                  <a:off x="2970" y="1752"/>
                  <a:ext cx="318" cy="590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238" name="Line 2254"/>
                <p:cNvSpPr>
                  <a:spLocks noChangeShapeType="1"/>
                </p:cNvSpPr>
                <p:nvPr/>
              </p:nvSpPr>
              <p:spPr bwMode="auto">
                <a:xfrm flipV="1">
                  <a:off x="2970" y="1299"/>
                  <a:ext cx="273" cy="453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239" name="Line 2255"/>
                <p:cNvSpPr>
                  <a:spLocks noChangeShapeType="1"/>
                </p:cNvSpPr>
                <p:nvPr/>
              </p:nvSpPr>
              <p:spPr bwMode="auto">
                <a:xfrm>
                  <a:off x="3197" y="1979"/>
                  <a:ext cx="182" cy="363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240" name="Line 2256"/>
                <p:cNvSpPr>
                  <a:spLocks noChangeShapeType="1"/>
                </p:cNvSpPr>
                <p:nvPr/>
              </p:nvSpPr>
              <p:spPr bwMode="auto">
                <a:xfrm flipV="1">
                  <a:off x="3197" y="1299"/>
                  <a:ext cx="408" cy="680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241" name="Line 2257"/>
                <p:cNvSpPr>
                  <a:spLocks noChangeShapeType="1"/>
                </p:cNvSpPr>
                <p:nvPr/>
              </p:nvSpPr>
              <p:spPr bwMode="auto">
                <a:xfrm>
                  <a:off x="3107" y="1979"/>
                  <a:ext cx="9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242" name="Line 2258"/>
                <p:cNvSpPr>
                  <a:spLocks noChangeShapeType="1"/>
                </p:cNvSpPr>
                <p:nvPr/>
              </p:nvSpPr>
              <p:spPr bwMode="auto">
                <a:xfrm>
                  <a:off x="3333" y="2070"/>
                  <a:ext cx="137" cy="272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243" name="Line 2259"/>
                <p:cNvSpPr>
                  <a:spLocks noChangeShapeType="1"/>
                </p:cNvSpPr>
                <p:nvPr/>
              </p:nvSpPr>
              <p:spPr bwMode="auto">
                <a:xfrm flipV="1">
                  <a:off x="3333" y="1299"/>
                  <a:ext cx="454" cy="770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244" name="Line 2260"/>
                <p:cNvSpPr>
                  <a:spLocks noChangeShapeType="1"/>
                </p:cNvSpPr>
                <p:nvPr/>
              </p:nvSpPr>
              <p:spPr bwMode="auto">
                <a:xfrm>
                  <a:off x="3243" y="2070"/>
                  <a:ext cx="9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245" name="Oval 2261"/>
                <p:cNvSpPr>
                  <a:spLocks noChangeArrowheads="1"/>
                </p:cNvSpPr>
                <p:nvPr/>
              </p:nvSpPr>
              <p:spPr bwMode="auto">
                <a:xfrm>
                  <a:off x="3923" y="1162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  <p:sp>
              <p:nvSpPr>
                <p:cNvPr id="172246" name="Oval 2262"/>
                <p:cNvSpPr>
                  <a:spLocks noChangeArrowheads="1"/>
                </p:cNvSpPr>
                <p:nvPr/>
              </p:nvSpPr>
              <p:spPr bwMode="auto">
                <a:xfrm>
                  <a:off x="4150" y="2341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72247" name="Line 2263"/>
                <p:cNvSpPr>
                  <a:spLocks noChangeShapeType="1"/>
                </p:cNvSpPr>
                <p:nvPr/>
              </p:nvSpPr>
              <p:spPr bwMode="auto">
                <a:xfrm>
                  <a:off x="3651" y="2523"/>
                  <a:ext cx="9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248" name="Oval 2264"/>
                <p:cNvSpPr>
                  <a:spLocks noChangeArrowheads="1"/>
                </p:cNvSpPr>
                <p:nvPr/>
              </p:nvSpPr>
              <p:spPr bwMode="auto">
                <a:xfrm>
                  <a:off x="3243" y="2342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72249" name="Oval 2265"/>
                <p:cNvSpPr>
                  <a:spLocks noChangeArrowheads="1"/>
                </p:cNvSpPr>
                <p:nvPr/>
              </p:nvSpPr>
              <p:spPr bwMode="auto">
                <a:xfrm>
                  <a:off x="3333" y="2342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72250" name="Oval 2266"/>
                <p:cNvSpPr>
                  <a:spLocks noChangeArrowheads="1"/>
                </p:cNvSpPr>
                <p:nvPr/>
              </p:nvSpPr>
              <p:spPr bwMode="auto">
                <a:xfrm>
                  <a:off x="3424" y="2342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72251" name="Oval 2267"/>
                <p:cNvSpPr>
                  <a:spLocks noChangeArrowheads="1"/>
                </p:cNvSpPr>
                <p:nvPr/>
              </p:nvSpPr>
              <p:spPr bwMode="auto">
                <a:xfrm>
                  <a:off x="3152" y="1162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  <a:p>
                  <a:pPr algn="ctr"/>
                  <a:endParaRPr lang="en-US" altLang="de-DE"/>
                </a:p>
              </p:txBody>
            </p:sp>
            <p:sp>
              <p:nvSpPr>
                <p:cNvPr id="172252" name="Oval 2268"/>
                <p:cNvSpPr>
                  <a:spLocks noChangeArrowheads="1"/>
                </p:cNvSpPr>
                <p:nvPr/>
              </p:nvSpPr>
              <p:spPr bwMode="auto">
                <a:xfrm>
                  <a:off x="3515" y="1162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  <p:sp>
              <p:nvSpPr>
                <p:cNvPr id="172253" name="Oval 2269"/>
                <p:cNvSpPr>
                  <a:spLocks noChangeArrowheads="1"/>
                </p:cNvSpPr>
                <p:nvPr/>
              </p:nvSpPr>
              <p:spPr bwMode="auto">
                <a:xfrm>
                  <a:off x="3741" y="1162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  <p:sp>
              <p:nvSpPr>
                <p:cNvPr id="172254" name="Line 2270"/>
                <p:cNvSpPr>
                  <a:spLocks noChangeShapeType="1"/>
                </p:cNvSpPr>
                <p:nvPr/>
              </p:nvSpPr>
              <p:spPr bwMode="auto">
                <a:xfrm>
                  <a:off x="3696" y="1480"/>
                  <a:ext cx="9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255" name="Line 2271"/>
                <p:cNvSpPr>
                  <a:spLocks noChangeShapeType="1"/>
                </p:cNvSpPr>
                <p:nvPr/>
              </p:nvSpPr>
              <p:spPr bwMode="auto">
                <a:xfrm>
                  <a:off x="4105" y="1752"/>
                  <a:ext cx="318" cy="590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256" name="Oval 2272"/>
                <p:cNvSpPr>
                  <a:spLocks noChangeArrowheads="1"/>
                </p:cNvSpPr>
                <p:nvPr/>
              </p:nvSpPr>
              <p:spPr bwMode="auto">
                <a:xfrm>
                  <a:off x="4332" y="2341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72257" name="Line 2273"/>
                <p:cNvSpPr>
                  <a:spLocks noChangeShapeType="1"/>
                </p:cNvSpPr>
                <p:nvPr/>
              </p:nvSpPr>
              <p:spPr bwMode="auto">
                <a:xfrm flipV="1">
                  <a:off x="4104" y="1253"/>
                  <a:ext cx="273" cy="453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258" name="Line 2274"/>
                <p:cNvSpPr>
                  <a:spLocks noChangeShapeType="1"/>
                </p:cNvSpPr>
                <p:nvPr/>
              </p:nvSpPr>
              <p:spPr bwMode="auto">
                <a:xfrm>
                  <a:off x="3923" y="1706"/>
                  <a:ext cx="18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259" name="Oval 2275"/>
                <p:cNvSpPr>
                  <a:spLocks noChangeArrowheads="1"/>
                </p:cNvSpPr>
                <p:nvPr/>
              </p:nvSpPr>
              <p:spPr bwMode="auto">
                <a:xfrm>
                  <a:off x="4286" y="1162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  <p:sp>
              <p:nvSpPr>
                <p:cNvPr id="172260" name="Line 2276"/>
                <p:cNvSpPr>
                  <a:spLocks noChangeShapeType="1"/>
                </p:cNvSpPr>
                <p:nvPr/>
              </p:nvSpPr>
              <p:spPr bwMode="auto">
                <a:xfrm>
                  <a:off x="3515" y="2205"/>
                  <a:ext cx="91" cy="136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261" name="Oval 2277"/>
                <p:cNvSpPr>
                  <a:spLocks noChangeArrowheads="1"/>
                </p:cNvSpPr>
                <p:nvPr/>
              </p:nvSpPr>
              <p:spPr bwMode="auto">
                <a:xfrm>
                  <a:off x="3560" y="2341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72262" name="Line 2278"/>
                <p:cNvSpPr>
                  <a:spLocks noChangeShapeType="1"/>
                </p:cNvSpPr>
                <p:nvPr/>
              </p:nvSpPr>
              <p:spPr bwMode="auto">
                <a:xfrm flipV="1">
                  <a:off x="3515" y="1253"/>
                  <a:ext cx="590" cy="951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263" name="Oval 2279"/>
                <p:cNvSpPr>
                  <a:spLocks noChangeArrowheads="1"/>
                </p:cNvSpPr>
                <p:nvPr/>
              </p:nvSpPr>
              <p:spPr bwMode="auto">
                <a:xfrm>
                  <a:off x="4059" y="1162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  <p:sp>
              <p:nvSpPr>
                <p:cNvPr id="172264" name="Line 2280"/>
                <p:cNvSpPr>
                  <a:spLocks noChangeShapeType="1"/>
                </p:cNvSpPr>
                <p:nvPr/>
              </p:nvSpPr>
              <p:spPr bwMode="auto">
                <a:xfrm>
                  <a:off x="3379" y="2205"/>
                  <a:ext cx="13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</p:grpSp>
        </p:grpSp>
        <p:grpSp>
          <p:nvGrpSpPr>
            <p:cNvPr id="172265" name="Group 2281"/>
            <p:cNvGrpSpPr>
              <a:grpSpLocks/>
            </p:cNvGrpSpPr>
            <p:nvPr/>
          </p:nvGrpSpPr>
          <p:grpSpPr bwMode="auto">
            <a:xfrm>
              <a:off x="3333" y="2885"/>
              <a:ext cx="3674" cy="1452"/>
              <a:chOff x="2925" y="2931"/>
              <a:chExt cx="3674" cy="1452"/>
            </a:xfrm>
          </p:grpSpPr>
          <p:sp>
            <p:nvSpPr>
              <p:cNvPr id="172266" name="Text Box 2282"/>
              <p:cNvSpPr txBox="1">
                <a:spLocks noChangeArrowheads="1"/>
              </p:cNvSpPr>
              <p:nvPr/>
            </p:nvSpPr>
            <p:spPr bwMode="auto">
              <a:xfrm>
                <a:off x="5362" y="4032"/>
                <a:ext cx="156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de-DE"/>
                  <a:t>t</a:t>
                </a:r>
              </a:p>
            </p:txBody>
          </p:sp>
          <p:sp>
            <p:nvSpPr>
              <p:cNvPr id="172267" name="Line 2283"/>
              <p:cNvSpPr>
                <a:spLocks noChangeShapeType="1"/>
              </p:cNvSpPr>
              <p:nvPr/>
            </p:nvSpPr>
            <p:spPr bwMode="auto">
              <a:xfrm>
                <a:off x="3107" y="4337"/>
                <a:ext cx="9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grpSp>
            <p:nvGrpSpPr>
              <p:cNvPr id="172268" name="Group 2284"/>
              <p:cNvGrpSpPr>
                <a:grpSpLocks/>
              </p:cNvGrpSpPr>
              <p:nvPr/>
            </p:nvGrpSpPr>
            <p:grpSpPr bwMode="auto">
              <a:xfrm>
                <a:off x="4741" y="2976"/>
                <a:ext cx="1133" cy="1361"/>
                <a:chOff x="1429" y="2976"/>
                <a:chExt cx="1133" cy="1361"/>
              </a:xfrm>
            </p:grpSpPr>
            <p:sp>
              <p:nvSpPr>
                <p:cNvPr id="172269" name="Line 2285"/>
                <p:cNvSpPr>
                  <a:spLocks noChangeShapeType="1"/>
                </p:cNvSpPr>
                <p:nvPr/>
              </p:nvSpPr>
              <p:spPr bwMode="auto">
                <a:xfrm>
                  <a:off x="1429" y="3294"/>
                  <a:ext cx="453" cy="862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270" name="Line 2286"/>
                <p:cNvSpPr>
                  <a:spLocks noChangeShapeType="1"/>
                </p:cNvSpPr>
                <p:nvPr/>
              </p:nvSpPr>
              <p:spPr bwMode="auto">
                <a:xfrm flipV="1">
                  <a:off x="1429" y="3113"/>
                  <a:ext cx="136" cy="181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271" name="Line 2287"/>
                <p:cNvSpPr>
                  <a:spLocks noChangeShapeType="1"/>
                </p:cNvSpPr>
                <p:nvPr/>
              </p:nvSpPr>
              <p:spPr bwMode="auto">
                <a:xfrm>
                  <a:off x="1565" y="3566"/>
                  <a:ext cx="9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272" name="Line 2288"/>
                <p:cNvSpPr>
                  <a:spLocks noChangeShapeType="1"/>
                </p:cNvSpPr>
                <p:nvPr/>
              </p:nvSpPr>
              <p:spPr bwMode="auto">
                <a:xfrm>
                  <a:off x="1655" y="3566"/>
                  <a:ext cx="318" cy="590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273" name="Line 2289"/>
                <p:cNvSpPr>
                  <a:spLocks noChangeShapeType="1"/>
                </p:cNvSpPr>
                <p:nvPr/>
              </p:nvSpPr>
              <p:spPr bwMode="auto">
                <a:xfrm flipV="1">
                  <a:off x="1655" y="3113"/>
                  <a:ext cx="273" cy="453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274" name="Line 2290"/>
                <p:cNvSpPr>
                  <a:spLocks noChangeShapeType="1"/>
                </p:cNvSpPr>
                <p:nvPr/>
              </p:nvSpPr>
              <p:spPr bwMode="auto">
                <a:xfrm>
                  <a:off x="1882" y="3793"/>
                  <a:ext cx="182" cy="363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275" name="Line 2291"/>
                <p:cNvSpPr>
                  <a:spLocks noChangeShapeType="1"/>
                </p:cNvSpPr>
                <p:nvPr/>
              </p:nvSpPr>
              <p:spPr bwMode="auto">
                <a:xfrm flipV="1">
                  <a:off x="1882" y="3113"/>
                  <a:ext cx="408" cy="680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276" name="Line 2292"/>
                <p:cNvSpPr>
                  <a:spLocks noChangeShapeType="1"/>
                </p:cNvSpPr>
                <p:nvPr/>
              </p:nvSpPr>
              <p:spPr bwMode="auto">
                <a:xfrm>
                  <a:off x="1792" y="3793"/>
                  <a:ext cx="9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277" name="Line 2293"/>
                <p:cNvSpPr>
                  <a:spLocks noChangeShapeType="1"/>
                </p:cNvSpPr>
                <p:nvPr/>
              </p:nvSpPr>
              <p:spPr bwMode="auto">
                <a:xfrm>
                  <a:off x="2018" y="3884"/>
                  <a:ext cx="137" cy="272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278" name="Line 2294"/>
                <p:cNvSpPr>
                  <a:spLocks noChangeShapeType="1"/>
                </p:cNvSpPr>
                <p:nvPr/>
              </p:nvSpPr>
              <p:spPr bwMode="auto">
                <a:xfrm flipV="1">
                  <a:off x="2018" y="3113"/>
                  <a:ext cx="454" cy="770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279" name="Line 2295"/>
                <p:cNvSpPr>
                  <a:spLocks noChangeShapeType="1"/>
                </p:cNvSpPr>
                <p:nvPr/>
              </p:nvSpPr>
              <p:spPr bwMode="auto">
                <a:xfrm>
                  <a:off x="1928" y="3884"/>
                  <a:ext cx="9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280" name="Oval 2296"/>
                <p:cNvSpPr>
                  <a:spLocks noChangeArrowheads="1"/>
                </p:cNvSpPr>
                <p:nvPr/>
              </p:nvSpPr>
              <p:spPr bwMode="auto">
                <a:xfrm>
                  <a:off x="1519" y="2977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  <p:sp>
              <p:nvSpPr>
                <p:cNvPr id="172281" name="Oval 2297"/>
                <p:cNvSpPr>
                  <a:spLocks noChangeArrowheads="1"/>
                </p:cNvSpPr>
                <p:nvPr/>
              </p:nvSpPr>
              <p:spPr bwMode="auto">
                <a:xfrm>
                  <a:off x="1791" y="4156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72282" name="Line 2298"/>
                <p:cNvSpPr>
                  <a:spLocks noChangeShapeType="1"/>
                </p:cNvSpPr>
                <p:nvPr/>
              </p:nvSpPr>
              <p:spPr bwMode="auto">
                <a:xfrm>
                  <a:off x="2336" y="4337"/>
                  <a:ext cx="9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283" name="Oval 2299"/>
                <p:cNvSpPr>
                  <a:spLocks noChangeArrowheads="1"/>
                </p:cNvSpPr>
                <p:nvPr/>
              </p:nvSpPr>
              <p:spPr bwMode="auto">
                <a:xfrm>
                  <a:off x="1928" y="4156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72284" name="Oval 2300"/>
                <p:cNvSpPr>
                  <a:spLocks noChangeArrowheads="1"/>
                </p:cNvSpPr>
                <p:nvPr/>
              </p:nvSpPr>
              <p:spPr bwMode="auto">
                <a:xfrm>
                  <a:off x="2018" y="4156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72285" name="Oval 2301"/>
                <p:cNvSpPr>
                  <a:spLocks noChangeArrowheads="1"/>
                </p:cNvSpPr>
                <p:nvPr/>
              </p:nvSpPr>
              <p:spPr bwMode="auto">
                <a:xfrm>
                  <a:off x="2109" y="4156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72286" name="Oval 2302"/>
                <p:cNvSpPr>
                  <a:spLocks noChangeArrowheads="1"/>
                </p:cNvSpPr>
                <p:nvPr/>
              </p:nvSpPr>
              <p:spPr bwMode="auto">
                <a:xfrm>
                  <a:off x="1837" y="2976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  <p:sp>
              <p:nvSpPr>
                <p:cNvPr id="172287" name="Oval 2303"/>
                <p:cNvSpPr>
                  <a:spLocks noChangeArrowheads="1"/>
                </p:cNvSpPr>
                <p:nvPr/>
              </p:nvSpPr>
              <p:spPr bwMode="auto">
                <a:xfrm>
                  <a:off x="2200" y="2976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  <p:sp>
              <p:nvSpPr>
                <p:cNvPr id="172288" name="Oval 2304"/>
                <p:cNvSpPr>
                  <a:spLocks noChangeArrowheads="1"/>
                </p:cNvSpPr>
                <p:nvPr/>
              </p:nvSpPr>
              <p:spPr bwMode="auto">
                <a:xfrm>
                  <a:off x="2426" y="2976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</p:grpSp>
          <p:grpSp>
            <p:nvGrpSpPr>
              <p:cNvPr id="172289" name="Group 2305"/>
              <p:cNvGrpSpPr>
                <a:grpSpLocks/>
              </p:cNvGrpSpPr>
              <p:nvPr/>
            </p:nvGrpSpPr>
            <p:grpSpPr bwMode="auto">
              <a:xfrm>
                <a:off x="4286" y="2976"/>
                <a:ext cx="1133" cy="1361"/>
                <a:chOff x="1429" y="2976"/>
                <a:chExt cx="1133" cy="1361"/>
              </a:xfrm>
            </p:grpSpPr>
            <p:sp>
              <p:nvSpPr>
                <p:cNvPr id="172290" name="Line 2306"/>
                <p:cNvSpPr>
                  <a:spLocks noChangeShapeType="1"/>
                </p:cNvSpPr>
                <p:nvPr/>
              </p:nvSpPr>
              <p:spPr bwMode="auto">
                <a:xfrm>
                  <a:off x="1429" y="3294"/>
                  <a:ext cx="453" cy="862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291" name="Line 2307"/>
                <p:cNvSpPr>
                  <a:spLocks noChangeShapeType="1"/>
                </p:cNvSpPr>
                <p:nvPr/>
              </p:nvSpPr>
              <p:spPr bwMode="auto">
                <a:xfrm flipV="1">
                  <a:off x="1429" y="3113"/>
                  <a:ext cx="136" cy="181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292" name="Line 2308"/>
                <p:cNvSpPr>
                  <a:spLocks noChangeShapeType="1"/>
                </p:cNvSpPr>
                <p:nvPr/>
              </p:nvSpPr>
              <p:spPr bwMode="auto">
                <a:xfrm>
                  <a:off x="1565" y="3566"/>
                  <a:ext cx="9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293" name="Line 2309"/>
                <p:cNvSpPr>
                  <a:spLocks noChangeShapeType="1"/>
                </p:cNvSpPr>
                <p:nvPr/>
              </p:nvSpPr>
              <p:spPr bwMode="auto">
                <a:xfrm>
                  <a:off x="1655" y="3566"/>
                  <a:ext cx="318" cy="590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294" name="Line 2310"/>
                <p:cNvSpPr>
                  <a:spLocks noChangeShapeType="1"/>
                </p:cNvSpPr>
                <p:nvPr/>
              </p:nvSpPr>
              <p:spPr bwMode="auto">
                <a:xfrm flipV="1">
                  <a:off x="1655" y="3113"/>
                  <a:ext cx="273" cy="453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295" name="Line 2311"/>
                <p:cNvSpPr>
                  <a:spLocks noChangeShapeType="1"/>
                </p:cNvSpPr>
                <p:nvPr/>
              </p:nvSpPr>
              <p:spPr bwMode="auto">
                <a:xfrm>
                  <a:off x="1882" y="3793"/>
                  <a:ext cx="182" cy="363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296" name="Line 2312"/>
                <p:cNvSpPr>
                  <a:spLocks noChangeShapeType="1"/>
                </p:cNvSpPr>
                <p:nvPr/>
              </p:nvSpPr>
              <p:spPr bwMode="auto">
                <a:xfrm flipV="1">
                  <a:off x="1882" y="3113"/>
                  <a:ext cx="408" cy="680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297" name="Line 2313"/>
                <p:cNvSpPr>
                  <a:spLocks noChangeShapeType="1"/>
                </p:cNvSpPr>
                <p:nvPr/>
              </p:nvSpPr>
              <p:spPr bwMode="auto">
                <a:xfrm>
                  <a:off x="1792" y="3793"/>
                  <a:ext cx="9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298" name="Line 2314"/>
                <p:cNvSpPr>
                  <a:spLocks noChangeShapeType="1"/>
                </p:cNvSpPr>
                <p:nvPr/>
              </p:nvSpPr>
              <p:spPr bwMode="auto">
                <a:xfrm>
                  <a:off x="2018" y="3884"/>
                  <a:ext cx="137" cy="272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299" name="Line 2315"/>
                <p:cNvSpPr>
                  <a:spLocks noChangeShapeType="1"/>
                </p:cNvSpPr>
                <p:nvPr/>
              </p:nvSpPr>
              <p:spPr bwMode="auto">
                <a:xfrm flipV="1">
                  <a:off x="2018" y="3113"/>
                  <a:ext cx="454" cy="770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300" name="Line 2316"/>
                <p:cNvSpPr>
                  <a:spLocks noChangeShapeType="1"/>
                </p:cNvSpPr>
                <p:nvPr/>
              </p:nvSpPr>
              <p:spPr bwMode="auto">
                <a:xfrm>
                  <a:off x="1928" y="3884"/>
                  <a:ext cx="9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301" name="Oval 2317"/>
                <p:cNvSpPr>
                  <a:spLocks noChangeArrowheads="1"/>
                </p:cNvSpPr>
                <p:nvPr/>
              </p:nvSpPr>
              <p:spPr bwMode="auto">
                <a:xfrm>
                  <a:off x="1519" y="2977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  <p:sp>
              <p:nvSpPr>
                <p:cNvPr id="172302" name="Oval 2318"/>
                <p:cNvSpPr>
                  <a:spLocks noChangeArrowheads="1"/>
                </p:cNvSpPr>
                <p:nvPr/>
              </p:nvSpPr>
              <p:spPr bwMode="auto">
                <a:xfrm>
                  <a:off x="1791" y="4156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72303" name="Line 2319"/>
                <p:cNvSpPr>
                  <a:spLocks noChangeShapeType="1"/>
                </p:cNvSpPr>
                <p:nvPr/>
              </p:nvSpPr>
              <p:spPr bwMode="auto">
                <a:xfrm>
                  <a:off x="2336" y="4337"/>
                  <a:ext cx="9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304" name="Oval 2320"/>
                <p:cNvSpPr>
                  <a:spLocks noChangeArrowheads="1"/>
                </p:cNvSpPr>
                <p:nvPr/>
              </p:nvSpPr>
              <p:spPr bwMode="auto">
                <a:xfrm>
                  <a:off x="1928" y="4156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72305" name="Oval 2321"/>
                <p:cNvSpPr>
                  <a:spLocks noChangeArrowheads="1"/>
                </p:cNvSpPr>
                <p:nvPr/>
              </p:nvSpPr>
              <p:spPr bwMode="auto">
                <a:xfrm>
                  <a:off x="2018" y="4156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72306" name="Oval 2322"/>
                <p:cNvSpPr>
                  <a:spLocks noChangeArrowheads="1"/>
                </p:cNvSpPr>
                <p:nvPr/>
              </p:nvSpPr>
              <p:spPr bwMode="auto">
                <a:xfrm>
                  <a:off x="2109" y="4156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72307" name="Oval 2323"/>
                <p:cNvSpPr>
                  <a:spLocks noChangeArrowheads="1"/>
                </p:cNvSpPr>
                <p:nvPr/>
              </p:nvSpPr>
              <p:spPr bwMode="auto">
                <a:xfrm>
                  <a:off x="1837" y="2976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  <p:sp>
              <p:nvSpPr>
                <p:cNvPr id="172308" name="Oval 2324"/>
                <p:cNvSpPr>
                  <a:spLocks noChangeArrowheads="1"/>
                </p:cNvSpPr>
                <p:nvPr/>
              </p:nvSpPr>
              <p:spPr bwMode="auto">
                <a:xfrm>
                  <a:off x="2200" y="2976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  <p:sp>
              <p:nvSpPr>
                <p:cNvPr id="172309" name="Oval 2325"/>
                <p:cNvSpPr>
                  <a:spLocks noChangeArrowheads="1"/>
                </p:cNvSpPr>
                <p:nvPr/>
              </p:nvSpPr>
              <p:spPr bwMode="auto">
                <a:xfrm>
                  <a:off x="2426" y="2976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</p:grpSp>
          <p:grpSp>
            <p:nvGrpSpPr>
              <p:cNvPr id="172310" name="Group 2326"/>
              <p:cNvGrpSpPr>
                <a:grpSpLocks/>
              </p:cNvGrpSpPr>
              <p:nvPr/>
            </p:nvGrpSpPr>
            <p:grpSpPr bwMode="auto">
              <a:xfrm>
                <a:off x="4060" y="2976"/>
                <a:ext cx="1133" cy="1361"/>
                <a:chOff x="1429" y="2976"/>
                <a:chExt cx="1133" cy="1361"/>
              </a:xfrm>
            </p:grpSpPr>
            <p:sp>
              <p:nvSpPr>
                <p:cNvPr id="172311" name="Line 2327"/>
                <p:cNvSpPr>
                  <a:spLocks noChangeShapeType="1"/>
                </p:cNvSpPr>
                <p:nvPr/>
              </p:nvSpPr>
              <p:spPr bwMode="auto">
                <a:xfrm>
                  <a:off x="1429" y="3294"/>
                  <a:ext cx="453" cy="862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312" name="Line 2328"/>
                <p:cNvSpPr>
                  <a:spLocks noChangeShapeType="1"/>
                </p:cNvSpPr>
                <p:nvPr/>
              </p:nvSpPr>
              <p:spPr bwMode="auto">
                <a:xfrm flipV="1">
                  <a:off x="1429" y="3113"/>
                  <a:ext cx="136" cy="181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313" name="Line 2329"/>
                <p:cNvSpPr>
                  <a:spLocks noChangeShapeType="1"/>
                </p:cNvSpPr>
                <p:nvPr/>
              </p:nvSpPr>
              <p:spPr bwMode="auto">
                <a:xfrm>
                  <a:off x="1565" y="3566"/>
                  <a:ext cx="9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314" name="Line 2330"/>
                <p:cNvSpPr>
                  <a:spLocks noChangeShapeType="1"/>
                </p:cNvSpPr>
                <p:nvPr/>
              </p:nvSpPr>
              <p:spPr bwMode="auto">
                <a:xfrm>
                  <a:off x="1655" y="3566"/>
                  <a:ext cx="318" cy="590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315" name="Line 2331"/>
                <p:cNvSpPr>
                  <a:spLocks noChangeShapeType="1"/>
                </p:cNvSpPr>
                <p:nvPr/>
              </p:nvSpPr>
              <p:spPr bwMode="auto">
                <a:xfrm flipV="1">
                  <a:off x="1655" y="3113"/>
                  <a:ext cx="273" cy="453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316" name="Line 2332"/>
                <p:cNvSpPr>
                  <a:spLocks noChangeShapeType="1"/>
                </p:cNvSpPr>
                <p:nvPr/>
              </p:nvSpPr>
              <p:spPr bwMode="auto">
                <a:xfrm>
                  <a:off x="1882" y="3793"/>
                  <a:ext cx="182" cy="363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317" name="Line 2333"/>
                <p:cNvSpPr>
                  <a:spLocks noChangeShapeType="1"/>
                </p:cNvSpPr>
                <p:nvPr/>
              </p:nvSpPr>
              <p:spPr bwMode="auto">
                <a:xfrm flipV="1">
                  <a:off x="1882" y="3113"/>
                  <a:ext cx="408" cy="680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318" name="Line 2334"/>
                <p:cNvSpPr>
                  <a:spLocks noChangeShapeType="1"/>
                </p:cNvSpPr>
                <p:nvPr/>
              </p:nvSpPr>
              <p:spPr bwMode="auto">
                <a:xfrm>
                  <a:off x="1792" y="3793"/>
                  <a:ext cx="9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319" name="Line 2335"/>
                <p:cNvSpPr>
                  <a:spLocks noChangeShapeType="1"/>
                </p:cNvSpPr>
                <p:nvPr/>
              </p:nvSpPr>
              <p:spPr bwMode="auto">
                <a:xfrm>
                  <a:off x="2018" y="3884"/>
                  <a:ext cx="137" cy="272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320" name="Line 2336"/>
                <p:cNvSpPr>
                  <a:spLocks noChangeShapeType="1"/>
                </p:cNvSpPr>
                <p:nvPr/>
              </p:nvSpPr>
              <p:spPr bwMode="auto">
                <a:xfrm flipV="1">
                  <a:off x="2018" y="3113"/>
                  <a:ext cx="454" cy="770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321" name="Line 2337"/>
                <p:cNvSpPr>
                  <a:spLocks noChangeShapeType="1"/>
                </p:cNvSpPr>
                <p:nvPr/>
              </p:nvSpPr>
              <p:spPr bwMode="auto">
                <a:xfrm>
                  <a:off x="1928" y="3884"/>
                  <a:ext cx="9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322" name="Oval 2338"/>
                <p:cNvSpPr>
                  <a:spLocks noChangeArrowheads="1"/>
                </p:cNvSpPr>
                <p:nvPr/>
              </p:nvSpPr>
              <p:spPr bwMode="auto">
                <a:xfrm>
                  <a:off x="1519" y="2977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  <p:sp>
              <p:nvSpPr>
                <p:cNvPr id="172323" name="Oval 2339"/>
                <p:cNvSpPr>
                  <a:spLocks noChangeArrowheads="1"/>
                </p:cNvSpPr>
                <p:nvPr/>
              </p:nvSpPr>
              <p:spPr bwMode="auto">
                <a:xfrm>
                  <a:off x="1791" y="4156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72324" name="Line 2340"/>
                <p:cNvSpPr>
                  <a:spLocks noChangeShapeType="1"/>
                </p:cNvSpPr>
                <p:nvPr/>
              </p:nvSpPr>
              <p:spPr bwMode="auto">
                <a:xfrm>
                  <a:off x="2336" y="4337"/>
                  <a:ext cx="9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325" name="Oval 2341"/>
                <p:cNvSpPr>
                  <a:spLocks noChangeArrowheads="1"/>
                </p:cNvSpPr>
                <p:nvPr/>
              </p:nvSpPr>
              <p:spPr bwMode="auto">
                <a:xfrm>
                  <a:off x="1928" y="4156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72326" name="Oval 2342"/>
                <p:cNvSpPr>
                  <a:spLocks noChangeArrowheads="1"/>
                </p:cNvSpPr>
                <p:nvPr/>
              </p:nvSpPr>
              <p:spPr bwMode="auto">
                <a:xfrm>
                  <a:off x="2018" y="4156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72327" name="Oval 2343"/>
                <p:cNvSpPr>
                  <a:spLocks noChangeArrowheads="1"/>
                </p:cNvSpPr>
                <p:nvPr/>
              </p:nvSpPr>
              <p:spPr bwMode="auto">
                <a:xfrm>
                  <a:off x="2109" y="4156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72328" name="Oval 2344"/>
                <p:cNvSpPr>
                  <a:spLocks noChangeArrowheads="1"/>
                </p:cNvSpPr>
                <p:nvPr/>
              </p:nvSpPr>
              <p:spPr bwMode="auto">
                <a:xfrm>
                  <a:off x="1837" y="2976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  <p:sp>
              <p:nvSpPr>
                <p:cNvPr id="172329" name="Oval 2345"/>
                <p:cNvSpPr>
                  <a:spLocks noChangeArrowheads="1"/>
                </p:cNvSpPr>
                <p:nvPr/>
              </p:nvSpPr>
              <p:spPr bwMode="auto">
                <a:xfrm>
                  <a:off x="2200" y="2976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  <p:sp>
              <p:nvSpPr>
                <p:cNvPr id="172330" name="Oval 2346"/>
                <p:cNvSpPr>
                  <a:spLocks noChangeArrowheads="1"/>
                </p:cNvSpPr>
                <p:nvPr/>
              </p:nvSpPr>
              <p:spPr bwMode="auto">
                <a:xfrm>
                  <a:off x="2426" y="2976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</p:grpSp>
          <p:grpSp>
            <p:nvGrpSpPr>
              <p:cNvPr id="172331" name="Group 2347"/>
              <p:cNvGrpSpPr>
                <a:grpSpLocks/>
              </p:cNvGrpSpPr>
              <p:nvPr/>
            </p:nvGrpSpPr>
            <p:grpSpPr bwMode="auto">
              <a:xfrm>
                <a:off x="4649" y="2976"/>
                <a:ext cx="1133" cy="1361"/>
                <a:chOff x="1429" y="2976"/>
                <a:chExt cx="1133" cy="1361"/>
              </a:xfrm>
            </p:grpSpPr>
            <p:sp>
              <p:nvSpPr>
                <p:cNvPr id="172332" name="Line 2348"/>
                <p:cNvSpPr>
                  <a:spLocks noChangeShapeType="1"/>
                </p:cNvSpPr>
                <p:nvPr/>
              </p:nvSpPr>
              <p:spPr bwMode="auto">
                <a:xfrm>
                  <a:off x="1429" y="3294"/>
                  <a:ext cx="453" cy="862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333" name="Line 2349"/>
                <p:cNvSpPr>
                  <a:spLocks noChangeShapeType="1"/>
                </p:cNvSpPr>
                <p:nvPr/>
              </p:nvSpPr>
              <p:spPr bwMode="auto">
                <a:xfrm flipV="1">
                  <a:off x="1429" y="3113"/>
                  <a:ext cx="136" cy="181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334" name="Line 2350"/>
                <p:cNvSpPr>
                  <a:spLocks noChangeShapeType="1"/>
                </p:cNvSpPr>
                <p:nvPr/>
              </p:nvSpPr>
              <p:spPr bwMode="auto">
                <a:xfrm>
                  <a:off x="1565" y="3566"/>
                  <a:ext cx="9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335" name="Line 2351"/>
                <p:cNvSpPr>
                  <a:spLocks noChangeShapeType="1"/>
                </p:cNvSpPr>
                <p:nvPr/>
              </p:nvSpPr>
              <p:spPr bwMode="auto">
                <a:xfrm>
                  <a:off x="1655" y="3566"/>
                  <a:ext cx="318" cy="590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336" name="Line 2352"/>
                <p:cNvSpPr>
                  <a:spLocks noChangeShapeType="1"/>
                </p:cNvSpPr>
                <p:nvPr/>
              </p:nvSpPr>
              <p:spPr bwMode="auto">
                <a:xfrm flipV="1">
                  <a:off x="1655" y="3113"/>
                  <a:ext cx="273" cy="453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337" name="Line 2353"/>
                <p:cNvSpPr>
                  <a:spLocks noChangeShapeType="1"/>
                </p:cNvSpPr>
                <p:nvPr/>
              </p:nvSpPr>
              <p:spPr bwMode="auto">
                <a:xfrm>
                  <a:off x="1882" y="3793"/>
                  <a:ext cx="182" cy="363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338" name="Line 2354"/>
                <p:cNvSpPr>
                  <a:spLocks noChangeShapeType="1"/>
                </p:cNvSpPr>
                <p:nvPr/>
              </p:nvSpPr>
              <p:spPr bwMode="auto">
                <a:xfrm flipV="1">
                  <a:off x="1882" y="3113"/>
                  <a:ext cx="408" cy="680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339" name="Line 2355"/>
                <p:cNvSpPr>
                  <a:spLocks noChangeShapeType="1"/>
                </p:cNvSpPr>
                <p:nvPr/>
              </p:nvSpPr>
              <p:spPr bwMode="auto">
                <a:xfrm>
                  <a:off x="1792" y="3793"/>
                  <a:ext cx="9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340" name="Line 2356"/>
                <p:cNvSpPr>
                  <a:spLocks noChangeShapeType="1"/>
                </p:cNvSpPr>
                <p:nvPr/>
              </p:nvSpPr>
              <p:spPr bwMode="auto">
                <a:xfrm>
                  <a:off x="2018" y="3884"/>
                  <a:ext cx="137" cy="272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341" name="Line 2357"/>
                <p:cNvSpPr>
                  <a:spLocks noChangeShapeType="1"/>
                </p:cNvSpPr>
                <p:nvPr/>
              </p:nvSpPr>
              <p:spPr bwMode="auto">
                <a:xfrm flipV="1">
                  <a:off x="2018" y="3113"/>
                  <a:ext cx="454" cy="770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342" name="Line 2358"/>
                <p:cNvSpPr>
                  <a:spLocks noChangeShapeType="1"/>
                </p:cNvSpPr>
                <p:nvPr/>
              </p:nvSpPr>
              <p:spPr bwMode="auto">
                <a:xfrm>
                  <a:off x="1928" y="3884"/>
                  <a:ext cx="9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343" name="Oval 2359"/>
                <p:cNvSpPr>
                  <a:spLocks noChangeArrowheads="1"/>
                </p:cNvSpPr>
                <p:nvPr/>
              </p:nvSpPr>
              <p:spPr bwMode="auto">
                <a:xfrm>
                  <a:off x="1519" y="2977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  <p:sp>
              <p:nvSpPr>
                <p:cNvPr id="172344" name="Oval 2360"/>
                <p:cNvSpPr>
                  <a:spLocks noChangeArrowheads="1"/>
                </p:cNvSpPr>
                <p:nvPr/>
              </p:nvSpPr>
              <p:spPr bwMode="auto">
                <a:xfrm>
                  <a:off x="1791" y="4156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72345" name="Line 2361"/>
                <p:cNvSpPr>
                  <a:spLocks noChangeShapeType="1"/>
                </p:cNvSpPr>
                <p:nvPr/>
              </p:nvSpPr>
              <p:spPr bwMode="auto">
                <a:xfrm>
                  <a:off x="2336" y="4337"/>
                  <a:ext cx="9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346" name="Oval 2362"/>
                <p:cNvSpPr>
                  <a:spLocks noChangeArrowheads="1"/>
                </p:cNvSpPr>
                <p:nvPr/>
              </p:nvSpPr>
              <p:spPr bwMode="auto">
                <a:xfrm>
                  <a:off x="1928" y="4156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72347" name="Oval 2363"/>
                <p:cNvSpPr>
                  <a:spLocks noChangeArrowheads="1"/>
                </p:cNvSpPr>
                <p:nvPr/>
              </p:nvSpPr>
              <p:spPr bwMode="auto">
                <a:xfrm>
                  <a:off x="2018" y="4156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72348" name="Oval 2364"/>
                <p:cNvSpPr>
                  <a:spLocks noChangeArrowheads="1"/>
                </p:cNvSpPr>
                <p:nvPr/>
              </p:nvSpPr>
              <p:spPr bwMode="auto">
                <a:xfrm>
                  <a:off x="2109" y="4156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72349" name="Oval 2365"/>
                <p:cNvSpPr>
                  <a:spLocks noChangeArrowheads="1"/>
                </p:cNvSpPr>
                <p:nvPr/>
              </p:nvSpPr>
              <p:spPr bwMode="auto">
                <a:xfrm>
                  <a:off x="1837" y="2976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  <p:sp>
              <p:nvSpPr>
                <p:cNvPr id="172350" name="Oval 2366"/>
                <p:cNvSpPr>
                  <a:spLocks noChangeArrowheads="1"/>
                </p:cNvSpPr>
                <p:nvPr/>
              </p:nvSpPr>
              <p:spPr bwMode="auto">
                <a:xfrm>
                  <a:off x="2200" y="2976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  <p:sp>
              <p:nvSpPr>
                <p:cNvPr id="172351" name="Oval 2367"/>
                <p:cNvSpPr>
                  <a:spLocks noChangeArrowheads="1"/>
                </p:cNvSpPr>
                <p:nvPr/>
              </p:nvSpPr>
              <p:spPr bwMode="auto">
                <a:xfrm>
                  <a:off x="2426" y="2976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</p:grpSp>
          <p:grpSp>
            <p:nvGrpSpPr>
              <p:cNvPr id="172352" name="Group 2368"/>
              <p:cNvGrpSpPr>
                <a:grpSpLocks/>
              </p:cNvGrpSpPr>
              <p:nvPr/>
            </p:nvGrpSpPr>
            <p:grpSpPr bwMode="auto">
              <a:xfrm>
                <a:off x="3016" y="2976"/>
                <a:ext cx="1133" cy="1361"/>
                <a:chOff x="1429" y="2976"/>
                <a:chExt cx="1133" cy="1361"/>
              </a:xfrm>
            </p:grpSpPr>
            <p:sp>
              <p:nvSpPr>
                <p:cNvPr id="172353" name="Line 2369"/>
                <p:cNvSpPr>
                  <a:spLocks noChangeShapeType="1"/>
                </p:cNvSpPr>
                <p:nvPr/>
              </p:nvSpPr>
              <p:spPr bwMode="auto">
                <a:xfrm>
                  <a:off x="1429" y="3294"/>
                  <a:ext cx="453" cy="862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354" name="Line 2370"/>
                <p:cNvSpPr>
                  <a:spLocks noChangeShapeType="1"/>
                </p:cNvSpPr>
                <p:nvPr/>
              </p:nvSpPr>
              <p:spPr bwMode="auto">
                <a:xfrm flipV="1">
                  <a:off x="1429" y="3113"/>
                  <a:ext cx="136" cy="181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355" name="Line 2371"/>
                <p:cNvSpPr>
                  <a:spLocks noChangeShapeType="1"/>
                </p:cNvSpPr>
                <p:nvPr/>
              </p:nvSpPr>
              <p:spPr bwMode="auto">
                <a:xfrm>
                  <a:off x="1565" y="3566"/>
                  <a:ext cx="9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356" name="Line 2372"/>
                <p:cNvSpPr>
                  <a:spLocks noChangeShapeType="1"/>
                </p:cNvSpPr>
                <p:nvPr/>
              </p:nvSpPr>
              <p:spPr bwMode="auto">
                <a:xfrm>
                  <a:off x="1655" y="3566"/>
                  <a:ext cx="318" cy="590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357" name="Line 2373"/>
                <p:cNvSpPr>
                  <a:spLocks noChangeShapeType="1"/>
                </p:cNvSpPr>
                <p:nvPr/>
              </p:nvSpPr>
              <p:spPr bwMode="auto">
                <a:xfrm flipV="1">
                  <a:off x="1655" y="3113"/>
                  <a:ext cx="273" cy="453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358" name="Line 2374"/>
                <p:cNvSpPr>
                  <a:spLocks noChangeShapeType="1"/>
                </p:cNvSpPr>
                <p:nvPr/>
              </p:nvSpPr>
              <p:spPr bwMode="auto">
                <a:xfrm>
                  <a:off x="1882" y="3793"/>
                  <a:ext cx="182" cy="363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359" name="Line 2375"/>
                <p:cNvSpPr>
                  <a:spLocks noChangeShapeType="1"/>
                </p:cNvSpPr>
                <p:nvPr/>
              </p:nvSpPr>
              <p:spPr bwMode="auto">
                <a:xfrm flipV="1">
                  <a:off x="1882" y="3113"/>
                  <a:ext cx="408" cy="680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360" name="Line 2376"/>
                <p:cNvSpPr>
                  <a:spLocks noChangeShapeType="1"/>
                </p:cNvSpPr>
                <p:nvPr/>
              </p:nvSpPr>
              <p:spPr bwMode="auto">
                <a:xfrm>
                  <a:off x="1792" y="3793"/>
                  <a:ext cx="9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361" name="Line 2377"/>
                <p:cNvSpPr>
                  <a:spLocks noChangeShapeType="1"/>
                </p:cNvSpPr>
                <p:nvPr/>
              </p:nvSpPr>
              <p:spPr bwMode="auto">
                <a:xfrm>
                  <a:off x="2018" y="3884"/>
                  <a:ext cx="137" cy="272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362" name="Line 2378"/>
                <p:cNvSpPr>
                  <a:spLocks noChangeShapeType="1"/>
                </p:cNvSpPr>
                <p:nvPr/>
              </p:nvSpPr>
              <p:spPr bwMode="auto">
                <a:xfrm flipV="1">
                  <a:off x="2018" y="3113"/>
                  <a:ext cx="454" cy="770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363" name="Line 2379"/>
                <p:cNvSpPr>
                  <a:spLocks noChangeShapeType="1"/>
                </p:cNvSpPr>
                <p:nvPr/>
              </p:nvSpPr>
              <p:spPr bwMode="auto">
                <a:xfrm>
                  <a:off x="1928" y="3884"/>
                  <a:ext cx="9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364" name="Oval 2380"/>
                <p:cNvSpPr>
                  <a:spLocks noChangeArrowheads="1"/>
                </p:cNvSpPr>
                <p:nvPr/>
              </p:nvSpPr>
              <p:spPr bwMode="auto">
                <a:xfrm>
                  <a:off x="1519" y="2977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  <p:sp>
              <p:nvSpPr>
                <p:cNvPr id="172365" name="Oval 2381"/>
                <p:cNvSpPr>
                  <a:spLocks noChangeArrowheads="1"/>
                </p:cNvSpPr>
                <p:nvPr/>
              </p:nvSpPr>
              <p:spPr bwMode="auto">
                <a:xfrm>
                  <a:off x="1791" y="4156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72366" name="Line 2382"/>
                <p:cNvSpPr>
                  <a:spLocks noChangeShapeType="1"/>
                </p:cNvSpPr>
                <p:nvPr/>
              </p:nvSpPr>
              <p:spPr bwMode="auto">
                <a:xfrm>
                  <a:off x="2336" y="4337"/>
                  <a:ext cx="9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367" name="Oval 2383"/>
                <p:cNvSpPr>
                  <a:spLocks noChangeArrowheads="1"/>
                </p:cNvSpPr>
                <p:nvPr/>
              </p:nvSpPr>
              <p:spPr bwMode="auto">
                <a:xfrm>
                  <a:off x="1928" y="4156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72368" name="Oval 2384"/>
                <p:cNvSpPr>
                  <a:spLocks noChangeArrowheads="1"/>
                </p:cNvSpPr>
                <p:nvPr/>
              </p:nvSpPr>
              <p:spPr bwMode="auto">
                <a:xfrm>
                  <a:off x="2018" y="4156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72369" name="Oval 2385"/>
                <p:cNvSpPr>
                  <a:spLocks noChangeArrowheads="1"/>
                </p:cNvSpPr>
                <p:nvPr/>
              </p:nvSpPr>
              <p:spPr bwMode="auto">
                <a:xfrm>
                  <a:off x="2109" y="4156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72370" name="Oval 2386"/>
                <p:cNvSpPr>
                  <a:spLocks noChangeArrowheads="1"/>
                </p:cNvSpPr>
                <p:nvPr/>
              </p:nvSpPr>
              <p:spPr bwMode="auto">
                <a:xfrm>
                  <a:off x="1837" y="2976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  <p:sp>
              <p:nvSpPr>
                <p:cNvPr id="172371" name="Oval 2387"/>
                <p:cNvSpPr>
                  <a:spLocks noChangeArrowheads="1"/>
                </p:cNvSpPr>
                <p:nvPr/>
              </p:nvSpPr>
              <p:spPr bwMode="auto">
                <a:xfrm>
                  <a:off x="2200" y="2976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  <p:sp>
              <p:nvSpPr>
                <p:cNvPr id="172372" name="Oval 2388"/>
                <p:cNvSpPr>
                  <a:spLocks noChangeArrowheads="1"/>
                </p:cNvSpPr>
                <p:nvPr/>
              </p:nvSpPr>
              <p:spPr bwMode="auto">
                <a:xfrm>
                  <a:off x="2426" y="2976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</p:grpSp>
          <p:grpSp>
            <p:nvGrpSpPr>
              <p:cNvPr id="172373" name="Group 2389"/>
              <p:cNvGrpSpPr>
                <a:grpSpLocks/>
              </p:cNvGrpSpPr>
              <p:nvPr/>
            </p:nvGrpSpPr>
            <p:grpSpPr bwMode="auto">
              <a:xfrm>
                <a:off x="4558" y="2976"/>
                <a:ext cx="1133" cy="1361"/>
                <a:chOff x="1429" y="2976"/>
                <a:chExt cx="1133" cy="1361"/>
              </a:xfrm>
            </p:grpSpPr>
            <p:sp>
              <p:nvSpPr>
                <p:cNvPr id="172374" name="Line 2390"/>
                <p:cNvSpPr>
                  <a:spLocks noChangeShapeType="1"/>
                </p:cNvSpPr>
                <p:nvPr/>
              </p:nvSpPr>
              <p:spPr bwMode="auto">
                <a:xfrm>
                  <a:off x="1429" y="3294"/>
                  <a:ext cx="453" cy="862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375" name="Line 2391"/>
                <p:cNvSpPr>
                  <a:spLocks noChangeShapeType="1"/>
                </p:cNvSpPr>
                <p:nvPr/>
              </p:nvSpPr>
              <p:spPr bwMode="auto">
                <a:xfrm flipV="1">
                  <a:off x="1429" y="3113"/>
                  <a:ext cx="136" cy="181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376" name="Line 2392"/>
                <p:cNvSpPr>
                  <a:spLocks noChangeShapeType="1"/>
                </p:cNvSpPr>
                <p:nvPr/>
              </p:nvSpPr>
              <p:spPr bwMode="auto">
                <a:xfrm>
                  <a:off x="1565" y="3566"/>
                  <a:ext cx="9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377" name="Line 2393"/>
                <p:cNvSpPr>
                  <a:spLocks noChangeShapeType="1"/>
                </p:cNvSpPr>
                <p:nvPr/>
              </p:nvSpPr>
              <p:spPr bwMode="auto">
                <a:xfrm>
                  <a:off x="1655" y="3566"/>
                  <a:ext cx="318" cy="590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378" name="Line 2394"/>
                <p:cNvSpPr>
                  <a:spLocks noChangeShapeType="1"/>
                </p:cNvSpPr>
                <p:nvPr/>
              </p:nvSpPr>
              <p:spPr bwMode="auto">
                <a:xfrm flipV="1">
                  <a:off x="1655" y="3113"/>
                  <a:ext cx="273" cy="453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379" name="Line 2395"/>
                <p:cNvSpPr>
                  <a:spLocks noChangeShapeType="1"/>
                </p:cNvSpPr>
                <p:nvPr/>
              </p:nvSpPr>
              <p:spPr bwMode="auto">
                <a:xfrm>
                  <a:off x="1882" y="3793"/>
                  <a:ext cx="182" cy="363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380" name="Line 2396"/>
                <p:cNvSpPr>
                  <a:spLocks noChangeShapeType="1"/>
                </p:cNvSpPr>
                <p:nvPr/>
              </p:nvSpPr>
              <p:spPr bwMode="auto">
                <a:xfrm flipV="1">
                  <a:off x="1882" y="3113"/>
                  <a:ext cx="408" cy="680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381" name="Line 2397"/>
                <p:cNvSpPr>
                  <a:spLocks noChangeShapeType="1"/>
                </p:cNvSpPr>
                <p:nvPr/>
              </p:nvSpPr>
              <p:spPr bwMode="auto">
                <a:xfrm>
                  <a:off x="1792" y="3793"/>
                  <a:ext cx="9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382" name="Line 2398"/>
                <p:cNvSpPr>
                  <a:spLocks noChangeShapeType="1"/>
                </p:cNvSpPr>
                <p:nvPr/>
              </p:nvSpPr>
              <p:spPr bwMode="auto">
                <a:xfrm>
                  <a:off x="2018" y="3884"/>
                  <a:ext cx="137" cy="272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383" name="Line 2399"/>
                <p:cNvSpPr>
                  <a:spLocks noChangeShapeType="1"/>
                </p:cNvSpPr>
                <p:nvPr/>
              </p:nvSpPr>
              <p:spPr bwMode="auto">
                <a:xfrm flipV="1">
                  <a:off x="2018" y="3113"/>
                  <a:ext cx="454" cy="770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384" name="Line 2400"/>
                <p:cNvSpPr>
                  <a:spLocks noChangeShapeType="1"/>
                </p:cNvSpPr>
                <p:nvPr/>
              </p:nvSpPr>
              <p:spPr bwMode="auto">
                <a:xfrm>
                  <a:off x="1928" y="3884"/>
                  <a:ext cx="9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385" name="Oval 2401"/>
                <p:cNvSpPr>
                  <a:spLocks noChangeArrowheads="1"/>
                </p:cNvSpPr>
                <p:nvPr/>
              </p:nvSpPr>
              <p:spPr bwMode="auto">
                <a:xfrm>
                  <a:off x="1519" y="2977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  <p:sp>
              <p:nvSpPr>
                <p:cNvPr id="172386" name="Oval 2402"/>
                <p:cNvSpPr>
                  <a:spLocks noChangeArrowheads="1"/>
                </p:cNvSpPr>
                <p:nvPr/>
              </p:nvSpPr>
              <p:spPr bwMode="auto">
                <a:xfrm>
                  <a:off x="1791" y="4156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72387" name="Line 2403"/>
                <p:cNvSpPr>
                  <a:spLocks noChangeShapeType="1"/>
                </p:cNvSpPr>
                <p:nvPr/>
              </p:nvSpPr>
              <p:spPr bwMode="auto">
                <a:xfrm>
                  <a:off x="2336" y="4337"/>
                  <a:ext cx="9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388" name="Oval 2404"/>
                <p:cNvSpPr>
                  <a:spLocks noChangeArrowheads="1"/>
                </p:cNvSpPr>
                <p:nvPr/>
              </p:nvSpPr>
              <p:spPr bwMode="auto">
                <a:xfrm>
                  <a:off x="1928" y="4156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72389" name="Oval 2405"/>
                <p:cNvSpPr>
                  <a:spLocks noChangeArrowheads="1"/>
                </p:cNvSpPr>
                <p:nvPr/>
              </p:nvSpPr>
              <p:spPr bwMode="auto">
                <a:xfrm>
                  <a:off x="2018" y="4156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72390" name="Oval 2406"/>
                <p:cNvSpPr>
                  <a:spLocks noChangeArrowheads="1"/>
                </p:cNvSpPr>
                <p:nvPr/>
              </p:nvSpPr>
              <p:spPr bwMode="auto">
                <a:xfrm>
                  <a:off x="2109" y="4156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72391" name="Oval 2407"/>
                <p:cNvSpPr>
                  <a:spLocks noChangeArrowheads="1"/>
                </p:cNvSpPr>
                <p:nvPr/>
              </p:nvSpPr>
              <p:spPr bwMode="auto">
                <a:xfrm>
                  <a:off x="1837" y="2976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  <p:sp>
              <p:nvSpPr>
                <p:cNvPr id="172392" name="Oval 2408"/>
                <p:cNvSpPr>
                  <a:spLocks noChangeArrowheads="1"/>
                </p:cNvSpPr>
                <p:nvPr/>
              </p:nvSpPr>
              <p:spPr bwMode="auto">
                <a:xfrm>
                  <a:off x="2200" y="2976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  <p:sp>
              <p:nvSpPr>
                <p:cNvPr id="172393" name="Oval 2409"/>
                <p:cNvSpPr>
                  <a:spLocks noChangeArrowheads="1"/>
                </p:cNvSpPr>
                <p:nvPr/>
              </p:nvSpPr>
              <p:spPr bwMode="auto">
                <a:xfrm>
                  <a:off x="2426" y="2976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</p:grpSp>
          <p:grpSp>
            <p:nvGrpSpPr>
              <p:cNvPr id="172394" name="Group 2410"/>
              <p:cNvGrpSpPr>
                <a:grpSpLocks/>
              </p:cNvGrpSpPr>
              <p:nvPr/>
            </p:nvGrpSpPr>
            <p:grpSpPr bwMode="auto">
              <a:xfrm>
                <a:off x="5193" y="3022"/>
                <a:ext cx="1133" cy="1361"/>
                <a:chOff x="1429" y="2976"/>
                <a:chExt cx="1133" cy="1361"/>
              </a:xfrm>
            </p:grpSpPr>
            <p:sp>
              <p:nvSpPr>
                <p:cNvPr id="172395" name="Line 2411"/>
                <p:cNvSpPr>
                  <a:spLocks noChangeShapeType="1"/>
                </p:cNvSpPr>
                <p:nvPr/>
              </p:nvSpPr>
              <p:spPr bwMode="auto">
                <a:xfrm>
                  <a:off x="1429" y="3294"/>
                  <a:ext cx="453" cy="862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396" name="Line 2412"/>
                <p:cNvSpPr>
                  <a:spLocks noChangeShapeType="1"/>
                </p:cNvSpPr>
                <p:nvPr/>
              </p:nvSpPr>
              <p:spPr bwMode="auto">
                <a:xfrm flipV="1">
                  <a:off x="1429" y="3113"/>
                  <a:ext cx="136" cy="181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397" name="Line 2413"/>
                <p:cNvSpPr>
                  <a:spLocks noChangeShapeType="1"/>
                </p:cNvSpPr>
                <p:nvPr/>
              </p:nvSpPr>
              <p:spPr bwMode="auto">
                <a:xfrm>
                  <a:off x="1565" y="3566"/>
                  <a:ext cx="9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398" name="Line 2414"/>
                <p:cNvSpPr>
                  <a:spLocks noChangeShapeType="1"/>
                </p:cNvSpPr>
                <p:nvPr/>
              </p:nvSpPr>
              <p:spPr bwMode="auto">
                <a:xfrm>
                  <a:off x="1655" y="3566"/>
                  <a:ext cx="318" cy="590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399" name="Line 2415"/>
                <p:cNvSpPr>
                  <a:spLocks noChangeShapeType="1"/>
                </p:cNvSpPr>
                <p:nvPr/>
              </p:nvSpPr>
              <p:spPr bwMode="auto">
                <a:xfrm flipV="1">
                  <a:off x="1655" y="3113"/>
                  <a:ext cx="273" cy="453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400" name="Line 2416"/>
                <p:cNvSpPr>
                  <a:spLocks noChangeShapeType="1"/>
                </p:cNvSpPr>
                <p:nvPr/>
              </p:nvSpPr>
              <p:spPr bwMode="auto">
                <a:xfrm>
                  <a:off x="1882" y="3793"/>
                  <a:ext cx="182" cy="363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401" name="Line 2417"/>
                <p:cNvSpPr>
                  <a:spLocks noChangeShapeType="1"/>
                </p:cNvSpPr>
                <p:nvPr/>
              </p:nvSpPr>
              <p:spPr bwMode="auto">
                <a:xfrm flipV="1">
                  <a:off x="1882" y="3113"/>
                  <a:ext cx="408" cy="680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402" name="Line 2418"/>
                <p:cNvSpPr>
                  <a:spLocks noChangeShapeType="1"/>
                </p:cNvSpPr>
                <p:nvPr/>
              </p:nvSpPr>
              <p:spPr bwMode="auto">
                <a:xfrm>
                  <a:off x="1792" y="3793"/>
                  <a:ext cx="9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403" name="Line 2419"/>
                <p:cNvSpPr>
                  <a:spLocks noChangeShapeType="1"/>
                </p:cNvSpPr>
                <p:nvPr/>
              </p:nvSpPr>
              <p:spPr bwMode="auto">
                <a:xfrm>
                  <a:off x="2018" y="3884"/>
                  <a:ext cx="137" cy="272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404" name="Line 2420"/>
                <p:cNvSpPr>
                  <a:spLocks noChangeShapeType="1"/>
                </p:cNvSpPr>
                <p:nvPr/>
              </p:nvSpPr>
              <p:spPr bwMode="auto">
                <a:xfrm flipV="1">
                  <a:off x="2018" y="3113"/>
                  <a:ext cx="454" cy="770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405" name="Line 2421"/>
                <p:cNvSpPr>
                  <a:spLocks noChangeShapeType="1"/>
                </p:cNvSpPr>
                <p:nvPr/>
              </p:nvSpPr>
              <p:spPr bwMode="auto">
                <a:xfrm>
                  <a:off x="1928" y="3884"/>
                  <a:ext cx="9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406" name="Oval 2422"/>
                <p:cNvSpPr>
                  <a:spLocks noChangeArrowheads="1"/>
                </p:cNvSpPr>
                <p:nvPr/>
              </p:nvSpPr>
              <p:spPr bwMode="auto">
                <a:xfrm>
                  <a:off x="1519" y="2977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  <p:sp>
              <p:nvSpPr>
                <p:cNvPr id="172407" name="Oval 2423"/>
                <p:cNvSpPr>
                  <a:spLocks noChangeArrowheads="1"/>
                </p:cNvSpPr>
                <p:nvPr/>
              </p:nvSpPr>
              <p:spPr bwMode="auto">
                <a:xfrm>
                  <a:off x="1791" y="4156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72408" name="Line 2424"/>
                <p:cNvSpPr>
                  <a:spLocks noChangeShapeType="1"/>
                </p:cNvSpPr>
                <p:nvPr/>
              </p:nvSpPr>
              <p:spPr bwMode="auto">
                <a:xfrm>
                  <a:off x="2336" y="4337"/>
                  <a:ext cx="9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409" name="Oval 2425"/>
                <p:cNvSpPr>
                  <a:spLocks noChangeArrowheads="1"/>
                </p:cNvSpPr>
                <p:nvPr/>
              </p:nvSpPr>
              <p:spPr bwMode="auto">
                <a:xfrm>
                  <a:off x="1928" y="4156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72410" name="Oval 2426"/>
                <p:cNvSpPr>
                  <a:spLocks noChangeArrowheads="1"/>
                </p:cNvSpPr>
                <p:nvPr/>
              </p:nvSpPr>
              <p:spPr bwMode="auto">
                <a:xfrm>
                  <a:off x="2018" y="4156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72411" name="Oval 2427"/>
                <p:cNvSpPr>
                  <a:spLocks noChangeArrowheads="1"/>
                </p:cNvSpPr>
                <p:nvPr/>
              </p:nvSpPr>
              <p:spPr bwMode="auto">
                <a:xfrm>
                  <a:off x="2109" y="4156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72412" name="Oval 2428"/>
                <p:cNvSpPr>
                  <a:spLocks noChangeArrowheads="1"/>
                </p:cNvSpPr>
                <p:nvPr/>
              </p:nvSpPr>
              <p:spPr bwMode="auto">
                <a:xfrm>
                  <a:off x="1837" y="2976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  <p:sp>
              <p:nvSpPr>
                <p:cNvPr id="172413" name="Oval 2429"/>
                <p:cNvSpPr>
                  <a:spLocks noChangeArrowheads="1"/>
                </p:cNvSpPr>
                <p:nvPr/>
              </p:nvSpPr>
              <p:spPr bwMode="auto">
                <a:xfrm>
                  <a:off x="2200" y="2976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  <p:sp>
              <p:nvSpPr>
                <p:cNvPr id="172414" name="Oval 2430"/>
                <p:cNvSpPr>
                  <a:spLocks noChangeArrowheads="1"/>
                </p:cNvSpPr>
                <p:nvPr/>
              </p:nvSpPr>
              <p:spPr bwMode="auto">
                <a:xfrm>
                  <a:off x="2426" y="2976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</p:grpSp>
          <p:grpSp>
            <p:nvGrpSpPr>
              <p:cNvPr id="172415" name="Group 2431"/>
              <p:cNvGrpSpPr>
                <a:grpSpLocks/>
              </p:cNvGrpSpPr>
              <p:nvPr/>
            </p:nvGrpSpPr>
            <p:grpSpPr bwMode="auto">
              <a:xfrm>
                <a:off x="3199" y="2976"/>
                <a:ext cx="1133" cy="1361"/>
                <a:chOff x="1429" y="2976"/>
                <a:chExt cx="1133" cy="1361"/>
              </a:xfrm>
            </p:grpSpPr>
            <p:sp>
              <p:nvSpPr>
                <p:cNvPr id="172416" name="Line 2432"/>
                <p:cNvSpPr>
                  <a:spLocks noChangeShapeType="1"/>
                </p:cNvSpPr>
                <p:nvPr/>
              </p:nvSpPr>
              <p:spPr bwMode="auto">
                <a:xfrm>
                  <a:off x="1429" y="3294"/>
                  <a:ext cx="453" cy="862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417" name="Line 2433"/>
                <p:cNvSpPr>
                  <a:spLocks noChangeShapeType="1"/>
                </p:cNvSpPr>
                <p:nvPr/>
              </p:nvSpPr>
              <p:spPr bwMode="auto">
                <a:xfrm flipV="1">
                  <a:off x="1429" y="3113"/>
                  <a:ext cx="136" cy="181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418" name="Line 2434"/>
                <p:cNvSpPr>
                  <a:spLocks noChangeShapeType="1"/>
                </p:cNvSpPr>
                <p:nvPr/>
              </p:nvSpPr>
              <p:spPr bwMode="auto">
                <a:xfrm>
                  <a:off x="1565" y="3566"/>
                  <a:ext cx="9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419" name="Line 2435"/>
                <p:cNvSpPr>
                  <a:spLocks noChangeShapeType="1"/>
                </p:cNvSpPr>
                <p:nvPr/>
              </p:nvSpPr>
              <p:spPr bwMode="auto">
                <a:xfrm>
                  <a:off x="1655" y="3566"/>
                  <a:ext cx="318" cy="590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420" name="Line 2436"/>
                <p:cNvSpPr>
                  <a:spLocks noChangeShapeType="1"/>
                </p:cNvSpPr>
                <p:nvPr/>
              </p:nvSpPr>
              <p:spPr bwMode="auto">
                <a:xfrm flipV="1">
                  <a:off x="1655" y="3113"/>
                  <a:ext cx="273" cy="453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421" name="Line 2437"/>
                <p:cNvSpPr>
                  <a:spLocks noChangeShapeType="1"/>
                </p:cNvSpPr>
                <p:nvPr/>
              </p:nvSpPr>
              <p:spPr bwMode="auto">
                <a:xfrm>
                  <a:off x="1882" y="3793"/>
                  <a:ext cx="182" cy="363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422" name="Line 2438"/>
                <p:cNvSpPr>
                  <a:spLocks noChangeShapeType="1"/>
                </p:cNvSpPr>
                <p:nvPr/>
              </p:nvSpPr>
              <p:spPr bwMode="auto">
                <a:xfrm flipV="1">
                  <a:off x="1882" y="3113"/>
                  <a:ext cx="408" cy="680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423" name="Line 2439"/>
                <p:cNvSpPr>
                  <a:spLocks noChangeShapeType="1"/>
                </p:cNvSpPr>
                <p:nvPr/>
              </p:nvSpPr>
              <p:spPr bwMode="auto">
                <a:xfrm>
                  <a:off x="1792" y="3793"/>
                  <a:ext cx="9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424" name="Line 2440"/>
                <p:cNvSpPr>
                  <a:spLocks noChangeShapeType="1"/>
                </p:cNvSpPr>
                <p:nvPr/>
              </p:nvSpPr>
              <p:spPr bwMode="auto">
                <a:xfrm>
                  <a:off x="2018" y="3884"/>
                  <a:ext cx="137" cy="272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425" name="Line 2441"/>
                <p:cNvSpPr>
                  <a:spLocks noChangeShapeType="1"/>
                </p:cNvSpPr>
                <p:nvPr/>
              </p:nvSpPr>
              <p:spPr bwMode="auto">
                <a:xfrm flipV="1">
                  <a:off x="2018" y="3113"/>
                  <a:ext cx="454" cy="770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426" name="Line 2442"/>
                <p:cNvSpPr>
                  <a:spLocks noChangeShapeType="1"/>
                </p:cNvSpPr>
                <p:nvPr/>
              </p:nvSpPr>
              <p:spPr bwMode="auto">
                <a:xfrm>
                  <a:off x="1928" y="3884"/>
                  <a:ext cx="9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427" name="Oval 2443"/>
                <p:cNvSpPr>
                  <a:spLocks noChangeArrowheads="1"/>
                </p:cNvSpPr>
                <p:nvPr/>
              </p:nvSpPr>
              <p:spPr bwMode="auto">
                <a:xfrm>
                  <a:off x="1519" y="2977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  <p:sp>
              <p:nvSpPr>
                <p:cNvPr id="172428" name="Oval 2444"/>
                <p:cNvSpPr>
                  <a:spLocks noChangeArrowheads="1"/>
                </p:cNvSpPr>
                <p:nvPr/>
              </p:nvSpPr>
              <p:spPr bwMode="auto">
                <a:xfrm>
                  <a:off x="1791" y="4156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72429" name="Line 2445"/>
                <p:cNvSpPr>
                  <a:spLocks noChangeShapeType="1"/>
                </p:cNvSpPr>
                <p:nvPr/>
              </p:nvSpPr>
              <p:spPr bwMode="auto">
                <a:xfrm>
                  <a:off x="2336" y="4337"/>
                  <a:ext cx="9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430" name="Oval 2446"/>
                <p:cNvSpPr>
                  <a:spLocks noChangeArrowheads="1"/>
                </p:cNvSpPr>
                <p:nvPr/>
              </p:nvSpPr>
              <p:spPr bwMode="auto">
                <a:xfrm>
                  <a:off x="1928" y="4156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72431" name="Oval 2447"/>
                <p:cNvSpPr>
                  <a:spLocks noChangeArrowheads="1"/>
                </p:cNvSpPr>
                <p:nvPr/>
              </p:nvSpPr>
              <p:spPr bwMode="auto">
                <a:xfrm>
                  <a:off x="2018" y="4156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72432" name="Oval 2448"/>
                <p:cNvSpPr>
                  <a:spLocks noChangeArrowheads="1"/>
                </p:cNvSpPr>
                <p:nvPr/>
              </p:nvSpPr>
              <p:spPr bwMode="auto">
                <a:xfrm>
                  <a:off x="2109" y="4156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72433" name="Oval 2449"/>
                <p:cNvSpPr>
                  <a:spLocks noChangeArrowheads="1"/>
                </p:cNvSpPr>
                <p:nvPr/>
              </p:nvSpPr>
              <p:spPr bwMode="auto">
                <a:xfrm>
                  <a:off x="1837" y="2976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  <p:sp>
              <p:nvSpPr>
                <p:cNvPr id="172434" name="Oval 2450"/>
                <p:cNvSpPr>
                  <a:spLocks noChangeArrowheads="1"/>
                </p:cNvSpPr>
                <p:nvPr/>
              </p:nvSpPr>
              <p:spPr bwMode="auto">
                <a:xfrm>
                  <a:off x="2200" y="2976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  <p:sp>
              <p:nvSpPr>
                <p:cNvPr id="172435" name="Oval 2451"/>
                <p:cNvSpPr>
                  <a:spLocks noChangeArrowheads="1"/>
                </p:cNvSpPr>
                <p:nvPr/>
              </p:nvSpPr>
              <p:spPr bwMode="auto">
                <a:xfrm>
                  <a:off x="2426" y="2976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</p:grpSp>
          <p:grpSp>
            <p:nvGrpSpPr>
              <p:cNvPr id="172436" name="Group 2452"/>
              <p:cNvGrpSpPr>
                <a:grpSpLocks/>
              </p:cNvGrpSpPr>
              <p:nvPr/>
            </p:nvGrpSpPr>
            <p:grpSpPr bwMode="auto">
              <a:xfrm>
                <a:off x="3560" y="2976"/>
                <a:ext cx="1133" cy="1361"/>
                <a:chOff x="1429" y="2976"/>
                <a:chExt cx="1133" cy="1361"/>
              </a:xfrm>
            </p:grpSpPr>
            <p:sp>
              <p:nvSpPr>
                <p:cNvPr id="172437" name="Line 2453"/>
                <p:cNvSpPr>
                  <a:spLocks noChangeShapeType="1"/>
                </p:cNvSpPr>
                <p:nvPr/>
              </p:nvSpPr>
              <p:spPr bwMode="auto">
                <a:xfrm>
                  <a:off x="1429" y="3294"/>
                  <a:ext cx="453" cy="862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438" name="Line 2454"/>
                <p:cNvSpPr>
                  <a:spLocks noChangeShapeType="1"/>
                </p:cNvSpPr>
                <p:nvPr/>
              </p:nvSpPr>
              <p:spPr bwMode="auto">
                <a:xfrm flipV="1">
                  <a:off x="1429" y="3113"/>
                  <a:ext cx="136" cy="181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439" name="Line 2455"/>
                <p:cNvSpPr>
                  <a:spLocks noChangeShapeType="1"/>
                </p:cNvSpPr>
                <p:nvPr/>
              </p:nvSpPr>
              <p:spPr bwMode="auto">
                <a:xfrm>
                  <a:off x="1565" y="3566"/>
                  <a:ext cx="9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440" name="Line 2456"/>
                <p:cNvSpPr>
                  <a:spLocks noChangeShapeType="1"/>
                </p:cNvSpPr>
                <p:nvPr/>
              </p:nvSpPr>
              <p:spPr bwMode="auto">
                <a:xfrm>
                  <a:off x="1655" y="3566"/>
                  <a:ext cx="318" cy="590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441" name="Line 2457"/>
                <p:cNvSpPr>
                  <a:spLocks noChangeShapeType="1"/>
                </p:cNvSpPr>
                <p:nvPr/>
              </p:nvSpPr>
              <p:spPr bwMode="auto">
                <a:xfrm flipV="1">
                  <a:off x="1655" y="3113"/>
                  <a:ext cx="273" cy="453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442" name="Line 2458"/>
                <p:cNvSpPr>
                  <a:spLocks noChangeShapeType="1"/>
                </p:cNvSpPr>
                <p:nvPr/>
              </p:nvSpPr>
              <p:spPr bwMode="auto">
                <a:xfrm>
                  <a:off x="1882" y="3793"/>
                  <a:ext cx="182" cy="363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443" name="Line 2459"/>
                <p:cNvSpPr>
                  <a:spLocks noChangeShapeType="1"/>
                </p:cNvSpPr>
                <p:nvPr/>
              </p:nvSpPr>
              <p:spPr bwMode="auto">
                <a:xfrm flipV="1">
                  <a:off x="1882" y="3113"/>
                  <a:ext cx="408" cy="680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444" name="Line 2460"/>
                <p:cNvSpPr>
                  <a:spLocks noChangeShapeType="1"/>
                </p:cNvSpPr>
                <p:nvPr/>
              </p:nvSpPr>
              <p:spPr bwMode="auto">
                <a:xfrm>
                  <a:off x="1792" y="3793"/>
                  <a:ext cx="9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445" name="Line 2461"/>
                <p:cNvSpPr>
                  <a:spLocks noChangeShapeType="1"/>
                </p:cNvSpPr>
                <p:nvPr/>
              </p:nvSpPr>
              <p:spPr bwMode="auto">
                <a:xfrm>
                  <a:off x="2018" y="3884"/>
                  <a:ext cx="137" cy="272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446" name="Line 2462"/>
                <p:cNvSpPr>
                  <a:spLocks noChangeShapeType="1"/>
                </p:cNvSpPr>
                <p:nvPr/>
              </p:nvSpPr>
              <p:spPr bwMode="auto">
                <a:xfrm flipV="1">
                  <a:off x="2018" y="3113"/>
                  <a:ext cx="454" cy="770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447" name="Line 2463"/>
                <p:cNvSpPr>
                  <a:spLocks noChangeShapeType="1"/>
                </p:cNvSpPr>
                <p:nvPr/>
              </p:nvSpPr>
              <p:spPr bwMode="auto">
                <a:xfrm>
                  <a:off x="1928" y="3884"/>
                  <a:ext cx="9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448" name="Oval 2464"/>
                <p:cNvSpPr>
                  <a:spLocks noChangeArrowheads="1"/>
                </p:cNvSpPr>
                <p:nvPr/>
              </p:nvSpPr>
              <p:spPr bwMode="auto">
                <a:xfrm>
                  <a:off x="1519" y="2977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  <p:sp>
              <p:nvSpPr>
                <p:cNvPr id="172449" name="Oval 2465"/>
                <p:cNvSpPr>
                  <a:spLocks noChangeArrowheads="1"/>
                </p:cNvSpPr>
                <p:nvPr/>
              </p:nvSpPr>
              <p:spPr bwMode="auto">
                <a:xfrm>
                  <a:off x="1791" y="4156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72450" name="Line 2466"/>
                <p:cNvSpPr>
                  <a:spLocks noChangeShapeType="1"/>
                </p:cNvSpPr>
                <p:nvPr/>
              </p:nvSpPr>
              <p:spPr bwMode="auto">
                <a:xfrm>
                  <a:off x="2336" y="4337"/>
                  <a:ext cx="9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451" name="Oval 2467"/>
                <p:cNvSpPr>
                  <a:spLocks noChangeArrowheads="1"/>
                </p:cNvSpPr>
                <p:nvPr/>
              </p:nvSpPr>
              <p:spPr bwMode="auto">
                <a:xfrm>
                  <a:off x="1928" y="4156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72452" name="Oval 2468"/>
                <p:cNvSpPr>
                  <a:spLocks noChangeArrowheads="1"/>
                </p:cNvSpPr>
                <p:nvPr/>
              </p:nvSpPr>
              <p:spPr bwMode="auto">
                <a:xfrm>
                  <a:off x="2018" y="4156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72453" name="Oval 2469"/>
                <p:cNvSpPr>
                  <a:spLocks noChangeArrowheads="1"/>
                </p:cNvSpPr>
                <p:nvPr/>
              </p:nvSpPr>
              <p:spPr bwMode="auto">
                <a:xfrm>
                  <a:off x="2109" y="4156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72454" name="Oval 2470"/>
                <p:cNvSpPr>
                  <a:spLocks noChangeArrowheads="1"/>
                </p:cNvSpPr>
                <p:nvPr/>
              </p:nvSpPr>
              <p:spPr bwMode="auto">
                <a:xfrm>
                  <a:off x="1837" y="2976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  <p:sp>
              <p:nvSpPr>
                <p:cNvPr id="172455" name="Oval 2471"/>
                <p:cNvSpPr>
                  <a:spLocks noChangeArrowheads="1"/>
                </p:cNvSpPr>
                <p:nvPr/>
              </p:nvSpPr>
              <p:spPr bwMode="auto">
                <a:xfrm>
                  <a:off x="2200" y="2976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  <p:sp>
              <p:nvSpPr>
                <p:cNvPr id="172456" name="Oval 2472"/>
                <p:cNvSpPr>
                  <a:spLocks noChangeArrowheads="1"/>
                </p:cNvSpPr>
                <p:nvPr/>
              </p:nvSpPr>
              <p:spPr bwMode="auto">
                <a:xfrm>
                  <a:off x="2426" y="2976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</p:grpSp>
          <p:sp>
            <p:nvSpPr>
              <p:cNvPr id="172457" name="Line 2473"/>
              <p:cNvSpPr>
                <a:spLocks noChangeShapeType="1"/>
              </p:cNvSpPr>
              <p:nvPr/>
            </p:nvSpPr>
            <p:spPr bwMode="auto">
              <a:xfrm flipH="1">
                <a:off x="2925" y="3294"/>
                <a:ext cx="91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2458" name="Line 2474"/>
              <p:cNvSpPr>
                <a:spLocks noChangeShapeType="1"/>
              </p:cNvSpPr>
              <p:nvPr/>
            </p:nvSpPr>
            <p:spPr bwMode="auto">
              <a:xfrm flipH="1">
                <a:off x="4468" y="3294"/>
                <a:ext cx="9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2459" name="Line 2475"/>
              <p:cNvSpPr>
                <a:spLocks noChangeShapeType="1"/>
              </p:cNvSpPr>
              <p:nvPr/>
            </p:nvSpPr>
            <p:spPr bwMode="auto">
              <a:xfrm flipH="1">
                <a:off x="4558" y="3294"/>
                <a:ext cx="91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2460" name="Line 2476"/>
              <p:cNvSpPr>
                <a:spLocks noChangeShapeType="1"/>
              </p:cNvSpPr>
              <p:nvPr/>
            </p:nvSpPr>
            <p:spPr bwMode="auto">
              <a:xfrm flipH="1">
                <a:off x="4694" y="3294"/>
                <a:ext cx="4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2461" name="Line 2477"/>
              <p:cNvSpPr>
                <a:spLocks noChangeShapeType="1"/>
              </p:cNvSpPr>
              <p:nvPr/>
            </p:nvSpPr>
            <p:spPr bwMode="auto">
              <a:xfrm flipH="1">
                <a:off x="3969" y="3294"/>
                <a:ext cx="9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2462" name="Line 2478"/>
              <p:cNvSpPr>
                <a:spLocks noChangeShapeType="1"/>
              </p:cNvSpPr>
              <p:nvPr/>
            </p:nvSpPr>
            <p:spPr bwMode="auto">
              <a:xfrm flipH="1">
                <a:off x="3470" y="3294"/>
                <a:ext cx="9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2463" name="Line 2479"/>
              <p:cNvSpPr>
                <a:spLocks noChangeShapeType="1"/>
              </p:cNvSpPr>
              <p:nvPr/>
            </p:nvSpPr>
            <p:spPr bwMode="auto">
              <a:xfrm flipH="1">
                <a:off x="4150" y="3294"/>
                <a:ext cx="13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grpSp>
            <p:nvGrpSpPr>
              <p:cNvPr id="172464" name="Group 2480"/>
              <p:cNvGrpSpPr>
                <a:grpSpLocks/>
              </p:cNvGrpSpPr>
              <p:nvPr/>
            </p:nvGrpSpPr>
            <p:grpSpPr bwMode="auto">
              <a:xfrm>
                <a:off x="3288" y="2931"/>
                <a:ext cx="1588" cy="1361"/>
                <a:chOff x="2880" y="1162"/>
                <a:chExt cx="1588" cy="1361"/>
              </a:xfrm>
            </p:grpSpPr>
            <p:sp>
              <p:nvSpPr>
                <p:cNvPr id="172465" name="Line 2481"/>
                <p:cNvSpPr>
                  <a:spLocks noChangeShapeType="1"/>
                </p:cNvSpPr>
                <p:nvPr/>
              </p:nvSpPr>
              <p:spPr bwMode="auto">
                <a:xfrm>
                  <a:off x="3787" y="1480"/>
                  <a:ext cx="453" cy="862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466" name="Line 2482"/>
                <p:cNvSpPr>
                  <a:spLocks noChangeShapeType="1"/>
                </p:cNvSpPr>
                <p:nvPr/>
              </p:nvSpPr>
              <p:spPr bwMode="auto">
                <a:xfrm flipV="1">
                  <a:off x="3787" y="1298"/>
                  <a:ext cx="136" cy="181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467" name="Line 2483"/>
                <p:cNvSpPr>
                  <a:spLocks noChangeShapeType="1"/>
                </p:cNvSpPr>
                <p:nvPr/>
              </p:nvSpPr>
              <p:spPr bwMode="auto">
                <a:xfrm>
                  <a:off x="2880" y="1752"/>
                  <a:ext cx="9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468" name="Line 2484"/>
                <p:cNvSpPr>
                  <a:spLocks noChangeShapeType="1"/>
                </p:cNvSpPr>
                <p:nvPr/>
              </p:nvSpPr>
              <p:spPr bwMode="auto">
                <a:xfrm>
                  <a:off x="2970" y="1752"/>
                  <a:ext cx="318" cy="590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469" name="Line 2485"/>
                <p:cNvSpPr>
                  <a:spLocks noChangeShapeType="1"/>
                </p:cNvSpPr>
                <p:nvPr/>
              </p:nvSpPr>
              <p:spPr bwMode="auto">
                <a:xfrm flipV="1">
                  <a:off x="2970" y="1299"/>
                  <a:ext cx="273" cy="453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470" name="Line 2486"/>
                <p:cNvSpPr>
                  <a:spLocks noChangeShapeType="1"/>
                </p:cNvSpPr>
                <p:nvPr/>
              </p:nvSpPr>
              <p:spPr bwMode="auto">
                <a:xfrm>
                  <a:off x="3197" y="1979"/>
                  <a:ext cx="182" cy="363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471" name="Line 2487"/>
                <p:cNvSpPr>
                  <a:spLocks noChangeShapeType="1"/>
                </p:cNvSpPr>
                <p:nvPr/>
              </p:nvSpPr>
              <p:spPr bwMode="auto">
                <a:xfrm flipV="1">
                  <a:off x="3197" y="1299"/>
                  <a:ext cx="408" cy="680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472" name="Line 2488"/>
                <p:cNvSpPr>
                  <a:spLocks noChangeShapeType="1"/>
                </p:cNvSpPr>
                <p:nvPr/>
              </p:nvSpPr>
              <p:spPr bwMode="auto">
                <a:xfrm>
                  <a:off x="3107" y="1979"/>
                  <a:ext cx="9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473" name="Line 2489"/>
                <p:cNvSpPr>
                  <a:spLocks noChangeShapeType="1"/>
                </p:cNvSpPr>
                <p:nvPr/>
              </p:nvSpPr>
              <p:spPr bwMode="auto">
                <a:xfrm>
                  <a:off x="3333" y="2070"/>
                  <a:ext cx="137" cy="272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474" name="Line 2490"/>
                <p:cNvSpPr>
                  <a:spLocks noChangeShapeType="1"/>
                </p:cNvSpPr>
                <p:nvPr/>
              </p:nvSpPr>
              <p:spPr bwMode="auto">
                <a:xfrm flipV="1">
                  <a:off x="3333" y="1299"/>
                  <a:ext cx="454" cy="770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475" name="Line 2491"/>
                <p:cNvSpPr>
                  <a:spLocks noChangeShapeType="1"/>
                </p:cNvSpPr>
                <p:nvPr/>
              </p:nvSpPr>
              <p:spPr bwMode="auto">
                <a:xfrm>
                  <a:off x="3243" y="2070"/>
                  <a:ext cx="9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476" name="Oval 2492"/>
                <p:cNvSpPr>
                  <a:spLocks noChangeArrowheads="1"/>
                </p:cNvSpPr>
                <p:nvPr/>
              </p:nvSpPr>
              <p:spPr bwMode="auto">
                <a:xfrm>
                  <a:off x="3923" y="1162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  <p:sp>
              <p:nvSpPr>
                <p:cNvPr id="172477" name="Oval 2493"/>
                <p:cNvSpPr>
                  <a:spLocks noChangeArrowheads="1"/>
                </p:cNvSpPr>
                <p:nvPr/>
              </p:nvSpPr>
              <p:spPr bwMode="auto">
                <a:xfrm>
                  <a:off x="4150" y="2341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72478" name="Line 2494"/>
                <p:cNvSpPr>
                  <a:spLocks noChangeShapeType="1"/>
                </p:cNvSpPr>
                <p:nvPr/>
              </p:nvSpPr>
              <p:spPr bwMode="auto">
                <a:xfrm>
                  <a:off x="3651" y="2523"/>
                  <a:ext cx="9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479" name="Oval 2495"/>
                <p:cNvSpPr>
                  <a:spLocks noChangeArrowheads="1"/>
                </p:cNvSpPr>
                <p:nvPr/>
              </p:nvSpPr>
              <p:spPr bwMode="auto">
                <a:xfrm>
                  <a:off x="3243" y="2342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72480" name="Oval 2496"/>
                <p:cNvSpPr>
                  <a:spLocks noChangeArrowheads="1"/>
                </p:cNvSpPr>
                <p:nvPr/>
              </p:nvSpPr>
              <p:spPr bwMode="auto">
                <a:xfrm>
                  <a:off x="3333" y="2342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72481" name="Oval 2497"/>
                <p:cNvSpPr>
                  <a:spLocks noChangeArrowheads="1"/>
                </p:cNvSpPr>
                <p:nvPr/>
              </p:nvSpPr>
              <p:spPr bwMode="auto">
                <a:xfrm>
                  <a:off x="3424" y="2342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72482" name="Oval 2498"/>
                <p:cNvSpPr>
                  <a:spLocks noChangeArrowheads="1"/>
                </p:cNvSpPr>
                <p:nvPr/>
              </p:nvSpPr>
              <p:spPr bwMode="auto">
                <a:xfrm>
                  <a:off x="3152" y="1162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  <p:sp>
              <p:nvSpPr>
                <p:cNvPr id="172483" name="Oval 2499"/>
                <p:cNvSpPr>
                  <a:spLocks noChangeArrowheads="1"/>
                </p:cNvSpPr>
                <p:nvPr/>
              </p:nvSpPr>
              <p:spPr bwMode="auto">
                <a:xfrm>
                  <a:off x="3515" y="1162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  <p:sp>
              <p:nvSpPr>
                <p:cNvPr id="172484" name="Oval 2500"/>
                <p:cNvSpPr>
                  <a:spLocks noChangeArrowheads="1"/>
                </p:cNvSpPr>
                <p:nvPr/>
              </p:nvSpPr>
              <p:spPr bwMode="auto">
                <a:xfrm>
                  <a:off x="3741" y="1162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  <p:sp>
              <p:nvSpPr>
                <p:cNvPr id="172485" name="Line 2501"/>
                <p:cNvSpPr>
                  <a:spLocks noChangeShapeType="1"/>
                </p:cNvSpPr>
                <p:nvPr/>
              </p:nvSpPr>
              <p:spPr bwMode="auto">
                <a:xfrm>
                  <a:off x="3696" y="1480"/>
                  <a:ext cx="9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486" name="Line 2502"/>
                <p:cNvSpPr>
                  <a:spLocks noChangeShapeType="1"/>
                </p:cNvSpPr>
                <p:nvPr/>
              </p:nvSpPr>
              <p:spPr bwMode="auto">
                <a:xfrm>
                  <a:off x="4105" y="1752"/>
                  <a:ext cx="318" cy="590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487" name="Oval 2503"/>
                <p:cNvSpPr>
                  <a:spLocks noChangeArrowheads="1"/>
                </p:cNvSpPr>
                <p:nvPr/>
              </p:nvSpPr>
              <p:spPr bwMode="auto">
                <a:xfrm>
                  <a:off x="4332" y="2341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72488" name="Line 2504"/>
                <p:cNvSpPr>
                  <a:spLocks noChangeShapeType="1"/>
                </p:cNvSpPr>
                <p:nvPr/>
              </p:nvSpPr>
              <p:spPr bwMode="auto">
                <a:xfrm flipV="1">
                  <a:off x="4104" y="1253"/>
                  <a:ext cx="273" cy="453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489" name="Line 2505"/>
                <p:cNvSpPr>
                  <a:spLocks noChangeShapeType="1"/>
                </p:cNvSpPr>
                <p:nvPr/>
              </p:nvSpPr>
              <p:spPr bwMode="auto">
                <a:xfrm>
                  <a:off x="3923" y="1706"/>
                  <a:ext cx="18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490" name="Oval 2506"/>
                <p:cNvSpPr>
                  <a:spLocks noChangeArrowheads="1"/>
                </p:cNvSpPr>
                <p:nvPr/>
              </p:nvSpPr>
              <p:spPr bwMode="auto">
                <a:xfrm>
                  <a:off x="4286" y="1162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  <p:sp>
              <p:nvSpPr>
                <p:cNvPr id="172491" name="Line 2507"/>
                <p:cNvSpPr>
                  <a:spLocks noChangeShapeType="1"/>
                </p:cNvSpPr>
                <p:nvPr/>
              </p:nvSpPr>
              <p:spPr bwMode="auto">
                <a:xfrm>
                  <a:off x="3515" y="2205"/>
                  <a:ext cx="91" cy="136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492" name="Oval 2508"/>
                <p:cNvSpPr>
                  <a:spLocks noChangeArrowheads="1"/>
                </p:cNvSpPr>
                <p:nvPr/>
              </p:nvSpPr>
              <p:spPr bwMode="auto">
                <a:xfrm>
                  <a:off x="3560" y="2341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72493" name="Line 2509"/>
                <p:cNvSpPr>
                  <a:spLocks noChangeShapeType="1"/>
                </p:cNvSpPr>
                <p:nvPr/>
              </p:nvSpPr>
              <p:spPr bwMode="auto">
                <a:xfrm flipV="1">
                  <a:off x="3515" y="1253"/>
                  <a:ext cx="590" cy="951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494" name="Oval 2510"/>
                <p:cNvSpPr>
                  <a:spLocks noChangeArrowheads="1"/>
                </p:cNvSpPr>
                <p:nvPr/>
              </p:nvSpPr>
              <p:spPr bwMode="auto">
                <a:xfrm>
                  <a:off x="4059" y="1162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  <p:sp>
              <p:nvSpPr>
                <p:cNvPr id="172495" name="Line 2511"/>
                <p:cNvSpPr>
                  <a:spLocks noChangeShapeType="1"/>
                </p:cNvSpPr>
                <p:nvPr/>
              </p:nvSpPr>
              <p:spPr bwMode="auto">
                <a:xfrm>
                  <a:off x="3379" y="2205"/>
                  <a:ext cx="13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</p:grpSp>
          <p:grpSp>
            <p:nvGrpSpPr>
              <p:cNvPr id="172496" name="Group 2512"/>
              <p:cNvGrpSpPr>
                <a:grpSpLocks/>
              </p:cNvGrpSpPr>
              <p:nvPr/>
            </p:nvGrpSpPr>
            <p:grpSpPr bwMode="auto">
              <a:xfrm>
                <a:off x="3833" y="2931"/>
                <a:ext cx="1588" cy="1361"/>
                <a:chOff x="2880" y="1162"/>
                <a:chExt cx="1588" cy="1361"/>
              </a:xfrm>
            </p:grpSpPr>
            <p:sp>
              <p:nvSpPr>
                <p:cNvPr id="172497" name="Line 2513"/>
                <p:cNvSpPr>
                  <a:spLocks noChangeShapeType="1"/>
                </p:cNvSpPr>
                <p:nvPr/>
              </p:nvSpPr>
              <p:spPr bwMode="auto">
                <a:xfrm>
                  <a:off x="3787" y="1480"/>
                  <a:ext cx="453" cy="862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498" name="Line 2514"/>
                <p:cNvSpPr>
                  <a:spLocks noChangeShapeType="1"/>
                </p:cNvSpPr>
                <p:nvPr/>
              </p:nvSpPr>
              <p:spPr bwMode="auto">
                <a:xfrm flipV="1">
                  <a:off x="3787" y="1298"/>
                  <a:ext cx="136" cy="181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499" name="Line 2515"/>
                <p:cNvSpPr>
                  <a:spLocks noChangeShapeType="1"/>
                </p:cNvSpPr>
                <p:nvPr/>
              </p:nvSpPr>
              <p:spPr bwMode="auto">
                <a:xfrm>
                  <a:off x="2880" y="1752"/>
                  <a:ext cx="9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500" name="Line 2516"/>
                <p:cNvSpPr>
                  <a:spLocks noChangeShapeType="1"/>
                </p:cNvSpPr>
                <p:nvPr/>
              </p:nvSpPr>
              <p:spPr bwMode="auto">
                <a:xfrm>
                  <a:off x="2970" y="1752"/>
                  <a:ext cx="318" cy="590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501" name="Line 2517"/>
                <p:cNvSpPr>
                  <a:spLocks noChangeShapeType="1"/>
                </p:cNvSpPr>
                <p:nvPr/>
              </p:nvSpPr>
              <p:spPr bwMode="auto">
                <a:xfrm flipV="1">
                  <a:off x="2970" y="1299"/>
                  <a:ext cx="273" cy="453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502" name="Line 2518"/>
                <p:cNvSpPr>
                  <a:spLocks noChangeShapeType="1"/>
                </p:cNvSpPr>
                <p:nvPr/>
              </p:nvSpPr>
              <p:spPr bwMode="auto">
                <a:xfrm>
                  <a:off x="3197" y="1979"/>
                  <a:ext cx="182" cy="363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503" name="Line 2519"/>
                <p:cNvSpPr>
                  <a:spLocks noChangeShapeType="1"/>
                </p:cNvSpPr>
                <p:nvPr/>
              </p:nvSpPr>
              <p:spPr bwMode="auto">
                <a:xfrm flipV="1">
                  <a:off x="3197" y="1299"/>
                  <a:ext cx="408" cy="680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504" name="Line 2520"/>
                <p:cNvSpPr>
                  <a:spLocks noChangeShapeType="1"/>
                </p:cNvSpPr>
                <p:nvPr/>
              </p:nvSpPr>
              <p:spPr bwMode="auto">
                <a:xfrm>
                  <a:off x="3107" y="1979"/>
                  <a:ext cx="9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505" name="Line 2521"/>
                <p:cNvSpPr>
                  <a:spLocks noChangeShapeType="1"/>
                </p:cNvSpPr>
                <p:nvPr/>
              </p:nvSpPr>
              <p:spPr bwMode="auto">
                <a:xfrm>
                  <a:off x="3333" y="2070"/>
                  <a:ext cx="137" cy="272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506" name="Line 2522"/>
                <p:cNvSpPr>
                  <a:spLocks noChangeShapeType="1"/>
                </p:cNvSpPr>
                <p:nvPr/>
              </p:nvSpPr>
              <p:spPr bwMode="auto">
                <a:xfrm flipV="1">
                  <a:off x="3333" y="1299"/>
                  <a:ext cx="454" cy="770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507" name="Line 2523"/>
                <p:cNvSpPr>
                  <a:spLocks noChangeShapeType="1"/>
                </p:cNvSpPr>
                <p:nvPr/>
              </p:nvSpPr>
              <p:spPr bwMode="auto">
                <a:xfrm>
                  <a:off x="3243" y="2070"/>
                  <a:ext cx="9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508" name="Oval 2524"/>
                <p:cNvSpPr>
                  <a:spLocks noChangeArrowheads="1"/>
                </p:cNvSpPr>
                <p:nvPr/>
              </p:nvSpPr>
              <p:spPr bwMode="auto">
                <a:xfrm>
                  <a:off x="3923" y="1162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  <p:sp>
              <p:nvSpPr>
                <p:cNvPr id="172509" name="Oval 2525"/>
                <p:cNvSpPr>
                  <a:spLocks noChangeArrowheads="1"/>
                </p:cNvSpPr>
                <p:nvPr/>
              </p:nvSpPr>
              <p:spPr bwMode="auto">
                <a:xfrm>
                  <a:off x="4150" y="2341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72510" name="Line 2526"/>
                <p:cNvSpPr>
                  <a:spLocks noChangeShapeType="1"/>
                </p:cNvSpPr>
                <p:nvPr/>
              </p:nvSpPr>
              <p:spPr bwMode="auto">
                <a:xfrm>
                  <a:off x="3651" y="2523"/>
                  <a:ext cx="9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511" name="Oval 2527"/>
                <p:cNvSpPr>
                  <a:spLocks noChangeArrowheads="1"/>
                </p:cNvSpPr>
                <p:nvPr/>
              </p:nvSpPr>
              <p:spPr bwMode="auto">
                <a:xfrm>
                  <a:off x="3243" y="2342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72512" name="Oval 2528"/>
                <p:cNvSpPr>
                  <a:spLocks noChangeArrowheads="1"/>
                </p:cNvSpPr>
                <p:nvPr/>
              </p:nvSpPr>
              <p:spPr bwMode="auto">
                <a:xfrm>
                  <a:off x="3333" y="2342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72513" name="Oval 2529"/>
                <p:cNvSpPr>
                  <a:spLocks noChangeArrowheads="1"/>
                </p:cNvSpPr>
                <p:nvPr/>
              </p:nvSpPr>
              <p:spPr bwMode="auto">
                <a:xfrm>
                  <a:off x="3424" y="2342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72514" name="Oval 2530"/>
                <p:cNvSpPr>
                  <a:spLocks noChangeArrowheads="1"/>
                </p:cNvSpPr>
                <p:nvPr/>
              </p:nvSpPr>
              <p:spPr bwMode="auto">
                <a:xfrm>
                  <a:off x="3152" y="1162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  <p:sp>
              <p:nvSpPr>
                <p:cNvPr id="172515" name="Oval 2531"/>
                <p:cNvSpPr>
                  <a:spLocks noChangeArrowheads="1"/>
                </p:cNvSpPr>
                <p:nvPr/>
              </p:nvSpPr>
              <p:spPr bwMode="auto">
                <a:xfrm>
                  <a:off x="3515" y="1162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  <p:sp>
              <p:nvSpPr>
                <p:cNvPr id="172516" name="Oval 2532"/>
                <p:cNvSpPr>
                  <a:spLocks noChangeArrowheads="1"/>
                </p:cNvSpPr>
                <p:nvPr/>
              </p:nvSpPr>
              <p:spPr bwMode="auto">
                <a:xfrm>
                  <a:off x="3741" y="1162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  <p:sp>
              <p:nvSpPr>
                <p:cNvPr id="172517" name="Line 2533"/>
                <p:cNvSpPr>
                  <a:spLocks noChangeShapeType="1"/>
                </p:cNvSpPr>
                <p:nvPr/>
              </p:nvSpPr>
              <p:spPr bwMode="auto">
                <a:xfrm>
                  <a:off x="3696" y="1480"/>
                  <a:ext cx="9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518" name="Line 2534"/>
                <p:cNvSpPr>
                  <a:spLocks noChangeShapeType="1"/>
                </p:cNvSpPr>
                <p:nvPr/>
              </p:nvSpPr>
              <p:spPr bwMode="auto">
                <a:xfrm>
                  <a:off x="4105" y="1752"/>
                  <a:ext cx="318" cy="590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519" name="Oval 2535"/>
                <p:cNvSpPr>
                  <a:spLocks noChangeArrowheads="1"/>
                </p:cNvSpPr>
                <p:nvPr/>
              </p:nvSpPr>
              <p:spPr bwMode="auto">
                <a:xfrm>
                  <a:off x="4332" y="2341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72520" name="Line 2536"/>
                <p:cNvSpPr>
                  <a:spLocks noChangeShapeType="1"/>
                </p:cNvSpPr>
                <p:nvPr/>
              </p:nvSpPr>
              <p:spPr bwMode="auto">
                <a:xfrm flipV="1">
                  <a:off x="4104" y="1253"/>
                  <a:ext cx="273" cy="453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521" name="Line 2537"/>
                <p:cNvSpPr>
                  <a:spLocks noChangeShapeType="1"/>
                </p:cNvSpPr>
                <p:nvPr/>
              </p:nvSpPr>
              <p:spPr bwMode="auto">
                <a:xfrm>
                  <a:off x="3923" y="1706"/>
                  <a:ext cx="18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522" name="Oval 2538"/>
                <p:cNvSpPr>
                  <a:spLocks noChangeArrowheads="1"/>
                </p:cNvSpPr>
                <p:nvPr/>
              </p:nvSpPr>
              <p:spPr bwMode="auto">
                <a:xfrm>
                  <a:off x="4286" y="1162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  <p:sp>
              <p:nvSpPr>
                <p:cNvPr id="172523" name="Line 2539"/>
                <p:cNvSpPr>
                  <a:spLocks noChangeShapeType="1"/>
                </p:cNvSpPr>
                <p:nvPr/>
              </p:nvSpPr>
              <p:spPr bwMode="auto">
                <a:xfrm>
                  <a:off x="3515" y="2205"/>
                  <a:ext cx="91" cy="136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524" name="Oval 2540"/>
                <p:cNvSpPr>
                  <a:spLocks noChangeArrowheads="1"/>
                </p:cNvSpPr>
                <p:nvPr/>
              </p:nvSpPr>
              <p:spPr bwMode="auto">
                <a:xfrm>
                  <a:off x="3560" y="2341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72525" name="Line 2541"/>
                <p:cNvSpPr>
                  <a:spLocks noChangeShapeType="1"/>
                </p:cNvSpPr>
                <p:nvPr/>
              </p:nvSpPr>
              <p:spPr bwMode="auto">
                <a:xfrm flipV="1">
                  <a:off x="3515" y="1253"/>
                  <a:ext cx="590" cy="951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526" name="Oval 2542"/>
                <p:cNvSpPr>
                  <a:spLocks noChangeArrowheads="1"/>
                </p:cNvSpPr>
                <p:nvPr/>
              </p:nvSpPr>
              <p:spPr bwMode="auto">
                <a:xfrm>
                  <a:off x="4059" y="1162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  <p:sp>
              <p:nvSpPr>
                <p:cNvPr id="172527" name="Line 2543"/>
                <p:cNvSpPr>
                  <a:spLocks noChangeShapeType="1"/>
                </p:cNvSpPr>
                <p:nvPr/>
              </p:nvSpPr>
              <p:spPr bwMode="auto">
                <a:xfrm>
                  <a:off x="3379" y="2205"/>
                  <a:ext cx="13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</p:grpSp>
          <p:grpSp>
            <p:nvGrpSpPr>
              <p:cNvPr id="172528" name="Group 2544"/>
              <p:cNvGrpSpPr>
                <a:grpSpLocks/>
              </p:cNvGrpSpPr>
              <p:nvPr/>
            </p:nvGrpSpPr>
            <p:grpSpPr bwMode="auto">
              <a:xfrm>
                <a:off x="3288" y="2976"/>
                <a:ext cx="1588" cy="1361"/>
                <a:chOff x="2880" y="1162"/>
                <a:chExt cx="1588" cy="1361"/>
              </a:xfrm>
            </p:grpSpPr>
            <p:sp>
              <p:nvSpPr>
                <p:cNvPr id="172529" name="Line 2545"/>
                <p:cNvSpPr>
                  <a:spLocks noChangeShapeType="1"/>
                </p:cNvSpPr>
                <p:nvPr/>
              </p:nvSpPr>
              <p:spPr bwMode="auto">
                <a:xfrm>
                  <a:off x="3787" y="1480"/>
                  <a:ext cx="453" cy="862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530" name="Line 2546"/>
                <p:cNvSpPr>
                  <a:spLocks noChangeShapeType="1"/>
                </p:cNvSpPr>
                <p:nvPr/>
              </p:nvSpPr>
              <p:spPr bwMode="auto">
                <a:xfrm flipV="1">
                  <a:off x="3787" y="1298"/>
                  <a:ext cx="136" cy="181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531" name="Line 2547"/>
                <p:cNvSpPr>
                  <a:spLocks noChangeShapeType="1"/>
                </p:cNvSpPr>
                <p:nvPr/>
              </p:nvSpPr>
              <p:spPr bwMode="auto">
                <a:xfrm>
                  <a:off x="2880" y="1752"/>
                  <a:ext cx="9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532" name="Line 2548"/>
                <p:cNvSpPr>
                  <a:spLocks noChangeShapeType="1"/>
                </p:cNvSpPr>
                <p:nvPr/>
              </p:nvSpPr>
              <p:spPr bwMode="auto">
                <a:xfrm>
                  <a:off x="2970" y="1752"/>
                  <a:ext cx="318" cy="590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533" name="Line 2549"/>
                <p:cNvSpPr>
                  <a:spLocks noChangeShapeType="1"/>
                </p:cNvSpPr>
                <p:nvPr/>
              </p:nvSpPr>
              <p:spPr bwMode="auto">
                <a:xfrm flipV="1">
                  <a:off x="2970" y="1299"/>
                  <a:ext cx="273" cy="453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534" name="Line 2550"/>
                <p:cNvSpPr>
                  <a:spLocks noChangeShapeType="1"/>
                </p:cNvSpPr>
                <p:nvPr/>
              </p:nvSpPr>
              <p:spPr bwMode="auto">
                <a:xfrm>
                  <a:off x="3197" y="1979"/>
                  <a:ext cx="182" cy="363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535" name="Line 2551"/>
                <p:cNvSpPr>
                  <a:spLocks noChangeShapeType="1"/>
                </p:cNvSpPr>
                <p:nvPr/>
              </p:nvSpPr>
              <p:spPr bwMode="auto">
                <a:xfrm flipV="1">
                  <a:off x="3197" y="1299"/>
                  <a:ext cx="408" cy="680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536" name="Line 2552"/>
                <p:cNvSpPr>
                  <a:spLocks noChangeShapeType="1"/>
                </p:cNvSpPr>
                <p:nvPr/>
              </p:nvSpPr>
              <p:spPr bwMode="auto">
                <a:xfrm>
                  <a:off x="3107" y="1979"/>
                  <a:ext cx="9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537" name="Line 2553"/>
                <p:cNvSpPr>
                  <a:spLocks noChangeShapeType="1"/>
                </p:cNvSpPr>
                <p:nvPr/>
              </p:nvSpPr>
              <p:spPr bwMode="auto">
                <a:xfrm>
                  <a:off x="3333" y="2070"/>
                  <a:ext cx="137" cy="272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538" name="Line 2554"/>
                <p:cNvSpPr>
                  <a:spLocks noChangeShapeType="1"/>
                </p:cNvSpPr>
                <p:nvPr/>
              </p:nvSpPr>
              <p:spPr bwMode="auto">
                <a:xfrm flipV="1">
                  <a:off x="3333" y="1299"/>
                  <a:ext cx="454" cy="770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539" name="Line 2555"/>
                <p:cNvSpPr>
                  <a:spLocks noChangeShapeType="1"/>
                </p:cNvSpPr>
                <p:nvPr/>
              </p:nvSpPr>
              <p:spPr bwMode="auto">
                <a:xfrm>
                  <a:off x="3243" y="2070"/>
                  <a:ext cx="9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540" name="Oval 2556"/>
                <p:cNvSpPr>
                  <a:spLocks noChangeArrowheads="1"/>
                </p:cNvSpPr>
                <p:nvPr/>
              </p:nvSpPr>
              <p:spPr bwMode="auto">
                <a:xfrm>
                  <a:off x="3923" y="1162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  <p:sp>
              <p:nvSpPr>
                <p:cNvPr id="172541" name="Oval 2557"/>
                <p:cNvSpPr>
                  <a:spLocks noChangeArrowheads="1"/>
                </p:cNvSpPr>
                <p:nvPr/>
              </p:nvSpPr>
              <p:spPr bwMode="auto">
                <a:xfrm>
                  <a:off x="4150" y="2341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72542" name="Line 2558"/>
                <p:cNvSpPr>
                  <a:spLocks noChangeShapeType="1"/>
                </p:cNvSpPr>
                <p:nvPr/>
              </p:nvSpPr>
              <p:spPr bwMode="auto">
                <a:xfrm>
                  <a:off x="3651" y="2523"/>
                  <a:ext cx="9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543" name="Oval 2559"/>
                <p:cNvSpPr>
                  <a:spLocks noChangeArrowheads="1"/>
                </p:cNvSpPr>
                <p:nvPr/>
              </p:nvSpPr>
              <p:spPr bwMode="auto">
                <a:xfrm>
                  <a:off x="3243" y="2342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72544" name="Oval 2560"/>
                <p:cNvSpPr>
                  <a:spLocks noChangeArrowheads="1"/>
                </p:cNvSpPr>
                <p:nvPr/>
              </p:nvSpPr>
              <p:spPr bwMode="auto">
                <a:xfrm>
                  <a:off x="3333" y="2342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72545" name="Oval 2561"/>
                <p:cNvSpPr>
                  <a:spLocks noChangeArrowheads="1"/>
                </p:cNvSpPr>
                <p:nvPr/>
              </p:nvSpPr>
              <p:spPr bwMode="auto">
                <a:xfrm>
                  <a:off x="3424" y="2342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72546" name="Oval 2562"/>
                <p:cNvSpPr>
                  <a:spLocks noChangeArrowheads="1"/>
                </p:cNvSpPr>
                <p:nvPr/>
              </p:nvSpPr>
              <p:spPr bwMode="auto">
                <a:xfrm>
                  <a:off x="3152" y="1162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  <p:sp>
              <p:nvSpPr>
                <p:cNvPr id="172547" name="Oval 2563"/>
                <p:cNvSpPr>
                  <a:spLocks noChangeArrowheads="1"/>
                </p:cNvSpPr>
                <p:nvPr/>
              </p:nvSpPr>
              <p:spPr bwMode="auto">
                <a:xfrm>
                  <a:off x="3515" y="1162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  <p:sp>
              <p:nvSpPr>
                <p:cNvPr id="172548" name="Oval 2564"/>
                <p:cNvSpPr>
                  <a:spLocks noChangeArrowheads="1"/>
                </p:cNvSpPr>
                <p:nvPr/>
              </p:nvSpPr>
              <p:spPr bwMode="auto">
                <a:xfrm>
                  <a:off x="3741" y="1162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  <p:sp>
              <p:nvSpPr>
                <p:cNvPr id="172549" name="Line 2565"/>
                <p:cNvSpPr>
                  <a:spLocks noChangeShapeType="1"/>
                </p:cNvSpPr>
                <p:nvPr/>
              </p:nvSpPr>
              <p:spPr bwMode="auto">
                <a:xfrm>
                  <a:off x="3696" y="1480"/>
                  <a:ext cx="9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550" name="Line 2566"/>
                <p:cNvSpPr>
                  <a:spLocks noChangeShapeType="1"/>
                </p:cNvSpPr>
                <p:nvPr/>
              </p:nvSpPr>
              <p:spPr bwMode="auto">
                <a:xfrm>
                  <a:off x="4105" y="1752"/>
                  <a:ext cx="318" cy="590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551" name="Oval 2567"/>
                <p:cNvSpPr>
                  <a:spLocks noChangeArrowheads="1"/>
                </p:cNvSpPr>
                <p:nvPr/>
              </p:nvSpPr>
              <p:spPr bwMode="auto">
                <a:xfrm>
                  <a:off x="4332" y="2341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72552" name="Line 2568"/>
                <p:cNvSpPr>
                  <a:spLocks noChangeShapeType="1"/>
                </p:cNvSpPr>
                <p:nvPr/>
              </p:nvSpPr>
              <p:spPr bwMode="auto">
                <a:xfrm flipV="1">
                  <a:off x="4104" y="1253"/>
                  <a:ext cx="273" cy="453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553" name="Line 2569"/>
                <p:cNvSpPr>
                  <a:spLocks noChangeShapeType="1"/>
                </p:cNvSpPr>
                <p:nvPr/>
              </p:nvSpPr>
              <p:spPr bwMode="auto">
                <a:xfrm>
                  <a:off x="3923" y="1706"/>
                  <a:ext cx="18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554" name="Oval 2570"/>
                <p:cNvSpPr>
                  <a:spLocks noChangeArrowheads="1"/>
                </p:cNvSpPr>
                <p:nvPr/>
              </p:nvSpPr>
              <p:spPr bwMode="auto">
                <a:xfrm>
                  <a:off x="4286" y="1162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  <p:sp>
              <p:nvSpPr>
                <p:cNvPr id="172555" name="Line 2571"/>
                <p:cNvSpPr>
                  <a:spLocks noChangeShapeType="1"/>
                </p:cNvSpPr>
                <p:nvPr/>
              </p:nvSpPr>
              <p:spPr bwMode="auto">
                <a:xfrm>
                  <a:off x="3515" y="2205"/>
                  <a:ext cx="91" cy="136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556" name="Oval 2572"/>
                <p:cNvSpPr>
                  <a:spLocks noChangeArrowheads="1"/>
                </p:cNvSpPr>
                <p:nvPr/>
              </p:nvSpPr>
              <p:spPr bwMode="auto">
                <a:xfrm>
                  <a:off x="3560" y="2341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72557" name="Line 2573"/>
                <p:cNvSpPr>
                  <a:spLocks noChangeShapeType="1"/>
                </p:cNvSpPr>
                <p:nvPr/>
              </p:nvSpPr>
              <p:spPr bwMode="auto">
                <a:xfrm flipV="1">
                  <a:off x="3515" y="1253"/>
                  <a:ext cx="590" cy="951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558" name="Oval 2574"/>
                <p:cNvSpPr>
                  <a:spLocks noChangeArrowheads="1"/>
                </p:cNvSpPr>
                <p:nvPr/>
              </p:nvSpPr>
              <p:spPr bwMode="auto">
                <a:xfrm>
                  <a:off x="4059" y="1162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  <p:sp>
              <p:nvSpPr>
                <p:cNvPr id="172559" name="Line 2575"/>
                <p:cNvSpPr>
                  <a:spLocks noChangeShapeType="1"/>
                </p:cNvSpPr>
                <p:nvPr/>
              </p:nvSpPr>
              <p:spPr bwMode="auto">
                <a:xfrm>
                  <a:off x="3379" y="2205"/>
                  <a:ext cx="13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</p:grpSp>
          <p:grpSp>
            <p:nvGrpSpPr>
              <p:cNvPr id="172560" name="Group 2576"/>
              <p:cNvGrpSpPr>
                <a:grpSpLocks/>
              </p:cNvGrpSpPr>
              <p:nvPr/>
            </p:nvGrpSpPr>
            <p:grpSpPr bwMode="auto">
              <a:xfrm>
                <a:off x="4195" y="2931"/>
                <a:ext cx="1588" cy="1361"/>
                <a:chOff x="2880" y="1162"/>
                <a:chExt cx="1588" cy="1361"/>
              </a:xfrm>
            </p:grpSpPr>
            <p:sp>
              <p:nvSpPr>
                <p:cNvPr id="172561" name="Line 2577"/>
                <p:cNvSpPr>
                  <a:spLocks noChangeShapeType="1"/>
                </p:cNvSpPr>
                <p:nvPr/>
              </p:nvSpPr>
              <p:spPr bwMode="auto">
                <a:xfrm>
                  <a:off x="3787" y="1480"/>
                  <a:ext cx="453" cy="862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562" name="Line 2578"/>
                <p:cNvSpPr>
                  <a:spLocks noChangeShapeType="1"/>
                </p:cNvSpPr>
                <p:nvPr/>
              </p:nvSpPr>
              <p:spPr bwMode="auto">
                <a:xfrm flipV="1">
                  <a:off x="3787" y="1298"/>
                  <a:ext cx="136" cy="181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563" name="Line 2579"/>
                <p:cNvSpPr>
                  <a:spLocks noChangeShapeType="1"/>
                </p:cNvSpPr>
                <p:nvPr/>
              </p:nvSpPr>
              <p:spPr bwMode="auto">
                <a:xfrm>
                  <a:off x="2880" y="1752"/>
                  <a:ext cx="9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564" name="Line 2580"/>
                <p:cNvSpPr>
                  <a:spLocks noChangeShapeType="1"/>
                </p:cNvSpPr>
                <p:nvPr/>
              </p:nvSpPr>
              <p:spPr bwMode="auto">
                <a:xfrm>
                  <a:off x="2970" y="1752"/>
                  <a:ext cx="318" cy="590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565" name="Line 2581"/>
                <p:cNvSpPr>
                  <a:spLocks noChangeShapeType="1"/>
                </p:cNvSpPr>
                <p:nvPr/>
              </p:nvSpPr>
              <p:spPr bwMode="auto">
                <a:xfrm flipV="1">
                  <a:off x="2970" y="1299"/>
                  <a:ext cx="273" cy="453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566" name="Line 2582"/>
                <p:cNvSpPr>
                  <a:spLocks noChangeShapeType="1"/>
                </p:cNvSpPr>
                <p:nvPr/>
              </p:nvSpPr>
              <p:spPr bwMode="auto">
                <a:xfrm>
                  <a:off x="3197" y="1979"/>
                  <a:ext cx="182" cy="363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567" name="Line 2583"/>
                <p:cNvSpPr>
                  <a:spLocks noChangeShapeType="1"/>
                </p:cNvSpPr>
                <p:nvPr/>
              </p:nvSpPr>
              <p:spPr bwMode="auto">
                <a:xfrm flipV="1">
                  <a:off x="3197" y="1299"/>
                  <a:ext cx="408" cy="680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568" name="Line 2584"/>
                <p:cNvSpPr>
                  <a:spLocks noChangeShapeType="1"/>
                </p:cNvSpPr>
                <p:nvPr/>
              </p:nvSpPr>
              <p:spPr bwMode="auto">
                <a:xfrm>
                  <a:off x="3107" y="1979"/>
                  <a:ext cx="9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569" name="Line 2585"/>
                <p:cNvSpPr>
                  <a:spLocks noChangeShapeType="1"/>
                </p:cNvSpPr>
                <p:nvPr/>
              </p:nvSpPr>
              <p:spPr bwMode="auto">
                <a:xfrm>
                  <a:off x="3333" y="2070"/>
                  <a:ext cx="137" cy="272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570" name="Line 2586"/>
                <p:cNvSpPr>
                  <a:spLocks noChangeShapeType="1"/>
                </p:cNvSpPr>
                <p:nvPr/>
              </p:nvSpPr>
              <p:spPr bwMode="auto">
                <a:xfrm flipV="1">
                  <a:off x="3333" y="1299"/>
                  <a:ext cx="454" cy="770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571" name="Line 2587"/>
                <p:cNvSpPr>
                  <a:spLocks noChangeShapeType="1"/>
                </p:cNvSpPr>
                <p:nvPr/>
              </p:nvSpPr>
              <p:spPr bwMode="auto">
                <a:xfrm>
                  <a:off x="3243" y="2070"/>
                  <a:ext cx="9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572" name="Oval 2588"/>
                <p:cNvSpPr>
                  <a:spLocks noChangeArrowheads="1"/>
                </p:cNvSpPr>
                <p:nvPr/>
              </p:nvSpPr>
              <p:spPr bwMode="auto">
                <a:xfrm>
                  <a:off x="3923" y="1162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  <p:sp>
              <p:nvSpPr>
                <p:cNvPr id="172573" name="Oval 2589"/>
                <p:cNvSpPr>
                  <a:spLocks noChangeArrowheads="1"/>
                </p:cNvSpPr>
                <p:nvPr/>
              </p:nvSpPr>
              <p:spPr bwMode="auto">
                <a:xfrm>
                  <a:off x="4150" y="2341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72574" name="Line 2590"/>
                <p:cNvSpPr>
                  <a:spLocks noChangeShapeType="1"/>
                </p:cNvSpPr>
                <p:nvPr/>
              </p:nvSpPr>
              <p:spPr bwMode="auto">
                <a:xfrm>
                  <a:off x="3651" y="2523"/>
                  <a:ext cx="9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575" name="Oval 2591"/>
                <p:cNvSpPr>
                  <a:spLocks noChangeArrowheads="1"/>
                </p:cNvSpPr>
                <p:nvPr/>
              </p:nvSpPr>
              <p:spPr bwMode="auto">
                <a:xfrm>
                  <a:off x="3243" y="2342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72576" name="Oval 2592"/>
                <p:cNvSpPr>
                  <a:spLocks noChangeArrowheads="1"/>
                </p:cNvSpPr>
                <p:nvPr/>
              </p:nvSpPr>
              <p:spPr bwMode="auto">
                <a:xfrm>
                  <a:off x="3333" y="2342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72577" name="Oval 2593"/>
                <p:cNvSpPr>
                  <a:spLocks noChangeArrowheads="1"/>
                </p:cNvSpPr>
                <p:nvPr/>
              </p:nvSpPr>
              <p:spPr bwMode="auto">
                <a:xfrm>
                  <a:off x="3424" y="2342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72578" name="Oval 2594"/>
                <p:cNvSpPr>
                  <a:spLocks noChangeArrowheads="1"/>
                </p:cNvSpPr>
                <p:nvPr/>
              </p:nvSpPr>
              <p:spPr bwMode="auto">
                <a:xfrm>
                  <a:off x="3152" y="1162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  <p:sp>
              <p:nvSpPr>
                <p:cNvPr id="172579" name="Oval 2595"/>
                <p:cNvSpPr>
                  <a:spLocks noChangeArrowheads="1"/>
                </p:cNvSpPr>
                <p:nvPr/>
              </p:nvSpPr>
              <p:spPr bwMode="auto">
                <a:xfrm>
                  <a:off x="3515" y="1162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  <p:sp>
              <p:nvSpPr>
                <p:cNvPr id="172580" name="Oval 2596"/>
                <p:cNvSpPr>
                  <a:spLocks noChangeArrowheads="1"/>
                </p:cNvSpPr>
                <p:nvPr/>
              </p:nvSpPr>
              <p:spPr bwMode="auto">
                <a:xfrm>
                  <a:off x="3741" y="1162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  <p:sp>
              <p:nvSpPr>
                <p:cNvPr id="172581" name="Line 2597"/>
                <p:cNvSpPr>
                  <a:spLocks noChangeShapeType="1"/>
                </p:cNvSpPr>
                <p:nvPr/>
              </p:nvSpPr>
              <p:spPr bwMode="auto">
                <a:xfrm>
                  <a:off x="3696" y="1480"/>
                  <a:ext cx="9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582" name="Line 2598"/>
                <p:cNvSpPr>
                  <a:spLocks noChangeShapeType="1"/>
                </p:cNvSpPr>
                <p:nvPr/>
              </p:nvSpPr>
              <p:spPr bwMode="auto">
                <a:xfrm>
                  <a:off x="4105" y="1752"/>
                  <a:ext cx="318" cy="590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583" name="Oval 2599"/>
                <p:cNvSpPr>
                  <a:spLocks noChangeArrowheads="1"/>
                </p:cNvSpPr>
                <p:nvPr/>
              </p:nvSpPr>
              <p:spPr bwMode="auto">
                <a:xfrm>
                  <a:off x="4332" y="2341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72584" name="Line 2600"/>
                <p:cNvSpPr>
                  <a:spLocks noChangeShapeType="1"/>
                </p:cNvSpPr>
                <p:nvPr/>
              </p:nvSpPr>
              <p:spPr bwMode="auto">
                <a:xfrm flipV="1">
                  <a:off x="4104" y="1253"/>
                  <a:ext cx="273" cy="453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585" name="Line 2601"/>
                <p:cNvSpPr>
                  <a:spLocks noChangeShapeType="1"/>
                </p:cNvSpPr>
                <p:nvPr/>
              </p:nvSpPr>
              <p:spPr bwMode="auto">
                <a:xfrm>
                  <a:off x="3923" y="1706"/>
                  <a:ext cx="18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586" name="Oval 2602"/>
                <p:cNvSpPr>
                  <a:spLocks noChangeArrowheads="1"/>
                </p:cNvSpPr>
                <p:nvPr/>
              </p:nvSpPr>
              <p:spPr bwMode="auto">
                <a:xfrm>
                  <a:off x="4286" y="1162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  <p:sp>
              <p:nvSpPr>
                <p:cNvPr id="172587" name="Line 2603"/>
                <p:cNvSpPr>
                  <a:spLocks noChangeShapeType="1"/>
                </p:cNvSpPr>
                <p:nvPr/>
              </p:nvSpPr>
              <p:spPr bwMode="auto">
                <a:xfrm>
                  <a:off x="3515" y="2205"/>
                  <a:ext cx="91" cy="136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588" name="Oval 2604"/>
                <p:cNvSpPr>
                  <a:spLocks noChangeArrowheads="1"/>
                </p:cNvSpPr>
                <p:nvPr/>
              </p:nvSpPr>
              <p:spPr bwMode="auto">
                <a:xfrm>
                  <a:off x="3560" y="2341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72589" name="Line 2605"/>
                <p:cNvSpPr>
                  <a:spLocks noChangeShapeType="1"/>
                </p:cNvSpPr>
                <p:nvPr/>
              </p:nvSpPr>
              <p:spPr bwMode="auto">
                <a:xfrm flipV="1">
                  <a:off x="3515" y="1253"/>
                  <a:ext cx="590" cy="951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590" name="Oval 2606"/>
                <p:cNvSpPr>
                  <a:spLocks noChangeArrowheads="1"/>
                </p:cNvSpPr>
                <p:nvPr/>
              </p:nvSpPr>
              <p:spPr bwMode="auto">
                <a:xfrm>
                  <a:off x="4059" y="1162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  <p:sp>
              <p:nvSpPr>
                <p:cNvPr id="172591" name="Line 2607"/>
                <p:cNvSpPr>
                  <a:spLocks noChangeShapeType="1"/>
                </p:cNvSpPr>
                <p:nvPr/>
              </p:nvSpPr>
              <p:spPr bwMode="auto">
                <a:xfrm>
                  <a:off x="3379" y="2205"/>
                  <a:ext cx="13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</p:grpSp>
          <p:grpSp>
            <p:nvGrpSpPr>
              <p:cNvPr id="172592" name="Group 2608"/>
              <p:cNvGrpSpPr>
                <a:grpSpLocks/>
              </p:cNvGrpSpPr>
              <p:nvPr/>
            </p:nvGrpSpPr>
            <p:grpSpPr bwMode="auto">
              <a:xfrm>
                <a:off x="3696" y="2976"/>
                <a:ext cx="1588" cy="1361"/>
                <a:chOff x="2880" y="1162"/>
                <a:chExt cx="1588" cy="1361"/>
              </a:xfrm>
            </p:grpSpPr>
            <p:sp>
              <p:nvSpPr>
                <p:cNvPr id="172593" name="Line 2609"/>
                <p:cNvSpPr>
                  <a:spLocks noChangeShapeType="1"/>
                </p:cNvSpPr>
                <p:nvPr/>
              </p:nvSpPr>
              <p:spPr bwMode="auto">
                <a:xfrm>
                  <a:off x="3787" y="1480"/>
                  <a:ext cx="453" cy="862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594" name="Line 2610"/>
                <p:cNvSpPr>
                  <a:spLocks noChangeShapeType="1"/>
                </p:cNvSpPr>
                <p:nvPr/>
              </p:nvSpPr>
              <p:spPr bwMode="auto">
                <a:xfrm flipV="1">
                  <a:off x="3787" y="1298"/>
                  <a:ext cx="136" cy="181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595" name="Line 2611"/>
                <p:cNvSpPr>
                  <a:spLocks noChangeShapeType="1"/>
                </p:cNvSpPr>
                <p:nvPr/>
              </p:nvSpPr>
              <p:spPr bwMode="auto">
                <a:xfrm>
                  <a:off x="2880" y="1752"/>
                  <a:ext cx="9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596" name="Line 2612"/>
                <p:cNvSpPr>
                  <a:spLocks noChangeShapeType="1"/>
                </p:cNvSpPr>
                <p:nvPr/>
              </p:nvSpPr>
              <p:spPr bwMode="auto">
                <a:xfrm>
                  <a:off x="2970" y="1752"/>
                  <a:ext cx="318" cy="590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597" name="Line 2613"/>
                <p:cNvSpPr>
                  <a:spLocks noChangeShapeType="1"/>
                </p:cNvSpPr>
                <p:nvPr/>
              </p:nvSpPr>
              <p:spPr bwMode="auto">
                <a:xfrm flipV="1">
                  <a:off x="2970" y="1299"/>
                  <a:ext cx="273" cy="453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598" name="Line 2614"/>
                <p:cNvSpPr>
                  <a:spLocks noChangeShapeType="1"/>
                </p:cNvSpPr>
                <p:nvPr/>
              </p:nvSpPr>
              <p:spPr bwMode="auto">
                <a:xfrm>
                  <a:off x="3197" y="1979"/>
                  <a:ext cx="182" cy="363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599" name="Line 2615"/>
                <p:cNvSpPr>
                  <a:spLocks noChangeShapeType="1"/>
                </p:cNvSpPr>
                <p:nvPr/>
              </p:nvSpPr>
              <p:spPr bwMode="auto">
                <a:xfrm flipV="1">
                  <a:off x="3197" y="1299"/>
                  <a:ext cx="408" cy="680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600" name="Line 2616"/>
                <p:cNvSpPr>
                  <a:spLocks noChangeShapeType="1"/>
                </p:cNvSpPr>
                <p:nvPr/>
              </p:nvSpPr>
              <p:spPr bwMode="auto">
                <a:xfrm>
                  <a:off x="3107" y="1979"/>
                  <a:ext cx="9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601" name="Line 2617"/>
                <p:cNvSpPr>
                  <a:spLocks noChangeShapeType="1"/>
                </p:cNvSpPr>
                <p:nvPr/>
              </p:nvSpPr>
              <p:spPr bwMode="auto">
                <a:xfrm>
                  <a:off x="3333" y="2070"/>
                  <a:ext cx="137" cy="272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602" name="Line 2618"/>
                <p:cNvSpPr>
                  <a:spLocks noChangeShapeType="1"/>
                </p:cNvSpPr>
                <p:nvPr/>
              </p:nvSpPr>
              <p:spPr bwMode="auto">
                <a:xfrm flipV="1">
                  <a:off x="3333" y="1299"/>
                  <a:ext cx="454" cy="770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603" name="Line 2619"/>
                <p:cNvSpPr>
                  <a:spLocks noChangeShapeType="1"/>
                </p:cNvSpPr>
                <p:nvPr/>
              </p:nvSpPr>
              <p:spPr bwMode="auto">
                <a:xfrm>
                  <a:off x="3243" y="2070"/>
                  <a:ext cx="9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604" name="Oval 2620"/>
                <p:cNvSpPr>
                  <a:spLocks noChangeArrowheads="1"/>
                </p:cNvSpPr>
                <p:nvPr/>
              </p:nvSpPr>
              <p:spPr bwMode="auto">
                <a:xfrm>
                  <a:off x="3923" y="1162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  <p:sp>
              <p:nvSpPr>
                <p:cNvPr id="172605" name="Oval 2621"/>
                <p:cNvSpPr>
                  <a:spLocks noChangeArrowheads="1"/>
                </p:cNvSpPr>
                <p:nvPr/>
              </p:nvSpPr>
              <p:spPr bwMode="auto">
                <a:xfrm>
                  <a:off x="4150" y="2341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72606" name="Line 2622"/>
                <p:cNvSpPr>
                  <a:spLocks noChangeShapeType="1"/>
                </p:cNvSpPr>
                <p:nvPr/>
              </p:nvSpPr>
              <p:spPr bwMode="auto">
                <a:xfrm>
                  <a:off x="3651" y="2523"/>
                  <a:ext cx="9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607" name="Oval 2623"/>
                <p:cNvSpPr>
                  <a:spLocks noChangeArrowheads="1"/>
                </p:cNvSpPr>
                <p:nvPr/>
              </p:nvSpPr>
              <p:spPr bwMode="auto">
                <a:xfrm>
                  <a:off x="3243" y="2342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72608" name="Oval 2624"/>
                <p:cNvSpPr>
                  <a:spLocks noChangeArrowheads="1"/>
                </p:cNvSpPr>
                <p:nvPr/>
              </p:nvSpPr>
              <p:spPr bwMode="auto">
                <a:xfrm>
                  <a:off x="3333" y="2342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72609" name="Oval 2625"/>
                <p:cNvSpPr>
                  <a:spLocks noChangeArrowheads="1"/>
                </p:cNvSpPr>
                <p:nvPr/>
              </p:nvSpPr>
              <p:spPr bwMode="auto">
                <a:xfrm>
                  <a:off x="3424" y="2342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72610" name="Oval 2626"/>
                <p:cNvSpPr>
                  <a:spLocks noChangeArrowheads="1"/>
                </p:cNvSpPr>
                <p:nvPr/>
              </p:nvSpPr>
              <p:spPr bwMode="auto">
                <a:xfrm>
                  <a:off x="3152" y="1162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  <p:sp>
              <p:nvSpPr>
                <p:cNvPr id="172611" name="Oval 2627"/>
                <p:cNvSpPr>
                  <a:spLocks noChangeArrowheads="1"/>
                </p:cNvSpPr>
                <p:nvPr/>
              </p:nvSpPr>
              <p:spPr bwMode="auto">
                <a:xfrm>
                  <a:off x="3515" y="1162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  <p:sp>
              <p:nvSpPr>
                <p:cNvPr id="172612" name="Oval 2628"/>
                <p:cNvSpPr>
                  <a:spLocks noChangeArrowheads="1"/>
                </p:cNvSpPr>
                <p:nvPr/>
              </p:nvSpPr>
              <p:spPr bwMode="auto">
                <a:xfrm>
                  <a:off x="3741" y="1162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  <p:sp>
              <p:nvSpPr>
                <p:cNvPr id="172613" name="Line 2629"/>
                <p:cNvSpPr>
                  <a:spLocks noChangeShapeType="1"/>
                </p:cNvSpPr>
                <p:nvPr/>
              </p:nvSpPr>
              <p:spPr bwMode="auto">
                <a:xfrm>
                  <a:off x="3696" y="1480"/>
                  <a:ext cx="9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614" name="Line 2630"/>
                <p:cNvSpPr>
                  <a:spLocks noChangeShapeType="1"/>
                </p:cNvSpPr>
                <p:nvPr/>
              </p:nvSpPr>
              <p:spPr bwMode="auto">
                <a:xfrm>
                  <a:off x="4105" y="1752"/>
                  <a:ext cx="318" cy="590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615" name="Oval 2631"/>
                <p:cNvSpPr>
                  <a:spLocks noChangeArrowheads="1"/>
                </p:cNvSpPr>
                <p:nvPr/>
              </p:nvSpPr>
              <p:spPr bwMode="auto">
                <a:xfrm>
                  <a:off x="4332" y="2341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72616" name="Line 2632"/>
                <p:cNvSpPr>
                  <a:spLocks noChangeShapeType="1"/>
                </p:cNvSpPr>
                <p:nvPr/>
              </p:nvSpPr>
              <p:spPr bwMode="auto">
                <a:xfrm flipV="1">
                  <a:off x="4104" y="1253"/>
                  <a:ext cx="273" cy="453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617" name="Line 2633"/>
                <p:cNvSpPr>
                  <a:spLocks noChangeShapeType="1"/>
                </p:cNvSpPr>
                <p:nvPr/>
              </p:nvSpPr>
              <p:spPr bwMode="auto">
                <a:xfrm>
                  <a:off x="3923" y="1706"/>
                  <a:ext cx="18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618" name="Oval 2634"/>
                <p:cNvSpPr>
                  <a:spLocks noChangeArrowheads="1"/>
                </p:cNvSpPr>
                <p:nvPr/>
              </p:nvSpPr>
              <p:spPr bwMode="auto">
                <a:xfrm>
                  <a:off x="4286" y="1162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  <p:sp>
              <p:nvSpPr>
                <p:cNvPr id="172619" name="Line 2635"/>
                <p:cNvSpPr>
                  <a:spLocks noChangeShapeType="1"/>
                </p:cNvSpPr>
                <p:nvPr/>
              </p:nvSpPr>
              <p:spPr bwMode="auto">
                <a:xfrm>
                  <a:off x="3515" y="2205"/>
                  <a:ext cx="91" cy="136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620" name="Oval 2636"/>
                <p:cNvSpPr>
                  <a:spLocks noChangeArrowheads="1"/>
                </p:cNvSpPr>
                <p:nvPr/>
              </p:nvSpPr>
              <p:spPr bwMode="auto">
                <a:xfrm>
                  <a:off x="3560" y="2341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72621" name="Line 2637"/>
                <p:cNvSpPr>
                  <a:spLocks noChangeShapeType="1"/>
                </p:cNvSpPr>
                <p:nvPr/>
              </p:nvSpPr>
              <p:spPr bwMode="auto">
                <a:xfrm flipV="1">
                  <a:off x="3515" y="1253"/>
                  <a:ext cx="590" cy="951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622" name="Oval 2638"/>
                <p:cNvSpPr>
                  <a:spLocks noChangeArrowheads="1"/>
                </p:cNvSpPr>
                <p:nvPr/>
              </p:nvSpPr>
              <p:spPr bwMode="auto">
                <a:xfrm>
                  <a:off x="4059" y="1162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  <p:sp>
              <p:nvSpPr>
                <p:cNvPr id="172623" name="Line 2639"/>
                <p:cNvSpPr>
                  <a:spLocks noChangeShapeType="1"/>
                </p:cNvSpPr>
                <p:nvPr/>
              </p:nvSpPr>
              <p:spPr bwMode="auto">
                <a:xfrm>
                  <a:off x="3379" y="2205"/>
                  <a:ext cx="13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</p:grpSp>
          <p:grpSp>
            <p:nvGrpSpPr>
              <p:cNvPr id="172624" name="Group 2640"/>
              <p:cNvGrpSpPr>
                <a:grpSpLocks/>
              </p:cNvGrpSpPr>
              <p:nvPr/>
            </p:nvGrpSpPr>
            <p:grpSpPr bwMode="auto">
              <a:xfrm>
                <a:off x="3469" y="2931"/>
                <a:ext cx="1588" cy="1361"/>
                <a:chOff x="2880" y="1162"/>
                <a:chExt cx="1588" cy="1361"/>
              </a:xfrm>
            </p:grpSpPr>
            <p:sp>
              <p:nvSpPr>
                <p:cNvPr id="172625" name="Line 2641"/>
                <p:cNvSpPr>
                  <a:spLocks noChangeShapeType="1"/>
                </p:cNvSpPr>
                <p:nvPr/>
              </p:nvSpPr>
              <p:spPr bwMode="auto">
                <a:xfrm>
                  <a:off x="3787" y="1480"/>
                  <a:ext cx="453" cy="862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626" name="Line 2642"/>
                <p:cNvSpPr>
                  <a:spLocks noChangeShapeType="1"/>
                </p:cNvSpPr>
                <p:nvPr/>
              </p:nvSpPr>
              <p:spPr bwMode="auto">
                <a:xfrm flipV="1">
                  <a:off x="3787" y="1298"/>
                  <a:ext cx="136" cy="181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627" name="Line 2643"/>
                <p:cNvSpPr>
                  <a:spLocks noChangeShapeType="1"/>
                </p:cNvSpPr>
                <p:nvPr/>
              </p:nvSpPr>
              <p:spPr bwMode="auto">
                <a:xfrm>
                  <a:off x="2880" y="1752"/>
                  <a:ext cx="9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628" name="Line 2644"/>
                <p:cNvSpPr>
                  <a:spLocks noChangeShapeType="1"/>
                </p:cNvSpPr>
                <p:nvPr/>
              </p:nvSpPr>
              <p:spPr bwMode="auto">
                <a:xfrm>
                  <a:off x="2970" y="1752"/>
                  <a:ext cx="318" cy="590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629" name="Line 2645"/>
                <p:cNvSpPr>
                  <a:spLocks noChangeShapeType="1"/>
                </p:cNvSpPr>
                <p:nvPr/>
              </p:nvSpPr>
              <p:spPr bwMode="auto">
                <a:xfrm flipV="1">
                  <a:off x="2970" y="1299"/>
                  <a:ext cx="273" cy="453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630" name="Line 2646"/>
                <p:cNvSpPr>
                  <a:spLocks noChangeShapeType="1"/>
                </p:cNvSpPr>
                <p:nvPr/>
              </p:nvSpPr>
              <p:spPr bwMode="auto">
                <a:xfrm>
                  <a:off x="3197" y="1979"/>
                  <a:ext cx="182" cy="363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631" name="Line 2647"/>
                <p:cNvSpPr>
                  <a:spLocks noChangeShapeType="1"/>
                </p:cNvSpPr>
                <p:nvPr/>
              </p:nvSpPr>
              <p:spPr bwMode="auto">
                <a:xfrm flipV="1">
                  <a:off x="3197" y="1299"/>
                  <a:ext cx="408" cy="680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632" name="Line 2648"/>
                <p:cNvSpPr>
                  <a:spLocks noChangeShapeType="1"/>
                </p:cNvSpPr>
                <p:nvPr/>
              </p:nvSpPr>
              <p:spPr bwMode="auto">
                <a:xfrm>
                  <a:off x="3107" y="1979"/>
                  <a:ext cx="9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633" name="Line 2649"/>
                <p:cNvSpPr>
                  <a:spLocks noChangeShapeType="1"/>
                </p:cNvSpPr>
                <p:nvPr/>
              </p:nvSpPr>
              <p:spPr bwMode="auto">
                <a:xfrm>
                  <a:off x="3333" y="2070"/>
                  <a:ext cx="137" cy="272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634" name="Line 2650"/>
                <p:cNvSpPr>
                  <a:spLocks noChangeShapeType="1"/>
                </p:cNvSpPr>
                <p:nvPr/>
              </p:nvSpPr>
              <p:spPr bwMode="auto">
                <a:xfrm flipV="1">
                  <a:off x="3333" y="1299"/>
                  <a:ext cx="454" cy="770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635" name="Line 2651"/>
                <p:cNvSpPr>
                  <a:spLocks noChangeShapeType="1"/>
                </p:cNvSpPr>
                <p:nvPr/>
              </p:nvSpPr>
              <p:spPr bwMode="auto">
                <a:xfrm>
                  <a:off x="3243" y="2070"/>
                  <a:ext cx="9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636" name="Oval 2652"/>
                <p:cNvSpPr>
                  <a:spLocks noChangeArrowheads="1"/>
                </p:cNvSpPr>
                <p:nvPr/>
              </p:nvSpPr>
              <p:spPr bwMode="auto">
                <a:xfrm>
                  <a:off x="3923" y="1162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  <p:sp>
              <p:nvSpPr>
                <p:cNvPr id="172637" name="Oval 2653"/>
                <p:cNvSpPr>
                  <a:spLocks noChangeArrowheads="1"/>
                </p:cNvSpPr>
                <p:nvPr/>
              </p:nvSpPr>
              <p:spPr bwMode="auto">
                <a:xfrm>
                  <a:off x="4150" y="2341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72638" name="Line 2654"/>
                <p:cNvSpPr>
                  <a:spLocks noChangeShapeType="1"/>
                </p:cNvSpPr>
                <p:nvPr/>
              </p:nvSpPr>
              <p:spPr bwMode="auto">
                <a:xfrm>
                  <a:off x="3651" y="2523"/>
                  <a:ext cx="9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639" name="Oval 2655"/>
                <p:cNvSpPr>
                  <a:spLocks noChangeArrowheads="1"/>
                </p:cNvSpPr>
                <p:nvPr/>
              </p:nvSpPr>
              <p:spPr bwMode="auto">
                <a:xfrm>
                  <a:off x="3243" y="2342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72640" name="Oval 2656"/>
                <p:cNvSpPr>
                  <a:spLocks noChangeArrowheads="1"/>
                </p:cNvSpPr>
                <p:nvPr/>
              </p:nvSpPr>
              <p:spPr bwMode="auto">
                <a:xfrm>
                  <a:off x="3333" y="2342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72641" name="Oval 2657"/>
                <p:cNvSpPr>
                  <a:spLocks noChangeArrowheads="1"/>
                </p:cNvSpPr>
                <p:nvPr/>
              </p:nvSpPr>
              <p:spPr bwMode="auto">
                <a:xfrm>
                  <a:off x="3424" y="2342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72642" name="Oval 2658"/>
                <p:cNvSpPr>
                  <a:spLocks noChangeArrowheads="1"/>
                </p:cNvSpPr>
                <p:nvPr/>
              </p:nvSpPr>
              <p:spPr bwMode="auto">
                <a:xfrm>
                  <a:off x="3152" y="1162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  <p:sp>
              <p:nvSpPr>
                <p:cNvPr id="172643" name="Oval 2659"/>
                <p:cNvSpPr>
                  <a:spLocks noChangeArrowheads="1"/>
                </p:cNvSpPr>
                <p:nvPr/>
              </p:nvSpPr>
              <p:spPr bwMode="auto">
                <a:xfrm>
                  <a:off x="3515" y="1162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  <p:sp>
              <p:nvSpPr>
                <p:cNvPr id="172644" name="Oval 2660"/>
                <p:cNvSpPr>
                  <a:spLocks noChangeArrowheads="1"/>
                </p:cNvSpPr>
                <p:nvPr/>
              </p:nvSpPr>
              <p:spPr bwMode="auto">
                <a:xfrm>
                  <a:off x="3741" y="1162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  <p:sp>
              <p:nvSpPr>
                <p:cNvPr id="172645" name="Line 2661"/>
                <p:cNvSpPr>
                  <a:spLocks noChangeShapeType="1"/>
                </p:cNvSpPr>
                <p:nvPr/>
              </p:nvSpPr>
              <p:spPr bwMode="auto">
                <a:xfrm>
                  <a:off x="3696" y="1480"/>
                  <a:ext cx="9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646" name="Line 2662"/>
                <p:cNvSpPr>
                  <a:spLocks noChangeShapeType="1"/>
                </p:cNvSpPr>
                <p:nvPr/>
              </p:nvSpPr>
              <p:spPr bwMode="auto">
                <a:xfrm>
                  <a:off x="4105" y="1752"/>
                  <a:ext cx="318" cy="590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647" name="Oval 2663"/>
                <p:cNvSpPr>
                  <a:spLocks noChangeArrowheads="1"/>
                </p:cNvSpPr>
                <p:nvPr/>
              </p:nvSpPr>
              <p:spPr bwMode="auto">
                <a:xfrm>
                  <a:off x="4332" y="2341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72648" name="Line 2664"/>
                <p:cNvSpPr>
                  <a:spLocks noChangeShapeType="1"/>
                </p:cNvSpPr>
                <p:nvPr/>
              </p:nvSpPr>
              <p:spPr bwMode="auto">
                <a:xfrm flipV="1">
                  <a:off x="4104" y="1253"/>
                  <a:ext cx="273" cy="453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649" name="Line 2665"/>
                <p:cNvSpPr>
                  <a:spLocks noChangeShapeType="1"/>
                </p:cNvSpPr>
                <p:nvPr/>
              </p:nvSpPr>
              <p:spPr bwMode="auto">
                <a:xfrm>
                  <a:off x="3923" y="1706"/>
                  <a:ext cx="18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650" name="Oval 2666"/>
                <p:cNvSpPr>
                  <a:spLocks noChangeArrowheads="1"/>
                </p:cNvSpPr>
                <p:nvPr/>
              </p:nvSpPr>
              <p:spPr bwMode="auto">
                <a:xfrm>
                  <a:off x="4286" y="1162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  <p:sp>
              <p:nvSpPr>
                <p:cNvPr id="172651" name="Line 2667"/>
                <p:cNvSpPr>
                  <a:spLocks noChangeShapeType="1"/>
                </p:cNvSpPr>
                <p:nvPr/>
              </p:nvSpPr>
              <p:spPr bwMode="auto">
                <a:xfrm>
                  <a:off x="3515" y="2205"/>
                  <a:ext cx="91" cy="136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652" name="Oval 2668"/>
                <p:cNvSpPr>
                  <a:spLocks noChangeArrowheads="1"/>
                </p:cNvSpPr>
                <p:nvPr/>
              </p:nvSpPr>
              <p:spPr bwMode="auto">
                <a:xfrm>
                  <a:off x="3560" y="2341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72653" name="Line 2669"/>
                <p:cNvSpPr>
                  <a:spLocks noChangeShapeType="1"/>
                </p:cNvSpPr>
                <p:nvPr/>
              </p:nvSpPr>
              <p:spPr bwMode="auto">
                <a:xfrm flipV="1">
                  <a:off x="3515" y="1253"/>
                  <a:ext cx="590" cy="951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654" name="Oval 2670"/>
                <p:cNvSpPr>
                  <a:spLocks noChangeArrowheads="1"/>
                </p:cNvSpPr>
                <p:nvPr/>
              </p:nvSpPr>
              <p:spPr bwMode="auto">
                <a:xfrm>
                  <a:off x="4059" y="1162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  <p:sp>
              <p:nvSpPr>
                <p:cNvPr id="172655" name="Line 2671"/>
                <p:cNvSpPr>
                  <a:spLocks noChangeShapeType="1"/>
                </p:cNvSpPr>
                <p:nvPr/>
              </p:nvSpPr>
              <p:spPr bwMode="auto">
                <a:xfrm>
                  <a:off x="3379" y="2205"/>
                  <a:ext cx="13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</p:grpSp>
          <p:grpSp>
            <p:nvGrpSpPr>
              <p:cNvPr id="172656" name="Group 2672"/>
              <p:cNvGrpSpPr>
                <a:grpSpLocks/>
              </p:cNvGrpSpPr>
              <p:nvPr/>
            </p:nvGrpSpPr>
            <p:grpSpPr bwMode="auto">
              <a:xfrm>
                <a:off x="4513" y="2976"/>
                <a:ext cx="1588" cy="1361"/>
                <a:chOff x="2880" y="1162"/>
                <a:chExt cx="1588" cy="1361"/>
              </a:xfrm>
            </p:grpSpPr>
            <p:sp>
              <p:nvSpPr>
                <p:cNvPr id="172657" name="Line 2673"/>
                <p:cNvSpPr>
                  <a:spLocks noChangeShapeType="1"/>
                </p:cNvSpPr>
                <p:nvPr/>
              </p:nvSpPr>
              <p:spPr bwMode="auto">
                <a:xfrm>
                  <a:off x="3787" y="1480"/>
                  <a:ext cx="453" cy="862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658" name="Line 2674"/>
                <p:cNvSpPr>
                  <a:spLocks noChangeShapeType="1"/>
                </p:cNvSpPr>
                <p:nvPr/>
              </p:nvSpPr>
              <p:spPr bwMode="auto">
                <a:xfrm flipV="1">
                  <a:off x="3787" y="1298"/>
                  <a:ext cx="136" cy="181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659" name="Line 2675"/>
                <p:cNvSpPr>
                  <a:spLocks noChangeShapeType="1"/>
                </p:cNvSpPr>
                <p:nvPr/>
              </p:nvSpPr>
              <p:spPr bwMode="auto">
                <a:xfrm>
                  <a:off x="2880" y="1752"/>
                  <a:ext cx="9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660" name="Line 2676"/>
                <p:cNvSpPr>
                  <a:spLocks noChangeShapeType="1"/>
                </p:cNvSpPr>
                <p:nvPr/>
              </p:nvSpPr>
              <p:spPr bwMode="auto">
                <a:xfrm>
                  <a:off x="2970" y="1752"/>
                  <a:ext cx="318" cy="590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661" name="Line 2677"/>
                <p:cNvSpPr>
                  <a:spLocks noChangeShapeType="1"/>
                </p:cNvSpPr>
                <p:nvPr/>
              </p:nvSpPr>
              <p:spPr bwMode="auto">
                <a:xfrm flipV="1">
                  <a:off x="2970" y="1299"/>
                  <a:ext cx="273" cy="453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662" name="Line 2678"/>
                <p:cNvSpPr>
                  <a:spLocks noChangeShapeType="1"/>
                </p:cNvSpPr>
                <p:nvPr/>
              </p:nvSpPr>
              <p:spPr bwMode="auto">
                <a:xfrm>
                  <a:off x="3197" y="1979"/>
                  <a:ext cx="182" cy="363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663" name="Line 2679"/>
                <p:cNvSpPr>
                  <a:spLocks noChangeShapeType="1"/>
                </p:cNvSpPr>
                <p:nvPr/>
              </p:nvSpPr>
              <p:spPr bwMode="auto">
                <a:xfrm flipV="1">
                  <a:off x="3197" y="1299"/>
                  <a:ext cx="408" cy="680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664" name="Line 2680"/>
                <p:cNvSpPr>
                  <a:spLocks noChangeShapeType="1"/>
                </p:cNvSpPr>
                <p:nvPr/>
              </p:nvSpPr>
              <p:spPr bwMode="auto">
                <a:xfrm>
                  <a:off x="3107" y="1979"/>
                  <a:ext cx="9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665" name="Line 2681"/>
                <p:cNvSpPr>
                  <a:spLocks noChangeShapeType="1"/>
                </p:cNvSpPr>
                <p:nvPr/>
              </p:nvSpPr>
              <p:spPr bwMode="auto">
                <a:xfrm>
                  <a:off x="3333" y="2070"/>
                  <a:ext cx="137" cy="272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666" name="Line 2682"/>
                <p:cNvSpPr>
                  <a:spLocks noChangeShapeType="1"/>
                </p:cNvSpPr>
                <p:nvPr/>
              </p:nvSpPr>
              <p:spPr bwMode="auto">
                <a:xfrm flipV="1">
                  <a:off x="3333" y="1299"/>
                  <a:ext cx="454" cy="770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667" name="Line 2683"/>
                <p:cNvSpPr>
                  <a:spLocks noChangeShapeType="1"/>
                </p:cNvSpPr>
                <p:nvPr/>
              </p:nvSpPr>
              <p:spPr bwMode="auto">
                <a:xfrm>
                  <a:off x="3243" y="2070"/>
                  <a:ext cx="9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668" name="Oval 2684"/>
                <p:cNvSpPr>
                  <a:spLocks noChangeArrowheads="1"/>
                </p:cNvSpPr>
                <p:nvPr/>
              </p:nvSpPr>
              <p:spPr bwMode="auto">
                <a:xfrm>
                  <a:off x="3923" y="1162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  <p:sp>
              <p:nvSpPr>
                <p:cNvPr id="172669" name="Oval 2685"/>
                <p:cNvSpPr>
                  <a:spLocks noChangeArrowheads="1"/>
                </p:cNvSpPr>
                <p:nvPr/>
              </p:nvSpPr>
              <p:spPr bwMode="auto">
                <a:xfrm>
                  <a:off x="4150" y="2341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72670" name="Line 2686"/>
                <p:cNvSpPr>
                  <a:spLocks noChangeShapeType="1"/>
                </p:cNvSpPr>
                <p:nvPr/>
              </p:nvSpPr>
              <p:spPr bwMode="auto">
                <a:xfrm>
                  <a:off x="3651" y="2523"/>
                  <a:ext cx="9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671" name="Oval 2687"/>
                <p:cNvSpPr>
                  <a:spLocks noChangeArrowheads="1"/>
                </p:cNvSpPr>
                <p:nvPr/>
              </p:nvSpPr>
              <p:spPr bwMode="auto">
                <a:xfrm>
                  <a:off x="3243" y="2342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72672" name="Oval 2688"/>
                <p:cNvSpPr>
                  <a:spLocks noChangeArrowheads="1"/>
                </p:cNvSpPr>
                <p:nvPr/>
              </p:nvSpPr>
              <p:spPr bwMode="auto">
                <a:xfrm>
                  <a:off x="3333" y="2342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72673" name="Oval 2689"/>
                <p:cNvSpPr>
                  <a:spLocks noChangeArrowheads="1"/>
                </p:cNvSpPr>
                <p:nvPr/>
              </p:nvSpPr>
              <p:spPr bwMode="auto">
                <a:xfrm>
                  <a:off x="3424" y="2342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72674" name="Oval 2690"/>
                <p:cNvSpPr>
                  <a:spLocks noChangeArrowheads="1"/>
                </p:cNvSpPr>
                <p:nvPr/>
              </p:nvSpPr>
              <p:spPr bwMode="auto">
                <a:xfrm>
                  <a:off x="3152" y="1162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  <p:sp>
              <p:nvSpPr>
                <p:cNvPr id="172675" name="Oval 2691"/>
                <p:cNvSpPr>
                  <a:spLocks noChangeArrowheads="1"/>
                </p:cNvSpPr>
                <p:nvPr/>
              </p:nvSpPr>
              <p:spPr bwMode="auto">
                <a:xfrm>
                  <a:off x="3515" y="1162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  <p:sp>
              <p:nvSpPr>
                <p:cNvPr id="172676" name="Oval 2692"/>
                <p:cNvSpPr>
                  <a:spLocks noChangeArrowheads="1"/>
                </p:cNvSpPr>
                <p:nvPr/>
              </p:nvSpPr>
              <p:spPr bwMode="auto">
                <a:xfrm>
                  <a:off x="3741" y="1162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  <p:sp>
              <p:nvSpPr>
                <p:cNvPr id="172677" name="Line 2693"/>
                <p:cNvSpPr>
                  <a:spLocks noChangeShapeType="1"/>
                </p:cNvSpPr>
                <p:nvPr/>
              </p:nvSpPr>
              <p:spPr bwMode="auto">
                <a:xfrm>
                  <a:off x="3696" y="1480"/>
                  <a:ext cx="9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678" name="Line 2694"/>
                <p:cNvSpPr>
                  <a:spLocks noChangeShapeType="1"/>
                </p:cNvSpPr>
                <p:nvPr/>
              </p:nvSpPr>
              <p:spPr bwMode="auto">
                <a:xfrm>
                  <a:off x="4105" y="1752"/>
                  <a:ext cx="318" cy="590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679" name="Oval 2695"/>
                <p:cNvSpPr>
                  <a:spLocks noChangeArrowheads="1"/>
                </p:cNvSpPr>
                <p:nvPr/>
              </p:nvSpPr>
              <p:spPr bwMode="auto">
                <a:xfrm>
                  <a:off x="4332" y="2341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72680" name="Line 2696"/>
                <p:cNvSpPr>
                  <a:spLocks noChangeShapeType="1"/>
                </p:cNvSpPr>
                <p:nvPr/>
              </p:nvSpPr>
              <p:spPr bwMode="auto">
                <a:xfrm flipV="1">
                  <a:off x="4104" y="1253"/>
                  <a:ext cx="273" cy="453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681" name="Line 2697"/>
                <p:cNvSpPr>
                  <a:spLocks noChangeShapeType="1"/>
                </p:cNvSpPr>
                <p:nvPr/>
              </p:nvSpPr>
              <p:spPr bwMode="auto">
                <a:xfrm>
                  <a:off x="3923" y="1706"/>
                  <a:ext cx="18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682" name="Oval 2698"/>
                <p:cNvSpPr>
                  <a:spLocks noChangeArrowheads="1"/>
                </p:cNvSpPr>
                <p:nvPr/>
              </p:nvSpPr>
              <p:spPr bwMode="auto">
                <a:xfrm>
                  <a:off x="4286" y="1162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  <p:sp>
              <p:nvSpPr>
                <p:cNvPr id="172683" name="Line 2699"/>
                <p:cNvSpPr>
                  <a:spLocks noChangeShapeType="1"/>
                </p:cNvSpPr>
                <p:nvPr/>
              </p:nvSpPr>
              <p:spPr bwMode="auto">
                <a:xfrm>
                  <a:off x="3515" y="2205"/>
                  <a:ext cx="91" cy="136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684" name="Oval 2700"/>
                <p:cNvSpPr>
                  <a:spLocks noChangeArrowheads="1"/>
                </p:cNvSpPr>
                <p:nvPr/>
              </p:nvSpPr>
              <p:spPr bwMode="auto">
                <a:xfrm>
                  <a:off x="3560" y="2341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72685" name="Line 2701"/>
                <p:cNvSpPr>
                  <a:spLocks noChangeShapeType="1"/>
                </p:cNvSpPr>
                <p:nvPr/>
              </p:nvSpPr>
              <p:spPr bwMode="auto">
                <a:xfrm flipV="1">
                  <a:off x="3515" y="1253"/>
                  <a:ext cx="590" cy="951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686" name="Oval 2702"/>
                <p:cNvSpPr>
                  <a:spLocks noChangeArrowheads="1"/>
                </p:cNvSpPr>
                <p:nvPr/>
              </p:nvSpPr>
              <p:spPr bwMode="auto">
                <a:xfrm>
                  <a:off x="4059" y="1162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  <p:sp>
              <p:nvSpPr>
                <p:cNvPr id="172687" name="Line 2703"/>
                <p:cNvSpPr>
                  <a:spLocks noChangeShapeType="1"/>
                </p:cNvSpPr>
                <p:nvPr/>
              </p:nvSpPr>
              <p:spPr bwMode="auto">
                <a:xfrm>
                  <a:off x="3379" y="2205"/>
                  <a:ext cx="13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</p:grpSp>
          <p:grpSp>
            <p:nvGrpSpPr>
              <p:cNvPr id="172688" name="Group 2704"/>
              <p:cNvGrpSpPr>
                <a:grpSpLocks/>
              </p:cNvGrpSpPr>
              <p:nvPr/>
            </p:nvGrpSpPr>
            <p:grpSpPr bwMode="auto">
              <a:xfrm>
                <a:off x="4558" y="2931"/>
                <a:ext cx="1588" cy="1361"/>
                <a:chOff x="2880" y="1162"/>
                <a:chExt cx="1588" cy="1361"/>
              </a:xfrm>
            </p:grpSpPr>
            <p:sp>
              <p:nvSpPr>
                <p:cNvPr id="172689" name="Line 2705"/>
                <p:cNvSpPr>
                  <a:spLocks noChangeShapeType="1"/>
                </p:cNvSpPr>
                <p:nvPr/>
              </p:nvSpPr>
              <p:spPr bwMode="auto">
                <a:xfrm>
                  <a:off x="3787" y="1480"/>
                  <a:ext cx="453" cy="862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690" name="Line 2706"/>
                <p:cNvSpPr>
                  <a:spLocks noChangeShapeType="1"/>
                </p:cNvSpPr>
                <p:nvPr/>
              </p:nvSpPr>
              <p:spPr bwMode="auto">
                <a:xfrm flipV="1">
                  <a:off x="3787" y="1298"/>
                  <a:ext cx="136" cy="181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691" name="Line 2707"/>
                <p:cNvSpPr>
                  <a:spLocks noChangeShapeType="1"/>
                </p:cNvSpPr>
                <p:nvPr/>
              </p:nvSpPr>
              <p:spPr bwMode="auto">
                <a:xfrm>
                  <a:off x="2880" y="1752"/>
                  <a:ext cx="9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692" name="Line 2708"/>
                <p:cNvSpPr>
                  <a:spLocks noChangeShapeType="1"/>
                </p:cNvSpPr>
                <p:nvPr/>
              </p:nvSpPr>
              <p:spPr bwMode="auto">
                <a:xfrm>
                  <a:off x="2970" y="1752"/>
                  <a:ext cx="318" cy="590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693" name="Line 2709"/>
                <p:cNvSpPr>
                  <a:spLocks noChangeShapeType="1"/>
                </p:cNvSpPr>
                <p:nvPr/>
              </p:nvSpPr>
              <p:spPr bwMode="auto">
                <a:xfrm flipV="1">
                  <a:off x="2970" y="1299"/>
                  <a:ext cx="273" cy="453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694" name="Line 2710"/>
                <p:cNvSpPr>
                  <a:spLocks noChangeShapeType="1"/>
                </p:cNvSpPr>
                <p:nvPr/>
              </p:nvSpPr>
              <p:spPr bwMode="auto">
                <a:xfrm>
                  <a:off x="3197" y="1979"/>
                  <a:ext cx="182" cy="363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695" name="Line 2711"/>
                <p:cNvSpPr>
                  <a:spLocks noChangeShapeType="1"/>
                </p:cNvSpPr>
                <p:nvPr/>
              </p:nvSpPr>
              <p:spPr bwMode="auto">
                <a:xfrm flipV="1">
                  <a:off x="3197" y="1299"/>
                  <a:ext cx="408" cy="680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696" name="Line 2712"/>
                <p:cNvSpPr>
                  <a:spLocks noChangeShapeType="1"/>
                </p:cNvSpPr>
                <p:nvPr/>
              </p:nvSpPr>
              <p:spPr bwMode="auto">
                <a:xfrm>
                  <a:off x="3107" y="1979"/>
                  <a:ext cx="9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697" name="Line 2713"/>
                <p:cNvSpPr>
                  <a:spLocks noChangeShapeType="1"/>
                </p:cNvSpPr>
                <p:nvPr/>
              </p:nvSpPr>
              <p:spPr bwMode="auto">
                <a:xfrm>
                  <a:off x="3333" y="2070"/>
                  <a:ext cx="137" cy="272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698" name="Line 2714"/>
                <p:cNvSpPr>
                  <a:spLocks noChangeShapeType="1"/>
                </p:cNvSpPr>
                <p:nvPr/>
              </p:nvSpPr>
              <p:spPr bwMode="auto">
                <a:xfrm flipV="1">
                  <a:off x="3333" y="1299"/>
                  <a:ext cx="454" cy="770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699" name="Line 2715"/>
                <p:cNvSpPr>
                  <a:spLocks noChangeShapeType="1"/>
                </p:cNvSpPr>
                <p:nvPr/>
              </p:nvSpPr>
              <p:spPr bwMode="auto">
                <a:xfrm>
                  <a:off x="3243" y="2070"/>
                  <a:ext cx="9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700" name="Oval 2716"/>
                <p:cNvSpPr>
                  <a:spLocks noChangeArrowheads="1"/>
                </p:cNvSpPr>
                <p:nvPr/>
              </p:nvSpPr>
              <p:spPr bwMode="auto">
                <a:xfrm>
                  <a:off x="3923" y="1162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  <p:sp>
              <p:nvSpPr>
                <p:cNvPr id="172701" name="Oval 2717"/>
                <p:cNvSpPr>
                  <a:spLocks noChangeArrowheads="1"/>
                </p:cNvSpPr>
                <p:nvPr/>
              </p:nvSpPr>
              <p:spPr bwMode="auto">
                <a:xfrm>
                  <a:off x="4150" y="2341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72702" name="Line 2718"/>
                <p:cNvSpPr>
                  <a:spLocks noChangeShapeType="1"/>
                </p:cNvSpPr>
                <p:nvPr/>
              </p:nvSpPr>
              <p:spPr bwMode="auto">
                <a:xfrm>
                  <a:off x="3651" y="2523"/>
                  <a:ext cx="9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703" name="Oval 2719"/>
                <p:cNvSpPr>
                  <a:spLocks noChangeArrowheads="1"/>
                </p:cNvSpPr>
                <p:nvPr/>
              </p:nvSpPr>
              <p:spPr bwMode="auto">
                <a:xfrm>
                  <a:off x="3243" y="2342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72704" name="Oval 2720"/>
                <p:cNvSpPr>
                  <a:spLocks noChangeArrowheads="1"/>
                </p:cNvSpPr>
                <p:nvPr/>
              </p:nvSpPr>
              <p:spPr bwMode="auto">
                <a:xfrm>
                  <a:off x="3333" y="2342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72705" name="Oval 2721"/>
                <p:cNvSpPr>
                  <a:spLocks noChangeArrowheads="1"/>
                </p:cNvSpPr>
                <p:nvPr/>
              </p:nvSpPr>
              <p:spPr bwMode="auto">
                <a:xfrm>
                  <a:off x="3424" y="2342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72706" name="Oval 2722"/>
                <p:cNvSpPr>
                  <a:spLocks noChangeArrowheads="1"/>
                </p:cNvSpPr>
                <p:nvPr/>
              </p:nvSpPr>
              <p:spPr bwMode="auto">
                <a:xfrm>
                  <a:off x="3152" y="1162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  <p:sp>
              <p:nvSpPr>
                <p:cNvPr id="172707" name="Oval 2723"/>
                <p:cNvSpPr>
                  <a:spLocks noChangeArrowheads="1"/>
                </p:cNvSpPr>
                <p:nvPr/>
              </p:nvSpPr>
              <p:spPr bwMode="auto">
                <a:xfrm>
                  <a:off x="3515" y="1162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  <p:sp>
              <p:nvSpPr>
                <p:cNvPr id="172708" name="Oval 2724"/>
                <p:cNvSpPr>
                  <a:spLocks noChangeArrowheads="1"/>
                </p:cNvSpPr>
                <p:nvPr/>
              </p:nvSpPr>
              <p:spPr bwMode="auto">
                <a:xfrm>
                  <a:off x="3741" y="1162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  <p:sp>
              <p:nvSpPr>
                <p:cNvPr id="172709" name="Line 2725"/>
                <p:cNvSpPr>
                  <a:spLocks noChangeShapeType="1"/>
                </p:cNvSpPr>
                <p:nvPr/>
              </p:nvSpPr>
              <p:spPr bwMode="auto">
                <a:xfrm>
                  <a:off x="3696" y="1480"/>
                  <a:ext cx="9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710" name="Line 2726"/>
                <p:cNvSpPr>
                  <a:spLocks noChangeShapeType="1"/>
                </p:cNvSpPr>
                <p:nvPr/>
              </p:nvSpPr>
              <p:spPr bwMode="auto">
                <a:xfrm>
                  <a:off x="4105" y="1752"/>
                  <a:ext cx="318" cy="590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711" name="Oval 2727"/>
                <p:cNvSpPr>
                  <a:spLocks noChangeArrowheads="1"/>
                </p:cNvSpPr>
                <p:nvPr/>
              </p:nvSpPr>
              <p:spPr bwMode="auto">
                <a:xfrm>
                  <a:off x="4332" y="2341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72712" name="Line 2728"/>
                <p:cNvSpPr>
                  <a:spLocks noChangeShapeType="1"/>
                </p:cNvSpPr>
                <p:nvPr/>
              </p:nvSpPr>
              <p:spPr bwMode="auto">
                <a:xfrm flipV="1">
                  <a:off x="4104" y="1253"/>
                  <a:ext cx="273" cy="453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713" name="Line 2729"/>
                <p:cNvSpPr>
                  <a:spLocks noChangeShapeType="1"/>
                </p:cNvSpPr>
                <p:nvPr/>
              </p:nvSpPr>
              <p:spPr bwMode="auto">
                <a:xfrm>
                  <a:off x="3923" y="1706"/>
                  <a:ext cx="18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714" name="Oval 2730"/>
                <p:cNvSpPr>
                  <a:spLocks noChangeArrowheads="1"/>
                </p:cNvSpPr>
                <p:nvPr/>
              </p:nvSpPr>
              <p:spPr bwMode="auto">
                <a:xfrm>
                  <a:off x="4286" y="1162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  <p:sp>
              <p:nvSpPr>
                <p:cNvPr id="172715" name="Line 2731"/>
                <p:cNvSpPr>
                  <a:spLocks noChangeShapeType="1"/>
                </p:cNvSpPr>
                <p:nvPr/>
              </p:nvSpPr>
              <p:spPr bwMode="auto">
                <a:xfrm>
                  <a:off x="3515" y="2205"/>
                  <a:ext cx="91" cy="136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716" name="Oval 2732"/>
                <p:cNvSpPr>
                  <a:spLocks noChangeArrowheads="1"/>
                </p:cNvSpPr>
                <p:nvPr/>
              </p:nvSpPr>
              <p:spPr bwMode="auto">
                <a:xfrm>
                  <a:off x="3560" y="2341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72717" name="Line 2733"/>
                <p:cNvSpPr>
                  <a:spLocks noChangeShapeType="1"/>
                </p:cNvSpPr>
                <p:nvPr/>
              </p:nvSpPr>
              <p:spPr bwMode="auto">
                <a:xfrm flipV="1">
                  <a:off x="3515" y="1253"/>
                  <a:ext cx="590" cy="951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718" name="Oval 2734"/>
                <p:cNvSpPr>
                  <a:spLocks noChangeArrowheads="1"/>
                </p:cNvSpPr>
                <p:nvPr/>
              </p:nvSpPr>
              <p:spPr bwMode="auto">
                <a:xfrm>
                  <a:off x="4059" y="1162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  <p:sp>
              <p:nvSpPr>
                <p:cNvPr id="172719" name="Line 2735"/>
                <p:cNvSpPr>
                  <a:spLocks noChangeShapeType="1"/>
                </p:cNvSpPr>
                <p:nvPr/>
              </p:nvSpPr>
              <p:spPr bwMode="auto">
                <a:xfrm>
                  <a:off x="3379" y="2205"/>
                  <a:ext cx="13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</p:grpSp>
          <p:grpSp>
            <p:nvGrpSpPr>
              <p:cNvPr id="172720" name="Group 2736"/>
              <p:cNvGrpSpPr>
                <a:grpSpLocks/>
              </p:cNvGrpSpPr>
              <p:nvPr/>
            </p:nvGrpSpPr>
            <p:grpSpPr bwMode="auto">
              <a:xfrm>
                <a:off x="4286" y="2931"/>
                <a:ext cx="1588" cy="1361"/>
                <a:chOff x="2880" y="1162"/>
                <a:chExt cx="1588" cy="1361"/>
              </a:xfrm>
            </p:grpSpPr>
            <p:sp>
              <p:nvSpPr>
                <p:cNvPr id="172721" name="Line 2737"/>
                <p:cNvSpPr>
                  <a:spLocks noChangeShapeType="1"/>
                </p:cNvSpPr>
                <p:nvPr/>
              </p:nvSpPr>
              <p:spPr bwMode="auto">
                <a:xfrm>
                  <a:off x="3787" y="1480"/>
                  <a:ext cx="453" cy="862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722" name="Line 2738"/>
                <p:cNvSpPr>
                  <a:spLocks noChangeShapeType="1"/>
                </p:cNvSpPr>
                <p:nvPr/>
              </p:nvSpPr>
              <p:spPr bwMode="auto">
                <a:xfrm flipV="1">
                  <a:off x="3787" y="1298"/>
                  <a:ext cx="136" cy="181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723" name="Line 2739"/>
                <p:cNvSpPr>
                  <a:spLocks noChangeShapeType="1"/>
                </p:cNvSpPr>
                <p:nvPr/>
              </p:nvSpPr>
              <p:spPr bwMode="auto">
                <a:xfrm>
                  <a:off x="2880" y="1752"/>
                  <a:ext cx="9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724" name="Line 2740"/>
                <p:cNvSpPr>
                  <a:spLocks noChangeShapeType="1"/>
                </p:cNvSpPr>
                <p:nvPr/>
              </p:nvSpPr>
              <p:spPr bwMode="auto">
                <a:xfrm>
                  <a:off x="2970" y="1752"/>
                  <a:ext cx="318" cy="590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725" name="Line 2741"/>
                <p:cNvSpPr>
                  <a:spLocks noChangeShapeType="1"/>
                </p:cNvSpPr>
                <p:nvPr/>
              </p:nvSpPr>
              <p:spPr bwMode="auto">
                <a:xfrm flipV="1">
                  <a:off x="2970" y="1299"/>
                  <a:ext cx="273" cy="453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726" name="Line 2742"/>
                <p:cNvSpPr>
                  <a:spLocks noChangeShapeType="1"/>
                </p:cNvSpPr>
                <p:nvPr/>
              </p:nvSpPr>
              <p:spPr bwMode="auto">
                <a:xfrm>
                  <a:off x="3197" y="1979"/>
                  <a:ext cx="182" cy="363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727" name="Line 2743"/>
                <p:cNvSpPr>
                  <a:spLocks noChangeShapeType="1"/>
                </p:cNvSpPr>
                <p:nvPr/>
              </p:nvSpPr>
              <p:spPr bwMode="auto">
                <a:xfrm flipV="1">
                  <a:off x="3197" y="1299"/>
                  <a:ext cx="408" cy="680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728" name="Line 2744"/>
                <p:cNvSpPr>
                  <a:spLocks noChangeShapeType="1"/>
                </p:cNvSpPr>
                <p:nvPr/>
              </p:nvSpPr>
              <p:spPr bwMode="auto">
                <a:xfrm>
                  <a:off x="3107" y="1979"/>
                  <a:ext cx="9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729" name="Line 2745"/>
                <p:cNvSpPr>
                  <a:spLocks noChangeShapeType="1"/>
                </p:cNvSpPr>
                <p:nvPr/>
              </p:nvSpPr>
              <p:spPr bwMode="auto">
                <a:xfrm>
                  <a:off x="3333" y="2070"/>
                  <a:ext cx="137" cy="272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730" name="Line 2746"/>
                <p:cNvSpPr>
                  <a:spLocks noChangeShapeType="1"/>
                </p:cNvSpPr>
                <p:nvPr/>
              </p:nvSpPr>
              <p:spPr bwMode="auto">
                <a:xfrm flipV="1">
                  <a:off x="3333" y="1299"/>
                  <a:ext cx="454" cy="770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731" name="Line 2747"/>
                <p:cNvSpPr>
                  <a:spLocks noChangeShapeType="1"/>
                </p:cNvSpPr>
                <p:nvPr/>
              </p:nvSpPr>
              <p:spPr bwMode="auto">
                <a:xfrm>
                  <a:off x="3243" y="2070"/>
                  <a:ext cx="9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732" name="Oval 2748"/>
                <p:cNvSpPr>
                  <a:spLocks noChangeArrowheads="1"/>
                </p:cNvSpPr>
                <p:nvPr/>
              </p:nvSpPr>
              <p:spPr bwMode="auto">
                <a:xfrm>
                  <a:off x="3923" y="1162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  <p:sp>
              <p:nvSpPr>
                <p:cNvPr id="172733" name="Oval 2749"/>
                <p:cNvSpPr>
                  <a:spLocks noChangeArrowheads="1"/>
                </p:cNvSpPr>
                <p:nvPr/>
              </p:nvSpPr>
              <p:spPr bwMode="auto">
                <a:xfrm>
                  <a:off x="4150" y="2341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72734" name="Line 2750"/>
                <p:cNvSpPr>
                  <a:spLocks noChangeShapeType="1"/>
                </p:cNvSpPr>
                <p:nvPr/>
              </p:nvSpPr>
              <p:spPr bwMode="auto">
                <a:xfrm>
                  <a:off x="3651" y="2523"/>
                  <a:ext cx="9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735" name="Oval 2751"/>
                <p:cNvSpPr>
                  <a:spLocks noChangeArrowheads="1"/>
                </p:cNvSpPr>
                <p:nvPr/>
              </p:nvSpPr>
              <p:spPr bwMode="auto">
                <a:xfrm>
                  <a:off x="3243" y="2342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72736" name="Oval 2752"/>
                <p:cNvSpPr>
                  <a:spLocks noChangeArrowheads="1"/>
                </p:cNvSpPr>
                <p:nvPr/>
              </p:nvSpPr>
              <p:spPr bwMode="auto">
                <a:xfrm>
                  <a:off x="3333" y="2342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72737" name="Oval 2753"/>
                <p:cNvSpPr>
                  <a:spLocks noChangeArrowheads="1"/>
                </p:cNvSpPr>
                <p:nvPr/>
              </p:nvSpPr>
              <p:spPr bwMode="auto">
                <a:xfrm>
                  <a:off x="3424" y="2342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72738" name="Oval 2754"/>
                <p:cNvSpPr>
                  <a:spLocks noChangeArrowheads="1"/>
                </p:cNvSpPr>
                <p:nvPr/>
              </p:nvSpPr>
              <p:spPr bwMode="auto">
                <a:xfrm>
                  <a:off x="3152" y="1162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  <p:sp>
              <p:nvSpPr>
                <p:cNvPr id="172739" name="Oval 2755"/>
                <p:cNvSpPr>
                  <a:spLocks noChangeArrowheads="1"/>
                </p:cNvSpPr>
                <p:nvPr/>
              </p:nvSpPr>
              <p:spPr bwMode="auto">
                <a:xfrm>
                  <a:off x="3515" y="1162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  <p:sp>
              <p:nvSpPr>
                <p:cNvPr id="172740" name="Oval 2756"/>
                <p:cNvSpPr>
                  <a:spLocks noChangeArrowheads="1"/>
                </p:cNvSpPr>
                <p:nvPr/>
              </p:nvSpPr>
              <p:spPr bwMode="auto">
                <a:xfrm>
                  <a:off x="3741" y="1162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  <p:sp>
              <p:nvSpPr>
                <p:cNvPr id="172741" name="Line 2757"/>
                <p:cNvSpPr>
                  <a:spLocks noChangeShapeType="1"/>
                </p:cNvSpPr>
                <p:nvPr/>
              </p:nvSpPr>
              <p:spPr bwMode="auto">
                <a:xfrm>
                  <a:off x="3696" y="1480"/>
                  <a:ext cx="9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742" name="Line 2758"/>
                <p:cNvSpPr>
                  <a:spLocks noChangeShapeType="1"/>
                </p:cNvSpPr>
                <p:nvPr/>
              </p:nvSpPr>
              <p:spPr bwMode="auto">
                <a:xfrm>
                  <a:off x="4105" y="1752"/>
                  <a:ext cx="318" cy="590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743" name="Oval 2759"/>
                <p:cNvSpPr>
                  <a:spLocks noChangeArrowheads="1"/>
                </p:cNvSpPr>
                <p:nvPr/>
              </p:nvSpPr>
              <p:spPr bwMode="auto">
                <a:xfrm>
                  <a:off x="4332" y="2341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72744" name="Line 2760"/>
                <p:cNvSpPr>
                  <a:spLocks noChangeShapeType="1"/>
                </p:cNvSpPr>
                <p:nvPr/>
              </p:nvSpPr>
              <p:spPr bwMode="auto">
                <a:xfrm flipV="1">
                  <a:off x="4104" y="1253"/>
                  <a:ext cx="273" cy="453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745" name="Line 2761"/>
                <p:cNvSpPr>
                  <a:spLocks noChangeShapeType="1"/>
                </p:cNvSpPr>
                <p:nvPr/>
              </p:nvSpPr>
              <p:spPr bwMode="auto">
                <a:xfrm>
                  <a:off x="3923" y="1706"/>
                  <a:ext cx="18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746" name="Oval 2762"/>
                <p:cNvSpPr>
                  <a:spLocks noChangeArrowheads="1"/>
                </p:cNvSpPr>
                <p:nvPr/>
              </p:nvSpPr>
              <p:spPr bwMode="auto">
                <a:xfrm>
                  <a:off x="4286" y="1162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  <p:sp>
              <p:nvSpPr>
                <p:cNvPr id="172747" name="Line 2763"/>
                <p:cNvSpPr>
                  <a:spLocks noChangeShapeType="1"/>
                </p:cNvSpPr>
                <p:nvPr/>
              </p:nvSpPr>
              <p:spPr bwMode="auto">
                <a:xfrm>
                  <a:off x="3515" y="2205"/>
                  <a:ext cx="91" cy="136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748" name="Oval 2764"/>
                <p:cNvSpPr>
                  <a:spLocks noChangeArrowheads="1"/>
                </p:cNvSpPr>
                <p:nvPr/>
              </p:nvSpPr>
              <p:spPr bwMode="auto">
                <a:xfrm>
                  <a:off x="3560" y="2341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72749" name="Line 2765"/>
                <p:cNvSpPr>
                  <a:spLocks noChangeShapeType="1"/>
                </p:cNvSpPr>
                <p:nvPr/>
              </p:nvSpPr>
              <p:spPr bwMode="auto">
                <a:xfrm flipV="1">
                  <a:off x="3515" y="1253"/>
                  <a:ext cx="590" cy="951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750" name="Oval 2766"/>
                <p:cNvSpPr>
                  <a:spLocks noChangeArrowheads="1"/>
                </p:cNvSpPr>
                <p:nvPr/>
              </p:nvSpPr>
              <p:spPr bwMode="auto">
                <a:xfrm>
                  <a:off x="4059" y="1162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  <p:sp>
              <p:nvSpPr>
                <p:cNvPr id="172751" name="Line 2767"/>
                <p:cNvSpPr>
                  <a:spLocks noChangeShapeType="1"/>
                </p:cNvSpPr>
                <p:nvPr/>
              </p:nvSpPr>
              <p:spPr bwMode="auto">
                <a:xfrm>
                  <a:off x="3379" y="2205"/>
                  <a:ext cx="13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</p:grpSp>
          <p:grpSp>
            <p:nvGrpSpPr>
              <p:cNvPr id="172752" name="Group 2768"/>
              <p:cNvGrpSpPr>
                <a:grpSpLocks/>
              </p:cNvGrpSpPr>
              <p:nvPr/>
            </p:nvGrpSpPr>
            <p:grpSpPr bwMode="auto">
              <a:xfrm>
                <a:off x="4422" y="2976"/>
                <a:ext cx="1588" cy="1361"/>
                <a:chOff x="2880" y="1162"/>
                <a:chExt cx="1588" cy="1361"/>
              </a:xfrm>
            </p:grpSpPr>
            <p:sp>
              <p:nvSpPr>
                <p:cNvPr id="172753" name="Line 2769"/>
                <p:cNvSpPr>
                  <a:spLocks noChangeShapeType="1"/>
                </p:cNvSpPr>
                <p:nvPr/>
              </p:nvSpPr>
              <p:spPr bwMode="auto">
                <a:xfrm>
                  <a:off x="3787" y="1480"/>
                  <a:ext cx="453" cy="862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754" name="Line 2770"/>
                <p:cNvSpPr>
                  <a:spLocks noChangeShapeType="1"/>
                </p:cNvSpPr>
                <p:nvPr/>
              </p:nvSpPr>
              <p:spPr bwMode="auto">
                <a:xfrm flipV="1">
                  <a:off x="3787" y="1298"/>
                  <a:ext cx="136" cy="181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755" name="Line 2771"/>
                <p:cNvSpPr>
                  <a:spLocks noChangeShapeType="1"/>
                </p:cNvSpPr>
                <p:nvPr/>
              </p:nvSpPr>
              <p:spPr bwMode="auto">
                <a:xfrm>
                  <a:off x="2880" y="1752"/>
                  <a:ext cx="9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756" name="Line 2772"/>
                <p:cNvSpPr>
                  <a:spLocks noChangeShapeType="1"/>
                </p:cNvSpPr>
                <p:nvPr/>
              </p:nvSpPr>
              <p:spPr bwMode="auto">
                <a:xfrm>
                  <a:off x="2970" y="1752"/>
                  <a:ext cx="318" cy="590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757" name="Line 2773"/>
                <p:cNvSpPr>
                  <a:spLocks noChangeShapeType="1"/>
                </p:cNvSpPr>
                <p:nvPr/>
              </p:nvSpPr>
              <p:spPr bwMode="auto">
                <a:xfrm flipV="1">
                  <a:off x="2970" y="1299"/>
                  <a:ext cx="273" cy="453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758" name="Line 2774"/>
                <p:cNvSpPr>
                  <a:spLocks noChangeShapeType="1"/>
                </p:cNvSpPr>
                <p:nvPr/>
              </p:nvSpPr>
              <p:spPr bwMode="auto">
                <a:xfrm>
                  <a:off x="3197" y="1979"/>
                  <a:ext cx="182" cy="363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759" name="Line 2775"/>
                <p:cNvSpPr>
                  <a:spLocks noChangeShapeType="1"/>
                </p:cNvSpPr>
                <p:nvPr/>
              </p:nvSpPr>
              <p:spPr bwMode="auto">
                <a:xfrm flipV="1">
                  <a:off x="3197" y="1299"/>
                  <a:ext cx="408" cy="680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760" name="Line 2776"/>
                <p:cNvSpPr>
                  <a:spLocks noChangeShapeType="1"/>
                </p:cNvSpPr>
                <p:nvPr/>
              </p:nvSpPr>
              <p:spPr bwMode="auto">
                <a:xfrm>
                  <a:off x="3107" y="1979"/>
                  <a:ext cx="9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761" name="Line 2777"/>
                <p:cNvSpPr>
                  <a:spLocks noChangeShapeType="1"/>
                </p:cNvSpPr>
                <p:nvPr/>
              </p:nvSpPr>
              <p:spPr bwMode="auto">
                <a:xfrm>
                  <a:off x="3333" y="2070"/>
                  <a:ext cx="137" cy="272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762" name="Line 2778"/>
                <p:cNvSpPr>
                  <a:spLocks noChangeShapeType="1"/>
                </p:cNvSpPr>
                <p:nvPr/>
              </p:nvSpPr>
              <p:spPr bwMode="auto">
                <a:xfrm flipV="1">
                  <a:off x="3333" y="1299"/>
                  <a:ext cx="454" cy="770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763" name="Line 2779"/>
                <p:cNvSpPr>
                  <a:spLocks noChangeShapeType="1"/>
                </p:cNvSpPr>
                <p:nvPr/>
              </p:nvSpPr>
              <p:spPr bwMode="auto">
                <a:xfrm>
                  <a:off x="3243" y="2070"/>
                  <a:ext cx="9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764" name="Oval 2780"/>
                <p:cNvSpPr>
                  <a:spLocks noChangeArrowheads="1"/>
                </p:cNvSpPr>
                <p:nvPr/>
              </p:nvSpPr>
              <p:spPr bwMode="auto">
                <a:xfrm>
                  <a:off x="3923" y="1162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  <p:sp>
              <p:nvSpPr>
                <p:cNvPr id="172765" name="Oval 2781"/>
                <p:cNvSpPr>
                  <a:spLocks noChangeArrowheads="1"/>
                </p:cNvSpPr>
                <p:nvPr/>
              </p:nvSpPr>
              <p:spPr bwMode="auto">
                <a:xfrm>
                  <a:off x="4150" y="2341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72766" name="Line 2782"/>
                <p:cNvSpPr>
                  <a:spLocks noChangeShapeType="1"/>
                </p:cNvSpPr>
                <p:nvPr/>
              </p:nvSpPr>
              <p:spPr bwMode="auto">
                <a:xfrm>
                  <a:off x="3651" y="2523"/>
                  <a:ext cx="9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767" name="Oval 2783"/>
                <p:cNvSpPr>
                  <a:spLocks noChangeArrowheads="1"/>
                </p:cNvSpPr>
                <p:nvPr/>
              </p:nvSpPr>
              <p:spPr bwMode="auto">
                <a:xfrm>
                  <a:off x="3243" y="2342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72768" name="Oval 2784"/>
                <p:cNvSpPr>
                  <a:spLocks noChangeArrowheads="1"/>
                </p:cNvSpPr>
                <p:nvPr/>
              </p:nvSpPr>
              <p:spPr bwMode="auto">
                <a:xfrm>
                  <a:off x="3333" y="2342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72769" name="Oval 2785"/>
                <p:cNvSpPr>
                  <a:spLocks noChangeArrowheads="1"/>
                </p:cNvSpPr>
                <p:nvPr/>
              </p:nvSpPr>
              <p:spPr bwMode="auto">
                <a:xfrm>
                  <a:off x="3424" y="2342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72770" name="Oval 2786"/>
                <p:cNvSpPr>
                  <a:spLocks noChangeArrowheads="1"/>
                </p:cNvSpPr>
                <p:nvPr/>
              </p:nvSpPr>
              <p:spPr bwMode="auto">
                <a:xfrm>
                  <a:off x="3152" y="1162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  <p:sp>
              <p:nvSpPr>
                <p:cNvPr id="172771" name="Oval 2787"/>
                <p:cNvSpPr>
                  <a:spLocks noChangeArrowheads="1"/>
                </p:cNvSpPr>
                <p:nvPr/>
              </p:nvSpPr>
              <p:spPr bwMode="auto">
                <a:xfrm>
                  <a:off x="3515" y="1162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  <p:sp>
              <p:nvSpPr>
                <p:cNvPr id="172772" name="Oval 2788"/>
                <p:cNvSpPr>
                  <a:spLocks noChangeArrowheads="1"/>
                </p:cNvSpPr>
                <p:nvPr/>
              </p:nvSpPr>
              <p:spPr bwMode="auto">
                <a:xfrm>
                  <a:off x="3741" y="1162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  <p:sp>
              <p:nvSpPr>
                <p:cNvPr id="172773" name="Line 2789"/>
                <p:cNvSpPr>
                  <a:spLocks noChangeShapeType="1"/>
                </p:cNvSpPr>
                <p:nvPr/>
              </p:nvSpPr>
              <p:spPr bwMode="auto">
                <a:xfrm>
                  <a:off x="3696" y="1480"/>
                  <a:ext cx="9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774" name="Line 2790"/>
                <p:cNvSpPr>
                  <a:spLocks noChangeShapeType="1"/>
                </p:cNvSpPr>
                <p:nvPr/>
              </p:nvSpPr>
              <p:spPr bwMode="auto">
                <a:xfrm>
                  <a:off x="4105" y="1752"/>
                  <a:ext cx="318" cy="590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775" name="Oval 2791"/>
                <p:cNvSpPr>
                  <a:spLocks noChangeArrowheads="1"/>
                </p:cNvSpPr>
                <p:nvPr/>
              </p:nvSpPr>
              <p:spPr bwMode="auto">
                <a:xfrm>
                  <a:off x="4332" y="2341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72776" name="Line 2792"/>
                <p:cNvSpPr>
                  <a:spLocks noChangeShapeType="1"/>
                </p:cNvSpPr>
                <p:nvPr/>
              </p:nvSpPr>
              <p:spPr bwMode="auto">
                <a:xfrm flipV="1">
                  <a:off x="4104" y="1253"/>
                  <a:ext cx="273" cy="453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777" name="Line 2793"/>
                <p:cNvSpPr>
                  <a:spLocks noChangeShapeType="1"/>
                </p:cNvSpPr>
                <p:nvPr/>
              </p:nvSpPr>
              <p:spPr bwMode="auto">
                <a:xfrm>
                  <a:off x="3923" y="1706"/>
                  <a:ext cx="18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778" name="Oval 2794"/>
                <p:cNvSpPr>
                  <a:spLocks noChangeArrowheads="1"/>
                </p:cNvSpPr>
                <p:nvPr/>
              </p:nvSpPr>
              <p:spPr bwMode="auto">
                <a:xfrm>
                  <a:off x="4286" y="1162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  <p:sp>
              <p:nvSpPr>
                <p:cNvPr id="172779" name="Line 2795"/>
                <p:cNvSpPr>
                  <a:spLocks noChangeShapeType="1"/>
                </p:cNvSpPr>
                <p:nvPr/>
              </p:nvSpPr>
              <p:spPr bwMode="auto">
                <a:xfrm>
                  <a:off x="3515" y="2205"/>
                  <a:ext cx="91" cy="136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780" name="Oval 2796"/>
                <p:cNvSpPr>
                  <a:spLocks noChangeArrowheads="1"/>
                </p:cNvSpPr>
                <p:nvPr/>
              </p:nvSpPr>
              <p:spPr bwMode="auto">
                <a:xfrm>
                  <a:off x="3560" y="2341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72781" name="Line 2797"/>
                <p:cNvSpPr>
                  <a:spLocks noChangeShapeType="1"/>
                </p:cNvSpPr>
                <p:nvPr/>
              </p:nvSpPr>
              <p:spPr bwMode="auto">
                <a:xfrm flipV="1">
                  <a:off x="3515" y="1253"/>
                  <a:ext cx="590" cy="951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782" name="Oval 2798"/>
                <p:cNvSpPr>
                  <a:spLocks noChangeArrowheads="1"/>
                </p:cNvSpPr>
                <p:nvPr/>
              </p:nvSpPr>
              <p:spPr bwMode="auto">
                <a:xfrm>
                  <a:off x="4059" y="1162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  <p:sp>
              <p:nvSpPr>
                <p:cNvPr id="172783" name="Line 2799"/>
                <p:cNvSpPr>
                  <a:spLocks noChangeShapeType="1"/>
                </p:cNvSpPr>
                <p:nvPr/>
              </p:nvSpPr>
              <p:spPr bwMode="auto">
                <a:xfrm>
                  <a:off x="3379" y="2205"/>
                  <a:ext cx="13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</p:grpSp>
          <p:grpSp>
            <p:nvGrpSpPr>
              <p:cNvPr id="172784" name="Group 2800"/>
              <p:cNvGrpSpPr>
                <a:grpSpLocks/>
              </p:cNvGrpSpPr>
              <p:nvPr/>
            </p:nvGrpSpPr>
            <p:grpSpPr bwMode="auto">
              <a:xfrm>
                <a:off x="4603" y="2976"/>
                <a:ext cx="1588" cy="1361"/>
                <a:chOff x="2880" y="1162"/>
                <a:chExt cx="1588" cy="1361"/>
              </a:xfrm>
            </p:grpSpPr>
            <p:sp>
              <p:nvSpPr>
                <p:cNvPr id="172785" name="Line 2801"/>
                <p:cNvSpPr>
                  <a:spLocks noChangeShapeType="1"/>
                </p:cNvSpPr>
                <p:nvPr/>
              </p:nvSpPr>
              <p:spPr bwMode="auto">
                <a:xfrm>
                  <a:off x="3787" y="1480"/>
                  <a:ext cx="453" cy="862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786" name="Line 2802"/>
                <p:cNvSpPr>
                  <a:spLocks noChangeShapeType="1"/>
                </p:cNvSpPr>
                <p:nvPr/>
              </p:nvSpPr>
              <p:spPr bwMode="auto">
                <a:xfrm flipV="1">
                  <a:off x="3787" y="1298"/>
                  <a:ext cx="136" cy="181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787" name="Line 2803"/>
                <p:cNvSpPr>
                  <a:spLocks noChangeShapeType="1"/>
                </p:cNvSpPr>
                <p:nvPr/>
              </p:nvSpPr>
              <p:spPr bwMode="auto">
                <a:xfrm>
                  <a:off x="2880" y="1752"/>
                  <a:ext cx="9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788" name="Line 2804"/>
                <p:cNvSpPr>
                  <a:spLocks noChangeShapeType="1"/>
                </p:cNvSpPr>
                <p:nvPr/>
              </p:nvSpPr>
              <p:spPr bwMode="auto">
                <a:xfrm>
                  <a:off x="2970" y="1752"/>
                  <a:ext cx="318" cy="590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789" name="Line 2805"/>
                <p:cNvSpPr>
                  <a:spLocks noChangeShapeType="1"/>
                </p:cNvSpPr>
                <p:nvPr/>
              </p:nvSpPr>
              <p:spPr bwMode="auto">
                <a:xfrm flipV="1">
                  <a:off x="2970" y="1299"/>
                  <a:ext cx="273" cy="453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790" name="Line 2806"/>
                <p:cNvSpPr>
                  <a:spLocks noChangeShapeType="1"/>
                </p:cNvSpPr>
                <p:nvPr/>
              </p:nvSpPr>
              <p:spPr bwMode="auto">
                <a:xfrm>
                  <a:off x="3197" y="1979"/>
                  <a:ext cx="182" cy="363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791" name="Line 2807"/>
                <p:cNvSpPr>
                  <a:spLocks noChangeShapeType="1"/>
                </p:cNvSpPr>
                <p:nvPr/>
              </p:nvSpPr>
              <p:spPr bwMode="auto">
                <a:xfrm flipV="1">
                  <a:off x="3197" y="1299"/>
                  <a:ext cx="408" cy="680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792" name="Line 2808"/>
                <p:cNvSpPr>
                  <a:spLocks noChangeShapeType="1"/>
                </p:cNvSpPr>
                <p:nvPr/>
              </p:nvSpPr>
              <p:spPr bwMode="auto">
                <a:xfrm>
                  <a:off x="3107" y="1979"/>
                  <a:ext cx="9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793" name="Line 2809"/>
                <p:cNvSpPr>
                  <a:spLocks noChangeShapeType="1"/>
                </p:cNvSpPr>
                <p:nvPr/>
              </p:nvSpPr>
              <p:spPr bwMode="auto">
                <a:xfrm>
                  <a:off x="3333" y="2070"/>
                  <a:ext cx="137" cy="272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794" name="Line 2810"/>
                <p:cNvSpPr>
                  <a:spLocks noChangeShapeType="1"/>
                </p:cNvSpPr>
                <p:nvPr/>
              </p:nvSpPr>
              <p:spPr bwMode="auto">
                <a:xfrm flipV="1">
                  <a:off x="3333" y="1299"/>
                  <a:ext cx="454" cy="770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795" name="Line 2811"/>
                <p:cNvSpPr>
                  <a:spLocks noChangeShapeType="1"/>
                </p:cNvSpPr>
                <p:nvPr/>
              </p:nvSpPr>
              <p:spPr bwMode="auto">
                <a:xfrm>
                  <a:off x="3243" y="2070"/>
                  <a:ext cx="9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796" name="Oval 2812"/>
                <p:cNvSpPr>
                  <a:spLocks noChangeArrowheads="1"/>
                </p:cNvSpPr>
                <p:nvPr/>
              </p:nvSpPr>
              <p:spPr bwMode="auto">
                <a:xfrm>
                  <a:off x="3923" y="1162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  <p:sp>
              <p:nvSpPr>
                <p:cNvPr id="172797" name="Oval 2813"/>
                <p:cNvSpPr>
                  <a:spLocks noChangeArrowheads="1"/>
                </p:cNvSpPr>
                <p:nvPr/>
              </p:nvSpPr>
              <p:spPr bwMode="auto">
                <a:xfrm>
                  <a:off x="4150" y="2341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72798" name="Line 2814"/>
                <p:cNvSpPr>
                  <a:spLocks noChangeShapeType="1"/>
                </p:cNvSpPr>
                <p:nvPr/>
              </p:nvSpPr>
              <p:spPr bwMode="auto">
                <a:xfrm>
                  <a:off x="3651" y="2523"/>
                  <a:ext cx="9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799" name="Oval 2815"/>
                <p:cNvSpPr>
                  <a:spLocks noChangeArrowheads="1"/>
                </p:cNvSpPr>
                <p:nvPr/>
              </p:nvSpPr>
              <p:spPr bwMode="auto">
                <a:xfrm>
                  <a:off x="3243" y="2342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72800" name="Oval 2816"/>
                <p:cNvSpPr>
                  <a:spLocks noChangeArrowheads="1"/>
                </p:cNvSpPr>
                <p:nvPr/>
              </p:nvSpPr>
              <p:spPr bwMode="auto">
                <a:xfrm>
                  <a:off x="3333" y="2342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72801" name="Oval 2817"/>
                <p:cNvSpPr>
                  <a:spLocks noChangeArrowheads="1"/>
                </p:cNvSpPr>
                <p:nvPr/>
              </p:nvSpPr>
              <p:spPr bwMode="auto">
                <a:xfrm>
                  <a:off x="3424" y="2342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72802" name="Oval 2818"/>
                <p:cNvSpPr>
                  <a:spLocks noChangeArrowheads="1"/>
                </p:cNvSpPr>
                <p:nvPr/>
              </p:nvSpPr>
              <p:spPr bwMode="auto">
                <a:xfrm>
                  <a:off x="3152" y="1162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  <p:sp>
              <p:nvSpPr>
                <p:cNvPr id="172803" name="Oval 2819"/>
                <p:cNvSpPr>
                  <a:spLocks noChangeArrowheads="1"/>
                </p:cNvSpPr>
                <p:nvPr/>
              </p:nvSpPr>
              <p:spPr bwMode="auto">
                <a:xfrm>
                  <a:off x="3515" y="1162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  <p:sp>
              <p:nvSpPr>
                <p:cNvPr id="172804" name="Oval 2820"/>
                <p:cNvSpPr>
                  <a:spLocks noChangeArrowheads="1"/>
                </p:cNvSpPr>
                <p:nvPr/>
              </p:nvSpPr>
              <p:spPr bwMode="auto">
                <a:xfrm>
                  <a:off x="3741" y="1162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  <p:sp>
              <p:nvSpPr>
                <p:cNvPr id="172805" name="Line 2821"/>
                <p:cNvSpPr>
                  <a:spLocks noChangeShapeType="1"/>
                </p:cNvSpPr>
                <p:nvPr/>
              </p:nvSpPr>
              <p:spPr bwMode="auto">
                <a:xfrm>
                  <a:off x="3696" y="1480"/>
                  <a:ext cx="9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806" name="Line 2822"/>
                <p:cNvSpPr>
                  <a:spLocks noChangeShapeType="1"/>
                </p:cNvSpPr>
                <p:nvPr/>
              </p:nvSpPr>
              <p:spPr bwMode="auto">
                <a:xfrm>
                  <a:off x="4105" y="1752"/>
                  <a:ext cx="318" cy="590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807" name="Oval 2823"/>
                <p:cNvSpPr>
                  <a:spLocks noChangeArrowheads="1"/>
                </p:cNvSpPr>
                <p:nvPr/>
              </p:nvSpPr>
              <p:spPr bwMode="auto">
                <a:xfrm>
                  <a:off x="4332" y="2341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72808" name="Line 2824"/>
                <p:cNvSpPr>
                  <a:spLocks noChangeShapeType="1"/>
                </p:cNvSpPr>
                <p:nvPr/>
              </p:nvSpPr>
              <p:spPr bwMode="auto">
                <a:xfrm flipV="1">
                  <a:off x="4104" y="1253"/>
                  <a:ext cx="273" cy="453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809" name="Line 2825"/>
                <p:cNvSpPr>
                  <a:spLocks noChangeShapeType="1"/>
                </p:cNvSpPr>
                <p:nvPr/>
              </p:nvSpPr>
              <p:spPr bwMode="auto">
                <a:xfrm>
                  <a:off x="3923" y="1706"/>
                  <a:ext cx="18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810" name="Oval 2826"/>
                <p:cNvSpPr>
                  <a:spLocks noChangeArrowheads="1"/>
                </p:cNvSpPr>
                <p:nvPr/>
              </p:nvSpPr>
              <p:spPr bwMode="auto">
                <a:xfrm>
                  <a:off x="4286" y="1162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  <p:sp>
              <p:nvSpPr>
                <p:cNvPr id="172811" name="Line 2827"/>
                <p:cNvSpPr>
                  <a:spLocks noChangeShapeType="1"/>
                </p:cNvSpPr>
                <p:nvPr/>
              </p:nvSpPr>
              <p:spPr bwMode="auto">
                <a:xfrm>
                  <a:off x="3515" y="2205"/>
                  <a:ext cx="91" cy="136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812" name="Oval 2828"/>
                <p:cNvSpPr>
                  <a:spLocks noChangeArrowheads="1"/>
                </p:cNvSpPr>
                <p:nvPr/>
              </p:nvSpPr>
              <p:spPr bwMode="auto">
                <a:xfrm>
                  <a:off x="3560" y="2341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72813" name="Line 2829"/>
                <p:cNvSpPr>
                  <a:spLocks noChangeShapeType="1"/>
                </p:cNvSpPr>
                <p:nvPr/>
              </p:nvSpPr>
              <p:spPr bwMode="auto">
                <a:xfrm flipV="1">
                  <a:off x="3515" y="1253"/>
                  <a:ext cx="590" cy="951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814" name="Oval 2830"/>
                <p:cNvSpPr>
                  <a:spLocks noChangeArrowheads="1"/>
                </p:cNvSpPr>
                <p:nvPr/>
              </p:nvSpPr>
              <p:spPr bwMode="auto">
                <a:xfrm>
                  <a:off x="4059" y="1162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  <p:sp>
              <p:nvSpPr>
                <p:cNvPr id="172815" name="Line 2831"/>
                <p:cNvSpPr>
                  <a:spLocks noChangeShapeType="1"/>
                </p:cNvSpPr>
                <p:nvPr/>
              </p:nvSpPr>
              <p:spPr bwMode="auto">
                <a:xfrm>
                  <a:off x="3379" y="2205"/>
                  <a:ext cx="13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</p:grpSp>
          <p:grpSp>
            <p:nvGrpSpPr>
              <p:cNvPr id="172816" name="Group 2832"/>
              <p:cNvGrpSpPr>
                <a:grpSpLocks/>
              </p:cNvGrpSpPr>
              <p:nvPr/>
            </p:nvGrpSpPr>
            <p:grpSpPr bwMode="auto">
              <a:xfrm>
                <a:off x="4513" y="2976"/>
                <a:ext cx="1588" cy="1361"/>
                <a:chOff x="2880" y="1162"/>
                <a:chExt cx="1588" cy="1361"/>
              </a:xfrm>
            </p:grpSpPr>
            <p:sp>
              <p:nvSpPr>
                <p:cNvPr id="172817" name="Line 2833"/>
                <p:cNvSpPr>
                  <a:spLocks noChangeShapeType="1"/>
                </p:cNvSpPr>
                <p:nvPr/>
              </p:nvSpPr>
              <p:spPr bwMode="auto">
                <a:xfrm>
                  <a:off x="3787" y="1480"/>
                  <a:ext cx="453" cy="862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818" name="Line 2834"/>
                <p:cNvSpPr>
                  <a:spLocks noChangeShapeType="1"/>
                </p:cNvSpPr>
                <p:nvPr/>
              </p:nvSpPr>
              <p:spPr bwMode="auto">
                <a:xfrm flipV="1">
                  <a:off x="3787" y="1298"/>
                  <a:ext cx="136" cy="181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819" name="Line 2835"/>
                <p:cNvSpPr>
                  <a:spLocks noChangeShapeType="1"/>
                </p:cNvSpPr>
                <p:nvPr/>
              </p:nvSpPr>
              <p:spPr bwMode="auto">
                <a:xfrm>
                  <a:off x="2880" y="1752"/>
                  <a:ext cx="9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820" name="Line 2836"/>
                <p:cNvSpPr>
                  <a:spLocks noChangeShapeType="1"/>
                </p:cNvSpPr>
                <p:nvPr/>
              </p:nvSpPr>
              <p:spPr bwMode="auto">
                <a:xfrm>
                  <a:off x="2970" y="1752"/>
                  <a:ext cx="318" cy="590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821" name="Line 2837"/>
                <p:cNvSpPr>
                  <a:spLocks noChangeShapeType="1"/>
                </p:cNvSpPr>
                <p:nvPr/>
              </p:nvSpPr>
              <p:spPr bwMode="auto">
                <a:xfrm flipV="1">
                  <a:off x="2970" y="1299"/>
                  <a:ext cx="273" cy="453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822" name="Line 2838"/>
                <p:cNvSpPr>
                  <a:spLocks noChangeShapeType="1"/>
                </p:cNvSpPr>
                <p:nvPr/>
              </p:nvSpPr>
              <p:spPr bwMode="auto">
                <a:xfrm>
                  <a:off x="3197" y="1979"/>
                  <a:ext cx="182" cy="363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823" name="Line 2839"/>
                <p:cNvSpPr>
                  <a:spLocks noChangeShapeType="1"/>
                </p:cNvSpPr>
                <p:nvPr/>
              </p:nvSpPr>
              <p:spPr bwMode="auto">
                <a:xfrm flipV="1">
                  <a:off x="3197" y="1299"/>
                  <a:ext cx="408" cy="680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824" name="Line 2840"/>
                <p:cNvSpPr>
                  <a:spLocks noChangeShapeType="1"/>
                </p:cNvSpPr>
                <p:nvPr/>
              </p:nvSpPr>
              <p:spPr bwMode="auto">
                <a:xfrm>
                  <a:off x="3107" y="1979"/>
                  <a:ext cx="9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825" name="Line 2841"/>
                <p:cNvSpPr>
                  <a:spLocks noChangeShapeType="1"/>
                </p:cNvSpPr>
                <p:nvPr/>
              </p:nvSpPr>
              <p:spPr bwMode="auto">
                <a:xfrm>
                  <a:off x="3333" y="2070"/>
                  <a:ext cx="137" cy="272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826" name="Line 2842"/>
                <p:cNvSpPr>
                  <a:spLocks noChangeShapeType="1"/>
                </p:cNvSpPr>
                <p:nvPr/>
              </p:nvSpPr>
              <p:spPr bwMode="auto">
                <a:xfrm flipV="1">
                  <a:off x="3333" y="1299"/>
                  <a:ext cx="454" cy="770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827" name="Line 2843"/>
                <p:cNvSpPr>
                  <a:spLocks noChangeShapeType="1"/>
                </p:cNvSpPr>
                <p:nvPr/>
              </p:nvSpPr>
              <p:spPr bwMode="auto">
                <a:xfrm>
                  <a:off x="3243" y="2070"/>
                  <a:ext cx="9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828" name="Oval 2844"/>
                <p:cNvSpPr>
                  <a:spLocks noChangeArrowheads="1"/>
                </p:cNvSpPr>
                <p:nvPr/>
              </p:nvSpPr>
              <p:spPr bwMode="auto">
                <a:xfrm>
                  <a:off x="3923" y="1162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endParaRPr lang="en-US" altLang="de-DE"/>
                </a:p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  <p:sp>
              <p:nvSpPr>
                <p:cNvPr id="172829" name="Oval 2845"/>
                <p:cNvSpPr>
                  <a:spLocks noChangeArrowheads="1"/>
                </p:cNvSpPr>
                <p:nvPr/>
              </p:nvSpPr>
              <p:spPr bwMode="auto">
                <a:xfrm>
                  <a:off x="4150" y="2341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72830" name="Line 2846"/>
                <p:cNvSpPr>
                  <a:spLocks noChangeShapeType="1"/>
                </p:cNvSpPr>
                <p:nvPr/>
              </p:nvSpPr>
              <p:spPr bwMode="auto">
                <a:xfrm>
                  <a:off x="3651" y="2523"/>
                  <a:ext cx="9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831" name="Oval 2847"/>
                <p:cNvSpPr>
                  <a:spLocks noChangeArrowheads="1"/>
                </p:cNvSpPr>
                <p:nvPr/>
              </p:nvSpPr>
              <p:spPr bwMode="auto">
                <a:xfrm>
                  <a:off x="3243" y="2342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72832" name="Oval 2848"/>
                <p:cNvSpPr>
                  <a:spLocks noChangeArrowheads="1"/>
                </p:cNvSpPr>
                <p:nvPr/>
              </p:nvSpPr>
              <p:spPr bwMode="auto">
                <a:xfrm>
                  <a:off x="3333" y="2342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72833" name="Oval 2849"/>
                <p:cNvSpPr>
                  <a:spLocks noChangeArrowheads="1"/>
                </p:cNvSpPr>
                <p:nvPr/>
              </p:nvSpPr>
              <p:spPr bwMode="auto">
                <a:xfrm>
                  <a:off x="3424" y="2342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72834" name="Oval 2850"/>
                <p:cNvSpPr>
                  <a:spLocks noChangeArrowheads="1"/>
                </p:cNvSpPr>
                <p:nvPr/>
              </p:nvSpPr>
              <p:spPr bwMode="auto">
                <a:xfrm>
                  <a:off x="3152" y="1162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  <p:sp>
              <p:nvSpPr>
                <p:cNvPr id="172835" name="Oval 2851"/>
                <p:cNvSpPr>
                  <a:spLocks noChangeArrowheads="1"/>
                </p:cNvSpPr>
                <p:nvPr/>
              </p:nvSpPr>
              <p:spPr bwMode="auto">
                <a:xfrm>
                  <a:off x="3515" y="1162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  <p:sp>
              <p:nvSpPr>
                <p:cNvPr id="172836" name="Oval 2852"/>
                <p:cNvSpPr>
                  <a:spLocks noChangeArrowheads="1"/>
                </p:cNvSpPr>
                <p:nvPr/>
              </p:nvSpPr>
              <p:spPr bwMode="auto">
                <a:xfrm>
                  <a:off x="3741" y="1162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  <p:sp>
              <p:nvSpPr>
                <p:cNvPr id="172837" name="Line 2853"/>
                <p:cNvSpPr>
                  <a:spLocks noChangeShapeType="1"/>
                </p:cNvSpPr>
                <p:nvPr/>
              </p:nvSpPr>
              <p:spPr bwMode="auto">
                <a:xfrm>
                  <a:off x="3696" y="1480"/>
                  <a:ext cx="9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838" name="Line 2854"/>
                <p:cNvSpPr>
                  <a:spLocks noChangeShapeType="1"/>
                </p:cNvSpPr>
                <p:nvPr/>
              </p:nvSpPr>
              <p:spPr bwMode="auto">
                <a:xfrm>
                  <a:off x="4105" y="1752"/>
                  <a:ext cx="318" cy="590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839" name="Oval 2855"/>
                <p:cNvSpPr>
                  <a:spLocks noChangeArrowheads="1"/>
                </p:cNvSpPr>
                <p:nvPr/>
              </p:nvSpPr>
              <p:spPr bwMode="auto">
                <a:xfrm>
                  <a:off x="4332" y="2341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72840" name="Line 2856"/>
                <p:cNvSpPr>
                  <a:spLocks noChangeShapeType="1"/>
                </p:cNvSpPr>
                <p:nvPr/>
              </p:nvSpPr>
              <p:spPr bwMode="auto">
                <a:xfrm flipV="1">
                  <a:off x="4104" y="1253"/>
                  <a:ext cx="273" cy="453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841" name="Line 2857"/>
                <p:cNvSpPr>
                  <a:spLocks noChangeShapeType="1"/>
                </p:cNvSpPr>
                <p:nvPr/>
              </p:nvSpPr>
              <p:spPr bwMode="auto">
                <a:xfrm>
                  <a:off x="3923" y="1706"/>
                  <a:ext cx="18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842" name="Oval 2858"/>
                <p:cNvSpPr>
                  <a:spLocks noChangeArrowheads="1"/>
                </p:cNvSpPr>
                <p:nvPr/>
              </p:nvSpPr>
              <p:spPr bwMode="auto">
                <a:xfrm>
                  <a:off x="4286" y="1162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  <p:sp>
              <p:nvSpPr>
                <p:cNvPr id="172843" name="Line 2859"/>
                <p:cNvSpPr>
                  <a:spLocks noChangeShapeType="1"/>
                </p:cNvSpPr>
                <p:nvPr/>
              </p:nvSpPr>
              <p:spPr bwMode="auto">
                <a:xfrm>
                  <a:off x="3515" y="2205"/>
                  <a:ext cx="91" cy="136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844" name="Oval 2860"/>
                <p:cNvSpPr>
                  <a:spLocks noChangeArrowheads="1"/>
                </p:cNvSpPr>
                <p:nvPr/>
              </p:nvSpPr>
              <p:spPr bwMode="auto">
                <a:xfrm>
                  <a:off x="3560" y="2341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72845" name="Line 2861"/>
                <p:cNvSpPr>
                  <a:spLocks noChangeShapeType="1"/>
                </p:cNvSpPr>
                <p:nvPr/>
              </p:nvSpPr>
              <p:spPr bwMode="auto">
                <a:xfrm flipV="1">
                  <a:off x="3515" y="1253"/>
                  <a:ext cx="590" cy="951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846" name="Oval 2862"/>
                <p:cNvSpPr>
                  <a:spLocks noChangeArrowheads="1"/>
                </p:cNvSpPr>
                <p:nvPr/>
              </p:nvSpPr>
              <p:spPr bwMode="auto">
                <a:xfrm>
                  <a:off x="4059" y="1162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  <p:sp>
              <p:nvSpPr>
                <p:cNvPr id="172847" name="Line 2863"/>
                <p:cNvSpPr>
                  <a:spLocks noChangeShapeType="1"/>
                </p:cNvSpPr>
                <p:nvPr/>
              </p:nvSpPr>
              <p:spPr bwMode="auto">
                <a:xfrm>
                  <a:off x="3379" y="2205"/>
                  <a:ext cx="13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</p:grpSp>
          <p:grpSp>
            <p:nvGrpSpPr>
              <p:cNvPr id="172848" name="Group 2864"/>
              <p:cNvGrpSpPr>
                <a:grpSpLocks/>
              </p:cNvGrpSpPr>
              <p:nvPr/>
            </p:nvGrpSpPr>
            <p:grpSpPr bwMode="auto">
              <a:xfrm>
                <a:off x="5011" y="2976"/>
                <a:ext cx="1588" cy="1361"/>
                <a:chOff x="2880" y="1162"/>
                <a:chExt cx="1588" cy="1361"/>
              </a:xfrm>
            </p:grpSpPr>
            <p:sp>
              <p:nvSpPr>
                <p:cNvPr id="172849" name="Line 2865"/>
                <p:cNvSpPr>
                  <a:spLocks noChangeShapeType="1"/>
                </p:cNvSpPr>
                <p:nvPr/>
              </p:nvSpPr>
              <p:spPr bwMode="auto">
                <a:xfrm>
                  <a:off x="3787" y="1480"/>
                  <a:ext cx="453" cy="862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850" name="Line 2866"/>
                <p:cNvSpPr>
                  <a:spLocks noChangeShapeType="1"/>
                </p:cNvSpPr>
                <p:nvPr/>
              </p:nvSpPr>
              <p:spPr bwMode="auto">
                <a:xfrm flipV="1">
                  <a:off x="3787" y="1298"/>
                  <a:ext cx="136" cy="181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851" name="Line 2867"/>
                <p:cNvSpPr>
                  <a:spLocks noChangeShapeType="1"/>
                </p:cNvSpPr>
                <p:nvPr/>
              </p:nvSpPr>
              <p:spPr bwMode="auto">
                <a:xfrm>
                  <a:off x="2880" y="1752"/>
                  <a:ext cx="9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852" name="Line 2868"/>
                <p:cNvSpPr>
                  <a:spLocks noChangeShapeType="1"/>
                </p:cNvSpPr>
                <p:nvPr/>
              </p:nvSpPr>
              <p:spPr bwMode="auto">
                <a:xfrm>
                  <a:off x="2970" y="1752"/>
                  <a:ext cx="318" cy="590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853" name="Line 2869"/>
                <p:cNvSpPr>
                  <a:spLocks noChangeShapeType="1"/>
                </p:cNvSpPr>
                <p:nvPr/>
              </p:nvSpPr>
              <p:spPr bwMode="auto">
                <a:xfrm flipV="1">
                  <a:off x="2970" y="1299"/>
                  <a:ext cx="273" cy="453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854" name="Line 2870"/>
                <p:cNvSpPr>
                  <a:spLocks noChangeShapeType="1"/>
                </p:cNvSpPr>
                <p:nvPr/>
              </p:nvSpPr>
              <p:spPr bwMode="auto">
                <a:xfrm>
                  <a:off x="3197" y="1979"/>
                  <a:ext cx="182" cy="363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855" name="Line 2871"/>
                <p:cNvSpPr>
                  <a:spLocks noChangeShapeType="1"/>
                </p:cNvSpPr>
                <p:nvPr/>
              </p:nvSpPr>
              <p:spPr bwMode="auto">
                <a:xfrm flipV="1">
                  <a:off x="3197" y="1299"/>
                  <a:ext cx="408" cy="680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856" name="Line 2872"/>
                <p:cNvSpPr>
                  <a:spLocks noChangeShapeType="1"/>
                </p:cNvSpPr>
                <p:nvPr/>
              </p:nvSpPr>
              <p:spPr bwMode="auto">
                <a:xfrm>
                  <a:off x="3107" y="1979"/>
                  <a:ext cx="9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857" name="Line 2873"/>
                <p:cNvSpPr>
                  <a:spLocks noChangeShapeType="1"/>
                </p:cNvSpPr>
                <p:nvPr/>
              </p:nvSpPr>
              <p:spPr bwMode="auto">
                <a:xfrm>
                  <a:off x="3333" y="2070"/>
                  <a:ext cx="137" cy="272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858" name="Line 2874"/>
                <p:cNvSpPr>
                  <a:spLocks noChangeShapeType="1"/>
                </p:cNvSpPr>
                <p:nvPr/>
              </p:nvSpPr>
              <p:spPr bwMode="auto">
                <a:xfrm flipV="1">
                  <a:off x="3333" y="1299"/>
                  <a:ext cx="454" cy="770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859" name="Line 2875"/>
                <p:cNvSpPr>
                  <a:spLocks noChangeShapeType="1"/>
                </p:cNvSpPr>
                <p:nvPr/>
              </p:nvSpPr>
              <p:spPr bwMode="auto">
                <a:xfrm>
                  <a:off x="3243" y="2070"/>
                  <a:ext cx="9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860" name="Oval 2876"/>
                <p:cNvSpPr>
                  <a:spLocks noChangeArrowheads="1"/>
                </p:cNvSpPr>
                <p:nvPr/>
              </p:nvSpPr>
              <p:spPr bwMode="auto">
                <a:xfrm>
                  <a:off x="3923" y="1162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  <p:sp>
              <p:nvSpPr>
                <p:cNvPr id="172861" name="Oval 2877"/>
                <p:cNvSpPr>
                  <a:spLocks noChangeArrowheads="1"/>
                </p:cNvSpPr>
                <p:nvPr/>
              </p:nvSpPr>
              <p:spPr bwMode="auto">
                <a:xfrm>
                  <a:off x="4150" y="2341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72862" name="Line 2878"/>
                <p:cNvSpPr>
                  <a:spLocks noChangeShapeType="1"/>
                </p:cNvSpPr>
                <p:nvPr/>
              </p:nvSpPr>
              <p:spPr bwMode="auto">
                <a:xfrm>
                  <a:off x="3651" y="2523"/>
                  <a:ext cx="9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863" name="Oval 2879"/>
                <p:cNvSpPr>
                  <a:spLocks noChangeArrowheads="1"/>
                </p:cNvSpPr>
                <p:nvPr/>
              </p:nvSpPr>
              <p:spPr bwMode="auto">
                <a:xfrm>
                  <a:off x="3243" y="2342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72864" name="Oval 2880"/>
                <p:cNvSpPr>
                  <a:spLocks noChangeArrowheads="1"/>
                </p:cNvSpPr>
                <p:nvPr/>
              </p:nvSpPr>
              <p:spPr bwMode="auto">
                <a:xfrm>
                  <a:off x="3333" y="2342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72865" name="Oval 2881"/>
                <p:cNvSpPr>
                  <a:spLocks noChangeArrowheads="1"/>
                </p:cNvSpPr>
                <p:nvPr/>
              </p:nvSpPr>
              <p:spPr bwMode="auto">
                <a:xfrm>
                  <a:off x="3424" y="2342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72866" name="Oval 2882"/>
                <p:cNvSpPr>
                  <a:spLocks noChangeArrowheads="1"/>
                </p:cNvSpPr>
                <p:nvPr/>
              </p:nvSpPr>
              <p:spPr bwMode="auto">
                <a:xfrm>
                  <a:off x="3152" y="1162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  <p:sp>
              <p:nvSpPr>
                <p:cNvPr id="172867" name="Oval 2883"/>
                <p:cNvSpPr>
                  <a:spLocks noChangeArrowheads="1"/>
                </p:cNvSpPr>
                <p:nvPr/>
              </p:nvSpPr>
              <p:spPr bwMode="auto">
                <a:xfrm>
                  <a:off x="3515" y="1162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  <p:sp>
              <p:nvSpPr>
                <p:cNvPr id="172868" name="Oval 2884"/>
                <p:cNvSpPr>
                  <a:spLocks noChangeArrowheads="1"/>
                </p:cNvSpPr>
                <p:nvPr/>
              </p:nvSpPr>
              <p:spPr bwMode="auto">
                <a:xfrm>
                  <a:off x="3741" y="1162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  <p:sp>
              <p:nvSpPr>
                <p:cNvPr id="172869" name="Line 2885"/>
                <p:cNvSpPr>
                  <a:spLocks noChangeShapeType="1"/>
                </p:cNvSpPr>
                <p:nvPr/>
              </p:nvSpPr>
              <p:spPr bwMode="auto">
                <a:xfrm>
                  <a:off x="3696" y="1480"/>
                  <a:ext cx="9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870" name="Line 2886"/>
                <p:cNvSpPr>
                  <a:spLocks noChangeShapeType="1"/>
                </p:cNvSpPr>
                <p:nvPr/>
              </p:nvSpPr>
              <p:spPr bwMode="auto">
                <a:xfrm>
                  <a:off x="4105" y="1752"/>
                  <a:ext cx="318" cy="590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871" name="Oval 2887"/>
                <p:cNvSpPr>
                  <a:spLocks noChangeArrowheads="1"/>
                </p:cNvSpPr>
                <p:nvPr/>
              </p:nvSpPr>
              <p:spPr bwMode="auto">
                <a:xfrm>
                  <a:off x="4332" y="2341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72872" name="Line 2888"/>
                <p:cNvSpPr>
                  <a:spLocks noChangeShapeType="1"/>
                </p:cNvSpPr>
                <p:nvPr/>
              </p:nvSpPr>
              <p:spPr bwMode="auto">
                <a:xfrm flipV="1">
                  <a:off x="4104" y="1253"/>
                  <a:ext cx="273" cy="453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873" name="Line 2889"/>
                <p:cNvSpPr>
                  <a:spLocks noChangeShapeType="1"/>
                </p:cNvSpPr>
                <p:nvPr/>
              </p:nvSpPr>
              <p:spPr bwMode="auto">
                <a:xfrm>
                  <a:off x="3923" y="1706"/>
                  <a:ext cx="18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874" name="Oval 2890"/>
                <p:cNvSpPr>
                  <a:spLocks noChangeArrowheads="1"/>
                </p:cNvSpPr>
                <p:nvPr/>
              </p:nvSpPr>
              <p:spPr bwMode="auto">
                <a:xfrm>
                  <a:off x="4286" y="1162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  <p:sp>
              <p:nvSpPr>
                <p:cNvPr id="172875" name="Line 2891"/>
                <p:cNvSpPr>
                  <a:spLocks noChangeShapeType="1"/>
                </p:cNvSpPr>
                <p:nvPr/>
              </p:nvSpPr>
              <p:spPr bwMode="auto">
                <a:xfrm>
                  <a:off x="3515" y="2205"/>
                  <a:ext cx="91" cy="136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876" name="Oval 2892"/>
                <p:cNvSpPr>
                  <a:spLocks noChangeArrowheads="1"/>
                </p:cNvSpPr>
                <p:nvPr/>
              </p:nvSpPr>
              <p:spPr bwMode="auto">
                <a:xfrm>
                  <a:off x="3560" y="2341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72877" name="Line 2893"/>
                <p:cNvSpPr>
                  <a:spLocks noChangeShapeType="1"/>
                </p:cNvSpPr>
                <p:nvPr/>
              </p:nvSpPr>
              <p:spPr bwMode="auto">
                <a:xfrm flipV="1">
                  <a:off x="3515" y="1253"/>
                  <a:ext cx="590" cy="951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878" name="Oval 2894"/>
                <p:cNvSpPr>
                  <a:spLocks noChangeArrowheads="1"/>
                </p:cNvSpPr>
                <p:nvPr/>
              </p:nvSpPr>
              <p:spPr bwMode="auto">
                <a:xfrm>
                  <a:off x="4059" y="1162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  <p:sp>
              <p:nvSpPr>
                <p:cNvPr id="172879" name="Line 2895"/>
                <p:cNvSpPr>
                  <a:spLocks noChangeShapeType="1"/>
                </p:cNvSpPr>
                <p:nvPr/>
              </p:nvSpPr>
              <p:spPr bwMode="auto">
                <a:xfrm>
                  <a:off x="3379" y="2205"/>
                  <a:ext cx="13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</p:grpSp>
          <p:grpSp>
            <p:nvGrpSpPr>
              <p:cNvPr id="172880" name="Group 2896"/>
              <p:cNvGrpSpPr>
                <a:grpSpLocks/>
              </p:cNvGrpSpPr>
              <p:nvPr/>
            </p:nvGrpSpPr>
            <p:grpSpPr bwMode="auto">
              <a:xfrm>
                <a:off x="5011" y="2931"/>
                <a:ext cx="1588" cy="1361"/>
                <a:chOff x="2880" y="1162"/>
                <a:chExt cx="1588" cy="1361"/>
              </a:xfrm>
            </p:grpSpPr>
            <p:sp>
              <p:nvSpPr>
                <p:cNvPr id="172881" name="Line 2897"/>
                <p:cNvSpPr>
                  <a:spLocks noChangeShapeType="1"/>
                </p:cNvSpPr>
                <p:nvPr/>
              </p:nvSpPr>
              <p:spPr bwMode="auto">
                <a:xfrm>
                  <a:off x="3787" y="1480"/>
                  <a:ext cx="453" cy="862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882" name="Line 2898"/>
                <p:cNvSpPr>
                  <a:spLocks noChangeShapeType="1"/>
                </p:cNvSpPr>
                <p:nvPr/>
              </p:nvSpPr>
              <p:spPr bwMode="auto">
                <a:xfrm flipV="1">
                  <a:off x="3787" y="1298"/>
                  <a:ext cx="136" cy="181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883" name="Line 2899"/>
                <p:cNvSpPr>
                  <a:spLocks noChangeShapeType="1"/>
                </p:cNvSpPr>
                <p:nvPr/>
              </p:nvSpPr>
              <p:spPr bwMode="auto">
                <a:xfrm>
                  <a:off x="2880" y="1752"/>
                  <a:ext cx="9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884" name="Line 2900"/>
                <p:cNvSpPr>
                  <a:spLocks noChangeShapeType="1"/>
                </p:cNvSpPr>
                <p:nvPr/>
              </p:nvSpPr>
              <p:spPr bwMode="auto">
                <a:xfrm>
                  <a:off x="2970" y="1752"/>
                  <a:ext cx="318" cy="590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885" name="Line 2901"/>
                <p:cNvSpPr>
                  <a:spLocks noChangeShapeType="1"/>
                </p:cNvSpPr>
                <p:nvPr/>
              </p:nvSpPr>
              <p:spPr bwMode="auto">
                <a:xfrm flipV="1">
                  <a:off x="2970" y="1299"/>
                  <a:ext cx="273" cy="453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886" name="Line 2902"/>
                <p:cNvSpPr>
                  <a:spLocks noChangeShapeType="1"/>
                </p:cNvSpPr>
                <p:nvPr/>
              </p:nvSpPr>
              <p:spPr bwMode="auto">
                <a:xfrm>
                  <a:off x="3197" y="1979"/>
                  <a:ext cx="182" cy="363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887" name="Line 2903"/>
                <p:cNvSpPr>
                  <a:spLocks noChangeShapeType="1"/>
                </p:cNvSpPr>
                <p:nvPr/>
              </p:nvSpPr>
              <p:spPr bwMode="auto">
                <a:xfrm flipV="1">
                  <a:off x="3197" y="1299"/>
                  <a:ext cx="408" cy="680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888" name="Line 2904"/>
                <p:cNvSpPr>
                  <a:spLocks noChangeShapeType="1"/>
                </p:cNvSpPr>
                <p:nvPr/>
              </p:nvSpPr>
              <p:spPr bwMode="auto">
                <a:xfrm>
                  <a:off x="3107" y="1979"/>
                  <a:ext cx="9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889" name="Line 2905"/>
                <p:cNvSpPr>
                  <a:spLocks noChangeShapeType="1"/>
                </p:cNvSpPr>
                <p:nvPr/>
              </p:nvSpPr>
              <p:spPr bwMode="auto">
                <a:xfrm>
                  <a:off x="3333" y="2070"/>
                  <a:ext cx="137" cy="272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890" name="Line 2906"/>
                <p:cNvSpPr>
                  <a:spLocks noChangeShapeType="1"/>
                </p:cNvSpPr>
                <p:nvPr/>
              </p:nvSpPr>
              <p:spPr bwMode="auto">
                <a:xfrm flipV="1">
                  <a:off x="3333" y="1299"/>
                  <a:ext cx="454" cy="770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891" name="Line 2907"/>
                <p:cNvSpPr>
                  <a:spLocks noChangeShapeType="1"/>
                </p:cNvSpPr>
                <p:nvPr/>
              </p:nvSpPr>
              <p:spPr bwMode="auto">
                <a:xfrm>
                  <a:off x="3243" y="2070"/>
                  <a:ext cx="9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892" name="Oval 2908"/>
                <p:cNvSpPr>
                  <a:spLocks noChangeArrowheads="1"/>
                </p:cNvSpPr>
                <p:nvPr/>
              </p:nvSpPr>
              <p:spPr bwMode="auto">
                <a:xfrm>
                  <a:off x="3923" y="1162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  <p:sp>
              <p:nvSpPr>
                <p:cNvPr id="172893" name="Oval 2909"/>
                <p:cNvSpPr>
                  <a:spLocks noChangeArrowheads="1"/>
                </p:cNvSpPr>
                <p:nvPr/>
              </p:nvSpPr>
              <p:spPr bwMode="auto">
                <a:xfrm>
                  <a:off x="4150" y="2341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72894" name="Line 2910"/>
                <p:cNvSpPr>
                  <a:spLocks noChangeShapeType="1"/>
                </p:cNvSpPr>
                <p:nvPr/>
              </p:nvSpPr>
              <p:spPr bwMode="auto">
                <a:xfrm>
                  <a:off x="3651" y="2523"/>
                  <a:ext cx="9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895" name="Oval 2911"/>
                <p:cNvSpPr>
                  <a:spLocks noChangeArrowheads="1"/>
                </p:cNvSpPr>
                <p:nvPr/>
              </p:nvSpPr>
              <p:spPr bwMode="auto">
                <a:xfrm>
                  <a:off x="3243" y="2342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72896" name="Oval 2912"/>
                <p:cNvSpPr>
                  <a:spLocks noChangeArrowheads="1"/>
                </p:cNvSpPr>
                <p:nvPr/>
              </p:nvSpPr>
              <p:spPr bwMode="auto">
                <a:xfrm>
                  <a:off x="3333" y="2342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72897" name="Oval 2913"/>
                <p:cNvSpPr>
                  <a:spLocks noChangeArrowheads="1"/>
                </p:cNvSpPr>
                <p:nvPr/>
              </p:nvSpPr>
              <p:spPr bwMode="auto">
                <a:xfrm>
                  <a:off x="3424" y="2342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72898" name="Oval 2914"/>
                <p:cNvSpPr>
                  <a:spLocks noChangeArrowheads="1"/>
                </p:cNvSpPr>
                <p:nvPr/>
              </p:nvSpPr>
              <p:spPr bwMode="auto">
                <a:xfrm>
                  <a:off x="3152" y="1162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  <a:p>
                  <a:pPr algn="ctr"/>
                  <a:endParaRPr lang="en-US" altLang="de-DE"/>
                </a:p>
              </p:txBody>
            </p:sp>
            <p:sp>
              <p:nvSpPr>
                <p:cNvPr id="172899" name="Oval 2915"/>
                <p:cNvSpPr>
                  <a:spLocks noChangeArrowheads="1"/>
                </p:cNvSpPr>
                <p:nvPr/>
              </p:nvSpPr>
              <p:spPr bwMode="auto">
                <a:xfrm>
                  <a:off x="3515" y="1162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  <p:sp>
              <p:nvSpPr>
                <p:cNvPr id="172900" name="Oval 2916"/>
                <p:cNvSpPr>
                  <a:spLocks noChangeArrowheads="1"/>
                </p:cNvSpPr>
                <p:nvPr/>
              </p:nvSpPr>
              <p:spPr bwMode="auto">
                <a:xfrm>
                  <a:off x="3741" y="1162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  <p:sp>
              <p:nvSpPr>
                <p:cNvPr id="172901" name="Line 2917"/>
                <p:cNvSpPr>
                  <a:spLocks noChangeShapeType="1"/>
                </p:cNvSpPr>
                <p:nvPr/>
              </p:nvSpPr>
              <p:spPr bwMode="auto">
                <a:xfrm>
                  <a:off x="3696" y="1480"/>
                  <a:ext cx="91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902" name="Line 2918"/>
                <p:cNvSpPr>
                  <a:spLocks noChangeShapeType="1"/>
                </p:cNvSpPr>
                <p:nvPr/>
              </p:nvSpPr>
              <p:spPr bwMode="auto">
                <a:xfrm>
                  <a:off x="4105" y="1752"/>
                  <a:ext cx="318" cy="590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903" name="Oval 2919"/>
                <p:cNvSpPr>
                  <a:spLocks noChangeArrowheads="1"/>
                </p:cNvSpPr>
                <p:nvPr/>
              </p:nvSpPr>
              <p:spPr bwMode="auto">
                <a:xfrm>
                  <a:off x="4332" y="2341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72904" name="Line 2920"/>
                <p:cNvSpPr>
                  <a:spLocks noChangeShapeType="1"/>
                </p:cNvSpPr>
                <p:nvPr/>
              </p:nvSpPr>
              <p:spPr bwMode="auto">
                <a:xfrm flipV="1">
                  <a:off x="4104" y="1253"/>
                  <a:ext cx="273" cy="453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905" name="Line 2921"/>
                <p:cNvSpPr>
                  <a:spLocks noChangeShapeType="1"/>
                </p:cNvSpPr>
                <p:nvPr/>
              </p:nvSpPr>
              <p:spPr bwMode="auto">
                <a:xfrm>
                  <a:off x="3923" y="1706"/>
                  <a:ext cx="18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906" name="Oval 2922"/>
                <p:cNvSpPr>
                  <a:spLocks noChangeArrowheads="1"/>
                </p:cNvSpPr>
                <p:nvPr/>
              </p:nvSpPr>
              <p:spPr bwMode="auto">
                <a:xfrm>
                  <a:off x="4286" y="1162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  <p:sp>
              <p:nvSpPr>
                <p:cNvPr id="172907" name="Line 2923"/>
                <p:cNvSpPr>
                  <a:spLocks noChangeShapeType="1"/>
                </p:cNvSpPr>
                <p:nvPr/>
              </p:nvSpPr>
              <p:spPr bwMode="auto">
                <a:xfrm>
                  <a:off x="3515" y="2205"/>
                  <a:ext cx="91" cy="136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908" name="Oval 2924"/>
                <p:cNvSpPr>
                  <a:spLocks noChangeArrowheads="1"/>
                </p:cNvSpPr>
                <p:nvPr/>
              </p:nvSpPr>
              <p:spPr bwMode="auto">
                <a:xfrm>
                  <a:off x="3560" y="2341"/>
                  <a:ext cx="136" cy="136"/>
                </a:xfrm>
                <a:prstGeom prst="ellipse">
                  <a:avLst/>
                </a:prstGeom>
                <a:solidFill>
                  <a:srgbClr val="FF0000">
                    <a:alpha val="25000"/>
                  </a:srgbClr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e</a:t>
                  </a:r>
                </a:p>
              </p:txBody>
            </p:sp>
            <p:sp>
              <p:nvSpPr>
                <p:cNvPr id="172909" name="Line 2925"/>
                <p:cNvSpPr>
                  <a:spLocks noChangeShapeType="1"/>
                </p:cNvSpPr>
                <p:nvPr/>
              </p:nvSpPr>
              <p:spPr bwMode="auto">
                <a:xfrm flipV="1">
                  <a:off x="3515" y="1253"/>
                  <a:ext cx="590" cy="951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72910" name="Oval 2926"/>
                <p:cNvSpPr>
                  <a:spLocks noChangeArrowheads="1"/>
                </p:cNvSpPr>
                <p:nvPr/>
              </p:nvSpPr>
              <p:spPr bwMode="auto">
                <a:xfrm>
                  <a:off x="4059" y="1162"/>
                  <a:ext cx="136" cy="136"/>
                </a:xfrm>
                <a:prstGeom prst="ellipse">
                  <a:avLst/>
                </a:prstGeom>
                <a:solidFill>
                  <a:srgbClr val="3333CC">
                    <a:alpha val="28999"/>
                  </a:srgbClr>
                </a:solidFill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/>
                  <a:r>
                    <a:rPr lang="en-US" altLang="de-DE"/>
                    <a:t>h</a:t>
                  </a:r>
                </a:p>
              </p:txBody>
            </p:sp>
            <p:sp>
              <p:nvSpPr>
                <p:cNvPr id="172911" name="Line 2927"/>
                <p:cNvSpPr>
                  <a:spLocks noChangeShapeType="1"/>
                </p:cNvSpPr>
                <p:nvPr/>
              </p:nvSpPr>
              <p:spPr bwMode="auto">
                <a:xfrm>
                  <a:off x="3379" y="2205"/>
                  <a:ext cx="13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</p:grpSp>
        </p:grpSp>
      </p:grpSp>
      <p:sp>
        <p:nvSpPr>
          <p:cNvPr id="172913" name="Text Box 2929"/>
          <p:cNvSpPr txBox="1">
            <a:spLocks noChangeArrowheads="1"/>
          </p:cNvSpPr>
          <p:nvPr/>
        </p:nvSpPr>
        <p:spPr bwMode="auto">
          <a:xfrm>
            <a:off x="1692275" y="3357563"/>
            <a:ext cx="2647950" cy="107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de-DE" sz="1400"/>
              <a:t>E &gt; 400 kV/cm</a:t>
            </a:r>
          </a:p>
          <a:p>
            <a:r>
              <a:rPr lang="en-US" altLang="de-DE" sz="1400"/>
              <a:t>Both electrons and holes ionize</a:t>
            </a:r>
          </a:p>
          <a:p>
            <a:r>
              <a:rPr lang="en-US" altLang="de-DE" sz="1400"/>
              <a:t>Geiger mode </a:t>
            </a:r>
          </a:p>
          <a:p>
            <a:r>
              <a:rPr lang="en-US" altLang="de-DE" sz="1400"/>
              <a:t>Gain:  infinite (breakdown)</a:t>
            </a:r>
          </a:p>
          <a:p>
            <a:endParaRPr lang="en-US" altLang="de-DE" sz="1400" baseline="30000"/>
          </a:p>
        </p:txBody>
      </p:sp>
      <p:grpSp>
        <p:nvGrpSpPr>
          <p:cNvPr id="172918" name="Group 2934"/>
          <p:cNvGrpSpPr>
            <a:grpSpLocks/>
          </p:cNvGrpSpPr>
          <p:nvPr/>
        </p:nvGrpSpPr>
        <p:grpSpPr bwMode="auto">
          <a:xfrm>
            <a:off x="6227763" y="1268413"/>
            <a:ext cx="1279525" cy="2951162"/>
            <a:chOff x="3923" y="845"/>
            <a:chExt cx="806" cy="1859"/>
          </a:xfrm>
        </p:grpSpPr>
        <p:sp>
          <p:nvSpPr>
            <p:cNvPr id="172915" name="Line 2931"/>
            <p:cNvSpPr>
              <a:spLocks noChangeShapeType="1"/>
            </p:cNvSpPr>
            <p:nvPr/>
          </p:nvSpPr>
          <p:spPr bwMode="auto">
            <a:xfrm>
              <a:off x="3923" y="845"/>
              <a:ext cx="0" cy="185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72916" name="Text Box 2932"/>
            <p:cNvSpPr txBox="1">
              <a:spLocks noChangeArrowheads="1"/>
            </p:cNvSpPr>
            <p:nvPr/>
          </p:nvSpPr>
          <p:spPr bwMode="auto">
            <a:xfrm>
              <a:off x="3956" y="1221"/>
              <a:ext cx="707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de-DE" sz="1200">
                  <a:solidFill>
                    <a:srgbClr val="FF0000"/>
                  </a:solidFill>
                </a:rPr>
                <a:t>e: ~ 1 pair/µm</a:t>
              </a:r>
            </a:p>
          </p:txBody>
        </p:sp>
        <p:sp>
          <p:nvSpPr>
            <p:cNvPr id="172917" name="Text Box 2933"/>
            <p:cNvSpPr txBox="1">
              <a:spLocks noChangeArrowheads="1"/>
            </p:cNvSpPr>
            <p:nvPr/>
          </p:nvSpPr>
          <p:spPr bwMode="auto">
            <a:xfrm>
              <a:off x="3942" y="1570"/>
              <a:ext cx="787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de-DE" sz="1200">
                  <a:solidFill>
                    <a:schemeClr val="accent2"/>
                  </a:solidFill>
                </a:rPr>
                <a:t>h: ~ 0.1 pair/µm</a:t>
              </a:r>
            </a:p>
          </p:txBody>
        </p:sp>
      </p:grpSp>
      <p:grpSp>
        <p:nvGrpSpPr>
          <p:cNvPr id="172923" name="Group 2939"/>
          <p:cNvGrpSpPr>
            <a:grpSpLocks/>
          </p:cNvGrpSpPr>
          <p:nvPr/>
        </p:nvGrpSpPr>
        <p:grpSpPr bwMode="auto">
          <a:xfrm>
            <a:off x="6011863" y="1270000"/>
            <a:ext cx="1279525" cy="2951163"/>
            <a:chOff x="2925" y="845"/>
            <a:chExt cx="806" cy="1859"/>
          </a:xfrm>
        </p:grpSpPr>
        <p:sp>
          <p:nvSpPr>
            <p:cNvPr id="172920" name="Line 2936"/>
            <p:cNvSpPr>
              <a:spLocks noChangeShapeType="1"/>
            </p:cNvSpPr>
            <p:nvPr/>
          </p:nvSpPr>
          <p:spPr bwMode="auto">
            <a:xfrm>
              <a:off x="2925" y="845"/>
              <a:ext cx="0" cy="185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72921" name="Text Box 2937"/>
            <p:cNvSpPr txBox="1">
              <a:spLocks noChangeArrowheads="1"/>
            </p:cNvSpPr>
            <p:nvPr/>
          </p:nvSpPr>
          <p:spPr bwMode="auto">
            <a:xfrm>
              <a:off x="2958" y="1026"/>
              <a:ext cx="707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de-DE" sz="1200">
                  <a:solidFill>
                    <a:srgbClr val="FF0000"/>
                  </a:solidFill>
                </a:rPr>
                <a:t>e: ~ 4 pair/µm</a:t>
              </a:r>
            </a:p>
          </p:txBody>
        </p:sp>
        <p:sp>
          <p:nvSpPr>
            <p:cNvPr id="172922" name="Text Box 2938"/>
            <p:cNvSpPr txBox="1">
              <a:spLocks noChangeArrowheads="1"/>
            </p:cNvSpPr>
            <p:nvPr/>
          </p:nvSpPr>
          <p:spPr bwMode="auto">
            <a:xfrm>
              <a:off x="2944" y="1352"/>
              <a:ext cx="787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de-DE" sz="1200">
                  <a:solidFill>
                    <a:schemeClr val="accent2"/>
                  </a:solidFill>
                </a:rPr>
                <a:t>h: ~ 0.8 pair/µm</a:t>
              </a:r>
            </a:p>
          </p:txBody>
        </p:sp>
      </p:grpSp>
      <p:grpSp>
        <p:nvGrpSpPr>
          <p:cNvPr id="172928" name="Group 2944"/>
          <p:cNvGrpSpPr>
            <a:grpSpLocks/>
          </p:cNvGrpSpPr>
          <p:nvPr/>
        </p:nvGrpSpPr>
        <p:grpSpPr bwMode="auto">
          <a:xfrm>
            <a:off x="5795963" y="1268413"/>
            <a:ext cx="1174750" cy="2951162"/>
            <a:chOff x="4740" y="845"/>
            <a:chExt cx="740" cy="1859"/>
          </a:xfrm>
        </p:grpSpPr>
        <p:sp>
          <p:nvSpPr>
            <p:cNvPr id="172925" name="Line 2941"/>
            <p:cNvSpPr>
              <a:spLocks noChangeShapeType="1"/>
            </p:cNvSpPr>
            <p:nvPr/>
          </p:nvSpPr>
          <p:spPr bwMode="auto">
            <a:xfrm>
              <a:off x="4740" y="845"/>
              <a:ext cx="0" cy="185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72926" name="Text Box 2942"/>
            <p:cNvSpPr txBox="1">
              <a:spLocks noChangeArrowheads="1"/>
            </p:cNvSpPr>
            <p:nvPr/>
          </p:nvSpPr>
          <p:spPr bwMode="auto">
            <a:xfrm>
              <a:off x="4773" y="935"/>
              <a:ext cx="707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de-DE" sz="1200">
                  <a:solidFill>
                    <a:srgbClr val="FF0000"/>
                  </a:solidFill>
                </a:rPr>
                <a:t>e: ~ 8 pair/µm</a:t>
              </a:r>
            </a:p>
          </p:txBody>
        </p:sp>
        <p:sp>
          <p:nvSpPr>
            <p:cNvPr id="172927" name="Text Box 2943"/>
            <p:cNvSpPr txBox="1">
              <a:spLocks noChangeArrowheads="1"/>
            </p:cNvSpPr>
            <p:nvPr/>
          </p:nvSpPr>
          <p:spPr bwMode="auto">
            <a:xfrm>
              <a:off x="4759" y="1207"/>
              <a:ext cx="707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de-DE" sz="1200">
                  <a:solidFill>
                    <a:schemeClr val="accent2"/>
                  </a:solidFill>
                </a:rPr>
                <a:t>h: ~ 2 pair/µm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91488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27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126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729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128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0" dur="500"/>
                                        <p:tgtEl>
                                          <p:spTgt spid="1729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2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3" dur="500"/>
                                        <p:tgtEl>
                                          <p:spTgt spid="1126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729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1126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9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1729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7" dur="500"/>
                                        <p:tgtEl>
                                          <p:spTgt spid="1729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2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0" dur="500"/>
                                        <p:tgtEl>
                                          <p:spTgt spid="1126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1729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729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81" grpId="0"/>
      <p:bldP spid="112681" grpId="1"/>
      <p:bldP spid="112684" grpId="0"/>
      <p:bldP spid="112684" grpId="1"/>
      <p:bldP spid="17291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Impact Ionisation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4A6A59D-944C-415D-B0AC-758C8F70E9DA}" type="slidenum">
              <a:rPr lang="en-US" smtClean="0"/>
              <a:pPr>
                <a:defRPr/>
              </a:pPr>
              <a:t>32</a:t>
            </a:fld>
            <a:endParaRPr lang="en-US" dirty="0"/>
          </a:p>
        </p:txBody>
      </p:sp>
      <p:sp>
        <p:nvSpPr>
          <p:cNvPr id="5" name="Textfeld 4"/>
          <p:cNvSpPr txBox="1"/>
          <p:nvPr/>
        </p:nvSpPr>
        <p:spPr>
          <a:xfrm>
            <a:off x="1043608" y="1988840"/>
            <a:ext cx="648072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lphaLcParenR"/>
            </a:pPr>
            <a:r>
              <a:rPr lang="en-GB" dirty="0" smtClean="0"/>
              <a:t>High electric fields must be avoided not to risk breakdown</a:t>
            </a:r>
          </a:p>
          <a:p>
            <a:pPr marL="342900" indent="-342900">
              <a:buAutoNum type="alphaLcParenR"/>
            </a:pPr>
            <a:endParaRPr lang="en-GB" dirty="0"/>
          </a:p>
          <a:p>
            <a:pPr marL="342900" indent="-342900">
              <a:buAutoNum type="alphaLcParenR"/>
            </a:pPr>
            <a:endParaRPr lang="en-GB" dirty="0" smtClean="0"/>
          </a:p>
          <a:p>
            <a:pPr marL="342900" indent="-342900">
              <a:buAutoNum type="alphaLcParenR"/>
            </a:pPr>
            <a:r>
              <a:rPr lang="en-GB" dirty="0" smtClean="0"/>
              <a:t>On the other hand: a smart implementation of high field regions lead to sensors with intrinsic amplification</a:t>
            </a:r>
          </a:p>
          <a:p>
            <a:pPr marL="342900" indent="-342900">
              <a:buAutoNum type="alphaLcParenR"/>
            </a:pPr>
            <a:endParaRPr lang="en-GB" dirty="0"/>
          </a:p>
          <a:p>
            <a:r>
              <a:rPr lang="en-GB" dirty="0" smtClean="0"/>
              <a:t> 	= &gt; APD (avalanche photo diode)</a:t>
            </a:r>
          </a:p>
        </p:txBody>
      </p:sp>
    </p:spTree>
    <p:extLst>
      <p:ext uri="{BB962C8B-B14F-4D97-AF65-F5344CB8AC3E}">
        <p14:creationId xmlns:p14="http://schemas.microsoft.com/office/powerpoint/2010/main" val="2790698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Interaction of Radiation with Matter 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4A6A59D-944C-415D-B0AC-758C8F70E9DA}" type="slidenum">
              <a:rPr lang="en-US" smtClean="0"/>
              <a:pPr>
                <a:defRPr/>
              </a:pPr>
              <a:t>33</a:t>
            </a:fld>
            <a:endParaRPr lang="en-US" dirty="0"/>
          </a:p>
        </p:txBody>
      </p:sp>
      <p:sp>
        <p:nvSpPr>
          <p:cNvPr id="5" name="Textfeld 4"/>
          <p:cNvSpPr txBox="1"/>
          <p:nvPr/>
        </p:nvSpPr>
        <p:spPr>
          <a:xfrm>
            <a:off x="899592" y="1988840"/>
            <a:ext cx="7331944" cy="3293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arenR"/>
            </a:pPr>
            <a:r>
              <a:rPr lang="en-GB" dirty="0" smtClean="0"/>
              <a:t>Ionizing Radiation: </a:t>
            </a:r>
          </a:p>
          <a:p>
            <a:r>
              <a:rPr lang="en-GB" dirty="0" smtClean="0"/>
              <a:t>	detection and tracking of charged particles</a:t>
            </a:r>
          </a:p>
          <a:p>
            <a:r>
              <a:rPr lang="en-GB" dirty="0"/>
              <a:t>	</a:t>
            </a:r>
            <a:r>
              <a:rPr lang="en-GB" dirty="0" smtClean="0"/>
              <a:t>=&gt; Bethe Bloch Formula</a:t>
            </a:r>
          </a:p>
          <a:p>
            <a:pPr marL="342900" indent="-342900">
              <a:buAutoNum type="arabicParenR"/>
            </a:pPr>
            <a:endParaRPr lang="en-GB" dirty="0"/>
          </a:p>
          <a:p>
            <a:pPr marL="342900" indent="-342900">
              <a:buAutoNum type="arabicParenR"/>
            </a:pPr>
            <a:r>
              <a:rPr lang="en-GB" dirty="0" smtClean="0"/>
              <a:t>Non Ionizing Radiation</a:t>
            </a:r>
          </a:p>
          <a:p>
            <a:pPr lvl="1"/>
            <a:r>
              <a:rPr lang="en-GB" dirty="0" smtClean="0"/>
              <a:t>	Photons</a:t>
            </a:r>
          </a:p>
          <a:p>
            <a:pPr lvl="1"/>
            <a:r>
              <a:rPr lang="en-GB" dirty="0"/>
              <a:t>	 </a:t>
            </a:r>
            <a:r>
              <a:rPr lang="en-GB" dirty="0" smtClean="0"/>
              <a:t> visible: Inter-band transitions: discussed later</a:t>
            </a:r>
          </a:p>
          <a:p>
            <a:pPr lvl="1"/>
            <a:r>
              <a:rPr lang="en-GB" dirty="0"/>
              <a:t>	 </a:t>
            </a:r>
            <a:r>
              <a:rPr lang="en-GB" dirty="0" smtClean="0"/>
              <a:t> X-ray and gamma:</a:t>
            </a:r>
          </a:p>
          <a:p>
            <a:pPr lvl="1"/>
            <a:r>
              <a:rPr lang="en-GB" dirty="0"/>
              <a:t>	 </a:t>
            </a:r>
            <a:r>
              <a:rPr lang="en-GB" dirty="0" smtClean="0"/>
              <a:t> Photo Effect</a:t>
            </a:r>
          </a:p>
          <a:p>
            <a:pPr lvl="1"/>
            <a:r>
              <a:rPr lang="en-GB" dirty="0"/>
              <a:t>	 </a:t>
            </a:r>
            <a:r>
              <a:rPr lang="en-GB" dirty="0" smtClean="0"/>
              <a:t> Compton Effect</a:t>
            </a:r>
          </a:p>
          <a:p>
            <a:pPr lvl="1"/>
            <a:r>
              <a:rPr lang="en-GB" dirty="0"/>
              <a:t>	 </a:t>
            </a:r>
            <a:r>
              <a:rPr lang="en-GB" dirty="0" smtClean="0"/>
              <a:t> Pair creation</a:t>
            </a:r>
          </a:p>
          <a:p>
            <a:pPr lvl="1"/>
            <a:endParaRPr lang="en-GB" dirty="0" smtClean="0"/>
          </a:p>
          <a:p>
            <a:pPr lvl="1"/>
            <a:r>
              <a:rPr lang="en-GB" dirty="0" smtClean="0"/>
              <a:t>In the energy range useful for silicon detectors the photo effect dominates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51059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de-DE" smtClean="0"/>
              <a:t>Ionisation</a:t>
            </a:r>
          </a:p>
        </p:txBody>
      </p:sp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5300" y="1700213"/>
            <a:ext cx="5613400" cy="855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9" name="Text Box 5"/>
          <p:cNvSpPr txBox="1">
            <a:spLocks noChangeArrowheads="1"/>
          </p:cNvSpPr>
          <p:nvPr/>
        </p:nvSpPr>
        <p:spPr bwMode="auto">
          <a:xfrm>
            <a:off x="1600200" y="1144588"/>
            <a:ext cx="729297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altLang="de-DE"/>
              <a:t>The </a:t>
            </a:r>
            <a:r>
              <a:rPr lang="en-GB" altLang="de-DE" b="1"/>
              <a:t>average</a:t>
            </a:r>
            <a:r>
              <a:rPr lang="en-GB" altLang="de-DE"/>
              <a:t> energy loss due to ionisation is given by the Bethe-Bloch formula:</a:t>
            </a:r>
          </a:p>
        </p:txBody>
      </p:sp>
      <p:sp>
        <p:nvSpPr>
          <p:cNvPr id="16390" name="Text Box 6"/>
          <p:cNvSpPr txBox="1">
            <a:spLocks noChangeArrowheads="1"/>
          </p:cNvSpPr>
          <p:nvPr/>
        </p:nvSpPr>
        <p:spPr bwMode="auto">
          <a:xfrm>
            <a:off x="2123728" y="2566988"/>
            <a:ext cx="45910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altLang="de-DE"/>
              <a:t>(see PDG report p. 258 for the symbols…..)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5300" y="3095624"/>
            <a:ext cx="5498380" cy="3448805"/>
          </a:xfrm>
          <a:prstGeom prst="rect">
            <a:avLst/>
          </a:prstGeom>
        </p:spPr>
      </p:pic>
      <p:sp>
        <p:nvSpPr>
          <p:cNvPr id="7" name="Rectangle 5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604250" y="6597650"/>
            <a:ext cx="539750" cy="2603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6FF29F-412A-4CCD-969A-6823A2E3362E}" type="slidenum">
              <a:rPr lang="en-GB"/>
              <a:pPr>
                <a:defRPr/>
              </a:pPr>
              <a:t>34</a:t>
            </a:fld>
            <a:endParaRPr lang="en-GB"/>
          </a:p>
        </p:txBody>
      </p:sp>
      <p:sp>
        <p:nvSpPr>
          <p:cNvPr id="3" name="Textfeld 2"/>
          <p:cNvSpPr txBox="1"/>
          <p:nvPr/>
        </p:nvSpPr>
        <p:spPr>
          <a:xfrm>
            <a:off x="7405922" y="3717032"/>
            <a:ext cx="155856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MIP =</a:t>
            </a:r>
          </a:p>
          <a:p>
            <a:r>
              <a:rPr lang="en-GB" dirty="0"/>
              <a:t>m</a:t>
            </a:r>
            <a:r>
              <a:rPr lang="en-GB" dirty="0" smtClean="0"/>
              <a:t>inimum</a:t>
            </a:r>
          </a:p>
          <a:p>
            <a:r>
              <a:rPr lang="en-GB" dirty="0" smtClean="0"/>
              <a:t>Ionizing</a:t>
            </a:r>
          </a:p>
          <a:p>
            <a:r>
              <a:rPr lang="en-GB" dirty="0" smtClean="0"/>
              <a:t>particle</a:t>
            </a:r>
            <a:endParaRPr lang="en-GB" dirty="0"/>
          </a:p>
        </p:txBody>
      </p:sp>
      <p:sp>
        <p:nvSpPr>
          <p:cNvPr id="4" name="Rechteck 3"/>
          <p:cNvSpPr/>
          <p:nvPr/>
        </p:nvSpPr>
        <p:spPr>
          <a:xfrm>
            <a:off x="3707904" y="4794250"/>
            <a:ext cx="711349" cy="794990"/>
          </a:xfrm>
          <a:prstGeom prst="rect">
            <a:avLst/>
          </a:prstGeom>
          <a:solidFill>
            <a:srgbClr val="FFFF00">
              <a:alpha val="211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7802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de-DE" smtClean="0"/>
              <a:t>Ionisation</a:t>
            </a:r>
          </a:p>
        </p:txBody>
      </p:sp>
      <p:sp>
        <p:nvSpPr>
          <p:cNvPr id="16391" name="Text Box 7"/>
          <p:cNvSpPr txBox="1">
            <a:spLocks noChangeArrowheads="1"/>
          </p:cNvSpPr>
          <p:nvPr/>
        </p:nvSpPr>
        <p:spPr bwMode="auto">
          <a:xfrm>
            <a:off x="179512" y="1136933"/>
            <a:ext cx="6995826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altLang="de-DE" dirty="0"/>
              <a:t>Wide, asymmetric distribution (Landau)</a:t>
            </a:r>
          </a:p>
          <a:p>
            <a:pPr eaLnBrk="1" hangingPunct="1"/>
            <a:r>
              <a:rPr lang="en-GB" altLang="de-DE" dirty="0" smtClean="0"/>
              <a:t>High loss tail: contribution </a:t>
            </a:r>
            <a:r>
              <a:rPr lang="en-GB" altLang="de-DE" dirty="0"/>
              <a:t>from </a:t>
            </a:r>
            <a:r>
              <a:rPr lang="en-GB" altLang="de-DE" dirty="0">
                <a:latin typeface="Symbol" pitchFamily="18" charset="2"/>
              </a:rPr>
              <a:t>d</a:t>
            </a:r>
            <a:r>
              <a:rPr lang="en-GB" altLang="de-DE" dirty="0"/>
              <a:t>-rays: energy not deposited near the track</a:t>
            </a:r>
          </a:p>
          <a:p>
            <a:pPr eaLnBrk="1" hangingPunct="1"/>
            <a:r>
              <a:rPr lang="en-GB" altLang="de-DE" dirty="0"/>
              <a:t>(lost in thin or highly segmented devices)</a:t>
            </a:r>
          </a:p>
          <a:p>
            <a:pPr eaLnBrk="1" hangingPunct="1"/>
            <a:endParaRPr lang="en-GB" altLang="de-DE" dirty="0"/>
          </a:p>
          <a:p>
            <a:pPr eaLnBrk="1" hangingPunct="1"/>
            <a:r>
              <a:rPr lang="en-GB" altLang="de-DE" dirty="0"/>
              <a:t>More relevant: </a:t>
            </a:r>
            <a:r>
              <a:rPr lang="en-GB" altLang="de-DE" b="1" dirty="0"/>
              <a:t>most probable energy loss</a:t>
            </a:r>
          </a:p>
          <a:p>
            <a:pPr eaLnBrk="1" hangingPunct="1"/>
            <a:endParaRPr lang="en-GB" altLang="de-DE" dirty="0"/>
          </a:p>
          <a:p>
            <a:pPr eaLnBrk="1" hangingPunct="1"/>
            <a:r>
              <a:rPr lang="en-GB" altLang="de-DE" dirty="0"/>
              <a:t>Rule of thumb: </a:t>
            </a:r>
          </a:p>
          <a:p>
            <a:pPr eaLnBrk="1" hangingPunct="1"/>
            <a:endParaRPr lang="en-GB" altLang="de-DE" dirty="0"/>
          </a:p>
          <a:p>
            <a:pPr eaLnBrk="1" hangingPunct="1"/>
            <a:r>
              <a:rPr lang="en-GB" altLang="de-DE" dirty="0" smtClean="0"/>
              <a:t>~ 270 </a:t>
            </a:r>
            <a:r>
              <a:rPr lang="en-GB" altLang="de-DE" dirty="0"/>
              <a:t>eV/</a:t>
            </a:r>
            <a:r>
              <a:rPr lang="en-GB" altLang="de-DE" dirty="0">
                <a:latin typeface="Symbol" pitchFamily="18" charset="2"/>
              </a:rPr>
              <a:t>m</a:t>
            </a:r>
            <a:r>
              <a:rPr lang="en-GB" altLang="de-DE" dirty="0"/>
              <a:t>m for </a:t>
            </a:r>
            <a:r>
              <a:rPr lang="en-GB" altLang="de-DE" dirty="0" smtClean="0"/>
              <a:t>MIPs </a:t>
            </a:r>
            <a:r>
              <a:rPr lang="en-GB" altLang="de-DE" dirty="0"/>
              <a:t>in </a:t>
            </a:r>
            <a:r>
              <a:rPr lang="en-GB" altLang="de-DE" dirty="0" smtClean="0"/>
              <a:t>Silicon</a:t>
            </a:r>
            <a:endParaRPr lang="en-GB" altLang="de-DE" dirty="0"/>
          </a:p>
          <a:p>
            <a:pPr eaLnBrk="1" hangingPunct="1"/>
            <a:endParaRPr lang="en-GB" altLang="de-DE" dirty="0"/>
          </a:p>
          <a:p>
            <a:pPr eaLnBrk="1" hangingPunct="1"/>
            <a:r>
              <a:rPr lang="en-GB" altLang="de-DE" dirty="0" smtClean="0"/>
              <a:t>3.6 </a:t>
            </a:r>
            <a:r>
              <a:rPr lang="en-GB" altLang="de-DE" dirty="0"/>
              <a:t>eV </a:t>
            </a:r>
            <a:r>
              <a:rPr lang="en-GB" altLang="de-DE" dirty="0" smtClean="0"/>
              <a:t>are needed to create an </a:t>
            </a:r>
            <a:r>
              <a:rPr lang="en-GB" altLang="de-DE" dirty="0"/>
              <a:t>e/h pair:</a:t>
            </a:r>
          </a:p>
          <a:p>
            <a:pPr eaLnBrk="1" hangingPunct="1"/>
            <a:endParaRPr lang="en-GB" altLang="de-DE" dirty="0"/>
          </a:p>
          <a:p>
            <a:pPr eaLnBrk="1" hangingPunct="1"/>
            <a:r>
              <a:rPr lang="en-GB" altLang="de-DE" dirty="0" smtClean="0"/>
              <a:t>75 </a:t>
            </a:r>
            <a:r>
              <a:rPr lang="en-GB" altLang="de-DE" dirty="0"/>
              <a:t>e/h </a:t>
            </a:r>
            <a:r>
              <a:rPr lang="en-GB" altLang="de-DE" dirty="0" smtClean="0"/>
              <a:t>pairs/</a:t>
            </a:r>
            <a:r>
              <a:rPr lang="en-GB" altLang="de-DE" dirty="0" smtClean="0">
                <a:latin typeface="Symbol" pitchFamily="18" charset="2"/>
              </a:rPr>
              <a:t>m</a:t>
            </a:r>
            <a:r>
              <a:rPr lang="en-GB" altLang="de-DE" dirty="0" smtClean="0"/>
              <a:t>m</a:t>
            </a:r>
          </a:p>
          <a:p>
            <a:pPr eaLnBrk="1" hangingPunct="1"/>
            <a:endParaRPr lang="en-GB" altLang="de-DE" dirty="0"/>
          </a:p>
          <a:p>
            <a:pPr eaLnBrk="1" hangingPunct="1"/>
            <a:r>
              <a:rPr lang="en-GB" altLang="de-DE" dirty="0" smtClean="0"/>
              <a:t>However:</a:t>
            </a:r>
          </a:p>
          <a:p>
            <a:pPr eaLnBrk="1" hangingPunct="1"/>
            <a:endParaRPr lang="en-GB" altLang="de-DE" dirty="0"/>
          </a:p>
          <a:p>
            <a:pPr eaLnBrk="1" hangingPunct="1"/>
            <a:r>
              <a:rPr lang="en-GB" altLang="de-DE" dirty="0" smtClean="0"/>
              <a:t>Most probable energy loss decreases</a:t>
            </a:r>
          </a:p>
          <a:p>
            <a:pPr eaLnBrk="1" hangingPunct="1"/>
            <a:r>
              <a:rPr lang="en-GB" altLang="de-DE" dirty="0"/>
              <a:t>f</a:t>
            </a:r>
            <a:r>
              <a:rPr lang="en-GB" altLang="de-DE" dirty="0" smtClean="0"/>
              <a:t>or thinner layers!</a:t>
            </a:r>
            <a:endParaRPr lang="en-GB" altLang="de-DE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2659415"/>
            <a:ext cx="5112568" cy="4153962"/>
          </a:xfrm>
          <a:prstGeom prst="rect">
            <a:avLst/>
          </a:prstGeom>
        </p:spPr>
      </p:pic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604250" y="6597650"/>
            <a:ext cx="539750" cy="2603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6FF29F-412A-4CCD-969A-6823A2E3362E}" type="slidenum">
              <a:rPr lang="en-GB"/>
              <a:pPr>
                <a:defRPr/>
              </a:pPr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5405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de-DE" smtClean="0"/>
              <a:t>Energy Loss in Thin Detectors</a:t>
            </a:r>
          </a:p>
        </p:txBody>
      </p:sp>
      <p:graphicFrame>
        <p:nvGraphicFramePr>
          <p:cNvPr id="5122" name="Object 4"/>
          <p:cNvGraphicFramePr>
            <a:graphicFrameLocks noGrp="1" noChangeAspect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458452625"/>
              </p:ext>
            </p:extLst>
          </p:nvPr>
        </p:nvGraphicFramePr>
        <p:xfrm>
          <a:off x="1403648" y="1276350"/>
          <a:ext cx="7096125" cy="5010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91" name="Diagramm" r:id="rId3" imgW="7096049" imgH="5010302" progId="Excel.Chart.8">
                  <p:embed/>
                </p:oleObj>
              </mc:Choice>
              <mc:Fallback>
                <p:oleObj name="Diagramm" r:id="rId3" imgW="7096049" imgH="5010302" progId="Excel.Char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03648" y="1276350"/>
                        <a:ext cx="7096125" cy="5010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25" name="Rectangle 6"/>
          <p:cNvSpPr>
            <a:spLocks noChangeArrowheads="1"/>
          </p:cNvSpPr>
          <p:nvPr/>
        </p:nvSpPr>
        <p:spPr bwMode="auto">
          <a:xfrm>
            <a:off x="4283968" y="1706095"/>
            <a:ext cx="864096" cy="3673475"/>
          </a:xfrm>
          <a:prstGeom prst="rect">
            <a:avLst/>
          </a:prstGeom>
          <a:gradFill rotWithShape="1">
            <a:gsLst>
              <a:gs pos="0">
                <a:srgbClr val="3399FF">
                  <a:alpha val="62999"/>
                </a:srgbClr>
              </a:gs>
              <a:gs pos="100000">
                <a:srgbClr val="184776">
                  <a:alpha val="62999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de-DE" alt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604250" y="6597650"/>
            <a:ext cx="539750" cy="2603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6FF29F-412A-4CCD-969A-6823A2E3362E}" type="slidenum">
              <a:rPr lang="en-GB"/>
              <a:pPr>
                <a:defRPr/>
              </a:pPr>
              <a:t>36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1015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de-DE" dirty="0" smtClean="0"/>
              <a:t>Thin Detectors</a:t>
            </a:r>
          </a:p>
        </p:txBody>
      </p:sp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1243" y="3081917"/>
            <a:ext cx="4354513" cy="260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3" name="Text Box 5"/>
          <p:cNvSpPr txBox="1">
            <a:spLocks noChangeArrowheads="1"/>
          </p:cNvSpPr>
          <p:nvPr/>
        </p:nvSpPr>
        <p:spPr bwMode="auto">
          <a:xfrm>
            <a:off x="611560" y="1144588"/>
            <a:ext cx="7400925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altLang="de-DE" dirty="0"/>
              <a:t>Energy lost in many collisions =&gt; statistical </a:t>
            </a:r>
            <a:r>
              <a:rPr lang="en-GB" altLang="de-DE" dirty="0" smtClean="0"/>
              <a:t>fluctuations</a:t>
            </a:r>
          </a:p>
          <a:p>
            <a:pPr eaLnBrk="1" hangingPunct="1"/>
            <a:endParaRPr lang="en-GB" altLang="de-DE" dirty="0"/>
          </a:p>
          <a:p>
            <a:pPr eaLnBrk="1" hangingPunct="1"/>
            <a:r>
              <a:rPr lang="en-GB" altLang="de-DE" dirty="0" smtClean="0"/>
              <a:t>Thinner layers =&gt; less </a:t>
            </a:r>
            <a:r>
              <a:rPr lang="en-GB" altLang="de-DE" dirty="0" err="1" smtClean="0"/>
              <a:t>colllisons</a:t>
            </a:r>
            <a:r>
              <a:rPr lang="en-GB" altLang="de-DE" dirty="0" smtClean="0"/>
              <a:t> =&gt; larger fluctuations</a:t>
            </a:r>
          </a:p>
          <a:p>
            <a:pPr eaLnBrk="1" hangingPunct="1"/>
            <a:endParaRPr lang="en-GB" altLang="de-DE" dirty="0"/>
          </a:p>
          <a:p>
            <a:pPr eaLnBrk="1" hangingPunct="1"/>
            <a:r>
              <a:rPr lang="en-GB" altLang="de-DE" dirty="0"/>
              <a:t>Energy loss due to delta-rays which can escape</a:t>
            </a:r>
          </a:p>
          <a:p>
            <a:pPr eaLnBrk="1" hangingPunct="1"/>
            <a:endParaRPr lang="en-GB" altLang="de-DE" dirty="0"/>
          </a:p>
          <a:p>
            <a:pPr eaLnBrk="1" hangingPunct="1"/>
            <a:r>
              <a:rPr lang="en-GB" altLang="de-DE" dirty="0"/>
              <a:t>=&gt; Energy loss spectrum shifted and wider than expected by Landau theory</a:t>
            </a:r>
          </a:p>
          <a:p>
            <a:pPr eaLnBrk="1" hangingPunct="1"/>
            <a:endParaRPr lang="en-GB" altLang="de-DE" dirty="0"/>
          </a:p>
        </p:txBody>
      </p:sp>
      <p:sp>
        <p:nvSpPr>
          <p:cNvPr id="17414" name="Text Box 6"/>
          <p:cNvSpPr txBox="1">
            <a:spLocks noChangeArrowheads="1"/>
          </p:cNvSpPr>
          <p:nvPr/>
        </p:nvSpPr>
        <p:spPr bwMode="auto">
          <a:xfrm>
            <a:off x="2267744" y="5718176"/>
            <a:ext cx="36036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altLang="de-DE" sz="1400" dirty="0"/>
              <a:t>From H. </a:t>
            </a:r>
            <a:r>
              <a:rPr lang="en-GB" altLang="de-DE" sz="1400" dirty="0" err="1"/>
              <a:t>Bichsel</a:t>
            </a:r>
            <a:r>
              <a:rPr lang="en-GB" altLang="de-DE" sz="1400" dirty="0"/>
              <a:t>, Rev. Mod. </a:t>
            </a:r>
            <a:r>
              <a:rPr lang="en-GB" altLang="de-DE" sz="1400" dirty="0" err="1"/>
              <a:t>Phys</a:t>
            </a:r>
            <a:r>
              <a:rPr lang="en-GB" altLang="de-DE" sz="1400" dirty="0"/>
              <a:t> 60 (1988)</a:t>
            </a:r>
          </a:p>
        </p:txBody>
      </p:sp>
      <p:sp>
        <p:nvSpPr>
          <p:cNvPr id="17415" name="Text Box 7"/>
          <p:cNvSpPr txBox="1">
            <a:spLocks noChangeArrowheads="1"/>
          </p:cNvSpPr>
          <p:nvPr/>
        </p:nvSpPr>
        <p:spPr bwMode="auto">
          <a:xfrm>
            <a:off x="6228845" y="3763193"/>
            <a:ext cx="946150" cy="91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altLang="de-DE" dirty="0"/>
              <a:t>Data</a:t>
            </a:r>
          </a:p>
          <a:p>
            <a:pPr eaLnBrk="1" hangingPunct="1"/>
            <a:endParaRPr lang="en-GB" altLang="de-DE" dirty="0"/>
          </a:p>
          <a:p>
            <a:pPr eaLnBrk="1" hangingPunct="1"/>
            <a:r>
              <a:rPr lang="en-GB" altLang="de-DE" dirty="0"/>
              <a:t>Landau</a:t>
            </a:r>
          </a:p>
        </p:txBody>
      </p:sp>
      <p:sp>
        <p:nvSpPr>
          <p:cNvPr id="17416" name="Line 8"/>
          <p:cNvSpPr>
            <a:spLocks noChangeShapeType="1"/>
          </p:cNvSpPr>
          <p:nvPr/>
        </p:nvSpPr>
        <p:spPr bwMode="auto">
          <a:xfrm flipH="1">
            <a:off x="4717331" y="4509319"/>
            <a:ext cx="1368425" cy="5762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7417" name="Line 9"/>
          <p:cNvSpPr>
            <a:spLocks noChangeShapeType="1"/>
          </p:cNvSpPr>
          <p:nvPr/>
        </p:nvSpPr>
        <p:spPr bwMode="auto">
          <a:xfrm flipH="1">
            <a:off x="4572000" y="3933056"/>
            <a:ext cx="1439863" cy="5762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604250" y="6597650"/>
            <a:ext cx="539750" cy="2603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6FF29F-412A-4CCD-969A-6823A2E3362E}" type="slidenum">
              <a:rPr lang="en-GB"/>
              <a:pPr>
                <a:defRPr/>
              </a:pPr>
              <a:t>37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0189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de-DE" smtClean="0"/>
              <a:t>Signal Generation: Optical</a:t>
            </a:r>
          </a:p>
        </p:txBody>
      </p:sp>
      <p:sp>
        <p:nvSpPr>
          <p:cNvPr id="13316" name="Text Box 4"/>
          <p:cNvSpPr txBox="1">
            <a:spLocks noChangeArrowheads="1"/>
          </p:cNvSpPr>
          <p:nvPr/>
        </p:nvSpPr>
        <p:spPr bwMode="auto">
          <a:xfrm>
            <a:off x="1600200" y="1285875"/>
            <a:ext cx="439363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altLang="de-DE" dirty="0"/>
              <a:t>Photo effect: possible if </a:t>
            </a:r>
            <a:r>
              <a:rPr lang="en-GB" altLang="de-DE" dirty="0" err="1"/>
              <a:t>E</a:t>
            </a:r>
            <a:r>
              <a:rPr lang="en-GB" altLang="de-DE" baseline="-25000" dirty="0" err="1">
                <a:latin typeface="Symbol" pitchFamily="18" charset="2"/>
              </a:rPr>
              <a:t>g</a:t>
            </a:r>
            <a:r>
              <a:rPr lang="en-GB" altLang="de-DE" baseline="-25000" dirty="0"/>
              <a:t> </a:t>
            </a:r>
            <a:r>
              <a:rPr lang="en-GB" altLang="de-DE" dirty="0"/>
              <a:t>&gt; </a:t>
            </a:r>
            <a:r>
              <a:rPr lang="en-GB" altLang="de-DE" dirty="0" err="1"/>
              <a:t>E</a:t>
            </a:r>
            <a:r>
              <a:rPr lang="en-GB" altLang="de-DE" baseline="-25000" dirty="0" err="1"/>
              <a:t>g</a:t>
            </a:r>
            <a:r>
              <a:rPr lang="en-GB" altLang="de-DE" dirty="0"/>
              <a:t> (=1.1 eV in Si)</a:t>
            </a:r>
          </a:p>
        </p:txBody>
      </p:sp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9550" y="1700213"/>
            <a:ext cx="7053263" cy="406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8" name="Text Box 6"/>
          <p:cNvSpPr txBox="1">
            <a:spLocks noChangeArrowheads="1"/>
          </p:cNvSpPr>
          <p:nvPr/>
        </p:nvSpPr>
        <p:spPr bwMode="auto">
          <a:xfrm>
            <a:off x="1887538" y="5608638"/>
            <a:ext cx="7237412" cy="91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altLang="de-DE"/>
              <a:t>Fine for visible light</a:t>
            </a:r>
          </a:p>
          <a:p>
            <a:pPr eaLnBrk="1" hangingPunct="1"/>
            <a:r>
              <a:rPr lang="en-GB" altLang="de-DE"/>
              <a:t>Near infrared: Si becomes transparent for </a:t>
            </a:r>
            <a:r>
              <a:rPr lang="en-GB" altLang="de-DE">
                <a:latin typeface="Symbol" pitchFamily="18" charset="2"/>
              </a:rPr>
              <a:t>l</a:t>
            </a:r>
            <a:r>
              <a:rPr lang="en-GB" altLang="de-DE"/>
              <a:t>&gt; 1100 nm</a:t>
            </a:r>
          </a:p>
          <a:p>
            <a:pPr eaLnBrk="1" hangingPunct="1"/>
            <a:r>
              <a:rPr lang="en-GB" altLang="de-DE"/>
              <a:t>UV: light is absorbed in thin (un-depleted) surface layer for </a:t>
            </a:r>
            <a:r>
              <a:rPr lang="en-GB" altLang="de-DE">
                <a:latin typeface="Symbol" pitchFamily="18" charset="2"/>
              </a:rPr>
              <a:t>l</a:t>
            </a:r>
            <a:r>
              <a:rPr lang="en-GB" altLang="de-DE"/>
              <a:t> &lt; 400nm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604250" y="6597650"/>
            <a:ext cx="539750" cy="2603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6FF29F-412A-4CCD-969A-6823A2E3362E}" type="slidenum">
              <a:rPr lang="en-GB"/>
              <a:pPr>
                <a:defRPr/>
              </a:pPr>
              <a:t>38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1429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8538" y="1196975"/>
            <a:ext cx="5497512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64" name="Picture 4" descr="v_spectrum_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5373688"/>
            <a:ext cx="1441450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1370013" y="1573213"/>
            <a:ext cx="2338387" cy="4303712"/>
            <a:chOff x="703" y="1026"/>
            <a:chExt cx="1473" cy="2711"/>
          </a:xfrm>
        </p:grpSpPr>
        <p:pic>
          <p:nvPicPr>
            <p:cNvPr id="9228" name="Picture 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3" y="1026"/>
              <a:ext cx="1473" cy="27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29" name="Line 7"/>
            <p:cNvSpPr>
              <a:spLocks noChangeShapeType="1"/>
            </p:cNvSpPr>
            <p:nvPr/>
          </p:nvSpPr>
          <p:spPr bwMode="auto">
            <a:xfrm>
              <a:off x="1746" y="2432"/>
              <a:ext cx="0" cy="227"/>
            </a:xfrm>
            <a:prstGeom prst="line">
              <a:avLst/>
            </a:prstGeom>
            <a:noFill/>
            <a:ln w="9525">
              <a:solidFill>
                <a:srgbClr val="FF3300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43368" name="Freeform 8"/>
          <p:cNvSpPr>
            <a:spLocks/>
          </p:cNvSpPr>
          <p:nvPr/>
        </p:nvSpPr>
        <p:spPr bwMode="auto">
          <a:xfrm>
            <a:off x="3203575" y="1557338"/>
            <a:ext cx="4968875" cy="2592387"/>
          </a:xfrm>
          <a:custGeom>
            <a:avLst/>
            <a:gdLst>
              <a:gd name="T0" fmla="*/ 0 w 3289"/>
              <a:gd name="T1" fmla="*/ 1474 h 1655"/>
              <a:gd name="T2" fmla="*/ 363 w 3289"/>
              <a:gd name="T3" fmla="*/ 1519 h 1655"/>
              <a:gd name="T4" fmla="*/ 1451 w 3289"/>
              <a:gd name="T5" fmla="*/ 657 h 1655"/>
              <a:gd name="T6" fmla="*/ 2449 w 3289"/>
              <a:gd name="T7" fmla="*/ 521 h 1655"/>
              <a:gd name="T8" fmla="*/ 3175 w 3289"/>
              <a:gd name="T9" fmla="*/ 68 h 1655"/>
              <a:gd name="T10" fmla="*/ 3130 w 3289"/>
              <a:gd name="T11" fmla="*/ 113 h 1655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3289"/>
              <a:gd name="T19" fmla="*/ 0 h 1655"/>
              <a:gd name="T20" fmla="*/ 3289 w 3289"/>
              <a:gd name="T21" fmla="*/ 1655 h 1655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3289" h="1655">
                <a:moveTo>
                  <a:pt x="0" y="1474"/>
                </a:moveTo>
                <a:cubicBezTo>
                  <a:pt x="60" y="1564"/>
                  <a:pt x="121" y="1655"/>
                  <a:pt x="363" y="1519"/>
                </a:cubicBezTo>
                <a:cubicBezTo>
                  <a:pt x="605" y="1383"/>
                  <a:pt x="1103" y="823"/>
                  <a:pt x="1451" y="657"/>
                </a:cubicBezTo>
                <a:cubicBezTo>
                  <a:pt x="1799" y="491"/>
                  <a:pt x="2162" y="619"/>
                  <a:pt x="2449" y="521"/>
                </a:cubicBezTo>
                <a:cubicBezTo>
                  <a:pt x="2736" y="423"/>
                  <a:pt x="3061" y="136"/>
                  <a:pt x="3175" y="68"/>
                </a:cubicBezTo>
                <a:cubicBezTo>
                  <a:pt x="3289" y="0"/>
                  <a:pt x="3209" y="56"/>
                  <a:pt x="3130" y="113"/>
                </a:cubicBezTo>
              </a:path>
            </a:pathLst>
          </a:custGeom>
          <a:noFill/>
          <a:ln w="19050" cmpd="sng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43369" name="Freeform 9"/>
          <p:cNvSpPr>
            <a:spLocks/>
          </p:cNvSpPr>
          <p:nvPr/>
        </p:nvSpPr>
        <p:spPr bwMode="auto">
          <a:xfrm>
            <a:off x="2700338" y="1628775"/>
            <a:ext cx="2016125" cy="1643063"/>
          </a:xfrm>
          <a:custGeom>
            <a:avLst/>
            <a:gdLst>
              <a:gd name="T0" fmla="*/ 0 w 1224"/>
              <a:gd name="T1" fmla="*/ 771 h 990"/>
              <a:gd name="T2" fmla="*/ 680 w 1224"/>
              <a:gd name="T3" fmla="*/ 862 h 990"/>
              <a:gd name="T4" fmla="*/ 1224 w 1224"/>
              <a:gd name="T5" fmla="*/ 0 h 990"/>
              <a:gd name="T6" fmla="*/ 0 60000 65536"/>
              <a:gd name="T7" fmla="*/ 0 60000 65536"/>
              <a:gd name="T8" fmla="*/ 0 60000 65536"/>
              <a:gd name="T9" fmla="*/ 0 w 1224"/>
              <a:gd name="T10" fmla="*/ 0 h 990"/>
              <a:gd name="T11" fmla="*/ 1224 w 1224"/>
              <a:gd name="T12" fmla="*/ 990 h 99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224" h="990">
                <a:moveTo>
                  <a:pt x="0" y="771"/>
                </a:moveTo>
                <a:cubicBezTo>
                  <a:pt x="238" y="880"/>
                  <a:pt x="476" y="990"/>
                  <a:pt x="680" y="862"/>
                </a:cubicBezTo>
                <a:cubicBezTo>
                  <a:pt x="884" y="734"/>
                  <a:pt x="1054" y="367"/>
                  <a:pt x="1224" y="0"/>
                </a:cubicBezTo>
              </a:path>
            </a:pathLst>
          </a:custGeom>
          <a:noFill/>
          <a:ln w="19050" cmpd="sng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43370" name="Line 10"/>
          <p:cNvSpPr>
            <a:spLocks noChangeShapeType="1"/>
          </p:cNvSpPr>
          <p:nvPr/>
        </p:nvSpPr>
        <p:spPr bwMode="auto">
          <a:xfrm>
            <a:off x="4716463" y="1557338"/>
            <a:ext cx="0" cy="4608512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43371" name="Line 11"/>
          <p:cNvSpPr>
            <a:spLocks noChangeShapeType="1"/>
          </p:cNvSpPr>
          <p:nvPr/>
        </p:nvSpPr>
        <p:spPr bwMode="auto">
          <a:xfrm>
            <a:off x="8172450" y="1557338"/>
            <a:ext cx="0" cy="4608512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226" name="Rectangle 1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de-DE" smtClean="0">
                <a:solidFill>
                  <a:srgbClr val="FF0000"/>
                </a:solidFill>
              </a:rPr>
              <a:t>Light Absorption in Silicon</a:t>
            </a:r>
          </a:p>
        </p:txBody>
      </p:sp>
      <p:sp>
        <p:nvSpPr>
          <p:cNvPr id="143373" name="Text Box 13"/>
          <p:cNvSpPr txBox="1">
            <a:spLocks noChangeArrowheads="1"/>
          </p:cNvSpPr>
          <p:nvPr/>
        </p:nvSpPr>
        <p:spPr bwMode="auto">
          <a:xfrm>
            <a:off x="1671638" y="5897563"/>
            <a:ext cx="19748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de-DE"/>
              <a:t>Si Band Structure</a:t>
            </a:r>
          </a:p>
        </p:txBody>
      </p:sp>
      <p:sp>
        <p:nvSpPr>
          <p:cNvPr id="13" name="Rectangle 5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604250" y="6597650"/>
            <a:ext cx="539750" cy="2603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6FF29F-412A-4CCD-969A-6823A2E3362E}" type="slidenum">
              <a:rPr lang="en-GB"/>
              <a:pPr>
                <a:defRPr/>
              </a:pPr>
              <a:t>39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3928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3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33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33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43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43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143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143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68" grpId="0" animBg="1"/>
      <p:bldP spid="143369" grpId="0" animBg="1"/>
      <p:bldP spid="143370" grpId="0" animBg="1"/>
      <p:bldP spid="143371" grpId="0" animBg="1"/>
      <p:bldP spid="14337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Band Model</a:t>
            </a:r>
            <a:endParaRPr lang="en-GB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B6FF29F-412A-4CCD-969A-6823A2E3362E}" type="slidenum">
              <a:rPr lang="en-GB" smtClean="0"/>
              <a:pPr>
                <a:defRPr/>
              </a:pPr>
              <a:t>4</a:t>
            </a:fld>
            <a:endParaRPr lang="en-GB"/>
          </a:p>
        </p:txBody>
      </p:sp>
      <p:grpSp>
        <p:nvGrpSpPr>
          <p:cNvPr id="5" name="Gruppieren 4"/>
          <p:cNvGrpSpPr/>
          <p:nvPr/>
        </p:nvGrpSpPr>
        <p:grpSpPr>
          <a:xfrm>
            <a:off x="3059832" y="2565202"/>
            <a:ext cx="2468563" cy="1439862"/>
            <a:chOff x="1311275" y="1557338"/>
            <a:chExt cx="2468563" cy="1439862"/>
          </a:xfrm>
        </p:grpSpPr>
        <p:sp>
          <p:nvSpPr>
            <p:cNvPr id="6" name="Text Box 10"/>
            <p:cNvSpPr txBox="1">
              <a:spLocks noChangeArrowheads="1"/>
            </p:cNvSpPr>
            <p:nvPr/>
          </p:nvSpPr>
          <p:spPr bwMode="auto">
            <a:xfrm>
              <a:off x="1311275" y="2081213"/>
              <a:ext cx="420688" cy="366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GB" altLang="de-DE"/>
                <a:t>E</a:t>
              </a:r>
              <a:r>
                <a:rPr lang="en-GB" altLang="de-DE" baseline="-25000"/>
                <a:t>g</a:t>
              </a:r>
            </a:p>
          </p:txBody>
        </p:sp>
        <p:sp>
          <p:nvSpPr>
            <p:cNvPr id="7" name="Rectangle 4"/>
            <p:cNvSpPr>
              <a:spLocks noChangeArrowheads="1"/>
            </p:cNvSpPr>
            <p:nvPr/>
          </p:nvSpPr>
          <p:spPr bwMode="auto">
            <a:xfrm>
              <a:off x="1763713" y="1557338"/>
              <a:ext cx="2016125" cy="4318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en-GB" altLang="de-DE" sz="1400" dirty="0"/>
                <a:t>Conduction Band</a:t>
              </a:r>
            </a:p>
          </p:txBody>
        </p:sp>
        <p:sp>
          <p:nvSpPr>
            <p:cNvPr id="8" name="Rectangle 5"/>
            <p:cNvSpPr>
              <a:spLocks noChangeArrowheads="1"/>
            </p:cNvSpPr>
            <p:nvPr/>
          </p:nvSpPr>
          <p:spPr bwMode="auto">
            <a:xfrm>
              <a:off x="1763713" y="2565400"/>
              <a:ext cx="2016125" cy="431800"/>
            </a:xfrm>
            <a:prstGeom prst="rect">
              <a:avLst/>
            </a:prstGeom>
            <a:solidFill>
              <a:srgbClr val="33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en-GB" altLang="de-DE" sz="1400"/>
                <a:t>Valence Band</a:t>
              </a:r>
            </a:p>
          </p:txBody>
        </p:sp>
        <p:sp>
          <p:nvSpPr>
            <p:cNvPr id="9" name="Line 6"/>
            <p:cNvSpPr>
              <a:spLocks noChangeShapeType="1"/>
            </p:cNvSpPr>
            <p:nvPr/>
          </p:nvSpPr>
          <p:spPr bwMode="auto">
            <a:xfrm>
              <a:off x="1763713" y="2276475"/>
              <a:ext cx="201612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0" name="Line 9"/>
            <p:cNvSpPr>
              <a:spLocks noChangeShapeType="1"/>
            </p:cNvSpPr>
            <p:nvPr/>
          </p:nvSpPr>
          <p:spPr bwMode="auto">
            <a:xfrm>
              <a:off x="1763713" y="2060575"/>
              <a:ext cx="0" cy="431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1" name="Text Box 11"/>
            <p:cNvSpPr txBox="1">
              <a:spLocks noChangeArrowheads="1"/>
            </p:cNvSpPr>
            <p:nvPr/>
          </p:nvSpPr>
          <p:spPr bwMode="auto">
            <a:xfrm>
              <a:off x="2103438" y="2081213"/>
              <a:ext cx="977900" cy="2746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GB" altLang="de-DE" sz="1200"/>
                <a:t>Fermi Level</a:t>
              </a:r>
            </a:p>
          </p:txBody>
        </p:sp>
      </p:grpSp>
      <p:graphicFrame>
        <p:nvGraphicFramePr>
          <p:cNvPr id="13" name="Objek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83954573"/>
              </p:ext>
            </p:extLst>
          </p:nvPr>
        </p:nvGraphicFramePr>
        <p:xfrm>
          <a:off x="951211" y="5373216"/>
          <a:ext cx="3044725" cy="12537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21" name="Equation" r:id="rId3" imgW="1511280" imgH="622080" progId="Equation.3">
                  <p:embed/>
                </p:oleObj>
              </mc:Choice>
              <mc:Fallback>
                <p:oleObj name="Equation" r:id="rId3" imgW="1511280" imgH="62208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951211" y="5373216"/>
                        <a:ext cx="3044725" cy="125371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extfeld 13"/>
          <p:cNvSpPr txBox="1"/>
          <p:nvPr/>
        </p:nvSpPr>
        <p:spPr>
          <a:xfrm>
            <a:off x="4671806" y="5868561"/>
            <a:ext cx="22044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k</a:t>
            </a:r>
            <a:r>
              <a:rPr lang="en-GB" dirty="0" smtClean="0"/>
              <a:t>: Boltzmann constant</a:t>
            </a:r>
          </a:p>
          <a:p>
            <a:r>
              <a:rPr lang="en-GB" dirty="0" err="1" smtClean="0"/>
              <a:t>E</a:t>
            </a:r>
            <a:r>
              <a:rPr lang="en-GB" baseline="-25000" dirty="0" err="1" smtClean="0"/>
              <a:t>f</a:t>
            </a:r>
            <a:r>
              <a:rPr lang="en-GB" dirty="0" smtClean="0"/>
              <a:t>: Fermi Level</a:t>
            </a:r>
          </a:p>
        </p:txBody>
      </p:sp>
      <p:sp>
        <p:nvSpPr>
          <p:cNvPr id="16" name="Textfeld 15"/>
          <p:cNvSpPr txBox="1"/>
          <p:nvPr/>
        </p:nvSpPr>
        <p:spPr>
          <a:xfrm>
            <a:off x="7164288" y="3090446"/>
            <a:ext cx="3898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 smtClean="0"/>
              <a:t>E</a:t>
            </a:r>
            <a:r>
              <a:rPr lang="en-GB" baseline="-25000" dirty="0" err="1" smtClean="0"/>
              <a:t>c</a:t>
            </a:r>
            <a:endParaRPr lang="en-GB" dirty="0"/>
          </a:p>
        </p:txBody>
      </p:sp>
      <p:sp>
        <p:nvSpPr>
          <p:cNvPr id="17" name="Textfeld 16"/>
          <p:cNvSpPr txBox="1"/>
          <p:nvPr/>
        </p:nvSpPr>
        <p:spPr>
          <a:xfrm>
            <a:off x="7164288" y="2514382"/>
            <a:ext cx="3898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 smtClean="0"/>
              <a:t>E</a:t>
            </a:r>
            <a:r>
              <a:rPr lang="en-GB" baseline="-25000" dirty="0" err="1"/>
              <a:t>v</a:t>
            </a:r>
            <a:endParaRPr lang="en-GB" dirty="0"/>
          </a:p>
        </p:txBody>
      </p:sp>
      <p:grpSp>
        <p:nvGrpSpPr>
          <p:cNvPr id="23" name="Gruppieren 22"/>
          <p:cNvGrpSpPr/>
          <p:nvPr/>
        </p:nvGrpSpPr>
        <p:grpSpPr>
          <a:xfrm>
            <a:off x="6365823" y="2397125"/>
            <a:ext cx="2814689" cy="743595"/>
            <a:chOff x="1757237" y="1557338"/>
            <a:chExt cx="2814689" cy="743595"/>
          </a:xfrm>
        </p:grpSpPr>
        <p:sp>
          <p:nvSpPr>
            <p:cNvPr id="25" name="Rectangle 4"/>
            <p:cNvSpPr>
              <a:spLocks noChangeArrowheads="1"/>
            </p:cNvSpPr>
            <p:nvPr/>
          </p:nvSpPr>
          <p:spPr bwMode="auto">
            <a:xfrm>
              <a:off x="1763713" y="1557338"/>
              <a:ext cx="2016125" cy="4318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en-GB" altLang="de-DE" sz="1400" dirty="0"/>
                <a:t>Conduction Band</a:t>
              </a:r>
            </a:p>
          </p:txBody>
        </p:sp>
        <p:sp>
          <p:nvSpPr>
            <p:cNvPr id="26" name="Rectangle 5"/>
            <p:cNvSpPr>
              <a:spLocks noChangeArrowheads="1"/>
            </p:cNvSpPr>
            <p:nvPr/>
          </p:nvSpPr>
          <p:spPr bwMode="auto">
            <a:xfrm>
              <a:off x="1757237" y="1869133"/>
              <a:ext cx="2016125" cy="431800"/>
            </a:xfrm>
            <a:prstGeom prst="rect">
              <a:avLst/>
            </a:prstGeom>
            <a:solidFill>
              <a:srgbClr val="3399FF">
                <a:alpha val="4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en-GB" altLang="de-DE" sz="1400" dirty="0"/>
                <a:t>Valence Band</a:t>
              </a:r>
            </a:p>
          </p:txBody>
        </p:sp>
        <p:sp>
          <p:nvSpPr>
            <p:cNvPr id="27" name="Line 6"/>
            <p:cNvSpPr>
              <a:spLocks noChangeShapeType="1"/>
            </p:cNvSpPr>
            <p:nvPr/>
          </p:nvSpPr>
          <p:spPr bwMode="auto">
            <a:xfrm>
              <a:off x="1763713" y="1869133"/>
              <a:ext cx="201612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9" name="Text Box 11"/>
            <p:cNvSpPr txBox="1">
              <a:spLocks noChangeArrowheads="1"/>
            </p:cNvSpPr>
            <p:nvPr/>
          </p:nvSpPr>
          <p:spPr bwMode="auto">
            <a:xfrm>
              <a:off x="3594026" y="1738512"/>
              <a:ext cx="977900" cy="2746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GB" altLang="de-DE" sz="1200" dirty="0"/>
                <a:t>Fermi Level</a:t>
              </a:r>
            </a:p>
          </p:txBody>
        </p:sp>
      </p:grpSp>
      <p:grpSp>
        <p:nvGrpSpPr>
          <p:cNvPr id="31" name="Gruppieren 30"/>
          <p:cNvGrpSpPr/>
          <p:nvPr/>
        </p:nvGrpSpPr>
        <p:grpSpPr>
          <a:xfrm>
            <a:off x="539552" y="1930229"/>
            <a:ext cx="2468563" cy="2794915"/>
            <a:chOff x="1311275" y="1557339"/>
            <a:chExt cx="2468563" cy="1439861"/>
          </a:xfrm>
        </p:grpSpPr>
        <p:sp>
          <p:nvSpPr>
            <p:cNvPr id="32" name="Text Box 10"/>
            <p:cNvSpPr txBox="1">
              <a:spLocks noChangeArrowheads="1"/>
            </p:cNvSpPr>
            <p:nvPr/>
          </p:nvSpPr>
          <p:spPr bwMode="auto">
            <a:xfrm>
              <a:off x="1311275" y="2081213"/>
              <a:ext cx="420688" cy="366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GB" altLang="de-DE"/>
                <a:t>E</a:t>
              </a:r>
              <a:r>
                <a:rPr lang="en-GB" altLang="de-DE" baseline="-25000"/>
                <a:t>g</a:t>
              </a:r>
            </a:p>
          </p:txBody>
        </p:sp>
        <p:sp>
          <p:nvSpPr>
            <p:cNvPr id="33" name="Rectangle 4"/>
            <p:cNvSpPr>
              <a:spLocks noChangeArrowheads="1"/>
            </p:cNvSpPr>
            <p:nvPr/>
          </p:nvSpPr>
          <p:spPr bwMode="auto">
            <a:xfrm>
              <a:off x="1763713" y="1557339"/>
              <a:ext cx="2016125" cy="25304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en-GB" altLang="de-DE" sz="1400" dirty="0"/>
                <a:t>Conduction Band</a:t>
              </a:r>
            </a:p>
          </p:txBody>
        </p:sp>
        <p:sp>
          <p:nvSpPr>
            <p:cNvPr id="34" name="Rectangle 5"/>
            <p:cNvSpPr>
              <a:spLocks noChangeArrowheads="1"/>
            </p:cNvSpPr>
            <p:nvPr/>
          </p:nvSpPr>
          <p:spPr bwMode="auto">
            <a:xfrm>
              <a:off x="1763713" y="2725130"/>
              <a:ext cx="2016125" cy="272070"/>
            </a:xfrm>
            <a:prstGeom prst="rect">
              <a:avLst/>
            </a:prstGeom>
            <a:solidFill>
              <a:srgbClr val="33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en-GB" altLang="de-DE" sz="1400"/>
                <a:t>Valence Band</a:t>
              </a:r>
            </a:p>
          </p:txBody>
        </p:sp>
        <p:sp>
          <p:nvSpPr>
            <p:cNvPr id="35" name="Line 6"/>
            <p:cNvSpPr>
              <a:spLocks noChangeShapeType="1"/>
            </p:cNvSpPr>
            <p:nvPr/>
          </p:nvSpPr>
          <p:spPr bwMode="auto">
            <a:xfrm>
              <a:off x="1763713" y="2276475"/>
              <a:ext cx="201612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6" name="Line 9"/>
            <p:cNvSpPr>
              <a:spLocks noChangeShapeType="1"/>
            </p:cNvSpPr>
            <p:nvPr/>
          </p:nvSpPr>
          <p:spPr bwMode="auto">
            <a:xfrm>
              <a:off x="1763713" y="1810382"/>
              <a:ext cx="0" cy="9147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7" name="Text Box 11"/>
            <p:cNvSpPr txBox="1">
              <a:spLocks noChangeArrowheads="1"/>
            </p:cNvSpPr>
            <p:nvPr/>
          </p:nvSpPr>
          <p:spPr bwMode="auto">
            <a:xfrm>
              <a:off x="2103438" y="2166116"/>
              <a:ext cx="977900" cy="2746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GB" altLang="de-DE" sz="1200" dirty="0"/>
                <a:t>Fermi Level</a:t>
              </a:r>
            </a:p>
          </p:txBody>
        </p:sp>
      </p:grpSp>
      <p:sp>
        <p:nvSpPr>
          <p:cNvPr id="40" name="Textfeld 39"/>
          <p:cNvSpPr txBox="1"/>
          <p:nvPr/>
        </p:nvSpPr>
        <p:spPr>
          <a:xfrm>
            <a:off x="539552" y="1052736"/>
            <a:ext cx="79322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Discrete energy levels of atoms develop into allowed energy bands and forbidden zones if ‘squeezed ‘ together in a solid state body</a:t>
            </a:r>
          </a:p>
        </p:txBody>
      </p:sp>
      <p:sp>
        <p:nvSpPr>
          <p:cNvPr id="41" name="Textfeld 40"/>
          <p:cNvSpPr txBox="1"/>
          <p:nvPr/>
        </p:nvSpPr>
        <p:spPr>
          <a:xfrm>
            <a:off x="1331715" y="5013176"/>
            <a:ext cx="9589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insulator</a:t>
            </a:r>
            <a:endParaRPr lang="en-GB" dirty="0"/>
          </a:p>
        </p:txBody>
      </p:sp>
      <p:sp>
        <p:nvSpPr>
          <p:cNvPr id="42" name="Textfeld 41"/>
          <p:cNvSpPr txBox="1"/>
          <p:nvPr/>
        </p:nvSpPr>
        <p:spPr>
          <a:xfrm>
            <a:off x="4045131" y="5013176"/>
            <a:ext cx="15183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semiconductor</a:t>
            </a:r>
            <a:endParaRPr lang="en-GB" dirty="0"/>
          </a:p>
        </p:txBody>
      </p:sp>
      <p:sp>
        <p:nvSpPr>
          <p:cNvPr id="43" name="Textfeld 42"/>
          <p:cNvSpPr txBox="1"/>
          <p:nvPr/>
        </p:nvSpPr>
        <p:spPr>
          <a:xfrm>
            <a:off x="6853443" y="5013176"/>
            <a:ext cx="10743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 smtClean="0"/>
              <a:t>concuctor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53043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de-DE" smtClean="0">
                <a:solidFill>
                  <a:srgbClr val="FF0000"/>
                </a:solidFill>
              </a:rPr>
              <a:t>Photon Conversion Efficiency</a:t>
            </a:r>
          </a:p>
        </p:txBody>
      </p:sp>
      <p:pic>
        <p:nvPicPr>
          <p:cNvPr id="1024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1268760"/>
            <a:ext cx="5291063" cy="5154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5" name="Text Box 5"/>
          <p:cNvSpPr txBox="1">
            <a:spLocks noChangeArrowheads="1"/>
          </p:cNvSpPr>
          <p:nvPr/>
        </p:nvSpPr>
        <p:spPr bwMode="auto">
          <a:xfrm>
            <a:off x="251520" y="1628800"/>
            <a:ext cx="3600450" cy="4185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de-DE" sz="1400" dirty="0"/>
              <a:t>Photon must be absorbed in the sensitive volume of the device</a:t>
            </a:r>
          </a:p>
          <a:p>
            <a:pPr eaLnBrk="1" hangingPunct="1"/>
            <a:endParaRPr lang="en-US" altLang="de-DE" sz="1400" dirty="0"/>
          </a:p>
          <a:p>
            <a:pPr eaLnBrk="1" hangingPunct="1"/>
            <a:endParaRPr lang="en-US" altLang="de-DE" sz="1400" dirty="0"/>
          </a:p>
          <a:p>
            <a:pPr eaLnBrk="1" hangingPunct="1"/>
            <a:r>
              <a:rPr lang="en-US" altLang="de-DE" sz="1400" dirty="0"/>
              <a:t>Problems:</a:t>
            </a:r>
          </a:p>
          <a:p>
            <a:pPr eaLnBrk="1" hangingPunct="1"/>
            <a:r>
              <a:rPr lang="en-US" altLang="de-DE" sz="1400" dirty="0"/>
              <a:t>Loss in insensitive surface layer (highly doped p or n implant to create junction)</a:t>
            </a:r>
          </a:p>
          <a:p>
            <a:pPr eaLnBrk="1" hangingPunct="1"/>
            <a:r>
              <a:rPr lang="en-US" altLang="de-DE" sz="1400" dirty="0"/>
              <a:t>depth typically O(100 nm)</a:t>
            </a:r>
          </a:p>
          <a:p>
            <a:pPr eaLnBrk="1" hangingPunct="1"/>
            <a:endParaRPr lang="en-US" altLang="de-DE" sz="1400" dirty="0"/>
          </a:p>
          <a:p>
            <a:pPr eaLnBrk="1" hangingPunct="1">
              <a:buFont typeface="Symbol" pitchFamily="18" charset="2"/>
              <a:buChar char="Þ"/>
            </a:pPr>
            <a:r>
              <a:rPr lang="en-US" altLang="de-DE" sz="1400" dirty="0"/>
              <a:t>Problem for short wavelengths</a:t>
            </a:r>
          </a:p>
          <a:p>
            <a:pPr eaLnBrk="1" hangingPunct="1">
              <a:buFont typeface="Symbol" pitchFamily="18" charset="2"/>
              <a:buChar char="Þ"/>
            </a:pPr>
            <a:r>
              <a:rPr lang="en-US" altLang="de-DE" sz="1400" dirty="0"/>
              <a:t>UV sensitive diodes need </a:t>
            </a:r>
          </a:p>
          <a:p>
            <a:pPr eaLnBrk="1" hangingPunct="1">
              <a:buFont typeface="Symbol" pitchFamily="18" charset="2"/>
              <a:buNone/>
            </a:pPr>
            <a:r>
              <a:rPr lang="en-US" altLang="de-DE" sz="1400" dirty="0"/>
              <a:t>extremely thin entrance windows</a:t>
            </a:r>
          </a:p>
          <a:p>
            <a:pPr eaLnBrk="1" hangingPunct="1">
              <a:buFont typeface="Symbol" pitchFamily="18" charset="2"/>
              <a:buNone/>
            </a:pPr>
            <a:r>
              <a:rPr lang="en-US" altLang="de-DE" sz="1400" dirty="0"/>
              <a:t>(special technology)</a:t>
            </a:r>
          </a:p>
          <a:p>
            <a:pPr eaLnBrk="1" hangingPunct="1"/>
            <a:endParaRPr lang="en-US" altLang="de-DE" sz="1400" dirty="0"/>
          </a:p>
          <a:p>
            <a:pPr eaLnBrk="1" hangingPunct="1"/>
            <a:r>
              <a:rPr lang="en-US" altLang="de-DE" sz="1400" dirty="0"/>
              <a:t>Photons of long wavelength traverse the sensitive volume </a:t>
            </a:r>
            <a:endParaRPr lang="en-US" altLang="de-DE" sz="1400" dirty="0" smtClean="0"/>
          </a:p>
          <a:p>
            <a:pPr eaLnBrk="1" hangingPunct="1"/>
            <a:endParaRPr lang="en-US" altLang="de-DE" sz="1400" dirty="0"/>
          </a:p>
          <a:p>
            <a:pPr eaLnBrk="1" hangingPunct="1"/>
            <a:r>
              <a:rPr lang="en-US" altLang="de-DE" sz="1400" dirty="0"/>
              <a:t>2 </a:t>
            </a:r>
            <a:r>
              <a:rPr lang="en-US" altLang="de-DE" sz="1400" dirty="0">
                <a:latin typeface="Symbol" pitchFamily="18" charset="2"/>
              </a:rPr>
              <a:t>m</a:t>
            </a:r>
            <a:r>
              <a:rPr lang="en-US" altLang="de-DE" sz="1400" dirty="0"/>
              <a:t>m sensitive volume</a:t>
            </a:r>
          </a:p>
          <a:p>
            <a:pPr eaLnBrk="1" hangingPunct="1"/>
            <a:r>
              <a:rPr lang="en-US" altLang="de-DE" sz="1400" dirty="0"/>
              <a:t>10% conversion efficiency for </a:t>
            </a:r>
            <a:r>
              <a:rPr lang="en-US" altLang="de-DE" sz="1400" dirty="0">
                <a:latin typeface="Symbol" pitchFamily="18" charset="2"/>
              </a:rPr>
              <a:t>l</a:t>
            </a:r>
            <a:r>
              <a:rPr lang="en-US" altLang="de-DE" sz="1400" dirty="0"/>
              <a:t>=800 nm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604250" y="6597650"/>
            <a:ext cx="539750" cy="2603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6FF29F-412A-4CCD-969A-6823A2E3362E}" type="slidenum">
              <a:rPr lang="en-GB"/>
              <a:pPr>
                <a:defRPr/>
              </a:pPr>
              <a:t>40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7778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de-DE" smtClean="0"/>
              <a:t>X-ray absorption in Si</a:t>
            </a:r>
          </a:p>
        </p:txBody>
      </p:sp>
      <p:sp>
        <p:nvSpPr>
          <p:cNvPr id="15364" name="Text Box 4"/>
          <p:cNvSpPr txBox="1">
            <a:spLocks noChangeArrowheads="1"/>
          </p:cNvSpPr>
          <p:nvPr/>
        </p:nvSpPr>
        <p:spPr bwMode="auto">
          <a:xfrm>
            <a:off x="2627784" y="1196752"/>
            <a:ext cx="7437438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altLang="de-DE"/>
              <a:t>Energetic x-rays generate several e/h pairs</a:t>
            </a:r>
          </a:p>
          <a:p>
            <a:pPr eaLnBrk="1" hangingPunct="1"/>
            <a:endParaRPr lang="en-GB" altLang="de-DE"/>
          </a:p>
          <a:p>
            <a:pPr eaLnBrk="1" hangingPunct="1"/>
            <a:endParaRPr lang="en-GB" altLang="de-DE"/>
          </a:p>
          <a:p>
            <a:pPr eaLnBrk="1" hangingPunct="1"/>
            <a:endParaRPr lang="en-GB" altLang="de-DE"/>
          </a:p>
        </p:txBody>
      </p:sp>
      <p:pic>
        <p:nvPicPr>
          <p:cNvPr id="15365" name="Picture 6" descr="xray6634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84"/>
          <a:stretch>
            <a:fillRect/>
          </a:stretch>
        </p:blipFill>
        <p:spPr bwMode="auto">
          <a:xfrm>
            <a:off x="2339975" y="1916113"/>
            <a:ext cx="4867275" cy="346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6" name="Text Box 8"/>
          <p:cNvSpPr txBox="1">
            <a:spLocks noChangeArrowheads="1"/>
          </p:cNvSpPr>
          <p:nvPr/>
        </p:nvSpPr>
        <p:spPr bwMode="auto">
          <a:xfrm>
            <a:off x="1803400" y="5445125"/>
            <a:ext cx="608171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altLang="de-DE"/>
              <a:t>Useful range: 100eV – 20 keV (for Si of 500 </a:t>
            </a:r>
            <a:r>
              <a:rPr lang="en-GB" altLang="de-DE">
                <a:latin typeface="Symbol" pitchFamily="18" charset="2"/>
              </a:rPr>
              <a:t>m</a:t>
            </a:r>
            <a:r>
              <a:rPr lang="en-GB" altLang="de-DE"/>
              <a:t>m thickness)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604250" y="6597650"/>
            <a:ext cx="539750" cy="2603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6FF29F-412A-4CCD-969A-6823A2E3362E}" type="slidenum">
              <a:rPr lang="en-GB"/>
              <a:pPr>
                <a:defRPr/>
              </a:pPr>
              <a:t>41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3355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de-DE" smtClean="0"/>
              <a:t>X-Ray Detection</a:t>
            </a:r>
          </a:p>
        </p:txBody>
      </p:sp>
      <p:pic>
        <p:nvPicPr>
          <p:cNvPr id="4101" name="Picture 4" descr="Cu_spec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3" y="3644900"/>
            <a:ext cx="3168650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15"/>
          <a:stretch>
            <a:fillRect/>
          </a:stretch>
        </p:blipFill>
        <p:spPr bwMode="auto">
          <a:xfrm>
            <a:off x="1404938" y="3357563"/>
            <a:ext cx="4103687" cy="291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3" name="Text Box 6"/>
          <p:cNvSpPr txBox="1">
            <a:spLocks noChangeArrowheads="1"/>
          </p:cNvSpPr>
          <p:nvPr/>
        </p:nvSpPr>
        <p:spPr bwMode="auto">
          <a:xfrm>
            <a:off x="2843213" y="4652963"/>
            <a:ext cx="81624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altLang="de-DE" dirty="0" smtClean="0"/>
              <a:t>300µm</a:t>
            </a:r>
            <a:endParaRPr lang="en-GB" altLang="de-DE" dirty="0"/>
          </a:p>
        </p:txBody>
      </p:sp>
      <p:sp>
        <p:nvSpPr>
          <p:cNvPr id="4104" name="Text Box 7"/>
          <p:cNvSpPr txBox="1">
            <a:spLocks noChangeArrowheads="1"/>
          </p:cNvSpPr>
          <p:nvPr/>
        </p:nvSpPr>
        <p:spPr bwMode="auto">
          <a:xfrm>
            <a:off x="5775325" y="4365625"/>
            <a:ext cx="17843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altLang="de-DE"/>
              <a:t>Si drift chamber</a:t>
            </a:r>
          </a:p>
        </p:txBody>
      </p:sp>
      <p:sp>
        <p:nvSpPr>
          <p:cNvPr id="4105" name="Text Box 8"/>
          <p:cNvSpPr txBox="1">
            <a:spLocks noChangeArrowheads="1"/>
          </p:cNvSpPr>
          <p:nvPr/>
        </p:nvSpPr>
        <p:spPr bwMode="auto">
          <a:xfrm>
            <a:off x="1671638" y="1576388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GB" altLang="de-DE"/>
          </a:p>
        </p:txBody>
      </p:sp>
      <p:sp>
        <p:nvSpPr>
          <p:cNvPr id="4106" name="Rectangle 9"/>
          <p:cNvSpPr>
            <a:spLocks noChangeArrowheads="1"/>
          </p:cNvSpPr>
          <p:nvPr/>
        </p:nvSpPr>
        <p:spPr bwMode="auto">
          <a:xfrm>
            <a:off x="1619250" y="1052513"/>
            <a:ext cx="6481763" cy="173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altLang="de-DE"/>
              <a:t>On average: 3.6 eV needed to generate an e/h pair in Si </a:t>
            </a:r>
          </a:p>
          <a:p>
            <a:pPr eaLnBrk="1" hangingPunct="1"/>
            <a:r>
              <a:rPr lang="en-GB" altLang="de-DE"/>
              <a:t>This is more then the band gap of 1.1 eV</a:t>
            </a:r>
          </a:p>
          <a:p>
            <a:pPr eaLnBrk="1" hangingPunct="1">
              <a:buFont typeface="Symbol" pitchFamily="18" charset="2"/>
              <a:buChar char="Þ"/>
            </a:pPr>
            <a:r>
              <a:rPr lang="en-GB" altLang="de-DE"/>
              <a:t>some of the energy heats up the lattice (creates phonons)</a:t>
            </a:r>
          </a:p>
          <a:p>
            <a:pPr eaLnBrk="1" hangingPunct="1">
              <a:buFont typeface="Symbol" pitchFamily="18" charset="2"/>
              <a:buChar char="Þ"/>
            </a:pPr>
            <a:endParaRPr lang="en-GB" altLang="de-DE"/>
          </a:p>
          <a:p>
            <a:pPr eaLnBrk="1" hangingPunct="1">
              <a:buFont typeface="Symbol" pitchFamily="18" charset="2"/>
              <a:buNone/>
            </a:pPr>
            <a:r>
              <a:rPr lang="en-GB" altLang="de-DE"/>
              <a:t>Consequence: improved resolution: </a:t>
            </a:r>
          </a:p>
          <a:p>
            <a:pPr eaLnBrk="1" hangingPunct="1">
              <a:buFont typeface="Symbol" pitchFamily="18" charset="2"/>
              <a:buNone/>
            </a:pPr>
            <a:r>
              <a:rPr lang="en-GB" altLang="de-DE"/>
              <a:t>	</a:t>
            </a:r>
          </a:p>
        </p:txBody>
      </p:sp>
      <p:graphicFrame>
        <p:nvGraphicFramePr>
          <p:cNvPr id="4098" name="Object 10"/>
          <p:cNvGraphicFramePr>
            <a:graphicFrameLocks noGrp="1" noChangeAspect="1"/>
          </p:cNvGraphicFramePr>
          <p:nvPr>
            <p:ph idx="4294967295"/>
          </p:nvPr>
        </p:nvGraphicFramePr>
        <p:xfrm>
          <a:off x="3708400" y="2492375"/>
          <a:ext cx="1655763" cy="455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716" name="Formel" r:id="rId5" imgW="876240" imgH="241200" progId="Equation.3">
                  <p:embed/>
                </p:oleObj>
              </mc:Choice>
              <mc:Fallback>
                <p:oleObj name="Formel" r:id="rId5" imgW="87624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08400" y="2492375"/>
                        <a:ext cx="1655763" cy="4556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07" name="Text Box 12"/>
          <p:cNvSpPr txBox="1">
            <a:spLocks noChangeArrowheads="1"/>
          </p:cNvSpPr>
          <p:nvPr/>
        </p:nvSpPr>
        <p:spPr bwMode="auto">
          <a:xfrm>
            <a:off x="1887538" y="2997200"/>
            <a:ext cx="56769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altLang="de-DE"/>
              <a:t>Fano factor F=0.1 in Si (U. Fano, Phys Rev 72 (1947))</a:t>
            </a:r>
          </a:p>
        </p:txBody>
      </p:sp>
      <p:sp>
        <p:nvSpPr>
          <p:cNvPr id="12" name="Rectangle 5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604250" y="6597650"/>
            <a:ext cx="539750" cy="2603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6FF29F-412A-4CCD-969A-6823A2E3362E}" type="slidenum">
              <a:rPr lang="en-GB"/>
              <a:pPr>
                <a:defRPr/>
              </a:pPr>
              <a:t>42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2812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de-DE" smtClean="0"/>
              <a:t>Which Semiconductor?</a:t>
            </a:r>
          </a:p>
        </p:txBody>
      </p:sp>
      <p:graphicFrame>
        <p:nvGraphicFramePr>
          <p:cNvPr id="207967" name="Group 95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137127592"/>
              </p:ext>
            </p:extLst>
          </p:nvPr>
        </p:nvGraphicFramePr>
        <p:xfrm>
          <a:off x="899592" y="1009650"/>
          <a:ext cx="7251700" cy="3319461"/>
        </p:xfrm>
        <a:graphic>
          <a:graphicData uri="http://schemas.openxmlformats.org/drawingml/2006/table">
            <a:tbl>
              <a:tblPr/>
              <a:tblGrid>
                <a:gridCol w="1562100"/>
                <a:gridCol w="1338262"/>
                <a:gridCol w="1450975"/>
                <a:gridCol w="1449388"/>
                <a:gridCol w="1450975"/>
              </a:tblGrid>
              <a:tr h="36882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</a:endParaRPr>
                    </a:p>
                  </a:txBody>
                  <a:tcPr marT="45723" marB="4572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</a:rPr>
                        <a:t>Si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</a:rPr>
                        <a:t>Ge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</a:rPr>
                        <a:t>GaAs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</a:rPr>
                        <a:t>Diamond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882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</a:rPr>
                        <a:t>Eg (eV)</a:t>
                      </a:r>
                    </a:p>
                  </a:txBody>
                  <a:tcPr marT="45723" marB="4572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</a:rPr>
                        <a:t>1.12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</a:rPr>
                        <a:t>0.67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</a:rPr>
                        <a:t>1.35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</a:rPr>
                        <a:t>5.5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882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18" charset="2"/>
                        </a:rPr>
                        <a:t>m</a:t>
                      </a:r>
                      <a:r>
                        <a:rPr kumimoji="0" lang="en-GB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</a:rPr>
                        <a:t>(e) (cm</a:t>
                      </a:r>
                      <a:r>
                        <a:rPr kumimoji="0" lang="en-GB" sz="14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</a:rPr>
                        <a:t>2</a:t>
                      </a:r>
                      <a:r>
                        <a:rPr kumimoji="0" lang="en-GB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</a:rPr>
                        <a:t>/Vs)</a:t>
                      </a:r>
                    </a:p>
                  </a:txBody>
                  <a:tcPr marT="45723" marB="4572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</a:rPr>
                        <a:t>1450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</a:rPr>
                        <a:t>3900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</a:rPr>
                        <a:t>8800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</a:rPr>
                        <a:t>1800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882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18" charset="2"/>
                        </a:rPr>
                        <a:t>m</a:t>
                      </a:r>
                      <a:r>
                        <a:rPr kumimoji="0" lang="en-GB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</a:rPr>
                        <a:t>(h) (cm</a:t>
                      </a:r>
                      <a:r>
                        <a:rPr kumimoji="0" lang="en-GB" sz="14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</a:rPr>
                        <a:t>2</a:t>
                      </a:r>
                      <a:r>
                        <a:rPr kumimoji="0" lang="en-GB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</a:rPr>
                        <a:t>/Vs)</a:t>
                      </a:r>
                    </a:p>
                  </a:txBody>
                  <a:tcPr marT="45723" marB="4572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</a:rPr>
                        <a:t>450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</a:rPr>
                        <a:t>1900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</a:rPr>
                        <a:t>320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</a:rPr>
                        <a:t>1600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882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18" charset="2"/>
                        </a:rPr>
                        <a:t>e</a:t>
                      </a:r>
                      <a:r>
                        <a:rPr kumimoji="0" lang="en-GB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</a:rPr>
                        <a:t> (pF/cm)</a:t>
                      </a:r>
                    </a:p>
                  </a:txBody>
                  <a:tcPr marT="45723" marB="4572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</a:rPr>
                        <a:t>11.9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</a:rPr>
                        <a:t>16.2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</a:rPr>
                        <a:t>12.9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</a:rPr>
                        <a:t>5.7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882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18" charset="2"/>
                        </a:rPr>
                        <a:t>D</a:t>
                      </a:r>
                      <a:r>
                        <a:rPr kumimoji="0" lang="en-GB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</a:rPr>
                        <a:t>E(e/h)</a:t>
                      </a:r>
                    </a:p>
                  </a:txBody>
                  <a:tcPr marT="45723" marB="4572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</a:rPr>
                        <a:t>3.6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</a:rPr>
                        <a:t>3.0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</a:rPr>
                        <a:t>4.35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</a:rPr>
                        <a:t>13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882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</a:rPr>
                        <a:t>dE</a:t>
                      </a:r>
                      <a:r>
                        <a:rPr kumimoji="0" lang="en-GB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</a:rPr>
                        <a:t>/dx (MeV/cm)</a:t>
                      </a:r>
                    </a:p>
                  </a:txBody>
                  <a:tcPr marT="45723" marB="4572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</a:rPr>
                        <a:t>3.2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</a:rPr>
                        <a:t>7.1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</a:rPr>
                        <a:t>5.6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</a:rPr>
                        <a:t>6.1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882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18" charset="2"/>
                        </a:rPr>
                        <a:t>r (</a:t>
                      </a:r>
                      <a:r>
                        <a:rPr kumimoji="0" lang="en-GB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g/cm</a:t>
                      </a:r>
                      <a:r>
                        <a:rPr kumimoji="0" lang="en-GB" sz="14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3</a:t>
                      </a:r>
                      <a:r>
                        <a:rPr kumimoji="0" lang="en-GB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)</a:t>
                      </a:r>
                      <a:endParaRPr kumimoji="0" lang="en-GB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</a:endParaRPr>
                    </a:p>
                  </a:txBody>
                  <a:tcPr marT="45723" marB="4572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</a:rPr>
                        <a:t>2.33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</a:rPr>
                        <a:t>5.3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</a:rPr>
                        <a:t>5.32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</a:rPr>
                        <a:t>3.5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882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</a:rPr>
                        <a:t>X</a:t>
                      </a:r>
                      <a:r>
                        <a:rPr kumimoji="0" lang="en-GB" sz="14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</a:rPr>
                        <a:t>0</a:t>
                      </a:r>
                      <a:r>
                        <a:rPr kumimoji="0" lang="en-GB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</a:rPr>
                        <a:t> (cm)</a:t>
                      </a:r>
                      <a:endParaRPr kumimoji="0" lang="en-GB" sz="1400" b="0" i="0" u="none" strike="noStrike" cap="none" normalizeH="0" baseline="-25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</a:endParaRPr>
                    </a:p>
                  </a:txBody>
                  <a:tcPr marT="45723" marB="4572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</a:rPr>
                        <a:t>9.4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</a:rPr>
                        <a:t>2.3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Unicode MS" pitchFamily="34" charset="-128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3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Unicode MS" pitchFamily="34" charset="-128"/>
                        </a:rPr>
                        <a:t>12.15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7714" name="Text Box 96"/>
          <p:cNvSpPr txBox="1">
            <a:spLocks noChangeArrowheads="1"/>
          </p:cNvSpPr>
          <p:nvPr/>
        </p:nvSpPr>
        <p:spPr bwMode="auto">
          <a:xfrm>
            <a:off x="1527175" y="4456113"/>
            <a:ext cx="6053260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altLang="de-DE" dirty="0"/>
              <a:t>Low Band gap 	=&gt; large signals	</a:t>
            </a:r>
          </a:p>
          <a:p>
            <a:pPr eaLnBrk="1" hangingPunct="1"/>
            <a:r>
              <a:rPr lang="en-GB" altLang="de-DE" dirty="0"/>
              <a:t>		=&gt; large leakage </a:t>
            </a:r>
            <a:r>
              <a:rPr lang="en-GB" altLang="de-DE" dirty="0" smtClean="0"/>
              <a:t>currents (cooling needed)</a:t>
            </a:r>
            <a:endParaRPr lang="en-GB" altLang="de-DE" dirty="0"/>
          </a:p>
          <a:p>
            <a:pPr eaLnBrk="1" hangingPunct="1"/>
            <a:r>
              <a:rPr lang="en-GB" altLang="de-DE" dirty="0"/>
              <a:t>High mobility	=&gt; fast signals</a:t>
            </a:r>
          </a:p>
          <a:p>
            <a:pPr eaLnBrk="1" hangingPunct="1"/>
            <a:r>
              <a:rPr lang="en-GB" altLang="de-DE" dirty="0"/>
              <a:t>Low </a:t>
            </a:r>
            <a:r>
              <a:rPr lang="en-GB" altLang="de-DE" dirty="0">
                <a:latin typeface="Symbol" pitchFamily="18" charset="2"/>
                <a:ea typeface="Arial Unicode MS" pitchFamily="34" charset="-128"/>
                <a:cs typeface="Arial Unicode MS" pitchFamily="34" charset="-128"/>
              </a:rPr>
              <a:t>e</a:t>
            </a:r>
            <a:r>
              <a:rPr lang="en-GB" altLang="de-DE" dirty="0"/>
              <a:t>		=&gt; low </a:t>
            </a:r>
            <a:r>
              <a:rPr lang="en-GB" altLang="de-DE" dirty="0" smtClean="0"/>
              <a:t>capacitance =&gt; low noise</a:t>
            </a:r>
            <a:endParaRPr lang="en-GB" altLang="de-DE" dirty="0"/>
          </a:p>
          <a:p>
            <a:pPr eaLnBrk="1" hangingPunct="1"/>
            <a:r>
              <a:rPr lang="en-GB" altLang="de-DE" dirty="0"/>
              <a:t>Large X</a:t>
            </a:r>
            <a:r>
              <a:rPr lang="en-GB" altLang="de-DE" baseline="-25000" dirty="0"/>
              <a:t>0</a:t>
            </a:r>
            <a:r>
              <a:rPr lang="en-GB" altLang="de-DE" dirty="0"/>
              <a:t>	</a:t>
            </a:r>
            <a:r>
              <a:rPr lang="en-GB" altLang="de-DE" dirty="0" smtClean="0"/>
              <a:t>	=&gt; </a:t>
            </a:r>
            <a:r>
              <a:rPr lang="en-GB" altLang="de-DE" dirty="0"/>
              <a:t>small multiple scattering</a:t>
            </a:r>
          </a:p>
          <a:p>
            <a:pPr eaLnBrk="1" hangingPunct="1"/>
            <a:endParaRPr lang="en-GB" altLang="de-DE" dirty="0"/>
          </a:p>
          <a:p>
            <a:pPr eaLnBrk="1" hangingPunct="1"/>
            <a:r>
              <a:rPr lang="en-GB" altLang="de-DE" dirty="0"/>
              <a:t>For a specific purpose there may be other important parameters:</a:t>
            </a:r>
          </a:p>
          <a:p>
            <a:pPr eaLnBrk="1" hangingPunct="1"/>
            <a:r>
              <a:rPr lang="en-GB" altLang="de-DE" dirty="0"/>
              <a:t>Thermal conductivity, displacement energy,……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604250" y="6597650"/>
            <a:ext cx="539750" cy="2603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6FF29F-412A-4CCD-969A-6823A2E3362E}" type="slidenum">
              <a:rPr lang="en-GB"/>
              <a:pPr>
                <a:defRPr/>
              </a:pPr>
              <a:t>43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5738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de-DE" smtClean="0"/>
              <a:t>Why Silicon?</a:t>
            </a:r>
          </a:p>
        </p:txBody>
      </p:sp>
      <p:sp>
        <p:nvSpPr>
          <p:cNvPr id="28676" name="Text Box 4"/>
          <p:cNvSpPr txBox="1">
            <a:spLocks noChangeArrowheads="1"/>
          </p:cNvSpPr>
          <p:nvPr/>
        </p:nvSpPr>
        <p:spPr bwMode="auto">
          <a:xfrm>
            <a:off x="1384300" y="1073150"/>
            <a:ext cx="6048451" cy="4278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altLang="de-DE" dirty="0"/>
              <a:t>Except for: 	large volume detectors (spectrometers): Ge</a:t>
            </a:r>
          </a:p>
          <a:p>
            <a:pPr eaLnBrk="1" hangingPunct="1"/>
            <a:r>
              <a:rPr lang="en-GB" altLang="de-DE" dirty="0"/>
              <a:t>		Infrared sensors (</a:t>
            </a:r>
            <a:r>
              <a:rPr lang="en-GB" altLang="de-DE" dirty="0" err="1"/>
              <a:t>InSb</a:t>
            </a:r>
            <a:r>
              <a:rPr lang="en-GB" altLang="de-DE" dirty="0"/>
              <a:t>, </a:t>
            </a:r>
            <a:r>
              <a:rPr lang="en-GB" altLang="de-DE" dirty="0" err="1"/>
              <a:t>HgCdTd</a:t>
            </a:r>
            <a:r>
              <a:rPr lang="en-GB" altLang="de-DE" dirty="0"/>
              <a:t>..)</a:t>
            </a:r>
          </a:p>
          <a:p>
            <a:pPr eaLnBrk="1" hangingPunct="1"/>
            <a:r>
              <a:rPr lang="en-GB" altLang="de-DE" dirty="0"/>
              <a:t>		X-ray sensors (</a:t>
            </a:r>
            <a:r>
              <a:rPr lang="en-GB" altLang="de-DE" dirty="0" err="1"/>
              <a:t>InAs</a:t>
            </a:r>
            <a:r>
              <a:rPr lang="en-GB" altLang="de-DE" dirty="0"/>
              <a:t>)</a:t>
            </a:r>
          </a:p>
          <a:p>
            <a:pPr eaLnBrk="1" hangingPunct="1"/>
            <a:endParaRPr lang="en-GB" altLang="de-DE" dirty="0"/>
          </a:p>
          <a:p>
            <a:pPr eaLnBrk="1" hangingPunct="1"/>
            <a:r>
              <a:rPr lang="en-GB" altLang="de-DE" dirty="0"/>
              <a:t>Silicon is dominating the market for photo and tracking detectors</a:t>
            </a:r>
          </a:p>
          <a:p>
            <a:pPr eaLnBrk="1" hangingPunct="1"/>
            <a:endParaRPr lang="en-GB" altLang="de-DE" dirty="0"/>
          </a:p>
          <a:p>
            <a:pPr eaLnBrk="1" hangingPunct="1"/>
            <a:r>
              <a:rPr lang="en-GB" altLang="de-DE" dirty="0"/>
              <a:t>Why? In many respects other semiconductors are superior?</a:t>
            </a:r>
          </a:p>
          <a:p>
            <a:pPr eaLnBrk="1" hangingPunct="1"/>
            <a:endParaRPr lang="en-GB" altLang="de-DE" dirty="0"/>
          </a:p>
          <a:p>
            <a:pPr eaLnBrk="1" hangingPunct="1">
              <a:buFont typeface="Symbol" pitchFamily="18" charset="2"/>
              <a:buChar char="Þ"/>
            </a:pPr>
            <a:r>
              <a:rPr lang="en-GB" altLang="de-DE" dirty="0"/>
              <a:t>Sophisticated and readily available processing possibilities</a:t>
            </a:r>
          </a:p>
          <a:p>
            <a:pPr eaLnBrk="1" hangingPunct="1">
              <a:buFont typeface="Symbol" pitchFamily="18" charset="2"/>
              <a:buChar char="Þ"/>
            </a:pPr>
            <a:r>
              <a:rPr lang="en-GB" altLang="de-DE" dirty="0"/>
              <a:t>Electronics industry uses silicon (CMOS)</a:t>
            </a:r>
          </a:p>
          <a:p>
            <a:pPr eaLnBrk="1" hangingPunct="1">
              <a:buFont typeface="Symbol" pitchFamily="18" charset="2"/>
              <a:buChar char="Þ"/>
            </a:pPr>
            <a:endParaRPr lang="en-GB" altLang="de-DE" dirty="0"/>
          </a:p>
          <a:p>
            <a:pPr eaLnBrk="1" hangingPunct="1">
              <a:buFont typeface="Symbol" pitchFamily="18" charset="2"/>
              <a:buNone/>
            </a:pPr>
            <a:r>
              <a:rPr lang="en-GB" altLang="de-DE" dirty="0"/>
              <a:t>Reason: “perfect” interface of SiO</a:t>
            </a:r>
            <a:r>
              <a:rPr lang="en-GB" altLang="de-DE" baseline="-25000" dirty="0"/>
              <a:t>2</a:t>
            </a:r>
            <a:r>
              <a:rPr lang="en-GB" altLang="de-DE" dirty="0"/>
              <a:t> and Si </a:t>
            </a:r>
          </a:p>
          <a:p>
            <a:pPr eaLnBrk="1" hangingPunct="1">
              <a:buFont typeface="Symbol" pitchFamily="18" charset="2"/>
              <a:buNone/>
            </a:pPr>
            <a:r>
              <a:rPr lang="en-GB" altLang="de-DE" dirty="0"/>
              <a:t>	basis for patterning, CMOS structures </a:t>
            </a:r>
            <a:r>
              <a:rPr lang="en-GB" altLang="de-DE" dirty="0" err="1"/>
              <a:t>etc</a:t>
            </a:r>
            <a:endParaRPr lang="en-GB" altLang="de-DE" dirty="0"/>
          </a:p>
          <a:p>
            <a:pPr eaLnBrk="1" hangingPunct="1">
              <a:buFont typeface="Symbol" pitchFamily="18" charset="2"/>
              <a:buNone/>
            </a:pPr>
            <a:endParaRPr lang="en-GB" altLang="de-DE" dirty="0"/>
          </a:p>
          <a:p>
            <a:pPr eaLnBrk="1" hangingPunct="1">
              <a:buFont typeface="Symbol" pitchFamily="18" charset="2"/>
              <a:buNone/>
            </a:pPr>
            <a:r>
              <a:rPr lang="en-GB" altLang="de-DE" dirty="0"/>
              <a:t>Huge amount of knowledge how to process silicon</a:t>
            </a:r>
          </a:p>
          <a:p>
            <a:pPr eaLnBrk="1" hangingPunct="1">
              <a:buFont typeface="Symbol" pitchFamily="18" charset="2"/>
              <a:buNone/>
            </a:pPr>
            <a:r>
              <a:rPr lang="en-GB" altLang="de-DE" dirty="0"/>
              <a:t>Processes and machinery readily available</a:t>
            </a:r>
          </a:p>
          <a:p>
            <a:pPr eaLnBrk="1" hangingPunct="1">
              <a:buFont typeface="Symbol" pitchFamily="18" charset="2"/>
              <a:buNone/>
            </a:pPr>
            <a:r>
              <a:rPr lang="en-GB" altLang="de-DE" dirty="0"/>
              <a:t>Device and process simulation helps to design devices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604250" y="6597650"/>
            <a:ext cx="539750" cy="2603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6FF29F-412A-4CCD-969A-6823A2E3362E}" type="slidenum">
              <a:rPr lang="en-GB"/>
              <a:pPr>
                <a:defRPr/>
              </a:pPr>
              <a:t>44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1035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4A6A59D-944C-415D-B0AC-758C8F70E9DA}" type="slidenum">
              <a:rPr lang="en-US" smtClean="0"/>
              <a:pPr>
                <a:defRPr/>
              </a:pPr>
              <a:t>45</a:t>
            </a:fld>
            <a:endParaRPr lang="en-US" dirty="0"/>
          </a:p>
        </p:txBody>
      </p:sp>
      <p:sp>
        <p:nvSpPr>
          <p:cNvPr id="5" name="Textfeld 4"/>
          <p:cNvSpPr txBox="1"/>
          <p:nvPr/>
        </p:nvSpPr>
        <p:spPr>
          <a:xfrm>
            <a:off x="539552" y="2852936"/>
            <a:ext cx="771557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0" dirty="0" smtClean="0"/>
              <a:t>End of Lecture I </a:t>
            </a:r>
            <a:endParaRPr lang="en-GB" sz="8000" dirty="0"/>
          </a:p>
        </p:txBody>
      </p:sp>
    </p:spTree>
    <p:extLst>
      <p:ext uri="{BB962C8B-B14F-4D97-AF65-F5344CB8AC3E}">
        <p14:creationId xmlns:p14="http://schemas.microsoft.com/office/powerpoint/2010/main" val="2120417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Silicon Detectors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B6FF29F-412A-4CCD-969A-6823A2E3362E}" type="slidenum">
              <a:rPr lang="en-GB" smtClean="0">
                <a:solidFill>
                  <a:schemeClr val="accent1"/>
                </a:solidFill>
              </a:rPr>
              <a:pPr>
                <a:defRPr/>
              </a:pPr>
              <a:t>46</a:t>
            </a:fld>
            <a:endParaRPr lang="en-GB" dirty="0">
              <a:solidFill>
                <a:schemeClr val="accent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5537" y="731014"/>
            <a:ext cx="3744416" cy="6586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400" dirty="0" smtClean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GB" sz="1400" b="1" dirty="0" smtClean="0">
                <a:solidFill>
                  <a:schemeClr val="bg1">
                    <a:lumMod val="75000"/>
                  </a:schemeClr>
                </a:solidFill>
              </a:rPr>
              <a:t>First Lecture</a:t>
            </a:r>
          </a:p>
          <a:p>
            <a:r>
              <a:rPr lang="en-GB" sz="1400" dirty="0" smtClean="0">
                <a:solidFill>
                  <a:schemeClr val="bg1">
                    <a:lumMod val="75000"/>
                  </a:schemeClr>
                </a:solidFill>
              </a:rPr>
              <a:t>  </a:t>
            </a:r>
          </a:p>
          <a:p>
            <a:r>
              <a:rPr lang="en-GB" sz="1400" dirty="0" smtClean="0">
                <a:solidFill>
                  <a:schemeClr val="bg1">
                    <a:lumMod val="75000"/>
                  </a:schemeClr>
                </a:solidFill>
              </a:rPr>
              <a:t>Semiconductor: </a:t>
            </a:r>
          </a:p>
          <a:p>
            <a:r>
              <a:rPr lang="en-GB" sz="1400" dirty="0">
                <a:solidFill>
                  <a:schemeClr val="bg1">
                    <a:lumMod val="75000"/>
                  </a:schemeClr>
                </a:solidFill>
              </a:rPr>
              <a:t>	</a:t>
            </a:r>
            <a:r>
              <a:rPr lang="en-GB" sz="1400" dirty="0" smtClean="0">
                <a:solidFill>
                  <a:schemeClr val="bg1">
                    <a:lumMod val="75000"/>
                  </a:schemeClr>
                </a:solidFill>
              </a:rPr>
              <a:t>Basic properties </a:t>
            </a:r>
          </a:p>
          <a:p>
            <a:r>
              <a:rPr lang="en-GB" sz="1400" dirty="0" smtClean="0">
                <a:solidFill>
                  <a:schemeClr val="bg1">
                    <a:lumMod val="75000"/>
                  </a:schemeClr>
                </a:solidFill>
              </a:rPr>
              <a:t>	</a:t>
            </a:r>
            <a:r>
              <a:rPr lang="en-GB" sz="1400" dirty="0" err="1" smtClean="0">
                <a:solidFill>
                  <a:schemeClr val="bg1">
                    <a:lumMod val="75000"/>
                  </a:schemeClr>
                </a:solidFill>
              </a:rPr>
              <a:t>pn</a:t>
            </a:r>
            <a:r>
              <a:rPr lang="en-GB" sz="1400" dirty="0" smtClean="0">
                <a:solidFill>
                  <a:schemeClr val="bg1">
                    <a:lumMod val="75000"/>
                  </a:schemeClr>
                </a:solidFill>
              </a:rPr>
              <a:t> junction, </a:t>
            </a:r>
          </a:p>
          <a:p>
            <a:r>
              <a:rPr lang="en-GB" sz="1400" dirty="0" smtClean="0">
                <a:solidFill>
                  <a:schemeClr val="bg1">
                    <a:lumMod val="75000"/>
                  </a:schemeClr>
                </a:solidFill>
              </a:rPr>
              <a:t>	leakage current</a:t>
            </a:r>
          </a:p>
          <a:p>
            <a:r>
              <a:rPr lang="en-GB" sz="1400" dirty="0" smtClean="0">
                <a:solidFill>
                  <a:schemeClr val="bg1">
                    <a:lumMod val="75000"/>
                  </a:schemeClr>
                </a:solidFill>
              </a:rPr>
              <a:t>	signal generation </a:t>
            </a:r>
          </a:p>
          <a:p>
            <a:r>
              <a:rPr lang="en-GB" sz="1400" dirty="0" smtClean="0">
                <a:solidFill>
                  <a:schemeClr val="bg1">
                    <a:lumMod val="75000"/>
                  </a:schemeClr>
                </a:solidFill>
              </a:rPr>
              <a:t>	charge transport  </a:t>
            </a:r>
            <a:endParaRPr lang="en-GB" sz="1400" dirty="0">
              <a:solidFill>
                <a:schemeClr val="bg1">
                  <a:lumMod val="75000"/>
                </a:schemeClr>
              </a:solidFill>
            </a:endParaRPr>
          </a:p>
          <a:p>
            <a:endParaRPr lang="en-GB" sz="1400" dirty="0" smtClean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GB" sz="1400" dirty="0">
                <a:solidFill>
                  <a:schemeClr val="bg1">
                    <a:lumMod val="75000"/>
                  </a:schemeClr>
                </a:solidFill>
              </a:rPr>
              <a:t>Interaction with radiation</a:t>
            </a:r>
          </a:p>
          <a:p>
            <a:r>
              <a:rPr lang="en-GB" sz="1400" dirty="0" smtClean="0">
                <a:solidFill>
                  <a:schemeClr val="bg1">
                    <a:lumMod val="75000"/>
                  </a:schemeClr>
                </a:solidFill>
              </a:rPr>
              <a:t>Semiconductors: Si, GaAs, others</a:t>
            </a:r>
          </a:p>
          <a:p>
            <a:endParaRPr lang="en-GB" sz="1400" dirty="0" smtClean="0">
              <a:solidFill>
                <a:schemeClr val="accent2"/>
              </a:solidFill>
            </a:endParaRPr>
          </a:p>
          <a:p>
            <a:r>
              <a:rPr lang="en-GB" sz="1400" b="1" dirty="0" smtClean="0">
                <a:solidFill>
                  <a:srgbClr val="3333FF"/>
                </a:solidFill>
              </a:rPr>
              <a:t>Second Lecture</a:t>
            </a:r>
          </a:p>
          <a:p>
            <a:endParaRPr lang="en-GB" sz="1400" dirty="0" smtClean="0">
              <a:solidFill>
                <a:srgbClr val="3333FF"/>
              </a:solidFill>
            </a:endParaRPr>
          </a:p>
          <a:p>
            <a:r>
              <a:rPr lang="en-GB" sz="1400" dirty="0" smtClean="0">
                <a:solidFill>
                  <a:srgbClr val="3333FF"/>
                </a:solidFill>
              </a:rPr>
              <a:t>Fabrication</a:t>
            </a:r>
          </a:p>
          <a:p>
            <a:r>
              <a:rPr lang="en-GB" sz="1400" dirty="0" smtClean="0">
                <a:solidFill>
                  <a:srgbClr val="3333FF"/>
                </a:solidFill>
              </a:rPr>
              <a:t>Silicon Detectors: Detector Types </a:t>
            </a:r>
          </a:p>
          <a:p>
            <a:r>
              <a:rPr lang="en-GB" sz="1400" dirty="0" smtClean="0">
                <a:solidFill>
                  <a:srgbClr val="3333FF"/>
                </a:solidFill>
              </a:rPr>
              <a:t>	Diodes</a:t>
            </a:r>
          </a:p>
          <a:p>
            <a:r>
              <a:rPr lang="en-GB" sz="1400" dirty="0" smtClean="0">
                <a:solidFill>
                  <a:srgbClr val="3333FF"/>
                </a:solidFill>
              </a:rPr>
              <a:t>	Strip Detectors,  </a:t>
            </a:r>
          </a:p>
          <a:p>
            <a:r>
              <a:rPr lang="en-GB" sz="1400" dirty="0" smtClean="0">
                <a:solidFill>
                  <a:srgbClr val="3333FF"/>
                </a:solidFill>
              </a:rPr>
              <a:t>	Double Sided Strip Detectors  </a:t>
            </a:r>
          </a:p>
          <a:p>
            <a:r>
              <a:rPr lang="en-GB" sz="1400" dirty="0" smtClean="0">
                <a:solidFill>
                  <a:srgbClr val="3333FF"/>
                </a:solidFill>
              </a:rPr>
              <a:t>	Pixel Detectors </a:t>
            </a:r>
          </a:p>
          <a:p>
            <a:r>
              <a:rPr lang="en-GB" sz="1400" dirty="0" smtClean="0">
                <a:solidFill>
                  <a:srgbClr val="3333FF"/>
                </a:solidFill>
              </a:rPr>
              <a:t>	Drift Detectors</a:t>
            </a:r>
          </a:p>
          <a:p>
            <a:r>
              <a:rPr lang="en-GB" sz="1400" dirty="0" smtClean="0">
                <a:solidFill>
                  <a:srgbClr val="3333FF"/>
                </a:solidFill>
              </a:rPr>
              <a:t>	CCDs</a:t>
            </a:r>
          </a:p>
          <a:p>
            <a:r>
              <a:rPr lang="en-GB" sz="1400" dirty="0">
                <a:solidFill>
                  <a:srgbClr val="3333FF"/>
                </a:solidFill>
              </a:rPr>
              <a:t>	</a:t>
            </a:r>
            <a:r>
              <a:rPr lang="en-GB" sz="1400" dirty="0" smtClean="0">
                <a:solidFill>
                  <a:srgbClr val="3333FF"/>
                </a:solidFill>
              </a:rPr>
              <a:t>DEPFETs</a:t>
            </a:r>
          </a:p>
          <a:p>
            <a:r>
              <a:rPr lang="en-GB" sz="1400" dirty="0" smtClean="0">
                <a:solidFill>
                  <a:srgbClr val="3333FF"/>
                </a:solidFill>
              </a:rPr>
              <a:t>	Silicon Photomultipliers</a:t>
            </a:r>
          </a:p>
          <a:p>
            <a:r>
              <a:rPr lang="en-GB" sz="1400" dirty="0" smtClean="0">
                <a:solidFill>
                  <a:srgbClr val="3333FF"/>
                </a:solidFill>
              </a:rPr>
              <a:t>Radiation Damage </a:t>
            </a:r>
          </a:p>
          <a:p>
            <a:r>
              <a:rPr lang="en-GB" sz="1400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</a:p>
          <a:p>
            <a:endParaRPr lang="de-DE" sz="1400" dirty="0" smtClean="0"/>
          </a:p>
          <a:p>
            <a:endParaRPr lang="en-US" dirty="0" smtClean="0"/>
          </a:p>
        </p:txBody>
      </p:sp>
      <p:sp>
        <p:nvSpPr>
          <p:cNvPr id="4" name="Rechteck 3"/>
          <p:cNvSpPr/>
          <p:nvPr/>
        </p:nvSpPr>
        <p:spPr>
          <a:xfrm>
            <a:off x="4464496" y="980728"/>
            <a:ext cx="4572000" cy="246221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1400" dirty="0" smtClean="0">
                <a:solidFill>
                  <a:srgbClr val="3333FF"/>
                </a:solidFill>
              </a:rPr>
              <a:t>Silicon </a:t>
            </a:r>
            <a:r>
              <a:rPr lang="en-GB" sz="1400" dirty="0">
                <a:solidFill>
                  <a:srgbClr val="3333FF"/>
                </a:solidFill>
              </a:rPr>
              <a:t>Detector Systems:  </a:t>
            </a:r>
          </a:p>
          <a:p>
            <a:r>
              <a:rPr lang="en-GB" sz="1400" dirty="0">
                <a:solidFill>
                  <a:srgbClr val="3333FF"/>
                </a:solidFill>
              </a:rPr>
              <a:t>	Front End Electronics</a:t>
            </a:r>
          </a:p>
          <a:p>
            <a:r>
              <a:rPr lang="en-GB" sz="1400" dirty="0" smtClean="0">
                <a:solidFill>
                  <a:srgbClr val="3333FF"/>
                </a:solidFill>
              </a:rPr>
              <a:t>	Noise</a:t>
            </a:r>
          </a:p>
          <a:p>
            <a:r>
              <a:rPr lang="en-GB" sz="1400" dirty="0" smtClean="0">
                <a:solidFill>
                  <a:srgbClr val="3333FF"/>
                </a:solidFill>
              </a:rPr>
              <a:t>	Integration</a:t>
            </a:r>
          </a:p>
          <a:p>
            <a:endParaRPr lang="en-GB" sz="1400" dirty="0">
              <a:solidFill>
                <a:srgbClr val="3333FF"/>
              </a:solidFill>
            </a:endParaRPr>
          </a:p>
          <a:p>
            <a:r>
              <a:rPr lang="en-GB" sz="1400" dirty="0" smtClean="0">
                <a:solidFill>
                  <a:srgbClr val="3333FF"/>
                </a:solidFill>
              </a:rPr>
              <a:t>Active </a:t>
            </a:r>
            <a:r>
              <a:rPr lang="en-GB" sz="1400" dirty="0">
                <a:solidFill>
                  <a:srgbClr val="3333FF"/>
                </a:solidFill>
              </a:rPr>
              <a:t>Pixel </a:t>
            </a:r>
            <a:r>
              <a:rPr lang="en-GB" sz="1400" dirty="0" smtClean="0">
                <a:solidFill>
                  <a:srgbClr val="3333FF"/>
                </a:solidFill>
              </a:rPr>
              <a:t>Detectors</a:t>
            </a:r>
            <a:endParaRPr lang="en-GB" sz="1400" dirty="0">
              <a:solidFill>
                <a:srgbClr val="3333FF"/>
              </a:solidFill>
            </a:endParaRPr>
          </a:p>
          <a:p>
            <a:r>
              <a:rPr lang="en-GB" sz="1400" dirty="0">
                <a:solidFill>
                  <a:srgbClr val="3333FF"/>
                </a:solidFill>
              </a:rPr>
              <a:t>	</a:t>
            </a:r>
            <a:r>
              <a:rPr lang="en-GB" sz="1400" dirty="0" smtClean="0">
                <a:solidFill>
                  <a:srgbClr val="3333FF"/>
                </a:solidFill>
              </a:rPr>
              <a:t>CMOS Sensors</a:t>
            </a:r>
          </a:p>
          <a:p>
            <a:r>
              <a:rPr lang="en-GB" sz="1400" dirty="0">
                <a:solidFill>
                  <a:srgbClr val="3333FF"/>
                </a:solidFill>
              </a:rPr>
              <a:t>	</a:t>
            </a:r>
            <a:r>
              <a:rPr lang="en-GB" sz="1400" dirty="0" smtClean="0">
                <a:solidFill>
                  <a:srgbClr val="3333FF"/>
                </a:solidFill>
              </a:rPr>
              <a:t>DEPFETs</a:t>
            </a:r>
          </a:p>
          <a:p>
            <a:r>
              <a:rPr lang="en-GB" sz="1400" dirty="0" smtClean="0">
                <a:solidFill>
                  <a:srgbClr val="3333FF"/>
                </a:solidFill>
              </a:rPr>
              <a:t> </a:t>
            </a:r>
          </a:p>
          <a:p>
            <a:r>
              <a:rPr lang="en-GB" sz="1400" dirty="0" smtClean="0">
                <a:solidFill>
                  <a:srgbClr val="3333FF"/>
                </a:solidFill>
              </a:rPr>
              <a:t>Full </a:t>
            </a:r>
            <a:r>
              <a:rPr lang="en-GB" sz="1400" dirty="0">
                <a:solidFill>
                  <a:srgbClr val="3333FF"/>
                </a:solidFill>
              </a:rPr>
              <a:t>Detector Systems</a:t>
            </a:r>
          </a:p>
          <a:p>
            <a:endParaRPr lang="de-DE" sz="1400" dirty="0">
              <a:solidFill>
                <a:srgbClr val="00B0F0"/>
              </a:solidFill>
            </a:endParaRPr>
          </a:p>
        </p:txBody>
      </p:sp>
      <p:pic>
        <p:nvPicPr>
          <p:cNvPr id="7" name="Picture 4" descr="Full_Thinned_Wafer_lowre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79957" y="3284984"/>
            <a:ext cx="5084531" cy="3392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17891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Fabrication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4A6A59D-944C-415D-B0AC-758C8F70E9DA}" type="slidenum">
              <a:rPr lang="en-US" smtClean="0"/>
              <a:pPr>
                <a:defRPr/>
              </a:pPr>
              <a:t>47</a:t>
            </a:fld>
            <a:endParaRPr lang="en-US" dirty="0"/>
          </a:p>
        </p:txBody>
      </p:sp>
      <p:sp>
        <p:nvSpPr>
          <p:cNvPr id="5" name="Textfeld 4"/>
          <p:cNvSpPr txBox="1"/>
          <p:nvPr/>
        </p:nvSpPr>
        <p:spPr>
          <a:xfrm>
            <a:off x="179512" y="1700808"/>
            <a:ext cx="410445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Fabrication of Silicon Detectors</a:t>
            </a:r>
          </a:p>
          <a:p>
            <a:endParaRPr lang="en-GB" dirty="0"/>
          </a:p>
          <a:p>
            <a:r>
              <a:rPr lang="en-GB" dirty="0" smtClean="0"/>
              <a:t>Engineering!</a:t>
            </a:r>
          </a:p>
          <a:p>
            <a:endParaRPr lang="en-GB" dirty="0"/>
          </a:p>
          <a:p>
            <a:r>
              <a:rPr lang="en-GB" dirty="0" smtClean="0"/>
              <a:t>Detailed knowledge of technology needed</a:t>
            </a:r>
          </a:p>
          <a:p>
            <a:endParaRPr lang="en-GB" dirty="0"/>
          </a:p>
          <a:p>
            <a:pPr marL="285750" indent="-285750">
              <a:buFontTx/>
              <a:buChar char="-"/>
            </a:pPr>
            <a:r>
              <a:rPr lang="en-GB" dirty="0" smtClean="0"/>
              <a:t>Chemical etching</a:t>
            </a:r>
          </a:p>
          <a:p>
            <a:pPr marL="285750" indent="-285750">
              <a:buFontTx/>
              <a:buChar char="-"/>
            </a:pPr>
            <a:r>
              <a:rPr lang="en-GB" dirty="0" smtClean="0"/>
              <a:t>Energy/depth relation for implantations</a:t>
            </a:r>
          </a:p>
          <a:p>
            <a:pPr marL="285750" indent="-285750">
              <a:buFontTx/>
              <a:buChar char="-"/>
            </a:pPr>
            <a:r>
              <a:rPr lang="en-GB" dirty="0" smtClean="0"/>
              <a:t>Diffusion during thermal treatment</a:t>
            </a:r>
          </a:p>
          <a:p>
            <a:pPr marL="285750" indent="-285750">
              <a:buFontTx/>
              <a:buChar char="-"/>
            </a:pPr>
            <a:r>
              <a:rPr lang="en-GB" dirty="0" smtClean="0"/>
              <a:t>Optics</a:t>
            </a:r>
          </a:p>
          <a:p>
            <a:pPr marL="285750" indent="-285750">
              <a:buFontTx/>
              <a:buChar char="-"/>
            </a:pPr>
            <a:endParaRPr lang="en-GB" dirty="0"/>
          </a:p>
          <a:p>
            <a:r>
              <a:rPr lang="en-GB" dirty="0" smtClean="0"/>
              <a:t>Technology widely used in semiconductor industry (much more advanced)</a:t>
            </a:r>
          </a:p>
          <a:p>
            <a:endParaRPr lang="en-GB" dirty="0"/>
          </a:p>
          <a:p>
            <a:r>
              <a:rPr lang="en-GB" dirty="0" smtClean="0"/>
              <a:t>However: some details not disclosed</a:t>
            </a: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7022" y="1700808"/>
            <a:ext cx="4743450" cy="374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4283967" y="5661248"/>
            <a:ext cx="43204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Cleanroom of the semiconductor laboratory of the Max-Planck Society (Munich)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33269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Fabrication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4A6A59D-944C-415D-B0AC-758C8F70E9DA}" type="slidenum">
              <a:rPr lang="en-US" smtClean="0"/>
              <a:pPr>
                <a:defRPr/>
              </a:pPr>
              <a:t>48</a:t>
            </a:fld>
            <a:endParaRPr lang="en-US" dirty="0"/>
          </a:p>
        </p:txBody>
      </p:sp>
      <p:sp>
        <p:nvSpPr>
          <p:cNvPr id="5" name="Textfeld 4"/>
          <p:cNvSpPr txBox="1"/>
          <p:nvPr/>
        </p:nvSpPr>
        <p:spPr>
          <a:xfrm>
            <a:off x="179512" y="1052736"/>
            <a:ext cx="240803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P</a:t>
            </a:r>
            <a:r>
              <a:rPr lang="en-GB" dirty="0" smtClean="0"/>
              <a:t>hotolithography</a:t>
            </a:r>
          </a:p>
          <a:p>
            <a:endParaRPr lang="en-GB" dirty="0" smtClean="0"/>
          </a:p>
          <a:p>
            <a:r>
              <a:rPr lang="en-GB" dirty="0" smtClean="0"/>
              <a:t>Start with oxidised wafer</a:t>
            </a:r>
            <a:endParaRPr lang="en-GB" dirty="0"/>
          </a:p>
          <a:p>
            <a:endParaRPr lang="en-GB" dirty="0"/>
          </a:p>
        </p:txBody>
      </p:sp>
      <p:grpSp>
        <p:nvGrpSpPr>
          <p:cNvPr id="9" name="Gruppieren 8"/>
          <p:cNvGrpSpPr/>
          <p:nvPr/>
        </p:nvGrpSpPr>
        <p:grpSpPr>
          <a:xfrm>
            <a:off x="2972801" y="4540932"/>
            <a:ext cx="2952329" cy="1080120"/>
            <a:chOff x="899592" y="2420888"/>
            <a:chExt cx="2952329" cy="1080120"/>
          </a:xfrm>
        </p:grpSpPr>
        <p:sp>
          <p:nvSpPr>
            <p:cNvPr id="6" name="Rechteck 5"/>
            <p:cNvSpPr/>
            <p:nvPr/>
          </p:nvSpPr>
          <p:spPr>
            <a:xfrm>
              <a:off x="899592" y="2636912"/>
              <a:ext cx="2952328" cy="86409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 smtClean="0"/>
                <a:t>Si-bulk</a:t>
              </a:r>
              <a:endParaRPr lang="en-GB" dirty="0"/>
            </a:p>
          </p:txBody>
        </p:sp>
        <p:sp>
          <p:nvSpPr>
            <p:cNvPr id="8" name="Rechteck 7"/>
            <p:cNvSpPr/>
            <p:nvPr/>
          </p:nvSpPr>
          <p:spPr>
            <a:xfrm>
              <a:off x="899593" y="2420888"/>
              <a:ext cx="2952328" cy="216024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 smtClean="0">
                  <a:solidFill>
                    <a:schemeClr val="tx1"/>
                  </a:solidFill>
                </a:rPr>
                <a:t>SiO2 (~100nm)</a:t>
              </a:r>
              <a:r>
                <a:rPr lang="en-GB" dirty="0" smtClean="0"/>
                <a:t>)</a:t>
              </a:r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1085055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Fabrication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4A6A59D-944C-415D-B0AC-758C8F70E9DA}" type="slidenum">
              <a:rPr lang="en-US" smtClean="0"/>
              <a:pPr>
                <a:defRPr/>
              </a:pPr>
              <a:t>49</a:t>
            </a:fld>
            <a:endParaRPr lang="en-US" dirty="0"/>
          </a:p>
        </p:txBody>
      </p:sp>
      <p:sp>
        <p:nvSpPr>
          <p:cNvPr id="5" name="Textfeld 4"/>
          <p:cNvSpPr txBox="1"/>
          <p:nvPr/>
        </p:nvSpPr>
        <p:spPr>
          <a:xfrm>
            <a:off x="923167" y="1052736"/>
            <a:ext cx="255550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P</a:t>
            </a:r>
            <a:r>
              <a:rPr lang="en-GB" dirty="0" smtClean="0"/>
              <a:t>hotolithography</a:t>
            </a:r>
          </a:p>
          <a:p>
            <a:endParaRPr lang="en-GB" dirty="0"/>
          </a:p>
          <a:p>
            <a:r>
              <a:rPr lang="en-GB" dirty="0" smtClean="0"/>
              <a:t>Add a layer of photoresist</a:t>
            </a:r>
          </a:p>
          <a:p>
            <a:endParaRPr lang="en-GB" dirty="0"/>
          </a:p>
          <a:p>
            <a:endParaRPr lang="en-GB" dirty="0"/>
          </a:p>
        </p:txBody>
      </p:sp>
      <p:grpSp>
        <p:nvGrpSpPr>
          <p:cNvPr id="9" name="Gruppieren 8"/>
          <p:cNvGrpSpPr/>
          <p:nvPr/>
        </p:nvGrpSpPr>
        <p:grpSpPr>
          <a:xfrm>
            <a:off x="2972801" y="4540932"/>
            <a:ext cx="2952329" cy="1080120"/>
            <a:chOff x="899592" y="2420888"/>
            <a:chExt cx="2952329" cy="1080120"/>
          </a:xfrm>
        </p:grpSpPr>
        <p:sp>
          <p:nvSpPr>
            <p:cNvPr id="6" name="Rechteck 5"/>
            <p:cNvSpPr/>
            <p:nvPr/>
          </p:nvSpPr>
          <p:spPr>
            <a:xfrm>
              <a:off x="899592" y="2636912"/>
              <a:ext cx="2952328" cy="86409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 smtClean="0"/>
                <a:t>Si-bulk</a:t>
              </a:r>
              <a:endParaRPr lang="en-GB" dirty="0"/>
            </a:p>
          </p:txBody>
        </p:sp>
        <p:sp>
          <p:nvSpPr>
            <p:cNvPr id="8" name="Rechteck 7"/>
            <p:cNvSpPr/>
            <p:nvPr/>
          </p:nvSpPr>
          <p:spPr>
            <a:xfrm>
              <a:off x="899593" y="2420888"/>
              <a:ext cx="2952328" cy="216024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 smtClean="0">
                  <a:solidFill>
                    <a:schemeClr val="tx1"/>
                  </a:solidFill>
                </a:rPr>
                <a:t>SiO2 (~100nm)</a:t>
              </a:r>
              <a:r>
                <a:rPr lang="en-GB" dirty="0" smtClean="0"/>
                <a:t>)</a:t>
              </a:r>
              <a:endParaRPr lang="en-GB" dirty="0"/>
            </a:p>
          </p:txBody>
        </p:sp>
      </p:grpSp>
      <p:grpSp>
        <p:nvGrpSpPr>
          <p:cNvPr id="14" name="Gruppieren 13"/>
          <p:cNvGrpSpPr/>
          <p:nvPr/>
        </p:nvGrpSpPr>
        <p:grpSpPr>
          <a:xfrm>
            <a:off x="2987823" y="4149080"/>
            <a:ext cx="2952329" cy="1512168"/>
            <a:chOff x="899592" y="3717032"/>
            <a:chExt cx="2952329" cy="1512168"/>
          </a:xfrm>
        </p:grpSpPr>
        <p:grpSp>
          <p:nvGrpSpPr>
            <p:cNvPr id="10" name="Gruppieren 9"/>
            <p:cNvGrpSpPr/>
            <p:nvPr/>
          </p:nvGrpSpPr>
          <p:grpSpPr>
            <a:xfrm>
              <a:off x="899592" y="4149080"/>
              <a:ext cx="2952329" cy="1080120"/>
              <a:chOff x="899592" y="2420888"/>
              <a:chExt cx="2952329" cy="1080120"/>
            </a:xfrm>
          </p:grpSpPr>
          <p:sp>
            <p:nvSpPr>
              <p:cNvPr id="11" name="Rechteck 10"/>
              <p:cNvSpPr/>
              <p:nvPr/>
            </p:nvSpPr>
            <p:spPr>
              <a:xfrm>
                <a:off x="899592" y="2636912"/>
                <a:ext cx="2952328" cy="864096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dirty="0" smtClean="0"/>
                  <a:t>Si-bulk</a:t>
                </a:r>
                <a:endParaRPr lang="en-GB" dirty="0"/>
              </a:p>
            </p:txBody>
          </p:sp>
          <p:sp>
            <p:nvSpPr>
              <p:cNvPr id="12" name="Rechteck 11"/>
              <p:cNvSpPr/>
              <p:nvPr/>
            </p:nvSpPr>
            <p:spPr>
              <a:xfrm>
                <a:off x="899593" y="2420888"/>
                <a:ext cx="2952328" cy="216024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dirty="0" smtClean="0">
                    <a:solidFill>
                      <a:schemeClr val="tx1"/>
                    </a:solidFill>
                  </a:rPr>
                  <a:t>SiO2 (~100nm)</a:t>
                </a:r>
                <a:r>
                  <a:rPr lang="en-GB" dirty="0" smtClean="0"/>
                  <a:t>)</a:t>
                </a:r>
                <a:endParaRPr lang="en-GB" dirty="0"/>
              </a:p>
            </p:txBody>
          </p:sp>
        </p:grpSp>
        <p:sp>
          <p:nvSpPr>
            <p:cNvPr id="13" name="Rechteck 12"/>
            <p:cNvSpPr/>
            <p:nvPr/>
          </p:nvSpPr>
          <p:spPr>
            <a:xfrm>
              <a:off x="899592" y="3717032"/>
              <a:ext cx="2952328" cy="432048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 err="1" smtClean="0">
                  <a:solidFill>
                    <a:schemeClr val="tx1"/>
                  </a:solidFill>
                </a:rPr>
                <a:t>Photoresisist</a:t>
              </a:r>
              <a:r>
                <a:rPr lang="en-GB" dirty="0" smtClean="0">
                  <a:solidFill>
                    <a:schemeClr val="tx1"/>
                  </a:solidFill>
                </a:rPr>
                <a:t> (~ µm)</a:t>
              </a:r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14969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Fermi-Statistics 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4A6A59D-944C-415D-B0AC-758C8F70E9DA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graphicFrame>
        <p:nvGraphicFramePr>
          <p:cNvPr id="5" name="Diagramm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6787981"/>
              </p:ext>
            </p:extLst>
          </p:nvPr>
        </p:nvGraphicFramePr>
        <p:xfrm>
          <a:off x="1115616" y="1268760"/>
          <a:ext cx="7056784" cy="50405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feld 6"/>
          <p:cNvSpPr txBox="1"/>
          <p:nvPr/>
        </p:nvSpPr>
        <p:spPr>
          <a:xfrm>
            <a:off x="8316416" y="5733256"/>
            <a:ext cx="6286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E/eV</a:t>
            </a:r>
            <a:endParaRPr lang="en-GB" dirty="0"/>
          </a:p>
        </p:txBody>
      </p:sp>
      <p:sp>
        <p:nvSpPr>
          <p:cNvPr id="8" name="Textfeld 7"/>
          <p:cNvSpPr txBox="1"/>
          <p:nvPr/>
        </p:nvSpPr>
        <p:spPr>
          <a:xfrm>
            <a:off x="583814" y="1268760"/>
            <a:ext cx="5838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F(E)</a:t>
            </a:r>
            <a:endParaRPr lang="en-GB" dirty="0"/>
          </a:p>
        </p:txBody>
      </p:sp>
      <p:sp>
        <p:nvSpPr>
          <p:cNvPr id="3" name="Textfeld 2"/>
          <p:cNvSpPr txBox="1"/>
          <p:nvPr/>
        </p:nvSpPr>
        <p:spPr>
          <a:xfrm>
            <a:off x="4716016" y="5949280"/>
            <a:ext cx="3593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 smtClean="0"/>
              <a:t>E</a:t>
            </a:r>
            <a:r>
              <a:rPr lang="en-GB" baseline="-25000" dirty="0" err="1" smtClean="0"/>
              <a:t>f</a:t>
            </a:r>
            <a:endParaRPr lang="en-GB" baseline="-25000" dirty="0"/>
          </a:p>
        </p:txBody>
      </p:sp>
    </p:spTree>
    <p:extLst>
      <p:ext uri="{BB962C8B-B14F-4D97-AF65-F5344CB8AC3E}">
        <p14:creationId xmlns:p14="http://schemas.microsoft.com/office/powerpoint/2010/main" val="4263125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Fabrication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4A6A59D-944C-415D-B0AC-758C8F70E9DA}" type="slidenum">
              <a:rPr lang="en-US" smtClean="0"/>
              <a:pPr>
                <a:defRPr/>
              </a:pPr>
              <a:t>50</a:t>
            </a:fld>
            <a:endParaRPr lang="en-US" dirty="0"/>
          </a:p>
        </p:txBody>
      </p:sp>
      <p:sp>
        <p:nvSpPr>
          <p:cNvPr id="5" name="Textfeld 4"/>
          <p:cNvSpPr txBox="1"/>
          <p:nvPr/>
        </p:nvSpPr>
        <p:spPr>
          <a:xfrm>
            <a:off x="923167" y="1052736"/>
            <a:ext cx="555953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P</a:t>
            </a:r>
            <a:r>
              <a:rPr lang="en-GB" dirty="0" smtClean="0"/>
              <a:t>hotolithography</a:t>
            </a:r>
          </a:p>
          <a:p>
            <a:endParaRPr lang="en-GB" dirty="0" smtClean="0"/>
          </a:p>
          <a:p>
            <a:r>
              <a:rPr lang="en-GB" dirty="0" smtClean="0"/>
              <a:t>Expose to light through a patterned glass mask (chromium)</a:t>
            </a:r>
            <a:endParaRPr lang="en-GB" dirty="0"/>
          </a:p>
          <a:p>
            <a:endParaRPr lang="en-GB" dirty="0"/>
          </a:p>
        </p:txBody>
      </p:sp>
      <p:grpSp>
        <p:nvGrpSpPr>
          <p:cNvPr id="9" name="Gruppieren 8"/>
          <p:cNvGrpSpPr/>
          <p:nvPr/>
        </p:nvGrpSpPr>
        <p:grpSpPr>
          <a:xfrm>
            <a:off x="2972801" y="4540932"/>
            <a:ext cx="2952329" cy="1080120"/>
            <a:chOff x="899592" y="2420888"/>
            <a:chExt cx="2952329" cy="1080120"/>
          </a:xfrm>
        </p:grpSpPr>
        <p:sp>
          <p:nvSpPr>
            <p:cNvPr id="6" name="Rechteck 5"/>
            <p:cNvSpPr/>
            <p:nvPr/>
          </p:nvSpPr>
          <p:spPr>
            <a:xfrm>
              <a:off x="899592" y="2636912"/>
              <a:ext cx="2952328" cy="86409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 smtClean="0"/>
                <a:t>Si-bulk</a:t>
              </a:r>
              <a:endParaRPr lang="en-GB" dirty="0"/>
            </a:p>
          </p:txBody>
        </p:sp>
        <p:sp>
          <p:nvSpPr>
            <p:cNvPr id="8" name="Rechteck 7"/>
            <p:cNvSpPr/>
            <p:nvPr/>
          </p:nvSpPr>
          <p:spPr>
            <a:xfrm>
              <a:off x="899593" y="2420888"/>
              <a:ext cx="2952328" cy="216024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 smtClean="0">
                  <a:solidFill>
                    <a:schemeClr val="tx1"/>
                  </a:solidFill>
                </a:rPr>
                <a:t>SiO2 (~100nm)</a:t>
              </a:r>
              <a:r>
                <a:rPr lang="en-GB" dirty="0" smtClean="0"/>
                <a:t>)</a:t>
              </a:r>
              <a:endParaRPr lang="en-GB" dirty="0"/>
            </a:p>
          </p:txBody>
        </p:sp>
      </p:grpSp>
      <p:grpSp>
        <p:nvGrpSpPr>
          <p:cNvPr id="48" name="Gruppieren 47"/>
          <p:cNvGrpSpPr/>
          <p:nvPr/>
        </p:nvGrpSpPr>
        <p:grpSpPr>
          <a:xfrm>
            <a:off x="2984433" y="3501008"/>
            <a:ext cx="2952329" cy="2088232"/>
            <a:chOff x="899591" y="4437112"/>
            <a:chExt cx="2952329" cy="2088232"/>
          </a:xfrm>
        </p:grpSpPr>
        <p:grpSp>
          <p:nvGrpSpPr>
            <p:cNvPr id="49" name="Gruppieren 48"/>
            <p:cNvGrpSpPr/>
            <p:nvPr/>
          </p:nvGrpSpPr>
          <p:grpSpPr>
            <a:xfrm>
              <a:off x="899591" y="5076800"/>
              <a:ext cx="2952329" cy="1448544"/>
              <a:chOff x="899592" y="3780656"/>
              <a:chExt cx="2952329" cy="1448544"/>
            </a:xfrm>
          </p:grpSpPr>
          <p:grpSp>
            <p:nvGrpSpPr>
              <p:cNvPr id="72" name="Gruppieren 71"/>
              <p:cNvGrpSpPr/>
              <p:nvPr/>
            </p:nvGrpSpPr>
            <p:grpSpPr>
              <a:xfrm>
                <a:off x="899592" y="4149080"/>
                <a:ext cx="2952329" cy="1080120"/>
                <a:chOff x="899592" y="2420888"/>
                <a:chExt cx="2952329" cy="1080120"/>
              </a:xfrm>
            </p:grpSpPr>
            <p:sp>
              <p:nvSpPr>
                <p:cNvPr id="74" name="Rechteck 73"/>
                <p:cNvSpPr/>
                <p:nvPr/>
              </p:nvSpPr>
              <p:spPr>
                <a:xfrm>
                  <a:off x="899592" y="2636912"/>
                  <a:ext cx="2952328" cy="864096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GB" dirty="0" smtClean="0"/>
                    <a:t>Si-bulk</a:t>
                  </a:r>
                  <a:endParaRPr lang="en-GB" dirty="0"/>
                </a:p>
              </p:txBody>
            </p:sp>
            <p:sp>
              <p:nvSpPr>
                <p:cNvPr id="75" name="Rechteck 74"/>
                <p:cNvSpPr/>
                <p:nvPr/>
              </p:nvSpPr>
              <p:spPr>
                <a:xfrm>
                  <a:off x="899593" y="2420888"/>
                  <a:ext cx="2952328" cy="216024"/>
                </a:xfrm>
                <a:prstGeom prst="rect">
                  <a:avLst/>
                </a:prstGeom>
                <a:solidFill>
                  <a:srgbClr val="FFFF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GB" dirty="0" smtClean="0">
                      <a:solidFill>
                        <a:schemeClr val="tx1"/>
                      </a:solidFill>
                    </a:rPr>
                    <a:t>SiO2 (~100nm)</a:t>
                  </a:r>
                  <a:r>
                    <a:rPr lang="en-GB" dirty="0" smtClean="0"/>
                    <a:t>)</a:t>
                  </a:r>
                  <a:endParaRPr lang="en-GB" dirty="0"/>
                </a:p>
              </p:txBody>
            </p:sp>
          </p:grpSp>
          <p:sp>
            <p:nvSpPr>
              <p:cNvPr id="73" name="Rechteck 72"/>
              <p:cNvSpPr/>
              <p:nvPr/>
            </p:nvSpPr>
            <p:spPr>
              <a:xfrm>
                <a:off x="899592" y="3780656"/>
                <a:ext cx="2952328" cy="432048"/>
              </a:xfrm>
              <a:prstGeom prst="rect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dirty="0" smtClean="0">
                    <a:solidFill>
                      <a:schemeClr val="tx1"/>
                    </a:solidFill>
                  </a:rPr>
                  <a:t>Photoresist (~ µm)</a:t>
                </a:r>
                <a:endParaRPr lang="en-GB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50" name="Rechteck 49"/>
            <p:cNvSpPr/>
            <p:nvPr/>
          </p:nvSpPr>
          <p:spPr>
            <a:xfrm>
              <a:off x="899593" y="4797152"/>
              <a:ext cx="2952326" cy="144016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51" name="Gerade Verbindung 50"/>
            <p:cNvCxnSpPr/>
            <p:nvPr/>
          </p:nvCxnSpPr>
          <p:spPr>
            <a:xfrm>
              <a:off x="899593" y="4941168"/>
              <a:ext cx="1296143" cy="0"/>
            </a:xfrm>
            <a:prstGeom prst="line">
              <a:avLst/>
            </a:prstGeom>
            <a:ln w="571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Gerade Verbindung 51"/>
            <p:cNvCxnSpPr/>
            <p:nvPr/>
          </p:nvCxnSpPr>
          <p:spPr>
            <a:xfrm>
              <a:off x="2555777" y="4941168"/>
              <a:ext cx="1296143" cy="0"/>
            </a:xfrm>
            <a:prstGeom prst="line">
              <a:avLst/>
            </a:prstGeom>
            <a:ln w="571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Gerade Verbindung mit Pfeil 52"/>
            <p:cNvCxnSpPr>
              <a:endCxn id="73" idx="2"/>
            </p:cNvCxnSpPr>
            <p:nvPr/>
          </p:nvCxnSpPr>
          <p:spPr>
            <a:xfrm>
              <a:off x="2375755" y="4437112"/>
              <a:ext cx="0" cy="1071736"/>
            </a:xfrm>
            <a:prstGeom prst="straightConnector1">
              <a:avLst/>
            </a:prstGeom>
            <a:ln w="38100">
              <a:solidFill>
                <a:srgbClr val="00B0F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Gerade Verbindung mit Pfeil 53"/>
            <p:cNvCxnSpPr/>
            <p:nvPr/>
          </p:nvCxnSpPr>
          <p:spPr>
            <a:xfrm>
              <a:off x="2528155" y="4437112"/>
              <a:ext cx="0" cy="1071736"/>
            </a:xfrm>
            <a:prstGeom prst="straightConnector1">
              <a:avLst/>
            </a:prstGeom>
            <a:ln w="38100">
              <a:solidFill>
                <a:srgbClr val="00B0F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Gerade Verbindung mit Pfeil 54"/>
            <p:cNvCxnSpPr/>
            <p:nvPr/>
          </p:nvCxnSpPr>
          <p:spPr>
            <a:xfrm>
              <a:off x="2195736" y="4437112"/>
              <a:ext cx="0" cy="1071736"/>
            </a:xfrm>
            <a:prstGeom prst="straightConnector1">
              <a:avLst/>
            </a:prstGeom>
            <a:ln w="38100">
              <a:solidFill>
                <a:srgbClr val="00B0F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Gerade Verbindung mit Pfeil 55"/>
            <p:cNvCxnSpPr/>
            <p:nvPr/>
          </p:nvCxnSpPr>
          <p:spPr>
            <a:xfrm>
              <a:off x="1043608" y="4437112"/>
              <a:ext cx="0" cy="495672"/>
            </a:xfrm>
            <a:prstGeom prst="straightConnector1">
              <a:avLst/>
            </a:prstGeom>
            <a:ln w="38100">
              <a:solidFill>
                <a:srgbClr val="00B0F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Gerade Verbindung mit Pfeil 56"/>
            <p:cNvCxnSpPr/>
            <p:nvPr/>
          </p:nvCxnSpPr>
          <p:spPr>
            <a:xfrm>
              <a:off x="1196008" y="4437112"/>
              <a:ext cx="0" cy="495672"/>
            </a:xfrm>
            <a:prstGeom prst="straightConnector1">
              <a:avLst/>
            </a:prstGeom>
            <a:ln w="38100">
              <a:solidFill>
                <a:srgbClr val="00B0F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Gerade Verbindung mit Pfeil 57"/>
            <p:cNvCxnSpPr/>
            <p:nvPr/>
          </p:nvCxnSpPr>
          <p:spPr>
            <a:xfrm>
              <a:off x="1348408" y="4437112"/>
              <a:ext cx="0" cy="495672"/>
            </a:xfrm>
            <a:prstGeom prst="straightConnector1">
              <a:avLst/>
            </a:prstGeom>
            <a:ln w="38100">
              <a:solidFill>
                <a:srgbClr val="00B0F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Gerade Verbindung mit Pfeil 58"/>
            <p:cNvCxnSpPr/>
            <p:nvPr/>
          </p:nvCxnSpPr>
          <p:spPr>
            <a:xfrm>
              <a:off x="1500808" y="4437112"/>
              <a:ext cx="0" cy="495672"/>
            </a:xfrm>
            <a:prstGeom prst="straightConnector1">
              <a:avLst/>
            </a:prstGeom>
            <a:ln w="38100">
              <a:solidFill>
                <a:srgbClr val="00B0F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Gerade Verbindung mit Pfeil 59"/>
            <p:cNvCxnSpPr/>
            <p:nvPr/>
          </p:nvCxnSpPr>
          <p:spPr>
            <a:xfrm>
              <a:off x="1653208" y="4437112"/>
              <a:ext cx="0" cy="495672"/>
            </a:xfrm>
            <a:prstGeom prst="straightConnector1">
              <a:avLst/>
            </a:prstGeom>
            <a:ln w="38100">
              <a:solidFill>
                <a:srgbClr val="00B0F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Gerade Verbindung mit Pfeil 60"/>
            <p:cNvCxnSpPr/>
            <p:nvPr/>
          </p:nvCxnSpPr>
          <p:spPr>
            <a:xfrm>
              <a:off x="1805608" y="4437112"/>
              <a:ext cx="0" cy="495672"/>
            </a:xfrm>
            <a:prstGeom prst="straightConnector1">
              <a:avLst/>
            </a:prstGeom>
            <a:ln w="38100">
              <a:solidFill>
                <a:srgbClr val="00B0F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Gerade Verbindung mit Pfeil 61"/>
            <p:cNvCxnSpPr/>
            <p:nvPr/>
          </p:nvCxnSpPr>
          <p:spPr>
            <a:xfrm>
              <a:off x="1958008" y="4437112"/>
              <a:ext cx="0" cy="495672"/>
            </a:xfrm>
            <a:prstGeom prst="straightConnector1">
              <a:avLst/>
            </a:prstGeom>
            <a:ln w="38100">
              <a:solidFill>
                <a:srgbClr val="00B0F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Gerade Verbindung mit Pfeil 62"/>
            <p:cNvCxnSpPr/>
            <p:nvPr/>
          </p:nvCxnSpPr>
          <p:spPr>
            <a:xfrm>
              <a:off x="2699792" y="4445496"/>
              <a:ext cx="0" cy="495672"/>
            </a:xfrm>
            <a:prstGeom prst="straightConnector1">
              <a:avLst/>
            </a:prstGeom>
            <a:ln w="38100">
              <a:solidFill>
                <a:srgbClr val="00B0F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Gerade Verbindung mit Pfeil 63"/>
            <p:cNvCxnSpPr/>
            <p:nvPr/>
          </p:nvCxnSpPr>
          <p:spPr>
            <a:xfrm>
              <a:off x="2110408" y="4437112"/>
              <a:ext cx="0" cy="495672"/>
            </a:xfrm>
            <a:prstGeom prst="straightConnector1">
              <a:avLst/>
            </a:prstGeom>
            <a:ln w="38100">
              <a:solidFill>
                <a:srgbClr val="00B0F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Gerade Verbindung mit Pfeil 64"/>
            <p:cNvCxnSpPr/>
            <p:nvPr/>
          </p:nvCxnSpPr>
          <p:spPr>
            <a:xfrm>
              <a:off x="2852192" y="4437112"/>
              <a:ext cx="0" cy="495672"/>
            </a:xfrm>
            <a:prstGeom prst="straightConnector1">
              <a:avLst/>
            </a:prstGeom>
            <a:ln w="38100">
              <a:solidFill>
                <a:srgbClr val="00B0F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Gerade Verbindung mit Pfeil 65"/>
            <p:cNvCxnSpPr/>
            <p:nvPr/>
          </p:nvCxnSpPr>
          <p:spPr>
            <a:xfrm>
              <a:off x="2987824" y="4437112"/>
              <a:ext cx="0" cy="495672"/>
            </a:xfrm>
            <a:prstGeom prst="straightConnector1">
              <a:avLst/>
            </a:prstGeom>
            <a:ln w="38100">
              <a:solidFill>
                <a:srgbClr val="00B0F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Gerade Verbindung mit Pfeil 66"/>
            <p:cNvCxnSpPr/>
            <p:nvPr/>
          </p:nvCxnSpPr>
          <p:spPr>
            <a:xfrm>
              <a:off x="3131840" y="4437112"/>
              <a:ext cx="0" cy="495672"/>
            </a:xfrm>
            <a:prstGeom prst="straightConnector1">
              <a:avLst/>
            </a:prstGeom>
            <a:ln w="38100">
              <a:solidFill>
                <a:srgbClr val="00B0F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Gerade Verbindung mit Pfeil 67"/>
            <p:cNvCxnSpPr/>
            <p:nvPr/>
          </p:nvCxnSpPr>
          <p:spPr>
            <a:xfrm>
              <a:off x="3275856" y="4445496"/>
              <a:ext cx="0" cy="495672"/>
            </a:xfrm>
            <a:prstGeom prst="straightConnector1">
              <a:avLst/>
            </a:prstGeom>
            <a:ln w="38100">
              <a:solidFill>
                <a:srgbClr val="00B0F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Gerade Verbindung mit Pfeil 68"/>
            <p:cNvCxnSpPr/>
            <p:nvPr/>
          </p:nvCxnSpPr>
          <p:spPr>
            <a:xfrm>
              <a:off x="3419872" y="4437112"/>
              <a:ext cx="0" cy="495672"/>
            </a:xfrm>
            <a:prstGeom prst="straightConnector1">
              <a:avLst/>
            </a:prstGeom>
            <a:ln w="38100">
              <a:solidFill>
                <a:srgbClr val="00B0F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Gerade Verbindung mit Pfeil 69"/>
            <p:cNvCxnSpPr/>
            <p:nvPr/>
          </p:nvCxnSpPr>
          <p:spPr>
            <a:xfrm>
              <a:off x="3563888" y="4437112"/>
              <a:ext cx="0" cy="495672"/>
            </a:xfrm>
            <a:prstGeom prst="straightConnector1">
              <a:avLst/>
            </a:prstGeom>
            <a:ln w="38100">
              <a:solidFill>
                <a:srgbClr val="00B0F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Gerade Verbindung mit Pfeil 70"/>
            <p:cNvCxnSpPr/>
            <p:nvPr/>
          </p:nvCxnSpPr>
          <p:spPr>
            <a:xfrm>
              <a:off x="3707904" y="4437112"/>
              <a:ext cx="0" cy="495672"/>
            </a:xfrm>
            <a:prstGeom prst="straightConnector1">
              <a:avLst/>
            </a:prstGeom>
            <a:ln w="38100">
              <a:solidFill>
                <a:srgbClr val="00B0F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614969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Fabrication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4A6A59D-944C-415D-B0AC-758C8F70E9DA}" type="slidenum">
              <a:rPr lang="en-US" smtClean="0"/>
              <a:pPr>
                <a:defRPr/>
              </a:pPr>
              <a:t>51</a:t>
            </a:fld>
            <a:endParaRPr lang="en-US" dirty="0"/>
          </a:p>
        </p:txBody>
      </p:sp>
      <p:sp>
        <p:nvSpPr>
          <p:cNvPr id="5" name="Textfeld 4"/>
          <p:cNvSpPr txBox="1"/>
          <p:nvPr/>
        </p:nvSpPr>
        <p:spPr>
          <a:xfrm>
            <a:off x="923167" y="1052736"/>
            <a:ext cx="292099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P</a:t>
            </a:r>
            <a:r>
              <a:rPr lang="en-GB" dirty="0" smtClean="0"/>
              <a:t>hotolithography</a:t>
            </a:r>
          </a:p>
          <a:p>
            <a:endParaRPr lang="en-GB" dirty="0"/>
          </a:p>
          <a:p>
            <a:r>
              <a:rPr lang="en-GB" dirty="0" smtClean="0"/>
              <a:t>Develop photoresist</a:t>
            </a:r>
          </a:p>
          <a:p>
            <a:r>
              <a:rPr lang="en-GB" dirty="0" smtClean="0"/>
              <a:t>Exposed regions are removed</a:t>
            </a:r>
          </a:p>
          <a:p>
            <a:endParaRPr lang="en-GB" dirty="0"/>
          </a:p>
          <a:p>
            <a:endParaRPr lang="en-GB" dirty="0"/>
          </a:p>
        </p:txBody>
      </p:sp>
      <p:grpSp>
        <p:nvGrpSpPr>
          <p:cNvPr id="9" name="Gruppieren 8"/>
          <p:cNvGrpSpPr/>
          <p:nvPr/>
        </p:nvGrpSpPr>
        <p:grpSpPr>
          <a:xfrm>
            <a:off x="2972801" y="4540932"/>
            <a:ext cx="2952329" cy="1080120"/>
            <a:chOff x="899592" y="2420888"/>
            <a:chExt cx="2952329" cy="1080120"/>
          </a:xfrm>
        </p:grpSpPr>
        <p:sp>
          <p:nvSpPr>
            <p:cNvPr id="6" name="Rechteck 5"/>
            <p:cNvSpPr/>
            <p:nvPr/>
          </p:nvSpPr>
          <p:spPr>
            <a:xfrm>
              <a:off x="899592" y="2636912"/>
              <a:ext cx="2952328" cy="86409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 smtClean="0"/>
                <a:t>Si-bulk</a:t>
              </a:r>
              <a:endParaRPr lang="en-GB" dirty="0"/>
            </a:p>
          </p:txBody>
        </p:sp>
        <p:sp>
          <p:nvSpPr>
            <p:cNvPr id="8" name="Rechteck 7"/>
            <p:cNvSpPr/>
            <p:nvPr/>
          </p:nvSpPr>
          <p:spPr>
            <a:xfrm>
              <a:off x="899593" y="2420888"/>
              <a:ext cx="2952328" cy="216024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 smtClean="0">
                  <a:solidFill>
                    <a:schemeClr val="tx1"/>
                  </a:solidFill>
                </a:rPr>
                <a:t>SiO2 (~100nm)</a:t>
              </a:r>
              <a:r>
                <a:rPr lang="en-GB" dirty="0" smtClean="0"/>
                <a:t>)</a:t>
              </a:r>
              <a:endParaRPr lang="en-GB" dirty="0"/>
            </a:p>
          </p:txBody>
        </p:sp>
      </p:grpSp>
      <p:grpSp>
        <p:nvGrpSpPr>
          <p:cNvPr id="78" name="Gruppieren 77"/>
          <p:cNvGrpSpPr/>
          <p:nvPr/>
        </p:nvGrpSpPr>
        <p:grpSpPr>
          <a:xfrm>
            <a:off x="2987824" y="4077072"/>
            <a:ext cx="2952329" cy="1584176"/>
            <a:chOff x="899591" y="4941168"/>
            <a:chExt cx="2952329" cy="1584176"/>
          </a:xfrm>
        </p:grpSpPr>
        <p:grpSp>
          <p:nvGrpSpPr>
            <p:cNvPr id="79" name="Gruppieren 78"/>
            <p:cNvGrpSpPr/>
            <p:nvPr/>
          </p:nvGrpSpPr>
          <p:grpSpPr>
            <a:xfrm>
              <a:off x="899591" y="5076800"/>
              <a:ext cx="2952329" cy="1448544"/>
              <a:chOff x="899592" y="3780656"/>
              <a:chExt cx="2952329" cy="1448544"/>
            </a:xfrm>
          </p:grpSpPr>
          <p:grpSp>
            <p:nvGrpSpPr>
              <p:cNvPr id="81" name="Gruppieren 80"/>
              <p:cNvGrpSpPr/>
              <p:nvPr/>
            </p:nvGrpSpPr>
            <p:grpSpPr>
              <a:xfrm>
                <a:off x="899592" y="4149080"/>
                <a:ext cx="2952329" cy="1080120"/>
                <a:chOff x="899592" y="2420888"/>
                <a:chExt cx="2952329" cy="1080120"/>
              </a:xfrm>
            </p:grpSpPr>
            <p:sp>
              <p:nvSpPr>
                <p:cNvPr id="83" name="Rechteck 82"/>
                <p:cNvSpPr/>
                <p:nvPr/>
              </p:nvSpPr>
              <p:spPr>
                <a:xfrm>
                  <a:off x="899592" y="2636912"/>
                  <a:ext cx="2952328" cy="864096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GB" dirty="0" smtClean="0"/>
                    <a:t>Si-bulk</a:t>
                  </a:r>
                  <a:endParaRPr lang="en-GB" dirty="0"/>
                </a:p>
              </p:txBody>
            </p:sp>
            <p:sp>
              <p:nvSpPr>
                <p:cNvPr id="84" name="Rechteck 83"/>
                <p:cNvSpPr/>
                <p:nvPr/>
              </p:nvSpPr>
              <p:spPr>
                <a:xfrm>
                  <a:off x="899593" y="2420888"/>
                  <a:ext cx="2952328" cy="216024"/>
                </a:xfrm>
                <a:prstGeom prst="rect">
                  <a:avLst/>
                </a:prstGeom>
                <a:solidFill>
                  <a:srgbClr val="FFFF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GB" dirty="0" smtClean="0">
                      <a:solidFill>
                        <a:schemeClr val="tx1"/>
                      </a:solidFill>
                    </a:rPr>
                    <a:t>SiO2 (~100nm)</a:t>
                  </a:r>
                  <a:r>
                    <a:rPr lang="en-GB" dirty="0" smtClean="0"/>
                    <a:t>)</a:t>
                  </a:r>
                  <a:endParaRPr lang="en-GB" dirty="0"/>
                </a:p>
              </p:txBody>
            </p:sp>
          </p:grpSp>
          <p:sp>
            <p:nvSpPr>
              <p:cNvPr id="82" name="Rechteck 81"/>
              <p:cNvSpPr/>
              <p:nvPr/>
            </p:nvSpPr>
            <p:spPr>
              <a:xfrm>
                <a:off x="899592" y="3780656"/>
                <a:ext cx="2952328" cy="432048"/>
              </a:xfrm>
              <a:prstGeom prst="rect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80" name="Rechteck 79"/>
            <p:cNvSpPr/>
            <p:nvPr/>
          </p:nvSpPr>
          <p:spPr>
            <a:xfrm>
              <a:off x="2195736" y="4941168"/>
              <a:ext cx="360041" cy="5676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3614969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Fabrication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4A6A59D-944C-415D-B0AC-758C8F70E9DA}" type="slidenum">
              <a:rPr lang="en-US" smtClean="0"/>
              <a:pPr>
                <a:defRPr/>
              </a:pPr>
              <a:t>52</a:t>
            </a:fld>
            <a:endParaRPr lang="en-US" dirty="0"/>
          </a:p>
        </p:txBody>
      </p:sp>
      <p:sp>
        <p:nvSpPr>
          <p:cNvPr id="5" name="Textfeld 4"/>
          <p:cNvSpPr txBox="1"/>
          <p:nvPr/>
        </p:nvSpPr>
        <p:spPr>
          <a:xfrm>
            <a:off x="923167" y="1052736"/>
            <a:ext cx="4884671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P</a:t>
            </a:r>
            <a:r>
              <a:rPr lang="en-GB" dirty="0" smtClean="0"/>
              <a:t>hotolithography</a:t>
            </a:r>
          </a:p>
          <a:p>
            <a:endParaRPr lang="en-GB" dirty="0"/>
          </a:p>
          <a:p>
            <a:r>
              <a:rPr lang="en-GB" dirty="0" smtClean="0"/>
              <a:t>Etch away SiO</a:t>
            </a:r>
            <a:r>
              <a:rPr lang="en-GB" baseline="-25000" dirty="0" smtClean="0"/>
              <a:t>2</a:t>
            </a:r>
            <a:r>
              <a:rPr lang="en-GB" dirty="0" smtClean="0"/>
              <a:t> (using HF)</a:t>
            </a:r>
          </a:p>
          <a:p>
            <a:endParaRPr lang="en-GB" dirty="0"/>
          </a:p>
          <a:p>
            <a:r>
              <a:rPr lang="en-GB" dirty="0" smtClean="0"/>
              <a:t>Opening which can be used as a contact to the bulk</a:t>
            </a:r>
          </a:p>
          <a:p>
            <a:endParaRPr lang="en-GB" dirty="0" smtClean="0"/>
          </a:p>
          <a:p>
            <a:endParaRPr lang="en-GB" dirty="0"/>
          </a:p>
        </p:txBody>
      </p:sp>
      <p:grpSp>
        <p:nvGrpSpPr>
          <p:cNvPr id="9" name="Gruppieren 8"/>
          <p:cNvGrpSpPr/>
          <p:nvPr/>
        </p:nvGrpSpPr>
        <p:grpSpPr>
          <a:xfrm>
            <a:off x="2972801" y="4540932"/>
            <a:ext cx="2952329" cy="1080120"/>
            <a:chOff x="899592" y="2420888"/>
            <a:chExt cx="2952329" cy="1080120"/>
          </a:xfrm>
        </p:grpSpPr>
        <p:sp>
          <p:nvSpPr>
            <p:cNvPr id="6" name="Rechteck 5"/>
            <p:cNvSpPr/>
            <p:nvPr/>
          </p:nvSpPr>
          <p:spPr>
            <a:xfrm>
              <a:off x="899592" y="2636912"/>
              <a:ext cx="2952328" cy="86409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 smtClean="0"/>
                <a:t>Si-bulk</a:t>
              </a:r>
              <a:endParaRPr lang="en-GB" dirty="0"/>
            </a:p>
          </p:txBody>
        </p:sp>
        <p:sp>
          <p:nvSpPr>
            <p:cNvPr id="8" name="Rechteck 7"/>
            <p:cNvSpPr/>
            <p:nvPr/>
          </p:nvSpPr>
          <p:spPr>
            <a:xfrm>
              <a:off x="899593" y="2420888"/>
              <a:ext cx="2952328" cy="216024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 smtClean="0">
                  <a:solidFill>
                    <a:schemeClr val="tx1"/>
                  </a:solidFill>
                </a:rPr>
                <a:t>SiO2 (~100nm)</a:t>
              </a:r>
              <a:r>
                <a:rPr lang="en-GB" dirty="0" smtClean="0"/>
                <a:t>)</a:t>
              </a:r>
              <a:endParaRPr lang="en-GB" dirty="0"/>
            </a:p>
          </p:txBody>
        </p:sp>
      </p:grpSp>
      <p:grpSp>
        <p:nvGrpSpPr>
          <p:cNvPr id="78" name="Gruppieren 77"/>
          <p:cNvGrpSpPr/>
          <p:nvPr/>
        </p:nvGrpSpPr>
        <p:grpSpPr>
          <a:xfrm>
            <a:off x="2987825" y="4000872"/>
            <a:ext cx="2952329" cy="1584176"/>
            <a:chOff x="899591" y="4941168"/>
            <a:chExt cx="2952329" cy="1584176"/>
          </a:xfrm>
        </p:grpSpPr>
        <p:grpSp>
          <p:nvGrpSpPr>
            <p:cNvPr id="79" name="Gruppieren 78"/>
            <p:cNvGrpSpPr/>
            <p:nvPr/>
          </p:nvGrpSpPr>
          <p:grpSpPr>
            <a:xfrm>
              <a:off x="899591" y="5076800"/>
              <a:ext cx="2952329" cy="1448544"/>
              <a:chOff x="899592" y="3780656"/>
              <a:chExt cx="2952329" cy="1448544"/>
            </a:xfrm>
          </p:grpSpPr>
          <p:grpSp>
            <p:nvGrpSpPr>
              <p:cNvPr id="81" name="Gruppieren 80"/>
              <p:cNvGrpSpPr/>
              <p:nvPr/>
            </p:nvGrpSpPr>
            <p:grpSpPr>
              <a:xfrm>
                <a:off x="899592" y="4149080"/>
                <a:ext cx="2952329" cy="1080120"/>
                <a:chOff x="899592" y="2420888"/>
                <a:chExt cx="2952329" cy="1080120"/>
              </a:xfrm>
            </p:grpSpPr>
            <p:sp>
              <p:nvSpPr>
                <p:cNvPr id="83" name="Rechteck 82"/>
                <p:cNvSpPr/>
                <p:nvPr/>
              </p:nvSpPr>
              <p:spPr>
                <a:xfrm>
                  <a:off x="899592" y="2636912"/>
                  <a:ext cx="2952328" cy="864096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GB" dirty="0" smtClean="0"/>
                    <a:t>Si-bulk</a:t>
                  </a:r>
                  <a:endParaRPr lang="en-GB" dirty="0"/>
                </a:p>
              </p:txBody>
            </p:sp>
            <p:sp>
              <p:nvSpPr>
                <p:cNvPr id="84" name="Rechteck 83"/>
                <p:cNvSpPr/>
                <p:nvPr/>
              </p:nvSpPr>
              <p:spPr>
                <a:xfrm>
                  <a:off x="899593" y="2420888"/>
                  <a:ext cx="2952328" cy="216024"/>
                </a:xfrm>
                <a:prstGeom prst="rect">
                  <a:avLst/>
                </a:prstGeom>
                <a:solidFill>
                  <a:srgbClr val="FFFF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GB" dirty="0" smtClean="0">
                      <a:solidFill>
                        <a:schemeClr val="tx1"/>
                      </a:solidFill>
                    </a:rPr>
                    <a:t>SiO2 (~100nm)</a:t>
                  </a:r>
                  <a:r>
                    <a:rPr lang="en-GB" dirty="0" smtClean="0"/>
                    <a:t>)</a:t>
                  </a:r>
                  <a:endParaRPr lang="en-GB" dirty="0"/>
                </a:p>
              </p:txBody>
            </p:sp>
          </p:grpSp>
          <p:sp>
            <p:nvSpPr>
              <p:cNvPr id="82" name="Rechteck 81"/>
              <p:cNvSpPr/>
              <p:nvPr/>
            </p:nvSpPr>
            <p:spPr>
              <a:xfrm>
                <a:off x="899592" y="3780656"/>
                <a:ext cx="2952328" cy="432048"/>
              </a:xfrm>
              <a:prstGeom prst="rect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80" name="Rechteck 79"/>
            <p:cNvSpPr/>
            <p:nvPr/>
          </p:nvSpPr>
          <p:spPr>
            <a:xfrm>
              <a:off x="2195736" y="4941168"/>
              <a:ext cx="360041" cy="5676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05" name="Gruppieren 104"/>
          <p:cNvGrpSpPr/>
          <p:nvPr/>
        </p:nvGrpSpPr>
        <p:grpSpPr>
          <a:xfrm>
            <a:off x="2987824" y="4036876"/>
            <a:ext cx="2952329" cy="1584176"/>
            <a:chOff x="899591" y="4941168"/>
            <a:chExt cx="2952329" cy="1584176"/>
          </a:xfrm>
        </p:grpSpPr>
        <p:grpSp>
          <p:nvGrpSpPr>
            <p:cNvPr id="107" name="Gruppieren 106"/>
            <p:cNvGrpSpPr/>
            <p:nvPr/>
          </p:nvGrpSpPr>
          <p:grpSpPr>
            <a:xfrm>
              <a:off x="899591" y="5445224"/>
              <a:ext cx="2952329" cy="1080120"/>
              <a:chOff x="899592" y="2420888"/>
              <a:chExt cx="2952329" cy="1080120"/>
            </a:xfrm>
          </p:grpSpPr>
          <p:sp>
            <p:nvSpPr>
              <p:cNvPr id="109" name="Rechteck 108"/>
              <p:cNvSpPr/>
              <p:nvPr/>
            </p:nvSpPr>
            <p:spPr>
              <a:xfrm>
                <a:off x="899592" y="2636912"/>
                <a:ext cx="2952328" cy="864096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dirty="0" smtClean="0"/>
                  <a:t>Si-bulk</a:t>
                </a:r>
                <a:endParaRPr lang="en-GB" dirty="0"/>
              </a:p>
            </p:txBody>
          </p:sp>
          <p:sp>
            <p:nvSpPr>
              <p:cNvPr id="110" name="Rechteck 109"/>
              <p:cNvSpPr/>
              <p:nvPr/>
            </p:nvSpPr>
            <p:spPr>
              <a:xfrm>
                <a:off x="899593" y="2420888"/>
                <a:ext cx="2952328" cy="216024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dirty="0" smtClean="0">
                    <a:solidFill>
                      <a:schemeClr val="tx1"/>
                    </a:solidFill>
                  </a:rPr>
                  <a:t>SiO2 (~100nm)</a:t>
                </a:r>
                <a:r>
                  <a:rPr lang="en-GB" dirty="0" smtClean="0"/>
                  <a:t>)</a:t>
                </a:r>
                <a:endParaRPr lang="en-GB" dirty="0"/>
              </a:p>
            </p:txBody>
          </p:sp>
        </p:grpSp>
        <p:sp>
          <p:nvSpPr>
            <p:cNvPr id="108" name="Rechteck 107"/>
            <p:cNvSpPr/>
            <p:nvPr/>
          </p:nvSpPr>
          <p:spPr>
            <a:xfrm>
              <a:off x="2195736" y="4941168"/>
              <a:ext cx="360041" cy="7200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3614969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Fabrication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4A6A59D-944C-415D-B0AC-758C8F70E9DA}" type="slidenum">
              <a:rPr lang="en-US" smtClean="0"/>
              <a:pPr>
                <a:defRPr/>
              </a:pPr>
              <a:t>53</a:t>
            </a:fld>
            <a:endParaRPr lang="en-US" dirty="0"/>
          </a:p>
        </p:txBody>
      </p:sp>
      <p:sp>
        <p:nvSpPr>
          <p:cNvPr id="5" name="Textfeld 4"/>
          <p:cNvSpPr txBox="1"/>
          <p:nvPr/>
        </p:nvSpPr>
        <p:spPr>
          <a:xfrm>
            <a:off x="923167" y="1052736"/>
            <a:ext cx="7681281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 smtClean="0"/>
          </a:p>
          <a:p>
            <a:endParaRPr lang="en-GB" dirty="0"/>
          </a:p>
          <a:p>
            <a:r>
              <a:rPr lang="en-GB" dirty="0" smtClean="0"/>
              <a:t>Implant with an ion beam to dope the silicon</a:t>
            </a:r>
          </a:p>
          <a:p>
            <a:endParaRPr lang="en-GB" dirty="0"/>
          </a:p>
          <a:p>
            <a:r>
              <a:rPr lang="en-GB" dirty="0" smtClean="0"/>
              <a:t>Phosphor: 	n doped</a:t>
            </a:r>
          </a:p>
          <a:p>
            <a:r>
              <a:rPr lang="en-GB" dirty="0" smtClean="0"/>
              <a:t>Boron: 		p doped</a:t>
            </a:r>
          </a:p>
          <a:p>
            <a:endParaRPr lang="en-GB" dirty="0"/>
          </a:p>
          <a:p>
            <a:r>
              <a:rPr lang="en-GB" dirty="0" smtClean="0"/>
              <a:t>Energy of beam and thickness of resist has to be chosen that ions are 100% absorbed in photoresist</a:t>
            </a:r>
          </a:p>
          <a:p>
            <a:endParaRPr lang="en-GB" dirty="0"/>
          </a:p>
          <a:p>
            <a:endParaRPr lang="en-GB" dirty="0"/>
          </a:p>
        </p:txBody>
      </p:sp>
      <p:grpSp>
        <p:nvGrpSpPr>
          <p:cNvPr id="9" name="Gruppieren 8"/>
          <p:cNvGrpSpPr/>
          <p:nvPr/>
        </p:nvGrpSpPr>
        <p:grpSpPr>
          <a:xfrm>
            <a:off x="2972801" y="4540932"/>
            <a:ext cx="2952329" cy="1080120"/>
            <a:chOff x="899592" y="2420888"/>
            <a:chExt cx="2952329" cy="1080120"/>
          </a:xfrm>
        </p:grpSpPr>
        <p:sp>
          <p:nvSpPr>
            <p:cNvPr id="6" name="Rechteck 5"/>
            <p:cNvSpPr/>
            <p:nvPr/>
          </p:nvSpPr>
          <p:spPr>
            <a:xfrm>
              <a:off x="899592" y="2636912"/>
              <a:ext cx="2952328" cy="86409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 smtClean="0"/>
                <a:t>Si-bulk</a:t>
              </a:r>
              <a:endParaRPr lang="en-GB" dirty="0"/>
            </a:p>
          </p:txBody>
        </p:sp>
        <p:sp>
          <p:nvSpPr>
            <p:cNvPr id="8" name="Rechteck 7"/>
            <p:cNvSpPr/>
            <p:nvPr/>
          </p:nvSpPr>
          <p:spPr>
            <a:xfrm>
              <a:off x="899593" y="2420888"/>
              <a:ext cx="2952328" cy="216024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 smtClean="0">
                  <a:solidFill>
                    <a:schemeClr val="tx1"/>
                  </a:solidFill>
                </a:rPr>
                <a:t>SiO2 (~100nm)</a:t>
              </a:r>
              <a:r>
                <a:rPr lang="en-GB" dirty="0" smtClean="0"/>
                <a:t>)</a:t>
              </a:r>
              <a:endParaRPr lang="en-GB" dirty="0"/>
            </a:p>
          </p:txBody>
        </p:sp>
      </p:grpSp>
      <p:grpSp>
        <p:nvGrpSpPr>
          <p:cNvPr id="91" name="Gruppieren 90"/>
          <p:cNvGrpSpPr/>
          <p:nvPr/>
        </p:nvGrpSpPr>
        <p:grpSpPr>
          <a:xfrm>
            <a:off x="2987823" y="3375254"/>
            <a:ext cx="2952329" cy="2232248"/>
            <a:chOff x="899591" y="4293096"/>
            <a:chExt cx="2952329" cy="2232248"/>
          </a:xfrm>
        </p:grpSpPr>
        <p:grpSp>
          <p:nvGrpSpPr>
            <p:cNvPr id="92" name="Gruppieren 91"/>
            <p:cNvGrpSpPr/>
            <p:nvPr/>
          </p:nvGrpSpPr>
          <p:grpSpPr>
            <a:xfrm>
              <a:off x="899591" y="4941168"/>
              <a:ext cx="2952329" cy="1584176"/>
              <a:chOff x="899591" y="4941168"/>
              <a:chExt cx="2952329" cy="1584176"/>
            </a:xfrm>
          </p:grpSpPr>
          <p:grpSp>
            <p:nvGrpSpPr>
              <p:cNvPr id="96" name="Gruppieren 95"/>
              <p:cNvGrpSpPr/>
              <p:nvPr/>
            </p:nvGrpSpPr>
            <p:grpSpPr>
              <a:xfrm>
                <a:off x="899591" y="5076800"/>
                <a:ext cx="2952329" cy="1448544"/>
                <a:chOff x="899592" y="3780656"/>
                <a:chExt cx="2952329" cy="1448544"/>
              </a:xfrm>
            </p:grpSpPr>
            <p:grpSp>
              <p:nvGrpSpPr>
                <p:cNvPr id="98" name="Gruppieren 97"/>
                <p:cNvGrpSpPr/>
                <p:nvPr/>
              </p:nvGrpSpPr>
              <p:grpSpPr>
                <a:xfrm>
                  <a:off x="899592" y="4149080"/>
                  <a:ext cx="2952329" cy="1080120"/>
                  <a:chOff x="899592" y="2420888"/>
                  <a:chExt cx="2952329" cy="1080120"/>
                </a:xfrm>
              </p:grpSpPr>
              <p:sp>
                <p:nvSpPr>
                  <p:cNvPr id="100" name="Rechteck 99"/>
                  <p:cNvSpPr/>
                  <p:nvPr/>
                </p:nvSpPr>
                <p:spPr>
                  <a:xfrm>
                    <a:off x="899592" y="2636912"/>
                    <a:ext cx="2952328" cy="864096"/>
                  </a:xfrm>
                  <a:prstGeom prst="rect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GB" dirty="0" smtClean="0"/>
                      <a:t>Si-bulk</a:t>
                    </a:r>
                    <a:endParaRPr lang="en-GB" dirty="0"/>
                  </a:p>
                </p:txBody>
              </p:sp>
              <p:sp>
                <p:nvSpPr>
                  <p:cNvPr id="101" name="Rechteck 100"/>
                  <p:cNvSpPr/>
                  <p:nvPr/>
                </p:nvSpPr>
                <p:spPr>
                  <a:xfrm>
                    <a:off x="899593" y="2420888"/>
                    <a:ext cx="2952328" cy="216024"/>
                  </a:xfrm>
                  <a:prstGeom prst="rect">
                    <a:avLst/>
                  </a:prstGeom>
                  <a:solidFill>
                    <a:srgbClr val="FFFF00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GB" dirty="0" smtClean="0">
                        <a:solidFill>
                          <a:schemeClr val="tx1"/>
                        </a:solidFill>
                      </a:rPr>
                      <a:t>SiO2 (~100nm)</a:t>
                    </a:r>
                    <a:r>
                      <a:rPr lang="en-GB" dirty="0" smtClean="0"/>
                      <a:t>)</a:t>
                    </a:r>
                    <a:endParaRPr lang="en-GB" dirty="0"/>
                  </a:p>
                </p:txBody>
              </p:sp>
            </p:grpSp>
            <p:sp>
              <p:nvSpPr>
                <p:cNvPr id="99" name="Rechteck 98"/>
                <p:cNvSpPr/>
                <p:nvPr/>
              </p:nvSpPr>
              <p:spPr>
                <a:xfrm>
                  <a:off x="899592" y="3780656"/>
                  <a:ext cx="2952328" cy="432048"/>
                </a:xfrm>
                <a:prstGeom prst="rect">
                  <a:avLst/>
                </a:prstGeom>
                <a:solidFill>
                  <a:schemeClr val="bg2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97" name="Rechteck 96"/>
              <p:cNvSpPr/>
              <p:nvPr/>
            </p:nvSpPr>
            <p:spPr>
              <a:xfrm>
                <a:off x="2195736" y="4941168"/>
                <a:ext cx="360041" cy="72008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cxnSp>
          <p:nvCxnSpPr>
            <p:cNvPr id="93" name="Gerade Verbindung mit Pfeil 92"/>
            <p:cNvCxnSpPr/>
            <p:nvPr/>
          </p:nvCxnSpPr>
          <p:spPr>
            <a:xfrm>
              <a:off x="2195736" y="4293096"/>
              <a:ext cx="0" cy="1512168"/>
            </a:xfrm>
            <a:prstGeom prst="straightConnector1">
              <a:avLst/>
            </a:prstGeom>
            <a:ln w="28575">
              <a:solidFill>
                <a:srgbClr val="0070C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Gerade Verbindung mit Pfeil 93"/>
            <p:cNvCxnSpPr/>
            <p:nvPr/>
          </p:nvCxnSpPr>
          <p:spPr>
            <a:xfrm>
              <a:off x="2348136" y="4293096"/>
              <a:ext cx="0" cy="1512168"/>
            </a:xfrm>
            <a:prstGeom prst="straightConnector1">
              <a:avLst/>
            </a:prstGeom>
            <a:ln w="28575">
              <a:solidFill>
                <a:srgbClr val="0070C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Gerade Verbindung mit Pfeil 94"/>
            <p:cNvCxnSpPr/>
            <p:nvPr/>
          </p:nvCxnSpPr>
          <p:spPr>
            <a:xfrm>
              <a:off x="2483768" y="4293096"/>
              <a:ext cx="0" cy="1512168"/>
            </a:xfrm>
            <a:prstGeom prst="straightConnector1">
              <a:avLst/>
            </a:prstGeom>
            <a:ln w="28575">
              <a:solidFill>
                <a:srgbClr val="0070C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77" name="Gerade Verbindung mit Pfeil 76"/>
          <p:cNvCxnSpPr/>
          <p:nvPr/>
        </p:nvCxnSpPr>
        <p:spPr>
          <a:xfrm>
            <a:off x="3347864" y="3375254"/>
            <a:ext cx="0" cy="989850"/>
          </a:xfrm>
          <a:prstGeom prst="straightConnector1">
            <a:avLst/>
          </a:prstGeom>
          <a:ln w="28575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Gerade Verbindung mit Pfeil 85"/>
          <p:cNvCxnSpPr/>
          <p:nvPr/>
        </p:nvCxnSpPr>
        <p:spPr>
          <a:xfrm>
            <a:off x="3500264" y="3356992"/>
            <a:ext cx="0" cy="989850"/>
          </a:xfrm>
          <a:prstGeom prst="straightConnector1">
            <a:avLst/>
          </a:prstGeom>
          <a:ln w="28575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Gerade Verbindung mit Pfeil 86"/>
          <p:cNvCxnSpPr/>
          <p:nvPr/>
        </p:nvCxnSpPr>
        <p:spPr>
          <a:xfrm>
            <a:off x="3707904" y="3356992"/>
            <a:ext cx="0" cy="989850"/>
          </a:xfrm>
          <a:prstGeom prst="straightConnector1">
            <a:avLst/>
          </a:prstGeom>
          <a:ln w="28575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Gerade Verbindung mit Pfeil 87"/>
          <p:cNvCxnSpPr/>
          <p:nvPr/>
        </p:nvCxnSpPr>
        <p:spPr>
          <a:xfrm>
            <a:off x="3923928" y="3356992"/>
            <a:ext cx="0" cy="989850"/>
          </a:xfrm>
          <a:prstGeom prst="straightConnector1">
            <a:avLst/>
          </a:prstGeom>
          <a:ln w="28575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Gerade Verbindung mit Pfeil 88"/>
          <p:cNvCxnSpPr/>
          <p:nvPr/>
        </p:nvCxnSpPr>
        <p:spPr>
          <a:xfrm>
            <a:off x="4067944" y="3356992"/>
            <a:ext cx="0" cy="989850"/>
          </a:xfrm>
          <a:prstGeom prst="straightConnector1">
            <a:avLst/>
          </a:prstGeom>
          <a:ln w="28575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Gerade Verbindung mit Pfeil 89"/>
          <p:cNvCxnSpPr/>
          <p:nvPr/>
        </p:nvCxnSpPr>
        <p:spPr>
          <a:xfrm>
            <a:off x="4788024" y="3356992"/>
            <a:ext cx="0" cy="989850"/>
          </a:xfrm>
          <a:prstGeom prst="straightConnector1">
            <a:avLst/>
          </a:prstGeom>
          <a:ln w="28575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Gerade Verbindung mit Pfeil 103"/>
          <p:cNvCxnSpPr/>
          <p:nvPr/>
        </p:nvCxnSpPr>
        <p:spPr>
          <a:xfrm>
            <a:off x="5004048" y="3356992"/>
            <a:ext cx="0" cy="989850"/>
          </a:xfrm>
          <a:prstGeom prst="straightConnector1">
            <a:avLst/>
          </a:prstGeom>
          <a:ln w="28575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Gerade Verbindung mit Pfeil 105"/>
          <p:cNvCxnSpPr/>
          <p:nvPr/>
        </p:nvCxnSpPr>
        <p:spPr>
          <a:xfrm>
            <a:off x="5220072" y="3375254"/>
            <a:ext cx="0" cy="989850"/>
          </a:xfrm>
          <a:prstGeom prst="straightConnector1">
            <a:avLst/>
          </a:prstGeom>
          <a:ln w="28575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Gerade Verbindung mit Pfeil 110"/>
          <p:cNvCxnSpPr/>
          <p:nvPr/>
        </p:nvCxnSpPr>
        <p:spPr>
          <a:xfrm>
            <a:off x="5508104" y="3356992"/>
            <a:ext cx="0" cy="989850"/>
          </a:xfrm>
          <a:prstGeom prst="straightConnector1">
            <a:avLst/>
          </a:prstGeom>
          <a:ln w="28575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14969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Fabrication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4A6A59D-944C-415D-B0AC-758C8F70E9DA}" type="slidenum">
              <a:rPr lang="en-US" smtClean="0"/>
              <a:pPr>
                <a:defRPr/>
              </a:pPr>
              <a:t>54</a:t>
            </a:fld>
            <a:endParaRPr lang="en-US" dirty="0"/>
          </a:p>
        </p:txBody>
      </p:sp>
      <p:sp>
        <p:nvSpPr>
          <p:cNvPr id="5" name="Textfeld 4"/>
          <p:cNvSpPr txBox="1"/>
          <p:nvPr/>
        </p:nvSpPr>
        <p:spPr>
          <a:xfrm>
            <a:off x="923167" y="1052736"/>
            <a:ext cx="6720109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r>
              <a:rPr lang="en-GB" dirty="0" smtClean="0"/>
              <a:t>Result:  diode (if p implanted in n-bulk) which can later be contacted by</a:t>
            </a:r>
          </a:p>
          <a:p>
            <a:r>
              <a:rPr lang="en-GB" dirty="0"/>
              <a:t>m</a:t>
            </a:r>
            <a:r>
              <a:rPr lang="en-GB" dirty="0" smtClean="0"/>
              <a:t>etal to create a charge collecting sensor</a:t>
            </a:r>
          </a:p>
          <a:p>
            <a:endParaRPr lang="en-GB" dirty="0"/>
          </a:p>
          <a:p>
            <a:endParaRPr lang="en-GB" dirty="0"/>
          </a:p>
        </p:txBody>
      </p:sp>
      <p:grpSp>
        <p:nvGrpSpPr>
          <p:cNvPr id="9" name="Gruppieren 8"/>
          <p:cNvGrpSpPr/>
          <p:nvPr/>
        </p:nvGrpSpPr>
        <p:grpSpPr>
          <a:xfrm>
            <a:off x="2972801" y="4540932"/>
            <a:ext cx="2952329" cy="1080120"/>
            <a:chOff x="899592" y="2420888"/>
            <a:chExt cx="2952329" cy="1080120"/>
          </a:xfrm>
        </p:grpSpPr>
        <p:sp>
          <p:nvSpPr>
            <p:cNvPr id="6" name="Rechteck 5"/>
            <p:cNvSpPr/>
            <p:nvPr/>
          </p:nvSpPr>
          <p:spPr>
            <a:xfrm>
              <a:off x="899592" y="2636912"/>
              <a:ext cx="2952328" cy="86409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 smtClean="0"/>
                <a:t>Si-bulk</a:t>
              </a:r>
              <a:endParaRPr lang="en-GB" dirty="0"/>
            </a:p>
          </p:txBody>
        </p:sp>
        <p:sp>
          <p:nvSpPr>
            <p:cNvPr id="8" name="Rechteck 7"/>
            <p:cNvSpPr/>
            <p:nvPr/>
          </p:nvSpPr>
          <p:spPr>
            <a:xfrm>
              <a:off x="899593" y="2420888"/>
              <a:ext cx="2952328" cy="216024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 smtClean="0">
                  <a:solidFill>
                    <a:schemeClr val="tx1"/>
                  </a:solidFill>
                </a:rPr>
                <a:t>SiO2 (~100nm)</a:t>
              </a:r>
              <a:r>
                <a:rPr lang="en-GB" dirty="0" smtClean="0"/>
                <a:t>)</a:t>
              </a:r>
              <a:endParaRPr lang="en-GB" dirty="0"/>
            </a:p>
          </p:txBody>
        </p:sp>
      </p:grpSp>
      <p:grpSp>
        <p:nvGrpSpPr>
          <p:cNvPr id="103" name="Gruppieren 102"/>
          <p:cNvGrpSpPr/>
          <p:nvPr/>
        </p:nvGrpSpPr>
        <p:grpSpPr>
          <a:xfrm>
            <a:off x="2972802" y="4036876"/>
            <a:ext cx="2952329" cy="1584176"/>
            <a:chOff x="925271" y="4365104"/>
            <a:chExt cx="2952329" cy="1584176"/>
          </a:xfrm>
        </p:grpSpPr>
        <p:grpSp>
          <p:nvGrpSpPr>
            <p:cNvPr id="85" name="Gruppieren 84"/>
            <p:cNvGrpSpPr/>
            <p:nvPr/>
          </p:nvGrpSpPr>
          <p:grpSpPr>
            <a:xfrm>
              <a:off x="925271" y="4365104"/>
              <a:ext cx="2952329" cy="1584176"/>
              <a:chOff x="899591" y="4941168"/>
              <a:chExt cx="2952329" cy="1584176"/>
            </a:xfrm>
          </p:grpSpPr>
          <p:grpSp>
            <p:nvGrpSpPr>
              <p:cNvPr id="16" name="Gruppieren 15"/>
              <p:cNvGrpSpPr/>
              <p:nvPr/>
            </p:nvGrpSpPr>
            <p:grpSpPr>
              <a:xfrm>
                <a:off x="899591" y="5445224"/>
                <a:ext cx="2952329" cy="1080120"/>
                <a:chOff x="899592" y="2420888"/>
                <a:chExt cx="2952329" cy="1080120"/>
              </a:xfrm>
            </p:grpSpPr>
            <p:sp>
              <p:nvSpPr>
                <p:cNvPr id="18" name="Rechteck 17"/>
                <p:cNvSpPr/>
                <p:nvPr/>
              </p:nvSpPr>
              <p:spPr>
                <a:xfrm>
                  <a:off x="899592" y="2636912"/>
                  <a:ext cx="2952328" cy="864096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GB" dirty="0" smtClean="0"/>
                    <a:t>Si-bulk</a:t>
                  </a:r>
                  <a:endParaRPr lang="en-GB" dirty="0"/>
                </a:p>
              </p:txBody>
            </p:sp>
            <p:sp>
              <p:nvSpPr>
                <p:cNvPr id="19" name="Rechteck 18"/>
                <p:cNvSpPr/>
                <p:nvPr/>
              </p:nvSpPr>
              <p:spPr>
                <a:xfrm>
                  <a:off x="899593" y="2420888"/>
                  <a:ext cx="2952328" cy="216024"/>
                </a:xfrm>
                <a:prstGeom prst="rect">
                  <a:avLst/>
                </a:prstGeom>
                <a:solidFill>
                  <a:srgbClr val="FFFF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GB" dirty="0" smtClean="0">
                      <a:solidFill>
                        <a:schemeClr val="tx1"/>
                      </a:solidFill>
                    </a:rPr>
                    <a:t>SiO2 (~100nm)</a:t>
                  </a:r>
                  <a:r>
                    <a:rPr lang="en-GB" dirty="0" smtClean="0"/>
                    <a:t>)</a:t>
                  </a:r>
                  <a:endParaRPr lang="en-GB" dirty="0"/>
                </a:p>
              </p:txBody>
            </p:sp>
          </p:grpSp>
          <p:sp>
            <p:nvSpPr>
              <p:cNvPr id="76" name="Rechteck 75"/>
              <p:cNvSpPr/>
              <p:nvPr/>
            </p:nvSpPr>
            <p:spPr>
              <a:xfrm>
                <a:off x="2195736" y="4941168"/>
                <a:ext cx="360041" cy="72008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102" name="Rechteck 101"/>
            <p:cNvSpPr/>
            <p:nvPr/>
          </p:nvSpPr>
          <p:spPr>
            <a:xfrm>
              <a:off x="2221416" y="5085184"/>
              <a:ext cx="360041" cy="144016"/>
            </a:xfrm>
            <a:prstGeom prst="rect">
              <a:avLst/>
            </a:prstGeom>
            <a:solidFill>
              <a:srgbClr val="66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3614969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dirty="0" smtClean="0"/>
              <a:t>Layout</a:t>
            </a:r>
          </a:p>
        </p:txBody>
      </p:sp>
      <p:pic>
        <p:nvPicPr>
          <p:cNvPr id="9221" name="Picture 5" descr="ccd_cadenc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1844824"/>
            <a:ext cx="4789487" cy="382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251521" y="2357377"/>
            <a:ext cx="3024336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Si detectors are made of several structured layers</a:t>
            </a:r>
          </a:p>
          <a:p>
            <a:endParaRPr lang="en-GB" dirty="0"/>
          </a:p>
          <a:p>
            <a:r>
              <a:rPr lang="en-GB" dirty="0" smtClean="0"/>
              <a:t>Silicon bulk with implantations</a:t>
            </a:r>
          </a:p>
          <a:p>
            <a:r>
              <a:rPr lang="en-GB" dirty="0" smtClean="0"/>
              <a:t>Oxide layers as insulation</a:t>
            </a:r>
          </a:p>
          <a:p>
            <a:r>
              <a:rPr lang="en-GB" dirty="0" smtClean="0"/>
              <a:t>Metal or polysilicon as contacts</a:t>
            </a:r>
          </a:p>
          <a:p>
            <a:r>
              <a:rPr lang="en-GB" dirty="0" smtClean="0"/>
              <a:t>Passivation layer</a:t>
            </a:r>
          </a:p>
          <a:p>
            <a:endParaRPr lang="en-GB" dirty="0"/>
          </a:p>
          <a:p>
            <a:r>
              <a:rPr lang="en-GB" dirty="0" smtClean="0"/>
              <a:t>All these layers have to be designed and converted into photolithographic masks</a:t>
            </a:r>
            <a:endParaRPr lang="en-GB" dirty="0"/>
          </a:p>
        </p:txBody>
      </p:sp>
      <p:sp>
        <p:nvSpPr>
          <p:cNvPr id="10" name="Rectangle 5"/>
          <p:cNvSpPr txBox="1">
            <a:spLocks noChangeArrowheads="1"/>
          </p:cNvSpPr>
          <p:nvPr/>
        </p:nvSpPr>
        <p:spPr bwMode="auto">
          <a:xfrm>
            <a:off x="8604448" y="6597352"/>
            <a:ext cx="539750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accent2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fld id="{BB6FF29F-412A-4CCD-969A-6823A2E3362E}" type="slidenum">
              <a:rPr lang="en-GB" smtClean="0"/>
              <a:pPr>
                <a:defRPr/>
              </a:pPr>
              <a:t>55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6258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sz="2800" dirty="0" smtClean="0"/>
              <a:t>Device Simulation</a:t>
            </a:r>
          </a:p>
        </p:txBody>
      </p:sp>
      <p:pic>
        <p:nvPicPr>
          <p:cNvPr id="10244" name="Picture 5" descr="depfet_3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46" b="4565"/>
          <a:stretch>
            <a:fillRect/>
          </a:stretch>
        </p:blipFill>
        <p:spPr bwMode="auto">
          <a:xfrm>
            <a:off x="1258888" y="1047750"/>
            <a:ext cx="3927475" cy="538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6" descr="xi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3838" y="1143000"/>
            <a:ext cx="3762375" cy="5503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604250" y="6597650"/>
            <a:ext cx="539750" cy="2603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6FF29F-412A-4CCD-969A-6823A2E3362E}" type="slidenum">
              <a:rPr lang="en-GB"/>
              <a:pPr>
                <a:defRPr/>
              </a:pPr>
              <a:t>56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3450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smtClean="0"/>
              <a:t>Cleanroom</a:t>
            </a:r>
          </a:p>
        </p:txBody>
      </p:sp>
      <p:pic>
        <p:nvPicPr>
          <p:cNvPr id="1229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4738" y="1739900"/>
            <a:ext cx="4743450" cy="374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4" name="Rectangle 8"/>
          <p:cNvSpPr>
            <a:spLocks noChangeArrowheads="1"/>
          </p:cNvSpPr>
          <p:nvPr/>
        </p:nvSpPr>
        <p:spPr bwMode="auto">
          <a:xfrm>
            <a:off x="1268413" y="5614988"/>
            <a:ext cx="7681912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30000"/>
              </a:lnSpc>
              <a:spcBef>
                <a:spcPct val="20000"/>
              </a:spcBef>
              <a:spcAft>
                <a:spcPct val="20000"/>
              </a:spcAft>
              <a:buChar char="»"/>
              <a:defRPr sz="1600">
                <a:solidFill>
                  <a:schemeClr val="tx1"/>
                </a:solidFill>
                <a:latin typeface="Arial Unicode MS" pitchFamily="34" charset="-128"/>
              </a:defRPr>
            </a:lvl1pPr>
            <a:lvl2pPr marL="742950" indent="-285750">
              <a:lnSpc>
                <a:spcPct val="130000"/>
              </a:lnSpc>
              <a:spcBef>
                <a:spcPct val="20000"/>
              </a:spcBef>
              <a:spcAft>
                <a:spcPct val="20000"/>
              </a:spcAft>
              <a:buChar char="•"/>
              <a:defRPr sz="1600">
                <a:solidFill>
                  <a:schemeClr val="tx1"/>
                </a:solidFill>
                <a:latin typeface="Arial Unicode MS" pitchFamily="34" charset="-128"/>
              </a:defRPr>
            </a:lvl2pPr>
            <a:lvl3pPr marL="1143000" indent="-228600">
              <a:lnSpc>
                <a:spcPct val="130000"/>
              </a:lnSpc>
              <a:spcBef>
                <a:spcPct val="20000"/>
              </a:spcBef>
              <a:spcAft>
                <a:spcPct val="20000"/>
              </a:spcAft>
              <a:buChar char="•"/>
              <a:defRPr sz="1600">
                <a:solidFill>
                  <a:schemeClr val="tx1"/>
                </a:solidFill>
                <a:latin typeface="Arial Unicode MS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Unicode MS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de-DE" sz="1400" b="1" dirty="0">
                <a:latin typeface="Arial" charset="0"/>
              </a:rPr>
              <a:t>particle removal by </a:t>
            </a:r>
            <a:r>
              <a:rPr lang="de-DE" altLang="de-DE" sz="1400" b="1" dirty="0">
                <a:latin typeface="Arial" charset="0"/>
              </a:rPr>
              <a:t>a </a:t>
            </a:r>
            <a:r>
              <a:rPr lang="de-DE" altLang="de-DE" sz="1400" b="1" dirty="0" err="1">
                <a:latin typeface="Arial" charset="0"/>
              </a:rPr>
              <a:t>continuous</a:t>
            </a:r>
            <a:r>
              <a:rPr lang="de-DE" altLang="de-DE" sz="1400" b="1" dirty="0">
                <a:latin typeface="Arial" charset="0"/>
              </a:rPr>
              <a:t> </a:t>
            </a:r>
            <a:r>
              <a:rPr lang="de-DE" altLang="de-DE" sz="1400" b="1" dirty="0" err="1">
                <a:latin typeface="Arial" charset="0"/>
              </a:rPr>
              <a:t>filtered</a:t>
            </a:r>
            <a:r>
              <a:rPr lang="de-DE" altLang="de-DE" sz="1400" b="1" dirty="0">
                <a:latin typeface="Arial" charset="0"/>
              </a:rPr>
              <a:t> </a:t>
            </a:r>
            <a:r>
              <a:rPr lang="de-DE" altLang="de-DE" sz="1400" b="1" dirty="0" err="1">
                <a:latin typeface="Arial" charset="0"/>
              </a:rPr>
              <a:t>air</a:t>
            </a:r>
            <a:r>
              <a:rPr lang="de-DE" altLang="de-DE" sz="1400" b="1" dirty="0">
                <a:latin typeface="Arial" charset="0"/>
              </a:rPr>
              <a:t> </a:t>
            </a:r>
            <a:r>
              <a:rPr lang="de-DE" altLang="de-DE" sz="1400" b="1" dirty="0" err="1">
                <a:latin typeface="Arial" charset="0"/>
              </a:rPr>
              <a:t>stream</a:t>
            </a:r>
            <a:r>
              <a:rPr lang="de-DE" altLang="de-DE" sz="1400" b="1" dirty="0">
                <a:latin typeface="Arial" charset="0"/>
              </a:rPr>
              <a:t> (</a:t>
            </a:r>
            <a:r>
              <a:rPr lang="de-DE" altLang="de-DE" sz="1400" b="1" dirty="0" err="1">
                <a:latin typeface="Arial" charset="0"/>
              </a:rPr>
              <a:t>from</a:t>
            </a:r>
            <a:r>
              <a:rPr lang="de-DE" altLang="de-DE" sz="1400" b="1" dirty="0">
                <a:latin typeface="Arial" charset="0"/>
              </a:rPr>
              <a:t> </a:t>
            </a:r>
            <a:r>
              <a:rPr lang="de-DE" altLang="de-DE" sz="1400" b="1" dirty="0" err="1">
                <a:latin typeface="Arial" charset="0"/>
              </a:rPr>
              <a:t>ceiling</a:t>
            </a:r>
            <a:r>
              <a:rPr lang="de-DE" altLang="de-DE" sz="1400" b="1" dirty="0">
                <a:latin typeface="Arial" charset="0"/>
              </a:rPr>
              <a:t> </a:t>
            </a:r>
            <a:r>
              <a:rPr lang="de-DE" altLang="de-DE" sz="1400" b="1" dirty="0" err="1">
                <a:latin typeface="Arial" charset="0"/>
              </a:rPr>
              <a:t>to</a:t>
            </a:r>
            <a:r>
              <a:rPr lang="de-DE" altLang="de-DE" sz="1400" b="1" dirty="0">
                <a:latin typeface="Arial" charset="0"/>
              </a:rPr>
              <a:t> </a:t>
            </a:r>
            <a:r>
              <a:rPr lang="de-DE" altLang="de-DE" sz="1400" b="1" dirty="0" err="1" smtClean="0">
                <a:latin typeface="Arial" charset="0"/>
              </a:rPr>
              <a:t>bottom</a:t>
            </a:r>
            <a:r>
              <a:rPr lang="en-GB" altLang="de-DE" sz="1400" b="1" dirty="0" smtClean="0">
                <a:latin typeface="Arial" charset="0"/>
              </a:rPr>
              <a:t>). </a:t>
            </a:r>
            <a:endParaRPr lang="en-GB" altLang="de-DE" sz="1400" b="1" dirty="0">
              <a:latin typeface="Arial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de-DE" altLang="de-DE" sz="1400" b="1" dirty="0">
                <a:latin typeface="Arial" charset="0"/>
              </a:rPr>
              <a:t>c</a:t>
            </a:r>
            <a:r>
              <a:rPr lang="en-GB" altLang="de-DE" sz="1400" b="1" dirty="0">
                <a:latin typeface="Arial" charset="0"/>
              </a:rPr>
              <a:t>lean</a:t>
            </a:r>
            <a:r>
              <a:rPr lang="de-DE" altLang="de-DE" sz="1400" b="1" dirty="0">
                <a:latin typeface="Arial" charset="0"/>
              </a:rPr>
              <a:t> </a:t>
            </a:r>
            <a:r>
              <a:rPr lang="de-DE" altLang="de-DE" sz="1400" b="1" dirty="0" err="1">
                <a:latin typeface="Arial" charset="0"/>
              </a:rPr>
              <a:t>processing</a:t>
            </a:r>
            <a:r>
              <a:rPr lang="en-GB" altLang="de-DE" sz="1400" b="1" dirty="0">
                <a:latin typeface="Arial" charset="0"/>
              </a:rPr>
              <a:t> by handling, clothing</a:t>
            </a:r>
            <a:r>
              <a:rPr lang="de-DE" altLang="de-DE" sz="1400" b="1" dirty="0">
                <a:latin typeface="Arial" charset="0"/>
              </a:rPr>
              <a:t> and</a:t>
            </a:r>
            <a:r>
              <a:rPr lang="en-GB" altLang="de-DE" sz="1400" b="1" dirty="0">
                <a:latin typeface="Arial" charset="0"/>
              </a:rPr>
              <a:t> separation from outside world.</a:t>
            </a:r>
          </a:p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de-DE" sz="1400" b="1" dirty="0">
                <a:latin typeface="Arial" charset="0"/>
              </a:rPr>
              <a:t>clean process gases and chemicals.</a:t>
            </a:r>
          </a:p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de-DE" altLang="de-DE" sz="1400" b="1" dirty="0" err="1">
                <a:latin typeface="Arial" charset="0"/>
              </a:rPr>
              <a:t>supply</a:t>
            </a:r>
            <a:r>
              <a:rPr lang="en-GB" altLang="de-DE" sz="1400" b="1" dirty="0">
                <a:latin typeface="Arial" charset="0"/>
              </a:rPr>
              <a:t> of ultra-clean water.</a:t>
            </a:r>
            <a:r>
              <a:rPr lang="en-GB" altLang="de-DE" sz="1400" dirty="0">
                <a:latin typeface="Arial" charset="0"/>
              </a:rPr>
              <a:t> 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604250" y="6597650"/>
            <a:ext cx="539750" cy="2603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6FF29F-412A-4CCD-969A-6823A2E3362E}" type="slidenum">
              <a:rPr lang="en-GB"/>
              <a:pPr>
                <a:defRPr/>
              </a:pPr>
              <a:t>57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8275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9" name="Picture 20" descr="pixtec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7" t="4872" r="1160" b="4872"/>
          <a:stretch>
            <a:fillRect/>
          </a:stretch>
        </p:blipFill>
        <p:spPr bwMode="auto">
          <a:xfrm>
            <a:off x="1755775" y="1970088"/>
            <a:ext cx="4889500" cy="387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3173" name="Picture 21" descr="pixtec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7" t="4872" r="1160" b="4872"/>
          <a:stretch>
            <a:fillRect/>
          </a:stretch>
        </p:blipFill>
        <p:spPr bwMode="auto">
          <a:xfrm>
            <a:off x="1755775" y="1970088"/>
            <a:ext cx="4889500" cy="387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3174" name="Picture 22" descr="pixtec03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7" t="4872" r="1160" b="4872"/>
          <a:stretch>
            <a:fillRect/>
          </a:stretch>
        </p:blipFill>
        <p:spPr bwMode="auto">
          <a:xfrm>
            <a:off x="1755775" y="1970088"/>
            <a:ext cx="4889500" cy="387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3175" name="Picture 23" descr="pixtec03b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7" t="4872" r="1160" b="4872"/>
          <a:stretch>
            <a:fillRect/>
          </a:stretch>
        </p:blipFill>
        <p:spPr bwMode="auto">
          <a:xfrm>
            <a:off x="1755775" y="1970088"/>
            <a:ext cx="4889500" cy="387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3176" name="Picture 24" descr="pixtec03c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7" t="4872" r="1160" b="4872"/>
          <a:stretch>
            <a:fillRect/>
          </a:stretch>
        </p:blipFill>
        <p:spPr bwMode="auto">
          <a:xfrm>
            <a:off x="1755775" y="1970088"/>
            <a:ext cx="4889500" cy="387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3177" name="Picture 25" descr="pixtec03d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7" t="4872" r="1160" b="4872"/>
          <a:stretch>
            <a:fillRect/>
          </a:stretch>
        </p:blipFill>
        <p:spPr bwMode="auto">
          <a:xfrm>
            <a:off x="1755775" y="1970088"/>
            <a:ext cx="4889500" cy="387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3178" name="Picture 26" descr="pixtec04a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7" t="4872" r="1160" b="4872"/>
          <a:stretch>
            <a:fillRect/>
          </a:stretch>
        </p:blipFill>
        <p:spPr bwMode="auto">
          <a:xfrm>
            <a:off x="1755775" y="1970088"/>
            <a:ext cx="4889500" cy="387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3179" name="Picture 27" descr="pixtec04b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7" t="4872" r="1160" b="4872"/>
          <a:stretch>
            <a:fillRect/>
          </a:stretch>
        </p:blipFill>
        <p:spPr bwMode="auto">
          <a:xfrm>
            <a:off x="1755775" y="1970088"/>
            <a:ext cx="4889500" cy="387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3180" name="Picture 28" descr="pixtec04c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7" t="4872" r="1160" b="4872"/>
          <a:stretch>
            <a:fillRect/>
          </a:stretch>
        </p:blipFill>
        <p:spPr bwMode="auto">
          <a:xfrm>
            <a:off x="1755775" y="1970088"/>
            <a:ext cx="4889500" cy="387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3181" name="Picture 29" descr="pixtec05a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7" t="4872" r="1160" b="4872"/>
          <a:stretch>
            <a:fillRect/>
          </a:stretch>
        </p:blipFill>
        <p:spPr bwMode="auto">
          <a:xfrm>
            <a:off x="1755775" y="1970088"/>
            <a:ext cx="4889500" cy="387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3182" name="Picture 30" descr="pixtec05b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7" t="4872" r="1160" b="4872"/>
          <a:stretch>
            <a:fillRect/>
          </a:stretch>
        </p:blipFill>
        <p:spPr bwMode="auto">
          <a:xfrm>
            <a:off x="1755775" y="1970088"/>
            <a:ext cx="4889500" cy="387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3183" name="Picture 31" descr="pixtec05c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7" t="4872" r="1160" b="4872"/>
          <a:stretch>
            <a:fillRect/>
          </a:stretch>
        </p:blipFill>
        <p:spPr bwMode="auto">
          <a:xfrm>
            <a:off x="1755775" y="1970088"/>
            <a:ext cx="4889500" cy="387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3184" name="Picture 32" descr="pixtec06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7" t="4872" r="1160" b="4872"/>
          <a:stretch>
            <a:fillRect/>
          </a:stretch>
        </p:blipFill>
        <p:spPr bwMode="auto">
          <a:xfrm>
            <a:off x="1755775" y="1970088"/>
            <a:ext cx="4889500" cy="387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3185" name="Picture 33" descr="pixtec07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7" t="4872" r="1160" b="4872"/>
          <a:stretch>
            <a:fillRect/>
          </a:stretch>
        </p:blipFill>
        <p:spPr bwMode="auto">
          <a:xfrm>
            <a:off x="1755775" y="1970088"/>
            <a:ext cx="4889500" cy="387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3186" name="Picture 34" descr="pixtec08a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7" t="4872" r="1160" b="4872"/>
          <a:stretch>
            <a:fillRect/>
          </a:stretch>
        </p:blipFill>
        <p:spPr bwMode="auto">
          <a:xfrm>
            <a:off x="1755775" y="1970088"/>
            <a:ext cx="4889500" cy="387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3187" name="Picture 35" descr="pixtec08b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7" t="4872" r="1160" b="4872"/>
          <a:stretch>
            <a:fillRect/>
          </a:stretch>
        </p:blipFill>
        <p:spPr bwMode="auto">
          <a:xfrm>
            <a:off x="1755775" y="1970088"/>
            <a:ext cx="4889500" cy="387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3188" name="Picture 36" descr="pixtec08c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7" t="4872" r="1160" b="4872"/>
          <a:stretch>
            <a:fillRect/>
          </a:stretch>
        </p:blipFill>
        <p:spPr bwMode="auto">
          <a:xfrm>
            <a:off x="1755775" y="1970088"/>
            <a:ext cx="4889500" cy="387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3189" name="Picture 37" descr="pixtec09a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7" t="4872" r="1160" b="4872"/>
          <a:stretch>
            <a:fillRect/>
          </a:stretch>
        </p:blipFill>
        <p:spPr bwMode="auto">
          <a:xfrm>
            <a:off x="1755775" y="1970088"/>
            <a:ext cx="4889500" cy="387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3190" name="Picture 38" descr="pixtec09b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7" t="4872" r="1160" b="4872"/>
          <a:stretch>
            <a:fillRect/>
          </a:stretch>
        </p:blipFill>
        <p:spPr bwMode="auto">
          <a:xfrm>
            <a:off x="1755775" y="1970088"/>
            <a:ext cx="4889500" cy="387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3191" name="Picture 39" descr="pixtec09c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7" t="4872" r="1160" b="4872"/>
          <a:stretch>
            <a:fillRect/>
          </a:stretch>
        </p:blipFill>
        <p:spPr bwMode="auto">
          <a:xfrm>
            <a:off x="1755775" y="1970088"/>
            <a:ext cx="4889500" cy="387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3192" name="Picture 40" descr="pixtec10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7" t="4872" r="1160" b="4872"/>
          <a:stretch>
            <a:fillRect/>
          </a:stretch>
        </p:blipFill>
        <p:spPr bwMode="auto">
          <a:xfrm>
            <a:off x="1755775" y="1970088"/>
            <a:ext cx="4889500" cy="387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3193" name="Picture 41" descr="pixtec11a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7" t="4872" r="1160" b="4872"/>
          <a:stretch>
            <a:fillRect/>
          </a:stretch>
        </p:blipFill>
        <p:spPr bwMode="auto">
          <a:xfrm>
            <a:off x="1755775" y="1970088"/>
            <a:ext cx="4889500" cy="387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3194" name="Picture 42" descr="pixtec11b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7" t="4872" r="1160" b="4872"/>
          <a:stretch>
            <a:fillRect/>
          </a:stretch>
        </p:blipFill>
        <p:spPr bwMode="auto">
          <a:xfrm>
            <a:off x="1755775" y="1970088"/>
            <a:ext cx="4889500" cy="387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3195" name="Picture 43" descr="pixtec11c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7" t="4872" r="1160" b="4872"/>
          <a:stretch>
            <a:fillRect/>
          </a:stretch>
        </p:blipFill>
        <p:spPr bwMode="auto">
          <a:xfrm>
            <a:off x="1755775" y="1970088"/>
            <a:ext cx="4889500" cy="387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3196" name="Picture 44" descr="pixtec11d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7" t="4872" r="1160" b="4872"/>
          <a:stretch>
            <a:fillRect/>
          </a:stretch>
        </p:blipFill>
        <p:spPr bwMode="auto">
          <a:xfrm>
            <a:off x="1755775" y="1970088"/>
            <a:ext cx="4889500" cy="387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3197" name="Picture 45" descr="pixtec12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7" t="4872" r="1160" b="4872"/>
          <a:stretch>
            <a:fillRect/>
          </a:stretch>
        </p:blipFill>
        <p:spPr bwMode="auto">
          <a:xfrm>
            <a:off x="1755775" y="1970088"/>
            <a:ext cx="4889500" cy="387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3198" name="Picture 46" descr="pixtec13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7" t="4872" r="1160" b="4872"/>
          <a:stretch>
            <a:fillRect/>
          </a:stretch>
        </p:blipFill>
        <p:spPr bwMode="auto">
          <a:xfrm>
            <a:off x="1755775" y="1970088"/>
            <a:ext cx="4889500" cy="387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3199" name="Picture 47" descr="pixtec14a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7" t="4872" r="1160" b="4872"/>
          <a:stretch>
            <a:fillRect/>
          </a:stretch>
        </p:blipFill>
        <p:spPr bwMode="auto">
          <a:xfrm>
            <a:off x="1755775" y="1970088"/>
            <a:ext cx="4889500" cy="387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3200" name="Picture 48" descr="pixtec14b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7" t="4872" r="1160" b="4872"/>
          <a:stretch>
            <a:fillRect/>
          </a:stretch>
        </p:blipFill>
        <p:spPr bwMode="auto">
          <a:xfrm>
            <a:off x="1755775" y="1970088"/>
            <a:ext cx="4889500" cy="387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3201" name="Picture 49" descr="pixtec14c"/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7" t="4872" r="1160" b="4872"/>
          <a:stretch>
            <a:fillRect/>
          </a:stretch>
        </p:blipFill>
        <p:spPr bwMode="auto">
          <a:xfrm>
            <a:off x="1755775" y="1970088"/>
            <a:ext cx="4889500" cy="387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3202" name="Picture 50" descr="pixtec15a"/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7" t="4872" r="1160" b="4872"/>
          <a:stretch>
            <a:fillRect/>
          </a:stretch>
        </p:blipFill>
        <p:spPr bwMode="auto">
          <a:xfrm>
            <a:off x="1755775" y="1970088"/>
            <a:ext cx="4889500" cy="387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3203" name="Picture 51" descr="pixtec15b"/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7" t="4872" r="1160" b="4872"/>
          <a:stretch>
            <a:fillRect/>
          </a:stretch>
        </p:blipFill>
        <p:spPr bwMode="auto">
          <a:xfrm>
            <a:off x="1755775" y="1970088"/>
            <a:ext cx="4889500" cy="387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3204" name="Picture 52" descr="pixtec15c"/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7" t="4872" r="1160" b="4872"/>
          <a:stretch>
            <a:fillRect/>
          </a:stretch>
        </p:blipFill>
        <p:spPr bwMode="auto">
          <a:xfrm>
            <a:off x="1755775" y="1970088"/>
            <a:ext cx="4889500" cy="387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3205" name="Picture 53" descr="pixtec16a"/>
          <p:cNvPicPr>
            <a:picLocks noChangeAspect="1" noChangeArrowheads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7" t="4872" r="1160" b="4872"/>
          <a:stretch>
            <a:fillRect/>
          </a:stretch>
        </p:blipFill>
        <p:spPr bwMode="auto">
          <a:xfrm>
            <a:off x="1755775" y="1970088"/>
            <a:ext cx="4889500" cy="387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3206" name="Picture 54" descr="pixtec16b"/>
          <p:cNvPicPr>
            <a:picLocks noChangeAspect="1" noChangeArrowheads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7" t="4872" r="1160" b="4872"/>
          <a:stretch>
            <a:fillRect/>
          </a:stretch>
        </p:blipFill>
        <p:spPr bwMode="auto">
          <a:xfrm>
            <a:off x="1755775" y="1970088"/>
            <a:ext cx="4889500" cy="387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3207" name="Picture 55" descr="pixtec16d"/>
          <p:cNvPicPr>
            <a:picLocks noChangeAspect="1" noChangeArrowheads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7" t="4872" r="1160" b="4872"/>
          <a:stretch>
            <a:fillRect/>
          </a:stretch>
        </p:blipFill>
        <p:spPr bwMode="auto">
          <a:xfrm>
            <a:off x="1755775" y="1970088"/>
            <a:ext cx="4889500" cy="387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3208" name="Picture 56" descr="pixtec17"/>
          <p:cNvPicPr>
            <a:picLocks noChangeAspect="1" noChangeArrowheads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7" t="4872" r="1160" b="4872"/>
          <a:stretch>
            <a:fillRect/>
          </a:stretch>
        </p:blipFill>
        <p:spPr bwMode="auto">
          <a:xfrm>
            <a:off x="1755775" y="1970088"/>
            <a:ext cx="4889500" cy="387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3209" name="Picture 57" descr="pixtec18"/>
          <p:cNvPicPr>
            <a:picLocks noChangeAspect="1" noChangeArrowheads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7" t="4872" r="1160" b="4872"/>
          <a:stretch>
            <a:fillRect/>
          </a:stretch>
        </p:blipFill>
        <p:spPr bwMode="auto">
          <a:xfrm>
            <a:off x="1747838" y="1970088"/>
            <a:ext cx="4889500" cy="387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97" name="Rectangle 60"/>
          <p:cNvSpPr>
            <a:spLocks noChangeArrowheads="1"/>
          </p:cNvSpPr>
          <p:nvPr/>
        </p:nvSpPr>
        <p:spPr bwMode="auto">
          <a:xfrm>
            <a:off x="539750" y="1438275"/>
            <a:ext cx="8475663" cy="515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0363" indent="-360363">
              <a:lnSpc>
                <a:spcPct val="130000"/>
              </a:lnSpc>
              <a:spcBef>
                <a:spcPct val="20000"/>
              </a:spcBef>
              <a:spcAft>
                <a:spcPct val="20000"/>
              </a:spcAft>
              <a:buChar char="»"/>
              <a:tabLst>
                <a:tab pos="1789113" algn="l"/>
                <a:tab pos="2236788" algn="l"/>
              </a:tabLst>
              <a:defRPr sz="1600">
                <a:solidFill>
                  <a:schemeClr val="tx1"/>
                </a:solidFill>
                <a:latin typeface="Arial Unicode MS" pitchFamily="34" charset="-128"/>
              </a:defRPr>
            </a:lvl1pPr>
            <a:lvl2pPr marL="742950" indent="-285750">
              <a:lnSpc>
                <a:spcPct val="130000"/>
              </a:lnSpc>
              <a:spcBef>
                <a:spcPct val="20000"/>
              </a:spcBef>
              <a:spcAft>
                <a:spcPct val="20000"/>
              </a:spcAft>
              <a:buChar char="•"/>
              <a:tabLst>
                <a:tab pos="1789113" algn="l"/>
                <a:tab pos="2236788" algn="l"/>
              </a:tabLst>
              <a:defRPr sz="1600">
                <a:solidFill>
                  <a:schemeClr val="tx1"/>
                </a:solidFill>
                <a:latin typeface="Arial Unicode MS" pitchFamily="34" charset="-128"/>
              </a:defRPr>
            </a:lvl2pPr>
            <a:lvl3pPr marL="1143000" indent="-228600">
              <a:lnSpc>
                <a:spcPct val="130000"/>
              </a:lnSpc>
              <a:spcBef>
                <a:spcPct val="20000"/>
              </a:spcBef>
              <a:spcAft>
                <a:spcPct val="20000"/>
              </a:spcAft>
              <a:buChar char="•"/>
              <a:tabLst>
                <a:tab pos="1789113" algn="l"/>
                <a:tab pos="2236788" algn="l"/>
              </a:tabLst>
              <a:defRPr sz="1600">
                <a:solidFill>
                  <a:schemeClr val="tx1"/>
                </a:solidFill>
                <a:latin typeface="Arial Unicode MS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1789113" algn="l"/>
                <a:tab pos="2236788" algn="l"/>
              </a:tabLst>
              <a:defRPr sz="2000">
                <a:solidFill>
                  <a:schemeClr val="tx1"/>
                </a:solidFill>
                <a:latin typeface="Arial Unicode MS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1789113" algn="l"/>
                <a:tab pos="2236788" algn="l"/>
              </a:tabLst>
              <a:defRPr sz="2000">
                <a:solidFill>
                  <a:schemeClr val="tx1"/>
                </a:solidFill>
                <a:latin typeface="Arial Unicode MS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789113" algn="l"/>
                <a:tab pos="2236788" algn="l"/>
              </a:tabLst>
              <a:defRPr sz="2000">
                <a:solidFill>
                  <a:schemeClr val="tx1"/>
                </a:solidFill>
                <a:latin typeface="Arial Unicode MS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789113" algn="l"/>
                <a:tab pos="2236788" algn="l"/>
              </a:tabLst>
              <a:defRPr sz="2000">
                <a:solidFill>
                  <a:schemeClr val="tx1"/>
                </a:solidFill>
                <a:latin typeface="Arial Unicode MS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789113" algn="l"/>
                <a:tab pos="2236788" algn="l"/>
              </a:tabLst>
              <a:defRPr sz="2000">
                <a:solidFill>
                  <a:schemeClr val="tx1"/>
                </a:solidFill>
                <a:latin typeface="Arial Unicode MS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789113" algn="l"/>
                <a:tab pos="2236788" algn="l"/>
              </a:tabLst>
              <a:defRPr sz="2000"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endParaRPr lang="de-DE" altLang="de-DE"/>
          </a:p>
          <a:p>
            <a:pPr>
              <a:buFontTx/>
              <a:buNone/>
            </a:pPr>
            <a:r>
              <a:rPr lang="de-DE" altLang="de-DE"/>
              <a:t>		</a:t>
            </a:r>
          </a:p>
        </p:txBody>
      </p:sp>
      <p:grpSp>
        <p:nvGrpSpPr>
          <p:cNvPr id="2" name="Group 62"/>
          <p:cNvGrpSpPr>
            <a:grpSpLocks/>
          </p:cNvGrpSpPr>
          <p:nvPr/>
        </p:nvGrpSpPr>
        <p:grpSpPr bwMode="auto">
          <a:xfrm>
            <a:off x="2241550" y="3055938"/>
            <a:ext cx="4244975" cy="1800225"/>
            <a:chOff x="2744" y="1842"/>
            <a:chExt cx="2674" cy="1134"/>
          </a:xfrm>
        </p:grpSpPr>
        <p:sp>
          <p:nvSpPr>
            <p:cNvPr id="19501" name="Text Box 63"/>
            <p:cNvSpPr txBox="1">
              <a:spLocks noChangeArrowheads="1"/>
            </p:cNvSpPr>
            <p:nvPr/>
          </p:nvSpPr>
          <p:spPr bwMode="auto">
            <a:xfrm>
              <a:off x="3424" y="1842"/>
              <a:ext cx="422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130000"/>
                </a:lnSpc>
                <a:spcBef>
                  <a:spcPct val="20000"/>
                </a:spcBef>
                <a:spcAft>
                  <a:spcPct val="20000"/>
                </a:spcAft>
                <a:buChar char="»"/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>
                <a:lnSpc>
                  <a:spcPct val="130000"/>
                </a:lnSpc>
                <a:spcBef>
                  <a:spcPct val="20000"/>
                </a:spcBef>
                <a:spcAft>
                  <a:spcPct val="20000"/>
                </a:spcAft>
                <a:buChar char="•"/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>
                <a:lnSpc>
                  <a:spcPct val="130000"/>
                </a:lnSpc>
                <a:spcBef>
                  <a:spcPct val="20000"/>
                </a:spcBef>
                <a:spcAft>
                  <a:spcPct val="20000"/>
                </a:spcAft>
                <a:buChar char="•"/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de-DE" altLang="de-DE" sz="1000">
                  <a:solidFill>
                    <a:schemeClr val="bg1"/>
                  </a:solidFill>
                  <a:latin typeface="Comic Sans MS" pitchFamily="66" charset="0"/>
                </a:rPr>
                <a:t>metal_2</a:t>
              </a:r>
            </a:p>
          </p:txBody>
        </p:sp>
        <p:sp>
          <p:nvSpPr>
            <p:cNvPr id="19502" name="Text Box 64"/>
            <p:cNvSpPr txBox="1">
              <a:spLocks noChangeArrowheads="1"/>
            </p:cNvSpPr>
            <p:nvPr/>
          </p:nvSpPr>
          <p:spPr bwMode="auto">
            <a:xfrm>
              <a:off x="3198" y="2051"/>
              <a:ext cx="318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130000"/>
                </a:lnSpc>
                <a:spcBef>
                  <a:spcPct val="20000"/>
                </a:spcBef>
                <a:spcAft>
                  <a:spcPct val="20000"/>
                </a:spcAft>
                <a:buChar char="»"/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>
                <a:lnSpc>
                  <a:spcPct val="130000"/>
                </a:lnSpc>
                <a:spcBef>
                  <a:spcPct val="20000"/>
                </a:spcBef>
                <a:spcAft>
                  <a:spcPct val="20000"/>
                </a:spcAft>
                <a:buChar char="•"/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>
                <a:lnSpc>
                  <a:spcPct val="130000"/>
                </a:lnSpc>
                <a:spcBef>
                  <a:spcPct val="20000"/>
                </a:spcBef>
                <a:spcAft>
                  <a:spcPct val="20000"/>
                </a:spcAft>
                <a:buChar char="•"/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de-DE" altLang="de-DE" sz="1000">
                  <a:solidFill>
                    <a:schemeClr val="bg1"/>
                  </a:solidFill>
                  <a:latin typeface="Comic Sans MS" pitchFamily="66" charset="0"/>
                </a:rPr>
                <a:t>oxide</a:t>
              </a:r>
            </a:p>
          </p:txBody>
        </p:sp>
        <p:sp>
          <p:nvSpPr>
            <p:cNvPr id="19503" name="Text Box 65"/>
            <p:cNvSpPr txBox="1">
              <a:spLocks noChangeArrowheads="1"/>
            </p:cNvSpPr>
            <p:nvPr/>
          </p:nvSpPr>
          <p:spPr bwMode="auto">
            <a:xfrm>
              <a:off x="4921" y="2142"/>
              <a:ext cx="409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130000"/>
                </a:lnSpc>
                <a:spcBef>
                  <a:spcPct val="20000"/>
                </a:spcBef>
                <a:spcAft>
                  <a:spcPct val="20000"/>
                </a:spcAft>
                <a:buChar char="»"/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>
                <a:lnSpc>
                  <a:spcPct val="130000"/>
                </a:lnSpc>
                <a:spcBef>
                  <a:spcPct val="20000"/>
                </a:spcBef>
                <a:spcAft>
                  <a:spcPct val="20000"/>
                </a:spcAft>
                <a:buChar char="•"/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>
                <a:lnSpc>
                  <a:spcPct val="130000"/>
                </a:lnSpc>
                <a:spcBef>
                  <a:spcPct val="20000"/>
                </a:spcBef>
                <a:spcAft>
                  <a:spcPct val="20000"/>
                </a:spcAft>
                <a:buChar char="•"/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de-DE" altLang="de-DE" sz="1000">
                  <a:solidFill>
                    <a:schemeClr val="bg1"/>
                  </a:solidFill>
                  <a:latin typeface="Comic Sans MS" pitchFamily="66" charset="0"/>
                </a:rPr>
                <a:t>metal_1</a:t>
              </a:r>
            </a:p>
          </p:txBody>
        </p:sp>
        <p:sp>
          <p:nvSpPr>
            <p:cNvPr id="19504" name="Text Box 66"/>
            <p:cNvSpPr txBox="1">
              <a:spLocks noChangeArrowheads="1"/>
            </p:cNvSpPr>
            <p:nvPr/>
          </p:nvSpPr>
          <p:spPr bwMode="auto">
            <a:xfrm>
              <a:off x="4286" y="2176"/>
              <a:ext cx="428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130000"/>
                </a:lnSpc>
                <a:spcBef>
                  <a:spcPct val="20000"/>
                </a:spcBef>
                <a:spcAft>
                  <a:spcPct val="20000"/>
                </a:spcAft>
                <a:buChar char="»"/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>
                <a:lnSpc>
                  <a:spcPct val="130000"/>
                </a:lnSpc>
                <a:spcBef>
                  <a:spcPct val="20000"/>
                </a:spcBef>
                <a:spcAft>
                  <a:spcPct val="20000"/>
                </a:spcAft>
                <a:buChar char="•"/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>
                <a:lnSpc>
                  <a:spcPct val="130000"/>
                </a:lnSpc>
                <a:spcBef>
                  <a:spcPct val="20000"/>
                </a:spcBef>
                <a:spcAft>
                  <a:spcPct val="20000"/>
                </a:spcAft>
                <a:buChar char="•"/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de-DE" altLang="de-DE" sz="1000">
                  <a:solidFill>
                    <a:schemeClr val="bg1"/>
                  </a:solidFill>
                  <a:latin typeface="Comic Sans MS" pitchFamily="66" charset="0"/>
                </a:rPr>
                <a:t>polySi_1</a:t>
              </a:r>
            </a:p>
          </p:txBody>
        </p:sp>
        <p:sp>
          <p:nvSpPr>
            <p:cNvPr id="19505" name="Text Box 67"/>
            <p:cNvSpPr txBox="1">
              <a:spLocks noChangeArrowheads="1"/>
            </p:cNvSpPr>
            <p:nvPr/>
          </p:nvSpPr>
          <p:spPr bwMode="auto">
            <a:xfrm>
              <a:off x="3560" y="2187"/>
              <a:ext cx="441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130000"/>
                </a:lnSpc>
                <a:spcBef>
                  <a:spcPct val="20000"/>
                </a:spcBef>
                <a:spcAft>
                  <a:spcPct val="20000"/>
                </a:spcAft>
                <a:buChar char="»"/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>
                <a:lnSpc>
                  <a:spcPct val="130000"/>
                </a:lnSpc>
                <a:spcBef>
                  <a:spcPct val="20000"/>
                </a:spcBef>
                <a:spcAft>
                  <a:spcPct val="20000"/>
                </a:spcAft>
                <a:buChar char="•"/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>
                <a:lnSpc>
                  <a:spcPct val="130000"/>
                </a:lnSpc>
                <a:spcBef>
                  <a:spcPct val="20000"/>
                </a:spcBef>
                <a:spcAft>
                  <a:spcPct val="20000"/>
                </a:spcAft>
                <a:buChar char="•"/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de-DE" altLang="de-DE" sz="1000">
                  <a:solidFill>
                    <a:schemeClr val="bg1"/>
                  </a:solidFill>
                  <a:latin typeface="Comic Sans MS" pitchFamily="66" charset="0"/>
                </a:rPr>
                <a:t>polySi_2</a:t>
              </a:r>
            </a:p>
          </p:txBody>
        </p:sp>
        <p:sp>
          <p:nvSpPr>
            <p:cNvPr id="19506" name="Text Box 68"/>
            <p:cNvSpPr txBox="1">
              <a:spLocks noChangeArrowheads="1"/>
            </p:cNvSpPr>
            <p:nvPr/>
          </p:nvSpPr>
          <p:spPr bwMode="auto">
            <a:xfrm>
              <a:off x="2744" y="2822"/>
              <a:ext cx="336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130000"/>
                </a:lnSpc>
                <a:spcBef>
                  <a:spcPct val="20000"/>
                </a:spcBef>
                <a:spcAft>
                  <a:spcPct val="20000"/>
                </a:spcAft>
                <a:buChar char="»"/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>
                <a:lnSpc>
                  <a:spcPct val="130000"/>
                </a:lnSpc>
                <a:spcBef>
                  <a:spcPct val="20000"/>
                </a:spcBef>
                <a:spcAft>
                  <a:spcPct val="20000"/>
                </a:spcAft>
                <a:buChar char="•"/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>
                <a:lnSpc>
                  <a:spcPct val="130000"/>
                </a:lnSpc>
                <a:spcBef>
                  <a:spcPct val="20000"/>
                </a:spcBef>
                <a:spcAft>
                  <a:spcPct val="20000"/>
                </a:spcAft>
                <a:buChar char="•"/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de-DE" altLang="de-DE" sz="1000">
                  <a:solidFill>
                    <a:schemeClr val="bg1"/>
                  </a:solidFill>
                  <a:latin typeface="Comic Sans MS" pitchFamily="66" charset="0"/>
                </a:rPr>
                <a:t>n bulk</a:t>
              </a:r>
            </a:p>
          </p:txBody>
        </p:sp>
        <p:sp>
          <p:nvSpPr>
            <p:cNvPr id="19507" name="Text Box 69"/>
            <p:cNvSpPr txBox="1">
              <a:spLocks noChangeArrowheads="1"/>
            </p:cNvSpPr>
            <p:nvPr/>
          </p:nvSpPr>
          <p:spPr bwMode="auto">
            <a:xfrm>
              <a:off x="5057" y="2432"/>
              <a:ext cx="361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130000"/>
                </a:lnSpc>
                <a:spcBef>
                  <a:spcPct val="20000"/>
                </a:spcBef>
                <a:spcAft>
                  <a:spcPct val="20000"/>
                </a:spcAft>
                <a:buChar char="»"/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>
                <a:lnSpc>
                  <a:spcPct val="130000"/>
                </a:lnSpc>
                <a:spcBef>
                  <a:spcPct val="20000"/>
                </a:spcBef>
                <a:spcAft>
                  <a:spcPct val="20000"/>
                </a:spcAft>
                <a:buChar char="•"/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>
                <a:lnSpc>
                  <a:spcPct val="130000"/>
                </a:lnSpc>
                <a:spcBef>
                  <a:spcPct val="20000"/>
                </a:spcBef>
                <a:spcAft>
                  <a:spcPct val="20000"/>
                </a:spcAft>
                <a:buChar char="•"/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de-DE" altLang="de-DE" sz="1000">
                  <a:solidFill>
                    <a:schemeClr val="bg1"/>
                  </a:solidFill>
                  <a:latin typeface="Comic Sans MS" pitchFamily="66" charset="0"/>
                </a:rPr>
                <a:t>deep p</a:t>
              </a:r>
            </a:p>
          </p:txBody>
        </p:sp>
        <p:sp>
          <p:nvSpPr>
            <p:cNvPr id="19508" name="Text Box 70"/>
            <p:cNvSpPr txBox="1">
              <a:spLocks noChangeArrowheads="1"/>
            </p:cNvSpPr>
            <p:nvPr/>
          </p:nvSpPr>
          <p:spPr bwMode="auto">
            <a:xfrm>
              <a:off x="3515" y="2387"/>
              <a:ext cx="361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130000"/>
                </a:lnSpc>
                <a:spcBef>
                  <a:spcPct val="20000"/>
                </a:spcBef>
                <a:spcAft>
                  <a:spcPct val="20000"/>
                </a:spcAft>
                <a:buChar char="»"/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>
                <a:lnSpc>
                  <a:spcPct val="130000"/>
                </a:lnSpc>
                <a:spcBef>
                  <a:spcPct val="20000"/>
                </a:spcBef>
                <a:spcAft>
                  <a:spcPct val="20000"/>
                </a:spcAft>
                <a:buChar char="•"/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>
                <a:lnSpc>
                  <a:spcPct val="130000"/>
                </a:lnSpc>
                <a:spcBef>
                  <a:spcPct val="20000"/>
                </a:spcBef>
                <a:spcAft>
                  <a:spcPct val="20000"/>
                </a:spcAft>
                <a:buChar char="•"/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de-DE" altLang="de-DE" sz="1000">
                  <a:solidFill>
                    <a:schemeClr val="bg1"/>
                  </a:solidFill>
                  <a:latin typeface="Comic Sans MS" pitchFamily="66" charset="0"/>
                </a:rPr>
                <a:t>deep n</a:t>
              </a:r>
            </a:p>
          </p:txBody>
        </p:sp>
        <p:sp>
          <p:nvSpPr>
            <p:cNvPr id="19509" name="Text Box 71"/>
            <p:cNvSpPr txBox="1">
              <a:spLocks noChangeArrowheads="1"/>
            </p:cNvSpPr>
            <p:nvPr/>
          </p:nvSpPr>
          <p:spPr bwMode="auto">
            <a:xfrm>
              <a:off x="2971" y="2296"/>
              <a:ext cx="220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130000"/>
                </a:lnSpc>
                <a:spcBef>
                  <a:spcPct val="20000"/>
                </a:spcBef>
                <a:spcAft>
                  <a:spcPct val="20000"/>
                </a:spcAft>
                <a:buChar char="»"/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>
                <a:lnSpc>
                  <a:spcPct val="130000"/>
                </a:lnSpc>
                <a:spcBef>
                  <a:spcPct val="20000"/>
                </a:spcBef>
                <a:spcAft>
                  <a:spcPct val="20000"/>
                </a:spcAft>
                <a:buChar char="•"/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>
                <a:lnSpc>
                  <a:spcPct val="130000"/>
                </a:lnSpc>
                <a:spcBef>
                  <a:spcPct val="20000"/>
                </a:spcBef>
                <a:spcAft>
                  <a:spcPct val="20000"/>
                </a:spcAft>
                <a:buChar char="•"/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de-DE" altLang="de-DE" sz="1000">
                  <a:solidFill>
                    <a:schemeClr val="bg1"/>
                  </a:solidFill>
                  <a:latin typeface="Comic Sans MS" pitchFamily="66" charset="0"/>
                </a:rPr>
                <a:t>p+ </a:t>
              </a:r>
            </a:p>
          </p:txBody>
        </p:sp>
        <p:sp>
          <p:nvSpPr>
            <p:cNvPr id="19510" name="Text Box 72"/>
            <p:cNvSpPr txBox="1">
              <a:spLocks noChangeArrowheads="1"/>
            </p:cNvSpPr>
            <p:nvPr/>
          </p:nvSpPr>
          <p:spPr bwMode="auto">
            <a:xfrm>
              <a:off x="5064" y="2296"/>
              <a:ext cx="220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130000"/>
                </a:lnSpc>
                <a:spcBef>
                  <a:spcPct val="20000"/>
                </a:spcBef>
                <a:spcAft>
                  <a:spcPct val="20000"/>
                </a:spcAft>
                <a:buChar char="»"/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1pPr>
              <a:lvl2pPr marL="742950" indent="-285750">
                <a:lnSpc>
                  <a:spcPct val="130000"/>
                </a:lnSpc>
                <a:spcBef>
                  <a:spcPct val="20000"/>
                </a:spcBef>
                <a:spcAft>
                  <a:spcPct val="20000"/>
                </a:spcAft>
                <a:buChar char="•"/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2pPr>
              <a:lvl3pPr marL="1143000" indent="-228600">
                <a:lnSpc>
                  <a:spcPct val="130000"/>
                </a:lnSpc>
                <a:spcBef>
                  <a:spcPct val="20000"/>
                </a:spcBef>
                <a:spcAft>
                  <a:spcPct val="20000"/>
                </a:spcAft>
                <a:buChar char="•"/>
                <a:defRPr sz="1600">
                  <a:solidFill>
                    <a:schemeClr val="tx1"/>
                  </a:solidFill>
                  <a:latin typeface="Arial Unicode MS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 Unicode MS" pitchFamily="34" charset="-128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de-DE" altLang="de-DE" sz="1000">
                  <a:solidFill>
                    <a:schemeClr val="bg1"/>
                  </a:solidFill>
                  <a:latin typeface="Comic Sans MS" pitchFamily="66" charset="0"/>
                </a:rPr>
                <a:t>n+ </a:t>
              </a:r>
            </a:p>
          </p:txBody>
        </p:sp>
      </p:grpSp>
      <p:sp>
        <p:nvSpPr>
          <p:cNvPr id="19499" name="Text Box 74"/>
          <p:cNvSpPr txBox="1">
            <a:spLocks noChangeArrowheads="1"/>
          </p:cNvSpPr>
          <p:nvPr/>
        </p:nvSpPr>
        <p:spPr bwMode="auto">
          <a:xfrm>
            <a:off x="6248400" y="6405563"/>
            <a:ext cx="188277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266700" indent="-266700">
              <a:lnSpc>
                <a:spcPct val="130000"/>
              </a:lnSpc>
              <a:spcBef>
                <a:spcPct val="20000"/>
              </a:spcBef>
              <a:spcAft>
                <a:spcPct val="20000"/>
              </a:spcAft>
              <a:buChar char="»"/>
              <a:defRPr sz="1600">
                <a:solidFill>
                  <a:schemeClr val="tx1"/>
                </a:solidFill>
                <a:latin typeface="Arial Unicode MS" pitchFamily="34" charset="-128"/>
              </a:defRPr>
            </a:lvl1pPr>
            <a:lvl2pPr marL="742950" indent="-285750">
              <a:lnSpc>
                <a:spcPct val="130000"/>
              </a:lnSpc>
              <a:spcBef>
                <a:spcPct val="20000"/>
              </a:spcBef>
              <a:spcAft>
                <a:spcPct val="20000"/>
              </a:spcAft>
              <a:buChar char="•"/>
              <a:defRPr sz="1600">
                <a:solidFill>
                  <a:schemeClr val="tx1"/>
                </a:solidFill>
                <a:latin typeface="Arial Unicode MS" pitchFamily="34" charset="-128"/>
              </a:defRPr>
            </a:lvl2pPr>
            <a:lvl3pPr marL="1143000" indent="-228600">
              <a:lnSpc>
                <a:spcPct val="130000"/>
              </a:lnSpc>
              <a:spcBef>
                <a:spcPct val="20000"/>
              </a:spcBef>
              <a:spcAft>
                <a:spcPct val="20000"/>
              </a:spcAft>
              <a:buChar char="•"/>
              <a:defRPr sz="1600">
                <a:solidFill>
                  <a:schemeClr val="tx1"/>
                </a:solidFill>
                <a:latin typeface="Arial Unicode MS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Unicode MS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None/>
            </a:pPr>
            <a:r>
              <a:rPr lang="de-DE" altLang="de-DE" sz="1200" dirty="0">
                <a:latin typeface="Comic Sans MS" pitchFamily="66" charset="0"/>
              </a:rPr>
              <a:t>Animation </a:t>
            </a:r>
            <a:r>
              <a:rPr lang="de-DE" altLang="de-DE" sz="1200" dirty="0" err="1">
                <a:latin typeface="Comic Sans MS" pitchFamily="66" charset="0"/>
              </a:rPr>
              <a:t>by</a:t>
            </a:r>
            <a:r>
              <a:rPr lang="de-DE" altLang="de-DE" sz="1200" dirty="0">
                <a:latin typeface="Comic Sans MS" pitchFamily="66" charset="0"/>
              </a:rPr>
              <a:t> P. Lechner</a:t>
            </a:r>
          </a:p>
        </p:txBody>
      </p:sp>
      <p:sp>
        <p:nvSpPr>
          <p:cNvPr id="19500" name="Rectangle 75"/>
          <p:cNvSpPr>
            <a:spLocks noChangeArrowheads="1"/>
          </p:cNvSpPr>
          <p:nvPr/>
        </p:nvSpPr>
        <p:spPr bwMode="auto">
          <a:xfrm>
            <a:off x="1463675" y="136525"/>
            <a:ext cx="7543800" cy="75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130000"/>
              </a:lnSpc>
              <a:spcBef>
                <a:spcPct val="20000"/>
              </a:spcBef>
              <a:spcAft>
                <a:spcPct val="20000"/>
              </a:spcAft>
              <a:buChar char="»"/>
              <a:defRPr sz="1600">
                <a:solidFill>
                  <a:schemeClr val="tx1"/>
                </a:solidFill>
                <a:latin typeface="Arial Unicode MS" pitchFamily="34" charset="-128"/>
              </a:defRPr>
            </a:lvl1pPr>
            <a:lvl2pPr marL="742950" indent="-285750">
              <a:lnSpc>
                <a:spcPct val="130000"/>
              </a:lnSpc>
              <a:spcBef>
                <a:spcPct val="20000"/>
              </a:spcBef>
              <a:spcAft>
                <a:spcPct val="20000"/>
              </a:spcAft>
              <a:buChar char="•"/>
              <a:defRPr sz="1600">
                <a:solidFill>
                  <a:schemeClr val="tx1"/>
                </a:solidFill>
                <a:latin typeface="Arial Unicode MS" pitchFamily="34" charset="-128"/>
              </a:defRPr>
            </a:lvl2pPr>
            <a:lvl3pPr marL="1143000" indent="-228600">
              <a:lnSpc>
                <a:spcPct val="130000"/>
              </a:lnSpc>
              <a:spcBef>
                <a:spcPct val="20000"/>
              </a:spcBef>
              <a:spcAft>
                <a:spcPct val="20000"/>
              </a:spcAft>
              <a:buChar char="•"/>
              <a:defRPr sz="1600">
                <a:solidFill>
                  <a:schemeClr val="tx1"/>
                </a:solidFill>
                <a:latin typeface="Arial Unicode MS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 Unicode MS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 Unicode MS" pitchFamily="34" charset="-128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de-DE" sz="3200" b="1">
                <a:solidFill>
                  <a:srgbClr val="FF0000"/>
                </a:solidFill>
                <a:latin typeface="Arial" charset="0"/>
              </a:rPr>
              <a:t>Process steps (DEPFET)</a:t>
            </a:r>
          </a:p>
        </p:txBody>
      </p:sp>
      <p:sp>
        <p:nvSpPr>
          <p:cNvPr id="55" name="Rectangle 5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604250" y="6597650"/>
            <a:ext cx="539750" cy="2603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6FF29F-412A-4CCD-969A-6823A2E3362E}" type="slidenum">
              <a:rPr lang="en-GB"/>
              <a:pPr>
                <a:defRPr/>
              </a:pPr>
              <a:t>58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888213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66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 nodeType="clickPar">
                      <p:stCondLst>
                        <p:cond delay="indefinite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0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83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 nodeType="clickPar">
                      <p:stCondLst>
                        <p:cond delay="indefinite"/>
                      </p:stCondLst>
                      <p:childTnLst>
                        <p:par>
                          <p:cTn id="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 nodeType="clickPar">
                      <p:stCondLst>
                        <p:cond delay="indefinite"/>
                      </p:stCondLst>
                      <p:childTnLst>
                        <p:par>
                          <p:cTn id="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 nodeType="clickPar">
                      <p:stCondLst>
                        <p:cond delay="indefinite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01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 nodeType="clickPar">
                      <p:stCondLst>
                        <p:cond delay="indefinite"/>
                      </p:stCondLst>
                      <p:childTnLst>
                        <p:par>
                          <p:cTn id="10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1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 nodeType="clickPar">
                      <p:stCondLst>
                        <p:cond delay="indefinite"/>
                      </p:stCondLst>
                      <p:childTnLst>
                        <p:par>
                          <p:cTn id="1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21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 nodeType="clickPar">
                      <p:stCondLst>
                        <p:cond delay="indefinite"/>
                      </p:stCondLst>
                      <p:childTnLst>
                        <p:par>
                          <p:cTn id="1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 nodeType="clickPar">
                      <p:stCondLst>
                        <p:cond delay="indefinite"/>
                      </p:stCondLst>
                      <p:childTnLst>
                        <p:par>
                          <p:cTn id="1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de-DE" smtClean="0"/>
              <a:t>Basic Silicon Detector Types</a:t>
            </a:r>
          </a:p>
        </p:txBody>
      </p:sp>
      <p:sp>
        <p:nvSpPr>
          <p:cNvPr id="29700" name="Text Box 4"/>
          <p:cNvSpPr txBox="1">
            <a:spLocks noChangeArrowheads="1"/>
          </p:cNvSpPr>
          <p:nvPr/>
        </p:nvSpPr>
        <p:spPr bwMode="auto">
          <a:xfrm>
            <a:off x="2032000" y="1647825"/>
            <a:ext cx="5586786" cy="3293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altLang="de-DE" dirty="0"/>
              <a:t>Silicon sensors are made form Si-wafers:</a:t>
            </a:r>
          </a:p>
          <a:p>
            <a:pPr eaLnBrk="1" hangingPunct="1"/>
            <a:endParaRPr lang="en-GB" altLang="de-DE" dirty="0"/>
          </a:p>
          <a:p>
            <a:pPr eaLnBrk="1" hangingPunct="1"/>
            <a:r>
              <a:rPr lang="en-GB" altLang="de-DE" dirty="0"/>
              <a:t>Diameter	thickness</a:t>
            </a:r>
          </a:p>
          <a:p>
            <a:pPr eaLnBrk="1" hangingPunct="1"/>
            <a:r>
              <a:rPr lang="en-GB" altLang="de-DE" dirty="0"/>
              <a:t>4” (~10 cm) 	~300 </a:t>
            </a:r>
            <a:r>
              <a:rPr lang="en-GB" altLang="de-DE" dirty="0">
                <a:latin typeface="Symbol" pitchFamily="18" charset="2"/>
              </a:rPr>
              <a:t>m</a:t>
            </a:r>
            <a:r>
              <a:rPr lang="en-GB" altLang="de-DE" dirty="0"/>
              <a:t>m</a:t>
            </a:r>
          </a:p>
          <a:p>
            <a:pPr eaLnBrk="1" hangingPunct="1"/>
            <a:r>
              <a:rPr lang="en-GB" altLang="de-DE" dirty="0"/>
              <a:t>6” (15 cm) 	~500 </a:t>
            </a:r>
            <a:r>
              <a:rPr lang="en-GB" altLang="de-DE" dirty="0">
                <a:latin typeface="Symbol" pitchFamily="18" charset="2"/>
              </a:rPr>
              <a:t>m</a:t>
            </a:r>
            <a:r>
              <a:rPr lang="en-GB" altLang="de-DE" dirty="0"/>
              <a:t>m</a:t>
            </a:r>
          </a:p>
          <a:p>
            <a:pPr eaLnBrk="1" hangingPunct="1"/>
            <a:r>
              <a:rPr lang="en-GB" altLang="de-DE" dirty="0"/>
              <a:t>8” (20 cm)	no high resistivity material available yet</a:t>
            </a:r>
          </a:p>
          <a:p>
            <a:pPr eaLnBrk="1" hangingPunct="1"/>
            <a:endParaRPr lang="en-GB" altLang="de-DE" dirty="0"/>
          </a:p>
          <a:p>
            <a:pPr eaLnBrk="1" hangingPunct="1">
              <a:buFont typeface="Symbol" pitchFamily="18" charset="2"/>
              <a:buChar char="Þ"/>
            </a:pPr>
            <a:r>
              <a:rPr lang="en-GB" altLang="de-DE" dirty="0" smtClean="0"/>
              <a:t> thin</a:t>
            </a:r>
            <a:r>
              <a:rPr lang="en-GB" altLang="de-DE" dirty="0"/>
              <a:t>, large area detectors</a:t>
            </a:r>
          </a:p>
          <a:p>
            <a:pPr eaLnBrk="1" hangingPunct="1">
              <a:buFont typeface="Symbol" pitchFamily="18" charset="2"/>
              <a:buNone/>
            </a:pPr>
            <a:endParaRPr lang="en-GB" altLang="de-DE" dirty="0"/>
          </a:p>
          <a:p>
            <a:pPr eaLnBrk="1" hangingPunct="1">
              <a:buFont typeface="Symbol" pitchFamily="18" charset="2"/>
              <a:buNone/>
            </a:pPr>
            <a:r>
              <a:rPr lang="en-GB" altLang="de-DE" dirty="0"/>
              <a:t>Photon detection (visible &amp; near infrared)</a:t>
            </a:r>
          </a:p>
          <a:p>
            <a:pPr eaLnBrk="1" hangingPunct="1">
              <a:buFont typeface="Symbol" pitchFamily="18" charset="2"/>
              <a:buNone/>
            </a:pPr>
            <a:r>
              <a:rPr lang="en-GB" altLang="de-DE" dirty="0"/>
              <a:t>Soft x-ray detection (spectroscopy &amp; imaging)</a:t>
            </a:r>
          </a:p>
          <a:p>
            <a:pPr eaLnBrk="1" hangingPunct="1">
              <a:buFont typeface="Symbol" pitchFamily="18" charset="2"/>
              <a:buNone/>
            </a:pPr>
            <a:r>
              <a:rPr lang="en-GB" altLang="de-DE" dirty="0"/>
              <a:t>Tracking of ionising particles (position sensitive)</a:t>
            </a:r>
          </a:p>
          <a:p>
            <a:pPr eaLnBrk="1" hangingPunct="1">
              <a:buFont typeface="Symbol" pitchFamily="18" charset="2"/>
              <a:buNone/>
            </a:pPr>
            <a:endParaRPr lang="en-GB" altLang="de-DE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604250" y="6597650"/>
            <a:ext cx="539750" cy="2603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6FF29F-412A-4CCD-969A-6823A2E3362E}" type="slidenum">
              <a:rPr lang="en-GB"/>
              <a:pPr>
                <a:defRPr/>
              </a:pPr>
              <a:t>59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5034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For E&gt;</a:t>
            </a:r>
            <a:r>
              <a:rPr lang="en-GB" dirty="0" err="1" smtClean="0"/>
              <a:t>Ev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4A6A59D-944C-415D-B0AC-758C8F70E9DA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graphicFrame>
        <p:nvGraphicFramePr>
          <p:cNvPr id="5" name="Diagramm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3913901"/>
              </p:ext>
            </p:extLst>
          </p:nvPr>
        </p:nvGraphicFramePr>
        <p:xfrm>
          <a:off x="1187624" y="1124744"/>
          <a:ext cx="6668373" cy="31525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feld 5"/>
          <p:cNvSpPr txBox="1"/>
          <p:nvPr/>
        </p:nvSpPr>
        <p:spPr>
          <a:xfrm>
            <a:off x="7812360" y="3645024"/>
            <a:ext cx="6286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E/eV</a:t>
            </a:r>
            <a:endParaRPr lang="en-GB" dirty="0"/>
          </a:p>
        </p:txBody>
      </p:sp>
      <p:sp>
        <p:nvSpPr>
          <p:cNvPr id="7" name="Textfeld 6"/>
          <p:cNvSpPr txBox="1"/>
          <p:nvPr/>
        </p:nvSpPr>
        <p:spPr>
          <a:xfrm>
            <a:off x="675818" y="1218238"/>
            <a:ext cx="5838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F(E)</a:t>
            </a:r>
            <a:endParaRPr lang="en-GB" dirty="0"/>
          </a:p>
        </p:txBody>
      </p:sp>
      <p:sp>
        <p:nvSpPr>
          <p:cNvPr id="8" name="Textfeld 7"/>
          <p:cNvSpPr txBox="1"/>
          <p:nvPr/>
        </p:nvSpPr>
        <p:spPr>
          <a:xfrm>
            <a:off x="3419872" y="2348880"/>
            <a:ext cx="9076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T=300K</a:t>
            </a:r>
            <a:endParaRPr lang="en-GB" dirty="0"/>
          </a:p>
        </p:txBody>
      </p:sp>
      <p:sp>
        <p:nvSpPr>
          <p:cNvPr id="9" name="Textfeld 8"/>
          <p:cNvSpPr txBox="1"/>
          <p:nvPr/>
        </p:nvSpPr>
        <p:spPr>
          <a:xfrm>
            <a:off x="2771800" y="3284984"/>
            <a:ext cx="9076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T=270K</a:t>
            </a:r>
            <a:endParaRPr lang="en-GB" dirty="0"/>
          </a:p>
        </p:txBody>
      </p:sp>
      <p:graphicFrame>
        <p:nvGraphicFramePr>
          <p:cNvPr id="11" name="Objek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0528284"/>
              </p:ext>
            </p:extLst>
          </p:nvPr>
        </p:nvGraphicFramePr>
        <p:xfrm>
          <a:off x="1031875" y="4700588"/>
          <a:ext cx="5973763" cy="1249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89" name="Equation" r:id="rId4" imgW="2628720" imgH="672840" progId="Equation.3">
                  <p:embed/>
                </p:oleObj>
              </mc:Choice>
              <mc:Fallback>
                <p:oleObj name="Equation" r:id="rId4" imgW="2628720" imgH="67284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031875" y="4700588"/>
                        <a:ext cx="5973763" cy="12493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98953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3" name="Picture 3" descr="diod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8588" y="1079500"/>
            <a:ext cx="3965575" cy="396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4" name="Picture 4" descr="pot_diod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7613" y="1196975"/>
            <a:ext cx="4152900" cy="361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5" name="Rectangle 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de-DE" smtClean="0"/>
              <a:t>Planar Diode</a:t>
            </a:r>
          </a:p>
        </p:txBody>
      </p:sp>
      <p:sp>
        <p:nvSpPr>
          <p:cNvPr id="30726" name="Text Box 8"/>
          <p:cNvSpPr txBox="1">
            <a:spLocks noChangeArrowheads="1"/>
          </p:cNvSpPr>
          <p:nvPr/>
        </p:nvSpPr>
        <p:spPr bwMode="auto">
          <a:xfrm>
            <a:off x="1908175" y="5084763"/>
            <a:ext cx="6737350" cy="1465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altLang="de-DE"/>
              <a:t>Mainly used as photodiode</a:t>
            </a:r>
          </a:p>
          <a:p>
            <a:pPr eaLnBrk="1" hangingPunct="1"/>
            <a:r>
              <a:rPr lang="en-GB" altLang="de-DE"/>
              <a:t>Area ~ 1cm</a:t>
            </a:r>
            <a:r>
              <a:rPr lang="en-GB" altLang="de-DE" baseline="30000"/>
              <a:t>2</a:t>
            </a:r>
          </a:p>
          <a:p>
            <a:pPr eaLnBrk="1" hangingPunct="1"/>
            <a:r>
              <a:rPr lang="en-GB" altLang="de-DE"/>
              <a:t>Rather large capacitance: 80 pF =&gt; 500 electrons noise (ENC)</a:t>
            </a:r>
          </a:p>
          <a:p>
            <a:pPr eaLnBrk="1" hangingPunct="1"/>
            <a:r>
              <a:rPr lang="en-GB" altLang="de-DE"/>
              <a:t>Readout of scintillator crystals with high light yield (CsI(Tl), BGO)</a:t>
            </a:r>
          </a:p>
          <a:p>
            <a:pPr eaLnBrk="1" hangingPunct="1"/>
            <a:r>
              <a:rPr lang="en-GB" altLang="de-DE"/>
              <a:t>Nuclear counter effect!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604250" y="6597650"/>
            <a:ext cx="539750" cy="2603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6FF29F-412A-4CCD-969A-6823A2E3362E}" type="slidenum">
              <a:rPr lang="en-GB"/>
              <a:pPr>
                <a:defRPr/>
              </a:pPr>
              <a:t>60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515424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7" name="Picture 3" descr="1stri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1052513"/>
            <a:ext cx="3970337" cy="3970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8" name="Picture 4" descr="pot_stri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1052513"/>
            <a:ext cx="4152900" cy="361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9" name="Rectangle 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de-DE" smtClean="0"/>
              <a:t>Strip Detectors</a:t>
            </a:r>
          </a:p>
        </p:txBody>
      </p:sp>
      <p:sp>
        <p:nvSpPr>
          <p:cNvPr id="31750" name="Text Box 8"/>
          <p:cNvSpPr txBox="1">
            <a:spLocks noChangeArrowheads="1"/>
          </p:cNvSpPr>
          <p:nvPr/>
        </p:nvSpPr>
        <p:spPr bwMode="auto">
          <a:xfrm>
            <a:off x="2103438" y="5249863"/>
            <a:ext cx="3459162" cy="91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altLang="de-DE"/>
              <a:t>Position resolution (projective)</a:t>
            </a:r>
          </a:p>
          <a:p>
            <a:pPr eaLnBrk="1" hangingPunct="1"/>
            <a:r>
              <a:rPr lang="en-GB" altLang="de-DE"/>
              <a:t>Typical pitch: p  ~ (25 – 100) </a:t>
            </a:r>
            <a:r>
              <a:rPr lang="en-GB" altLang="de-DE">
                <a:latin typeface="Symbol" pitchFamily="18" charset="2"/>
              </a:rPr>
              <a:t>m</a:t>
            </a:r>
            <a:r>
              <a:rPr lang="en-GB" altLang="de-DE"/>
              <a:t>m</a:t>
            </a:r>
          </a:p>
          <a:p>
            <a:pPr eaLnBrk="1" hangingPunct="1"/>
            <a:r>
              <a:rPr lang="en-GB" altLang="de-DE"/>
              <a:t>Capacitance ~ 1pF/cm</a:t>
            </a:r>
          </a:p>
        </p:txBody>
      </p:sp>
      <p:sp>
        <p:nvSpPr>
          <p:cNvPr id="31751" name="Rectangle 11"/>
          <p:cNvSpPr>
            <a:spLocks noChangeArrowheads="1"/>
          </p:cNvSpPr>
          <p:nvPr/>
        </p:nvSpPr>
        <p:spPr bwMode="auto">
          <a:xfrm>
            <a:off x="4211638" y="1484313"/>
            <a:ext cx="431800" cy="3603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de-DE" altLang="de-DE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604250" y="6597650"/>
            <a:ext cx="539750" cy="2603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6FF29F-412A-4CCD-969A-6823A2E3362E}" type="slidenum">
              <a:rPr lang="en-GB"/>
              <a:pPr>
                <a:defRPr/>
              </a:pPr>
              <a:t>61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113413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de-DE" smtClean="0"/>
              <a:t>Resolution</a:t>
            </a:r>
          </a:p>
        </p:txBody>
      </p:sp>
      <p:sp>
        <p:nvSpPr>
          <p:cNvPr id="32772" name="Text Box 4"/>
          <p:cNvSpPr txBox="1">
            <a:spLocks noChangeArrowheads="1"/>
          </p:cNvSpPr>
          <p:nvPr/>
        </p:nvSpPr>
        <p:spPr bwMode="auto">
          <a:xfrm>
            <a:off x="1600200" y="1431925"/>
            <a:ext cx="55054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altLang="de-DE"/>
              <a:t>Binary readout: 	fixed threshold, yes/no information</a:t>
            </a:r>
          </a:p>
          <a:p>
            <a:pPr eaLnBrk="1" hangingPunct="1"/>
            <a:r>
              <a:rPr lang="en-GB" altLang="de-DE"/>
              <a:t>		charge contained in one cell (strip)</a:t>
            </a:r>
          </a:p>
        </p:txBody>
      </p:sp>
      <p:pic>
        <p:nvPicPr>
          <p:cNvPr id="3277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638" y="2060575"/>
            <a:ext cx="1519237" cy="70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4" name="Text Box 6"/>
          <p:cNvSpPr txBox="1">
            <a:spLocks noChangeArrowheads="1"/>
          </p:cNvSpPr>
          <p:nvPr/>
        </p:nvSpPr>
        <p:spPr bwMode="auto">
          <a:xfrm>
            <a:off x="1616075" y="2852738"/>
            <a:ext cx="53530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altLang="de-DE"/>
              <a:t>Analogue readout with charge division &amp; weighting:</a:t>
            </a:r>
          </a:p>
        </p:txBody>
      </p:sp>
      <p:pic>
        <p:nvPicPr>
          <p:cNvPr id="3277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0" y="3141663"/>
            <a:ext cx="2103438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2776" name="Group 72"/>
          <p:cNvGrpSpPr>
            <a:grpSpLocks/>
          </p:cNvGrpSpPr>
          <p:nvPr/>
        </p:nvGrpSpPr>
        <p:grpSpPr bwMode="auto">
          <a:xfrm>
            <a:off x="1835150" y="3357562"/>
            <a:ext cx="6848475" cy="2663824"/>
            <a:chOff x="1189" y="2885"/>
            <a:chExt cx="4314" cy="1678"/>
          </a:xfrm>
        </p:grpSpPr>
        <p:sp>
          <p:nvSpPr>
            <p:cNvPr id="32778" name="Rectangle 24"/>
            <p:cNvSpPr>
              <a:spLocks noChangeArrowheads="1"/>
            </p:cNvSpPr>
            <p:nvPr/>
          </p:nvSpPr>
          <p:spPr bwMode="auto">
            <a:xfrm>
              <a:off x="3424" y="3203"/>
              <a:ext cx="227" cy="59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de-DE" altLang="de-DE"/>
            </a:p>
          </p:txBody>
        </p:sp>
        <p:sp>
          <p:nvSpPr>
            <p:cNvPr id="32779" name="AutoShape 23"/>
            <p:cNvSpPr>
              <a:spLocks noChangeArrowheads="1"/>
            </p:cNvSpPr>
            <p:nvPr/>
          </p:nvSpPr>
          <p:spPr bwMode="auto">
            <a:xfrm rot="10800000" flipH="1">
              <a:off x="2426" y="3203"/>
              <a:ext cx="227" cy="590"/>
            </a:xfrm>
            <a:prstGeom prst="rtTriangl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de-DE" altLang="de-DE"/>
            </a:p>
          </p:txBody>
        </p:sp>
        <p:grpSp>
          <p:nvGrpSpPr>
            <p:cNvPr id="32780" name="Group 12"/>
            <p:cNvGrpSpPr>
              <a:grpSpLocks/>
            </p:cNvGrpSpPr>
            <p:nvPr/>
          </p:nvGrpSpPr>
          <p:grpSpPr bwMode="auto">
            <a:xfrm>
              <a:off x="1247" y="3022"/>
              <a:ext cx="636" cy="862"/>
              <a:chOff x="1247" y="3022"/>
              <a:chExt cx="636" cy="862"/>
            </a:xfrm>
          </p:grpSpPr>
          <p:sp>
            <p:nvSpPr>
              <p:cNvPr id="32828" name="AutoShape 11"/>
              <p:cNvSpPr>
                <a:spLocks noChangeArrowheads="1"/>
              </p:cNvSpPr>
              <p:nvPr/>
            </p:nvSpPr>
            <p:spPr bwMode="auto">
              <a:xfrm rot="10800000">
                <a:off x="1429" y="3203"/>
                <a:ext cx="181" cy="635"/>
              </a:xfrm>
              <a:prstGeom prst="triangle">
                <a:avLst>
                  <a:gd name="adj" fmla="val 500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2829" name="Rectangle 8"/>
              <p:cNvSpPr>
                <a:spLocks noChangeArrowheads="1"/>
              </p:cNvSpPr>
              <p:nvPr/>
            </p:nvSpPr>
            <p:spPr bwMode="auto">
              <a:xfrm>
                <a:off x="1247" y="3203"/>
                <a:ext cx="318" cy="59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2830" name="Rectangle 9"/>
              <p:cNvSpPr>
                <a:spLocks noChangeArrowheads="1"/>
              </p:cNvSpPr>
              <p:nvPr/>
            </p:nvSpPr>
            <p:spPr bwMode="auto">
              <a:xfrm>
                <a:off x="1565" y="3203"/>
                <a:ext cx="318" cy="59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2831" name="Line 10"/>
              <p:cNvSpPr>
                <a:spLocks noChangeShapeType="1"/>
              </p:cNvSpPr>
              <p:nvPr/>
            </p:nvSpPr>
            <p:spPr bwMode="auto">
              <a:xfrm flipV="1">
                <a:off x="1519" y="3022"/>
                <a:ext cx="0" cy="862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</p:grpSp>
        <p:sp>
          <p:nvSpPr>
            <p:cNvPr id="32781" name="Rectangle 15"/>
            <p:cNvSpPr>
              <a:spLocks noChangeArrowheads="1"/>
            </p:cNvSpPr>
            <p:nvPr/>
          </p:nvSpPr>
          <p:spPr bwMode="auto">
            <a:xfrm>
              <a:off x="2245" y="3203"/>
              <a:ext cx="318" cy="59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de-DE" altLang="de-DE"/>
            </a:p>
          </p:txBody>
        </p:sp>
        <p:sp>
          <p:nvSpPr>
            <p:cNvPr id="32782" name="Rectangle 16"/>
            <p:cNvSpPr>
              <a:spLocks noChangeArrowheads="1"/>
            </p:cNvSpPr>
            <p:nvPr/>
          </p:nvSpPr>
          <p:spPr bwMode="auto">
            <a:xfrm>
              <a:off x="2563" y="3203"/>
              <a:ext cx="318" cy="59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de-DE" altLang="de-DE"/>
            </a:p>
          </p:txBody>
        </p:sp>
        <p:sp>
          <p:nvSpPr>
            <p:cNvPr id="32783" name="Line 17"/>
            <p:cNvSpPr>
              <a:spLocks noChangeShapeType="1"/>
            </p:cNvSpPr>
            <p:nvPr/>
          </p:nvSpPr>
          <p:spPr bwMode="auto">
            <a:xfrm flipV="1">
              <a:off x="2426" y="3022"/>
              <a:ext cx="0" cy="862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2784" name="Rectangle 20"/>
            <p:cNvSpPr>
              <a:spLocks noChangeArrowheads="1"/>
            </p:cNvSpPr>
            <p:nvPr/>
          </p:nvSpPr>
          <p:spPr bwMode="auto">
            <a:xfrm>
              <a:off x="3242" y="3203"/>
              <a:ext cx="318" cy="59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de-DE" altLang="de-DE"/>
            </a:p>
          </p:txBody>
        </p:sp>
        <p:sp>
          <p:nvSpPr>
            <p:cNvPr id="32785" name="Rectangle 21"/>
            <p:cNvSpPr>
              <a:spLocks noChangeArrowheads="1"/>
            </p:cNvSpPr>
            <p:nvPr/>
          </p:nvSpPr>
          <p:spPr bwMode="auto">
            <a:xfrm>
              <a:off x="3560" y="3203"/>
              <a:ext cx="318" cy="59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de-DE" altLang="de-DE"/>
            </a:p>
          </p:txBody>
        </p:sp>
        <p:sp>
          <p:nvSpPr>
            <p:cNvPr id="32786" name="Line 22"/>
            <p:cNvSpPr>
              <a:spLocks noChangeShapeType="1"/>
            </p:cNvSpPr>
            <p:nvPr/>
          </p:nvSpPr>
          <p:spPr bwMode="auto">
            <a:xfrm flipV="1">
              <a:off x="3334" y="3067"/>
              <a:ext cx="362" cy="908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grpSp>
          <p:nvGrpSpPr>
            <p:cNvPr id="32787" name="Group 65"/>
            <p:cNvGrpSpPr>
              <a:grpSpLocks/>
            </p:cNvGrpSpPr>
            <p:nvPr/>
          </p:nvGrpSpPr>
          <p:grpSpPr bwMode="auto">
            <a:xfrm>
              <a:off x="4194" y="2885"/>
              <a:ext cx="1271" cy="953"/>
              <a:chOff x="4104" y="2840"/>
              <a:chExt cx="1271" cy="953"/>
            </a:xfrm>
          </p:grpSpPr>
          <p:sp>
            <p:nvSpPr>
              <p:cNvPr id="32794" name="Rectangle 25"/>
              <p:cNvSpPr>
                <a:spLocks noChangeArrowheads="1"/>
              </p:cNvSpPr>
              <p:nvPr/>
            </p:nvSpPr>
            <p:spPr bwMode="auto">
              <a:xfrm>
                <a:off x="4104" y="3158"/>
                <a:ext cx="318" cy="59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2795" name="Rectangle 26"/>
              <p:cNvSpPr>
                <a:spLocks noChangeArrowheads="1"/>
              </p:cNvSpPr>
              <p:nvPr/>
            </p:nvSpPr>
            <p:spPr bwMode="auto">
              <a:xfrm>
                <a:off x="4422" y="3158"/>
                <a:ext cx="318" cy="59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2796" name="Rectangle 27"/>
              <p:cNvSpPr>
                <a:spLocks noChangeArrowheads="1"/>
              </p:cNvSpPr>
              <p:nvPr/>
            </p:nvSpPr>
            <p:spPr bwMode="auto">
              <a:xfrm>
                <a:off x="5057" y="3158"/>
                <a:ext cx="318" cy="59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2797" name="Rectangle 28"/>
              <p:cNvSpPr>
                <a:spLocks noChangeArrowheads="1"/>
              </p:cNvSpPr>
              <p:nvPr/>
            </p:nvSpPr>
            <p:spPr bwMode="auto">
              <a:xfrm>
                <a:off x="4739" y="3158"/>
                <a:ext cx="318" cy="59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32798" name="Line 37"/>
              <p:cNvSpPr>
                <a:spLocks noChangeShapeType="1"/>
              </p:cNvSpPr>
              <p:nvPr/>
            </p:nvSpPr>
            <p:spPr bwMode="auto">
              <a:xfrm flipV="1">
                <a:off x="4422" y="3203"/>
                <a:ext cx="0" cy="9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2799" name="Line 43"/>
              <p:cNvSpPr>
                <a:spLocks noChangeShapeType="1"/>
              </p:cNvSpPr>
              <p:nvPr/>
            </p:nvSpPr>
            <p:spPr bwMode="auto">
              <a:xfrm>
                <a:off x="4740" y="3203"/>
                <a:ext cx="0" cy="9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grpSp>
            <p:nvGrpSpPr>
              <p:cNvPr id="32800" name="Group 51"/>
              <p:cNvGrpSpPr>
                <a:grpSpLocks/>
              </p:cNvGrpSpPr>
              <p:nvPr/>
            </p:nvGrpSpPr>
            <p:grpSpPr bwMode="auto">
              <a:xfrm>
                <a:off x="4286" y="2976"/>
                <a:ext cx="363" cy="182"/>
                <a:chOff x="4286" y="2976"/>
                <a:chExt cx="363" cy="182"/>
              </a:xfrm>
            </p:grpSpPr>
            <p:sp>
              <p:nvSpPr>
                <p:cNvPr id="32819" name="Line 30"/>
                <p:cNvSpPr>
                  <a:spLocks noChangeShapeType="1"/>
                </p:cNvSpPr>
                <p:nvPr/>
              </p:nvSpPr>
              <p:spPr bwMode="auto">
                <a:xfrm flipV="1">
                  <a:off x="4286" y="3067"/>
                  <a:ext cx="0" cy="91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32820" name="Line 31"/>
                <p:cNvSpPr>
                  <a:spLocks noChangeShapeType="1"/>
                </p:cNvSpPr>
                <p:nvPr/>
              </p:nvSpPr>
              <p:spPr bwMode="auto">
                <a:xfrm>
                  <a:off x="4286" y="3067"/>
                  <a:ext cx="4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32821" name="Line 32"/>
                <p:cNvSpPr>
                  <a:spLocks noChangeShapeType="1"/>
                </p:cNvSpPr>
                <p:nvPr/>
              </p:nvSpPr>
              <p:spPr bwMode="auto">
                <a:xfrm>
                  <a:off x="4422" y="2976"/>
                  <a:ext cx="0" cy="137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32822" name="Line 33"/>
                <p:cNvSpPr>
                  <a:spLocks noChangeShapeType="1"/>
                </p:cNvSpPr>
                <p:nvPr/>
              </p:nvSpPr>
              <p:spPr bwMode="auto">
                <a:xfrm>
                  <a:off x="4468" y="2976"/>
                  <a:ext cx="0" cy="137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32823" name="Line 34"/>
                <p:cNvSpPr>
                  <a:spLocks noChangeShapeType="1"/>
                </p:cNvSpPr>
                <p:nvPr/>
              </p:nvSpPr>
              <p:spPr bwMode="auto">
                <a:xfrm>
                  <a:off x="4286" y="3067"/>
                  <a:ext cx="13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32824" name="Line 35"/>
                <p:cNvSpPr>
                  <a:spLocks noChangeShapeType="1"/>
                </p:cNvSpPr>
                <p:nvPr/>
              </p:nvSpPr>
              <p:spPr bwMode="auto">
                <a:xfrm>
                  <a:off x="4468" y="3067"/>
                  <a:ext cx="13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32825" name="Line 36"/>
                <p:cNvSpPr>
                  <a:spLocks noChangeShapeType="1"/>
                </p:cNvSpPr>
                <p:nvPr/>
              </p:nvSpPr>
              <p:spPr bwMode="auto">
                <a:xfrm>
                  <a:off x="4604" y="3067"/>
                  <a:ext cx="0" cy="91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32826" name="Line 44"/>
                <p:cNvSpPr>
                  <a:spLocks noChangeShapeType="1"/>
                </p:cNvSpPr>
                <p:nvPr/>
              </p:nvSpPr>
              <p:spPr bwMode="auto">
                <a:xfrm flipV="1">
                  <a:off x="4603" y="3067"/>
                  <a:ext cx="0" cy="91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32827" name="Line 45"/>
                <p:cNvSpPr>
                  <a:spLocks noChangeShapeType="1"/>
                </p:cNvSpPr>
                <p:nvPr/>
              </p:nvSpPr>
              <p:spPr bwMode="auto">
                <a:xfrm>
                  <a:off x="4603" y="3067"/>
                  <a:ext cx="4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</p:grpSp>
          <p:sp>
            <p:nvSpPr>
              <p:cNvPr id="32801" name="Line 46"/>
              <p:cNvSpPr>
                <a:spLocks noChangeShapeType="1"/>
              </p:cNvSpPr>
              <p:nvPr/>
            </p:nvSpPr>
            <p:spPr bwMode="auto">
              <a:xfrm>
                <a:off x="4739" y="2976"/>
                <a:ext cx="0" cy="137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2802" name="Line 47"/>
              <p:cNvSpPr>
                <a:spLocks noChangeShapeType="1"/>
              </p:cNvSpPr>
              <p:nvPr/>
            </p:nvSpPr>
            <p:spPr bwMode="auto">
              <a:xfrm>
                <a:off x="4785" y="2976"/>
                <a:ext cx="0" cy="137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2803" name="Line 48"/>
              <p:cNvSpPr>
                <a:spLocks noChangeShapeType="1"/>
              </p:cNvSpPr>
              <p:nvPr/>
            </p:nvSpPr>
            <p:spPr bwMode="auto">
              <a:xfrm>
                <a:off x="4603" y="3067"/>
                <a:ext cx="13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2804" name="Line 49"/>
              <p:cNvSpPr>
                <a:spLocks noChangeShapeType="1"/>
              </p:cNvSpPr>
              <p:nvPr/>
            </p:nvSpPr>
            <p:spPr bwMode="auto">
              <a:xfrm>
                <a:off x="4785" y="3067"/>
                <a:ext cx="13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2805" name="Line 50"/>
              <p:cNvSpPr>
                <a:spLocks noChangeShapeType="1"/>
              </p:cNvSpPr>
              <p:nvPr/>
            </p:nvSpPr>
            <p:spPr bwMode="auto">
              <a:xfrm>
                <a:off x="4921" y="3067"/>
                <a:ext cx="0" cy="9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grpSp>
            <p:nvGrpSpPr>
              <p:cNvPr id="32806" name="Group 52"/>
              <p:cNvGrpSpPr>
                <a:grpSpLocks/>
              </p:cNvGrpSpPr>
              <p:nvPr/>
            </p:nvGrpSpPr>
            <p:grpSpPr bwMode="auto">
              <a:xfrm>
                <a:off x="4921" y="2976"/>
                <a:ext cx="363" cy="182"/>
                <a:chOff x="4286" y="2976"/>
                <a:chExt cx="363" cy="182"/>
              </a:xfrm>
            </p:grpSpPr>
            <p:sp>
              <p:nvSpPr>
                <p:cNvPr id="32810" name="Line 53"/>
                <p:cNvSpPr>
                  <a:spLocks noChangeShapeType="1"/>
                </p:cNvSpPr>
                <p:nvPr/>
              </p:nvSpPr>
              <p:spPr bwMode="auto">
                <a:xfrm flipV="1">
                  <a:off x="4286" y="3067"/>
                  <a:ext cx="0" cy="91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32811" name="Line 54"/>
                <p:cNvSpPr>
                  <a:spLocks noChangeShapeType="1"/>
                </p:cNvSpPr>
                <p:nvPr/>
              </p:nvSpPr>
              <p:spPr bwMode="auto">
                <a:xfrm>
                  <a:off x="4286" y="3067"/>
                  <a:ext cx="4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32812" name="Line 55"/>
                <p:cNvSpPr>
                  <a:spLocks noChangeShapeType="1"/>
                </p:cNvSpPr>
                <p:nvPr/>
              </p:nvSpPr>
              <p:spPr bwMode="auto">
                <a:xfrm>
                  <a:off x="4422" y="2976"/>
                  <a:ext cx="0" cy="137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32813" name="Line 56"/>
                <p:cNvSpPr>
                  <a:spLocks noChangeShapeType="1"/>
                </p:cNvSpPr>
                <p:nvPr/>
              </p:nvSpPr>
              <p:spPr bwMode="auto">
                <a:xfrm>
                  <a:off x="4468" y="2976"/>
                  <a:ext cx="0" cy="137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32814" name="Line 57"/>
                <p:cNvSpPr>
                  <a:spLocks noChangeShapeType="1"/>
                </p:cNvSpPr>
                <p:nvPr/>
              </p:nvSpPr>
              <p:spPr bwMode="auto">
                <a:xfrm>
                  <a:off x="4286" y="3067"/>
                  <a:ext cx="13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32815" name="Line 58"/>
                <p:cNvSpPr>
                  <a:spLocks noChangeShapeType="1"/>
                </p:cNvSpPr>
                <p:nvPr/>
              </p:nvSpPr>
              <p:spPr bwMode="auto">
                <a:xfrm>
                  <a:off x="4468" y="3067"/>
                  <a:ext cx="13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32816" name="Line 59"/>
                <p:cNvSpPr>
                  <a:spLocks noChangeShapeType="1"/>
                </p:cNvSpPr>
                <p:nvPr/>
              </p:nvSpPr>
              <p:spPr bwMode="auto">
                <a:xfrm>
                  <a:off x="4604" y="3067"/>
                  <a:ext cx="0" cy="91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32817" name="Line 60"/>
                <p:cNvSpPr>
                  <a:spLocks noChangeShapeType="1"/>
                </p:cNvSpPr>
                <p:nvPr/>
              </p:nvSpPr>
              <p:spPr bwMode="auto">
                <a:xfrm flipV="1">
                  <a:off x="4603" y="3067"/>
                  <a:ext cx="0" cy="91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32818" name="Line 61"/>
                <p:cNvSpPr>
                  <a:spLocks noChangeShapeType="1"/>
                </p:cNvSpPr>
                <p:nvPr/>
              </p:nvSpPr>
              <p:spPr bwMode="auto">
                <a:xfrm>
                  <a:off x="4603" y="3067"/>
                  <a:ext cx="4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</p:grpSp>
          <p:sp>
            <p:nvSpPr>
              <p:cNvPr id="32807" name="Line 62"/>
              <p:cNvSpPr>
                <a:spLocks noChangeShapeType="1"/>
              </p:cNvSpPr>
              <p:nvPr/>
            </p:nvSpPr>
            <p:spPr bwMode="auto">
              <a:xfrm flipV="1">
                <a:off x="4286" y="2840"/>
                <a:ext cx="0" cy="22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2808" name="Line 63"/>
              <p:cNvSpPr>
                <a:spLocks noChangeShapeType="1"/>
              </p:cNvSpPr>
              <p:nvPr/>
            </p:nvSpPr>
            <p:spPr bwMode="auto">
              <a:xfrm flipV="1">
                <a:off x="5239" y="2840"/>
                <a:ext cx="0" cy="22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2809" name="Line 64"/>
              <p:cNvSpPr>
                <a:spLocks noChangeShapeType="1"/>
              </p:cNvSpPr>
              <p:nvPr/>
            </p:nvSpPr>
            <p:spPr bwMode="auto">
              <a:xfrm flipV="1">
                <a:off x="4649" y="2931"/>
                <a:ext cx="0" cy="862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</p:grpSp>
        <p:sp>
          <p:nvSpPr>
            <p:cNvPr id="32788" name="Text Box 66"/>
            <p:cNvSpPr txBox="1">
              <a:spLocks noChangeArrowheads="1"/>
            </p:cNvSpPr>
            <p:nvPr/>
          </p:nvSpPr>
          <p:spPr bwMode="auto">
            <a:xfrm>
              <a:off x="1189" y="3896"/>
              <a:ext cx="652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GB" altLang="de-DE"/>
                <a:t>diffusion</a:t>
              </a:r>
            </a:p>
          </p:txBody>
        </p:sp>
        <p:sp>
          <p:nvSpPr>
            <p:cNvPr id="32789" name="Text Box 67"/>
            <p:cNvSpPr txBox="1">
              <a:spLocks noChangeArrowheads="1"/>
            </p:cNvSpPr>
            <p:nvPr/>
          </p:nvSpPr>
          <p:spPr bwMode="auto">
            <a:xfrm>
              <a:off x="2064" y="3896"/>
              <a:ext cx="98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GB" altLang="de-DE"/>
                <a:t>Lorentz angle</a:t>
              </a:r>
            </a:p>
          </p:txBody>
        </p:sp>
        <p:sp>
          <p:nvSpPr>
            <p:cNvPr id="32790" name="Text Box 68"/>
            <p:cNvSpPr txBox="1">
              <a:spLocks noChangeArrowheads="1"/>
            </p:cNvSpPr>
            <p:nvPr/>
          </p:nvSpPr>
          <p:spPr bwMode="auto">
            <a:xfrm>
              <a:off x="3061" y="3884"/>
              <a:ext cx="103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GB" altLang="de-DE"/>
                <a:t>Inclined tracks</a:t>
              </a:r>
            </a:p>
          </p:txBody>
        </p:sp>
        <p:sp>
          <p:nvSpPr>
            <p:cNvPr id="32791" name="Text Box 69"/>
            <p:cNvSpPr txBox="1">
              <a:spLocks noChangeArrowheads="1"/>
            </p:cNvSpPr>
            <p:nvPr/>
          </p:nvSpPr>
          <p:spPr bwMode="auto">
            <a:xfrm>
              <a:off x="4195" y="3896"/>
              <a:ext cx="130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GB" altLang="de-DE"/>
                <a:t>Capacitive division</a:t>
              </a:r>
            </a:p>
          </p:txBody>
        </p:sp>
        <p:sp>
          <p:nvSpPr>
            <p:cNvPr id="32792" name="AutoShape 70"/>
            <p:cNvSpPr>
              <a:spLocks noChangeArrowheads="1"/>
            </p:cNvSpPr>
            <p:nvPr/>
          </p:nvSpPr>
          <p:spPr bwMode="auto">
            <a:xfrm>
              <a:off x="2653" y="3475"/>
              <a:ext cx="136" cy="136"/>
            </a:xfrm>
            <a:prstGeom prst="flowChartSummingJunction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de-DE" altLang="de-DE"/>
            </a:p>
          </p:txBody>
        </p:sp>
        <p:sp>
          <p:nvSpPr>
            <p:cNvPr id="32793" name="Text Box 71"/>
            <p:cNvSpPr txBox="1">
              <a:spLocks noChangeArrowheads="1"/>
            </p:cNvSpPr>
            <p:nvPr/>
          </p:nvSpPr>
          <p:spPr bwMode="auto">
            <a:xfrm>
              <a:off x="2142" y="4197"/>
              <a:ext cx="1802" cy="3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GB" altLang="de-DE" sz="1600" dirty="0"/>
                <a:t>Attention: Landau fluctuations</a:t>
              </a:r>
            </a:p>
            <a:p>
              <a:pPr eaLnBrk="1" hangingPunct="1"/>
              <a:r>
                <a:rPr lang="en-GB" altLang="de-DE" sz="1600" dirty="0"/>
                <a:t>Effective S/N &gt; 14%</a:t>
              </a:r>
            </a:p>
          </p:txBody>
        </p:sp>
      </p:grpSp>
      <p:sp>
        <p:nvSpPr>
          <p:cNvPr id="32777" name="Text Box 73"/>
          <p:cNvSpPr txBox="1">
            <a:spLocks noChangeArrowheads="1"/>
          </p:cNvSpPr>
          <p:nvPr/>
        </p:nvSpPr>
        <p:spPr bwMode="auto">
          <a:xfrm>
            <a:off x="1958975" y="6110288"/>
            <a:ext cx="64357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altLang="de-DE"/>
              <a:t>Typical: ~10 </a:t>
            </a:r>
            <a:r>
              <a:rPr lang="en-GB" altLang="de-DE">
                <a:latin typeface="Symbol" pitchFamily="18" charset="2"/>
              </a:rPr>
              <a:t>m</a:t>
            </a:r>
            <a:r>
              <a:rPr lang="en-GB" altLang="de-DE"/>
              <a:t>m, but values around 1 </a:t>
            </a:r>
            <a:r>
              <a:rPr lang="en-GB" altLang="de-DE">
                <a:latin typeface="Symbol" pitchFamily="18" charset="2"/>
              </a:rPr>
              <a:t>m</a:t>
            </a:r>
            <a:r>
              <a:rPr lang="en-GB" altLang="de-DE"/>
              <a:t>m have been achieved</a:t>
            </a:r>
          </a:p>
        </p:txBody>
      </p:sp>
      <p:sp>
        <p:nvSpPr>
          <p:cNvPr id="63" name="Rectangle 5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604250" y="6597650"/>
            <a:ext cx="539750" cy="2603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6FF29F-412A-4CCD-969A-6823A2E3362E}" type="slidenum">
              <a:rPr lang="en-GB"/>
              <a:pPr>
                <a:defRPr/>
              </a:pPr>
              <a:t>62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3060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de-DE" smtClean="0"/>
              <a:t>Coupling/Bias</a:t>
            </a:r>
          </a:p>
        </p:txBody>
      </p:sp>
      <p:sp>
        <p:nvSpPr>
          <p:cNvPr id="7174" name="Text Box 6"/>
          <p:cNvSpPr txBox="1">
            <a:spLocks noChangeArrowheads="1"/>
          </p:cNvSpPr>
          <p:nvPr/>
        </p:nvSpPr>
        <p:spPr bwMode="auto">
          <a:xfrm>
            <a:off x="1547813" y="1268413"/>
            <a:ext cx="69913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altLang="de-DE"/>
              <a:t>a) DC coupling: Bias mechanism can be part of external electronics</a:t>
            </a:r>
          </a:p>
        </p:txBody>
      </p:sp>
      <p:grpSp>
        <p:nvGrpSpPr>
          <p:cNvPr id="7175" name="Group 29"/>
          <p:cNvGrpSpPr>
            <a:grpSpLocks/>
          </p:cNvGrpSpPr>
          <p:nvPr/>
        </p:nvGrpSpPr>
        <p:grpSpPr bwMode="auto">
          <a:xfrm>
            <a:off x="2051050" y="1773238"/>
            <a:ext cx="3871913" cy="1008062"/>
            <a:chOff x="1292" y="1117"/>
            <a:chExt cx="2439" cy="635"/>
          </a:xfrm>
        </p:grpSpPr>
        <p:sp>
          <p:nvSpPr>
            <p:cNvPr id="7202" name="Rectangle 7"/>
            <p:cNvSpPr>
              <a:spLocks noChangeArrowheads="1"/>
            </p:cNvSpPr>
            <p:nvPr/>
          </p:nvSpPr>
          <p:spPr bwMode="auto">
            <a:xfrm>
              <a:off x="1292" y="1434"/>
              <a:ext cx="1089" cy="227"/>
            </a:xfrm>
            <a:prstGeom prst="rect">
              <a:avLst/>
            </a:prstGeom>
            <a:solidFill>
              <a:srgbClr val="CC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de-DE" altLang="de-DE"/>
            </a:p>
          </p:txBody>
        </p:sp>
        <p:sp>
          <p:nvSpPr>
            <p:cNvPr id="7203" name="Rectangle 8"/>
            <p:cNvSpPr>
              <a:spLocks noChangeArrowheads="1"/>
            </p:cNvSpPr>
            <p:nvPr/>
          </p:nvSpPr>
          <p:spPr bwMode="auto">
            <a:xfrm>
              <a:off x="1292" y="1389"/>
              <a:ext cx="409" cy="45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de-DE" altLang="de-DE"/>
            </a:p>
          </p:txBody>
        </p:sp>
        <p:sp>
          <p:nvSpPr>
            <p:cNvPr id="7204" name="Rectangle 9"/>
            <p:cNvSpPr>
              <a:spLocks noChangeArrowheads="1"/>
            </p:cNvSpPr>
            <p:nvPr/>
          </p:nvSpPr>
          <p:spPr bwMode="auto">
            <a:xfrm>
              <a:off x="1972" y="1389"/>
              <a:ext cx="409" cy="45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de-DE" altLang="de-DE"/>
            </a:p>
          </p:txBody>
        </p:sp>
        <p:sp>
          <p:nvSpPr>
            <p:cNvPr id="7205" name="AutoShape 10"/>
            <p:cNvSpPr>
              <a:spLocks noChangeArrowheads="1"/>
            </p:cNvSpPr>
            <p:nvPr/>
          </p:nvSpPr>
          <p:spPr bwMode="auto">
            <a:xfrm>
              <a:off x="1655" y="1434"/>
              <a:ext cx="363" cy="46"/>
            </a:xfrm>
            <a:custGeom>
              <a:avLst/>
              <a:gdLst>
                <a:gd name="T0" fmla="*/ 5 w 21600"/>
                <a:gd name="T1" fmla="*/ 0 h 21600"/>
                <a:gd name="T2" fmla="*/ 3 w 21600"/>
                <a:gd name="T3" fmla="*/ 0 h 21600"/>
                <a:gd name="T4" fmla="*/ 1 w 21600"/>
                <a:gd name="T5" fmla="*/ 0 h 21600"/>
                <a:gd name="T6" fmla="*/ 3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522 w 21600"/>
                <a:gd name="T13" fmla="*/ 4696 h 21600"/>
                <a:gd name="T14" fmla="*/ 17078 w 21600"/>
                <a:gd name="T15" fmla="*/ 16904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7206" name="Rectangle 11"/>
            <p:cNvSpPr>
              <a:spLocks noChangeArrowheads="1"/>
            </p:cNvSpPr>
            <p:nvPr/>
          </p:nvSpPr>
          <p:spPr bwMode="auto">
            <a:xfrm>
              <a:off x="1701" y="1389"/>
              <a:ext cx="272" cy="45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de-DE" altLang="de-DE"/>
            </a:p>
          </p:txBody>
        </p:sp>
        <p:sp>
          <p:nvSpPr>
            <p:cNvPr id="7207" name="Line 13"/>
            <p:cNvSpPr>
              <a:spLocks noChangeShapeType="1"/>
            </p:cNvSpPr>
            <p:nvPr/>
          </p:nvSpPr>
          <p:spPr bwMode="auto">
            <a:xfrm flipV="1">
              <a:off x="1837" y="1253"/>
              <a:ext cx="0" cy="1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7208" name="Line 14"/>
            <p:cNvSpPr>
              <a:spLocks noChangeShapeType="1"/>
            </p:cNvSpPr>
            <p:nvPr/>
          </p:nvSpPr>
          <p:spPr bwMode="auto">
            <a:xfrm>
              <a:off x="1837" y="1253"/>
              <a:ext cx="95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7209" name="Oval 16"/>
            <p:cNvSpPr>
              <a:spLocks noChangeArrowheads="1"/>
            </p:cNvSpPr>
            <p:nvPr/>
          </p:nvSpPr>
          <p:spPr bwMode="auto">
            <a:xfrm>
              <a:off x="2562" y="1343"/>
              <a:ext cx="182" cy="182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de-DE" altLang="de-DE"/>
            </a:p>
          </p:txBody>
        </p:sp>
        <p:sp>
          <p:nvSpPr>
            <p:cNvPr id="7210" name="Line 19"/>
            <p:cNvSpPr>
              <a:spLocks noChangeShapeType="1"/>
            </p:cNvSpPr>
            <p:nvPr/>
          </p:nvSpPr>
          <p:spPr bwMode="auto">
            <a:xfrm>
              <a:off x="2653" y="1253"/>
              <a:ext cx="0" cy="9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7211" name="Oval 20"/>
            <p:cNvSpPr>
              <a:spLocks noChangeArrowheads="1"/>
            </p:cNvSpPr>
            <p:nvPr/>
          </p:nvSpPr>
          <p:spPr bwMode="auto">
            <a:xfrm>
              <a:off x="2562" y="1434"/>
              <a:ext cx="182" cy="182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de-DE" altLang="de-DE"/>
            </a:p>
          </p:txBody>
        </p:sp>
        <p:sp>
          <p:nvSpPr>
            <p:cNvPr id="7212" name="Line 21"/>
            <p:cNvSpPr>
              <a:spLocks noChangeShapeType="1"/>
            </p:cNvSpPr>
            <p:nvPr/>
          </p:nvSpPr>
          <p:spPr bwMode="auto">
            <a:xfrm>
              <a:off x="2653" y="1616"/>
              <a:ext cx="0" cy="1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7213" name="Line 22"/>
            <p:cNvSpPr>
              <a:spLocks noChangeShapeType="1"/>
            </p:cNvSpPr>
            <p:nvPr/>
          </p:nvSpPr>
          <p:spPr bwMode="auto">
            <a:xfrm>
              <a:off x="1837" y="1661"/>
              <a:ext cx="0" cy="9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7214" name="Line 23"/>
            <p:cNvSpPr>
              <a:spLocks noChangeShapeType="1"/>
            </p:cNvSpPr>
            <p:nvPr/>
          </p:nvSpPr>
          <p:spPr bwMode="auto">
            <a:xfrm>
              <a:off x="2789" y="1162"/>
              <a:ext cx="0" cy="18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7215" name="Line 24"/>
            <p:cNvSpPr>
              <a:spLocks noChangeShapeType="1"/>
            </p:cNvSpPr>
            <p:nvPr/>
          </p:nvSpPr>
          <p:spPr bwMode="auto">
            <a:xfrm>
              <a:off x="2835" y="1162"/>
              <a:ext cx="0" cy="18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7216" name="Line 25"/>
            <p:cNvSpPr>
              <a:spLocks noChangeShapeType="1"/>
            </p:cNvSpPr>
            <p:nvPr/>
          </p:nvSpPr>
          <p:spPr bwMode="auto">
            <a:xfrm>
              <a:off x="2835" y="1253"/>
              <a:ext cx="1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7217" name="AutoShape 26"/>
            <p:cNvSpPr>
              <a:spLocks noChangeArrowheads="1"/>
            </p:cNvSpPr>
            <p:nvPr/>
          </p:nvSpPr>
          <p:spPr bwMode="auto">
            <a:xfrm rot="5400000">
              <a:off x="2971" y="1117"/>
              <a:ext cx="227" cy="227"/>
            </a:xfrm>
            <a:prstGeom prst="triangle">
              <a:avLst>
                <a:gd name="adj" fmla="val 5000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de-DE" altLang="de-DE"/>
            </a:p>
          </p:txBody>
        </p:sp>
        <p:sp>
          <p:nvSpPr>
            <p:cNvPr id="7218" name="Text Box 27"/>
            <p:cNvSpPr txBox="1">
              <a:spLocks noChangeArrowheads="1"/>
            </p:cNvSpPr>
            <p:nvPr/>
          </p:nvSpPr>
          <p:spPr bwMode="auto">
            <a:xfrm>
              <a:off x="2867" y="1356"/>
              <a:ext cx="864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GB" altLang="de-DE" dirty="0"/>
                <a:t>Bias resistor </a:t>
              </a:r>
            </a:p>
            <a:p>
              <a:pPr eaLnBrk="1" hangingPunct="1"/>
              <a:r>
                <a:rPr lang="en-GB" altLang="de-DE" dirty="0"/>
                <a:t>Current </a:t>
              </a:r>
              <a:r>
                <a:rPr lang="en-GB" altLang="de-DE" dirty="0" smtClean="0"/>
                <a:t>sink</a:t>
              </a:r>
              <a:endParaRPr lang="en-GB" altLang="de-DE" dirty="0"/>
            </a:p>
          </p:txBody>
        </p:sp>
      </p:grpSp>
      <p:sp>
        <p:nvSpPr>
          <p:cNvPr id="7176" name="Text Box 28"/>
          <p:cNvSpPr txBox="1">
            <a:spLocks noChangeArrowheads="1"/>
          </p:cNvSpPr>
          <p:nvPr/>
        </p:nvSpPr>
        <p:spPr bwMode="auto">
          <a:xfrm>
            <a:off x="1547813" y="3141663"/>
            <a:ext cx="45402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altLang="de-DE"/>
              <a:t>b) AC coupling: integrated bias mechanism</a:t>
            </a:r>
          </a:p>
        </p:txBody>
      </p:sp>
      <p:sp>
        <p:nvSpPr>
          <p:cNvPr id="7177" name="Line 37"/>
          <p:cNvSpPr>
            <a:spLocks noChangeShapeType="1"/>
          </p:cNvSpPr>
          <p:nvPr/>
        </p:nvSpPr>
        <p:spPr bwMode="auto">
          <a:xfrm>
            <a:off x="2897188" y="3992563"/>
            <a:ext cx="15113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7178" name="Line 45"/>
          <p:cNvSpPr>
            <a:spLocks noChangeShapeType="1"/>
          </p:cNvSpPr>
          <p:nvPr/>
        </p:nvSpPr>
        <p:spPr bwMode="auto">
          <a:xfrm>
            <a:off x="4427538" y="3992563"/>
            <a:ext cx="2159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7179" name="AutoShape 46"/>
          <p:cNvSpPr>
            <a:spLocks noChangeArrowheads="1"/>
          </p:cNvSpPr>
          <p:nvPr/>
        </p:nvSpPr>
        <p:spPr bwMode="auto">
          <a:xfrm rot="5400000">
            <a:off x="4643438" y="3776663"/>
            <a:ext cx="360362" cy="360362"/>
          </a:xfrm>
          <a:prstGeom prst="triangle">
            <a:avLst>
              <a:gd name="adj" fmla="val 50000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de-DE" altLang="de-DE"/>
          </a:p>
        </p:txBody>
      </p:sp>
      <p:grpSp>
        <p:nvGrpSpPr>
          <p:cNvPr id="7180" name="Group 53"/>
          <p:cNvGrpSpPr>
            <a:grpSpLocks/>
          </p:cNvGrpSpPr>
          <p:nvPr/>
        </p:nvGrpSpPr>
        <p:grpSpPr bwMode="auto">
          <a:xfrm>
            <a:off x="2032000" y="3933825"/>
            <a:ext cx="1747838" cy="850900"/>
            <a:chOff x="1280" y="2478"/>
            <a:chExt cx="1101" cy="536"/>
          </a:xfrm>
        </p:grpSpPr>
        <p:sp>
          <p:nvSpPr>
            <p:cNvPr id="7193" name="Rectangle 31"/>
            <p:cNvSpPr>
              <a:spLocks noChangeArrowheads="1"/>
            </p:cNvSpPr>
            <p:nvPr/>
          </p:nvSpPr>
          <p:spPr bwMode="auto">
            <a:xfrm>
              <a:off x="1280" y="2696"/>
              <a:ext cx="1089" cy="227"/>
            </a:xfrm>
            <a:prstGeom prst="rect">
              <a:avLst/>
            </a:prstGeom>
            <a:solidFill>
              <a:srgbClr val="CC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de-DE" altLang="de-DE"/>
            </a:p>
          </p:txBody>
        </p:sp>
        <p:sp>
          <p:nvSpPr>
            <p:cNvPr id="7194" name="Rectangle 32"/>
            <p:cNvSpPr>
              <a:spLocks noChangeArrowheads="1"/>
            </p:cNvSpPr>
            <p:nvPr/>
          </p:nvSpPr>
          <p:spPr bwMode="auto">
            <a:xfrm>
              <a:off x="1280" y="2652"/>
              <a:ext cx="1101" cy="44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de-DE" altLang="de-DE"/>
            </a:p>
          </p:txBody>
        </p:sp>
        <p:sp>
          <p:nvSpPr>
            <p:cNvPr id="7195" name="AutoShape 34"/>
            <p:cNvSpPr>
              <a:spLocks noChangeArrowheads="1"/>
            </p:cNvSpPr>
            <p:nvPr/>
          </p:nvSpPr>
          <p:spPr bwMode="auto">
            <a:xfrm>
              <a:off x="1643" y="2696"/>
              <a:ext cx="363" cy="46"/>
            </a:xfrm>
            <a:custGeom>
              <a:avLst/>
              <a:gdLst>
                <a:gd name="T0" fmla="*/ 5 w 21600"/>
                <a:gd name="T1" fmla="*/ 0 h 21600"/>
                <a:gd name="T2" fmla="*/ 3 w 21600"/>
                <a:gd name="T3" fmla="*/ 0 h 21600"/>
                <a:gd name="T4" fmla="*/ 1 w 21600"/>
                <a:gd name="T5" fmla="*/ 0 h 21600"/>
                <a:gd name="T6" fmla="*/ 3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522 w 21600"/>
                <a:gd name="T13" fmla="*/ 4696 h 21600"/>
                <a:gd name="T14" fmla="*/ 17078 w 21600"/>
                <a:gd name="T15" fmla="*/ 16904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7196" name="Rectangle 35"/>
            <p:cNvSpPr>
              <a:spLocks noChangeArrowheads="1"/>
            </p:cNvSpPr>
            <p:nvPr/>
          </p:nvSpPr>
          <p:spPr bwMode="auto">
            <a:xfrm>
              <a:off x="1689" y="2614"/>
              <a:ext cx="272" cy="45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de-DE" altLang="de-DE"/>
            </a:p>
          </p:txBody>
        </p:sp>
        <p:sp>
          <p:nvSpPr>
            <p:cNvPr id="7197" name="Line 42"/>
            <p:cNvSpPr>
              <a:spLocks noChangeShapeType="1"/>
            </p:cNvSpPr>
            <p:nvPr/>
          </p:nvSpPr>
          <p:spPr bwMode="auto">
            <a:xfrm>
              <a:off x="1825" y="2923"/>
              <a:ext cx="0" cy="9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7198" name="Line 36"/>
            <p:cNvSpPr>
              <a:spLocks noChangeShapeType="1"/>
            </p:cNvSpPr>
            <p:nvPr/>
          </p:nvSpPr>
          <p:spPr bwMode="auto">
            <a:xfrm flipV="1">
              <a:off x="1825" y="2515"/>
              <a:ext cx="0" cy="1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7199" name="Rectangle 48"/>
            <p:cNvSpPr>
              <a:spLocks noChangeArrowheads="1"/>
            </p:cNvSpPr>
            <p:nvPr/>
          </p:nvSpPr>
          <p:spPr bwMode="auto">
            <a:xfrm>
              <a:off x="1338" y="2750"/>
              <a:ext cx="272" cy="45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de-DE" altLang="de-DE"/>
            </a:p>
          </p:txBody>
        </p:sp>
        <p:sp>
          <p:nvSpPr>
            <p:cNvPr id="7200" name="Line 49"/>
            <p:cNvSpPr>
              <a:spLocks noChangeShapeType="1"/>
            </p:cNvSpPr>
            <p:nvPr/>
          </p:nvSpPr>
          <p:spPr bwMode="auto">
            <a:xfrm flipV="1">
              <a:off x="1610" y="2704"/>
              <a:ext cx="91" cy="4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7201" name="Line 50"/>
            <p:cNvSpPr>
              <a:spLocks noChangeShapeType="1"/>
            </p:cNvSpPr>
            <p:nvPr/>
          </p:nvSpPr>
          <p:spPr bwMode="auto">
            <a:xfrm flipH="1" flipV="1">
              <a:off x="1338" y="2478"/>
              <a:ext cx="0" cy="27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7181" name="Text Box 51"/>
          <p:cNvSpPr txBox="1">
            <a:spLocks noChangeArrowheads="1"/>
          </p:cNvSpPr>
          <p:nvPr/>
        </p:nvSpPr>
        <p:spPr bwMode="auto">
          <a:xfrm>
            <a:off x="1692275" y="4889500"/>
            <a:ext cx="297389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altLang="de-DE" dirty="0"/>
              <a:t>Integrated resistors:	polysilicon</a:t>
            </a:r>
          </a:p>
          <a:p>
            <a:pPr eaLnBrk="1" hangingPunct="1"/>
            <a:r>
              <a:rPr lang="en-GB" altLang="de-DE" dirty="0"/>
              <a:t>			</a:t>
            </a:r>
          </a:p>
          <a:p>
            <a:pPr eaLnBrk="1" hangingPunct="1"/>
            <a:r>
              <a:rPr lang="en-GB" altLang="de-DE" dirty="0"/>
              <a:t>Punch </a:t>
            </a:r>
            <a:r>
              <a:rPr lang="en-GB" altLang="de-DE" dirty="0" smtClean="0"/>
              <a:t>through</a:t>
            </a:r>
            <a:endParaRPr lang="en-GB" altLang="de-DE" dirty="0"/>
          </a:p>
        </p:txBody>
      </p:sp>
      <p:sp>
        <p:nvSpPr>
          <p:cNvPr id="7183" name="Rectangle 55"/>
          <p:cNvSpPr>
            <a:spLocks noChangeArrowheads="1"/>
          </p:cNvSpPr>
          <p:nvPr/>
        </p:nvSpPr>
        <p:spPr bwMode="auto">
          <a:xfrm>
            <a:off x="2051050" y="6092825"/>
            <a:ext cx="1728788" cy="360363"/>
          </a:xfrm>
          <a:prstGeom prst="rect">
            <a:avLst/>
          </a:prstGeom>
          <a:solidFill>
            <a:srgbClr val="CC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de-DE" altLang="de-DE"/>
          </a:p>
        </p:txBody>
      </p:sp>
      <p:sp>
        <p:nvSpPr>
          <p:cNvPr id="7184" name="Rectangle 56"/>
          <p:cNvSpPr>
            <a:spLocks noChangeArrowheads="1"/>
          </p:cNvSpPr>
          <p:nvPr/>
        </p:nvSpPr>
        <p:spPr bwMode="auto">
          <a:xfrm>
            <a:off x="2051050" y="6022975"/>
            <a:ext cx="1747838" cy="6985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de-DE" altLang="de-DE"/>
          </a:p>
        </p:txBody>
      </p:sp>
      <p:sp>
        <p:nvSpPr>
          <p:cNvPr id="7185" name="Rectangle 58"/>
          <p:cNvSpPr>
            <a:spLocks noChangeArrowheads="1"/>
          </p:cNvSpPr>
          <p:nvPr/>
        </p:nvSpPr>
        <p:spPr bwMode="auto">
          <a:xfrm>
            <a:off x="2700338" y="5949950"/>
            <a:ext cx="1079500" cy="84138"/>
          </a:xfrm>
          <a:prstGeom prst="rect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de-DE" altLang="de-DE"/>
          </a:p>
        </p:txBody>
      </p:sp>
      <p:sp>
        <p:nvSpPr>
          <p:cNvPr id="7186" name="Line 59"/>
          <p:cNvSpPr>
            <a:spLocks noChangeShapeType="1"/>
          </p:cNvSpPr>
          <p:nvPr/>
        </p:nvSpPr>
        <p:spPr bwMode="auto">
          <a:xfrm>
            <a:off x="2916238" y="6453188"/>
            <a:ext cx="0" cy="1444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7187" name="Rectangle 64"/>
          <p:cNvSpPr>
            <a:spLocks noChangeArrowheads="1"/>
          </p:cNvSpPr>
          <p:nvPr/>
        </p:nvSpPr>
        <p:spPr bwMode="auto">
          <a:xfrm>
            <a:off x="2700338" y="6092825"/>
            <a:ext cx="1079500" cy="730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de-DE" altLang="de-DE"/>
          </a:p>
        </p:txBody>
      </p:sp>
      <p:sp>
        <p:nvSpPr>
          <p:cNvPr id="7188" name="Rectangle 65"/>
          <p:cNvSpPr>
            <a:spLocks noChangeArrowheads="1"/>
          </p:cNvSpPr>
          <p:nvPr/>
        </p:nvSpPr>
        <p:spPr bwMode="auto">
          <a:xfrm>
            <a:off x="2122488" y="6094413"/>
            <a:ext cx="217487" cy="7143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de-DE" altLang="de-DE"/>
          </a:p>
        </p:txBody>
      </p:sp>
      <p:sp>
        <p:nvSpPr>
          <p:cNvPr id="7189" name="Rectangle 66"/>
          <p:cNvSpPr>
            <a:spLocks noChangeArrowheads="1"/>
          </p:cNvSpPr>
          <p:nvPr/>
        </p:nvSpPr>
        <p:spPr bwMode="auto">
          <a:xfrm>
            <a:off x="2124075" y="6021388"/>
            <a:ext cx="215900" cy="71437"/>
          </a:xfrm>
          <a:prstGeom prst="rect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de-DE" altLang="de-DE"/>
          </a:p>
        </p:txBody>
      </p:sp>
      <p:sp>
        <p:nvSpPr>
          <p:cNvPr id="7190" name="Line 67"/>
          <p:cNvSpPr>
            <a:spLocks noChangeShapeType="1"/>
          </p:cNvSpPr>
          <p:nvPr/>
        </p:nvSpPr>
        <p:spPr bwMode="auto">
          <a:xfrm flipV="1">
            <a:off x="2268538" y="5876925"/>
            <a:ext cx="0" cy="1444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7191" name="Line 68"/>
          <p:cNvSpPr>
            <a:spLocks noChangeShapeType="1"/>
          </p:cNvSpPr>
          <p:nvPr/>
        </p:nvSpPr>
        <p:spPr bwMode="auto">
          <a:xfrm flipH="1">
            <a:off x="1835150" y="5876925"/>
            <a:ext cx="4333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7192" name="Freeform 69"/>
          <p:cNvSpPr>
            <a:spLocks/>
          </p:cNvSpPr>
          <p:nvPr/>
        </p:nvSpPr>
        <p:spPr bwMode="auto">
          <a:xfrm>
            <a:off x="2268538" y="6165850"/>
            <a:ext cx="503237" cy="153988"/>
          </a:xfrm>
          <a:custGeom>
            <a:avLst/>
            <a:gdLst>
              <a:gd name="T0" fmla="*/ 0 w 317"/>
              <a:gd name="T1" fmla="*/ 0 h 97"/>
              <a:gd name="T2" fmla="*/ 71437 w 317"/>
              <a:gd name="T3" fmla="*/ 71438 h 97"/>
              <a:gd name="T4" fmla="*/ 215900 w 317"/>
              <a:gd name="T5" fmla="*/ 142875 h 97"/>
              <a:gd name="T6" fmla="*/ 503237 w 317"/>
              <a:gd name="T7" fmla="*/ 0 h 97"/>
              <a:gd name="T8" fmla="*/ 0 60000 65536"/>
              <a:gd name="T9" fmla="*/ 0 60000 65536"/>
              <a:gd name="T10" fmla="*/ 0 60000 65536"/>
              <a:gd name="T11" fmla="*/ 0 60000 65536"/>
              <a:gd name="T12" fmla="*/ 0 w 317"/>
              <a:gd name="T13" fmla="*/ 0 h 97"/>
              <a:gd name="T14" fmla="*/ 317 w 317"/>
              <a:gd name="T15" fmla="*/ 97 h 9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17" h="97">
                <a:moveTo>
                  <a:pt x="0" y="0"/>
                </a:moveTo>
                <a:cubicBezTo>
                  <a:pt x="11" y="15"/>
                  <a:pt x="22" y="30"/>
                  <a:pt x="45" y="45"/>
                </a:cubicBezTo>
                <a:cubicBezTo>
                  <a:pt x="68" y="60"/>
                  <a:pt x="91" y="97"/>
                  <a:pt x="136" y="90"/>
                </a:cubicBezTo>
                <a:cubicBezTo>
                  <a:pt x="181" y="83"/>
                  <a:pt x="287" y="15"/>
                  <a:pt x="317" y="0"/>
                </a:cubicBezTo>
              </a:path>
            </a:pathLst>
          </a:custGeom>
          <a:noFill/>
          <a:ln w="9525" cap="flat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" name="Textfeld 3"/>
          <p:cNvSpPr txBox="1"/>
          <p:nvPr/>
        </p:nvSpPr>
        <p:spPr>
          <a:xfrm>
            <a:off x="6448102" y="1964324"/>
            <a:ext cx="28764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Simple, but amplifier has to absorb the leakage current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6444208" y="2924944"/>
            <a:ext cx="257365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No leakage current flowing into amplifier</a:t>
            </a:r>
          </a:p>
          <a:p>
            <a:r>
              <a:rPr lang="en-GB" dirty="0" smtClean="0"/>
              <a:t>But many resistors needed (impossible for high density pixel sensors)</a:t>
            </a:r>
          </a:p>
          <a:p>
            <a:r>
              <a:rPr lang="en-GB" dirty="0" smtClean="0"/>
              <a:t>Quality problem</a:t>
            </a:r>
            <a:endParaRPr lang="en-GB" dirty="0"/>
          </a:p>
        </p:txBody>
      </p:sp>
      <p:sp>
        <p:nvSpPr>
          <p:cNvPr id="6" name="Textfeld 5"/>
          <p:cNvSpPr txBox="1"/>
          <p:nvPr/>
        </p:nvSpPr>
        <p:spPr>
          <a:xfrm>
            <a:off x="6448102" y="5304998"/>
            <a:ext cx="24443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Elegant solution: allows AC coupling without individual bias contacts</a:t>
            </a:r>
            <a:endParaRPr lang="en-GB" dirty="0"/>
          </a:p>
        </p:txBody>
      </p:sp>
      <p:sp>
        <p:nvSpPr>
          <p:cNvPr id="56" name="Rectangle 5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604250" y="6597650"/>
            <a:ext cx="539750" cy="2603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6FF29F-412A-4CCD-969A-6823A2E3362E}" type="slidenum">
              <a:rPr lang="en-GB"/>
              <a:pPr>
                <a:defRPr/>
              </a:pPr>
              <a:t>63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9763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5" name="Picture 2" descr="2stri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113" y="1052513"/>
            <a:ext cx="3965575" cy="396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6" name="Rectangle 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de-DE" smtClean="0"/>
              <a:t>Double sided strip detector</a:t>
            </a:r>
          </a:p>
        </p:txBody>
      </p:sp>
      <p:sp>
        <p:nvSpPr>
          <p:cNvPr id="33797" name="Text Box 8"/>
          <p:cNvSpPr txBox="1">
            <a:spLocks noChangeArrowheads="1"/>
          </p:cNvSpPr>
          <p:nvPr/>
        </p:nvSpPr>
        <p:spPr bwMode="auto">
          <a:xfrm>
            <a:off x="1547813" y="4843463"/>
            <a:ext cx="6626225" cy="2014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Char char="•"/>
            </a:pPr>
            <a:r>
              <a:rPr lang="en-GB" altLang="de-DE"/>
              <a:t>2-dimensional resolution (projective =&gt; ambiguities)</a:t>
            </a:r>
          </a:p>
          <a:p>
            <a:pPr eaLnBrk="1" hangingPunct="1">
              <a:buFontTx/>
              <a:buChar char="•"/>
            </a:pPr>
            <a:r>
              <a:rPr lang="en-GB" altLang="de-DE"/>
              <a:t>Any stereo angle possible (trade resolution versus ambiguities)</a:t>
            </a:r>
          </a:p>
          <a:p>
            <a:pPr eaLnBrk="1" hangingPunct="1"/>
            <a:endParaRPr lang="en-GB" altLang="de-DE"/>
          </a:p>
          <a:p>
            <a:pPr eaLnBrk="1" hangingPunct="1">
              <a:buFontTx/>
              <a:buChar char="•"/>
            </a:pPr>
            <a:r>
              <a:rPr lang="en-GB" altLang="de-DE"/>
              <a:t>Floating electronics or breakdown of decoupling capacitors</a:t>
            </a:r>
          </a:p>
          <a:p>
            <a:pPr eaLnBrk="1" hangingPunct="1">
              <a:buFontTx/>
              <a:buChar char="•"/>
            </a:pPr>
            <a:r>
              <a:rPr lang="en-GB" altLang="de-DE"/>
              <a:t>Routing of readout lines</a:t>
            </a:r>
          </a:p>
          <a:p>
            <a:pPr eaLnBrk="1" hangingPunct="1">
              <a:buFontTx/>
              <a:buChar char="•"/>
            </a:pPr>
            <a:r>
              <a:rPr lang="en-GB" altLang="de-DE"/>
              <a:t>Interstrip insulation at n-side</a:t>
            </a:r>
          </a:p>
          <a:p>
            <a:pPr eaLnBrk="1" hangingPunct="1"/>
            <a:endParaRPr lang="en-GB" alt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604250" y="6597650"/>
            <a:ext cx="539750" cy="2603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6FF29F-412A-4CCD-969A-6823A2E3362E}" type="slidenum">
              <a:rPr lang="en-GB"/>
              <a:pPr>
                <a:defRPr/>
              </a:pPr>
              <a:t>64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863313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de-DE" smtClean="0"/>
              <a:t>Interstrip Insulation</a:t>
            </a:r>
          </a:p>
        </p:txBody>
      </p:sp>
      <p:pic>
        <p:nvPicPr>
          <p:cNvPr id="3482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6588" y="1773238"/>
            <a:ext cx="6265862" cy="340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1" name="Text Box 5"/>
          <p:cNvSpPr txBox="1">
            <a:spLocks noChangeArrowheads="1"/>
          </p:cNvSpPr>
          <p:nvPr/>
        </p:nvSpPr>
        <p:spPr bwMode="auto">
          <a:xfrm>
            <a:off x="1527175" y="1073150"/>
            <a:ext cx="7061200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AutoNum type="alphaLcParenR"/>
            </a:pPr>
            <a:r>
              <a:rPr lang="en-GB" altLang="de-DE"/>
              <a:t>positive oxide charges attract electrons -&gt; short between n-strips</a:t>
            </a:r>
          </a:p>
          <a:p>
            <a:pPr eaLnBrk="1" hangingPunct="1"/>
            <a:r>
              <a:rPr lang="en-GB" altLang="de-DE"/>
              <a:t>	a problem for n-strips in n-bulk (n-in-n) </a:t>
            </a:r>
          </a:p>
          <a:p>
            <a:pPr eaLnBrk="1" hangingPunct="1"/>
            <a:r>
              <a:rPr lang="en-GB" altLang="de-DE"/>
              <a:t>	and n-strips in p-bulk (n-in-p)</a:t>
            </a:r>
          </a:p>
        </p:txBody>
      </p:sp>
      <p:sp>
        <p:nvSpPr>
          <p:cNvPr id="34822" name="Text Box 6"/>
          <p:cNvSpPr txBox="1">
            <a:spLocks noChangeArrowheads="1"/>
          </p:cNvSpPr>
          <p:nvPr/>
        </p:nvSpPr>
        <p:spPr bwMode="auto">
          <a:xfrm>
            <a:off x="1808163" y="5002213"/>
            <a:ext cx="6940550" cy="173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altLang="de-DE"/>
              <a:t>b) field plates (MOS structure in depletion mode)</a:t>
            </a:r>
          </a:p>
          <a:p>
            <a:pPr eaLnBrk="1" hangingPunct="1"/>
            <a:r>
              <a:rPr lang="en-GB" altLang="de-DE"/>
              <a:t>c) p-stops </a:t>
            </a:r>
          </a:p>
          <a:p>
            <a:pPr eaLnBrk="1" hangingPunct="1"/>
            <a:r>
              <a:rPr lang="en-GB" altLang="de-DE"/>
              <a:t>d) p-spray</a:t>
            </a:r>
          </a:p>
          <a:p>
            <a:pPr eaLnBrk="1" hangingPunct="1"/>
            <a:endParaRPr lang="en-GB" altLang="de-DE"/>
          </a:p>
          <a:p>
            <a:pPr eaLnBrk="1" hangingPunct="1"/>
            <a:r>
              <a:rPr lang="en-GB" altLang="de-DE"/>
              <a:t>Oxide charge density increases with radiation</a:t>
            </a:r>
          </a:p>
          <a:p>
            <a:pPr eaLnBrk="1" hangingPunct="1"/>
            <a:r>
              <a:rPr lang="en-GB" altLang="de-DE"/>
              <a:t>Insulation structure impacts capacitance and breakdown behaviour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604250" y="6597650"/>
            <a:ext cx="539750" cy="2603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6FF29F-412A-4CCD-969A-6823A2E3362E}" type="slidenum">
              <a:rPr lang="en-GB"/>
              <a:pPr>
                <a:defRPr/>
              </a:pPr>
              <a:t>65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7352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3" name="Picture 4" descr="pa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1557338"/>
            <a:ext cx="3965575" cy="396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4" name="Rectangle 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de-DE" smtClean="0"/>
              <a:t>Pixel/pad detectors</a:t>
            </a:r>
          </a:p>
        </p:txBody>
      </p:sp>
      <p:sp>
        <p:nvSpPr>
          <p:cNvPr id="35845" name="Text Box 8"/>
          <p:cNvSpPr txBox="1">
            <a:spLocks noChangeArrowheads="1"/>
          </p:cNvSpPr>
          <p:nvPr/>
        </p:nvSpPr>
        <p:spPr bwMode="auto">
          <a:xfrm>
            <a:off x="5416550" y="2349500"/>
            <a:ext cx="3376613" cy="2563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altLang="de-DE"/>
              <a:t>real 2-dim resolution</a:t>
            </a:r>
          </a:p>
          <a:p>
            <a:pPr eaLnBrk="1" hangingPunct="1"/>
            <a:r>
              <a:rPr lang="en-GB" altLang="de-DE"/>
              <a:t>works at highest track densities</a:t>
            </a:r>
          </a:p>
          <a:p>
            <a:pPr eaLnBrk="1" hangingPunct="1"/>
            <a:r>
              <a:rPr lang="en-GB" altLang="de-DE"/>
              <a:t>small pixels sizes (50 x 50 </a:t>
            </a:r>
            <a:r>
              <a:rPr lang="en-GB" altLang="de-DE">
                <a:latin typeface="Symbol" pitchFamily="18" charset="2"/>
              </a:rPr>
              <a:t>m</a:t>
            </a:r>
            <a:r>
              <a:rPr lang="en-GB" altLang="de-DE"/>
              <a:t>m</a:t>
            </a:r>
            <a:r>
              <a:rPr lang="en-GB" altLang="de-DE" baseline="30000">
                <a:latin typeface="Symbol" pitchFamily="18" charset="2"/>
              </a:rPr>
              <a:t>2</a:t>
            </a:r>
            <a:r>
              <a:rPr lang="en-GB" altLang="de-DE"/>
              <a:t>)</a:t>
            </a:r>
          </a:p>
          <a:p>
            <a:pPr eaLnBrk="1" hangingPunct="1">
              <a:buFont typeface="Symbol" pitchFamily="18" charset="2"/>
              <a:buChar char="Þ"/>
            </a:pPr>
            <a:r>
              <a:rPr lang="en-GB" altLang="de-DE"/>
              <a:t>Low capacitance (~400 fF)</a:t>
            </a:r>
          </a:p>
          <a:p>
            <a:pPr eaLnBrk="1" hangingPunct="1">
              <a:buFont typeface="Symbol" pitchFamily="18" charset="2"/>
              <a:buChar char="Þ"/>
            </a:pPr>
            <a:endParaRPr lang="en-GB" altLang="de-DE"/>
          </a:p>
          <a:p>
            <a:pPr eaLnBrk="1" hangingPunct="1">
              <a:buFont typeface="Symbol" pitchFamily="18" charset="2"/>
              <a:buNone/>
            </a:pPr>
            <a:r>
              <a:rPr lang="en-GB" altLang="de-DE"/>
              <a:t>Challenge:</a:t>
            </a:r>
          </a:p>
          <a:p>
            <a:pPr eaLnBrk="1" hangingPunct="1">
              <a:buFont typeface="Symbol" pitchFamily="18" charset="2"/>
              <a:buChar char="Þ"/>
            </a:pPr>
            <a:r>
              <a:rPr lang="en-GB" altLang="de-DE"/>
              <a:t>Connection to amplifier</a:t>
            </a:r>
          </a:p>
          <a:p>
            <a:pPr eaLnBrk="1" hangingPunct="1">
              <a:buFont typeface="Symbol" pitchFamily="18" charset="2"/>
              <a:buChar char="Þ"/>
            </a:pPr>
            <a:r>
              <a:rPr lang="en-GB" altLang="de-DE"/>
              <a:t>Number of channels</a:t>
            </a:r>
          </a:p>
          <a:p>
            <a:pPr eaLnBrk="1" hangingPunct="1">
              <a:buFont typeface="Symbol" pitchFamily="18" charset="2"/>
              <a:buChar char="Þ"/>
            </a:pPr>
            <a:r>
              <a:rPr lang="en-GB" altLang="de-DE"/>
              <a:t>Data rate</a:t>
            </a:r>
          </a:p>
        </p:txBody>
      </p:sp>
      <p:sp>
        <p:nvSpPr>
          <p:cNvPr id="35846" name="Rectangle 9"/>
          <p:cNvSpPr>
            <a:spLocks noChangeArrowheads="1"/>
          </p:cNvSpPr>
          <p:nvPr/>
        </p:nvSpPr>
        <p:spPr bwMode="auto">
          <a:xfrm>
            <a:off x="4356100" y="2060575"/>
            <a:ext cx="360363" cy="2889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de-DE" alt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604250" y="6597650"/>
            <a:ext cx="539750" cy="2603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6FF29F-412A-4CCD-969A-6823A2E3362E}" type="slidenum">
              <a:rPr lang="en-GB"/>
              <a:pPr>
                <a:defRPr/>
              </a:pPr>
              <a:t>66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44278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7" name="Picture 4" descr="syms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1412875"/>
            <a:ext cx="3024188" cy="302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8" name="Picture 5" descr="pot_syms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425" y="1228725"/>
            <a:ext cx="3203575" cy="2776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9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de-DE" smtClean="0"/>
              <a:t>Sideward Depletion</a:t>
            </a:r>
          </a:p>
        </p:txBody>
      </p:sp>
      <p:pic>
        <p:nvPicPr>
          <p:cNvPr id="36870" name="Picture 10" descr="pot_asyms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250" y="4183063"/>
            <a:ext cx="2952750" cy="2674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1" name="Picture 11" descr="asyms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76"/>
          <a:stretch>
            <a:fillRect/>
          </a:stretch>
        </p:blipFill>
        <p:spPr bwMode="auto">
          <a:xfrm>
            <a:off x="1476375" y="4076700"/>
            <a:ext cx="3028950" cy="278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72" name="Text Box 13"/>
          <p:cNvSpPr txBox="1">
            <a:spLocks noChangeArrowheads="1"/>
          </p:cNvSpPr>
          <p:nvPr/>
        </p:nvSpPr>
        <p:spPr bwMode="auto">
          <a:xfrm>
            <a:off x="4211638" y="2584450"/>
            <a:ext cx="17462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altLang="de-DE"/>
              <a:t>Symmetric bias</a:t>
            </a:r>
          </a:p>
        </p:txBody>
      </p:sp>
      <p:sp>
        <p:nvSpPr>
          <p:cNvPr id="36873" name="Text Box 14"/>
          <p:cNvSpPr txBox="1">
            <a:spLocks noChangeArrowheads="1"/>
          </p:cNvSpPr>
          <p:nvPr/>
        </p:nvSpPr>
        <p:spPr bwMode="auto">
          <a:xfrm>
            <a:off x="4335463" y="5176838"/>
            <a:ext cx="1987550" cy="91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altLang="de-DE"/>
              <a:t>Asymmetric bias</a:t>
            </a:r>
          </a:p>
          <a:p>
            <a:pPr eaLnBrk="1" hangingPunct="1"/>
            <a:r>
              <a:rPr lang="en-GB" altLang="de-DE"/>
              <a:t>Change shape of </a:t>
            </a:r>
          </a:p>
          <a:p>
            <a:pPr eaLnBrk="1" hangingPunct="1"/>
            <a:r>
              <a:rPr lang="en-GB" altLang="de-DE"/>
              <a:t>potential</a:t>
            </a:r>
          </a:p>
        </p:txBody>
      </p:sp>
      <p:sp>
        <p:nvSpPr>
          <p:cNvPr id="36874" name="Text Box 15"/>
          <p:cNvSpPr txBox="1">
            <a:spLocks noChangeArrowheads="1"/>
          </p:cNvSpPr>
          <p:nvPr/>
        </p:nvSpPr>
        <p:spPr bwMode="auto">
          <a:xfrm>
            <a:off x="1958975" y="974725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GB" altLang="de-DE"/>
          </a:p>
        </p:txBody>
      </p:sp>
      <p:sp>
        <p:nvSpPr>
          <p:cNvPr id="36875" name="Text Box 16"/>
          <p:cNvSpPr txBox="1">
            <a:spLocks noChangeArrowheads="1"/>
          </p:cNvSpPr>
          <p:nvPr/>
        </p:nvSpPr>
        <p:spPr bwMode="auto">
          <a:xfrm>
            <a:off x="1743075" y="928688"/>
            <a:ext cx="53149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altLang="de-DE"/>
              <a:t>Deplete large area detector from one small contact</a:t>
            </a:r>
          </a:p>
          <a:p>
            <a:pPr eaLnBrk="1" hangingPunct="1"/>
            <a:r>
              <a:rPr lang="en-GB" altLang="de-DE"/>
              <a:t>=&gt; Small capacitance</a:t>
            </a:r>
          </a:p>
        </p:txBody>
      </p:sp>
      <p:sp>
        <p:nvSpPr>
          <p:cNvPr id="11" name="Rectangle 5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604250" y="6597650"/>
            <a:ext cx="539750" cy="2603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6FF29F-412A-4CCD-969A-6823A2E3362E}" type="slidenum">
              <a:rPr lang="en-GB"/>
              <a:pPr>
                <a:defRPr/>
              </a:pPr>
              <a:t>67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24979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1" name="Picture 2" descr="sddorg2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1196975"/>
            <a:ext cx="3173413" cy="317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2" name="Picture 7" descr="pot_sddorg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1268413"/>
            <a:ext cx="3600450" cy="2922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3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de-DE" smtClean="0"/>
              <a:t>Silicon Drift Detector</a:t>
            </a:r>
          </a:p>
        </p:txBody>
      </p:sp>
      <p:sp>
        <p:nvSpPr>
          <p:cNvPr id="37894" name="Text Box 9"/>
          <p:cNvSpPr txBox="1">
            <a:spLocks noChangeArrowheads="1"/>
          </p:cNvSpPr>
          <p:nvPr/>
        </p:nvSpPr>
        <p:spPr bwMode="auto">
          <a:xfrm>
            <a:off x="1743075" y="4816475"/>
            <a:ext cx="595054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altLang="de-DE" dirty="0"/>
              <a:t>True 2-dim information (segmented anode &amp; drift time)</a:t>
            </a:r>
          </a:p>
          <a:p>
            <a:pPr eaLnBrk="1" hangingPunct="1"/>
            <a:r>
              <a:rPr lang="en-GB" altLang="de-DE" dirty="0"/>
              <a:t>Needs high voltage across voltage divider</a:t>
            </a:r>
          </a:p>
          <a:p>
            <a:pPr eaLnBrk="1" hangingPunct="1"/>
            <a:r>
              <a:rPr lang="en-GB" altLang="de-DE" dirty="0"/>
              <a:t>Good time resolution needed for resolution of drift  (~7 </a:t>
            </a:r>
            <a:r>
              <a:rPr lang="en-GB" altLang="de-DE" dirty="0">
                <a:latin typeface="Symbol" pitchFamily="18" charset="2"/>
              </a:rPr>
              <a:t>m</a:t>
            </a:r>
            <a:r>
              <a:rPr lang="en-GB" altLang="de-DE" dirty="0"/>
              <a:t>m/ns)</a:t>
            </a:r>
          </a:p>
          <a:p>
            <a:pPr eaLnBrk="1" hangingPunct="1"/>
            <a:r>
              <a:rPr lang="en-GB" altLang="de-DE" dirty="0"/>
              <a:t>External t</a:t>
            </a:r>
            <a:r>
              <a:rPr lang="en-GB" altLang="de-DE" baseline="-25000" dirty="0"/>
              <a:t>0</a:t>
            </a:r>
            <a:r>
              <a:rPr lang="en-GB" altLang="de-DE" dirty="0"/>
              <a:t> needed: beam clock, scintillator </a:t>
            </a:r>
            <a:r>
              <a:rPr lang="en-GB" altLang="de-DE" dirty="0" smtClean="0"/>
              <a:t>trigger</a:t>
            </a:r>
            <a:endParaRPr lang="en-GB" altLang="de-DE" dirty="0"/>
          </a:p>
          <a:p>
            <a:pPr eaLnBrk="1" hangingPunct="1"/>
            <a:r>
              <a:rPr lang="en-GB" altLang="de-DE" dirty="0"/>
              <a:t>Typical resolution: 20 </a:t>
            </a:r>
            <a:r>
              <a:rPr lang="en-GB" altLang="de-DE" dirty="0">
                <a:latin typeface="Symbol" pitchFamily="18" charset="2"/>
              </a:rPr>
              <a:t>m</a:t>
            </a:r>
            <a:r>
              <a:rPr lang="en-GB" altLang="de-DE" dirty="0"/>
              <a:t>m (anode) 25 </a:t>
            </a:r>
            <a:r>
              <a:rPr lang="en-GB" altLang="de-DE" dirty="0">
                <a:latin typeface="Symbol" pitchFamily="18" charset="2"/>
              </a:rPr>
              <a:t>m</a:t>
            </a:r>
            <a:r>
              <a:rPr lang="en-GB" altLang="de-DE" dirty="0"/>
              <a:t>m (drift) [STAR]</a:t>
            </a:r>
          </a:p>
          <a:p>
            <a:pPr eaLnBrk="1" hangingPunct="1"/>
            <a:r>
              <a:rPr lang="en-GB" altLang="de-DE" dirty="0"/>
              <a:t>Low capacitance, low noise =&gt; measure </a:t>
            </a:r>
            <a:r>
              <a:rPr lang="en-GB" altLang="de-DE" dirty="0" err="1"/>
              <a:t>dE</a:t>
            </a:r>
            <a:r>
              <a:rPr lang="en-GB" altLang="de-DE" dirty="0"/>
              <a:t>/dx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604250" y="6597650"/>
            <a:ext cx="539750" cy="2603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6FF29F-412A-4CCD-969A-6823A2E3362E}" type="slidenum">
              <a:rPr lang="en-GB"/>
              <a:pPr>
                <a:defRPr/>
              </a:pPr>
              <a:t>68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656080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5" name="Picture 2" descr="sddcir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1052513"/>
            <a:ext cx="3389313" cy="3389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6" name="Picture 7" descr="pot_sddspe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1125538"/>
            <a:ext cx="3548063" cy="318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7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de-DE" smtClean="0"/>
              <a:t>Silicon Drift Detector</a:t>
            </a:r>
          </a:p>
        </p:txBody>
      </p:sp>
      <p:sp>
        <p:nvSpPr>
          <p:cNvPr id="38918" name="Text Box 9"/>
          <p:cNvSpPr txBox="1">
            <a:spLocks noChangeArrowheads="1"/>
          </p:cNvSpPr>
          <p:nvPr/>
        </p:nvSpPr>
        <p:spPr bwMode="auto">
          <a:xfrm>
            <a:off x="1404938" y="4654550"/>
            <a:ext cx="4535487" cy="201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altLang="de-DE"/>
              <a:t>Simpler layout and production</a:t>
            </a:r>
          </a:p>
          <a:p>
            <a:pPr eaLnBrk="1" hangingPunct="1"/>
            <a:r>
              <a:rPr lang="en-GB" altLang="de-DE"/>
              <a:t>Unstructured backside (optimal entrance window  for x-rays)</a:t>
            </a:r>
          </a:p>
          <a:p>
            <a:pPr eaLnBrk="1" hangingPunct="1"/>
            <a:r>
              <a:rPr lang="en-GB" altLang="de-DE"/>
              <a:t>Low capacitance (~ fF) for large area detector area (~ cm</a:t>
            </a:r>
            <a:r>
              <a:rPr lang="en-GB" altLang="de-DE" baseline="30000"/>
              <a:t>2</a:t>
            </a:r>
            <a:r>
              <a:rPr lang="en-GB" altLang="de-DE"/>
              <a:t>)</a:t>
            </a:r>
          </a:p>
          <a:p>
            <a:pPr eaLnBrk="1" hangingPunct="1"/>
            <a:r>
              <a:rPr lang="en-GB" altLang="de-DE"/>
              <a:t>Extremely low noise (3-6 e</a:t>
            </a:r>
            <a:r>
              <a:rPr lang="en-GB" altLang="de-DE" baseline="30000"/>
              <a:t>-</a:t>
            </a:r>
            <a:r>
              <a:rPr lang="en-GB" altLang="de-DE"/>
              <a:t> RMS)</a:t>
            </a:r>
          </a:p>
          <a:p>
            <a:pPr eaLnBrk="1" hangingPunct="1"/>
            <a:r>
              <a:rPr lang="en-GB" altLang="de-DE"/>
              <a:t>Soft x-ray spectrometers (100eV–20keV)</a:t>
            </a:r>
          </a:p>
        </p:txBody>
      </p:sp>
      <p:pic>
        <p:nvPicPr>
          <p:cNvPr id="38919" name="Picture 11" descr="Cu_spec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5350" y="4625975"/>
            <a:ext cx="3168650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604250" y="6597650"/>
            <a:ext cx="539750" cy="2603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6FF29F-412A-4CCD-969A-6823A2E3362E}" type="slidenum">
              <a:rPr lang="en-GB"/>
              <a:pPr>
                <a:defRPr/>
              </a:pPr>
              <a:t>69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312909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Intrinsic Semiconductors</a:t>
            </a:r>
            <a:endParaRPr lang="en-GB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B6FF29F-412A-4CCD-969A-6823A2E3362E}" type="slidenum">
              <a:rPr lang="en-GB" smtClean="0"/>
              <a:pPr>
                <a:defRPr/>
              </a:pPr>
              <a:t>7</a:t>
            </a:fld>
            <a:endParaRPr lang="en-GB"/>
          </a:p>
        </p:txBody>
      </p:sp>
      <p:sp>
        <p:nvSpPr>
          <p:cNvPr id="4" name="Textfeld 3"/>
          <p:cNvSpPr txBox="1"/>
          <p:nvPr/>
        </p:nvSpPr>
        <p:spPr>
          <a:xfrm>
            <a:off x="611560" y="1268760"/>
            <a:ext cx="7500451" cy="35394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Intrinsic Semiconductors: Si, Ge, D (Diamond), </a:t>
            </a:r>
            <a:r>
              <a:rPr lang="en-GB" dirty="0" err="1" smtClean="0"/>
              <a:t>InSb</a:t>
            </a:r>
            <a:r>
              <a:rPr lang="en-GB" dirty="0" smtClean="0"/>
              <a:t>, </a:t>
            </a:r>
            <a:r>
              <a:rPr lang="en-GB" dirty="0" err="1" smtClean="0"/>
              <a:t>GaAs</a:t>
            </a:r>
            <a:r>
              <a:rPr lang="en-GB" dirty="0" smtClean="0"/>
              <a:t>, </a:t>
            </a:r>
            <a:r>
              <a:rPr lang="en-GB" dirty="0" err="1" smtClean="0"/>
              <a:t>InAs</a:t>
            </a:r>
            <a:r>
              <a:rPr lang="en-GB" dirty="0" smtClean="0"/>
              <a:t>, </a:t>
            </a:r>
            <a:r>
              <a:rPr lang="en-GB" dirty="0" err="1" smtClean="0"/>
              <a:t>CdS</a:t>
            </a:r>
            <a:r>
              <a:rPr lang="en-GB" dirty="0" smtClean="0"/>
              <a:t>, </a:t>
            </a:r>
            <a:r>
              <a:rPr lang="en-GB" dirty="0" err="1" smtClean="0"/>
              <a:t>CdTe</a:t>
            </a:r>
            <a:r>
              <a:rPr lang="en-GB" dirty="0" smtClean="0"/>
              <a:t>…..</a:t>
            </a:r>
          </a:p>
          <a:p>
            <a:endParaRPr lang="en-GB" dirty="0" smtClean="0"/>
          </a:p>
          <a:p>
            <a:r>
              <a:rPr lang="en-GB" dirty="0" smtClean="0"/>
              <a:t>At T = 0°K: Half of the states occupied by electrons:</a:t>
            </a:r>
          </a:p>
          <a:p>
            <a:endParaRPr lang="en-GB" dirty="0" smtClean="0"/>
          </a:p>
          <a:p>
            <a:endParaRPr lang="en-GB" dirty="0" smtClean="0"/>
          </a:p>
          <a:p>
            <a:r>
              <a:rPr lang="en-GB" dirty="0" smtClean="0"/>
              <a:t>		empty conduction band</a:t>
            </a:r>
          </a:p>
          <a:p>
            <a:r>
              <a:rPr lang="en-GB" dirty="0"/>
              <a:t>	</a:t>
            </a:r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r>
              <a:rPr lang="en-GB" dirty="0"/>
              <a:t>		</a:t>
            </a:r>
            <a:r>
              <a:rPr lang="en-GB" dirty="0" smtClean="0"/>
              <a:t>full valence band</a:t>
            </a:r>
          </a:p>
          <a:p>
            <a:r>
              <a:rPr lang="en-GB" dirty="0"/>
              <a:t>	</a:t>
            </a:r>
            <a:endParaRPr lang="en-GB" dirty="0" smtClean="0"/>
          </a:p>
          <a:p>
            <a:r>
              <a:rPr lang="en-GB" dirty="0"/>
              <a:t>	</a:t>
            </a:r>
            <a:r>
              <a:rPr lang="en-GB" dirty="0" smtClean="0"/>
              <a:t>	=&gt; no conductivity</a:t>
            </a:r>
          </a:p>
          <a:p>
            <a:endParaRPr lang="en-GB" dirty="0"/>
          </a:p>
          <a:p>
            <a:r>
              <a:rPr lang="en-GB" dirty="0" smtClean="0"/>
              <a:t>Silicon: band gap ~ 1 eV: thermal excitation at finite temperature</a:t>
            </a:r>
          </a:p>
        </p:txBody>
      </p:sp>
      <p:grpSp>
        <p:nvGrpSpPr>
          <p:cNvPr id="13" name="Gruppieren 12"/>
          <p:cNvGrpSpPr/>
          <p:nvPr/>
        </p:nvGrpSpPr>
        <p:grpSpPr>
          <a:xfrm>
            <a:off x="5046246" y="2054473"/>
            <a:ext cx="2838122" cy="1806575"/>
            <a:chOff x="4716016" y="1916832"/>
            <a:chExt cx="2838122" cy="1806575"/>
          </a:xfrm>
        </p:grpSpPr>
        <p:grpSp>
          <p:nvGrpSpPr>
            <p:cNvPr id="5" name="Gruppieren 4"/>
            <p:cNvGrpSpPr/>
            <p:nvPr/>
          </p:nvGrpSpPr>
          <p:grpSpPr>
            <a:xfrm>
              <a:off x="4716016" y="1916832"/>
              <a:ext cx="2468563" cy="1806575"/>
              <a:chOff x="1311275" y="1190625"/>
              <a:chExt cx="2468563" cy="1806575"/>
            </a:xfrm>
          </p:grpSpPr>
          <p:sp>
            <p:nvSpPr>
              <p:cNvPr id="6" name="Text Box 10"/>
              <p:cNvSpPr txBox="1">
                <a:spLocks noChangeArrowheads="1"/>
              </p:cNvSpPr>
              <p:nvPr/>
            </p:nvSpPr>
            <p:spPr bwMode="auto">
              <a:xfrm>
                <a:off x="1311275" y="2081213"/>
                <a:ext cx="420688" cy="3667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GB" altLang="de-DE"/>
                  <a:t>E</a:t>
                </a:r>
                <a:r>
                  <a:rPr lang="en-GB" altLang="de-DE" baseline="-25000"/>
                  <a:t>g</a:t>
                </a:r>
              </a:p>
            </p:txBody>
          </p:sp>
          <p:sp>
            <p:nvSpPr>
              <p:cNvPr id="7" name="Rectangle 4"/>
              <p:cNvSpPr>
                <a:spLocks noChangeArrowheads="1"/>
              </p:cNvSpPr>
              <p:nvPr/>
            </p:nvSpPr>
            <p:spPr bwMode="auto">
              <a:xfrm>
                <a:off x="1763713" y="1557338"/>
                <a:ext cx="2016125" cy="4318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/>
                <a:r>
                  <a:rPr lang="en-GB" altLang="de-DE" sz="1400" dirty="0"/>
                  <a:t>Conduction Band</a:t>
                </a:r>
              </a:p>
            </p:txBody>
          </p:sp>
          <p:sp>
            <p:nvSpPr>
              <p:cNvPr id="8" name="Rectangle 5"/>
              <p:cNvSpPr>
                <a:spLocks noChangeArrowheads="1"/>
              </p:cNvSpPr>
              <p:nvPr/>
            </p:nvSpPr>
            <p:spPr bwMode="auto">
              <a:xfrm>
                <a:off x="1763713" y="2565400"/>
                <a:ext cx="2016125" cy="431800"/>
              </a:xfrm>
              <a:prstGeom prst="rect">
                <a:avLst/>
              </a:prstGeom>
              <a:solidFill>
                <a:srgbClr val="339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/>
                <a:r>
                  <a:rPr lang="en-GB" altLang="de-DE" sz="1400"/>
                  <a:t>Valence Band</a:t>
                </a:r>
              </a:p>
            </p:txBody>
          </p:sp>
          <p:sp>
            <p:nvSpPr>
              <p:cNvPr id="9" name="Line 6"/>
              <p:cNvSpPr>
                <a:spLocks noChangeShapeType="1"/>
              </p:cNvSpPr>
              <p:nvPr/>
            </p:nvSpPr>
            <p:spPr bwMode="auto">
              <a:xfrm>
                <a:off x="1763713" y="2276475"/>
                <a:ext cx="2016125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" name="Line 9"/>
              <p:cNvSpPr>
                <a:spLocks noChangeShapeType="1"/>
              </p:cNvSpPr>
              <p:nvPr/>
            </p:nvSpPr>
            <p:spPr bwMode="auto">
              <a:xfrm>
                <a:off x="1763713" y="2060575"/>
                <a:ext cx="0" cy="4318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" name="Text Box 11"/>
              <p:cNvSpPr txBox="1">
                <a:spLocks noChangeArrowheads="1"/>
              </p:cNvSpPr>
              <p:nvPr/>
            </p:nvSpPr>
            <p:spPr bwMode="auto">
              <a:xfrm>
                <a:off x="2103438" y="2081213"/>
                <a:ext cx="977900" cy="2746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GB" altLang="de-DE" sz="1200"/>
                  <a:t>Fermi Level</a:t>
                </a:r>
              </a:p>
            </p:txBody>
          </p:sp>
          <p:sp>
            <p:nvSpPr>
              <p:cNvPr id="12" name="Text Box 72"/>
              <p:cNvSpPr txBox="1">
                <a:spLocks noChangeArrowheads="1"/>
              </p:cNvSpPr>
              <p:nvPr/>
            </p:nvSpPr>
            <p:spPr bwMode="auto">
              <a:xfrm>
                <a:off x="2305050" y="1190625"/>
                <a:ext cx="971550" cy="366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GB" altLang="de-DE"/>
                  <a:t>Intrinsic</a:t>
                </a:r>
              </a:p>
            </p:txBody>
          </p:sp>
        </p:grpSp>
        <p:sp>
          <p:nvSpPr>
            <p:cNvPr id="16" name="Textfeld 15"/>
            <p:cNvSpPr txBox="1"/>
            <p:nvPr/>
          </p:nvSpPr>
          <p:spPr>
            <a:xfrm>
              <a:off x="7164288" y="3090446"/>
              <a:ext cx="38985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err="1" smtClean="0"/>
                <a:t>E</a:t>
              </a:r>
              <a:r>
                <a:rPr lang="en-GB" baseline="-25000" dirty="0" err="1"/>
                <a:t>v</a:t>
              </a:r>
              <a:endParaRPr lang="en-GB" dirty="0"/>
            </a:p>
          </p:txBody>
        </p:sp>
        <p:sp>
          <p:nvSpPr>
            <p:cNvPr id="17" name="Textfeld 16"/>
            <p:cNvSpPr txBox="1"/>
            <p:nvPr/>
          </p:nvSpPr>
          <p:spPr>
            <a:xfrm>
              <a:off x="7164288" y="2514382"/>
              <a:ext cx="38985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err="1" smtClean="0"/>
                <a:t>E</a:t>
              </a:r>
              <a:r>
                <a:rPr lang="en-GB" baseline="-25000" dirty="0" err="1"/>
                <a:t>c</a:t>
              </a:r>
              <a:endParaRPr lang="en-GB" dirty="0"/>
            </a:p>
          </p:txBody>
        </p:sp>
        <p:grpSp>
          <p:nvGrpSpPr>
            <p:cNvPr id="22" name="Gruppieren 21"/>
            <p:cNvGrpSpPr/>
            <p:nvPr/>
          </p:nvGrpSpPr>
          <p:grpSpPr>
            <a:xfrm>
              <a:off x="6865808" y="2228850"/>
              <a:ext cx="298480" cy="1488182"/>
              <a:chOff x="8089944" y="2228850"/>
              <a:chExt cx="298480" cy="1488182"/>
            </a:xfrm>
          </p:grpSpPr>
          <p:cxnSp>
            <p:nvCxnSpPr>
              <p:cNvPr id="19" name="Gerade Verbindung mit Pfeil 18"/>
              <p:cNvCxnSpPr/>
              <p:nvPr/>
            </p:nvCxnSpPr>
            <p:spPr>
              <a:xfrm flipV="1">
                <a:off x="8244408" y="2514382"/>
                <a:ext cx="0" cy="914618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Textfeld 19"/>
              <p:cNvSpPr txBox="1"/>
              <p:nvPr/>
            </p:nvSpPr>
            <p:spPr>
              <a:xfrm>
                <a:off x="8089944" y="2228850"/>
                <a:ext cx="298480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 smtClean="0">
                    <a:solidFill>
                      <a:srgbClr val="FF0000"/>
                    </a:solidFill>
                  </a:rPr>
                  <a:t>n</a:t>
                </a:r>
                <a:endParaRPr lang="en-GB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21" name="Textfeld 20"/>
              <p:cNvSpPr txBox="1"/>
              <p:nvPr/>
            </p:nvSpPr>
            <p:spPr>
              <a:xfrm>
                <a:off x="8089944" y="3378478"/>
                <a:ext cx="298480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>
                    <a:solidFill>
                      <a:srgbClr val="FF0000"/>
                    </a:solidFill>
                  </a:rPr>
                  <a:t>p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81554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9" name="Picture 3" descr="pncc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1052513"/>
            <a:ext cx="3816350" cy="381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68" name="Picture 8" descr="pot_pnccd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4208463"/>
            <a:ext cx="2982913" cy="2649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1" name="Rectangle 1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de-DE" dirty="0" smtClean="0"/>
              <a:t>CCD</a:t>
            </a:r>
          </a:p>
        </p:txBody>
      </p:sp>
      <p:pic>
        <p:nvPicPr>
          <p:cNvPr id="245766" name="Picture 6" descr="pot_pnccd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2708275"/>
            <a:ext cx="2911475" cy="264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65" name="Picture 5" descr="pot_pnccd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425" y="981075"/>
            <a:ext cx="2767013" cy="271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4" name="Text Box 16"/>
          <p:cNvSpPr txBox="1">
            <a:spLocks noChangeArrowheads="1"/>
          </p:cNvSpPr>
          <p:nvPr/>
        </p:nvSpPr>
        <p:spPr bwMode="auto">
          <a:xfrm>
            <a:off x="1527175" y="4816475"/>
            <a:ext cx="4311650" cy="173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altLang="de-DE"/>
              <a:t>Shift charge in potential pockets</a:t>
            </a:r>
          </a:p>
          <a:p>
            <a:pPr eaLnBrk="1" hangingPunct="1"/>
            <a:r>
              <a:rPr lang="en-GB" altLang="de-DE"/>
              <a:t>Extremely low noise (~2 e</a:t>
            </a:r>
            <a:r>
              <a:rPr lang="en-GB" altLang="de-DE" baseline="30000"/>
              <a:t>-</a:t>
            </a:r>
            <a:r>
              <a:rPr lang="en-GB" altLang="de-DE"/>
              <a:t> rms)</a:t>
            </a:r>
          </a:p>
          <a:p>
            <a:pPr eaLnBrk="1" hangingPunct="1"/>
            <a:r>
              <a:rPr lang="en-GB" altLang="de-DE"/>
              <a:t>X-ray imaging spectrometer</a:t>
            </a:r>
          </a:p>
          <a:p>
            <a:pPr eaLnBrk="1" hangingPunct="1"/>
            <a:r>
              <a:rPr lang="en-GB" altLang="de-DE"/>
              <a:t>Large area possible (6x6 cm</a:t>
            </a:r>
            <a:r>
              <a:rPr lang="en-GB" altLang="de-DE" baseline="30000"/>
              <a:t>2</a:t>
            </a:r>
            <a:r>
              <a:rPr lang="en-GB" altLang="de-DE"/>
              <a:t>)</a:t>
            </a:r>
          </a:p>
          <a:p>
            <a:pPr eaLnBrk="1" hangingPunct="1"/>
            <a:endParaRPr lang="en-GB" altLang="de-DE"/>
          </a:p>
          <a:p>
            <a:pPr eaLnBrk="1" hangingPunct="1"/>
            <a:r>
              <a:rPr lang="en-GB" altLang="de-DE"/>
              <a:t>Needs low temperature operation (100K)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604250" y="6597650"/>
            <a:ext cx="539750" cy="2603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6FF29F-412A-4CCD-969A-6823A2E3362E}" type="slidenum">
              <a:rPr lang="en-GB"/>
              <a:pPr>
                <a:defRPr/>
              </a:pPr>
              <a:t>70</a:t>
            </a:fld>
            <a:endParaRPr lang="en-GB"/>
          </a:p>
        </p:txBody>
      </p:sp>
      <p:sp>
        <p:nvSpPr>
          <p:cNvPr id="2" name="Ellipse 1"/>
          <p:cNvSpPr/>
          <p:nvPr/>
        </p:nvSpPr>
        <p:spPr>
          <a:xfrm>
            <a:off x="7452320" y="3080246"/>
            <a:ext cx="144016" cy="13273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Ellipse 9"/>
          <p:cNvSpPr/>
          <p:nvPr/>
        </p:nvSpPr>
        <p:spPr>
          <a:xfrm>
            <a:off x="7164288" y="4808438"/>
            <a:ext cx="144016" cy="13273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Ellipse 10"/>
          <p:cNvSpPr/>
          <p:nvPr/>
        </p:nvSpPr>
        <p:spPr>
          <a:xfrm>
            <a:off x="7020272" y="6392614"/>
            <a:ext cx="144016" cy="13273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881817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457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457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457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Rectangle 2"/>
          <p:cNvSpPr>
            <a:spLocks noGrp="1" noChangeArrowheads="1"/>
          </p:cNvSpPr>
          <p:nvPr>
            <p:ph type="title"/>
          </p:nvPr>
        </p:nvSpPr>
        <p:spPr>
          <a:xfrm>
            <a:off x="1258888" y="217488"/>
            <a:ext cx="6705600" cy="908050"/>
          </a:xfrm>
        </p:spPr>
        <p:txBody>
          <a:bodyPr/>
          <a:lstStyle/>
          <a:p>
            <a:pPr eaLnBrk="1" hangingPunct="1"/>
            <a:r>
              <a:rPr lang="en-US" altLang="de-DE" smtClean="0"/>
              <a:t>Silicon Photomultiplier</a:t>
            </a:r>
          </a:p>
        </p:txBody>
      </p:sp>
      <p:pic>
        <p:nvPicPr>
          <p:cNvPr id="4096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1484313"/>
            <a:ext cx="5749925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5" name="Text Box 4"/>
          <p:cNvSpPr txBox="1">
            <a:spLocks noChangeArrowheads="1"/>
          </p:cNvSpPr>
          <p:nvPr/>
        </p:nvSpPr>
        <p:spPr bwMode="auto">
          <a:xfrm>
            <a:off x="1835150" y="3860800"/>
            <a:ext cx="6265863" cy="2563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de-DE"/>
              <a:t>The device is operated above the breakdown voltage </a:t>
            </a:r>
          </a:p>
          <a:p>
            <a:pPr eaLnBrk="1" hangingPunct="1"/>
            <a:r>
              <a:rPr lang="en-US" altLang="de-DE"/>
              <a:t>Photons are absorbed in depleted silicon, create e/h pairs</a:t>
            </a:r>
          </a:p>
          <a:p>
            <a:pPr eaLnBrk="1" hangingPunct="1"/>
            <a:r>
              <a:rPr lang="en-US" altLang="de-DE"/>
              <a:t>The electron (or hole) drifts into high field region.</a:t>
            </a:r>
          </a:p>
          <a:p>
            <a:pPr eaLnBrk="1" hangingPunct="1"/>
            <a:r>
              <a:rPr lang="en-US" altLang="de-DE"/>
              <a:t>Avalanche amplification (Geiger breakdown) occurs.</a:t>
            </a:r>
          </a:p>
          <a:p>
            <a:pPr eaLnBrk="1" hangingPunct="1"/>
            <a:r>
              <a:rPr lang="en-US" altLang="de-DE"/>
              <a:t>The signal size (“amplification”) is given by the overvoltage and the cell capacity Q = C x </a:t>
            </a:r>
            <a:r>
              <a:rPr lang="en-US" altLang="de-DE">
                <a:latin typeface="Symbol" pitchFamily="18" charset="2"/>
              </a:rPr>
              <a:t>D</a:t>
            </a:r>
            <a:r>
              <a:rPr lang="en-US" altLang="de-DE"/>
              <a:t>U (~ 10</a:t>
            </a:r>
            <a:r>
              <a:rPr lang="en-US" altLang="de-DE" baseline="30000"/>
              <a:t>6</a:t>
            </a:r>
            <a:r>
              <a:rPr lang="en-US" altLang="de-DE"/>
              <a:t>). </a:t>
            </a:r>
          </a:p>
          <a:p>
            <a:pPr eaLnBrk="1" hangingPunct="1"/>
            <a:r>
              <a:rPr lang="en-US" altLang="de-DE"/>
              <a:t>Passive quenching by integrated resistor (limits current)</a:t>
            </a:r>
          </a:p>
          <a:p>
            <a:pPr eaLnBrk="1" hangingPunct="1"/>
            <a:endParaRPr lang="en-US" altLang="de-DE"/>
          </a:p>
          <a:p>
            <a:pPr eaLnBrk="1" hangingPunct="1"/>
            <a:r>
              <a:rPr lang="en-US" altLang="de-DE"/>
              <a:t>Single SiPM cell: binary signal of fixed size!</a:t>
            </a:r>
          </a:p>
        </p:txBody>
      </p:sp>
      <p:sp>
        <p:nvSpPr>
          <p:cNvPr id="40966" name="Text Box 5"/>
          <p:cNvSpPr txBox="1">
            <a:spLocks noChangeArrowheads="1"/>
          </p:cNvSpPr>
          <p:nvPr/>
        </p:nvSpPr>
        <p:spPr bwMode="auto">
          <a:xfrm>
            <a:off x="1527175" y="1144588"/>
            <a:ext cx="71945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de-DE"/>
              <a:t>Basic building block: avalanche photodiode operating in Geiger mode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604250" y="6597650"/>
            <a:ext cx="539750" cy="2603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6FF29F-412A-4CCD-969A-6823A2E3362E}" type="slidenum">
              <a:rPr lang="en-GB"/>
              <a:pPr>
                <a:defRPr/>
              </a:pPr>
              <a:t>71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1168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Rectangle 2"/>
          <p:cNvSpPr>
            <a:spLocks noGrp="1" noChangeArrowheads="1"/>
          </p:cNvSpPr>
          <p:nvPr>
            <p:ph type="title"/>
          </p:nvPr>
        </p:nvSpPr>
        <p:spPr>
          <a:xfrm>
            <a:off x="1116013" y="217488"/>
            <a:ext cx="6705600" cy="908050"/>
          </a:xfrm>
        </p:spPr>
        <p:txBody>
          <a:bodyPr/>
          <a:lstStyle/>
          <a:p>
            <a:pPr eaLnBrk="1" hangingPunct="1"/>
            <a:r>
              <a:rPr lang="en-US" altLang="de-DE" smtClean="0"/>
              <a:t>Silicon Photomultiplier</a:t>
            </a:r>
          </a:p>
        </p:txBody>
      </p:sp>
      <p:pic>
        <p:nvPicPr>
          <p:cNvPr id="41988" name="Picture 4" descr="DSCN061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3357563"/>
            <a:ext cx="3167063" cy="2366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9" name="Text Box 5"/>
          <p:cNvSpPr txBox="1">
            <a:spLocks noChangeArrowheads="1"/>
          </p:cNvSpPr>
          <p:nvPr/>
        </p:nvSpPr>
        <p:spPr bwMode="auto">
          <a:xfrm>
            <a:off x="1476375" y="1268413"/>
            <a:ext cx="7667625" cy="173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de-DE"/>
              <a:t>Array of cells all connected to a single output:</a:t>
            </a:r>
          </a:p>
          <a:p>
            <a:pPr eaLnBrk="1" hangingPunct="1"/>
            <a:endParaRPr lang="en-US" altLang="de-DE"/>
          </a:p>
          <a:p>
            <a:pPr eaLnBrk="1" hangingPunct="1"/>
            <a:r>
              <a:rPr lang="en-US" altLang="de-DE"/>
              <a:t>Signal = </a:t>
            </a:r>
            <a:r>
              <a:rPr lang="en-US" altLang="de-DE">
                <a:latin typeface="Symbol" pitchFamily="18" charset="2"/>
              </a:rPr>
              <a:t>S</a:t>
            </a:r>
            <a:r>
              <a:rPr lang="en-US" altLang="de-DE"/>
              <a:t> of cells fired</a:t>
            </a:r>
          </a:p>
          <a:p>
            <a:pPr eaLnBrk="1" hangingPunct="1"/>
            <a:endParaRPr lang="en-US" altLang="de-DE"/>
          </a:p>
          <a:p>
            <a:pPr eaLnBrk="1" hangingPunct="1"/>
            <a:r>
              <a:rPr lang="en-US" altLang="de-DE"/>
              <a:t>If probability to hit a single cell &lt; 1 =&gt; </a:t>
            </a:r>
            <a:r>
              <a:rPr lang="en-US" altLang="de-DE" b="1"/>
              <a:t>Signal proportional to # photons</a:t>
            </a:r>
          </a:p>
          <a:p>
            <a:pPr eaLnBrk="1" hangingPunct="1">
              <a:buFont typeface="Symbol" pitchFamily="18" charset="2"/>
              <a:buNone/>
            </a:pPr>
            <a:endParaRPr lang="en-US" altLang="de-DE">
              <a:solidFill>
                <a:schemeClr val="accent2"/>
              </a:solidFill>
            </a:endParaRPr>
          </a:p>
        </p:txBody>
      </p:sp>
      <p:sp>
        <p:nvSpPr>
          <p:cNvPr id="41990" name="Text Box 6"/>
          <p:cNvSpPr txBox="1">
            <a:spLocks noChangeArrowheads="1"/>
          </p:cNvSpPr>
          <p:nvPr/>
        </p:nvSpPr>
        <p:spPr bwMode="auto">
          <a:xfrm>
            <a:off x="1403350" y="5802313"/>
            <a:ext cx="27051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de-DE"/>
              <a:t>Pixel size: ~25 x 25 </a:t>
            </a:r>
            <a:r>
              <a:rPr lang="en-US" altLang="de-DE">
                <a:latin typeface="Symbol" pitchFamily="18" charset="2"/>
              </a:rPr>
              <a:t>m</a:t>
            </a:r>
            <a:r>
              <a:rPr lang="en-US" altLang="de-DE"/>
              <a:t>m</a:t>
            </a:r>
            <a:r>
              <a:rPr lang="en-US" altLang="de-DE" baseline="30000"/>
              <a:t>2</a:t>
            </a:r>
          </a:p>
          <a:p>
            <a:pPr eaLnBrk="1" hangingPunct="1"/>
            <a:r>
              <a:rPr lang="en-US" altLang="de-DE"/>
              <a:t>- 	~100 x 100 </a:t>
            </a:r>
            <a:r>
              <a:rPr lang="en-US" altLang="de-DE">
                <a:latin typeface="Symbol" pitchFamily="18" charset="2"/>
              </a:rPr>
              <a:t>m</a:t>
            </a:r>
            <a:r>
              <a:rPr lang="en-US" altLang="de-DE"/>
              <a:t>m</a:t>
            </a:r>
            <a:r>
              <a:rPr lang="en-US" altLang="de-DE" baseline="30000"/>
              <a:t>2</a:t>
            </a:r>
          </a:p>
        </p:txBody>
      </p:sp>
      <p:pic>
        <p:nvPicPr>
          <p:cNvPr id="41991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3021013"/>
            <a:ext cx="4716462" cy="314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604250" y="6597650"/>
            <a:ext cx="539750" cy="2603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6FF29F-412A-4CCD-969A-6823A2E3362E}" type="slidenum">
              <a:rPr lang="en-GB"/>
              <a:pPr>
                <a:defRPr/>
              </a:pPr>
              <a:t>72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6924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de-DE" smtClean="0"/>
              <a:t>Silicon Photomultiplier</a:t>
            </a:r>
          </a:p>
        </p:txBody>
      </p:sp>
      <p:pic>
        <p:nvPicPr>
          <p:cNvPr id="6148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92725" y="3716338"/>
            <a:ext cx="3768725" cy="2813050"/>
          </a:xfrm>
          <a:noFill/>
        </p:spPr>
      </p:pic>
      <p:pic>
        <p:nvPicPr>
          <p:cNvPr id="614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3644900"/>
            <a:ext cx="4106863" cy="280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50" name="Text Box 5"/>
          <p:cNvSpPr txBox="1">
            <a:spLocks noChangeArrowheads="1"/>
          </p:cNvSpPr>
          <p:nvPr/>
        </p:nvSpPr>
        <p:spPr bwMode="auto">
          <a:xfrm>
            <a:off x="1743075" y="1312863"/>
            <a:ext cx="5103813" cy="180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Char char="•"/>
            </a:pPr>
            <a:r>
              <a:rPr lang="en-US" altLang="de-DE" sz="1600"/>
              <a:t>Single &amp; multiphoton peaks</a:t>
            </a:r>
          </a:p>
          <a:p>
            <a:pPr eaLnBrk="1" hangingPunct="1"/>
            <a:endParaRPr lang="en-US" altLang="de-DE" sz="1600"/>
          </a:p>
          <a:p>
            <a:pPr eaLnBrk="1" hangingPunct="1">
              <a:buFontTx/>
              <a:buChar char="•"/>
            </a:pPr>
            <a:r>
              <a:rPr lang="en-US" altLang="de-DE" sz="1600"/>
              <a:t>“self calibrating” photon counter”</a:t>
            </a:r>
          </a:p>
          <a:p>
            <a:pPr eaLnBrk="1" hangingPunct="1"/>
            <a:endParaRPr lang="en-US" altLang="de-DE" sz="1600"/>
          </a:p>
          <a:p>
            <a:pPr eaLnBrk="1" hangingPunct="1">
              <a:buFontTx/>
              <a:buChar char="•"/>
            </a:pPr>
            <a:r>
              <a:rPr lang="en-US" altLang="de-DE" sz="1600"/>
              <a:t>Dynamic range ~ number of pixel</a:t>
            </a:r>
          </a:p>
          <a:p>
            <a:pPr eaLnBrk="1" hangingPunct="1"/>
            <a:endParaRPr lang="en-US" altLang="de-DE" sz="1600"/>
          </a:p>
          <a:p>
            <a:pPr eaLnBrk="1" hangingPunct="1">
              <a:buFontTx/>
              <a:buChar char="•"/>
            </a:pPr>
            <a:r>
              <a:rPr lang="en-US" altLang="de-DE" sz="1600"/>
              <a:t>Saturation for large signal: N = N</a:t>
            </a:r>
            <a:r>
              <a:rPr lang="en-US" altLang="de-DE" sz="1600" baseline="-25000"/>
              <a:t>pix</a:t>
            </a:r>
            <a:r>
              <a:rPr lang="en-US" altLang="de-DE" sz="1600"/>
              <a:t> [1-exp(- </a:t>
            </a:r>
            <a:r>
              <a:rPr lang="en-US" altLang="de-DE" sz="1600">
                <a:latin typeface="Symbol" pitchFamily="18" charset="2"/>
              </a:rPr>
              <a:t>e</a:t>
            </a:r>
            <a:r>
              <a:rPr lang="en-US" altLang="de-DE" sz="1600"/>
              <a:t>N</a:t>
            </a:r>
            <a:r>
              <a:rPr lang="en-US" altLang="de-DE" sz="1600" baseline="-25000"/>
              <a:t>ph</a:t>
            </a:r>
            <a:r>
              <a:rPr lang="en-US" altLang="de-DE" sz="1600"/>
              <a:t>/N</a:t>
            </a:r>
            <a:r>
              <a:rPr lang="en-US" altLang="de-DE" sz="1600" baseline="-25000"/>
              <a:t>pix</a:t>
            </a:r>
            <a:r>
              <a:rPr lang="en-US" altLang="de-DE" sz="1600"/>
              <a:t>)]</a:t>
            </a:r>
          </a:p>
        </p:txBody>
      </p:sp>
    </p:spTree>
    <p:extLst>
      <p:ext uri="{BB962C8B-B14F-4D97-AF65-F5344CB8AC3E}">
        <p14:creationId xmlns:p14="http://schemas.microsoft.com/office/powerpoint/2010/main" val="3604647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de-DE" dirty="0" smtClean="0"/>
              <a:t>Advantages</a:t>
            </a:r>
          </a:p>
        </p:txBody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843808" y="1772816"/>
            <a:ext cx="9144000" cy="5876925"/>
          </a:xfrm>
        </p:spPr>
        <p:txBody>
          <a:bodyPr/>
          <a:lstStyle/>
          <a:p>
            <a:pPr eaLnBrk="1" hangingPunct="1">
              <a:buFontTx/>
              <a:buChar char="•"/>
            </a:pPr>
            <a:r>
              <a:rPr lang="en-US" altLang="de-DE" dirty="0" smtClean="0">
                <a:latin typeface="Arial" charset="0"/>
              </a:rPr>
              <a:t>Simple, robust device</a:t>
            </a:r>
          </a:p>
          <a:p>
            <a:pPr eaLnBrk="1" hangingPunct="1">
              <a:buFontTx/>
              <a:buChar char="•"/>
            </a:pPr>
            <a:r>
              <a:rPr lang="en-US" altLang="de-DE" dirty="0" smtClean="0">
                <a:latin typeface="Arial" charset="0"/>
              </a:rPr>
              <a:t>Photon counting capability</a:t>
            </a:r>
          </a:p>
          <a:p>
            <a:pPr eaLnBrk="1" hangingPunct="1">
              <a:buFontTx/>
              <a:buChar char="•"/>
            </a:pPr>
            <a:r>
              <a:rPr lang="en-US" altLang="de-DE" dirty="0" smtClean="0">
                <a:latin typeface="Arial" charset="0"/>
              </a:rPr>
              <a:t>Insensitive to magnetic fields</a:t>
            </a:r>
          </a:p>
          <a:p>
            <a:pPr eaLnBrk="1" hangingPunct="1">
              <a:buFontTx/>
              <a:buChar char="•"/>
            </a:pPr>
            <a:r>
              <a:rPr lang="en-US" altLang="de-DE" dirty="0" smtClean="0">
                <a:latin typeface="Arial" charset="0"/>
              </a:rPr>
              <a:t>Fast response (&lt; 1 ns)</a:t>
            </a:r>
          </a:p>
          <a:p>
            <a:pPr eaLnBrk="1" hangingPunct="1">
              <a:buFontTx/>
              <a:buChar char="•"/>
            </a:pPr>
            <a:r>
              <a:rPr lang="en-US" altLang="de-DE" dirty="0" smtClean="0">
                <a:latin typeface="Arial" charset="0"/>
              </a:rPr>
              <a:t>Large signal (only simple amplifier needed)</a:t>
            </a:r>
          </a:p>
          <a:p>
            <a:pPr eaLnBrk="1" hangingPunct="1">
              <a:buFontTx/>
              <a:buChar char="•"/>
            </a:pPr>
            <a:r>
              <a:rPr lang="en-US" altLang="de-DE" dirty="0" smtClean="0">
                <a:latin typeface="Arial" charset="0"/>
              </a:rPr>
              <a:t>Good quantum efficiency (~ 40% @ 500 nm)</a:t>
            </a:r>
          </a:p>
          <a:p>
            <a:pPr eaLnBrk="1" hangingPunct="1">
              <a:buFontTx/>
              <a:buChar char="•"/>
            </a:pPr>
            <a:r>
              <a:rPr lang="en-US" altLang="de-DE" dirty="0" smtClean="0">
                <a:latin typeface="Arial" charset="0"/>
              </a:rPr>
              <a:t>No damage by accidental light</a:t>
            </a:r>
          </a:p>
          <a:p>
            <a:pPr eaLnBrk="1" hangingPunct="1">
              <a:buFontTx/>
              <a:buChar char="•"/>
            </a:pPr>
            <a:r>
              <a:rPr lang="en-US" altLang="de-DE" dirty="0" smtClean="0">
                <a:latin typeface="Arial" charset="0"/>
              </a:rPr>
              <a:t>Low operation voltage (40 – 70 V)</a:t>
            </a:r>
          </a:p>
          <a:p>
            <a:pPr marL="0" indent="0" eaLnBrk="1" hangingPunct="1">
              <a:buNone/>
            </a:pPr>
            <a:endParaRPr lang="en-US" altLang="de-DE" dirty="0" smtClean="0">
              <a:latin typeface="Arial" charset="0"/>
            </a:endParaRPr>
          </a:p>
          <a:p>
            <a:pPr eaLnBrk="1" hangingPunct="1">
              <a:buFontTx/>
              <a:buNone/>
            </a:pPr>
            <a:endParaRPr lang="en-US" altLang="de-DE" dirty="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0317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2"/>
          <p:cNvSpPr>
            <a:spLocks noGrp="1" noChangeArrowheads="1"/>
          </p:cNvSpPr>
          <p:nvPr>
            <p:ph type="title"/>
          </p:nvPr>
        </p:nvSpPr>
        <p:spPr>
          <a:xfrm>
            <a:off x="1114355" y="17190"/>
            <a:ext cx="6705600" cy="908050"/>
          </a:xfrm>
        </p:spPr>
        <p:txBody>
          <a:bodyPr/>
          <a:lstStyle/>
          <a:p>
            <a:pPr eaLnBrk="1" hangingPunct="1"/>
            <a:r>
              <a:rPr lang="en-US" altLang="de-DE" dirty="0" smtClean="0"/>
              <a:t>Cross talk</a:t>
            </a:r>
          </a:p>
        </p:txBody>
      </p:sp>
      <p:pic>
        <p:nvPicPr>
          <p:cNvPr id="9220" name="Picture 3" descr="overlay_B_100x_50V_300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5650" y="1060599"/>
            <a:ext cx="2592089" cy="2592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1" name="Text Box 4"/>
          <p:cNvSpPr txBox="1">
            <a:spLocks noChangeArrowheads="1"/>
          </p:cNvSpPr>
          <p:nvPr/>
        </p:nvSpPr>
        <p:spPr bwMode="auto">
          <a:xfrm>
            <a:off x="1444030" y="2283847"/>
            <a:ext cx="3403600" cy="21929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de-DE" sz="1050" dirty="0">
                <a:solidFill>
                  <a:schemeClr val="accent2"/>
                </a:solidFill>
              </a:rPr>
              <a:t>Hot carrier luminescence in avalanche:</a:t>
            </a:r>
          </a:p>
          <a:p>
            <a:pPr eaLnBrk="1" hangingPunct="1"/>
            <a:r>
              <a:rPr lang="en-US" altLang="de-DE" sz="1100" dirty="0">
                <a:solidFill>
                  <a:schemeClr val="accent2"/>
                </a:solidFill>
              </a:rPr>
              <a:t>~ 1 </a:t>
            </a:r>
            <a:r>
              <a:rPr lang="en-US" altLang="de-DE" sz="1100" dirty="0" smtClean="0">
                <a:solidFill>
                  <a:schemeClr val="accent2"/>
                </a:solidFill>
              </a:rPr>
              <a:t>photon/10</a:t>
            </a:r>
            <a:r>
              <a:rPr lang="en-US" altLang="de-DE" sz="1100" baseline="30000" dirty="0" smtClean="0">
                <a:solidFill>
                  <a:schemeClr val="accent2"/>
                </a:solidFill>
              </a:rPr>
              <a:t>5</a:t>
            </a:r>
            <a:r>
              <a:rPr lang="en-US" altLang="de-DE" sz="1100" dirty="0" smtClean="0">
                <a:solidFill>
                  <a:schemeClr val="accent2"/>
                </a:solidFill>
              </a:rPr>
              <a:t> </a:t>
            </a:r>
            <a:r>
              <a:rPr lang="en-US" altLang="de-DE" sz="1100" dirty="0">
                <a:solidFill>
                  <a:schemeClr val="accent2"/>
                </a:solidFill>
              </a:rPr>
              <a:t>carries</a:t>
            </a:r>
          </a:p>
          <a:p>
            <a:pPr eaLnBrk="1" hangingPunct="1"/>
            <a:r>
              <a:rPr lang="en-US" altLang="de-DE" sz="1100" dirty="0">
                <a:solidFill>
                  <a:schemeClr val="accent2"/>
                </a:solidFill>
              </a:rPr>
              <a:t>(A. </a:t>
            </a:r>
            <a:r>
              <a:rPr lang="en-US" altLang="de-DE" sz="1100" dirty="0" err="1">
                <a:solidFill>
                  <a:schemeClr val="accent2"/>
                </a:solidFill>
              </a:rPr>
              <a:t>Lacaita</a:t>
            </a:r>
            <a:r>
              <a:rPr lang="en-US" altLang="de-DE" sz="1100" dirty="0">
                <a:solidFill>
                  <a:schemeClr val="accent2"/>
                </a:solidFill>
              </a:rPr>
              <a:t>, IEEE (1994))</a:t>
            </a:r>
          </a:p>
          <a:p>
            <a:pPr eaLnBrk="1" hangingPunct="1"/>
            <a:endParaRPr lang="en-US" altLang="de-DE" sz="1100" dirty="0">
              <a:solidFill>
                <a:schemeClr val="accent2"/>
              </a:solidFill>
            </a:endParaRPr>
          </a:p>
          <a:p>
            <a:pPr eaLnBrk="1" hangingPunct="1"/>
            <a:r>
              <a:rPr lang="en-US" altLang="de-DE" sz="1100" dirty="0">
                <a:solidFill>
                  <a:schemeClr val="accent2"/>
                </a:solidFill>
              </a:rPr>
              <a:t>Photons may trigger </a:t>
            </a:r>
            <a:r>
              <a:rPr lang="en-US" altLang="de-DE" sz="1100" dirty="0" err="1">
                <a:solidFill>
                  <a:schemeClr val="accent2"/>
                </a:solidFill>
              </a:rPr>
              <a:t>neighbour</a:t>
            </a:r>
            <a:r>
              <a:rPr lang="en-US" altLang="de-DE" sz="1100" dirty="0">
                <a:solidFill>
                  <a:schemeClr val="accent2"/>
                </a:solidFill>
              </a:rPr>
              <a:t> cells  =&gt; &gt; 1 pixel/photon</a:t>
            </a:r>
          </a:p>
          <a:p>
            <a:pPr eaLnBrk="1" hangingPunct="1"/>
            <a:endParaRPr lang="en-US" altLang="de-DE" sz="1100" dirty="0">
              <a:solidFill>
                <a:schemeClr val="accent2"/>
              </a:solidFill>
            </a:endParaRPr>
          </a:p>
          <a:p>
            <a:pPr eaLnBrk="1" hangingPunct="1"/>
            <a:r>
              <a:rPr lang="en-US" altLang="de-DE" sz="1100" dirty="0">
                <a:solidFill>
                  <a:schemeClr val="accent2"/>
                </a:solidFill>
              </a:rPr>
              <a:t>Typical values: 10% - 30%</a:t>
            </a:r>
          </a:p>
          <a:p>
            <a:pPr eaLnBrk="1" hangingPunct="1"/>
            <a:endParaRPr lang="en-US" altLang="de-DE" dirty="0">
              <a:solidFill>
                <a:schemeClr val="accent2"/>
              </a:solidFill>
            </a:endParaRPr>
          </a:p>
          <a:p>
            <a:pPr eaLnBrk="1" hangingPunct="1"/>
            <a:endParaRPr lang="en-US" altLang="de-DE" dirty="0">
              <a:solidFill>
                <a:schemeClr val="accent2"/>
              </a:solidFill>
            </a:endParaRPr>
          </a:p>
          <a:p>
            <a:pPr eaLnBrk="1" hangingPunct="1"/>
            <a:endParaRPr lang="en-US" altLang="de-DE" dirty="0">
              <a:solidFill>
                <a:schemeClr val="accent2"/>
              </a:solidFill>
            </a:endParaRPr>
          </a:p>
        </p:txBody>
      </p:sp>
      <p:pic>
        <p:nvPicPr>
          <p:cNvPr id="9222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138" y="3622675"/>
            <a:ext cx="4683125" cy="2930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3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055092"/>
            <a:ext cx="4187909" cy="10743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224" name="Text Box 7"/>
          <p:cNvSpPr txBox="1">
            <a:spLocks noChangeArrowheads="1"/>
          </p:cNvSpPr>
          <p:nvPr/>
        </p:nvSpPr>
        <p:spPr bwMode="auto">
          <a:xfrm>
            <a:off x="1478519" y="6392361"/>
            <a:ext cx="2733441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de-DE" sz="1200" dirty="0"/>
              <a:t>Dark counts: Non-</a:t>
            </a:r>
            <a:r>
              <a:rPr lang="en-US" altLang="de-DE" sz="1200" dirty="0" err="1"/>
              <a:t>poisson</a:t>
            </a:r>
            <a:r>
              <a:rPr lang="en-US" altLang="de-DE" sz="1200" dirty="0"/>
              <a:t> distribution</a:t>
            </a:r>
          </a:p>
        </p:txBody>
      </p:sp>
      <p:sp>
        <p:nvSpPr>
          <p:cNvPr id="9225" name="Text Box 8"/>
          <p:cNvSpPr txBox="1">
            <a:spLocks noChangeArrowheads="1"/>
          </p:cNvSpPr>
          <p:nvPr/>
        </p:nvSpPr>
        <p:spPr bwMode="auto">
          <a:xfrm>
            <a:off x="6095155" y="3813324"/>
            <a:ext cx="213712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de-DE" sz="1200" dirty="0"/>
              <a:t>Emission microscope picture</a:t>
            </a:r>
          </a:p>
        </p:txBody>
      </p:sp>
      <p:grpSp>
        <p:nvGrpSpPr>
          <p:cNvPr id="9" name="Gruppieren 8"/>
          <p:cNvGrpSpPr/>
          <p:nvPr/>
        </p:nvGrpSpPr>
        <p:grpSpPr>
          <a:xfrm>
            <a:off x="5932470" y="4272656"/>
            <a:ext cx="2671978" cy="2280543"/>
            <a:chOff x="5916613" y="1341438"/>
            <a:chExt cx="2976562" cy="2592387"/>
          </a:xfrm>
        </p:grpSpPr>
        <p:pic>
          <p:nvPicPr>
            <p:cNvPr id="10" name="Picture 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27763" y="1341438"/>
              <a:ext cx="2598737" cy="9794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1" name="Text Box 5"/>
            <p:cNvSpPr txBox="1">
              <a:spLocks noChangeArrowheads="1"/>
            </p:cNvSpPr>
            <p:nvPr/>
          </p:nvSpPr>
          <p:spPr bwMode="auto">
            <a:xfrm>
              <a:off x="7164388" y="2492375"/>
              <a:ext cx="385762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de-DE" sz="1400"/>
                <a:t>n+</a:t>
              </a:r>
            </a:p>
          </p:txBody>
        </p:sp>
        <p:grpSp>
          <p:nvGrpSpPr>
            <p:cNvPr id="12" name="Group 6"/>
            <p:cNvGrpSpPr>
              <a:grpSpLocks/>
            </p:cNvGrpSpPr>
            <p:nvPr/>
          </p:nvGrpSpPr>
          <p:grpSpPr bwMode="auto">
            <a:xfrm>
              <a:off x="5916613" y="2781300"/>
              <a:ext cx="2976562" cy="1152525"/>
              <a:chOff x="2871" y="2251"/>
              <a:chExt cx="1875" cy="726"/>
            </a:xfrm>
          </p:grpSpPr>
          <p:sp>
            <p:nvSpPr>
              <p:cNvPr id="13" name="Rectangle 7"/>
              <p:cNvSpPr>
                <a:spLocks noChangeArrowheads="1"/>
              </p:cNvSpPr>
              <p:nvPr/>
            </p:nvSpPr>
            <p:spPr bwMode="auto">
              <a:xfrm>
                <a:off x="3067" y="2614"/>
                <a:ext cx="1679" cy="363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/>
                <a:r>
                  <a:rPr lang="en-US" altLang="de-DE" sz="1400"/>
                  <a:t>n-substrate</a:t>
                </a:r>
              </a:p>
            </p:txBody>
          </p:sp>
          <p:sp>
            <p:nvSpPr>
              <p:cNvPr id="14" name="Rectangle 8"/>
              <p:cNvSpPr>
                <a:spLocks noChangeArrowheads="1"/>
              </p:cNvSpPr>
              <p:nvPr/>
            </p:nvSpPr>
            <p:spPr bwMode="auto">
              <a:xfrm>
                <a:off x="3067" y="2251"/>
                <a:ext cx="1679" cy="363"/>
              </a:xfrm>
              <a:prstGeom prst="rect">
                <a:avLst/>
              </a:prstGeom>
              <a:solidFill>
                <a:srgbClr val="66FF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/>
                <a:endParaRPr lang="de-DE" altLang="de-DE">
                  <a:solidFill>
                    <a:schemeClr val="accent2"/>
                  </a:solidFill>
                </a:endParaRPr>
              </a:p>
            </p:txBody>
          </p:sp>
          <p:sp>
            <p:nvSpPr>
              <p:cNvPr id="15" name="Rectangle 9"/>
              <p:cNvSpPr>
                <a:spLocks noChangeArrowheads="1"/>
              </p:cNvSpPr>
              <p:nvPr/>
            </p:nvSpPr>
            <p:spPr bwMode="auto">
              <a:xfrm>
                <a:off x="3476" y="2251"/>
                <a:ext cx="907" cy="182"/>
              </a:xfrm>
              <a:prstGeom prst="rect">
                <a:avLst/>
              </a:prstGeom>
              <a:solidFill>
                <a:srgbClr val="0033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de-DE"/>
              </a:p>
            </p:txBody>
          </p:sp>
          <p:sp>
            <p:nvSpPr>
              <p:cNvPr id="16" name="Rectangle 10"/>
              <p:cNvSpPr>
                <a:spLocks noChangeArrowheads="1"/>
              </p:cNvSpPr>
              <p:nvPr/>
            </p:nvSpPr>
            <p:spPr bwMode="auto">
              <a:xfrm>
                <a:off x="3521" y="2251"/>
                <a:ext cx="771" cy="45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de-DE"/>
              </a:p>
            </p:txBody>
          </p:sp>
          <p:sp>
            <p:nvSpPr>
              <p:cNvPr id="17" name="Text Box 11"/>
              <p:cNvSpPr txBox="1">
                <a:spLocks noChangeArrowheads="1"/>
              </p:cNvSpPr>
              <p:nvPr/>
            </p:nvSpPr>
            <p:spPr bwMode="auto">
              <a:xfrm>
                <a:off x="3508" y="2432"/>
                <a:ext cx="382" cy="1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altLang="de-DE" sz="1400"/>
                  <a:t>p</a:t>
                </a:r>
                <a:r>
                  <a:rPr lang="en-US" altLang="de-DE" sz="1400" baseline="30000"/>
                  <a:t>-</a:t>
                </a:r>
                <a:r>
                  <a:rPr lang="en-US" altLang="de-DE" sz="1400"/>
                  <a:t> epi</a:t>
                </a:r>
              </a:p>
            </p:txBody>
          </p:sp>
          <p:sp>
            <p:nvSpPr>
              <p:cNvPr id="18" name="Text Box 12"/>
              <p:cNvSpPr txBox="1">
                <a:spLocks noChangeArrowheads="1"/>
              </p:cNvSpPr>
              <p:nvPr/>
            </p:nvSpPr>
            <p:spPr bwMode="auto">
              <a:xfrm>
                <a:off x="3735" y="2296"/>
                <a:ext cx="243" cy="1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altLang="de-DE" sz="1400"/>
                  <a:t>p+</a:t>
                </a:r>
              </a:p>
            </p:txBody>
          </p:sp>
          <p:sp>
            <p:nvSpPr>
              <p:cNvPr id="19" name="Rectangle 13"/>
              <p:cNvSpPr>
                <a:spLocks noChangeArrowheads="1"/>
              </p:cNvSpPr>
              <p:nvPr/>
            </p:nvSpPr>
            <p:spPr bwMode="auto">
              <a:xfrm>
                <a:off x="3061" y="2614"/>
                <a:ext cx="1679" cy="90"/>
              </a:xfrm>
              <a:prstGeom prst="rect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en-GB" altLang="de-DE"/>
              </a:p>
            </p:txBody>
          </p:sp>
          <p:sp>
            <p:nvSpPr>
              <p:cNvPr id="20" name="Text Box 14"/>
              <p:cNvSpPr txBox="1">
                <a:spLocks noChangeArrowheads="1"/>
              </p:cNvSpPr>
              <p:nvPr/>
            </p:nvSpPr>
            <p:spPr bwMode="auto">
              <a:xfrm>
                <a:off x="3787" y="2568"/>
                <a:ext cx="243" cy="1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altLang="de-DE" sz="1400"/>
                  <a:t>p+</a:t>
                </a:r>
              </a:p>
            </p:txBody>
          </p:sp>
          <p:sp>
            <p:nvSpPr>
              <p:cNvPr id="21" name="Line 15"/>
              <p:cNvSpPr>
                <a:spLocks noChangeShapeType="1"/>
              </p:cNvSpPr>
              <p:nvPr/>
            </p:nvSpPr>
            <p:spPr bwMode="auto">
              <a:xfrm flipV="1">
                <a:off x="3379" y="2704"/>
                <a:ext cx="680" cy="1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" name="Line 16"/>
              <p:cNvSpPr>
                <a:spLocks noChangeShapeType="1"/>
              </p:cNvSpPr>
              <p:nvPr/>
            </p:nvSpPr>
            <p:spPr bwMode="auto">
              <a:xfrm>
                <a:off x="4059" y="2704"/>
                <a:ext cx="273" cy="9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3" name="Freeform 17"/>
              <p:cNvSpPr>
                <a:spLocks/>
              </p:cNvSpPr>
              <p:nvPr/>
            </p:nvSpPr>
            <p:spPr bwMode="auto">
              <a:xfrm>
                <a:off x="2871" y="2432"/>
                <a:ext cx="475" cy="393"/>
              </a:xfrm>
              <a:custGeom>
                <a:avLst/>
                <a:gdLst>
                  <a:gd name="T0" fmla="*/ 0 w 475"/>
                  <a:gd name="T1" fmla="*/ 0 h 393"/>
                  <a:gd name="T2" fmla="*/ 46 w 475"/>
                  <a:gd name="T3" fmla="*/ 9 h 393"/>
                  <a:gd name="T4" fmla="*/ 64 w 475"/>
                  <a:gd name="T5" fmla="*/ 73 h 393"/>
                  <a:gd name="T6" fmla="*/ 91 w 475"/>
                  <a:gd name="T7" fmla="*/ 82 h 393"/>
                  <a:gd name="T8" fmla="*/ 192 w 475"/>
                  <a:gd name="T9" fmla="*/ 91 h 393"/>
                  <a:gd name="T10" fmla="*/ 311 w 475"/>
                  <a:gd name="T11" fmla="*/ 201 h 393"/>
                  <a:gd name="T12" fmla="*/ 320 w 475"/>
                  <a:gd name="T13" fmla="*/ 302 h 393"/>
                  <a:gd name="T14" fmla="*/ 439 w 475"/>
                  <a:gd name="T15" fmla="*/ 311 h 393"/>
                  <a:gd name="T16" fmla="*/ 475 w 475"/>
                  <a:gd name="T17" fmla="*/ 384 h 39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475" h="393">
                    <a:moveTo>
                      <a:pt x="0" y="0"/>
                    </a:moveTo>
                    <a:cubicBezTo>
                      <a:pt x="15" y="3"/>
                      <a:pt x="33" y="0"/>
                      <a:pt x="46" y="9"/>
                    </a:cubicBezTo>
                    <a:cubicBezTo>
                      <a:pt x="64" y="21"/>
                      <a:pt x="50" y="56"/>
                      <a:pt x="64" y="73"/>
                    </a:cubicBezTo>
                    <a:cubicBezTo>
                      <a:pt x="70" y="80"/>
                      <a:pt x="82" y="81"/>
                      <a:pt x="91" y="82"/>
                    </a:cubicBezTo>
                    <a:cubicBezTo>
                      <a:pt x="124" y="87"/>
                      <a:pt x="158" y="88"/>
                      <a:pt x="192" y="91"/>
                    </a:cubicBezTo>
                    <a:cubicBezTo>
                      <a:pt x="215" y="350"/>
                      <a:pt x="156" y="57"/>
                      <a:pt x="311" y="201"/>
                    </a:cubicBezTo>
                    <a:cubicBezTo>
                      <a:pt x="336" y="224"/>
                      <a:pt x="294" y="280"/>
                      <a:pt x="320" y="302"/>
                    </a:cubicBezTo>
                    <a:cubicBezTo>
                      <a:pt x="350" y="328"/>
                      <a:pt x="399" y="308"/>
                      <a:pt x="439" y="311"/>
                    </a:cubicBezTo>
                    <a:cubicBezTo>
                      <a:pt x="449" y="393"/>
                      <a:pt x="423" y="384"/>
                      <a:pt x="475" y="38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</p:grpSp>
      </p:grpSp>
      <p:sp>
        <p:nvSpPr>
          <p:cNvPr id="3" name="Textfeld 2"/>
          <p:cNvSpPr txBox="1"/>
          <p:nvPr/>
        </p:nvSpPr>
        <p:spPr>
          <a:xfrm>
            <a:off x="6409646" y="5146644"/>
            <a:ext cx="20624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Trenches &amp; Double junction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2177525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de-DE" smtClean="0">
                <a:solidFill>
                  <a:srgbClr val="FF0000"/>
                </a:solidFill>
              </a:rPr>
              <a:t>Dark Rate</a:t>
            </a:r>
          </a:p>
        </p:txBody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88640" y="981075"/>
            <a:ext cx="9144000" cy="5876925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de-DE" sz="1800" dirty="0" smtClean="0">
                <a:latin typeface="Arial" charset="0"/>
              </a:rPr>
              <a:t>Thermally generated currents: Dark Rate</a:t>
            </a:r>
          </a:p>
          <a:p>
            <a:pPr eaLnBrk="1" hangingPunct="1">
              <a:buFontTx/>
              <a:buNone/>
            </a:pPr>
            <a:r>
              <a:rPr lang="en-US" altLang="de-DE" sz="1800" dirty="0" smtClean="0">
                <a:latin typeface="Arial" charset="0"/>
              </a:rPr>
              <a:t>- Increases with overvoltage/gain (larger depleted area; tunneling)</a:t>
            </a:r>
          </a:p>
          <a:p>
            <a:pPr eaLnBrk="1" hangingPunct="1">
              <a:buFontTx/>
              <a:buNone/>
            </a:pPr>
            <a:r>
              <a:rPr lang="en-US" altLang="de-DE" sz="1800" dirty="0" smtClean="0">
                <a:latin typeface="Arial" charset="0"/>
              </a:rPr>
              <a:t>- problem for large area devices (~50 MHz for 5x5 mm</a:t>
            </a:r>
            <a:r>
              <a:rPr lang="en-US" altLang="de-DE" sz="1800" baseline="30000" dirty="0" smtClean="0">
                <a:latin typeface="Arial" charset="0"/>
              </a:rPr>
              <a:t>2</a:t>
            </a:r>
            <a:r>
              <a:rPr lang="en-US" altLang="de-DE" sz="1800" dirty="0" smtClean="0">
                <a:latin typeface="Arial" charset="0"/>
              </a:rPr>
              <a:t> at room temp.)</a:t>
            </a:r>
          </a:p>
          <a:p>
            <a:pPr eaLnBrk="1" hangingPunct="1">
              <a:buFontTx/>
              <a:buNone/>
            </a:pPr>
            <a:r>
              <a:rPr lang="en-US" altLang="de-DE" sz="1800" dirty="0" smtClean="0">
                <a:latin typeface="Arial" charset="0"/>
              </a:rPr>
              <a:t>- cooling helps (but beware of </a:t>
            </a:r>
            <a:r>
              <a:rPr lang="en-US" altLang="de-DE" sz="1800" dirty="0" err="1" smtClean="0">
                <a:latin typeface="Arial" charset="0"/>
              </a:rPr>
              <a:t>afterpulsing</a:t>
            </a:r>
            <a:r>
              <a:rPr lang="en-US" altLang="de-DE" sz="1800" dirty="0" smtClean="0">
                <a:latin typeface="Arial" charset="0"/>
              </a:rPr>
              <a:t> due to trapping)</a:t>
            </a:r>
          </a:p>
          <a:p>
            <a:pPr eaLnBrk="1" hangingPunct="1"/>
            <a:endParaRPr lang="en-US" altLang="de-DE" sz="1800" dirty="0" smtClean="0">
              <a:latin typeface="Arial" charset="0"/>
            </a:endParaRPr>
          </a:p>
        </p:txBody>
      </p:sp>
      <p:pic>
        <p:nvPicPr>
          <p:cNvPr id="11269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8450" y="2865438"/>
            <a:ext cx="4038600" cy="3948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270" name="Text Box 5"/>
          <p:cNvSpPr txBox="1">
            <a:spLocks noChangeArrowheads="1"/>
          </p:cNvSpPr>
          <p:nvPr/>
        </p:nvSpPr>
        <p:spPr bwMode="auto">
          <a:xfrm>
            <a:off x="1763713" y="3573463"/>
            <a:ext cx="76993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de-DE" sz="1400">
                <a:solidFill>
                  <a:srgbClr val="FF0000"/>
                </a:solidFill>
              </a:rPr>
              <a:t>20.7 </a:t>
            </a:r>
            <a:r>
              <a:rPr lang="en-US" altLang="de-DE" sz="1400" baseline="30000">
                <a:solidFill>
                  <a:srgbClr val="FF0000"/>
                </a:solidFill>
              </a:rPr>
              <a:t>0</a:t>
            </a:r>
            <a:r>
              <a:rPr lang="en-US" altLang="de-DE" sz="1400">
                <a:solidFill>
                  <a:srgbClr val="FF0000"/>
                </a:solidFill>
              </a:rPr>
              <a:t>C</a:t>
            </a:r>
          </a:p>
        </p:txBody>
      </p:sp>
      <p:sp>
        <p:nvSpPr>
          <p:cNvPr id="11271" name="Line 6"/>
          <p:cNvSpPr>
            <a:spLocks noChangeShapeType="1"/>
          </p:cNvSpPr>
          <p:nvPr/>
        </p:nvSpPr>
        <p:spPr bwMode="auto">
          <a:xfrm>
            <a:off x="2555875" y="3716338"/>
            <a:ext cx="936625" cy="1444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1272" name="Text Box 7"/>
          <p:cNvSpPr txBox="1">
            <a:spLocks noChangeArrowheads="1"/>
          </p:cNvSpPr>
          <p:nvPr/>
        </p:nvSpPr>
        <p:spPr bwMode="auto">
          <a:xfrm>
            <a:off x="1835150" y="5572125"/>
            <a:ext cx="68103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de-DE" sz="1400">
                <a:solidFill>
                  <a:srgbClr val="FF0000"/>
                </a:solidFill>
              </a:rPr>
              <a:t>-50 </a:t>
            </a:r>
            <a:r>
              <a:rPr lang="en-US" altLang="de-DE" sz="1400" baseline="30000">
                <a:solidFill>
                  <a:srgbClr val="FF0000"/>
                </a:solidFill>
              </a:rPr>
              <a:t>0</a:t>
            </a:r>
            <a:r>
              <a:rPr lang="en-US" altLang="de-DE" sz="1400">
                <a:solidFill>
                  <a:srgbClr val="FF0000"/>
                </a:solidFill>
              </a:rPr>
              <a:t>C</a:t>
            </a:r>
          </a:p>
        </p:txBody>
      </p:sp>
      <p:sp>
        <p:nvSpPr>
          <p:cNvPr id="11273" name="Line 8"/>
          <p:cNvSpPr>
            <a:spLocks noChangeShapeType="1"/>
          </p:cNvSpPr>
          <p:nvPr/>
        </p:nvSpPr>
        <p:spPr bwMode="auto">
          <a:xfrm>
            <a:off x="2484438" y="5734050"/>
            <a:ext cx="1366837" cy="1428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053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2"/>
          <p:cNvSpPr>
            <a:spLocks noGrp="1" noChangeArrowheads="1"/>
          </p:cNvSpPr>
          <p:nvPr>
            <p:ph type="title"/>
          </p:nvPr>
        </p:nvSpPr>
        <p:spPr>
          <a:xfrm>
            <a:off x="1619250" y="44450"/>
            <a:ext cx="6705600" cy="908050"/>
          </a:xfrm>
        </p:spPr>
        <p:txBody>
          <a:bodyPr/>
          <a:lstStyle/>
          <a:p>
            <a:pPr eaLnBrk="1" hangingPunct="1"/>
            <a:r>
              <a:rPr lang="en-US" altLang="de-DE" smtClean="0">
                <a:solidFill>
                  <a:srgbClr val="FF0000"/>
                </a:solidFill>
              </a:rPr>
              <a:t>Geiger efficiency of electrons and holes</a:t>
            </a:r>
          </a:p>
        </p:txBody>
      </p:sp>
      <p:graphicFrame>
        <p:nvGraphicFramePr>
          <p:cNvPr id="14340" name="Object 3"/>
          <p:cNvGraphicFramePr>
            <a:graphicFrameLocks noGrp="1" noChangeAspect="1"/>
          </p:cNvGraphicFramePr>
          <p:nvPr>
            <p:ph idx="1"/>
          </p:nvPr>
        </p:nvGraphicFramePr>
        <p:xfrm>
          <a:off x="4140200" y="981075"/>
          <a:ext cx="4992688" cy="3692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06" name="Chart" r:id="rId3" imgW="7420051" imgH="4457700" progId="Excel.Chart.8">
                  <p:embed/>
                </p:oleObj>
              </mc:Choice>
              <mc:Fallback>
                <p:oleObj name="Chart" r:id="rId3" imgW="7420051" imgH="4457700" progId="Excel.Char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40200" y="981075"/>
                        <a:ext cx="4992688" cy="3692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341" name="Text Box 4"/>
          <p:cNvSpPr txBox="1">
            <a:spLocks noChangeArrowheads="1"/>
          </p:cNvSpPr>
          <p:nvPr/>
        </p:nvSpPr>
        <p:spPr bwMode="auto">
          <a:xfrm>
            <a:off x="1403350" y="1125538"/>
            <a:ext cx="2590800" cy="2536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de-DE" sz="1600"/>
              <a:t>Electrons have a higher probability to trigger an avalanche breakdown than holes</a:t>
            </a:r>
          </a:p>
          <a:p>
            <a:pPr eaLnBrk="1" hangingPunct="1"/>
            <a:endParaRPr lang="en-US" altLang="de-DE" sz="1600"/>
          </a:p>
          <a:p>
            <a:pPr eaLnBrk="1" hangingPunct="1"/>
            <a:r>
              <a:rPr lang="en-US" altLang="de-DE" sz="1600"/>
              <a:t>Efficiency depends on depth of photon conversion and hence on the wavelength</a:t>
            </a:r>
          </a:p>
          <a:p>
            <a:pPr eaLnBrk="1" hangingPunct="1"/>
            <a:endParaRPr lang="en-US" altLang="de-DE" sz="1600" b="1">
              <a:solidFill>
                <a:schemeClr val="accent2"/>
              </a:solidFill>
            </a:endParaRPr>
          </a:p>
        </p:txBody>
      </p:sp>
      <p:sp>
        <p:nvSpPr>
          <p:cNvPr id="14342" name="Text Box 5"/>
          <p:cNvSpPr txBox="1">
            <a:spLocks noChangeArrowheads="1"/>
          </p:cNvSpPr>
          <p:nvPr/>
        </p:nvSpPr>
        <p:spPr bwMode="auto">
          <a:xfrm>
            <a:off x="1404938" y="3573463"/>
            <a:ext cx="4391025" cy="155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de-DE" sz="1600"/>
              <a:t>Solutions:</a:t>
            </a:r>
          </a:p>
          <a:p>
            <a:pPr eaLnBrk="1" hangingPunct="1">
              <a:buFontTx/>
              <a:buChar char="-"/>
            </a:pPr>
            <a:r>
              <a:rPr lang="en-US" altLang="de-DE" sz="1600"/>
              <a:t>Increase overvoltage</a:t>
            </a:r>
          </a:p>
          <a:p>
            <a:pPr eaLnBrk="1" hangingPunct="1"/>
            <a:endParaRPr lang="en-US" altLang="de-DE" sz="1600"/>
          </a:p>
          <a:p>
            <a:pPr eaLnBrk="1" hangingPunct="1"/>
            <a:r>
              <a:rPr lang="en-US" altLang="de-DE" sz="1600"/>
              <a:t>Or: </a:t>
            </a:r>
          </a:p>
          <a:p>
            <a:pPr eaLnBrk="1" hangingPunct="1"/>
            <a:r>
              <a:rPr lang="en-US" altLang="de-DE" sz="1600"/>
              <a:t>- Ensure that only electrons trigger an avalanche</a:t>
            </a:r>
          </a:p>
        </p:txBody>
      </p:sp>
      <p:sp>
        <p:nvSpPr>
          <p:cNvPr id="14343" name="Text Box 6"/>
          <p:cNvSpPr txBox="1">
            <a:spLocks noChangeArrowheads="1"/>
          </p:cNvSpPr>
          <p:nvPr/>
        </p:nvSpPr>
        <p:spPr bwMode="auto">
          <a:xfrm>
            <a:off x="4695825" y="5372100"/>
            <a:ext cx="60801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de-DE" sz="1400">
                <a:solidFill>
                  <a:schemeClr val="tx2"/>
                </a:solidFill>
              </a:rPr>
              <a:t>holes</a:t>
            </a:r>
          </a:p>
        </p:txBody>
      </p:sp>
      <p:sp>
        <p:nvSpPr>
          <p:cNvPr id="14344" name="Rectangle 7"/>
          <p:cNvSpPr>
            <a:spLocks noChangeArrowheads="1"/>
          </p:cNvSpPr>
          <p:nvPr/>
        </p:nvSpPr>
        <p:spPr bwMode="auto">
          <a:xfrm>
            <a:off x="1844675" y="6021388"/>
            <a:ext cx="2665413" cy="576262"/>
          </a:xfrm>
          <a:prstGeom prst="rect">
            <a:avLst/>
          </a:prstGeom>
          <a:solidFill>
            <a:srgbClr val="3399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de-DE" sz="1400"/>
              <a:t>p-substrate</a:t>
            </a:r>
          </a:p>
        </p:txBody>
      </p:sp>
      <p:sp>
        <p:nvSpPr>
          <p:cNvPr id="14345" name="Rectangle 8"/>
          <p:cNvSpPr>
            <a:spLocks noChangeArrowheads="1"/>
          </p:cNvSpPr>
          <p:nvPr/>
        </p:nvSpPr>
        <p:spPr bwMode="auto">
          <a:xfrm>
            <a:off x="1844675" y="5445125"/>
            <a:ext cx="2665413" cy="576263"/>
          </a:xfrm>
          <a:prstGeom prst="rect">
            <a:avLst/>
          </a:prstGeom>
          <a:solidFill>
            <a:srgbClr val="66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de-DE" altLang="de-DE">
              <a:solidFill>
                <a:schemeClr val="accent2"/>
              </a:solidFill>
            </a:endParaRPr>
          </a:p>
        </p:txBody>
      </p:sp>
      <p:sp>
        <p:nvSpPr>
          <p:cNvPr id="14346" name="Rectangle 9"/>
          <p:cNvSpPr>
            <a:spLocks noChangeArrowheads="1"/>
          </p:cNvSpPr>
          <p:nvPr/>
        </p:nvSpPr>
        <p:spPr bwMode="auto">
          <a:xfrm>
            <a:off x="2493963" y="5445125"/>
            <a:ext cx="1439862" cy="288925"/>
          </a:xfrm>
          <a:prstGeom prst="rect">
            <a:avLst/>
          </a:prstGeom>
          <a:solidFill>
            <a:srgbClr val="0033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GB" altLang="de-DE"/>
          </a:p>
        </p:txBody>
      </p:sp>
      <p:sp>
        <p:nvSpPr>
          <p:cNvPr id="14347" name="Rectangle 10"/>
          <p:cNvSpPr>
            <a:spLocks noChangeArrowheads="1"/>
          </p:cNvSpPr>
          <p:nvPr/>
        </p:nvSpPr>
        <p:spPr bwMode="auto">
          <a:xfrm>
            <a:off x="2565400" y="5445125"/>
            <a:ext cx="1223963" cy="71438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GB" altLang="de-DE"/>
          </a:p>
        </p:txBody>
      </p:sp>
      <p:sp>
        <p:nvSpPr>
          <p:cNvPr id="14348" name="Text Box 11"/>
          <p:cNvSpPr txBox="1">
            <a:spLocks noChangeArrowheads="1"/>
          </p:cNvSpPr>
          <p:nvPr/>
        </p:nvSpPr>
        <p:spPr bwMode="auto">
          <a:xfrm>
            <a:off x="2544763" y="5732463"/>
            <a:ext cx="6064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de-DE" sz="1400"/>
              <a:t>p</a:t>
            </a:r>
            <a:r>
              <a:rPr lang="en-US" altLang="de-DE" sz="1400" baseline="30000"/>
              <a:t>-</a:t>
            </a:r>
            <a:r>
              <a:rPr lang="en-US" altLang="de-DE" sz="1400"/>
              <a:t> epi</a:t>
            </a:r>
          </a:p>
        </p:txBody>
      </p:sp>
      <p:sp>
        <p:nvSpPr>
          <p:cNvPr id="14349" name="Text Box 12"/>
          <p:cNvSpPr txBox="1">
            <a:spLocks noChangeArrowheads="1"/>
          </p:cNvSpPr>
          <p:nvPr/>
        </p:nvSpPr>
        <p:spPr bwMode="auto">
          <a:xfrm>
            <a:off x="2905125" y="5516563"/>
            <a:ext cx="38576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de-DE" sz="1400"/>
              <a:t>p+</a:t>
            </a:r>
          </a:p>
        </p:txBody>
      </p:sp>
      <p:sp>
        <p:nvSpPr>
          <p:cNvPr id="14350" name="Text Box 13"/>
          <p:cNvSpPr txBox="1">
            <a:spLocks noChangeArrowheads="1"/>
          </p:cNvSpPr>
          <p:nvPr/>
        </p:nvSpPr>
        <p:spPr bwMode="auto">
          <a:xfrm>
            <a:off x="2890838" y="5157788"/>
            <a:ext cx="38576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de-DE" sz="1400"/>
              <a:t>n+</a:t>
            </a:r>
          </a:p>
        </p:txBody>
      </p:sp>
      <p:sp>
        <p:nvSpPr>
          <p:cNvPr id="14351" name="Line 14"/>
          <p:cNvSpPr>
            <a:spLocks noChangeShapeType="1"/>
          </p:cNvSpPr>
          <p:nvPr/>
        </p:nvSpPr>
        <p:spPr bwMode="auto">
          <a:xfrm>
            <a:off x="4725988" y="5445125"/>
            <a:ext cx="0" cy="2159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4352" name="Line 15"/>
          <p:cNvSpPr>
            <a:spLocks noChangeShapeType="1"/>
          </p:cNvSpPr>
          <p:nvPr/>
        </p:nvSpPr>
        <p:spPr bwMode="auto">
          <a:xfrm flipV="1">
            <a:off x="4725988" y="5661025"/>
            <a:ext cx="0" cy="360363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4353" name="Text Box 16"/>
          <p:cNvSpPr txBox="1">
            <a:spLocks noChangeArrowheads="1"/>
          </p:cNvSpPr>
          <p:nvPr/>
        </p:nvSpPr>
        <p:spPr bwMode="auto">
          <a:xfrm>
            <a:off x="4705350" y="5659438"/>
            <a:ext cx="3714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de-DE" sz="1400"/>
              <a:t>el.</a:t>
            </a:r>
          </a:p>
        </p:txBody>
      </p:sp>
      <p:sp>
        <p:nvSpPr>
          <p:cNvPr id="14354" name="Rectangle 17"/>
          <p:cNvSpPr>
            <a:spLocks noChangeArrowheads="1"/>
          </p:cNvSpPr>
          <p:nvPr/>
        </p:nvSpPr>
        <p:spPr bwMode="auto">
          <a:xfrm>
            <a:off x="5516563" y="6021388"/>
            <a:ext cx="2665412" cy="576262"/>
          </a:xfrm>
          <a:prstGeom prst="rect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de-DE" sz="1400"/>
              <a:t>n-substrate</a:t>
            </a:r>
          </a:p>
        </p:txBody>
      </p:sp>
      <p:sp>
        <p:nvSpPr>
          <p:cNvPr id="14355" name="Rectangle 18"/>
          <p:cNvSpPr>
            <a:spLocks noChangeArrowheads="1"/>
          </p:cNvSpPr>
          <p:nvPr/>
        </p:nvSpPr>
        <p:spPr bwMode="auto">
          <a:xfrm>
            <a:off x="5516563" y="5445125"/>
            <a:ext cx="2665412" cy="576263"/>
          </a:xfrm>
          <a:prstGeom prst="rect">
            <a:avLst/>
          </a:prstGeom>
          <a:solidFill>
            <a:srgbClr val="FF9933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de-DE" altLang="de-DE">
              <a:solidFill>
                <a:schemeClr val="accent2"/>
              </a:solidFill>
            </a:endParaRPr>
          </a:p>
        </p:txBody>
      </p:sp>
      <p:sp>
        <p:nvSpPr>
          <p:cNvPr id="14356" name="Rectangle 19"/>
          <p:cNvSpPr>
            <a:spLocks noChangeArrowheads="1"/>
          </p:cNvSpPr>
          <p:nvPr/>
        </p:nvSpPr>
        <p:spPr bwMode="auto">
          <a:xfrm>
            <a:off x="6165850" y="5445125"/>
            <a:ext cx="1439863" cy="288925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GB" altLang="de-DE"/>
          </a:p>
        </p:txBody>
      </p:sp>
      <p:sp>
        <p:nvSpPr>
          <p:cNvPr id="14357" name="Rectangle 20"/>
          <p:cNvSpPr>
            <a:spLocks noChangeArrowheads="1"/>
          </p:cNvSpPr>
          <p:nvPr/>
        </p:nvSpPr>
        <p:spPr bwMode="auto">
          <a:xfrm>
            <a:off x="6237288" y="5445125"/>
            <a:ext cx="1223962" cy="71438"/>
          </a:xfrm>
          <a:prstGeom prst="rect">
            <a:avLst/>
          </a:prstGeom>
          <a:solidFill>
            <a:srgbClr val="0033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GB" altLang="de-DE"/>
          </a:p>
        </p:txBody>
      </p:sp>
      <p:sp>
        <p:nvSpPr>
          <p:cNvPr id="14358" name="Text Box 21"/>
          <p:cNvSpPr txBox="1">
            <a:spLocks noChangeArrowheads="1"/>
          </p:cNvSpPr>
          <p:nvPr/>
        </p:nvSpPr>
        <p:spPr bwMode="auto">
          <a:xfrm>
            <a:off x="6216650" y="5732463"/>
            <a:ext cx="6064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de-DE" sz="1400"/>
              <a:t>n</a:t>
            </a:r>
            <a:r>
              <a:rPr lang="en-US" altLang="de-DE" sz="1400" baseline="30000"/>
              <a:t>-</a:t>
            </a:r>
            <a:r>
              <a:rPr lang="en-US" altLang="de-DE" sz="1400"/>
              <a:t> epi</a:t>
            </a:r>
          </a:p>
        </p:txBody>
      </p:sp>
      <p:sp>
        <p:nvSpPr>
          <p:cNvPr id="14359" name="Text Box 22"/>
          <p:cNvSpPr txBox="1">
            <a:spLocks noChangeArrowheads="1"/>
          </p:cNvSpPr>
          <p:nvPr/>
        </p:nvSpPr>
        <p:spPr bwMode="auto">
          <a:xfrm>
            <a:off x="6577013" y="5516563"/>
            <a:ext cx="38576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de-DE" sz="1400"/>
              <a:t>n+</a:t>
            </a:r>
          </a:p>
        </p:txBody>
      </p:sp>
      <p:sp>
        <p:nvSpPr>
          <p:cNvPr id="14360" name="Text Box 23"/>
          <p:cNvSpPr txBox="1">
            <a:spLocks noChangeArrowheads="1"/>
          </p:cNvSpPr>
          <p:nvPr/>
        </p:nvSpPr>
        <p:spPr bwMode="auto">
          <a:xfrm>
            <a:off x="6562725" y="5157788"/>
            <a:ext cx="38576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de-DE" sz="1400"/>
              <a:t>p+</a:t>
            </a:r>
          </a:p>
        </p:txBody>
      </p:sp>
      <p:sp>
        <p:nvSpPr>
          <p:cNvPr id="14361" name="Line 24"/>
          <p:cNvSpPr>
            <a:spLocks noChangeShapeType="1"/>
          </p:cNvSpPr>
          <p:nvPr/>
        </p:nvSpPr>
        <p:spPr bwMode="auto">
          <a:xfrm>
            <a:off x="8397875" y="5445125"/>
            <a:ext cx="0" cy="2159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4362" name="Line 25"/>
          <p:cNvSpPr>
            <a:spLocks noChangeShapeType="1"/>
          </p:cNvSpPr>
          <p:nvPr/>
        </p:nvSpPr>
        <p:spPr bwMode="auto">
          <a:xfrm flipV="1">
            <a:off x="8397875" y="5661025"/>
            <a:ext cx="0" cy="360363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4363" name="Text Box 26"/>
          <p:cNvSpPr txBox="1">
            <a:spLocks noChangeArrowheads="1"/>
          </p:cNvSpPr>
          <p:nvPr/>
        </p:nvSpPr>
        <p:spPr bwMode="auto">
          <a:xfrm>
            <a:off x="8377238" y="5373688"/>
            <a:ext cx="3714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de-DE" sz="1400"/>
              <a:t>el.</a:t>
            </a:r>
          </a:p>
        </p:txBody>
      </p:sp>
      <p:sp>
        <p:nvSpPr>
          <p:cNvPr id="14364" name="Text Box 27"/>
          <p:cNvSpPr txBox="1">
            <a:spLocks noChangeArrowheads="1"/>
          </p:cNvSpPr>
          <p:nvPr/>
        </p:nvSpPr>
        <p:spPr bwMode="auto">
          <a:xfrm>
            <a:off x="8356600" y="5734050"/>
            <a:ext cx="60801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de-DE" sz="1400">
                <a:solidFill>
                  <a:schemeClr val="tx2"/>
                </a:solidFill>
              </a:rPr>
              <a:t>holes</a:t>
            </a:r>
          </a:p>
        </p:txBody>
      </p:sp>
      <p:sp>
        <p:nvSpPr>
          <p:cNvPr id="14365" name="Text Box 28"/>
          <p:cNvSpPr txBox="1">
            <a:spLocks noChangeArrowheads="1"/>
          </p:cNvSpPr>
          <p:nvPr/>
        </p:nvSpPr>
        <p:spPr bwMode="auto">
          <a:xfrm>
            <a:off x="2546350" y="6524625"/>
            <a:ext cx="1162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de-DE"/>
              <a:t>“standart”</a:t>
            </a:r>
          </a:p>
        </p:txBody>
      </p:sp>
      <p:sp>
        <p:nvSpPr>
          <p:cNvPr id="14366" name="Text Box 29"/>
          <p:cNvSpPr txBox="1">
            <a:spLocks noChangeArrowheads="1"/>
          </p:cNvSpPr>
          <p:nvPr/>
        </p:nvSpPr>
        <p:spPr bwMode="auto">
          <a:xfrm>
            <a:off x="6005349" y="6570549"/>
            <a:ext cx="914033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de-DE" dirty="0" smtClean="0"/>
              <a:t>inverted</a:t>
            </a:r>
            <a:endParaRPr lang="en-US" altLang="de-DE" dirty="0"/>
          </a:p>
        </p:txBody>
      </p:sp>
    </p:spTree>
    <p:extLst>
      <p:ext uri="{BB962C8B-B14F-4D97-AF65-F5344CB8AC3E}">
        <p14:creationId xmlns:p14="http://schemas.microsoft.com/office/powerpoint/2010/main" val="2800083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2"/>
          <p:cNvSpPr>
            <a:spLocks noGrp="1" noChangeArrowheads="1"/>
          </p:cNvSpPr>
          <p:nvPr>
            <p:ph type="title"/>
          </p:nvPr>
        </p:nvSpPr>
        <p:spPr>
          <a:xfrm>
            <a:off x="1403648" y="115888"/>
            <a:ext cx="6705600" cy="908050"/>
          </a:xfrm>
        </p:spPr>
        <p:txBody>
          <a:bodyPr/>
          <a:lstStyle/>
          <a:p>
            <a:pPr eaLnBrk="1" hangingPunct="1"/>
            <a:r>
              <a:rPr lang="en-US" altLang="de-DE" sz="2800" dirty="0" smtClean="0">
                <a:solidFill>
                  <a:srgbClr val="FF0000"/>
                </a:solidFill>
              </a:rPr>
              <a:t>Sensitivity at different wavelengths</a:t>
            </a:r>
          </a:p>
        </p:txBody>
      </p:sp>
      <p:grpSp>
        <p:nvGrpSpPr>
          <p:cNvPr id="15364" name="Group 3"/>
          <p:cNvGrpSpPr>
            <a:grpSpLocks noChangeAspect="1"/>
          </p:cNvGrpSpPr>
          <p:nvPr/>
        </p:nvGrpSpPr>
        <p:grpSpPr bwMode="auto">
          <a:xfrm>
            <a:off x="1979613" y="620713"/>
            <a:ext cx="6049962" cy="4410075"/>
            <a:chOff x="884" y="754"/>
            <a:chExt cx="4763" cy="3472"/>
          </a:xfrm>
        </p:grpSpPr>
        <p:graphicFrame>
          <p:nvGraphicFramePr>
            <p:cNvPr id="15367" name="Object 4"/>
            <p:cNvGraphicFramePr>
              <a:graphicFrameLocks noChangeAspect="1"/>
            </p:cNvGraphicFramePr>
            <p:nvPr/>
          </p:nvGraphicFramePr>
          <p:xfrm>
            <a:off x="884" y="754"/>
            <a:ext cx="4763" cy="347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631" name="Chart" r:id="rId3" imgW="7096049" imgH="5172151" progId="Excel.Chart.8">
                    <p:embed/>
                  </p:oleObj>
                </mc:Choice>
                <mc:Fallback>
                  <p:oleObj name="Chart" r:id="rId3" imgW="7096049" imgH="5172151" progId="Excel.Chart.8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84" y="754"/>
                          <a:ext cx="4763" cy="347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5368" name="Text Box 5"/>
            <p:cNvSpPr txBox="1">
              <a:spLocks noChangeAspect="1" noChangeArrowheads="1"/>
            </p:cNvSpPr>
            <p:nvPr/>
          </p:nvSpPr>
          <p:spPr bwMode="auto">
            <a:xfrm>
              <a:off x="1474" y="3564"/>
              <a:ext cx="1738" cy="2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de-DE" sz="1200">
                  <a:solidFill>
                    <a:schemeClr val="accent2"/>
                  </a:solidFill>
                </a:rPr>
                <a:t>Thin entrance window needed</a:t>
              </a:r>
            </a:p>
          </p:txBody>
        </p:sp>
        <p:grpSp>
          <p:nvGrpSpPr>
            <p:cNvPr id="15369" name="Group 6"/>
            <p:cNvGrpSpPr>
              <a:grpSpLocks noChangeAspect="1"/>
            </p:cNvGrpSpPr>
            <p:nvPr/>
          </p:nvGrpSpPr>
          <p:grpSpPr bwMode="auto">
            <a:xfrm>
              <a:off x="3424" y="2373"/>
              <a:ext cx="1951" cy="1284"/>
              <a:chOff x="3321" y="2704"/>
              <a:chExt cx="2235" cy="1461"/>
            </a:xfrm>
          </p:grpSpPr>
          <p:pic>
            <p:nvPicPr>
              <p:cNvPr id="15375" name="Picture 7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21" y="2704"/>
                <a:ext cx="2235" cy="146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5376" name="Line 8"/>
              <p:cNvSpPr>
                <a:spLocks noChangeAspect="1" noChangeShapeType="1"/>
              </p:cNvSpPr>
              <p:nvPr/>
            </p:nvSpPr>
            <p:spPr bwMode="auto">
              <a:xfrm>
                <a:off x="3696" y="3702"/>
                <a:ext cx="272" cy="0"/>
              </a:xfrm>
              <a:prstGeom prst="line">
                <a:avLst/>
              </a:prstGeom>
              <a:noFill/>
              <a:ln w="5715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377" name="Line 9"/>
              <p:cNvSpPr>
                <a:spLocks noChangeAspect="1" noChangeShapeType="1"/>
              </p:cNvSpPr>
              <p:nvPr/>
            </p:nvSpPr>
            <p:spPr bwMode="auto">
              <a:xfrm flipH="1">
                <a:off x="4150" y="3702"/>
                <a:ext cx="1044" cy="0"/>
              </a:xfrm>
              <a:prstGeom prst="line">
                <a:avLst/>
              </a:prstGeom>
              <a:noFill/>
              <a:ln w="57150">
                <a:solidFill>
                  <a:schemeClr val="accent2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378" name="Text Box 10"/>
              <p:cNvSpPr txBox="1">
                <a:spLocks noChangeAspect="1" noChangeArrowheads="1"/>
              </p:cNvSpPr>
              <p:nvPr/>
            </p:nvSpPr>
            <p:spPr bwMode="auto">
              <a:xfrm>
                <a:off x="3676" y="3702"/>
                <a:ext cx="548" cy="2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altLang="de-DE" sz="1400">
                    <a:solidFill>
                      <a:schemeClr val="accent2"/>
                    </a:solidFill>
                  </a:rPr>
                  <a:t>holes</a:t>
                </a:r>
              </a:p>
            </p:txBody>
          </p:sp>
          <p:sp>
            <p:nvSpPr>
              <p:cNvPr id="15379" name="Text Box 11"/>
              <p:cNvSpPr txBox="1">
                <a:spLocks noChangeAspect="1" noChangeArrowheads="1"/>
              </p:cNvSpPr>
              <p:nvPr/>
            </p:nvSpPr>
            <p:spPr bwMode="auto">
              <a:xfrm>
                <a:off x="4514" y="3702"/>
                <a:ext cx="814" cy="2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altLang="de-DE" sz="1400">
                    <a:solidFill>
                      <a:schemeClr val="accent2"/>
                    </a:solidFill>
                  </a:rPr>
                  <a:t>electrons</a:t>
                </a:r>
              </a:p>
            </p:txBody>
          </p:sp>
        </p:grpSp>
        <p:sp>
          <p:nvSpPr>
            <p:cNvPr id="15370" name="Line 12"/>
            <p:cNvSpPr>
              <a:spLocks noChangeAspect="1" noChangeShapeType="1"/>
            </p:cNvSpPr>
            <p:nvPr/>
          </p:nvSpPr>
          <p:spPr bwMode="auto">
            <a:xfrm flipH="1" flipV="1">
              <a:off x="1927" y="3339"/>
              <a:ext cx="91" cy="18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5371" name="Line 13"/>
            <p:cNvSpPr>
              <a:spLocks noChangeAspect="1" noChangeShapeType="1"/>
            </p:cNvSpPr>
            <p:nvPr/>
          </p:nvSpPr>
          <p:spPr bwMode="auto">
            <a:xfrm flipH="1" flipV="1">
              <a:off x="2472" y="2795"/>
              <a:ext cx="1361" cy="45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5372" name="Line 14"/>
            <p:cNvSpPr>
              <a:spLocks noChangeAspect="1" noChangeShapeType="1"/>
            </p:cNvSpPr>
            <p:nvPr/>
          </p:nvSpPr>
          <p:spPr bwMode="auto">
            <a:xfrm flipH="1" flipV="1">
              <a:off x="3742" y="2296"/>
              <a:ext cx="1088" cy="40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5373" name="Text Box 15"/>
            <p:cNvSpPr txBox="1">
              <a:spLocks noChangeAspect="1" noChangeArrowheads="1"/>
            </p:cNvSpPr>
            <p:nvPr/>
          </p:nvSpPr>
          <p:spPr bwMode="auto">
            <a:xfrm>
              <a:off x="2459" y="2990"/>
              <a:ext cx="822" cy="5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de-DE" sz="1200">
                  <a:solidFill>
                    <a:schemeClr val="accent2"/>
                  </a:solidFill>
                </a:rPr>
                <a:t>Holes trigger</a:t>
              </a:r>
            </a:p>
            <a:p>
              <a:pPr eaLnBrk="1" hangingPunct="1"/>
              <a:r>
                <a:rPr lang="en-US" altLang="de-DE" sz="1200">
                  <a:solidFill>
                    <a:schemeClr val="accent2"/>
                  </a:solidFill>
                </a:rPr>
                <a:t>Avalanche</a:t>
              </a:r>
            </a:p>
            <a:p>
              <a:pPr eaLnBrk="1" hangingPunct="1"/>
              <a:r>
                <a:rPr lang="en-US" altLang="de-DE" sz="1200">
                  <a:solidFill>
                    <a:schemeClr val="accent2"/>
                  </a:solidFill>
                </a:rPr>
                <a:t>(p-substrate)</a:t>
              </a:r>
            </a:p>
          </p:txBody>
        </p:sp>
        <p:sp>
          <p:nvSpPr>
            <p:cNvPr id="15374" name="Text Box 16"/>
            <p:cNvSpPr txBox="1">
              <a:spLocks noChangeAspect="1" noChangeArrowheads="1"/>
            </p:cNvSpPr>
            <p:nvPr/>
          </p:nvSpPr>
          <p:spPr bwMode="auto">
            <a:xfrm>
              <a:off x="4228" y="2235"/>
              <a:ext cx="1209" cy="3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de-DE" sz="1200">
                  <a:solidFill>
                    <a:schemeClr val="accent2"/>
                  </a:solidFill>
                </a:rPr>
                <a:t>Electrons trigger</a:t>
              </a:r>
            </a:p>
            <a:p>
              <a:pPr eaLnBrk="1" hangingPunct="1"/>
              <a:r>
                <a:rPr lang="en-US" altLang="de-DE" sz="1200">
                  <a:solidFill>
                    <a:schemeClr val="accent2"/>
                  </a:solidFill>
                </a:rPr>
                <a:t>Avalanche (p-subs.)</a:t>
              </a:r>
            </a:p>
          </p:txBody>
        </p:sp>
      </p:grpSp>
      <p:sp>
        <p:nvSpPr>
          <p:cNvPr id="15365" name="Text Box 17"/>
          <p:cNvSpPr txBox="1">
            <a:spLocks noChangeArrowheads="1"/>
          </p:cNvSpPr>
          <p:nvPr/>
        </p:nvSpPr>
        <p:spPr bwMode="auto">
          <a:xfrm>
            <a:off x="1817688" y="5108575"/>
            <a:ext cx="5722937" cy="1069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de-DE" sz="1600"/>
              <a:t>p-substrate: 	photons &lt; 450 nm: only holes contribute</a:t>
            </a:r>
          </a:p>
          <a:p>
            <a:pPr eaLnBrk="1" hangingPunct="1"/>
            <a:r>
              <a:rPr lang="en-US" altLang="de-DE" sz="1600"/>
              <a:t>		photons &gt; 700 nm: lost in insensitive bulk</a:t>
            </a:r>
          </a:p>
          <a:p>
            <a:pPr eaLnBrk="1" hangingPunct="1"/>
            <a:r>
              <a:rPr lang="en-US" altLang="de-DE" sz="1600"/>
              <a:t>n-substrate: 	ok for short wavelengths,</a:t>
            </a:r>
          </a:p>
          <a:p>
            <a:pPr eaLnBrk="1" hangingPunct="1"/>
            <a:r>
              <a:rPr lang="en-US" altLang="de-DE" sz="1600"/>
              <a:t>		hole efficiency dominates for </a:t>
            </a:r>
            <a:r>
              <a:rPr lang="en-US" altLang="de-DE" sz="1600">
                <a:latin typeface="Symbol" pitchFamily="18" charset="2"/>
              </a:rPr>
              <a:t>l</a:t>
            </a:r>
            <a:r>
              <a:rPr lang="en-US" altLang="de-DE" sz="1600"/>
              <a:t> &gt; 500 nm</a:t>
            </a:r>
          </a:p>
        </p:txBody>
      </p:sp>
      <p:sp>
        <p:nvSpPr>
          <p:cNvPr id="15366" name="Text Box 18"/>
          <p:cNvSpPr txBox="1">
            <a:spLocks noChangeArrowheads="1"/>
          </p:cNvSpPr>
          <p:nvPr/>
        </p:nvSpPr>
        <p:spPr bwMode="auto">
          <a:xfrm>
            <a:off x="7864475" y="3571875"/>
            <a:ext cx="1069975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de-DE" sz="1400"/>
              <a:t>Example:</a:t>
            </a:r>
          </a:p>
          <a:p>
            <a:pPr eaLnBrk="1" hangingPunct="1"/>
            <a:r>
              <a:rPr lang="en-US" altLang="de-DE" sz="1400"/>
              <a:t>p-substrate</a:t>
            </a:r>
          </a:p>
        </p:txBody>
      </p:sp>
    </p:spTree>
    <p:extLst>
      <p:ext uri="{BB962C8B-B14F-4D97-AF65-F5344CB8AC3E}">
        <p14:creationId xmlns:p14="http://schemas.microsoft.com/office/powerpoint/2010/main" val="2990209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de-DE" smtClean="0">
                <a:solidFill>
                  <a:srgbClr val="FF0000"/>
                </a:solidFill>
              </a:rPr>
              <a:t>Spectral Response</a:t>
            </a:r>
            <a:r>
              <a:rPr lang="en-US" altLang="de-DE" smtClean="0"/>
              <a:t> </a:t>
            </a:r>
          </a:p>
        </p:txBody>
      </p:sp>
      <p:sp>
        <p:nvSpPr>
          <p:cNvPr id="17412" name="Text Box 5"/>
          <p:cNvSpPr txBox="1">
            <a:spLocks noChangeArrowheads="1"/>
          </p:cNvSpPr>
          <p:nvPr/>
        </p:nvSpPr>
        <p:spPr bwMode="auto">
          <a:xfrm>
            <a:off x="1258888" y="1484313"/>
            <a:ext cx="2633662" cy="448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8001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2573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7145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1717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Tx/>
              <a:buAutoNum type="alphaLcParenR"/>
            </a:pPr>
            <a:r>
              <a:rPr lang="en-US" altLang="de-DE"/>
              <a:t>p-substrate</a:t>
            </a:r>
          </a:p>
          <a:p>
            <a:pPr eaLnBrk="1" hangingPunct="1"/>
            <a:r>
              <a:rPr lang="en-US" altLang="de-DE"/>
              <a:t>	Measurement: IRST</a:t>
            </a:r>
          </a:p>
          <a:p>
            <a:pPr eaLnBrk="1" hangingPunct="1"/>
            <a:r>
              <a:rPr lang="en-US" altLang="de-DE"/>
              <a:t>	peak at ~ 550 nm</a:t>
            </a:r>
          </a:p>
          <a:p>
            <a:pPr eaLnBrk="1" hangingPunct="1"/>
            <a:endParaRPr lang="en-US" altLang="de-DE"/>
          </a:p>
          <a:p>
            <a:pPr eaLnBrk="1" hangingPunct="1"/>
            <a:endParaRPr lang="en-US" altLang="de-DE"/>
          </a:p>
          <a:p>
            <a:pPr eaLnBrk="1" hangingPunct="1">
              <a:buFontTx/>
              <a:buAutoNum type="alphaLcParenR" startAt="2"/>
            </a:pPr>
            <a:r>
              <a:rPr lang="en-US" altLang="de-DE"/>
              <a:t>Inverted structure</a:t>
            </a:r>
          </a:p>
          <a:p>
            <a:pPr eaLnBrk="1" hangingPunct="1"/>
            <a:r>
              <a:rPr lang="en-US" altLang="de-DE"/>
              <a:t>	(n-substrate): </a:t>
            </a:r>
          </a:p>
          <a:p>
            <a:pPr eaLnBrk="1" hangingPunct="1"/>
            <a:r>
              <a:rPr lang="en-US" altLang="de-DE"/>
              <a:t>	better blue response</a:t>
            </a:r>
          </a:p>
          <a:p>
            <a:pPr eaLnBrk="1" hangingPunct="1"/>
            <a:r>
              <a:rPr lang="en-US" altLang="de-DE"/>
              <a:t>	peak at 400 nm</a:t>
            </a:r>
          </a:p>
          <a:p>
            <a:pPr eaLnBrk="1" hangingPunct="1"/>
            <a:endParaRPr lang="en-US" altLang="de-DE"/>
          </a:p>
          <a:p>
            <a:pPr eaLnBrk="1" hangingPunct="1"/>
            <a:r>
              <a:rPr lang="en-US" altLang="de-DE"/>
              <a:t>	However, sensitivity becomes poor above 500 nm</a:t>
            </a:r>
          </a:p>
          <a:p>
            <a:pPr eaLnBrk="1" hangingPunct="1"/>
            <a:r>
              <a:rPr lang="en-US" altLang="de-DE"/>
              <a:t>	(only 2 </a:t>
            </a:r>
            <a:r>
              <a:rPr lang="en-US" altLang="de-DE">
                <a:latin typeface="Symbol" pitchFamily="18" charset="2"/>
              </a:rPr>
              <a:t>m</a:t>
            </a:r>
            <a:r>
              <a:rPr lang="en-US" altLang="de-DE"/>
              <a:t>m drift region + hole sensitivity!)</a:t>
            </a:r>
          </a:p>
        </p:txBody>
      </p:sp>
      <p:pic>
        <p:nvPicPr>
          <p:cNvPr id="17413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3933825"/>
            <a:ext cx="4854575" cy="2773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4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981075"/>
            <a:ext cx="4119562" cy="2686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415" name="Text Box 10"/>
          <p:cNvSpPr txBox="1">
            <a:spLocks noChangeArrowheads="1"/>
          </p:cNvSpPr>
          <p:nvPr/>
        </p:nvSpPr>
        <p:spPr bwMode="auto">
          <a:xfrm>
            <a:off x="5272088" y="1073150"/>
            <a:ext cx="7048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de-DE" b="1"/>
              <a:t>IRST</a:t>
            </a:r>
          </a:p>
        </p:txBody>
      </p:sp>
      <p:sp>
        <p:nvSpPr>
          <p:cNvPr id="17416" name="Text Box 11"/>
          <p:cNvSpPr txBox="1">
            <a:spLocks noChangeArrowheads="1"/>
          </p:cNvSpPr>
          <p:nvPr/>
        </p:nvSpPr>
        <p:spPr bwMode="auto">
          <a:xfrm>
            <a:off x="4767263" y="5897563"/>
            <a:ext cx="1479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de-DE" b="1"/>
              <a:t>Hamamatsu</a:t>
            </a:r>
          </a:p>
        </p:txBody>
      </p:sp>
    </p:spTree>
    <p:extLst>
      <p:ext uri="{BB962C8B-B14F-4D97-AF65-F5344CB8AC3E}">
        <p14:creationId xmlns:p14="http://schemas.microsoft.com/office/powerpoint/2010/main" val="3969473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Carrier Densities</a:t>
            </a:r>
            <a:endParaRPr lang="en-GB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B6FF29F-412A-4CCD-969A-6823A2E3362E}" type="slidenum">
              <a:rPr lang="en-GB" smtClean="0"/>
              <a:pPr>
                <a:defRPr/>
              </a:pPr>
              <a:t>8</a:t>
            </a:fld>
            <a:endParaRPr lang="en-GB"/>
          </a:p>
        </p:txBody>
      </p:sp>
      <p:sp>
        <p:nvSpPr>
          <p:cNvPr id="4" name="Textfeld 3"/>
          <p:cNvSpPr txBox="1"/>
          <p:nvPr/>
        </p:nvSpPr>
        <p:spPr>
          <a:xfrm>
            <a:off x="35496" y="1052736"/>
            <a:ext cx="3459601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Density of states (conduction band):</a:t>
            </a:r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 smtClean="0"/>
          </a:p>
          <a:p>
            <a:r>
              <a:rPr lang="en-GB" dirty="0" smtClean="0"/>
              <a:t>Electron density</a:t>
            </a:r>
            <a:r>
              <a:rPr lang="en-GB" dirty="0"/>
              <a:t> </a:t>
            </a:r>
            <a:r>
              <a:rPr lang="en-GB" dirty="0" smtClean="0"/>
              <a:t>(conduction band)</a:t>
            </a:r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r>
              <a:rPr lang="en-GB" dirty="0" smtClean="0"/>
              <a:t>Similar for holes (valence band)</a:t>
            </a:r>
            <a:endParaRPr lang="en-GB" dirty="0"/>
          </a:p>
        </p:txBody>
      </p:sp>
      <p:graphicFrame>
        <p:nvGraphicFramePr>
          <p:cNvPr id="5" name="Objek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07830401"/>
              </p:ext>
            </p:extLst>
          </p:nvPr>
        </p:nvGraphicFramePr>
        <p:xfrm>
          <a:off x="592568" y="2636912"/>
          <a:ext cx="7939872" cy="10049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058" name="Equation" r:id="rId3" imgW="4419360" imgH="558720" progId="Equation.3">
                  <p:embed/>
                </p:oleObj>
              </mc:Choice>
              <mc:Fallback>
                <p:oleObj name="Equation" r:id="rId3" imgW="4419360" imgH="55872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92568" y="2636912"/>
                        <a:ext cx="7939872" cy="100490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k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09213"/>
              </p:ext>
            </p:extLst>
          </p:nvPr>
        </p:nvGraphicFramePr>
        <p:xfrm>
          <a:off x="1762926" y="4293096"/>
          <a:ext cx="5833410" cy="9361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059" name="Equation" r:id="rId5" imgW="3403440" imgH="545760" progId="Equation.3">
                  <p:embed/>
                </p:oleObj>
              </mc:Choice>
              <mc:Fallback>
                <p:oleObj name="Equation" r:id="rId5" imgW="3403440" imgH="545760" progId="Equation.3">
                  <p:embed/>
                  <p:pic>
                    <p:nvPicPr>
                      <p:cNvPr id="0" name="Objek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62926" y="4293096"/>
                        <a:ext cx="5833410" cy="93610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feld 7"/>
          <p:cNvSpPr txBox="1"/>
          <p:nvPr/>
        </p:nvSpPr>
        <p:spPr>
          <a:xfrm>
            <a:off x="683568" y="5805264"/>
            <a:ext cx="74858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 smtClean="0"/>
              <a:t>N</a:t>
            </a:r>
            <a:r>
              <a:rPr lang="en-GB" baseline="-25000" dirty="0" err="1" smtClean="0"/>
              <a:t>c</a:t>
            </a:r>
            <a:r>
              <a:rPr lang="en-GB" dirty="0" smtClean="0"/>
              <a:t> and </a:t>
            </a:r>
            <a:r>
              <a:rPr lang="en-GB" dirty="0" err="1" smtClean="0"/>
              <a:t>N</a:t>
            </a:r>
            <a:r>
              <a:rPr lang="en-GB" baseline="-25000" dirty="0" err="1" smtClean="0"/>
              <a:t>v</a:t>
            </a:r>
            <a:r>
              <a:rPr lang="en-GB" dirty="0" smtClean="0"/>
              <a:t> are the effective density of states at the conduction and valence band </a:t>
            </a:r>
          </a:p>
          <a:p>
            <a:r>
              <a:rPr lang="en-GB" dirty="0" smtClean="0"/>
              <a:t>Charge conservation and </a:t>
            </a:r>
            <a:r>
              <a:rPr lang="en-GB" dirty="0" err="1" smtClean="0"/>
              <a:t>E</a:t>
            </a:r>
            <a:r>
              <a:rPr lang="en-GB" baseline="-25000" dirty="0" err="1" smtClean="0"/>
              <a:t>g</a:t>
            </a:r>
            <a:r>
              <a:rPr lang="en-GB" dirty="0" smtClean="0"/>
              <a:t> = </a:t>
            </a:r>
            <a:r>
              <a:rPr lang="en-GB" dirty="0" err="1" smtClean="0"/>
              <a:t>E</a:t>
            </a:r>
            <a:r>
              <a:rPr lang="en-GB" baseline="-25000" dirty="0" err="1" smtClean="0"/>
              <a:t>c</a:t>
            </a:r>
            <a:r>
              <a:rPr lang="en-GB" dirty="0" err="1" smtClean="0"/>
              <a:t>-E</a:t>
            </a:r>
            <a:r>
              <a:rPr lang="en-GB" baseline="-25000" dirty="0" err="1" smtClean="0"/>
              <a:t>v</a:t>
            </a:r>
            <a:r>
              <a:rPr lang="en-GB" dirty="0" smtClean="0"/>
              <a:t>:</a:t>
            </a:r>
            <a:endParaRPr lang="en-GB" dirty="0"/>
          </a:p>
        </p:txBody>
      </p:sp>
      <p:graphicFrame>
        <p:nvGraphicFramePr>
          <p:cNvPr id="6" name="Objek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85189955"/>
              </p:ext>
            </p:extLst>
          </p:nvPr>
        </p:nvGraphicFramePr>
        <p:xfrm>
          <a:off x="2123728" y="1340768"/>
          <a:ext cx="3449638" cy="877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060" name="Equation" r:id="rId7" imgW="2044440" imgH="520560" progId="Equation.3">
                  <p:embed/>
                </p:oleObj>
              </mc:Choice>
              <mc:Fallback>
                <p:oleObj name="Equation" r:id="rId7" imgW="2044440" imgH="520560" progId="Equation.3">
                  <p:embed/>
                  <p:pic>
                    <p:nvPicPr>
                      <p:cNvPr id="0" name="Objek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23728" y="1340768"/>
                        <a:ext cx="3449638" cy="8778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07155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de-DE" smtClean="0"/>
              <a:t>Radiation Damage</a:t>
            </a:r>
          </a:p>
        </p:txBody>
      </p:sp>
      <p:sp>
        <p:nvSpPr>
          <p:cNvPr id="43012" name="Text Box 3"/>
          <p:cNvSpPr txBox="1">
            <a:spLocks noChangeArrowheads="1"/>
          </p:cNvSpPr>
          <p:nvPr/>
        </p:nvSpPr>
        <p:spPr bwMode="auto">
          <a:xfrm>
            <a:off x="1547813" y="1566863"/>
            <a:ext cx="7321550" cy="4760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altLang="de-DE"/>
              <a:t>Semiconductor sensors should detect radiation</a:t>
            </a:r>
          </a:p>
          <a:p>
            <a:pPr eaLnBrk="1" hangingPunct="1"/>
            <a:endParaRPr lang="en-GB" altLang="de-DE"/>
          </a:p>
          <a:p>
            <a:pPr eaLnBrk="1" hangingPunct="1"/>
            <a:r>
              <a:rPr lang="en-GB" altLang="de-DE"/>
              <a:t>Unfortunately radiation damages semiconductors</a:t>
            </a:r>
          </a:p>
          <a:p>
            <a:pPr eaLnBrk="1" hangingPunct="1"/>
            <a:endParaRPr lang="en-GB" altLang="de-DE"/>
          </a:p>
          <a:p>
            <a:pPr eaLnBrk="1" hangingPunct="1"/>
            <a:r>
              <a:rPr lang="en-GB" altLang="de-DE"/>
              <a:t>Two important damage types</a:t>
            </a:r>
          </a:p>
          <a:p>
            <a:pPr eaLnBrk="1" hangingPunct="1"/>
            <a:endParaRPr lang="en-GB" altLang="de-DE"/>
          </a:p>
          <a:p>
            <a:pPr eaLnBrk="1" hangingPunct="1">
              <a:buFontTx/>
              <a:buAutoNum type="alphaLcParenR"/>
            </a:pPr>
            <a:r>
              <a:rPr lang="en-GB" altLang="de-DE"/>
              <a:t>Surface damage due to ionizing radiation</a:t>
            </a:r>
          </a:p>
          <a:p>
            <a:pPr eaLnBrk="1" hangingPunct="1"/>
            <a:r>
              <a:rPr lang="en-GB" altLang="de-DE"/>
              <a:t>	in Si: oxide charge up (positive), interface traps</a:t>
            </a:r>
          </a:p>
          <a:p>
            <a:pPr eaLnBrk="1" hangingPunct="1"/>
            <a:r>
              <a:rPr lang="en-GB" altLang="de-DE"/>
              <a:t>	main damage mechanism in CMOS electronics</a:t>
            </a:r>
          </a:p>
          <a:p>
            <a:pPr eaLnBrk="1" hangingPunct="1"/>
            <a:endParaRPr lang="en-GB" altLang="de-DE"/>
          </a:p>
          <a:p>
            <a:pPr eaLnBrk="1" hangingPunct="1">
              <a:buFontTx/>
              <a:buAutoNum type="alphaLcParenR"/>
            </a:pPr>
            <a:r>
              <a:rPr lang="en-GB" altLang="de-DE"/>
              <a:t>Bulk damage: particle may displace nuclei from their lattice position</a:t>
            </a:r>
          </a:p>
          <a:p>
            <a:pPr eaLnBrk="1" hangingPunct="1"/>
            <a:r>
              <a:rPr lang="en-GB" altLang="de-DE"/>
              <a:t>	NIEL: non ionising energy loss</a:t>
            </a:r>
          </a:p>
          <a:p>
            <a:pPr eaLnBrk="1" hangingPunct="1"/>
            <a:endParaRPr lang="en-GB" altLang="de-DE"/>
          </a:p>
          <a:p>
            <a:pPr eaLnBrk="1" hangingPunct="1"/>
            <a:r>
              <a:rPr lang="en-GB" altLang="de-DE"/>
              <a:t>		increase of leakage current</a:t>
            </a:r>
          </a:p>
          <a:p>
            <a:pPr eaLnBrk="1" hangingPunct="1"/>
            <a:r>
              <a:rPr lang="en-GB" altLang="de-DE"/>
              <a:t>		change of bulk properties (“type inversion”)</a:t>
            </a:r>
          </a:p>
          <a:p>
            <a:pPr eaLnBrk="1" hangingPunct="1"/>
            <a:r>
              <a:rPr lang="en-GB" altLang="de-DE"/>
              <a:t>		introduction of traps for charge carriers</a:t>
            </a:r>
          </a:p>
          <a:p>
            <a:pPr eaLnBrk="1" hangingPunct="1"/>
            <a:endParaRPr lang="en-GB" alt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604250" y="6597650"/>
            <a:ext cx="539750" cy="2603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6FF29F-412A-4CCD-969A-6823A2E3362E}" type="slidenum">
              <a:rPr lang="en-GB"/>
              <a:pPr>
                <a:defRPr/>
              </a:pPr>
              <a:t>80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0855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de-DE" smtClean="0"/>
              <a:t>Increase of leakage currents </a:t>
            </a:r>
          </a:p>
        </p:txBody>
      </p:sp>
      <p:pic>
        <p:nvPicPr>
          <p:cNvPr id="4403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981075"/>
            <a:ext cx="7183438" cy="467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7" name="Text Box 4"/>
          <p:cNvSpPr txBox="1">
            <a:spLocks noChangeArrowheads="1"/>
          </p:cNvSpPr>
          <p:nvPr/>
        </p:nvSpPr>
        <p:spPr bwMode="auto">
          <a:xfrm>
            <a:off x="2916238" y="4437063"/>
            <a:ext cx="27130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de-DE" sz="1200"/>
              <a:t>G. Lindstroem et al, NIMA 466 (2001)</a:t>
            </a:r>
          </a:p>
        </p:txBody>
      </p:sp>
      <p:pic>
        <p:nvPicPr>
          <p:cNvPr id="44038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5516563"/>
            <a:ext cx="2087562" cy="858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9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75" y="5516563"/>
            <a:ext cx="5257800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40" name="Text Box 7"/>
          <p:cNvSpPr txBox="1">
            <a:spLocks noChangeArrowheads="1"/>
          </p:cNvSpPr>
          <p:nvPr/>
        </p:nvSpPr>
        <p:spPr bwMode="auto">
          <a:xfrm>
            <a:off x="2032000" y="6329363"/>
            <a:ext cx="1327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altLang="de-DE"/>
              <a:t>Annealing! 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604250" y="6597650"/>
            <a:ext cx="539750" cy="2603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6FF29F-412A-4CCD-969A-6823A2E3362E}" type="slidenum">
              <a:rPr lang="en-GB"/>
              <a:pPr>
                <a:defRPr/>
              </a:pPr>
              <a:t>81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4714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de-DE" smtClean="0"/>
              <a:t>Type Inversion </a:t>
            </a:r>
          </a:p>
        </p:txBody>
      </p:sp>
      <p:pic>
        <p:nvPicPr>
          <p:cNvPr id="45060" name="Picture 3" descr="DOFZ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289175"/>
            <a:ext cx="6696075" cy="437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1" name="Text Box 4"/>
          <p:cNvSpPr txBox="1">
            <a:spLocks noChangeArrowheads="1"/>
          </p:cNvSpPr>
          <p:nvPr/>
        </p:nvSpPr>
        <p:spPr bwMode="auto">
          <a:xfrm>
            <a:off x="1187624" y="1125538"/>
            <a:ext cx="342265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de-DE" dirty="0"/>
              <a:t>- donor removal</a:t>
            </a:r>
          </a:p>
          <a:p>
            <a:pPr eaLnBrk="1" hangingPunct="1"/>
            <a:r>
              <a:rPr lang="en-US" altLang="de-DE" dirty="0"/>
              <a:t>- acceptor creation</a:t>
            </a:r>
          </a:p>
          <a:p>
            <a:pPr eaLnBrk="1" hangingPunct="1"/>
            <a:r>
              <a:rPr lang="en-US" altLang="de-DE" dirty="0"/>
              <a:t>=&gt; type inversion (n -&gt; p)</a:t>
            </a:r>
          </a:p>
          <a:p>
            <a:pPr eaLnBrk="1" hangingPunct="1"/>
            <a:r>
              <a:rPr lang="en-US" altLang="de-DE" dirty="0"/>
              <a:t>=&gt; increase of depletion voltage</a:t>
            </a:r>
          </a:p>
        </p:txBody>
      </p:sp>
      <p:sp>
        <p:nvSpPr>
          <p:cNvPr id="45062" name="Text Box 5"/>
          <p:cNvSpPr txBox="1">
            <a:spLocks noChangeArrowheads="1"/>
          </p:cNvSpPr>
          <p:nvPr/>
        </p:nvSpPr>
        <p:spPr bwMode="auto">
          <a:xfrm>
            <a:off x="4572000" y="5445125"/>
            <a:ext cx="2713038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de-DE" sz="1200"/>
              <a:t>G. Lindstroem et al, NIMA 466 (2001)</a:t>
            </a:r>
          </a:p>
        </p:txBody>
      </p:sp>
      <p:pic>
        <p:nvPicPr>
          <p:cNvPr id="45063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00" y="1052513"/>
            <a:ext cx="4381500" cy="61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4" name="Text Box 7"/>
          <p:cNvSpPr txBox="1">
            <a:spLocks noChangeArrowheads="1"/>
          </p:cNvSpPr>
          <p:nvPr/>
        </p:nvSpPr>
        <p:spPr bwMode="auto">
          <a:xfrm>
            <a:off x="5759450" y="1628775"/>
            <a:ext cx="33845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altLang="de-DE"/>
              <a:t>Parameters depend on material</a:t>
            </a:r>
          </a:p>
          <a:p>
            <a:pPr eaLnBrk="1" hangingPunct="1"/>
            <a:r>
              <a:rPr lang="en-GB" altLang="de-DE"/>
              <a:t>Complex annealing! 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604250" y="6597650"/>
            <a:ext cx="539750" cy="2603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6FF29F-412A-4CCD-969A-6823A2E3362E}" type="slidenum">
              <a:rPr lang="en-GB"/>
              <a:pPr>
                <a:defRPr/>
              </a:pPr>
              <a:t>82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2241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de-DE" smtClean="0"/>
              <a:t>Detector Type</a:t>
            </a:r>
          </a:p>
        </p:txBody>
      </p:sp>
      <p:grpSp>
        <p:nvGrpSpPr>
          <p:cNvPr id="46084" name="Group 3"/>
          <p:cNvGrpSpPr>
            <a:grpSpLocks/>
          </p:cNvGrpSpPr>
          <p:nvPr/>
        </p:nvGrpSpPr>
        <p:grpSpPr bwMode="auto">
          <a:xfrm>
            <a:off x="3924300" y="1125538"/>
            <a:ext cx="4824413" cy="1722437"/>
            <a:chOff x="1202" y="662"/>
            <a:chExt cx="3946" cy="1379"/>
          </a:xfrm>
        </p:grpSpPr>
        <p:grpSp>
          <p:nvGrpSpPr>
            <p:cNvPr id="46134" name="Group 4"/>
            <p:cNvGrpSpPr>
              <a:grpSpLocks/>
            </p:cNvGrpSpPr>
            <p:nvPr/>
          </p:nvGrpSpPr>
          <p:grpSpPr bwMode="auto">
            <a:xfrm>
              <a:off x="1202" y="662"/>
              <a:ext cx="1406" cy="1378"/>
              <a:chOff x="1202" y="662"/>
              <a:chExt cx="1406" cy="1378"/>
            </a:xfrm>
          </p:grpSpPr>
          <p:sp>
            <p:nvSpPr>
              <p:cNvPr id="46145" name="Rectangle 5"/>
              <p:cNvSpPr>
                <a:spLocks noChangeArrowheads="1"/>
              </p:cNvSpPr>
              <p:nvPr/>
            </p:nvSpPr>
            <p:spPr bwMode="auto">
              <a:xfrm>
                <a:off x="1247" y="1071"/>
                <a:ext cx="1361" cy="817"/>
              </a:xfrm>
              <a:prstGeom prst="rect">
                <a:avLst/>
              </a:prstGeom>
              <a:solidFill>
                <a:srgbClr val="FF66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/>
                <a:r>
                  <a:rPr lang="en-US" altLang="de-DE" sz="1400"/>
                  <a:t>n</a:t>
                </a:r>
              </a:p>
            </p:txBody>
          </p:sp>
          <p:sp>
            <p:nvSpPr>
              <p:cNvPr id="46146" name="Rectangle 6"/>
              <p:cNvSpPr>
                <a:spLocks noChangeArrowheads="1"/>
              </p:cNvSpPr>
              <p:nvPr/>
            </p:nvSpPr>
            <p:spPr bwMode="auto">
              <a:xfrm>
                <a:off x="1247" y="981"/>
                <a:ext cx="1361" cy="90"/>
              </a:xfrm>
              <a:prstGeom prst="rect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/>
                <a:r>
                  <a:rPr lang="en-US" altLang="de-DE" sz="1400"/>
                  <a:t>p+</a:t>
                </a:r>
              </a:p>
            </p:txBody>
          </p:sp>
          <p:sp>
            <p:nvSpPr>
              <p:cNvPr id="46147" name="Rectangle 7"/>
              <p:cNvSpPr>
                <a:spLocks noChangeArrowheads="1"/>
              </p:cNvSpPr>
              <p:nvPr/>
            </p:nvSpPr>
            <p:spPr bwMode="auto">
              <a:xfrm>
                <a:off x="1247" y="1842"/>
                <a:ext cx="1361" cy="46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46148" name="AutoShape 8"/>
              <p:cNvSpPr>
                <a:spLocks noChangeArrowheads="1"/>
              </p:cNvSpPr>
              <p:nvPr/>
            </p:nvSpPr>
            <p:spPr bwMode="auto">
              <a:xfrm>
                <a:off x="1837" y="709"/>
                <a:ext cx="181" cy="181"/>
              </a:xfrm>
              <a:prstGeom prst="flowChartExtra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46149" name="Line 9"/>
              <p:cNvSpPr>
                <a:spLocks noChangeShapeType="1"/>
              </p:cNvSpPr>
              <p:nvPr/>
            </p:nvSpPr>
            <p:spPr bwMode="auto">
              <a:xfrm flipV="1">
                <a:off x="1927" y="891"/>
                <a:ext cx="0" cy="9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6150" name="Text Box 10"/>
              <p:cNvSpPr txBox="1">
                <a:spLocks noChangeArrowheads="1"/>
              </p:cNvSpPr>
              <p:nvPr/>
            </p:nvSpPr>
            <p:spPr bwMode="auto">
              <a:xfrm>
                <a:off x="1791" y="1796"/>
                <a:ext cx="316" cy="2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altLang="de-DE" sz="1400"/>
                  <a:t>n+</a:t>
                </a:r>
              </a:p>
            </p:txBody>
          </p:sp>
          <p:sp>
            <p:nvSpPr>
              <p:cNvPr id="46151" name="Line 11"/>
              <p:cNvSpPr>
                <a:spLocks noChangeShapeType="1"/>
              </p:cNvSpPr>
              <p:nvPr/>
            </p:nvSpPr>
            <p:spPr bwMode="auto">
              <a:xfrm flipV="1">
                <a:off x="1247" y="1071"/>
                <a:ext cx="408" cy="77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6152" name="Line 12"/>
              <p:cNvSpPr>
                <a:spLocks noChangeShapeType="1"/>
              </p:cNvSpPr>
              <p:nvPr/>
            </p:nvSpPr>
            <p:spPr bwMode="auto">
              <a:xfrm flipH="1" flipV="1">
                <a:off x="1202" y="981"/>
                <a:ext cx="453" cy="9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6153" name="Line 13"/>
              <p:cNvSpPr>
                <a:spLocks noChangeShapeType="1"/>
              </p:cNvSpPr>
              <p:nvPr/>
            </p:nvSpPr>
            <p:spPr bwMode="auto">
              <a:xfrm>
                <a:off x="1247" y="845"/>
                <a:ext cx="454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6154" name="Text Box 14"/>
              <p:cNvSpPr txBox="1">
                <a:spLocks noChangeArrowheads="1"/>
              </p:cNvSpPr>
              <p:nvPr/>
            </p:nvSpPr>
            <p:spPr bwMode="auto">
              <a:xfrm>
                <a:off x="1234" y="662"/>
                <a:ext cx="248" cy="2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altLang="de-DE" sz="1400"/>
                  <a:t>E</a:t>
                </a:r>
              </a:p>
            </p:txBody>
          </p:sp>
        </p:grpSp>
        <p:sp>
          <p:nvSpPr>
            <p:cNvPr id="46135" name="Rectangle 15"/>
            <p:cNvSpPr>
              <a:spLocks noChangeArrowheads="1"/>
            </p:cNvSpPr>
            <p:nvPr/>
          </p:nvSpPr>
          <p:spPr bwMode="auto">
            <a:xfrm>
              <a:off x="3787" y="1072"/>
              <a:ext cx="1361" cy="817"/>
            </a:xfrm>
            <a:prstGeom prst="rect">
              <a:avLst/>
            </a:prstGeom>
            <a:solidFill>
              <a:srgbClr val="3333CC">
                <a:alpha val="36862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en-US" altLang="de-DE" sz="1400"/>
                <a:t>p</a:t>
              </a:r>
            </a:p>
          </p:txBody>
        </p:sp>
        <p:sp>
          <p:nvSpPr>
            <p:cNvPr id="46136" name="Rectangle 16"/>
            <p:cNvSpPr>
              <a:spLocks noChangeArrowheads="1"/>
            </p:cNvSpPr>
            <p:nvPr/>
          </p:nvSpPr>
          <p:spPr bwMode="auto">
            <a:xfrm>
              <a:off x="3787" y="982"/>
              <a:ext cx="1361" cy="90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en-US" altLang="de-DE" sz="1400"/>
                <a:t>p+</a:t>
              </a:r>
            </a:p>
          </p:txBody>
        </p:sp>
        <p:sp>
          <p:nvSpPr>
            <p:cNvPr id="46137" name="Rectangle 17"/>
            <p:cNvSpPr>
              <a:spLocks noChangeArrowheads="1"/>
            </p:cNvSpPr>
            <p:nvPr/>
          </p:nvSpPr>
          <p:spPr bwMode="auto">
            <a:xfrm>
              <a:off x="3787" y="1843"/>
              <a:ext cx="1361" cy="4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de-DE" altLang="de-DE"/>
            </a:p>
          </p:txBody>
        </p:sp>
        <p:sp>
          <p:nvSpPr>
            <p:cNvPr id="46138" name="AutoShape 18"/>
            <p:cNvSpPr>
              <a:spLocks noChangeArrowheads="1"/>
            </p:cNvSpPr>
            <p:nvPr/>
          </p:nvSpPr>
          <p:spPr bwMode="auto">
            <a:xfrm>
              <a:off x="4377" y="710"/>
              <a:ext cx="181" cy="181"/>
            </a:xfrm>
            <a:prstGeom prst="flowChartExtra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de-DE" altLang="de-DE"/>
            </a:p>
          </p:txBody>
        </p:sp>
        <p:sp>
          <p:nvSpPr>
            <p:cNvPr id="46139" name="Line 19"/>
            <p:cNvSpPr>
              <a:spLocks noChangeShapeType="1"/>
            </p:cNvSpPr>
            <p:nvPr/>
          </p:nvSpPr>
          <p:spPr bwMode="auto">
            <a:xfrm flipV="1">
              <a:off x="4467" y="892"/>
              <a:ext cx="0" cy="9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46140" name="Text Box 20"/>
            <p:cNvSpPr txBox="1">
              <a:spLocks noChangeArrowheads="1"/>
            </p:cNvSpPr>
            <p:nvPr/>
          </p:nvSpPr>
          <p:spPr bwMode="auto">
            <a:xfrm>
              <a:off x="4331" y="1797"/>
              <a:ext cx="316" cy="2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de-DE" sz="1400"/>
                <a:t>n+</a:t>
              </a:r>
            </a:p>
          </p:txBody>
        </p:sp>
        <p:sp>
          <p:nvSpPr>
            <p:cNvPr id="46141" name="Line 21"/>
            <p:cNvSpPr>
              <a:spLocks noChangeShapeType="1"/>
            </p:cNvSpPr>
            <p:nvPr/>
          </p:nvSpPr>
          <p:spPr bwMode="auto">
            <a:xfrm>
              <a:off x="3787" y="846"/>
              <a:ext cx="454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46142" name="Text Box 22"/>
            <p:cNvSpPr txBox="1">
              <a:spLocks noChangeArrowheads="1"/>
            </p:cNvSpPr>
            <p:nvPr/>
          </p:nvSpPr>
          <p:spPr bwMode="auto">
            <a:xfrm>
              <a:off x="3774" y="663"/>
              <a:ext cx="248" cy="2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de-DE" sz="1400"/>
                <a:t>E</a:t>
              </a:r>
            </a:p>
          </p:txBody>
        </p:sp>
        <p:sp>
          <p:nvSpPr>
            <p:cNvPr id="46143" name="Line 23"/>
            <p:cNvSpPr>
              <a:spLocks noChangeShapeType="1"/>
            </p:cNvSpPr>
            <p:nvPr/>
          </p:nvSpPr>
          <p:spPr bwMode="auto">
            <a:xfrm>
              <a:off x="3787" y="1071"/>
              <a:ext cx="408" cy="77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46144" name="Line 24"/>
            <p:cNvSpPr>
              <a:spLocks noChangeShapeType="1"/>
            </p:cNvSpPr>
            <p:nvPr/>
          </p:nvSpPr>
          <p:spPr bwMode="auto">
            <a:xfrm flipH="1">
              <a:off x="3787" y="1842"/>
              <a:ext cx="408" cy="4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46085" name="Rectangle 25"/>
          <p:cNvSpPr>
            <a:spLocks noChangeArrowheads="1"/>
          </p:cNvSpPr>
          <p:nvPr/>
        </p:nvSpPr>
        <p:spPr bwMode="auto">
          <a:xfrm>
            <a:off x="4051300" y="3579813"/>
            <a:ext cx="1663700" cy="1019175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de-DE" sz="1400"/>
              <a:t>n</a:t>
            </a:r>
          </a:p>
        </p:txBody>
      </p:sp>
      <p:sp>
        <p:nvSpPr>
          <p:cNvPr id="46086" name="Rectangle 26"/>
          <p:cNvSpPr>
            <a:spLocks noChangeArrowheads="1"/>
          </p:cNvSpPr>
          <p:nvPr/>
        </p:nvSpPr>
        <p:spPr bwMode="auto">
          <a:xfrm>
            <a:off x="4051300" y="3467100"/>
            <a:ext cx="1663700" cy="112713"/>
          </a:xfrm>
          <a:prstGeom prst="rect">
            <a:avLst/>
          </a:prstGeom>
          <a:solidFill>
            <a:srgbClr val="FF3300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de-DE" sz="1400"/>
              <a:t>n+</a:t>
            </a:r>
          </a:p>
        </p:txBody>
      </p:sp>
      <p:sp>
        <p:nvSpPr>
          <p:cNvPr id="46087" name="Rectangle 27"/>
          <p:cNvSpPr>
            <a:spLocks noChangeArrowheads="1"/>
          </p:cNvSpPr>
          <p:nvPr/>
        </p:nvSpPr>
        <p:spPr bwMode="auto">
          <a:xfrm>
            <a:off x="4051300" y="4541838"/>
            <a:ext cx="1663700" cy="57150"/>
          </a:xfrm>
          <a:prstGeom prst="rect">
            <a:avLst/>
          </a:prstGeom>
          <a:solidFill>
            <a:srgbClr val="3333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de-DE" altLang="de-DE"/>
          </a:p>
        </p:txBody>
      </p:sp>
      <p:sp>
        <p:nvSpPr>
          <p:cNvPr id="46088" name="AutoShape 28"/>
          <p:cNvSpPr>
            <a:spLocks noChangeArrowheads="1"/>
          </p:cNvSpPr>
          <p:nvPr/>
        </p:nvSpPr>
        <p:spPr bwMode="auto">
          <a:xfrm>
            <a:off x="4772025" y="3127375"/>
            <a:ext cx="222250" cy="225425"/>
          </a:xfrm>
          <a:prstGeom prst="flowChartExtra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de-DE" altLang="de-DE"/>
          </a:p>
        </p:txBody>
      </p:sp>
      <p:sp>
        <p:nvSpPr>
          <p:cNvPr id="46089" name="Line 29"/>
          <p:cNvSpPr>
            <a:spLocks noChangeShapeType="1"/>
          </p:cNvSpPr>
          <p:nvPr/>
        </p:nvSpPr>
        <p:spPr bwMode="auto">
          <a:xfrm flipV="1">
            <a:off x="4881563" y="3354388"/>
            <a:ext cx="0" cy="1127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6090" name="Text Box 30"/>
          <p:cNvSpPr txBox="1">
            <a:spLocks noChangeArrowheads="1"/>
          </p:cNvSpPr>
          <p:nvPr/>
        </p:nvSpPr>
        <p:spPr bwMode="auto">
          <a:xfrm>
            <a:off x="4716463" y="4484688"/>
            <a:ext cx="38576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de-DE" sz="1400"/>
              <a:t>p+</a:t>
            </a:r>
          </a:p>
        </p:txBody>
      </p:sp>
      <p:sp>
        <p:nvSpPr>
          <p:cNvPr id="46091" name="Line 31"/>
          <p:cNvSpPr>
            <a:spLocks noChangeShapeType="1"/>
          </p:cNvSpPr>
          <p:nvPr/>
        </p:nvSpPr>
        <p:spPr bwMode="auto">
          <a:xfrm>
            <a:off x="4051300" y="3297238"/>
            <a:ext cx="554038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6092" name="Text Box 32"/>
          <p:cNvSpPr txBox="1">
            <a:spLocks noChangeArrowheads="1"/>
          </p:cNvSpPr>
          <p:nvPr/>
        </p:nvSpPr>
        <p:spPr bwMode="auto">
          <a:xfrm>
            <a:off x="4035425" y="3068638"/>
            <a:ext cx="30321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de-DE" sz="1400"/>
              <a:t>E</a:t>
            </a:r>
          </a:p>
        </p:txBody>
      </p:sp>
      <p:sp>
        <p:nvSpPr>
          <p:cNvPr id="46093" name="Rectangle 33"/>
          <p:cNvSpPr>
            <a:spLocks noChangeArrowheads="1"/>
          </p:cNvSpPr>
          <p:nvPr/>
        </p:nvSpPr>
        <p:spPr bwMode="auto">
          <a:xfrm>
            <a:off x="7156450" y="3581400"/>
            <a:ext cx="1663700" cy="1019175"/>
          </a:xfrm>
          <a:prstGeom prst="rect">
            <a:avLst/>
          </a:prstGeom>
          <a:solidFill>
            <a:srgbClr val="3333CC">
              <a:alpha val="36862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de-DE" sz="1400"/>
              <a:t>p</a:t>
            </a:r>
          </a:p>
        </p:txBody>
      </p:sp>
      <p:sp>
        <p:nvSpPr>
          <p:cNvPr id="46094" name="Rectangle 34"/>
          <p:cNvSpPr>
            <a:spLocks noChangeArrowheads="1"/>
          </p:cNvSpPr>
          <p:nvPr/>
        </p:nvSpPr>
        <p:spPr bwMode="auto">
          <a:xfrm>
            <a:off x="7156450" y="3468688"/>
            <a:ext cx="1663700" cy="112712"/>
          </a:xfrm>
          <a:prstGeom prst="rect">
            <a:avLst/>
          </a:prstGeom>
          <a:solidFill>
            <a:srgbClr val="FF3300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de-DE" sz="1400"/>
              <a:t>n+</a:t>
            </a:r>
          </a:p>
        </p:txBody>
      </p:sp>
      <p:sp>
        <p:nvSpPr>
          <p:cNvPr id="46095" name="Rectangle 35"/>
          <p:cNvSpPr>
            <a:spLocks noChangeArrowheads="1"/>
          </p:cNvSpPr>
          <p:nvPr/>
        </p:nvSpPr>
        <p:spPr bwMode="auto">
          <a:xfrm>
            <a:off x="7156450" y="4543425"/>
            <a:ext cx="1663700" cy="57150"/>
          </a:xfrm>
          <a:prstGeom prst="rect">
            <a:avLst/>
          </a:prstGeom>
          <a:solidFill>
            <a:srgbClr val="3333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de-DE" altLang="de-DE"/>
          </a:p>
        </p:txBody>
      </p:sp>
      <p:sp>
        <p:nvSpPr>
          <p:cNvPr id="46096" name="AutoShape 36"/>
          <p:cNvSpPr>
            <a:spLocks noChangeArrowheads="1"/>
          </p:cNvSpPr>
          <p:nvPr/>
        </p:nvSpPr>
        <p:spPr bwMode="auto">
          <a:xfrm>
            <a:off x="7877175" y="3128963"/>
            <a:ext cx="222250" cy="225425"/>
          </a:xfrm>
          <a:prstGeom prst="flowChartExtra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de-DE" altLang="de-DE"/>
          </a:p>
        </p:txBody>
      </p:sp>
      <p:sp>
        <p:nvSpPr>
          <p:cNvPr id="46097" name="Line 37"/>
          <p:cNvSpPr>
            <a:spLocks noChangeShapeType="1"/>
          </p:cNvSpPr>
          <p:nvPr/>
        </p:nvSpPr>
        <p:spPr bwMode="auto">
          <a:xfrm flipV="1">
            <a:off x="7988300" y="3355975"/>
            <a:ext cx="0" cy="1127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6098" name="Text Box 38"/>
          <p:cNvSpPr txBox="1">
            <a:spLocks noChangeArrowheads="1"/>
          </p:cNvSpPr>
          <p:nvPr/>
        </p:nvSpPr>
        <p:spPr bwMode="auto">
          <a:xfrm>
            <a:off x="7821613" y="4486275"/>
            <a:ext cx="38576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de-DE" sz="1400"/>
              <a:t>p+</a:t>
            </a:r>
          </a:p>
        </p:txBody>
      </p:sp>
      <p:sp>
        <p:nvSpPr>
          <p:cNvPr id="46099" name="Line 39"/>
          <p:cNvSpPr>
            <a:spLocks noChangeShapeType="1"/>
          </p:cNvSpPr>
          <p:nvPr/>
        </p:nvSpPr>
        <p:spPr bwMode="auto">
          <a:xfrm>
            <a:off x="7156450" y="3298825"/>
            <a:ext cx="554038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6100" name="Text Box 40"/>
          <p:cNvSpPr txBox="1">
            <a:spLocks noChangeArrowheads="1"/>
          </p:cNvSpPr>
          <p:nvPr/>
        </p:nvSpPr>
        <p:spPr bwMode="auto">
          <a:xfrm>
            <a:off x="7140575" y="3070225"/>
            <a:ext cx="30321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de-DE" sz="1400"/>
              <a:t>E</a:t>
            </a:r>
          </a:p>
        </p:txBody>
      </p:sp>
      <p:sp>
        <p:nvSpPr>
          <p:cNvPr id="46101" name="Line 41"/>
          <p:cNvSpPr>
            <a:spLocks noChangeShapeType="1"/>
          </p:cNvSpPr>
          <p:nvPr/>
        </p:nvSpPr>
        <p:spPr bwMode="auto">
          <a:xfrm flipH="1">
            <a:off x="7156450" y="4541838"/>
            <a:ext cx="498475" cy="587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6102" name="Line 42"/>
          <p:cNvSpPr>
            <a:spLocks noChangeShapeType="1"/>
          </p:cNvSpPr>
          <p:nvPr/>
        </p:nvSpPr>
        <p:spPr bwMode="auto">
          <a:xfrm>
            <a:off x="4067175" y="3573463"/>
            <a:ext cx="433388" cy="9350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6103" name="Line 43"/>
          <p:cNvSpPr>
            <a:spLocks noChangeShapeType="1"/>
          </p:cNvSpPr>
          <p:nvPr/>
        </p:nvSpPr>
        <p:spPr bwMode="auto">
          <a:xfrm flipH="1">
            <a:off x="4067175" y="4508500"/>
            <a:ext cx="433388" cy="730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6104" name="Line 44"/>
          <p:cNvSpPr>
            <a:spLocks noChangeShapeType="1"/>
          </p:cNvSpPr>
          <p:nvPr/>
        </p:nvSpPr>
        <p:spPr bwMode="auto">
          <a:xfrm>
            <a:off x="7164388" y="3500438"/>
            <a:ext cx="503237" cy="730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6105" name="Line 45"/>
          <p:cNvSpPr>
            <a:spLocks noChangeShapeType="1"/>
          </p:cNvSpPr>
          <p:nvPr/>
        </p:nvSpPr>
        <p:spPr bwMode="auto">
          <a:xfrm flipH="1">
            <a:off x="7164388" y="3573463"/>
            <a:ext cx="503237" cy="10080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grpSp>
        <p:nvGrpSpPr>
          <p:cNvPr id="46106" name="Group 46"/>
          <p:cNvGrpSpPr>
            <a:grpSpLocks/>
          </p:cNvGrpSpPr>
          <p:nvPr/>
        </p:nvGrpSpPr>
        <p:grpSpPr bwMode="auto">
          <a:xfrm>
            <a:off x="4044950" y="5013325"/>
            <a:ext cx="4775200" cy="1728788"/>
            <a:chOff x="2548" y="3017"/>
            <a:chExt cx="3008" cy="1089"/>
          </a:xfrm>
        </p:grpSpPr>
        <p:sp>
          <p:nvSpPr>
            <p:cNvPr id="46112" name="Rectangle 47"/>
            <p:cNvSpPr>
              <a:spLocks noChangeArrowheads="1"/>
            </p:cNvSpPr>
            <p:nvPr/>
          </p:nvSpPr>
          <p:spPr bwMode="auto">
            <a:xfrm>
              <a:off x="2558" y="3339"/>
              <a:ext cx="1048" cy="642"/>
            </a:xfrm>
            <a:prstGeom prst="rect">
              <a:avLst/>
            </a:prstGeom>
            <a:solidFill>
              <a:srgbClr val="3333CC">
                <a:alpha val="36862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en-US" altLang="de-DE" sz="1400"/>
                <a:t>p</a:t>
              </a:r>
            </a:p>
          </p:txBody>
        </p:sp>
        <p:sp>
          <p:nvSpPr>
            <p:cNvPr id="46113" name="Rectangle 48"/>
            <p:cNvSpPr>
              <a:spLocks noChangeArrowheads="1"/>
            </p:cNvSpPr>
            <p:nvPr/>
          </p:nvSpPr>
          <p:spPr bwMode="auto">
            <a:xfrm>
              <a:off x="2558" y="3268"/>
              <a:ext cx="1048" cy="71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en-US" altLang="de-DE" sz="1400"/>
                <a:t>n+</a:t>
              </a:r>
            </a:p>
          </p:txBody>
        </p:sp>
        <p:sp>
          <p:nvSpPr>
            <p:cNvPr id="46114" name="Rectangle 49"/>
            <p:cNvSpPr>
              <a:spLocks noChangeArrowheads="1"/>
            </p:cNvSpPr>
            <p:nvPr/>
          </p:nvSpPr>
          <p:spPr bwMode="auto">
            <a:xfrm>
              <a:off x="2558" y="3945"/>
              <a:ext cx="1048" cy="36"/>
            </a:xfrm>
            <a:prstGeom prst="rect">
              <a:avLst/>
            </a:prstGeom>
            <a:solidFill>
              <a:srgbClr val="3333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de-DE" altLang="de-DE"/>
            </a:p>
          </p:txBody>
        </p:sp>
        <p:sp>
          <p:nvSpPr>
            <p:cNvPr id="46115" name="AutoShape 50"/>
            <p:cNvSpPr>
              <a:spLocks noChangeArrowheads="1"/>
            </p:cNvSpPr>
            <p:nvPr/>
          </p:nvSpPr>
          <p:spPr bwMode="auto">
            <a:xfrm>
              <a:off x="3012" y="3054"/>
              <a:ext cx="140" cy="142"/>
            </a:xfrm>
            <a:prstGeom prst="flowChartExtra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de-DE" altLang="de-DE"/>
            </a:p>
          </p:txBody>
        </p:sp>
        <p:sp>
          <p:nvSpPr>
            <p:cNvPr id="46116" name="Line 51"/>
            <p:cNvSpPr>
              <a:spLocks noChangeShapeType="1"/>
            </p:cNvSpPr>
            <p:nvPr/>
          </p:nvSpPr>
          <p:spPr bwMode="auto">
            <a:xfrm flipV="1">
              <a:off x="3082" y="3197"/>
              <a:ext cx="0" cy="7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46117" name="Text Box 52"/>
            <p:cNvSpPr txBox="1">
              <a:spLocks noChangeArrowheads="1"/>
            </p:cNvSpPr>
            <p:nvPr/>
          </p:nvSpPr>
          <p:spPr bwMode="auto">
            <a:xfrm>
              <a:off x="2977" y="3909"/>
              <a:ext cx="243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de-DE" sz="1400"/>
                <a:t>p+</a:t>
              </a:r>
            </a:p>
          </p:txBody>
        </p:sp>
        <p:sp>
          <p:nvSpPr>
            <p:cNvPr id="46118" name="Line 53"/>
            <p:cNvSpPr>
              <a:spLocks noChangeShapeType="1"/>
            </p:cNvSpPr>
            <p:nvPr/>
          </p:nvSpPr>
          <p:spPr bwMode="auto">
            <a:xfrm>
              <a:off x="2558" y="3161"/>
              <a:ext cx="349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46119" name="Text Box 54"/>
            <p:cNvSpPr txBox="1">
              <a:spLocks noChangeArrowheads="1"/>
            </p:cNvSpPr>
            <p:nvPr/>
          </p:nvSpPr>
          <p:spPr bwMode="auto">
            <a:xfrm>
              <a:off x="2548" y="3017"/>
              <a:ext cx="191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de-DE" sz="1400"/>
                <a:t>E</a:t>
              </a:r>
            </a:p>
          </p:txBody>
        </p:sp>
        <p:sp>
          <p:nvSpPr>
            <p:cNvPr id="46120" name="Line 55"/>
            <p:cNvSpPr>
              <a:spLocks noChangeShapeType="1"/>
            </p:cNvSpPr>
            <p:nvPr/>
          </p:nvSpPr>
          <p:spPr bwMode="auto">
            <a:xfrm flipH="1">
              <a:off x="2558" y="3944"/>
              <a:ext cx="314" cy="3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46121" name="Line 56"/>
            <p:cNvSpPr>
              <a:spLocks noChangeShapeType="1"/>
            </p:cNvSpPr>
            <p:nvPr/>
          </p:nvSpPr>
          <p:spPr bwMode="auto">
            <a:xfrm>
              <a:off x="2563" y="3288"/>
              <a:ext cx="317" cy="4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46122" name="Line 57"/>
            <p:cNvSpPr>
              <a:spLocks noChangeShapeType="1"/>
            </p:cNvSpPr>
            <p:nvPr/>
          </p:nvSpPr>
          <p:spPr bwMode="auto">
            <a:xfrm flipH="1">
              <a:off x="2563" y="3334"/>
              <a:ext cx="317" cy="63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46123" name="Rectangle 58"/>
            <p:cNvSpPr>
              <a:spLocks noChangeArrowheads="1"/>
            </p:cNvSpPr>
            <p:nvPr/>
          </p:nvSpPr>
          <p:spPr bwMode="auto">
            <a:xfrm>
              <a:off x="4508" y="3339"/>
              <a:ext cx="1048" cy="642"/>
            </a:xfrm>
            <a:prstGeom prst="rect">
              <a:avLst/>
            </a:prstGeom>
            <a:solidFill>
              <a:srgbClr val="3333CC">
                <a:alpha val="36862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en-US" altLang="de-DE" sz="1400"/>
                <a:t>p</a:t>
              </a:r>
            </a:p>
          </p:txBody>
        </p:sp>
        <p:sp>
          <p:nvSpPr>
            <p:cNvPr id="46124" name="Rectangle 59"/>
            <p:cNvSpPr>
              <a:spLocks noChangeArrowheads="1"/>
            </p:cNvSpPr>
            <p:nvPr/>
          </p:nvSpPr>
          <p:spPr bwMode="auto">
            <a:xfrm>
              <a:off x="4508" y="3273"/>
              <a:ext cx="1048" cy="71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en-US" altLang="de-DE" sz="1400"/>
                <a:t>n+</a:t>
              </a:r>
            </a:p>
          </p:txBody>
        </p:sp>
        <p:sp>
          <p:nvSpPr>
            <p:cNvPr id="46125" name="Rectangle 60"/>
            <p:cNvSpPr>
              <a:spLocks noChangeArrowheads="1"/>
            </p:cNvSpPr>
            <p:nvPr/>
          </p:nvSpPr>
          <p:spPr bwMode="auto">
            <a:xfrm>
              <a:off x="4508" y="3950"/>
              <a:ext cx="1048" cy="36"/>
            </a:xfrm>
            <a:prstGeom prst="rect">
              <a:avLst/>
            </a:prstGeom>
            <a:solidFill>
              <a:srgbClr val="3333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de-DE" altLang="de-DE"/>
            </a:p>
          </p:txBody>
        </p:sp>
        <p:sp>
          <p:nvSpPr>
            <p:cNvPr id="46126" name="AutoShape 61"/>
            <p:cNvSpPr>
              <a:spLocks noChangeArrowheads="1"/>
            </p:cNvSpPr>
            <p:nvPr/>
          </p:nvSpPr>
          <p:spPr bwMode="auto">
            <a:xfrm>
              <a:off x="4962" y="3059"/>
              <a:ext cx="140" cy="142"/>
            </a:xfrm>
            <a:prstGeom prst="flowChartExtra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de-DE" altLang="de-DE"/>
            </a:p>
          </p:txBody>
        </p:sp>
        <p:sp>
          <p:nvSpPr>
            <p:cNvPr id="46127" name="Line 62"/>
            <p:cNvSpPr>
              <a:spLocks noChangeShapeType="1"/>
            </p:cNvSpPr>
            <p:nvPr/>
          </p:nvSpPr>
          <p:spPr bwMode="auto">
            <a:xfrm flipV="1">
              <a:off x="5032" y="3202"/>
              <a:ext cx="0" cy="7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46128" name="Text Box 63"/>
            <p:cNvSpPr txBox="1">
              <a:spLocks noChangeArrowheads="1"/>
            </p:cNvSpPr>
            <p:nvPr/>
          </p:nvSpPr>
          <p:spPr bwMode="auto">
            <a:xfrm>
              <a:off x="4927" y="3914"/>
              <a:ext cx="243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de-DE" sz="1400"/>
                <a:t>p+</a:t>
              </a:r>
            </a:p>
          </p:txBody>
        </p:sp>
        <p:sp>
          <p:nvSpPr>
            <p:cNvPr id="46129" name="Line 64"/>
            <p:cNvSpPr>
              <a:spLocks noChangeShapeType="1"/>
            </p:cNvSpPr>
            <p:nvPr/>
          </p:nvSpPr>
          <p:spPr bwMode="auto">
            <a:xfrm>
              <a:off x="4508" y="3166"/>
              <a:ext cx="349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46130" name="Text Box 65"/>
            <p:cNvSpPr txBox="1">
              <a:spLocks noChangeArrowheads="1"/>
            </p:cNvSpPr>
            <p:nvPr/>
          </p:nvSpPr>
          <p:spPr bwMode="auto">
            <a:xfrm>
              <a:off x="4498" y="3022"/>
              <a:ext cx="191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altLang="de-DE" sz="1400"/>
                <a:t>E</a:t>
              </a:r>
            </a:p>
          </p:txBody>
        </p:sp>
        <p:sp>
          <p:nvSpPr>
            <p:cNvPr id="46131" name="Line 66"/>
            <p:cNvSpPr>
              <a:spLocks noChangeShapeType="1"/>
            </p:cNvSpPr>
            <p:nvPr/>
          </p:nvSpPr>
          <p:spPr bwMode="auto">
            <a:xfrm flipH="1">
              <a:off x="4508" y="3949"/>
              <a:ext cx="314" cy="3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46132" name="Line 67"/>
            <p:cNvSpPr>
              <a:spLocks noChangeShapeType="1"/>
            </p:cNvSpPr>
            <p:nvPr/>
          </p:nvSpPr>
          <p:spPr bwMode="auto">
            <a:xfrm>
              <a:off x="4513" y="3293"/>
              <a:ext cx="317" cy="4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46133" name="Line 68"/>
            <p:cNvSpPr>
              <a:spLocks noChangeShapeType="1"/>
            </p:cNvSpPr>
            <p:nvPr/>
          </p:nvSpPr>
          <p:spPr bwMode="auto">
            <a:xfrm flipH="1">
              <a:off x="4513" y="3339"/>
              <a:ext cx="317" cy="63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46107" name="Text Box 69"/>
          <p:cNvSpPr txBox="1">
            <a:spLocks noChangeArrowheads="1"/>
          </p:cNvSpPr>
          <p:nvPr/>
        </p:nvSpPr>
        <p:spPr bwMode="auto">
          <a:xfrm>
            <a:off x="5724525" y="1052513"/>
            <a:ext cx="11874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de-DE"/>
              <a:t>irradiation</a:t>
            </a:r>
          </a:p>
        </p:txBody>
      </p:sp>
      <p:sp>
        <p:nvSpPr>
          <p:cNvPr id="46108" name="Line 70"/>
          <p:cNvSpPr>
            <a:spLocks noChangeShapeType="1"/>
          </p:cNvSpPr>
          <p:nvPr/>
        </p:nvSpPr>
        <p:spPr bwMode="auto">
          <a:xfrm>
            <a:off x="5795963" y="1412875"/>
            <a:ext cx="1152525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6109" name="Text Box 71"/>
          <p:cNvSpPr txBox="1">
            <a:spLocks noChangeArrowheads="1"/>
          </p:cNvSpPr>
          <p:nvPr/>
        </p:nvSpPr>
        <p:spPr bwMode="auto">
          <a:xfrm>
            <a:off x="1403350" y="1341438"/>
            <a:ext cx="2303463" cy="164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de-DE"/>
              <a:t>p-in-n (“classic”)</a:t>
            </a:r>
          </a:p>
          <a:p>
            <a:pPr eaLnBrk="1" hangingPunct="1"/>
            <a:r>
              <a:rPr lang="en-US" altLang="de-DE" sz="1400"/>
              <a:t>Low cost</a:t>
            </a:r>
          </a:p>
          <a:p>
            <a:pPr eaLnBrk="1" hangingPunct="1"/>
            <a:endParaRPr lang="en-US" altLang="de-DE" sz="1400"/>
          </a:p>
          <a:p>
            <a:pPr eaLnBrk="1" hangingPunct="1"/>
            <a:r>
              <a:rPr lang="en-US" altLang="de-DE" sz="1400"/>
              <a:t>After type inversion:</a:t>
            </a:r>
          </a:p>
          <a:p>
            <a:pPr eaLnBrk="1" hangingPunct="1"/>
            <a:r>
              <a:rPr lang="en-US" altLang="de-DE" sz="1400"/>
              <a:t>Low CCE</a:t>
            </a:r>
          </a:p>
          <a:p>
            <a:pPr eaLnBrk="1" hangingPunct="1"/>
            <a:r>
              <a:rPr lang="en-US" altLang="de-DE" sz="1400"/>
              <a:t>Cannot operate partially depleted</a:t>
            </a:r>
          </a:p>
        </p:txBody>
      </p:sp>
      <p:sp>
        <p:nvSpPr>
          <p:cNvPr id="46110" name="Text Box 72"/>
          <p:cNvSpPr txBox="1">
            <a:spLocks noChangeArrowheads="1"/>
          </p:cNvSpPr>
          <p:nvPr/>
        </p:nvSpPr>
        <p:spPr bwMode="auto">
          <a:xfrm>
            <a:off x="1403350" y="2997200"/>
            <a:ext cx="2303463" cy="185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de-DE"/>
              <a:t>n-in-n</a:t>
            </a:r>
          </a:p>
          <a:p>
            <a:pPr eaLnBrk="1" hangingPunct="1"/>
            <a:r>
              <a:rPr lang="en-US" altLang="de-DE" sz="1400"/>
              <a:t>Expensive (double sided processing)</a:t>
            </a:r>
          </a:p>
          <a:p>
            <a:pPr eaLnBrk="1" hangingPunct="1"/>
            <a:endParaRPr lang="en-US" altLang="de-DE" sz="1400"/>
          </a:p>
          <a:p>
            <a:pPr eaLnBrk="1" hangingPunct="1"/>
            <a:r>
              <a:rPr lang="en-US" altLang="de-DE" sz="1400"/>
              <a:t>After type inversion:</a:t>
            </a:r>
          </a:p>
          <a:p>
            <a:pPr eaLnBrk="1" hangingPunct="1"/>
            <a:r>
              <a:rPr lang="en-US" altLang="de-DE" sz="1400"/>
              <a:t>high CCE</a:t>
            </a:r>
          </a:p>
          <a:p>
            <a:pPr eaLnBrk="1" hangingPunct="1"/>
            <a:r>
              <a:rPr lang="en-US" altLang="de-DE" sz="1400"/>
              <a:t>Can operate partially depleted</a:t>
            </a:r>
          </a:p>
        </p:txBody>
      </p:sp>
      <p:sp>
        <p:nvSpPr>
          <p:cNvPr id="46111" name="Text Box 73"/>
          <p:cNvSpPr txBox="1">
            <a:spLocks noChangeArrowheads="1"/>
          </p:cNvSpPr>
          <p:nvPr/>
        </p:nvSpPr>
        <p:spPr bwMode="auto">
          <a:xfrm>
            <a:off x="1476375" y="5002213"/>
            <a:ext cx="2303463" cy="164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de-DE"/>
              <a:t>n-in-p</a:t>
            </a:r>
          </a:p>
          <a:p>
            <a:pPr eaLnBrk="1" hangingPunct="1"/>
            <a:r>
              <a:rPr lang="en-US" altLang="de-DE" sz="1400"/>
              <a:t>Low cost</a:t>
            </a:r>
          </a:p>
          <a:p>
            <a:pPr eaLnBrk="1" hangingPunct="1"/>
            <a:endParaRPr lang="en-US" altLang="de-DE" sz="1400"/>
          </a:p>
          <a:p>
            <a:pPr eaLnBrk="1" hangingPunct="1"/>
            <a:r>
              <a:rPr lang="en-US" altLang="de-DE" sz="1400"/>
              <a:t>No type inversion</a:t>
            </a:r>
          </a:p>
          <a:p>
            <a:pPr eaLnBrk="1" hangingPunct="1"/>
            <a:r>
              <a:rPr lang="en-US" altLang="de-DE" sz="1400"/>
              <a:t>High CCE</a:t>
            </a:r>
          </a:p>
          <a:p>
            <a:pPr eaLnBrk="1" hangingPunct="1"/>
            <a:r>
              <a:rPr lang="en-US" altLang="de-DE" sz="1400"/>
              <a:t>Can operate partially depleted</a:t>
            </a:r>
          </a:p>
        </p:txBody>
      </p:sp>
      <p:sp>
        <p:nvSpPr>
          <p:cNvPr id="74" name="Rectangle 5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604250" y="6597650"/>
            <a:ext cx="539750" cy="2603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6FF29F-412A-4CCD-969A-6823A2E3362E}" type="slidenum">
              <a:rPr lang="en-GB"/>
              <a:pPr>
                <a:defRPr/>
              </a:pPr>
              <a:t>83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576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de-DE"/>
              <a:t>Strip insulation</a:t>
            </a:r>
          </a:p>
        </p:txBody>
      </p:sp>
      <p:sp>
        <p:nvSpPr>
          <p:cNvPr id="175119" name="Text Box 15"/>
          <p:cNvSpPr txBox="1">
            <a:spLocks noChangeArrowheads="1"/>
          </p:cNvSpPr>
          <p:nvPr/>
        </p:nvSpPr>
        <p:spPr bwMode="auto">
          <a:xfrm>
            <a:off x="6443663" y="1755775"/>
            <a:ext cx="246856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de-DE" sz="1400"/>
              <a:t>SiO2: positive oxide charges</a:t>
            </a:r>
          </a:p>
        </p:txBody>
      </p:sp>
      <p:grpSp>
        <p:nvGrpSpPr>
          <p:cNvPr id="175128" name="Group 24"/>
          <p:cNvGrpSpPr>
            <a:grpSpLocks/>
          </p:cNvGrpSpPr>
          <p:nvPr/>
        </p:nvGrpSpPr>
        <p:grpSpPr bwMode="auto">
          <a:xfrm>
            <a:off x="1835150" y="1700213"/>
            <a:ext cx="4537075" cy="1584325"/>
            <a:chOff x="1156" y="1071"/>
            <a:chExt cx="2858" cy="998"/>
          </a:xfrm>
        </p:grpSpPr>
        <p:sp>
          <p:nvSpPr>
            <p:cNvPr id="175109" name="Rectangle 5" descr="10%"/>
            <p:cNvSpPr>
              <a:spLocks noChangeArrowheads="1"/>
            </p:cNvSpPr>
            <p:nvPr/>
          </p:nvSpPr>
          <p:spPr bwMode="auto">
            <a:xfrm>
              <a:off x="1156" y="1071"/>
              <a:ext cx="2858" cy="273"/>
            </a:xfrm>
            <a:prstGeom prst="rect">
              <a:avLst/>
            </a:prstGeom>
            <a:pattFill prst="pct10">
              <a:fgClr>
                <a:schemeClr val="tx1"/>
              </a:fgClr>
              <a:bgClr>
                <a:schemeClr val="bg1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de-DE"/>
                <a:t>+ + + + + + + + + + + + + + + + + + + + + + + </a:t>
              </a:r>
            </a:p>
          </p:txBody>
        </p:sp>
        <p:sp>
          <p:nvSpPr>
            <p:cNvPr id="175110" name="Rectangle 6"/>
            <p:cNvSpPr>
              <a:spLocks noChangeArrowheads="1"/>
            </p:cNvSpPr>
            <p:nvPr/>
          </p:nvSpPr>
          <p:spPr bwMode="auto">
            <a:xfrm>
              <a:off x="1156" y="1344"/>
              <a:ext cx="318" cy="13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FF33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de-DE" sz="1400"/>
                <a:t>n+</a:t>
              </a:r>
            </a:p>
          </p:txBody>
        </p:sp>
        <p:sp>
          <p:nvSpPr>
            <p:cNvPr id="175112" name="Rectangle 8"/>
            <p:cNvSpPr>
              <a:spLocks noChangeArrowheads="1"/>
            </p:cNvSpPr>
            <p:nvPr/>
          </p:nvSpPr>
          <p:spPr bwMode="auto">
            <a:xfrm>
              <a:off x="2426" y="1344"/>
              <a:ext cx="318" cy="13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FF33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75113" name="Rectangle 9"/>
            <p:cNvSpPr>
              <a:spLocks noChangeArrowheads="1"/>
            </p:cNvSpPr>
            <p:nvPr/>
          </p:nvSpPr>
          <p:spPr bwMode="auto">
            <a:xfrm>
              <a:off x="3696" y="1344"/>
              <a:ext cx="318" cy="13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FF33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75116" name="Text Box 12"/>
            <p:cNvSpPr txBox="1">
              <a:spLocks noChangeArrowheads="1"/>
            </p:cNvSpPr>
            <p:nvPr/>
          </p:nvSpPr>
          <p:spPr bwMode="auto">
            <a:xfrm>
              <a:off x="1507" y="1311"/>
              <a:ext cx="95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de-DE"/>
                <a:t>- - - - - - - - - -</a:t>
              </a:r>
            </a:p>
          </p:txBody>
        </p:sp>
        <p:sp>
          <p:nvSpPr>
            <p:cNvPr id="175117" name="Text Box 13"/>
            <p:cNvSpPr txBox="1">
              <a:spLocks noChangeArrowheads="1"/>
            </p:cNvSpPr>
            <p:nvPr/>
          </p:nvSpPr>
          <p:spPr bwMode="auto">
            <a:xfrm>
              <a:off x="2740" y="1294"/>
              <a:ext cx="95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de-DE"/>
                <a:t>- - - - - - - - - -</a:t>
              </a:r>
            </a:p>
          </p:txBody>
        </p:sp>
        <p:sp>
          <p:nvSpPr>
            <p:cNvPr id="175118" name="Rectangle 14"/>
            <p:cNvSpPr>
              <a:spLocks noChangeArrowheads="1"/>
            </p:cNvSpPr>
            <p:nvPr/>
          </p:nvSpPr>
          <p:spPr bwMode="auto">
            <a:xfrm>
              <a:off x="1156" y="1344"/>
              <a:ext cx="2858" cy="72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75122" name="Rectangle 18"/>
            <p:cNvSpPr>
              <a:spLocks noChangeArrowheads="1"/>
            </p:cNvSpPr>
            <p:nvPr/>
          </p:nvSpPr>
          <p:spPr bwMode="auto">
            <a:xfrm>
              <a:off x="3696" y="1344"/>
              <a:ext cx="318" cy="13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FF33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de-DE" sz="1400"/>
                <a:t>n+</a:t>
              </a:r>
            </a:p>
          </p:txBody>
        </p:sp>
        <p:sp>
          <p:nvSpPr>
            <p:cNvPr id="175123" name="Rectangle 19"/>
            <p:cNvSpPr>
              <a:spLocks noChangeArrowheads="1"/>
            </p:cNvSpPr>
            <p:nvPr/>
          </p:nvSpPr>
          <p:spPr bwMode="auto">
            <a:xfrm>
              <a:off x="2426" y="1344"/>
              <a:ext cx="318" cy="13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FF33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de-DE" sz="1400"/>
                <a:t>n+</a:t>
              </a:r>
            </a:p>
          </p:txBody>
        </p:sp>
        <p:sp>
          <p:nvSpPr>
            <p:cNvPr id="175124" name="Text Box 20"/>
            <p:cNvSpPr txBox="1">
              <a:spLocks noChangeArrowheads="1"/>
            </p:cNvSpPr>
            <p:nvPr/>
          </p:nvSpPr>
          <p:spPr bwMode="auto">
            <a:xfrm>
              <a:off x="1882" y="1661"/>
              <a:ext cx="1488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de-DE" sz="1400"/>
                <a:t>Electron accumulation layer</a:t>
              </a:r>
            </a:p>
          </p:txBody>
        </p:sp>
        <p:sp>
          <p:nvSpPr>
            <p:cNvPr id="175125" name="Line 21"/>
            <p:cNvSpPr>
              <a:spLocks noChangeShapeType="1"/>
            </p:cNvSpPr>
            <p:nvPr/>
          </p:nvSpPr>
          <p:spPr bwMode="auto">
            <a:xfrm flipH="1" flipV="1">
              <a:off x="2109" y="1480"/>
              <a:ext cx="91" cy="1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75126" name="Line 22"/>
            <p:cNvSpPr>
              <a:spLocks noChangeShapeType="1"/>
            </p:cNvSpPr>
            <p:nvPr/>
          </p:nvSpPr>
          <p:spPr bwMode="auto">
            <a:xfrm flipV="1">
              <a:off x="3016" y="1434"/>
              <a:ext cx="136" cy="22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75127" name="Text Box 23"/>
          <p:cNvSpPr txBox="1">
            <a:spLocks noChangeArrowheads="1"/>
          </p:cNvSpPr>
          <p:nvPr/>
        </p:nvSpPr>
        <p:spPr bwMode="auto">
          <a:xfrm>
            <a:off x="6640513" y="2274888"/>
            <a:ext cx="2503487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de-DE" sz="1400"/>
              <a:t>N-strips shorted by accumulation layer</a:t>
            </a:r>
          </a:p>
        </p:txBody>
      </p:sp>
      <p:grpSp>
        <p:nvGrpSpPr>
          <p:cNvPr id="175129" name="Group 25"/>
          <p:cNvGrpSpPr>
            <a:grpSpLocks/>
          </p:cNvGrpSpPr>
          <p:nvPr/>
        </p:nvGrpSpPr>
        <p:grpSpPr bwMode="auto">
          <a:xfrm>
            <a:off x="1835150" y="3500438"/>
            <a:ext cx="4537075" cy="1584325"/>
            <a:chOff x="1156" y="1071"/>
            <a:chExt cx="2858" cy="998"/>
          </a:xfrm>
        </p:grpSpPr>
        <p:sp>
          <p:nvSpPr>
            <p:cNvPr id="175130" name="Rectangle 26" descr="10%"/>
            <p:cNvSpPr>
              <a:spLocks noChangeArrowheads="1"/>
            </p:cNvSpPr>
            <p:nvPr/>
          </p:nvSpPr>
          <p:spPr bwMode="auto">
            <a:xfrm>
              <a:off x="1156" y="1071"/>
              <a:ext cx="2858" cy="273"/>
            </a:xfrm>
            <a:prstGeom prst="rect">
              <a:avLst/>
            </a:prstGeom>
            <a:pattFill prst="pct10">
              <a:fgClr>
                <a:schemeClr val="tx1"/>
              </a:fgClr>
              <a:bgClr>
                <a:schemeClr val="bg1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de-DE"/>
                <a:t>+ + + + + + + + + + + + + + + + + + + + + + + </a:t>
              </a:r>
            </a:p>
          </p:txBody>
        </p:sp>
        <p:sp>
          <p:nvSpPr>
            <p:cNvPr id="175131" name="Rectangle 27"/>
            <p:cNvSpPr>
              <a:spLocks noChangeArrowheads="1"/>
            </p:cNvSpPr>
            <p:nvPr/>
          </p:nvSpPr>
          <p:spPr bwMode="auto">
            <a:xfrm>
              <a:off x="1156" y="1344"/>
              <a:ext cx="318" cy="13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FF33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de-DE" sz="1400"/>
                <a:t>n+</a:t>
              </a:r>
            </a:p>
          </p:txBody>
        </p:sp>
        <p:sp>
          <p:nvSpPr>
            <p:cNvPr id="175132" name="Rectangle 28"/>
            <p:cNvSpPr>
              <a:spLocks noChangeArrowheads="1"/>
            </p:cNvSpPr>
            <p:nvPr/>
          </p:nvSpPr>
          <p:spPr bwMode="auto">
            <a:xfrm>
              <a:off x="2426" y="1344"/>
              <a:ext cx="318" cy="13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FF33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75133" name="Rectangle 29"/>
            <p:cNvSpPr>
              <a:spLocks noChangeArrowheads="1"/>
            </p:cNvSpPr>
            <p:nvPr/>
          </p:nvSpPr>
          <p:spPr bwMode="auto">
            <a:xfrm>
              <a:off x="3696" y="1344"/>
              <a:ext cx="318" cy="13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FF33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75134" name="Text Box 30"/>
            <p:cNvSpPr txBox="1">
              <a:spLocks noChangeArrowheads="1"/>
            </p:cNvSpPr>
            <p:nvPr/>
          </p:nvSpPr>
          <p:spPr bwMode="auto">
            <a:xfrm>
              <a:off x="1507" y="1311"/>
              <a:ext cx="95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de-DE"/>
                <a:t>- - - - - - - - - -</a:t>
              </a:r>
            </a:p>
          </p:txBody>
        </p:sp>
        <p:sp>
          <p:nvSpPr>
            <p:cNvPr id="175135" name="Text Box 31"/>
            <p:cNvSpPr txBox="1">
              <a:spLocks noChangeArrowheads="1"/>
            </p:cNvSpPr>
            <p:nvPr/>
          </p:nvSpPr>
          <p:spPr bwMode="auto">
            <a:xfrm>
              <a:off x="2740" y="1294"/>
              <a:ext cx="95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de-DE"/>
                <a:t>- - - - - - - - - -</a:t>
              </a:r>
            </a:p>
          </p:txBody>
        </p:sp>
        <p:sp>
          <p:nvSpPr>
            <p:cNvPr id="175136" name="Rectangle 32"/>
            <p:cNvSpPr>
              <a:spLocks noChangeArrowheads="1"/>
            </p:cNvSpPr>
            <p:nvPr/>
          </p:nvSpPr>
          <p:spPr bwMode="auto">
            <a:xfrm>
              <a:off x="1156" y="1344"/>
              <a:ext cx="2858" cy="72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75137" name="Rectangle 33"/>
            <p:cNvSpPr>
              <a:spLocks noChangeArrowheads="1"/>
            </p:cNvSpPr>
            <p:nvPr/>
          </p:nvSpPr>
          <p:spPr bwMode="auto">
            <a:xfrm>
              <a:off x="3696" y="1344"/>
              <a:ext cx="318" cy="13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FF33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de-DE" sz="1400"/>
                <a:t>n+</a:t>
              </a:r>
            </a:p>
          </p:txBody>
        </p:sp>
        <p:sp>
          <p:nvSpPr>
            <p:cNvPr id="175138" name="Rectangle 34"/>
            <p:cNvSpPr>
              <a:spLocks noChangeArrowheads="1"/>
            </p:cNvSpPr>
            <p:nvPr/>
          </p:nvSpPr>
          <p:spPr bwMode="auto">
            <a:xfrm>
              <a:off x="2426" y="1344"/>
              <a:ext cx="318" cy="136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rgbClr val="FF33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de-DE" sz="1400"/>
                <a:t>n+</a:t>
              </a:r>
            </a:p>
          </p:txBody>
        </p:sp>
        <p:sp>
          <p:nvSpPr>
            <p:cNvPr id="175139" name="Text Box 35"/>
            <p:cNvSpPr txBox="1">
              <a:spLocks noChangeArrowheads="1"/>
            </p:cNvSpPr>
            <p:nvPr/>
          </p:nvSpPr>
          <p:spPr bwMode="auto">
            <a:xfrm>
              <a:off x="1882" y="1661"/>
              <a:ext cx="1488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de-DE" sz="1400"/>
                <a:t>Electron accumulation layer</a:t>
              </a:r>
            </a:p>
          </p:txBody>
        </p:sp>
        <p:sp>
          <p:nvSpPr>
            <p:cNvPr id="175140" name="Line 36"/>
            <p:cNvSpPr>
              <a:spLocks noChangeShapeType="1"/>
            </p:cNvSpPr>
            <p:nvPr/>
          </p:nvSpPr>
          <p:spPr bwMode="auto">
            <a:xfrm flipH="1" flipV="1">
              <a:off x="2109" y="1480"/>
              <a:ext cx="91" cy="1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75141" name="Line 37"/>
            <p:cNvSpPr>
              <a:spLocks noChangeShapeType="1"/>
            </p:cNvSpPr>
            <p:nvPr/>
          </p:nvSpPr>
          <p:spPr bwMode="auto">
            <a:xfrm flipV="1">
              <a:off x="3016" y="1434"/>
              <a:ext cx="136" cy="22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75142" name="Rectangle 38"/>
          <p:cNvSpPr>
            <a:spLocks noChangeArrowheads="1"/>
          </p:cNvSpPr>
          <p:nvPr/>
        </p:nvSpPr>
        <p:spPr bwMode="auto">
          <a:xfrm>
            <a:off x="2916238" y="3933825"/>
            <a:ext cx="431800" cy="215900"/>
          </a:xfrm>
          <a:prstGeom prst="rect">
            <a:avLst/>
          </a:prstGeom>
          <a:solidFill>
            <a:srgbClr val="3333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de-DE" sz="1400"/>
              <a:t>p+</a:t>
            </a:r>
          </a:p>
        </p:txBody>
      </p:sp>
      <p:sp>
        <p:nvSpPr>
          <p:cNvPr id="175144" name="Rectangle 40"/>
          <p:cNvSpPr>
            <a:spLocks noChangeArrowheads="1"/>
          </p:cNvSpPr>
          <p:nvPr/>
        </p:nvSpPr>
        <p:spPr bwMode="auto">
          <a:xfrm>
            <a:off x="4787900" y="3933825"/>
            <a:ext cx="431800" cy="215900"/>
          </a:xfrm>
          <a:prstGeom prst="rect">
            <a:avLst/>
          </a:prstGeom>
          <a:solidFill>
            <a:srgbClr val="3333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de-DE" sz="1400"/>
              <a:t>p+</a:t>
            </a:r>
          </a:p>
        </p:txBody>
      </p:sp>
      <p:sp>
        <p:nvSpPr>
          <p:cNvPr id="175145" name="Text Box 41"/>
          <p:cNvSpPr txBox="1">
            <a:spLocks noChangeArrowheads="1"/>
          </p:cNvSpPr>
          <p:nvPr/>
        </p:nvSpPr>
        <p:spPr bwMode="auto">
          <a:xfrm>
            <a:off x="6443663" y="3498850"/>
            <a:ext cx="2520950" cy="1368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de-DE" sz="1400"/>
              <a:t>Accumulation layer interrupted by p-stop</a:t>
            </a:r>
          </a:p>
          <a:p>
            <a:r>
              <a:rPr lang="en-US" altLang="de-DE" sz="1400"/>
              <a:t>(or p-spray)</a:t>
            </a:r>
          </a:p>
          <a:p>
            <a:endParaRPr lang="en-US" altLang="de-DE" sz="1400"/>
          </a:p>
          <a:p>
            <a:r>
              <a:rPr lang="en-US" altLang="de-DE" sz="1400"/>
              <a:t>Problem: 	capacitance</a:t>
            </a:r>
          </a:p>
          <a:p>
            <a:r>
              <a:rPr lang="en-US" altLang="de-DE" sz="1400"/>
              <a:t>	high field</a:t>
            </a:r>
          </a:p>
        </p:txBody>
      </p:sp>
      <p:sp>
        <p:nvSpPr>
          <p:cNvPr id="175146" name="Text Box 42"/>
          <p:cNvSpPr txBox="1">
            <a:spLocks noChangeArrowheads="1"/>
          </p:cNvSpPr>
          <p:nvPr/>
        </p:nvSpPr>
        <p:spPr bwMode="auto">
          <a:xfrm>
            <a:off x="1384300" y="5392738"/>
            <a:ext cx="7508875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de-DE"/>
              <a:t>n-in-n and n-in-p detectors need insulation structures (p-stop or p-spray)</a:t>
            </a:r>
          </a:p>
          <a:p>
            <a:r>
              <a:rPr lang="en-US" altLang="de-DE"/>
              <a:t>Otherwise readout strips are shorted.</a:t>
            </a:r>
          </a:p>
          <a:p>
            <a:r>
              <a:rPr lang="en-US" altLang="de-DE"/>
              <a:t>Fine tuning needed to adjust to changing conditions before and after irradiation.</a:t>
            </a:r>
          </a:p>
        </p:txBody>
      </p:sp>
      <p:sp>
        <p:nvSpPr>
          <p:cNvPr id="35" name="Rectangle 5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604250" y="6597650"/>
            <a:ext cx="539750" cy="2603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6FF29F-412A-4CCD-969A-6823A2E3362E}" type="slidenum">
              <a:rPr lang="en-GB"/>
              <a:pPr>
                <a:defRPr/>
              </a:pPr>
              <a:t>84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9501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de-DE" sz="2800" smtClean="0"/>
              <a:t>Trapping in highly irradiated detectors</a:t>
            </a:r>
          </a:p>
        </p:txBody>
      </p:sp>
      <p:pic>
        <p:nvPicPr>
          <p:cNvPr id="47108" name="Picture 3" descr="V2K4_PI_ThicknessFluenceSc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398" y="1109390"/>
            <a:ext cx="5976938" cy="3687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4941888"/>
            <a:ext cx="2808288" cy="136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10" name="Text Box 5"/>
          <p:cNvSpPr txBox="1">
            <a:spLocks noChangeArrowheads="1"/>
          </p:cNvSpPr>
          <p:nvPr/>
        </p:nvSpPr>
        <p:spPr bwMode="auto">
          <a:xfrm>
            <a:off x="4859338" y="4843463"/>
            <a:ext cx="2952750" cy="2014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altLang="de-DE"/>
              <a:t>If l</a:t>
            </a:r>
            <a:r>
              <a:rPr lang="en-GB" altLang="de-DE" baseline="-25000"/>
              <a:t>drift</a:t>
            </a:r>
            <a:r>
              <a:rPr lang="en-GB" altLang="de-DE"/>
              <a:t> = </a:t>
            </a:r>
            <a:r>
              <a:rPr lang="en-GB" altLang="de-DE">
                <a:latin typeface="Symbol" pitchFamily="18" charset="2"/>
              </a:rPr>
              <a:t>t</a:t>
            </a:r>
            <a:r>
              <a:rPr lang="en-GB" altLang="de-DE"/>
              <a:t> v</a:t>
            </a:r>
            <a:r>
              <a:rPr lang="en-GB" altLang="de-DE" baseline="-25000"/>
              <a:t>drift</a:t>
            </a:r>
            <a:r>
              <a:rPr lang="en-GB" altLang="de-DE"/>
              <a:t> &lt; d</a:t>
            </a:r>
          </a:p>
          <a:p>
            <a:pPr eaLnBrk="1" hangingPunct="1"/>
            <a:endParaRPr lang="en-GB" altLang="de-DE"/>
          </a:p>
          <a:p>
            <a:pPr eaLnBrk="1" hangingPunct="1"/>
            <a:r>
              <a:rPr lang="en-GB" altLang="de-DE"/>
              <a:t>Inefficient charge collection</a:t>
            </a:r>
          </a:p>
          <a:p>
            <a:pPr eaLnBrk="1" hangingPunct="1"/>
            <a:endParaRPr lang="en-GB" altLang="de-DE"/>
          </a:p>
          <a:p>
            <a:pPr eaLnBrk="1" hangingPunct="1"/>
            <a:r>
              <a:rPr lang="en-GB" altLang="de-DE"/>
              <a:t>Make v</a:t>
            </a:r>
            <a:r>
              <a:rPr lang="en-GB" altLang="de-DE" baseline="-25000"/>
              <a:t>drift</a:t>
            </a:r>
            <a:r>
              <a:rPr lang="en-GB" altLang="de-DE"/>
              <a:t> high (saturation!)</a:t>
            </a:r>
          </a:p>
          <a:p>
            <a:pPr eaLnBrk="1" hangingPunct="1"/>
            <a:r>
              <a:rPr lang="en-GB" altLang="de-DE"/>
              <a:t>Make d small</a:t>
            </a:r>
          </a:p>
          <a:p>
            <a:pPr eaLnBrk="1" hangingPunct="1"/>
            <a:r>
              <a:rPr lang="en-GB" altLang="de-DE"/>
              <a:t>Electrons better than holes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604250" y="6597650"/>
            <a:ext cx="539750" cy="2603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6FF29F-412A-4CCD-969A-6823A2E3362E}" type="slidenum">
              <a:rPr lang="en-GB"/>
              <a:pPr>
                <a:defRPr/>
              </a:pPr>
              <a:t>85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2838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de-DE"/>
              <a:t>Electric field and drift velocity</a:t>
            </a:r>
          </a:p>
        </p:txBody>
      </p:sp>
      <p:pic>
        <p:nvPicPr>
          <p:cNvPr id="8397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3100" y="2727325"/>
            <a:ext cx="4660900" cy="2862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3973" name="Text Box 5"/>
          <p:cNvSpPr txBox="1">
            <a:spLocks noChangeArrowheads="1"/>
          </p:cNvSpPr>
          <p:nvPr/>
        </p:nvSpPr>
        <p:spPr bwMode="auto">
          <a:xfrm>
            <a:off x="1403350" y="981075"/>
            <a:ext cx="3240088" cy="5470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de-DE" sz="1600" b="1"/>
              <a:t>Is there an advantage of thin detectors compared to thick detectors operated partially depleted?</a:t>
            </a:r>
          </a:p>
          <a:p>
            <a:endParaRPr lang="en-US" altLang="de-DE" sz="1600" b="1"/>
          </a:p>
          <a:p>
            <a:r>
              <a:rPr lang="en-US" altLang="de-DE" sz="1600" b="1"/>
              <a:t>At the same voltage thin</a:t>
            </a:r>
          </a:p>
          <a:p>
            <a:r>
              <a:rPr lang="en-US" altLang="de-DE" sz="1600" b="1"/>
              <a:t>(=over depleted) detectors have a higher electric field than thick (= partially depleted) detectors</a:t>
            </a:r>
          </a:p>
          <a:p>
            <a:endParaRPr lang="en-US" altLang="de-DE" sz="1600" b="1"/>
          </a:p>
          <a:p>
            <a:pPr>
              <a:buFont typeface="Symbol" pitchFamily="18" charset="2"/>
              <a:buChar char="Þ"/>
            </a:pPr>
            <a:r>
              <a:rPr lang="en-US" altLang="de-DE" sz="1600" b="1"/>
              <a:t>Higher drift velocity</a:t>
            </a:r>
          </a:p>
          <a:p>
            <a:pPr>
              <a:buFont typeface="Symbol" pitchFamily="18" charset="2"/>
              <a:buChar char="Þ"/>
            </a:pPr>
            <a:r>
              <a:rPr lang="en-US" altLang="de-DE" sz="1600" b="1"/>
              <a:t>Better CCE</a:t>
            </a:r>
          </a:p>
          <a:p>
            <a:pPr>
              <a:buFont typeface="Symbol" pitchFamily="18" charset="2"/>
              <a:buChar char="Þ"/>
            </a:pPr>
            <a:endParaRPr lang="en-US" altLang="de-DE" sz="1600" b="1"/>
          </a:p>
          <a:p>
            <a:pPr>
              <a:buFont typeface="Symbol" pitchFamily="18" charset="2"/>
              <a:buNone/>
            </a:pPr>
            <a:r>
              <a:rPr lang="en-US" altLang="de-DE" sz="1600" b="1"/>
              <a:t>(however v</a:t>
            </a:r>
            <a:r>
              <a:rPr lang="en-US" altLang="de-DE" sz="1600" b="1" baseline="-25000"/>
              <a:t>drift</a:t>
            </a:r>
            <a:r>
              <a:rPr lang="en-US" altLang="de-DE" sz="1600" b="1"/>
              <a:t> ~ v</a:t>
            </a:r>
            <a:r>
              <a:rPr lang="en-US" altLang="de-DE" sz="1600" b="1" baseline="-25000"/>
              <a:t>sat</a:t>
            </a:r>
            <a:r>
              <a:rPr lang="en-US" altLang="de-DE" sz="1600" b="1"/>
              <a:t>)</a:t>
            </a:r>
          </a:p>
          <a:p>
            <a:pPr>
              <a:buFont typeface="Symbol" pitchFamily="18" charset="2"/>
              <a:buNone/>
            </a:pPr>
            <a:endParaRPr lang="en-US" altLang="de-DE" sz="1600" b="1"/>
          </a:p>
          <a:p>
            <a:pPr>
              <a:buFont typeface="Symbol" pitchFamily="18" charset="2"/>
              <a:buNone/>
            </a:pPr>
            <a:r>
              <a:rPr lang="en-US" altLang="de-DE" sz="1600" b="1"/>
              <a:t>In addition the depleted volume of thick detectors is larger</a:t>
            </a:r>
          </a:p>
          <a:p>
            <a:pPr>
              <a:buFont typeface="Symbol" pitchFamily="18" charset="2"/>
              <a:buChar char="Þ"/>
            </a:pPr>
            <a:r>
              <a:rPr lang="en-US" altLang="de-DE" sz="1600" b="1"/>
              <a:t>Larger leakage currents</a:t>
            </a:r>
          </a:p>
          <a:p>
            <a:pPr>
              <a:buFont typeface="Symbol" pitchFamily="18" charset="2"/>
              <a:buNone/>
            </a:pPr>
            <a:r>
              <a:rPr lang="en-US" altLang="de-DE" sz="1600" b="1"/>
              <a:t> (shot noise, heat)</a:t>
            </a:r>
          </a:p>
          <a:p>
            <a:pPr>
              <a:buFont typeface="Symbol" pitchFamily="18" charset="2"/>
              <a:buChar char="Þ"/>
            </a:pPr>
            <a:r>
              <a:rPr lang="en-US" altLang="de-DE" sz="1600" b="1"/>
              <a:t>Additional volume does not give a signal (l</a:t>
            </a:r>
            <a:r>
              <a:rPr lang="en-US" altLang="de-DE" sz="1600" b="1" baseline="-25000"/>
              <a:t>drift</a:t>
            </a:r>
            <a:r>
              <a:rPr lang="en-US" altLang="de-DE" sz="1600" b="1"/>
              <a:t>&lt;z</a:t>
            </a:r>
            <a:r>
              <a:rPr lang="en-US" altLang="de-DE" sz="1600" b="1" baseline="-25000"/>
              <a:t>dep</a:t>
            </a:r>
            <a:r>
              <a:rPr lang="en-US" altLang="de-DE" sz="1600" b="1"/>
              <a:t>)</a:t>
            </a:r>
          </a:p>
        </p:txBody>
      </p:sp>
      <p:sp>
        <p:nvSpPr>
          <p:cNvPr id="83974" name="Text Box 6"/>
          <p:cNvSpPr txBox="1">
            <a:spLocks noChangeArrowheads="1"/>
          </p:cNvSpPr>
          <p:nvPr/>
        </p:nvSpPr>
        <p:spPr bwMode="auto">
          <a:xfrm>
            <a:off x="6958013" y="2992438"/>
            <a:ext cx="1646237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de-DE" sz="1600">
                <a:solidFill>
                  <a:schemeClr val="accent2"/>
                </a:solidFill>
              </a:rPr>
              <a:t>f = 5x10</a:t>
            </a:r>
            <a:r>
              <a:rPr lang="en-US" altLang="de-DE" sz="1600" baseline="30000">
                <a:solidFill>
                  <a:schemeClr val="accent2"/>
                </a:solidFill>
              </a:rPr>
              <a:t>15</a:t>
            </a:r>
            <a:r>
              <a:rPr lang="en-US" altLang="de-DE" sz="1600">
                <a:solidFill>
                  <a:schemeClr val="accent2"/>
                </a:solidFill>
              </a:rPr>
              <a:t> n/cm</a:t>
            </a:r>
            <a:r>
              <a:rPr lang="en-US" altLang="de-DE" sz="1600" baseline="30000">
                <a:solidFill>
                  <a:schemeClr val="accent2"/>
                </a:solidFill>
              </a:rPr>
              <a:t>2</a:t>
            </a:r>
          </a:p>
          <a:p>
            <a:r>
              <a:rPr lang="en-US" altLang="de-DE" sz="1600">
                <a:solidFill>
                  <a:schemeClr val="accent2"/>
                </a:solidFill>
              </a:rPr>
              <a:t>U</a:t>
            </a:r>
            <a:r>
              <a:rPr lang="en-US" altLang="de-DE" sz="1600" baseline="-25000">
                <a:solidFill>
                  <a:schemeClr val="accent2"/>
                </a:solidFill>
              </a:rPr>
              <a:t>op</a:t>
            </a:r>
            <a:r>
              <a:rPr lang="en-US" altLang="de-DE" sz="1600">
                <a:solidFill>
                  <a:schemeClr val="accent2"/>
                </a:solidFill>
              </a:rPr>
              <a:t> = 200V</a:t>
            </a:r>
          </a:p>
        </p:txBody>
      </p:sp>
      <p:sp>
        <p:nvSpPr>
          <p:cNvPr id="83975" name="Text Box 7"/>
          <p:cNvSpPr txBox="1">
            <a:spLocks noChangeArrowheads="1"/>
          </p:cNvSpPr>
          <p:nvPr/>
        </p:nvSpPr>
        <p:spPr bwMode="auto">
          <a:xfrm>
            <a:off x="5848350" y="3808413"/>
            <a:ext cx="1238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de-DE"/>
              <a:t>Simplified!</a:t>
            </a:r>
          </a:p>
        </p:txBody>
      </p:sp>
      <p:sp>
        <p:nvSpPr>
          <p:cNvPr id="83977" name="Rectangle 9"/>
          <p:cNvSpPr>
            <a:spLocks noChangeArrowheads="1"/>
          </p:cNvSpPr>
          <p:nvPr/>
        </p:nvSpPr>
        <p:spPr bwMode="auto">
          <a:xfrm>
            <a:off x="1476375" y="2276475"/>
            <a:ext cx="3024188" cy="1152525"/>
          </a:xfrm>
          <a:prstGeom prst="rect">
            <a:avLst/>
          </a:prstGeom>
          <a:solidFill>
            <a:srgbClr val="66CCFF">
              <a:alpha val="47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83978" name="Line 10"/>
          <p:cNvSpPr>
            <a:spLocks noChangeShapeType="1"/>
          </p:cNvSpPr>
          <p:nvPr/>
        </p:nvSpPr>
        <p:spPr bwMode="auto">
          <a:xfrm>
            <a:off x="4500563" y="2636838"/>
            <a:ext cx="1008062" cy="792162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83979" name="Rectangle 11"/>
          <p:cNvSpPr>
            <a:spLocks noChangeArrowheads="1"/>
          </p:cNvSpPr>
          <p:nvPr/>
        </p:nvSpPr>
        <p:spPr bwMode="auto">
          <a:xfrm>
            <a:off x="1403350" y="4868863"/>
            <a:ext cx="3168650" cy="1800225"/>
          </a:xfrm>
          <a:prstGeom prst="rect">
            <a:avLst/>
          </a:prstGeom>
          <a:solidFill>
            <a:srgbClr val="FF3300">
              <a:alpha val="49001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83980" name="Line 12"/>
          <p:cNvSpPr>
            <a:spLocks noChangeShapeType="1"/>
          </p:cNvSpPr>
          <p:nvPr/>
        </p:nvSpPr>
        <p:spPr bwMode="auto">
          <a:xfrm flipV="1">
            <a:off x="4643438" y="4868863"/>
            <a:ext cx="1800225" cy="1152525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2229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de-DE"/>
              <a:t>“3D” Detectors</a:t>
            </a:r>
          </a:p>
        </p:txBody>
      </p:sp>
      <p:pic>
        <p:nvPicPr>
          <p:cNvPr id="6554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2022475"/>
            <a:ext cx="6613525" cy="4791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5541" name="Text Box 5"/>
          <p:cNvSpPr txBox="1">
            <a:spLocks noChangeArrowheads="1"/>
          </p:cNvSpPr>
          <p:nvPr/>
        </p:nvSpPr>
        <p:spPr bwMode="auto">
          <a:xfrm>
            <a:off x="1887538" y="1000125"/>
            <a:ext cx="5924550" cy="146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de-DE"/>
              <a:t>Thin detector: high CCE but small signal</a:t>
            </a:r>
          </a:p>
          <a:p>
            <a:r>
              <a:rPr lang="en-US" altLang="de-DE"/>
              <a:t>Idea (S. Parker): </a:t>
            </a:r>
          </a:p>
          <a:p>
            <a:r>
              <a:rPr lang="en-US" altLang="de-DE"/>
              <a:t>collect charge horizontally to with narrowly space colums</a:t>
            </a:r>
          </a:p>
          <a:p>
            <a:r>
              <a:rPr lang="en-US" altLang="de-DE"/>
              <a:t>	- small drift distance: high CCE</a:t>
            </a:r>
          </a:p>
          <a:p>
            <a:r>
              <a:rPr lang="en-US" altLang="de-DE"/>
              <a:t>	- total detector thickness active</a:t>
            </a:r>
          </a:p>
        </p:txBody>
      </p:sp>
    </p:spTree>
    <p:extLst>
      <p:ext uri="{BB962C8B-B14F-4D97-AF65-F5344CB8AC3E}">
        <p14:creationId xmlns:p14="http://schemas.microsoft.com/office/powerpoint/2010/main" val="456932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de-DE"/>
              <a:t>“3D” Detectors</a:t>
            </a:r>
          </a:p>
        </p:txBody>
      </p:sp>
      <p:pic>
        <p:nvPicPr>
          <p:cNvPr id="9523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2187575"/>
            <a:ext cx="6918325" cy="441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5237" name="Text Box 5"/>
          <p:cNvSpPr txBox="1">
            <a:spLocks noChangeArrowheads="1"/>
          </p:cNvSpPr>
          <p:nvPr/>
        </p:nvSpPr>
        <p:spPr bwMode="auto">
          <a:xfrm>
            <a:off x="1763713" y="981075"/>
            <a:ext cx="7005637" cy="94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de-DE" sz="1400"/>
              <a:t>Processing: using RIE etching holes with ~ 1/20 aspect ratio can be etched into silicon (“Bosch process”)</a:t>
            </a:r>
          </a:p>
          <a:p>
            <a:r>
              <a:rPr lang="en-US" altLang="de-DE" sz="1400"/>
              <a:t>Filled with doped polysilicon these holes act as charge collecting electrodes.</a:t>
            </a:r>
          </a:p>
          <a:p>
            <a:r>
              <a:rPr lang="en-US" altLang="de-DE" sz="1400"/>
              <a:t>Complex and expensive technology -&gt; several variants</a:t>
            </a:r>
          </a:p>
        </p:txBody>
      </p:sp>
    </p:spTree>
    <p:extLst>
      <p:ext uri="{BB962C8B-B14F-4D97-AF65-F5344CB8AC3E}">
        <p14:creationId xmlns:p14="http://schemas.microsoft.com/office/powerpoint/2010/main" val="4271315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de-DE" dirty="0" smtClean="0"/>
              <a:t>Signal Amplification</a:t>
            </a:r>
            <a:endParaRPr lang="en-US" altLang="de-DE" dirty="0"/>
          </a:p>
        </p:txBody>
      </p:sp>
      <p:pic>
        <p:nvPicPr>
          <p:cNvPr id="7475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772816"/>
            <a:ext cx="6767513" cy="280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4759" name="Text Box 7"/>
          <p:cNvSpPr txBox="1">
            <a:spLocks noChangeArrowheads="1"/>
          </p:cNvSpPr>
          <p:nvPr/>
        </p:nvSpPr>
        <p:spPr bwMode="auto">
          <a:xfrm>
            <a:off x="1614735" y="4579516"/>
            <a:ext cx="5636479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de-DE" dirty="0"/>
              <a:t>Charge </a:t>
            </a:r>
            <a:r>
              <a:rPr lang="en-US" altLang="de-DE" dirty="0" smtClean="0"/>
              <a:t>Sensitive </a:t>
            </a:r>
            <a:r>
              <a:rPr lang="en-US" altLang="de-DE" dirty="0"/>
              <a:t>A</a:t>
            </a:r>
            <a:r>
              <a:rPr lang="en-US" altLang="de-DE" dirty="0" smtClean="0"/>
              <a:t>mplifier </a:t>
            </a:r>
            <a:r>
              <a:rPr lang="en-US" altLang="de-DE" dirty="0"/>
              <a:t>followed by shaper (RCCR</a:t>
            </a:r>
            <a:r>
              <a:rPr lang="en-US" altLang="de-DE" dirty="0" smtClean="0"/>
              <a:t>)</a:t>
            </a:r>
          </a:p>
          <a:p>
            <a:endParaRPr lang="en-US" altLang="de-DE" dirty="0" smtClean="0"/>
          </a:p>
          <a:p>
            <a:r>
              <a:rPr lang="en-US" altLang="de-DE" dirty="0" smtClean="0"/>
              <a:t>CSA: output proportional integrated charge Q: U = </a:t>
            </a:r>
            <a:r>
              <a:rPr lang="en-US" altLang="de-DE" dirty="0" err="1" smtClean="0"/>
              <a:t>C</a:t>
            </a:r>
            <a:r>
              <a:rPr lang="en-US" altLang="de-DE" baseline="-25000" dirty="0" err="1"/>
              <a:t>f</a:t>
            </a:r>
            <a:r>
              <a:rPr lang="en-US" altLang="de-DE" dirty="0" smtClean="0"/>
              <a:t> x Q</a:t>
            </a:r>
          </a:p>
          <a:p>
            <a:endParaRPr lang="en-US" altLang="de-DE" dirty="0"/>
          </a:p>
          <a:p>
            <a:r>
              <a:rPr lang="en-US" altLang="de-DE" dirty="0" smtClean="0"/>
              <a:t>Shaper: Band-path to filter out high and low frequency noise</a:t>
            </a:r>
            <a:endParaRPr lang="en-US" altLang="de-DE" dirty="0"/>
          </a:p>
          <a:p>
            <a:endParaRPr lang="en-US" altLang="de-DE" dirty="0"/>
          </a:p>
        </p:txBody>
      </p:sp>
      <p:sp>
        <p:nvSpPr>
          <p:cNvPr id="2" name="Textfeld 1"/>
          <p:cNvSpPr txBox="1"/>
          <p:nvPr/>
        </p:nvSpPr>
        <p:spPr>
          <a:xfrm>
            <a:off x="611560" y="1124744"/>
            <a:ext cx="71860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Silicon sensors generate small signals (~ 24000 e- /MIP in 300 µm =&gt; 3.8 </a:t>
            </a:r>
            <a:r>
              <a:rPr lang="en-GB" dirty="0" err="1" smtClean="0"/>
              <a:t>fC</a:t>
            </a:r>
            <a:r>
              <a:rPr lang="en-GB" dirty="0" smtClean="0"/>
              <a:t>)</a:t>
            </a:r>
          </a:p>
          <a:p>
            <a:r>
              <a:rPr lang="en-GB" dirty="0" smtClean="0"/>
              <a:t>Need amplifiers to generate a detectable signal</a:t>
            </a:r>
            <a:endParaRPr lang="en-GB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604250" y="6597650"/>
            <a:ext cx="539750" cy="2603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6FF29F-412A-4CCD-969A-6823A2E3362E}" type="slidenum">
              <a:rPr lang="en-GB"/>
              <a:pPr>
                <a:defRPr/>
              </a:pPr>
              <a:t>89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7097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Carrier Density</a:t>
            </a:r>
            <a:endParaRPr lang="en-GB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B6FF29F-412A-4CCD-969A-6823A2E3362E}" type="slidenum">
              <a:rPr lang="en-GB" smtClean="0"/>
              <a:pPr>
                <a:defRPr/>
              </a:pPr>
              <a:t>9</a:t>
            </a:fld>
            <a:endParaRPr lang="en-GB"/>
          </a:p>
        </p:txBody>
      </p:sp>
      <p:graphicFrame>
        <p:nvGraphicFramePr>
          <p:cNvPr id="9" name="Objekt 8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3653593561"/>
              </p:ext>
            </p:extLst>
          </p:nvPr>
        </p:nvGraphicFramePr>
        <p:xfrm>
          <a:off x="2555776" y="1772816"/>
          <a:ext cx="4976826" cy="1800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982" name="Equation" r:id="rId3" imgW="2031840" imgH="736560" progId="Equation.3">
                  <p:embed/>
                </p:oleObj>
              </mc:Choice>
              <mc:Fallback>
                <p:oleObj name="Equation" r:id="rId3" imgW="2031840" imgH="736560" progId="Equation.3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55776" y="1772816"/>
                        <a:ext cx="4976826" cy="1800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kt 9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1386502811"/>
              </p:ext>
            </p:extLst>
          </p:nvPr>
        </p:nvGraphicFramePr>
        <p:xfrm>
          <a:off x="3419872" y="4581128"/>
          <a:ext cx="3600400" cy="15168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983" name="Equation" r:id="rId5" imgW="1688760" imgH="711000" progId="Equation.3">
                  <p:embed/>
                </p:oleObj>
              </mc:Choice>
              <mc:Fallback>
                <p:oleObj name="Equation" r:id="rId5" imgW="1688760" imgH="711000" progId="Equation.3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19872" y="4581128"/>
                        <a:ext cx="3600400" cy="151687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feld 11"/>
          <p:cNvSpPr txBox="1"/>
          <p:nvPr/>
        </p:nvSpPr>
        <p:spPr>
          <a:xfrm>
            <a:off x="539552" y="4509120"/>
            <a:ext cx="216597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 smtClean="0"/>
          </a:p>
          <a:p>
            <a:r>
              <a:rPr lang="en-GB" dirty="0" smtClean="0"/>
              <a:t>Law of mass action</a:t>
            </a:r>
          </a:p>
          <a:p>
            <a:r>
              <a:rPr lang="en-GB" dirty="0" smtClean="0"/>
              <a:t>(holds even if            )</a:t>
            </a:r>
            <a:endParaRPr lang="en-GB" dirty="0"/>
          </a:p>
        </p:txBody>
      </p:sp>
      <p:graphicFrame>
        <p:nvGraphicFramePr>
          <p:cNvPr id="13" name="Objek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56729032"/>
              </p:ext>
            </p:extLst>
          </p:nvPr>
        </p:nvGraphicFramePr>
        <p:xfrm>
          <a:off x="1966829" y="5013176"/>
          <a:ext cx="588947" cy="3600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984" name="Equation" r:id="rId7" imgW="380880" imgH="177480" progId="Equation.3">
                  <p:embed/>
                </p:oleObj>
              </mc:Choice>
              <mc:Fallback>
                <p:oleObj name="Equation" r:id="rId7" imgW="380880" imgH="17748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966829" y="5013176"/>
                        <a:ext cx="588947" cy="3600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feld 3"/>
          <p:cNvSpPr txBox="1"/>
          <p:nvPr/>
        </p:nvSpPr>
        <p:spPr>
          <a:xfrm>
            <a:off x="205834" y="2226350"/>
            <a:ext cx="21339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Charge conservation: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15243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de-DE" dirty="0" smtClean="0"/>
              <a:t>Signal </a:t>
            </a:r>
            <a:r>
              <a:rPr lang="en-US" altLang="de-DE" dirty="0" err="1"/>
              <a:t>A</a:t>
            </a:r>
            <a:r>
              <a:rPr lang="en-US" altLang="de-DE" dirty="0" err="1" smtClean="0"/>
              <a:t>mplifiction</a:t>
            </a:r>
            <a:endParaRPr lang="en-US" altLang="de-DE" dirty="0"/>
          </a:p>
        </p:txBody>
      </p:sp>
      <p:pic>
        <p:nvPicPr>
          <p:cNvPr id="7475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196752"/>
            <a:ext cx="6767513" cy="280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4759" name="Text Box 7"/>
          <p:cNvSpPr txBox="1">
            <a:spLocks noChangeArrowheads="1"/>
          </p:cNvSpPr>
          <p:nvPr/>
        </p:nvSpPr>
        <p:spPr bwMode="auto">
          <a:xfrm>
            <a:off x="2265114" y="4235604"/>
            <a:ext cx="4107086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de-DE" dirty="0" smtClean="0"/>
              <a:t>I</a:t>
            </a:r>
            <a:r>
              <a:rPr lang="en-US" altLang="de-DE" baseline="-25000" dirty="0" smtClean="0"/>
              <a:t>s</a:t>
            </a:r>
            <a:r>
              <a:rPr lang="en-US" altLang="de-DE" dirty="0" smtClean="0"/>
              <a:t>: Signal (current source)</a:t>
            </a:r>
          </a:p>
          <a:p>
            <a:r>
              <a:rPr lang="en-US" altLang="de-DE" dirty="0" smtClean="0"/>
              <a:t>C</a:t>
            </a:r>
            <a:r>
              <a:rPr lang="en-US" altLang="de-DE" baseline="-25000" dirty="0" smtClean="0"/>
              <a:t>d</a:t>
            </a:r>
            <a:r>
              <a:rPr lang="en-US" altLang="de-DE" dirty="0" smtClean="0"/>
              <a:t>: detector capacitance</a:t>
            </a:r>
          </a:p>
          <a:p>
            <a:r>
              <a:rPr lang="en-US" altLang="de-DE" dirty="0" err="1" smtClean="0"/>
              <a:t>C</a:t>
            </a:r>
            <a:r>
              <a:rPr lang="en-US" altLang="de-DE" baseline="-25000" dirty="0" err="1" smtClean="0"/>
              <a:t>f</a:t>
            </a:r>
            <a:r>
              <a:rPr lang="en-US" altLang="de-DE" dirty="0" smtClean="0"/>
              <a:t>: feedback capacitor of CSA (U = C * Q</a:t>
            </a:r>
            <a:r>
              <a:rPr lang="en-US" altLang="de-DE" baseline="-25000" dirty="0" smtClean="0"/>
              <a:t>s</a:t>
            </a:r>
            <a:r>
              <a:rPr lang="en-US" altLang="de-DE" dirty="0" smtClean="0"/>
              <a:t>)</a:t>
            </a:r>
          </a:p>
          <a:p>
            <a:r>
              <a:rPr lang="en-US" altLang="de-DE" dirty="0" smtClean="0"/>
              <a:t>Reset: = clears signal after t = R </a:t>
            </a:r>
            <a:r>
              <a:rPr lang="en-US" altLang="de-DE" dirty="0" err="1" smtClean="0"/>
              <a:t>C</a:t>
            </a:r>
            <a:r>
              <a:rPr lang="en-US" altLang="de-DE" baseline="-25000" dirty="0" err="1" smtClean="0"/>
              <a:t>f</a:t>
            </a:r>
            <a:endParaRPr lang="en-US" altLang="de-DE" baseline="-25000" dirty="0" smtClean="0"/>
          </a:p>
          <a:p>
            <a:r>
              <a:rPr lang="en-US" altLang="de-DE" dirty="0" smtClean="0"/>
              <a:t>Shaper: high and low pass RC filter</a:t>
            </a:r>
            <a:endParaRPr lang="en-US" altLang="de-DE" dirty="0"/>
          </a:p>
          <a:p>
            <a:endParaRPr lang="en-US" altLang="de-DE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604250" y="6597650"/>
            <a:ext cx="539750" cy="2603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6FF29F-412A-4CCD-969A-6823A2E3362E}" type="slidenum">
              <a:rPr lang="en-GB"/>
              <a:pPr>
                <a:defRPr/>
              </a:pPr>
              <a:t>90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1282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de-DE" dirty="0" smtClean="0"/>
              <a:t>Noise </a:t>
            </a:r>
            <a:r>
              <a:rPr lang="en-US" altLang="de-DE" dirty="0" err="1" smtClean="0"/>
              <a:t>Soures</a:t>
            </a:r>
            <a:endParaRPr lang="en-US" altLang="de-DE" dirty="0"/>
          </a:p>
        </p:txBody>
      </p:sp>
      <p:sp>
        <p:nvSpPr>
          <p:cNvPr id="74759" name="Text Box 7"/>
          <p:cNvSpPr txBox="1">
            <a:spLocks noChangeArrowheads="1"/>
          </p:cNvSpPr>
          <p:nvPr/>
        </p:nvSpPr>
        <p:spPr bwMode="auto">
          <a:xfrm>
            <a:off x="766402" y="4042807"/>
            <a:ext cx="8198085" cy="2554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de-DE" dirty="0" smtClean="0"/>
              <a:t>Noise of input FET of amplifier</a:t>
            </a:r>
          </a:p>
          <a:p>
            <a:endParaRPr lang="en-US" altLang="de-DE" dirty="0" smtClean="0"/>
          </a:p>
          <a:p>
            <a:endParaRPr lang="en-US" altLang="de-DE" dirty="0" smtClean="0"/>
          </a:p>
          <a:p>
            <a:r>
              <a:rPr lang="en-US" altLang="de-DE" dirty="0" smtClean="0"/>
              <a:t>First term: Channel noise which depends on  </a:t>
            </a:r>
            <a:r>
              <a:rPr lang="en-US" altLang="de-DE" dirty="0" err="1" smtClean="0"/>
              <a:t>Transconductance</a:t>
            </a:r>
            <a:r>
              <a:rPr lang="en-US" altLang="de-DE" dirty="0" smtClean="0"/>
              <a:t> </a:t>
            </a:r>
            <a:r>
              <a:rPr lang="en-US" altLang="de-DE" dirty="0" err="1" smtClean="0"/>
              <a:t>q</a:t>
            </a:r>
            <a:r>
              <a:rPr lang="en-US" altLang="de-DE" baseline="-25000" dirty="0" err="1" smtClean="0"/>
              <a:t>m</a:t>
            </a:r>
            <a:r>
              <a:rPr lang="en-US" altLang="de-DE" dirty="0" smtClean="0"/>
              <a:t> of the FET:</a:t>
            </a:r>
          </a:p>
          <a:p>
            <a:endParaRPr lang="en-US" altLang="de-DE" dirty="0"/>
          </a:p>
          <a:p>
            <a:r>
              <a:rPr lang="en-US" altLang="de-DE" dirty="0" smtClean="0"/>
              <a:t>					µ: mobility of carriers</a:t>
            </a:r>
          </a:p>
          <a:p>
            <a:r>
              <a:rPr lang="en-US" altLang="de-DE" dirty="0" smtClean="0"/>
              <a:t>					C</a:t>
            </a:r>
            <a:r>
              <a:rPr lang="en-US" altLang="de-DE" baseline="-25000" dirty="0" smtClean="0"/>
              <a:t>ox</a:t>
            </a:r>
            <a:r>
              <a:rPr lang="en-US" altLang="de-DE" dirty="0" smtClean="0"/>
              <a:t>: oxide sheet resistance of FET</a:t>
            </a:r>
          </a:p>
          <a:p>
            <a:r>
              <a:rPr lang="en-US" altLang="de-DE" dirty="0" smtClean="0"/>
              <a:t>					W: gate width</a:t>
            </a:r>
          </a:p>
          <a:p>
            <a:r>
              <a:rPr lang="en-US" altLang="de-DE" dirty="0" smtClean="0"/>
              <a:t>					L: gate length</a:t>
            </a:r>
          </a:p>
          <a:p>
            <a:r>
              <a:rPr lang="en-US" altLang="de-DE" dirty="0" smtClean="0"/>
              <a:t>					I</a:t>
            </a:r>
            <a:r>
              <a:rPr lang="en-US" altLang="de-DE" baseline="-25000" dirty="0" smtClean="0"/>
              <a:t>D</a:t>
            </a:r>
            <a:r>
              <a:rPr lang="en-US" altLang="de-DE" dirty="0" smtClean="0"/>
              <a:t>: drain current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5534" y="3717032"/>
            <a:ext cx="3752850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2809" y="1148333"/>
            <a:ext cx="6505575" cy="235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4779" y="5600278"/>
            <a:ext cx="2143125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604250" y="6597650"/>
            <a:ext cx="539750" cy="2603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6FF29F-412A-4CCD-969A-6823A2E3362E}" type="slidenum">
              <a:rPr lang="en-GB"/>
              <a:pPr>
                <a:defRPr/>
              </a:pPr>
              <a:t>91</a:t>
            </a:fld>
            <a:endParaRPr lang="en-GB"/>
          </a:p>
        </p:txBody>
      </p:sp>
      <p:sp>
        <p:nvSpPr>
          <p:cNvPr id="2" name="Textfeld 1"/>
          <p:cNvSpPr txBox="1"/>
          <p:nvPr/>
        </p:nvSpPr>
        <p:spPr>
          <a:xfrm>
            <a:off x="107504" y="976372"/>
            <a:ext cx="32624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Serial noise: voltage fluctuations</a:t>
            </a:r>
          </a:p>
          <a:p>
            <a:r>
              <a:rPr lang="en-GB" dirty="0" smtClean="0"/>
              <a:t>Parallel noise: current fluctuations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60233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de-DE" dirty="0" smtClean="0"/>
              <a:t>Noise Sources</a:t>
            </a:r>
            <a:endParaRPr lang="en-US" altLang="de-DE" dirty="0"/>
          </a:p>
        </p:txBody>
      </p:sp>
      <p:sp>
        <p:nvSpPr>
          <p:cNvPr id="74759" name="Text Box 7"/>
          <p:cNvSpPr txBox="1">
            <a:spLocks noChangeArrowheads="1"/>
          </p:cNvSpPr>
          <p:nvPr/>
        </p:nvSpPr>
        <p:spPr bwMode="auto">
          <a:xfrm>
            <a:off x="766402" y="3429000"/>
            <a:ext cx="8198085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de-DE" dirty="0" smtClean="0"/>
              <a:t>Noise of input FET of amplifier</a:t>
            </a:r>
          </a:p>
          <a:p>
            <a:endParaRPr lang="en-US" altLang="de-DE" dirty="0" smtClean="0"/>
          </a:p>
          <a:p>
            <a:endParaRPr lang="en-US" altLang="de-DE" dirty="0" smtClean="0"/>
          </a:p>
          <a:p>
            <a:endParaRPr lang="en-US" altLang="de-DE" dirty="0" smtClean="0"/>
          </a:p>
          <a:p>
            <a:endParaRPr lang="en-US" altLang="de-DE" dirty="0"/>
          </a:p>
          <a:p>
            <a:endParaRPr lang="en-US" altLang="de-DE" dirty="0" smtClean="0"/>
          </a:p>
          <a:p>
            <a:endParaRPr lang="en-US" altLang="de-DE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1558" y="3173338"/>
            <a:ext cx="3752850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908720"/>
            <a:ext cx="6505575" cy="235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766402" y="4276184"/>
            <a:ext cx="8054070" cy="19800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Second term is 1/f noise:</a:t>
            </a:r>
          </a:p>
          <a:p>
            <a:endParaRPr lang="en-GB" dirty="0" smtClean="0"/>
          </a:p>
          <a:p>
            <a:r>
              <a:rPr lang="en-GB" dirty="0" smtClean="0"/>
              <a:t>Due to trapping and de-trapping of charges</a:t>
            </a:r>
          </a:p>
          <a:p>
            <a:r>
              <a:rPr lang="en-GB" dirty="0" smtClean="0"/>
              <a:t>Approx. Proportional to 1/f </a:t>
            </a:r>
          </a:p>
          <a:p>
            <a:r>
              <a:rPr lang="en-GB" dirty="0" smtClean="0"/>
              <a:t>Depends on transistor parameter W and L and C</a:t>
            </a:r>
            <a:r>
              <a:rPr lang="en-GB" baseline="-25000" dirty="0" smtClean="0"/>
              <a:t>ox</a:t>
            </a:r>
          </a:p>
          <a:p>
            <a:r>
              <a:rPr lang="en-GB" dirty="0"/>
              <a:t>a</a:t>
            </a:r>
            <a:r>
              <a:rPr lang="en-GB" dirty="0" smtClean="0"/>
              <a:t>nd a process dependent factor </a:t>
            </a:r>
            <a:r>
              <a:rPr lang="en-GB" dirty="0" err="1" smtClean="0"/>
              <a:t>K</a:t>
            </a:r>
            <a:r>
              <a:rPr lang="en-GB" baseline="-25000" dirty="0" err="1" smtClean="0"/>
              <a:t>f</a:t>
            </a:r>
            <a:r>
              <a:rPr lang="en-GB" baseline="-25000" dirty="0" smtClean="0"/>
              <a:t>   </a:t>
            </a:r>
          </a:p>
          <a:p>
            <a:endParaRPr lang="en-GB" baseline="-25000" dirty="0" smtClean="0"/>
          </a:p>
          <a:p>
            <a:endParaRPr lang="en-GB" dirty="0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604250" y="6597650"/>
            <a:ext cx="539750" cy="2603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6FF29F-412A-4CCD-969A-6823A2E3362E}" type="slidenum">
              <a:rPr lang="en-GB"/>
              <a:pPr>
                <a:defRPr/>
              </a:pPr>
              <a:t>92</a:t>
            </a:fld>
            <a:endParaRPr lang="en-GB"/>
          </a:p>
        </p:txBody>
      </p:sp>
      <p:sp>
        <p:nvSpPr>
          <p:cNvPr id="3" name="Textfeld 2"/>
          <p:cNvSpPr txBox="1"/>
          <p:nvPr/>
        </p:nvSpPr>
        <p:spPr>
          <a:xfrm>
            <a:off x="4158359" y="5517232"/>
            <a:ext cx="14830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(~10</a:t>
            </a:r>
            <a:r>
              <a:rPr lang="en-GB" baseline="30000" dirty="0" smtClean="0"/>
              <a:t>-31</a:t>
            </a:r>
            <a:r>
              <a:rPr lang="en-GB" dirty="0" smtClean="0"/>
              <a:t>C²/cm²)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26195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de-DE" dirty="0" smtClean="0"/>
              <a:t>Noise Sources</a:t>
            </a:r>
            <a:endParaRPr lang="en-US" altLang="de-DE" dirty="0"/>
          </a:p>
        </p:txBody>
      </p:sp>
      <p:sp>
        <p:nvSpPr>
          <p:cNvPr id="74759" name="Text Box 7"/>
          <p:cNvSpPr txBox="1">
            <a:spLocks noChangeArrowheads="1"/>
          </p:cNvSpPr>
          <p:nvPr/>
        </p:nvSpPr>
        <p:spPr bwMode="auto">
          <a:xfrm>
            <a:off x="766403" y="3501008"/>
            <a:ext cx="3661582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en-US" altLang="de-DE" dirty="0" smtClean="0"/>
          </a:p>
          <a:p>
            <a:endParaRPr lang="en-US" altLang="de-DE" dirty="0" smtClean="0"/>
          </a:p>
          <a:p>
            <a:endParaRPr lang="en-US" altLang="de-DE" dirty="0"/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004317"/>
            <a:ext cx="6505575" cy="235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1034289" y="3664843"/>
            <a:ext cx="7244291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Shot noise to leakage current </a:t>
            </a:r>
            <a:r>
              <a:rPr lang="en-GB" dirty="0" err="1" smtClean="0"/>
              <a:t>I</a:t>
            </a:r>
            <a:r>
              <a:rPr lang="en-GB" baseline="-25000" dirty="0" err="1" smtClean="0"/>
              <a:t>leak</a:t>
            </a:r>
            <a:endParaRPr lang="en-GB" baseline="-25000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r>
              <a:rPr lang="en-GB" dirty="0" smtClean="0"/>
              <a:t>Thermal noise from bias resistor R:</a:t>
            </a:r>
          </a:p>
          <a:p>
            <a:endParaRPr lang="en-GB" dirty="0"/>
          </a:p>
          <a:p>
            <a:endParaRPr lang="en-GB" dirty="0" smtClean="0"/>
          </a:p>
          <a:p>
            <a:r>
              <a:rPr lang="en-GB" dirty="0" smtClean="0"/>
              <a:t>Serial noise: voltage fluctuations (channel noise and 1/f noise)</a:t>
            </a:r>
          </a:p>
          <a:p>
            <a:r>
              <a:rPr lang="en-GB" dirty="0" smtClean="0"/>
              <a:t>Parallel noise: current fluctuations (shot noise and bias resistor thermal noise)</a:t>
            </a:r>
            <a:endParaRPr lang="en-GB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513639"/>
            <a:ext cx="1933575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3218" y="4509120"/>
            <a:ext cx="1619250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5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604250" y="6597650"/>
            <a:ext cx="539750" cy="2603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6FF29F-412A-4CCD-969A-6823A2E3362E}" type="slidenum">
              <a:rPr lang="en-GB"/>
              <a:pPr>
                <a:defRPr/>
              </a:pPr>
              <a:t>93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1807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Filtering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4A6A59D-944C-415D-B0AC-758C8F70E9DA}" type="slidenum">
              <a:rPr lang="en-US" smtClean="0"/>
              <a:pPr>
                <a:defRPr/>
              </a:pPr>
              <a:t>94</a:t>
            </a:fld>
            <a:endParaRPr lang="en-US" dirty="0"/>
          </a:p>
        </p:txBody>
      </p:sp>
      <p:sp>
        <p:nvSpPr>
          <p:cNvPr id="5" name="Textfeld 4"/>
          <p:cNvSpPr txBox="1"/>
          <p:nvPr/>
        </p:nvSpPr>
        <p:spPr>
          <a:xfrm>
            <a:off x="395536" y="1556792"/>
            <a:ext cx="8409674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The power spectrum has to be convoluted by the response function of the shaper</a:t>
            </a:r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r>
              <a:rPr lang="en-GB" dirty="0" smtClean="0"/>
              <a:t>With the response function of the RCCR shaper:</a:t>
            </a:r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r>
              <a:rPr lang="en-GB" dirty="0" smtClean="0"/>
              <a:t>For serial noise  :                                                with C</a:t>
            </a:r>
            <a:r>
              <a:rPr lang="en-GB" baseline="-25000" dirty="0" smtClean="0"/>
              <a:t>t</a:t>
            </a:r>
            <a:r>
              <a:rPr lang="en-GB" dirty="0" smtClean="0"/>
              <a:t> the total capacitance of the shaper </a:t>
            </a:r>
          </a:p>
          <a:p>
            <a:endParaRPr lang="en-GB" dirty="0" smtClean="0"/>
          </a:p>
          <a:p>
            <a:endParaRPr lang="en-GB" dirty="0" smtClean="0"/>
          </a:p>
          <a:p>
            <a:endParaRPr lang="en-GB" dirty="0"/>
          </a:p>
          <a:p>
            <a:r>
              <a:rPr lang="en-GB" dirty="0" smtClean="0"/>
              <a:t>For parallel noise:  </a:t>
            </a:r>
            <a:endParaRPr lang="en-GB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6637" y="1954153"/>
            <a:ext cx="3343275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3624461"/>
            <a:ext cx="4152900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0465" y="4420420"/>
            <a:ext cx="2743200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0465" y="5445224"/>
            <a:ext cx="321945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72137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Evaluation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4A6A59D-944C-415D-B0AC-758C8F70E9DA}" type="slidenum">
              <a:rPr lang="en-US" smtClean="0"/>
              <a:pPr>
                <a:defRPr/>
              </a:pPr>
              <a:t>95</a:t>
            </a:fld>
            <a:endParaRPr lang="en-US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196752"/>
            <a:ext cx="4886325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251520" y="2512055"/>
            <a:ext cx="1492716" cy="3293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Channel noise</a:t>
            </a:r>
          </a:p>
          <a:p>
            <a:endParaRPr lang="en-GB" dirty="0"/>
          </a:p>
          <a:p>
            <a:endParaRPr lang="en-GB" dirty="0" smtClean="0"/>
          </a:p>
          <a:p>
            <a:endParaRPr lang="en-GB" dirty="0" smtClean="0"/>
          </a:p>
          <a:p>
            <a:r>
              <a:rPr lang="en-GB" dirty="0" smtClean="0"/>
              <a:t>1/f noise</a:t>
            </a:r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r>
              <a:rPr lang="en-GB" dirty="0" smtClean="0"/>
              <a:t>Shot noise</a:t>
            </a:r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r>
              <a:rPr lang="en-GB" dirty="0" smtClean="0"/>
              <a:t>Bias noise</a:t>
            </a:r>
          </a:p>
        </p:txBody>
      </p:sp>
      <p:graphicFrame>
        <p:nvGraphicFramePr>
          <p:cNvPr id="5" name="Objek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12336336"/>
              </p:ext>
            </p:extLst>
          </p:nvPr>
        </p:nvGraphicFramePr>
        <p:xfrm>
          <a:off x="2660825" y="2099861"/>
          <a:ext cx="3351335" cy="9690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979" name="Equation" r:id="rId4" imgW="1688760" imgH="545760" progId="Equation.3">
                  <p:embed/>
                </p:oleObj>
              </mc:Choice>
              <mc:Fallback>
                <p:oleObj name="Equation" r:id="rId4" imgW="1688760" imgH="54576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660825" y="2099861"/>
                        <a:ext cx="3351335" cy="969099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k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42475124"/>
              </p:ext>
            </p:extLst>
          </p:nvPr>
        </p:nvGraphicFramePr>
        <p:xfrm>
          <a:off x="2689622" y="3130904"/>
          <a:ext cx="2530450" cy="9461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980" name="Equation" r:id="rId6" imgW="1460160" imgH="545760" progId="Equation.3">
                  <p:embed/>
                </p:oleObj>
              </mc:Choice>
              <mc:Fallback>
                <p:oleObj name="Equation" r:id="rId6" imgW="1460160" imgH="54576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689622" y="3130904"/>
                        <a:ext cx="2530450" cy="94616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k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45275349"/>
              </p:ext>
            </p:extLst>
          </p:nvPr>
        </p:nvGraphicFramePr>
        <p:xfrm>
          <a:off x="2738438" y="4159250"/>
          <a:ext cx="2416175" cy="925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981" name="Equation" r:id="rId8" imgW="1422360" imgH="545760" progId="Equation.3">
                  <p:embed/>
                </p:oleObj>
              </mc:Choice>
              <mc:Fallback>
                <p:oleObj name="Equation" r:id="rId8" imgW="1422360" imgH="54576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2738438" y="4159250"/>
                        <a:ext cx="2416175" cy="9255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k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13839203"/>
              </p:ext>
            </p:extLst>
          </p:nvPr>
        </p:nvGraphicFramePr>
        <p:xfrm>
          <a:off x="2671763" y="5229225"/>
          <a:ext cx="2476500" cy="1023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982" name="Equation" r:id="rId10" imgW="1320480" imgH="545760" progId="Equation.3">
                  <p:embed/>
                </p:oleObj>
              </mc:Choice>
              <mc:Fallback>
                <p:oleObj name="Equation" r:id="rId10" imgW="1320480" imgH="54576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2671763" y="5229225"/>
                        <a:ext cx="2476500" cy="10239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55832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de-DE" dirty="0" smtClean="0"/>
              <a:t>Noise Sources</a:t>
            </a:r>
            <a:endParaRPr lang="en-US" altLang="de-DE" dirty="0"/>
          </a:p>
        </p:txBody>
      </p:sp>
      <p:sp>
        <p:nvSpPr>
          <p:cNvPr id="74761" name="Rectangle 9"/>
          <p:cNvSpPr>
            <a:spLocks noChangeArrowheads="1"/>
          </p:cNvSpPr>
          <p:nvPr/>
        </p:nvSpPr>
        <p:spPr bwMode="auto">
          <a:xfrm>
            <a:off x="1547762" y="3717032"/>
            <a:ext cx="6624638" cy="57626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altLang="de-DE" dirty="0"/>
              <a:t>Thermal noise input FET:	 ~ C/</a:t>
            </a:r>
            <a:r>
              <a:rPr lang="en-US" altLang="de-DE" dirty="0">
                <a:latin typeface="Symbol" pitchFamily="18" charset="2"/>
              </a:rPr>
              <a:t>t</a:t>
            </a:r>
            <a:r>
              <a:rPr lang="en-US" altLang="de-DE" baseline="30000" dirty="0">
                <a:latin typeface="Symbol" pitchFamily="18" charset="2"/>
              </a:rPr>
              <a:t>1/2</a:t>
            </a:r>
          </a:p>
        </p:txBody>
      </p:sp>
      <p:sp>
        <p:nvSpPr>
          <p:cNvPr id="74763" name="Rectangle 11"/>
          <p:cNvSpPr>
            <a:spLocks noChangeArrowheads="1"/>
          </p:cNvSpPr>
          <p:nvPr/>
        </p:nvSpPr>
        <p:spPr bwMode="auto">
          <a:xfrm>
            <a:off x="1547762" y="4293096"/>
            <a:ext cx="6624638" cy="649288"/>
          </a:xfrm>
          <a:prstGeom prst="rect">
            <a:avLst/>
          </a:prstGeom>
          <a:solidFill>
            <a:srgbClr val="66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altLang="de-DE" dirty="0"/>
              <a:t>1/f noise:		 ~ FET parameters, independent of </a:t>
            </a:r>
            <a:r>
              <a:rPr lang="en-US" altLang="de-DE" dirty="0">
                <a:latin typeface="Symbol" pitchFamily="18" charset="2"/>
              </a:rPr>
              <a:t>t</a:t>
            </a:r>
          </a:p>
        </p:txBody>
      </p:sp>
      <p:sp>
        <p:nvSpPr>
          <p:cNvPr id="74765" name="Rectangle 13"/>
          <p:cNvSpPr>
            <a:spLocks noChangeArrowheads="1"/>
          </p:cNvSpPr>
          <p:nvPr/>
        </p:nvSpPr>
        <p:spPr bwMode="auto">
          <a:xfrm>
            <a:off x="1547664" y="4941168"/>
            <a:ext cx="6624638" cy="576064"/>
          </a:xfrm>
          <a:prstGeom prst="rect">
            <a:avLst/>
          </a:prstGeom>
          <a:solidFill>
            <a:srgbClr val="99FF3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altLang="de-DE" dirty="0"/>
              <a:t>Shot noise: 		~ </a:t>
            </a:r>
            <a:r>
              <a:rPr lang="en-US" altLang="de-DE" dirty="0" smtClean="0"/>
              <a:t>(</a:t>
            </a:r>
            <a:r>
              <a:rPr lang="en-US" altLang="de-DE" dirty="0" err="1" smtClean="0"/>
              <a:t>I</a:t>
            </a:r>
            <a:r>
              <a:rPr lang="en-US" altLang="de-DE" baseline="-25000" dirty="0" err="1" smtClean="0"/>
              <a:t>leak</a:t>
            </a:r>
            <a:r>
              <a:rPr lang="en-US" altLang="de-DE" dirty="0" smtClean="0"/>
              <a:t> </a:t>
            </a:r>
            <a:r>
              <a:rPr lang="en-US" altLang="de-DE" dirty="0" smtClean="0">
                <a:latin typeface="Symbol" pitchFamily="18" charset="2"/>
              </a:rPr>
              <a:t>t)</a:t>
            </a:r>
            <a:r>
              <a:rPr lang="en-US" altLang="de-DE" baseline="30000" dirty="0" smtClean="0">
                <a:latin typeface="Symbol" pitchFamily="18" charset="2"/>
              </a:rPr>
              <a:t>1/2</a:t>
            </a:r>
            <a:endParaRPr lang="en-US" altLang="de-DE" baseline="30000" dirty="0">
              <a:latin typeface="Symbol" pitchFamily="18" charset="2"/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319088" y="1412776"/>
            <a:ext cx="86934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Summing up all noise sources in quadrature and normalizing to units of elementary charge (q):</a:t>
            </a:r>
            <a:endParaRPr lang="en-GB" dirty="0"/>
          </a:p>
        </p:txBody>
      </p:sp>
      <p:sp>
        <p:nvSpPr>
          <p:cNvPr id="11" name="Rectangle 13"/>
          <p:cNvSpPr>
            <a:spLocks noChangeArrowheads="1"/>
          </p:cNvSpPr>
          <p:nvPr/>
        </p:nvSpPr>
        <p:spPr bwMode="auto">
          <a:xfrm>
            <a:off x="1547664" y="5517232"/>
            <a:ext cx="6624638" cy="576064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/>
        </p:spPr>
        <p:txBody>
          <a:bodyPr wrap="none" anchor="ctr"/>
          <a:lstStyle/>
          <a:p>
            <a:r>
              <a:rPr lang="en-US" altLang="de-DE" dirty="0" smtClean="0"/>
              <a:t>Bias </a:t>
            </a:r>
            <a:r>
              <a:rPr lang="en-US" altLang="de-DE" dirty="0"/>
              <a:t>noise: 		~ </a:t>
            </a:r>
            <a:r>
              <a:rPr lang="en-US" altLang="de-DE" dirty="0" smtClean="0"/>
              <a:t>(1/R </a:t>
            </a:r>
            <a:r>
              <a:rPr lang="en-US" altLang="de-DE" dirty="0" smtClean="0">
                <a:latin typeface="Symbol" pitchFamily="18" charset="2"/>
              </a:rPr>
              <a:t>t)</a:t>
            </a:r>
            <a:r>
              <a:rPr lang="en-US" altLang="de-DE" baseline="30000" dirty="0" smtClean="0">
                <a:latin typeface="Symbol" pitchFamily="18" charset="2"/>
              </a:rPr>
              <a:t>1/2</a:t>
            </a:r>
            <a:endParaRPr lang="en-US" altLang="de-DE" baseline="30000" dirty="0">
              <a:latin typeface="Symbol" pitchFamily="18" charset="2"/>
            </a:endParaRPr>
          </a:p>
        </p:txBody>
      </p:sp>
      <p:cxnSp>
        <p:nvCxnSpPr>
          <p:cNvPr id="5" name="Gerade Verbindung 4"/>
          <p:cNvCxnSpPr/>
          <p:nvPr/>
        </p:nvCxnSpPr>
        <p:spPr>
          <a:xfrm>
            <a:off x="1547762" y="3199656"/>
            <a:ext cx="2016126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 Verbindung 14"/>
          <p:cNvCxnSpPr/>
          <p:nvPr/>
        </p:nvCxnSpPr>
        <p:spPr>
          <a:xfrm flipV="1">
            <a:off x="3563986" y="3199656"/>
            <a:ext cx="1800102" cy="13320"/>
          </a:xfrm>
          <a:prstGeom prst="line">
            <a:avLst/>
          </a:prstGeom>
          <a:ln w="76200">
            <a:solidFill>
              <a:srgbClr val="66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Gerade Verbindung 16"/>
          <p:cNvCxnSpPr/>
          <p:nvPr/>
        </p:nvCxnSpPr>
        <p:spPr>
          <a:xfrm flipV="1">
            <a:off x="5364186" y="3206316"/>
            <a:ext cx="1656086" cy="6660"/>
          </a:xfrm>
          <a:prstGeom prst="line">
            <a:avLst/>
          </a:prstGeom>
          <a:ln w="76200">
            <a:solidFill>
              <a:srgbClr val="7FDF3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Gerade Verbindung 19"/>
          <p:cNvCxnSpPr/>
          <p:nvPr/>
        </p:nvCxnSpPr>
        <p:spPr>
          <a:xfrm flipV="1">
            <a:off x="7020272" y="3199656"/>
            <a:ext cx="1296144" cy="13320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5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604250" y="6597650"/>
            <a:ext cx="539750" cy="2603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6FF29F-412A-4CCD-969A-6823A2E3362E}" type="slidenum">
              <a:rPr lang="en-GB"/>
              <a:pPr>
                <a:defRPr/>
              </a:pPr>
              <a:t>96</a:t>
            </a:fld>
            <a:endParaRPr lang="en-GB"/>
          </a:p>
        </p:txBody>
      </p:sp>
      <p:graphicFrame>
        <p:nvGraphicFramePr>
          <p:cNvPr id="3" name="Objek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43275107"/>
              </p:ext>
            </p:extLst>
          </p:nvPr>
        </p:nvGraphicFramePr>
        <p:xfrm>
          <a:off x="277813" y="1898650"/>
          <a:ext cx="8301037" cy="1209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62" name="Equation" r:id="rId3" imgW="3479760" imgH="507960" progId="Equation.3">
                  <p:embed/>
                </p:oleObj>
              </mc:Choice>
              <mc:Fallback>
                <p:oleObj name="Equation" r:id="rId3" imgW="3479760" imgH="50796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77813" y="1898650"/>
                        <a:ext cx="8301037" cy="12096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76793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Typical behaviour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4A6A59D-944C-415D-B0AC-758C8F70E9DA}" type="slidenum">
              <a:rPr lang="en-US" smtClean="0"/>
              <a:pPr>
                <a:defRPr/>
              </a:pPr>
              <a:t>97</a:t>
            </a:fld>
            <a:endParaRPr lang="en-US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1241" y="1059185"/>
            <a:ext cx="4881039" cy="4746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0254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Notes</a:t>
            </a:r>
            <a:endParaRPr lang="en-GB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B6FF29F-412A-4CCD-969A-6823A2E3362E}" type="slidenum">
              <a:rPr lang="en-GB" smtClean="0"/>
              <a:pPr>
                <a:defRPr/>
              </a:pPr>
              <a:t>98</a:t>
            </a:fld>
            <a:endParaRPr lang="en-GB"/>
          </a:p>
        </p:txBody>
      </p:sp>
      <p:sp>
        <p:nvSpPr>
          <p:cNvPr id="4" name="Textfeld 3"/>
          <p:cNvSpPr txBox="1"/>
          <p:nvPr/>
        </p:nvSpPr>
        <p:spPr>
          <a:xfrm>
            <a:off x="683568" y="1700808"/>
            <a:ext cx="7619394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Noise depends crucially on C,</a:t>
            </a:r>
            <a:r>
              <a:rPr lang="en-GB" dirty="0" smtClean="0">
                <a:latin typeface="Symbol" panose="05050102010706020507" pitchFamily="18" charset="2"/>
              </a:rPr>
              <a:t> t</a:t>
            </a:r>
            <a:r>
              <a:rPr lang="en-GB" dirty="0" smtClean="0"/>
              <a:t>, </a:t>
            </a:r>
            <a:r>
              <a:rPr lang="en-GB" dirty="0" err="1" smtClean="0"/>
              <a:t>I</a:t>
            </a:r>
            <a:r>
              <a:rPr lang="en-GB" baseline="-25000" dirty="0" err="1" smtClean="0"/>
              <a:t>leak</a:t>
            </a:r>
            <a:r>
              <a:rPr lang="en-GB" dirty="0" smtClean="0"/>
              <a:t>, R and FET technology</a:t>
            </a:r>
          </a:p>
          <a:p>
            <a:endParaRPr lang="en-GB" dirty="0"/>
          </a:p>
          <a:p>
            <a:r>
              <a:rPr lang="en-GB" dirty="0" smtClean="0"/>
              <a:t>Noise can be minimized by an appropriate choice of </a:t>
            </a:r>
            <a:r>
              <a:rPr lang="en-GB" dirty="0" smtClean="0">
                <a:latin typeface="Symbol" panose="05050102010706020507" pitchFamily="18" charset="2"/>
              </a:rPr>
              <a:t>t</a:t>
            </a:r>
          </a:p>
          <a:p>
            <a:endParaRPr lang="en-GB" dirty="0"/>
          </a:p>
          <a:p>
            <a:r>
              <a:rPr lang="en-GB" dirty="0" smtClean="0"/>
              <a:t>Good practice: </a:t>
            </a:r>
          </a:p>
          <a:p>
            <a:endParaRPr lang="en-GB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	</a:t>
            </a:r>
            <a:r>
              <a:rPr lang="en-GB" dirty="0" smtClean="0"/>
              <a:t>reduce C (small pixels, narrow strips)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	</a:t>
            </a:r>
            <a:r>
              <a:rPr lang="en-GB" dirty="0" smtClean="0"/>
              <a:t>choose large bias resistor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	</a:t>
            </a:r>
            <a:r>
              <a:rPr lang="en-GB" dirty="0" smtClean="0"/>
              <a:t>best FET technology (good g</a:t>
            </a:r>
            <a:r>
              <a:rPr lang="en-GB" baseline="-25000" dirty="0" smtClean="0"/>
              <a:t>m</a:t>
            </a:r>
            <a:r>
              <a:rPr lang="en-GB" dirty="0" smtClean="0"/>
              <a:t>, low 1/f)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	</a:t>
            </a:r>
            <a:r>
              <a:rPr lang="en-GB" dirty="0" smtClean="0"/>
              <a:t>keep leakage current under control (cooling)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	</a:t>
            </a:r>
            <a:r>
              <a:rPr lang="en-GB" dirty="0" smtClean="0"/>
              <a:t>fast detectors (small t) need high g</a:t>
            </a:r>
            <a:r>
              <a:rPr lang="en-GB" baseline="-25000" dirty="0" smtClean="0"/>
              <a:t>m</a:t>
            </a:r>
            <a:r>
              <a:rPr lang="en-GB" dirty="0" smtClean="0"/>
              <a:t>: </a:t>
            </a:r>
          </a:p>
          <a:p>
            <a:r>
              <a:rPr lang="en-GB" dirty="0" smtClean="0"/>
              <a:t>                	=&gt; large I</a:t>
            </a:r>
            <a:r>
              <a:rPr lang="en-GB" baseline="-25000" dirty="0" smtClean="0"/>
              <a:t>D</a:t>
            </a:r>
            <a:r>
              <a:rPr lang="en-GB" dirty="0" smtClean="0"/>
              <a:t>, high power!</a:t>
            </a:r>
          </a:p>
          <a:p>
            <a:endParaRPr lang="en-GB" dirty="0"/>
          </a:p>
          <a:p>
            <a:r>
              <a:rPr lang="en-GB" dirty="0" smtClean="0"/>
              <a:t>More sophisticated filtering techniques are possible. 1/f noise can be reduced by</a:t>
            </a:r>
          </a:p>
          <a:p>
            <a:r>
              <a:rPr lang="en-GB" dirty="0" smtClean="0"/>
              <a:t>‘correlated double sampling’</a:t>
            </a:r>
            <a:endParaRPr lang="en-GB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3849758"/>
            <a:ext cx="2276475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8659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Examples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4A6A59D-944C-415D-B0AC-758C8F70E9DA}" type="slidenum">
              <a:rPr lang="en-US" smtClean="0"/>
              <a:pPr>
                <a:defRPr/>
              </a:pPr>
              <a:t>99</a:t>
            </a:fld>
            <a:endParaRPr lang="en-US" dirty="0"/>
          </a:p>
        </p:txBody>
      </p:sp>
      <p:graphicFrame>
        <p:nvGraphicFramePr>
          <p:cNvPr id="3" name="Tabel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9514945"/>
              </p:ext>
            </p:extLst>
          </p:nvPr>
        </p:nvGraphicFramePr>
        <p:xfrm>
          <a:off x="530010" y="2276872"/>
          <a:ext cx="7582450" cy="2438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58245"/>
                <a:gridCol w="758245"/>
                <a:gridCol w="758245"/>
                <a:gridCol w="758245"/>
                <a:gridCol w="758245"/>
                <a:gridCol w="758245"/>
                <a:gridCol w="758245"/>
                <a:gridCol w="758245"/>
                <a:gridCol w="758245"/>
                <a:gridCol w="758245"/>
              </a:tblGrid>
              <a:tr h="370840">
                <a:tc>
                  <a:txBody>
                    <a:bodyPr/>
                    <a:lstStyle/>
                    <a:p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Area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 err="1" smtClean="0"/>
                        <a:t>Capaci</a:t>
                      </a:r>
                      <a:r>
                        <a:rPr lang="en-GB" sz="1200" dirty="0" smtClean="0"/>
                        <a:t> </a:t>
                      </a:r>
                      <a:r>
                        <a:rPr lang="en-GB" sz="1200" dirty="0" err="1" smtClean="0"/>
                        <a:t>tance</a:t>
                      </a:r>
                      <a:r>
                        <a:rPr lang="en-GB" sz="1200" baseline="0" dirty="0" smtClean="0"/>
                        <a:t> 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gm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current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Shaping</a:t>
                      </a:r>
                    </a:p>
                    <a:p>
                      <a:endParaRPr lang="en-GB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Channel noise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Shot noise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Bias resistor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 smtClean="0"/>
                        <a:t>total</a:t>
                      </a:r>
                      <a:endParaRPr lang="en-GB" sz="1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Diode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1 x 1 cm²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33pF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800 µS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4</a:t>
                      </a:r>
                      <a:r>
                        <a:rPr lang="en-GB" sz="1400" baseline="0" dirty="0" smtClean="0"/>
                        <a:t>0 </a:t>
                      </a:r>
                      <a:r>
                        <a:rPr lang="en-GB" sz="1400" baseline="0" dirty="0" err="1" smtClean="0"/>
                        <a:t>nA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1 µs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760 e 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250 e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800 e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1125 e</a:t>
                      </a:r>
                    </a:p>
                    <a:p>
                      <a:endParaRPr lang="en-GB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Strip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baseline="0" dirty="0" smtClean="0"/>
                        <a:t>12 cm x 25 µm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15 pF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800 µS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2.0 µA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25 ns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2160 e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280 e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125 e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2190 e</a:t>
                      </a:r>
                      <a:endParaRPr lang="en-GB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Pixel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50</a:t>
                      </a:r>
                      <a:r>
                        <a:rPr lang="en-GB" sz="1400" baseline="0" dirty="0" smtClean="0"/>
                        <a:t>µm x 400µm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400fF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800µS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2.5 </a:t>
                      </a:r>
                      <a:r>
                        <a:rPr lang="en-GB" sz="1400" dirty="0" err="1" smtClean="0"/>
                        <a:t>nA</a:t>
                      </a:r>
                      <a:endParaRPr lang="en-GB" sz="1400" dirty="0" smtClean="0"/>
                    </a:p>
                    <a:p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25 ns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58 e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10 e 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- 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60</a:t>
                      </a:r>
                      <a:r>
                        <a:rPr lang="en-GB" sz="1400" baseline="0" dirty="0" smtClean="0"/>
                        <a:t> e</a:t>
                      </a:r>
                      <a:endParaRPr lang="en-GB" sz="14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Textfeld 5"/>
          <p:cNvSpPr txBox="1"/>
          <p:nvPr/>
        </p:nvSpPr>
        <p:spPr>
          <a:xfrm>
            <a:off x="467544" y="5034662"/>
            <a:ext cx="77572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The leakage currents for strip and pixel assume irradiation damaged sensors (LHC)</a:t>
            </a:r>
          </a:p>
          <a:p>
            <a:endParaRPr lang="en-GB" dirty="0"/>
          </a:p>
          <a:p>
            <a:r>
              <a:rPr lang="en-GB" dirty="0" smtClean="0"/>
              <a:t>Typical signal of a 300µm thick sensors for a MIP : 24000 e</a:t>
            </a:r>
          </a:p>
        </p:txBody>
      </p:sp>
    </p:spTree>
    <p:extLst>
      <p:ext uri="{BB962C8B-B14F-4D97-AF65-F5344CB8AC3E}">
        <p14:creationId xmlns:p14="http://schemas.microsoft.com/office/powerpoint/2010/main" val="1473023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_Standarddesign">
  <a:themeElements>
    <a:clrScheme name="2_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2_Standarddesign">
      <a:majorFont>
        <a:latin typeface="Arial"/>
        <a:ea typeface=""/>
        <a:cs typeface=""/>
      </a:majorFont>
      <a:minorFont>
        <a:latin typeface="Arial Unicode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tandard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Standard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tandard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tandard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tandard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tandard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7485</Words>
  <Application>Microsoft Office PowerPoint</Application>
  <PresentationFormat>Bildschirmpräsentation (4:3)</PresentationFormat>
  <Paragraphs>3139</Paragraphs>
  <Slides>148</Slides>
  <Notes>15</Notes>
  <HiddenSlides>0</HiddenSlides>
  <MMClips>0</MMClips>
  <ScaleCrop>false</ScaleCrop>
  <HeadingPairs>
    <vt:vector size="6" baseType="variant">
      <vt:variant>
        <vt:lpstr>Design</vt:lpstr>
      </vt:variant>
      <vt:variant>
        <vt:i4>1</vt:i4>
      </vt:variant>
      <vt:variant>
        <vt:lpstr>Eingebettete OLE-Server</vt:lpstr>
      </vt:variant>
      <vt:variant>
        <vt:i4>5</vt:i4>
      </vt:variant>
      <vt:variant>
        <vt:lpstr>Folientitel</vt:lpstr>
      </vt:variant>
      <vt:variant>
        <vt:i4>148</vt:i4>
      </vt:variant>
    </vt:vector>
  </HeadingPairs>
  <TitlesOfParts>
    <vt:vector size="154" baseType="lpstr">
      <vt:lpstr>2_Standarddesign</vt:lpstr>
      <vt:lpstr>Equation</vt:lpstr>
      <vt:lpstr>Formel</vt:lpstr>
      <vt:lpstr>Diagramm</vt:lpstr>
      <vt:lpstr>Chart</vt:lpstr>
      <vt:lpstr>Visio</vt:lpstr>
      <vt:lpstr>Silicon Detectors</vt:lpstr>
      <vt:lpstr>Silicon Detectors</vt:lpstr>
      <vt:lpstr>Literature</vt:lpstr>
      <vt:lpstr>Band Model</vt:lpstr>
      <vt:lpstr>Fermi-Statistics </vt:lpstr>
      <vt:lpstr>For E&gt;Ev</vt:lpstr>
      <vt:lpstr>Intrinsic Semiconductors</vt:lpstr>
      <vt:lpstr>Carrier Densities</vt:lpstr>
      <vt:lpstr>Carrier Density</vt:lpstr>
      <vt:lpstr>Doped Semiconductors</vt:lpstr>
      <vt:lpstr>Doped Semiconductors</vt:lpstr>
      <vt:lpstr>Doped Semiconductors</vt:lpstr>
      <vt:lpstr>Doping</vt:lpstr>
      <vt:lpstr>Basics: the pn-junction</vt:lpstr>
      <vt:lpstr>pn-junction forward biased</vt:lpstr>
      <vt:lpstr>pn-junction: reverse biased</vt:lpstr>
      <vt:lpstr>pn-junction under bias</vt:lpstr>
      <vt:lpstr>Depleted Diode: Current and Capacitance</vt:lpstr>
      <vt:lpstr>Leakage Current</vt:lpstr>
      <vt:lpstr>IV and CV characteristics</vt:lpstr>
      <vt:lpstr>Examples</vt:lpstr>
      <vt:lpstr>Solid State Ionisation Chamber</vt:lpstr>
      <vt:lpstr>Charge Transport</vt:lpstr>
      <vt:lpstr>Charge Collection time</vt:lpstr>
      <vt:lpstr>Charge Spread</vt:lpstr>
      <vt:lpstr>Charge Collection</vt:lpstr>
      <vt:lpstr>Charge Collection</vt:lpstr>
      <vt:lpstr>Planar Diode</vt:lpstr>
      <vt:lpstr>Segmented Device (Strip, Pixel)</vt:lpstr>
      <vt:lpstr>Consequences</vt:lpstr>
      <vt:lpstr>Impact Ionisation</vt:lpstr>
      <vt:lpstr>Impact Ionisation</vt:lpstr>
      <vt:lpstr>Interaction of Radiation with Matter </vt:lpstr>
      <vt:lpstr>Ionisation</vt:lpstr>
      <vt:lpstr>Ionisation</vt:lpstr>
      <vt:lpstr>Energy Loss in Thin Detectors</vt:lpstr>
      <vt:lpstr>Thin Detectors</vt:lpstr>
      <vt:lpstr>Signal Generation: Optical</vt:lpstr>
      <vt:lpstr>Light Absorption in Silicon</vt:lpstr>
      <vt:lpstr>Photon Conversion Efficiency</vt:lpstr>
      <vt:lpstr>X-ray absorption in Si</vt:lpstr>
      <vt:lpstr>X-Ray Detection</vt:lpstr>
      <vt:lpstr>Which Semiconductor?</vt:lpstr>
      <vt:lpstr>Why Silicon?</vt:lpstr>
      <vt:lpstr>PowerPoint-Präsentation</vt:lpstr>
      <vt:lpstr>Silicon Detectors</vt:lpstr>
      <vt:lpstr>Fabrication</vt:lpstr>
      <vt:lpstr>Fabrication</vt:lpstr>
      <vt:lpstr>Fabrication</vt:lpstr>
      <vt:lpstr>Fabrication</vt:lpstr>
      <vt:lpstr>Fabrication</vt:lpstr>
      <vt:lpstr>Fabrication</vt:lpstr>
      <vt:lpstr>Fabrication</vt:lpstr>
      <vt:lpstr>Fabrication</vt:lpstr>
      <vt:lpstr>Layout</vt:lpstr>
      <vt:lpstr>Device Simulation</vt:lpstr>
      <vt:lpstr>Cleanroom</vt:lpstr>
      <vt:lpstr>PowerPoint-Präsentation</vt:lpstr>
      <vt:lpstr>Basic Silicon Detector Types</vt:lpstr>
      <vt:lpstr>Planar Diode</vt:lpstr>
      <vt:lpstr>Strip Detectors</vt:lpstr>
      <vt:lpstr>Resolution</vt:lpstr>
      <vt:lpstr>Coupling/Bias</vt:lpstr>
      <vt:lpstr>Double sided strip detector</vt:lpstr>
      <vt:lpstr>Interstrip Insulation</vt:lpstr>
      <vt:lpstr>Pixel/pad detectors</vt:lpstr>
      <vt:lpstr>Sideward Depletion</vt:lpstr>
      <vt:lpstr>Silicon Drift Detector</vt:lpstr>
      <vt:lpstr>Silicon Drift Detector</vt:lpstr>
      <vt:lpstr>CCD</vt:lpstr>
      <vt:lpstr>Silicon Photomultiplier</vt:lpstr>
      <vt:lpstr>Silicon Photomultiplier</vt:lpstr>
      <vt:lpstr>Silicon Photomultiplier</vt:lpstr>
      <vt:lpstr>Advantages</vt:lpstr>
      <vt:lpstr>Cross talk</vt:lpstr>
      <vt:lpstr>Dark Rate</vt:lpstr>
      <vt:lpstr>Geiger efficiency of electrons and holes</vt:lpstr>
      <vt:lpstr>Sensitivity at different wavelengths</vt:lpstr>
      <vt:lpstr>Spectral Response </vt:lpstr>
      <vt:lpstr>Radiation Damage</vt:lpstr>
      <vt:lpstr>Increase of leakage currents </vt:lpstr>
      <vt:lpstr>Type Inversion </vt:lpstr>
      <vt:lpstr>Detector Type</vt:lpstr>
      <vt:lpstr>Strip insulation</vt:lpstr>
      <vt:lpstr>Trapping in highly irradiated detectors</vt:lpstr>
      <vt:lpstr>Electric field and drift velocity</vt:lpstr>
      <vt:lpstr>“3D” Detectors</vt:lpstr>
      <vt:lpstr>“3D” Detectors</vt:lpstr>
      <vt:lpstr>Signal Amplification</vt:lpstr>
      <vt:lpstr>Signal Amplifiction</vt:lpstr>
      <vt:lpstr>Noise Soures</vt:lpstr>
      <vt:lpstr>Noise Sources</vt:lpstr>
      <vt:lpstr>Noise Sources</vt:lpstr>
      <vt:lpstr>Filtering</vt:lpstr>
      <vt:lpstr>Evaluation</vt:lpstr>
      <vt:lpstr>Noise Sources</vt:lpstr>
      <vt:lpstr>Typical behaviour</vt:lpstr>
      <vt:lpstr>Notes</vt:lpstr>
      <vt:lpstr>Examples</vt:lpstr>
      <vt:lpstr>ASICs</vt:lpstr>
      <vt:lpstr>Interconnection</vt:lpstr>
      <vt:lpstr>Pixel Detector Electronics</vt:lpstr>
      <vt:lpstr>3D Interconnection</vt:lpstr>
      <vt:lpstr>Advantages for Module Design</vt:lpstr>
      <vt:lpstr>New Concepts</vt:lpstr>
      <vt:lpstr>CMOS Sensors</vt:lpstr>
      <vt:lpstr>CMOS Sensors: MAPS</vt:lpstr>
      <vt:lpstr>Multiple Well Technologies</vt:lpstr>
      <vt:lpstr>Summary: Integration</vt:lpstr>
      <vt:lpstr>The DEPFET active pixel sensor</vt:lpstr>
      <vt:lpstr>Matrix operation</vt:lpstr>
      <vt:lpstr>How does it work?</vt:lpstr>
      <vt:lpstr>Gain and Noise</vt:lpstr>
      <vt:lpstr>Detector Systems</vt:lpstr>
      <vt:lpstr>Tracking Detectors</vt:lpstr>
      <vt:lpstr>Impact Parameter</vt:lpstr>
      <vt:lpstr>What has/will be achieved</vt:lpstr>
      <vt:lpstr>Some History</vt:lpstr>
      <vt:lpstr>History</vt:lpstr>
      <vt:lpstr>ATLAS and ATLAS Inner Detector</vt:lpstr>
      <vt:lpstr>The ATLAS Inner Detector</vt:lpstr>
      <vt:lpstr> Pixel Detector Module</vt:lpstr>
      <vt:lpstr>Semiconductor Tracker (SCT)</vt:lpstr>
      <vt:lpstr>SCT Modules</vt:lpstr>
      <vt:lpstr>SCT Silicon Detectors</vt:lpstr>
      <vt:lpstr>Belle II</vt:lpstr>
      <vt:lpstr>Requirements for the  Belle II detector</vt:lpstr>
      <vt:lpstr>PowerPoint-Präsentation</vt:lpstr>
      <vt:lpstr>How does this compare?</vt:lpstr>
      <vt:lpstr>Sensor Module/Ladder</vt:lpstr>
      <vt:lpstr>ASICs for control and readout</vt:lpstr>
      <vt:lpstr>Sensor Thinning </vt:lpstr>
      <vt:lpstr> Prototype at a beam test</vt:lpstr>
      <vt:lpstr>All-silicon module – material budget (single layer)</vt:lpstr>
      <vt:lpstr>Injection Noise &amp; Gating</vt:lpstr>
      <vt:lpstr>Gated Operation</vt:lpstr>
      <vt:lpstr>Electron drift directions</vt:lpstr>
      <vt:lpstr>Tests with laser</vt:lpstr>
      <vt:lpstr>More DEPFETs</vt:lpstr>
      <vt:lpstr>Repetitive Readout</vt:lpstr>
      <vt:lpstr>End of 2nd Lecture</vt:lpstr>
      <vt:lpstr>Punch through biassing </vt:lpstr>
      <vt:lpstr>Punch Through Characteristic I-V curve</vt:lpstr>
      <vt:lpstr>Punch Through Characteristic [I]</vt:lpstr>
      <vt:lpstr>Punch Through Characteristic [II]</vt:lpstr>
      <vt:lpstr>Punch Through Characteristic [III]</vt:lpstr>
      <vt:lpstr>Punch Through Characteristic [IV]</vt:lpstr>
      <vt:lpstr>Punch Through Characteristic [V]</vt:lpstr>
    </vt:vector>
  </TitlesOfParts>
  <Company>hll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moser</dc:creator>
  <cp:lastModifiedBy>Hans-Günther Moser</cp:lastModifiedBy>
  <cp:revision>730</cp:revision>
  <dcterms:created xsi:type="dcterms:W3CDTF">2006-06-22T07:15:02Z</dcterms:created>
  <dcterms:modified xsi:type="dcterms:W3CDTF">2016-07-05T06:33:51Z</dcterms:modified>
</cp:coreProperties>
</file>