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50" r:id="rId3"/>
    <p:sldId id="429" r:id="rId4"/>
    <p:sldId id="432" r:id="rId5"/>
    <p:sldId id="430" r:id="rId6"/>
    <p:sldId id="451" r:id="rId7"/>
    <p:sldId id="399" r:id="rId8"/>
    <p:sldId id="346" r:id="rId9"/>
    <p:sldId id="403" r:id="rId10"/>
    <p:sldId id="407" r:id="rId11"/>
    <p:sldId id="401" r:id="rId12"/>
    <p:sldId id="433" r:id="rId13"/>
    <p:sldId id="434" r:id="rId14"/>
    <p:sldId id="435" r:id="rId15"/>
    <p:sldId id="440" r:id="rId16"/>
    <p:sldId id="443" r:id="rId17"/>
    <p:sldId id="438" r:id="rId18"/>
    <p:sldId id="441" r:id="rId19"/>
    <p:sldId id="436" r:id="rId20"/>
    <p:sldId id="413" r:id="rId21"/>
    <p:sldId id="428" r:id="rId22"/>
    <p:sldId id="442" r:id="rId23"/>
    <p:sldId id="444" r:id="rId24"/>
    <p:sldId id="445" r:id="rId25"/>
    <p:sldId id="446" r:id="rId26"/>
    <p:sldId id="447" r:id="rId27"/>
    <p:sldId id="415" r:id="rId28"/>
    <p:sldId id="449" r:id="rId29"/>
    <p:sldId id="448" r:id="rId30"/>
  </p:sldIdLst>
  <p:sldSz cx="9144000" cy="6858000" type="screen4x3"/>
  <p:notesSz cx="6797675" cy="9926638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7F82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59" autoAdjust="0"/>
  </p:normalViewPr>
  <p:slideViewPr>
    <p:cSldViewPr snapToGrid="0" snapToObjects="1">
      <p:cViewPr varScale="1">
        <p:scale>
          <a:sx n="74" d="100"/>
          <a:sy n="74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675EE9-DED4-41D6-B9EA-88F6BDD75EA9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190589-C909-4C46-8138-F3BE4D6D78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D1B9A4-C6EF-4271-99E5-D9D83A5F6E58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FDFF00-4729-42B3-BEB0-BE745516E8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FF7E0-F2FF-4020-8371-8E248D3C6F7F}" type="slidenum">
              <a:rPr lang="es-ES" smtClean="0">
                <a:latin typeface="Arial" pitchFamily="34" charset="0"/>
              </a:rPr>
              <a:pPr/>
              <a:t>4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solidFill>
            <a:srgbClr val="FFFFFF"/>
          </a:solidFill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7005" y="4716463"/>
            <a:ext cx="4983666" cy="44640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58" tIns="45579" rIns="91158" bIns="45579"/>
          <a:lstStyle/>
          <a:p>
            <a:pPr eaLnBrk="1" hangingPunct="1"/>
            <a:endParaRPr lang="es-ES" smtClean="0">
              <a:latin typeface="Arial" pitchFamily="34" charset="0"/>
            </a:endParaRPr>
          </a:p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7CA09-CA0F-49B7-B1B0-C530AC276679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026D-B5C9-4F55-B5D4-11B8AECD47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04C33-B0EC-476D-BAEA-15C4DBDDB2F9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AB10-2AC2-4A99-826B-78AF42338D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80E3-3130-4FF2-B046-8B5D0CEFEF21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B18E3-3BA2-4724-B2CE-2799D78B26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94D01-67A4-4A48-894F-74EF6889650D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06F5-34FE-4799-9619-066664DC35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2405A-C0BB-43E6-B032-8A2979E2C027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9D03-0568-4364-BC60-5CBCF38437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0922-2980-4BB7-8417-051D1BAB6593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1094-F5F9-4EEE-AFCD-87FFF4A17C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988E0-C109-47D9-B9EB-429FE597A11C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80354-3681-4DF2-A57F-71F4DBEEC9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EB89D-690D-4E80-878D-F8D50437A37F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CC04-12BD-4CF6-8966-82A8B1DA86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E34B-8FE3-4614-A4CB-949F5962F3C4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60DCF-2D61-48EE-90C6-DDDBCF2029F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EDFD-96C6-4A37-B2EF-EDBAB423A029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49D65-20F2-404B-8F2C-4B68A40F46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8B9D26-2250-4331-BDE4-C01917D41D95}" type="datetimeFigureOut">
              <a:rPr lang="es-ES"/>
              <a:pPr>
                <a:defRPr/>
              </a:pPr>
              <a:t>14/09/2016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12C58E-5062-4875-A935-22A371F0A9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uadroTexto 4"/>
          <p:cNvSpPr txBox="1">
            <a:spLocks noChangeArrowheads="1"/>
          </p:cNvSpPr>
          <p:nvPr/>
        </p:nvSpPr>
        <p:spPr bwMode="auto">
          <a:xfrm>
            <a:off x="222250" y="4219575"/>
            <a:ext cx="83439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u="sng" dirty="0" smtClean="0">
                <a:solidFill>
                  <a:schemeClr val="tx2"/>
                </a:solidFill>
              </a:rPr>
              <a:t>PXD9 EMI STUDY</a:t>
            </a:r>
            <a:endParaRPr lang="en-US" sz="6000" b="1" u="sng" dirty="0">
              <a:solidFill>
                <a:schemeClr val="tx2"/>
              </a:solidFill>
            </a:endParaRPr>
          </a:p>
        </p:txBody>
      </p:sp>
      <p:sp>
        <p:nvSpPr>
          <p:cNvPr id="3075" name="Rectángulo 5"/>
          <p:cNvSpPr>
            <a:spLocks noChangeArrowheads="1"/>
          </p:cNvSpPr>
          <p:nvPr/>
        </p:nvSpPr>
        <p:spPr bwMode="auto">
          <a:xfrm>
            <a:off x="2240924" y="5776913"/>
            <a:ext cx="68395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es-ES" sz="2000" dirty="0" err="1" smtClean="0">
                <a:solidFill>
                  <a:schemeClr val="bg1"/>
                </a:solidFill>
              </a:rPr>
              <a:t>M.Iglesias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r>
              <a:rPr lang="es-ES" sz="2000" dirty="0" err="1" smtClean="0">
                <a:solidFill>
                  <a:schemeClr val="bg1"/>
                </a:solidFill>
              </a:rPr>
              <a:t>I.Echeverria</a:t>
            </a:r>
            <a:r>
              <a:rPr lang="es-ES" sz="2000" dirty="0" smtClean="0">
                <a:solidFill>
                  <a:schemeClr val="bg1"/>
                </a:solidFill>
              </a:rPr>
              <a:t> ,</a:t>
            </a:r>
            <a:r>
              <a:rPr lang="es-ES" sz="2000" b="1" u="sng" dirty="0" smtClean="0">
                <a:solidFill>
                  <a:schemeClr val="bg1"/>
                </a:solidFill>
              </a:rPr>
              <a:t>Fernando </a:t>
            </a:r>
            <a:r>
              <a:rPr lang="es-ES" sz="2000" b="1" u="sng" dirty="0" err="1" smtClean="0">
                <a:solidFill>
                  <a:schemeClr val="bg1"/>
                </a:solidFill>
              </a:rPr>
              <a:t>Arteche</a:t>
            </a:r>
            <a:r>
              <a:rPr lang="es-ES" sz="2000" b="1" u="sng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,</a:t>
            </a:r>
            <a:r>
              <a:rPr lang="es-ES" sz="2000" dirty="0" err="1" smtClean="0">
                <a:solidFill>
                  <a:schemeClr val="bg1"/>
                </a:solidFill>
              </a:rPr>
              <a:t>Philipp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Leitl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r>
              <a:rPr lang="es-ES" sz="2000" dirty="0" err="1" smtClean="0">
                <a:solidFill>
                  <a:schemeClr val="bg1"/>
                </a:solidFill>
              </a:rPr>
              <a:t>Felix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Müller</a:t>
            </a:r>
            <a:r>
              <a:rPr lang="es-ES" sz="2000" dirty="0" smtClean="0">
                <a:solidFill>
                  <a:schemeClr val="bg1"/>
                </a:solidFill>
              </a:rPr>
              <a:t> and Hans-</a:t>
            </a:r>
            <a:r>
              <a:rPr lang="es-ES" sz="2000" dirty="0" err="1" smtClean="0">
                <a:solidFill>
                  <a:schemeClr val="bg1"/>
                </a:solidFill>
              </a:rPr>
              <a:t>Günther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Mosser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76" name="3 CuadroTexto"/>
          <p:cNvSpPr txBox="1">
            <a:spLocks noChangeArrowheads="1"/>
          </p:cNvSpPr>
          <p:nvPr/>
        </p:nvSpPr>
        <p:spPr bwMode="auto">
          <a:xfrm>
            <a:off x="1358900" y="169863"/>
            <a:ext cx="6905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FF00"/>
                </a:solidFill>
                <a:latin typeface="Calibri" pitchFamily="34" charset="0"/>
              </a:rPr>
              <a:t>10 th VXD Belle II Workshop</a:t>
            </a:r>
          </a:p>
          <a:p>
            <a:pPr algn="ctr"/>
            <a:r>
              <a:rPr lang="en-US" sz="2400" b="1" i="1">
                <a:solidFill>
                  <a:srgbClr val="FFFF00"/>
                </a:solidFill>
                <a:latin typeface="Calibri" pitchFamily="34" charset="0"/>
              </a:rPr>
              <a:t>Santander-SPAIN, 14-16 September 2016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1508642" y="5495203"/>
            <a:ext cx="5600700" cy="73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u="sng" dirty="0">
                <a:latin typeface="+mn-lt"/>
                <a:cs typeface="+mn-cs"/>
              </a:rPr>
              <a:t>Noise injection – HF current probes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 dirty="0">
                <a:latin typeface="+mn-lt"/>
                <a:cs typeface="+mn-cs"/>
              </a:rPr>
              <a:t>High ratio – perturbing / background signal </a:t>
            </a:r>
          </a:p>
        </p:txBody>
      </p:sp>
      <p:pic>
        <p:nvPicPr>
          <p:cNvPr id="14346" name="7 Imagen" descr="med1_010.PNG"/>
          <p:cNvPicPr>
            <a:picLocks noChangeAspect="1" noChangeArrowheads="1"/>
          </p:cNvPicPr>
          <p:nvPr/>
        </p:nvPicPr>
        <p:blipFill>
          <a:blip r:embed="rId2"/>
          <a:srcRect b="11295"/>
          <a:stretch>
            <a:fillRect/>
          </a:stretch>
        </p:blipFill>
        <p:spPr bwMode="auto">
          <a:xfrm>
            <a:off x="309094" y="876300"/>
            <a:ext cx="8516252" cy="463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14 CuadroTexto"/>
          <p:cNvSpPr txBox="1">
            <a:spLocks noChangeArrowheads="1"/>
          </p:cNvSpPr>
          <p:nvPr/>
        </p:nvSpPr>
        <p:spPr bwMode="auto">
          <a:xfrm>
            <a:off x="1604023" y="5022908"/>
            <a:ext cx="2552341" cy="28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BACKGROUND SIGNAL</a:t>
            </a:r>
          </a:p>
        </p:txBody>
      </p:sp>
      <p:cxnSp>
        <p:nvCxnSpPr>
          <p:cNvPr id="17" name="16 Conector recto"/>
          <p:cNvCxnSpPr/>
          <p:nvPr/>
        </p:nvCxnSpPr>
        <p:spPr bwMode="auto">
          <a:xfrm>
            <a:off x="1797210" y="2860086"/>
            <a:ext cx="32366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 bwMode="auto">
          <a:xfrm>
            <a:off x="2078682" y="4031088"/>
            <a:ext cx="4587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 bwMode="auto">
          <a:xfrm>
            <a:off x="3038341" y="2860086"/>
            <a:ext cx="0" cy="1171002"/>
          </a:xfrm>
          <a:prstGeom prst="straightConnector1">
            <a:avLst/>
          </a:prstGeom>
          <a:ln>
            <a:solidFill>
              <a:srgbClr val="37F828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 bwMode="auto">
          <a:xfrm>
            <a:off x="3415541" y="3526052"/>
            <a:ext cx="14249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50" dirty="0" smtClean="0"/>
              <a:t>32 </a:t>
            </a:r>
            <a:r>
              <a:rPr lang="es-ES" sz="1050" dirty="0"/>
              <a:t>dB=Factor </a:t>
            </a:r>
            <a:r>
              <a:rPr lang="es-ES" sz="1050" dirty="0" smtClean="0"/>
              <a:t>40  </a:t>
            </a:r>
            <a:endParaRPr lang="es-ES" sz="1050" dirty="0"/>
          </a:p>
        </p:txBody>
      </p:sp>
      <p:sp>
        <p:nvSpPr>
          <p:cNvPr id="24" name="1 Título"/>
          <p:cNvSpPr>
            <a:spLocks noGrp="1"/>
          </p:cNvSpPr>
          <p:nvPr>
            <p:ph type="title"/>
          </p:nvPr>
        </p:nvSpPr>
        <p:spPr>
          <a:xfrm>
            <a:off x="13419" y="0"/>
            <a:ext cx="6846886" cy="876300"/>
          </a:xfrm>
        </p:spPr>
        <p:txBody>
          <a:bodyPr>
            <a:noAutofit/>
          </a:bodyPr>
          <a:lstStyle/>
          <a:p>
            <a:pPr algn="l"/>
            <a:r>
              <a:rPr lang="en-US" sz="3400" b="1" u="sng" dirty="0" smtClean="0"/>
              <a:t>2.1 RF susceptibility test: Test Set-up  </a:t>
            </a:r>
            <a:endParaRPr lang="en-US" sz="3400" b="1" u="sng" dirty="0"/>
          </a:p>
        </p:txBody>
      </p:sp>
      <p:sp>
        <p:nvSpPr>
          <p:cNvPr id="26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10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7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Marcador de contenido"/>
          <p:cNvSpPr>
            <a:spLocks noGrp="1"/>
          </p:cNvSpPr>
          <p:nvPr>
            <p:ph idx="1"/>
          </p:nvPr>
        </p:nvSpPr>
        <p:spPr>
          <a:xfrm>
            <a:off x="0" y="876300"/>
            <a:ext cx="8896350" cy="2573482"/>
          </a:xfrm>
        </p:spPr>
        <p:txBody>
          <a:bodyPr/>
          <a:lstStyle/>
          <a:p>
            <a:pPr lvl="1" eaLnBrk="1" hangingPunct="1">
              <a:buFont typeface="Arial" charset="0"/>
              <a:buNone/>
            </a:pPr>
            <a:r>
              <a:rPr lang="en-GB" sz="1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The Performance of the PXD system has been evaluated via RMS value of each pixel </a:t>
            </a:r>
            <a:endParaRPr lang="en-GB" sz="1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lvl="1" eaLnBrk="1" hangingPunct="1"/>
            <a:r>
              <a:rPr lang="en-GB" sz="1600" b="1" u="sng" dirty="0" smtClean="0">
                <a:sym typeface="Wingdings" pitchFamily="2" charset="2"/>
              </a:rPr>
              <a:t>PHYSICAL MAPPING</a:t>
            </a:r>
            <a:r>
              <a:rPr lang="en-GB" sz="1800" dirty="0" smtClean="0">
                <a:sym typeface="Wingdings" pitchFamily="2" charset="2"/>
              </a:rPr>
              <a:t>: Pixel distribution directly on the sensor768x256</a:t>
            </a:r>
          </a:p>
          <a:p>
            <a:pPr lvl="1" eaLnBrk="1" hangingPunct="1"/>
            <a:r>
              <a:rPr lang="en-GB" sz="1600" b="1" u="sng" dirty="0" smtClean="0">
                <a:sym typeface="Wingdings" pitchFamily="2" charset="2"/>
              </a:rPr>
              <a:t>ELECTRICAL MAPPING</a:t>
            </a:r>
            <a:r>
              <a:rPr lang="en-GB" sz="1800" dirty="0" smtClean="0">
                <a:sym typeface="Wingdings" pitchFamily="2" charset="2"/>
              </a:rPr>
              <a:t>: Electrical connection representation of the pixels with the readout.192 x 1000 </a:t>
            </a:r>
          </a:p>
          <a:p>
            <a:pPr lvl="2" eaLnBrk="1" hangingPunct="1">
              <a:buFont typeface="Arial" charset="0"/>
              <a:buChar char="–"/>
            </a:pPr>
            <a:r>
              <a:rPr lang="en-GB" sz="1600" dirty="0" smtClean="0">
                <a:sym typeface="Wingdings" pitchFamily="2" charset="2"/>
              </a:rPr>
              <a:t>Y Axis: 192 gates controlled by 6 switchers</a:t>
            </a:r>
          </a:p>
          <a:p>
            <a:pPr lvl="2" eaLnBrk="1" hangingPunct="1">
              <a:buFont typeface="Arial" charset="0"/>
              <a:buChar char="–"/>
            </a:pPr>
            <a:r>
              <a:rPr lang="en-GB" sz="1600" dirty="0" smtClean="0">
                <a:sym typeface="Wingdings" pitchFamily="2" charset="2"/>
              </a:rPr>
              <a:t>X Axis: 1000 drains connected to the 4 DCD</a:t>
            </a:r>
            <a:endParaRPr lang="en-GB" sz="2000" dirty="0" smtClean="0">
              <a:sym typeface="Wingdings" pitchFamily="2" charset="2"/>
            </a:endParaRPr>
          </a:p>
          <a:p>
            <a:pPr lvl="1" eaLnBrk="1" hangingPunct="1"/>
            <a:r>
              <a:rPr lang="en-GB" sz="1600" b="1" u="sng" dirty="0" smtClean="0">
                <a:sym typeface="Wingdings" pitchFamily="2" charset="2"/>
              </a:rPr>
              <a:t>NOISE DISTRIBUTION</a:t>
            </a:r>
            <a:r>
              <a:rPr lang="en-GB" sz="2000" b="1" dirty="0" smtClean="0">
                <a:sym typeface="Wingdings" pitchFamily="2" charset="2"/>
              </a:rPr>
              <a:t>: </a:t>
            </a:r>
            <a:r>
              <a:rPr lang="en-GB" sz="1800" dirty="0" smtClean="0">
                <a:sym typeface="Wingdings" pitchFamily="2" charset="2"/>
              </a:rPr>
              <a:t>Number of counts for each pixel value (Analogue to Digital Units). The histogram is obtained  based on 300 events</a:t>
            </a:r>
          </a:p>
        </p:txBody>
      </p:sp>
      <p:pic>
        <p:nvPicPr>
          <p:cNvPr id="10245" name="27 Imagen" descr="run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503" y="3449782"/>
            <a:ext cx="7777206" cy="279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2"/>
          <p:cNvSpPr txBox="1">
            <a:spLocks noChangeArrowheads="1"/>
          </p:cNvSpPr>
          <p:nvPr/>
        </p:nvSpPr>
        <p:spPr bwMode="auto">
          <a:xfrm>
            <a:off x="3674153" y="6102350"/>
            <a:ext cx="1520825" cy="292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sz="1100" b="1">
                <a:latin typeface="Calibri" pitchFamily="34" charset="0"/>
              </a:rPr>
              <a:t>PHYSICAL MAPPING</a:t>
            </a:r>
            <a:endParaRPr lang="es-ES" b="1"/>
          </a:p>
        </p:txBody>
      </p:sp>
      <p:sp>
        <p:nvSpPr>
          <p:cNvPr id="10247" name="Text Box 2"/>
          <p:cNvSpPr txBox="1">
            <a:spLocks noChangeArrowheads="1"/>
          </p:cNvSpPr>
          <p:nvPr/>
        </p:nvSpPr>
        <p:spPr bwMode="auto">
          <a:xfrm>
            <a:off x="5946298" y="6102350"/>
            <a:ext cx="1520825" cy="292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sz="1100" b="1" dirty="0">
                <a:latin typeface="Calibri" pitchFamily="34" charset="0"/>
              </a:rPr>
              <a:t>ELECTRICAL MAPPING</a:t>
            </a:r>
            <a:endParaRPr lang="es-ES" b="1" dirty="0"/>
          </a:p>
        </p:txBody>
      </p:sp>
      <p:sp>
        <p:nvSpPr>
          <p:cNvPr id="10248" name="Text Box 2"/>
          <p:cNvSpPr txBox="1">
            <a:spLocks noChangeArrowheads="1"/>
          </p:cNvSpPr>
          <p:nvPr/>
        </p:nvSpPr>
        <p:spPr bwMode="auto">
          <a:xfrm>
            <a:off x="1754721" y="6102350"/>
            <a:ext cx="1520825" cy="292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sz="1100" b="1">
                <a:latin typeface="Calibri" pitchFamily="34" charset="0"/>
              </a:rPr>
              <a:t>NOISE DISTRIBUTION</a:t>
            </a:r>
            <a:endParaRPr lang="es-ES" b="1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3419" y="0"/>
            <a:ext cx="6846886" cy="876300"/>
          </a:xfrm>
        </p:spPr>
        <p:txBody>
          <a:bodyPr>
            <a:noAutofit/>
          </a:bodyPr>
          <a:lstStyle/>
          <a:p>
            <a:pPr algn="l"/>
            <a:r>
              <a:rPr lang="en-US" sz="3400" b="1" u="sng" dirty="0" smtClean="0"/>
              <a:t>2.1 RF susceptibility test: Test Set-up  </a:t>
            </a:r>
            <a:endParaRPr lang="en-US" sz="3400" b="1" u="sng" dirty="0"/>
          </a:p>
        </p:txBody>
      </p:sp>
      <p:sp>
        <p:nvSpPr>
          <p:cNvPr id="12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11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3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 </a:t>
            </a:r>
            <a:r>
              <a:rPr lang="en-US" sz="3200" b="1" u="sng" dirty="0" smtClean="0"/>
              <a:t>Susceptibility test to noise on power cables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673" y="876301"/>
            <a:ext cx="8922327" cy="2753590"/>
          </a:xfrm>
        </p:spPr>
        <p:txBody>
          <a:bodyPr/>
          <a:lstStyle/>
          <a:p>
            <a:r>
              <a:rPr lang="en-US" sz="2800" dirty="0" smtClean="0"/>
              <a:t>Perturbing current is injected into PXD power cables (PS)</a:t>
            </a:r>
          </a:p>
          <a:p>
            <a:pPr lvl="1"/>
            <a:r>
              <a:rPr lang="en-US" sz="2400" dirty="0" smtClean="0"/>
              <a:t>Several amplitudes &amp; frequencies  ( up to 400 MHz)</a:t>
            </a:r>
          </a:p>
          <a:p>
            <a:r>
              <a:rPr lang="en-US" sz="2800" dirty="0" smtClean="0"/>
              <a:t>It is equivalent to CM and DM noise coming through power lines (complementary test)</a:t>
            </a:r>
          </a:p>
          <a:p>
            <a:pPr lvl="1"/>
            <a:r>
              <a:rPr lang="en-US" sz="2400" dirty="0" smtClean="0"/>
              <a:t>PS noise  (CM &amp; DM)</a:t>
            </a:r>
          </a:p>
          <a:p>
            <a:pPr lvl="1"/>
            <a:r>
              <a:rPr lang="en-US" sz="2400" dirty="0" smtClean="0"/>
              <a:t>External coupling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r="3804"/>
          <a:stretch>
            <a:fillRect/>
          </a:stretch>
        </p:blipFill>
        <p:spPr bwMode="auto">
          <a:xfrm>
            <a:off x="0" y="3629891"/>
            <a:ext cx="5929745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184073" y="3034145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rgbClr val="FF0000"/>
                </a:solidFill>
              </a:rPr>
              <a:t>11 </a:t>
            </a:r>
            <a:r>
              <a:rPr lang="es-ES" b="1" u="sng" dirty="0" err="1" smtClean="0">
                <a:solidFill>
                  <a:srgbClr val="FF0000"/>
                </a:solidFill>
              </a:rPr>
              <a:t>groups</a:t>
            </a:r>
            <a:r>
              <a:rPr lang="es-ES" b="1" u="sng" dirty="0" smtClean="0">
                <a:solidFill>
                  <a:srgbClr val="FF0000"/>
                </a:solidFill>
              </a:rPr>
              <a:t> of </a:t>
            </a:r>
            <a:r>
              <a:rPr lang="es-ES" b="1" u="sng" dirty="0" err="1" smtClean="0">
                <a:solidFill>
                  <a:srgbClr val="FF0000"/>
                </a:solidFill>
              </a:rPr>
              <a:t>lines</a:t>
            </a:r>
            <a:r>
              <a:rPr lang="es-ES" b="1" u="sng" dirty="0" smtClean="0">
                <a:solidFill>
                  <a:srgbClr val="FF0000"/>
                </a:solidFill>
              </a:rPr>
              <a:t> </a:t>
            </a:r>
            <a:r>
              <a:rPr lang="es-ES" b="1" u="sng" dirty="0" err="1" smtClean="0">
                <a:solidFill>
                  <a:srgbClr val="FF0000"/>
                </a:solidFill>
              </a:rPr>
              <a:t>have</a:t>
            </a:r>
            <a:r>
              <a:rPr lang="es-ES" b="1" u="sng" dirty="0" smtClean="0">
                <a:solidFill>
                  <a:srgbClr val="FF0000"/>
                </a:solidFill>
              </a:rPr>
              <a:t> </a:t>
            </a:r>
            <a:r>
              <a:rPr lang="es-ES" b="1" u="sng" dirty="0" err="1" smtClean="0">
                <a:solidFill>
                  <a:srgbClr val="FF0000"/>
                </a:solidFill>
              </a:rPr>
              <a:t>been</a:t>
            </a:r>
            <a:r>
              <a:rPr lang="es-ES" b="1" u="sng" dirty="0" smtClean="0">
                <a:solidFill>
                  <a:srgbClr val="FF0000"/>
                </a:solidFill>
              </a:rPr>
              <a:t> </a:t>
            </a:r>
            <a:r>
              <a:rPr lang="es-ES" b="1" u="sng" dirty="0" err="1" smtClean="0">
                <a:solidFill>
                  <a:srgbClr val="FF0000"/>
                </a:solidFill>
              </a:rPr>
              <a:t>characterized</a:t>
            </a:r>
            <a:endParaRPr lang="es-ES" b="1" u="sng" dirty="0">
              <a:solidFill>
                <a:srgbClr val="FF0000"/>
              </a:solidFill>
            </a:endParaRPr>
          </a:p>
        </p:txBody>
      </p:sp>
      <p:pic>
        <p:nvPicPr>
          <p:cNvPr id="8" name="14 Imagen" descr="_1140241.JPG"/>
          <p:cNvPicPr>
            <a:picLocks noChangeAspect="1"/>
          </p:cNvPicPr>
          <p:nvPr/>
        </p:nvPicPr>
        <p:blipFill>
          <a:blip r:embed="rId3"/>
          <a:srcRect l="31781" t="28487" r="43447" b="39995"/>
          <a:stretch>
            <a:fillRect/>
          </a:stretch>
        </p:blipFill>
        <p:spPr bwMode="auto">
          <a:xfrm>
            <a:off x="6026730" y="3722834"/>
            <a:ext cx="3042208" cy="25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12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 </a:t>
            </a:r>
            <a:r>
              <a:rPr lang="en-US" sz="3200" b="1" u="sng" dirty="0" smtClean="0"/>
              <a:t>Susceptibility test to noise on power cables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674" y="876301"/>
            <a:ext cx="8132618" cy="2019299"/>
          </a:xfrm>
        </p:spPr>
        <p:txBody>
          <a:bodyPr/>
          <a:lstStyle/>
          <a:p>
            <a:r>
              <a:rPr lang="en-US" sz="2800" dirty="0" smtClean="0"/>
              <a:t>A group of lines have been selected based on :</a:t>
            </a:r>
          </a:p>
          <a:p>
            <a:pPr lvl="1"/>
            <a:r>
              <a:rPr lang="en-US" sz="2600" dirty="0" smtClean="0"/>
              <a:t>Previous emission tests</a:t>
            </a:r>
          </a:p>
          <a:p>
            <a:pPr lvl="2"/>
            <a:r>
              <a:rPr lang="en-US" dirty="0" smtClean="0"/>
              <a:t>Emission and immunity tests are complementary</a:t>
            </a:r>
          </a:p>
          <a:p>
            <a:pPr lvl="1"/>
            <a:r>
              <a:rPr lang="en-US" sz="2600" dirty="0" smtClean="0"/>
              <a:t>Analysis of signal circuit  - Critical lines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" y="2762250"/>
            <a:ext cx="24653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439863" y="3559175"/>
            <a:ext cx="704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1" dirty="0"/>
              <a:t>DCDC1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813" y="4011613"/>
            <a:ext cx="24638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813" y="5126038"/>
            <a:ext cx="25908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1439863" y="4872038"/>
            <a:ext cx="704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1" dirty="0"/>
              <a:t>DCDC2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439863" y="6076950"/>
            <a:ext cx="704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1" dirty="0"/>
              <a:t>DCDC3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3097" y="2895600"/>
            <a:ext cx="5021309" cy="287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13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3.1 </a:t>
            </a:r>
            <a:r>
              <a:rPr lang="en-US" sz="3200" b="1" u="sng" dirty="0" smtClean="0"/>
              <a:t>Susceptibility test to noise on power cables: Results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4909707"/>
            <a:ext cx="3160712" cy="1352548"/>
          </a:xfrm>
        </p:spPr>
        <p:txBody>
          <a:bodyPr/>
          <a:lstStyle/>
          <a:p>
            <a:r>
              <a:rPr lang="en-US" sz="2800" dirty="0" smtClean="0"/>
              <a:t>Noise does not distribute equally in all pixels</a:t>
            </a:r>
            <a:endParaRPr lang="en-US" sz="2600" dirty="0" smtClean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58763" y="1066800"/>
            <a:ext cx="2901950" cy="455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b="1" dirty="0">
                <a:latin typeface="Calibri" pitchFamily="34" charset="0"/>
              </a:rPr>
              <a:t>DM TEST DC-DC1</a:t>
            </a:r>
          </a:p>
          <a:p>
            <a:pPr>
              <a:spcAft>
                <a:spcPts val="1000"/>
              </a:spcAft>
            </a:pPr>
            <a:endParaRPr lang="es-E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727" y="1759528"/>
            <a:ext cx="2232025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452726" y="3602182"/>
          <a:ext cx="2442873" cy="1080654"/>
        </p:xfrm>
        <a:graphic>
          <a:graphicData uri="http://schemas.openxmlformats.org/drawingml/2006/table">
            <a:tbl>
              <a:tblPr/>
              <a:tblGrid>
                <a:gridCol w="877679"/>
                <a:gridCol w="1565194"/>
              </a:tblGrid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DM DC-DC1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DCD_AVDD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DCD_REFIN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SOURCE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1" name="6 CuadroTexto"/>
          <p:cNvSpPr txBox="1">
            <a:spLocks noChangeArrowheads="1"/>
          </p:cNvSpPr>
          <p:nvPr/>
        </p:nvSpPr>
        <p:spPr bwMode="auto">
          <a:xfrm>
            <a:off x="3768581" y="1066800"/>
            <a:ext cx="1368425" cy="3698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u="sng" dirty="0"/>
              <a:t>No </a:t>
            </a:r>
            <a:r>
              <a:rPr lang="es-ES" b="1" u="sng" dirty="0" err="1"/>
              <a:t>noise</a:t>
            </a:r>
            <a:endParaRPr lang="es-ES" b="1" u="sn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0713" y="1522413"/>
            <a:ext cx="2686242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7006" y="1413091"/>
            <a:ext cx="2674937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14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3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  <p:cxnSp>
        <p:nvCxnSpPr>
          <p:cNvPr id="35" name="34 Conector recto"/>
          <p:cNvCxnSpPr/>
          <p:nvPr/>
        </p:nvCxnSpPr>
        <p:spPr>
          <a:xfrm>
            <a:off x="3456612" y="2743201"/>
            <a:ext cx="188812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flipV="1">
            <a:off x="4275786" y="1522414"/>
            <a:ext cx="0" cy="453065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3.1 </a:t>
            </a:r>
            <a:r>
              <a:rPr lang="en-US" sz="3200" b="1" u="sng" dirty="0" smtClean="0"/>
              <a:t>Susceptibility test to noise on power cables: Results</a:t>
            </a:r>
            <a:endParaRPr lang="es-ES" sz="3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b="6564"/>
          <a:stretch>
            <a:fillRect/>
          </a:stretch>
        </p:blipFill>
        <p:spPr bwMode="auto">
          <a:xfrm>
            <a:off x="285750" y="1096241"/>
            <a:ext cx="8401050" cy="493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15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3.1 </a:t>
            </a:r>
            <a:r>
              <a:rPr lang="en-US" sz="3200" b="1" u="sng" dirty="0" smtClean="0"/>
              <a:t>Susceptibility test to noise on power cables: Results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605" y="4641273"/>
            <a:ext cx="4225301" cy="1352548"/>
          </a:xfrm>
        </p:spPr>
        <p:txBody>
          <a:bodyPr/>
          <a:lstStyle/>
          <a:p>
            <a:r>
              <a:rPr lang="en-US" sz="2800" dirty="0" smtClean="0"/>
              <a:t>Noise does not distribute equally in all pixels</a:t>
            </a:r>
          </a:p>
          <a:p>
            <a:pPr lvl="1"/>
            <a:r>
              <a:rPr lang="en-US" sz="2200" dirty="0" smtClean="0"/>
              <a:t>Different distribution</a:t>
            </a:r>
            <a:endParaRPr lang="en-US" sz="2200" dirty="0" smtClean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58763" y="1066800"/>
            <a:ext cx="2901950" cy="455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b="1" dirty="0" smtClean="0">
                <a:latin typeface="Calibri" pitchFamily="34" charset="0"/>
              </a:rPr>
              <a:t>CM </a:t>
            </a:r>
            <a:r>
              <a:rPr lang="es-ES" b="1" dirty="0">
                <a:latin typeface="Calibri" pitchFamily="34" charset="0"/>
              </a:rPr>
              <a:t>TEST </a:t>
            </a:r>
            <a:r>
              <a:rPr lang="es-ES" b="1" dirty="0" smtClean="0">
                <a:latin typeface="Calibri" pitchFamily="34" charset="0"/>
              </a:rPr>
              <a:t>DC-DC1</a:t>
            </a:r>
            <a:endParaRPr lang="es-ES" b="1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endParaRPr lang="es-ES" sz="3200" b="1" dirty="0"/>
          </a:p>
        </p:txBody>
      </p:sp>
      <p:sp>
        <p:nvSpPr>
          <p:cNvPr id="822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280" name="Rectangle 8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2" name="41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" y="1612566"/>
            <a:ext cx="2809240" cy="149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" name="42 Tabla"/>
          <p:cNvGraphicFramePr>
            <a:graphicFrameLocks noGrp="1"/>
          </p:cNvGraphicFramePr>
          <p:nvPr/>
        </p:nvGraphicFramePr>
        <p:xfrm>
          <a:off x="717840" y="3335628"/>
          <a:ext cx="2442873" cy="1080654"/>
        </p:xfrm>
        <a:graphic>
          <a:graphicData uri="http://schemas.openxmlformats.org/drawingml/2006/table">
            <a:tbl>
              <a:tblPr/>
              <a:tblGrid>
                <a:gridCol w="877679"/>
                <a:gridCol w="1565194"/>
              </a:tblGrid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CM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DC-DC1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DCD_AVDD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DCD_REFIN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SOURCE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16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4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3789" r="9813" b="5377"/>
          <a:stretch>
            <a:fillRect/>
          </a:stretch>
        </p:blipFill>
        <p:spPr bwMode="auto">
          <a:xfrm>
            <a:off x="5691281" y="914019"/>
            <a:ext cx="2840071" cy="548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3.1 </a:t>
            </a:r>
            <a:r>
              <a:rPr lang="en-US" sz="3200" b="1" u="sng" dirty="0" smtClean="0"/>
              <a:t>Susceptibility test to noise on power cables: Results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909707"/>
            <a:ext cx="3773509" cy="1352548"/>
          </a:xfrm>
        </p:spPr>
        <p:txBody>
          <a:bodyPr/>
          <a:lstStyle/>
          <a:p>
            <a:r>
              <a:rPr lang="en-US" sz="2400" dirty="0" smtClean="0"/>
              <a:t>Noise does not distribute equally in all </a:t>
            </a:r>
            <a:r>
              <a:rPr lang="en-US" sz="2400" dirty="0" smtClean="0"/>
              <a:t>pixels</a:t>
            </a:r>
          </a:p>
          <a:p>
            <a:pPr lvl="1"/>
            <a:r>
              <a:rPr lang="en-US" sz="2200" dirty="0" smtClean="0"/>
              <a:t>It depends on frequency</a:t>
            </a:r>
            <a:endParaRPr lang="en-US" sz="2200" dirty="0" smtClean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58763" y="1066800"/>
            <a:ext cx="2901950" cy="455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b="1" dirty="0" smtClean="0">
                <a:latin typeface="Calibri" pitchFamily="34" charset="0"/>
              </a:rPr>
              <a:t>CM </a:t>
            </a:r>
            <a:r>
              <a:rPr lang="es-ES" b="1" dirty="0">
                <a:latin typeface="Calibri" pitchFamily="34" charset="0"/>
              </a:rPr>
              <a:t>TEST </a:t>
            </a:r>
            <a:r>
              <a:rPr lang="es-ES" b="1" dirty="0" smtClean="0">
                <a:latin typeface="Calibri" pitchFamily="34" charset="0"/>
              </a:rPr>
              <a:t>DC-DC3</a:t>
            </a:r>
            <a:endParaRPr lang="es-ES" b="1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endParaRPr lang="es-ES" sz="3200" b="1" dirty="0"/>
          </a:p>
        </p:txBody>
      </p:sp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452726" y="3363913"/>
          <a:ext cx="2442873" cy="1440872"/>
        </p:xfrm>
        <a:graphic>
          <a:graphicData uri="http://schemas.openxmlformats.org/drawingml/2006/table">
            <a:tbl>
              <a:tblPr/>
              <a:tblGrid>
                <a:gridCol w="877679"/>
                <a:gridCol w="1565194"/>
              </a:tblGrid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CM DC-DC3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DCD_DVDD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DHP_IO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DHP_CORE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endParaRPr lang="es-E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SW_DVDD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074" y="1749136"/>
            <a:ext cx="3172622" cy="14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48 Imagen"/>
          <p:cNvPicPr/>
          <p:nvPr/>
        </p:nvPicPr>
        <p:blipFill>
          <a:blip r:embed="rId3" cstate="print"/>
          <a:srcRect l="1700" t="14211" r="9915" b="5132"/>
          <a:stretch>
            <a:fillRect/>
          </a:stretch>
        </p:blipFill>
        <p:spPr bwMode="auto">
          <a:xfrm>
            <a:off x="3636918" y="1066800"/>
            <a:ext cx="2539787" cy="51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49 Imagen"/>
          <p:cNvPicPr/>
          <p:nvPr/>
        </p:nvPicPr>
        <p:blipFill>
          <a:blip r:embed="rId4" cstate="print"/>
          <a:srcRect l="1984" t="13815" r="9065" b="4079"/>
          <a:stretch>
            <a:fillRect/>
          </a:stretch>
        </p:blipFill>
        <p:spPr bwMode="auto">
          <a:xfrm>
            <a:off x="6317674" y="1066800"/>
            <a:ext cx="2520660" cy="51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17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3.1 </a:t>
            </a:r>
            <a:r>
              <a:rPr lang="en-US" sz="3200" b="1" u="sng" dirty="0" smtClean="0"/>
              <a:t>Susceptibility test to noise on power cables: Results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606" y="4641273"/>
            <a:ext cx="3546764" cy="1352548"/>
          </a:xfrm>
        </p:spPr>
        <p:txBody>
          <a:bodyPr/>
          <a:lstStyle/>
          <a:p>
            <a:r>
              <a:rPr lang="en-US" sz="2800" dirty="0" smtClean="0"/>
              <a:t>Noise does not distribute equally in all pixels</a:t>
            </a:r>
            <a:endParaRPr lang="en-US" sz="2600" dirty="0" smtClean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58763" y="1066800"/>
            <a:ext cx="2901950" cy="455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b="1" dirty="0" smtClean="0">
                <a:latin typeface="Calibri" pitchFamily="34" charset="0"/>
              </a:rPr>
              <a:t>DM </a:t>
            </a:r>
            <a:r>
              <a:rPr lang="es-ES" b="1" dirty="0">
                <a:latin typeface="Calibri" pitchFamily="34" charset="0"/>
              </a:rPr>
              <a:t>TEST </a:t>
            </a:r>
            <a:r>
              <a:rPr lang="es-ES" b="1" dirty="0" smtClean="0">
                <a:latin typeface="Calibri" pitchFamily="34" charset="0"/>
              </a:rPr>
              <a:t>DC-DC6</a:t>
            </a:r>
            <a:endParaRPr lang="es-ES" b="1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endParaRPr lang="es-ES" sz="3200" b="1" dirty="0"/>
          </a:p>
        </p:txBody>
      </p:sp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452726" y="3363913"/>
          <a:ext cx="2442873" cy="1080654"/>
        </p:xfrm>
        <a:graphic>
          <a:graphicData uri="http://schemas.openxmlformats.org/drawingml/2006/table">
            <a:tbl>
              <a:tblPr/>
              <a:tblGrid>
                <a:gridCol w="877679"/>
                <a:gridCol w="1565194"/>
              </a:tblGrid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DM DC-DC6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GATE ON1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CCG1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VDRIFT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9" name="8 Imagen"/>
          <p:cNvPicPr/>
          <p:nvPr/>
        </p:nvPicPr>
        <p:blipFill>
          <a:blip r:embed="rId2" cstate="print"/>
          <a:srcRect l="1700" t="13948" r="9349" b="5000"/>
          <a:stretch>
            <a:fillRect/>
          </a:stretch>
        </p:blipFill>
        <p:spPr bwMode="auto">
          <a:xfrm>
            <a:off x="5029635" y="966355"/>
            <a:ext cx="275662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280" name="Rectangle 8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8249" name="Group 57"/>
          <p:cNvGrpSpPr>
            <a:grpSpLocks noChangeAspect="1"/>
          </p:cNvGrpSpPr>
          <p:nvPr/>
        </p:nvGrpSpPr>
        <p:grpSpPr bwMode="auto">
          <a:xfrm>
            <a:off x="452726" y="1738261"/>
            <a:ext cx="2809875" cy="1493838"/>
            <a:chOff x="0" y="-2"/>
            <a:chExt cx="4426" cy="2353"/>
          </a:xfrm>
        </p:grpSpPr>
        <p:sp>
          <p:nvSpPr>
            <p:cNvPr id="8279" name="AutoShape 87"/>
            <p:cNvSpPr>
              <a:spLocks noChangeAspect="1" noChangeArrowheads="1" noTextEdit="1"/>
            </p:cNvSpPr>
            <p:nvPr/>
          </p:nvSpPr>
          <p:spPr bwMode="auto">
            <a:xfrm>
              <a:off x="0" y="-2"/>
              <a:ext cx="4426" cy="235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78" name="Rectangle 86"/>
            <p:cNvSpPr>
              <a:spLocks noChangeArrowheads="1"/>
            </p:cNvSpPr>
            <p:nvPr/>
          </p:nvSpPr>
          <p:spPr bwMode="auto">
            <a:xfrm>
              <a:off x="0" y="-2"/>
              <a:ext cx="50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7" name="Rectangle 85"/>
            <p:cNvSpPr>
              <a:spLocks noChangeArrowheads="1"/>
            </p:cNvSpPr>
            <p:nvPr/>
          </p:nvSpPr>
          <p:spPr bwMode="auto">
            <a:xfrm>
              <a:off x="143" y="288"/>
              <a:ext cx="136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6" name="Rectangle 84"/>
            <p:cNvSpPr>
              <a:spLocks noChangeArrowheads="1"/>
            </p:cNvSpPr>
            <p:nvPr/>
          </p:nvSpPr>
          <p:spPr bwMode="auto">
            <a:xfrm>
              <a:off x="280" y="288"/>
              <a:ext cx="189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5" name="Rectangle 83"/>
            <p:cNvSpPr>
              <a:spLocks noChangeArrowheads="1"/>
            </p:cNvSpPr>
            <p:nvPr/>
          </p:nvSpPr>
          <p:spPr bwMode="auto">
            <a:xfrm>
              <a:off x="466" y="288"/>
              <a:ext cx="50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4" name="Rectangle 82"/>
            <p:cNvSpPr>
              <a:spLocks noChangeArrowheads="1"/>
            </p:cNvSpPr>
            <p:nvPr/>
          </p:nvSpPr>
          <p:spPr bwMode="auto">
            <a:xfrm>
              <a:off x="220" y="1591"/>
              <a:ext cx="136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3" name="Rectangle 81"/>
            <p:cNvSpPr>
              <a:spLocks noChangeArrowheads="1"/>
            </p:cNvSpPr>
            <p:nvPr/>
          </p:nvSpPr>
          <p:spPr bwMode="auto">
            <a:xfrm>
              <a:off x="356" y="1591"/>
              <a:ext cx="189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2" name="Rectangle 80"/>
            <p:cNvSpPr>
              <a:spLocks noChangeArrowheads="1"/>
            </p:cNvSpPr>
            <p:nvPr/>
          </p:nvSpPr>
          <p:spPr bwMode="auto">
            <a:xfrm>
              <a:off x="543" y="1591"/>
              <a:ext cx="50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268" name="Group 76"/>
            <p:cNvGrpSpPr>
              <a:grpSpLocks/>
            </p:cNvGrpSpPr>
            <p:nvPr/>
          </p:nvGrpSpPr>
          <p:grpSpPr bwMode="auto">
            <a:xfrm>
              <a:off x="1746" y="42"/>
              <a:ext cx="2107" cy="1355"/>
              <a:chOff x="1746" y="42"/>
              <a:chExt cx="2107" cy="2294"/>
            </a:xfrm>
          </p:grpSpPr>
          <p:sp>
            <p:nvSpPr>
              <p:cNvPr id="8271" name="Freeform 79"/>
              <p:cNvSpPr>
                <a:spLocks/>
              </p:cNvSpPr>
              <p:nvPr/>
            </p:nvSpPr>
            <p:spPr bwMode="auto">
              <a:xfrm>
                <a:off x="1746" y="42"/>
                <a:ext cx="2107" cy="2294"/>
              </a:xfrm>
              <a:custGeom>
                <a:avLst/>
                <a:gdLst/>
                <a:ahLst/>
                <a:cxnLst>
                  <a:cxn ang="0">
                    <a:pos x="0" y="7650"/>
                  </a:cxn>
                  <a:cxn ang="0">
                    <a:pos x="2337" y="15300"/>
                  </a:cxn>
                  <a:cxn ang="0">
                    <a:pos x="11762" y="15300"/>
                  </a:cxn>
                  <a:cxn ang="0">
                    <a:pos x="14100" y="7650"/>
                  </a:cxn>
                  <a:cxn ang="0">
                    <a:pos x="11762" y="0"/>
                  </a:cxn>
                  <a:cxn ang="0">
                    <a:pos x="2337" y="0"/>
                  </a:cxn>
                  <a:cxn ang="0">
                    <a:pos x="0" y="7650"/>
                  </a:cxn>
                </a:cxnLst>
                <a:rect l="0" t="0" r="r" b="b"/>
                <a:pathLst>
                  <a:path w="14100" h="15300">
                    <a:moveTo>
                      <a:pt x="0" y="7650"/>
                    </a:moveTo>
                    <a:cubicBezTo>
                      <a:pt x="0" y="11875"/>
                      <a:pt x="1046" y="15300"/>
                      <a:pt x="2337" y="15300"/>
                    </a:cubicBezTo>
                    <a:lnTo>
                      <a:pt x="11762" y="15300"/>
                    </a:lnTo>
                    <a:cubicBezTo>
                      <a:pt x="13053" y="15300"/>
                      <a:pt x="14100" y="11875"/>
                      <a:pt x="14100" y="7650"/>
                    </a:cubicBezTo>
                    <a:cubicBezTo>
                      <a:pt x="14100" y="3425"/>
                      <a:pt x="13053" y="0"/>
                      <a:pt x="11762" y="0"/>
                    </a:cubicBezTo>
                    <a:lnTo>
                      <a:pt x="2337" y="0"/>
                    </a:lnTo>
                    <a:cubicBezTo>
                      <a:pt x="1046" y="0"/>
                      <a:pt x="0" y="3425"/>
                      <a:pt x="0" y="76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270" name="Freeform 78"/>
              <p:cNvSpPr>
                <a:spLocks/>
              </p:cNvSpPr>
              <p:nvPr/>
            </p:nvSpPr>
            <p:spPr bwMode="auto">
              <a:xfrm>
                <a:off x="1746" y="42"/>
                <a:ext cx="2107" cy="2294"/>
              </a:xfrm>
              <a:custGeom>
                <a:avLst/>
                <a:gdLst/>
                <a:ahLst/>
                <a:cxnLst>
                  <a:cxn ang="0">
                    <a:pos x="0" y="7650"/>
                  </a:cxn>
                  <a:cxn ang="0">
                    <a:pos x="2337" y="15300"/>
                  </a:cxn>
                  <a:cxn ang="0">
                    <a:pos x="11762" y="15300"/>
                  </a:cxn>
                  <a:cxn ang="0">
                    <a:pos x="14100" y="7650"/>
                  </a:cxn>
                  <a:cxn ang="0">
                    <a:pos x="11762" y="0"/>
                  </a:cxn>
                  <a:cxn ang="0">
                    <a:pos x="2337" y="0"/>
                  </a:cxn>
                  <a:cxn ang="0">
                    <a:pos x="0" y="7650"/>
                  </a:cxn>
                </a:cxnLst>
                <a:rect l="0" t="0" r="r" b="b"/>
                <a:pathLst>
                  <a:path w="14100" h="15300">
                    <a:moveTo>
                      <a:pt x="0" y="7650"/>
                    </a:moveTo>
                    <a:cubicBezTo>
                      <a:pt x="0" y="11875"/>
                      <a:pt x="1046" y="15300"/>
                      <a:pt x="2337" y="15300"/>
                    </a:cubicBezTo>
                    <a:lnTo>
                      <a:pt x="11762" y="15300"/>
                    </a:lnTo>
                    <a:cubicBezTo>
                      <a:pt x="13053" y="15300"/>
                      <a:pt x="14100" y="11875"/>
                      <a:pt x="14100" y="7650"/>
                    </a:cubicBezTo>
                    <a:cubicBezTo>
                      <a:pt x="14100" y="3425"/>
                      <a:pt x="13053" y="0"/>
                      <a:pt x="11762" y="0"/>
                    </a:cubicBezTo>
                    <a:lnTo>
                      <a:pt x="2337" y="0"/>
                    </a:lnTo>
                    <a:cubicBezTo>
                      <a:pt x="1046" y="0"/>
                      <a:pt x="0" y="3425"/>
                      <a:pt x="0" y="765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269" name="Freeform 77"/>
              <p:cNvSpPr>
                <a:spLocks/>
              </p:cNvSpPr>
              <p:nvPr/>
            </p:nvSpPr>
            <p:spPr bwMode="auto">
              <a:xfrm>
                <a:off x="2095" y="42"/>
                <a:ext cx="350" cy="2294"/>
              </a:xfrm>
              <a:custGeom>
                <a:avLst/>
                <a:gdLst/>
                <a:ahLst/>
                <a:cxnLst>
                  <a:cxn ang="0">
                    <a:pos x="0" y="2294"/>
                  </a:cxn>
                  <a:cxn ang="0">
                    <a:pos x="350" y="1147"/>
                  </a:cxn>
                  <a:cxn ang="0">
                    <a:pos x="0" y="0"/>
                  </a:cxn>
                </a:cxnLst>
                <a:rect l="0" t="0" r="r" b="b"/>
                <a:pathLst>
                  <a:path w="350" h="2294">
                    <a:moveTo>
                      <a:pt x="0" y="2294"/>
                    </a:moveTo>
                    <a:cubicBezTo>
                      <a:pt x="193" y="2294"/>
                      <a:pt x="350" y="1780"/>
                      <a:pt x="350" y="1147"/>
                    </a:cubicBezTo>
                    <a:cubicBezTo>
                      <a:pt x="350" y="513"/>
                      <a:pt x="193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8267" name="Line 75"/>
            <p:cNvSpPr>
              <a:spLocks noChangeShapeType="1"/>
            </p:cNvSpPr>
            <p:nvPr/>
          </p:nvSpPr>
          <p:spPr bwMode="auto">
            <a:xfrm>
              <a:off x="1074" y="297"/>
              <a:ext cx="125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66" name="Line 74"/>
            <p:cNvSpPr>
              <a:spLocks noChangeShapeType="1"/>
            </p:cNvSpPr>
            <p:nvPr/>
          </p:nvSpPr>
          <p:spPr bwMode="auto">
            <a:xfrm>
              <a:off x="1148" y="582"/>
              <a:ext cx="125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65" name="Line 73"/>
            <p:cNvSpPr>
              <a:spLocks noChangeShapeType="1"/>
            </p:cNvSpPr>
            <p:nvPr/>
          </p:nvSpPr>
          <p:spPr bwMode="auto">
            <a:xfrm>
              <a:off x="1178" y="895"/>
              <a:ext cx="125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64" name="Freeform 72"/>
            <p:cNvSpPr>
              <a:spLocks noEditPoints="1"/>
            </p:cNvSpPr>
            <p:nvPr/>
          </p:nvSpPr>
          <p:spPr bwMode="auto">
            <a:xfrm>
              <a:off x="78" y="522"/>
              <a:ext cx="607" cy="120"/>
            </a:xfrm>
            <a:custGeom>
              <a:avLst/>
              <a:gdLst/>
              <a:ahLst/>
              <a:cxnLst>
                <a:cxn ang="0">
                  <a:pos x="67" y="333"/>
                </a:cxn>
                <a:cxn ang="0">
                  <a:pos x="3400" y="333"/>
                </a:cxn>
                <a:cxn ang="0">
                  <a:pos x="3467" y="400"/>
                </a:cxn>
                <a:cxn ang="0">
                  <a:pos x="3400" y="467"/>
                </a:cxn>
                <a:cxn ang="0">
                  <a:pos x="67" y="467"/>
                </a:cxn>
                <a:cxn ang="0">
                  <a:pos x="0" y="400"/>
                </a:cxn>
                <a:cxn ang="0">
                  <a:pos x="67" y="333"/>
                </a:cxn>
                <a:cxn ang="0">
                  <a:pos x="3267" y="0"/>
                </a:cxn>
                <a:cxn ang="0">
                  <a:pos x="4067" y="400"/>
                </a:cxn>
                <a:cxn ang="0">
                  <a:pos x="3267" y="800"/>
                </a:cxn>
                <a:cxn ang="0">
                  <a:pos x="3267" y="0"/>
                </a:cxn>
              </a:cxnLst>
              <a:rect l="0" t="0" r="r" b="b"/>
              <a:pathLst>
                <a:path w="4067" h="800">
                  <a:moveTo>
                    <a:pt x="67" y="333"/>
                  </a:moveTo>
                  <a:lnTo>
                    <a:pt x="3400" y="333"/>
                  </a:lnTo>
                  <a:cubicBezTo>
                    <a:pt x="3437" y="333"/>
                    <a:pt x="3467" y="363"/>
                    <a:pt x="3467" y="400"/>
                  </a:cubicBezTo>
                  <a:cubicBezTo>
                    <a:pt x="3467" y="437"/>
                    <a:pt x="3437" y="467"/>
                    <a:pt x="3400" y="467"/>
                  </a:cubicBezTo>
                  <a:lnTo>
                    <a:pt x="67" y="467"/>
                  </a:lnTo>
                  <a:cubicBezTo>
                    <a:pt x="30" y="467"/>
                    <a:pt x="0" y="437"/>
                    <a:pt x="0" y="400"/>
                  </a:cubicBezTo>
                  <a:cubicBezTo>
                    <a:pt x="0" y="363"/>
                    <a:pt x="30" y="333"/>
                    <a:pt x="67" y="333"/>
                  </a:cubicBezTo>
                  <a:close/>
                  <a:moveTo>
                    <a:pt x="3267" y="0"/>
                  </a:moveTo>
                  <a:lnTo>
                    <a:pt x="4067" y="400"/>
                  </a:lnTo>
                  <a:lnTo>
                    <a:pt x="3267" y="800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63" name="Rectangle 71"/>
            <p:cNvSpPr>
              <a:spLocks noChangeArrowheads="1"/>
            </p:cNvSpPr>
            <p:nvPr/>
          </p:nvSpPr>
          <p:spPr bwMode="auto">
            <a:xfrm>
              <a:off x="1047" y="67"/>
              <a:ext cx="73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GATE_ON1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62" name="Rectangle 70"/>
            <p:cNvSpPr>
              <a:spLocks noChangeArrowheads="1"/>
            </p:cNvSpPr>
            <p:nvPr/>
          </p:nvSpPr>
          <p:spPr bwMode="auto">
            <a:xfrm>
              <a:off x="1764" y="67"/>
              <a:ext cx="4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61" name="Rectangle 69"/>
            <p:cNvSpPr>
              <a:spLocks noChangeArrowheads="1"/>
            </p:cNvSpPr>
            <p:nvPr/>
          </p:nvSpPr>
          <p:spPr bwMode="auto">
            <a:xfrm>
              <a:off x="1212" y="383"/>
              <a:ext cx="37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CCG1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60" name="Rectangle 68"/>
            <p:cNvSpPr>
              <a:spLocks noChangeArrowheads="1"/>
            </p:cNvSpPr>
            <p:nvPr/>
          </p:nvSpPr>
          <p:spPr bwMode="auto">
            <a:xfrm>
              <a:off x="1563" y="383"/>
              <a:ext cx="4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59" name="Rectangle 67"/>
            <p:cNvSpPr>
              <a:spLocks noChangeArrowheads="1"/>
            </p:cNvSpPr>
            <p:nvPr/>
          </p:nvSpPr>
          <p:spPr bwMode="auto">
            <a:xfrm>
              <a:off x="1212" y="698"/>
              <a:ext cx="39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DRIFT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58" name="Rectangle 66"/>
            <p:cNvSpPr>
              <a:spLocks noChangeArrowheads="1"/>
            </p:cNvSpPr>
            <p:nvPr/>
          </p:nvSpPr>
          <p:spPr bwMode="auto">
            <a:xfrm>
              <a:off x="1587" y="698"/>
              <a:ext cx="4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57" name="Rectangle 65"/>
            <p:cNvSpPr>
              <a:spLocks noChangeArrowheads="1"/>
            </p:cNvSpPr>
            <p:nvPr/>
          </p:nvSpPr>
          <p:spPr bwMode="auto">
            <a:xfrm>
              <a:off x="1004" y="1672"/>
              <a:ext cx="152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548DD4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ST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56" name="Rectangle 64"/>
            <p:cNvSpPr>
              <a:spLocks noChangeArrowheads="1"/>
            </p:cNvSpPr>
            <p:nvPr/>
          </p:nvSpPr>
          <p:spPr bwMode="auto">
            <a:xfrm>
              <a:off x="1157" y="1672"/>
              <a:ext cx="31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548DD4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GND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55" name="Rectangle 63"/>
            <p:cNvSpPr>
              <a:spLocks noChangeArrowheads="1"/>
            </p:cNvSpPr>
            <p:nvPr/>
          </p:nvSpPr>
          <p:spPr bwMode="auto">
            <a:xfrm>
              <a:off x="1456" y="1672"/>
              <a:ext cx="45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548DD4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54" name="Freeform 62"/>
            <p:cNvSpPr>
              <a:spLocks noEditPoints="1"/>
            </p:cNvSpPr>
            <p:nvPr/>
          </p:nvSpPr>
          <p:spPr bwMode="auto">
            <a:xfrm>
              <a:off x="73" y="1780"/>
              <a:ext cx="607" cy="120"/>
            </a:xfrm>
            <a:custGeom>
              <a:avLst/>
              <a:gdLst/>
              <a:ahLst/>
              <a:cxnLst>
                <a:cxn ang="0">
                  <a:pos x="4000" y="467"/>
                </a:cxn>
                <a:cxn ang="0">
                  <a:pos x="666" y="467"/>
                </a:cxn>
                <a:cxn ang="0">
                  <a:pos x="600" y="400"/>
                </a:cxn>
                <a:cxn ang="0">
                  <a:pos x="666" y="334"/>
                </a:cxn>
                <a:cxn ang="0">
                  <a:pos x="4000" y="334"/>
                </a:cxn>
                <a:cxn ang="0">
                  <a:pos x="4066" y="400"/>
                </a:cxn>
                <a:cxn ang="0">
                  <a:pos x="4000" y="467"/>
                </a:cxn>
                <a:cxn ang="0">
                  <a:pos x="800" y="800"/>
                </a:cxn>
                <a:cxn ang="0">
                  <a:pos x="0" y="400"/>
                </a:cxn>
                <a:cxn ang="0">
                  <a:pos x="800" y="0"/>
                </a:cxn>
                <a:cxn ang="0">
                  <a:pos x="800" y="800"/>
                </a:cxn>
              </a:cxnLst>
              <a:rect l="0" t="0" r="r" b="b"/>
              <a:pathLst>
                <a:path w="4066" h="800">
                  <a:moveTo>
                    <a:pt x="4000" y="467"/>
                  </a:moveTo>
                  <a:lnTo>
                    <a:pt x="666" y="467"/>
                  </a:lnTo>
                  <a:cubicBezTo>
                    <a:pt x="630" y="467"/>
                    <a:pt x="600" y="437"/>
                    <a:pt x="600" y="400"/>
                  </a:cubicBezTo>
                  <a:cubicBezTo>
                    <a:pt x="600" y="364"/>
                    <a:pt x="630" y="334"/>
                    <a:pt x="666" y="334"/>
                  </a:cubicBezTo>
                  <a:lnTo>
                    <a:pt x="4000" y="334"/>
                  </a:lnTo>
                  <a:cubicBezTo>
                    <a:pt x="4037" y="334"/>
                    <a:pt x="4066" y="364"/>
                    <a:pt x="4066" y="400"/>
                  </a:cubicBezTo>
                  <a:cubicBezTo>
                    <a:pt x="4066" y="437"/>
                    <a:pt x="4037" y="467"/>
                    <a:pt x="4000" y="467"/>
                  </a:cubicBezTo>
                  <a:close/>
                  <a:moveTo>
                    <a:pt x="800" y="800"/>
                  </a:moveTo>
                  <a:lnTo>
                    <a:pt x="0" y="400"/>
                  </a:lnTo>
                  <a:lnTo>
                    <a:pt x="800" y="0"/>
                  </a:lnTo>
                  <a:lnTo>
                    <a:pt x="800" y="80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53" name="Line 61"/>
            <p:cNvSpPr>
              <a:spLocks noChangeShapeType="1"/>
            </p:cNvSpPr>
            <p:nvPr/>
          </p:nvSpPr>
          <p:spPr bwMode="auto">
            <a:xfrm>
              <a:off x="3853" y="895"/>
              <a:ext cx="53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52" name="Line 60"/>
            <p:cNvSpPr>
              <a:spLocks noChangeShapeType="1"/>
            </p:cNvSpPr>
            <p:nvPr/>
          </p:nvSpPr>
          <p:spPr bwMode="auto">
            <a:xfrm>
              <a:off x="3808" y="582"/>
              <a:ext cx="53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51" name="Line 59"/>
            <p:cNvSpPr>
              <a:spLocks noChangeShapeType="1"/>
            </p:cNvSpPr>
            <p:nvPr/>
          </p:nvSpPr>
          <p:spPr bwMode="auto">
            <a:xfrm>
              <a:off x="3703" y="297"/>
              <a:ext cx="53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50" name="Line 58"/>
            <p:cNvSpPr>
              <a:spLocks noChangeShapeType="1"/>
            </p:cNvSpPr>
            <p:nvPr/>
          </p:nvSpPr>
          <p:spPr bwMode="auto">
            <a:xfrm>
              <a:off x="1104" y="1990"/>
              <a:ext cx="3137" cy="1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80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18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1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3.2 </a:t>
            </a:r>
            <a:r>
              <a:rPr lang="en-US" sz="3200" b="1" u="sng" dirty="0" smtClean="0"/>
              <a:t>Susceptibility test to noise on power cables: Loss of communication link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7818" y="876301"/>
            <a:ext cx="8936182" cy="5510644"/>
          </a:xfrm>
        </p:spPr>
        <p:txBody>
          <a:bodyPr/>
          <a:lstStyle/>
          <a:p>
            <a:r>
              <a:rPr lang="en-US" sz="2800" dirty="0" smtClean="0"/>
              <a:t>During the test campaign it has been observed that in some cases there has been a loss of the communication link in the PXD system.</a:t>
            </a:r>
          </a:p>
          <a:p>
            <a:r>
              <a:rPr lang="en-US" sz="2800" dirty="0" smtClean="0"/>
              <a:t>It depends on the noise injected.</a:t>
            </a:r>
          </a:p>
          <a:p>
            <a:pPr lvl="1"/>
            <a:r>
              <a:rPr lang="en-US" sz="2400" dirty="0" smtClean="0"/>
              <a:t>ON / OFF – There is a clear threshold</a:t>
            </a:r>
          </a:p>
          <a:p>
            <a:r>
              <a:rPr lang="en-US" sz="2800" dirty="0" smtClean="0"/>
              <a:t>It has been observed in all lines.</a:t>
            </a:r>
          </a:p>
          <a:p>
            <a:pPr lvl="1"/>
            <a:r>
              <a:rPr lang="en-US" sz="2400" dirty="0" smtClean="0"/>
              <a:t>Limit was different</a:t>
            </a:r>
          </a:p>
          <a:p>
            <a:r>
              <a:rPr lang="en-US" sz="2800" dirty="0" smtClean="0"/>
              <a:t>A special test was performed in the most sensitive groups of lines in order to define the link susceptibility curve.</a:t>
            </a:r>
          </a:p>
          <a:p>
            <a:r>
              <a:rPr lang="en-US" sz="2800" dirty="0" smtClean="0"/>
              <a:t>At specific frequencies the perturbing current is increased until communication link fails.</a:t>
            </a:r>
          </a:p>
        </p:txBody>
      </p:sp>
      <p:sp>
        <p:nvSpPr>
          <p:cNvPr id="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19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6527800" cy="876300"/>
          </a:xfrm>
        </p:spPr>
        <p:txBody>
          <a:bodyPr/>
          <a:lstStyle/>
          <a:p>
            <a:pPr algn="l"/>
            <a:r>
              <a:rPr lang="es-ES" b="1" u="sng" dirty="0" smtClean="0"/>
              <a:t>OUTLINE</a:t>
            </a:r>
            <a:endParaRPr lang="es-ES" b="1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6062" y="876300"/>
            <a:ext cx="8937938" cy="5537379"/>
          </a:xfrm>
        </p:spPr>
        <p:txBody>
          <a:bodyPr/>
          <a:lstStyle/>
          <a:p>
            <a:r>
              <a:rPr lang="en-US" dirty="0" smtClean="0"/>
              <a:t>1.Introduction</a:t>
            </a:r>
          </a:p>
          <a:p>
            <a:r>
              <a:rPr lang="en-US" dirty="0" smtClean="0"/>
              <a:t>2. RF susceptibility test </a:t>
            </a:r>
          </a:p>
          <a:p>
            <a:pPr lvl="1"/>
            <a:r>
              <a:rPr lang="en-US" dirty="0" smtClean="0"/>
              <a:t>Test Set-up</a:t>
            </a:r>
          </a:p>
          <a:p>
            <a:r>
              <a:rPr lang="en-US" dirty="0" smtClean="0"/>
              <a:t>3. Susceptibility test to noise on power cables</a:t>
            </a:r>
          </a:p>
          <a:p>
            <a:pPr lvl="1"/>
            <a:r>
              <a:rPr lang="en-US" dirty="0" smtClean="0"/>
              <a:t>Test results</a:t>
            </a:r>
          </a:p>
          <a:p>
            <a:pPr lvl="1"/>
            <a:r>
              <a:rPr lang="en-US" dirty="0" smtClean="0"/>
              <a:t>Loss of communication link </a:t>
            </a:r>
          </a:p>
          <a:p>
            <a:r>
              <a:rPr lang="en-US" dirty="0" smtClean="0"/>
              <a:t>4. Susceptibility test to beam pipe radiation noise </a:t>
            </a:r>
          </a:p>
          <a:p>
            <a:pPr lvl="1"/>
            <a:r>
              <a:rPr lang="en-US" dirty="0" smtClean="0"/>
              <a:t>Test results</a:t>
            </a:r>
          </a:p>
          <a:p>
            <a:r>
              <a:rPr lang="en-US" dirty="0" smtClean="0"/>
              <a:t>5. Conclusions</a:t>
            </a:r>
          </a:p>
          <a:p>
            <a:r>
              <a:rPr lang="en-US" dirty="0" smtClean="0"/>
              <a:t>6. Acknowledgements</a:t>
            </a:r>
            <a:endParaRPr lang="en-US" dirty="0"/>
          </a:p>
        </p:txBody>
      </p:sp>
      <p:sp>
        <p:nvSpPr>
          <p:cNvPr id="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6766422" y="1413160"/>
          <a:ext cx="1956536" cy="4206240"/>
        </p:xfrm>
        <a:graphic>
          <a:graphicData uri="http://schemas.openxmlformats.org/drawingml/2006/table">
            <a:tbl>
              <a:tblPr/>
              <a:tblGrid>
                <a:gridCol w="651974"/>
                <a:gridCol w="434854"/>
                <a:gridCol w="434854"/>
                <a:gridCol w="434854"/>
              </a:tblGrid>
              <a:tr h="27093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 (MHz)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MEASURED CURRENT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SYSTEM FAIL?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546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(dBuA)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(mA)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 noise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0.1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398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398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0.4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398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111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355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398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398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109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282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96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85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88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400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47" marR="42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585" name="Imagen 1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107" y="1128713"/>
            <a:ext cx="6282302" cy="482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87" name="18 CuadroTexto"/>
          <p:cNvSpPr txBox="1">
            <a:spLocks noChangeArrowheads="1"/>
          </p:cNvSpPr>
          <p:nvPr/>
        </p:nvSpPr>
        <p:spPr bwMode="auto">
          <a:xfrm>
            <a:off x="1648979" y="5950239"/>
            <a:ext cx="6095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dirty="0" err="1" smtClean="0"/>
              <a:t>Most</a:t>
            </a:r>
            <a:r>
              <a:rPr lang="es-ES" sz="1600" dirty="0" smtClean="0"/>
              <a:t> </a:t>
            </a:r>
            <a:r>
              <a:rPr lang="es-ES" sz="1600" dirty="0" err="1" smtClean="0"/>
              <a:t>sensitive</a:t>
            </a:r>
            <a:r>
              <a:rPr lang="es-ES" sz="1600" dirty="0" smtClean="0"/>
              <a:t> line </a:t>
            </a:r>
            <a:r>
              <a:rPr lang="es-ES" sz="1600" dirty="0" err="1" smtClean="0"/>
              <a:t>Susceptibility</a:t>
            </a:r>
            <a:r>
              <a:rPr lang="es-ES" sz="1600" dirty="0" smtClean="0"/>
              <a:t> </a:t>
            </a:r>
            <a:r>
              <a:rPr lang="es-ES" sz="1600" dirty="0"/>
              <a:t>curve- AMPLOW line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876300"/>
          </a:xfrm>
        </p:spPr>
        <p:txBody>
          <a:bodyPr/>
          <a:lstStyle/>
          <a:p>
            <a:pPr algn="l"/>
            <a:r>
              <a:rPr lang="es-ES" sz="3200" b="1" u="sng" dirty="0" smtClean="0"/>
              <a:t>3.2 </a:t>
            </a:r>
            <a:r>
              <a:rPr lang="en-US" sz="3200" b="1" u="sng" dirty="0" smtClean="0"/>
              <a:t>Susceptibility test to noise on power cables: Loss of communication link</a:t>
            </a:r>
            <a:endParaRPr lang="es-ES" sz="3200" dirty="0"/>
          </a:p>
        </p:txBody>
      </p:sp>
      <p:sp>
        <p:nvSpPr>
          <p:cNvPr id="10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20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65313" y="876300"/>
            <a:ext cx="8974183" cy="5249863"/>
          </a:xfrm>
        </p:spPr>
        <p:txBody>
          <a:bodyPr/>
          <a:lstStyle/>
          <a:p>
            <a:r>
              <a:rPr lang="en-US" sz="2800" dirty="0" smtClean="0"/>
              <a:t>The PXD is going to be placed very close to the beam pipe</a:t>
            </a:r>
          </a:p>
          <a:p>
            <a:r>
              <a:rPr lang="en-US" sz="2800" dirty="0" smtClean="0"/>
              <a:t>The beam pipe may radiate noise </a:t>
            </a:r>
          </a:p>
          <a:p>
            <a:pPr lvl="1"/>
            <a:r>
              <a:rPr lang="en-US" sz="2400" dirty="0" smtClean="0"/>
              <a:t>PXD is not a PCB with a nice ground plane ( there are traces)</a:t>
            </a:r>
          </a:p>
          <a:p>
            <a:r>
              <a:rPr lang="en-US" sz="2800" dirty="0" smtClean="0"/>
              <a:t>Beam pipe is part of the accelerator and it may have noise currents in the external face of the pipe (H field)</a:t>
            </a:r>
          </a:p>
          <a:p>
            <a:pPr lvl="1"/>
            <a:r>
              <a:rPr lang="en-US" dirty="0" smtClean="0"/>
              <a:t>Pumps</a:t>
            </a:r>
          </a:p>
          <a:p>
            <a:pPr lvl="1"/>
            <a:r>
              <a:rPr lang="en-US" dirty="0" smtClean="0"/>
              <a:t>Auxiliary electronics (BM)</a:t>
            </a:r>
          </a:p>
          <a:p>
            <a:pPr lvl="1"/>
            <a:r>
              <a:rPr lang="en-US" dirty="0" smtClean="0"/>
              <a:t>Power converters </a:t>
            </a:r>
          </a:p>
          <a:p>
            <a:r>
              <a:rPr lang="en-US" sz="2800" dirty="0" smtClean="0"/>
              <a:t>This noise does not come from the beam</a:t>
            </a:r>
          </a:p>
          <a:p>
            <a:pPr lvl="1"/>
            <a:r>
              <a:rPr lang="en-US" dirty="0" smtClean="0"/>
              <a:t>The EM wave associated to the beam is very well confined (skin-depth)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 Susceptibility test to beam pipe radiation noise </a:t>
            </a:r>
            <a:endParaRPr lang="es-ES" sz="3400" b="1" u="sng" dirty="0" smtClean="0"/>
          </a:p>
        </p:txBody>
      </p:sp>
      <p:sp>
        <p:nvSpPr>
          <p:cNvPr id="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21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65314" y="876300"/>
            <a:ext cx="4473619" cy="5138133"/>
          </a:xfrm>
        </p:spPr>
        <p:txBody>
          <a:bodyPr/>
          <a:lstStyle/>
          <a:p>
            <a:r>
              <a:rPr lang="en-US" sz="2800" dirty="0" smtClean="0"/>
              <a:t>In order to emulate this noise, a special test set-up has been prepared.</a:t>
            </a:r>
          </a:p>
          <a:p>
            <a:r>
              <a:rPr lang="en-US" sz="2800" dirty="0" smtClean="0"/>
              <a:t>A noise current has been injected in an external cable</a:t>
            </a:r>
          </a:p>
          <a:p>
            <a:pPr lvl="1"/>
            <a:r>
              <a:rPr lang="en-US" sz="2400" dirty="0" smtClean="0"/>
              <a:t>Noise current has returned via cooper plane.</a:t>
            </a:r>
          </a:p>
          <a:p>
            <a:r>
              <a:rPr lang="en-US" sz="2400" dirty="0" smtClean="0"/>
              <a:t>This current creates a magnetic field similar to the one radiated by noise current running through the external face of the beam pipe</a:t>
            </a:r>
            <a:endParaRPr lang="en-US" sz="28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 Susceptibility test to beam pipe radiation noise </a:t>
            </a:r>
            <a:endParaRPr lang="es-ES" sz="3400" b="1" u="sng" dirty="0" smtClean="0"/>
          </a:p>
        </p:txBody>
      </p:sp>
      <p:pic>
        <p:nvPicPr>
          <p:cNvPr id="7" name="6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3471" y="1206432"/>
            <a:ext cx="50260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38933" y="3117055"/>
            <a:ext cx="4500563" cy="455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b="1">
                <a:latin typeface="Calibri" pitchFamily="34" charset="0"/>
              </a:rPr>
              <a:t>Susceptibility to beam pipe emissions</a:t>
            </a:r>
          </a:p>
          <a:p>
            <a:pPr>
              <a:spcAft>
                <a:spcPts val="1000"/>
              </a:spcAft>
            </a:pPr>
            <a:endParaRPr lang="es-ES" sz="3200" b="1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 t="8780" r="12871" b="37523"/>
          <a:stretch>
            <a:fillRect/>
          </a:stretch>
        </p:blipFill>
        <p:spPr bwMode="auto">
          <a:xfrm>
            <a:off x="4812048" y="4246422"/>
            <a:ext cx="3825026" cy="176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Conector recto de flecha"/>
          <p:cNvCxnSpPr/>
          <p:nvPr/>
        </p:nvCxnSpPr>
        <p:spPr>
          <a:xfrm>
            <a:off x="4997003" y="2704563"/>
            <a:ext cx="2743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22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65314" y="876301"/>
            <a:ext cx="9034236" cy="591892"/>
          </a:xfrm>
        </p:spPr>
        <p:txBody>
          <a:bodyPr/>
          <a:lstStyle/>
          <a:p>
            <a:r>
              <a:rPr lang="en-US" sz="2700" dirty="0" smtClean="0"/>
              <a:t>Tests have been performed between 400 kHz up to 400 MHz</a:t>
            </a:r>
          </a:p>
          <a:p>
            <a:pPr lvl="1"/>
            <a:r>
              <a:rPr lang="en-US" sz="2500" dirty="0" smtClean="0"/>
              <a:t>At some frequencies 32mA are enough to disturb the system  (at others 1 A is required)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4.1 Susceptibility test to beam pipe radiation noise: Test results </a:t>
            </a:r>
            <a:endParaRPr lang="es-ES" sz="3400" b="1" u="sng" dirty="0" smtClean="0"/>
          </a:p>
        </p:txBody>
      </p:sp>
      <p:pic>
        <p:nvPicPr>
          <p:cNvPr id="9" name="11 Imagen" descr="20160718_1750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3128875"/>
            <a:ext cx="2952946" cy="166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r="6171" b="6894"/>
          <a:stretch>
            <a:fillRect/>
          </a:stretch>
        </p:blipFill>
        <p:spPr bwMode="auto">
          <a:xfrm>
            <a:off x="3419945" y="2361686"/>
            <a:ext cx="5679605" cy="382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23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8353" y="900837"/>
            <a:ext cx="3056548" cy="589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1211533" y="900837"/>
            <a:ext cx="1840759" cy="437345"/>
          </a:xfrm>
        </p:spPr>
        <p:txBody>
          <a:bodyPr/>
          <a:lstStyle/>
          <a:p>
            <a:r>
              <a:rPr lang="en-US" sz="2800" dirty="0" smtClean="0"/>
              <a:t>No noise</a:t>
            </a:r>
            <a:endParaRPr lang="en-US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4.1 Susceptibility test to beam pipe radiation noise: Test results </a:t>
            </a:r>
            <a:endParaRPr lang="es-ES" sz="3400" b="1" u="sng" dirty="0" smtClean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7483" y="1338182"/>
            <a:ext cx="2767392" cy="519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24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334851" y="900836"/>
            <a:ext cx="5473521" cy="3040099"/>
          </a:xfrm>
        </p:spPr>
        <p:txBody>
          <a:bodyPr/>
          <a:lstStyle/>
          <a:p>
            <a:r>
              <a:rPr lang="en-US" dirty="0" smtClean="0"/>
              <a:t>Several configurations have been tested in order to analyze this effect in detail</a:t>
            </a:r>
          </a:p>
          <a:p>
            <a:pPr lvl="1"/>
            <a:r>
              <a:rPr lang="en-US" dirty="0" smtClean="0"/>
              <a:t>A cooper tape has been placed underneath</a:t>
            </a:r>
          </a:p>
          <a:p>
            <a:pPr lvl="2"/>
            <a:r>
              <a:rPr lang="en-US" dirty="0" smtClean="0"/>
              <a:t>Noise disappear </a:t>
            </a:r>
            <a:endParaRPr lang="en-US" sz="28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4.1 Susceptibility test to beam pipe radiation noise: Test results </a:t>
            </a:r>
            <a:endParaRPr lang="es-ES" sz="3400" b="1" u="sng" dirty="0" smtClean="0"/>
          </a:p>
        </p:txBody>
      </p:sp>
      <p:pic>
        <p:nvPicPr>
          <p:cNvPr id="8" name="7 Imagen" descr="Y:\Operaciones\Gest_Dptos\Labelec\Sistemas_de_potencia\DEPFET\2016\FOTOS_SETUP\fotos\beam pipe\20160718_183915.jpg"/>
          <p:cNvPicPr/>
          <p:nvPr/>
        </p:nvPicPr>
        <p:blipFill>
          <a:blip r:embed="rId2" cstate="print"/>
          <a:srcRect t="26781" b="17664"/>
          <a:stretch>
            <a:fillRect/>
          </a:stretch>
        </p:blipFill>
        <p:spPr bwMode="auto">
          <a:xfrm>
            <a:off x="197666" y="3940935"/>
            <a:ext cx="5610706" cy="213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3014" y="965228"/>
            <a:ext cx="2779497" cy="55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25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1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334851" y="900836"/>
            <a:ext cx="8590208" cy="979479"/>
          </a:xfrm>
        </p:spPr>
        <p:txBody>
          <a:bodyPr/>
          <a:lstStyle/>
          <a:p>
            <a:r>
              <a:rPr lang="en-US" sz="2400" dirty="0" smtClean="0"/>
              <a:t>It seems </a:t>
            </a:r>
            <a:r>
              <a:rPr lang="en-US" sz="2400" dirty="0" err="1" smtClean="0"/>
              <a:t>kapton</a:t>
            </a:r>
            <a:r>
              <a:rPr lang="en-US" sz="2400" dirty="0" smtClean="0"/>
              <a:t> area is more susceptible than sensor area.</a:t>
            </a:r>
            <a:endParaRPr lang="en-US" sz="20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4.1 Susceptibility test to beam pipe radiation noise: Test results </a:t>
            </a:r>
            <a:endParaRPr lang="es-ES" sz="3400" b="1" u="sng" dirty="0" smtClean="0"/>
          </a:p>
        </p:txBody>
      </p:sp>
      <p:pic>
        <p:nvPicPr>
          <p:cNvPr id="9" name="8 Imagen" descr="Y:\Operaciones\Gest_Dptos\Labelec\Sistemas_de_potencia\DEPFET\2016\FOTOS_SETUP\fotos\beam pipe\20160719_093752.jpg"/>
          <p:cNvPicPr/>
          <p:nvPr/>
        </p:nvPicPr>
        <p:blipFill>
          <a:blip r:embed="rId2" cstate="print"/>
          <a:srcRect t="8437" b="12451"/>
          <a:stretch>
            <a:fillRect/>
          </a:stretch>
        </p:blipFill>
        <p:spPr bwMode="auto">
          <a:xfrm>
            <a:off x="2859088" y="1397269"/>
            <a:ext cx="3412923" cy="184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Arc 2"/>
          <p:cNvSpPr>
            <a:spLocks/>
          </p:cNvSpPr>
          <p:nvPr/>
        </p:nvSpPr>
        <p:spPr bwMode="auto">
          <a:xfrm flipH="1" flipV="1">
            <a:off x="1371332" y="5450849"/>
            <a:ext cx="847725" cy="7429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lg" len="lg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 l="1416" t="14342" r="10765" b="4343"/>
          <a:stretch>
            <a:fillRect/>
          </a:stretch>
        </p:blipFill>
        <p:spPr bwMode="auto">
          <a:xfrm>
            <a:off x="64393" y="1294238"/>
            <a:ext cx="2794695" cy="51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Y:\Operaciones\Gest_Dptos\Labelec\Sistemas_de_potencia\DEPFET\2016\FOTOS_SETUP\fotos\beam pipe\20160719_094933.jpg"/>
          <p:cNvPicPr/>
          <p:nvPr/>
        </p:nvPicPr>
        <p:blipFill>
          <a:blip r:embed="rId4" cstate="print"/>
          <a:srcRect t="19436" r="6831"/>
          <a:stretch>
            <a:fillRect/>
          </a:stretch>
        </p:blipFill>
        <p:spPr bwMode="auto">
          <a:xfrm>
            <a:off x="2859088" y="3811441"/>
            <a:ext cx="3412923" cy="18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5044" y="1384391"/>
            <a:ext cx="2653048" cy="4997180"/>
          </a:xfrm>
          <a:prstGeom prst="rect">
            <a:avLst/>
          </a:prstGeom>
          <a:noFill/>
        </p:spPr>
      </p:pic>
      <p:cxnSp>
        <p:nvCxnSpPr>
          <p:cNvPr id="14" name="13 Conector recto de flecha"/>
          <p:cNvCxnSpPr/>
          <p:nvPr/>
        </p:nvCxnSpPr>
        <p:spPr>
          <a:xfrm flipH="1">
            <a:off x="2408351" y="2421228"/>
            <a:ext cx="850004" cy="12106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5782614" y="3000777"/>
            <a:ext cx="784874" cy="1004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26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6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10 Imagen" descr="Y:\Operaciones\Gest_Dptos\Labelec\Sistemas_de_potencia\DEPFET\2016\FOTOS_SETUP\fotos\beam pipe\20160718_182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3609975"/>
            <a:ext cx="35972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13 Imagen" descr="Y:\Operaciones\Gest_Dptos\Labelec\Sistemas_de_potencia\DEPFET\2016\FOTOS_SETUP\fotos\beam pipe\20160719_111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4775" y="1125538"/>
            <a:ext cx="373062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14 Imagen" descr="Y:\Operaciones\Gest_Dptos\Labelec\Sistemas_de_potencia\DEPFET\2016\FOTOS_SETUP\fotos\beam pipe\20160719_103647.jpg"/>
          <p:cNvPicPr>
            <a:picLocks noChangeAspect="1" noChangeArrowheads="1"/>
          </p:cNvPicPr>
          <p:nvPr/>
        </p:nvPicPr>
        <p:blipFill>
          <a:blip r:embed="rId4"/>
          <a:srcRect b="23225"/>
          <a:stretch>
            <a:fillRect/>
          </a:stretch>
        </p:blipFill>
        <p:spPr bwMode="auto">
          <a:xfrm>
            <a:off x="4227513" y="3697288"/>
            <a:ext cx="3925887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CuadroTexto 4"/>
          <p:cNvSpPr txBox="1">
            <a:spLocks noChangeArrowheads="1"/>
          </p:cNvSpPr>
          <p:nvPr/>
        </p:nvSpPr>
        <p:spPr bwMode="auto">
          <a:xfrm>
            <a:off x="819150" y="5776913"/>
            <a:ext cx="241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SHIELDING</a:t>
            </a:r>
          </a:p>
        </p:txBody>
      </p:sp>
      <p:sp>
        <p:nvSpPr>
          <p:cNvPr id="20490" name="CuadroTexto 4"/>
          <p:cNvSpPr txBox="1">
            <a:spLocks noChangeArrowheads="1"/>
          </p:cNvSpPr>
          <p:nvPr/>
        </p:nvSpPr>
        <p:spPr bwMode="auto">
          <a:xfrm>
            <a:off x="4227513" y="3232150"/>
            <a:ext cx="241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PERPENDICULAR</a:t>
            </a:r>
          </a:p>
        </p:txBody>
      </p:sp>
      <p:sp>
        <p:nvSpPr>
          <p:cNvPr id="20491" name="CuadroTexto 4"/>
          <p:cNvSpPr txBox="1">
            <a:spLocks noChangeArrowheads="1"/>
          </p:cNvSpPr>
          <p:nvPr/>
        </p:nvSpPr>
        <p:spPr bwMode="auto">
          <a:xfrm>
            <a:off x="4227513" y="5776913"/>
            <a:ext cx="241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PARALLEL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sz="3400" b="1" u="sng" dirty="0" smtClean="0"/>
              <a:t>4.1 Susceptibility test to beam pipe radiation noise: Test results</a:t>
            </a:r>
            <a:endParaRPr lang="es-ES" sz="3400" b="1" u="sng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646864" y="1700010"/>
            <a:ext cx="2245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topologies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showed</a:t>
            </a:r>
            <a:r>
              <a:rPr lang="es-ES" dirty="0" smtClean="0"/>
              <a:t> </a:t>
            </a:r>
            <a:r>
              <a:rPr lang="es-ES" dirty="0" err="1" smtClean="0"/>
              <a:t>less</a:t>
            </a:r>
            <a:r>
              <a:rPr lang="es-ES" dirty="0" smtClean="0"/>
              <a:t> </a:t>
            </a:r>
            <a:r>
              <a:rPr lang="es-ES" dirty="0" err="1" smtClean="0"/>
              <a:t>noise</a:t>
            </a:r>
            <a:r>
              <a:rPr lang="es-ES" dirty="0" smtClean="0"/>
              <a:t> .</a:t>
            </a:r>
          </a:p>
        </p:txBody>
      </p:sp>
      <p:sp>
        <p:nvSpPr>
          <p:cNvPr id="1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27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546" y="0"/>
            <a:ext cx="6830454" cy="876300"/>
          </a:xfrm>
        </p:spPr>
        <p:txBody>
          <a:bodyPr/>
          <a:lstStyle/>
          <a:p>
            <a:pPr algn="l"/>
            <a:r>
              <a:rPr lang="es-ES" b="1" u="sng" dirty="0" smtClean="0"/>
              <a:t>5. CONCLUSIONS</a:t>
            </a:r>
            <a:endParaRPr lang="es-ES" b="1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786147"/>
            <a:ext cx="9144000" cy="5498742"/>
          </a:xfrm>
        </p:spPr>
        <p:txBody>
          <a:bodyPr/>
          <a:lstStyle/>
          <a:p>
            <a:r>
              <a:rPr lang="en-US" sz="2800" dirty="0" smtClean="0"/>
              <a:t>A general overview of the EMC test campaign has been presented </a:t>
            </a:r>
          </a:p>
          <a:p>
            <a:pPr lvl="1"/>
            <a:r>
              <a:rPr lang="en-US" sz="2600" dirty="0" smtClean="0"/>
              <a:t>It has been focused on the susceptibility test</a:t>
            </a:r>
          </a:p>
          <a:p>
            <a:r>
              <a:rPr lang="en-US" sz="2800" dirty="0" smtClean="0"/>
              <a:t>Several tests have been performed ( 1000 runs)</a:t>
            </a:r>
          </a:p>
          <a:p>
            <a:pPr lvl="1"/>
            <a:r>
              <a:rPr lang="en-US" sz="2600" dirty="0" smtClean="0"/>
              <a:t>Susceptibility to power lines noise </a:t>
            </a:r>
          </a:p>
          <a:p>
            <a:pPr lvl="2"/>
            <a:r>
              <a:rPr lang="en-US" dirty="0" smtClean="0"/>
              <a:t>CM &amp;DM – 11 configurations</a:t>
            </a:r>
          </a:p>
          <a:p>
            <a:pPr lvl="1"/>
            <a:r>
              <a:rPr lang="en-US" dirty="0" smtClean="0"/>
              <a:t>Susceptibility to beam pipe radiation </a:t>
            </a:r>
          </a:p>
          <a:p>
            <a:r>
              <a:rPr lang="en-US" sz="2800" dirty="0" smtClean="0"/>
              <a:t>We have just started to analyze the data but we have already seen interesting results</a:t>
            </a:r>
          </a:p>
          <a:p>
            <a:pPr lvl="1"/>
            <a:r>
              <a:rPr lang="en-US" sz="2400" dirty="0" smtClean="0"/>
              <a:t>It confirms that these tests are very useful </a:t>
            </a:r>
          </a:p>
          <a:p>
            <a:r>
              <a:rPr lang="en-US" sz="2800" dirty="0" smtClean="0"/>
              <a:t>Future plans:</a:t>
            </a:r>
          </a:p>
          <a:p>
            <a:pPr lvl="1"/>
            <a:r>
              <a:rPr lang="en-US" sz="2400" dirty="0" smtClean="0"/>
              <a:t>It is planned to calculate the TF of each tested topology</a:t>
            </a:r>
            <a:endParaRPr lang="es-ES" sz="2400" dirty="0"/>
          </a:p>
        </p:txBody>
      </p:sp>
      <p:sp>
        <p:nvSpPr>
          <p:cNvPr id="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28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0910"/>
          <a:stretch>
            <a:fillRect/>
          </a:stretch>
        </p:blipFill>
        <p:spPr bwMode="auto">
          <a:xfrm>
            <a:off x="0" y="876300"/>
            <a:ext cx="9149796" cy="543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21333" y="0"/>
            <a:ext cx="6763667" cy="876300"/>
          </a:xfrm>
        </p:spPr>
        <p:txBody>
          <a:bodyPr/>
          <a:lstStyle/>
          <a:p>
            <a:pPr algn="l" eaLnBrk="1" hangingPunct="1"/>
            <a:r>
              <a:rPr lang="en-US" b="1" u="sng" dirty="0" smtClean="0"/>
              <a:t>6. Acknowledgements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21333" y="4868214"/>
            <a:ext cx="8731876" cy="120032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would like to thank to all </a:t>
            </a:r>
            <a:r>
              <a:rPr lang="en-US" b="1" u="sng" dirty="0" smtClean="0"/>
              <a:t>PXD community  </a:t>
            </a:r>
            <a:r>
              <a:rPr lang="en-US" dirty="0" smtClean="0"/>
              <a:t>(Christian </a:t>
            </a:r>
            <a:r>
              <a:rPr lang="en-US" dirty="0" err="1" smtClean="0"/>
              <a:t>Kiesling</a:t>
            </a:r>
            <a:r>
              <a:rPr lang="en-US" dirty="0" smtClean="0"/>
              <a:t>, </a:t>
            </a:r>
            <a:r>
              <a:rPr lang="en-US" dirty="0" err="1" smtClean="0"/>
              <a:t>Laci</a:t>
            </a:r>
            <a:r>
              <a:rPr lang="en-US" dirty="0" smtClean="0"/>
              <a:t> </a:t>
            </a:r>
            <a:r>
              <a:rPr lang="en-US" dirty="0" err="1" smtClean="0"/>
              <a:t>Andricek</a:t>
            </a:r>
            <a:r>
              <a:rPr lang="en-US" dirty="0" smtClean="0"/>
              <a:t>, etc) to make this test campaign possible and  specially </a:t>
            </a:r>
            <a:r>
              <a:rPr lang="en-US" b="1" u="sng" dirty="0" smtClean="0"/>
              <a:t>Christian </a:t>
            </a:r>
            <a:r>
              <a:rPr lang="en-US" b="1" u="sng" dirty="0" err="1" smtClean="0"/>
              <a:t>Koffmane</a:t>
            </a:r>
            <a:r>
              <a:rPr lang="en-US" b="1" u="sng" dirty="0" smtClean="0"/>
              <a:t> (HLL-MPG) and Carlos </a:t>
            </a:r>
            <a:r>
              <a:rPr lang="en-US" b="1" u="sng" dirty="0" err="1" smtClean="0"/>
              <a:t>Mariñas</a:t>
            </a:r>
            <a:r>
              <a:rPr lang="en-US" b="1" u="sng" dirty="0" smtClean="0"/>
              <a:t> (</a:t>
            </a:r>
            <a:r>
              <a:rPr lang="en-US" b="1" u="sng" dirty="0" err="1" smtClean="0"/>
              <a:t>UniBonn</a:t>
            </a:r>
            <a:r>
              <a:rPr lang="en-US" b="1" u="sng" dirty="0" smtClean="0"/>
              <a:t> </a:t>
            </a:r>
            <a:r>
              <a:rPr lang="en-US" dirty="0" smtClean="0"/>
              <a:t>) for the fruitful discussions during the test preparation. </a:t>
            </a:r>
            <a:endParaRPr lang="en-US" dirty="0"/>
          </a:p>
        </p:txBody>
      </p:sp>
      <p:sp>
        <p:nvSpPr>
          <p:cNvPr id="8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29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304800" y="875761"/>
            <a:ext cx="8724900" cy="5483764"/>
          </a:xfrm>
        </p:spPr>
        <p:txBody>
          <a:bodyPr>
            <a:noAutofit/>
          </a:bodyPr>
          <a:lstStyle/>
          <a:p>
            <a:r>
              <a:rPr lang="en-US" sz="3000" dirty="0" smtClean="0"/>
              <a:t>During the last years ITAINNOVA has been carrying out a project in order to characterize the EM environment of PXD sub-detector.</a:t>
            </a:r>
          </a:p>
          <a:p>
            <a:r>
              <a:rPr lang="en-US" sz="3000" dirty="0" smtClean="0"/>
              <a:t>The project has been divided into four working packages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Grounding and shielding strategy for PXD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Conducted and Radiated Noise emissions test.</a:t>
            </a:r>
          </a:p>
          <a:p>
            <a:pPr lvl="2"/>
            <a:r>
              <a:rPr lang="en-US" sz="2800" b="1" dirty="0" smtClean="0">
                <a:solidFill>
                  <a:srgbClr val="00B050"/>
                </a:solidFill>
              </a:rPr>
              <a:t>PS units &amp; FEE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Noise propagation issues in power cables </a:t>
            </a:r>
          </a:p>
          <a:p>
            <a:pPr lvl="1"/>
            <a:r>
              <a:rPr lang="en-US" b="1" u="sng" dirty="0" smtClean="0">
                <a:solidFill>
                  <a:srgbClr val="00B050"/>
                </a:solidFill>
              </a:rPr>
              <a:t>Immunity issues of PXD system.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450" y="0"/>
            <a:ext cx="6475549" cy="8763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1. Introduction </a:t>
            </a:r>
            <a:endParaRPr lang="en-US" b="1" u="sng" dirty="0"/>
          </a:p>
        </p:txBody>
      </p:sp>
      <p:sp>
        <p:nvSpPr>
          <p:cNvPr id="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3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179512" y="876300"/>
            <a:ext cx="8712968" cy="55188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kind of noises may disturb the performance of FEE:</a:t>
            </a:r>
          </a:p>
          <a:p>
            <a:pPr lvl="1"/>
            <a:r>
              <a:rPr lang="en-US" sz="2600" dirty="0" smtClean="0"/>
              <a:t>Thermal noise dominant effect (by design)</a:t>
            </a:r>
          </a:p>
          <a:p>
            <a:pPr lvl="1"/>
            <a:r>
              <a:rPr lang="en-US" sz="2600" dirty="0" smtClean="0"/>
              <a:t>EM external noise (via power lines, FEE-</a:t>
            </a:r>
            <a:r>
              <a:rPr lang="en-US" sz="2600" dirty="0" err="1" smtClean="0"/>
              <a:t>det</a:t>
            </a:r>
            <a:r>
              <a:rPr lang="en-US" sz="2600" dirty="0" smtClean="0"/>
              <a:t>, etc)</a:t>
            </a:r>
          </a:p>
          <a:p>
            <a:r>
              <a:rPr lang="en-US" sz="2800" dirty="0" smtClean="0"/>
              <a:t>EM noise contribution to detector defines noise floor.</a:t>
            </a:r>
          </a:p>
          <a:p>
            <a:pPr lvl="1"/>
            <a:r>
              <a:rPr lang="en-US" sz="2600" dirty="0" smtClean="0"/>
              <a:t>Detector  immunity</a:t>
            </a:r>
          </a:p>
          <a:p>
            <a:r>
              <a:rPr lang="en-US" dirty="0" smtClean="0"/>
              <a:t>The immunity of the system is defined mainly by the sensitivity of the FEE</a:t>
            </a:r>
          </a:p>
          <a:p>
            <a:r>
              <a:rPr lang="en-US" sz="2800" dirty="0" smtClean="0"/>
              <a:t>It can be characterized via:</a:t>
            </a:r>
          </a:p>
          <a:p>
            <a:pPr lvl="1"/>
            <a:r>
              <a:rPr lang="en-US" sz="2800" dirty="0" smtClean="0"/>
              <a:t>Signal circuit analysis</a:t>
            </a:r>
          </a:p>
          <a:p>
            <a:pPr lvl="1"/>
            <a:r>
              <a:rPr lang="en-US" sz="2700" b="1" u="sng" dirty="0" smtClean="0"/>
              <a:t>Susceptibility test on prototypes</a:t>
            </a:r>
            <a:endParaRPr lang="en-US" sz="2700" b="1" u="sng" dirty="0"/>
          </a:p>
        </p:txBody>
      </p:sp>
      <p:sp>
        <p:nvSpPr>
          <p:cNvPr id="11" name="16 Título"/>
          <p:cNvSpPr>
            <a:spLocks noGrp="1"/>
          </p:cNvSpPr>
          <p:nvPr>
            <p:ph type="title"/>
          </p:nvPr>
        </p:nvSpPr>
        <p:spPr>
          <a:xfrm>
            <a:off x="-1" y="0"/>
            <a:ext cx="7176655" cy="876300"/>
          </a:xfrm>
        </p:spPr>
        <p:txBody>
          <a:bodyPr>
            <a:normAutofit/>
          </a:bodyPr>
          <a:lstStyle/>
          <a:p>
            <a:pPr algn="l"/>
            <a:r>
              <a:rPr lang="en-US" sz="3600" b="1" u="sng" dirty="0" smtClean="0"/>
              <a:t>1. Introduction </a:t>
            </a:r>
            <a:endParaRPr lang="es-ES" sz="3600" dirty="0"/>
          </a:p>
        </p:txBody>
      </p:sp>
      <p:sp>
        <p:nvSpPr>
          <p:cNvPr id="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4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6838" y="997660"/>
            <a:ext cx="9002712" cy="549982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main goal of the </a:t>
            </a:r>
            <a:r>
              <a:rPr lang="en-US" b="1" u="sng" dirty="0" smtClean="0">
                <a:solidFill>
                  <a:srgbClr val="FF0000"/>
                </a:solidFill>
              </a:rPr>
              <a:t>RF susceptibility test </a:t>
            </a:r>
            <a:r>
              <a:rPr lang="en-US" dirty="0" smtClean="0"/>
              <a:t>is to define the immunity of the FEE to RF conducted disturbances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Identify critical elements in prototypes that reduce the FEE performance.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Fix the noise level required for the power supplies units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Fix the ambient noise level compatible with PXD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idea of the test is to inject a perturbing signal to the FEE and evaluate the performance of PXD (each pixel)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This is the </a:t>
            </a:r>
            <a:r>
              <a:rPr lang="en-US" b="1" u="sng" dirty="0" smtClean="0">
                <a:solidFill>
                  <a:srgbClr val="FF0000"/>
                </a:solidFill>
              </a:rPr>
              <a:t>first time </a:t>
            </a:r>
            <a:r>
              <a:rPr lang="en-US" dirty="0" smtClean="0"/>
              <a:t>that this kind of test has been performed in a Pixel detector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Several test configurations have been studied: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Power cables &amp; Beam pipe radiation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509450" y="0"/>
            <a:ext cx="6475549" cy="8763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2. RF susceptibility test  </a:t>
            </a:r>
            <a:endParaRPr lang="en-US" b="1" u="sng" dirty="0"/>
          </a:p>
        </p:txBody>
      </p:sp>
      <p:sp>
        <p:nvSpPr>
          <p:cNvPr id="8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5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6838" y="894627"/>
            <a:ext cx="9002712" cy="5713989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The EMI test has been performed during two weeks at ITAINNOVA EMC Lab in Zaragoza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Long sessions (10-11 hours per day)</a:t>
            </a:r>
          </a:p>
          <a:p>
            <a:pPr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We have performed close to 1000 runs</a:t>
            </a:r>
          </a:p>
          <a:p>
            <a:pPr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We have generated more than 500 files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5GB of processed data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More than 60 GB of raw data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Analysis is on going – It takes time ( 1000 run /500 files)</a:t>
            </a:r>
          </a:p>
          <a:p>
            <a:pPr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Today , we only present a general overview of the test campaign.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The detailed analysis have just started</a:t>
            </a:r>
          </a:p>
          <a:p>
            <a:pPr fontAlgn="auto">
              <a:spcAft>
                <a:spcPts val="0"/>
              </a:spcAft>
              <a:buFont typeface="Arial"/>
              <a:buChar char="–"/>
              <a:defRPr/>
            </a:pPr>
            <a:endParaRPr lang="es-ES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509450" y="0"/>
            <a:ext cx="6475549" cy="8763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2. RF susceptibility test  </a:t>
            </a:r>
            <a:endParaRPr lang="en-US" b="1" u="sng" dirty="0"/>
          </a:p>
        </p:txBody>
      </p:sp>
      <p:sp>
        <p:nvSpPr>
          <p:cNvPr id="6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6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6 CuadroTexto"/>
          <p:cNvSpPr txBox="1">
            <a:spLocks noChangeArrowheads="1"/>
          </p:cNvSpPr>
          <p:nvPr/>
        </p:nvSpPr>
        <p:spPr bwMode="auto">
          <a:xfrm>
            <a:off x="185738" y="3983038"/>
            <a:ext cx="3286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200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172" name="6 CuadroTexto"/>
          <p:cNvSpPr txBox="1">
            <a:spLocks noChangeArrowheads="1"/>
          </p:cNvSpPr>
          <p:nvPr/>
        </p:nvSpPr>
        <p:spPr bwMode="auto">
          <a:xfrm>
            <a:off x="3022600" y="3916363"/>
            <a:ext cx="3270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200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pic>
        <p:nvPicPr>
          <p:cNvPr id="7173" name="36 Imagen" descr="IMG_4676.JPG"/>
          <p:cNvPicPr>
            <a:picLocks noChangeAspect="1"/>
          </p:cNvPicPr>
          <p:nvPr/>
        </p:nvPicPr>
        <p:blipFill>
          <a:blip r:embed="rId2"/>
          <a:srcRect t="8366" r="13498"/>
          <a:stretch>
            <a:fillRect/>
          </a:stretch>
        </p:blipFill>
        <p:spPr bwMode="auto">
          <a:xfrm>
            <a:off x="3814763" y="3898900"/>
            <a:ext cx="9080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20 Imagen" descr="IMG_4679.JPG"/>
          <p:cNvPicPr>
            <a:picLocks noChangeAspect="1"/>
          </p:cNvPicPr>
          <p:nvPr/>
        </p:nvPicPr>
        <p:blipFill>
          <a:blip r:embed="rId3"/>
          <a:srcRect l="15973" r="11629" b="12749"/>
          <a:stretch>
            <a:fillRect/>
          </a:stretch>
        </p:blipFill>
        <p:spPr bwMode="auto">
          <a:xfrm>
            <a:off x="4967288" y="3929063"/>
            <a:ext cx="141446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38 Imagen" descr="IMG_4684.JPG"/>
          <p:cNvPicPr>
            <a:picLocks noChangeAspect="1"/>
          </p:cNvPicPr>
          <p:nvPr/>
        </p:nvPicPr>
        <p:blipFill>
          <a:blip r:embed="rId4"/>
          <a:srcRect b="38519"/>
          <a:stretch>
            <a:fillRect/>
          </a:stretch>
        </p:blipFill>
        <p:spPr bwMode="auto">
          <a:xfrm>
            <a:off x="6513513" y="4567238"/>
            <a:ext cx="13382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16 Imagen" descr="IMG_4683.JPG"/>
          <p:cNvPicPr>
            <a:picLocks noChangeAspect="1"/>
          </p:cNvPicPr>
          <p:nvPr/>
        </p:nvPicPr>
        <p:blipFill>
          <a:blip r:embed="rId5"/>
          <a:srcRect l="29037" t="33688" r="27046" b="25070"/>
          <a:stretch>
            <a:fillRect/>
          </a:stretch>
        </p:blipFill>
        <p:spPr bwMode="auto">
          <a:xfrm>
            <a:off x="7910513" y="3854450"/>
            <a:ext cx="1081087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6 CuadroTexto"/>
          <p:cNvSpPr txBox="1">
            <a:spLocks noChangeArrowheads="1"/>
          </p:cNvSpPr>
          <p:nvPr/>
        </p:nvSpPr>
        <p:spPr bwMode="auto">
          <a:xfrm>
            <a:off x="5430838" y="5208588"/>
            <a:ext cx="877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37F828"/>
                </a:solidFill>
                <a:latin typeface="Calibri" pitchFamily="34" charset="0"/>
              </a:rPr>
              <a:t>POWER</a:t>
            </a:r>
          </a:p>
          <a:p>
            <a:r>
              <a:rPr lang="es-ES" sz="1400" b="1">
                <a:solidFill>
                  <a:srgbClr val="37F828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7179" name="72 CuadroTexto"/>
          <p:cNvSpPr txBox="1">
            <a:spLocks noChangeArrowheads="1"/>
          </p:cNvSpPr>
          <p:nvPr/>
        </p:nvSpPr>
        <p:spPr bwMode="auto">
          <a:xfrm>
            <a:off x="544513" y="5734050"/>
            <a:ext cx="7366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 dirty="0"/>
              <a:t>EMC TEST SETUP CLOSE TO FINAL CONFIGURATION:</a:t>
            </a:r>
          </a:p>
          <a:p>
            <a:pPr lvl="1">
              <a:buFont typeface="Arial" charset="0"/>
              <a:buChar char="•"/>
            </a:pPr>
            <a:r>
              <a:rPr lang="es-ES" sz="1100" i="1" dirty="0" smtClean="0"/>
              <a:t>NO </a:t>
            </a:r>
            <a:r>
              <a:rPr lang="es-ES" sz="1100" i="1" dirty="0"/>
              <a:t>DOCK-BOX </a:t>
            </a:r>
            <a:r>
              <a:rPr lang="es-ES" sz="1100" i="1" dirty="0" err="1"/>
              <a:t>for</a:t>
            </a:r>
            <a:r>
              <a:rPr lang="es-ES" sz="1100" i="1" dirty="0"/>
              <a:t> DHE&amp;CARRIER BOARD (7), and POWER BREAKOUT (4)</a:t>
            </a:r>
          </a:p>
          <a:p>
            <a:pPr lvl="1">
              <a:buFont typeface="Arial" charset="0"/>
              <a:buChar char="•"/>
            </a:pPr>
            <a:r>
              <a:rPr lang="es-ES" sz="1100" i="1" dirty="0"/>
              <a:t>NOT THE FINAL PATCH PANEL (3)</a:t>
            </a:r>
          </a:p>
        </p:txBody>
      </p:sp>
      <p:grpSp>
        <p:nvGrpSpPr>
          <p:cNvPr id="7180" name="85 Grupo"/>
          <p:cNvGrpSpPr>
            <a:grpSpLocks/>
          </p:cNvGrpSpPr>
          <p:nvPr/>
        </p:nvGrpSpPr>
        <p:grpSpPr bwMode="auto">
          <a:xfrm>
            <a:off x="138113" y="935038"/>
            <a:ext cx="3922712" cy="2108200"/>
            <a:chOff x="2515301" y="1001339"/>
            <a:chExt cx="3922519" cy="2108927"/>
          </a:xfrm>
        </p:grpSpPr>
        <p:pic>
          <p:nvPicPr>
            <p:cNvPr id="7195" name="5 Marcador de contenido"/>
            <p:cNvPicPr>
              <a:picLocks/>
            </p:cNvPicPr>
            <p:nvPr/>
          </p:nvPicPr>
          <p:blipFill>
            <a:blip r:embed="rId6"/>
            <a:srcRect t="15965"/>
            <a:stretch>
              <a:fillRect/>
            </a:stretch>
          </p:blipFill>
          <p:spPr bwMode="auto">
            <a:xfrm>
              <a:off x="2515301" y="1001340"/>
              <a:ext cx="3922519" cy="2108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6" name="6 CuadroTexto"/>
            <p:cNvSpPr txBox="1">
              <a:spLocks noChangeArrowheads="1"/>
            </p:cNvSpPr>
            <p:nvPr/>
          </p:nvSpPr>
          <p:spPr bwMode="auto">
            <a:xfrm>
              <a:off x="5335169" y="2389598"/>
              <a:ext cx="32733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2200" b="1" dirty="0">
                  <a:solidFill>
                    <a:srgbClr val="FF0000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7197" name="6 CuadroTexto"/>
            <p:cNvSpPr txBox="1">
              <a:spLocks noChangeArrowheads="1"/>
            </p:cNvSpPr>
            <p:nvPr/>
          </p:nvSpPr>
          <p:spPr bwMode="auto">
            <a:xfrm>
              <a:off x="4288532" y="2389598"/>
              <a:ext cx="32733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2200" b="1">
                  <a:solidFill>
                    <a:srgbClr val="FF0000"/>
                  </a:solidFill>
                  <a:latin typeface="Calibri" pitchFamily="34" charset="0"/>
                </a:rPr>
                <a:t>7</a:t>
              </a:r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2515301" y="1001339"/>
              <a:ext cx="834984" cy="6510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7181" name="6 CuadroTexto"/>
          <p:cNvSpPr txBox="1">
            <a:spLocks noChangeArrowheads="1"/>
          </p:cNvSpPr>
          <p:nvPr/>
        </p:nvSpPr>
        <p:spPr bwMode="auto">
          <a:xfrm>
            <a:off x="5199063" y="4183063"/>
            <a:ext cx="877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37F828"/>
                </a:solidFill>
                <a:latin typeface="Calibri" pitchFamily="34" charset="0"/>
              </a:rPr>
              <a:t>6 DC/DC</a:t>
            </a:r>
          </a:p>
        </p:txBody>
      </p:sp>
      <p:pic>
        <p:nvPicPr>
          <p:cNvPr id="7182" name="81 Imagen" descr="IMG_20160711_11153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00" y="3346450"/>
            <a:ext cx="308133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82 Rectángulo"/>
          <p:cNvSpPr>
            <a:spLocks noChangeArrowheads="1"/>
          </p:cNvSpPr>
          <p:nvPr/>
        </p:nvSpPr>
        <p:spPr bwMode="auto">
          <a:xfrm>
            <a:off x="242888" y="3398838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1</a:t>
            </a:r>
            <a:endParaRPr lang="es-ES"/>
          </a:p>
        </p:txBody>
      </p:sp>
      <p:sp>
        <p:nvSpPr>
          <p:cNvPr id="7184" name="83 Rectángulo"/>
          <p:cNvSpPr>
            <a:spLocks noChangeArrowheads="1"/>
          </p:cNvSpPr>
          <p:nvPr/>
        </p:nvSpPr>
        <p:spPr bwMode="auto">
          <a:xfrm>
            <a:off x="544513" y="3398838"/>
            <a:ext cx="478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Calibri" pitchFamily="34" charset="0"/>
              </a:rPr>
              <a:t>-  2</a:t>
            </a:r>
            <a:endParaRPr lang="es-ES" dirty="0"/>
          </a:p>
        </p:txBody>
      </p:sp>
      <p:sp>
        <p:nvSpPr>
          <p:cNvPr id="7185" name="84 Rectángulo"/>
          <p:cNvSpPr>
            <a:spLocks noChangeArrowheads="1"/>
          </p:cNvSpPr>
          <p:nvPr/>
        </p:nvSpPr>
        <p:spPr bwMode="auto">
          <a:xfrm>
            <a:off x="2806700" y="3435350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3</a:t>
            </a:r>
            <a:endParaRPr lang="es-ES"/>
          </a:p>
        </p:txBody>
      </p:sp>
      <p:sp>
        <p:nvSpPr>
          <p:cNvPr id="7186" name="6 CuadroTexto"/>
          <p:cNvSpPr txBox="1">
            <a:spLocks noChangeArrowheads="1"/>
          </p:cNvSpPr>
          <p:nvPr/>
        </p:nvSpPr>
        <p:spPr bwMode="auto">
          <a:xfrm>
            <a:off x="0" y="4746625"/>
            <a:ext cx="2493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400" b="1" i="1" dirty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s-ES" sz="2400" b="1" i="1" dirty="0">
                <a:solidFill>
                  <a:srgbClr val="FF0000"/>
                </a:solidFill>
                <a:latin typeface="Calibri" pitchFamily="34" charset="0"/>
              </a:rPr>
              <a:t>EMC </a:t>
            </a:r>
            <a:r>
              <a:rPr lang="es-ES" sz="2400" b="1" i="1" dirty="0" smtClean="0">
                <a:solidFill>
                  <a:srgbClr val="FF0000"/>
                </a:solidFill>
                <a:latin typeface="Calibri" pitchFamily="34" charset="0"/>
              </a:rPr>
              <a:t>UNIT- PXD9</a:t>
            </a:r>
            <a:endParaRPr lang="es-ES" sz="24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4" name="73 Rectángulo"/>
          <p:cNvSpPr/>
          <p:nvPr/>
        </p:nvSpPr>
        <p:spPr>
          <a:xfrm>
            <a:off x="203200" y="3346450"/>
            <a:ext cx="2290618" cy="1836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188" name="6 CuadroTexto"/>
          <p:cNvSpPr txBox="1">
            <a:spLocks noChangeArrowheads="1"/>
          </p:cNvSpPr>
          <p:nvPr/>
        </p:nvSpPr>
        <p:spPr bwMode="auto">
          <a:xfrm>
            <a:off x="185738" y="1082675"/>
            <a:ext cx="46466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200" b="1">
                <a:solidFill>
                  <a:srgbClr val="FF0000"/>
                </a:solidFill>
                <a:latin typeface="Calibri" pitchFamily="34" charset="0"/>
              </a:rPr>
              <a:t>      1       2      3          4                  5            </a:t>
            </a:r>
          </a:p>
        </p:txBody>
      </p:sp>
      <p:pic>
        <p:nvPicPr>
          <p:cNvPr id="7189" name="87 Imagen" descr="_114026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2813" y="960438"/>
            <a:ext cx="3713162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89 Rectángulo"/>
          <p:cNvSpPr>
            <a:spLocks noChangeArrowheads="1"/>
          </p:cNvSpPr>
          <p:nvPr/>
        </p:nvSpPr>
        <p:spPr bwMode="auto">
          <a:xfrm>
            <a:off x="3814763" y="35829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4</a:t>
            </a:r>
            <a:endParaRPr lang="es-ES"/>
          </a:p>
        </p:txBody>
      </p:sp>
      <p:sp>
        <p:nvSpPr>
          <p:cNvPr id="7191" name="91 Rectángulo"/>
          <p:cNvSpPr>
            <a:spLocks noChangeArrowheads="1"/>
          </p:cNvSpPr>
          <p:nvPr/>
        </p:nvSpPr>
        <p:spPr bwMode="auto">
          <a:xfrm>
            <a:off x="4945063" y="35829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5</a:t>
            </a:r>
            <a:endParaRPr lang="es-ES"/>
          </a:p>
        </p:txBody>
      </p:sp>
      <p:sp>
        <p:nvSpPr>
          <p:cNvPr id="7192" name="92 Rectángulo"/>
          <p:cNvSpPr>
            <a:spLocks noChangeArrowheads="1"/>
          </p:cNvSpPr>
          <p:nvPr/>
        </p:nvSpPr>
        <p:spPr bwMode="auto">
          <a:xfrm>
            <a:off x="6381750" y="419735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6</a:t>
            </a:r>
            <a:endParaRPr lang="es-ES"/>
          </a:p>
        </p:txBody>
      </p:sp>
      <p:sp>
        <p:nvSpPr>
          <p:cNvPr id="7193" name="93 Rectángulo"/>
          <p:cNvSpPr>
            <a:spLocks noChangeArrowheads="1"/>
          </p:cNvSpPr>
          <p:nvPr/>
        </p:nvSpPr>
        <p:spPr bwMode="auto">
          <a:xfrm>
            <a:off x="7851775" y="35544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7</a:t>
            </a:r>
            <a:endParaRPr lang="es-ES"/>
          </a:p>
        </p:txBody>
      </p:sp>
      <p:cxnSp>
        <p:nvCxnSpPr>
          <p:cNvPr id="95" name="94 Conector recto de flecha"/>
          <p:cNvCxnSpPr/>
          <p:nvPr/>
        </p:nvCxnSpPr>
        <p:spPr>
          <a:xfrm flipH="1">
            <a:off x="3284538" y="2384425"/>
            <a:ext cx="3432175" cy="1050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1 Título"/>
          <p:cNvSpPr>
            <a:spLocks noGrp="1"/>
          </p:cNvSpPr>
          <p:nvPr>
            <p:ph type="title"/>
          </p:nvPr>
        </p:nvSpPr>
        <p:spPr>
          <a:xfrm>
            <a:off x="138114" y="0"/>
            <a:ext cx="6846886" cy="876300"/>
          </a:xfrm>
        </p:spPr>
        <p:txBody>
          <a:bodyPr>
            <a:noAutofit/>
          </a:bodyPr>
          <a:lstStyle/>
          <a:p>
            <a:pPr algn="l"/>
            <a:r>
              <a:rPr lang="en-US" sz="3400" b="1" u="sng" dirty="0" smtClean="0"/>
              <a:t>2.1 RF susceptibility test: Test Set-up  </a:t>
            </a:r>
            <a:endParaRPr lang="en-US" sz="3400" b="1" u="sng" dirty="0"/>
          </a:p>
        </p:txBody>
      </p:sp>
      <p:sp>
        <p:nvSpPr>
          <p:cNvPr id="36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7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7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34 Imagen" descr="IMG_4686.JPG"/>
          <p:cNvPicPr>
            <a:picLocks noChangeAspect="1"/>
          </p:cNvPicPr>
          <p:nvPr/>
        </p:nvPicPr>
        <p:blipFill>
          <a:blip r:embed="rId2"/>
          <a:srcRect t="10378" r="7784" b="15448"/>
          <a:stretch>
            <a:fillRect/>
          </a:stretch>
        </p:blipFill>
        <p:spPr bwMode="auto">
          <a:xfrm>
            <a:off x="-1" y="876300"/>
            <a:ext cx="9147693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37 CuadroTexto"/>
          <p:cNvSpPr txBox="1">
            <a:spLocks noChangeArrowheads="1"/>
          </p:cNvSpPr>
          <p:nvPr/>
        </p:nvSpPr>
        <p:spPr bwMode="auto">
          <a:xfrm>
            <a:off x="2371725" y="3784600"/>
            <a:ext cx="2052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solidFill>
                <a:srgbClr val="FFFF00"/>
              </a:solidFill>
            </a:endParaRPr>
          </a:p>
        </p:txBody>
      </p:sp>
      <p:sp>
        <p:nvSpPr>
          <p:cNvPr id="6151" name="38 CuadroTexto"/>
          <p:cNvSpPr txBox="1">
            <a:spLocks noChangeArrowheads="1"/>
          </p:cNvSpPr>
          <p:nvPr/>
        </p:nvSpPr>
        <p:spPr bwMode="auto">
          <a:xfrm>
            <a:off x="5832475" y="4723605"/>
            <a:ext cx="2051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dirty="0">
                <a:solidFill>
                  <a:srgbClr val="FFFF00"/>
                </a:solidFill>
              </a:rPr>
              <a:t>EMC EQUIPMENTS</a:t>
            </a:r>
          </a:p>
        </p:txBody>
      </p:sp>
      <p:sp>
        <p:nvSpPr>
          <p:cNvPr id="6152" name="39 CuadroTexto"/>
          <p:cNvSpPr txBox="1">
            <a:spLocks noChangeArrowheads="1"/>
          </p:cNvSpPr>
          <p:nvPr/>
        </p:nvSpPr>
        <p:spPr bwMode="auto">
          <a:xfrm>
            <a:off x="6472238" y="2505075"/>
            <a:ext cx="1025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FF00"/>
                </a:solidFill>
              </a:rPr>
              <a:t>D.U.T</a:t>
            </a:r>
          </a:p>
        </p:txBody>
      </p:sp>
      <p:sp>
        <p:nvSpPr>
          <p:cNvPr id="6153" name="6 CuadroTexto"/>
          <p:cNvSpPr txBox="1">
            <a:spLocks noChangeArrowheads="1"/>
          </p:cNvSpPr>
          <p:nvPr/>
        </p:nvSpPr>
        <p:spPr bwMode="auto">
          <a:xfrm>
            <a:off x="3348038" y="4539456"/>
            <a:ext cx="15652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FFFF00"/>
                </a:solidFill>
              </a:rPr>
              <a:t>POWER</a:t>
            </a:r>
          </a:p>
          <a:p>
            <a:r>
              <a:rPr lang="es-ES" sz="1400" b="1">
                <a:solidFill>
                  <a:srgbClr val="FFFF00"/>
                </a:solidFill>
              </a:rPr>
              <a:t>SUPPLIES</a:t>
            </a:r>
          </a:p>
        </p:txBody>
      </p:sp>
      <p:sp>
        <p:nvSpPr>
          <p:cNvPr id="6154" name="6 CuadroTexto"/>
          <p:cNvSpPr txBox="1">
            <a:spLocks noChangeArrowheads="1"/>
          </p:cNvSpPr>
          <p:nvPr/>
        </p:nvSpPr>
        <p:spPr bwMode="auto">
          <a:xfrm>
            <a:off x="1625600" y="3630613"/>
            <a:ext cx="1722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FFFF00"/>
                </a:solidFill>
              </a:rPr>
              <a:t>TEST MONITORING</a:t>
            </a:r>
          </a:p>
        </p:txBody>
      </p:sp>
      <p:cxnSp>
        <p:nvCxnSpPr>
          <p:cNvPr id="44" name="43 Conector recto de flecha"/>
          <p:cNvCxnSpPr/>
          <p:nvPr/>
        </p:nvCxnSpPr>
        <p:spPr>
          <a:xfrm flipV="1">
            <a:off x="4211638" y="4063206"/>
            <a:ext cx="461963" cy="5683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>
            <a:stCxn id="6152" idx="1"/>
          </p:cNvCxnSpPr>
          <p:nvPr/>
        </p:nvCxnSpPr>
        <p:spPr>
          <a:xfrm flipH="1">
            <a:off x="5657850" y="2689225"/>
            <a:ext cx="814388" cy="609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flipV="1">
            <a:off x="6635750" y="3725068"/>
            <a:ext cx="222250" cy="9985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 flipV="1">
            <a:off x="2794000" y="3403600"/>
            <a:ext cx="1025525" cy="4413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13419" y="0"/>
            <a:ext cx="6846886" cy="876300"/>
          </a:xfrm>
        </p:spPr>
        <p:txBody>
          <a:bodyPr>
            <a:noAutofit/>
          </a:bodyPr>
          <a:lstStyle/>
          <a:p>
            <a:pPr algn="l"/>
            <a:r>
              <a:rPr lang="en-US" sz="3400" b="1" u="sng" dirty="0" smtClean="0"/>
              <a:t>2.1 RF susceptibility test: Test Set-up  </a:t>
            </a:r>
            <a:endParaRPr lang="en-US" sz="3400" b="1" u="sng" dirty="0"/>
          </a:p>
        </p:txBody>
      </p:sp>
      <p:sp>
        <p:nvSpPr>
          <p:cNvPr id="1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8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4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1" y="1401763"/>
            <a:ext cx="468456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2"/>
          <p:cNvSpPr txBox="1">
            <a:spLocks noChangeArrowheads="1"/>
          </p:cNvSpPr>
          <p:nvPr/>
        </p:nvSpPr>
        <p:spPr bwMode="auto">
          <a:xfrm>
            <a:off x="685800" y="3973513"/>
            <a:ext cx="7467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b="1" dirty="0">
                <a:latin typeface="Calibri" pitchFamily="34" charset="0"/>
              </a:rPr>
              <a:t>SCHEMATIC OF THE INJECTION </a:t>
            </a:r>
            <a:r>
              <a:rPr lang="es-ES" b="1" dirty="0" smtClean="0">
                <a:latin typeface="Calibri" pitchFamily="34" charset="0"/>
              </a:rPr>
              <a:t>SETUP – </a:t>
            </a:r>
            <a:r>
              <a:rPr lang="es-ES" b="1" dirty="0" err="1" smtClean="0">
                <a:latin typeface="Calibri" pitchFamily="34" charset="0"/>
              </a:rPr>
              <a:t>From</a:t>
            </a:r>
            <a:r>
              <a:rPr lang="es-ES" b="1" dirty="0" smtClean="0">
                <a:latin typeface="Calibri" pitchFamily="34" charset="0"/>
              </a:rPr>
              <a:t> 100kHz up </a:t>
            </a:r>
            <a:r>
              <a:rPr lang="es-ES" b="1" dirty="0" err="1" smtClean="0">
                <a:latin typeface="Calibri" pitchFamily="34" charset="0"/>
              </a:rPr>
              <a:t>to</a:t>
            </a:r>
            <a:r>
              <a:rPr lang="es-ES" b="1" dirty="0" smtClean="0">
                <a:latin typeface="Calibri" pitchFamily="34" charset="0"/>
              </a:rPr>
              <a:t> 400 </a:t>
            </a:r>
            <a:r>
              <a:rPr lang="es-ES" b="1" dirty="0" err="1" smtClean="0">
                <a:latin typeface="Calibri" pitchFamily="34" charset="0"/>
              </a:rPr>
              <a:t>MHz.</a:t>
            </a:r>
            <a:endParaRPr lang="es-ES" sz="3200" b="1" dirty="0"/>
          </a:p>
        </p:txBody>
      </p:sp>
      <p:sp>
        <p:nvSpPr>
          <p:cNvPr id="12297" name="Text Box 2"/>
          <p:cNvSpPr txBox="1">
            <a:spLocks noChangeArrowheads="1"/>
          </p:cNvSpPr>
          <p:nvPr/>
        </p:nvSpPr>
        <p:spPr bwMode="auto">
          <a:xfrm>
            <a:off x="0" y="4687888"/>
            <a:ext cx="9144000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sz="1600" b="1" u="sng" dirty="0" err="1" smtClean="0">
                <a:latin typeface="Calibri" pitchFamily="34" charset="0"/>
              </a:rPr>
              <a:t>Injection</a:t>
            </a:r>
            <a:r>
              <a:rPr lang="es-ES" sz="1600" b="1" u="sng" dirty="0" smtClean="0">
                <a:latin typeface="Calibri" pitchFamily="34" charset="0"/>
              </a:rPr>
              <a:t> </a:t>
            </a:r>
            <a:r>
              <a:rPr lang="es-ES" sz="1600" b="1" u="sng" dirty="0" err="1" smtClean="0">
                <a:latin typeface="Calibri" pitchFamily="34" charset="0"/>
              </a:rPr>
              <a:t>system</a:t>
            </a:r>
            <a:r>
              <a:rPr lang="es-ES" sz="1600" b="1" u="sng" dirty="0" smtClean="0">
                <a:latin typeface="Calibri" pitchFamily="34" charset="0"/>
              </a:rPr>
              <a:t> </a:t>
            </a:r>
            <a:endParaRPr lang="es-ES" sz="1600" b="1" u="sng" dirty="0">
              <a:latin typeface="Calibri" pitchFamily="34" charset="0"/>
            </a:endParaRPr>
          </a:p>
          <a:p>
            <a:pPr>
              <a:spcAft>
                <a:spcPts val="1000"/>
              </a:spcAft>
              <a:buFont typeface="Arial" charset="0"/>
              <a:buChar char="•"/>
            </a:pPr>
            <a:r>
              <a:rPr lang="es-ES" sz="1600" dirty="0">
                <a:latin typeface="Calibri" pitchFamily="34" charset="0"/>
              </a:rPr>
              <a:t>RF AMPLIFIER (160 W) [10 kHz-400 MHz</a:t>
            </a:r>
            <a:r>
              <a:rPr lang="es-ES" sz="1600" dirty="0" smtClean="0">
                <a:latin typeface="Calibri" pitchFamily="34" charset="0"/>
              </a:rPr>
              <a:t>]  -  RF GENERATOR [10 kHz-2 GHz]  -  BCI PROBE: [10 kHz-400 MHz]</a:t>
            </a:r>
          </a:p>
          <a:p>
            <a:pPr>
              <a:spcAft>
                <a:spcPts val="1000"/>
              </a:spcAft>
              <a:buFont typeface="Arial" charset="0"/>
              <a:buChar char="•"/>
            </a:pPr>
            <a:r>
              <a:rPr lang="es-ES" sz="1600" b="1" u="sng" dirty="0" err="1" smtClean="0">
                <a:latin typeface="Calibri" pitchFamily="34" charset="0"/>
              </a:rPr>
              <a:t>Measurement</a:t>
            </a:r>
            <a:r>
              <a:rPr lang="es-ES" sz="1600" b="1" u="sng" dirty="0" smtClean="0">
                <a:latin typeface="Calibri" pitchFamily="34" charset="0"/>
              </a:rPr>
              <a:t> </a:t>
            </a:r>
            <a:r>
              <a:rPr lang="es-ES" sz="1600" b="1" u="sng" dirty="0" err="1" smtClean="0">
                <a:latin typeface="Calibri" pitchFamily="34" charset="0"/>
              </a:rPr>
              <a:t>system</a:t>
            </a:r>
            <a:endParaRPr lang="es-ES" sz="1600" b="1" u="sng" dirty="0">
              <a:latin typeface="Calibri" pitchFamily="34" charset="0"/>
            </a:endParaRPr>
          </a:p>
          <a:p>
            <a:pPr>
              <a:spcAft>
                <a:spcPts val="1000"/>
              </a:spcAft>
              <a:buFont typeface="Arial" charset="0"/>
              <a:buChar char="•"/>
            </a:pPr>
            <a:r>
              <a:rPr lang="es-ES" sz="1600" dirty="0">
                <a:latin typeface="Calibri" pitchFamily="34" charset="0"/>
              </a:rPr>
              <a:t>SPECTRUM ANALYZER ( 20 Hz-3 </a:t>
            </a:r>
            <a:r>
              <a:rPr lang="es-ES" sz="1600" dirty="0" smtClean="0">
                <a:latin typeface="Calibri" pitchFamily="34" charset="0"/>
              </a:rPr>
              <a:t>GHz)   -   RF </a:t>
            </a:r>
            <a:r>
              <a:rPr lang="es-ES" sz="1600" dirty="0">
                <a:latin typeface="Calibri" pitchFamily="34" charset="0"/>
              </a:rPr>
              <a:t>PROBE: [10 kHz-500 MHz]</a:t>
            </a:r>
          </a:p>
          <a:p>
            <a:pPr>
              <a:spcAft>
                <a:spcPts val="1000"/>
              </a:spcAft>
            </a:pPr>
            <a:endParaRPr lang="es-ES" sz="3200" b="1" dirty="0"/>
          </a:p>
        </p:txBody>
      </p:sp>
      <p:pic>
        <p:nvPicPr>
          <p:cNvPr id="12298" name="9 Imagen" descr="Y:\Operaciones\Gest_Dptos\Labelec\Sistemas_de_potencia\DEPFET\2016\FOTOS_SETUP\IMG_49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963" y="1498748"/>
            <a:ext cx="3910570" cy="26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10 CuadroTexto"/>
          <p:cNvSpPr txBox="1">
            <a:spLocks noChangeArrowheads="1"/>
          </p:cNvSpPr>
          <p:nvPr/>
        </p:nvSpPr>
        <p:spPr bwMode="auto">
          <a:xfrm>
            <a:off x="6297613" y="1498748"/>
            <a:ext cx="1470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BCI PROBE</a:t>
            </a:r>
          </a:p>
        </p:txBody>
      </p:sp>
      <p:cxnSp>
        <p:nvCxnSpPr>
          <p:cNvPr id="14" name="13 Conector recto"/>
          <p:cNvCxnSpPr/>
          <p:nvPr/>
        </p:nvCxnSpPr>
        <p:spPr>
          <a:xfrm>
            <a:off x="6788727" y="1868635"/>
            <a:ext cx="347086" cy="8566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01" name="14 CuadroTexto"/>
          <p:cNvSpPr txBox="1">
            <a:spLocks noChangeArrowheads="1"/>
          </p:cNvSpPr>
          <p:nvPr/>
        </p:nvSpPr>
        <p:spPr bwMode="auto">
          <a:xfrm>
            <a:off x="7375525" y="3568184"/>
            <a:ext cx="1509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RF </a:t>
            </a:r>
            <a:r>
              <a:rPr lang="es-ES" dirty="0" smtClean="0">
                <a:solidFill>
                  <a:srgbClr val="FF0000"/>
                </a:solidFill>
              </a:rPr>
              <a:t>PROBE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2302" name="15 CuadroTexto"/>
          <p:cNvSpPr txBox="1">
            <a:spLocks noChangeArrowheads="1"/>
          </p:cNvSpPr>
          <p:nvPr/>
        </p:nvSpPr>
        <p:spPr bwMode="auto">
          <a:xfrm>
            <a:off x="5097463" y="3384550"/>
            <a:ext cx="1470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CDN</a:t>
            </a:r>
          </a:p>
        </p:txBody>
      </p:sp>
      <p:cxnSp>
        <p:nvCxnSpPr>
          <p:cNvPr id="18" name="17 Conector recto"/>
          <p:cNvCxnSpPr/>
          <p:nvPr/>
        </p:nvCxnSpPr>
        <p:spPr>
          <a:xfrm flipV="1">
            <a:off x="5594350" y="2725305"/>
            <a:ext cx="973138" cy="475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>
            <a:endCxn id="12301" idx="0"/>
          </p:cNvCxnSpPr>
          <p:nvPr/>
        </p:nvCxnSpPr>
        <p:spPr>
          <a:xfrm>
            <a:off x="7767638" y="2951018"/>
            <a:ext cx="362599" cy="617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1 Título"/>
          <p:cNvSpPr>
            <a:spLocks noGrp="1"/>
          </p:cNvSpPr>
          <p:nvPr>
            <p:ph type="title"/>
          </p:nvPr>
        </p:nvSpPr>
        <p:spPr>
          <a:xfrm>
            <a:off x="13419" y="0"/>
            <a:ext cx="6846886" cy="876300"/>
          </a:xfrm>
        </p:spPr>
        <p:txBody>
          <a:bodyPr>
            <a:noAutofit/>
          </a:bodyPr>
          <a:lstStyle/>
          <a:p>
            <a:pPr algn="l"/>
            <a:r>
              <a:rPr lang="en-US" sz="3400" b="1" u="sng" dirty="0" smtClean="0"/>
              <a:t>2.1 RF susceptibility test: Test Set-up  </a:t>
            </a:r>
            <a:endParaRPr lang="en-US" sz="3400" b="1" u="sng" dirty="0"/>
          </a:p>
        </p:txBody>
      </p:sp>
      <p:sp>
        <p:nvSpPr>
          <p:cNvPr id="2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9730E32-10D2-4F30-BF61-211DB1499BD8}" type="slidenum">
              <a:rPr lang="es-ES" sz="1400" b="1">
                <a:latin typeface="Calibri" pitchFamily="34" charset="0"/>
              </a:rPr>
              <a:pPr algn="ctr"/>
              <a:t>9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29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10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VXD Belle II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14-16 September 2016, Santander,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14771</TotalTime>
  <Words>2035</Words>
  <Application>Microsoft Office PowerPoint</Application>
  <PresentationFormat>Presentación en pantalla (4:3)</PresentationFormat>
  <Paragraphs>427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Diapositiva 1</vt:lpstr>
      <vt:lpstr>OUTLINE</vt:lpstr>
      <vt:lpstr>1. Introduction </vt:lpstr>
      <vt:lpstr>1. Introduction </vt:lpstr>
      <vt:lpstr>2. RF susceptibility test  </vt:lpstr>
      <vt:lpstr>2. RF susceptibility test  </vt:lpstr>
      <vt:lpstr>2.1 RF susceptibility test: Test Set-up  </vt:lpstr>
      <vt:lpstr>2.1 RF susceptibility test: Test Set-up  </vt:lpstr>
      <vt:lpstr>2.1 RF susceptibility test: Test Set-up  </vt:lpstr>
      <vt:lpstr>2.1 RF susceptibility test: Test Set-up  </vt:lpstr>
      <vt:lpstr>2.1 RF susceptibility test: Test Set-up  </vt:lpstr>
      <vt:lpstr>3. Susceptibility test to noise on power cables</vt:lpstr>
      <vt:lpstr>3. Susceptibility test to noise on power cables</vt:lpstr>
      <vt:lpstr>3.1 Susceptibility test to noise on power cables: Results</vt:lpstr>
      <vt:lpstr>3.1 Susceptibility test to noise on power cables: Results</vt:lpstr>
      <vt:lpstr>3.1 Susceptibility test to noise on power cables: Results</vt:lpstr>
      <vt:lpstr>3.1 Susceptibility test to noise on power cables: Results</vt:lpstr>
      <vt:lpstr>3.1 Susceptibility test to noise on power cables: Results</vt:lpstr>
      <vt:lpstr>3.2 Susceptibility test to noise on power cables: Loss of communication link</vt:lpstr>
      <vt:lpstr>3.2 Susceptibility test to noise on power cables: Loss of communication link</vt:lpstr>
      <vt:lpstr>4. Susceptibility test to beam pipe radiation noise </vt:lpstr>
      <vt:lpstr>4. Susceptibility test to beam pipe radiation noise </vt:lpstr>
      <vt:lpstr>4.1 Susceptibility test to beam pipe radiation noise: Test results </vt:lpstr>
      <vt:lpstr>4.1 Susceptibility test to beam pipe radiation noise: Test results </vt:lpstr>
      <vt:lpstr>4.1 Susceptibility test to beam pipe radiation noise: Test results </vt:lpstr>
      <vt:lpstr>4.1 Susceptibility test to beam pipe radiation noise: Test results </vt:lpstr>
      <vt:lpstr>4.1 Susceptibility test to beam pipe radiation noise: Test results</vt:lpstr>
      <vt:lpstr>5. CONCLUSIONS</vt:lpstr>
      <vt:lpstr>6. Acknowledgements</vt:lpstr>
    </vt:vector>
  </TitlesOfParts>
  <Company>ITA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Royo</dc:creator>
  <cp:lastModifiedBy>Usuario de Windows</cp:lastModifiedBy>
  <cp:revision>611</cp:revision>
  <dcterms:created xsi:type="dcterms:W3CDTF">2014-03-11T14:45:36Z</dcterms:created>
  <dcterms:modified xsi:type="dcterms:W3CDTF">2016-09-14T07:19:43Z</dcterms:modified>
</cp:coreProperties>
</file>