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handoutMasterIdLst>
    <p:handoutMasterId r:id="rId63"/>
  </p:handoutMasterIdLst>
  <p:sldIdLst>
    <p:sldId id="256" r:id="rId2"/>
    <p:sldId id="343" r:id="rId3"/>
    <p:sldId id="266" r:id="rId4"/>
    <p:sldId id="274" r:id="rId5"/>
    <p:sldId id="305" r:id="rId6"/>
    <p:sldId id="324" r:id="rId7"/>
    <p:sldId id="361" r:id="rId8"/>
    <p:sldId id="326" r:id="rId9"/>
    <p:sldId id="351" r:id="rId10"/>
    <p:sldId id="344" r:id="rId11"/>
    <p:sldId id="352" r:id="rId12"/>
    <p:sldId id="267" r:id="rId13"/>
    <p:sldId id="270" r:id="rId14"/>
    <p:sldId id="354" r:id="rId15"/>
    <p:sldId id="314" r:id="rId16"/>
    <p:sldId id="312" r:id="rId17"/>
    <p:sldId id="308" r:id="rId18"/>
    <p:sldId id="309" r:id="rId19"/>
    <p:sldId id="362" r:id="rId20"/>
    <p:sldId id="345" r:id="rId21"/>
    <p:sldId id="327" r:id="rId22"/>
    <p:sldId id="329" r:id="rId23"/>
    <p:sldId id="357" r:id="rId24"/>
    <p:sldId id="330" r:id="rId25"/>
    <p:sldId id="331" r:id="rId26"/>
    <p:sldId id="332" r:id="rId27"/>
    <p:sldId id="333" r:id="rId28"/>
    <p:sldId id="334" r:id="rId29"/>
    <p:sldId id="335" r:id="rId30"/>
    <p:sldId id="340" r:id="rId31"/>
    <p:sldId id="336" r:id="rId32"/>
    <p:sldId id="337" r:id="rId33"/>
    <p:sldId id="338" r:id="rId34"/>
    <p:sldId id="339" r:id="rId35"/>
    <p:sldId id="341" r:id="rId36"/>
    <p:sldId id="349" r:id="rId37"/>
    <p:sldId id="356" r:id="rId38"/>
    <p:sldId id="350" r:id="rId39"/>
    <p:sldId id="358" r:id="rId40"/>
    <p:sldId id="359" r:id="rId41"/>
    <p:sldId id="360" r:id="rId42"/>
    <p:sldId id="348" r:id="rId43"/>
    <p:sldId id="347" r:id="rId44"/>
    <p:sldId id="273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318" r:id="rId55"/>
    <p:sldId id="319" r:id="rId56"/>
    <p:sldId id="320" r:id="rId57"/>
    <p:sldId id="321" r:id="rId58"/>
    <p:sldId id="346" r:id="rId59"/>
    <p:sldId id="322" r:id="rId60"/>
    <p:sldId id="323" r:id="rId6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間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中間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中間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8" autoAdjust="0"/>
    <p:restoredTop sz="94636" autoAdjust="0"/>
  </p:normalViewPr>
  <p:slideViewPr>
    <p:cSldViewPr snapToGrid="0" snapToObjects="1">
      <p:cViewPr varScale="1">
        <p:scale>
          <a:sx n="106" d="100"/>
          <a:sy n="106" d="100"/>
        </p:scale>
        <p:origin x="-2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A8CD3-3F74-F84D-B970-674764B4477E}" type="datetimeFigureOut">
              <a:rPr kumimoji="1" lang="ja-JP" altLang="en-US" smtClean="0"/>
              <a:t>9/14/16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8A5C3-1B1E-9143-BEDA-EEAD11393F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87917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DB93E-59DF-CB4D-8567-109202E55B4C}" type="datetimeFigureOut">
              <a:rPr kumimoji="1" lang="ja-JP" altLang="en-US" smtClean="0"/>
              <a:t>9/14/16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DF677-4B81-EF44-83AC-D48018812D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9185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gray">
          <a:xfrm>
            <a:off x="2057400" y="6621463"/>
            <a:ext cx="7086600" cy="250825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-14288" y="0"/>
            <a:ext cx="9158288" cy="14128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00" name="Oval 4" descr="80%"/>
          <p:cNvSpPr>
            <a:spLocks noChangeArrowheads="1"/>
          </p:cNvSpPr>
          <p:nvPr/>
        </p:nvSpPr>
        <p:spPr bwMode="gray">
          <a:xfrm>
            <a:off x="152400" y="0"/>
            <a:ext cx="1981200" cy="1447800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2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01" name="Oval 5" descr="75%"/>
          <p:cNvSpPr>
            <a:spLocks noChangeArrowheads="1"/>
          </p:cNvSpPr>
          <p:nvPr/>
        </p:nvSpPr>
        <p:spPr bwMode="gray">
          <a:xfrm>
            <a:off x="457200" y="165100"/>
            <a:ext cx="1295400" cy="1066800"/>
          </a:xfrm>
          <a:prstGeom prst="ellipse">
            <a:avLst/>
          </a:prstGeom>
          <a:pattFill prst="pct75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4102" name="Oval 6" descr="80%"/>
          <p:cNvSpPr>
            <a:spLocks noChangeArrowheads="1"/>
          </p:cNvSpPr>
          <p:nvPr/>
        </p:nvSpPr>
        <p:spPr bwMode="gray">
          <a:xfrm>
            <a:off x="393700" y="393700"/>
            <a:ext cx="1358900" cy="609600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kumimoji="1" lang="en-US" altLang="ja-JP" sz="4400" b="1" dirty="0" smtClean="0">
                <a:solidFill>
                  <a:schemeClr val="bg1"/>
                </a:solidFill>
              </a:rPr>
              <a:t>KEK</a:t>
            </a:r>
            <a:endParaRPr kumimoji="1"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95288" y="2852738"/>
            <a:ext cx="8424862" cy="9366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ja-JP" dirty="0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933825"/>
            <a:ext cx="8064500" cy="57467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0">
                <a:solidFill>
                  <a:schemeClr val="hlink"/>
                </a:solidFill>
              </a:defRPr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ja-JP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gray">
          <a:xfrm>
            <a:off x="2195513" y="0"/>
            <a:ext cx="6948487" cy="333375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91400" y="0"/>
            <a:ext cx="1143000" cy="304800"/>
            <a:chOff x="4704" y="0"/>
            <a:chExt cx="720" cy="336"/>
          </a:xfrm>
        </p:grpSpPr>
        <p:sp>
          <p:nvSpPr>
            <p:cNvPr id="4107" name="Rectangle 11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10" name="Rectangle 14"/>
          <p:cNvSpPr>
            <a:spLocks noChangeArrowheads="1"/>
          </p:cNvSpPr>
          <p:nvPr/>
        </p:nvSpPr>
        <p:spPr bwMode="gray">
          <a:xfrm>
            <a:off x="0" y="0"/>
            <a:ext cx="2209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gray">
          <a:xfrm>
            <a:off x="0" y="1384300"/>
            <a:ext cx="9144000" cy="2159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gray">
          <a:xfrm>
            <a:off x="0" y="1219200"/>
            <a:ext cx="914400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gray">
          <a:xfrm>
            <a:off x="5852510" y="350103"/>
            <a:ext cx="32301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FFFF"/>
                </a:solidFill>
              </a:rPr>
              <a:t>High Energy Accelerator</a:t>
            </a:r>
            <a:endParaRPr kumimoji="1" lang="en-US" altLang="ja-JP" sz="2400" b="1" baseline="0" dirty="0" smtClean="0">
              <a:solidFill>
                <a:srgbClr val="FFFFFF"/>
              </a:solidFill>
            </a:endParaRPr>
          </a:p>
          <a:p>
            <a:pPr algn="ctr"/>
            <a:r>
              <a:rPr kumimoji="1" lang="en-US" altLang="ja-JP" sz="2400" b="1" baseline="0" dirty="0" smtClean="0">
                <a:solidFill>
                  <a:srgbClr val="FFFFFF"/>
                </a:solidFill>
              </a:rPr>
              <a:t>Research Organization</a:t>
            </a:r>
            <a:endParaRPr kumimoji="1" lang="en-US" altLang="ja-JP" sz="2400" b="1" dirty="0">
              <a:solidFill>
                <a:srgbClr val="FFFFFF"/>
              </a:solidFill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dt" sz="half" idx="2"/>
          </p:nvPr>
        </p:nvSpPr>
        <p:spPr>
          <a:xfrm>
            <a:off x="6588125" y="6611938"/>
            <a:ext cx="2133600" cy="268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90925" y="6611938"/>
            <a:ext cx="2133600" cy="268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C4BADA-E89D-7F40-9AD0-166510BB2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gray">
          <a:xfrm flipH="1">
            <a:off x="0" y="12192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0" y="6616700"/>
            <a:ext cx="2700338" cy="255588"/>
            <a:chOff x="0" y="4168"/>
            <a:chExt cx="1701" cy="161"/>
          </a:xfrm>
        </p:grpSpPr>
        <p:sp>
          <p:nvSpPr>
            <p:cNvPr id="4118" name="Rectangle 22"/>
            <p:cNvSpPr>
              <a:spLocks noChangeArrowheads="1"/>
            </p:cNvSpPr>
            <p:nvPr/>
          </p:nvSpPr>
          <p:spPr bwMode="gray">
            <a:xfrm>
              <a:off x="0" y="4171"/>
              <a:ext cx="1501" cy="15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119" name="AutoShape 23"/>
            <p:cNvSpPr>
              <a:spLocks noChangeArrowheads="1"/>
            </p:cNvSpPr>
            <p:nvPr userDrawn="1"/>
          </p:nvSpPr>
          <p:spPr bwMode="gray">
            <a:xfrm>
              <a:off x="930" y="4168"/>
              <a:ext cx="771" cy="157"/>
            </a:xfrm>
            <a:prstGeom prst="parallelogram">
              <a:avLst>
                <a:gd name="adj" fmla="val 122771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20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179388" y="6588125"/>
            <a:ext cx="2232025" cy="268288"/>
          </a:xfrm>
        </p:spPr>
        <p:txBody>
          <a:bodyPr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4" name="AutoShape 2" descr="http://legacy.kek.jp/photoarchive/logo/keklogo-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5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0" grpId="1" animBg="1"/>
      <p:bldP spid="4101" grpId="0" animBg="1"/>
      <p:bldP spid="4101" grpId="1" animBg="1"/>
      <p:bldP spid="4102" grpId="0" animBg="1"/>
      <p:bldP spid="4102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4BADA-E89D-7F40-9AD0-166510BB2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392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0663" y="333375"/>
            <a:ext cx="1962150" cy="59769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5734050" cy="59769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4BADA-E89D-7F40-9AD0-166510BB2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68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714612" y="6429396"/>
            <a:ext cx="3786214" cy="357166"/>
          </a:xfrm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858016" y="6500834"/>
            <a:ext cx="2133600" cy="268287"/>
          </a:xfrm>
        </p:spPr>
        <p:txBody>
          <a:bodyPr/>
          <a:lstStyle>
            <a:lvl1pPr>
              <a:defRPr sz="1200"/>
            </a:lvl1pPr>
          </a:lstStyle>
          <a:p>
            <a:fld id="{E3C4BADA-E89D-7F40-9AD0-166510BB2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731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4BADA-E89D-7F40-9AD0-166510BB2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46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3848100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84713" y="1412875"/>
            <a:ext cx="3848100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4BADA-E89D-7F40-9AD0-166510BB2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41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4BADA-E89D-7F40-9AD0-166510BB2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92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3C4BADA-E89D-7F40-9AD0-166510BB2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69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4BADA-E89D-7F40-9AD0-166510BB2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48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4BADA-E89D-7F40-9AD0-166510BB2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428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4BADA-E89D-7F40-9AD0-166510BB2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950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フローチャート : 手操作入力 29"/>
          <p:cNvSpPr/>
          <p:nvPr/>
        </p:nvSpPr>
        <p:spPr>
          <a:xfrm rot="16200000" flipH="1">
            <a:off x="7358078" y="5072078"/>
            <a:ext cx="357166" cy="3214678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28" name="フローチャート : 手操作入力 27"/>
          <p:cNvSpPr/>
          <p:nvPr/>
        </p:nvSpPr>
        <p:spPr>
          <a:xfrm rot="5400000">
            <a:off x="1464475" y="5036359"/>
            <a:ext cx="357166" cy="3286116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1" name="台形 30"/>
          <p:cNvSpPr/>
          <p:nvPr/>
        </p:nvSpPr>
        <p:spPr>
          <a:xfrm flipV="1">
            <a:off x="2643174" y="6500834"/>
            <a:ext cx="3929090" cy="357166"/>
          </a:xfrm>
          <a:prstGeom prst="trapezoid">
            <a:avLst>
              <a:gd name="adj" fmla="val 1435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gray">
          <a:xfrm>
            <a:off x="-14288" y="0"/>
            <a:ext cx="9158288" cy="126841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260350"/>
            <a:ext cx="1981200" cy="927100"/>
            <a:chOff x="96" y="0"/>
            <a:chExt cx="1248" cy="912"/>
          </a:xfrm>
        </p:grpSpPr>
        <p:sp>
          <p:nvSpPr>
            <p:cNvPr id="3076" name="Oval 4" descr="80%"/>
            <p:cNvSpPr>
              <a:spLocks noChangeArrowheads="1"/>
            </p:cNvSpPr>
            <p:nvPr userDrawn="1"/>
          </p:nvSpPr>
          <p:spPr bwMode="gray">
            <a:xfrm>
              <a:off x="96" y="0"/>
              <a:ext cx="1248" cy="912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2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77" name="Oval 5" descr="75%"/>
            <p:cNvSpPr>
              <a:spLocks noChangeArrowheads="1"/>
            </p:cNvSpPr>
            <p:nvPr userDrawn="1"/>
          </p:nvSpPr>
          <p:spPr bwMode="gray">
            <a:xfrm>
              <a:off x="288" y="104"/>
              <a:ext cx="816" cy="672"/>
            </a:xfrm>
            <a:prstGeom prst="ellipse">
              <a:avLst/>
            </a:prstGeom>
            <a:pattFill prst="pct75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78" name="Oval 6" descr="80%"/>
            <p:cNvSpPr>
              <a:spLocks noChangeArrowheads="1"/>
            </p:cNvSpPr>
            <p:nvPr userDrawn="1"/>
          </p:nvSpPr>
          <p:spPr bwMode="gray">
            <a:xfrm>
              <a:off x="440" y="248"/>
              <a:ext cx="480" cy="384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0" y="0"/>
            <a:ext cx="9144000" cy="333375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95288" y="0"/>
            <a:ext cx="1143000" cy="304800"/>
            <a:chOff x="4704" y="0"/>
            <a:chExt cx="720" cy="336"/>
          </a:xfrm>
        </p:grpSpPr>
        <p:sp>
          <p:nvSpPr>
            <p:cNvPr id="3081" name="Rectangle 9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84" name="Text Box 12"/>
          <p:cNvSpPr txBox="1">
            <a:spLocks noChangeArrowheads="1"/>
          </p:cNvSpPr>
          <p:nvPr/>
        </p:nvSpPr>
        <p:spPr bwMode="gray">
          <a:xfrm>
            <a:off x="5029200" y="0"/>
            <a:ext cx="41009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rgbClr val="FFFFFF"/>
                </a:solidFill>
              </a:rPr>
              <a:t>KEK</a:t>
            </a:r>
            <a:r>
              <a:rPr kumimoji="1" lang="en-US" altLang="ja-JP" sz="1400" b="1" baseline="0" dirty="0" smtClean="0">
                <a:solidFill>
                  <a:srgbClr val="FFFFFF"/>
                </a:solidFill>
              </a:rPr>
              <a:t> (High Energy Accelerator Research Organization)</a:t>
            </a:r>
            <a:endParaRPr kumimoji="1" lang="en-US" altLang="ja-JP" sz="1400" b="1" dirty="0">
              <a:solidFill>
                <a:srgbClr val="FFFFFF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84213" y="1412875"/>
            <a:ext cx="7848600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9574" y="6500834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714612" y="6429396"/>
            <a:ext cx="3786214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200">
                <a:latin typeface="Verdana" pitchFamily="34" charset="0"/>
              </a:defRPr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58016" y="6500834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E3C4BADA-E89D-7F40-9AD0-166510BB219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892175"/>
            <a:ext cx="9144000" cy="400050"/>
            <a:chOff x="0" y="562"/>
            <a:chExt cx="5760" cy="252"/>
          </a:xfrm>
        </p:grpSpPr>
        <p:sp>
          <p:nvSpPr>
            <p:cNvPr id="3090" name="Rectangle 18"/>
            <p:cNvSpPr>
              <a:spLocks noChangeArrowheads="1"/>
            </p:cNvSpPr>
            <p:nvPr/>
          </p:nvSpPr>
          <p:spPr bwMode="gray">
            <a:xfrm>
              <a:off x="0" y="678"/>
              <a:ext cx="5760" cy="136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562"/>
              <a:ext cx="5760" cy="138"/>
              <a:chOff x="0" y="576"/>
              <a:chExt cx="5760" cy="138"/>
            </a:xfrm>
          </p:grpSpPr>
          <p:sp>
            <p:nvSpPr>
              <p:cNvPr id="3092" name="Rectangle 20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3"/>
            <p:cNvGrpSpPr>
              <a:grpSpLocks/>
            </p:cNvGrpSpPr>
            <p:nvPr userDrawn="1"/>
          </p:nvGrpSpPr>
          <p:grpSpPr bwMode="auto">
            <a:xfrm>
              <a:off x="0" y="571"/>
              <a:ext cx="5760" cy="138"/>
              <a:chOff x="0" y="576"/>
              <a:chExt cx="5760" cy="138"/>
            </a:xfrm>
          </p:grpSpPr>
          <p:sp>
            <p:nvSpPr>
              <p:cNvPr id="3096" name="Rectangle 24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99" name="Rectangle 27"/>
          <p:cNvSpPr>
            <a:spLocks noGrp="1" noChangeArrowheads="1"/>
          </p:cNvSpPr>
          <p:nvPr>
            <p:ph type="title"/>
          </p:nvPr>
        </p:nvSpPr>
        <p:spPr bwMode="gray">
          <a:xfrm>
            <a:off x="0" y="333375"/>
            <a:ext cx="9144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09510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000" b="1">
          <a:ln>
            <a:solidFill>
              <a:sysClr val="windowText" lastClr="000000"/>
            </a:solidFill>
          </a:ln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Relationship Id="rId3" Type="http://schemas.openxmlformats.org/officeDocument/2006/relationships/image" Target="../media/image29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4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SVD DAQ status</a:t>
            </a:r>
            <a:br>
              <a:rPr kumimoji="1" lang="en-US" altLang="ja-JP" dirty="0" smtClean="0"/>
            </a:br>
            <a:r>
              <a:rPr lang="en-US" altLang="ja-JP" dirty="0" smtClean="0"/>
              <a:t>-inputs for BPAC-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 smtClean="0"/>
              <a:t>Katsuro Nakamura</a:t>
            </a:r>
          </a:p>
          <a:p>
            <a:r>
              <a:rPr kumimoji="1" lang="en-US" altLang="ja-JP" dirty="0" smtClean="0"/>
              <a:t>Sep. 14, 2016</a:t>
            </a:r>
          </a:p>
          <a:p>
            <a:r>
              <a:rPr lang="en-US" altLang="ja-JP" dirty="0" smtClean="0"/>
              <a:t>10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VXD Workshop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686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007461" cy="1362075"/>
          </a:xfrm>
        </p:spPr>
        <p:txBody>
          <a:bodyPr/>
          <a:lstStyle/>
          <a:p>
            <a:r>
              <a:rPr kumimoji="1" lang="en-US" altLang="ja-JP" dirty="0" smtClean="0"/>
              <a:t>Development Status/Schedule</a:t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lang="en-US" altLang="ja-JP" dirty="0" smtClean="0"/>
              <a:t>Hardware</a:t>
            </a:r>
            <a:r>
              <a:rPr lang="en-US" altLang="ja-JP" dirty="0"/>
              <a:t>, </a:t>
            </a:r>
            <a:r>
              <a:rPr lang="en-US" altLang="ja-JP" dirty="0" smtClean="0"/>
              <a:t>Firmware,</a:t>
            </a:r>
            <a:br>
              <a:rPr lang="en-US" altLang="ja-JP" dirty="0" smtClean="0"/>
            </a:br>
            <a:r>
              <a:rPr lang="en-US" altLang="ja-JP" dirty="0" smtClean="0"/>
              <a:t>and Slow Control)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892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 smtClean="0"/>
              <a:t>Summary of SVD-DAQ Developmen</a:t>
            </a:r>
            <a:r>
              <a:rPr lang="en-US" altLang="ja-JP" sz="3600" dirty="0" smtClean="0"/>
              <a:t>t </a:t>
            </a:r>
            <a:r>
              <a:rPr lang="en-US" altLang="ja-JP" sz="3600" dirty="0"/>
              <a:t>S</a:t>
            </a:r>
            <a:r>
              <a:rPr lang="en-US" altLang="ja-JP" sz="3600" dirty="0" smtClean="0"/>
              <a:t>tatus</a:t>
            </a:r>
            <a:endParaRPr kumimoji="1" lang="ja-JP" altLang="en-US" sz="3600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All the data process and link communication work excellently. The data from SVD are acquired very stably in up to </a:t>
            </a:r>
            <a:r>
              <a:rPr lang="en-US" altLang="ja-JP" dirty="0" smtClean="0"/>
              <a:t>1kHz </a:t>
            </a:r>
            <a:r>
              <a:rPr lang="en-US" altLang="ja-JP" dirty="0" smtClean="0"/>
              <a:t>triggers.</a:t>
            </a:r>
          </a:p>
          <a:p>
            <a:pPr lvl="1"/>
            <a:r>
              <a:rPr kumimoji="1" lang="en-US" altLang="ja-JP" dirty="0" smtClean="0"/>
              <a:t>Successfully confirmed in the several beam tests.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But, still further developments are necessary before physics data taking for:</a:t>
            </a:r>
          </a:p>
          <a:p>
            <a:pPr lvl="1"/>
            <a:r>
              <a:rPr kumimoji="1" lang="en-US" altLang="ja-JP" dirty="0" smtClean="0"/>
              <a:t>improvement on noise performance,</a:t>
            </a:r>
          </a:p>
          <a:p>
            <a:pPr lvl="1"/>
            <a:r>
              <a:rPr lang="en-US" altLang="ja-JP" dirty="0" smtClean="0"/>
              <a:t>capability for </a:t>
            </a:r>
            <a:r>
              <a:rPr kumimoji="1" lang="en-US" altLang="ja-JP" dirty="0" smtClean="0"/>
              <a:t>high trigger rate,</a:t>
            </a:r>
          </a:p>
          <a:p>
            <a:pPr lvl="1"/>
            <a:r>
              <a:rPr lang="en-US" altLang="ja-JP" dirty="0" smtClean="0"/>
              <a:t>data-corruption detection in firmware.</a:t>
            </a:r>
          </a:p>
          <a:p>
            <a:pPr lvl="2"/>
            <a:r>
              <a:rPr lang="en-US" altLang="ja-JP" dirty="0" smtClean="0"/>
              <a:t>We have to detect SEU on APV25.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769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Electronics Preparation Status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647" y="1326571"/>
            <a:ext cx="6722389" cy="5087959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FADC board (48 boards for phase-3)</a:t>
            </a:r>
          </a:p>
          <a:p>
            <a:pPr lvl="1"/>
            <a:r>
              <a:rPr lang="en-US" altLang="ja-JP" b="1" dirty="0"/>
              <a:t>V</a:t>
            </a:r>
            <a:r>
              <a:rPr lang="en-US" altLang="ja-JP" b="1" dirty="0" smtClean="0"/>
              <a:t>er.3 board</a:t>
            </a:r>
            <a:r>
              <a:rPr lang="en-US" altLang="ja-JP" dirty="0" smtClean="0"/>
              <a:t>: Produced and tested at the last DESY beam test. </a:t>
            </a:r>
            <a:r>
              <a:rPr lang="en-US" altLang="ja-JP" dirty="0"/>
              <a:t>G</a:t>
            </a:r>
            <a:r>
              <a:rPr lang="en-US" altLang="ja-JP" dirty="0" smtClean="0"/>
              <a:t>ood performance of data readout was confirmed on DESY beam test. Especially, stabilities of FPGA configuration and VME access are excellently improved.</a:t>
            </a:r>
          </a:p>
          <a:p>
            <a:pPr lvl="1"/>
            <a:r>
              <a:rPr lang="en-US" altLang="ja-JP" b="1" dirty="0" smtClean="0"/>
              <a:t>Ver.4 board (for phase-3)</a:t>
            </a:r>
            <a:r>
              <a:rPr lang="en-US" altLang="ja-JP" dirty="0" smtClean="0"/>
              <a:t>: </a:t>
            </a:r>
            <a:r>
              <a:rPr lang="en-US" altLang="ja-JP" dirty="0" smtClean="0">
                <a:solidFill>
                  <a:srgbClr val="FF0000"/>
                </a:solidFill>
              </a:rPr>
              <a:t>Final version of FADC board, in which noise performance will be improved. Schematic drawing work has been started at HEPHY. The first samples will be ready by Mar. 2017.</a:t>
            </a:r>
          </a:p>
          <a:p>
            <a:pPr lvl="2"/>
            <a:r>
              <a:rPr lang="en-US" altLang="ja-JP" dirty="0" smtClean="0"/>
              <a:t>The performance will be tested with a permanent DAQ setup in DESY.</a:t>
            </a:r>
            <a:endParaRPr kumimoji="1" lang="en-US" altLang="ja-JP" dirty="0" smtClean="0"/>
          </a:p>
          <a:p>
            <a:r>
              <a:rPr lang="en-US" altLang="ja-JP" dirty="0" smtClean="0"/>
              <a:t>Junction board (48 boards for phase-3)</a:t>
            </a:r>
          </a:p>
          <a:p>
            <a:pPr lvl="1"/>
            <a:r>
              <a:rPr lang="en-US" altLang="ja-JP" b="1" dirty="0" smtClean="0"/>
              <a:t>Board for FADC Ver.3</a:t>
            </a:r>
            <a:r>
              <a:rPr lang="en-US" altLang="ja-JP" dirty="0" smtClean="0"/>
              <a:t>: Produced and tested at the DESY beam test. Working good.</a:t>
            </a:r>
          </a:p>
          <a:p>
            <a:pPr lvl="1"/>
            <a:r>
              <a:rPr lang="en-US" altLang="ja-JP" b="1" dirty="0" smtClean="0"/>
              <a:t>Board for FADC Ver.4 (for phase-3)</a:t>
            </a:r>
            <a:r>
              <a:rPr lang="en-US" altLang="ja-JP" dirty="0" smtClean="0"/>
              <a:t>: </a:t>
            </a:r>
            <a:r>
              <a:rPr lang="en-US" altLang="ja-JP" dirty="0" smtClean="0">
                <a:solidFill>
                  <a:schemeClr val="accent6"/>
                </a:solidFill>
              </a:rPr>
              <a:t>Modification on schematics has been done. Once cross-check is completed, we will order PCBs.</a:t>
            </a:r>
            <a:endParaRPr lang="en-US" altLang="ja-JP" dirty="0" smtClean="0"/>
          </a:p>
          <a:p>
            <a:r>
              <a:rPr kumimoji="1" lang="en-US" altLang="ja-JP" dirty="0" smtClean="0"/>
              <a:t>FADC-Ctrl board (1 board for phase-3)</a:t>
            </a:r>
          </a:p>
          <a:p>
            <a:pPr lvl="1"/>
            <a:r>
              <a:rPr lang="en-US" altLang="ja-JP" b="1" dirty="0" smtClean="0"/>
              <a:t>Ver.2 board (for phase-3)</a:t>
            </a:r>
            <a:r>
              <a:rPr lang="en-US" altLang="ja-JP" dirty="0" smtClean="0"/>
              <a:t>: Produced and tested at the DESY beam test.</a:t>
            </a:r>
          </a:p>
          <a:p>
            <a:r>
              <a:rPr kumimoji="1" lang="en-US" altLang="ja-JP" dirty="0" smtClean="0"/>
              <a:t>FTB board (48 boards for phase-3)</a:t>
            </a:r>
          </a:p>
          <a:p>
            <a:pPr lvl="1"/>
            <a:r>
              <a:rPr lang="en-US" altLang="ja-JP" b="1" dirty="0" smtClean="0"/>
              <a:t>Ver.3 board (for phase-3)</a:t>
            </a:r>
            <a:r>
              <a:rPr lang="en-US" altLang="ja-JP" dirty="0" smtClean="0"/>
              <a:t>: well tested and mass-production has been completed already.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8599" y="3276018"/>
            <a:ext cx="1889719" cy="151202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373" y="4960084"/>
            <a:ext cx="1889945" cy="1417459"/>
          </a:xfrm>
          <a:prstGeom prst="rect">
            <a:avLst/>
          </a:prstGeom>
        </p:spPr>
      </p:pic>
      <p:pic>
        <p:nvPicPr>
          <p:cNvPr id="9" name="図 8" descr="Page 3, object 16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CECEF"/>
              </a:clrFrom>
              <a:clrTo>
                <a:srgbClr val="ECEC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331" y="1154630"/>
            <a:ext cx="2419669" cy="205974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7459447" y="3000358"/>
            <a:ext cx="1066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FADC board</a:t>
            </a:r>
            <a:endParaRPr kumimoji="1" lang="ja-JP" altLang="en-US" sz="1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15927" y="4681554"/>
            <a:ext cx="1292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Junction board</a:t>
            </a:r>
            <a:endParaRPr kumimoji="1" lang="ja-JP" altLang="en-US" sz="1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06818" y="6272970"/>
            <a:ext cx="93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FTB board</a:t>
            </a:r>
            <a:endParaRPr kumimoji="1" lang="ja-JP" altLang="en-US" sz="1400" b="1" dirty="0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271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Power Supply Preparation Status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97274" y="1437533"/>
            <a:ext cx="5141478" cy="3074878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For SVD HV and LV, CAEN modules are employed.</a:t>
            </a:r>
          </a:p>
          <a:p>
            <a:pPr lvl="1"/>
            <a:r>
              <a:rPr lang="en-US" altLang="ja-JP" dirty="0" smtClean="0"/>
              <a:t>Crate: SY4527 (Universal multichannel PS system, can be controlled with EPICS)</a:t>
            </a:r>
          </a:p>
          <a:p>
            <a:pPr lvl="1"/>
            <a:r>
              <a:rPr lang="en-US" altLang="ja-JP" dirty="0" smtClean="0"/>
              <a:t>HV: A1519B (250V, 1mA, floating 12ch)</a:t>
            </a:r>
          </a:p>
          <a:p>
            <a:pPr lvl="1"/>
            <a:r>
              <a:rPr lang="en-US" altLang="ja-JP" dirty="0" smtClean="0"/>
              <a:t>LV: A2519A (15V, 5A, 50W, floating 8ch)</a:t>
            </a:r>
          </a:p>
          <a:p>
            <a:pPr lvl="1"/>
            <a:r>
              <a:rPr lang="en-US" altLang="ja-JP" dirty="0" smtClean="0"/>
              <a:t>Separation voltage: A1510 (100V, 10mA, floating 12ch)</a:t>
            </a:r>
          </a:p>
          <a:p>
            <a:r>
              <a:rPr kumimoji="1" lang="en-US" altLang="ja-JP" dirty="0" smtClean="0"/>
              <a:t>All the necessary modules are already </a:t>
            </a:r>
            <a:r>
              <a:rPr lang="en-US" altLang="ja-JP" dirty="0" smtClean="0"/>
              <a:t>procured by PISA</a:t>
            </a:r>
            <a:r>
              <a:rPr kumimoji="1" lang="en-US" altLang="ja-JP" dirty="0" smtClean="0"/>
              <a:t>.</a:t>
            </a:r>
          </a:p>
          <a:p>
            <a:endParaRPr kumimoji="1" lang="en-US" altLang="ja-JP" dirty="0" smtClean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>
          <a:xfrm>
            <a:off x="197272" y="4511173"/>
            <a:ext cx="8470491" cy="1682064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Excellent performance of these modules was confirmed at the last beam test (Apr. 2016).</a:t>
            </a:r>
          </a:p>
          <a:p>
            <a:pPr lvl="1"/>
            <a:r>
              <a:rPr lang="en-US" altLang="ja-JP" dirty="0" smtClean="0"/>
              <a:t>Although an A1510 module didn’t work due to a hardware problem, other modules excellently worked without any suspicious noise.</a:t>
            </a:r>
          </a:p>
          <a:p>
            <a:r>
              <a:rPr kumimoji="1" lang="en-US" altLang="ja-JP" dirty="0" smtClean="0"/>
              <a:t>Control with EPICS </a:t>
            </a:r>
            <a:r>
              <a:rPr kumimoji="1" lang="en-US" altLang="ja-JP" dirty="0" smtClean="0"/>
              <a:t>is working well.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752" y="1437532"/>
            <a:ext cx="3554226" cy="236948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030509" y="3831943"/>
            <a:ext cx="3993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CAEN HV/LV power supply modules</a:t>
            </a:r>
            <a:endParaRPr kumimoji="1" lang="ja-JP" altLang="en-US" sz="2000" b="1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54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</a:t>
            </a:r>
            <a:r>
              <a:rPr lang="en-US" altLang="ja-JP" dirty="0" smtClean="0"/>
              <a:t>atch Panel for Power Supply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and Issue </a:t>
            </a:r>
            <a:r>
              <a:rPr lang="en-US" altLang="ja-JP" dirty="0" smtClean="0"/>
              <a:t>of </a:t>
            </a:r>
            <a:r>
              <a:rPr lang="en-US" altLang="ja-JP" dirty="0" smtClean="0"/>
              <a:t>Separation </a:t>
            </a:r>
            <a:r>
              <a:rPr lang="en-US" altLang="ja-JP" dirty="0" smtClean="0"/>
              <a:t>V</a:t>
            </a:r>
            <a:r>
              <a:rPr lang="en-US" altLang="ja-JP" dirty="0" smtClean="0"/>
              <a:t>oltage Polarity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To be updated according to Francesco’s talk.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88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Firmware Preparation </a:t>
            </a:r>
            <a:r>
              <a:rPr lang="en-US" altLang="ja-JP" dirty="0"/>
              <a:t>Status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Basically, minimum set of </a:t>
            </a:r>
            <a:r>
              <a:rPr kumimoji="1" lang="en-US" altLang="ja-JP" dirty="0" err="1" smtClean="0"/>
              <a:t>firmwares</a:t>
            </a:r>
            <a:r>
              <a:rPr kumimoji="1" lang="en-US" altLang="ja-JP" dirty="0" smtClean="0"/>
              <a:t> for data taking are already prepared.</a:t>
            </a:r>
          </a:p>
          <a:p>
            <a:pPr lvl="1"/>
            <a:r>
              <a:rPr lang="en-US" altLang="ja-JP" dirty="0" smtClean="0"/>
              <a:t>They work good in the previous DESY beam test.</a:t>
            </a:r>
          </a:p>
          <a:p>
            <a:r>
              <a:rPr kumimoji="1" lang="en-US" altLang="ja-JP" dirty="0" smtClean="0"/>
              <a:t>However, still some necessary functions for </a:t>
            </a:r>
            <a:r>
              <a:rPr lang="en-US" altLang="ja-JP" dirty="0" smtClean="0"/>
              <a:t>the physics run are missing and </a:t>
            </a:r>
            <a:r>
              <a:rPr kumimoji="1" lang="en-US" altLang="ja-JP" dirty="0" smtClean="0"/>
              <a:t>further development </a:t>
            </a:r>
            <a:r>
              <a:rPr lang="en-US" altLang="ja-JP" dirty="0" smtClean="0"/>
              <a:t>are required</a:t>
            </a:r>
            <a:r>
              <a:rPr kumimoji="1" lang="en-US" altLang="ja-JP" dirty="0" smtClean="0"/>
              <a:t>.</a:t>
            </a:r>
          </a:p>
          <a:p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7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Remaining T</a:t>
            </a:r>
            <a:r>
              <a:rPr kumimoji="1" lang="en-US" altLang="ja-JP" dirty="0" smtClean="0"/>
              <a:t>asks in Firmware </a:t>
            </a:r>
            <a:r>
              <a:rPr lang="en-US" altLang="ja-JP" dirty="0"/>
              <a:t>D</a:t>
            </a:r>
            <a:r>
              <a:rPr kumimoji="1" lang="en-US" altLang="ja-JP" dirty="0" smtClean="0"/>
              <a:t>evelopment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94105" y="1296082"/>
            <a:ext cx="4406542" cy="521518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kumimoji="1" lang="en-US" altLang="ja-JP" dirty="0" smtClean="0"/>
              <a:t>High priority: (necessary for physics run)</a:t>
            </a:r>
          </a:p>
          <a:p>
            <a:r>
              <a:rPr lang="en-US" altLang="ja-JP" dirty="0" smtClean="0"/>
              <a:t>APV pipe-line address emulator (in FADC-Ctrl)</a:t>
            </a:r>
          </a:p>
          <a:p>
            <a:pPr lvl="1"/>
            <a:r>
              <a:rPr lang="en-US" altLang="ja-JP" dirty="0" smtClean="0"/>
              <a:t>the event order mismatch on FADC can be detected.</a:t>
            </a:r>
          </a:p>
          <a:p>
            <a:r>
              <a:rPr lang="en-US" altLang="ja-JP" dirty="0" smtClean="0"/>
              <a:t>APV </a:t>
            </a:r>
            <a:r>
              <a:rPr lang="en-US" altLang="ja-JP" dirty="0"/>
              <a:t>FIFO </a:t>
            </a:r>
            <a:r>
              <a:rPr lang="en-US" altLang="ja-JP" dirty="0" smtClean="0"/>
              <a:t>emulator (in master FTSW)</a:t>
            </a:r>
            <a:endParaRPr lang="en-US" altLang="ja-JP" dirty="0"/>
          </a:p>
          <a:p>
            <a:pPr lvl="1"/>
            <a:r>
              <a:rPr lang="en-US" altLang="ja-JP" dirty="0" smtClean="0"/>
              <a:t>prevents APV FIFO full which causes data corruption.</a:t>
            </a:r>
          </a:p>
          <a:p>
            <a:r>
              <a:rPr lang="en-US" altLang="ja-JP" dirty="0" smtClean="0"/>
              <a:t>Improvement on common-mode correction (CMC) function. (in FADC)</a:t>
            </a:r>
          </a:p>
          <a:p>
            <a:pPr lvl="1"/>
            <a:r>
              <a:rPr lang="en-US" altLang="ja-JP" dirty="0" smtClean="0"/>
              <a:t>Currently 128-strips wise, but will be changed to 32-strips wise for more accurate common-mode noise reduction.</a:t>
            </a:r>
          </a:p>
          <a:p>
            <a:r>
              <a:rPr lang="en-US" altLang="ja-JP" dirty="0" err="1"/>
              <a:t>GbE</a:t>
            </a:r>
            <a:r>
              <a:rPr lang="en-US" altLang="ja-JP" dirty="0"/>
              <a:t> data link for SVD local data taking (in FADC)</a:t>
            </a:r>
          </a:p>
          <a:p>
            <a:pPr lvl="1"/>
            <a:r>
              <a:rPr lang="en-US" altLang="ja-JP" dirty="0"/>
              <a:t>For faster local data taking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Remote FPGA configuration through VME access (in FADC)</a:t>
            </a:r>
          </a:p>
          <a:p>
            <a:r>
              <a:rPr lang="en-US" altLang="ja-JP" dirty="0" smtClean="0"/>
              <a:t>Improvement </a:t>
            </a:r>
            <a:r>
              <a:rPr lang="en-US" altLang="ja-JP" dirty="0"/>
              <a:t>on data format of FTB-DATCON link (in </a:t>
            </a:r>
            <a:r>
              <a:rPr lang="en-US" altLang="ja-JP" dirty="0" smtClean="0"/>
              <a:t>FTB)</a:t>
            </a:r>
          </a:p>
          <a:p>
            <a:pPr lvl="1"/>
            <a:r>
              <a:rPr lang="en-US" altLang="ja-JP" dirty="0" smtClean="0"/>
              <a:t>in order to increase the data size of the clock counter (currently 24-bits).</a:t>
            </a:r>
          </a:p>
          <a:p>
            <a:endParaRPr lang="en-US" altLang="ja-JP" dirty="0" smtClean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>
          <a:xfrm>
            <a:off x="4933966" y="1296083"/>
            <a:ext cx="4057650" cy="48974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ja-JP" dirty="0"/>
              <a:t>Middle priority: (not mandatory, but better to have )</a:t>
            </a:r>
          </a:p>
          <a:p>
            <a:r>
              <a:rPr lang="en-US" altLang="ja-JP" dirty="0"/>
              <a:t>Fake-hit filter (in FADC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Zero</a:t>
            </a:r>
            <a:r>
              <a:rPr lang="en-US" altLang="ja-JP" dirty="0"/>
              <a:t>-suppressed + Hit timing extraction mode (in FADC)</a:t>
            </a:r>
          </a:p>
          <a:p>
            <a:pPr lvl="1"/>
            <a:r>
              <a:rPr lang="en-US" altLang="ja-JP" dirty="0"/>
              <a:t>The last data format for further data size suppression.</a:t>
            </a:r>
          </a:p>
          <a:p>
            <a:r>
              <a:rPr lang="en-US" altLang="ja-JP" dirty="0"/>
              <a:t>Function of event-by-event switching btw. 3- and 6-samples depending on trigger types. (in FADC-Ctrl + FADC)</a:t>
            </a:r>
          </a:p>
          <a:p>
            <a:pPr lvl="1"/>
            <a:r>
              <a:rPr lang="en-US" altLang="ja-JP" dirty="0"/>
              <a:t>Necessary only for operation with about 30kHz or higher trigger rate.</a:t>
            </a:r>
          </a:p>
          <a:p>
            <a:r>
              <a:rPr lang="en-US" altLang="ja-JP" dirty="0" smtClean="0"/>
              <a:t>New </a:t>
            </a:r>
            <a:r>
              <a:rPr lang="en-US" altLang="ja-JP" dirty="0"/>
              <a:t>FTB data format (in FTB)</a:t>
            </a:r>
          </a:p>
          <a:p>
            <a:pPr lvl="1"/>
            <a:r>
              <a:rPr lang="en-US" altLang="ja-JP" dirty="0"/>
              <a:t>w/ more useful information.</a:t>
            </a:r>
          </a:p>
          <a:p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F549-D850-7A4B-BD10-3EDAF0EADD77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918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F549-D850-7A4B-BD10-3EDAF0EADD77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図 4" descr="Screen Shot 2016-06-22 at 9.15.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93"/>
            <a:ext cx="9144000" cy="685430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592578" y="921856"/>
            <a:ext cx="2551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from H. Yin slides, Jun 21 B2GM</a:t>
            </a:r>
            <a:endParaRPr kumimoji="1" lang="ja-JP" altLang="en-US" sz="1400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6207" y="5195137"/>
            <a:ext cx="8634951" cy="1200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Necessary GUI frameworks (FADC system controller, Power supply controller, On-line data </a:t>
            </a:r>
            <a:r>
              <a:rPr lang="en-US" altLang="ja-JP" sz="2400" b="1" dirty="0" smtClean="0"/>
              <a:t>monitor) and gateway for NSM2 </a:t>
            </a:r>
            <a:r>
              <a:rPr lang="en-US" altLang="ja-JP" sz="2400" b="1" dirty="0" smtClean="0"/>
              <a:t>were prepared for the last beam test (Apr. 2016). </a:t>
            </a:r>
            <a:r>
              <a:rPr kumimoji="1" lang="en-US" altLang="ja-JP" sz="2400" b="1" dirty="0" smtClean="0"/>
              <a:t>They all worked good.</a:t>
            </a:r>
            <a:endParaRPr kumimoji="1" lang="ja-JP" altLang="en-US" sz="2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40374" y="226202"/>
            <a:ext cx="5094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/>
              <a:t>SVD s</a:t>
            </a:r>
            <a:r>
              <a:rPr kumimoji="1" lang="en-US" altLang="ja-JP" sz="2800" b="1" dirty="0" smtClean="0"/>
              <a:t>low control </a:t>
            </a:r>
            <a:r>
              <a:rPr lang="en-US" altLang="ja-JP" sz="2800" b="1" dirty="0" smtClean="0"/>
              <a:t>(achievements</a:t>
            </a:r>
            <a:r>
              <a:rPr kumimoji="1" lang="en-US" altLang="ja-JP" sz="2800" b="1" dirty="0" smtClean="0"/>
              <a:t>)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0996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F549-D850-7A4B-BD10-3EDAF0EADD77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4" name="図 3" descr="Screen Shot 2016-06-22 at 9.15.2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9252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640374" y="226202"/>
            <a:ext cx="6356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/>
              <a:t>SVD s</a:t>
            </a:r>
            <a:r>
              <a:rPr kumimoji="1" lang="en-US" altLang="ja-JP" sz="2800" b="1" dirty="0" smtClean="0"/>
              <a:t>low control </a:t>
            </a:r>
            <a:r>
              <a:rPr lang="en-US" altLang="ja-JP" sz="2800" b="1" dirty="0" smtClean="0"/>
              <a:t>(items to be developed</a:t>
            </a:r>
            <a:r>
              <a:rPr kumimoji="1" lang="en-US" altLang="ja-JP" sz="2800" b="1" dirty="0" smtClean="0"/>
              <a:t>)</a:t>
            </a:r>
            <a:endParaRPr kumimoji="1" lang="ja-JP" altLang="en-US" sz="2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92578" y="921856"/>
            <a:ext cx="2551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from H. Yin slides, Jun 21 B2GM</a:t>
            </a:r>
            <a:endParaRPr kumimoji="1" lang="ja-JP" altLang="en-US" sz="1400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95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Manpower for SVD-DAQ Development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ja-JP" dirty="0" smtClean="0">
                <a:solidFill>
                  <a:srgbClr val="0070C0"/>
                </a:solidFill>
              </a:rPr>
              <a:t>Hardware development</a:t>
            </a:r>
          </a:p>
          <a:p>
            <a:pPr lvl="1"/>
            <a:r>
              <a:rPr lang="en-US" altLang="ja-JP" b="1" dirty="0" smtClean="0"/>
              <a:t>FADC board, FADC-Ctrl, Junction board</a:t>
            </a:r>
          </a:p>
          <a:p>
            <a:pPr lvl="2"/>
            <a:r>
              <a:rPr kumimoji="1" lang="en-US" altLang="ja-JP" dirty="0" smtClean="0"/>
              <a:t>M. </a:t>
            </a:r>
            <a:r>
              <a:rPr lang="en-US" altLang="ja-JP" dirty="0" err="1" smtClean="0"/>
              <a:t>Friedl</a:t>
            </a:r>
            <a:r>
              <a:rPr lang="en-US" altLang="ja-JP" dirty="0" smtClean="0"/>
              <a:t> (HEPHY), R. </a:t>
            </a:r>
            <a:r>
              <a:rPr lang="en-US" altLang="ja-JP" dirty="0" err="1" smtClean="0"/>
              <a:t>Thalmeier</a:t>
            </a:r>
            <a:r>
              <a:rPr lang="en-US" altLang="ja-JP" dirty="0" smtClean="0"/>
              <a:t> (HEPHY)</a:t>
            </a:r>
          </a:p>
          <a:p>
            <a:pPr lvl="1"/>
            <a:r>
              <a:rPr kumimoji="1" lang="en-US" altLang="ja-JP" b="1" dirty="0" smtClean="0"/>
              <a:t>FTB board</a:t>
            </a:r>
          </a:p>
          <a:p>
            <a:pPr lvl="2"/>
            <a:r>
              <a:rPr lang="en-US" altLang="ja-JP" dirty="0" smtClean="0"/>
              <a:t>W. </a:t>
            </a:r>
            <a:r>
              <a:rPr lang="en-US" altLang="ja-JP" dirty="0" err="1" smtClean="0"/>
              <a:t>Ostrowicz</a:t>
            </a:r>
            <a:r>
              <a:rPr lang="en-US" altLang="ja-JP" dirty="0" smtClean="0"/>
              <a:t> (</a:t>
            </a:r>
            <a:r>
              <a:rPr lang="en-US" altLang="ja-JP" dirty="0"/>
              <a:t>K</a:t>
            </a:r>
            <a:r>
              <a:rPr lang="en-US" altLang="ja-JP" dirty="0" smtClean="0"/>
              <a:t>rakow), Z. </a:t>
            </a:r>
            <a:r>
              <a:rPr lang="en-US" altLang="ja-JP" dirty="0" err="1" smtClean="0"/>
              <a:t>Natkaniec</a:t>
            </a:r>
            <a:r>
              <a:rPr lang="en-US" altLang="ja-JP" dirty="0" smtClean="0"/>
              <a:t> (Krakow)</a:t>
            </a:r>
          </a:p>
          <a:p>
            <a:r>
              <a:rPr kumimoji="1" lang="en-US" altLang="ja-JP" dirty="0" smtClean="0">
                <a:solidFill>
                  <a:srgbClr val="0070C0"/>
                </a:solidFill>
              </a:rPr>
              <a:t>Firmware development</a:t>
            </a:r>
          </a:p>
          <a:p>
            <a:pPr lvl="1"/>
            <a:r>
              <a:rPr kumimoji="1" lang="en-US" altLang="ja-JP" b="1" dirty="0" smtClean="0"/>
              <a:t>FADC board</a:t>
            </a:r>
          </a:p>
          <a:p>
            <a:pPr lvl="2"/>
            <a:r>
              <a:rPr kumimoji="1" lang="en-US" altLang="ja-JP" dirty="0" smtClean="0"/>
              <a:t>R. </a:t>
            </a:r>
            <a:r>
              <a:rPr kumimoji="1" lang="en-US" altLang="ja-JP" dirty="0" err="1" smtClean="0"/>
              <a:t>Thalmeier</a:t>
            </a:r>
            <a:r>
              <a:rPr kumimoji="1" lang="en-US" altLang="ja-JP" dirty="0" smtClean="0"/>
              <a:t> (HEPHY), K. Nakamura (KEK)</a:t>
            </a:r>
          </a:p>
          <a:p>
            <a:pPr lvl="1"/>
            <a:r>
              <a:rPr kumimoji="1" lang="en-US" altLang="ja-JP" b="1" dirty="0" smtClean="0"/>
              <a:t>FADC-Ctrl board</a:t>
            </a:r>
          </a:p>
          <a:p>
            <a:pPr lvl="2"/>
            <a:r>
              <a:rPr lang="en-US" altLang="ja-JP" dirty="0" smtClean="0"/>
              <a:t>K. Nakamura (KEK)</a:t>
            </a:r>
          </a:p>
          <a:p>
            <a:pPr lvl="1"/>
            <a:r>
              <a:rPr kumimoji="1" lang="en-US" altLang="ja-JP" b="1" dirty="0" smtClean="0"/>
              <a:t>FTB board</a:t>
            </a:r>
          </a:p>
          <a:p>
            <a:pPr lvl="2"/>
            <a:r>
              <a:rPr lang="en-US" altLang="ja-JP" dirty="0" smtClean="0"/>
              <a:t>W. </a:t>
            </a:r>
            <a:r>
              <a:rPr lang="en-US" altLang="ja-JP" dirty="0" err="1" smtClean="0"/>
              <a:t>Ostrowicz</a:t>
            </a:r>
            <a:r>
              <a:rPr lang="en-US" altLang="ja-JP" dirty="0" smtClean="0"/>
              <a:t> (Krakow), K. Nakamura (KEK)</a:t>
            </a:r>
            <a:endParaRPr kumimoji="1" lang="en-US" altLang="ja-JP" dirty="0" smtClean="0"/>
          </a:p>
          <a:p>
            <a:r>
              <a:rPr lang="en-US" altLang="ja-JP" dirty="0" smtClean="0">
                <a:solidFill>
                  <a:srgbClr val="0070C0"/>
                </a:solidFill>
              </a:rPr>
              <a:t>Slow Control development</a:t>
            </a:r>
          </a:p>
          <a:p>
            <a:pPr lvl="1"/>
            <a:r>
              <a:rPr kumimoji="1" lang="en-US" altLang="ja-JP" b="1" dirty="0" smtClean="0"/>
              <a:t>FADC system controller, Data quality monitor</a:t>
            </a:r>
          </a:p>
          <a:p>
            <a:pPr lvl="2"/>
            <a:r>
              <a:rPr lang="en-US" altLang="ja-JP" dirty="0" smtClean="0"/>
              <a:t>H. Yin (HEPHY), C. </a:t>
            </a:r>
            <a:r>
              <a:rPr lang="en-US" altLang="ja-JP" dirty="0" err="1" smtClean="0"/>
              <a:t>Irmler</a:t>
            </a:r>
            <a:r>
              <a:rPr lang="en-US" altLang="ja-JP" dirty="0" smtClean="0"/>
              <a:t> (HEPHY)</a:t>
            </a:r>
          </a:p>
          <a:p>
            <a:pPr lvl="1"/>
            <a:r>
              <a:rPr kumimoji="1" lang="en-US" altLang="ja-JP" b="1" dirty="0" smtClean="0"/>
              <a:t>Power supply controller, Monitor controller</a:t>
            </a:r>
          </a:p>
          <a:p>
            <a:pPr lvl="2"/>
            <a:r>
              <a:rPr lang="en-US" altLang="ja-JP" dirty="0" smtClean="0"/>
              <a:t>S. </a:t>
            </a:r>
            <a:r>
              <a:rPr lang="en-US" altLang="ja-JP" dirty="0" err="1" smtClean="0"/>
              <a:t>Bacher</a:t>
            </a:r>
            <a:r>
              <a:rPr lang="en-US" altLang="ja-JP" dirty="0" smtClean="0"/>
              <a:t> (Krakow)</a:t>
            </a:r>
          </a:p>
          <a:p>
            <a:pPr lvl="1"/>
            <a:r>
              <a:rPr kumimoji="1" lang="en-US" altLang="ja-JP" b="1" dirty="0" smtClean="0"/>
              <a:t>Database, Network</a:t>
            </a:r>
          </a:p>
          <a:p>
            <a:pPr lvl="2"/>
            <a:r>
              <a:rPr lang="en-US" altLang="ja-JP" dirty="0" smtClean="0"/>
              <a:t>Persons from PISA and Trieste</a:t>
            </a:r>
            <a:endParaRPr kumimoji="1" lang="en-US" altLang="ja-JP" dirty="0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10th VXD workshop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9168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Specification of SVD DAQ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8887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Global Schedule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Dec. 2016: 3</a:t>
            </a:r>
            <a:r>
              <a:rPr kumimoji="1" lang="en-US" altLang="ja-JP" baseline="30000" dirty="0" smtClean="0"/>
              <a:t>rd</a:t>
            </a:r>
            <a:r>
              <a:rPr kumimoji="1" lang="en-US" altLang="ja-JP" dirty="0" smtClean="0"/>
              <a:t> DESY beam test </a:t>
            </a:r>
            <a:r>
              <a:rPr kumimoji="1" lang="en-US" altLang="ja-JP" dirty="0" smtClean="0"/>
              <a:t>campaign</a:t>
            </a:r>
          </a:p>
          <a:p>
            <a:pPr lvl="1"/>
            <a:r>
              <a:rPr lang="en-US" altLang="ja-JP" dirty="0" smtClean="0">
                <a:solidFill>
                  <a:srgbClr val="0070C0"/>
                </a:solidFill>
              </a:rPr>
              <a:t>We will use FADC ver.3 boards for this beam test.</a:t>
            </a:r>
          </a:p>
          <a:p>
            <a:r>
              <a:rPr lang="en-US" altLang="ja-JP" dirty="0" smtClean="0"/>
              <a:t>End of Feb. 2017: Start SVD ladder mount</a:t>
            </a:r>
          </a:p>
          <a:p>
            <a:pPr lvl="1"/>
            <a:r>
              <a:rPr lang="en-US" altLang="ja-JP" dirty="0" smtClean="0">
                <a:solidFill>
                  <a:srgbClr val="0070C0"/>
                </a:solidFill>
              </a:rPr>
              <a:t>We will use FADC ver.2 boards for electrical test during the ladder mount.</a:t>
            </a:r>
            <a:endParaRPr lang="en-US" altLang="ja-JP" dirty="0">
              <a:solidFill>
                <a:srgbClr val="0070C0"/>
              </a:solidFill>
            </a:endParaRPr>
          </a:p>
          <a:p>
            <a:r>
              <a:rPr kumimoji="1" lang="en-US" altLang="ja-JP" dirty="0" smtClean="0"/>
              <a:t>Jan. 2017: </a:t>
            </a:r>
            <a:r>
              <a:rPr kumimoji="1" lang="en-US" altLang="ja-JP" dirty="0" smtClean="0">
                <a:solidFill>
                  <a:srgbClr val="0070C0"/>
                </a:solidFill>
              </a:rPr>
              <a:t>FADC ver.4/Junction boards test production</a:t>
            </a:r>
          </a:p>
          <a:p>
            <a:r>
              <a:rPr lang="en-US" altLang="ja-JP" dirty="0" smtClean="0"/>
              <a:t>Mar. 2017: </a:t>
            </a:r>
            <a:r>
              <a:rPr lang="en-US" altLang="ja-JP" dirty="0">
                <a:solidFill>
                  <a:srgbClr val="0070C0"/>
                </a:solidFill>
              </a:rPr>
              <a:t>T</a:t>
            </a:r>
            <a:r>
              <a:rPr lang="en-US" altLang="ja-JP" dirty="0" smtClean="0">
                <a:solidFill>
                  <a:srgbClr val="0070C0"/>
                </a:solidFill>
              </a:rPr>
              <a:t>est of FADC ver.4 in HEPHY and DESY</a:t>
            </a:r>
          </a:p>
          <a:p>
            <a:pPr lvl="1"/>
            <a:r>
              <a:rPr kumimoji="1" lang="en-US" altLang="ja-JP" dirty="0" smtClean="0"/>
              <a:t>Noise performance will be tested with permanent setup at DESY</a:t>
            </a:r>
          </a:p>
          <a:p>
            <a:r>
              <a:rPr lang="en-US" altLang="ja-JP" dirty="0" smtClean="0"/>
              <a:t>Apr. 2017: </a:t>
            </a:r>
            <a:r>
              <a:rPr lang="en-US" altLang="ja-JP" dirty="0" smtClean="0">
                <a:solidFill>
                  <a:schemeClr val="accent6"/>
                </a:solidFill>
              </a:rPr>
              <a:t>Decision whether ver.3 or ver.4</a:t>
            </a:r>
            <a:endParaRPr kumimoji="1" lang="en-US" altLang="ja-JP" dirty="0" smtClean="0">
              <a:solidFill>
                <a:schemeClr val="accent6"/>
              </a:solidFill>
            </a:endParaRPr>
          </a:p>
          <a:p>
            <a:r>
              <a:rPr lang="en-US" altLang="ja-JP" dirty="0" smtClean="0"/>
              <a:t>May.-Jul. 2017: </a:t>
            </a:r>
            <a:r>
              <a:rPr lang="en-US" altLang="ja-JP" dirty="0" smtClean="0">
                <a:solidFill>
                  <a:srgbClr val="0070C0"/>
                </a:solidFill>
              </a:rPr>
              <a:t>FADC ver.4/Junction board mass production</a:t>
            </a:r>
            <a:endParaRPr lang="en-US" altLang="ja-JP" dirty="0">
              <a:solidFill>
                <a:srgbClr val="0070C0"/>
              </a:solidFill>
            </a:endParaRPr>
          </a:p>
          <a:p>
            <a:r>
              <a:rPr lang="en-US" altLang="ja-JP" dirty="0" smtClean="0"/>
              <a:t>From the end of 2017: </a:t>
            </a:r>
          </a:p>
          <a:p>
            <a:pPr lvl="1"/>
            <a:r>
              <a:rPr lang="en-US" altLang="ja-JP" dirty="0" smtClean="0"/>
              <a:t>Phase</a:t>
            </a:r>
            <a:r>
              <a:rPr lang="en-US" altLang="ja-JP" dirty="0" smtClean="0"/>
              <a:t>-2: A partial VXD system will be installed for phase-2 </a:t>
            </a:r>
            <a:r>
              <a:rPr lang="en-US" altLang="ja-JP" dirty="0" smtClean="0"/>
              <a:t>commissioning.</a:t>
            </a:r>
          </a:p>
          <a:p>
            <a:pPr lvl="1"/>
            <a:r>
              <a:rPr kumimoji="1" lang="en-US" altLang="ja-JP" dirty="0" smtClean="0"/>
              <a:t>Cosmic</a:t>
            </a:r>
            <a:r>
              <a:rPr kumimoji="1" lang="en-US" altLang="ja-JP" dirty="0" smtClean="0"/>
              <a:t>-ray commissioning: In parallel to phase-2, full VXD will be assembled and </a:t>
            </a:r>
            <a:r>
              <a:rPr kumimoji="1" lang="en-US" altLang="ja-JP" dirty="0" smtClean="0"/>
              <a:t>tested </a:t>
            </a:r>
            <a:r>
              <a:rPr kumimoji="1" lang="en-US" altLang="ja-JP" dirty="0" smtClean="0"/>
              <a:t>with </a:t>
            </a:r>
          </a:p>
          <a:p>
            <a:pPr lvl="1"/>
            <a:r>
              <a:rPr lang="en-US" altLang="ja-JP" dirty="0" smtClean="0"/>
              <a:t>Full sets of FADC system and power supply are necessary by this point.</a:t>
            </a:r>
            <a:endParaRPr kumimoji="1" lang="en-US" altLang="ja-JP" dirty="0"/>
          </a:p>
          <a:p>
            <a:r>
              <a:rPr kumimoji="1" lang="en-US" altLang="ja-JP" dirty="0" smtClean="0"/>
              <a:t>From the end of 2018: Phase</a:t>
            </a:r>
            <a:r>
              <a:rPr kumimoji="1" lang="en-US" altLang="ja-JP" dirty="0" smtClean="0"/>
              <a:t>-</a:t>
            </a:r>
            <a:r>
              <a:rPr kumimoji="1" lang="en-US" altLang="ja-JP" dirty="0" smtClean="0"/>
              <a:t>3 experiment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Full VXD installation and </a:t>
            </a:r>
            <a:r>
              <a:rPr lang="en-US" altLang="ja-JP" dirty="0" smtClean="0"/>
              <a:t>operation</a:t>
            </a:r>
          </a:p>
          <a:p>
            <a:pPr lvl="1"/>
            <a:endParaRPr kumimoji="1" lang="en-US" altLang="ja-JP" dirty="0"/>
          </a:p>
          <a:p>
            <a:r>
              <a:rPr lang="en-US" altLang="ja-JP" dirty="0" smtClean="0">
                <a:solidFill>
                  <a:srgbClr val="FF0000"/>
                </a:solidFill>
              </a:rPr>
              <a:t>PS schedule must be included here.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46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Performance Study</a:t>
            </a:r>
            <a:br>
              <a:rPr lang="en-US" altLang="ja-JP" dirty="0" smtClean="0"/>
            </a:br>
            <a:r>
              <a:rPr lang="en-US" altLang="ja-JP" dirty="0" smtClean="0"/>
              <a:t>(Results from Beam Test at DESY)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752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VXD Beam Test Campaign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8171" y="1412875"/>
            <a:ext cx="4497011" cy="4897438"/>
          </a:xfrm>
        </p:spPr>
        <p:txBody>
          <a:bodyPr/>
          <a:lstStyle/>
          <a:p>
            <a:r>
              <a:rPr lang="en-US" altLang="ja-JP" dirty="0"/>
              <a:t>B</a:t>
            </a:r>
            <a:r>
              <a:rPr lang="en-US" altLang="ja-JP" dirty="0" smtClean="0"/>
              <a:t>eam test with PXD + SVD system</a:t>
            </a:r>
          </a:p>
          <a:p>
            <a:r>
              <a:rPr kumimoji="1" lang="en-US" altLang="ja-JP" dirty="0" smtClean="0"/>
              <a:t>e- beam with momentum of 2-5 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/c</a:t>
            </a:r>
          </a:p>
          <a:p>
            <a:r>
              <a:rPr lang="en-US" altLang="ja-JP" dirty="0" smtClean="0"/>
              <a:t>Full readout DAQ chain</a:t>
            </a:r>
          </a:p>
          <a:p>
            <a:r>
              <a:rPr kumimoji="1" lang="en-US" altLang="ja-JP" dirty="0" smtClean="0"/>
              <a:t>1T B-field in PCMAG</a:t>
            </a:r>
          </a:p>
          <a:p>
            <a:r>
              <a:rPr lang="en-US" altLang="ja-JP" dirty="0" smtClean="0"/>
              <a:t>Nominal trigger rate: ~500Hz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811-D783-E74C-AC59-724D57856D55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546" y="1275771"/>
            <a:ext cx="3403616" cy="51054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770091" y="2378365"/>
            <a:ext cx="77457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PCMAG</a:t>
            </a:r>
          </a:p>
          <a:p>
            <a:r>
              <a:rPr lang="en-US" altLang="ja-JP" sz="1200" dirty="0" smtClean="0"/>
              <a:t>(Solenoid</a:t>
            </a:r>
          </a:p>
          <a:p>
            <a:r>
              <a:rPr lang="en-US" altLang="ja-JP" sz="1200" dirty="0" smtClean="0"/>
              <a:t>magnet)</a:t>
            </a:r>
            <a:endParaRPr kumimoji="1" lang="ja-JP" altLang="en-US" sz="1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48909" y="2782456"/>
            <a:ext cx="132263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PXD+SVD</a:t>
            </a:r>
          </a:p>
          <a:p>
            <a:r>
              <a:rPr lang="en-US" altLang="ja-JP" sz="1400" dirty="0" smtClean="0"/>
              <a:t>(phase-2 </a:t>
            </a:r>
            <a:r>
              <a:rPr kumimoji="1" lang="en-US" altLang="ja-JP" sz="1400" dirty="0" smtClean="0"/>
              <a:t>setup)</a:t>
            </a:r>
            <a:endParaRPr kumimoji="1" lang="ja-JP" altLang="en-US" sz="1400" dirty="0"/>
          </a:p>
        </p:txBody>
      </p:sp>
      <p:cxnSp>
        <p:nvCxnSpPr>
          <p:cNvPr id="12" name="直線矢印コネクタ 11"/>
          <p:cNvCxnSpPr>
            <a:stCxn id="8" idx="2"/>
          </p:cNvCxnSpPr>
          <p:nvPr/>
        </p:nvCxnSpPr>
        <p:spPr>
          <a:xfrm>
            <a:off x="5210227" y="3305676"/>
            <a:ext cx="661317" cy="619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stCxn id="7" idx="2"/>
          </p:cNvCxnSpPr>
          <p:nvPr/>
        </p:nvCxnSpPr>
        <p:spPr>
          <a:xfrm flipH="1">
            <a:off x="7689273" y="3024696"/>
            <a:ext cx="468104" cy="4851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右矢印 14"/>
          <p:cNvSpPr/>
          <p:nvPr/>
        </p:nvSpPr>
        <p:spPr>
          <a:xfrm rot="21289724">
            <a:off x="5589765" y="4407443"/>
            <a:ext cx="1184869" cy="48635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sz="1100" dirty="0" smtClean="0"/>
              <a:t>insert PXD+SVD </a:t>
            </a:r>
          </a:p>
          <a:p>
            <a:pPr algn="ctr"/>
            <a:r>
              <a:rPr lang="en-US" altLang="ja-JP" sz="1100" dirty="0" smtClean="0"/>
              <a:t>into PCMAG</a:t>
            </a:r>
          </a:p>
          <a:p>
            <a:pPr algn="ctr"/>
            <a:r>
              <a:rPr lang="en-US" altLang="ja-JP" sz="1100" dirty="0" smtClean="0"/>
              <a:t>for experiment</a:t>
            </a:r>
            <a:endParaRPr kumimoji="1" lang="ja-JP" altLang="en-US" sz="1100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 flipV="1">
            <a:off x="7770091" y="4029365"/>
            <a:ext cx="692727" cy="207817"/>
          </a:xfrm>
          <a:prstGeom prst="straightConnector1">
            <a:avLst/>
          </a:prstGeom>
          <a:ln w="57150" cmpd="sng">
            <a:tailEnd type="arrow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7832965" y="4355034"/>
            <a:ext cx="9534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e- beam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9226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History of DESY VXD BT campaign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79130" y="1249762"/>
            <a:ext cx="7931785" cy="505711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Jan. 2014: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DESY </a:t>
            </a:r>
            <a:r>
              <a:rPr lang="en-US" altLang="ja-JP" dirty="0" smtClean="0"/>
              <a:t>BT campaign</a:t>
            </a:r>
          </a:p>
          <a:p>
            <a:pPr lvl="1"/>
            <a:r>
              <a:rPr lang="en-US" altLang="ja-JP" dirty="0" smtClean="0"/>
              <a:t>PXD: sensor in pilot production</a:t>
            </a:r>
          </a:p>
          <a:p>
            <a:pPr lvl="1"/>
            <a:r>
              <a:rPr kumimoji="1" lang="en-US" altLang="ja-JP" dirty="0" smtClean="0"/>
              <a:t>SVD: prototype DSSD module</a:t>
            </a:r>
          </a:p>
          <a:p>
            <a:pPr lvl="1"/>
            <a:r>
              <a:rPr lang="en-US" altLang="ja-JP" dirty="0" smtClean="0"/>
              <a:t>We successfully confirmed VXD-DAQ concept.</a:t>
            </a:r>
          </a:p>
          <a:p>
            <a:r>
              <a:rPr kumimoji="1" lang="en-US" altLang="ja-JP" dirty="0" smtClean="0"/>
              <a:t>Apr. 2016: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DESY BT campaign</a:t>
            </a:r>
          </a:p>
          <a:p>
            <a:pPr lvl="1"/>
            <a:r>
              <a:rPr lang="en-US" altLang="ja-JP" dirty="0" smtClean="0"/>
              <a:t>PXD: Final DEPFET sensors with prototype ASICs. Only BWD sensors were installed.</a:t>
            </a:r>
          </a:p>
          <a:p>
            <a:pPr lvl="1"/>
            <a:r>
              <a:rPr kumimoji="1" lang="en-US" altLang="ja-JP" dirty="0" smtClean="0"/>
              <a:t>SVD: Final ladders (but class-B = lower grade)</a:t>
            </a:r>
          </a:p>
          <a:p>
            <a:pPr lvl="1"/>
            <a:r>
              <a:rPr lang="en-US" altLang="ja-JP" dirty="0" smtClean="0"/>
              <a:t>Geometrical setup is same as phase-2 VXD.</a:t>
            </a:r>
            <a:endParaRPr kumimoji="1" lang="en-US" altLang="ja-JP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811-D783-E74C-AC59-724D57856D55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81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811-D783-E74C-AC59-724D57856D55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5" name="図 4" descr="CombinedTBPXDB2GM(1)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111"/>
            <a:ext cx="9144000" cy="6330462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100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811-D783-E74C-AC59-724D57856D55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4" name="図 3" descr="CombinedTBPXDB2GM(1)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111"/>
            <a:ext cx="9144000" cy="6330462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535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SVD setup in DESY BT campaign (1)</a:t>
            </a:r>
            <a:endParaRPr kumimoji="1" lang="ja-JP" altLang="en-US" dirty="0"/>
          </a:p>
        </p:txBody>
      </p:sp>
      <p:pic>
        <p:nvPicPr>
          <p:cNvPr id="5" name="コンテンツ プレースホルダー 4" descr="Screen Shot 2016-06-20 at 12.52.47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17" b="-7217"/>
          <a:stretch>
            <a:fillRect/>
          </a:stretch>
        </p:blipFill>
        <p:spPr>
          <a:xfrm>
            <a:off x="684213" y="1575323"/>
            <a:ext cx="7848600" cy="489743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F549-D850-7A4B-BD10-3EDAF0EADD77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9533" y="1191355"/>
            <a:ext cx="54553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Same setup as phase-2</a:t>
            </a:r>
          </a:p>
          <a:p>
            <a:pPr marL="457200" indent="-457200">
              <a:buFont typeface="Arial"/>
              <a:buChar char="•"/>
            </a:pPr>
            <a:r>
              <a:rPr lang="en-US" altLang="ja-JP" sz="3200" dirty="0" smtClean="0"/>
              <a:t>One SVD ladder in each layer</a:t>
            </a:r>
          </a:p>
          <a:p>
            <a:pPr marL="457200" indent="-457200">
              <a:buFont typeface="Arial"/>
              <a:buChar char="•"/>
            </a:pPr>
            <a:r>
              <a:rPr kumimoji="1" lang="en-US" altLang="ja-JP" sz="3200" dirty="0" smtClean="0"/>
              <a:t>Total 4 SVD ladders</a:t>
            </a:r>
            <a:endParaRPr kumimoji="1" lang="ja-JP" altLang="en-US" sz="32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4924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SVD setup in DESY BT campaign </a:t>
            </a:r>
            <a:r>
              <a:rPr lang="en-US" altLang="ja-JP" dirty="0" smtClean="0"/>
              <a:t>(2)</a:t>
            </a:r>
            <a:endParaRPr kumimoji="1" lang="ja-JP" altLang="en-US" dirty="0"/>
          </a:p>
        </p:txBody>
      </p:sp>
      <p:pic>
        <p:nvPicPr>
          <p:cNvPr id="5" name="コンテンツ プレースホルダー 4" descr="Screen Shot 2016-06-20 at 12.53.01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23" r="-10023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F549-D850-7A4B-BD10-3EDAF0EADD77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534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811-D783-E74C-AC59-724D57856D55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5" name="図 4" descr="CombinedTBPXDB2GM(1)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967"/>
            <a:ext cx="9144000" cy="6330462"/>
          </a:xfrm>
          <a:prstGeom prst="rect">
            <a:avLst/>
          </a:prstGeom>
        </p:spPr>
      </p:pic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845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DAQ setup in DESY BT campaign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811-D783-E74C-AC59-724D57856D55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5" name="図 4" descr="CombinedTBPXDB2GM(1)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18" y="1305379"/>
            <a:ext cx="7504546" cy="5195455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702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コネクタ 29"/>
          <p:cNvCxnSpPr/>
          <p:nvPr/>
        </p:nvCxnSpPr>
        <p:spPr>
          <a:xfrm flipH="1">
            <a:off x="2616464" y="1391891"/>
            <a:ext cx="17360" cy="1966514"/>
          </a:xfrm>
          <a:prstGeom prst="line">
            <a:avLst/>
          </a:prstGeom>
          <a:ln w="38100" cmpd="sng">
            <a:solidFill>
              <a:schemeClr val="accent5"/>
            </a:solidFill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5" name="直線コネクタ 94"/>
          <p:cNvCxnSpPr/>
          <p:nvPr/>
        </p:nvCxnSpPr>
        <p:spPr>
          <a:xfrm>
            <a:off x="3436626" y="1406540"/>
            <a:ext cx="0" cy="1957987"/>
          </a:xfrm>
          <a:prstGeom prst="line">
            <a:avLst/>
          </a:prstGeom>
          <a:ln w="38100" cmpd="sng">
            <a:solidFill>
              <a:schemeClr val="accent5"/>
            </a:solidFill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6985672" y="1315502"/>
            <a:ext cx="15794" cy="4247098"/>
          </a:xfrm>
          <a:prstGeom prst="line">
            <a:avLst/>
          </a:prstGeom>
          <a:ln>
            <a:solidFill>
              <a:schemeClr val="accent5"/>
            </a:solidFill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8" name="Left Arrow 87"/>
          <p:cNvSpPr/>
          <p:nvPr/>
        </p:nvSpPr>
        <p:spPr>
          <a:xfrm>
            <a:off x="1897547" y="2955851"/>
            <a:ext cx="2368373" cy="408676"/>
          </a:xfrm>
          <a:prstGeom prst="lef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40000"/>
                </a:schemeClr>
              </a:gs>
              <a:gs pos="50000">
                <a:schemeClr val="accent6">
                  <a:lumMod val="60000"/>
                  <a:lumOff val="40000"/>
                  <a:alpha val="40000"/>
                </a:schemeClr>
              </a:gs>
              <a:gs pos="100000">
                <a:schemeClr val="accent6">
                  <a:lumMod val="75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997940" y="2896740"/>
            <a:ext cx="2021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control signals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0" name="Left Arrow 89"/>
          <p:cNvSpPr/>
          <p:nvPr/>
        </p:nvSpPr>
        <p:spPr>
          <a:xfrm rot="5400000">
            <a:off x="4258172" y="3423909"/>
            <a:ext cx="811591" cy="408676"/>
          </a:xfrm>
          <a:prstGeom prst="lef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40000"/>
                </a:schemeClr>
              </a:gs>
              <a:gs pos="50000">
                <a:schemeClr val="accent6">
                  <a:lumMod val="60000"/>
                  <a:lumOff val="40000"/>
                  <a:alpha val="40000"/>
                </a:schemeClr>
              </a:gs>
              <a:gs pos="100000">
                <a:schemeClr val="accent6">
                  <a:lumMod val="75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Left Arrow 90"/>
          <p:cNvSpPr/>
          <p:nvPr/>
        </p:nvSpPr>
        <p:spPr>
          <a:xfrm>
            <a:off x="5194321" y="4445776"/>
            <a:ext cx="1718665" cy="408676"/>
          </a:xfrm>
          <a:prstGeom prst="lef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40000"/>
                </a:schemeClr>
              </a:gs>
              <a:gs pos="50000">
                <a:schemeClr val="accent6">
                  <a:lumMod val="60000"/>
                  <a:lumOff val="40000"/>
                  <a:alpha val="40000"/>
                </a:schemeClr>
              </a:gs>
              <a:gs pos="100000">
                <a:schemeClr val="accent6">
                  <a:lumMod val="75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Left Arrow 91"/>
          <p:cNvSpPr/>
          <p:nvPr/>
        </p:nvSpPr>
        <p:spPr>
          <a:xfrm rot="2880087">
            <a:off x="5398080" y="3590041"/>
            <a:ext cx="1882876" cy="408676"/>
          </a:xfrm>
          <a:prstGeom prst="lef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40000"/>
                </a:schemeClr>
              </a:gs>
              <a:gs pos="50000">
                <a:schemeClr val="accent6">
                  <a:lumMod val="60000"/>
                  <a:lumOff val="40000"/>
                  <a:alpha val="40000"/>
                </a:schemeClr>
              </a:gs>
              <a:gs pos="100000">
                <a:schemeClr val="accent6">
                  <a:lumMod val="75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>
            <a:off x="1997940" y="1757529"/>
            <a:ext cx="4915045" cy="43508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75000"/>
                  <a:alpha val="40000"/>
                </a:schemeClr>
              </a:gs>
              <a:gs pos="100000">
                <a:schemeClr val="accent4">
                  <a:lumMod val="5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SVD </a:t>
            </a:r>
            <a:r>
              <a:rPr lang="en-US" dirty="0" smtClean="0"/>
              <a:t>Readout </a:t>
            </a:r>
            <a:r>
              <a:rPr lang="en-US" dirty="0"/>
              <a:t>S</a:t>
            </a:r>
            <a:r>
              <a:rPr lang="en-US" dirty="0" smtClean="0"/>
              <a:t>ystem Overview</a:t>
            </a:r>
            <a:br>
              <a:rPr lang="en-US" dirty="0" smtClean="0"/>
            </a:br>
            <a:r>
              <a:rPr lang="en-US" dirty="0" smtClean="0"/>
              <a:t>(phase-3)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854367" y="2462698"/>
            <a:ext cx="952500" cy="355441"/>
            <a:chOff x="2118360" y="2521109"/>
            <a:chExt cx="952500" cy="355441"/>
          </a:xfrm>
        </p:grpSpPr>
        <p:sp>
          <p:nvSpPr>
            <p:cNvPr id="7" name="フリーフォーム 140"/>
            <p:cNvSpPr/>
            <p:nvPr/>
          </p:nvSpPr>
          <p:spPr>
            <a:xfrm>
              <a:off x="2120257" y="252110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140"/>
            <p:cNvSpPr/>
            <p:nvPr/>
          </p:nvSpPr>
          <p:spPr>
            <a:xfrm>
              <a:off x="2120257" y="254030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140"/>
            <p:cNvSpPr/>
            <p:nvPr/>
          </p:nvSpPr>
          <p:spPr>
            <a:xfrm>
              <a:off x="2118360" y="256189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140"/>
            <p:cNvSpPr/>
            <p:nvPr/>
          </p:nvSpPr>
          <p:spPr>
            <a:xfrm>
              <a:off x="2118360" y="258109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40"/>
            <p:cNvSpPr/>
            <p:nvPr/>
          </p:nvSpPr>
          <p:spPr>
            <a:xfrm>
              <a:off x="2122170" y="2598420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40"/>
            <p:cNvSpPr/>
            <p:nvPr/>
          </p:nvSpPr>
          <p:spPr>
            <a:xfrm>
              <a:off x="2122170" y="2617617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40"/>
            <p:cNvSpPr/>
            <p:nvPr/>
          </p:nvSpPr>
          <p:spPr>
            <a:xfrm>
              <a:off x="2125980" y="2636520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40"/>
            <p:cNvSpPr/>
            <p:nvPr/>
          </p:nvSpPr>
          <p:spPr>
            <a:xfrm>
              <a:off x="2125980" y="2655717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0"/>
            <p:cNvSpPr/>
            <p:nvPr/>
          </p:nvSpPr>
          <p:spPr>
            <a:xfrm>
              <a:off x="2127254" y="2676199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40"/>
            <p:cNvSpPr/>
            <p:nvPr/>
          </p:nvSpPr>
          <p:spPr>
            <a:xfrm>
              <a:off x="2127254" y="2695396"/>
              <a:ext cx="943606" cy="181154"/>
            </a:xfrm>
            <a:custGeom>
              <a:avLst/>
              <a:gdLst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427145 h 427145"/>
                <a:gd name="connsiteX1" fmla="*/ 356086 w 1341259"/>
                <a:gd name="connsiteY1" fmla="*/ 82910 h 427145"/>
                <a:gd name="connsiteX2" fmla="*/ 712173 w 1341259"/>
                <a:gd name="connsiteY2" fmla="*/ 355924 h 427145"/>
                <a:gd name="connsiteX3" fmla="*/ 985172 w 1341259"/>
                <a:gd name="connsiteY3" fmla="*/ 71040 h 427145"/>
                <a:gd name="connsiteX4" fmla="*/ 1341259 w 1341259"/>
                <a:gd name="connsiteY4" fmla="*/ 142261 h 42714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56105 h 356105"/>
                <a:gd name="connsiteX1" fmla="*/ 356086 w 1341259"/>
                <a:gd name="connsiteY1" fmla="*/ 11870 h 356105"/>
                <a:gd name="connsiteX2" fmla="*/ 712173 w 1341259"/>
                <a:gd name="connsiteY2" fmla="*/ 284884 h 356105"/>
                <a:gd name="connsiteX3" fmla="*/ 985172 w 1341259"/>
                <a:gd name="connsiteY3" fmla="*/ 0 h 356105"/>
                <a:gd name="connsiteX4" fmla="*/ 1341259 w 1341259"/>
                <a:gd name="connsiteY4" fmla="*/ 71221 h 35610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341259"/>
                <a:gd name="connsiteY0" fmla="*/ 391715 h 391715"/>
                <a:gd name="connsiteX1" fmla="*/ 356086 w 1341259"/>
                <a:gd name="connsiteY1" fmla="*/ 47480 h 391715"/>
                <a:gd name="connsiteX2" fmla="*/ 712173 w 1341259"/>
                <a:gd name="connsiteY2" fmla="*/ 320494 h 391715"/>
                <a:gd name="connsiteX3" fmla="*/ 985172 w 1341259"/>
                <a:gd name="connsiteY3" fmla="*/ 35610 h 391715"/>
                <a:gd name="connsiteX4" fmla="*/ 1341259 w 1341259"/>
                <a:gd name="connsiteY4" fmla="*/ 106831 h 391715"/>
                <a:gd name="connsiteX0" fmla="*/ 0 w 1722259"/>
                <a:gd name="connsiteY0" fmla="*/ 396695 h 569011"/>
                <a:gd name="connsiteX1" fmla="*/ 356086 w 1722259"/>
                <a:gd name="connsiteY1" fmla="*/ 52460 h 569011"/>
                <a:gd name="connsiteX2" fmla="*/ 712173 w 1722259"/>
                <a:gd name="connsiteY2" fmla="*/ 325474 h 569011"/>
                <a:gd name="connsiteX3" fmla="*/ 985172 w 1722259"/>
                <a:gd name="connsiteY3" fmla="*/ 40590 h 569011"/>
                <a:gd name="connsiteX4" fmla="*/ 1722259 w 1722259"/>
                <a:gd name="connsiteY4" fmla="*/ 569011 h 569011"/>
                <a:gd name="connsiteX0" fmla="*/ 0 w 1722259"/>
                <a:gd name="connsiteY0" fmla="*/ 344235 h 516551"/>
                <a:gd name="connsiteX1" fmla="*/ 356086 w 1722259"/>
                <a:gd name="connsiteY1" fmla="*/ 0 h 516551"/>
                <a:gd name="connsiteX2" fmla="*/ 712173 w 1722259"/>
                <a:gd name="connsiteY2" fmla="*/ 273014 h 516551"/>
                <a:gd name="connsiteX3" fmla="*/ 1213772 w 1722259"/>
                <a:gd name="connsiteY3" fmla="*/ 140530 h 516551"/>
                <a:gd name="connsiteX4" fmla="*/ 1722259 w 1722259"/>
                <a:gd name="connsiteY4" fmla="*/ 516551 h 516551"/>
                <a:gd name="connsiteX0" fmla="*/ 0 w 1722259"/>
                <a:gd name="connsiteY0" fmla="*/ 344235 h 525036"/>
                <a:gd name="connsiteX1" fmla="*/ 356086 w 1722259"/>
                <a:gd name="connsiteY1" fmla="*/ 0 h 525036"/>
                <a:gd name="connsiteX2" fmla="*/ 788373 w 1722259"/>
                <a:gd name="connsiteY2" fmla="*/ 501614 h 525036"/>
                <a:gd name="connsiteX3" fmla="*/ 1213772 w 1722259"/>
                <a:gd name="connsiteY3" fmla="*/ 140530 h 525036"/>
                <a:gd name="connsiteX4" fmla="*/ 1722259 w 1722259"/>
                <a:gd name="connsiteY4" fmla="*/ 516551 h 525036"/>
                <a:gd name="connsiteX0" fmla="*/ 0 w 1722259"/>
                <a:gd name="connsiteY0" fmla="*/ 206194 h 378510"/>
                <a:gd name="connsiteX1" fmla="*/ 432286 w 1722259"/>
                <a:gd name="connsiteY1" fmla="*/ 14359 h 378510"/>
                <a:gd name="connsiteX2" fmla="*/ 788373 w 1722259"/>
                <a:gd name="connsiteY2" fmla="*/ 363573 h 378510"/>
                <a:gd name="connsiteX3" fmla="*/ 1213772 w 1722259"/>
                <a:gd name="connsiteY3" fmla="*/ 2489 h 378510"/>
                <a:gd name="connsiteX4" fmla="*/ 1722259 w 1722259"/>
                <a:gd name="connsiteY4" fmla="*/ 378510 h 378510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131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16875 h 384976"/>
                <a:gd name="connsiteX1" fmla="*/ 432286 w 1722259"/>
                <a:gd name="connsiteY1" fmla="*/ 25040 h 384976"/>
                <a:gd name="connsiteX2" fmla="*/ 788373 w 1722259"/>
                <a:gd name="connsiteY2" fmla="*/ 374254 h 384976"/>
                <a:gd name="connsiteX3" fmla="*/ 1213772 w 1722259"/>
                <a:gd name="connsiteY3" fmla="*/ 89370 h 384976"/>
                <a:gd name="connsiteX4" fmla="*/ 1722259 w 1722259"/>
                <a:gd name="connsiteY4" fmla="*/ 84391 h 384976"/>
                <a:gd name="connsiteX0" fmla="*/ 0 w 1722259"/>
                <a:gd name="connsiteY0" fmla="*/ 216875 h 389191"/>
                <a:gd name="connsiteX1" fmla="*/ 432286 w 1722259"/>
                <a:gd name="connsiteY1" fmla="*/ 25040 h 389191"/>
                <a:gd name="connsiteX2" fmla="*/ 788373 w 1722259"/>
                <a:gd name="connsiteY2" fmla="*/ 374254 h 389191"/>
                <a:gd name="connsiteX3" fmla="*/ 1213772 w 1722259"/>
                <a:gd name="connsiteY3" fmla="*/ 89370 h 389191"/>
                <a:gd name="connsiteX4" fmla="*/ 1722259 w 1722259"/>
                <a:gd name="connsiteY4" fmla="*/ 389191 h 389191"/>
                <a:gd name="connsiteX0" fmla="*/ 0 w 1722259"/>
                <a:gd name="connsiteY0" fmla="*/ 281565 h 830666"/>
                <a:gd name="connsiteX1" fmla="*/ 432286 w 1722259"/>
                <a:gd name="connsiteY1" fmla="*/ 89730 h 830666"/>
                <a:gd name="connsiteX2" fmla="*/ 788373 w 1722259"/>
                <a:gd name="connsiteY2" fmla="*/ 819944 h 830666"/>
                <a:gd name="connsiteX3" fmla="*/ 1213772 w 1722259"/>
                <a:gd name="connsiteY3" fmla="*/ 154060 h 830666"/>
                <a:gd name="connsiteX4" fmla="*/ 1722259 w 1722259"/>
                <a:gd name="connsiteY4" fmla="*/ 453881 h 830666"/>
                <a:gd name="connsiteX0" fmla="*/ 0 w 1417459"/>
                <a:gd name="connsiteY0" fmla="*/ 281565 h 830666"/>
                <a:gd name="connsiteX1" fmla="*/ 432286 w 1417459"/>
                <a:gd name="connsiteY1" fmla="*/ 89730 h 830666"/>
                <a:gd name="connsiteX2" fmla="*/ 788373 w 1417459"/>
                <a:gd name="connsiteY2" fmla="*/ 819944 h 830666"/>
                <a:gd name="connsiteX3" fmla="*/ 1213772 w 1417459"/>
                <a:gd name="connsiteY3" fmla="*/ 154060 h 830666"/>
                <a:gd name="connsiteX4" fmla="*/ 1417459 w 1417459"/>
                <a:gd name="connsiteY4" fmla="*/ 758681 h 830666"/>
                <a:gd name="connsiteX0" fmla="*/ 0 w 1715909"/>
                <a:gd name="connsiteY0" fmla="*/ 281565 h 830666"/>
                <a:gd name="connsiteX1" fmla="*/ 432286 w 1715909"/>
                <a:gd name="connsiteY1" fmla="*/ 89730 h 830666"/>
                <a:gd name="connsiteX2" fmla="*/ 788373 w 1715909"/>
                <a:gd name="connsiteY2" fmla="*/ 819944 h 830666"/>
                <a:gd name="connsiteX3" fmla="*/ 1213772 w 1715909"/>
                <a:gd name="connsiteY3" fmla="*/ 154060 h 830666"/>
                <a:gd name="connsiteX4" fmla="*/ 1715909 w 1715909"/>
                <a:gd name="connsiteY4" fmla="*/ 460231 h 830666"/>
                <a:gd name="connsiteX0" fmla="*/ 0 w 1715909"/>
                <a:gd name="connsiteY0" fmla="*/ 230765 h 475066"/>
                <a:gd name="connsiteX1" fmla="*/ 432286 w 1715909"/>
                <a:gd name="connsiteY1" fmla="*/ 38930 h 475066"/>
                <a:gd name="connsiteX2" fmla="*/ 788373 w 1715909"/>
                <a:gd name="connsiteY2" fmla="*/ 464344 h 475066"/>
                <a:gd name="connsiteX3" fmla="*/ 1213772 w 1715909"/>
                <a:gd name="connsiteY3" fmla="*/ 103260 h 475066"/>
                <a:gd name="connsiteX4" fmla="*/ 1715909 w 1715909"/>
                <a:gd name="connsiteY4" fmla="*/ 409431 h 475066"/>
                <a:gd name="connsiteX0" fmla="*/ 0 w 1715909"/>
                <a:gd name="connsiteY0" fmla="*/ 230765 h 487766"/>
                <a:gd name="connsiteX1" fmla="*/ 432286 w 1715909"/>
                <a:gd name="connsiteY1" fmla="*/ 38930 h 487766"/>
                <a:gd name="connsiteX2" fmla="*/ 788373 w 1715909"/>
                <a:gd name="connsiteY2" fmla="*/ 464344 h 487766"/>
                <a:gd name="connsiteX3" fmla="*/ 1213772 w 1715909"/>
                <a:gd name="connsiteY3" fmla="*/ 179460 h 487766"/>
                <a:gd name="connsiteX4" fmla="*/ 1715909 w 1715909"/>
                <a:gd name="connsiteY4" fmla="*/ 409431 h 487766"/>
                <a:gd name="connsiteX0" fmla="*/ 0 w 1715909"/>
                <a:gd name="connsiteY0" fmla="*/ 78365 h 313922"/>
                <a:gd name="connsiteX1" fmla="*/ 432286 w 1715909"/>
                <a:gd name="connsiteY1" fmla="*/ 38930 h 313922"/>
                <a:gd name="connsiteX2" fmla="*/ 788373 w 1715909"/>
                <a:gd name="connsiteY2" fmla="*/ 311944 h 313922"/>
                <a:gd name="connsiteX3" fmla="*/ 1213772 w 1715909"/>
                <a:gd name="connsiteY3" fmla="*/ 27060 h 313922"/>
                <a:gd name="connsiteX4" fmla="*/ 1715909 w 1715909"/>
                <a:gd name="connsiteY4" fmla="*/ 257031 h 313922"/>
                <a:gd name="connsiteX0" fmla="*/ 0 w 1715909"/>
                <a:gd name="connsiteY0" fmla="*/ 60457 h 302587"/>
                <a:gd name="connsiteX1" fmla="*/ 788373 w 1715909"/>
                <a:gd name="connsiteY1" fmla="*/ 294036 h 302587"/>
                <a:gd name="connsiteX2" fmla="*/ 1213772 w 1715909"/>
                <a:gd name="connsiteY2" fmla="*/ 9152 h 302587"/>
                <a:gd name="connsiteX3" fmla="*/ 1715909 w 1715909"/>
                <a:gd name="connsiteY3" fmla="*/ 239123 h 302587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1213772 w 1715909"/>
                <a:gd name="connsiteY2" fmla="*/ 16248 h 246219"/>
                <a:gd name="connsiteX3" fmla="*/ 1715909 w 1715909"/>
                <a:gd name="connsiteY3" fmla="*/ 246219 h 246219"/>
                <a:gd name="connsiteX0" fmla="*/ 0 w 1715909"/>
                <a:gd name="connsiteY0" fmla="*/ 67553 h 246219"/>
                <a:gd name="connsiteX1" fmla="*/ 427130 w 1715909"/>
                <a:gd name="connsiteY1" fmla="*/ 148732 h 246219"/>
                <a:gd name="connsiteX2" fmla="*/ 852529 w 1715909"/>
                <a:gd name="connsiteY2" fmla="*/ 16248 h 246219"/>
                <a:gd name="connsiteX3" fmla="*/ 1715909 w 1715909"/>
                <a:gd name="connsiteY3" fmla="*/ 246219 h 246219"/>
                <a:gd name="connsiteX0" fmla="*/ 0 w 1174043"/>
                <a:gd name="connsiteY0" fmla="*/ 60457 h 150187"/>
                <a:gd name="connsiteX1" fmla="*/ 427130 w 1174043"/>
                <a:gd name="connsiteY1" fmla="*/ 141636 h 150187"/>
                <a:gd name="connsiteX2" fmla="*/ 852529 w 1174043"/>
                <a:gd name="connsiteY2" fmla="*/ 9152 h 150187"/>
                <a:gd name="connsiteX3" fmla="*/ 1174043 w 1174043"/>
                <a:gd name="connsiteY3" fmla="*/ 86723 h 150187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852529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0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  <a:gd name="connsiteX0" fmla="*/ 0 w 1174043"/>
                <a:gd name="connsiteY0" fmla="*/ 60457 h 151883"/>
                <a:gd name="connsiteX1" fmla="*/ 427131 w 1174043"/>
                <a:gd name="connsiteY1" fmla="*/ 141636 h 151883"/>
                <a:gd name="connsiteX2" fmla="*/ 762218 w 1174043"/>
                <a:gd name="connsiteY2" fmla="*/ 9152 h 151883"/>
                <a:gd name="connsiteX3" fmla="*/ 1174043 w 1174043"/>
                <a:gd name="connsiteY3" fmla="*/ 86723 h 1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4043" h="151883">
                  <a:moveTo>
                    <a:pt x="0" y="60457"/>
                  </a:moveTo>
                  <a:cubicBezTo>
                    <a:pt x="209399" y="39269"/>
                    <a:pt x="300095" y="150187"/>
                    <a:pt x="427131" y="141636"/>
                  </a:cubicBezTo>
                  <a:cubicBezTo>
                    <a:pt x="554167" y="133085"/>
                    <a:pt x="637733" y="18304"/>
                    <a:pt x="762218" y="9152"/>
                  </a:cubicBezTo>
                  <a:cubicBezTo>
                    <a:pt x="886703" y="0"/>
                    <a:pt x="946692" y="151883"/>
                    <a:pt x="1174043" y="86723"/>
                  </a:cubicBezTo>
                </a:path>
              </a:pathLst>
            </a:custGeom>
            <a:ln w="12700"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Cube 4"/>
          <p:cNvSpPr/>
          <p:nvPr/>
        </p:nvSpPr>
        <p:spPr>
          <a:xfrm>
            <a:off x="2688513" y="2379989"/>
            <a:ext cx="609600" cy="527726"/>
          </a:xfrm>
          <a:prstGeom prst="cube">
            <a:avLst>
              <a:gd name="adj" fmla="val 34756"/>
            </a:avLst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フリーフォーム 136"/>
          <p:cNvSpPr/>
          <p:nvPr/>
        </p:nvSpPr>
        <p:spPr>
          <a:xfrm>
            <a:off x="3220295" y="2593422"/>
            <a:ext cx="1066800" cy="220833"/>
          </a:xfrm>
          <a:custGeom>
            <a:avLst/>
            <a:gdLst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427145 h 427145"/>
              <a:gd name="connsiteX1" fmla="*/ 356086 w 1341259"/>
              <a:gd name="connsiteY1" fmla="*/ 82910 h 427145"/>
              <a:gd name="connsiteX2" fmla="*/ 712173 w 1341259"/>
              <a:gd name="connsiteY2" fmla="*/ 355924 h 427145"/>
              <a:gd name="connsiteX3" fmla="*/ 985172 w 1341259"/>
              <a:gd name="connsiteY3" fmla="*/ 71040 h 427145"/>
              <a:gd name="connsiteX4" fmla="*/ 1341259 w 1341259"/>
              <a:gd name="connsiteY4" fmla="*/ 142261 h 42714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722259"/>
              <a:gd name="connsiteY0" fmla="*/ 396695 h 569011"/>
              <a:gd name="connsiteX1" fmla="*/ 356086 w 1722259"/>
              <a:gd name="connsiteY1" fmla="*/ 52460 h 569011"/>
              <a:gd name="connsiteX2" fmla="*/ 712173 w 1722259"/>
              <a:gd name="connsiteY2" fmla="*/ 325474 h 569011"/>
              <a:gd name="connsiteX3" fmla="*/ 985172 w 1722259"/>
              <a:gd name="connsiteY3" fmla="*/ 40590 h 569011"/>
              <a:gd name="connsiteX4" fmla="*/ 1722259 w 1722259"/>
              <a:gd name="connsiteY4" fmla="*/ 569011 h 569011"/>
              <a:gd name="connsiteX0" fmla="*/ 0 w 1722259"/>
              <a:gd name="connsiteY0" fmla="*/ 344235 h 516551"/>
              <a:gd name="connsiteX1" fmla="*/ 356086 w 1722259"/>
              <a:gd name="connsiteY1" fmla="*/ 0 h 516551"/>
              <a:gd name="connsiteX2" fmla="*/ 712173 w 1722259"/>
              <a:gd name="connsiteY2" fmla="*/ 273014 h 516551"/>
              <a:gd name="connsiteX3" fmla="*/ 1213772 w 1722259"/>
              <a:gd name="connsiteY3" fmla="*/ 140530 h 516551"/>
              <a:gd name="connsiteX4" fmla="*/ 1722259 w 1722259"/>
              <a:gd name="connsiteY4" fmla="*/ 516551 h 516551"/>
              <a:gd name="connsiteX0" fmla="*/ 0 w 1722259"/>
              <a:gd name="connsiteY0" fmla="*/ 344235 h 525036"/>
              <a:gd name="connsiteX1" fmla="*/ 356086 w 1722259"/>
              <a:gd name="connsiteY1" fmla="*/ 0 h 525036"/>
              <a:gd name="connsiteX2" fmla="*/ 788373 w 1722259"/>
              <a:gd name="connsiteY2" fmla="*/ 501614 h 525036"/>
              <a:gd name="connsiteX3" fmla="*/ 1213772 w 1722259"/>
              <a:gd name="connsiteY3" fmla="*/ 140530 h 525036"/>
              <a:gd name="connsiteX4" fmla="*/ 1722259 w 1722259"/>
              <a:gd name="connsiteY4" fmla="*/ 516551 h 525036"/>
              <a:gd name="connsiteX0" fmla="*/ 0 w 1722259"/>
              <a:gd name="connsiteY0" fmla="*/ 206194 h 378510"/>
              <a:gd name="connsiteX1" fmla="*/ 432286 w 1722259"/>
              <a:gd name="connsiteY1" fmla="*/ 14359 h 378510"/>
              <a:gd name="connsiteX2" fmla="*/ 788373 w 1722259"/>
              <a:gd name="connsiteY2" fmla="*/ 363573 h 378510"/>
              <a:gd name="connsiteX3" fmla="*/ 1213772 w 1722259"/>
              <a:gd name="connsiteY3" fmla="*/ 2489 h 378510"/>
              <a:gd name="connsiteX4" fmla="*/ 1722259 w 1722259"/>
              <a:gd name="connsiteY4" fmla="*/ 378510 h 378510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13170 h 389191"/>
              <a:gd name="connsiteX4" fmla="*/ 1722259 w 1722259"/>
              <a:gd name="connsiteY4" fmla="*/ 389191 h 389191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16875 h 384976"/>
              <a:gd name="connsiteX1" fmla="*/ 432286 w 1722259"/>
              <a:gd name="connsiteY1" fmla="*/ 25040 h 384976"/>
              <a:gd name="connsiteX2" fmla="*/ 788373 w 1722259"/>
              <a:gd name="connsiteY2" fmla="*/ 374254 h 384976"/>
              <a:gd name="connsiteX3" fmla="*/ 1213772 w 1722259"/>
              <a:gd name="connsiteY3" fmla="*/ 89370 h 384976"/>
              <a:gd name="connsiteX4" fmla="*/ 1722259 w 1722259"/>
              <a:gd name="connsiteY4" fmla="*/ 84391 h 384976"/>
              <a:gd name="connsiteX0" fmla="*/ 0 w 1722259"/>
              <a:gd name="connsiteY0" fmla="*/ 216875 h 389191"/>
              <a:gd name="connsiteX1" fmla="*/ 432286 w 1722259"/>
              <a:gd name="connsiteY1" fmla="*/ 25040 h 389191"/>
              <a:gd name="connsiteX2" fmla="*/ 788373 w 1722259"/>
              <a:gd name="connsiteY2" fmla="*/ 374254 h 389191"/>
              <a:gd name="connsiteX3" fmla="*/ 1213772 w 1722259"/>
              <a:gd name="connsiteY3" fmla="*/ 89370 h 389191"/>
              <a:gd name="connsiteX4" fmla="*/ 1722259 w 1722259"/>
              <a:gd name="connsiteY4" fmla="*/ 389191 h 389191"/>
              <a:gd name="connsiteX0" fmla="*/ 0 w 1722259"/>
              <a:gd name="connsiteY0" fmla="*/ 281565 h 830666"/>
              <a:gd name="connsiteX1" fmla="*/ 432286 w 1722259"/>
              <a:gd name="connsiteY1" fmla="*/ 89730 h 830666"/>
              <a:gd name="connsiteX2" fmla="*/ 788373 w 1722259"/>
              <a:gd name="connsiteY2" fmla="*/ 819944 h 830666"/>
              <a:gd name="connsiteX3" fmla="*/ 1213772 w 1722259"/>
              <a:gd name="connsiteY3" fmla="*/ 154060 h 830666"/>
              <a:gd name="connsiteX4" fmla="*/ 1722259 w 1722259"/>
              <a:gd name="connsiteY4" fmla="*/ 453881 h 830666"/>
              <a:gd name="connsiteX0" fmla="*/ 0 w 1417459"/>
              <a:gd name="connsiteY0" fmla="*/ 281565 h 830666"/>
              <a:gd name="connsiteX1" fmla="*/ 432286 w 1417459"/>
              <a:gd name="connsiteY1" fmla="*/ 89730 h 830666"/>
              <a:gd name="connsiteX2" fmla="*/ 788373 w 1417459"/>
              <a:gd name="connsiteY2" fmla="*/ 819944 h 830666"/>
              <a:gd name="connsiteX3" fmla="*/ 1213772 w 1417459"/>
              <a:gd name="connsiteY3" fmla="*/ 154060 h 830666"/>
              <a:gd name="connsiteX4" fmla="*/ 1417459 w 1417459"/>
              <a:gd name="connsiteY4" fmla="*/ 758681 h 830666"/>
              <a:gd name="connsiteX0" fmla="*/ 0 w 1715909"/>
              <a:gd name="connsiteY0" fmla="*/ 281565 h 830666"/>
              <a:gd name="connsiteX1" fmla="*/ 432286 w 1715909"/>
              <a:gd name="connsiteY1" fmla="*/ 89730 h 830666"/>
              <a:gd name="connsiteX2" fmla="*/ 788373 w 1715909"/>
              <a:gd name="connsiteY2" fmla="*/ 819944 h 830666"/>
              <a:gd name="connsiteX3" fmla="*/ 1213772 w 1715909"/>
              <a:gd name="connsiteY3" fmla="*/ 154060 h 830666"/>
              <a:gd name="connsiteX4" fmla="*/ 1715909 w 1715909"/>
              <a:gd name="connsiteY4" fmla="*/ 460231 h 830666"/>
              <a:gd name="connsiteX0" fmla="*/ 0 w 1715909"/>
              <a:gd name="connsiteY0" fmla="*/ 230765 h 475066"/>
              <a:gd name="connsiteX1" fmla="*/ 432286 w 1715909"/>
              <a:gd name="connsiteY1" fmla="*/ 38930 h 475066"/>
              <a:gd name="connsiteX2" fmla="*/ 788373 w 1715909"/>
              <a:gd name="connsiteY2" fmla="*/ 464344 h 475066"/>
              <a:gd name="connsiteX3" fmla="*/ 1213772 w 1715909"/>
              <a:gd name="connsiteY3" fmla="*/ 103260 h 475066"/>
              <a:gd name="connsiteX4" fmla="*/ 1715909 w 1715909"/>
              <a:gd name="connsiteY4" fmla="*/ 409431 h 475066"/>
              <a:gd name="connsiteX0" fmla="*/ 0 w 1715909"/>
              <a:gd name="connsiteY0" fmla="*/ 230765 h 487766"/>
              <a:gd name="connsiteX1" fmla="*/ 432286 w 1715909"/>
              <a:gd name="connsiteY1" fmla="*/ 38930 h 487766"/>
              <a:gd name="connsiteX2" fmla="*/ 788373 w 1715909"/>
              <a:gd name="connsiteY2" fmla="*/ 464344 h 487766"/>
              <a:gd name="connsiteX3" fmla="*/ 1213772 w 1715909"/>
              <a:gd name="connsiteY3" fmla="*/ 179460 h 487766"/>
              <a:gd name="connsiteX4" fmla="*/ 1715909 w 1715909"/>
              <a:gd name="connsiteY4" fmla="*/ 409431 h 487766"/>
              <a:gd name="connsiteX0" fmla="*/ 0 w 1715909"/>
              <a:gd name="connsiteY0" fmla="*/ 78365 h 313922"/>
              <a:gd name="connsiteX1" fmla="*/ 432286 w 1715909"/>
              <a:gd name="connsiteY1" fmla="*/ 38930 h 313922"/>
              <a:gd name="connsiteX2" fmla="*/ 788373 w 1715909"/>
              <a:gd name="connsiteY2" fmla="*/ 311944 h 313922"/>
              <a:gd name="connsiteX3" fmla="*/ 1213772 w 1715909"/>
              <a:gd name="connsiteY3" fmla="*/ 27060 h 313922"/>
              <a:gd name="connsiteX4" fmla="*/ 1715909 w 1715909"/>
              <a:gd name="connsiteY4" fmla="*/ 257031 h 3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909" h="313922">
                <a:moveTo>
                  <a:pt x="0" y="78365"/>
                </a:moveTo>
                <a:cubicBezTo>
                  <a:pt x="232995" y="52520"/>
                  <a:pt x="300891" y="0"/>
                  <a:pt x="432286" y="38930"/>
                </a:cubicBezTo>
                <a:cubicBezTo>
                  <a:pt x="563681" y="77860"/>
                  <a:pt x="658125" y="313922"/>
                  <a:pt x="788373" y="311944"/>
                </a:cubicBezTo>
                <a:cubicBezTo>
                  <a:pt x="918621" y="309966"/>
                  <a:pt x="1059183" y="36212"/>
                  <a:pt x="1213772" y="27060"/>
                </a:cubicBezTo>
                <a:cubicBezTo>
                  <a:pt x="1368361" y="17908"/>
                  <a:pt x="1533713" y="245991"/>
                  <a:pt x="1715909" y="257031"/>
                </a:cubicBezTo>
              </a:path>
            </a:pathLst>
          </a:cu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oval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Cube 18"/>
          <p:cNvSpPr/>
          <p:nvPr/>
        </p:nvSpPr>
        <p:spPr>
          <a:xfrm>
            <a:off x="4106656" y="1743614"/>
            <a:ext cx="1043940" cy="1404884"/>
          </a:xfrm>
          <a:prstGeom prst="cube">
            <a:avLst>
              <a:gd name="adj" fmla="val 6000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5127736" y="2454501"/>
            <a:ext cx="883920" cy="549406"/>
          </a:xfrm>
          <a:prstGeom prst="cube">
            <a:avLst>
              <a:gd name="adj" fmla="val 8774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038600" y="1391702"/>
            <a:ext cx="1138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FADC </a:t>
            </a:r>
            <a:r>
              <a:rPr lang="en-US" b="1" dirty="0" smtClean="0"/>
              <a:t>x48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137083" y="2077502"/>
            <a:ext cx="95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FTB</a:t>
            </a:r>
            <a:r>
              <a:rPr lang="en-US" sz="1600" b="1" dirty="0" smtClean="0"/>
              <a:t> </a:t>
            </a:r>
            <a:r>
              <a:rPr lang="en-US" b="1" dirty="0" smtClean="0"/>
              <a:t>x48</a:t>
            </a:r>
            <a:endParaRPr lang="en-US" sz="24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4170114" y="1952349"/>
            <a:ext cx="228600" cy="11607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flash ADC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467294" y="1952348"/>
            <a:ext cx="246380" cy="1160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zero-sup.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780878" y="1952347"/>
            <a:ext cx="247756" cy="1160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format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55158" y="2558668"/>
            <a:ext cx="441960" cy="4196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format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621271" y="2546707"/>
            <a:ext cx="324758" cy="2065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B2L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621724" y="2781468"/>
            <a:ext cx="324758" cy="203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Aurora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9" name="フリーフォーム 135"/>
          <p:cNvSpPr/>
          <p:nvPr/>
        </p:nvSpPr>
        <p:spPr>
          <a:xfrm rot="20460255">
            <a:off x="5883463" y="2094930"/>
            <a:ext cx="1260507" cy="373132"/>
          </a:xfrm>
          <a:custGeom>
            <a:avLst/>
            <a:gdLst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427145 h 427145"/>
              <a:gd name="connsiteX1" fmla="*/ 356086 w 1341259"/>
              <a:gd name="connsiteY1" fmla="*/ 82910 h 427145"/>
              <a:gd name="connsiteX2" fmla="*/ 712173 w 1341259"/>
              <a:gd name="connsiteY2" fmla="*/ 355924 h 427145"/>
              <a:gd name="connsiteX3" fmla="*/ 985172 w 1341259"/>
              <a:gd name="connsiteY3" fmla="*/ 71040 h 427145"/>
              <a:gd name="connsiteX4" fmla="*/ 1341259 w 1341259"/>
              <a:gd name="connsiteY4" fmla="*/ 142261 h 42714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56105 h 356105"/>
              <a:gd name="connsiteX1" fmla="*/ 356086 w 1341259"/>
              <a:gd name="connsiteY1" fmla="*/ 11870 h 356105"/>
              <a:gd name="connsiteX2" fmla="*/ 712173 w 1341259"/>
              <a:gd name="connsiteY2" fmla="*/ 284884 h 356105"/>
              <a:gd name="connsiteX3" fmla="*/ 985172 w 1341259"/>
              <a:gd name="connsiteY3" fmla="*/ 0 h 356105"/>
              <a:gd name="connsiteX4" fmla="*/ 1341259 w 1341259"/>
              <a:gd name="connsiteY4" fmla="*/ 71221 h 35610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  <a:gd name="connsiteX0" fmla="*/ 0 w 1341259"/>
              <a:gd name="connsiteY0" fmla="*/ 391715 h 391715"/>
              <a:gd name="connsiteX1" fmla="*/ 356086 w 1341259"/>
              <a:gd name="connsiteY1" fmla="*/ 47480 h 391715"/>
              <a:gd name="connsiteX2" fmla="*/ 712173 w 1341259"/>
              <a:gd name="connsiteY2" fmla="*/ 320494 h 391715"/>
              <a:gd name="connsiteX3" fmla="*/ 985172 w 1341259"/>
              <a:gd name="connsiteY3" fmla="*/ 35610 h 391715"/>
              <a:gd name="connsiteX4" fmla="*/ 1341259 w 1341259"/>
              <a:gd name="connsiteY4" fmla="*/ 106831 h 39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259" h="391715">
                <a:moveTo>
                  <a:pt x="0" y="391715"/>
                </a:moveTo>
                <a:cubicBezTo>
                  <a:pt x="232995" y="365870"/>
                  <a:pt x="218341" y="92375"/>
                  <a:pt x="356086" y="47480"/>
                </a:cubicBezTo>
                <a:cubicBezTo>
                  <a:pt x="499000" y="72520"/>
                  <a:pt x="607325" y="322472"/>
                  <a:pt x="712173" y="320494"/>
                </a:cubicBezTo>
                <a:cubicBezTo>
                  <a:pt x="817021" y="318516"/>
                  <a:pt x="880324" y="71220"/>
                  <a:pt x="985172" y="35610"/>
                </a:cubicBezTo>
                <a:cubicBezTo>
                  <a:pt x="1090020" y="0"/>
                  <a:pt x="1159063" y="95791"/>
                  <a:pt x="1341259" y="106831"/>
                </a:cubicBezTo>
              </a:path>
            </a:pathLst>
          </a:cu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8456" y="1830383"/>
            <a:ext cx="1367211" cy="11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ounded Rectangle 50"/>
          <p:cNvSpPr/>
          <p:nvPr/>
        </p:nvSpPr>
        <p:spPr>
          <a:xfrm>
            <a:off x="7766431" y="1931071"/>
            <a:ext cx="479951" cy="891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198585" y="149545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COPPER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7110416" y="1846692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HSLB</a:t>
            </a:r>
            <a:endParaRPr lang="en-US" sz="1400" dirty="0"/>
          </a:p>
        </p:txBody>
      </p:sp>
      <p:sp>
        <p:nvSpPr>
          <p:cNvPr id="55" name="Right Arrow 54"/>
          <p:cNvSpPr/>
          <p:nvPr/>
        </p:nvSpPr>
        <p:spPr>
          <a:xfrm>
            <a:off x="8305800" y="2077502"/>
            <a:ext cx="821300" cy="6556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361906" y="2225330"/>
            <a:ext cx="59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7089764" y="2980287"/>
            <a:ext cx="1301460" cy="801174"/>
            <a:chOff x="1142999" y="3599081"/>
            <a:chExt cx="1169848" cy="730119"/>
          </a:xfrm>
        </p:grpSpPr>
        <p:sp>
          <p:nvSpPr>
            <p:cNvPr id="59" name="Cube 58"/>
            <p:cNvSpPr/>
            <p:nvPr/>
          </p:nvSpPr>
          <p:spPr>
            <a:xfrm>
              <a:off x="1142999" y="3855966"/>
              <a:ext cx="1169848" cy="473234"/>
            </a:xfrm>
            <a:prstGeom prst="cube">
              <a:avLst>
                <a:gd name="adj" fmla="val 8411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208649" y="3599081"/>
              <a:ext cx="1052836" cy="308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PXD system</a:t>
              </a:r>
              <a:endParaRPr lang="en-US" sz="1600" b="1" dirty="0"/>
            </a:p>
          </p:txBody>
        </p:sp>
      </p:grpSp>
      <p:sp>
        <p:nvSpPr>
          <p:cNvPr id="61" name="Right Arrow 60"/>
          <p:cNvSpPr/>
          <p:nvPr/>
        </p:nvSpPr>
        <p:spPr>
          <a:xfrm>
            <a:off x="8322700" y="3213356"/>
            <a:ext cx="821300" cy="6556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63400" y="3361184"/>
            <a:ext cx="95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PXD </a:t>
            </a:r>
            <a:r>
              <a:rPr lang="en-US" dirty="0" err="1" smtClean="0"/>
              <a:t>RoI</a:t>
            </a:r>
            <a:endParaRPr lang="en-US" dirty="0"/>
          </a:p>
        </p:txBody>
      </p:sp>
      <p:sp>
        <p:nvSpPr>
          <p:cNvPr id="63" name="Freeform 62"/>
          <p:cNvSpPr/>
          <p:nvPr/>
        </p:nvSpPr>
        <p:spPr>
          <a:xfrm>
            <a:off x="5971348" y="2768469"/>
            <a:ext cx="1107108" cy="772715"/>
          </a:xfrm>
          <a:custGeom>
            <a:avLst/>
            <a:gdLst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96240 w 944880"/>
              <a:gd name="connsiteY5" fmla="*/ 262201 h 1438481"/>
              <a:gd name="connsiteX6" fmla="*/ 408432 w 944880"/>
              <a:gd name="connsiteY6" fmla="*/ 341449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96240 w 944880"/>
              <a:gd name="connsiteY5" fmla="*/ 262201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79120 w 944880"/>
              <a:gd name="connsiteY8" fmla="*/ 573097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12064 w 944880"/>
              <a:gd name="connsiteY8" fmla="*/ 591385 h 1438481"/>
              <a:gd name="connsiteX9" fmla="*/ 585216 w 944880"/>
              <a:gd name="connsiteY9" fmla="*/ 695017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12064 w 944880"/>
              <a:gd name="connsiteY8" fmla="*/ 591385 h 1438481"/>
              <a:gd name="connsiteX9" fmla="*/ 566928 w 944880"/>
              <a:gd name="connsiteY9" fmla="*/ 780361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8361 h 1438481"/>
              <a:gd name="connsiteX1" fmla="*/ 54864 w 944880"/>
              <a:gd name="connsiteY1" fmla="*/ 73 h 1438481"/>
              <a:gd name="connsiteX2" fmla="*/ 91440 w 944880"/>
              <a:gd name="connsiteY2" fmla="*/ 24457 h 1438481"/>
              <a:gd name="connsiteX3" fmla="*/ 140208 w 944880"/>
              <a:gd name="connsiteY3" fmla="*/ 103705 h 1438481"/>
              <a:gd name="connsiteX4" fmla="*/ 237744 w 944880"/>
              <a:gd name="connsiteY4" fmla="*/ 207337 h 1438481"/>
              <a:gd name="connsiteX5" fmla="*/ 359664 w 944880"/>
              <a:gd name="connsiteY5" fmla="*/ 274393 h 1438481"/>
              <a:gd name="connsiteX6" fmla="*/ 420624 w 944880"/>
              <a:gd name="connsiteY6" fmla="*/ 396313 h 1438481"/>
              <a:gd name="connsiteX7" fmla="*/ 451104 w 944880"/>
              <a:gd name="connsiteY7" fmla="*/ 530425 h 1438481"/>
              <a:gd name="connsiteX8" fmla="*/ 542544 w 944880"/>
              <a:gd name="connsiteY8" fmla="*/ 621865 h 1438481"/>
              <a:gd name="connsiteX9" fmla="*/ 566928 w 944880"/>
              <a:gd name="connsiteY9" fmla="*/ 780361 h 1438481"/>
              <a:gd name="connsiteX10" fmla="*/ 542544 w 944880"/>
              <a:gd name="connsiteY10" fmla="*/ 920569 h 1438481"/>
              <a:gd name="connsiteX11" fmla="*/ 609600 w 944880"/>
              <a:gd name="connsiteY11" fmla="*/ 1103449 h 1438481"/>
              <a:gd name="connsiteX12" fmla="*/ 701040 w 944880"/>
              <a:gd name="connsiteY12" fmla="*/ 1237561 h 1438481"/>
              <a:gd name="connsiteX13" fmla="*/ 737616 w 944880"/>
              <a:gd name="connsiteY13" fmla="*/ 1426537 h 1438481"/>
              <a:gd name="connsiteX14" fmla="*/ 890016 w 944880"/>
              <a:gd name="connsiteY14" fmla="*/ 1420441 h 1438481"/>
              <a:gd name="connsiteX15" fmla="*/ 944880 w 944880"/>
              <a:gd name="connsiteY15" fmla="*/ 1432633 h 1438481"/>
              <a:gd name="connsiteX0" fmla="*/ 0 w 944880"/>
              <a:gd name="connsiteY0" fmla="*/ 19433 h 1439553"/>
              <a:gd name="connsiteX1" fmla="*/ 54864 w 944880"/>
              <a:gd name="connsiteY1" fmla="*/ 1145 h 1439553"/>
              <a:gd name="connsiteX2" fmla="*/ 146304 w 944880"/>
              <a:gd name="connsiteY2" fmla="*/ 13337 h 1439553"/>
              <a:gd name="connsiteX3" fmla="*/ 140208 w 944880"/>
              <a:gd name="connsiteY3" fmla="*/ 104777 h 1439553"/>
              <a:gd name="connsiteX4" fmla="*/ 237744 w 944880"/>
              <a:gd name="connsiteY4" fmla="*/ 208409 h 1439553"/>
              <a:gd name="connsiteX5" fmla="*/ 359664 w 944880"/>
              <a:gd name="connsiteY5" fmla="*/ 275465 h 1439553"/>
              <a:gd name="connsiteX6" fmla="*/ 420624 w 944880"/>
              <a:gd name="connsiteY6" fmla="*/ 397385 h 1439553"/>
              <a:gd name="connsiteX7" fmla="*/ 451104 w 944880"/>
              <a:gd name="connsiteY7" fmla="*/ 531497 h 1439553"/>
              <a:gd name="connsiteX8" fmla="*/ 542544 w 944880"/>
              <a:gd name="connsiteY8" fmla="*/ 622937 h 1439553"/>
              <a:gd name="connsiteX9" fmla="*/ 566928 w 944880"/>
              <a:gd name="connsiteY9" fmla="*/ 781433 h 1439553"/>
              <a:gd name="connsiteX10" fmla="*/ 542544 w 944880"/>
              <a:gd name="connsiteY10" fmla="*/ 921641 h 1439553"/>
              <a:gd name="connsiteX11" fmla="*/ 609600 w 944880"/>
              <a:gd name="connsiteY11" fmla="*/ 1104521 h 1439553"/>
              <a:gd name="connsiteX12" fmla="*/ 701040 w 944880"/>
              <a:gd name="connsiteY12" fmla="*/ 1238633 h 1439553"/>
              <a:gd name="connsiteX13" fmla="*/ 737616 w 944880"/>
              <a:gd name="connsiteY13" fmla="*/ 1427609 h 1439553"/>
              <a:gd name="connsiteX14" fmla="*/ 890016 w 944880"/>
              <a:gd name="connsiteY14" fmla="*/ 1421513 h 1439553"/>
              <a:gd name="connsiteX15" fmla="*/ 944880 w 944880"/>
              <a:gd name="connsiteY15" fmla="*/ 1433705 h 1439553"/>
              <a:gd name="connsiteX0" fmla="*/ 0 w 944880"/>
              <a:gd name="connsiteY0" fmla="*/ 22482 h 1442602"/>
              <a:gd name="connsiteX1" fmla="*/ 54864 w 944880"/>
              <a:gd name="connsiteY1" fmla="*/ 4194 h 1442602"/>
              <a:gd name="connsiteX2" fmla="*/ 146304 w 944880"/>
              <a:gd name="connsiteY2" fmla="*/ 16386 h 1442602"/>
              <a:gd name="connsiteX3" fmla="*/ 195072 w 944880"/>
              <a:gd name="connsiteY3" fmla="*/ 162690 h 1442602"/>
              <a:gd name="connsiteX4" fmla="*/ 237744 w 944880"/>
              <a:gd name="connsiteY4" fmla="*/ 211458 h 1442602"/>
              <a:gd name="connsiteX5" fmla="*/ 359664 w 944880"/>
              <a:gd name="connsiteY5" fmla="*/ 278514 h 1442602"/>
              <a:gd name="connsiteX6" fmla="*/ 420624 w 944880"/>
              <a:gd name="connsiteY6" fmla="*/ 400434 h 1442602"/>
              <a:gd name="connsiteX7" fmla="*/ 451104 w 944880"/>
              <a:gd name="connsiteY7" fmla="*/ 534546 h 1442602"/>
              <a:gd name="connsiteX8" fmla="*/ 542544 w 944880"/>
              <a:gd name="connsiteY8" fmla="*/ 625986 h 1442602"/>
              <a:gd name="connsiteX9" fmla="*/ 566928 w 944880"/>
              <a:gd name="connsiteY9" fmla="*/ 784482 h 1442602"/>
              <a:gd name="connsiteX10" fmla="*/ 542544 w 944880"/>
              <a:gd name="connsiteY10" fmla="*/ 924690 h 1442602"/>
              <a:gd name="connsiteX11" fmla="*/ 609600 w 944880"/>
              <a:gd name="connsiteY11" fmla="*/ 1107570 h 1442602"/>
              <a:gd name="connsiteX12" fmla="*/ 701040 w 944880"/>
              <a:gd name="connsiteY12" fmla="*/ 1241682 h 1442602"/>
              <a:gd name="connsiteX13" fmla="*/ 737616 w 944880"/>
              <a:gd name="connsiteY13" fmla="*/ 1430658 h 1442602"/>
              <a:gd name="connsiteX14" fmla="*/ 890016 w 944880"/>
              <a:gd name="connsiteY14" fmla="*/ 1424562 h 1442602"/>
              <a:gd name="connsiteX15" fmla="*/ 944880 w 944880"/>
              <a:gd name="connsiteY15" fmla="*/ 1436754 h 1442602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37744 w 944880"/>
              <a:gd name="connsiteY4" fmla="*/ 209624 h 1440768"/>
              <a:gd name="connsiteX5" fmla="*/ 359664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359664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20624 w 944880"/>
              <a:gd name="connsiteY6" fmla="*/ 398600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51104 w 944880"/>
              <a:gd name="connsiteY7" fmla="*/ 53271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42544 w 944880"/>
              <a:gd name="connsiteY8" fmla="*/ 624152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73024 w 944880"/>
              <a:gd name="connsiteY8" fmla="*/ 666824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09600 w 944880"/>
              <a:gd name="connsiteY11" fmla="*/ 1105736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40768"/>
              <a:gd name="connsiteX1" fmla="*/ 54864 w 944880"/>
              <a:gd name="connsiteY1" fmla="*/ 2360 h 1440768"/>
              <a:gd name="connsiteX2" fmla="*/ 146304 w 944880"/>
              <a:gd name="connsiteY2" fmla="*/ 14552 h 1440768"/>
              <a:gd name="connsiteX3" fmla="*/ 182880 w 944880"/>
              <a:gd name="connsiteY3" fmla="*/ 130376 h 1440768"/>
              <a:gd name="connsiteX4" fmla="*/ 286512 w 944880"/>
              <a:gd name="connsiteY4" fmla="*/ 209624 h 1440768"/>
              <a:gd name="connsiteX5" fmla="*/ 426720 w 944880"/>
              <a:gd name="connsiteY5" fmla="*/ 276680 h 1440768"/>
              <a:gd name="connsiteX6" fmla="*/ 414528 w 944880"/>
              <a:gd name="connsiteY6" fmla="*/ 435176 h 1440768"/>
              <a:gd name="connsiteX7" fmla="*/ 463296 w 944880"/>
              <a:gd name="connsiteY7" fmla="*/ 593672 h 1440768"/>
              <a:gd name="connsiteX8" fmla="*/ 573024 w 944880"/>
              <a:gd name="connsiteY8" fmla="*/ 666824 h 1440768"/>
              <a:gd name="connsiteX9" fmla="*/ 566928 w 944880"/>
              <a:gd name="connsiteY9" fmla="*/ 782648 h 1440768"/>
              <a:gd name="connsiteX10" fmla="*/ 542544 w 944880"/>
              <a:gd name="connsiteY10" fmla="*/ 922856 h 1440768"/>
              <a:gd name="connsiteX11" fmla="*/ 633984 w 944880"/>
              <a:gd name="connsiteY11" fmla="*/ 1093544 h 1440768"/>
              <a:gd name="connsiteX12" fmla="*/ 701040 w 944880"/>
              <a:gd name="connsiteY12" fmla="*/ 1239848 h 1440768"/>
              <a:gd name="connsiteX13" fmla="*/ 737616 w 944880"/>
              <a:gd name="connsiteY13" fmla="*/ 1428824 h 1440768"/>
              <a:gd name="connsiteX14" fmla="*/ 890016 w 944880"/>
              <a:gd name="connsiteY14" fmla="*/ 1422728 h 1440768"/>
              <a:gd name="connsiteX15" fmla="*/ 944880 w 944880"/>
              <a:gd name="connsiteY15" fmla="*/ 1434920 h 1440768"/>
              <a:gd name="connsiteX0" fmla="*/ 0 w 944880"/>
              <a:gd name="connsiteY0" fmla="*/ 20648 h 1438546"/>
              <a:gd name="connsiteX1" fmla="*/ 54864 w 944880"/>
              <a:gd name="connsiteY1" fmla="*/ 2360 h 1438546"/>
              <a:gd name="connsiteX2" fmla="*/ 146304 w 944880"/>
              <a:gd name="connsiteY2" fmla="*/ 14552 h 1438546"/>
              <a:gd name="connsiteX3" fmla="*/ 182880 w 944880"/>
              <a:gd name="connsiteY3" fmla="*/ 130376 h 1438546"/>
              <a:gd name="connsiteX4" fmla="*/ 286512 w 944880"/>
              <a:gd name="connsiteY4" fmla="*/ 209624 h 1438546"/>
              <a:gd name="connsiteX5" fmla="*/ 426720 w 944880"/>
              <a:gd name="connsiteY5" fmla="*/ 276680 h 1438546"/>
              <a:gd name="connsiteX6" fmla="*/ 414528 w 944880"/>
              <a:gd name="connsiteY6" fmla="*/ 435176 h 1438546"/>
              <a:gd name="connsiteX7" fmla="*/ 463296 w 944880"/>
              <a:gd name="connsiteY7" fmla="*/ 593672 h 1438546"/>
              <a:gd name="connsiteX8" fmla="*/ 573024 w 944880"/>
              <a:gd name="connsiteY8" fmla="*/ 666824 h 1438546"/>
              <a:gd name="connsiteX9" fmla="*/ 566928 w 944880"/>
              <a:gd name="connsiteY9" fmla="*/ 782648 h 1438546"/>
              <a:gd name="connsiteX10" fmla="*/ 542544 w 944880"/>
              <a:gd name="connsiteY10" fmla="*/ 922856 h 1438546"/>
              <a:gd name="connsiteX11" fmla="*/ 633984 w 944880"/>
              <a:gd name="connsiteY11" fmla="*/ 1093544 h 1438546"/>
              <a:gd name="connsiteX12" fmla="*/ 640080 w 944880"/>
              <a:gd name="connsiteY12" fmla="*/ 1270328 h 1438546"/>
              <a:gd name="connsiteX13" fmla="*/ 737616 w 944880"/>
              <a:gd name="connsiteY13" fmla="*/ 1428824 h 1438546"/>
              <a:gd name="connsiteX14" fmla="*/ 890016 w 944880"/>
              <a:gd name="connsiteY14" fmla="*/ 1422728 h 1438546"/>
              <a:gd name="connsiteX15" fmla="*/ 944880 w 944880"/>
              <a:gd name="connsiteY15" fmla="*/ 1434920 h 1438546"/>
              <a:gd name="connsiteX0" fmla="*/ 0 w 944880"/>
              <a:gd name="connsiteY0" fmla="*/ 20648 h 1445289"/>
              <a:gd name="connsiteX1" fmla="*/ 54864 w 944880"/>
              <a:gd name="connsiteY1" fmla="*/ 2360 h 1445289"/>
              <a:gd name="connsiteX2" fmla="*/ 146304 w 944880"/>
              <a:gd name="connsiteY2" fmla="*/ 14552 h 1445289"/>
              <a:gd name="connsiteX3" fmla="*/ 182880 w 944880"/>
              <a:gd name="connsiteY3" fmla="*/ 130376 h 1445289"/>
              <a:gd name="connsiteX4" fmla="*/ 286512 w 944880"/>
              <a:gd name="connsiteY4" fmla="*/ 209624 h 1445289"/>
              <a:gd name="connsiteX5" fmla="*/ 426720 w 944880"/>
              <a:gd name="connsiteY5" fmla="*/ 276680 h 1445289"/>
              <a:gd name="connsiteX6" fmla="*/ 414528 w 944880"/>
              <a:gd name="connsiteY6" fmla="*/ 435176 h 1445289"/>
              <a:gd name="connsiteX7" fmla="*/ 463296 w 944880"/>
              <a:gd name="connsiteY7" fmla="*/ 593672 h 1445289"/>
              <a:gd name="connsiteX8" fmla="*/ 573024 w 944880"/>
              <a:gd name="connsiteY8" fmla="*/ 666824 h 1445289"/>
              <a:gd name="connsiteX9" fmla="*/ 566928 w 944880"/>
              <a:gd name="connsiteY9" fmla="*/ 782648 h 1445289"/>
              <a:gd name="connsiteX10" fmla="*/ 542544 w 944880"/>
              <a:gd name="connsiteY10" fmla="*/ 922856 h 1445289"/>
              <a:gd name="connsiteX11" fmla="*/ 633984 w 944880"/>
              <a:gd name="connsiteY11" fmla="*/ 1093544 h 1445289"/>
              <a:gd name="connsiteX12" fmla="*/ 640080 w 944880"/>
              <a:gd name="connsiteY12" fmla="*/ 1270328 h 1445289"/>
              <a:gd name="connsiteX13" fmla="*/ 737616 w 944880"/>
              <a:gd name="connsiteY13" fmla="*/ 1428824 h 1445289"/>
              <a:gd name="connsiteX14" fmla="*/ 841248 w 944880"/>
              <a:gd name="connsiteY14" fmla="*/ 1441016 h 1445289"/>
              <a:gd name="connsiteX15" fmla="*/ 944880 w 944880"/>
              <a:gd name="connsiteY15" fmla="*/ 1434920 h 1445289"/>
              <a:gd name="connsiteX0" fmla="*/ 0 w 944880"/>
              <a:gd name="connsiteY0" fmla="*/ 30682 h 1455323"/>
              <a:gd name="connsiteX1" fmla="*/ 85344 w 944880"/>
              <a:gd name="connsiteY1" fmla="*/ 202 h 1455323"/>
              <a:gd name="connsiteX2" fmla="*/ 146304 w 944880"/>
              <a:gd name="connsiteY2" fmla="*/ 24586 h 1455323"/>
              <a:gd name="connsiteX3" fmla="*/ 182880 w 944880"/>
              <a:gd name="connsiteY3" fmla="*/ 140410 h 1455323"/>
              <a:gd name="connsiteX4" fmla="*/ 286512 w 944880"/>
              <a:gd name="connsiteY4" fmla="*/ 219658 h 1455323"/>
              <a:gd name="connsiteX5" fmla="*/ 426720 w 944880"/>
              <a:gd name="connsiteY5" fmla="*/ 286714 h 1455323"/>
              <a:gd name="connsiteX6" fmla="*/ 414528 w 944880"/>
              <a:gd name="connsiteY6" fmla="*/ 445210 h 1455323"/>
              <a:gd name="connsiteX7" fmla="*/ 463296 w 944880"/>
              <a:gd name="connsiteY7" fmla="*/ 603706 h 1455323"/>
              <a:gd name="connsiteX8" fmla="*/ 573024 w 944880"/>
              <a:gd name="connsiteY8" fmla="*/ 676858 h 1455323"/>
              <a:gd name="connsiteX9" fmla="*/ 566928 w 944880"/>
              <a:gd name="connsiteY9" fmla="*/ 792682 h 1455323"/>
              <a:gd name="connsiteX10" fmla="*/ 542544 w 944880"/>
              <a:gd name="connsiteY10" fmla="*/ 932890 h 1455323"/>
              <a:gd name="connsiteX11" fmla="*/ 633984 w 944880"/>
              <a:gd name="connsiteY11" fmla="*/ 1103578 h 1455323"/>
              <a:gd name="connsiteX12" fmla="*/ 640080 w 944880"/>
              <a:gd name="connsiteY12" fmla="*/ 1280362 h 1455323"/>
              <a:gd name="connsiteX13" fmla="*/ 737616 w 944880"/>
              <a:gd name="connsiteY13" fmla="*/ 1438858 h 1455323"/>
              <a:gd name="connsiteX14" fmla="*/ 841248 w 944880"/>
              <a:gd name="connsiteY14" fmla="*/ 1451050 h 1455323"/>
              <a:gd name="connsiteX15" fmla="*/ 944880 w 944880"/>
              <a:gd name="connsiteY15" fmla="*/ 1444954 h 1455323"/>
              <a:gd name="connsiteX0" fmla="*/ 0 w 944880"/>
              <a:gd name="connsiteY0" fmla="*/ 31368 h 1456009"/>
              <a:gd name="connsiteX1" fmla="*/ 85344 w 944880"/>
              <a:gd name="connsiteY1" fmla="*/ 888 h 1456009"/>
              <a:gd name="connsiteX2" fmla="*/ 176784 w 944880"/>
              <a:gd name="connsiteY2" fmla="*/ 67944 h 1456009"/>
              <a:gd name="connsiteX3" fmla="*/ 182880 w 944880"/>
              <a:gd name="connsiteY3" fmla="*/ 141096 h 1456009"/>
              <a:gd name="connsiteX4" fmla="*/ 286512 w 944880"/>
              <a:gd name="connsiteY4" fmla="*/ 220344 h 1456009"/>
              <a:gd name="connsiteX5" fmla="*/ 426720 w 944880"/>
              <a:gd name="connsiteY5" fmla="*/ 287400 h 1456009"/>
              <a:gd name="connsiteX6" fmla="*/ 414528 w 944880"/>
              <a:gd name="connsiteY6" fmla="*/ 445896 h 1456009"/>
              <a:gd name="connsiteX7" fmla="*/ 463296 w 944880"/>
              <a:gd name="connsiteY7" fmla="*/ 604392 h 1456009"/>
              <a:gd name="connsiteX8" fmla="*/ 573024 w 944880"/>
              <a:gd name="connsiteY8" fmla="*/ 677544 h 1456009"/>
              <a:gd name="connsiteX9" fmla="*/ 566928 w 944880"/>
              <a:gd name="connsiteY9" fmla="*/ 793368 h 1456009"/>
              <a:gd name="connsiteX10" fmla="*/ 542544 w 944880"/>
              <a:gd name="connsiteY10" fmla="*/ 933576 h 1456009"/>
              <a:gd name="connsiteX11" fmla="*/ 633984 w 944880"/>
              <a:gd name="connsiteY11" fmla="*/ 1104264 h 1456009"/>
              <a:gd name="connsiteX12" fmla="*/ 640080 w 944880"/>
              <a:gd name="connsiteY12" fmla="*/ 1281048 h 1456009"/>
              <a:gd name="connsiteX13" fmla="*/ 737616 w 944880"/>
              <a:gd name="connsiteY13" fmla="*/ 1439544 h 1456009"/>
              <a:gd name="connsiteX14" fmla="*/ 841248 w 944880"/>
              <a:gd name="connsiteY14" fmla="*/ 1451736 h 1456009"/>
              <a:gd name="connsiteX15" fmla="*/ 944880 w 944880"/>
              <a:gd name="connsiteY15" fmla="*/ 1445640 h 1456009"/>
              <a:gd name="connsiteX0" fmla="*/ 0 w 944880"/>
              <a:gd name="connsiteY0" fmla="*/ 9394 h 1434035"/>
              <a:gd name="connsiteX1" fmla="*/ 85344 w 944880"/>
              <a:gd name="connsiteY1" fmla="*/ 3298 h 1434035"/>
              <a:gd name="connsiteX2" fmla="*/ 176784 w 944880"/>
              <a:gd name="connsiteY2" fmla="*/ 45970 h 1434035"/>
              <a:gd name="connsiteX3" fmla="*/ 182880 w 944880"/>
              <a:gd name="connsiteY3" fmla="*/ 119122 h 1434035"/>
              <a:gd name="connsiteX4" fmla="*/ 286512 w 944880"/>
              <a:gd name="connsiteY4" fmla="*/ 198370 h 1434035"/>
              <a:gd name="connsiteX5" fmla="*/ 426720 w 944880"/>
              <a:gd name="connsiteY5" fmla="*/ 265426 h 1434035"/>
              <a:gd name="connsiteX6" fmla="*/ 414528 w 944880"/>
              <a:gd name="connsiteY6" fmla="*/ 423922 h 1434035"/>
              <a:gd name="connsiteX7" fmla="*/ 463296 w 944880"/>
              <a:gd name="connsiteY7" fmla="*/ 582418 h 1434035"/>
              <a:gd name="connsiteX8" fmla="*/ 573024 w 944880"/>
              <a:gd name="connsiteY8" fmla="*/ 655570 h 1434035"/>
              <a:gd name="connsiteX9" fmla="*/ 566928 w 944880"/>
              <a:gd name="connsiteY9" fmla="*/ 771394 h 1434035"/>
              <a:gd name="connsiteX10" fmla="*/ 542544 w 944880"/>
              <a:gd name="connsiteY10" fmla="*/ 911602 h 1434035"/>
              <a:gd name="connsiteX11" fmla="*/ 633984 w 944880"/>
              <a:gd name="connsiteY11" fmla="*/ 1082290 h 1434035"/>
              <a:gd name="connsiteX12" fmla="*/ 640080 w 944880"/>
              <a:gd name="connsiteY12" fmla="*/ 1259074 h 1434035"/>
              <a:gd name="connsiteX13" fmla="*/ 737616 w 944880"/>
              <a:gd name="connsiteY13" fmla="*/ 1417570 h 1434035"/>
              <a:gd name="connsiteX14" fmla="*/ 841248 w 944880"/>
              <a:gd name="connsiteY14" fmla="*/ 1429762 h 1434035"/>
              <a:gd name="connsiteX15" fmla="*/ 944880 w 944880"/>
              <a:gd name="connsiteY15" fmla="*/ 1423666 h 1434035"/>
              <a:gd name="connsiteX0" fmla="*/ 0 w 944880"/>
              <a:gd name="connsiteY0" fmla="*/ 10505 h 1435146"/>
              <a:gd name="connsiteX1" fmla="*/ 85344 w 944880"/>
              <a:gd name="connsiteY1" fmla="*/ 4409 h 1435146"/>
              <a:gd name="connsiteX2" fmla="*/ 146304 w 944880"/>
              <a:gd name="connsiteY2" fmla="*/ 10505 h 1435146"/>
              <a:gd name="connsiteX3" fmla="*/ 182880 w 944880"/>
              <a:gd name="connsiteY3" fmla="*/ 120233 h 1435146"/>
              <a:gd name="connsiteX4" fmla="*/ 286512 w 944880"/>
              <a:gd name="connsiteY4" fmla="*/ 199481 h 1435146"/>
              <a:gd name="connsiteX5" fmla="*/ 426720 w 944880"/>
              <a:gd name="connsiteY5" fmla="*/ 266537 h 1435146"/>
              <a:gd name="connsiteX6" fmla="*/ 414528 w 944880"/>
              <a:gd name="connsiteY6" fmla="*/ 425033 h 1435146"/>
              <a:gd name="connsiteX7" fmla="*/ 463296 w 944880"/>
              <a:gd name="connsiteY7" fmla="*/ 583529 h 1435146"/>
              <a:gd name="connsiteX8" fmla="*/ 573024 w 944880"/>
              <a:gd name="connsiteY8" fmla="*/ 656681 h 1435146"/>
              <a:gd name="connsiteX9" fmla="*/ 566928 w 944880"/>
              <a:gd name="connsiteY9" fmla="*/ 772505 h 1435146"/>
              <a:gd name="connsiteX10" fmla="*/ 542544 w 944880"/>
              <a:gd name="connsiteY10" fmla="*/ 912713 h 1435146"/>
              <a:gd name="connsiteX11" fmla="*/ 633984 w 944880"/>
              <a:gd name="connsiteY11" fmla="*/ 1083401 h 1435146"/>
              <a:gd name="connsiteX12" fmla="*/ 640080 w 944880"/>
              <a:gd name="connsiteY12" fmla="*/ 1260185 h 1435146"/>
              <a:gd name="connsiteX13" fmla="*/ 737616 w 944880"/>
              <a:gd name="connsiteY13" fmla="*/ 1418681 h 1435146"/>
              <a:gd name="connsiteX14" fmla="*/ 841248 w 944880"/>
              <a:gd name="connsiteY14" fmla="*/ 1430873 h 1435146"/>
              <a:gd name="connsiteX15" fmla="*/ 944880 w 944880"/>
              <a:gd name="connsiteY15" fmla="*/ 1424777 h 1435146"/>
              <a:gd name="connsiteX0" fmla="*/ 0 w 944880"/>
              <a:gd name="connsiteY0" fmla="*/ 24384 h 1449025"/>
              <a:gd name="connsiteX1" fmla="*/ 85344 w 944880"/>
              <a:gd name="connsiteY1" fmla="*/ 0 h 1449025"/>
              <a:gd name="connsiteX2" fmla="*/ 146304 w 944880"/>
              <a:gd name="connsiteY2" fmla="*/ 24384 h 1449025"/>
              <a:gd name="connsiteX3" fmla="*/ 182880 w 944880"/>
              <a:gd name="connsiteY3" fmla="*/ 134112 h 1449025"/>
              <a:gd name="connsiteX4" fmla="*/ 286512 w 944880"/>
              <a:gd name="connsiteY4" fmla="*/ 213360 h 1449025"/>
              <a:gd name="connsiteX5" fmla="*/ 426720 w 944880"/>
              <a:gd name="connsiteY5" fmla="*/ 280416 h 1449025"/>
              <a:gd name="connsiteX6" fmla="*/ 414528 w 944880"/>
              <a:gd name="connsiteY6" fmla="*/ 438912 h 1449025"/>
              <a:gd name="connsiteX7" fmla="*/ 463296 w 944880"/>
              <a:gd name="connsiteY7" fmla="*/ 597408 h 1449025"/>
              <a:gd name="connsiteX8" fmla="*/ 573024 w 944880"/>
              <a:gd name="connsiteY8" fmla="*/ 670560 h 1449025"/>
              <a:gd name="connsiteX9" fmla="*/ 566928 w 944880"/>
              <a:gd name="connsiteY9" fmla="*/ 786384 h 1449025"/>
              <a:gd name="connsiteX10" fmla="*/ 542544 w 944880"/>
              <a:gd name="connsiteY10" fmla="*/ 926592 h 1449025"/>
              <a:gd name="connsiteX11" fmla="*/ 633984 w 944880"/>
              <a:gd name="connsiteY11" fmla="*/ 1097280 h 1449025"/>
              <a:gd name="connsiteX12" fmla="*/ 640080 w 944880"/>
              <a:gd name="connsiteY12" fmla="*/ 1274064 h 1449025"/>
              <a:gd name="connsiteX13" fmla="*/ 737616 w 944880"/>
              <a:gd name="connsiteY13" fmla="*/ 1432560 h 1449025"/>
              <a:gd name="connsiteX14" fmla="*/ 841248 w 944880"/>
              <a:gd name="connsiteY14" fmla="*/ 1444752 h 1449025"/>
              <a:gd name="connsiteX15" fmla="*/ 944880 w 944880"/>
              <a:gd name="connsiteY15" fmla="*/ 1438656 h 1449025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66928 w 944880"/>
              <a:gd name="connsiteY9" fmla="*/ 786384 h 1445171"/>
              <a:gd name="connsiteX10" fmla="*/ 542544 w 944880"/>
              <a:gd name="connsiteY10" fmla="*/ 92659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66928 w 944880"/>
              <a:gd name="connsiteY9" fmla="*/ 786384 h 1445171"/>
              <a:gd name="connsiteX10" fmla="*/ 542544 w 944880"/>
              <a:gd name="connsiteY10" fmla="*/ 95707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2544 w 944880"/>
              <a:gd name="connsiteY10" fmla="*/ 957072 h 1445171"/>
              <a:gd name="connsiteX11" fmla="*/ 633984 w 944880"/>
              <a:gd name="connsiteY11" fmla="*/ 1097280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2544 w 944880"/>
              <a:gd name="connsiteY10" fmla="*/ 957072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73024 w 944880"/>
              <a:gd name="connsiteY9" fmla="*/ 81686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73024 w 944880"/>
              <a:gd name="connsiteY8" fmla="*/ 670560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4630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60832 w 944880"/>
              <a:gd name="connsiteY8" fmla="*/ 694944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  <a:gd name="connsiteX0" fmla="*/ 0 w 944880"/>
              <a:gd name="connsiteY0" fmla="*/ 24384 h 1445171"/>
              <a:gd name="connsiteX1" fmla="*/ 85344 w 944880"/>
              <a:gd name="connsiteY1" fmla="*/ 0 h 1445171"/>
              <a:gd name="connsiteX2" fmla="*/ 176784 w 944880"/>
              <a:gd name="connsiteY2" fmla="*/ 24384 h 1445171"/>
              <a:gd name="connsiteX3" fmla="*/ 182880 w 944880"/>
              <a:gd name="connsiteY3" fmla="*/ 134112 h 1445171"/>
              <a:gd name="connsiteX4" fmla="*/ 286512 w 944880"/>
              <a:gd name="connsiteY4" fmla="*/ 213360 h 1445171"/>
              <a:gd name="connsiteX5" fmla="*/ 426720 w 944880"/>
              <a:gd name="connsiteY5" fmla="*/ 280416 h 1445171"/>
              <a:gd name="connsiteX6" fmla="*/ 414528 w 944880"/>
              <a:gd name="connsiteY6" fmla="*/ 438912 h 1445171"/>
              <a:gd name="connsiteX7" fmla="*/ 463296 w 944880"/>
              <a:gd name="connsiteY7" fmla="*/ 597408 h 1445171"/>
              <a:gd name="connsiteX8" fmla="*/ 560832 w 944880"/>
              <a:gd name="connsiteY8" fmla="*/ 694944 h 1445171"/>
              <a:gd name="connsiteX9" fmla="*/ 591312 w 944880"/>
              <a:gd name="connsiteY9" fmla="*/ 847344 h 1445171"/>
              <a:gd name="connsiteX10" fmla="*/ 548640 w 944880"/>
              <a:gd name="connsiteY10" fmla="*/ 975360 h 1445171"/>
              <a:gd name="connsiteX11" fmla="*/ 658368 w 944880"/>
              <a:gd name="connsiteY11" fmla="*/ 1115568 h 1445171"/>
              <a:gd name="connsiteX12" fmla="*/ 640080 w 944880"/>
              <a:gd name="connsiteY12" fmla="*/ 1274064 h 1445171"/>
              <a:gd name="connsiteX13" fmla="*/ 694944 w 944880"/>
              <a:gd name="connsiteY13" fmla="*/ 1420368 h 1445171"/>
              <a:gd name="connsiteX14" fmla="*/ 841248 w 944880"/>
              <a:gd name="connsiteY14" fmla="*/ 1444752 h 1445171"/>
              <a:gd name="connsiteX15" fmla="*/ 944880 w 944880"/>
              <a:gd name="connsiteY15" fmla="*/ 1438656 h 144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4880" h="1445171">
                <a:moveTo>
                  <a:pt x="0" y="24384"/>
                </a:moveTo>
                <a:cubicBezTo>
                  <a:pt x="19812" y="14732"/>
                  <a:pt x="55880" y="0"/>
                  <a:pt x="85344" y="0"/>
                </a:cubicBezTo>
                <a:cubicBezTo>
                  <a:pt x="114808" y="0"/>
                  <a:pt x="160528" y="2032"/>
                  <a:pt x="176784" y="24384"/>
                </a:cubicBezTo>
                <a:cubicBezTo>
                  <a:pt x="193040" y="46736"/>
                  <a:pt x="164592" y="102616"/>
                  <a:pt x="182880" y="134112"/>
                </a:cubicBezTo>
                <a:cubicBezTo>
                  <a:pt x="201168" y="165608"/>
                  <a:pt x="245872" y="188976"/>
                  <a:pt x="286512" y="213360"/>
                </a:cubicBezTo>
                <a:cubicBezTo>
                  <a:pt x="327152" y="237744"/>
                  <a:pt x="405384" y="242824"/>
                  <a:pt x="426720" y="280416"/>
                </a:cubicBezTo>
                <a:cubicBezTo>
                  <a:pt x="448056" y="318008"/>
                  <a:pt x="408432" y="386080"/>
                  <a:pt x="414528" y="438912"/>
                </a:cubicBezTo>
                <a:cubicBezTo>
                  <a:pt x="420624" y="491744"/>
                  <a:pt x="438912" y="554736"/>
                  <a:pt x="463296" y="597408"/>
                </a:cubicBezTo>
                <a:cubicBezTo>
                  <a:pt x="487680" y="640080"/>
                  <a:pt x="539496" y="653288"/>
                  <a:pt x="560832" y="694944"/>
                </a:cubicBezTo>
                <a:cubicBezTo>
                  <a:pt x="582168" y="736600"/>
                  <a:pt x="593344" y="800608"/>
                  <a:pt x="591312" y="847344"/>
                </a:cubicBezTo>
                <a:cubicBezTo>
                  <a:pt x="589280" y="894080"/>
                  <a:pt x="537464" y="930656"/>
                  <a:pt x="548640" y="975360"/>
                </a:cubicBezTo>
                <a:cubicBezTo>
                  <a:pt x="559816" y="1020064"/>
                  <a:pt x="643128" y="1065784"/>
                  <a:pt x="658368" y="1115568"/>
                </a:cubicBezTo>
                <a:cubicBezTo>
                  <a:pt x="673608" y="1165352"/>
                  <a:pt x="633984" y="1223264"/>
                  <a:pt x="640080" y="1274064"/>
                </a:cubicBezTo>
                <a:cubicBezTo>
                  <a:pt x="646176" y="1324864"/>
                  <a:pt x="661416" y="1391920"/>
                  <a:pt x="694944" y="1420368"/>
                </a:cubicBezTo>
                <a:cubicBezTo>
                  <a:pt x="728472" y="1448816"/>
                  <a:pt x="799592" y="1441704"/>
                  <a:pt x="841248" y="1444752"/>
                </a:cubicBezTo>
                <a:cubicBezTo>
                  <a:pt x="882904" y="1447800"/>
                  <a:pt x="934720" y="1433068"/>
                  <a:pt x="944880" y="1438656"/>
                </a:cubicBezTo>
              </a:path>
            </a:pathLst>
          </a:custGeom>
          <a:ln w="38100">
            <a:solidFill>
              <a:schemeClr val="accent2">
                <a:lumMod val="75000"/>
              </a:schemeClr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284097" y="1722897"/>
            <a:ext cx="1391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data flow</a:t>
            </a:r>
            <a:endParaRPr lang="en-US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20333197">
            <a:off x="6180082" y="2305872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belle2link</a:t>
            </a:r>
            <a:endParaRPr lang="en-US" sz="1200" b="1" dirty="0"/>
          </a:p>
        </p:txBody>
      </p:sp>
      <p:sp>
        <p:nvSpPr>
          <p:cNvPr id="68" name="TextBox 67"/>
          <p:cNvSpPr txBox="1"/>
          <p:nvPr/>
        </p:nvSpPr>
        <p:spPr>
          <a:xfrm rot="3352395">
            <a:off x="6278959" y="2952553"/>
            <a:ext cx="878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Aurora link</a:t>
            </a:r>
            <a:endParaRPr lang="en-US" sz="12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512937" y="1711029"/>
            <a:ext cx="1400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Belle II SVD</a:t>
            </a:r>
            <a:endParaRPr lang="en-US" sz="2000" b="1" dirty="0"/>
          </a:p>
        </p:txBody>
      </p:sp>
      <p:grpSp>
        <p:nvGrpSpPr>
          <p:cNvPr id="72" name="Group 71"/>
          <p:cNvGrpSpPr/>
          <p:nvPr/>
        </p:nvGrpSpPr>
        <p:grpSpPr>
          <a:xfrm>
            <a:off x="4023264" y="3564215"/>
            <a:ext cx="1134439" cy="1591795"/>
            <a:chOff x="3298443" y="3208804"/>
            <a:chExt cx="1134439" cy="1591795"/>
          </a:xfrm>
        </p:grpSpPr>
        <p:sp>
          <p:nvSpPr>
            <p:cNvPr id="73" name="Cube 72"/>
            <p:cNvSpPr/>
            <p:nvPr/>
          </p:nvSpPr>
          <p:spPr>
            <a:xfrm>
              <a:off x="3298443" y="3227118"/>
              <a:ext cx="1134439" cy="1573481"/>
            </a:xfrm>
            <a:prstGeom prst="cube">
              <a:avLst>
                <a:gd name="adj" fmla="val 527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359659" y="3208804"/>
              <a:ext cx="1012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Buffer</a:t>
              </a:r>
              <a:r>
                <a:rPr lang="en-US" sz="1400" b="1" dirty="0" smtClean="0"/>
                <a:t> x4</a:t>
              </a:r>
              <a:endParaRPr lang="en-US" sz="1400" b="1" dirty="0"/>
            </a:p>
          </p:txBody>
        </p:sp>
      </p:grpSp>
      <p:sp>
        <p:nvSpPr>
          <p:cNvPr id="75" name="Cube 74"/>
          <p:cNvSpPr/>
          <p:nvPr/>
        </p:nvSpPr>
        <p:spPr>
          <a:xfrm>
            <a:off x="3869033" y="3919324"/>
            <a:ext cx="1039641" cy="1461581"/>
          </a:xfrm>
          <a:prstGeom prst="cube">
            <a:avLst>
              <a:gd name="adj" fmla="val 5910"/>
            </a:avLst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798221" y="3892885"/>
            <a:ext cx="108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FADC-Ctrl</a:t>
            </a:r>
          </a:p>
        </p:txBody>
      </p:sp>
      <p:sp>
        <p:nvSpPr>
          <p:cNvPr id="77" name="Freeform 76"/>
          <p:cNvSpPr/>
          <p:nvPr/>
        </p:nvSpPr>
        <p:spPr>
          <a:xfrm>
            <a:off x="3671106" y="3810512"/>
            <a:ext cx="352158" cy="379337"/>
          </a:xfrm>
          <a:custGeom>
            <a:avLst/>
            <a:gdLst>
              <a:gd name="connsiteX0" fmla="*/ 312970 w 312970"/>
              <a:gd name="connsiteY0" fmla="*/ 0 h 210064"/>
              <a:gd name="connsiteX1" fmla="*/ 4051 w 312970"/>
              <a:gd name="connsiteY1" fmla="*/ 86497 h 210064"/>
              <a:gd name="connsiteX2" fmla="*/ 164689 w 312970"/>
              <a:gd name="connsiteY2" fmla="*/ 210064 h 21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970" h="210064">
                <a:moveTo>
                  <a:pt x="312970" y="0"/>
                </a:moveTo>
                <a:cubicBezTo>
                  <a:pt x="170867" y="25743"/>
                  <a:pt x="28765" y="51486"/>
                  <a:pt x="4051" y="86497"/>
                </a:cubicBezTo>
                <a:cubicBezTo>
                  <a:pt x="-20663" y="121508"/>
                  <a:pt x="72013" y="165786"/>
                  <a:pt x="164689" y="210064"/>
                </a:cubicBezTo>
              </a:path>
            </a:pathLst>
          </a:custGeom>
          <a:ln w="28575">
            <a:headEnd type="arrow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>
            <a:off x="4536692" y="4262217"/>
            <a:ext cx="254552" cy="1076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B2TT decoder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4223149" y="4268329"/>
            <a:ext cx="263295" cy="1076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APV Trig. Gen.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4945656" y="3148498"/>
            <a:ext cx="0" cy="471262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228232" y="4060151"/>
            <a:ext cx="63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copper</a:t>
            </a:r>
          </a:p>
          <a:p>
            <a:r>
              <a:rPr lang="en-US" sz="1200" dirty="0" smtClean="0"/>
              <a:t>cables</a:t>
            </a:r>
            <a:endParaRPr lang="en-US" sz="1200" dirty="0"/>
          </a:p>
        </p:txBody>
      </p:sp>
      <p:sp>
        <p:nvSpPr>
          <p:cNvPr id="82" name="Rounded Rectangle 81"/>
          <p:cNvSpPr/>
          <p:nvPr/>
        </p:nvSpPr>
        <p:spPr>
          <a:xfrm>
            <a:off x="3919724" y="4268329"/>
            <a:ext cx="263295" cy="1076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FADC control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967401" y="3166581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VME</a:t>
            </a:r>
          </a:p>
          <a:p>
            <a:r>
              <a:rPr lang="en-US" sz="1200" dirty="0" smtClean="0"/>
              <a:t>backplane</a:t>
            </a:r>
            <a:endParaRPr lang="en-US" sz="1200" dirty="0"/>
          </a:p>
        </p:txBody>
      </p:sp>
      <p:sp>
        <p:nvSpPr>
          <p:cNvPr id="86" name="Cube 85"/>
          <p:cNvSpPr/>
          <p:nvPr/>
        </p:nvSpPr>
        <p:spPr>
          <a:xfrm>
            <a:off x="7175900" y="4306526"/>
            <a:ext cx="1070481" cy="1256072"/>
          </a:xfrm>
          <a:prstGeom prst="cube">
            <a:avLst>
              <a:gd name="adj" fmla="val 841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 flipH="1" flipV="1">
            <a:off x="4908674" y="4493439"/>
            <a:ext cx="2196591" cy="2939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 flipV="1">
            <a:off x="5828534" y="3003909"/>
            <a:ext cx="1276731" cy="144862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5723740" y="4452530"/>
            <a:ext cx="669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clock,</a:t>
            </a:r>
          </a:p>
          <a:p>
            <a:r>
              <a:rPr lang="en-US" sz="1200" b="1" dirty="0" smtClean="0"/>
              <a:t>trigger,</a:t>
            </a:r>
          </a:p>
          <a:p>
            <a:r>
              <a:rPr lang="en-US" sz="1200" b="1" dirty="0" smtClean="0"/>
              <a:t>reset …</a:t>
            </a:r>
            <a:endParaRPr lang="en-US" sz="1200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5859947" y="3488015"/>
            <a:ext cx="669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clock,</a:t>
            </a:r>
          </a:p>
          <a:p>
            <a:r>
              <a:rPr lang="en-US" sz="1200" b="1" dirty="0" smtClean="0"/>
              <a:t>trigger,</a:t>
            </a:r>
          </a:p>
          <a:p>
            <a:r>
              <a:rPr lang="en-US" sz="1200" b="1" dirty="0" smtClean="0"/>
              <a:t>reset …</a:t>
            </a:r>
            <a:endParaRPr lang="en-US" sz="12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5669632" y="4259743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belle2tt</a:t>
            </a:r>
            <a:endParaRPr lang="en-US" sz="1200" b="1" dirty="0"/>
          </a:p>
        </p:txBody>
      </p:sp>
      <p:sp>
        <p:nvSpPr>
          <p:cNvPr id="103" name="TextBox 102"/>
          <p:cNvSpPr txBox="1"/>
          <p:nvPr/>
        </p:nvSpPr>
        <p:spPr>
          <a:xfrm rot="2934172">
            <a:off x="6075592" y="3393789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belle2tt</a:t>
            </a:r>
            <a:endParaRPr lang="en-US" sz="1200" b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984829" y="2991902"/>
            <a:ext cx="954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1748</a:t>
            </a:r>
          </a:p>
          <a:p>
            <a:pPr algn="ctr"/>
            <a:r>
              <a:rPr lang="en-US" b="1" dirty="0" smtClean="0"/>
              <a:t>APV25’s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951444" y="1470084"/>
            <a:ext cx="63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~2m</a:t>
            </a:r>
          </a:p>
          <a:p>
            <a:pPr algn="ctr"/>
            <a:r>
              <a:rPr lang="en-US" sz="1200" dirty="0" smtClean="0"/>
              <a:t>copper</a:t>
            </a:r>
          </a:p>
          <a:p>
            <a:pPr algn="ctr"/>
            <a:r>
              <a:rPr lang="en-US" sz="1200" dirty="0" smtClean="0"/>
              <a:t>cables</a:t>
            </a:r>
            <a:endParaRPr lang="en-US" sz="1200" dirty="0"/>
          </a:p>
        </p:txBody>
      </p:sp>
      <p:sp>
        <p:nvSpPr>
          <p:cNvPr id="112" name="TextBox 111"/>
          <p:cNvSpPr txBox="1"/>
          <p:nvPr/>
        </p:nvSpPr>
        <p:spPr>
          <a:xfrm>
            <a:off x="2616464" y="1455003"/>
            <a:ext cx="825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Junction</a:t>
            </a:r>
          </a:p>
          <a:p>
            <a:pPr algn="ctr"/>
            <a:r>
              <a:rPr lang="en-US" sz="1200" b="1" dirty="0" smtClean="0"/>
              <a:t>boards</a:t>
            </a:r>
          </a:p>
          <a:p>
            <a:pPr algn="ctr"/>
            <a:r>
              <a:rPr lang="en-US" sz="1200" b="1" dirty="0" smtClean="0"/>
              <a:t>( signal</a:t>
            </a:r>
          </a:p>
          <a:p>
            <a:pPr algn="ctr"/>
            <a:r>
              <a:rPr lang="en-US" sz="1200" b="1" dirty="0" smtClean="0"/>
              <a:t>repeater )</a:t>
            </a:r>
            <a:endParaRPr lang="en-US" sz="12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3443849" y="1470084"/>
            <a:ext cx="63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~10m</a:t>
            </a:r>
          </a:p>
          <a:p>
            <a:pPr algn="ctr"/>
            <a:r>
              <a:rPr lang="en-US" sz="1200" dirty="0" smtClean="0"/>
              <a:t>copper</a:t>
            </a:r>
          </a:p>
          <a:p>
            <a:pPr algn="ctr"/>
            <a:r>
              <a:rPr lang="en-US" sz="1200" dirty="0" smtClean="0"/>
              <a:t>cables</a:t>
            </a:r>
            <a:endParaRPr lang="en-US" sz="1200" dirty="0"/>
          </a:p>
        </p:txBody>
      </p:sp>
      <p:sp>
        <p:nvSpPr>
          <p:cNvPr id="117" name="Slide Number Placeholder 1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4" name="Picture 2" descr="C:\Users\friedl\Desktop\materials\rev0_half_rendering_lo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888" y="2077448"/>
            <a:ext cx="2021930" cy="118472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/>
          <p:cNvSpPr txBox="1"/>
          <p:nvPr/>
        </p:nvSpPr>
        <p:spPr>
          <a:xfrm>
            <a:off x="2720153" y="3253031"/>
            <a:ext cx="669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clock,</a:t>
            </a:r>
          </a:p>
          <a:p>
            <a:r>
              <a:rPr lang="en-US" sz="1200" b="1" dirty="0" smtClean="0"/>
              <a:t>trigger,</a:t>
            </a:r>
          </a:p>
          <a:p>
            <a:r>
              <a:rPr lang="en-US" sz="1200" b="1" dirty="0" smtClean="0"/>
              <a:t>reset …</a:t>
            </a:r>
            <a:endParaRPr lang="en-US" sz="1200" b="1" dirty="0"/>
          </a:p>
        </p:txBody>
      </p:sp>
      <p:cxnSp>
        <p:nvCxnSpPr>
          <p:cNvPr id="39" name="Straight Arrow Connector 38"/>
          <p:cNvCxnSpPr>
            <a:endCxn id="40" idx="2"/>
          </p:cNvCxnSpPr>
          <p:nvPr/>
        </p:nvCxnSpPr>
        <p:spPr>
          <a:xfrm flipH="1">
            <a:off x="5974538" y="5462568"/>
            <a:ext cx="1035863" cy="0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923224" y="5093236"/>
            <a:ext cx="210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SVD readout system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98" name="Isosceles Triangle 97"/>
          <p:cNvSpPr/>
          <p:nvPr/>
        </p:nvSpPr>
        <p:spPr>
          <a:xfrm rot="822284">
            <a:off x="672670" y="2935723"/>
            <a:ext cx="248487" cy="919468"/>
          </a:xfrm>
          <a:prstGeom prst="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13" descr="C:\Users\katsuro\Downloads\IMG_12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7744" y="3524950"/>
            <a:ext cx="1863705" cy="22115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144947" y="4348972"/>
            <a:ext cx="1232582" cy="33855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/>
              <a:t>APV25 chips</a:t>
            </a:r>
            <a:endParaRPr lang="en-US" sz="1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187802" y="3335088"/>
            <a:ext cx="1106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DATCON</a:t>
            </a:r>
            <a:endParaRPr lang="en-US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160242" y="4537085"/>
            <a:ext cx="1022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FTSW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036471" y="5562600"/>
            <a:ext cx="2116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SVD readout system </a:t>
            </a:r>
            <a:r>
              <a:rPr lang="en-US" sz="1600" dirty="0" smtClean="0"/>
              <a:t>is</a:t>
            </a:r>
          </a:p>
          <a:p>
            <a:r>
              <a:rPr lang="en-US" sz="1600" dirty="0" smtClean="0"/>
              <a:t>driven </a:t>
            </a:r>
            <a:r>
              <a:rPr lang="en-US" sz="1600" dirty="0"/>
              <a:t>by 32MHz clock.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 rot="5400000">
            <a:off x="7562021" y="2166305"/>
            <a:ext cx="864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basf2</a:t>
            </a:r>
            <a:endParaRPr kumimoji="1" lang="ja-JP" altLang="en-US" sz="24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09574" y="1116007"/>
            <a:ext cx="197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chemeClr val="accent5"/>
                </a:solidFill>
              </a:rPr>
              <a:t>Interaction Region</a:t>
            </a:r>
            <a:endParaRPr kumimoji="1" lang="ja-JP" altLang="en-US" i="1" dirty="0">
              <a:solidFill>
                <a:schemeClr val="accent5"/>
              </a:solidFill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2634663" y="1172882"/>
            <a:ext cx="882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i="1" dirty="0" smtClean="0">
                <a:solidFill>
                  <a:schemeClr val="accent5"/>
                </a:solidFill>
              </a:rPr>
              <a:t>Dock Area</a:t>
            </a:r>
            <a:endParaRPr kumimoji="1" lang="ja-JP" altLang="en-US" sz="1200" b="1" i="1" dirty="0">
              <a:solidFill>
                <a:schemeClr val="accent5"/>
              </a:solidFill>
            </a:endParaRPr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3896343" y="1117827"/>
            <a:ext cx="271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chemeClr val="accent5"/>
                </a:solidFill>
              </a:rPr>
              <a:t>Top of the Belle II detector</a:t>
            </a:r>
            <a:endParaRPr kumimoji="1" lang="ja-JP" altLang="en-US" i="1" dirty="0">
              <a:solidFill>
                <a:schemeClr val="accent5"/>
              </a:solidFill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7197602" y="1130836"/>
            <a:ext cx="102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chemeClr val="accent5"/>
                </a:solidFill>
              </a:rPr>
              <a:t>E-hat 2F</a:t>
            </a:r>
            <a:endParaRPr kumimoji="1" lang="ja-JP" altLang="en-US" i="1" dirty="0">
              <a:solidFill>
                <a:schemeClr val="accent5"/>
              </a:solidFill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684213" y="5700539"/>
            <a:ext cx="7848600" cy="609774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5" name="日付プレースホルダー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36" name="フッター プレースホルダー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532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Measured momentum distribution in SVD</a:t>
            </a:r>
            <a:endParaRPr kumimoji="1" lang="ja-JP" altLang="en-US" dirty="0"/>
          </a:p>
        </p:txBody>
      </p:sp>
      <p:pic>
        <p:nvPicPr>
          <p:cNvPr id="5" name="コンテンツ プレースホルダー 4" descr="Screen Shot 2016-06-22 at 9.22.21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" t="14419" b="8401"/>
          <a:stretch/>
        </p:blipFill>
        <p:spPr>
          <a:xfrm>
            <a:off x="599160" y="1297739"/>
            <a:ext cx="8539533" cy="505290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F549-D850-7A4B-BD10-3EDAF0EADD77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65575" y="1229633"/>
            <a:ext cx="2578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from T. </a:t>
            </a:r>
            <a:r>
              <a:rPr lang="en-US" altLang="ja-JP" sz="1400" dirty="0" smtClean="0"/>
              <a:t>Luck</a:t>
            </a:r>
            <a:r>
              <a:rPr kumimoji="1" lang="en-US" altLang="ja-JP" sz="1400" dirty="0" smtClean="0"/>
              <a:t> slides, Jun 21 B2GM</a:t>
            </a:r>
            <a:endParaRPr kumimoji="1" lang="ja-JP" altLang="en-US" sz="14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291929" y="3722810"/>
            <a:ext cx="524869" cy="179570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04293" y="2167749"/>
            <a:ext cx="1282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what is</a:t>
            </a:r>
          </a:p>
          <a:p>
            <a:r>
              <a:rPr lang="en-US" altLang="ja-JP" dirty="0" smtClean="0"/>
              <a:t>this strange</a:t>
            </a:r>
          </a:p>
          <a:p>
            <a:r>
              <a:rPr lang="en-US" altLang="ja-JP" dirty="0" smtClean="0"/>
              <a:t>peak?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>
            <a:stCxn id="9" idx="2"/>
          </p:cNvCxnSpPr>
          <p:nvPr/>
        </p:nvCxnSpPr>
        <p:spPr>
          <a:xfrm flipH="1">
            <a:off x="2642287" y="3091079"/>
            <a:ext cx="103073" cy="529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34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F549-D850-7A4B-BD10-3EDAF0EADD77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5" name="図 4" descr="Screen Shot 2016-06-22 at 9.2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212" cy="685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592578" y="921856"/>
            <a:ext cx="2578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from T. </a:t>
            </a:r>
            <a:r>
              <a:rPr lang="en-US" altLang="ja-JP" sz="1400" dirty="0" smtClean="0"/>
              <a:t>Luck</a:t>
            </a:r>
            <a:r>
              <a:rPr kumimoji="1" lang="en-US" altLang="ja-JP" sz="1400" dirty="0" smtClean="0"/>
              <a:t> slides, Jun 21 B2GM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8448" y="686155"/>
            <a:ext cx="62868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SVD hit maps (</a:t>
            </a:r>
            <a:r>
              <a:rPr kumimoji="1" lang="en-US" altLang="ja-JP" sz="3200" b="1" dirty="0" err="1" smtClean="0"/>
              <a:t>φ</a:t>
            </a:r>
            <a:r>
              <a:rPr kumimoji="1" lang="en-US" altLang="ja-JP" sz="3200" b="1" dirty="0" smtClean="0"/>
              <a:t>-direction = p-side)</a:t>
            </a:r>
            <a:endParaRPr kumimoji="1" lang="ja-JP" altLang="en-US" sz="3200" b="1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43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F549-D850-7A4B-BD10-3EDAF0EADD77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5" name="図 4" descr="Screen Shot 2016-06-22 at 9.24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74"/>
            <a:ext cx="9144000" cy="684962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592578" y="921856"/>
            <a:ext cx="2578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from T. </a:t>
            </a:r>
            <a:r>
              <a:rPr lang="en-US" altLang="ja-JP" sz="1400" dirty="0" smtClean="0"/>
              <a:t>Luck</a:t>
            </a:r>
            <a:r>
              <a:rPr kumimoji="1" lang="en-US" altLang="ja-JP" sz="1400" dirty="0" smtClean="0"/>
              <a:t> slides, Jun 21 B2GM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8448" y="686155"/>
            <a:ext cx="60706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SVD hit maps (z-direction = n-side)</a:t>
            </a:r>
            <a:endParaRPr kumimoji="1" lang="ja-JP" altLang="en-US" sz="3200" b="1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4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SVD hit/cluster inefficiency </a:t>
            </a:r>
            <a:r>
              <a:rPr lang="en-US" altLang="ja-JP" dirty="0" smtClean="0"/>
              <a:t>(1 - efficiency)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4213" y="4675062"/>
            <a:ext cx="7848600" cy="1635250"/>
          </a:xfrm>
        </p:spPr>
        <p:txBody>
          <a:bodyPr/>
          <a:lstStyle/>
          <a:p>
            <a:r>
              <a:rPr lang="en-US" altLang="ja-JP" dirty="0"/>
              <a:t>V</a:t>
            </a:r>
            <a:r>
              <a:rPr kumimoji="1" lang="en-US" altLang="ja-JP" dirty="0" smtClean="0"/>
              <a:t>ery high efficiency, &gt; 99%</a:t>
            </a:r>
          </a:p>
          <a:p>
            <a:r>
              <a:rPr lang="en-US" altLang="ja-JP" dirty="0" smtClean="0"/>
              <a:t>Some inefficiencies by known defects, new defects and selection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F549-D850-7A4B-BD10-3EDAF0EADD77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5" name="図 4" descr="Screen Shot 2016-06-22 at 9.23.1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53" y="1537554"/>
            <a:ext cx="4210038" cy="3210503"/>
          </a:xfrm>
          <a:prstGeom prst="rect">
            <a:avLst/>
          </a:prstGeom>
        </p:spPr>
      </p:pic>
      <p:pic>
        <p:nvPicPr>
          <p:cNvPr id="6" name="図 5" descr="Screen Shot 2016-06-22 at 9.23.2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657" y="1537554"/>
            <a:ext cx="4207586" cy="321050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558292" y="4440282"/>
            <a:ext cx="2578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from T. </a:t>
            </a:r>
            <a:r>
              <a:rPr lang="en-US" altLang="ja-JP" sz="1400" dirty="0" smtClean="0"/>
              <a:t>Luck</a:t>
            </a:r>
            <a:r>
              <a:rPr kumimoji="1" lang="en-US" altLang="ja-JP" sz="1400" dirty="0" smtClean="0"/>
              <a:t> slides, Jun 21 B2GM</a:t>
            </a:r>
            <a:endParaRPr kumimoji="1" lang="ja-JP" altLang="en-US" sz="1400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34230" y="1192186"/>
            <a:ext cx="345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Sensor (5.1.3) </a:t>
            </a:r>
            <a:r>
              <a:rPr lang="en-US" altLang="ja-JP" b="1" dirty="0" smtClean="0"/>
              <a:t>in L5 ladder (p-side)</a:t>
            </a:r>
            <a:endParaRPr kumimoji="1"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00876" y="1192186"/>
            <a:ext cx="345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Sensor (5.1.3) </a:t>
            </a:r>
            <a:r>
              <a:rPr lang="en-US" altLang="ja-JP" b="1" dirty="0" smtClean="0"/>
              <a:t>in L5 ladder (n-side)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678875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F</a:t>
            </a:r>
            <a:r>
              <a:rPr kumimoji="1" lang="en-US" altLang="ja-JP" dirty="0" err="1" smtClean="0"/>
              <a:t>iducial</a:t>
            </a:r>
            <a:r>
              <a:rPr kumimoji="1" lang="en-US" altLang="ja-JP" dirty="0" smtClean="0"/>
              <a:t> acceptance of SVD ladders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822" y="5254323"/>
            <a:ext cx="8883793" cy="1246511"/>
          </a:xfrm>
        </p:spPr>
        <p:txBody>
          <a:bodyPr>
            <a:normAutofit fontScale="62500" lnSpcReduction="20000"/>
          </a:bodyPr>
          <a:lstStyle/>
          <a:p>
            <a:r>
              <a:rPr kumimoji="1" lang="en-US" altLang="ja-JP" dirty="0" smtClean="0"/>
              <a:t>At the boundary of sensors in L6, we had in total 16 hot strips.</a:t>
            </a:r>
          </a:p>
          <a:p>
            <a:r>
              <a:rPr lang="en-US" altLang="ja-JP" dirty="0" smtClean="0"/>
              <a:t>This loose 16/520 = 3% of the sensor acceptance.</a:t>
            </a:r>
          </a:p>
          <a:p>
            <a:pPr lvl="1"/>
            <a:r>
              <a:rPr lang="en-US" altLang="ja-JP" dirty="0" smtClean="0"/>
              <a:t>Can they be improved or would this be the final specification? Or is this due to class-B sensor, but I don’t think so? </a:t>
            </a:r>
          </a:p>
          <a:p>
            <a:r>
              <a:rPr kumimoji="1" lang="en-US" altLang="ja-JP" dirty="0" smtClean="0"/>
              <a:t>Considering very good fraction of </a:t>
            </a:r>
            <a:r>
              <a:rPr lang="en-US" altLang="ja-JP" dirty="0" smtClean="0"/>
              <a:t>sensor </a:t>
            </a:r>
            <a:r>
              <a:rPr kumimoji="1" lang="en-US" altLang="ja-JP" dirty="0" smtClean="0"/>
              <a:t>healthy strips, bonding yield, ORIGAMI quality, and hit efficiency, this acceptance loss would be the biggest component of SVD inefficiency.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10th VXD workshop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7" name="図 6" descr="Screen Shot 2016-09-14 at 7.45.4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7427"/>
            <a:ext cx="9144000" cy="310334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84213" y="1352888"/>
            <a:ext cx="345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Sensor (6.1.4) </a:t>
            </a:r>
            <a:r>
              <a:rPr lang="en-US" altLang="ja-JP" b="1" dirty="0" smtClean="0"/>
              <a:t>in </a:t>
            </a:r>
            <a:r>
              <a:rPr lang="en-US" altLang="ja-JP" b="1" dirty="0" smtClean="0"/>
              <a:t>L6 </a:t>
            </a:r>
            <a:r>
              <a:rPr lang="en-US" altLang="ja-JP" b="1" dirty="0" smtClean="0"/>
              <a:t>ladder </a:t>
            </a:r>
            <a:r>
              <a:rPr lang="en-US" altLang="ja-JP" b="1" dirty="0" smtClean="0"/>
              <a:t>(n-</a:t>
            </a:r>
            <a:r>
              <a:rPr lang="en-US" altLang="ja-JP" b="1" dirty="0" smtClean="0"/>
              <a:t>side)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61069" y="1352888"/>
            <a:ext cx="345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Sensor (6.1.3) </a:t>
            </a:r>
            <a:r>
              <a:rPr lang="en-US" altLang="ja-JP" b="1" dirty="0" smtClean="0"/>
              <a:t>in </a:t>
            </a:r>
            <a:r>
              <a:rPr lang="en-US" altLang="ja-JP" b="1" dirty="0" smtClean="0"/>
              <a:t>L6 </a:t>
            </a:r>
            <a:r>
              <a:rPr lang="en-US" altLang="ja-JP" b="1" dirty="0" smtClean="0"/>
              <a:t>ladder (n-side)</a:t>
            </a:r>
            <a:endParaRPr kumimoji="1" lang="ja-JP" altLang="en-US" b="1" dirty="0"/>
          </a:p>
        </p:txBody>
      </p:sp>
      <p:sp>
        <p:nvSpPr>
          <p:cNvPr id="10" name="左右矢印 9"/>
          <p:cNvSpPr/>
          <p:nvPr/>
        </p:nvSpPr>
        <p:spPr>
          <a:xfrm>
            <a:off x="4193114" y="2875592"/>
            <a:ext cx="491197" cy="359448"/>
          </a:xfrm>
          <a:prstGeom prst="leftRightArrow">
            <a:avLst>
              <a:gd name="adj1" fmla="val 55833"/>
              <a:gd name="adj2" fmla="val 3958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014546" y="3175131"/>
            <a:ext cx="8724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neighboring</a:t>
            </a:r>
            <a:endParaRPr lang="en-US" altLang="ja-JP" sz="1100" dirty="0" smtClean="0"/>
          </a:p>
          <a:p>
            <a:r>
              <a:rPr lang="en-US" altLang="ja-JP" sz="1100" dirty="0" smtClean="0"/>
              <a:t>each other</a:t>
            </a:r>
            <a:endParaRPr kumimoji="1" lang="ja-JP" altLang="en-US" sz="1100" dirty="0"/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3785791" y="4852569"/>
            <a:ext cx="1401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3785791" y="3510625"/>
            <a:ext cx="0" cy="1497707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5196127" y="3510625"/>
            <a:ext cx="0" cy="1497707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715025" y="4852569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In total 16 strips were</a:t>
            </a:r>
          </a:p>
          <a:p>
            <a:r>
              <a:rPr lang="en-US" altLang="ja-JP" sz="1200" dirty="0" smtClean="0"/>
              <a:t>out of </a:t>
            </a:r>
            <a:r>
              <a:rPr lang="en-US" altLang="ja-JP" sz="1200" dirty="0" err="1" smtClean="0"/>
              <a:t>fiducial</a:t>
            </a:r>
            <a:r>
              <a:rPr lang="en-US" altLang="ja-JP" sz="1200" dirty="0" smtClean="0"/>
              <a:t> region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3622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Future </a:t>
            </a:r>
            <a:r>
              <a:rPr lang="en-US" altLang="ja-JP" dirty="0" smtClean="0"/>
              <a:t>Study Items and 3</a:t>
            </a:r>
            <a:r>
              <a:rPr lang="en-US" altLang="ja-JP" baseline="30000" dirty="0" smtClean="0"/>
              <a:t>rd</a:t>
            </a:r>
            <a:r>
              <a:rPr lang="en-US" altLang="ja-JP" dirty="0" smtClean="0"/>
              <a:t> Beam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2252" y="1237686"/>
            <a:ext cx="8386797" cy="5191709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Short study </a:t>
            </a:r>
            <a:r>
              <a:rPr lang="en-US" altLang="ja-JP" dirty="0"/>
              <a:t>time for </a:t>
            </a:r>
            <a:r>
              <a:rPr lang="en-US" altLang="ja-JP" dirty="0" smtClean="0"/>
              <a:t>attack to the SVD noise issue (see details later slides)</a:t>
            </a:r>
            <a:endParaRPr lang="ja-JP" altLang="en-US" dirty="0"/>
          </a:p>
          <a:p>
            <a:pPr lvl="1"/>
            <a:r>
              <a:rPr lang="en-US" altLang="ja-JP" dirty="0" smtClean="0"/>
              <a:t>Most likely, the biggest noise source seems a water chiller beside PCMAG.</a:t>
            </a:r>
          </a:p>
          <a:p>
            <a:pPr lvl="1"/>
            <a:r>
              <a:rPr lang="en-US" altLang="ja-JP" dirty="0" smtClean="0"/>
              <a:t>We have to study how this affects our data qualities.</a:t>
            </a:r>
          </a:p>
          <a:p>
            <a:r>
              <a:rPr kumimoji="1" lang="en-US" altLang="ja-JP" dirty="0" smtClean="0"/>
              <a:t>SVD internal event number mismatch</a:t>
            </a:r>
          </a:p>
          <a:p>
            <a:pPr lvl="1"/>
            <a:r>
              <a:rPr lang="en-US" altLang="ja-JP" dirty="0" smtClean="0"/>
              <a:t>We understand the reason. Due </a:t>
            </a:r>
            <a:r>
              <a:rPr lang="en-US" altLang="ja-JP" dirty="0"/>
              <a:t>to an issue in process of trigger number decoding from FTSW </a:t>
            </a:r>
            <a:r>
              <a:rPr lang="en-US" altLang="ja-JP" dirty="0" smtClean="0"/>
              <a:t>signals (in FADC-Ctrl)</a:t>
            </a:r>
          </a:p>
          <a:p>
            <a:r>
              <a:rPr kumimoji="1" lang="en-US" altLang="ja-JP" dirty="0" smtClean="0"/>
              <a:t>Data format in FTB-DATCON</a:t>
            </a:r>
          </a:p>
          <a:p>
            <a:pPr lvl="1"/>
            <a:r>
              <a:rPr lang="en-US" altLang="ja-JP" dirty="0" smtClean="0"/>
              <a:t>must be revised by the next BT campaign.</a:t>
            </a:r>
          </a:p>
          <a:p>
            <a:r>
              <a:rPr lang="en-US" altLang="ja-JP" dirty="0"/>
              <a:t>Further development is necessary for SVD slow control</a:t>
            </a:r>
          </a:p>
          <a:p>
            <a:pPr lvl="1"/>
            <a:r>
              <a:rPr lang="en-US" altLang="ja-JP" dirty="0" smtClean="0"/>
              <a:t>Database is still missing. System should be more stable.</a:t>
            </a:r>
            <a:endParaRPr lang="en-US" altLang="ja-JP" dirty="0"/>
          </a:p>
          <a:p>
            <a:r>
              <a:rPr lang="en-US" altLang="ja-JP" dirty="0"/>
              <a:t>Data taking with high rate triggers (around 30kHz)</a:t>
            </a:r>
          </a:p>
          <a:p>
            <a:pPr lvl="1"/>
            <a:r>
              <a:rPr lang="en-US" altLang="ja-JP" dirty="0"/>
              <a:t>So far, we haven’t confirm the feasibility for such high rate DAQ.</a:t>
            </a:r>
          </a:p>
          <a:p>
            <a:pPr lvl="1"/>
            <a:r>
              <a:rPr lang="en-US" altLang="ja-JP" dirty="0"/>
              <a:t>Development of a firmware, “APV25 FIFO emulator”, is necessary in order to avoid APV25 FIFO full.</a:t>
            </a:r>
          </a:p>
          <a:p>
            <a:r>
              <a:rPr lang="en-US" altLang="ja-JP" dirty="0"/>
              <a:t>Acceptance of SVD sensors</a:t>
            </a:r>
          </a:p>
          <a:p>
            <a:pPr lvl="1"/>
            <a:r>
              <a:rPr lang="en-US" altLang="ja-JP" dirty="0"/>
              <a:t>Hit efficiencies on sensors are measured. We should also check the acceptance of </a:t>
            </a:r>
            <a:r>
              <a:rPr lang="en-US" altLang="ja-JP" dirty="0" err="1"/>
              <a:t>fiducial</a:t>
            </a:r>
            <a:r>
              <a:rPr lang="en-US" altLang="ja-JP" dirty="0"/>
              <a:t> regions in sensors.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For above studies, we will have 3</a:t>
            </a:r>
            <a:r>
              <a:rPr lang="en-US" altLang="ja-JP" baseline="30000" dirty="0" smtClean="0"/>
              <a:t>rd</a:t>
            </a:r>
            <a:r>
              <a:rPr lang="en-US" altLang="ja-JP" dirty="0" smtClean="0"/>
              <a:t> beam test at DESY on this Dec. This is the final chance of the beam test before the full commissioning at KEK.</a:t>
            </a:r>
            <a:endParaRPr lang="en-US" altLang="ja-JP" dirty="0"/>
          </a:p>
          <a:p>
            <a:pPr lvl="1"/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6811-D783-E74C-AC59-724D57856D55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98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SVD Noise </a:t>
            </a:r>
            <a:r>
              <a:rPr lang="en-US" altLang="ja-JP" dirty="0" smtClean="0"/>
              <a:t>Study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392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Strange Noise Observed</a:t>
            </a:r>
            <a:br>
              <a:rPr lang="en-US" dirty="0" smtClean="0"/>
            </a:br>
            <a:r>
              <a:rPr lang="en-US" dirty="0" smtClean="0"/>
              <a:t>in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B</a:t>
            </a:r>
            <a:r>
              <a:rPr lang="en-US" dirty="0" smtClean="0"/>
              <a:t>eam Test (Jan. 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688" y="5246132"/>
            <a:ext cx="7431110" cy="1072194"/>
          </a:xfrm>
        </p:spPr>
        <p:txBody>
          <a:bodyPr/>
          <a:lstStyle/>
          <a:p>
            <a:r>
              <a:rPr lang="en-US" dirty="0" smtClean="0"/>
              <a:t>We observed problematic noise in several APV25s.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10th VXD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3" descr="F:\work\images.woFineCmc.140521\canv_CorrADC_Ch_pSide_s0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23" b="25000"/>
          <a:stretch/>
        </p:blipFill>
        <p:spPr bwMode="auto">
          <a:xfrm>
            <a:off x="-43418" y="1676400"/>
            <a:ext cx="9169298" cy="115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work\images.woFineCmc.140521\canv_CorrADC_Ch_nSide_s0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868"/>
          <a:stretch/>
        </p:blipFill>
        <p:spPr bwMode="auto">
          <a:xfrm>
            <a:off x="1524000" y="3629628"/>
            <a:ext cx="6106058" cy="124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55744" y="1370205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L5 p-side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6078" y="1371071"/>
            <a:ext cx="275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Corrected ADC distribution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1876" y="3255909"/>
            <a:ext cx="275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Corrected ADC distribution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8618" y="2831551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APV1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28800" y="2831551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APV2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2831551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APV3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53000" y="2831551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APV4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0" y="2831551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APV5</a:t>
            </a:r>
            <a:endParaRPr lang="en-US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01000" y="2856194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APV6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987952" y="4876800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APV1</a:t>
            </a:r>
            <a:endParaRPr lang="en-US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08134" y="4876800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APV2</a:t>
            </a:r>
            <a:endParaRPr lang="en-US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8334" y="4876800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APV3</a:t>
            </a:r>
            <a:endParaRPr lang="en-US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32334" y="4876800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APV4</a:t>
            </a:r>
            <a:endParaRPr lang="en-US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5744" y="3225090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L3 </a:t>
            </a:r>
            <a:r>
              <a:rPr lang="en-US" b="1" dirty="0">
                <a:solidFill>
                  <a:schemeClr val="accent6"/>
                </a:solidFill>
              </a:rPr>
              <a:t>n</a:t>
            </a:r>
            <a:r>
              <a:rPr lang="en-US" b="1" dirty="0" smtClean="0">
                <a:solidFill>
                  <a:schemeClr val="accent6"/>
                </a:solidFill>
              </a:rPr>
              <a:t>-side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24800" y="1704153"/>
            <a:ext cx="1113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sensor is</a:t>
            </a:r>
          </a:p>
          <a:p>
            <a:r>
              <a:rPr lang="en-US" sz="1200" dirty="0" smtClean="0"/>
              <a:t>not connected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434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Noise Test in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DESY Beam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Strange noise </a:t>
            </a:r>
            <a:r>
              <a:rPr lang="en-US" altLang="ja-JP" dirty="0"/>
              <a:t>was present again in this </a:t>
            </a:r>
            <a:r>
              <a:rPr lang="en-US" altLang="ja-JP" dirty="0" smtClean="0"/>
              <a:t>time also.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Most probably the same noise as the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beam tes</a:t>
            </a:r>
            <a:r>
              <a:rPr lang="en-US" altLang="ja-JP" dirty="0" smtClean="0"/>
              <a:t>t.</a:t>
            </a:r>
          </a:p>
          <a:p>
            <a:pPr lvl="1"/>
            <a:r>
              <a:rPr lang="en-US" altLang="ja-JP" dirty="0" smtClean="0"/>
              <a:t>Noticeable</a:t>
            </a:r>
            <a:r>
              <a:rPr kumimoji="1" lang="en-US" altLang="ja-JP" dirty="0" smtClean="0"/>
              <a:t> at the DAQ data</a:t>
            </a:r>
          </a:p>
          <a:p>
            <a:r>
              <a:rPr kumimoji="1" lang="en-US" altLang="ja-JP" dirty="0" smtClean="0"/>
              <a:t>However, in contrast to the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beam test, this time we were mostly immune against it because of our new grounding concept including the increased (10nF</a:t>
            </a:r>
            <a:r>
              <a:rPr kumimoji="1" lang="en-US" altLang="ja-JP" dirty="0" smtClean="0">
                <a:sym typeface="Wingdings"/>
              </a:rPr>
              <a:t>100nF</a:t>
            </a:r>
            <a:r>
              <a:rPr kumimoji="1" lang="en-US" altLang="ja-JP" dirty="0" smtClean="0"/>
              <a:t>) grounding capacitors on Hybrids.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521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Noise Study Setup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8" name="図 7" descr="Screen Shot 2016-09-13 at 16.16.4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67" y="1273496"/>
            <a:ext cx="4584530" cy="2712101"/>
          </a:xfrm>
          <a:prstGeom prst="rect">
            <a:avLst/>
          </a:prstGeom>
        </p:spPr>
      </p:pic>
      <p:pic>
        <p:nvPicPr>
          <p:cNvPr id="9" name="図 8" descr="Screen Shot 2016-09-13 at 16.16.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263" y="1253080"/>
            <a:ext cx="4560139" cy="2732517"/>
          </a:xfrm>
          <a:prstGeom prst="rect">
            <a:avLst/>
          </a:prstGeom>
        </p:spPr>
      </p:pic>
      <p:pic>
        <p:nvPicPr>
          <p:cNvPr id="10" name="図 9" descr="Screen Shot 2016-09-13 at 16.17.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67" y="3985597"/>
            <a:ext cx="3253780" cy="2177677"/>
          </a:xfrm>
          <a:prstGeom prst="rect">
            <a:avLst/>
          </a:prstGeom>
        </p:spPr>
      </p:pic>
      <p:pic>
        <p:nvPicPr>
          <p:cNvPr id="11" name="図 10" descr="Screen Shot 2016-09-13 at 16.17.4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444" y="3985597"/>
            <a:ext cx="3279819" cy="2186546"/>
          </a:xfrm>
          <a:prstGeom prst="rect">
            <a:avLst/>
          </a:prstGeom>
        </p:spPr>
      </p:pic>
      <p:pic>
        <p:nvPicPr>
          <p:cNvPr id="12" name="図 11" descr="Screen Shot 2016-09-13 at 16.17.5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180" y="3985597"/>
            <a:ext cx="3270200" cy="218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2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APV25 and Requirement on 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60675"/>
            <a:ext cx="5890457" cy="51632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APV25 chip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ront-end electronics with 128 analog input channels for DSSD signal readout</a:t>
            </a:r>
          </a:p>
          <a:p>
            <a:pPr lvl="1"/>
            <a:r>
              <a:rPr lang="en-US" dirty="0" smtClean="0"/>
              <a:t>Short shaping </a:t>
            </a:r>
            <a:r>
              <a:rPr lang="en-US" dirty="0"/>
              <a:t>time: 50 </a:t>
            </a:r>
            <a:r>
              <a:rPr lang="en-US" dirty="0" err="1" smtClean="0"/>
              <a:t>nsec</a:t>
            </a:r>
            <a:endParaRPr lang="en-US" dirty="0" smtClean="0"/>
          </a:p>
          <a:p>
            <a:pPr lvl="1"/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Suitable </a:t>
            </a:r>
            <a:r>
              <a:rPr lang="en-US" dirty="0"/>
              <a:t>for </a:t>
            </a:r>
            <a:r>
              <a:rPr lang="en-US" dirty="0" smtClean="0"/>
              <a:t>high </a:t>
            </a:r>
            <a:r>
              <a:rPr lang="en-US" dirty="0"/>
              <a:t>occupancy </a:t>
            </a:r>
            <a:r>
              <a:rPr lang="en-US" dirty="0" smtClean="0"/>
              <a:t>in </a:t>
            </a:r>
            <a:r>
              <a:rPr lang="en-US" dirty="0"/>
              <a:t>Belle II SVD </a:t>
            </a:r>
            <a:endParaRPr lang="en-US" dirty="0" smtClean="0"/>
          </a:p>
          <a:p>
            <a:r>
              <a:rPr lang="en-US" dirty="0" smtClean="0"/>
              <a:t>We will use 6- or 3-samples per a trigger</a:t>
            </a:r>
          </a:p>
          <a:p>
            <a:pPr lvl="1"/>
            <a:r>
              <a:rPr lang="en-US" dirty="0" smtClean="0"/>
              <a:t>6-samples</a:t>
            </a:r>
            <a:r>
              <a:rPr lang="en-US" dirty="0"/>
              <a:t>:</a:t>
            </a:r>
            <a:r>
              <a:rPr lang="en-US" dirty="0" smtClean="0"/>
              <a:t> good peak finding</a:t>
            </a:r>
          </a:p>
          <a:p>
            <a:pPr lvl="1"/>
            <a:r>
              <a:rPr lang="en-US" dirty="0" smtClean="0"/>
              <a:t>3-samples: smaller event size</a:t>
            </a:r>
          </a:p>
          <a:p>
            <a:r>
              <a:rPr lang="en-US" dirty="0" smtClean="0"/>
              <a:t>Requirements on triggers from APV25</a:t>
            </a:r>
          </a:p>
          <a:p>
            <a:pPr lvl="1"/>
            <a:r>
              <a:rPr lang="en-US" b="1" dirty="0" smtClean="0"/>
              <a:t>Maximum average trigger rate</a:t>
            </a:r>
            <a:r>
              <a:rPr lang="en-US" dirty="0" smtClean="0"/>
              <a:t>:</a:t>
            </a:r>
          </a:p>
          <a:p>
            <a:pPr lvl="2"/>
            <a:r>
              <a:rPr lang="en-US" b="1" dirty="0" smtClean="0">
                <a:solidFill>
                  <a:schemeClr val="accent2"/>
                </a:solidFill>
              </a:rPr>
              <a:t>38kHz</a:t>
            </a:r>
            <a:r>
              <a:rPr lang="en-US" dirty="0" smtClean="0"/>
              <a:t> (6-samples),      </a:t>
            </a:r>
            <a:r>
              <a:rPr lang="en-US" b="1" dirty="0" smtClean="0">
                <a:solidFill>
                  <a:schemeClr val="accent2"/>
                </a:solidFill>
              </a:rPr>
              <a:t>76kHz</a:t>
            </a:r>
            <a:r>
              <a:rPr lang="en-US" dirty="0" smtClean="0"/>
              <a:t> (3-samples)</a:t>
            </a:r>
          </a:p>
          <a:p>
            <a:pPr lvl="3"/>
            <a:r>
              <a:rPr lang="en-US" dirty="0"/>
              <a:t>cf. </a:t>
            </a:r>
            <a:r>
              <a:rPr lang="en-US" dirty="0" smtClean="0"/>
              <a:t>max. </a:t>
            </a:r>
            <a:r>
              <a:rPr lang="en-US" dirty="0"/>
              <a:t>trigger rate in Belle II</a:t>
            </a:r>
            <a:r>
              <a:rPr lang="ja-JP" altLang="en-US" dirty="0"/>
              <a:t> </a:t>
            </a:r>
            <a:r>
              <a:rPr lang="en-US" altLang="ja-JP" dirty="0"/>
              <a:t>is</a:t>
            </a:r>
            <a:r>
              <a:rPr lang="ja-JP" altLang="en-US" dirty="0"/>
              <a:t> </a:t>
            </a:r>
            <a:r>
              <a:rPr lang="en-US" altLang="ja-JP" dirty="0" smtClean="0"/>
              <a:t>30kHz</a:t>
            </a:r>
            <a:endParaRPr lang="en-US" dirty="0" smtClean="0"/>
          </a:p>
          <a:p>
            <a:pPr lvl="1"/>
            <a:r>
              <a:rPr lang="en-US" b="1" dirty="0" smtClean="0"/>
              <a:t>Minimum trigger interval</a:t>
            </a:r>
            <a:r>
              <a:rPr lang="en-US" dirty="0" smtClean="0"/>
              <a:t>: (3 clocks/3-samples)</a:t>
            </a:r>
          </a:p>
          <a:p>
            <a:pPr lvl="2"/>
            <a:r>
              <a:rPr lang="en-US" b="1" dirty="0" smtClean="0">
                <a:solidFill>
                  <a:schemeClr val="accent2"/>
                </a:solidFill>
              </a:rPr>
              <a:t>189nsec</a:t>
            </a:r>
            <a:r>
              <a:rPr lang="en-US" dirty="0" smtClean="0"/>
              <a:t> (6-samples),  </a:t>
            </a:r>
            <a:r>
              <a:rPr lang="en-US" b="1" dirty="0" smtClean="0">
                <a:solidFill>
                  <a:schemeClr val="accent2"/>
                </a:solidFill>
              </a:rPr>
              <a:t>94nsec</a:t>
            </a:r>
            <a:r>
              <a:rPr lang="en-US" dirty="0" smtClean="0"/>
              <a:t> (3-samples)</a:t>
            </a:r>
          </a:p>
          <a:p>
            <a:pPr lvl="1"/>
            <a:r>
              <a:rPr lang="en-US" b="1" dirty="0" smtClean="0"/>
              <a:t>Maximum trigger latency</a:t>
            </a:r>
            <a:r>
              <a:rPr lang="en-US" dirty="0" smtClean="0"/>
              <a:t>:</a:t>
            </a:r>
          </a:p>
          <a:p>
            <a:pPr lvl="2"/>
            <a:r>
              <a:rPr lang="en-US" b="1" dirty="0" smtClean="0">
                <a:solidFill>
                  <a:schemeClr val="accent2"/>
                </a:solidFill>
              </a:rPr>
              <a:t>5.03 </a:t>
            </a:r>
            <a:r>
              <a:rPr lang="en-US" b="1" dirty="0" err="1" smtClean="0">
                <a:solidFill>
                  <a:schemeClr val="accent2"/>
                </a:solidFill>
              </a:rPr>
              <a:t>usec</a:t>
            </a:r>
            <a:r>
              <a:rPr lang="en-US" dirty="0"/>
              <a:t> </a:t>
            </a:r>
            <a:r>
              <a:rPr lang="en-US" dirty="0" smtClean="0"/>
              <a:t>   (available pipe-line size of 160 samples)</a:t>
            </a:r>
          </a:p>
          <a:p>
            <a:endParaRPr lang="en-US" dirty="0"/>
          </a:p>
        </p:txBody>
      </p:sp>
      <p:pic>
        <p:nvPicPr>
          <p:cNvPr id="3085" name="Picture 13" descr="C:\Users\katsuro\Downloads\IMG_1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093086" y="1196214"/>
            <a:ext cx="2415621" cy="286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09574" y="6512409"/>
            <a:ext cx="2133600" cy="268287"/>
          </a:xfrm>
        </p:spPr>
        <p:txBody>
          <a:bodyPr/>
          <a:lstStyle/>
          <a:p>
            <a:r>
              <a:rPr lang="en-US" smtClean="0"/>
              <a:t>9/14/16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66558" y="2485470"/>
            <a:ext cx="101252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APV25 chip</a:t>
            </a:r>
            <a:endParaRPr lang="en-US" sz="1400" dirty="0"/>
          </a:p>
        </p:txBody>
      </p:sp>
      <p:cxnSp>
        <p:nvCxnSpPr>
          <p:cNvPr id="5" name="Straight Arrow Connector 4"/>
          <p:cNvCxnSpPr>
            <a:stCxn id="10" idx="2"/>
          </p:cNvCxnSpPr>
          <p:nvPr/>
        </p:nvCxnSpPr>
        <p:spPr>
          <a:xfrm>
            <a:off x="6272819" y="2793247"/>
            <a:ext cx="38219" cy="2505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2" descr="C:\Users\friedl\Desktop\results\tuxdaq_signal2_14010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6657" y="4070713"/>
            <a:ext cx="2767501" cy="217863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154385" y="6089343"/>
            <a:ext cx="1989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clock tick (32MHz)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5486878" y="418116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45763" y="3745375"/>
            <a:ext cx="2246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output from APV25</a:t>
            </a:r>
          </a:p>
          <a:p>
            <a:pPr algn="ctr"/>
            <a:r>
              <a:rPr lang="en-US" sz="2000" b="1" dirty="0" smtClean="0"/>
              <a:t>(6 samples/trigger)</a:t>
            </a:r>
            <a:endParaRPr lang="en-US" sz="2000" b="1" dirty="0"/>
          </a:p>
        </p:txBody>
      </p:sp>
      <p:sp>
        <p:nvSpPr>
          <p:cNvPr id="17" name="Right Brace 16"/>
          <p:cNvSpPr/>
          <p:nvPr/>
        </p:nvSpPr>
        <p:spPr>
          <a:xfrm rot="5400000">
            <a:off x="6579931" y="5377280"/>
            <a:ext cx="172545" cy="43621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89800" y="5606419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sample</a:t>
            </a:r>
            <a:endParaRPr lang="en-US" sz="14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913682" y="5280513"/>
            <a:ext cx="3048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294683" y="5280513"/>
            <a:ext cx="587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599482" y="5280513"/>
            <a:ext cx="76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828082" y="5299168"/>
            <a:ext cx="237287" cy="5147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89882" y="5729032"/>
            <a:ext cx="112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 particle hit</a:t>
            </a:r>
            <a:endParaRPr lang="en-US" sz="1400" b="1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10th VXD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1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Noise Study Results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684213" y="5296044"/>
            <a:ext cx="7848600" cy="1133352"/>
          </a:xfrm>
        </p:spPr>
        <p:txBody>
          <a:bodyPr/>
          <a:lstStyle/>
          <a:p>
            <a:r>
              <a:rPr kumimoji="1" lang="en-US" altLang="ja-JP" dirty="0" smtClean="0"/>
              <a:t>We almost identified the source of the noise (chiller beside PCMAG), but the time was not enough to investigate it further more.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6" name="図 5" descr="Screen Shot 2016-09-13 at 16.20.4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820" y="1261277"/>
            <a:ext cx="6459668" cy="403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03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Prospect of Noise Study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What kinds of studies are necessary further more?</a:t>
            </a:r>
          </a:p>
          <a:p>
            <a:r>
              <a:rPr lang="en-US" altLang="ja-JP" dirty="0" smtClean="0"/>
              <a:t>What should be confirmed before phase-3 and phase-2.</a:t>
            </a:r>
          </a:p>
          <a:p>
            <a:pPr lvl="1"/>
            <a:r>
              <a:rPr lang="en-US" altLang="ja-JP" dirty="0"/>
              <a:t>It would be difficult what kind of noise can happen on the final experiment</a:t>
            </a:r>
            <a:r>
              <a:rPr lang="en-US" altLang="ja-JP" dirty="0" smtClean="0"/>
              <a:t>…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Noise in phase-3 must be checked in phase-2.</a:t>
            </a:r>
          </a:p>
          <a:p>
            <a:pPr lvl="1"/>
            <a:r>
              <a:rPr lang="en-US" altLang="ja-JP" dirty="0" smtClean="0"/>
              <a:t>Then, what should be checked before phase-2?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Results </a:t>
            </a:r>
            <a:r>
              <a:rPr lang="en-US" altLang="ja-JP" dirty="0" smtClean="0"/>
              <a:t>of emission and </a:t>
            </a:r>
            <a:r>
              <a:rPr lang="en-US" altLang="ja-JP" dirty="0"/>
              <a:t>i</a:t>
            </a:r>
            <a:r>
              <a:rPr lang="en-US" altLang="ja-JP" dirty="0" smtClean="0"/>
              <a:t>mmunity test for FADC system</a:t>
            </a:r>
          </a:p>
          <a:p>
            <a:pPr lvl="1"/>
            <a:r>
              <a:rPr lang="en-US" altLang="ja-JP" dirty="0" smtClean="0"/>
              <a:t>should be shown on a grounding meeting during </a:t>
            </a:r>
            <a:r>
              <a:rPr lang="en-US" altLang="ja-JP" dirty="0" smtClean="0"/>
              <a:t>B2GM.</a:t>
            </a:r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4880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758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The specification of SVD-DAQ is already well established and well confirmed in beam tests.</a:t>
            </a:r>
          </a:p>
          <a:p>
            <a:pPr lvl="1"/>
            <a:r>
              <a:rPr lang="en-US" altLang="ja-JP" dirty="0" smtClean="0"/>
              <a:t>SVD data can be taken stably with this system.</a:t>
            </a:r>
          </a:p>
          <a:p>
            <a:pPr lvl="1"/>
            <a:r>
              <a:rPr lang="en-US" altLang="ja-JP" dirty="0" smtClean="0"/>
              <a:t>Excellent performance was shown in the tests.</a:t>
            </a:r>
          </a:p>
          <a:p>
            <a:r>
              <a:rPr lang="en-US" altLang="ja-JP" dirty="0" smtClean="0"/>
              <a:t>However, still developments in hardware, firmware, and software are remaining for physics operation.</a:t>
            </a:r>
          </a:p>
          <a:p>
            <a:pPr lvl="1"/>
            <a:r>
              <a:rPr kumimoji="1" lang="en-US" altLang="ja-JP" dirty="0" smtClean="0"/>
              <a:t>New version of FADC and junction boards.</a:t>
            </a:r>
          </a:p>
          <a:p>
            <a:pPr lvl="1"/>
            <a:r>
              <a:rPr kumimoji="1" lang="en-US" altLang="ja-JP" dirty="0" smtClean="0"/>
              <a:t>Several firmware developments are necessary.</a:t>
            </a:r>
          </a:p>
          <a:p>
            <a:pPr lvl="1"/>
            <a:r>
              <a:rPr kumimoji="1" lang="en-US" altLang="ja-JP" dirty="0" smtClean="0"/>
              <a:t>Slow control software should be stabilized.</a:t>
            </a:r>
          </a:p>
          <a:p>
            <a:r>
              <a:rPr kumimoji="1" lang="en-US" altLang="ja-JP" dirty="0" smtClean="0"/>
              <a:t>We almost figure out the source of the noise issue on the DESY beam test.</a:t>
            </a:r>
          </a:p>
          <a:p>
            <a:pPr lvl="1"/>
            <a:r>
              <a:rPr lang="en-US" altLang="ja-JP" dirty="0" smtClean="0"/>
              <a:t>We have to discuss how to proceed for further studies.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743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backup slides from here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82955" y="3056005"/>
            <a:ext cx="2446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 smtClean="0"/>
              <a:t>Thanks!</a:t>
            </a:r>
            <a:endParaRPr kumimoji="1" lang="ja-JP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85802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riedl\Desktop\rawmo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18488"/>
            <a:ext cx="3257551" cy="47117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Format: Raw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600200"/>
            <a:ext cx="4572000" cy="4755360"/>
          </a:xfrm>
        </p:spPr>
        <p:txBody>
          <a:bodyPr>
            <a:normAutofit/>
          </a:bodyPr>
          <a:lstStyle/>
          <a:p>
            <a:r>
              <a:rPr lang="de-AT" dirty="0" smtClean="0"/>
              <a:t>Run type </a:t>
            </a:r>
          </a:p>
          <a:p>
            <a:pPr lvl="1"/>
            <a:r>
              <a:rPr lang="de-AT" dirty="0" smtClean="0"/>
              <a:t>00…</a:t>
            </a:r>
            <a:r>
              <a:rPr lang="de-AT" dirty="0" err="1" smtClean="0"/>
              <a:t>raw</a:t>
            </a:r>
            <a:endParaRPr lang="de-AT" dirty="0" smtClean="0"/>
          </a:p>
          <a:p>
            <a:pPr lvl="1"/>
            <a:r>
              <a:rPr lang="de-AT" dirty="0" smtClean="0"/>
              <a:t>01…transparent </a:t>
            </a:r>
          </a:p>
          <a:p>
            <a:pPr lvl="1"/>
            <a:r>
              <a:rPr lang="de-AT" dirty="0" smtClean="0"/>
              <a:t>10…</a:t>
            </a:r>
            <a:r>
              <a:rPr lang="de-AT" dirty="0" err="1" smtClean="0"/>
              <a:t>zero-suppressed</a:t>
            </a:r>
            <a:endParaRPr lang="de-AT" dirty="0" smtClean="0"/>
          </a:p>
          <a:p>
            <a:pPr lvl="1"/>
            <a:r>
              <a:rPr lang="de-AT" dirty="0" smtClean="0"/>
              <a:t> 11…</a:t>
            </a:r>
            <a:r>
              <a:rPr lang="de-AT" dirty="0" err="1" smtClean="0"/>
              <a:t>zero-suppressed</a:t>
            </a:r>
            <a:r>
              <a:rPr lang="de-AT" dirty="0" smtClean="0"/>
              <a:t> + </a:t>
            </a:r>
            <a:r>
              <a:rPr lang="de-AT" dirty="0" err="1" smtClean="0"/>
              <a:t>hit</a:t>
            </a:r>
            <a:r>
              <a:rPr lang="de-AT" dirty="0" smtClean="0"/>
              <a:t> time </a:t>
            </a:r>
            <a:r>
              <a:rPr lang="de-AT" dirty="0" err="1" smtClean="0"/>
              <a:t>finding</a:t>
            </a:r>
            <a:r>
              <a:rPr lang="de-AT" dirty="0" smtClean="0"/>
              <a:t> </a:t>
            </a:r>
          </a:p>
          <a:p>
            <a:r>
              <a:rPr lang="de-AT" dirty="0" smtClean="0"/>
              <a:t>Event type </a:t>
            </a:r>
          </a:p>
          <a:p>
            <a:pPr lvl="1"/>
            <a:r>
              <a:rPr lang="de-AT" dirty="0" smtClean="0"/>
              <a:t>000…TTD </a:t>
            </a:r>
            <a:r>
              <a:rPr lang="de-AT" dirty="0" err="1" smtClean="0"/>
              <a:t>event</a:t>
            </a:r>
            <a:r>
              <a:rPr lang="de-AT" dirty="0" smtClean="0"/>
              <a:t> </a:t>
            </a:r>
          </a:p>
          <a:p>
            <a:pPr lvl="1"/>
            <a:r>
              <a:rPr lang="de-AT" dirty="0" smtClean="0"/>
              <a:t>100…</a:t>
            </a:r>
            <a:r>
              <a:rPr lang="de-AT" dirty="0" err="1" smtClean="0"/>
              <a:t>local</a:t>
            </a:r>
            <a:r>
              <a:rPr lang="de-AT" dirty="0" smtClean="0"/>
              <a:t> </a:t>
            </a:r>
            <a:r>
              <a:rPr lang="de-AT" dirty="0" err="1" smtClean="0"/>
              <a:t>software</a:t>
            </a:r>
            <a:r>
              <a:rPr lang="de-AT" dirty="0" smtClean="0"/>
              <a:t> </a:t>
            </a:r>
            <a:r>
              <a:rPr lang="de-AT" dirty="0" err="1" smtClean="0"/>
              <a:t>trigger</a:t>
            </a:r>
            <a:r>
              <a:rPr lang="de-AT" dirty="0" smtClean="0"/>
              <a:t> </a:t>
            </a:r>
          </a:p>
          <a:p>
            <a:pPr lvl="1"/>
            <a:r>
              <a:rPr lang="de-AT" dirty="0" smtClean="0"/>
              <a:t>101…</a:t>
            </a:r>
            <a:r>
              <a:rPr lang="de-AT" dirty="0" err="1" smtClean="0"/>
              <a:t>local</a:t>
            </a:r>
            <a:r>
              <a:rPr lang="de-AT" dirty="0" smtClean="0"/>
              <a:t> </a:t>
            </a:r>
            <a:r>
              <a:rPr lang="de-AT" dirty="0" err="1" smtClean="0"/>
              <a:t>intcal</a:t>
            </a:r>
            <a:endParaRPr lang="de-A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9/14/16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10th VXD workshop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45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61366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86200"/>
            <a:ext cx="8535600" cy="50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Mode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One data frame consists of</a:t>
            </a:r>
          </a:p>
          <a:p>
            <a:pPr lvl="1"/>
            <a:r>
              <a:rPr lang="en-US" dirty="0" smtClean="0"/>
              <a:t>1 Main Header</a:t>
            </a:r>
          </a:p>
          <a:p>
            <a:pPr lvl="1"/>
            <a:r>
              <a:rPr lang="en-US" dirty="0" smtClean="0"/>
              <a:t>1 Channel Header per active APV25 input (up to 48)</a:t>
            </a:r>
          </a:p>
          <a:p>
            <a:pPr lvl="1"/>
            <a:r>
              <a:rPr lang="en-US" dirty="0" smtClean="0"/>
              <a:t>X/2 words for raw data for each active APV25</a:t>
            </a:r>
          </a:p>
          <a:p>
            <a:pPr lvl="2"/>
            <a:r>
              <a:rPr lang="en-US" dirty="0" smtClean="0"/>
              <a:t>X…number of ADC samples (written in channel header)</a:t>
            </a:r>
          </a:p>
          <a:p>
            <a:pPr lvl="1"/>
            <a:r>
              <a:rPr lang="en-US" dirty="0" smtClean="0"/>
              <a:t>1 Trailer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9/14/16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10th VXD workshop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46</a:t>
            </a:fld>
            <a:endParaRPr lang="en-US" noProof="0"/>
          </a:p>
        </p:txBody>
      </p:sp>
      <p:sp>
        <p:nvSpPr>
          <p:cNvPr id="8" name="TextBox 7"/>
          <p:cNvSpPr txBox="1"/>
          <p:nvPr/>
        </p:nvSpPr>
        <p:spPr>
          <a:xfrm>
            <a:off x="343676" y="4445322"/>
            <a:ext cx="461665" cy="1447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Main Header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4186" y="444532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4521522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Raw data of channel 0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71459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98773" y="4523793"/>
            <a:ext cx="1367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Raw data of </a:t>
            </a:r>
            <a:br>
              <a:rPr lang="en-US" dirty="0" smtClean="0"/>
            </a:br>
            <a:r>
              <a:rPr lang="en-US" dirty="0" smtClean="0"/>
              <a:t>channel 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05059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29400" y="4523793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Raw data…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29328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Trailer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7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riedl\Desktop\transparentmo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306" y="1618488"/>
            <a:ext cx="3257550" cy="47117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Format: Transparent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600200"/>
            <a:ext cx="4572000" cy="4755360"/>
          </a:xfrm>
        </p:spPr>
        <p:txBody>
          <a:bodyPr>
            <a:normAutofit/>
          </a:bodyPr>
          <a:lstStyle/>
          <a:p>
            <a:r>
              <a:rPr lang="en-US" dirty="0" smtClean="0"/>
              <a:t>Error bit </a:t>
            </a:r>
          </a:p>
          <a:p>
            <a:pPr lvl="1"/>
            <a:r>
              <a:rPr lang="en-US" dirty="0" smtClean="0"/>
              <a:t>Extracted from APV25 header</a:t>
            </a:r>
          </a:p>
          <a:p>
            <a:r>
              <a:rPr lang="en-US" dirty="0" smtClean="0"/>
              <a:t>Wired-or error </a:t>
            </a:r>
          </a:p>
          <a:p>
            <a:pPr lvl="1"/>
            <a:r>
              <a:rPr lang="en-US" dirty="0" smtClean="0"/>
              <a:t>OR of all APV25 error bits </a:t>
            </a:r>
          </a:p>
          <a:p>
            <a:r>
              <a:rPr lang="en-US" dirty="0" smtClean="0"/>
              <a:t>Error 0, 1, 2</a:t>
            </a:r>
          </a:p>
          <a:p>
            <a:pPr lvl="1"/>
            <a:r>
              <a:rPr lang="en-US" dirty="0" smtClean="0"/>
              <a:t>indicators for abnormal conditions</a:t>
            </a:r>
            <a:endParaRPr lang="de-A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9/14/16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10th VXD workshop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47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56026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86200"/>
            <a:ext cx="8535600" cy="50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Transparent Mode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data frame consists of</a:t>
            </a:r>
          </a:p>
          <a:p>
            <a:pPr lvl="1"/>
            <a:r>
              <a:rPr lang="en-US" dirty="0" smtClean="0"/>
              <a:t>1 Main Header</a:t>
            </a:r>
          </a:p>
          <a:p>
            <a:pPr lvl="1"/>
            <a:r>
              <a:rPr lang="en-US" dirty="0" smtClean="0"/>
              <a:t>1 Channel Header per active APV25 input (up to 48)</a:t>
            </a:r>
          </a:p>
          <a:p>
            <a:pPr lvl="1"/>
            <a:r>
              <a:rPr lang="en-US" dirty="0" smtClean="0"/>
              <a:t>64 words for raw strip data for each active APV25 and sample</a:t>
            </a:r>
          </a:p>
          <a:p>
            <a:pPr lvl="1"/>
            <a:r>
              <a:rPr lang="en-US" dirty="0" smtClean="0"/>
              <a:t>1 Trailer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9/14/16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10th VXD workshop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48</a:t>
            </a:fld>
            <a:endParaRPr lang="en-US" noProof="0"/>
          </a:p>
        </p:txBody>
      </p:sp>
      <p:sp>
        <p:nvSpPr>
          <p:cNvPr id="8" name="TextBox 7"/>
          <p:cNvSpPr txBox="1"/>
          <p:nvPr/>
        </p:nvSpPr>
        <p:spPr>
          <a:xfrm>
            <a:off x="343676" y="4445322"/>
            <a:ext cx="461665" cy="1447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Main Header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9616" y="4445322"/>
            <a:ext cx="738664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0,</a:t>
            </a:r>
            <a:br>
              <a:rPr lang="en-US" dirty="0" smtClean="0"/>
            </a:br>
            <a:r>
              <a:rPr lang="en-US" dirty="0" smtClean="0"/>
              <a:t>sample 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14798" y="4521522"/>
            <a:ext cx="2375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Transparent  strip data </a:t>
            </a:r>
            <a:br>
              <a:rPr lang="en-US" dirty="0" smtClean="0"/>
            </a:br>
            <a:r>
              <a:rPr lang="en-US" dirty="0" smtClean="0"/>
              <a:t>of channel 0, sample 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44112" y="4438262"/>
            <a:ext cx="738664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0, </a:t>
            </a:r>
            <a:br>
              <a:rPr lang="en-US" dirty="0" smtClean="0"/>
            </a:br>
            <a:r>
              <a:rPr lang="en-US" dirty="0" smtClean="0"/>
              <a:t>sample 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78680" y="4523793"/>
            <a:ext cx="1410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Transp. data </a:t>
            </a:r>
            <a:br>
              <a:rPr lang="en-US" dirty="0" smtClean="0"/>
            </a:br>
            <a:r>
              <a:rPr lang="en-US" dirty="0" smtClean="0"/>
              <a:t>channel 0, </a:t>
            </a:r>
            <a:br>
              <a:rPr lang="en-US" dirty="0" smtClean="0"/>
            </a:br>
            <a:r>
              <a:rPr lang="en-US" dirty="0" smtClean="0"/>
              <a:t>sample 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61424" y="4438262"/>
            <a:ext cx="738664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0, </a:t>
            </a:r>
            <a:br>
              <a:rPr lang="en-US" dirty="0" smtClean="0"/>
            </a:br>
            <a:r>
              <a:rPr lang="en-US" dirty="0" smtClean="0"/>
              <a:t>sample 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16278" y="4523793"/>
            <a:ext cx="886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Transp.</a:t>
            </a:r>
            <a:br>
              <a:rPr lang="en-US" dirty="0" smtClean="0"/>
            </a:br>
            <a:r>
              <a:rPr lang="en-US" dirty="0" smtClean="0"/>
              <a:t>strip </a:t>
            </a:r>
            <a:br>
              <a:rPr lang="en-US" dirty="0" smtClean="0"/>
            </a:br>
            <a:r>
              <a:rPr lang="en-US" dirty="0" smtClean="0"/>
              <a:t>data…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29328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Trailer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55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riedl\Desktop\zsmo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273" y="1618488"/>
            <a:ext cx="3994151" cy="47117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Format: Zero-suppressed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600200"/>
            <a:ext cx="4038600" cy="4755360"/>
          </a:xfrm>
        </p:spPr>
        <p:txBody>
          <a:bodyPr>
            <a:normAutofit/>
          </a:bodyPr>
          <a:lstStyle/>
          <a:p>
            <a:r>
              <a:rPr lang="en-US" dirty="0" smtClean="0"/>
              <a:t>Remarks</a:t>
            </a:r>
          </a:p>
          <a:p>
            <a:pPr lvl="1"/>
            <a:r>
              <a:rPr lang="en-US" dirty="0" smtClean="0"/>
              <a:t>* of first sample</a:t>
            </a:r>
          </a:p>
          <a:p>
            <a:pPr lvl="1"/>
            <a:r>
              <a:rPr lang="en-US" dirty="0" smtClean="0"/>
              <a:t>** wired-or of all samples</a:t>
            </a:r>
          </a:p>
          <a:p>
            <a:pPr lvl="1"/>
            <a:r>
              <a:rPr lang="en-US" dirty="0" smtClean="0"/>
              <a:t>*** only if &gt;1 samples</a:t>
            </a:r>
          </a:p>
          <a:p>
            <a:r>
              <a:rPr lang="en-US" dirty="0" smtClean="0"/>
              <a:t>Second yellow block only appears if 6 samples are read out</a:t>
            </a:r>
            <a:endParaRPr lang="de-A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9/14/16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10th VXD workshop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49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6869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Requirement on Belle II</a:t>
            </a:r>
            <a:r>
              <a:rPr kumimoji="1" lang="en-US" altLang="ja-JP" dirty="0" smtClean="0"/>
              <a:t> trigger latency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4212" y="1412875"/>
            <a:ext cx="8218541" cy="4897438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Maximum acceptable APV25 latency: </a:t>
            </a:r>
            <a:r>
              <a:rPr lang="en-US" altLang="ja-JP" dirty="0" smtClean="0"/>
              <a:t>5.030usec</a:t>
            </a:r>
          </a:p>
          <a:p>
            <a:pPr lvl="1"/>
            <a:r>
              <a:rPr lang="en-US" altLang="ja-JP" dirty="0" smtClean="0"/>
              <a:t>Trigger propagation from collisions to trigger arrival to the APV25 chip</a:t>
            </a:r>
          </a:p>
          <a:p>
            <a:pPr lvl="1"/>
            <a:r>
              <a:rPr lang="en-US" altLang="ja-JP" dirty="0" smtClean="0"/>
              <a:t>We have to think 3 components in the trigger propagation time</a:t>
            </a:r>
          </a:p>
          <a:p>
            <a:pPr lvl="2"/>
            <a:r>
              <a:rPr lang="en-US" altLang="ja-JP" dirty="0"/>
              <a:t>P</a:t>
            </a:r>
            <a:r>
              <a:rPr lang="en-US" altLang="ja-JP" dirty="0" smtClean="0"/>
              <a:t>ath-1. Collision – trigger arrival on FTSW (master)</a:t>
            </a:r>
          </a:p>
          <a:p>
            <a:pPr lvl="2"/>
            <a:r>
              <a:rPr lang="en-US" altLang="ja-JP" dirty="0"/>
              <a:t>P</a:t>
            </a:r>
            <a:r>
              <a:rPr lang="en-US" altLang="ja-JP" dirty="0" smtClean="0"/>
              <a:t>ath-2. Trigger arrival on FTSW (master) – trigger arrival on FADC system</a:t>
            </a:r>
          </a:p>
          <a:p>
            <a:pPr lvl="2"/>
            <a:r>
              <a:rPr lang="en-US" altLang="ja-JP" dirty="0" smtClean="0"/>
              <a:t>Path-3. Trigger arrival on FADC system – trigger arrival on APV25 chip</a:t>
            </a:r>
          </a:p>
          <a:p>
            <a:pPr lvl="1"/>
            <a:r>
              <a:rPr lang="en-US" altLang="ja-JP" dirty="0" smtClean="0"/>
              <a:t>Propagation times on path-2 and path-3 are determined mainly by hardware specification.</a:t>
            </a:r>
          </a:p>
          <a:p>
            <a:r>
              <a:rPr lang="en-US" altLang="ja-JP" dirty="0" smtClean="0"/>
              <a:t>Path-3: (SVD FADC system): </a:t>
            </a:r>
            <a:r>
              <a:rPr lang="en-US" altLang="ja-JP" dirty="0" smtClean="0">
                <a:solidFill>
                  <a:schemeClr val="accent2"/>
                </a:solidFill>
              </a:rPr>
              <a:t>230nsec</a:t>
            </a:r>
            <a:r>
              <a:rPr lang="en-US" altLang="ja-JP" dirty="0" smtClean="0"/>
              <a:t> trigger propagation in the final setup (from KEK measurement)</a:t>
            </a:r>
            <a:endParaRPr lang="en-US" altLang="ja-JP" dirty="0"/>
          </a:p>
          <a:p>
            <a:r>
              <a:rPr lang="en-US" altLang="ja-JP" dirty="0" smtClean="0"/>
              <a:t>Path-2 (Trigger distribution in FTSWs): 350nsec (from </a:t>
            </a:r>
            <a:r>
              <a:rPr lang="en-US" altLang="ja-JP" dirty="0" err="1" smtClean="0"/>
              <a:t>Nakao</a:t>
            </a:r>
            <a:r>
              <a:rPr lang="en-US" altLang="ja-JP" dirty="0" smtClean="0"/>
              <a:t>-san’s measurement)</a:t>
            </a:r>
          </a:p>
          <a:p>
            <a:r>
              <a:rPr lang="en-US" altLang="ja-JP" dirty="0" smtClean="0">
                <a:sym typeface="Wingdings"/>
              </a:rPr>
              <a:t>Path-1 (Trigger generation): must be less than 4.45usec</a:t>
            </a:r>
          </a:p>
          <a:p>
            <a:pPr lvl="1"/>
            <a:r>
              <a:rPr lang="en-US" altLang="ja-JP" dirty="0" smtClean="0">
                <a:sym typeface="Wingdings"/>
              </a:rPr>
              <a:t>     4.45 </a:t>
            </a:r>
            <a:r>
              <a:rPr lang="en-US" altLang="ja-JP" dirty="0" err="1" smtClean="0">
                <a:sym typeface="Wingdings"/>
              </a:rPr>
              <a:t>usec</a:t>
            </a:r>
            <a:r>
              <a:rPr lang="en-US" altLang="ja-JP" dirty="0" smtClean="0">
                <a:sym typeface="Wingdings"/>
              </a:rPr>
              <a:t> = 5.03 </a:t>
            </a:r>
            <a:r>
              <a:rPr lang="en-US" altLang="ja-JP" dirty="0" err="1" smtClean="0">
                <a:sym typeface="Wingdings"/>
              </a:rPr>
              <a:t>usec</a:t>
            </a:r>
            <a:r>
              <a:rPr lang="en-US" altLang="ja-JP" dirty="0" smtClean="0">
                <a:sym typeface="Wingdings"/>
              </a:rPr>
              <a:t> – 0.35 </a:t>
            </a:r>
            <a:r>
              <a:rPr lang="en-US" altLang="ja-JP" dirty="0" err="1" smtClean="0">
                <a:sym typeface="Wingdings"/>
              </a:rPr>
              <a:t>usec</a:t>
            </a:r>
            <a:r>
              <a:rPr lang="en-US" altLang="ja-JP" dirty="0" smtClean="0">
                <a:sym typeface="Wingdings"/>
              </a:rPr>
              <a:t> – 0.23 </a:t>
            </a:r>
            <a:r>
              <a:rPr lang="en-US" altLang="ja-JP" dirty="0" err="1" smtClean="0">
                <a:sym typeface="Wingdings"/>
              </a:rPr>
              <a:t>usec</a:t>
            </a:r>
            <a:endParaRPr lang="en-US" altLang="ja-JP" dirty="0" smtClean="0">
              <a:sym typeface="Wingdings"/>
            </a:endParaRPr>
          </a:p>
          <a:p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0C03-E2DD-D648-BA15-8DA5BA8E8E54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06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86200"/>
            <a:ext cx="8535600" cy="50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Zero-suppressed Mode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62200"/>
          </a:xfrm>
        </p:spPr>
        <p:txBody>
          <a:bodyPr>
            <a:normAutofit/>
          </a:bodyPr>
          <a:lstStyle/>
          <a:p>
            <a:r>
              <a:rPr lang="en-US" dirty="0" smtClean="0"/>
              <a:t>One data frame consists of</a:t>
            </a:r>
          </a:p>
          <a:p>
            <a:pPr lvl="1"/>
            <a:r>
              <a:rPr lang="en-US" dirty="0" smtClean="0"/>
              <a:t>1 Main Header</a:t>
            </a:r>
          </a:p>
          <a:p>
            <a:pPr lvl="1"/>
            <a:r>
              <a:rPr lang="en-US" dirty="0" smtClean="0"/>
              <a:t>1 Channel Header per active APV25 input (=up to 48)</a:t>
            </a:r>
          </a:p>
          <a:p>
            <a:pPr lvl="1"/>
            <a:r>
              <a:rPr lang="en-US" dirty="0" smtClean="0"/>
              <a:t>2N data words with N hit strips (in case of 6 samples)</a:t>
            </a:r>
          </a:p>
          <a:p>
            <a:pPr lvl="2"/>
            <a:r>
              <a:rPr lang="en-US" dirty="0" smtClean="0"/>
              <a:t>No data words if no hits found</a:t>
            </a:r>
          </a:p>
          <a:p>
            <a:pPr lvl="1"/>
            <a:r>
              <a:rPr lang="en-US" dirty="0" smtClean="0"/>
              <a:t>1 Trailer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9/14/16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10th VXD workshop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50</a:t>
            </a:fld>
            <a:endParaRPr lang="en-US" noProof="0"/>
          </a:p>
        </p:txBody>
      </p:sp>
      <p:sp>
        <p:nvSpPr>
          <p:cNvPr id="8" name="TextBox 7"/>
          <p:cNvSpPr txBox="1"/>
          <p:nvPr/>
        </p:nvSpPr>
        <p:spPr>
          <a:xfrm>
            <a:off x="343676" y="4445322"/>
            <a:ext cx="461665" cy="1447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Main Header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4186" y="444532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95929" y="4521522"/>
            <a:ext cx="1034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One hit</a:t>
            </a:r>
          </a:p>
          <a:p>
            <a:pPr algn="ctr"/>
            <a:r>
              <a:rPr lang="en-US" dirty="0" smtClean="0"/>
              <a:t>(6 data </a:t>
            </a:r>
            <a:br>
              <a:rPr lang="en-US" dirty="0" smtClean="0"/>
            </a:br>
            <a:r>
              <a:rPr lang="en-US" dirty="0" smtClean="0"/>
              <a:t>samples)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14800" y="4523793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hits</a:t>
            </a:r>
          </a:p>
          <a:p>
            <a:pPr algn="ctr"/>
            <a:r>
              <a:rPr lang="en-US" dirty="0" smtClean="0"/>
              <a:t>(6 data samples each)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05059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29328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Trailer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80590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06211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31832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05600" y="4525746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Hits…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4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riedl\Desktop\zshitmo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18488"/>
            <a:ext cx="4730750" cy="47053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Format: Zero-suppressed + Hit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600200"/>
            <a:ext cx="3352800" cy="4755360"/>
          </a:xfrm>
        </p:spPr>
        <p:txBody>
          <a:bodyPr>
            <a:normAutofit/>
          </a:bodyPr>
          <a:lstStyle/>
          <a:p>
            <a:r>
              <a:rPr lang="en-US" dirty="0" smtClean="0"/>
              <a:t>Normally, only peak sample and peak time is sent (orange)</a:t>
            </a:r>
          </a:p>
          <a:p>
            <a:r>
              <a:rPr lang="en-US" dirty="0" smtClean="0"/>
              <a:t>Yellow sample data word(s) only appears if hit time cannot be found reliably</a:t>
            </a:r>
          </a:p>
          <a:p>
            <a:pPr lvl="1"/>
            <a:r>
              <a:rPr lang="en-US" dirty="0" smtClean="0"/>
              <a:t>E.g. double-peak due to pile-up</a:t>
            </a:r>
          </a:p>
          <a:p>
            <a:pPr lvl="1"/>
            <a:r>
              <a:rPr lang="en-US" dirty="0" smtClean="0"/>
              <a:t>“Samples Next” = 1 in such a case</a:t>
            </a:r>
          </a:p>
          <a:p>
            <a:endParaRPr lang="de-A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9/14/16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10th VXD workshop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51</a:t>
            </a:fld>
            <a:endParaRPr lang="en-US" noProof="0"/>
          </a:p>
        </p:txBody>
      </p:sp>
      <p:sp>
        <p:nvSpPr>
          <p:cNvPr id="9" name="TextBox 8"/>
          <p:cNvSpPr txBox="1"/>
          <p:nvPr/>
        </p:nvSpPr>
        <p:spPr>
          <a:xfrm>
            <a:off x="3662799" y="6278880"/>
            <a:ext cx="9701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(Only if 6 samples)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65659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86200"/>
            <a:ext cx="8535600" cy="50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Zero-suppressed + Hit Time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62200"/>
          </a:xfrm>
        </p:spPr>
        <p:txBody>
          <a:bodyPr>
            <a:normAutofit/>
          </a:bodyPr>
          <a:lstStyle/>
          <a:p>
            <a:r>
              <a:rPr lang="en-US" dirty="0" smtClean="0"/>
              <a:t>One data frame consists of</a:t>
            </a:r>
          </a:p>
          <a:p>
            <a:pPr lvl="1"/>
            <a:r>
              <a:rPr lang="en-US" dirty="0" smtClean="0"/>
              <a:t>1 Main Header</a:t>
            </a:r>
          </a:p>
          <a:p>
            <a:pPr lvl="1"/>
            <a:r>
              <a:rPr lang="en-US" dirty="0" smtClean="0"/>
              <a:t>1 Channel Header per active APV25 input (=up to 48)</a:t>
            </a:r>
          </a:p>
          <a:p>
            <a:pPr lvl="1"/>
            <a:r>
              <a:rPr lang="en-US" dirty="0" smtClean="0"/>
              <a:t>N data words with N hit strips </a:t>
            </a:r>
            <a:br>
              <a:rPr lang="en-US" dirty="0" smtClean="0"/>
            </a:br>
            <a:r>
              <a:rPr lang="en-US" dirty="0" smtClean="0"/>
              <a:t>+ 2 data words per bad hit (no timing found)</a:t>
            </a:r>
          </a:p>
          <a:p>
            <a:pPr lvl="1"/>
            <a:r>
              <a:rPr lang="en-US" dirty="0" smtClean="0"/>
              <a:t>1 Trailer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9/14/16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10th VXD workshop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52</a:t>
            </a:fld>
            <a:endParaRPr lang="en-US" noProof="0"/>
          </a:p>
        </p:txBody>
      </p:sp>
      <p:sp>
        <p:nvSpPr>
          <p:cNvPr id="8" name="TextBox 7"/>
          <p:cNvSpPr txBox="1"/>
          <p:nvPr/>
        </p:nvSpPr>
        <p:spPr>
          <a:xfrm>
            <a:off x="343676" y="4445322"/>
            <a:ext cx="461665" cy="1447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Main Header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4186" y="444532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09124" y="4523793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</a:t>
            </a:r>
          </a:p>
          <a:p>
            <a:pPr algn="ctr"/>
            <a:r>
              <a:rPr lang="en-US" dirty="0" smtClean="0"/>
              <a:t>good </a:t>
            </a:r>
          </a:p>
          <a:p>
            <a:pPr algn="ctr"/>
            <a:r>
              <a:rPr lang="en-US" dirty="0" smtClean="0"/>
              <a:t>hits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05059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29328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Trailer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51655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77276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73011" y="4438262"/>
            <a:ext cx="461665" cy="190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 smtClean="0"/>
              <a:t>Channel Header 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05600" y="4525746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Hits…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43000" y="4523793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 </a:t>
            </a:r>
          </a:p>
          <a:p>
            <a:pPr algn="ctr"/>
            <a:r>
              <a:rPr lang="en-US" dirty="0" smtClean="0"/>
              <a:t>good </a:t>
            </a:r>
          </a:p>
          <a:p>
            <a:pPr algn="ctr"/>
            <a:r>
              <a:rPr lang="en-US" dirty="0" smtClean="0"/>
              <a:t>hit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648200" y="4523793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 bad hit followed by 6 data samples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0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50825" y="6453188"/>
            <a:ext cx="871378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ja-JP" sz="1200"/>
              <a:t>20.01.2014             wacek ostrowicz						                    6/1</a:t>
            </a:r>
            <a:r>
              <a:rPr lang="pl-PL" sz="1200"/>
              <a:t>2</a:t>
            </a:r>
            <a:endParaRPr lang="en-US" altLang="ja-JP" sz="1200"/>
          </a:p>
        </p:txBody>
      </p:sp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5111750" y="476250"/>
          <a:ext cx="3421063" cy="585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Obraz - mapa bitowa" r:id="rId3" imgW="3543795" imgH="5657143" progId="Paint.Picture">
                  <p:embed/>
                </p:oleObj>
              </mc:Choice>
              <mc:Fallback>
                <p:oleObj name="Obraz - mapa bitowa" r:id="rId3" imgW="3543795" imgH="56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0" y="476250"/>
                        <a:ext cx="3421063" cy="585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50825" y="188913"/>
            <a:ext cx="8642350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ja-JP" sz="1000" b="1">
                <a:solidFill>
                  <a:schemeClr val="tx2"/>
                </a:solidFill>
              </a:rPr>
              <a:t>FTB - Changes in Hardware and Firmware. Recent status.</a:t>
            </a:r>
          </a:p>
        </p:txBody>
      </p:sp>
      <p:graphicFrame>
        <p:nvGraphicFramePr>
          <p:cNvPr id="20488" name="Object 8"/>
          <p:cNvGraphicFramePr>
            <a:graphicFrameLocks noChangeAspect="1"/>
          </p:cNvGraphicFramePr>
          <p:nvPr/>
        </p:nvGraphicFramePr>
        <p:xfrm>
          <a:off x="755650" y="476250"/>
          <a:ext cx="3382963" cy="586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name="Obraz - mapa bitowa" r:id="rId5" imgW="3266667" imgH="5668166" progId="Paint.Picture">
                  <p:embed/>
                </p:oleObj>
              </mc:Choice>
              <mc:Fallback>
                <p:oleObj name="Obraz - mapa bitowa" r:id="rId5" imgW="3266667" imgH="56681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76250"/>
                        <a:ext cx="3382963" cy="586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4356100" y="3321050"/>
            <a:ext cx="468313" cy="50323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755650" y="2528888"/>
            <a:ext cx="360363" cy="1260475"/>
          </a:xfrm>
          <a:prstGeom prst="rect">
            <a:avLst/>
          </a:prstGeom>
          <a:solidFill>
            <a:srgbClr val="FF99CC">
              <a:alpha val="50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116013" y="1268413"/>
            <a:ext cx="431800" cy="5040312"/>
          </a:xfrm>
          <a:prstGeom prst="rect">
            <a:avLst/>
          </a:prstGeom>
          <a:solidFill>
            <a:srgbClr val="FF99CC">
              <a:alpha val="50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3167063" y="3789363"/>
            <a:ext cx="468312" cy="2519362"/>
          </a:xfrm>
          <a:prstGeom prst="rect">
            <a:avLst/>
          </a:prstGeom>
          <a:solidFill>
            <a:srgbClr val="FF99CC">
              <a:alpha val="50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3635375" y="1268413"/>
            <a:ext cx="468313" cy="2520950"/>
          </a:xfrm>
          <a:prstGeom prst="rect">
            <a:avLst/>
          </a:prstGeom>
          <a:solidFill>
            <a:srgbClr val="FF99CC">
              <a:alpha val="50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55973" y="6268522"/>
            <a:ext cx="370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Current FTB data format @ Sep. 2016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57978" y="6268522"/>
            <a:ext cx="237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Future FTB data format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826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Outcomes from DESY beam test</a:t>
            </a:r>
            <a:br>
              <a:rPr kumimoji="1" lang="en-US" altLang="ja-JP" dirty="0" smtClean="0"/>
            </a:br>
            <a:r>
              <a:rPr lang="en-US" altLang="ja-JP" dirty="0" smtClean="0"/>
              <a:t>(Study of SVD event order)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06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SVD event </a:t>
            </a:r>
            <a:r>
              <a:rPr lang="en-US" altLang="ja-JP" dirty="0" smtClean="0"/>
              <a:t>number in DESY BT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6260" y="5074765"/>
            <a:ext cx="8623490" cy="142607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The FTB number is consistent with B2L number.</a:t>
            </a:r>
          </a:p>
          <a:p>
            <a:r>
              <a:rPr lang="en-US" altLang="ja-JP" dirty="0" smtClean="0"/>
              <a:t>FADC number is always B2L number – 1, but we know the cause of the problem and we are sure this doesn’t cause the observed VXD event mixing.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F549-D850-7A4B-BD10-3EDAF0EADD77}" type="slidenum">
              <a:rPr kumimoji="1" lang="ja-JP" altLang="en-US" smtClean="0"/>
              <a:t>55</a:t>
            </a:fld>
            <a:endParaRPr kumimoji="1" lang="ja-JP" altLang="en-US"/>
          </a:p>
        </p:txBody>
      </p:sp>
      <p:pic>
        <p:nvPicPr>
          <p:cNvPr id="5" name="図 4" descr="Screen Shot 2016-06-20 at 14.12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656" y="2906574"/>
            <a:ext cx="5975365" cy="1878665"/>
          </a:xfrm>
          <a:prstGeom prst="rect">
            <a:avLst/>
          </a:prstGeom>
        </p:spPr>
      </p:pic>
      <p:pic>
        <p:nvPicPr>
          <p:cNvPr id="6" name="図 5" descr="Screen Shot 2016-06-20 at 14.13.3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3" r="3109"/>
          <a:stretch/>
        </p:blipFill>
        <p:spPr>
          <a:xfrm>
            <a:off x="236260" y="1252959"/>
            <a:ext cx="8623490" cy="1653615"/>
          </a:xfrm>
          <a:prstGeom prst="rect">
            <a:avLst/>
          </a:prstGeom>
        </p:spPr>
      </p:pic>
      <p:sp>
        <p:nvSpPr>
          <p:cNvPr id="7" name="角丸四角形 6"/>
          <p:cNvSpPr/>
          <p:nvPr/>
        </p:nvSpPr>
        <p:spPr>
          <a:xfrm>
            <a:off x="2525029" y="3116098"/>
            <a:ext cx="664481" cy="1476824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3858729" y="3116098"/>
            <a:ext cx="261055" cy="1476824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67990" y="4548743"/>
            <a:ext cx="2399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FTB event num. (24-bit)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39025" y="4777588"/>
            <a:ext cx="244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/>
                </a:solidFill>
              </a:rPr>
              <a:t>FADC event num. (8-bit)</a:t>
            </a:r>
            <a:endParaRPr kumimoji="1" lang="ja-JP" altLang="en-US" dirty="0">
              <a:solidFill>
                <a:schemeClr val="accent5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1525890" y="2906574"/>
            <a:ext cx="895775" cy="147682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2894" y="4230911"/>
            <a:ext cx="164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B2L event num.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4141656" y="3116098"/>
            <a:ext cx="3740924" cy="1476824"/>
          </a:xfrm>
          <a:prstGeom prst="round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83959" y="4592922"/>
            <a:ext cx="90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hit data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cxnSp>
        <p:nvCxnSpPr>
          <p:cNvPr id="16" name="直線矢印コネクタ 15"/>
          <p:cNvCxnSpPr>
            <a:stCxn id="10" idx="0"/>
          </p:cNvCxnSpPr>
          <p:nvPr/>
        </p:nvCxnSpPr>
        <p:spPr>
          <a:xfrm flipV="1">
            <a:off x="3960498" y="4548743"/>
            <a:ext cx="42914" cy="2288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16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>
          <a:xfrm>
            <a:off x="3771770" y="1461799"/>
            <a:ext cx="2324230" cy="19757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>
            <a:off x="1216954" y="2377553"/>
            <a:ext cx="2554816" cy="391463"/>
          </a:xfrm>
          <a:prstGeom prst="rightArrow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50000"/>
                </a:schemeClr>
              </a:gs>
              <a:gs pos="80000">
                <a:schemeClr val="accent1">
                  <a:shade val="93000"/>
                  <a:satMod val="130000"/>
                  <a:alpha val="50000"/>
                </a:schemeClr>
              </a:gs>
              <a:gs pos="100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But, is the event order in FADC</a:t>
            </a:r>
            <a:br>
              <a:rPr lang="en-US" altLang="ja-JP" dirty="0" smtClean="0"/>
            </a:br>
            <a:r>
              <a:rPr lang="en-US" altLang="ja-JP" dirty="0" smtClean="0"/>
              <a:t>really correct?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25361" y="4832964"/>
            <a:ext cx="7545204" cy="1717186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 err="1" smtClean="0"/>
              <a:t>Nakao</a:t>
            </a:r>
            <a:r>
              <a:rPr kumimoji="1" lang="en-US" altLang="ja-JP" dirty="0" smtClean="0"/>
              <a:t>-san pointed out a possibility that event mixing can happen even in SVD e</a:t>
            </a:r>
            <a:r>
              <a:rPr lang="en-US" altLang="ja-JP" dirty="0" smtClean="0"/>
              <a:t>ven </a:t>
            </a:r>
            <a:r>
              <a:rPr lang="en-US" altLang="ja-JP" dirty="0"/>
              <a:t>we see good event </a:t>
            </a:r>
            <a:r>
              <a:rPr lang="en-US" altLang="ja-JP" dirty="0" smtClean="0"/>
              <a:t>numbers.</a:t>
            </a:r>
          </a:p>
          <a:p>
            <a:pPr lvl="1"/>
            <a:r>
              <a:rPr lang="en-US" altLang="ja-JP" dirty="0" smtClean="0"/>
              <a:t>Because APV25 data do not contain event number.</a:t>
            </a:r>
            <a:endParaRPr lang="en-US" altLang="ja-JP" dirty="0"/>
          </a:p>
          <a:p>
            <a:r>
              <a:rPr lang="en-US" altLang="ja-JP" dirty="0" smtClean="0"/>
              <a:t>This possibility has not been checked yet.</a:t>
            </a:r>
          </a:p>
          <a:p>
            <a:r>
              <a:rPr kumimoji="1" lang="en-US" altLang="ja-JP" dirty="0" smtClean="0"/>
              <a:t>We should </a:t>
            </a:r>
            <a:r>
              <a:rPr lang="en-US" altLang="ja-JP" dirty="0" smtClean="0"/>
              <a:t>check</a:t>
            </a:r>
            <a:r>
              <a:rPr kumimoji="1" lang="en-US" altLang="ja-JP" dirty="0" smtClean="0"/>
              <a:t> it </a:t>
            </a:r>
            <a:r>
              <a:rPr lang="en-US" altLang="ja-JP" dirty="0" smtClean="0"/>
              <a:t>by comparing</a:t>
            </a:r>
            <a:r>
              <a:rPr kumimoji="1" lang="en-US" altLang="ja-JP" dirty="0" smtClean="0"/>
              <a:t> APV25 pipeline address (= PLA) and FTSW clock counter value.</a:t>
            </a:r>
          </a:p>
          <a:p>
            <a:pPr lvl="1"/>
            <a:r>
              <a:rPr kumimoji="1" lang="en-US" altLang="ja-JP" dirty="0" smtClean="0"/>
              <a:t>Very roughly speaking, the APV25 PLA is compatible with the clock counter.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1F549-D850-7A4B-BD10-3EDAF0EADD77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6" name="六角形 5"/>
          <p:cNvSpPr/>
          <p:nvPr/>
        </p:nvSpPr>
        <p:spPr>
          <a:xfrm>
            <a:off x="2250851" y="2395090"/>
            <a:ext cx="502053" cy="354438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 smtClean="0">
                <a:solidFill>
                  <a:srgbClr val="7F7F7F"/>
                </a:solidFill>
              </a:rPr>
              <a:t>n+1</a:t>
            </a:r>
            <a:endParaRPr kumimoji="1" lang="ja-JP" altLang="en-US" dirty="0">
              <a:solidFill>
                <a:srgbClr val="7F7F7F"/>
              </a:solidFill>
            </a:endParaRPr>
          </a:p>
        </p:txBody>
      </p:sp>
      <p:sp>
        <p:nvSpPr>
          <p:cNvPr id="7" name="六角形 6"/>
          <p:cNvSpPr/>
          <p:nvPr/>
        </p:nvSpPr>
        <p:spPr>
          <a:xfrm>
            <a:off x="1635419" y="2414578"/>
            <a:ext cx="502053" cy="354438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 smtClean="0">
                <a:solidFill>
                  <a:srgbClr val="7F7F7F"/>
                </a:solidFill>
              </a:rPr>
              <a:t>n+2</a:t>
            </a:r>
            <a:endParaRPr kumimoji="1" lang="ja-JP" altLang="en-US" dirty="0">
              <a:solidFill>
                <a:srgbClr val="7F7F7F"/>
              </a:solidFill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2895288" y="2399810"/>
            <a:ext cx="502053" cy="354438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4020576" y="1831131"/>
            <a:ext cx="2075424" cy="1405751"/>
          </a:xfrm>
          <a:prstGeom prst="rightArrow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50000"/>
                </a:schemeClr>
              </a:gs>
              <a:gs pos="80000">
                <a:schemeClr val="accent1">
                  <a:shade val="93000"/>
                  <a:satMod val="130000"/>
                  <a:alpha val="50000"/>
                </a:schemeClr>
              </a:gs>
              <a:gs pos="100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六角形 11"/>
          <p:cNvSpPr/>
          <p:nvPr/>
        </p:nvSpPr>
        <p:spPr>
          <a:xfrm>
            <a:off x="4425889" y="2380325"/>
            <a:ext cx="502053" cy="354438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 smtClean="0">
                <a:solidFill>
                  <a:srgbClr val="7F7F7F"/>
                </a:solidFill>
              </a:rPr>
              <a:t>n+1</a:t>
            </a:r>
            <a:endParaRPr kumimoji="1" lang="ja-JP" altLang="en-US" dirty="0">
              <a:solidFill>
                <a:srgbClr val="7F7F7F"/>
              </a:solidFill>
            </a:endParaRPr>
          </a:p>
        </p:txBody>
      </p:sp>
      <p:sp>
        <p:nvSpPr>
          <p:cNvPr id="13" name="六角形 12"/>
          <p:cNvSpPr/>
          <p:nvPr/>
        </p:nvSpPr>
        <p:spPr>
          <a:xfrm>
            <a:off x="4420616" y="1907131"/>
            <a:ext cx="502053" cy="354438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 smtClean="0">
                <a:solidFill>
                  <a:srgbClr val="7F7F7F"/>
                </a:solidFill>
              </a:rPr>
              <a:t>n</a:t>
            </a:r>
            <a:endParaRPr kumimoji="1" lang="ja-JP" altLang="en-US" dirty="0">
              <a:solidFill>
                <a:srgbClr val="7F7F7F"/>
              </a:solidFill>
            </a:endParaRPr>
          </a:p>
        </p:txBody>
      </p:sp>
      <p:sp>
        <p:nvSpPr>
          <p:cNvPr id="14" name="六角形 13"/>
          <p:cNvSpPr/>
          <p:nvPr/>
        </p:nvSpPr>
        <p:spPr>
          <a:xfrm>
            <a:off x="4420616" y="2867677"/>
            <a:ext cx="502053" cy="354438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 smtClean="0">
                <a:solidFill>
                  <a:srgbClr val="7F7F7F"/>
                </a:solidFill>
              </a:rPr>
              <a:t>n+2</a:t>
            </a:r>
            <a:endParaRPr kumimoji="1" lang="ja-JP" altLang="en-US" dirty="0">
              <a:solidFill>
                <a:srgbClr val="7F7F7F"/>
              </a:solidFill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6196405" y="2343300"/>
            <a:ext cx="2554816" cy="391463"/>
          </a:xfrm>
          <a:prstGeom prst="rightArrow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50000"/>
                </a:schemeClr>
              </a:gs>
              <a:gs pos="80000">
                <a:schemeClr val="accent1">
                  <a:shade val="93000"/>
                  <a:satMod val="130000"/>
                  <a:alpha val="50000"/>
                </a:schemeClr>
              </a:gs>
              <a:gs pos="100000">
                <a:schemeClr val="accent1">
                  <a:shade val="94000"/>
                  <a:satMod val="135000"/>
                  <a:alpha val="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六角形 15"/>
          <p:cNvSpPr/>
          <p:nvPr/>
        </p:nvSpPr>
        <p:spPr>
          <a:xfrm>
            <a:off x="7230302" y="2374205"/>
            <a:ext cx="502053" cy="354438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rgbClr val="7F7F7F"/>
                </a:solidFill>
              </a:rPr>
              <a:t>n</a:t>
            </a:r>
            <a:endParaRPr kumimoji="1" lang="ja-JP" altLang="en-US" dirty="0">
              <a:solidFill>
                <a:srgbClr val="7F7F7F"/>
              </a:solidFill>
            </a:endParaRPr>
          </a:p>
        </p:txBody>
      </p:sp>
      <p:sp>
        <p:nvSpPr>
          <p:cNvPr id="17" name="六角形 16"/>
          <p:cNvSpPr/>
          <p:nvPr/>
        </p:nvSpPr>
        <p:spPr>
          <a:xfrm>
            <a:off x="6614870" y="2380325"/>
            <a:ext cx="502053" cy="354438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rgbClr val="7F7F7F"/>
                </a:solidFill>
              </a:rPr>
              <a:t>n+</a:t>
            </a:r>
            <a:r>
              <a:rPr lang="en-US" altLang="ja-JP" dirty="0">
                <a:solidFill>
                  <a:srgbClr val="7F7F7F"/>
                </a:solidFill>
              </a:rPr>
              <a:t>2</a:t>
            </a:r>
            <a:endParaRPr kumimoji="1" lang="ja-JP" altLang="en-US" dirty="0">
              <a:solidFill>
                <a:srgbClr val="7F7F7F"/>
              </a:solidFill>
            </a:endParaRPr>
          </a:p>
        </p:txBody>
      </p:sp>
      <p:sp>
        <p:nvSpPr>
          <p:cNvPr id="18" name="六角形 17"/>
          <p:cNvSpPr/>
          <p:nvPr/>
        </p:nvSpPr>
        <p:spPr>
          <a:xfrm>
            <a:off x="7874739" y="2365557"/>
            <a:ext cx="502053" cy="354438"/>
          </a:xfrm>
          <a:prstGeom prst="hex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rgbClr val="7F7F7F"/>
                </a:solidFill>
              </a:rPr>
              <a:t>n+1</a:t>
            </a:r>
            <a:endParaRPr kumimoji="1" lang="ja-JP" altLang="en-US" dirty="0">
              <a:solidFill>
                <a:srgbClr val="7F7F7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95288" y="4237792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FADC/FTB event numbers</a:t>
            </a:r>
          </a:p>
          <a:p>
            <a:r>
              <a:rPr lang="en-US" altLang="ja-JP" dirty="0" smtClean="0"/>
              <a:t>are added here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79131" y="2802721"/>
            <a:ext cx="267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APV25 data</a:t>
            </a:r>
          </a:p>
          <a:p>
            <a:pPr algn="ctr"/>
            <a:r>
              <a:rPr lang="en-US" altLang="ja-JP" dirty="0" smtClean="0"/>
              <a:t>but </a:t>
            </a:r>
            <a:r>
              <a:rPr kumimoji="1" lang="en-US" altLang="ja-JP" dirty="0" smtClean="0"/>
              <a:t>without event number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025054" y="3168643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/>
              <a:t>pipeline process</a:t>
            </a:r>
            <a:endParaRPr kumimoji="1" lang="en-US" altLang="ja-JP" sz="1400" b="1" dirty="0" smtClean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36172" y="1461799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signal from APV chip</a:t>
            </a:r>
            <a:endParaRPr kumimoji="1" lang="en-US" altLang="ja-JP" b="1" dirty="0" smtClean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547324" y="1461799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FADC</a:t>
            </a:r>
            <a:endParaRPr kumimoji="1" lang="en-US" altLang="ja-JP" b="1" dirty="0" smtClean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005812" y="3134155"/>
            <a:ext cx="3311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6"/>
                </a:solidFill>
              </a:rPr>
              <a:t>Event number looks good,</a:t>
            </a:r>
          </a:p>
          <a:p>
            <a:pPr algn="ctr"/>
            <a:r>
              <a:rPr lang="en-US" altLang="ja-JP" dirty="0" smtClean="0">
                <a:solidFill>
                  <a:schemeClr val="accent6"/>
                </a:solidFill>
              </a:rPr>
              <a:t>but actual event order is wrong!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190817" y="2117911"/>
            <a:ext cx="908630" cy="9778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/>
              <a:t>APV25</a:t>
            </a:r>
            <a:endParaRPr kumimoji="1" lang="ja-JP" altLang="en-US" b="1" dirty="0"/>
          </a:p>
        </p:txBody>
      </p:sp>
      <p:cxnSp>
        <p:nvCxnSpPr>
          <p:cNvPr id="30" name="直線コネクタ 29"/>
          <p:cNvCxnSpPr/>
          <p:nvPr/>
        </p:nvCxnSpPr>
        <p:spPr>
          <a:xfrm>
            <a:off x="2895288" y="4251160"/>
            <a:ext cx="31318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 flipV="1">
            <a:off x="6027140" y="2719995"/>
            <a:ext cx="1" cy="15177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角丸四角形 32"/>
          <p:cNvSpPr/>
          <p:nvPr/>
        </p:nvSpPr>
        <p:spPr>
          <a:xfrm>
            <a:off x="4465053" y="3903584"/>
            <a:ext cx="431360" cy="26736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3908949" y="3908936"/>
            <a:ext cx="431360" cy="26736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n+1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3352808" y="3914284"/>
            <a:ext cx="431360" cy="26736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n+2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7901475" y="2156289"/>
            <a:ext cx="431360" cy="26736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7266966" y="2156291"/>
            <a:ext cx="431360" cy="26736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n+1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6632091" y="2158972"/>
            <a:ext cx="431360" cy="26736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n+2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9" name="爆発 1 38"/>
          <p:cNvSpPr/>
          <p:nvPr/>
        </p:nvSpPr>
        <p:spPr>
          <a:xfrm>
            <a:off x="5079899" y="2117911"/>
            <a:ext cx="840292" cy="834207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Failure in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pPr algn="ctr"/>
            <a:r>
              <a:rPr kumimoji="1" lang="en-US" altLang="ja-JP" dirty="0" smtClean="0">
                <a:solidFill>
                  <a:srgbClr val="000000"/>
                </a:solidFill>
              </a:rPr>
              <a:t>event</a:t>
            </a:r>
          </a:p>
          <a:p>
            <a:pPr algn="ctr"/>
            <a:r>
              <a:rPr kumimoji="1" lang="en-US" altLang="ja-JP" dirty="0" smtClean="0">
                <a:solidFill>
                  <a:srgbClr val="000000"/>
                </a:solidFill>
              </a:rPr>
              <a:t>ordering</a:t>
            </a:r>
            <a:endParaRPr kumimoji="1" lang="en-US" altLang="ja-JP" sz="12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ja-JP" sz="1200" dirty="0" smtClean="0">
                <a:solidFill>
                  <a:srgbClr val="000000"/>
                </a:solidFill>
              </a:rPr>
              <a:t>(just possibility)</a:t>
            </a:r>
            <a:endParaRPr kumimoji="1" lang="ja-JP" altLang="en-US" sz="1200" dirty="0">
              <a:solidFill>
                <a:srgbClr val="000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559698" y="3628928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event numbers</a:t>
            </a:r>
            <a:endParaRPr kumimoji="1" lang="ja-JP" altLang="en-US" sz="12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84752" y="1878460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event numbers</a:t>
            </a:r>
            <a:endParaRPr kumimoji="1" lang="ja-JP" altLang="en-US" sz="12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432939" y="1962165"/>
            <a:ext cx="2293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/>
              <a:t>numbers show actual event order</a:t>
            </a:r>
          </a:p>
          <a:p>
            <a:pPr algn="ctr"/>
            <a:r>
              <a:rPr lang="en-US" altLang="ja-JP" sz="1200" dirty="0" smtClean="0"/>
              <a:t>(not written on data)</a:t>
            </a:r>
            <a:endParaRPr kumimoji="1" lang="ja-JP" altLang="en-US" sz="12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358083" y="2651452"/>
            <a:ext cx="2293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/>
              <a:t>numbers show actual event order</a:t>
            </a:r>
          </a:p>
          <a:p>
            <a:pPr algn="ctr"/>
            <a:r>
              <a:rPr lang="en-US" altLang="ja-JP" sz="1200" dirty="0" smtClean="0"/>
              <a:t>(not written on data)</a:t>
            </a:r>
            <a:endParaRPr kumimoji="1" lang="ja-JP" altLang="en-US" sz="1200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391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PLA simulation method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6700" y="1288622"/>
            <a:ext cx="8307403" cy="5087959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What is recorded on the stored data?</a:t>
            </a:r>
          </a:p>
          <a:p>
            <a:pPr lvl="1"/>
            <a:r>
              <a:rPr kumimoji="1" lang="en-US" altLang="ja-JP" dirty="0" smtClean="0"/>
              <a:t>Observed PLAs on all APV25</a:t>
            </a:r>
          </a:p>
          <a:p>
            <a:pPr lvl="1"/>
            <a:r>
              <a:rPr kumimoji="1" lang="en-US" altLang="ja-JP" dirty="0" smtClean="0"/>
              <a:t>Event number</a:t>
            </a:r>
          </a:p>
          <a:p>
            <a:pPr lvl="1"/>
            <a:r>
              <a:rPr lang="en-US" altLang="ja-JP" dirty="0" smtClean="0"/>
              <a:t>127MHz Clock counter from FTSW</a:t>
            </a:r>
          </a:p>
          <a:p>
            <a:pPr lvl="1"/>
            <a:r>
              <a:rPr kumimoji="1" lang="en-US" altLang="ja-JP" dirty="0" smtClean="0"/>
              <a:t>(Fine trigger timing on FADC system)</a:t>
            </a:r>
          </a:p>
          <a:p>
            <a:r>
              <a:rPr lang="en-US" altLang="ja-JP" dirty="0" smtClean="0"/>
              <a:t>Basically, using PLA value in event </a:t>
            </a:r>
            <a:r>
              <a:rPr lang="en-US" altLang="ja-JP" i="1" dirty="0" smtClean="0"/>
              <a:t>n-1</a:t>
            </a:r>
            <a:r>
              <a:rPr lang="en-US" altLang="ja-JP" dirty="0" smtClean="0"/>
              <a:t> and difference of FTSW clock counter values between events </a:t>
            </a:r>
            <a:r>
              <a:rPr lang="en-US" altLang="ja-JP" i="1" dirty="0" smtClean="0"/>
              <a:t>n-1</a:t>
            </a:r>
            <a:r>
              <a:rPr lang="en-US" altLang="ja-JP" dirty="0" smtClean="0"/>
              <a:t> and </a:t>
            </a:r>
            <a:r>
              <a:rPr lang="en-US" altLang="ja-JP" i="1" dirty="0" smtClean="0"/>
              <a:t>n</a:t>
            </a:r>
            <a:r>
              <a:rPr lang="en-US" altLang="ja-JP" dirty="0" smtClean="0"/>
              <a:t>, we can expect PLA value in event </a:t>
            </a:r>
            <a:r>
              <a:rPr lang="en-US" altLang="ja-JP" i="1" dirty="0" smtClean="0"/>
              <a:t>n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 smtClean="0"/>
              <a:t>However, exact expectation requires detailed understanding of APV25 data process, e.g. necessary process time for 1-event output.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In the last DESY beam test, FTSW</a:t>
            </a:r>
            <a:r>
              <a:rPr kumimoji="1" lang="en-US" altLang="ja-JP" dirty="0" smtClean="0"/>
              <a:t> applied a trigger veto for about 300usec or 100usec after every trigger accept due to an issue on PXD data taking.</a:t>
            </a:r>
          </a:p>
          <a:p>
            <a:pPr lvl="1"/>
            <a:r>
              <a:rPr kumimoji="1" lang="en-US" altLang="ja-JP" dirty="0" smtClean="0"/>
              <a:t>300usec is enough time to finish readout of all 6 samples in APV25 (6 samples x 140 clocks/sample x 31nsec/clock = 26usec).</a:t>
            </a:r>
          </a:p>
          <a:p>
            <a:r>
              <a:rPr kumimoji="1" lang="en-US" altLang="ja-JP" dirty="0" smtClean="0">
                <a:sym typeface="Wingdings"/>
              </a:rPr>
              <a:t> Always, next trigger comes after APV25 finishes to output the current event data.</a:t>
            </a:r>
          </a:p>
          <a:p>
            <a:r>
              <a:rPr lang="en-US" altLang="ja-JP" dirty="0" smtClean="0">
                <a:sym typeface="Wingdings"/>
              </a:rPr>
              <a:t>This makes the expectation of PLA behavior rather easier. We can assume a fixed number of skipped cells for the completion of the 1-event output.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8C4B-A639-9949-93D0-355532F83270}" type="slidenum">
              <a:rPr kumimoji="1" lang="ja-JP" altLang="en-US" smtClean="0"/>
              <a:t>57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431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PLA distribution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9366" y="5152275"/>
            <a:ext cx="8063447" cy="1288609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All the PLA values shown here are gray-decoded ones.</a:t>
            </a:r>
          </a:p>
          <a:p>
            <a:r>
              <a:rPr kumimoji="1" lang="en-US" altLang="ja-JP" dirty="0" smtClean="0"/>
              <a:t>I realized that PLA values range not from 0 to 191, but </a:t>
            </a:r>
            <a:r>
              <a:rPr lang="en-US" altLang="ja-JP" dirty="0"/>
              <a:t>from 32 to </a:t>
            </a:r>
            <a:r>
              <a:rPr lang="en-US" altLang="ja-JP" dirty="0" smtClean="0"/>
              <a:t>223.</a:t>
            </a:r>
          </a:p>
          <a:p>
            <a:r>
              <a:rPr kumimoji="1" lang="en-US" altLang="ja-JP" dirty="0" smtClean="0"/>
              <a:t>The distribution looks reasonably uniform within statistics.</a:t>
            </a:r>
            <a:endParaRPr kumimoji="1" lang="ja-JP" altLang="en-US" dirty="0"/>
          </a:p>
        </p:txBody>
      </p:sp>
      <p:pic>
        <p:nvPicPr>
          <p:cNvPr id="4" name="図 3" descr="canv_pla_h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562" y="1321279"/>
            <a:ext cx="5642012" cy="383099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790042" y="1226318"/>
            <a:ext cx="221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All the data in run153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8C4B-A639-9949-93D0-355532F83270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8972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Observed vs. Expected PLA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4213" y="4890517"/>
            <a:ext cx="7848600" cy="1419796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Mainly, expected PLA values are consistent with observed PLA values.</a:t>
            </a:r>
          </a:p>
          <a:p>
            <a:pPr lvl="1"/>
            <a:r>
              <a:rPr lang="en-US" altLang="ja-JP" dirty="0" smtClean="0"/>
              <a:t>Also I checked all the data in run153 other than above 200 events, but didn’t see any inconsistency from the expected values.</a:t>
            </a:r>
            <a:endParaRPr kumimoji="1" lang="en-US" altLang="ja-JP" dirty="0" smtClean="0"/>
          </a:p>
          <a:p>
            <a:r>
              <a:rPr lang="en-US" altLang="ja-JP" dirty="0" smtClean="0">
                <a:solidFill>
                  <a:schemeClr val="accent6"/>
                </a:solidFill>
              </a:rPr>
              <a:t>We can conclude SVD event order was NOT mixed up at all.</a:t>
            </a:r>
          </a:p>
          <a:p>
            <a:endParaRPr kumimoji="1" lang="ja-JP" altLang="en-US" dirty="0"/>
          </a:p>
        </p:txBody>
      </p:sp>
      <p:pic>
        <p:nvPicPr>
          <p:cNvPr id="4" name="図 3" descr="canv_pla_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171" y="1263267"/>
            <a:ext cx="5341950" cy="36272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79616" y="1263267"/>
            <a:ext cx="29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</a:t>
            </a:r>
            <a:r>
              <a:rPr kumimoji="1" lang="en-US" altLang="ja-JP" dirty="0" smtClean="0"/>
              <a:t>he first 200 events in run153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8C4B-A639-9949-93D0-355532F83270}" type="slidenum">
              <a:rPr kumimoji="1" lang="ja-JP" altLang="en-US" smtClean="0"/>
              <a:t>59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94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C:\cygwin\home\katsuro\temporary\totaldead_apv_emu_bffill2_r3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074" y="1223624"/>
            <a:ext cx="516868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4993" y="4109026"/>
            <a:ext cx="27690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threshold: 26 samples</a:t>
            </a:r>
          </a:p>
          <a:p>
            <a:r>
              <a:rPr lang="en-US" sz="1400" dirty="0" smtClean="0"/>
              <a:t>no trigger/busy propagation</a:t>
            </a:r>
          </a:p>
          <a:p>
            <a:r>
              <a:rPr lang="en-US" sz="1400" dirty="0" smtClean="0"/>
              <a:t>trigger interval: 190nsec (24 clocks)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885074" y="1210654"/>
            <a:ext cx="494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dead time vs. Raw trigger rate  (</a:t>
            </a:r>
            <a:r>
              <a:rPr lang="en-US" dirty="0"/>
              <a:t>S</a:t>
            </a:r>
            <a:r>
              <a:rPr lang="en-US" dirty="0" smtClean="0"/>
              <a:t>imulation)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489866" y="1579986"/>
            <a:ext cx="0" cy="2754868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91024" y="1579986"/>
            <a:ext cx="1395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Belle II designed</a:t>
            </a:r>
          </a:p>
          <a:p>
            <a:r>
              <a:rPr lang="en-US" sz="1400" dirty="0" smtClean="0">
                <a:solidFill>
                  <a:schemeClr val="accent6"/>
                </a:solidFill>
              </a:rPr>
              <a:t>max. trigger rate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8929" y="2125054"/>
            <a:ext cx="1453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only 6-samples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995329" y="3386700"/>
            <a:ext cx="1453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only 3-samples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38964" y="2463608"/>
            <a:ext cx="152400" cy="1948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10564" y="3268054"/>
            <a:ext cx="152400" cy="1948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Trigger Dead Time from SVD</a:t>
            </a:r>
            <a:br>
              <a:rPr lang="en-US" dirty="0" smtClean="0"/>
            </a:br>
            <a:r>
              <a:rPr lang="en-US" dirty="0" smtClean="0"/>
              <a:t>(w/ APV25 FIFO emulator)</a:t>
            </a:r>
            <a:endParaRPr lang="en-US" dirty="0"/>
          </a:p>
        </p:txBody>
      </p:sp>
      <p:sp>
        <p:nvSpPr>
          <p:cNvPr id="12" name="Right Brace 11"/>
          <p:cNvSpPr/>
          <p:nvPr/>
        </p:nvSpPr>
        <p:spPr>
          <a:xfrm>
            <a:off x="6322856" y="2658454"/>
            <a:ext cx="207785" cy="1676400"/>
          </a:xfrm>
          <a:prstGeom prst="rightBrace">
            <a:avLst>
              <a:gd name="adj1" fmla="val 8333"/>
              <a:gd name="adj2" fmla="val 14977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724400"/>
            <a:ext cx="9067800" cy="1905000"/>
          </a:xfrm>
        </p:spPr>
        <p:txBody>
          <a:bodyPr>
            <a:normAutofit fontScale="92500"/>
          </a:bodyPr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Trigger dead time at 30 kHz trigger is 3%.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endParaRPr lang="en-US" altLang="ja-JP" dirty="0" smtClean="0">
              <a:solidFill>
                <a:schemeClr val="accent6"/>
              </a:solidFill>
            </a:endParaRPr>
          </a:p>
          <a:p>
            <a:r>
              <a:rPr lang="en-US" altLang="ja-JP" dirty="0" smtClean="0"/>
              <a:t>Furthermore, the trigger dead time can be decreased by switching btw. 3-/6-samples event-by-event according to trigger timing resolution.</a:t>
            </a:r>
          </a:p>
          <a:p>
            <a:r>
              <a:rPr lang="en-US" altLang="ja-JP" dirty="0" smtClean="0"/>
              <a:t>If we can increase </a:t>
            </a:r>
            <a:r>
              <a:rPr lang="en-US" altLang="ja-JP" i="1" dirty="0" smtClean="0"/>
              <a:t>R</a:t>
            </a:r>
            <a:r>
              <a:rPr lang="en-US" altLang="ja-JP" i="1" baseline="-25000" dirty="0" smtClean="0"/>
              <a:t>3/6</a:t>
            </a:r>
            <a:r>
              <a:rPr lang="en-US" altLang="ja-JP" dirty="0" smtClean="0"/>
              <a:t> to </a:t>
            </a:r>
            <a:r>
              <a:rPr lang="en-US" altLang="ja-JP" dirty="0"/>
              <a:t>more than </a:t>
            </a:r>
            <a:r>
              <a:rPr lang="en-US" altLang="ja-JP" dirty="0" smtClean="0"/>
              <a:t>0.7, 50 kHz </a:t>
            </a:r>
            <a:r>
              <a:rPr lang="en-US" altLang="ja-JP" dirty="0"/>
              <a:t>trigger is </a:t>
            </a:r>
            <a:r>
              <a:rPr lang="en-US" altLang="ja-JP" dirty="0" smtClean="0"/>
              <a:t>also acceptable.</a:t>
            </a:r>
            <a:endParaRPr lang="en-US" altLang="ja-JP" dirty="0"/>
          </a:p>
          <a:p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10th VXD workshop</a:t>
            </a:r>
            <a:endParaRPr 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530641" y="2621723"/>
            <a:ext cx="2357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R</a:t>
            </a:r>
            <a:r>
              <a:rPr kumimoji="1" lang="en-US" altLang="ja-JP" i="1" baseline="-25000" dirty="0" smtClean="0"/>
              <a:t>3/6</a:t>
            </a:r>
            <a:r>
              <a:rPr kumimoji="1" lang="en-US" altLang="ja-JP" dirty="0" smtClean="0"/>
              <a:t>: fraction of</a:t>
            </a:r>
          </a:p>
          <a:p>
            <a:r>
              <a:rPr lang="en-US" altLang="ja-JP" dirty="0" smtClean="0"/>
              <a:t>mixed 3-samples mode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356331" y="1255450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shown at</a:t>
            </a:r>
          </a:p>
          <a:p>
            <a:r>
              <a:rPr kumimoji="1" lang="en-US" altLang="ja-JP" sz="1200" dirty="0" smtClean="0"/>
              <a:t>TRG/DAQ workshop</a:t>
            </a:r>
            <a:r>
              <a:rPr lang="en-US" altLang="ja-JP" sz="1200" dirty="0" smtClean="0"/>
              <a:t> 2014</a:t>
            </a:r>
            <a:endParaRPr kumimoji="1" lang="en-US" altLang="ja-JP" sz="1200" dirty="0" smtClean="0"/>
          </a:p>
        </p:txBody>
      </p:sp>
    </p:spTree>
    <p:extLst>
      <p:ext uri="{BB962C8B-B14F-4D97-AF65-F5344CB8AC3E}">
        <p14:creationId xmlns:p14="http://schemas.microsoft.com/office/powerpoint/2010/main" val="3021187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Observed PLA – Expected PLA</a:t>
            </a:r>
            <a:endParaRPr kumimoji="1" lang="ja-JP" altLang="en-US" dirty="0"/>
          </a:p>
        </p:txBody>
      </p:sp>
      <p:pic>
        <p:nvPicPr>
          <p:cNvPr id="4" name="図 3" descr="canv_diff_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128" y="1253820"/>
            <a:ext cx="5697574" cy="3868723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2391604" y="2933700"/>
            <a:ext cx="4267974" cy="18759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57424" y="2683448"/>
            <a:ext cx="1817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</a:rPr>
              <a:t>1 clock mismatches in PLA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79616" y="1263267"/>
            <a:ext cx="298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</a:t>
            </a:r>
            <a:r>
              <a:rPr kumimoji="1" lang="en-US" altLang="ja-JP" dirty="0" smtClean="0"/>
              <a:t>he first 200 events in run153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2233" y="5093007"/>
            <a:ext cx="8557518" cy="1418275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BUT, we see 1 clock mismatches between the observation and expectation in a fraction of about 10%.</a:t>
            </a:r>
          </a:p>
          <a:p>
            <a:r>
              <a:rPr lang="en-US" altLang="ja-JP" dirty="0" smtClean="0"/>
              <a:t>So far I don’t know the cause of the problem, but it is not related to the VXD event order mismatch problem.</a:t>
            </a:r>
          </a:p>
          <a:p>
            <a:pPr lvl="1"/>
            <a:r>
              <a:rPr kumimoji="1" lang="en-US" altLang="ja-JP" dirty="0" smtClean="0"/>
              <a:t>This will be studied further more to develop PLA emulator firmware.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8C4B-A639-9949-93D0-355532F83270}" type="slidenum">
              <a:rPr kumimoji="1" lang="ja-JP" altLang="en-US" smtClean="0"/>
              <a:t>60</a:t>
            </a:fld>
            <a:endParaRPr kumimoji="1" lang="ja-JP" altLang="en-US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77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SVD Data </a:t>
            </a:r>
            <a:r>
              <a:rPr lang="en-US" altLang="ja-JP" dirty="0"/>
              <a:t>F</a:t>
            </a:r>
            <a:r>
              <a:rPr kumimoji="1" lang="en-US" altLang="ja-JP" dirty="0" smtClean="0"/>
              <a:t>ormat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4213" y="4249300"/>
            <a:ext cx="7848600" cy="2148607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We have 4 data modes.</a:t>
            </a:r>
          </a:p>
          <a:p>
            <a:r>
              <a:rPr lang="en-US" altLang="ja-JP" dirty="0" smtClean="0"/>
              <a:t>Zero-suppression (+ hit-time) mode is for physics data taking.</a:t>
            </a:r>
          </a:p>
          <a:p>
            <a:pPr lvl="1"/>
            <a:r>
              <a:rPr lang="en-US" altLang="ja-JP" dirty="0" smtClean="0"/>
              <a:t>Raw mode: SVD internal data taking for noise, calibration, clock timing scan, etc.</a:t>
            </a:r>
          </a:p>
          <a:p>
            <a:pPr lvl="1"/>
            <a:r>
              <a:rPr kumimoji="1" lang="en-US" altLang="ja-JP" dirty="0" smtClean="0"/>
              <a:t>Transparent mode: confirmation for noise distribution and common-mode correction.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9/14/16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BADA-E89D-7F40-9AD0-166510BB2190}" type="slidenum">
              <a:rPr kumimoji="1" lang="ja-JP" altLang="en-US" smtClean="0"/>
              <a:t>7</a:t>
            </a:fld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857380"/>
              </p:ext>
            </p:extLst>
          </p:nvPr>
        </p:nvGraphicFramePr>
        <p:xfrm>
          <a:off x="224752" y="1601386"/>
          <a:ext cx="8766864" cy="25603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37982"/>
                <a:gridCol w="3558581"/>
                <a:gridCol w="3170301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i="1" dirty="0" smtClean="0"/>
                        <a:t>Raw mode</a:t>
                      </a:r>
                      <a:endParaRPr kumimoji="1" lang="ja-JP" alt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/>
                        <a:t>Raw signal</a:t>
                      </a:r>
                      <a:r>
                        <a:rPr kumimoji="1" lang="en-US" altLang="ja-JP" b="0" baseline="0" dirty="0" smtClean="0"/>
                        <a:t> shape from APV25 output</a:t>
                      </a:r>
                      <a:endParaRPr kumimoji="1" lang="ja-JP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/>
                        <a:t>SVD</a:t>
                      </a:r>
                      <a:r>
                        <a:rPr kumimoji="1" lang="en-US" altLang="ja-JP" b="0" baseline="0" dirty="0" smtClean="0"/>
                        <a:t> local data taking.</a:t>
                      </a:r>
                    </a:p>
                    <a:p>
                      <a:r>
                        <a:rPr kumimoji="1" lang="en-US" altLang="ja-JP" b="0" baseline="0" dirty="0" smtClean="0"/>
                        <a:t>(check of raw APV signal shape)</a:t>
                      </a:r>
                      <a:endParaRPr kumimoji="1" lang="ja-JP" alt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i="1" dirty="0" smtClean="0"/>
                        <a:t>Transparent</a:t>
                      </a:r>
                      <a:r>
                        <a:rPr kumimoji="1" lang="en-US" altLang="ja-JP" b="1" i="1" baseline="0" dirty="0" smtClean="0"/>
                        <a:t> mode</a:t>
                      </a:r>
                      <a:endParaRPr kumimoji="1" lang="ja-JP" alt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/>
                        <a:t>DSSD hit information</a:t>
                      </a:r>
                      <a:r>
                        <a:rPr kumimoji="1" lang="en-US" altLang="ja-JP" b="0" baseline="0" dirty="0" smtClean="0"/>
                        <a:t> w/o zero-suppression</a:t>
                      </a:r>
                      <a:endParaRPr kumimoji="1" lang="ja-JP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/>
                        <a:t>Debugging purpose.</a:t>
                      </a:r>
                    </a:p>
                    <a:p>
                      <a:r>
                        <a:rPr kumimoji="1" lang="en-US" altLang="ja-JP" b="0" dirty="0" smtClean="0"/>
                        <a:t>(check of noise distribution)</a:t>
                      </a:r>
                      <a:endParaRPr kumimoji="1" lang="ja-JP" alt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i="1" dirty="0" smtClean="0"/>
                        <a:t>Zero-suppression mode</a:t>
                      </a:r>
                      <a:endParaRPr kumimoji="1" lang="ja-JP" alt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/>
                        <a:t>DSSD</a:t>
                      </a:r>
                      <a:r>
                        <a:rPr kumimoji="1" lang="en-US" altLang="ja-JP" b="0" baseline="0" dirty="0" smtClean="0"/>
                        <a:t> </a:t>
                      </a:r>
                      <a:r>
                        <a:rPr kumimoji="1" lang="en-US" altLang="ja-JP" b="0" dirty="0" smtClean="0"/>
                        <a:t>hit</a:t>
                      </a:r>
                      <a:r>
                        <a:rPr kumimoji="1" lang="en-US" altLang="ja-JP" b="0" baseline="0" dirty="0" smtClean="0"/>
                        <a:t> information w/ zero-suppression</a:t>
                      </a:r>
                      <a:endParaRPr kumimoji="1" lang="ja-JP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rgbClr val="0070C0"/>
                          </a:solidFill>
                        </a:rPr>
                        <a:t>For physics data taking.</a:t>
                      </a:r>
                    </a:p>
                    <a:p>
                      <a:r>
                        <a:rPr kumimoji="1" lang="en-US" altLang="ja-JP" b="0" dirty="0" smtClean="0"/>
                        <a:t>Reasonable data size</a:t>
                      </a:r>
                      <a:endParaRPr kumimoji="1" lang="ja-JP" alt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i="1" dirty="0" smtClean="0"/>
                        <a:t>Zero-suppression + hit-time mode</a:t>
                      </a:r>
                      <a:endParaRPr kumimoji="1" lang="ja-JP" alt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/>
                        <a:t>Future data mode for further data size reduction. (not present yet)</a:t>
                      </a:r>
                      <a:endParaRPr kumimoji="1" lang="ja-JP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rgbClr val="0070C0"/>
                          </a:solidFill>
                        </a:rPr>
                        <a:t>For physics data taking.</a:t>
                      </a:r>
                    </a:p>
                    <a:p>
                      <a:r>
                        <a:rPr kumimoji="1" lang="en-US" altLang="ja-JP" b="0" dirty="0" smtClean="0"/>
                        <a:t>Reasonable</a:t>
                      </a:r>
                      <a:r>
                        <a:rPr kumimoji="1" lang="en-US" altLang="ja-JP" b="0" baseline="0" dirty="0" smtClean="0"/>
                        <a:t> data size</a:t>
                      </a:r>
                      <a:endParaRPr kumimoji="1" lang="ja-JP" alt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3021842" y="1240940"/>
            <a:ext cx="1708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Brief descriptions</a:t>
            </a:r>
            <a:endParaRPr kumimoji="1" lang="ja-JP" altLang="en-US" sz="1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63225" y="1252471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Main purposes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247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SVD </a:t>
            </a:r>
            <a:r>
              <a:rPr lang="en-US" dirty="0"/>
              <a:t>E</a:t>
            </a:r>
            <a:r>
              <a:rPr lang="en-US" dirty="0" smtClean="0"/>
              <a:t>vent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36048"/>
            <a:ext cx="6072886" cy="526634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Zero-suppression mode:</a:t>
            </a:r>
          </a:p>
          <a:p>
            <a:pPr lvl="1"/>
            <a:r>
              <a:rPr lang="en-US" dirty="0" smtClean="0"/>
              <a:t>The event size depends on the occupancy and the number of APV25 chips </a:t>
            </a:r>
            <a:r>
              <a:rPr lang="en-US" altLang="ja-JP" dirty="0"/>
              <a:t>(= N</a:t>
            </a:r>
            <a:r>
              <a:rPr lang="en-US" altLang="ja-JP" dirty="0" smtClean="0"/>
              <a:t>) </a:t>
            </a:r>
            <a:r>
              <a:rPr lang="en-US" dirty="0" smtClean="0"/>
              <a:t>on the FADC.</a:t>
            </a:r>
          </a:p>
          <a:p>
            <a:pPr lvl="1"/>
            <a:r>
              <a:rPr lang="en-US" b="1" dirty="0" smtClean="0"/>
              <a:t>FTB header (2 words) + FADC header (1 word) + APV header (N words) + DSSD hit data (occupancy*128*1(3-samples) or 2(6-samples) words) + FADC trailer (1 word) + FTB trailer (1 word)</a:t>
            </a:r>
          </a:p>
          <a:p>
            <a:pPr lvl="2"/>
            <a:r>
              <a:rPr lang="en-US" b="1" dirty="0" smtClean="0"/>
              <a:t>= 5 + (occ.*128 + 1)*N  words (in 3-samples/trigger) </a:t>
            </a:r>
          </a:p>
          <a:p>
            <a:pPr lvl="2"/>
            <a:r>
              <a:rPr lang="en-US" b="1" dirty="0" smtClean="0"/>
              <a:t>= 5 + (occ.*256 + 1)*N  words (in 6-samples/trigger) </a:t>
            </a:r>
          </a:p>
          <a:p>
            <a:pPr lvl="1"/>
            <a:r>
              <a:rPr lang="en-US" b="1" dirty="0" smtClean="0"/>
              <a:t>cf. 1 word = 4 Byte</a:t>
            </a:r>
          </a:p>
          <a:p>
            <a:pPr lvl="1"/>
            <a:r>
              <a:rPr lang="en-US" b="1" dirty="0" smtClean="0"/>
              <a:t>1% occupancy </a:t>
            </a:r>
            <a:r>
              <a:rPr lang="en-US" dirty="0" smtClean="0"/>
              <a:t>creates </a:t>
            </a:r>
            <a:r>
              <a:rPr lang="en-US" b="1" dirty="0" smtClean="0"/>
              <a:t>~176 words (704 Byte) </a:t>
            </a:r>
            <a:r>
              <a:rPr lang="en-US" dirty="0" smtClean="0"/>
              <a:t>data</a:t>
            </a:r>
            <a:r>
              <a:rPr lang="en-US" b="1" dirty="0" smtClean="0"/>
              <a:t> </a:t>
            </a:r>
            <a:r>
              <a:rPr lang="en-US" dirty="0" smtClean="0"/>
              <a:t>for N=48 APV25s, 6 samples</a:t>
            </a:r>
          </a:p>
          <a:p>
            <a:pPr lvl="1"/>
            <a:endParaRPr lang="en-US" dirty="0" smtClean="0"/>
          </a:p>
          <a:p>
            <a:r>
              <a:rPr lang="en-US" altLang="ja-JP" dirty="0" smtClean="0"/>
              <a:t>Transparent mode:</a:t>
            </a:r>
            <a:endParaRPr lang="en-US" altLang="ja-JP" dirty="0"/>
          </a:p>
          <a:p>
            <a:pPr lvl="1"/>
            <a:r>
              <a:rPr lang="en-US" altLang="ja-JP" b="1" dirty="0" smtClean="0"/>
              <a:t>data size: 5 + 65*sample*N words</a:t>
            </a:r>
          </a:p>
          <a:p>
            <a:pPr lvl="2"/>
            <a:r>
              <a:rPr lang="en-US" altLang="ja-JP" dirty="0" smtClean="0">
                <a:sym typeface="Symbol"/>
              </a:rPr>
              <a:t></a:t>
            </a:r>
            <a:r>
              <a:rPr lang="en-US" altLang="ja-JP" dirty="0" smtClean="0"/>
              <a:t> </a:t>
            </a:r>
            <a:r>
              <a:rPr lang="en-US" altLang="ja-JP" b="1" dirty="0"/>
              <a:t>18725 words (74.9kB</a:t>
            </a:r>
            <a:r>
              <a:rPr lang="en-US" altLang="ja-JP" b="1" dirty="0" smtClean="0"/>
              <a:t>) </a:t>
            </a:r>
            <a:r>
              <a:rPr lang="en-US" altLang="ja-JP" dirty="0" smtClean="0"/>
              <a:t>for N=48 and 6 samples.</a:t>
            </a:r>
            <a:endParaRPr lang="en-US" altLang="ja-JP" b="1" dirty="0" smtClean="0"/>
          </a:p>
          <a:p>
            <a:pPr lvl="1"/>
            <a:r>
              <a:rPr lang="en-US" altLang="ja-JP" dirty="0" smtClean="0"/>
              <a:t>In small trigger rate, this data size can also be taken with Belle II DAQ.</a:t>
            </a:r>
            <a:endParaRPr lang="en-US" altLang="ja-JP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9/14/16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10th VXD workshop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44708" y="6021411"/>
            <a:ext cx="373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The numbers </a:t>
            </a:r>
            <a:r>
              <a:rPr lang="en-US" altLang="ja-JP" sz="1400" dirty="0" smtClean="0"/>
              <a:t>of data sizes in this slide are sums of FADC+FTB data, but without B2L data.</a:t>
            </a:r>
            <a:endParaRPr kumimoji="1" lang="ja-JP" altLang="en-US" sz="1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103" y="2043895"/>
            <a:ext cx="3219897" cy="2471253"/>
          </a:xfrm>
          <a:prstGeom prst="rect">
            <a:avLst/>
          </a:prstGeom>
        </p:spPr>
      </p:pic>
      <p:sp>
        <p:nvSpPr>
          <p:cNvPr id="9" name="円/楕円 8"/>
          <p:cNvSpPr/>
          <p:nvPr/>
        </p:nvSpPr>
        <p:spPr>
          <a:xfrm>
            <a:off x="7999865" y="3503815"/>
            <a:ext cx="72991" cy="8759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077446" y="3348347"/>
            <a:ext cx="56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SVD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93955" y="1654843"/>
            <a:ext cx="25890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Expected COPPER CPU usage</a:t>
            </a:r>
          </a:p>
          <a:p>
            <a:r>
              <a:rPr kumimoji="1" lang="en-US" altLang="ja-JP" sz="1600" dirty="0" smtClean="0"/>
              <a:t>(in 30 kHz trigger rate ?)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70217" y="4456752"/>
            <a:ext cx="1933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Plot is made by Yamada-san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95478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riedl\Desktop\tanaka_schem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82"/>
          <a:stretch/>
        </p:blipFill>
        <p:spPr bwMode="auto">
          <a:xfrm>
            <a:off x="1576614" y="1278816"/>
            <a:ext cx="6131276" cy="4444093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SVD Grounding Scheme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9574" y="5620712"/>
            <a:ext cx="8023239" cy="880121"/>
          </a:xfrm>
        </p:spPr>
        <p:txBody>
          <a:bodyPr/>
          <a:lstStyle/>
          <a:p>
            <a:r>
              <a:rPr kumimoji="1" lang="en-US" altLang="ja-JP" dirty="0" smtClean="0"/>
              <a:t>Baseline of SVD grounding scheme is already finalized and agreed with the Belle II grounding group.</a:t>
            </a:r>
            <a:endParaRPr kumimoji="1" lang="ja-JP" alt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9/14/16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10th VXD workshop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9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nference_Katsuro">
  <a:themeElements>
    <a:clrScheme name="Katsuro-Presentation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FFC000"/>
      </a:accent1>
      <a:accent2>
        <a:srgbClr val="0070C0"/>
      </a:accent2>
      <a:accent3>
        <a:srgbClr val="FFFF00"/>
      </a:accent3>
      <a:accent4>
        <a:srgbClr val="92D050"/>
      </a:accent4>
      <a:accent5>
        <a:srgbClr val="00B050"/>
      </a:accent5>
      <a:accent6>
        <a:srgbClr val="FF0000"/>
      </a:accent6>
      <a:hlink>
        <a:srgbClr val="33CC33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kiosk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BCEB1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3E3D5"/>
        </a:accent5>
        <a:accent6>
          <a:srgbClr val="2D5C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FB727"/>
        </a:accent1>
        <a:accent2>
          <a:srgbClr val="4F78BA"/>
        </a:accent2>
        <a:accent3>
          <a:srgbClr val="FFFFFF"/>
        </a:accent3>
        <a:accent4>
          <a:srgbClr val="000000"/>
        </a:accent4>
        <a:accent5>
          <a:srgbClr val="FFD8AC"/>
        </a:accent5>
        <a:accent6>
          <a:srgbClr val="476CA8"/>
        </a:accent6>
        <a:hlink>
          <a:srgbClr val="93CE4C"/>
        </a:hlink>
        <a:folHlink>
          <a:srgbClr val="FF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DDD7"/>
        </a:accent1>
        <a:accent2>
          <a:srgbClr val="4454CE"/>
        </a:accent2>
        <a:accent3>
          <a:srgbClr val="FFFFFF"/>
        </a:accent3>
        <a:accent4>
          <a:srgbClr val="000000"/>
        </a:accent4>
        <a:accent5>
          <a:srgbClr val="B7EBE8"/>
        </a:accent5>
        <a:accent6>
          <a:srgbClr val="3D4BBA"/>
        </a:accent6>
        <a:hlink>
          <a:srgbClr val="9999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Conference_Katsuro.thmx</Template>
  <TotalTime>4128</TotalTime>
  <Words>4792</Words>
  <Application>Microsoft Macintosh PowerPoint</Application>
  <PresentationFormat>画面に合わせる (4:3)</PresentationFormat>
  <Paragraphs>753</Paragraphs>
  <Slides>60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60</vt:i4>
      </vt:variant>
    </vt:vector>
  </HeadingPairs>
  <TitlesOfParts>
    <vt:vector size="62" baseType="lpstr">
      <vt:lpstr>Conference_Katsuro</vt:lpstr>
      <vt:lpstr>Obraz - mapa bitowa</vt:lpstr>
      <vt:lpstr>SVD DAQ status -inputs for BPAC-</vt:lpstr>
      <vt:lpstr>Specification of SVD DAQ</vt:lpstr>
      <vt:lpstr>SVD Readout System Overview (phase-3)</vt:lpstr>
      <vt:lpstr>APV25 and Requirement on Triggers</vt:lpstr>
      <vt:lpstr>Requirement on Belle II trigger latency</vt:lpstr>
      <vt:lpstr>Simulated Trigger Dead Time from SVD (w/ APV25 FIFO emulator)</vt:lpstr>
      <vt:lpstr>SVD Data Format</vt:lpstr>
      <vt:lpstr>SVD Event Size</vt:lpstr>
      <vt:lpstr>SVD Grounding Scheme</vt:lpstr>
      <vt:lpstr>Development Status/Schedule (Hardware, Firmware, and Slow Control)</vt:lpstr>
      <vt:lpstr>Summary of SVD-DAQ Development Status</vt:lpstr>
      <vt:lpstr>Electronics Preparation Status</vt:lpstr>
      <vt:lpstr>Power Supply Preparation Status</vt:lpstr>
      <vt:lpstr>Patch Panel for Power Supply and Issue of Separation Voltage Polarity</vt:lpstr>
      <vt:lpstr>Firmware Preparation Status</vt:lpstr>
      <vt:lpstr>Remaining Tasks in Firmware Development</vt:lpstr>
      <vt:lpstr>PowerPoint プレゼンテーション</vt:lpstr>
      <vt:lpstr>PowerPoint プレゼンテーション</vt:lpstr>
      <vt:lpstr>Manpower for SVD-DAQ Development</vt:lpstr>
      <vt:lpstr>Global Schedule</vt:lpstr>
      <vt:lpstr>Performance Study (Results from Beam Test at DESY)</vt:lpstr>
      <vt:lpstr>VXD Beam Test Campaign</vt:lpstr>
      <vt:lpstr>History of DESY VXD BT campaign</vt:lpstr>
      <vt:lpstr>PowerPoint プレゼンテーション</vt:lpstr>
      <vt:lpstr>PowerPoint プレゼンテーション</vt:lpstr>
      <vt:lpstr>SVD setup in DESY BT campaign (1)</vt:lpstr>
      <vt:lpstr>SVD setup in DESY BT campaign (2)</vt:lpstr>
      <vt:lpstr>PowerPoint プレゼンテーション</vt:lpstr>
      <vt:lpstr>DAQ setup in DESY BT campaign</vt:lpstr>
      <vt:lpstr>Measured momentum distribution in SVD</vt:lpstr>
      <vt:lpstr>PowerPoint プレゼンテーション</vt:lpstr>
      <vt:lpstr>PowerPoint プレゼンテーション</vt:lpstr>
      <vt:lpstr>SVD hit/cluster inefficiency (1 - efficiency)</vt:lpstr>
      <vt:lpstr>Fiducial acceptance of SVD ladders</vt:lpstr>
      <vt:lpstr>Future Study Items and 3rd Beam Test</vt:lpstr>
      <vt:lpstr>SVD Noise Study</vt:lpstr>
      <vt:lpstr>Strange Noise Observed in 1st Beam Test (Jan. 2014)</vt:lpstr>
      <vt:lpstr>Noise Test in 2nd DESY Beam Test</vt:lpstr>
      <vt:lpstr>Noise Study Setup</vt:lpstr>
      <vt:lpstr>Noise Study Results</vt:lpstr>
      <vt:lpstr>Prospect of Noise Study</vt:lpstr>
      <vt:lpstr>Summary</vt:lpstr>
      <vt:lpstr>Summary</vt:lpstr>
      <vt:lpstr>backup slides from here</vt:lpstr>
      <vt:lpstr>Data Format: Raw Mode</vt:lpstr>
      <vt:lpstr>Raw Mode Example</vt:lpstr>
      <vt:lpstr>Data Format: Transparent Mode</vt:lpstr>
      <vt:lpstr>Transparent Mode Example</vt:lpstr>
      <vt:lpstr>Data Format: Zero-suppressed Mode</vt:lpstr>
      <vt:lpstr>Zero-suppressed Mode Example</vt:lpstr>
      <vt:lpstr>Data Format: Zero-suppressed + Hit Time</vt:lpstr>
      <vt:lpstr>Zero-suppressed + Hit Time Example</vt:lpstr>
      <vt:lpstr>PowerPoint プレゼンテーション</vt:lpstr>
      <vt:lpstr>Outcomes from DESY beam test (Study of SVD event order)</vt:lpstr>
      <vt:lpstr>SVD event number in DESY BT</vt:lpstr>
      <vt:lpstr>But, is the event order in FADC really correct?</vt:lpstr>
      <vt:lpstr>PLA simulation method</vt:lpstr>
      <vt:lpstr>PLA distribution</vt:lpstr>
      <vt:lpstr>Observed vs. Expected PLA</vt:lpstr>
      <vt:lpstr>Observed PLA – Expected PLA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SVD DAQ</dc:title>
  <dc:creator>Nakamura Katsuro</dc:creator>
  <cp:lastModifiedBy>Nakamura Katsuro</cp:lastModifiedBy>
  <cp:revision>481</cp:revision>
  <dcterms:created xsi:type="dcterms:W3CDTF">2016-09-04T00:14:18Z</dcterms:created>
  <dcterms:modified xsi:type="dcterms:W3CDTF">2016-09-14T13:01:30Z</dcterms:modified>
</cp:coreProperties>
</file>