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1"/>
  </p:notesMasterIdLst>
  <p:handoutMasterIdLst>
    <p:handoutMasterId r:id="rId42"/>
  </p:handoutMasterIdLst>
  <p:sldIdLst>
    <p:sldId id="256" r:id="rId3"/>
    <p:sldId id="259" r:id="rId4"/>
    <p:sldId id="257" r:id="rId5"/>
    <p:sldId id="258" r:id="rId6"/>
    <p:sldId id="262" r:id="rId7"/>
    <p:sldId id="260" r:id="rId8"/>
    <p:sldId id="261" r:id="rId9"/>
    <p:sldId id="263" r:id="rId10"/>
    <p:sldId id="264" r:id="rId11"/>
    <p:sldId id="309" r:id="rId12"/>
    <p:sldId id="312" r:id="rId13"/>
    <p:sldId id="313" r:id="rId14"/>
    <p:sldId id="314" r:id="rId15"/>
    <p:sldId id="316" r:id="rId16"/>
    <p:sldId id="317" r:id="rId17"/>
    <p:sldId id="287" r:id="rId18"/>
    <p:sldId id="315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662" autoAdjust="0"/>
  </p:normalViewPr>
  <p:slideViewPr>
    <p:cSldViewPr snapToGrid="0" snapToObjects="1">
      <p:cViewPr varScale="1">
        <p:scale>
          <a:sx n="69" d="100"/>
          <a:sy n="69" d="100"/>
        </p:scale>
        <p:origin x="-13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A0A73-69BC-C143-B914-E3F21C9FBC62}" type="datetimeFigureOut">
              <a:rPr kumimoji="1" lang="ja-JP" altLang="en-US" smtClean="0"/>
              <a:t>9/15/16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070E1-E1DE-F144-A968-97EB4A877A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8375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C5631-689F-0043-94DB-695184151C38}" type="datetimeFigureOut">
              <a:rPr kumimoji="1" lang="ja-JP" altLang="en-US" smtClean="0"/>
              <a:t>9/15/16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6D6FE-93D0-FE48-98EB-64DF8DF9EF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5094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122CA1-7B2E-48A3-9688-B308A95EDF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7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 sz="2400" dirty="0">
              <a:solidFill>
                <a:prstClr val="black"/>
              </a:solidFill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393700" y="393700"/>
            <a:ext cx="13589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kumimoji="1" lang="en-US" altLang="ja-JP" sz="4400" b="1" dirty="0" smtClean="0">
                <a:solidFill>
                  <a:schemeClr val="bg1"/>
                </a:solidFill>
              </a:rPr>
              <a:t>KEK</a:t>
            </a:r>
            <a:endParaRPr kumimoji="1" lang="ja-JP" altLang="en-US" sz="4400" b="1" dirty="0">
              <a:solidFill>
                <a:schemeClr val="bg1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5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5852510" y="350103"/>
            <a:ext cx="3230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2400" b="1" dirty="0" smtClean="0">
                <a:solidFill>
                  <a:srgbClr val="FFFFFF"/>
                </a:solidFill>
              </a:rPr>
              <a:t>High Energy Accelerator</a:t>
            </a:r>
            <a:endParaRPr kumimoji="1" lang="en-US" altLang="ja-JP" sz="2400" b="1" baseline="0" dirty="0" smtClean="0">
              <a:solidFill>
                <a:srgbClr val="FFFFFF"/>
              </a:solidFill>
            </a:endParaRPr>
          </a:p>
          <a:p>
            <a:pPr algn="ctr"/>
            <a:r>
              <a:rPr kumimoji="1" lang="en-US" altLang="ja-JP" sz="2400" b="1" baseline="0" dirty="0" smtClean="0">
                <a:solidFill>
                  <a:srgbClr val="FFFFFF"/>
                </a:solidFill>
              </a:rPr>
              <a:t>Research Organization</a:t>
            </a:r>
            <a:endParaRPr kumimoji="1" lang="en-US" altLang="ja-JP" sz="2400" b="1" dirty="0">
              <a:solidFill>
                <a:srgbClr val="FFFFFF"/>
              </a:solidFill>
            </a:endParaRP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5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392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683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gray">
          <a:xfrm>
            <a:off x="2057400" y="6621463"/>
            <a:ext cx="7086600" cy="250825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gray">
          <a:xfrm>
            <a:off x="-14288" y="0"/>
            <a:ext cx="9158288" cy="141287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00" name="Oval 4" descr="80%"/>
          <p:cNvSpPr>
            <a:spLocks noChangeArrowheads="1"/>
          </p:cNvSpPr>
          <p:nvPr/>
        </p:nvSpPr>
        <p:spPr bwMode="gray">
          <a:xfrm>
            <a:off x="152400" y="0"/>
            <a:ext cx="1981200" cy="14478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2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01" name="Oval 5" descr="75%"/>
          <p:cNvSpPr>
            <a:spLocks noChangeArrowheads="1"/>
          </p:cNvSpPr>
          <p:nvPr/>
        </p:nvSpPr>
        <p:spPr bwMode="gray">
          <a:xfrm>
            <a:off x="457200" y="165100"/>
            <a:ext cx="1295400" cy="1066800"/>
          </a:xfrm>
          <a:prstGeom prst="ellipse">
            <a:avLst/>
          </a:prstGeom>
          <a:pattFill prst="pct75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02" name="Oval 6" descr="80%"/>
          <p:cNvSpPr>
            <a:spLocks noChangeArrowheads="1"/>
          </p:cNvSpPr>
          <p:nvPr/>
        </p:nvSpPr>
        <p:spPr bwMode="gray">
          <a:xfrm>
            <a:off x="393700" y="393700"/>
            <a:ext cx="1358900" cy="609600"/>
          </a:xfrm>
          <a:prstGeom prst="ellipse">
            <a:avLst/>
          </a:prstGeom>
          <a:pattFill prst="pct80">
            <a:fgClr>
              <a:schemeClr val="accent2"/>
            </a:fgClr>
            <a:bgClr>
              <a:schemeClr val="tx1"/>
            </a:bgClr>
          </a:patt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914400"/>
            <a:r>
              <a:rPr lang="en-US" altLang="ja-JP" sz="4400" b="1" dirty="0">
                <a:solidFill>
                  <a:srgbClr val="FFFFFF"/>
                </a:solidFill>
                <a:latin typeface="Calibri"/>
                <a:ea typeface="ＭＳ Ｐゴシック"/>
              </a:rPr>
              <a:t>KEK</a:t>
            </a:r>
            <a:endParaRPr lang="ja-JP" altLang="en-US" sz="4400" b="1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95288" y="2852738"/>
            <a:ext cx="8424862" cy="936625"/>
          </a:xfrm>
        </p:spPr>
        <p:txBody>
          <a:bodyPr/>
          <a:lstStyle>
            <a:lvl1pPr algn="ctr">
              <a:defRPr sz="400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ja-JP" altLang="ja-JP" dirty="0"/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933825"/>
            <a:ext cx="8064500" cy="57467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800" b="0">
                <a:solidFill>
                  <a:schemeClr val="hlink"/>
                </a:solidFill>
              </a:defRPr>
            </a:lvl1pPr>
          </a:lstStyle>
          <a:p>
            <a:r>
              <a:rPr lang="en-US" altLang="ja-JP" smtClean="0"/>
              <a:t>Click to edit Master subtitle style</a:t>
            </a:r>
            <a:endParaRPr lang="ja-JP" altLang="ja-JP"/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gray">
          <a:xfrm>
            <a:off x="2195513" y="0"/>
            <a:ext cx="6948487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91400" y="0"/>
            <a:ext cx="1143000" cy="304800"/>
            <a:chOff x="4704" y="0"/>
            <a:chExt cx="720" cy="336"/>
          </a:xfrm>
        </p:grpSpPr>
        <p:sp>
          <p:nvSpPr>
            <p:cNvPr id="4107" name="Rectangle 11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108" name="Rectangle 12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109" name="Rectangle 13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110" name="Rectangle 14"/>
          <p:cNvSpPr>
            <a:spLocks noChangeArrowheads="1"/>
          </p:cNvSpPr>
          <p:nvPr/>
        </p:nvSpPr>
        <p:spPr bwMode="gray">
          <a:xfrm>
            <a:off x="0" y="0"/>
            <a:ext cx="2209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gray">
          <a:xfrm>
            <a:off x="0" y="1384300"/>
            <a:ext cx="9144000" cy="2159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gray">
          <a:xfrm>
            <a:off x="0" y="1219200"/>
            <a:ext cx="9144000" cy="228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gray">
          <a:xfrm>
            <a:off x="5852510" y="350103"/>
            <a:ext cx="3230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altLang="ja-JP" sz="2400" b="1" dirty="0">
                <a:solidFill>
                  <a:srgbClr val="FFFFFF"/>
                </a:solidFill>
                <a:latin typeface="Calibri"/>
                <a:ea typeface="ＭＳ Ｐゴシック"/>
              </a:rPr>
              <a:t>High Energy Accelerator</a:t>
            </a:r>
          </a:p>
          <a:p>
            <a:pPr algn="ctr" defTabSz="914400"/>
            <a:r>
              <a:rPr lang="en-US" altLang="ja-JP" sz="2400" b="1" dirty="0">
                <a:solidFill>
                  <a:srgbClr val="FFFFFF"/>
                </a:solidFill>
                <a:latin typeface="Calibri"/>
                <a:ea typeface="ＭＳ Ｐゴシック"/>
              </a:rPr>
              <a:t>Research Organization</a:t>
            </a:r>
          </a:p>
        </p:txBody>
      </p:sp>
      <p:sp>
        <p:nvSpPr>
          <p:cNvPr id="4114" name="Rectangle 18"/>
          <p:cNvSpPr>
            <a:spLocks noGrp="1" noChangeArrowheads="1"/>
          </p:cNvSpPr>
          <p:nvPr>
            <p:ph type="dt" sz="half" idx="2"/>
          </p:nvPr>
        </p:nvSpPr>
        <p:spPr>
          <a:xfrm>
            <a:off x="65881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ja-JP" smtClean="0">
                <a:solidFill>
                  <a:srgbClr val="FFFFFF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3590925" y="6611938"/>
            <a:ext cx="2133600" cy="2682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gray">
          <a:xfrm flipH="1">
            <a:off x="0" y="12192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0" y="6616700"/>
            <a:ext cx="2700338" cy="255588"/>
            <a:chOff x="0" y="4168"/>
            <a:chExt cx="1701" cy="161"/>
          </a:xfrm>
        </p:grpSpPr>
        <p:sp>
          <p:nvSpPr>
            <p:cNvPr id="4118" name="Rectangle 22"/>
            <p:cNvSpPr>
              <a:spLocks noChangeArrowheads="1"/>
            </p:cNvSpPr>
            <p:nvPr/>
          </p:nvSpPr>
          <p:spPr bwMode="gray">
            <a:xfrm>
              <a:off x="0" y="4171"/>
              <a:ext cx="1501" cy="158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4119" name="AutoShape 23"/>
            <p:cNvSpPr>
              <a:spLocks noChangeArrowheads="1"/>
            </p:cNvSpPr>
            <p:nvPr userDrawn="1"/>
          </p:nvSpPr>
          <p:spPr bwMode="gray">
            <a:xfrm>
              <a:off x="930" y="4168"/>
              <a:ext cx="771" cy="157"/>
            </a:xfrm>
            <a:prstGeom prst="parallelogram">
              <a:avLst>
                <a:gd name="adj" fmla="val 122771"/>
              </a:avLst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4120" name="Rectangle 24"/>
          <p:cNvSpPr>
            <a:spLocks noGrp="1" noChangeArrowheads="1"/>
          </p:cNvSpPr>
          <p:nvPr>
            <p:ph type="ftr" sz="quarter" idx="3"/>
          </p:nvPr>
        </p:nvSpPr>
        <p:spPr>
          <a:xfrm>
            <a:off x="179388" y="6588125"/>
            <a:ext cx="2232025" cy="268288"/>
          </a:xfrm>
        </p:spPr>
        <p:txBody>
          <a:bodyPr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10th VXD Workshop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2" descr="http://legacy.kek.jp/photoarchive/logo/keklogo-b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342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0" grpId="1" animBg="1"/>
      <p:bldP spid="4101" grpId="0" animBg="1"/>
      <p:bldP spid="4101" grpId="1" animBg="1"/>
      <p:bldP spid="4102" grpId="0" animBg="1"/>
      <p:bldP spid="4102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786214" cy="357166"/>
          </a:xfrm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858016" y="6500834"/>
            <a:ext cx="2133600" cy="268287"/>
          </a:xfrm>
        </p:spPr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837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933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300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14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6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角丸四角形 5"/>
          <p:cNvSpPr/>
          <p:nvPr userDrawn="1"/>
        </p:nvSpPr>
        <p:spPr>
          <a:xfrm>
            <a:off x="609600" y="1600200"/>
            <a:ext cx="990600" cy="464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 userDrawn="1"/>
        </p:nvSpPr>
        <p:spPr>
          <a:xfrm>
            <a:off x="2572274" y="1600200"/>
            <a:ext cx="990600" cy="464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 userDrawn="1"/>
        </p:nvSpPr>
        <p:spPr>
          <a:xfrm>
            <a:off x="5239183" y="1600200"/>
            <a:ext cx="990600" cy="464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角丸四角形 8"/>
          <p:cNvSpPr/>
          <p:nvPr userDrawn="1"/>
        </p:nvSpPr>
        <p:spPr>
          <a:xfrm>
            <a:off x="8001000" y="1600200"/>
            <a:ext cx="990600" cy="4648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" name="テキスト ボックス 9"/>
          <p:cNvSpPr txBox="1"/>
          <p:nvPr userDrawn="1"/>
        </p:nvSpPr>
        <p:spPr>
          <a:xfrm>
            <a:off x="7679883" y="269050"/>
            <a:ext cx="149271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buFont typeface="Arial"/>
              <a:buNone/>
            </a:pP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Necessary information</a:t>
            </a:r>
          </a:p>
          <a:p>
            <a:pPr marL="171450" indent="-171450" defTabSz="914400">
              <a:buFont typeface="Arial"/>
              <a:buChar char="•"/>
            </a:pP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type</a:t>
            </a:r>
          </a:p>
          <a:p>
            <a:pPr marL="171450" indent="-171450" defTabSz="914400">
              <a:buFont typeface="Arial"/>
              <a:buChar char="•"/>
            </a:pP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dimension </a:t>
            </a:r>
          </a:p>
          <a:p>
            <a:pPr marL="171450" indent="-171450" defTabSz="914400">
              <a:buFont typeface="Arial"/>
              <a:buChar char="•"/>
            </a:pP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length</a:t>
            </a:r>
          </a:p>
          <a:p>
            <a:pPr marL="171450" indent="-171450" defTabSz="914400">
              <a:buFont typeface="Arial"/>
              <a:buChar char="•"/>
            </a:pPr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(Flammability rating)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76200" y="3810000"/>
            <a:ext cx="54102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 userDrawn="1"/>
        </p:nvSpPr>
        <p:spPr>
          <a:xfrm>
            <a:off x="0" y="2514600"/>
            <a:ext cx="63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FWD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 userDrawn="1"/>
        </p:nvSpPr>
        <p:spPr>
          <a:xfrm>
            <a:off x="0" y="4800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BWD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4" name="テキスト ボックス 13"/>
          <p:cNvSpPr txBox="1"/>
          <p:nvPr userDrawn="1"/>
        </p:nvSpPr>
        <p:spPr>
          <a:xfrm>
            <a:off x="914400" y="12192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 userDrawn="1"/>
        </p:nvSpPr>
        <p:spPr>
          <a:xfrm>
            <a:off x="2438400" y="1219200"/>
            <a:ext cx="125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Dock Space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テキスト ボックス 15"/>
          <p:cNvSpPr txBox="1"/>
          <p:nvPr userDrawn="1"/>
        </p:nvSpPr>
        <p:spPr>
          <a:xfrm>
            <a:off x="5029200" y="1219200"/>
            <a:ext cx="14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Top of Belle II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 userDrawn="1"/>
        </p:nvSpPr>
        <p:spPr>
          <a:xfrm>
            <a:off x="8001000" y="12192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E-hat 2F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63998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10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714612" y="6429396"/>
            <a:ext cx="3786214" cy="357166"/>
          </a:xfrm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858016" y="6500834"/>
            <a:ext cx="2133600" cy="268287"/>
          </a:xfrm>
        </p:spPr>
        <p:txBody>
          <a:bodyPr/>
          <a:lstStyle>
            <a:lvl1pPr>
              <a:defRPr sz="1200"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7312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03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ja-JP" smtClean="0"/>
              <a:t>Click icon to add picture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1147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50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70663" y="333375"/>
            <a:ext cx="1962150" cy="5976938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4213" y="333375"/>
            <a:ext cx="5734050" cy="5976938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3599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467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42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4713" y="1412875"/>
            <a:ext cx="3848100" cy="48974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41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6923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693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648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28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プレースホルダーまでドラッグするかアイコンをクリックして図を追加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950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7358078" y="5072078"/>
            <a:ext cx="357166" cy="3214678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464475" y="5036359"/>
            <a:ext cx="357166" cy="3286116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643174" y="6500834"/>
            <a:ext cx="3929090" cy="357166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prstClr val="black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ja-JP" altLang="en-US">
              <a:solidFill>
                <a:prstClr val="black"/>
              </a:solidFill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029200" y="0"/>
            <a:ext cx="4100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kumimoji="1" lang="en-US" altLang="ja-JP" sz="1400" b="1" dirty="0" smtClean="0">
                <a:solidFill>
                  <a:srgbClr val="FFFFFF"/>
                </a:solidFill>
              </a:rPr>
              <a:t>KEK</a:t>
            </a:r>
            <a:r>
              <a:rPr kumimoji="1" lang="en-US" altLang="ja-JP" sz="1400" b="1" baseline="0" dirty="0" smtClean="0">
                <a:solidFill>
                  <a:srgbClr val="FFFFFF"/>
                </a:solidFill>
              </a:rPr>
              <a:t> (High Energy Accelerator Research Organization)</a:t>
            </a:r>
            <a:endParaRPr kumimoji="1" lang="en-US" altLang="ja-JP" sz="1400" b="1" dirty="0">
              <a:solidFill>
                <a:srgbClr val="FFFFFF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9574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4612" y="6429396"/>
            <a:ext cx="378621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200">
                <a:latin typeface="Verdana" pitchFamily="34" charset="0"/>
              </a:defRPr>
            </a:lvl1pPr>
          </a:lstStyle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58016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fld id="{CA7779EA-E0F9-A046-B586-78351781EAC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ja-JP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kumimoji="1" lang="ja-JP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33375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951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手操作入力 29"/>
          <p:cNvSpPr/>
          <p:nvPr/>
        </p:nvSpPr>
        <p:spPr>
          <a:xfrm rot="16200000" flipH="1">
            <a:off x="7358078" y="5072078"/>
            <a:ext cx="357166" cy="3214678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フローチャート : 手操作入力 27"/>
          <p:cNvSpPr/>
          <p:nvPr/>
        </p:nvSpPr>
        <p:spPr>
          <a:xfrm rot="5400000">
            <a:off x="1464475" y="5036359"/>
            <a:ext cx="357166" cy="3286116"/>
          </a:xfrm>
          <a:prstGeom prst="flowChartManualInp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台形 30"/>
          <p:cNvSpPr/>
          <p:nvPr/>
        </p:nvSpPr>
        <p:spPr>
          <a:xfrm flipV="1">
            <a:off x="2643174" y="6500834"/>
            <a:ext cx="3929090" cy="357166"/>
          </a:xfrm>
          <a:prstGeom prst="trapezoid">
            <a:avLst>
              <a:gd name="adj" fmla="val 1435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gray">
          <a:xfrm>
            <a:off x="-14288" y="0"/>
            <a:ext cx="9158288" cy="126841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400" y="260350"/>
            <a:ext cx="1981200" cy="927100"/>
            <a:chOff x="96" y="0"/>
            <a:chExt cx="1248" cy="912"/>
          </a:xfrm>
        </p:grpSpPr>
        <p:sp>
          <p:nvSpPr>
            <p:cNvPr id="3076" name="Oval 4" descr="80%"/>
            <p:cNvSpPr>
              <a:spLocks noChangeArrowheads="1"/>
            </p:cNvSpPr>
            <p:nvPr userDrawn="1"/>
          </p:nvSpPr>
          <p:spPr bwMode="gray">
            <a:xfrm>
              <a:off x="96" y="0"/>
              <a:ext cx="1248" cy="912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2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077" name="Oval 5" descr="75%"/>
            <p:cNvSpPr>
              <a:spLocks noChangeArrowheads="1"/>
            </p:cNvSpPr>
            <p:nvPr userDrawn="1"/>
          </p:nvSpPr>
          <p:spPr bwMode="gray">
            <a:xfrm>
              <a:off x="288" y="104"/>
              <a:ext cx="816" cy="672"/>
            </a:xfrm>
            <a:prstGeom prst="ellipse">
              <a:avLst/>
            </a:prstGeom>
            <a:pattFill prst="pct75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078" name="Oval 6" descr="80%"/>
            <p:cNvSpPr>
              <a:spLocks noChangeArrowheads="1"/>
            </p:cNvSpPr>
            <p:nvPr userDrawn="1"/>
          </p:nvSpPr>
          <p:spPr bwMode="gray">
            <a:xfrm>
              <a:off x="440" y="248"/>
              <a:ext cx="480" cy="384"/>
            </a:xfrm>
            <a:prstGeom prst="ellipse">
              <a:avLst/>
            </a:prstGeom>
            <a:pattFill prst="pct80">
              <a:fgClr>
                <a:schemeClr val="accent2"/>
              </a:fgClr>
              <a:bgClr>
                <a:schemeClr val="tx1"/>
              </a:bgClr>
            </a:patt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0" y="0"/>
            <a:ext cx="9144000" cy="333375"/>
          </a:xfrm>
          <a:prstGeom prst="rect">
            <a:avLst/>
          </a:prstGeom>
          <a:gradFill rotWithShape="0">
            <a:gsLst>
              <a:gs pos="0">
                <a:schemeClr val="hlink">
                  <a:gamma/>
                  <a:tint val="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/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95288" y="0"/>
            <a:ext cx="1143000" cy="304800"/>
            <a:chOff x="4704" y="0"/>
            <a:chExt cx="720" cy="336"/>
          </a:xfrm>
        </p:grpSpPr>
        <p:sp>
          <p:nvSpPr>
            <p:cNvPr id="3081" name="Rectangle 9"/>
            <p:cNvSpPr>
              <a:spLocks noChangeArrowheads="1"/>
            </p:cNvSpPr>
            <p:nvPr userDrawn="1"/>
          </p:nvSpPr>
          <p:spPr bwMode="gray">
            <a:xfrm>
              <a:off x="4704" y="0"/>
              <a:ext cx="48" cy="336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082" name="Rectangle 10"/>
            <p:cNvSpPr>
              <a:spLocks noChangeArrowheads="1"/>
            </p:cNvSpPr>
            <p:nvPr userDrawn="1"/>
          </p:nvSpPr>
          <p:spPr bwMode="gray">
            <a:xfrm>
              <a:off x="5040" y="0"/>
              <a:ext cx="48" cy="336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5376" y="0"/>
              <a:ext cx="48" cy="33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gray">
          <a:xfrm>
            <a:off x="5029200" y="0"/>
            <a:ext cx="4100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en-US" altLang="ja-JP" sz="1400" b="1" dirty="0">
                <a:solidFill>
                  <a:srgbClr val="FFFFFF"/>
                </a:solidFill>
                <a:latin typeface="Calibri"/>
                <a:ea typeface="ＭＳ Ｐゴシック"/>
              </a:rPr>
              <a:t>KEK (High Energy Accelerator Research Organization)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84213" y="1412875"/>
            <a:ext cx="7848600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ja-JP" altLang="ja-JP" smtClean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509574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 defTabSz="914400"/>
            <a:r>
              <a:rPr kumimoji="0"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714612" y="6429396"/>
            <a:ext cx="3786214" cy="35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spcBef>
                <a:spcPct val="50000"/>
              </a:spcBef>
              <a:defRPr kumimoji="0" sz="1200">
                <a:latin typeface="Verdana" pitchFamily="34" charset="0"/>
              </a:defRPr>
            </a:lvl1pPr>
          </a:lstStyle>
          <a:p>
            <a:pPr defTabSz="914400"/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858016" y="6500834"/>
            <a:ext cx="2133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 defTabSz="914400"/>
            <a:fld id="{B6F15528-21DE-4FAA-801E-634DDDAF4B2B}" type="slidenum">
              <a:rPr kumimoji="0"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892175"/>
            <a:ext cx="9144000" cy="400050"/>
            <a:chOff x="0" y="562"/>
            <a:chExt cx="5760" cy="252"/>
          </a:xfrm>
        </p:grpSpPr>
        <p:sp>
          <p:nvSpPr>
            <p:cNvPr id="3090" name="Rectangle 18"/>
            <p:cNvSpPr>
              <a:spLocks noChangeArrowheads="1"/>
            </p:cNvSpPr>
            <p:nvPr/>
          </p:nvSpPr>
          <p:spPr bwMode="gray">
            <a:xfrm>
              <a:off x="0" y="678"/>
              <a:ext cx="5760" cy="1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914400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0" y="562"/>
              <a:ext cx="5760" cy="138"/>
              <a:chOff x="0" y="576"/>
              <a:chExt cx="5760" cy="138"/>
            </a:xfrm>
          </p:grpSpPr>
          <p:sp>
            <p:nvSpPr>
              <p:cNvPr id="3092" name="Rectangle 20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grpSp>
          <p:nvGrpSpPr>
            <p:cNvPr id="6" name="Group 23"/>
            <p:cNvGrpSpPr>
              <a:grpSpLocks/>
            </p:cNvGrpSpPr>
            <p:nvPr userDrawn="1"/>
          </p:nvGrpSpPr>
          <p:grpSpPr bwMode="auto">
            <a:xfrm>
              <a:off x="0" y="571"/>
              <a:ext cx="5760" cy="138"/>
              <a:chOff x="0" y="576"/>
              <a:chExt cx="5760" cy="138"/>
            </a:xfrm>
          </p:grpSpPr>
          <p:sp>
            <p:nvSpPr>
              <p:cNvPr id="3096" name="Rectangle 24"/>
              <p:cNvSpPr>
                <a:spLocks noChangeArrowheads="1"/>
              </p:cNvSpPr>
              <p:nvPr/>
            </p:nvSpPr>
            <p:spPr bwMode="gray">
              <a:xfrm flipH="1" flipV="1">
                <a:off x="0" y="666"/>
                <a:ext cx="5760" cy="48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gray">
              <a:xfrm flipH="1" flipV="1">
                <a:off x="4656" y="576"/>
                <a:ext cx="1104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gray">
              <a:xfrm flipH="1" flipV="1">
                <a:off x="4560" y="576"/>
                <a:ext cx="96" cy="96"/>
              </a:xfrm>
              <a:custGeom>
                <a:avLst/>
                <a:gdLst/>
                <a:ahLst/>
                <a:cxnLst>
                  <a:cxn ang="0">
                    <a:pos x="192" y="0"/>
                  </a:cxn>
                  <a:cxn ang="0">
                    <a:pos x="0" y="0"/>
                  </a:cxn>
                  <a:cxn ang="0">
                    <a:pos x="0" y="192"/>
                  </a:cxn>
                  <a:cxn ang="0">
                    <a:pos x="192" y="0"/>
                  </a:cxn>
                </a:cxnLst>
                <a:rect l="0" t="0" r="r" b="b"/>
                <a:pathLst>
                  <a:path w="192" h="192">
                    <a:moveTo>
                      <a:pt x="192" y="0"/>
                    </a:moveTo>
                    <a:lnTo>
                      <a:pt x="0" y="0"/>
                    </a:lnTo>
                    <a:lnTo>
                      <a:pt x="0" y="192"/>
                    </a:lnTo>
                    <a:lnTo>
                      <a:pt x="192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914400"/>
                <a:endParaRPr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</p:grpSp>
      <p:sp>
        <p:nvSpPr>
          <p:cNvPr id="3099" name="Rectangle 27"/>
          <p:cNvSpPr>
            <a:spLocks noGrp="1" noChangeArrowheads="1"/>
          </p:cNvSpPr>
          <p:nvPr>
            <p:ph type="title"/>
          </p:nvPr>
        </p:nvSpPr>
        <p:spPr bwMode="gray">
          <a:xfrm>
            <a:off x="0" y="333375"/>
            <a:ext cx="9144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ja-JP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01635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 b="1">
          <a:ln>
            <a:solidFill>
              <a:sysClr val="windowText" lastClr="000000"/>
            </a:solidFill>
          </a:ln>
          <a:solidFill>
            <a:schemeClr val="bg1"/>
          </a:solidFill>
          <a:effectLst>
            <a:glow rad="63500">
              <a:schemeClr val="tx1">
                <a:alpha val="40000"/>
              </a:schemeClr>
            </a:glo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bg1"/>
          </a:solidFill>
          <a:latin typeface="ＭＳ Ｐゴシック" charset="-128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kumimoji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confluence.desy.de/download/attachments/35009203/PLUME_cables_in_Beast-Phase2_2016-02-29.pdf?api=v2" TargetMode="Externa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belle.kek.jp/secured/bgmpdf/2005/1115/Ushiroda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 smtClean="0"/>
              <a:t>Phase-2 VXD+BEAST2</a:t>
            </a:r>
            <a:br>
              <a:rPr kumimoji="1" lang="en-US" altLang="ja-JP" dirty="0" smtClean="0"/>
            </a:br>
            <a:r>
              <a:rPr kumimoji="1" lang="en-US" altLang="ja-JP" dirty="0" smtClean="0"/>
              <a:t>Rack Location, Cable Routing, </a:t>
            </a:r>
            <a:br>
              <a:rPr kumimoji="1" lang="en-US" altLang="ja-JP" dirty="0" smtClean="0"/>
            </a:br>
            <a:r>
              <a:rPr lang="en-US" altLang="ja-JP" dirty="0" smtClean="0"/>
              <a:t>and </a:t>
            </a:r>
            <a:r>
              <a:rPr kumimoji="1" lang="en-US" altLang="ja-JP" dirty="0" smtClean="0"/>
              <a:t>Cable Specification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1188" y="4309005"/>
            <a:ext cx="8064500" cy="574675"/>
          </a:xfrm>
        </p:spPr>
        <p:txBody>
          <a:bodyPr/>
          <a:lstStyle/>
          <a:p>
            <a:r>
              <a:rPr kumimoji="1" lang="en-US" altLang="ja-JP" dirty="0" smtClean="0"/>
              <a:t>Katsuro Nakamura</a:t>
            </a:r>
          </a:p>
          <a:p>
            <a:r>
              <a:rPr lang="en-US" altLang="ja-JP" dirty="0" smtClean="0"/>
              <a:t>Sep. 15, 2016</a:t>
            </a:r>
          </a:p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th</a:t>
            </a:r>
            <a:r>
              <a:rPr kumimoji="1" lang="en-US" altLang="ja-JP" dirty="0" smtClean="0"/>
              <a:t> VXD workshop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7779EA-E0F9-A046-B586-78351781EAC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690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Confirmation of</a:t>
            </a:r>
            <a:br>
              <a:rPr kumimoji="1" lang="en-US" altLang="ja-JP" dirty="0" smtClean="0"/>
            </a:br>
            <a:r>
              <a:rPr kumimoji="1" lang="en-US" altLang="ja-JP" dirty="0" smtClean="0"/>
              <a:t>Flammability and Halogen Contamination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The good flammability and halogen-freeness are confirmed on the most of the cables to be installed.</a:t>
            </a:r>
          </a:p>
          <a:p>
            <a:r>
              <a:rPr kumimoji="1" lang="en-US" altLang="ja-JP" dirty="0" smtClean="0"/>
              <a:t>But the following items are not yet: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PLUME data cables</a:t>
            </a:r>
            <a:r>
              <a:rPr kumimoji="1" lang="en-US" altLang="ja-JP" dirty="0" smtClean="0"/>
              <a:t> (VHDCI cable)</a:t>
            </a:r>
          </a:p>
          <a:p>
            <a:pPr lvl="2"/>
            <a:r>
              <a:rPr kumimoji="1" lang="en-US" altLang="ja-JP" dirty="0" smtClean="0"/>
              <a:t>Halogen contamination</a:t>
            </a:r>
          </a:p>
          <a:p>
            <a:pPr lvl="1"/>
            <a:r>
              <a:rPr lang="en-US" altLang="ja-JP" dirty="0" smtClean="0">
                <a:solidFill>
                  <a:srgbClr val="FF0000"/>
                </a:solidFill>
              </a:rPr>
              <a:t>TPC both HV cables</a:t>
            </a:r>
          </a:p>
          <a:p>
            <a:pPr lvl="2"/>
            <a:r>
              <a:rPr lang="en-US" altLang="ja-JP" dirty="0"/>
              <a:t>Flammability + Halogen contamination</a:t>
            </a:r>
          </a:p>
          <a:p>
            <a:pPr lvl="1"/>
            <a:r>
              <a:rPr kumimoji="1" lang="en-US" altLang="ja-JP" dirty="0" smtClean="0">
                <a:solidFill>
                  <a:srgbClr val="FF0000"/>
                </a:solidFill>
              </a:rPr>
              <a:t>He3 HV cable</a:t>
            </a:r>
          </a:p>
          <a:p>
            <a:pPr lvl="2"/>
            <a:r>
              <a:rPr lang="en-US" altLang="ja-JP" dirty="0"/>
              <a:t>Flammability + Halogen contamination</a:t>
            </a:r>
          </a:p>
          <a:p>
            <a:r>
              <a:rPr kumimoji="1" lang="en-US" altLang="ja-JP" dirty="0" smtClean="0"/>
              <a:t>They must be solved before the installation.</a:t>
            </a:r>
          </a:p>
          <a:p>
            <a:pPr lvl="1"/>
            <a:r>
              <a:rPr lang="en-US" altLang="ja-JP" dirty="0" smtClean="0"/>
              <a:t>Although the cable replacement requires a big modification of the system, but especially halogen-free is important for safe operation of VXD+BEAST.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779EA-E0F9-A046-B586-78351781EAC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7083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Constraint on cabling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213" y="5333999"/>
            <a:ext cx="7848600" cy="1143001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dirty="0" smtClean="0"/>
              <a:t>CO2 pipe, which will be routed before our installation, is rather thick and other cables cannot cross the pipe in the CDC wall region.</a:t>
            </a:r>
          </a:p>
          <a:p>
            <a:r>
              <a:rPr lang="en-US" altLang="ja-JP" dirty="0" smtClean="0"/>
              <a:t>Thick power cables of SVD and PXD.</a:t>
            </a:r>
          </a:p>
          <a:p>
            <a:pPr lvl="1"/>
            <a:r>
              <a:rPr kumimoji="1" lang="en-US" altLang="ja-JP" dirty="0" smtClean="0"/>
              <a:t>Maybe no problem, but we should keep it in our mind.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図 4" descr="Screen Shot 2016-06-20 at 9.56.2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95400"/>
            <a:ext cx="5943600" cy="3949269"/>
          </a:xfrm>
          <a:prstGeom prst="rect">
            <a:avLst/>
          </a:prstGeom>
        </p:spPr>
      </p:pic>
      <p:sp>
        <p:nvSpPr>
          <p:cNvPr id="7" name="角丸四角形 6"/>
          <p:cNvSpPr/>
          <p:nvPr/>
        </p:nvSpPr>
        <p:spPr>
          <a:xfrm>
            <a:off x="1905000" y="2819400"/>
            <a:ext cx="1143000" cy="228600"/>
          </a:xfrm>
          <a:prstGeom prst="roundRect">
            <a:avLst/>
          </a:prstGeom>
          <a:noFill/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28870" y="4953000"/>
            <a:ext cx="321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Phase-3 cable route on CDC wall</a:t>
            </a:r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953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cable paths on CDC wall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6200" y="4572000"/>
            <a:ext cx="6858000" cy="1905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PXD and SVD signal cables will go to top.</a:t>
            </a:r>
          </a:p>
          <a:p>
            <a:r>
              <a:rPr kumimoji="1" lang="en-US" altLang="ja-JP" dirty="0" smtClean="0"/>
              <a:t>FANGS and CLAWS go to horizontal.</a:t>
            </a:r>
            <a:endParaRPr lang="en-US" altLang="ja-JP" dirty="0" smtClean="0"/>
          </a:p>
          <a:p>
            <a:r>
              <a:rPr lang="en-US" altLang="ja-JP" dirty="0" smtClean="0"/>
              <a:t>PLUME, TPC, and He3 go to top as well.</a:t>
            </a:r>
          </a:p>
          <a:p>
            <a:pPr lvl="1"/>
            <a:endParaRPr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図 4" descr="Screen Shot 2016-06-20 at 10.12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6640"/>
            <a:ext cx="2857461" cy="2608986"/>
          </a:xfrm>
          <a:prstGeom prst="rect">
            <a:avLst/>
          </a:prstGeom>
        </p:spPr>
      </p:pic>
      <p:pic>
        <p:nvPicPr>
          <p:cNvPr id="6" name="図 5" descr="Screen Shot 2016-06-20 at 10.12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42" y="1676400"/>
            <a:ext cx="2772932" cy="26670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657600" y="284964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ym typeface="Wingdings"/>
              </a:rPr>
              <a:t> E-hut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648200" y="2849640"/>
            <a:ext cx="96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E-hut </a:t>
            </a:r>
            <a:r>
              <a:rPr kumimoji="1" lang="en-US" altLang="ja-JP" dirty="0" smtClean="0">
                <a:sym typeface="Wingdings"/>
              </a:rPr>
              <a:t> </a:t>
            </a:r>
            <a:endParaRPr kumimoji="1" lang="ja-JP" altLang="en-US" dirty="0"/>
          </a:p>
        </p:txBody>
      </p:sp>
      <p:sp>
        <p:nvSpPr>
          <p:cNvPr id="9" name="フリーフォーム 8"/>
          <p:cNvSpPr/>
          <p:nvPr/>
        </p:nvSpPr>
        <p:spPr>
          <a:xfrm>
            <a:off x="2610412" y="1844278"/>
            <a:ext cx="1794028" cy="496251"/>
          </a:xfrm>
          <a:custGeom>
            <a:avLst/>
            <a:gdLst>
              <a:gd name="connsiteX0" fmla="*/ 0 w 1794028"/>
              <a:gd name="connsiteY0" fmla="*/ 496251 h 496251"/>
              <a:gd name="connsiteX1" fmla="*/ 393073 w 1794028"/>
              <a:gd name="connsiteY1" fmla="*/ 2344 h 496251"/>
              <a:gd name="connsiteX2" fmla="*/ 1431191 w 1794028"/>
              <a:gd name="connsiteY2" fmla="*/ 304736 h 496251"/>
              <a:gd name="connsiteX3" fmla="*/ 1794028 w 1794028"/>
              <a:gd name="connsiteY3" fmla="*/ 183780 h 496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4028" h="496251">
                <a:moveTo>
                  <a:pt x="0" y="496251"/>
                </a:moveTo>
                <a:cubicBezTo>
                  <a:pt x="77270" y="265257"/>
                  <a:pt x="154541" y="34263"/>
                  <a:pt x="393073" y="2344"/>
                </a:cubicBezTo>
                <a:cubicBezTo>
                  <a:pt x="631605" y="-29575"/>
                  <a:pt x="1197699" y="274497"/>
                  <a:pt x="1431191" y="304736"/>
                </a:cubicBezTo>
                <a:cubicBezTo>
                  <a:pt x="1664683" y="334975"/>
                  <a:pt x="1794028" y="183780"/>
                  <a:pt x="1794028" y="183780"/>
                </a:cubicBezTo>
              </a:path>
            </a:pathLst>
          </a:custGeom>
          <a:ln w="57150" cmpd="sng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81419" y="1332556"/>
            <a:ext cx="1421112" cy="2648400"/>
          </a:xfrm>
          <a:custGeom>
            <a:avLst/>
            <a:gdLst>
              <a:gd name="connsiteX0" fmla="*/ 1421112 w 1421112"/>
              <a:gd name="connsiteY0" fmla="*/ 2409057 h 2648400"/>
              <a:gd name="connsiteX1" fmla="*/ 1179220 w 1421112"/>
              <a:gd name="connsiteY1" fmla="*/ 2630811 h 2648400"/>
              <a:gd name="connsiteX2" fmla="*/ 574492 w 1421112"/>
              <a:gd name="connsiteY2" fmla="*/ 2489694 h 2648400"/>
              <a:gd name="connsiteX3" fmla="*/ 30236 w 1421112"/>
              <a:gd name="connsiteY3" fmla="*/ 1350684 h 2648400"/>
              <a:gd name="connsiteX4" fmla="*/ 282206 w 1421112"/>
              <a:gd name="connsiteY4" fmla="*/ 483827 h 2648400"/>
              <a:gd name="connsiteX5" fmla="*/ 0 w 1421112"/>
              <a:gd name="connsiteY5" fmla="*/ 0 h 26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1112" h="2648400">
                <a:moveTo>
                  <a:pt x="1421112" y="2409057"/>
                </a:moveTo>
                <a:cubicBezTo>
                  <a:pt x="1370717" y="2513214"/>
                  <a:pt x="1320323" y="2617372"/>
                  <a:pt x="1179220" y="2630811"/>
                </a:cubicBezTo>
                <a:cubicBezTo>
                  <a:pt x="1038117" y="2644251"/>
                  <a:pt x="765989" y="2703048"/>
                  <a:pt x="574492" y="2489694"/>
                </a:cubicBezTo>
                <a:cubicBezTo>
                  <a:pt x="382995" y="2276340"/>
                  <a:pt x="78950" y="1684995"/>
                  <a:pt x="30236" y="1350684"/>
                </a:cubicBezTo>
                <a:cubicBezTo>
                  <a:pt x="-18478" y="1016373"/>
                  <a:pt x="287245" y="708941"/>
                  <a:pt x="282206" y="483827"/>
                </a:cubicBezTo>
                <a:cubicBezTo>
                  <a:pt x="277167" y="258713"/>
                  <a:pt x="138583" y="129356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2912776" y="2147547"/>
            <a:ext cx="1552137" cy="646570"/>
          </a:xfrm>
          <a:custGeom>
            <a:avLst/>
            <a:gdLst>
              <a:gd name="connsiteX0" fmla="*/ 0 w 1552137"/>
              <a:gd name="connsiteY0" fmla="*/ 646570 h 646570"/>
              <a:gd name="connsiteX1" fmla="*/ 413231 w 1552137"/>
              <a:gd name="connsiteY1" fmla="*/ 434896 h 646570"/>
              <a:gd name="connsiteX2" fmla="*/ 604729 w 1552137"/>
              <a:gd name="connsiteY2" fmla="*/ 11547 h 646570"/>
              <a:gd name="connsiteX3" fmla="*/ 1179221 w 1552137"/>
              <a:gd name="connsiteY3" fmla="*/ 112344 h 646570"/>
              <a:gd name="connsiteX4" fmla="*/ 1552137 w 1552137"/>
              <a:gd name="connsiteY4" fmla="*/ 31707 h 64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137" h="646570">
                <a:moveTo>
                  <a:pt x="0" y="646570"/>
                </a:moveTo>
                <a:cubicBezTo>
                  <a:pt x="156221" y="593651"/>
                  <a:pt x="312443" y="540733"/>
                  <a:pt x="413231" y="434896"/>
                </a:cubicBezTo>
                <a:cubicBezTo>
                  <a:pt x="514019" y="329059"/>
                  <a:pt x="477064" y="65306"/>
                  <a:pt x="604729" y="11547"/>
                </a:cubicBezTo>
                <a:cubicBezTo>
                  <a:pt x="732394" y="-42212"/>
                  <a:pt x="1021320" y="108984"/>
                  <a:pt x="1179221" y="112344"/>
                </a:cubicBezTo>
                <a:cubicBezTo>
                  <a:pt x="1337122" y="115704"/>
                  <a:pt x="1552137" y="31707"/>
                  <a:pt x="1552137" y="31707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 12"/>
          <p:cNvSpPr/>
          <p:nvPr/>
        </p:nvSpPr>
        <p:spPr>
          <a:xfrm>
            <a:off x="5099878" y="1846473"/>
            <a:ext cx="1602530" cy="433578"/>
          </a:xfrm>
          <a:custGeom>
            <a:avLst/>
            <a:gdLst>
              <a:gd name="connsiteX0" fmla="*/ 1602530 w 1602530"/>
              <a:gd name="connsiteY0" fmla="*/ 433578 h 433578"/>
              <a:gd name="connsiteX1" fmla="*/ 1159063 w 1602530"/>
              <a:gd name="connsiteY1" fmla="*/ 149 h 433578"/>
              <a:gd name="connsiteX2" fmla="*/ 463625 w 1602530"/>
              <a:gd name="connsiteY2" fmla="*/ 383179 h 433578"/>
              <a:gd name="connsiteX3" fmla="*/ 0 w 1602530"/>
              <a:gd name="connsiteY3" fmla="*/ 262222 h 433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2530" h="433578">
                <a:moveTo>
                  <a:pt x="1602530" y="433578"/>
                </a:moveTo>
                <a:cubicBezTo>
                  <a:pt x="1475705" y="221063"/>
                  <a:pt x="1348880" y="8549"/>
                  <a:pt x="1159063" y="149"/>
                </a:cubicBezTo>
                <a:cubicBezTo>
                  <a:pt x="969246" y="-8251"/>
                  <a:pt x="656802" y="339500"/>
                  <a:pt x="463625" y="383179"/>
                </a:cubicBezTo>
                <a:cubicBezTo>
                  <a:pt x="270448" y="426858"/>
                  <a:pt x="0" y="262222"/>
                  <a:pt x="0" y="262222"/>
                </a:cubicBezTo>
              </a:path>
            </a:pathLst>
          </a:custGeom>
          <a:ln w="57150" cmpd="sng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リーフォーム 16"/>
          <p:cNvSpPr/>
          <p:nvPr/>
        </p:nvSpPr>
        <p:spPr>
          <a:xfrm flipH="1">
            <a:off x="7848600" y="1325640"/>
            <a:ext cx="1143000" cy="2648400"/>
          </a:xfrm>
          <a:custGeom>
            <a:avLst/>
            <a:gdLst>
              <a:gd name="connsiteX0" fmla="*/ 1421112 w 1421112"/>
              <a:gd name="connsiteY0" fmla="*/ 2409057 h 2648400"/>
              <a:gd name="connsiteX1" fmla="*/ 1179220 w 1421112"/>
              <a:gd name="connsiteY1" fmla="*/ 2630811 h 2648400"/>
              <a:gd name="connsiteX2" fmla="*/ 574492 w 1421112"/>
              <a:gd name="connsiteY2" fmla="*/ 2489694 h 2648400"/>
              <a:gd name="connsiteX3" fmla="*/ 30236 w 1421112"/>
              <a:gd name="connsiteY3" fmla="*/ 1350684 h 2648400"/>
              <a:gd name="connsiteX4" fmla="*/ 282206 w 1421112"/>
              <a:gd name="connsiteY4" fmla="*/ 483827 h 2648400"/>
              <a:gd name="connsiteX5" fmla="*/ 0 w 1421112"/>
              <a:gd name="connsiteY5" fmla="*/ 0 h 26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1112" h="2648400">
                <a:moveTo>
                  <a:pt x="1421112" y="2409057"/>
                </a:moveTo>
                <a:cubicBezTo>
                  <a:pt x="1370717" y="2513214"/>
                  <a:pt x="1320323" y="2617372"/>
                  <a:pt x="1179220" y="2630811"/>
                </a:cubicBezTo>
                <a:cubicBezTo>
                  <a:pt x="1038117" y="2644251"/>
                  <a:pt x="765989" y="2703048"/>
                  <a:pt x="574492" y="2489694"/>
                </a:cubicBezTo>
                <a:cubicBezTo>
                  <a:pt x="382995" y="2276340"/>
                  <a:pt x="78950" y="1684995"/>
                  <a:pt x="30236" y="1350684"/>
                </a:cubicBezTo>
                <a:cubicBezTo>
                  <a:pt x="-18478" y="1016373"/>
                  <a:pt x="287245" y="708941"/>
                  <a:pt x="282206" y="483827"/>
                </a:cubicBezTo>
                <a:cubicBezTo>
                  <a:pt x="277167" y="258713"/>
                  <a:pt x="138583" y="129356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6363605" y="1152769"/>
            <a:ext cx="2337252" cy="3317621"/>
          </a:xfrm>
          <a:custGeom>
            <a:avLst/>
            <a:gdLst>
              <a:gd name="connsiteX0" fmla="*/ 201318 w 2337252"/>
              <a:gd name="connsiteY0" fmla="*/ 2530231 h 3317621"/>
              <a:gd name="connsiteX1" fmla="*/ 25472 w 2337252"/>
              <a:gd name="connsiteY1" fmla="*/ 2872154 h 3317621"/>
              <a:gd name="connsiteX2" fmla="*/ 689780 w 2337252"/>
              <a:gd name="connsiteY2" fmla="*/ 3272693 h 3317621"/>
              <a:gd name="connsiteX3" fmla="*/ 1520164 w 2337252"/>
              <a:gd name="connsiteY3" fmla="*/ 3243385 h 3317621"/>
              <a:gd name="connsiteX4" fmla="*/ 2291933 w 2337252"/>
              <a:gd name="connsiteY4" fmla="*/ 2696308 h 3317621"/>
              <a:gd name="connsiteX5" fmla="*/ 2213780 w 2337252"/>
              <a:gd name="connsiteY5" fmla="*/ 1856154 h 3317621"/>
              <a:gd name="connsiteX6" fmla="*/ 1940241 w 2337252"/>
              <a:gd name="connsiteY6" fmla="*/ 976923 h 3317621"/>
              <a:gd name="connsiteX7" fmla="*/ 1061010 w 2337252"/>
              <a:gd name="connsiteY7" fmla="*/ 468923 h 3317621"/>
              <a:gd name="connsiteX8" fmla="*/ 807010 w 2337252"/>
              <a:gd name="connsiteY8" fmla="*/ 205154 h 3317621"/>
              <a:gd name="connsiteX9" fmla="*/ 767933 w 2337252"/>
              <a:gd name="connsiteY9" fmla="*/ 0 h 33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37252" h="3317621">
                <a:moveTo>
                  <a:pt x="201318" y="2530231"/>
                </a:moveTo>
                <a:cubicBezTo>
                  <a:pt x="72690" y="2639320"/>
                  <a:pt x="-55938" y="2748410"/>
                  <a:pt x="25472" y="2872154"/>
                </a:cubicBezTo>
                <a:cubicBezTo>
                  <a:pt x="106882" y="2995898"/>
                  <a:pt x="440665" y="3210821"/>
                  <a:pt x="689780" y="3272693"/>
                </a:cubicBezTo>
                <a:cubicBezTo>
                  <a:pt x="938895" y="3334565"/>
                  <a:pt x="1253139" y="3339449"/>
                  <a:pt x="1520164" y="3243385"/>
                </a:cubicBezTo>
                <a:cubicBezTo>
                  <a:pt x="1787189" y="3147321"/>
                  <a:pt x="2176330" y="2927513"/>
                  <a:pt x="2291933" y="2696308"/>
                </a:cubicBezTo>
                <a:cubicBezTo>
                  <a:pt x="2407536" y="2465103"/>
                  <a:pt x="2272395" y="2142718"/>
                  <a:pt x="2213780" y="1856154"/>
                </a:cubicBezTo>
                <a:cubicBezTo>
                  <a:pt x="2155165" y="1569590"/>
                  <a:pt x="2132369" y="1208128"/>
                  <a:pt x="1940241" y="976923"/>
                </a:cubicBezTo>
                <a:cubicBezTo>
                  <a:pt x="1748113" y="745718"/>
                  <a:pt x="1249882" y="597551"/>
                  <a:pt x="1061010" y="468923"/>
                </a:cubicBezTo>
                <a:cubicBezTo>
                  <a:pt x="872138" y="340295"/>
                  <a:pt x="855856" y="283308"/>
                  <a:pt x="807010" y="205154"/>
                </a:cubicBezTo>
                <a:cubicBezTo>
                  <a:pt x="758164" y="127000"/>
                  <a:pt x="767933" y="0"/>
                  <a:pt x="767933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フリーフォーム 18"/>
          <p:cNvSpPr/>
          <p:nvPr/>
        </p:nvSpPr>
        <p:spPr>
          <a:xfrm>
            <a:off x="5656128" y="1201615"/>
            <a:ext cx="3210243" cy="3419429"/>
          </a:xfrm>
          <a:custGeom>
            <a:avLst/>
            <a:gdLst>
              <a:gd name="connsiteX0" fmla="*/ 645026 w 3210243"/>
              <a:gd name="connsiteY0" fmla="*/ 1494693 h 3419429"/>
              <a:gd name="connsiteX1" fmla="*/ 361718 w 3210243"/>
              <a:gd name="connsiteY1" fmla="*/ 1338385 h 3419429"/>
              <a:gd name="connsiteX2" fmla="*/ 10026 w 3210243"/>
              <a:gd name="connsiteY2" fmla="*/ 1885462 h 3419429"/>
              <a:gd name="connsiteX3" fmla="*/ 781795 w 3210243"/>
              <a:gd name="connsiteY3" fmla="*/ 3077308 h 3419429"/>
              <a:gd name="connsiteX4" fmla="*/ 1836872 w 3210243"/>
              <a:gd name="connsiteY4" fmla="*/ 3399693 h 3419429"/>
              <a:gd name="connsiteX5" fmla="*/ 3155718 w 3210243"/>
              <a:gd name="connsiteY5" fmla="*/ 2627923 h 3419429"/>
              <a:gd name="connsiteX6" fmla="*/ 2940795 w 3210243"/>
              <a:gd name="connsiteY6" fmla="*/ 1416539 h 3419429"/>
              <a:gd name="connsiteX7" fmla="*/ 2774718 w 3210243"/>
              <a:gd name="connsiteY7" fmla="*/ 820616 h 3419429"/>
              <a:gd name="connsiteX8" fmla="*/ 1758718 w 3210243"/>
              <a:gd name="connsiteY8" fmla="*/ 302847 h 3419429"/>
              <a:gd name="connsiteX9" fmla="*/ 1582872 w 3210243"/>
              <a:gd name="connsiteY9" fmla="*/ 0 h 3419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10243" h="3419429">
                <a:moveTo>
                  <a:pt x="645026" y="1494693"/>
                </a:moveTo>
                <a:cubicBezTo>
                  <a:pt x="556288" y="1383975"/>
                  <a:pt x="467551" y="1273257"/>
                  <a:pt x="361718" y="1338385"/>
                </a:cubicBezTo>
                <a:cubicBezTo>
                  <a:pt x="255885" y="1403513"/>
                  <a:pt x="-59987" y="1595642"/>
                  <a:pt x="10026" y="1885462"/>
                </a:cubicBezTo>
                <a:cubicBezTo>
                  <a:pt x="80039" y="2175282"/>
                  <a:pt x="477321" y="2824936"/>
                  <a:pt x="781795" y="3077308"/>
                </a:cubicBezTo>
                <a:cubicBezTo>
                  <a:pt x="1086269" y="3329680"/>
                  <a:pt x="1441218" y="3474591"/>
                  <a:pt x="1836872" y="3399693"/>
                </a:cubicBezTo>
                <a:cubicBezTo>
                  <a:pt x="2232526" y="3324795"/>
                  <a:pt x="2971731" y="2958449"/>
                  <a:pt x="3155718" y="2627923"/>
                </a:cubicBezTo>
                <a:cubicBezTo>
                  <a:pt x="3339705" y="2297397"/>
                  <a:pt x="3004295" y="1717757"/>
                  <a:pt x="2940795" y="1416539"/>
                </a:cubicBezTo>
                <a:cubicBezTo>
                  <a:pt x="2877295" y="1115321"/>
                  <a:pt x="2971731" y="1006231"/>
                  <a:pt x="2774718" y="820616"/>
                </a:cubicBezTo>
                <a:cubicBezTo>
                  <a:pt x="2577705" y="635001"/>
                  <a:pt x="1957359" y="439616"/>
                  <a:pt x="1758718" y="302847"/>
                </a:cubicBezTo>
                <a:cubicBezTo>
                  <a:pt x="1560077" y="166078"/>
                  <a:pt x="1571474" y="83039"/>
                  <a:pt x="1582872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86200" y="1676400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CO2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105400" y="1764268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CO2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810000" y="2281535"/>
            <a:ext cx="628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</a:rPr>
              <a:t>FANGS</a:t>
            </a:r>
          </a:p>
          <a:p>
            <a:r>
              <a:rPr kumimoji="1" lang="en-US" altLang="ja-JP" sz="1200" dirty="0" smtClean="0">
                <a:solidFill>
                  <a:srgbClr val="0070C0"/>
                </a:solidFill>
              </a:rPr>
              <a:t>CLAWS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286000" y="10668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5"/>
                </a:solidFill>
              </a:rPr>
              <a:t>PXD power</a:t>
            </a:r>
            <a:endParaRPr kumimoji="1" lang="ja-JP" altLang="en-US" sz="1200" dirty="0">
              <a:solidFill>
                <a:schemeClr val="accent5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04800" y="12192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1"/>
                </a:solidFill>
              </a:rPr>
              <a:t>SVD power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303960" y="16764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1"/>
                </a:solidFill>
              </a:rPr>
              <a:t>SVD power</a:t>
            </a:r>
            <a:endParaRPr kumimoji="1" lang="ja-JP" altLang="en-US" sz="1200" dirty="0">
              <a:solidFill>
                <a:schemeClr val="accent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67400" y="1447800"/>
            <a:ext cx="877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chemeClr val="accent5"/>
                </a:solidFill>
              </a:rPr>
              <a:t>PXD power</a:t>
            </a:r>
            <a:endParaRPr kumimoji="1" lang="ja-JP" altLang="en-US" sz="1200" dirty="0">
              <a:solidFill>
                <a:schemeClr val="accent5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239000" y="1066800"/>
            <a:ext cx="634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70C0"/>
                </a:solidFill>
              </a:rPr>
              <a:t>PLUME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>
            <a:off x="4648200" y="1295400"/>
            <a:ext cx="0" cy="3048000"/>
          </a:xfrm>
          <a:prstGeom prst="line">
            <a:avLst/>
          </a:prstGeom>
          <a:ln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971800" y="1219200"/>
            <a:ext cx="66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BWD</a:t>
            </a:r>
            <a:endParaRPr kumimoji="1" lang="ja-JP" altLang="en-US" b="1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334000" y="1219200"/>
            <a:ext cx="66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FWD</a:t>
            </a:r>
            <a:endParaRPr kumimoji="1" lang="ja-JP" altLang="en-US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18008" y="459902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Maybe PLUME cable goes behind CO2 dock box? (shorter path)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3" name="フリーフォーム 32"/>
          <p:cNvSpPr/>
          <p:nvPr/>
        </p:nvSpPr>
        <p:spPr>
          <a:xfrm>
            <a:off x="707174" y="1284297"/>
            <a:ext cx="2008769" cy="3063798"/>
          </a:xfrm>
          <a:custGeom>
            <a:avLst/>
            <a:gdLst>
              <a:gd name="connsiteX0" fmla="*/ 1818295 w 2008769"/>
              <a:gd name="connsiteY0" fmla="*/ 2554163 h 3063798"/>
              <a:gd name="connsiteX1" fmla="*/ 2005901 w 2008769"/>
              <a:gd name="connsiteY1" fmla="*/ 2828338 h 3063798"/>
              <a:gd name="connsiteX2" fmla="*/ 1688413 w 2008769"/>
              <a:gd name="connsiteY2" fmla="*/ 3059223 h 3063798"/>
              <a:gd name="connsiteX3" fmla="*/ 1082301 w 2008769"/>
              <a:gd name="connsiteY3" fmla="*/ 2972641 h 3063798"/>
              <a:gd name="connsiteX4" fmla="*/ 577207 w 2008769"/>
              <a:gd name="connsiteY4" fmla="*/ 2857199 h 3063798"/>
              <a:gd name="connsiteX5" fmla="*/ 43251 w 2008769"/>
              <a:gd name="connsiteY5" fmla="*/ 1904799 h 3063798"/>
              <a:gd name="connsiteX6" fmla="*/ 100976 w 2008769"/>
              <a:gd name="connsiteY6" fmla="*/ 1067842 h 3063798"/>
              <a:gd name="connsiteX7" fmla="*/ 649363 w 2008769"/>
              <a:gd name="connsiteY7" fmla="*/ 577212 h 3063798"/>
              <a:gd name="connsiteX8" fmla="*/ 1053438 w 2008769"/>
              <a:gd name="connsiteY8" fmla="*/ 317466 h 3063798"/>
              <a:gd name="connsiteX9" fmla="*/ 1168888 w 2008769"/>
              <a:gd name="connsiteY9" fmla="*/ 0 h 3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8769" h="3063798">
                <a:moveTo>
                  <a:pt x="1818295" y="2554163"/>
                </a:moveTo>
                <a:cubicBezTo>
                  <a:pt x="1922921" y="2649162"/>
                  <a:pt x="2027548" y="2744161"/>
                  <a:pt x="2005901" y="2828338"/>
                </a:cubicBezTo>
                <a:cubicBezTo>
                  <a:pt x="1984254" y="2912515"/>
                  <a:pt x="1842346" y="3035173"/>
                  <a:pt x="1688413" y="3059223"/>
                </a:cubicBezTo>
                <a:cubicBezTo>
                  <a:pt x="1534480" y="3083273"/>
                  <a:pt x="1267502" y="3006312"/>
                  <a:pt x="1082301" y="2972641"/>
                </a:cubicBezTo>
                <a:cubicBezTo>
                  <a:pt x="897100" y="2938970"/>
                  <a:pt x="750382" y="3035173"/>
                  <a:pt x="577207" y="2857199"/>
                </a:cubicBezTo>
                <a:cubicBezTo>
                  <a:pt x="404032" y="2679225"/>
                  <a:pt x="122623" y="2203025"/>
                  <a:pt x="43251" y="1904799"/>
                </a:cubicBezTo>
                <a:cubicBezTo>
                  <a:pt x="-36121" y="1606573"/>
                  <a:pt x="-43" y="1289107"/>
                  <a:pt x="100976" y="1067842"/>
                </a:cubicBezTo>
                <a:cubicBezTo>
                  <a:pt x="201995" y="846577"/>
                  <a:pt x="490619" y="702275"/>
                  <a:pt x="649363" y="577212"/>
                </a:cubicBezTo>
                <a:cubicBezTo>
                  <a:pt x="808107" y="452149"/>
                  <a:pt x="966851" y="413668"/>
                  <a:pt x="1053438" y="317466"/>
                </a:cubicBezTo>
                <a:cubicBezTo>
                  <a:pt x="1140025" y="221264"/>
                  <a:pt x="1154456" y="110632"/>
                  <a:pt x="1168888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/>
        </p:nvSpPr>
        <p:spPr>
          <a:xfrm>
            <a:off x="6572250" y="1301750"/>
            <a:ext cx="1782017" cy="1989338"/>
          </a:xfrm>
          <a:custGeom>
            <a:avLst/>
            <a:gdLst>
              <a:gd name="connsiteX0" fmla="*/ 1555750 w 1782017"/>
              <a:gd name="connsiteY0" fmla="*/ 1936750 h 1989338"/>
              <a:gd name="connsiteX1" fmla="*/ 1746250 w 1782017"/>
              <a:gd name="connsiteY1" fmla="*/ 1979083 h 1989338"/>
              <a:gd name="connsiteX2" fmla="*/ 1778000 w 1782017"/>
              <a:gd name="connsiteY2" fmla="*/ 1767417 h 1989338"/>
              <a:gd name="connsiteX3" fmla="*/ 1767417 w 1782017"/>
              <a:gd name="connsiteY3" fmla="*/ 1354667 h 1989338"/>
              <a:gd name="connsiteX4" fmla="*/ 1651000 w 1782017"/>
              <a:gd name="connsiteY4" fmla="*/ 984250 h 1989338"/>
              <a:gd name="connsiteX5" fmla="*/ 1481667 w 1782017"/>
              <a:gd name="connsiteY5" fmla="*/ 793750 h 1989338"/>
              <a:gd name="connsiteX6" fmla="*/ 1090083 w 1782017"/>
              <a:gd name="connsiteY6" fmla="*/ 656167 h 1989338"/>
              <a:gd name="connsiteX7" fmla="*/ 635000 w 1782017"/>
              <a:gd name="connsiteY7" fmla="*/ 465667 h 1989338"/>
              <a:gd name="connsiteX8" fmla="*/ 275167 w 1782017"/>
              <a:gd name="connsiteY8" fmla="*/ 381000 h 1989338"/>
              <a:gd name="connsiteX9" fmla="*/ 0 w 1782017"/>
              <a:gd name="connsiteY9" fmla="*/ 0 h 198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82017" h="1989338">
                <a:moveTo>
                  <a:pt x="1555750" y="1936750"/>
                </a:moveTo>
                <a:cubicBezTo>
                  <a:pt x="1632479" y="1972027"/>
                  <a:pt x="1709208" y="2007305"/>
                  <a:pt x="1746250" y="1979083"/>
                </a:cubicBezTo>
                <a:cubicBezTo>
                  <a:pt x="1783292" y="1950861"/>
                  <a:pt x="1774472" y="1871486"/>
                  <a:pt x="1778000" y="1767417"/>
                </a:cubicBezTo>
                <a:cubicBezTo>
                  <a:pt x="1781528" y="1663348"/>
                  <a:pt x="1788584" y="1485195"/>
                  <a:pt x="1767417" y="1354667"/>
                </a:cubicBezTo>
                <a:cubicBezTo>
                  <a:pt x="1746250" y="1224139"/>
                  <a:pt x="1698625" y="1077736"/>
                  <a:pt x="1651000" y="984250"/>
                </a:cubicBezTo>
                <a:cubicBezTo>
                  <a:pt x="1603375" y="890764"/>
                  <a:pt x="1575153" y="848430"/>
                  <a:pt x="1481667" y="793750"/>
                </a:cubicBezTo>
                <a:cubicBezTo>
                  <a:pt x="1388181" y="739070"/>
                  <a:pt x="1231194" y="710847"/>
                  <a:pt x="1090083" y="656167"/>
                </a:cubicBezTo>
                <a:cubicBezTo>
                  <a:pt x="948972" y="601486"/>
                  <a:pt x="770819" y="511528"/>
                  <a:pt x="635000" y="465667"/>
                </a:cubicBezTo>
                <a:cubicBezTo>
                  <a:pt x="499181" y="419806"/>
                  <a:pt x="381000" y="458611"/>
                  <a:pt x="275167" y="381000"/>
                </a:cubicBezTo>
                <a:cubicBezTo>
                  <a:pt x="169334" y="303389"/>
                  <a:pt x="0" y="0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フリーフォーム 37"/>
          <p:cNvSpPr/>
          <p:nvPr/>
        </p:nvSpPr>
        <p:spPr>
          <a:xfrm>
            <a:off x="842040" y="1301750"/>
            <a:ext cx="1623877" cy="2068239"/>
          </a:xfrm>
          <a:custGeom>
            <a:avLst/>
            <a:gdLst>
              <a:gd name="connsiteX0" fmla="*/ 480877 w 1623877"/>
              <a:gd name="connsiteY0" fmla="*/ 2021417 h 2068239"/>
              <a:gd name="connsiteX1" fmla="*/ 290377 w 1623877"/>
              <a:gd name="connsiteY1" fmla="*/ 2063750 h 2068239"/>
              <a:gd name="connsiteX2" fmla="*/ 184543 w 1623877"/>
              <a:gd name="connsiteY2" fmla="*/ 1926167 h 2068239"/>
              <a:gd name="connsiteX3" fmla="*/ 36377 w 1623877"/>
              <a:gd name="connsiteY3" fmla="*/ 1545167 h 2068239"/>
              <a:gd name="connsiteX4" fmla="*/ 46960 w 1623877"/>
              <a:gd name="connsiteY4" fmla="*/ 1047750 h 2068239"/>
              <a:gd name="connsiteX5" fmla="*/ 544377 w 1623877"/>
              <a:gd name="connsiteY5" fmla="*/ 666750 h 2068239"/>
              <a:gd name="connsiteX6" fmla="*/ 840710 w 1623877"/>
              <a:gd name="connsiteY6" fmla="*/ 497417 h 2068239"/>
              <a:gd name="connsiteX7" fmla="*/ 1433377 w 1623877"/>
              <a:gd name="connsiteY7" fmla="*/ 306917 h 2068239"/>
              <a:gd name="connsiteX8" fmla="*/ 1581543 w 1623877"/>
              <a:gd name="connsiteY8" fmla="*/ 127000 h 2068239"/>
              <a:gd name="connsiteX9" fmla="*/ 1623877 w 1623877"/>
              <a:gd name="connsiteY9" fmla="*/ 0 h 2068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3877" h="2068239">
                <a:moveTo>
                  <a:pt x="480877" y="2021417"/>
                </a:moveTo>
                <a:cubicBezTo>
                  <a:pt x="410321" y="2050521"/>
                  <a:pt x="339766" y="2079625"/>
                  <a:pt x="290377" y="2063750"/>
                </a:cubicBezTo>
                <a:cubicBezTo>
                  <a:pt x="240988" y="2047875"/>
                  <a:pt x="226876" y="2012597"/>
                  <a:pt x="184543" y="1926167"/>
                </a:cubicBezTo>
                <a:cubicBezTo>
                  <a:pt x="142210" y="1839736"/>
                  <a:pt x="59307" y="1691570"/>
                  <a:pt x="36377" y="1545167"/>
                </a:cubicBezTo>
                <a:cubicBezTo>
                  <a:pt x="13446" y="1398764"/>
                  <a:pt x="-37707" y="1194153"/>
                  <a:pt x="46960" y="1047750"/>
                </a:cubicBezTo>
                <a:cubicBezTo>
                  <a:pt x="131627" y="901347"/>
                  <a:pt x="412085" y="758472"/>
                  <a:pt x="544377" y="666750"/>
                </a:cubicBezTo>
                <a:cubicBezTo>
                  <a:pt x="676669" y="575028"/>
                  <a:pt x="692543" y="557389"/>
                  <a:pt x="840710" y="497417"/>
                </a:cubicBezTo>
                <a:cubicBezTo>
                  <a:pt x="988877" y="437445"/>
                  <a:pt x="1309905" y="368653"/>
                  <a:pt x="1433377" y="306917"/>
                </a:cubicBezTo>
                <a:cubicBezTo>
                  <a:pt x="1556849" y="245181"/>
                  <a:pt x="1549793" y="178153"/>
                  <a:pt x="1581543" y="127000"/>
                </a:cubicBezTo>
                <a:cubicBezTo>
                  <a:pt x="1613293" y="75847"/>
                  <a:pt x="1616821" y="22930"/>
                  <a:pt x="1623877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1631208" y="1327588"/>
            <a:ext cx="461323" cy="880248"/>
          </a:xfrm>
          <a:custGeom>
            <a:avLst/>
            <a:gdLst>
              <a:gd name="connsiteX0" fmla="*/ 86111 w 461323"/>
              <a:gd name="connsiteY0" fmla="*/ 880248 h 880248"/>
              <a:gd name="connsiteX1" fmla="*/ 13954 w 461323"/>
              <a:gd name="connsiteY1" fmla="*/ 707084 h 880248"/>
              <a:gd name="connsiteX2" fmla="*/ 331442 w 461323"/>
              <a:gd name="connsiteY2" fmla="*/ 490630 h 880248"/>
              <a:gd name="connsiteX3" fmla="*/ 461323 w 461323"/>
              <a:gd name="connsiteY3" fmla="*/ 0 h 880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323" h="880248">
                <a:moveTo>
                  <a:pt x="86111" y="880248"/>
                </a:moveTo>
                <a:cubicBezTo>
                  <a:pt x="29588" y="826134"/>
                  <a:pt x="-26935" y="772020"/>
                  <a:pt x="13954" y="707084"/>
                </a:cubicBezTo>
                <a:cubicBezTo>
                  <a:pt x="54842" y="642148"/>
                  <a:pt x="256881" y="608477"/>
                  <a:pt x="331442" y="490630"/>
                </a:cubicBezTo>
                <a:cubicBezTo>
                  <a:pt x="406004" y="372783"/>
                  <a:pt x="461323" y="0"/>
                  <a:pt x="461323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612893" y="1058333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He3,TPC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485693" y="1035335"/>
            <a:ext cx="744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He3, TPC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sp>
        <p:nvSpPr>
          <p:cNvPr id="28" name="フリーフォーム 27"/>
          <p:cNvSpPr/>
          <p:nvPr/>
        </p:nvSpPr>
        <p:spPr>
          <a:xfrm>
            <a:off x="6840412" y="1269866"/>
            <a:ext cx="1165689" cy="981261"/>
          </a:xfrm>
          <a:custGeom>
            <a:avLst/>
            <a:gdLst>
              <a:gd name="connsiteX0" fmla="*/ 1096775 w 1165689"/>
              <a:gd name="connsiteY0" fmla="*/ 981261 h 981261"/>
              <a:gd name="connsiteX1" fmla="*/ 1125637 w 1165689"/>
              <a:gd name="connsiteY1" fmla="*/ 822527 h 981261"/>
              <a:gd name="connsiteX2" fmla="*/ 620544 w 1165689"/>
              <a:gd name="connsiteY2" fmla="*/ 663794 h 981261"/>
              <a:gd name="connsiteX3" fmla="*/ 216469 w 1165689"/>
              <a:gd name="connsiteY3" fmla="*/ 461770 h 981261"/>
              <a:gd name="connsiteX4" fmla="*/ 0 w 1165689"/>
              <a:gd name="connsiteY4" fmla="*/ 0 h 981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689" h="981261">
                <a:moveTo>
                  <a:pt x="1096775" y="981261"/>
                </a:moveTo>
                <a:cubicBezTo>
                  <a:pt x="1150892" y="928349"/>
                  <a:pt x="1205009" y="875438"/>
                  <a:pt x="1125637" y="822527"/>
                </a:cubicBezTo>
                <a:cubicBezTo>
                  <a:pt x="1046265" y="769616"/>
                  <a:pt x="772072" y="723920"/>
                  <a:pt x="620544" y="663794"/>
                </a:cubicBezTo>
                <a:cubicBezTo>
                  <a:pt x="469016" y="603668"/>
                  <a:pt x="319893" y="572402"/>
                  <a:pt x="216469" y="461770"/>
                </a:cubicBezTo>
                <a:cubicBezTo>
                  <a:pt x="113045" y="351138"/>
                  <a:pt x="0" y="0"/>
                  <a:pt x="0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 14"/>
          <p:cNvSpPr/>
          <p:nvPr/>
        </p:nvSpPr>
        <p:spPr>
          <a:xfrm>
            <a:off x="6457121" y="1212145"/>
            <a:ext cx="2115726" cy="3178115"/>
          </a:xfrm>
          <a:custGeom>
            <a:avLst/>
            <a:gdLst>
              <a:gd name="connsiteX0" fmla="*/ 181253 w 2115726"/>
              <a:gd name="connsiteY0" fmla="*/ 2510872 h 3178115"/>
              <a:gd name="connsiteX1" fmla="*/ 8078 w 2115726"/>
              <a:gd name="connsiteY1" fmla="*/ 2727327 h 3178115"/>
              <a:gd name="connsiteX2" fmla="*/ 412153 w 2115726"/>
              <a:gd name="connsiteY2" fmla="*/ 3059224 h 3178115"/>
              <a:gd name="connsiteX3" fmla="*/ 1104853 w 2115726"/>
              <a:gd name="connsiteY3" fmla="*/ 3160236 h 3178115"/>
              <a:gd name="connsiteX4" fmla="*/ 2042885 w 2115726"/>
              <a:gd name="connsiteY4" fmla="*/ 2727327 h 3178115"/>
              <a:gd name="connsiteX5" fmla="*/ 2028453 w 2115726"/>
              <a:gd name="connsiteY5" fmla="*/ 1948091 h 3178115"/>
              <a:gd name="connsiteX6" fmla="*/ 1826416 w 2115726"/>
              <a:gd name="connsiteY6" fmla="*/ 1010121 h 3178115"/>
              <a:gd name="connsiteX7" fmla="*/ 772935 w 2115726"/>
              <a:gd name="connsiteY7" fmla="*/ 476200 h 3178115"/>
              <a:gd name="connsiteX8" fmla="*/ 513172 w 2115726"/>
              <a:gd name="connsiteY8" fmla="*/ 0 h 317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5726" h="3178115">
                <a:moveTo>
                  <a:pt x="181253" y="2510872"/>
                </a:moveTo>
                <a:cubicBezTo>
                  <a:pt x="75424" y="2573403"/>
                  <a:pt x="-30405" y="2635935"/>
                  <a:pt x="8078" y="2727327"/>
                </a:cubicBezTo>
                <a:cubicBezTo>
                  <a:pt x="46561" y="2818719"/>
                  <a:pt x="229357" y="2987073"/>
                  <a:pt x="412153" y="3059224"/>
                </a:cubicBezTo>
                <a:cubicBezTo>
                  <a:pt x="594949" y="3131375"/>
                  <a:pt x="833064" y="3215552"/>
                  <a:pt x="1104853" y="3160236"/>
                </a:cubicBezTo>
                <a:cubicBezTo>
                  <a:pt x="1376642" y="3104920"/>
                  <a:pt x="1888952" y="2929351"/>
                  <a:pt x="2042885" y="2727327"/>
                </a:cubicBezTo>
                <a:cubicBezTo>
                  <a:pt x="2196818" y="2525303"/>
                  <a:pt x="2064531" y="2234292"/>
                  <a:pt x="2028453" y="1948091"/>
                </a:cubicBezTo>
                <a:cubicBezTo>
                  <a:pt x="1992375" y="1661890"/>
                  <a:pt x="2035669" y="1255436"/>
                  <a:pt x="1826416" y="1010121"/>
                </a:cubicBezTo>
                <a:cubicBezTo>
                  <a:pt x="1617163" y="764806"/>
                  <a:pt x="991809" y="644553"/>
                  <a:pt x="772935" y="476200"/>
                </a:cubicBezTo>
                <a:cubicBezTo>
                  <a:pt x="554061" y="307846"/>
                  <a:pt x="513172" y="0"/>
                  <a:pt x="513172" y="0"/>
                </a:cubicBezTo>
              </a:path>
            </a:pathLst>
          </a:cu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16" name="フッター プレースホルダー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236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6163733"/>
            <a:ext cx="9144000" cy="6780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</a:t>
            </a:r>
            <a:r>
              <a:rPr lang="en-US" altLang="ja-JP" dirty="0" smtClean="0"/>
              <a:t>vailable </a:t>
            </a:r>
            <a:r>
              <a:rPr kumimoji="1" lang="en-US" altLang="ja-JP" dirty="0" smtClean="0"/>
              <a:t>KLM/ECL Slot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図 4" descr="Screen Shot 2016-06-20 at 9.04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2525" r="2067"/>
          <a:stretch/>
        </p:blipFill>
        <p:spPr>
          <a:xfrm>
            <a:off x="5088467" y="1964266"/>
            <a:ext cx="3149600" cy="2393065"/>
          </a:xfrm>
          <a:prstGeom prst="rect">
            <a:avLst/>
          </a:prstGeom>
        </p:spPr>
      </p:pic>
      <p:pic>
        <p:nvPicPr>
          <p:cNvPr id="6" name="図 5" descr="Screen Shot 2016-06-20 at 9.04.2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"/>
          <a:stretch/>
        </p:blipFill>
        <p:spPr>
          <a:xfrm>
            <a:off x="990600" y="1902281"/>
            <a:ext cx="3276600" cy="2390319"/>
          </a:xfrm>
          <a:prstGeom prst="rect">
            <a:avLst/>
          </a:prstGeom>
        </p:spPr>
      </p:pic>
      <p:pic>
        <p:nvPicPr>
          <p:cNvPr id="7" name="図 6" descr="Screen Shot 2016-06-20 at 9.38.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" r="1771"/>
          <a:stretch/>
        </p:blipFill>
        <p:spPr>
          <a:xfrm>
            <a:off x="1109132" y="4403370"/>
            <a:ext cx="3158067" cy="2452544"/>
          </a:xfrm>
          <a:prstGeom prst="rect">
            <a:avLst/>
          </a:prstGeom>
        </p:spPr>
      </p:pic>
      <p:pic>
        <p:nvPicPr>
          <p:cNvPr id="8" name="図 7" descr="Screen Shot 2016-06-20 at 9.38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501" y="4403370"/>
            <a:ext cx="3255541" cy="2438400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494828" y="117686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FWD</a:t>
            </a:r>
            <a:endParaRPr kumimoji="1" lang="ja-JP" altLang="en-US" sz="24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456228" y="1176868"/>
            <a:ext cx="830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B</a:t>
            </a:r>
            <a:r>
              <a:rPr kumimoji="1" lang="en-US" altLang="ja-JP" sz="2400" b="1" dirty="0" smtClean="0"/>
              <a:t>WD</a:t>
            </a:r>
            <a:endParaRPr kumimoji="1" lang="ja-JP" altLang="en-US" sz="24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2400" y="2550480"/>
            <a:ext cx="846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KLM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2400" y="5040868"/>
            <a:ext cx="701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ECL</a:t>
            </a:r>
            <a:endParaRPr kumimoji="1" lang="ja-JP" altLang="en-US" sz="2800" b="1" dirty="0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1940884" y="2465920"/>
            <a:ext cx="381000" cy="304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 flipV="1">
            <a:off x="2514600" y="2130880"/>
            <a:ext cx="0" cy="457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2901247" y="2130880"/>
            <a:ext cx="0" cy="457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V="1">
            <a:off x="3124200" y="2511880"/>
            <a:ext cx="381000" cy="304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174595" y="2923120"/>
            <a:ext cx="457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200400" y="2999320"/>
            <a:ext cx="4572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657600" y="2720563"/>
            <a:ext cx="49244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00"/>
                </a:solidFill>
              </a:rPr>
              <a:t>CO2</a:t>
            </a:r>
            <a:endParaRPr kumimoji="1" lang="ja-JP" altLang="en-US" sz="1400" b="1" dirty="0">
              <a:solidFill>
                <a:srgbClr val="000000"/>
              </a:solidFill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V="1">
            <a:off x="7162800" y="2511880"/>
            <a:ext cx="381000" cy="3048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V="1">
            <a:off x="6567711" y="2130880"/>
            <a:ext cx="0" cy="457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V="1">
            <a:off x="6954358" y="2130880"/>
            <a:ext cx="0" cy="4572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5791200" y="2892880"/>
            <a:ext cx="4572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H="1">
            <a:off x="5791200" y="2969080"/>
            <a:ext cx="457200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5306176" y="2715076"/>
            <a:ext cx="49244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/>
              <a:t>CO2 </a:t>
            </a:r>
            <a:endParaRPr kumimoji="1" lang="ja-JP" altLang="en-US" sz="14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454398" y="2209480"/>
            <a:ext cx="89527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5"/>
                </a:solidFill>
              </a:rPr>
              <a:t>PXD power</a:t>
            </a:r>
            <a:endParaRPr kumimoji="1" lang="ja-JP" altLang="en-US" sz="1200" b="1" dirty="0">
              <a:solidFill>
                <a:schemeClr val="accent5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66803" y="2167145"/>
            <a:ext cx="89234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1"/>
                </a:solidFill>
              </a:rPr>
              <a:t>SVD power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03365" y="2141741"/>
            <a:ext cx="892342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1"/>
                </a:solidFill>
              </a:rPr>
              <a:t>SVD power</a:t>
            </a:r>
            <a:endParaRPr kumimoji="1" lang="ja-JP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347005" y="1457689"/>
            <a:ext cx="77098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1"/>
                </a:solidFill>
              </a:rPr>
              <a:t>SVD </a:t>
            </a:r>
            <a:r>
              <a:rPr lang="en-US" altLang="ja-JP" sz="1200" b="1" dirty="0" smtClean="0">
                <a:solidFill>
                  <a:schemeClr val="accent1"/>
                </a:solidFill>
              </a:rPr>
              <a:t>data</a:t>
            </a:r>
          </a:p>
          <a:p>
            <a:r>
              <a:rPr lang="en-US" altLang="ja-JP" sz="1200" b="1" dirty="0">
                <a:solidFill>
                  <a:schemeClr val="accent5"/>
                </a:solidFill>
              </a:rPr>
              <a:t>PXD </a:t>
            </a:r>
            <a:r>
              <a:rPr lang="en-US" altLang="ja-JP" sz="1200" b="1" dirty="0" smtClean="0">
                <a:solidFill>
                  <a:schemeClr val="accent5"/>
                </a:solidFill>
              </a:rPr>
              <a:t>data</a:t>
            </a:r>
            <a:endParaRPr lang="ja-JP" altLang="en-US" sz="1200" b="1" dirty="0">
              <a:solidFill>
                <a:schemeClr val="accent5"/>
              </a:solidFill>
            </a:endParaRPr>
          </a:p>
          <a:p>
            <a:r>
              <a:rPr lang="en-US" altLang="ja-JP" sz="1200" b="1" dirty="0">
                <a:solidFill>
                  <a:srgbClr val="FF0000"/>
                </a:solidFill>
              </a:rPr>
              <a:t>He3,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TPC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3691468" y="2953680"/>
            <a:ext cx="63663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FANGS</a:t>
            </a:r>
          </a:p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CLAWS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6353982" y="1457689"/>
            <a:ext cx="770989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1"/>
                </a:solidFill>
              </a:rPr>
              <a:t>SVD </a:t>
            </a:r>
            <a:r>
              <a:rPr lang="en-US" altLang="ja-JP" sz="1200" b="1" dirty="0" smtClean="0">
                <a:solidFill>
                  <a:schemeClr val="accent1"/>
                </a:solidFill>
              </a:rPr>
              <a:t>data</a:t>
            </a:r>
          </a:p>
          <a:p>
            <a:r>
              <a:rPr lang="en-US" altLang="ja-JP" sz="1200" b="1" dirty="0">
                <a:solidFill>
                  <a:schemeClr val="accent5"/>
                </a:solidFill>
              </a:rPr>
              <a:t>PXD </a:t>
            </a:r>
            <a:r>
              <a:rPr lang="en-US" altLang="ja-JP" sz="1200" b="1" dirty="0" smtClean="0">
                <a:solidFill>
                  <a:schemeClr val="accent5"/>
                </a:solidFill>
              </a:rPr>
              <a:t>data</a:t>
            </a:r>
            <a:endParaRPr lang="ja-JP" altLang="en-US" sz="1200" b="1" dirty="0">
              <a:solidFill>
                <a:schemeClr val="accent5"/>
              </a:solidFill>
            </a:endParaRPr>
          </a:p>
          <a:p>
            <a:r>
              <a:rPr lang="en-US" altLang="ja-JP" sz="1200" b="1" dirty="0">
                <a:solidFill>
                  <a:srgbClr val="FF0000"/>
                </a:solidFill>
              </a:rPr>
              <a:t>He3,</a:t>
            </a:r>
            <a:r>
              <a:rPr lang="en-US" altLang="ja-JP" sz="1200" b="1" dirty="0" smtClean="0">
                <a:solidFill>
                  <a:srgbClr val="FF0000"/>
                </a:solidFill>
              </a:rPr>
              <a:t>TPC</a:t>
            </a:r>
            <a:endParaRPr lang="ja-JP" altLang="en-US" sz="12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15596" y="1684379"/>
            <a:ext cx="895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chemeClr val="accent5"/>
                </a:solidFill>
              </a:rPr>
              <a:t>PXD power</a:t>
            </a:r>
            <a:endParaRPr kumimoji="1" lang="ja-JP" altLang="en-US" sz="1200" b="1" dirty="0">
              <a:solidFill>
                <a:schemeClr val="accent5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981656" y="1696430"/>
            <a:ext cx="64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>
                <a:solidFill>
                  <a:srgbClr val="0070C0"/>
                </a:solidFill>
              </a:rPr>
              <a:t>PLUME</a:t>
            </a:r>
            <a:endParaRPr kumimoji="1" lang="ja-JP" altLang="en-US" sz="1200" b="1" dirty="0">
              <a:solidFill>
                <a:srgbClr val="0070C0"/>
              </a:solidFill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411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" t="13962" r="-544" b="35823"/>
          <a:stretch/>
        </p:blipFill>
        <p:spPr bwMode="auto">
          <a:xfrm>
            <a:off x="-78042" y="1150381"/>
            <a:ext cx="9468465" cy="449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フリーフォーム 13317"/>
          <p:cNvSpPr/>
          <p:nvPr/>
        </p:nvSpPr>
        <p:spPr>
          <a:xfrm>
            <a:off x="5427408" y="3903823"/>
            <a:ext cx="3949290" cy="200742"/>
          </a:xfrm>
          <a:custGeom>
            <a:avLst/>
            <a:gdLst>
              <a:gd name="connsiteX0" fmla="*/ 2374490 w 2374490"/>
              <a:gd name="connsiteY0" fmla="*/ 0 h 88491"/>
              <a:gd name="connsiteX1" fmla="*/ 2182761 w 2374490"/>
              <a:gd name="connsiteY1" fmla="*/ 58994 h 88491"/>
              <a:gd name="connsiteX2" fmla="*/ 2064774 w 2374490"/>
              <a:gd name="connsiteY2" fmla="*/ 73742 h 88491"/>
              <a:gd name="connsiteX3" fmla="*/ 1961535 w 2374490"/>
              <a:gd name="connsiteY3" fmla="*/ 88491 h 88491"/>
              <a:gd name="connsiteX4" fmla="*/ 1120877 w 2374490"/>
              <a:gd name="connsiteY4" fmla="*/ 73742 h 88491"/>
              <a:gd name="connsiteX5" fmla="*/ 486697 w 2374490"/>
              <a:gd name="connsiteY5" fmla="*/ 88491 h 88491"/>
              <a:gd name="connsiteX6" fmla="*/ 0 w 2374490"/>
              <a:gd name="connsiteY6" fmla="*/ 73742 h 88491"/>
              <a:gd name="connsiteX0" fmla="*/ 2945990 w 2945990"/>
              <a:gd name="connsiteY0" fmla="*/ 0 h 164691"/>
              <a:gd name="connsiteX1" fmla="*/ 2182761 w 2945990"/>
              <a:gd name="connsiteY1" fmla="*/ 135194 h 164691"/>
              <a:gd name="connsiteX2" fmla="*/ 2064774 w 2945990"/>
              <a:gd name="connsiteY2" fmla="*/ 149942 h 164691"/>
              <a:gd name="connsiteX3" fmla="*/ 1961535 w 2945990"/>
              <a:gd name="connsiteY3" fmla="*/ 164691 h 164691"/>
              <a:gd name="connsiteX4" fmla="*/ 1120877 w 2945990"/>
              <a:gd name="connsiteY4" fmla="*/ 149942 h 164691"/>
              <a:gd name="connsiteX5" fmla="*/ 486697 w 2945990"/>
              <a:gd name="connsiteY5" fmla="*/ 164691 h 164691"/>
              <a:gd name="connsiteX6" fmla="*/ 0 w 2945990"/>
              <a:gd name="connsiteY6" fmla="*/ 149942 h 164691"/>
              <a:gd name="connsiteX0" fmla="*/ 3034890 w 3034890"/>
              <a:gd name="connsiteY0" fmla="*/ 0 h 151991"/>
              <a:gd name="connsiteX1" fmla="*/ 2182761 w 3034890"/>
              <a:gd name="connsiteY1" fmla="*/ 122494 h 151991"/>
              <a:gd name="connsiteX2" fmla="*/ 2064774 w 3034890"/>
              <a:gd name="connsiteY2" fmla="*/ 137242 h 151991"/>
              <a:gd name="connsiteX3" fmla="*/ 1961535 w 3034890"/>
              <a:gd name="connsiteY3" fmla="*/ 151991 h 151991"/>
              <a:gd name="connsiteX4" fmla="*/ 1120877 w 3034890"/>
              <a:gd name="connsiteY4" fmla="*/ 137242 h 151991"/>
              <a:gd name="connsiteX5" fmla="*/ 486697 w 3034890"/>
              <a:gd name="connsiteY5" fmla="*/ 151991 h 151991"/>
              <a:gd name="connsiteX6" fmla="*/ 0 w 3034890"/>
              <a:gd name="connsiteY6" fmla="*/ 137242 h 151991"/>
              <a:gd name="connsiteX0" fmla="*/ 3949290 w 3949290"/>
              <a:gd name="connsiteY0" fmla="*/ 0 h 200742"/>
              <a:gd name="connsiteX1" fmla="*/ 3097161 w 3949290"/>
              <a:gd name="connsiteY1" fmla="*/ 122494 h 200742"/>
              <a:gd name="connsiteX2" fmla="*/ 2979174 w 3949290"/>
              <a:gd name="connsiteY2" fmla="*/ 137242 h 200742"/>
              <a:gd name="connsiteX3" fmla="*/ 2875935 w 3949290"/>
              <a:gd name="connsiteY3" fmla="*/ 151991 h 200742"/>
              <a:gd name="connsiteX4" fmla="*/ 2035277 w 3949290"/>
              <a:gd name="connsiteY4" fmla="*/ 137242 h 200742"/>
              <a:gd name="connsiteX5" fmla="*/ 1401097 w 3949290"/>
              <a:gd name="connsiteY5" fmla="*/ 151991 h 200742"/>
              <a:gd name="connsiteX6" fmla="*/ 0 w 3949290"/>
              <a:gd name="connsiteY6" fmla="*/ 200742 h 200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9290" h="200742">
                <a:moveTo>
                  <a:pt x="3949290" y="0"/>
                </a:moveTo>
                <a:cubicBezTo>
                  <a:pt x="3901199" y="16031"/>
                  <a:pt x="3258847" y="99620"/>
                  <a:pt x="3097161" y="122494"/>
                </a:cubicBezTo>
                <a:cubicBezTo>
                  <a:pt x="2935475" y="145368"/>
                  <a:pt x="3018461" y="132004"/>
                  <a:pt x="2979174" y="137242"/>
                </a:cubicBezTo>
                <a:lnTo>
                  <a:pt x="2875935" y="151991"/>
                </a:lnTo>
                <a:lnTo>
                  <a:pt x="2035277" y="137242"/>
                </a:lnTo>
                <a:cubicBezTo>
                  <a:pt x="1823827" y="137242"/>
                  <a:pt x="1612547" y="151991"/>
                  <a:pt x="1401097" y="151991"/>
                </a:cubicBezTo>
                <a:cubicBezTo>
                  <a:pt x="1238790" y="151991"/>
                  <a:pt x="162307" y="200742"/>
                  <a:pt x="0" y="20074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6651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Scintillator + PIN diodes</a:t>
            </a:r>
            <a:br>
              <a:rPr kumimoji="1" lang="en-US" altLang="ja-JP" dirty="0" smtClean="0"/>
            </a:br>
            <a:r>
              <a:rPr lang="en-US" altLang="ja-JP" dirty="0" smtClean="0"/>
              <a:t>(H. Nakayama)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2901126" y="405484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16" name="フリーフォーム 13315"/>
          <p:cNvSpPr/>
          <p:nvPr/>
        </p:nvSpPr>
        <p:spPr>
          <a:xfrm flipV="1">
            <a:off x="74164" y="4409052"/>
            <a:ext cx="2802193" cy="188347"/>
          </a:xfrm>
          <a:custGeom>
            <a:avLst/>
            <a:gdLst>
              <a:gd name="connsiteX0" fmla="*/ 2345032 w 2345032"/>
              <a:gd name="connsiteY0" fmla="*/ 353962 h 383458"/>
              <a:gd name="connsiteX1" fmla="*/ 2153303 w 2345032"/>
              <a:gd name="connsiteY1" fmla="*/ 339213 h 383458"/>
              <a:gd name="connsiteX2" fmla="*/ 1828839 w 2345032"/>
              <a:gd name="connsiteY2" fmla="*/ 353962 h 383458"/>
              <a:gd name="connsiteX3" fmla="*/ 1445381 w 2345032"/>
              <a:gd name="connsiteY3" fmla="*/ 368710 h 383458"/>
              <a:gd name="connsiteX4" fmla="*/ 1401135 w 2345032"/>
              <a:gd name="connsiteY4" fmla="*/ 383458 h 383458"/>
              <a:gd name="connsiteX5" fmla="*/ 1120916 w 2345032"/>
              <a:gd name="connsiteY5" fmla="*/ 368710 h 383458"/>
              <a:gd name="connsiteX6" fmla="*/ 973432 w 2345032"/>
              <a:gd name="connsiteY6" fmla="*/ 309716 h 383458"/>
              <a:gd name="connsiteX7" fmla="*/ 929187 w 2345032"/>
              <a:gd name="connsiteY7" fmla="*/ 294968 h 383458"/>
              <a:gd name="connsiteX8" fmla="*/ 840697 w 2345032"/>
              <a:gd name="connsiteY8" fmla="*/ 250723 h 383458"/>
              <a:gd name="connsiteX9" fmla="*/ 752206 w 2345032"/>
              <a:gd name="connsiteY9" fmla="*/ 191729 h 383458"/>
              <a:gd name="connsiteX10" fmla="*/ 663716 w 2345032"/>
              <a:gd name="connsiteY10" fmla="*/ 162233 h 383458"/>
              <a:gd name="connsiteX11" fmla="*/ 619471 w 2345032"/>
              <a:gd name="connsiteY11" fmla="*/ 147484 h 383458"/>
              <a:gd name="connsiteX12" fmla="*/ 398245 w 2345032"/>
              <a:gd name="connsiteY12" fmla="*/ 132736 h 383458"/>
              <a:gd name="connsiteX13" fmla="*/ 236013 w 2345032"/>
              <a:gd name="connsiteY13" fmla="*/ 117987 h 383458"/>
              <a:gd name="connsiteX14" fmla="*/ 177019 w 2345032"/>
              <a:gd name="connsiteY14" fmla="*/ 103239 h 383458"/>
              <a:gd name="connsiteX15" fmla="*/ 59032 w 2345032"/>
              <a:gd name="connsiteY15" fmla="*/ 88491 h 383458"/>
              <a:gd name="connsiteX16" fmla="*/ 14787 w 2345032"/>
              <a:gd name="connsiteY16" fmla="*/ 58994 h 383458"/>
              <a:gd name="connsiteX17" fmla="*/ 39 w 2345032"/>
              <a:gd name="connsiteY17" fmla="*/ 0 h 383458"/>
              <a:gd name="connsiteX0" fmla="*/ 2802193 w 2802193"/>
              <a:gd name="connsiteY0" fmla="*/ 303755 h 333251"/>
              <a:gd name="connsiteX1" fmla="*/ 2610464 w 2802193"/>
              <a:gd name="connsiteY1" fmla="*/ 289006 h 333251"/>
              <a:gd name="connsiteX2" fmla="*/ 2286000 w 2802193"/>
              <a:gd name="connsiteY2" fmla="*/ 303755 h 333251"/>
              <a:gd name="connsiteX3" fmla="*/ 1902542 w 2802193"/>
              <a:gd name="connsiteY3" fmla="*/ 318503 h 333251"/>
              <a:gd name="connsiteX4" fmla="*/ 1858296 w 2802193"/>
              <a:gd name="connsiteY4" fmla="*/ 333251 h 333251"/>
              <a:gd name="connsiteX5" fmla="*/ 1578077 w 2802193"/>
              <a:gd name="connsiteY5" fmla="*/ 318503 h 333251"/>
              <a:gd name="connsiteX6" fmla="*/ 1430593 w 2802193"/>
              <a:gd name="connsiteY6" fmla="*/ 259509 h 333251"/>
              <a:gd name="connsiteX7" fmla="*/ 1386348 w 2802193"/>
              <a:gd name="connsiteY7" fmla="*/ 244761 h 333251"/>
              <a:gd name="connsiteX8" fmla="*/ 1297858 w 2802193"/>
              <a:gd name="connsiteY8" fmla="*/ 200516 h 333251"/>
              <a:gd name="connsiteX9" fmla="*/ 1209367 w 2802193"/>
              <a:gd name="connsiteY9" fmla="*/ 141522 h 333251"/>
              <a:gd name="connsiteX10" fmla="*/ 1120877 w 2802193"/>
              <a:gd name="connsiteY10" fmla="*/ 112026 h 333251"/>
              <a:gd name="connsiteX11" fmla="*/ 1076632 w 2802193"/>
              <a:gd name="connsiteY11" fmla="*/ 97277 h 333251"/>
              <a:gd name="connsiteX12" fmla="*/ 855406 w 2802193"/>
              <a:gd name="connsiteY12" fmla="*/ 82529 h 333251"/>
              <a:gd name="connsiteX13" fmla="*/ 693174 w 2802193"/>
              <a:gd name="connsiteY13" fmla="*/ 67780 h 333251"/>
              <a:gd name="connsiteX14" fmla="*/ 634180 w 2802193"/>
              <a:gd name="connsiteY14" fmla="*/ 53032 h 333251"/>
              <a:gd name="connsiteX15" fmla="*/ 516193 w 2802193"/>
              <a:gd name="connsiteY15" fmla="*/ 38284 h 333251"/>
              <a:gd name="connsiteX16" fmla="*/ 471948 w 2802193"/>
              <a:gd name="connsiteY16" fmla="*/ 8787 h 333251"/>
              <a:gd name="connsiteX17" fmla="*/ 0 w 2802193"/>
              <a:gd name="connsiteY17" fmla="*/ 102193 h 33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02193" h="333251">
                <a:moveTo>
                  <a:pt x="2802193" y="303755"/>
                </a:moveTo>
                <a:cubicBezTo>
                  <a:pt x="2738283" y="298839"/>
                  <a:pt x="2674562" y="289006"/>
                  <a:pt x="2610464" y="289006"/>
                </a:cubicBezTo>
                <a:cubicBezTo>
                  <a:pt x="2502198" y="289006"/>
                  <a:pt x="2394172" y="299248"/>
                  <a:pt x="2286000" y="303755"/>
                </a:cubicBezTo>
                <a:lnTo>
                  <a:pt x="1902542" y="318503"/>
                </a:lnTo>
                <a:cubicBezTo>
                  <a:pt x="1887793" y="323419"/>
                  <a:pt x="1873842" y="333251"/>
                  <a:pt x="1858296" y="333251"/>
                </a:cubicBezTo>
                <a:cubicBezTo>
                  <a:pt x="1764760" y="333251"/>
                  <a:pt x="1670946" y="329647"/>
                  <a:pt x="1578077" y="318503"/>
                </a:cubicBezTo>
                <a:cubicBezTo>
                  <a:pt x="1515912" y="311043"/>
                  <a:pt x="1484033" y="282412"/>
                  <a:pt x="1430593" y="259509"/>
                </a:cubicBezTo>
                <a:cubicBezTo>
                  <a:pt x="1416304" y="253385"/>
                  <a:pt x="1401096" y="249677"/>
                  <a:pt x="1386348" y="244761"/>
                </a:cubicBezTo>
                <a:cubicBezTo>
                  <a:pt x="1189935" y="113818"/>
                  <a:pt x="1481033" y="302280"/>
                  <a:pt x="1297858" y="200516"/>
                </a:cubicBezTo>
                <a:cubicBezTo>
                  <a:pt x="1266868" y="183300"/>
                  <a:pt x="1238864" y="161187"/>
                  <a:pt x="1209367" y="141522"/>
                </a:cubicBezTo>
                <a:cubicBezTo>
                  <a:pt x="1183497" y="124275"/>
                  <a:pt x="1150374" y="121858"/>
                  <a:pt x="1120877" y="112026"/>
                </a:cubicBezTo>
                <a:lnTo>
                  <a:pt x="1076632" y="97277"/>
                </a:lnTo>
                <a:cubicBezTo>
                  <a:pt x="1006519" y="73905"/>
                  <a:pt x="929094" y="88197"/>
                  <a:pt x="855406" y="82529"/>
                </a:cubicBezTo>
                <a:cubicBezTo>
                  <a:pt x="801266" y="78364"/>
                  <a:pt x="747251" y="72696"/>
                  <a:pt x="693174" y="67780"/>
                </a:cubicBezTo>
                <a:cubicBezTo>
                  <a:pt x="673509" y="62864"/>
                  <a:pt x="654174" y="56364"/>
                  <a:pt x="634180" y="53032"/>
                </a:cubicBezTo>
                <a:cubicBezTo>
                  <a:pt x="595084" y="46516"/>
                  <a:pt x="554431" y="48713"/>
                  <a:pt x="516193" y="38284"/>
                </a:cubicBezTo>
                <a:cubicBezTo>
                  <a:pt x="499092" y="33620"/>
                  <a:pt x="486696" y="18619"/>
                  <a:pt x="471948" y="8787"/>
                </a:cubicBezTo>
                <a:cubicBezTo>
                  <a:pt x="455645" y="-40122"/>
                  <a:pt x="0" y="132488"/>
                  <a:pt x="0" y="10219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 flipV="1">
            <a:off x="2390284" y="4412165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 flipV="1">
            <a:off x="1687300" y="4407245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 flipV="1">
            <a:off x="1072804" y="460879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590622" y="3661583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5907282" y="4071437"/>
            <a:ext cx="15240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23366" y="3968202"/>
            <a:ext cx="133350" cy="5715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647440" y="3918116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786805" y="396143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5423034" y="4069595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5368414" y="3908329"/>
            <a:ext cx="589936" cy="1179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flipV="1">
            <a:off x="5933769" y="3406884"/>
            <a:ext cx="83574" cy="5063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6897330" y="3952573"/>
            <a:ext cx="830826" cy="98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V="1">
            <a:off x="7728157" y="3716599"/>
            <a:ext cx="280220" cy="2212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正方形/長方形 26"/>
          <p:cNvSpPr/>
          <p:nvPr/>
        </p:nvSpPr>
        <p:spPr>
          <a:xfrm>
            <a:off x="595542" y="421217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190382" y="4202351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1795050" y="421709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正方形/長方形 29"/>
          <p:cNvSpPr/>
          <p:nvPr/>
        </p:nvSpPr>
        <p:spPr>
          <a:xfrm>
            <a:off x="2507874" y="423676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2896242" y="422693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リーフォーム 15"/>
          <p:cNvSpPr/>
          <p:nvPr/>
        </p:nvSpPr>
        <p:spPr>
          <a:xfrm>
            <a:off x="-64729" y="4070555"/>
            <a:ext cx="3088821" cy="206477"/>
          </a:xfrm>
          <a:custGeom>
            <a:avLst/>
            <a:gdLst>
              <a:gd name="connsiteX0" fmla="*/ 0 w 2301421"/>
              <a:gd name="connsiteY0" fmla="*/ 176980 h 206477"/>
              <a:gd name="connsiteX1" fmla="*/ 132735 w 2301421"/>
              <a:gd name="connsiteY1" fmla="*/ 162232 h 206477"/>
              <a:gd name="connsiteX2" fmla="*/ 648929 w 2301421"/>
              <a:gd name="connsiteY2" fmla="*/ 132735 h 206477"/>
              <a:gd name="connsiteX3" fmla="*/ 693174 w 2301421"/>
              <a:gd name="connsiteY3" fmla="*/ 117987 h 206477"/>
              <a:gd name="connsiteX4" fmla="*/ 1091381 w 2301421"/>
              <a:gd name="connsiteY4" fmla="*/ 132735 h 206477"/>
              <a:gd name="connsiteX5" fmla="*/ 1150374 w 2301421"/>
              <a:gd name="connsiteY5" fmla="*/ 147484 h 206477"/>
              <a:gd name="connsiteX6" fmla="*/ 1637071 w 2301421"/>
              <a:gd name="connsiteY6" fmla="*/ 162232 h 206477"/>
              <a:gd name="connsiteX7" fmla="*/ 1740310 w 2301421"/>
              <a:gd name="connsiteY7" fmla="*/ 191729 h 206477"/>
              <a:gd name="connsiteX8" fmla="*/ 1828800 w 2301421"/>
              <a:gd name="connsiteY8" fmla="*/ 206477 h 206477"/>
              <a:gd name="connsiteX9" fmla="*/ 2064774 w 2301421"/>
              <a:gd name="connsiteY9" fmla="*/ 191729 h 206477"/>
              <a:gd name="connsiteX10" fmla="*/ 2138516 w 2301421"/>
              <a:gd name="connsiteY10" fmla="*/ 176980 h 206477"/>
              <a:gd name="connsiteX11" fmla="*/ 2271252 w 2301421"/>
              <a:gd name="connsiteY11" fmla="*/ 162232 h 206477"/>
              <a:gd name="connsiteX12" fmla="*/ 2300748 w 2301421"/>
              <a:gd name="connsiteY12" fmla="*/ 0 h 206477"/>
              <a:gd name="connsiteX0" fmla="*/ 0 w 3088821"/>
              <a:gd name="connsiteY0" fmla="*/ 151580 h 206477"/>
              <a:gd name="connsiteX1" fmla="*/ 920135 w 3088821"/>
              <a:gd name="connsiteY1" fmla="*/ 162232 h 206477"/>
              <a:gd name="connsiteX2" fmla="*/ 1436329 w 3088821"/>
              <a:gd name="connsiteY2" fmla="*/ 132735 h 206477"/>
              <a:gd name="connsiteX3" fmla="*/ 1480574 w 3088821"/>
              <a:gd name="connsiteY3" fmla="*/ 117987 h 206477"/>
              <a:gd name="connsiteX4" fmla="*/ 1878781 w 3088821"/>
              <a:gd name="connsiteY4" fmla="*/ 132735 h 206477"/>
              <a:gd name="connsiteX5" fmla="*/ 1937774 w 3088821"/>
              <a:gd name="connsiteY5" fmla="*/ 147484 h 206477"/>
              <a:gd name="connsiteX6" fmla="*/ 2424471 w 3088821"/>
              <a:gd name="connsiteY6" fmla="*/ 162232 h 206477"/>
              <a:gd name="connsiteX7" fmla="*/ 2527710 w 3088821"/>
              <a:gd name="connsiteY7" fmla="*/ 191729 h 206477"/>
              <a:gd name="connsiteX8" fmla="*/ 2616200 w 3088821"/>
              <a:gd name="connsiteY8" fmla="*/ 206477 h 206477"/>
              <a:gd name="connsiteX9" fmla="*/ 2852174 w 3088821"/>
              <a:gd name="connsiteY9" fmla="*/ 191729 h 206477"/>
              <a:gd name="connsiteX10" fmla="*/ 2925916 w 3088821"/>
              <a:gd name="connsiteY10" fmla="*/ 176980 h 206477"/>
              <a:gd name="connsiteX11" fmla="*/ 3058652 w 3088821"/>
              <a:gd name="connsiteY11" fmla="*/ 162232 h 206477"/>
              <a:gd name="connsiteX12" fmla="*/ 3088148 w 3088821"/>
              <a:gd name="connsiteY12" fmla="*/ 0 h 20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88821" h="206477">
                <a:moveTo>
                  <a:pt x="0" y="151580"/>
                </a:moveTo>
                <a:cubicBezTo>
                  <a:pt x="44245" y="146664"/>
                  <a:pt x="680747" y="165373"/>
                  <a:pt x="920135" y="162232"/>
                </a:cubicBezTo>
                <a:cubicBezTo>
                  <a:pt x="1159523" y="159091"/>
                  <a:pt x="1271937" y="169267"/>
                  <a:pt x="1436329" y="132735"/>
                </a:cubicBezTo>
                <a:cubicBezTo>
                  <a:pt x="1451505" y="129363"/>
                  <a:pt x="1465826" y="122903"/>
                  <a:pt x="1480574" y="117987"/>
                </a:cubicBezTo>
                <a:cubicBezTo>
                  <a:pt x="1613310" y="122903"/>
                  <a:pt x="1746230" y="124183"/>
                  <a:pt x="1878781" y="132735"/>
                </a:cubicBezTo>
                <a:cubicBezTo>
                  <a:pt x="1899009" y="134040"/>
                  <a:pt x="1917534" y="146390"/>
                  <a:pt x="1937774" y="147484"/>
                </a:cubicBezTo>
                <a:cubicBezTo>
                  <a:pt x="2099844" y="156245"/>
                  <a:pt x="2262239" y="157316"/>
                  <a:pt x="2424471" y="162232"/>
                </a:cubicBezTo>
                <a:cubicBezTo>
                  <a:pt x="2466637" y="176287"/>
                  <a:pt x="2481418" y="182471"/>
                  <a:pt x="2527710" y="191729"/>
                </a:cubicBezTo>
                <a:cubicBezTo>
                  <a:pt x="2557033" y="197594"/>
                  <a:pt x="2586703" y="201561"/>
                  <a:pt x="2616200" y="206477"/>
                </a:cubicBezTo>
                <a:cubicBezTo>
                  <a:pt x="2694858" y="201561"/>
                  <a:pt x="2773718" y="199201"/>
                  <a:pt x="2852174" y="191729"/>
                </a:cubicBezTo>
                <a:cubicBezTo>
                  <a:pt x="2877129" y="189352"/>
                  <a:pt x="2901100" y="180525"/>
                  <a:pt x="2925916" y="176980"/>
                </a:cubicBezTo>
                <a:cubicBezTo>
                  <a:pt x="2969986" y="170684"/>
                  <a:pt x="3014407" y="167148"/>
                  <a:pt x="3058652" y="162232"/>
                </a:cubicBezTo>
                <a:cubicBezTo>
                  <a:pt x="3095921" y="50423"/>
                  <a:pt x="3088148" y="104834"/>
                  <a:pt x="3088148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5423058" y="4261343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5973654" y="4281011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/>
          <p:cNvSpPr/>
          <p:nvPr/>
        </p:nvSpPr>
        <p:spPr>
          <a:xfrm>
            <a:off x="6770046" y="423676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7792578" y="4307235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8579142" y="4276103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/>
          <p:cNvSpPr/>
          <p:nvPr/>
        </p:nvSpPr>
        <p:spPr>
          <a:xfrm>
            <a:off x="5436784" y="4292600"/>
            <a:ext cx="3842819" cy="87670"/>
          </a:xfrm>
          <a:custGeom>
            <a:avLst/>
            <a:gdLst>
              <a:gd name="connsiteX0" fmla="*/ 2228091 w 2228091"/>
              <a:gd name="connsiteY0" fmla="*/ 280219 h 309716"/>
              <a:gd name="connsiteX1" fmla="*/ 1711897 w 2228091"/>
              <a:gd name="connsiteY1" fmla="*/ 294968 h 309716"/>
              <a:gd name="connsiteX2" fmla="*/ 1667652 w 2228091"/>
              <a:gd name="connsiteY2" fmla="*/ 309716 h 309716"/>
              <a:gd name="connsiteX3" fmla="*/ 1372684 w 2228091"/>
              <a:gd name="connsiteY3" fmla="*/ 294968 h 309716"/>
              <a:gd name="connsiteX4" fmla="*/ 871239 w 2228091"/>
              <a:gd name="connsiteY4" fmla="*/ 280219 h 309716"/>
              <a:gd name="connsiteX5" fmla="*/ 753252 w 2228091"/>
              <a:gd name="connsiteY5" fmla="*/ 265471 h 309716"/>
              <a:gd name="connsiteX6" fmla="*/ 163317 w 2228091"/>
              <a:gd name="connsiteY6" fmla="*/ 250723 h 309716"/>
              <a:gd name="connsiteX7" fmla="*/ 119071 w 2228091"/>
              <a:gd name="connsiteY7" fmla="*/ 235974 h 309716"/>
              <a:gd name="connsiteX8" fmla="*/ 74826 w 2228091"/>
              <a:gd name="connsiteY8" fmla="*/ 206477 h 309716"/>
              <a:gd name="connsiteX9" fmla="*/ 1084 w 2228091"/>
              <a:gd name="connsiteY9" fmla="*/ 58994 h 309716"/>
              <a:gd name="connsiteX10" fmla="*/ 1084 w 2228091"/>
              <a:gd name="connsiteY10" fmla="*/ 0 h 309716"/>
              <a:gd name="connsiteX0" fmla="*/ 2797675 w 2797675"/>
              <a:gd name="connsiteY0" fmla="*/ 269504 h 309716"/>
              <a:gd name="connsiteX1" fmla="*/ 1711897 w 2797675"/>
              <a:gd name="connsiteY1" fmla="*/ 294968 h 309716"/>
              <a:gd name="connsiteX2" fmla="*/ 1667652 w 2797675"/>
              <a:gd name="connsiteY2" fmla="*/ 309716 h 309716"/>
              <a:gd name="connsiteX3" fmla="*/ 1372684 w 2797675"/>
              <a:gd name="connsiteY3" fmla="*/ 294968 h 309716"/>
              <a:gd name="connsiteX4" fmla="*/ 871239 w 2797675"/>
              <a:gd name="connsiteY4" fmla="*/ 280219 h 309716"/>
              <a:gd name="connsiteX5" fmla="*/ 753252 w 2797675"/>
              <a:gd name="connsiteY5" fmla="*/ 265471 h 309716"/>
              <a:gd name="connsiteX6" fmla="*/ 163317 w 2797675"/>
              <a:gd name="connsiteY6" fmla="*/ 250723 h 309716"/>
              <a:gd name="connsiteX7" fmla="*/ 119071 w 2797675"/>
              <a:gd name="connsiteY7" fmla="*/ 235974 h 309716"/>
              <a:gd name="connsiteX8" fmla="*/ 74826 w 2797675"/>
              <a:gd name="connsiteY8" fmla="*/ 206477 h 309716"/>
              <a:gd name="connsiteX9" fmla="*/ 1084 w 2797675"/>
              <a:gd name="connsiteY9" fmla="*/ 58994 h 309716"/>
              <a:gd name="connsiteX10" fmla="*/ 1084 w 2797675"/>
              <a:gd name="connsiteY10" fmla="*/ 0 h 309716"/>
              <a:gd name="connsiteX0" fmla="*/ 2796591 w 2796591"/>
              <a:gd name="connsiteY0" fmla="*/ 269504 h 309716"/>
              <a:gd name="connsiteX1" fmla="*/ 1710813 w 2796591"/>
              <a:gd name="connsiteY1" fmla="*/ 294968 h 309716"/>
              <a:gd name="connsiteX2" fmla="*/ 1666568 w 2796591"/>
              <a:gd name="connsiteY2" fmla="*/ 309716 h 309716"/>
              <a:gd name="connsiteX3" fmla="*/ 1371600 w 2796591"/>
              <a:gd name="connsiteY3" fmla="*/ 294968 h 309716"/>
              <a:gd name="connsiteX4" fmla="*/ 870155 w 2796591"/>
              <a:gd name="connsiteY4" fmla="*/ 280219 h 309716"/>
              <a:gd name="connsiteX5" fmla="*/ 752168 w 2796591"/>
              <a:gd name="connsiteY5" fmla="*/ 265471 h 309716"/>
              <a:gd name="connsiteX6" fmla="*/ 162233 w 2796591"/>
              <a:gd name="connsiteY6" fmla="*/ 250723 h 309716"/>
              <a:gd name="connsiteX7" fmla="*/ 117987 w 2796591"/>
              <a:gd name="connsiteY7" fmla="*/ 235974 h 309716"/>
              <a:gd name="connsiteX8" fmla="*/ 73742 w 2796591"/>
              <a:gd name="connsiteY8" fmla="*/ 206477 h 309716"/>
              <a:gd name="connsiteX9" fmla="*/ 0 w 2796591"/>
              <a:gd name="connsiteY9" fmla="*/ 0 h 309716"/>
              <a:gd name="connsiteX0" fmla="*/ 2796591 w 2796591"/>
              <a:gd name="connsiteY0" fmla="*/ 269504 h 309716"/>
              <a:gd name="connsiteX1" fmla="*/ 1710813 w 2796591"/>
              <a:gd name="connsiteY1" fmla="*/ 294968 h 309716"/>
              <a:gd name="connsiteX2" fmla="*/ 1666568 w 2796591"/>
              <a:gd name="connsiteY2" fmla="*/ 309716 h 309716"/>
              <a:gd name="connsiteX3" fmla="*/ 1371600 w 2796591"/>
              <a:gd name="connsiteY3" fmla="*/ 294968 h 309716"/>
              <a:gd name="connsiteX4" fmla="*/ 870155 w 2796591"/>
              <a:gd name="connsiteY4" fmla="*/ 280219 h 309716"/>
              <a:gd name="connsiteX5" fmla="*/ 752168 w 2796591"/>
              <a:gd name="connsiteY5" fmla="*/ 265471 h 309716"/>
              <a:gd name="connsiteX6" fmla="*/ 162233 w 2796591"/>
              <a:gd name="connsiteY6" fmla="*/ 250723 h 309716"/>
              <a:gd name="connsiteX7" fmla="*/ 117987 w 2796591"/>
              <a:gd name="connsiteY7" fmla="*/ 235974 h 309716"/>
              <a:gd name="connsiteX8" fmla="*/ 0 w 2796591"/>
              <a:gd name="connsiteY8" fmla="*/ 0 h 309716"/>
              <a:gd name="connsiteX0" fmla="*/ 2796591 w 2796591"/>
              <a:gd name="connsiteY0" fmla="*/ 269504 h 309716"/>
              <a:gd name="connsiteX1" fmla="*/ 1710813 w 2796591"/>
              <a:gd name="connsiteY1" fmla="*/ 294968 h 309716"/>
              <a:gd name="connsiteX2" fmla="*/ 1666568 w 2796591"/>
              <a:gd name="connsiteY2" fmla="*/ 309716 h 309716"/>
              <a:gd name="connsiteX3" fmla="*/ 1371600 w 2796591"/>
              <a:gd name="connsiteY3" fmla="*/ 294968 h 309716"/>
              <a:gd name="connsiteX4" fmla="*/ 870155 w 2796591"/>
              <a:gd name="connsiteY4" fmla="*/ 280219 h 309716"/>
              <a:gd name="connsiteX5" fmla="*/ 752168 w 2796591"/>
              <a:gd name="connsiteY5" fmla="*/ 265471 h 309716"/>
              <a:gd name="connsiteX6" fmla="*/ 162233 w 2796591"/>
              <a:gd name="connsiteY6" fmla="*/ 250723 h 309716"/>
              <a:gd name="connsiteX7" fmla="*/ 0 w 2796591"/>
              <a:gd name="connsiteY7" fmla="*/ 0 h 309716"/>
              <a:gd name="connsiteX0" fmla="*/ 3517289 w 3517289"/>
              <a:gd name="connsiteY0" fmla="*/ 33760 h 73972"/>
              <a:gd name="connsiteX1" fmla="*/ 2431511 w 3517289"/>
              <a:gd name="connsiteY1" fmla="*/ 59224 h 73972"/>
              <a:gd name="connsiteX2" fmla="*/ 2387266 w 3517289"/>
              <a:gd name="connsiteY2" fmla="*/ 73972 h 73972"/>
              <a:gd name="connsiteX3" fmla="*/ 2092298 w 3517289"/>
              <a:gd name="connsiteY3" fmla="*/ 59224 h 73972"/>
              <a:gd name="connsiteX4" fmla="*/ 1590853 w 3517289"/>
              <a:gd name="connsiteY4" fmla="*/ 44475 h 73972"/>
              <a:gd name="connsiteX5" fmla="*/ 1472866 w 3517289"/>
              <a:gd name="connsiteY5" fmla="*/ 29727 h 73972"/>
              <a:gd name="connsiteX6" fmla="*/ 882931 w 3517289"/>
              <a:gd name="connsiteY6" fmla="*/ 14979 h 73972"/>
              <a:gd name="connsiteX7" fmla="*/ 0 w 3517289"/>
              <a:gd name="connsiteY7" fmla="*/ 0 h 7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7289" h="73972">
                <a:moveTo>
                  <a:pt x="3517289" y="33760"/>
                </a:moveTo>
                <a:lnTo>
                  <a:pt x="2431511" y="59224"/>
                </a:lnTo>
                <a:cubicBezTo>
                  <a:pt x="2243174" y="65926"/>
                  <a:pt x="2402812" y="73972"/>
                  <a:pt x="2387266" y="73972"/>
                </a:cubicBezTo>
                <a:cubicBezTo>
                  <a:pt x="2288821" y="73972"/>
                  <a:pt x="2190676" y="62868"/>
                  <a:pt x="2092298" y="59224"/>
                </a:cubicBezTo>
                <a:lnTo>
                  <a:pt x="1590853" y="44475"/>
                </a:lnTo>
                <a:cubicBezTo>
                  <a:pt x="1551524" y="39559"/>
                  <a:pt x="1512467" y="31377"/>
                  <a:pt x="1472866" y="29727"/>
                </a:cubicBezTo>
                <a:cubicBezTo>
                  <a:pt x="1276330" y="21538"/>
                  <a:pt x="1128409" y="19934"/>
                  <a:pt x="882931" y="14979"/>
                </a:cubicBezTo>
                <a:cubicBezTo>
                  <a:pt x="637453" y="10025"/>
                  <a:pt x="33799" y="52234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7" name="テキスト ボックス 46"/>
          <p:cNvSpPr txBox="1"/>
          <p:nvPr/>
        </p:nvSpPr>
        <p:spPr>
          <a:xfrm rot="1078475">
            <a:off x="7636392" y="389255"/>
            <a:ext cx="128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Preliminary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7" name="フリーフォーム 56"/>
          <p:cNvSpPr/>
          <p:nvPr/>
        </p:nvSpPr>
        <p:spPr>
          <a:xfrm>
            <a:off x="-113795" y="3676087"/>
            <a:ext cx="3081593" cy="396158"/>
          </a:xfrm>
          <a:custGeom>
            <a:avLst/>
            <a:gdLst>
              <a:gd name="connsiteX0" fmla="*/ 2345032 w 2345032"/>
              <a:gd name="connsiteY0" fmla="*/ 353962 h 383458"/>
              <a:gd name="connsiteX1" fmla="*/ 2153303 w 2345032"/>
              <a:gd name="connsiteY1" fmla="*/ 339213 h 383458"/>
              <a:gd name="connsiteX2" fmla="*/ 1828839 w 2345032"/>
              <a:gd name="connsiteY2" fmla="*/ 353962 h 383458"/>
              <a:gd name="connsiteX3" fmla="*/ 1445381 w 2345032"/>
              <a:gd name="connsiteY3" fmla="*/ 368710 h 383458"/>
              <a:gd name="connsiteX4" fmla="*/ 1401135 w 2345032"/>
              <a:gd name="connsiteY4" fmla="*/ 383458 h 383458"/>
              <a:gd name="connsiteX5" fmla="*/ 1120916 w 2345032"/>
              <a:gd name="connsiteY5" fmla="*/ 368710 h 383458"/>
              <a:gd name="connsiteX6" fmla="*/ 973432 w 2345032"/>
              <a:gd name="connsiteY6" fmla="*/ 309716 h 383458"/>
              <a:gd name="connsiteX7" fmla="*/ 929187 w 2345032"/>
              <a:gd name="connsiteY7" fmla="*/ 294968 h 383458"/>
              <a:gd name="connsiteX8" fmla="*/ 840697 w 2345032"/>
              <a:gd name="connsiteY8" fmla="*/ 250723 h 383458"/>
              <a:gd name="connsiteX9" fmla="*/ 752206 w 2345032"/>
              <a:gd name="connsiteY9" fmla="*/ 191729 h 383458"/>
              <a:gd name="connsiteX10" fmla="*/ 663716 w 2345032"/>
              <a:gd name="connsiteY10" fmla="*/ 162233 h 383458"/>
              <a:gd name="connsiteX11" fmla="*/ 619471 w 2345032"/>
              <a:gd name="connsiteY11" fmla="*/ 147484 h 383458"/>
              <a:gd name="connsiteX12" fmla="*/ 398245 w 2345032"/>
              <a:gd name="connsiteY12" fmla="*/ 132736 h 383458"/>
              <a:gd name="connsiteX13" fmla="*/ 236013 w 2345032"/>
              <a:gd name="connsiteY13" fmla="*/ 117987 h 383458"/>
              <a:gd name="connsiteX14" fmla="*/ 177019 w 2345032"/>
              <a:gd name="connsiteY14" fmla="*/ 103239 h 383458"/>
              <a:gd name="connsiteX15" fmla="*/ 59032 w 2345032"/>
              <a:gd name="connsiteY15" fmla="*/ 88491 h 383458"/>
              <a:gd name="connsiteX16" fmla="*/ 14787 w 2345032"/>
              <a:gd name="connsiteY16" fmla="*/ 58994 h 383458"/>
              <a:gd name="connsiteX17" fmla="*/ 39 w 2345032"/>
              <a:gd name="connsiteY17" fmla="*/ 0 h 383458"/>
              <a:gd name="connsiteX0" fmla="*/ 3081593 w 3081593"/>
              <a:gd name="connsiteY0" fmla="*/ 366662 h 396158"/>
              <a:gd name="connsiteX1" fmla="*/ 2889864 w 3081593"/>
              <a:gd name="connsiteY1" fmla="*/ 351913 h 396158"/>
              <a:gd name="connsiteX2" fmla="*/ 2565400 w 3081593"/>
              <a:gd name="connsiteY2" fmla="*/ 366662 h 396158"/>
              <a:gd name="connsiteX3" fmla="*/ 2181942 w 3081593"/>
              <a:gd name="connsiteY3" fmla="*/ 381410 h 396158"/>
              <a:gd name="connsiteX4" fmla="*/ 2137696 w 3081593"/>
              <a:gd name="connsiteY4" fmla="*/ 396158 h 396158"/>
              <a:gd name="connsiteX5" fmla="*/ 1857477 w 3081593"/>
              <a:gd name="connsiteY5" fmla="*/ 381410 h 396158"/>
              <a:gd name="connsiteX6" fmla="*/ 1709993 w 3081593"/>
              <a:gd name="connsiteY6" fmla="*/ 322416 h 396158"/>
              <a:gd name="connsiteX7" fmla="*/ 1665748 w 3081593"/>
              <a:gd name="connsiteY7" fmla="*/ 307668 h 396158"/>
              <a:gd name="connsiteX8" fmla="*/ 1577258 w 3081593"/>
              <a:gd name="connsiteY8" fmla="*/ 263423 h 396158"/>
              <a:gd name="connsiteX9" fmla="*/ 1488767 w 3081593"/>
              <a:gd name="connsiteY9" fmla="*/ 204429 h 396158"/>
              <a:gd name="connsiteX10" fmla="*/ 1400277 w 3081593"/>
              <a:gd name="connsiteY10" fmla="*/ 174933 h 396158"/>
              <a:gd name="connsiteX11" fmla="*/ 1356032 w 3081593"/>
              <a:gd name="connsiteY11" fmla="*/ 160184 h 396158"/>
              <a:gd name="connsiteX12" fmla="*/ 1134806 w 3081593"/>
              <a:gd name="connsiteY12" fmla="*/ 145436 h 396158"/>
              <a:gd name="connsiteX13" fmla="*/ 972574 w 3081593"/>
              <a:gd name="connsiteY13" fmla="*/ 130687 h 396158"/>
              <a:gd name="connsiteX14" fmla="*/ 913580 w 3081593"/>
              <a:gd name="connsiteY14" fmla="*/ 115939 h 396158"/>
              <a:gd name="connsiteX15" fmla="*/ 795593 w 3081593"/>
              <a:gd name="connsiteY15" fmla="*/ 101191 h 396158"/>
              <a:gd name="connsiteX16" fmla="*/ 751348 w 3081593"/>
              <a:gd name="connsiteY16" fmla="*/ 71694 h 396158"/>
              <a:gd name="connsiteX17" fmla="*/ 0 w 3081593"/>
              <a:gd name="connsiteY17" fmla="*/ 0 h 39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81593" h="396158">
                <a:moveTo>
                  <a:pt x="3081593" y="366662"/>
                </a:moveTo>
                <a:cubicBezTo>
                  <a:pt x="3017683" y="361746"/>
                  <a:pt x="2953962" y="351913"/>
                  <a:pt x="2889864" y="351913"/>
                </a:cubicBezTo>
                <a:cubicBezTo>
                  <a:pt x="2781598" y="351913"/>
                  <a:pt x="2673572" y="362155"/>
                  <a:pt x="2565400" y="366662"/>
                </a:cubicBezTo>
                <a:lnTo>
                  <a:pt x="2181942" y="381410"/>
                </a:lnTo>
                <a:cubicBezTo>
                  <a:pt x="2167193" y="386326"/>
                  <a:pt x="2153242" y="396158"/>
                  <a:pt x="2137696" y="396158"/>
                </a:cubicBezTo>
                <a:cubicBezTo>
                  <a:pt x="2044160" y="396158"/>
                  <a:pt x="1950346" y="392554"/>
                  <a:pt x="1857477" y="381410"/>
                </a:cubicBezTo>
                <a:cubicBezTo>
                  <a:pt x="1795312" y="373950"/>
                  <a:pt x="1763433" y="345319"/>
                  <a:pt x="1709993" y="322416"/>
                </a:cubicBezTo>
                <a:cubicBezTo>
                  <a:pt x="1695704" y="316292"/>
                  <a:pt x="1680496" y="312584"/>
                  <a:pt x="1665748" y="307668"/>
                </a:cubicBezTo>
                <a:cubicBezTo>
                  <a:pt x="1469335" y="176725"/>
                  <a:pt x="1760433" y="365187"/>
                  <a:pt x="1577258" y="263423"/>
                </a:cubicBezTo>
                <a:cubicBezTo>
                  <a:pt x="1546268" y="246207"/>
                  <a:pt x="1518264" y="224094"/>
                  <a:pt x="1488767" y="204429"/>
                </a:cubicBezTo>
                <a:cubicBezTo>
                  <a:pt x="1462897" y="187182"/>
                  <a:pt x="1429774" y="184765"/>
                  <a:pt x="1400277" y="174933"/>
                </a:cubicBezTo>
                <a:lnTo>
                  <a:pt x="1356032" y="160184"/>
                </a:lnTo>
                <a:cubicBezTo>
                  <a:pt x="1285919" y="136812"/>
                  <a:pt x="1208494" y="151104"/>
                  <a:pt x="1134806" y="145436"/>
                </a:cubicBezTo>
                <a:cubicBezTo>
                  <a:pt x="1080666" y="141271"/>
                  <a:pt x="1026651" y="135603"/>
                  <a:pt x="972574" y="130687"/>
                </a:cubicBezTo>
                <a:cubicBezTo>
                  <a:pt x="952909" y="125771"/>
                  <a:pt x="933574" y="119271"/>
                  <a:pt x="913580" y="115939"/>
                </a:cubicBezTo>
                <a:cubicBezTo>
                  <a:pt x="874484" y="109423"/>
                  <a:pt x="833831" y="111620"/>
                  <a:pt x="795593" y="101191"/>
                </a:cubicBezTo>
                <a:cubicBezTo>
                  <a:pt x="778492" y="96527"/>
                  <a:pt x="766096" y="81526"/>
                  <a:pt x="751348" y="71694"/>
                </a:cubicBezTo>
                <a:cubicBezTo>
                  <a:pt x="735045" y="22785"/>
                  <a:pt x="0" y="30295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2481725" y="400245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正方形/長方形 58"/>
          <p:cNvSpPr/>
          <p:nvPr/>
        </p:nvSpPr>
        <p:spPr>
          <a:xfrm>
            <a:off x="1778741" y="400737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1164245" y="380582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2883542" y="4417439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フリーフォーム 54"/>
          <p:cNvSpPr/>
          <p:nvPr/>
        </p:nvSpPr>
        <p:spPr>
          <a:xfrm flipH="1" flipV="1">
            <a:off x="5446264" y="4523352"/>
            <a:ext cx="3754693" cy="169544"/>
          </a:xfrm>
          <a:custGeom>
            <a:avLst/>
            <a:gdLst>
              <a:gd name="connsiteX0" fmla="*/ 2345032 w 2345032"/>
              <a:gd name="connsiteY0" fmla="*/ 353962 h 383458"/>
              <a:gd name="connsiteX1" fmla="*/ 2153303 w 2345032"/>
              <a:gd name="connsiteY1" fmla="*/ 339213 h 383458"/>
              <a:gd name="connsiteX2" fmla="*/ 1828839 w 2345032"/>
              <a:gd name="connsiteY2" fmla="*/ 353962 h 383458"/>
              <a:gd name="connsiteX3" fmla="*/ 1445381 w 2345032"/>
              <a:gd name="connsiteY3" fmla="*/ 368710 h 383458"/>
              <a:gd name="connsiteX4" fmla="*/ 1401135 w 2345032"/>
              <a:gd name="connsiteY4" fmla="*/ 383458 h 383458"/>
              <a:gd name="connsiteX5" fmla="*/ 1120916 w 2345032"/>
              <a:gd name="connsiteY5" fmla="*/ 368710 h 383458"/>
              <a:gd name="connsiteX6" fmla="*/ 973432 w 2345032"/>
              <a:gd name="connsiteY6" fmla="*/ 309716 h 383458"/>
              <a:gd name="connsiteX7" fmla="*/ 929187 w 2345032"/>
              <a:gd name="connsiteY7" fmla="*/ 294968 h 383458"/>
              <a:gd name="connsiteX8" fmla="*/ 840697 w 2345032"/>
              <a:gd name="connsiteY8" fmla="*/ 250723 h 383458"/>
              <a:gd name="connsiteX9" fmla="*/ 752206 w 2345032"/>
              <a:gd name="connsiteY9" fmla="*/ 191729 h 383458"/>
              <a:gd name="connsiteX10" fmla="*/ 663716 w 2345032"/>
              <a:gd name="connsiteY10" fmla="*/ 162233 h 383458"/>
              <a:gd name="connsiteX11" fmla="*/ 619471 w 2345032"/>
              <a:gd name="connsiteY11" fmla="*/ 147484 h 383458"/>
              <a:gd name="connsiteX12" fmla="*/ 398245 w 2345032"/>
              <a:gd name="connsiteY12" fmla="*/ 132736 h 383458"/>
              <a:gd name="connsiteX13" fmla="*/ 236013 w 2345032"/>
              <a:gd name="connsiteY13" fmla="*/ 117987 h 383458"/>
              <a:gd name="connsiteX14" fmla="*/ 177019 w 2345032"/>
              <a:gd name="connsiteY14" fmla="*/ 103239 h 383458"/>
              <a:gd name="connsiteX15" fmla="*/ 59032 w 2345032"/>
              <a:gd name="connsiteY15" fmla="*/ 88491 h 383458"/>
              <a:gd name="connsiteX16" fmla="*/ 14787 w 2345032"/>
              <a:gd name="connsiteY16" fmla="*/ 58994 h 383458"/>
              <a:gd name="connsiteX17" fmla="*/ 39 w 2345032"/>
              <a:gd name="connsiteY17" fmla="*/ 0 h 383458"/>
              <a:gd name="connsiteX0" fmla="*/ 2802193 w 2802193"/>
              <a:gd name="connsiteY0" fmla="*/ 303755 h 333251"/>
              <a:gd name="connsiteX1" fmla="*/ 2610464 w 2802193"/>
              <a:gd name="connsiteY1" fmla="*/ 289006 h 333251"/>
              <a:gd name="connsiteX2" fmla="*/ 2286000 w 2802193"/>
              <a:gd name="connsiteY2" fmla="*/ 303755 h 333251"/>
              <a:gd name="connsiteX3" fmla="*/ 1902542 w 2802193"/>
              <a:gd name="connsiteY3" fmla="*/ 318503 h 333251"/>
              <a:gd name="connsiteX4" fmla="*/ 1858296 w 2802193"/>
              <a:gd name="connsiteY4" fmla="*/ 333251 h 333251"/>
              <a:gd name="connsiteX5" fmla="*/ 1578077 w 2802193"/>
              <a:gd name="connsiteY5" fmla="*/ 318503 h 333251"/>
              <a:gd name="connsiteX6" fmla="*/ 1430593 w 2802193"/>
              <a:gd name="connsiteY6" fmla="*/ 259509 h 333251"/>
              <a:gd name="connsiteX7" fmla="*/ 1386348 w 2802193"/>
              <a:gd name="connsiteY7" fmla="*/ 244761 h 333251"/>
              <a:gd name="connsiteX8" fmla="*/ 1297858 w 2802193"/>
              <a:gd name="connsiteY8" fmla="*/ 200516 h 333251"/>
              <a:gd name="connsiteX9" fmla="*/ 1209367 w 2802193"/>
              <a:gd name="connsiteY9" fmla="*/ 141522 h 333251"/>
              <a:gd name="connsiteX10" fmla="*/ 1120877 w 2802193"/>
              <a:gd name="connsiteY10" fmla="*/ 112026 h 333251"/>
              <a:gd name="connsiteX11" fmla="*/ 1076632 w 2802193"/>
              <a:gd name="connsiteY11" fmla="*/ 97277 h 333251"/>
              <a:gd name="connsiteX12" fmla="*/ 855406 w 2802193"/>
              <a:gd name="connsiteY12" fmla="*/ 82529 h 333251"/>
              <a:gd name="connsiteX13" fmla="*/ 693174 w 2802193"/>
              <a:gd name="connsiteY13" fmla="*/ 67780 h 333251"/>
              <a:gd name="connsiteX14" fmla="*/ 634180 w 2802193"/>
              <a:gd name="connsiteY14" fmla="*/ 53032 h 333251"/>
              <a:gd name="connsiteX15" fmla="*/ 516193 w 2802193"/>
              <a:gd name="connsiteY15" fmla="*/ 38284 h 333251"/>
              <a:gd name="connsiteX16" fmla="*/ 471948 w 2802193"/>
              <a:gd name="connsiteY16" fmla="*/ 8787 h 333251"/>
              <a:gd name="connsiteX17" fmla="*/ 0 w 2802193"/>
              <a:gd name="connsiteY17" fmla="*/ 102193 h 333251"/>
              <a:gd name="connsiteX0" fmla="*/ 2802193 w 2802193"/>
              <a:gd name="connsiteY0" fmla="*/ 295220 h 324716"/>
              <a:gd name="connsiteX1" fmla="*/ 2610464 w 2802193"/>
              <a:gd name="connsiteY1" fmla="*/ 280471 h 324716"/>
              <a:gd name="connsiteX2" fmla="*/ 2286000 w 2802193"/>
              <a:gd name="connsiteY2" fmla="*/ 295220 h 324716"/>
              <a:gd name="connsiteX3" fmla="*/ 1902542 w 2802193"/>
              <a:gd name="connsiteY3" fmla="*/ 309968 h 324716"/>
              <a:gd name="connsiteX4" fmla="*/ 1858296 w 2802193"/>
              <a:gd name="connsiteY4" fmla="*/ 324716 h 324716"/>
              <a:gd name="connsiteX5" fmla="*/ 1578077 w 2802193"/>
              <a:gd name="connsiteY5" fmla="*/ 309968 h 324716"/>
              <a:gd name="connsiteX6" fmla="*/ 1430593 w 2802193"/>
              <a:gd name="connsiteY6" fmla="*/ 250974 h 324716"/>
              <a:gd name="connsiteX7" fmla="*/ 1386348 w 2802193"/>
              <a:gd name="connsiteY7" fmla="*/ 236226 h 324716"/>
              <a:gd name="connsiteX8" fmla="*/ 1297858 w 2802193"/>
              <a:gd name="connsiteY8" fmla="*/ 191981 h 324716"/>
              <a:gd name="connsiteX9" fmla="*/ 1209367 w 2802193"/>
              <a:gd name="connsiteY9" fmla="*/ 132987 h 324716"/>
              <a:gd name="connsiteX10" fmla="*/ 1120877 w 2802193"/>
              <a:gd name="connsiteY10" fmla="*/ 103491 h 324716"/>
              <a:gd name="connsiteX11" fmla="*/ 1076632 w 2802193"/>
              <a:gd name="connsiteY11" fmla="*/ 88742 h 324716"/>
              <a:gd name="connsiteX12" fmla="*/ 855406 w 2802193"/>
              <a:gd name="connsiteY12" fmla="*/ 73994 h 324716"/>
              <a:gd name="connsiteX13" fmla="*/ 693174 w 2802193"/>
              <a:gd name="connsiteY13" fmla="*/ 59245 h 324716"/>
              <a:gd name="connsiteX14" fmla="*/ 634180 w 2802193"/>
              <a:gd name="connsiteY14" fmla="*/ 44497 h 324716"/>
              <a:gd name="connsiteX15" fmla="*/ 516193 w 2802193"/>
              <a:gd name="connsiteY15" fmla="*/ 29749 h 324716"/>
              <a:gd name="connsiteX16" fmla="*/ 471948 w 2802193"/>
              <a:gd name="connsiteY16" fmla="*/ 252 h 324716"/>
              <a:gd name="connsiteX17" fmla="*/ 209357 w 2802193"/>
              <a:gd name="connsiteY17" fmla="*/ 126287 h 324716"/>
              <a:gd name="connsiteX18" fmla="*/ 0 w 2802193"/>
              <a:gd name="connsiteY18" fmla="*/ 93658 h 324716"/>
              <a:gd name="connsiteX0" fmla="*/ 3754693 w 3754693"/>
              <a:gd name="connsiteY0" fmla="*/ 295220 h 324716"/>
              <a:gd name="connsiteX1" fmla="*/ 3562964 w 3754693"/>
              <a:gd name="connsiteY1" fmla="*/ 280471 h 324716"/>
              <a:gd name="connsiteX2" fmla="*/ 3238500 w 3754693"/>
              <a:gd name="connsiteY2" fmla="*/ 295220 h 324716"/>
              <a:gd name="connsiteX3" fmla="*/ 2855042 w 3754693"/>
              <a:gd name="connsiteY3" fmla="*/ 309968 h 324716"/>
              <a:gd name="connsiteX4" fmla="*/ 2810796 w 3754693"/>
              <a:gd name="connsiteY4" fmla="*/ 324716 h 324716"/>
              <a:gd name="connsiteX5" fmla="*/ 2530577 w 3754693"/>
              <a:gd name="connsiteY5" fmla="*/ 309968 h 324716"/>
              <a:gd name="connsiteX6" fmla="*/ 2383093 w 3754693"/>
              <a:gd name="connsiteY6" fmla="*/ 250974 h 324716"/>
              <a:gd name="connsiteX7" fmla="*/ 2338848 w 3754693"/>
              <a:gd name="connsiteY7" fmla="*/ 236226 h 324716"/>
              <a:gd name="connsiteX8" fmla="*/ 2250358 w 3754693"/>
              <a:gd name="connsiteY8" fmla="*/ 191981 h 324716"/>
              <a:gd name="connsiteX9" fmla="*/ 2161867 w 3754693"/>
              <a:gd name="connsiteY9" fmla="*/ 132987 h 324716"/>
              <a:gd name="connsiteX10" fmla="*/ 2073377 w 3754693"/>
              <a:gd name="connsiteY10" fmla="*/ 103491 h 324716"/>
              <a:gd name="connsiteX11" fmla="*/ 2029132 w 3754693"/>
              <a:gd name="connsiteY11" fmla="*/ 88742 h 324716"/>
              <a:gd name="connsiteX12" fmla="*/ 1807906 w 3754693"/>
              <a:gd name="connsiteY12" fmla="*/ 73994 h 324716"/>
              <a:gd name="connsiteX13" fmla="*/ 1645674 w 3754693"/>
              <a:gd name="connsiteY13" fmla="*/ 59245 h 324716"/>
              <a:gd name="connsiteX14" fmla="*/ 1586680 w 3754693"/>
              <a:gd name="connsiteY14" fmla="*/ 44497 h 324716"/>
              <a:gd name="connsiteX15" fmla="*/ 1468693 w 3754693"/>
              <a:gd name="connsiteY15" fmla="*/ 29749 h 324716"/>
              <a:gd name="connsiteX16" fmla="*/ 1424448 w 3754693"/>
              <a:gd name="connsiteY16" fmla="*/ 252 h 324716"/>
              <a:gd name="connsiteX17" fmla="*/ 1161857 w 3754693"/>
              <a:gd name="connsiteY17" fmla="*/ 126287 h 324716"/>
              <a:gd name="connsiteX18" fmla="*/ 0 w 3754693"/>
              <a:gd name="connsiteY18" fmla="*/ 26247 h 324716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2161867 w 3754693"/>
              <a:gd name="connsiteY9" fmla="*/ 108253 h 299982"/>
              <a:gd name="connsiteX10" fmla="*/ 2073377 w 3754693"/>
              <a:gd name="connsiteY10" fmla="*/ 78757 h 299982"/>
              <a:gd name="connsiteX11" fmla="*/ 2029132 w 3754693"/>
              <a:gd name="connsiteY11" fmla="*/ 64008 h 299982"/>
              <a:gd name="connsiteX12" fmla="*/ 1807906 w 3754693"/>
              <a:gd name="connsiteY12" fmla="*/ 49260 h 299982"/>
              <a:gd name="connsiteX13" fmla="*/ 1645674 w 3754693"/>
              <a:gd name="connsiteY13" fmla="*/ 34511 h 299982"/>
              <a:gd name="connsiteX14" fmla="*/ 1586680 w 3754693"/>
              <a:gd name="connsiteY14" fmla="*/ 19763 h 299982"/>
              <a:gd name="connsiteX15" fmla="*/ 1468693 w 3754693"/>
              <a:gd name="connsiteY15" fmla="*/ 5015 h 299982"/>
              <a:gd name="connsiteX16" fmla="*/ 1161857 w 3754693"/>
              <a:gd name="connsiteY16" fmla="*/ 101553 h 299982"/>
              <a:gd name="connsiteX17" fmla="*/ 0 w 3754693"/>
              <a:gd name="connsiteY17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2161867 w 3754693"/>
              <a:gd name="connsiteY9" fmla="*/ 108253 h 299982"/>
              <a:gd name="connsiteX10" fmla="*/ 2073377 w 3754693"/>
              <a:gd name="connsiteY10" fmla="*/ 78757 h 299982"/>
              <a:gd name="connsiteX11" fmla="*/ 2029132 w 3754693"/>
              <a:gd name="connsiteY11" fmla="*/ 64008 h 299982"/>
              <a:gd name="connsiteX12" fmla="*/ 1807906 w 3754693"/>
              <a:gd name="connsiteY12" fmla="*/ 49260 h 299982"/>
              <a:gd name="connsiteX13" fmla="*/ 1645674 w 3754693"/>
              <a:gd name="connsiteY13" fmla="*/ 34511 h 299982"/>
              <a:gd name="connsiteX14" fmla="*/ 1586680 w 3754693"/>
              <a:gd name="connsiteY14" fmla="*/ 19763 h 299982"/>
              <a:gd name="connsiteX15" fmla="*/ 1161857 w 3754693"/>
              <a:gd name="connsiteY15" fmla="*/ 101553 h 299982"/>
              <a:gd name="connsiteX16" fmla="*/ 0 w 3754693"/>
              <a:gd name="connsiteY16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2161867 w 3754693"/>
              <a:gd name="connsiteY9" fmla="*/ 108253 h 299982"/>
              <a:gd name="connsiteX10" fmla="*/ 2073377 w 3754693"/>
              <a:gd name="connsiteY10" fmla="*/ 78757 h 299982"/>
              <a:gd name="connsiteX11" fmla="*/ 2029132 w 3754693"/>
              <a:gd name="connsiteY11" fmla="*/ 64008 h 299982"/>
              <a:gd name="connsiteX12" fmla="*/ 1807906 w 3754693"/>
              <a:gd name="connsiteY12" fmla="*/ 49260 h 299982"/>
              <a:gd name="connsiteX13" fmla="*/ 1645674 w 3754693"/>
              <a:gd name="connsiteY13" fmla="*/ 34511 h 299982"/>
              <a:gd name="connsiteX14" fmla="*/ 1161857 w 3754693"/>
              <a:gd name="connsiteY14" fmla="*/ 101553 h 299982"/>
              <a:gd name="connsiteX15" fmla="*/ 0 w 3754693"/>
              <a:gd name="connsiteY15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2161867 w 3754693"/>
              <a:gd name="connsiteY9" fmla="*/ 108253 h 299982"/>
              <a:gd name="connsiteX10" fmla="*/ 2073377 w 3754693"/>
              <a:gd name="connsiteY10" fmla="*/ 78757 h 299982"/>
              <a:gd name="connsiteX11" fmla="*/ 1807906 w 3754693"/>
              <a:gd name="connsiteY11" fmla="*/ 49260 h 299982"/>
              <a:gd name="connsiteX12" fmla="*/ 1645674 w 3754693"/>
              <a:gd name="connsiteY12" fmla="*/ 34511 h 299982"/>
              <a:gd name="connsiteX13" fmla="*/ 1161857 w 3754693"/>
              <a:gd name="connsiteY13" fmla="*/ 101553 h 299982"/>
              <a:gd name="connsiteX14" fmla="*/ 0 w 3754693"/>
              <a:gd name="connsiteY14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2073377 w 3754693"/>
              <a:gd name="connsiteY9" fmla="*/ 78757 h 299982"/>
              <a:gd name="connsiteX10" fmla="*/ 1807906 w 3754693"/>
              <a:gd name="connsiteY10" fmla="*/ 49260 h 299982"/>
              <a:gd name="connsiteX11" fmla="*/ 1645674 w 3754693"/>
              <a:gd name="connsiteY11" fmla="*/ 34511 h 299982"/>
              <a:gd name="connsiteX12" fmla="*/ 1161857 w 3754693"/>
              <a:gd name="connsiteY12" fmla="*/ 101553 h 299982"/>
              <a:gd name="connsiteX13" fmla="*/ 0 w 3754693"/>
              <a:gd name="connsiteY13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1807906 w 3754693"/>
              <a:gd name="connsiteY9" fmla="*/ 49260 h 299982"/>
              <a:gd name="connsiteX10" fmla="*/ 1645674 w 3754693"/>
              <a:gd name="connsiteY10" fmla="*/ 34511 h 299982"/>
              <a:gd name="connsiteX11" fmla="*/ 1161857 w 3754693"/>
              <a:gd name="connsiteY11" fmla="*/ 101553 h 299982"/>
              <a:gd name="connsiteX12" fmla="*/ 0 w 3754693"/>
              <a:gd name="connsiteY12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1833306 w 3754693"/>
              <a:gd name="connsiteY9" fmla="*/ 139143 h 299982"/>
              <a:gd name="connsiteX10" fmla="*/ 1645674 w 3754693"/>
              <a:gd name="connsiteY10" fmla="*/ 34511 h 299982"/>
              <a:gd name="connsiteX11" fmla="*/ 1161857 w 3754693"/>
              <a:gd name="connsiteY11" fmla="*/ 101553 h 299982"/>
              <a:gd name="connsiteX12" fmla="*/ 0 w 3754693"/>
              <a:gd name="connsiteY12" fmla="*/ 1513 h 299982"/>
              <a:gd name="connsiteX0" fmla="*/ 3754693 w 3754693"/>
              <a:gd name="connsiteY0" fmla="*/ 270486 h 299982"/>
              <a:gd name="connsiteX1" fmla="*/ 3562964 w 3754693"/>
              <a:gd name="connsiteY1" fmla="*/ 255737 h 299982"/>
              <a:gd name="connsiteX2" fmla="*/ 3238500 w 3754693"/>
              <a:gd name="connsiteY2" fmla="*/ 270486 h 299982"/>
              <a:gd name="connsiteX3" fmla="*/ 2855042 w 3754693"/>
              <a:gd name="connsiteY3" fmla="*/ 285234 h 299982"/>
              <a:gd name="connsiteX4" fmla="*/ 2810796 w 3754693"/>
              <a:gd name="connsiteY4" fmla="*/ 299982 h 299982"/>
              <a:gd name="connsiteX5" fmla="*/ 2530577 w 3754693"/>
              <a:gd name="connsiteY5" fmla="*/ 285234 h 299982"/>
              <a:gd name="connsiteX6" fmla="*/ 2383093 w 3754693"/>
              <a:gd name="connsiteY6" fmla="*/ 226240 h 299982"/>
              <a:gd name="connsiteX7" fmla="*/ 2338848 w 3754693"/>
              <a:gd name="connsiteY7" fmla="*/ 211492 h 299982"/>
              <a:gd name="connsiteX8" fmla="*/ 2250358 w 3754693"/>
              <a:gd name="connsiteY8" fmla="*/ 167247 h 299982"/>
              <a:gd name="connsiteX9" fmla="*/ 1833306 w 3754693"/>
              <a:gd name="connsiteY9" fmla="*/ 139143 h 299982"/>
              <a:gd name="connsiteX10" fmla="*/ 1544074 w 3754693"/>
              <a:gd name="connsiteY10" fmla="*/ 124394 h 299982"/>
              <a:gd name="connsiteX11" fmla="*/ 1161857 w 3754693"/>
              <a:gd name="connsiteY11" fmla="*/ 101553 h 299982"/>
              <a:gd name="connsiteX12" fmla="*/ 0 w 3754693"/>
              <a:gd name="connsiteY12" fmla="*/ 1513 h 299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54693" h="299982">
                <a:moveTo>
                  <a:pt x="3754693" y="270486"/>
                </a:moveTo>
                <a:cubicBezTo>
                  <a:pt x="3690783" y="265570"/>
                  <a:pt x="3627062" y="255737"/>
                  <a:pt x="3562964" y="255737"/>
                </a:cubicBezTo>
                <a:cubicBezTo>
                  <a:pt x="3454698" y="255737"/>
                  <a:pt x="3346672" y="265979"/>
                  <a:pt x="3238500" y="270486"/>
                </a:cubicBezTo>
                <a:lnTo>
                  <a:pt x="2855042" y="285234"/>
                </a:lnTo>
                <a:cubicBezTo>
                  <a:pt x="2840293" y="290150"/>
                  <a:pt x="2826342" y="299982"/>
                  <a:pt x="2810796" y="299982"/>
                </a:cubicBezTo>
                <a:cubicBezTo>
                  <a:pt x="2717260" y="299982"/>
                  <a:pt x="2623446" y="296378"/>
                  <a:pt x="2530577" y="285234"/>
                </a:cubicBezTo>
                <a:cubicBezTo>
                  <a:pt x="2468412" y="277774"/>
                  <a:pt x="2436533" y="249143"/>
                  <a:pt x="2383093" y="226240"/>
                </a:cubicBezTo>
                <a:cubicBezTo>
                  <a:pt x="2368804" y="220116"/>
                  <a:pt x="2353596" y="216408"/>
                  <a:pt x="2338848" y="211492"/>
                </a:cubicBezTo>
                <a:cubicBezTo>
                  <a:pt x="2142435" y="80549"/>
                  <a:pt x="2334615" y="179305"/>
                  <a:pt x="2250358" y="167247"/>
                </a:cubicBezTo>
                <a:cubicBezTo>
                  <a:pt x="2166101" y="155189"/>
                  <a:pt x="1951020" y="146285"/>
                  <a:pt x="1833306" y="139143"/>
                </a:cubicBezTo>
                <a:lnTo>
                  <a:pt x="1544074" y="124394"/>
                </a:lnTo>
                <a:cubicBezTo>
                  <a:pt x="1436399" y="133109"/>
                  <a:pt x="1436136" y="107053"/>
                  <a:pt x="1161857" y="101553"/>
                </a:cubicBezTo>
                <a:cubicBezTo>
                  <a:pt x="1083199" y="117121"/>
                  <a:pt x="70876" y="-15520"/>
                  <a:pt x="0" y="1513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正方形/長方形 61"/>
          <p:cNvSpPr/>
          <p:nvPr/>
        </p:nvSpPr>
        <p:spPr>
          <a:xfrm>
            <a:off x="5435758" y="4489943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正方形/長方形 62"/>
          <p:cNvSpPr/>
          <p:nvPr/>
        </p:nvSpPr>
        <p:spPr>
          <a:xfrm>
            <a:off x="5986354" y="4509611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正方形/長方形 63"/>
          <p:cNvSpPr/>
          <p:nvPr/>
        </p:nvSpPr>
        <p:spPr>
          <a:xfrm>
            <a:off x="6782746" y="4465367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正方形/長方形 64"/>
          <p:cNvSpPr/>
          <p:nvPr/>
        </p:nvSpPr>
        <p:spPr>
          <a:xfrm>
            <a:off x="7805278" y="4535835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正方形/長方形 65"/>
          <p:cNvSpPr/>
          <p:nvPr/>
        </p:nvSpPr>
        <p:spPr>
          <a:xfrm>
            <a:off x="8591842" y="4631703"/>
            <a:ext cx="133350" cy="6667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990600" y="5733871"/>
            <a:ext cx="70104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 smtClean="0"/>
              <a:t>- 40 sensors in total (10 z positions x 4 phi directions)</a:t>
            </a:r>
          </a:p>
          <a:p>
            <a:r>
              <a:rPr kumimoji="1" lang="en-US" altLang="ja-JP" dirty="0" smtClean="0"/>
              <a:t>- Put scintillator (10mm t), PIN diode and thermal sensor at each position</a:t>
            </a:r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79437" y="815876"/>
            <a:ext cx="1725563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 smtClean="0"/>
              <a:t>Scintillator:</a:t>
            </a:r>
          </a:p>
          <a:p>
            <a:r>
              <a:rPr lang="en-US" altLang="ja-JP" sz="1600" dirty="0" smtClean="0"/>
              <a:t>2-core</a:t>
            </a:r>
            <a:r>
              <a:rPr kumimoji="1" lang="en-US" altLang="ja-JP" sz="1600" dirty="0" smtClean="0"/>
              <a:t> cables x 20</a:t>
            </a:r>
          </a:p>
          <a:p>
            <a:r>
              <a:rPr lang="en-US" altLang="ja-JP" sz="1600" dirty="0" smtClean="0"/>
              <a:t>(</a:t>
            </a:r>
            <a:r>
              <a:rPr lang="en-US" altLang="ja-JP" sz="1600" dirty="0" smtClean="0">
                <a:latin typeface="Symbol" panose="05050102010706020507" pitchFamily="18" charset="2"/>
              </a:rPr>
              <a:t>f</a:t>
            </a:r>
            <a:r>
              <a:rPr lang="en-US" altLang="ja-JP" sz="1600" dirty="0" smtClean="0"/>
              <a:t>1.7mm)</a:t>
            </a:r>
          </a:p>
          <a:p>
            <a:r>
              <a:rPr kumimoji="1" lang="en-US" altLang="ja-JP" sz="1600" dirty="0" smtClean="0"/>
              <a:t>PIN diode:</a:t>
            </a:r>
          </a:p>
          <a:p>
            <a:r>
              <a:rPr lang="en-US" altLang="ja-JP" sz="1600" dirty="0"/>
              <a:t>RG-174U (</a:t>
            </a:r>
            <a:r>
              <a:rPr lang="en-US" altLang="ja-JP" sz="1600" dirty="0">
                <a:latin typeface="Symbol" panose="05050102010706020507" pitchFamily="18" charset="2"/>
              </a:rPr>
              <a:t>f</a:t>
            </a:r>
            <a:r>
              <a:rPr lang="en-US" altLang="ja-JP" sz="1600" dirty="0"/>
              <a:t>2.5mm) </a:t>
            </a:r>
          </a:p>
          <a:p>
            <a:r>
              <a:rPr lang="en-US" altLang="ja-JP" sz="1600" dirty="0"/>
              <a:t>x 20 </a:t>
            </a:r>
          </a:p>
          <a:p>
            <a:r>
              <a:rPr kumimoji="1" lang="en-US" altLang="ja-JP" sz="1600" dirty="0"/>
              <a:t>+ pairs(</a:t>
            </a:r>
            <a:r>
              <a:rPr lang="en-US" altLang="ja-JP" sz="1600" dirty="0">
                <a:latin typeface="Symbol" panose="05050102010706020507" pitchFamily="18" charset="2"/>
              </a:rPr>
              <a:t>f</a:t>
            </a:r>
            <a:r>
              <a:rPr lang="en-US" altLang="ja-JP" sz="1600" dirty="0"/>
              <a:t>2mm</a:t>
            </a:r>
            <a:r>
              <a:rPr kumimoji="1" lang="en-US" altLang="ja-JP" sz="1600" dirty="0"/>
              <a:t>) x </a:t>
            </a:r>
            <a:r>
              <a:rPr kumimoji="1" lang="en-US" altLang="ja-JP" sz="1600" dirty="0" smtClean="0"/>
              <a:t>20</a:t>
            </a:r>
            <a:endParaRPr kumimoji="1" lang="en-US" altLang="ja-JP" sz="1600" dirty="0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62800" y="762000"/>
            <a:ext cx="1725563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600" dirty="0" smtClean="0"/>
              <a:t>Scintillator:</a:t>
            </a:r>
          </a:p>
          <a:p>
            <a:r>
              <a:rPr lang="en-US" altLang="ja-JP" sz="1600" dirty="0" smtClean="0"/>
              <a:t>2-core</a:t>
            </a:r>
            <a:r>
              <a:rPr kumimoji="1" lang="en-US" altLang="ja-JP" sz="1600" dirty="0" smtClean="0"/>
              <a:t> cables x 20</a:t>
            </a:r>
          </a:p>
          <a:p>
            <a:r>
              <a:rPr lang="en-US" altLang="ja-JP" sz="1600" dirty="0" smtClean="0"/>
              <a:t>(</a:t>
            </a:r>
            <a:r>
              <a:rPr lang="en-US" altLang="ja-JP" sz="1600" dirty="0" smtClean="0">
                <a:latin typeface="Symbol" panose="05050102010706020507" pitchFamily="18" charset="2"/>
              </a:rPr>
              <a:t>f</a:t>
            </a:r>
            <a:r>
              <a:rPr lang="en-US" altLang="ja-JP" sz="1600" dirty="0" smtClean="0"/>
              <a:t>1.7mm)</a:t>
            </a:r>
          </a:p>
          <a:p>
            <a:r>
              <a:rPr kumimoji="1" lang="en-US" altLang="ja-JP" sz="1600" dirty="0" smtClean="0"/>
              <a:t>PIN diode:</a:t>
            </a:r>
          </a:p>
          <a:p>
            <a:r>
              <a:rPr lang="en-US" altLang="ja-JP" sz="1600" dirty="0"/>
              <a:t>RG-174U (</a:t>
            </a:r>
            <a:r>
              <a:rPr lang="en-US" altLang="ja-JP" sz="1600" dirty="0">
                <a:latin typeface="Symbol" panose="05050102010706020507" pitchFamily="18" charset="2"/>
              </a:rPr>
              <a:t>f</a:t>
            </a:r>
            <a:r>
              <a:rPr lang="en-US" altLang="ja-JP" sz="1600" dirty="0"/>
              <a:t>2.5mm) </a:t>
            </a:r>
          </a:p>
          <a:p>
            <a:r>
              <a:rPr lang="en-US" altLang="ja-JP" sz="1600" dirty="0"/>
              <a:t>x 20 </a:t>
            </a:r>
          </a:p>
          <a:p>
            <a:r>
              <a:rPr kumimoji="1" lang="en-US" altLang="ja-JP" sz="1600" dirty="0"/>
              <a:t>+ pairs(</a:t>
            </a:r>
            <a:r>
              <a:rPr lang="en-US" altLang="ja-JP" sz="1600" dirty="0">
                <a:latin typeface="Symbol" panose="05050102010706020507" pitchFamily="18" charset="2"/>
              </a:rPr>
              <a:t>f</a:t>
            </a:r>
            <a:r>
              <a:rPr lang="en-US" altLang="ja-JP" sz="1600" dirty="0"/>
              <a:t>2mm</a:t>
            </a:r>
            <a:r>
              <a:rPr kumimoji="1" lang="en-US" altLang="ja-JP" sz="1600" dirty="0"/>
              <a:t>) x </a:t>
            </a:r>
            <a:r>
              <a:rPr kumimoji="1" lang="en-US" altLang="ja-JP" sz="1600" dirty="0" smtClean="0"/>
              <a:t>20</a:t>
            </a:r>
            <a:endParaRPr kumimoji="1" lang="en-US" altLang="ja-JP" sz="16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867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Rack space, space allocation, cable/pipe routing:</a:t>
            </a:r>
          </a:p>
          <a:p>
            <a:pPr lvl="1"/>
            <a:r>
              <a:rPr kumimoji="1" lang="en-US" altLang="ja-JP" dirty="0" smtClean="0"/>
              <a:t>Already determined.</a:t>
            </a:r>
          </a:p>
          <a:p>
            <a:r>
              <a:rPr kumimoji="1" lang="en-US" altLang="ja-JP" dirty="0" smtClean="0"/>
              <a:t>Dock space:</a:t>
            </a:r>
          </a:p>
          <a:p>
            <a:pPr lvl="1"/>
            <a:r>
              <a:rPr kumimoji="1" lang="en-US" altLang="ja-JP" dirty="0" smtClean="0"/>
              <a:t>Remaining check-point is interference between TPC and RVC side-bumps.</a:t>
            </a:r>
          </a:p>
          <a:p>
            <a:r>
              <a:rPr lang="en-US" altLang="ja-JP" dirty="0" smtClean="0"/>
              <a:t>Cable specification:</a:t>
            </a:r>
          </a:p>
          <a:p>
            <a:pPr lvl="1"/>
            <a:r>
              <a:rPr lang="en-US" altLang="ja-JP" dirty="0" smtClean="0"/>
              <a:t>Flammability and halogen contamination must be confirmed and solved for some cables.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779EA-E0F9-A046-B586-78351781EAC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49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61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Cable path and length</a:t>
            </a:r>
            <a:br>
              <a:rPr kumimoji="1" lang="en-US" altLang="ja-JP" dirty="0" smtClean="0"/>
            </a:br>
            <a:r>
              <a:rPr lang="en-US" altLang="ja-JP" dirty="0" smtClean="0"/>
              <a:t>(from KLM edge to BEAST2 racks in E-hat)</a:t>
            </a:r>
            <a:endParaRPr kumimoji="1" lang="ja-JP" altLang="en-US" dirty="0"/>
          </a:p>
        </p:txBody>
      </p:sp>
      <p:sp>
        <p:nvSpPr>
          <p:cNvPr id="10" name="コンテンツ プレースホルダー 9"/>
          <p:cNvSpPr>
            <a:spLocks noGrp="1"/>
          </p:cNvSpPr>
          <p:nvPr>
            <p:ph sz="half" idx="1"/>
          </p:nvPr>
        </p:nvSpPr>
        <p:spPr>
          <a:xfrm>
            <a:off x="647700" y="4495799"/>
            <a:ext cx="3848100" cy="1814513"/>
          </a:xfrm>
        </p:spPr>
        <p:txBody>
          <a:bodyPr/>
          <a:lstStyle/>
          <a:p>
            <a:r>
              <a:rPr kumimoji="1" lang="en-US" altLang="ja-JP" dirty="0" smtClean="0"/>
              <a:t>FWD</a:t>
            </a:r>
          </a:p>
          <a:p>
            <a:pPr lvl="1"/>
            <a:r>
              <a:rPr kumimoji="1" lang="en-US" altLang="ja-JP" dirty="0" smtClean="0"/>
              <a:t>Vertical path: 30m</a:t>
            </a:r>
          </a:p>
          <a:p>
            <a:pPr lvl="1"/>
            <a:r>
              <a:rPr lang="en-US" altLang="ja-JP" dirty="0" smtClean="0"/>
              <a:t>Horizontal path: 22m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4684713" y="4495799"/>
            <a:ext cx="3848100" cy="1814513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BWD</a:t>
            </a:r>
          </a:p>
          <a:p>
            <a:pPr lvl="1"/>
            <a:r>
              <a:rPr lang="en-US" altLang="ja-JP" dirty="0" smtClean="0"/>
              <a:t>Vertical</a:t>
            </a:r>
            <a:r>
              <a:rPr kumimoji="1" lang="en-US" altLang="ja-JP" dirty="0" smtClean="0"/>
              <a:t> path: ~30m</a:t>
            </a:r>
          </a:p>
          <a:p>
            <a:pPr lvl="1"/>
            <a:r>
              <a:rPr lang="en-US" altLang="ja-JP" dirty="0" smtClean="0"/>
              <a:t>Horizontal path: 17m</a:t>
            </a:r>
          </a:p>
          <a:p>
            <a:pPr lvl="2"/>
            <a:r>
              <a:rPr kumimoji="1" lang="en-US" altLang="ja-JP" dirty="0" smtClean="0"/>
              <a:t>FANGS and CLAWS prefer this option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4" name="図 13" descr="Cable_Pa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02" y="1273697"/>
            <a:ext cx="5234698" cy="3298303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181600" y="2740223"/>
            <a:ext cx="905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accent5"/>
                </a:solidFill>
              </a:rPr>
              <a:t>KLM edge</a:t>
            </a:r>
            <a:endParaRPr kumimoji="1" lang="ja-JP" altLang="en-US" sz="1400" dirty="0">
              <a:solidFill>
                <a:schemeClr val="accent5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38200" y="6107668"/>
            <a:ext cx="786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We have to add length between KLM edge and </a:t>
            </a:r>
            <a:r>
              <a:rPr kumimoji="1" lang="en-US" altLang="ja-JP" dirty="0" err="1" smtClean="0"/>
              <a:t>dockbox</a:t>
            </a:r>
            <a:r>
              <a:rPr kumimoji="1" lang="en-US" altLang="ja-JP" dirty="0" smtClean="0"/>
              <a:t>  to above values! (~4-7m)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715000" y="1981200"/>
            <a:ext cx="757990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accent6"/>
                </a:solidFill>
              </a:rPr>
              <a:t>Vertical</a:t>
            </a:r>
            <a:endParaRPr kumimoji="1" lang="ja-JP" altLang="en-US" sz="1400" b="1" dirty="0">
              <a:solidFill>
                <a:schemeClr val="accent6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91000" y="2743200"/>
            <a:ext cx="96154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rgbClr val="0000FF"/>
                </a:solidFill>
              </a:rPr>
              <a:t>Horizontal</a:t>
            </a:r>
            <a:endParaRPr kumimoji="1" lang="ja-JP" altLang="en-US" sz="1400" b="1" dirty="0">
              <a:solidFill>
                <a:srgbClr val="0000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6201" y="2895600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/>
              <a:t>E-hut 2F</a:t>
            </a:r>
          </a:p>
          <a:p>
            <a:r>
              <a:rPr kumimoji="1" lang="en-US" altLang="ja-JP" sz="1600" dirty="0" smtClean="0"/>
              <a:t>(The end point is the bottom of rack H-11, the farthest point in our racks)</a:t>
            </a:r>
            <a:endParaRPr kumimoji="1" lang="ja-JP" altLang="en-US" sz="16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PXD</a:t>
            </a:r>
            <a:br>
              <a:rPr kumimoji="1" lang="en-US" altLang="ja-JP" dirty="0" smtClean="0"/>
            </a:br>
            <a:r>
              <a:rPr lang="en-US" altLang="ja-JP" dirty="0" smtClean="0"/>
              <a:t>(C. </a:t>
            </a:r>
            <a:r>
              <a:rPr lang="en-US" altLang="ja-JP" dirty="0" err="1" smtClean="0"/>
              <a:t>Marnas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62545" y="4267200"/>
            <a:ext cx="683845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914400"/>
            <a:r>
              <a:rPr lang="en-US" altLang="ja-JP" sz="3600" b="1" dirty="0">
                <a:solidFill>
                  <a:prstClr val="black"/>
                </a:solidFill>
                <a:latin typeface="Calibri"/>
                <a:ea typeface="ＭＳ Ｐゴシック"/>
              </a:rPr>
              <a:t>Please send me the PXD cable list !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33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PXD Cables</a:t>
            </a:r>
            <a:br>
              <a:rPr kumimoji="1" lang="en-US" altLang="ja-JP" dirty="0" smtClean="0"/>
            </a:br>
            <a:r>
              <a:rPr lang="en-US" altLang="ja-JP" dirty="0" smtClean="0"/>
              <a:t>(C. Marinas)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 smtClean="0"/>
              <a:t>Data cables (IR - Dock):</a:t>
            </a:r>
          </a:p>
          <a:p>
            <a:pPr lvl="1"/>
            <a:r>
              <a:rPr lang="en-US" altLang="ja-JP" dirty="0" smtClean="0"/>
              <a:t>type: “</a:t>
            </a:r>
            <a:r>
              <a:rPr lang="en-US" altLang="ja-JP" dirty="0" err="1" smtClean="0"/>
              <a:t>Infiniband</a:t>
            </a:r>
            <a:r>
              <a:rPr lang="en-US" altLang="ja-JP" dirty="0" smtClean="0"/>
              <a:t> Cable” 10GBaseCX4 (</a:t>
            </a:r>
            <a:r>
              <a:rPr lang="en-US" altLang="ja-JP" dirty="0" err="1" smtClean="0"/>
              <a:t>Meritec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(diameter 9.4 mm) 69.4mm2</a:t>
            </a:r>
          </a:p>
          <a:p>
            <a:pPr lvl="1"/>
            <a:r>
              <a:rPr lang="en-US" altLang="ja-JP" dirty="0" smtClean="0"/>
              <a:t>Flammability: </a:t>
            </a:r>
            <a:r>
              <a:rPr lang="en-US" altLang="ja-JP" dirty="0" smtClean="0">
                <a:solidFill>
                  <a:schemeClr val="accent2"/>
                </a:solidFill>
              </a:rPr>
              <a:t>LSZH</a:t>
            </a: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altLang="ja-JP" dirty="0" smtClean="0"/>
              <a:t>Data cables (Dock – Top of Belle): </a:t>
            </a:r>
          </a:p>
          <a:p>
            <a:pPr lvl="1"/>
            <a:r>
              <a:rPr lang="en-US" altLang="ja-JP" dirty="0" smtClean="0"/>
              <a:t>type: optical cable</a:t>
            </a:r>
          </a:p>
          <a:p>
            <a:pPr lvl="1"/>
            <a:r>
              <a:rPr lang="en-US" altLang="ja-JP" dirty="0" smtClean="0"/>
              <a:t>Flammability: </a:t>
            </a:r>
            <a:r>
              <a:rPr lang="en-US" altLang="ja-JP" dirty="0">
                <a:solidFill>
                  <a:schemeClr val="accent2"/>
                </a:solidFill>
              </a:rPr>
              <a:t>LSZH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pPr lvl="1"/>
            <a:r>
              <a:rPr lang="en-US" altLang="ja-JP" dirty="0" smtClean="0"/>
              <a:t>Halogen </a:t>
            </a:r>
            <a:r>
              <a:rPr lang="en-US" altLang="ja-JP" dirty="0"/>
              <a:t>free: </a:t>
            </a:r>
            <a:r>
              <a:rPr lang="en-US" altLang="ja-JP" dirty="0">
                <a:solidFill>
                  <a:srgbClr val="0070C0"/>
                </a:solidFill>
              </a:rPr>
              <a:t>yes</a:t>
            </a:r>
            <a:endParaRPr kumimoji="1" lang="en-US" altLang="ja-JP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/>
              <a:t>Power cables (Dock – PS):</a:t>
            </a:r>
          </a:p>
          <a:p>
            <a:pPr lvl="1"/>
            <a:r>
              <a:rPr kumimoji="1" lang="en-US" altLang="ja-JP" dirty="0" smtClean="0"/>
              <a:t>type: nonstandard (application specific from “SAB </a:t>
            </a:r>
            <a:r>
              <a:rPr kumimoji="1" lang="en-US" altLang="ja-JP" dirty="0" err="1" smtClean="0"/>
              <a:t>Brockskes</a:t>
            </a:r>
            <a:r>
              <a:rPr kumimoji="1" lang="en-US" altLang="ja-JP" dirty="0" smtClean="0"/>
              <a:t>”)</a:t>
            </a:r>
          </a:p>
          <a:p>
            <a:pPr lvl="1"/>
            <a:r>
              <a:rPr lang="en-US" altLang="ja-JP" dirty="0" smtClean="0"/>
              <a:t>(diameter 12.6mm) 124.7mm2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Flammability: </a:t>
            </a:r>
            <a:r>
              <a:rPr lang="en-US" altLang="ja-JP" dirty="0" smtClean="0">
                <a:solidFill>
                  <a:srgbClr val="0070C0"/>
                </a:solidFill>
              </a:rPr>
              <a:t>DIN VDE 0472 part 815 and IEC 60754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chemeClr val="accent2"/>
                </a:solidFill>
              </a:rPr>
              <a:t>yes (</a:t>
            </a:r>
            <a:r>
              <a:rPr lang="en-US" altLang="ja-JP" dirty="0">
                <a:solidFill>
                  <a:srgbClr val="0070C0"/>
                </a:solidFill>
              </a:rPr>
              <a:t>DIN VDE 0472 part 815 and IEC 60754</a:t>
            </a:r>
            <a:r>
              <a:rPr lang="en-US" altLang="ja-JP" dirty="0" smtClean="0">
                <a:solidFill>
                  <a:schemeClr val="accent2"/>
                </a:solidFill>
              </a:rPr>
              <a:t>)</a:t>
            </a:r>
            <a:endParaRPr kumimoji="1" lang="en-US" altLang="ja-JP" dirty="0" smtClean="0">
              <a:solidFill>
                <a:schemeClr val="accent2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66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979206"/>
              </p:ext>
            </p:extLst>
          </p:nvPr>
        </p:nvGraphicFramePr>
        <p:xfrm>
          <a:off x="122461" y="737355"/>
          <a:ext cx="8881101" cy="5664438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92D050">
                        <a:tint val="50000"/>
                        <a:shade val="86000"/>
                        <a:satMod val="140000"/>
                      </a:srgbClr>
                    </a:gs>
                    <a:gs pos="45000">
                      <a:srgbClr val="92D050">
                        <a:tint val="48000"/>
                        <a:satMod val="150000"/>
                      </a:srgbClr>
                    </a:gs>
                    <a:gs pos="100000">
                      <a:srgbClr val="92D050">
                        <a:tint val="28000"/>
                        <a:satMod val="160000"/>
                      </a:srgbClr>
                    </a:gs>
                  </a:gsLst>
                  <a:path path="circle">
                    <a:fillToRect l="100000" t="100000" r="100000" b="100000"/>
                  </a:path>
                </a:gradFill>
                <a:effectLst/>
              </a:tblPr>
              <a:tblGrid>
                <a:gridCol w="1445082"/>
                <a:gridCol w="1004207"/>
                <a:gridCol w="918235"/>
                <a:gridCol w="929615"/>
                <a:gridCol w="1295394"/>
                <a:gridCol w="2586439"/>
                <a:gridCol w="702129"/>
              </a:tblGrid>
              <a:tr h="447176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sensor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contact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p.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number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location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DAQ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unique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m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easurement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Tasks/</a:t>
                      </a:r>
                      <a:br>
                        <a:rPr lang="en-US" sz="12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="1" dirty="0" smtClean="0">
                          <a:solidFill>
                            <a:srgbClr val="0070C0"/>
                          </a:solidFill>
                        </a:rPr>
                        <a:t>Priority</a:t>
                      </a:r>
                      <a:endParaRPr lang="en-US" sz="12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441616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Belle II PXD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C. Marinas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 ladders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Belle II / </a:t>
                      </a:r>
                      <a:br>
                        <a:rPr lang="en-US" sz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 EPICS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in-situ occupancy, full Belle II tracking,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vertexing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1,2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(4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64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41616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Belle II SVD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K. Nakamura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 ladders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Belle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II / </a:t>
                      </a:r>
                      <a:br>
                        <a:rPr lang="en-US" sz="12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 EPICS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41616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diamond</a:t>
                      </a:r>
                    </a:p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sensors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L.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Vitale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8 diamonds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 EPICS &amp; BEAST EPICS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ionizing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dose in VXD </a:t>
                      </a:r>
                      <a:b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BEAM abort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1,2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(4)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618263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FANGS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“LHC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style”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silicon pixel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sensors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C. Marinas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3 arms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15 chips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MIPs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&amp;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x-rays &gt; 10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err="1" smtClean="0">
                          <a:solidFill>
                            <a:schemeClr val="tx1"/>
                          </a:solidFill>
                        </a:rPr>
                        <a:t>keV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@ 40 MHz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Synchrotron x-ray spectrum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1,2,4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618263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CLAWS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Scintillators w/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SiPMTs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F. Simon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ladders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X-rays  or track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counting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w/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1-ns timing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injection background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1,2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(4)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618263"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PLUME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“ILC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style”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silicon pixels sensor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I.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Ripp-Baudot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2 ladders 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05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11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17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231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5289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2346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9404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6462" algn="l" defTabSz="91411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Two-sided silicon pixels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tracklets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 w/ pointing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1,2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(4)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416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Micro-TPC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nuclear recoil detectors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S. Vahsen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 dock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fast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neutrons: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rate, directional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 &amp; spectral information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44161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He-3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tube neutron detectors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S. De Jong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142865" marR="142865"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VXD dock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91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83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74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662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4579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1494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8408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5325" algn="l" defTabSz="91383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thermal neutrons: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rate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50049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Scintillators +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PIN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diodes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H. Nakayama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K. Nakamura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40+40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around QCS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BEAST EPICS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X-ray and total loss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distribution versus position,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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sym typeface="Wingdings" pitchFamily="2" charset="2"/>
                        </a:rPr>
                        <a:t>collimator adjustment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  <a:tr h="500499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LYSO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A. Fodor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4+4 crystals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ECL </a:t>
                      </a:r>
                      <a:r>
                        <a:rPr lang="en-US" sz="1200" dirty="0" err="1" smtClean="0">
                          <a:solidFill>
                            <a:schemeClr val="tx1"/>
                          </a:solidFill>
                        </a:rPr>
                        <a:t>endcap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 shield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???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X-rays in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</a:rPr>
                        <a:t> outer detector volume</a:t>
                      </a:r>
                      <a:endParaRPr lang="en-US" sz="12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11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4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</a:t>
            </a:r>
            <a:r>
              <a:rPr lang="en-US" dirty="0" smtClean="0"/>
              <a:t>etectors and Representative </a:t>
            </a:r>
            <a:r>
              <a:rPr lang="en-US" dirty="0"/>
              <a:t>P</a:t>
            </a:r>
            <a:r>
              <a:rPr lang="en-US" dirty="0" smtClean="0"/>
              <a:t>ersons</a:t>
            </a:r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807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</a:t>
            </a:r>
            <a:br>
              <a:rPr kumimoji="1" lang="en-US" altLang="ja-JP" dirty="0" smtClean="0"/>
            </a:br>
            <a:r>
              <a:rPr lang="en-US" altLang="ja-JP" dirty="0" smtClean="0"/>
              <a:t>(K. Nakamura)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685800" y="1981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Layer-3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85800" y="2362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Layer-4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685800" y="2743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Layer-5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685800" y="3124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Layer-6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85800" y="4267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Layer-3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85800" y="4648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Layer-4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2" name="角丸四角形 11"/>
          <p:cNvSpPr/>
          <p:nvPr/>
        </p:nvSpPr>
        <p:spPr>
          <a:xfrm>
            <a:off x="685800" y="5029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Layer-5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85800" y="54102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Layer-6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2667000" y="4191000"/>
            <a:ext cx="762000" cy="1828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(4 junction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boards)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5" name="角丸四角形 14"/>
          <p:cNvSpPr/>
          <p:nvPr/>
        </p:nvSpPr>
        <p:spPr>
          <a:xfrm>
            <a:off x="2667000" y="1828800"/>
            <a:ext cx="762000" cy="18288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(2 junction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boards)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6" name="直線コネクタ 15"/>
          <p:cNvCxnSpPr/>
          <p:nvPr/>
        </p:nvCxnSpPr>
        <p:spPr>
          <a:xfrm>
            <a:off x="1600200" y="19812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1600200" y="21336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600200" y="22860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00200" y="24384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00200" y="25146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00200" y="43434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>
            <a:off x="1600200" y="44958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00200" y="45720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600200" y="47244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600200" y="48006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1600200" y="48768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1600200" y="50292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600200" y="51054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1600200" y="5181600"/>
            <a:ext cx="1066800" cy="0"/>
          </a:xfrm>
          <a:prstGeom prst="line">
            <a:avLst/>
          </a:prstGeom>
          <a:ln w="76200" cmpd="dbl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3429000" y="20574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角丸四角形 34"/>
          <p:cNvSpPr/>
          <p:nvPr/>
        </p:nvSpPr>
        <p:spPr>
          <a:xfrm>
            <a:off x="5334000" y="1676400"/>
            <a:ext cx="762000" cy="1371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FADC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system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(2 FADC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boards)</a:t>
            </a:r>
          </a:p>
          <a:p>
            <a:pPr algn="ctr" defTabSz="914400"/>
            <a:endParaRPr lang="en-US" altLang="ja-JP" sz="1200" dirty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FWD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VXD rack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37" name="角丸四角形 36"/>
          <p:cNvSpPr/>
          <p:nvPr/>
        </p:nvSpPr>
        <p:spPr>
          <a:xfrm>
            <a:off x="5334000" y="4114800"/>
            <a:ext cx="762000" cy="12954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FADC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system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(4 FADC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boards)</a:t>
            </a:r>
          </a:p>
          <a:p>
            <a:pPr algn="ctr" defTabSz="914400"/>
            <a:endParaRPr lang="en-US" altLang="ja-JP" sz="1200" dirty="0">
              <a:solidFill>
                <a:srgbClr val="000000"/>
              </a:solidFill>
              <a:latin typeface="Calibri"/>
              <a:ea typeface="ＭＳ Ｐゴシック"/>
            </a:endParaRP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BWD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VXD rack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>
            <a:off x="3429000" y="21336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429000" y="22098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1524000" y="1765756"/>
            <a:ext cx="1144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10x flat,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2.5m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524000" y="4114800"/>
            <a:ext cx="11447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18x flat,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2.5m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62000" y="6172200"/>
            <a:ext cx="416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CO2 tubes are not shown in this diagram.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3429000" y="23622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>
            <a:off x="3429000" y="24384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/>
          <p:nvPr/>
        </p:nvCxnSpPr>
        <p:spPr>
          <a:xfrm>
            <a:off x="3429000" y="2514600"/>
            <a:ext cx="1905000" cy="0"/>
          </a:xfrm>
          <a:prstGeom prst="line">
            <a:avLst/>
          </a:prstGeom>
          <a:ln w="38100" cmpd="sng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/>
          <p:cNvCxnSpPr/>
          <p:nvPr/>
        </p:nvCxnSpPr>
        <p:spPr>
          <a:xfrm>
            <a:off x="3429000" y="45720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/>
          <p:cNvCxnSpPr/>
          <p:nvPr/>
        </p:nvCxnSpPr>
        <p:spPr>
          <a:xfrm>
            <a:off x="3429000" y="46482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3429000" y="47244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>
            <a:off x="3429000" y="48768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3429000" y="49530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/>
          <p:cNvCxnSpPr/>
          <p:nvPr/>
        </p:nvCxnSpPr>
        <p:spPr>
          <a:xfrm>
            <a:off x="3429000" y="50292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/>
          <p:cNvCxnSpPr/>
          <p:nvPr/>
        </p:nvCxnSpPr>
        <p:spPr>
          <a:xfrm>
            <a:off x="3429000" y="44958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>
          <a:xfrm>
            <a:off x="3429000" y="44196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/>
          <p:cNvCxnSpPr/>
          <p:nvPr/>
        </p:nvCxnSpPr>
        <p:spPr>
          <a:xfrm>
            <a:off x="3429000" y="51054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3429000" y="5181600"/>
            <a:ext cx="1905000" cy="0"/>
          </a:xfrm>
          <a:prstGeom prst="line">
            <a:avLst/>
          </a:prstGeom>
          <a:ln w="38100" cmpd="sng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角丸四角形 59"/>
          <p:cNvSpPr/>
          <p:nvPr/>
        </p:nvSpPr>
        <p:spPr>
          <a:xfrm>
            <a:off x="5334000" y="31242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SVD PS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5334000" y="54864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SVD PS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63" name="直線コネクタ 62"/>
          <p:cNvCxnSpPr/>
          <p:nvPr/>
        </p:nvCxnSpPr>
        <p:spPr>
          <a:xfrm>
            <a:off x="3429000" y="3505200"/>
            <a:ext cx="1905000" cy="0"/>
          </a:xfrm>
          <a:prstGeom prst="line">
            <a:avLst/>
          </a:prstGeom>
          <a:ln w="76200" cmpd="dbl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3429000" y="5867400"/>
            <a:ext cx="1905000" cy="0"/>
          </a:xfrm>
          <a:prstGeom prst="line">
            <a:avLst/>
          </a:prstGeom>
          <a:ln w="76200" cmpd="dbl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810000" y="1828800"/>
            <a:ext cx="10668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6x flat,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886200" y="4191000"/>
            <a:ext cx="11188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10x flat,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3886200" y="3048000"/>
            <a:ext cx="11136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HV, 32.2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17m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886182" y="3290711"/>
            <a:ext cx="1121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LV, 122.7mm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17m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2" name="直線コネクタ 71"/>
          <p:cNvCxnSpPr/>
          <p:nvPr/>
        </p:nvCxnSpPr>
        <p:spPr>
          <a:xfrm>
            <a:off x="3429000" y="5665077"/>
            <a:ext cx="1905000" cy="0"/>
          </a:xfrm>
          <a:prstGeom prst="line">
            <a:avLst/>
          </a:prstGeom>
          <a:ln w="76200" cmpd="dbl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3429000" y="5969877"/>
            <a:ext cx="1905000" cy="0"/>
          </a:xfrm>
          <a:prstGeom prst="line">
            <a:avLst/>
          </a:prstGeom>
          <a:ln w="76200" cmpd="dbl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>
          <a:xfrm>
            <a:off x="3429000" y="3276600"/>
            <a:ext cx="1905000" cy="0"/>
          </a:xfrm>
          <a:prstGeom prst="line">
            <a:avLst/>
          </a:prstGeom>
          <a:ln w="76200" cmpd="dbl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>
            <a:off x="3429000" y="5562600"/>
            <a:ext cx="1905000" cy="0"/>
          </a:xfrm>
          <a:prstGeom prst="line">
            <a:avLst/>
          </a:prstGeom>
          <a:ln w="76200" cmpd="dbl"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テキスト ボックス 79"/>
          <p:cNvSpPr txBox="1"/>
          <p:nvPr/>
        </p:nvSpPr>
        <p:spPr>
          <a:xfrm>
            <a:off x="3886200" y="5334000"/>
            <a:ext cx="10904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4x HV, 32.2mm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17m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903718" y="5656318"/>
            <a:ext cx="1121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4x LV, 122.7mm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17m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676400" y="4495800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data/power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676400" y="2057400"/>
            <a:ext cx="83869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data/power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4142488" y="2133600"/>
            <a:ext cx="4295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4114800" y="5486400"/>
            <a:ext cx="7360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HV 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114800" y="5791200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LV 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4038600" y="3352800"/>
            <a:ext cx="7104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LV 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4038600" y="3124200"/>
            <a:ext cx="73609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HV 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4191000" y="4648200"/>
            <a:ext cx="4295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4038600" y="5991578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619.6mm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4012461" y="3495779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309.8mm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962400" y="2514600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309.8mm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982156" y="5124201"/>
            <a:ext cx="8643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619.6mm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6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SVD Cables</a:t>
            </a:r>
            <a:br>
              <a:rPr kumimoji="1" lang="en-US" altLang="ja-JP" dirty="0" smtClean="0"/>
            </a:br>
            <a:r>
              <a:rPr lang="en-US" altLang="ja-JP" dirty="0" smtClean="0"/>
              <a:t>(K. Nakamura)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Hybrid cables: 10 (FWD) + 18 (BWD)</a:t>
            </a:r>
          </a:p>
          <a:p>
            <a:pPr lvl="1"/>
            <a:r>
              <a:rPr lang="en-US" altLang="ja-JP" dirty="0" smtClean="0"/>
              <a:t>type: 3M 79992-25P-270A (obsolete, but was in stock at CERN store)</a:t>
            </a:r>
          </a:p>
          <a:p>
            <a:pPr lvl="1"/>
            <a:r>
              <a:rPr lang="en-US" altLang="ja-JP" dirty="0" smtClean="0"/>
              <a:t>32 x 1 mm2</a:t>
            </a:r>
          </a:p>
          <a:p>
            <a:pPr lvl="1"/>
            <a:r>
              <a:rPr lang="en-US" altLang="ja-JP" dirty="0" smtClean="0"/>
              <a:t>Flammability: </a:t>
            </a:r>
            <a:r>
              <a:rPr lang="en-US" altLang="ja-JP" dirty="0" smtClean="0">
                <a:solidFill>
                  <a:srgbClr val="0070C0"/>
                </a:solidFill>
              </a:rPr>
              <a:t>no information, but CERN is quite strict with those things</a:t>
            </a: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altLang="ja-JP" dirty="0" smtClean="0"/>
              <a:t>FADC</a:t>
            </a:r>
            <a:r>
              <a:rPr kumimoji="1" lang="en-US" altLang="ja-JP" dirty="0" smtClean="0"/>
              <a:t> cables: 6 (FWD) + 10 (BWD)</a:t>
            </a:r>
          </a:p>
          <a:p>
            <a:pPr lvl="1"/>
            <a:r>
              <a:rPr lang="en-US" altLang="ja-JP" dirty="0" smtClean="0"/>
              <a:t>type: Amphenol 125-3097-998</a:t>
            </a:r>
          </a:p>
          <a:p>
            <a:pPr lvl="1"/>
            <a:r>
              <a:rPr lang="en-US" altLang="ja-JP" dirty="0" smtClean="0"/>
              <a:t>44 x 1 mm2</a:t>
            </a:r>
          </a:p>
          <a:p>
            <a:pPr lvl="1"/>
            <a:r>
              <a:rPr lang="en-US" altLang="ja-JP" dirty="0" smtClean="0"/>
              <a:t>Flammability: </a:t>
            </a:r>
            <a:r>
              <a:rPr lang="en-US" altLang="ja-JP" dirty="0" smtClean="0">
                <a:solidFill>
                  <a:srgbClr val="0070C0"/>
                </a:solidFill>
              </a:rPr>
              <a:t>UL AWM Style 20744, CSA AWM</a:t>
            </a:r>
          </a:p>
          <a:p>
            <a:pPr lvl="1"/>
            <a:r>
              <a:rPr lang="en-US" altLang="ja-JP" dirty="0" smtClean="0"/>
              <a:t>Halogen </a:t>
            </a:r>
            <a:r>
              <a:rPr lang="en-US" altLang="ja-JP" dirty="0"/>
              <a:t>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r>
              <a:rPr kumimoji="1" lang="en-US" altLang="ja-JP" dirty="0" smtClean="0"/>
              <a:t>HV cables: 2 (FWD) + 4 (BWD)</a:t>
            </a:r>
          </a:p>
          <a:p>
            <a:pPr lvl="1"/>
            <a:r>
              <a:rPr kumimoji="1" lang="en-US" altLang="ja-JP" dirty="0" smtClean="0"/>
              <a:t>type: HF659/10 (3M)</a:t>
            </a:r>
          </a:p>
          <a:p>
            <a:pPr lvl="1"/>
            <a:r>
              <a:rPr lang="en-US" altLang="ja-JP" dirty="0" smtClean="0"/>
              <a:t>32.2 mm2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Flammability: </a:t>
            </a:r>
            <a:r>
              <a:rPr lang="en-US" altLang="ja-JP" dirty="0" smtClean="0">
                <a:solidFill>
                  <a:srgbClr val="0070C0"/>
                </a:solidFill>
              </a:rPr>
              <a:t>UL VW-1, CSA FT-1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  <a:endParaRPr kumimoji="1" lang="en-US" altLang="ja-JP" dirty="0" smtClean="0">
              <a:solidFill>
                <a:schemeClr val="accent2"/>
              </a:solidFill>
            </a:endParaRPr>
          </a:p>
          <a:p>
            <a:r>
              <a:rPr kumimoji="1" lang="en-US" altLang="ja-JP" dirty="0" smtClean="0"/>
              <a:t>LV cables: 2 (FWD) + 4 (BWD)</a:t>
            </a:r>
          </a:p>
          <a:p>
            <a:pPr lvl="1"/>
            <a:r>
              <a:rPr kumimoji="1" lang="en-US" altLang="ja-JP" dirty="0" smtClean="0"/>
              <a:t>type: LEHC 002054 (</a:t>
            </a:r>
            <a:r>
              <a:rPr kumimoji="1" lang="en-US" altLang="ja-JP" dirty="0" err="1" smtClean="0"/>
              <a:t>Leoni</a:t>
            </a:r>
            <a:r>
              <a:rPr kumimoji="1" lang="en-US" altLang="ja-JP" dirty="0" smtClean="0"/>
              <a:t>)</a:t>
            </a:r>
          </a:p>
          <a:p>
            <a:pPr lvl="1"/>
            <a:r>
              <a:rPr lang="en-US" altLang="ja-JP" dirty="0" smtClean="0"/>
              <a:t>122.7 mm2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Flammability: </a:t>
            </a:r>
            <a:r>
              <a:rPr lang="en-US" altLang="ja-JP" dirty="0" smtClean="0">
                <a:solidFill>
                  <a:schemeClr val="accent2"/>
                </a:solidFill>
              </a:rPr>
              <a:t>UL VW-1, CSA FT-1, IEC 60332-1-2</a:t>
            </a:r>
            <a:endParaRPr kumimoji="1" lang="en-US" altLang="ja-JP" dirty="0" smtClean="0">
              <a:solidFill>
                <a:schemeClr val="accent2"/>
              </a:solidFill>
            </a:endParaRP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574675"/>
          </a:xfrm>
        </p:spPr>
        <p:txBody>
          <a:bodyPr/>
          <a:lstStyle/>
          <a:p>
            <a:r>
              <a:rPr kumimoji="1" lang="en-US" altLang="ja-JP" dirty="0" smtClean="0"/>
              <a:t>FANGS</a:t>
            </a:r>
            <a:br>
              <a:rPr kumimoji="1" lang="en-US" altLang="ja-JP" dirty="0" smtClean="0"/>
            </a:br>
            <a:r>
              <a:rPr lang="en-US" altLang="ja-JP" dirty="0" smtClean="0"/>
              <a:t>(C. Marinas)</a:t>
            </a:r>
            <a:endParaRPr kumimoji="1" lang="ja-JP" altLang="en-US" dirty="0"/>
          </a:p>
        </p:txBody>
      </p:sp>
      <p:sp>
        <p:nvSpPr>
          <p:cNvPr id="12" name="角丸四角形 11"/>
          <p:cNvSpPr/>
          <p:nvPr/>
        </p:nvSpPr>
        <p:spPr>
          <a:xfrm>
            <a:off x="685800" y="41910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module 1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685800" y="48768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module 2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685800" y="55626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module 3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2667000" y="4267200"/>
            <a:ext cx="762000" cy="1752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#5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7" name="角丸四角形 16"/>
          <p:cNvSpPr/>
          <p:nvPr/>
        </p:nvSpPr>
        <p:spPr>
          <a:xfrm>
            <a:off x="8077200" y="4038600"/>
            <a:ext cx="838200" cy="2133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Rack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(H-8)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1600200" y="47244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00200" y="48768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00200" y="44196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00200" y="45720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1524000" y="4191000"/>
            <a:ext cx="11849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12x CAT7, 33.2mm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1600200" y="55626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1600200" y="57150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1600200" y="52578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1600200" y="54102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1524000" y="5029200"/>
            <a:ext cx="128377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30x Cu wire, 7.07mm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1600200" y="5332971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600200" y="5485371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1600200" y="5637771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600200" y="57912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1600200" y="58674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429000" y="47244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3429000" y="48768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3429000" y="44196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3429000" y="45720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3673970" y="4191000"/>
            <a:ext cx="12363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12x CAT7, 33.2mm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3429000" y="55626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3429000" y="57150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3429000" y="52578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3429000" y="54102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673970" y="5029200"/>
            <a:ext cx="13357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30x Cu wire, 7.07mm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3429000" y="5332971"/>
            <a:ext cx="4648200" cy="102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3429000" y="5485371"/>
            <a:ext cx="4648200" cy="102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3429000" y="5637771"/>
            <a:ext cx="4648200" cy="102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3429000" y="57912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>
            <a:off x="3429000" y="58674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テキスト ボックス 213"/>
          <p:cNvSpPr txBox="1"/>
          <p:nvPr/>
        </p:nvSpPr>
        <p:spPr>
          <a:xfrm>
            <a:off x="1600200" y="6019800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610.2mm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5" name="テキスト ボックス 214"/>
          <p:cNvSpPr txBox="1"/>
          <p:nvPr/>
        </p:nvSpPr>
        <p:spPr>
          <a:xfrm>
            <a:off x="3657600" y="6019800"/>
            <a:ext cx="8899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610.2mm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05000" y="4495800"/>
            <a:ext cx="441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1828800" y="5368324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724400" y="1253524"/>
            <a:ext cx="2057400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Side of Belle II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10000" y="38100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Octant #4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6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FANGS Cables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(C. Marinas)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Data cables : 12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CAT7</a:t>
            </a:r>
          </a:p>
          <a:p>
            <a:pPr lvl="1"/>
            <a:r>
              <a:rPr lang="en-US" altLang="ja-JP" dirty="0" smtClean="0"/>
              <a:t>33.2mm2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</a:p>
          <a:p>
            <a:pPr lvl="1"/>
            <a:r>
              <a:rPr lang="en-US" altLang="ja-JP" dirty="0" smtClean="0"/>
              <a:t>Halogen-free: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  <a:endParaRPr lang="en-US" altLang="ja-JP" dirty="0" smtClean="0">
              <a:solidFill>
                <a:schemeClr val="accent6"/>
              </a:solidFill>
            </a:endParaRPr>
          </a:p>
          <a:p>
            <a:r>
              <a:rPr kumimoji="1" lang="en-US" altLang="ja-JP" dirty="0" smtClean="0"/>
              <a:t>Power cables : 30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BS EN 50525-3-41 (Pro-Power)</a:t>
            </a:r>
          </a:p>
          <a:p>
            <a:pPr lvl="1"/>
            <a:r>
              <a:rPr kumimoji="1" lang="en-US" altLang="ja-JP" dirty="0" smtClean="0"/>
              <a:t>7.07mm2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</a:p>
          <a:p>
            <a:pPr lvl="1"/>
            <a:r>
              <a:rPr kumimoji="1" lang="en-US" altLang="ja-JP" dirty="0" smtClean="0"/>
              <a:t>Halogen-free: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96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FANGS Grounding</a:t>
            </a:r>
            <a:br>
              <a:rPr kumimoji="1" lang="en-US" altLang="ja-JP" dirty="0" smtClean="0"/>
            </a:br>
            <a:r>
              <a:rPr lang="en-US" altLang="ja-JP" dirty="0" smtClean="0"/>
              <a:t>(C. Marinas)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コンテンツ プレースホルダー 4" descr="Screen Shot 2016-09-02 at 15.00.34.pn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5206"/>
          <a:stretch>
            <a:fillRect/>
          </a:stretch>
        </p:blipFill>
        <p:spPr>
          <a:xfrm>
            <a:off x="381000" y="1295400"/>
            <a:ext cx="8305800" cy="5182726"/>
          </a:xfrm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63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CLAWS</a:t>
            </a:r>
            <a:br>
              <a:rPr kumimoji="1" lang="en-US" altLang="ja-JP" dirty="0" smtClean="0"/>
            </a:br>
            <a:r>
              <a:rPr lang="en-US" altLang="ja-JP" dirty="0" smtClean="0"/>
              <a:t>(F. Simon)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685800" y="44958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module 1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685800" y="52578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module 2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667000" y="4267200"/>
            <a:ext cx="762000" cy="1752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#5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8077200" y="4038600"/>
            <a:ext cx="838200" cy="2133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Rack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(H-10)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1600200" y="47244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600200" y="48768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1600200" y="44196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1600200" y="45720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1524000" y="4191000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16x coax, 1.8mm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7" name="直線コネクタ 16"/>
          <p:cNvCxnSpPr/>
          <p:nvPr/>
        </p:nvCxnSpPr>
        <p:spPr>
          <a:xfrm>
            <a:off x="1600200" y="52578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1600200" y="5410200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/>
          <p:cNvSpPr txBox="1"/>
          <p:nvPr/>
        </p:nvSpPr>
        <p:spPr>
          <a:xfrm>
            <a:off x="1524000" y="5029200"/>
            <a:ext cx="12555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4x twist pair, 9.6mm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1600200" y="5332971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00200" y="5485371"/>
            <a:ext cx="10668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429000" y="47244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3429000" y="48768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3429000" y="44196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3429000" y="4572000"/>
            <a:ext cx="46482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429000" y="52578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3429000" y="5410200"/>
            <a:ext cx="4648200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3429000" y="5332971"/>
            <a:ext cx="4648200" cy="102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3429000" y="5485371"/>
            <a:ext cx="4648200" cy="1029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962400" y="6019800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111mm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05000" y="4495800"/>
            <a:ext cx="441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828800" y="5232484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751479" y="5029200"/>
            <a:ext cx="1508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4x twisted pair, 2x2.5mm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657600" y="4191000"/>
            <a:ext cx="1276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16x RG-174, 5.7mm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20m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810000" y="38100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Octant #4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4724400" y="1253524"/>
            <a:ext cx="2057400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Side of Belle II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104461" y="4495800"/>
            <a:ext cx="4411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data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028261" y="5232484"/>
            <a:ext cx="5437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power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34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CLAWS Cables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(F. Simon)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Data cables (IR – </a:t>
            </a:r>
            <a:r>
              <a:rPr lang="en-US" altLang="ja-JP" dirty="0" err="1" smtClean="0"/>
              <a:t>Dockbox</a:t>
            </a:r>
            <a:r>
              <a:rPr lang="en-US" altLang="ja-JP" dirty="0" smtClean="0"/>
              <a:t>): 16</a:t>
            </a:r>
          </a:p>
          <a:p>
            <a:pPr lvl="1"/>
            <a:r>
              <a:rPr lang="en-US" altLang="ja-JP" dirty="0" smtClean="0"/>
              <a:t>PEEK LSZH cable</a:t>
            </a:r>
          </a:p>
          <a:p>
            <a:pPr lvl="1"/>
            <a:r>
              <a:rPr lang="en-US" altLang="ja-JP" dirty="0" smtClean="0"/>
              <a:t>0.78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</a:p>
          <a:p>
            <a:pPr lvl="1"/>
            <a:r>
              <a:rPr lang="en-US" altLang="ja-JP" dirty="0" smtClean="0"/>
              <a:t>Halogen-free: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altLang="ja-JP" dirty="0" smtClean="0"/>
              <a:t>Data cables (</a:t>
            </a:r>
            <a:r>
              <a:rPr lang="en-US" altLang="ja-JP" dirty="0" err="1" smtClean="0"/>
              <a:t>Dockbox</a:t>
            </a:r>
            <a:r>
              <a:rPr lang="en-US" altLang="ja-JP" dirty="0" smtClean="0"/>
              <a:t> – E-hut) : 16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RG-174</a:t>
            </a:r>
          </a:p>
          <a:p>
            <a:pPr lvl="1"/>
            <a:r>
              <a:rPr lang="en-US" altLang="ja-JP" dirty="0" smtClean="0"/>
              <a:t>5.7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</a:p>
          <a:p>
            <a:pPr lvl="1"/>
            <a:r>
              <a:rPr lang="en-US" altLang="ja-JP" dirty="0" smtClean="0"/>
              <a:t>Halogen-free: </a:t>
            </a:r>
            <a:r>
              <a:rPr lang="en-US" altLang="ja-JP" dirty="0">
                <a:solidFill>
                  <a:srgbClr val="0070C0"/>
                </a:solidFill>
              </a:rPr>
              <a:t>yes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kumimoji="1" lang="en-US" altLang="ja-JP" dirty="0" smtClean="0"/>
              <a:t>Power cables (1) : 4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FF0000"/>
                </a:solidFill>
              </a:rPr>
              <a:t>TBC</a:t>
            </a:r>
          </a:p>
          <a:p>
            <a:pPr lvl="1"/>
            <a:r>
              <a:rPr kumimoji="1" lang="en-US" altLang="ja-JP" dirty="0" smtClean="0"/>
              <a:t>56.7mm2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</a:p>
          <a:p>
            <a:pPr lvl="1"/>
            <a:r>
              <a:rPr kumimoji="1" lang="en-US" altLang="ja-JP" dirty="0" smtClean="0"/>
              <a:t>Halogen-free: </a:t>
            </a:r>
            <a:r>
              <a:rPr lang="en-US" altLang="ja-JP" dirty="0">
                <a:solidFill>
                  <a:srgbClr val="0070C0"/>
                </a:solidFill>
              </a:rPr>
              <a:t>yes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 smtClean="0"/>
              <a:t>Power </a:t>
            </a:r>
            <a:r>
              <a:rPr lang="en-US" altLang="ja-JP" dirty="0"/>
              <a:t>cables </a:t>
            </a:r>
            <a:r>
              <a:rPr lang="en-US" altLang="ja-JP" dirty="0" smtClean="0"/>
              <a:t>(2) </a:t>
            </a:r>
            <a:r>
              <a:rPr lang="en-US" altLang="ja-JP" dirty="0"/>
              <a:t>: </a:t>
            </a:r>
            <a:r>
              <a:rPr lang="en-US" altLang="ja-JP" dirty="0" smtClean="0"/>
              <a:t>2</a:t>
            </a:r>
            <a:endParaRPr lang="en-US" altLang="ja-JP" dirty="0"/>
          </a:p>
          <a:p>
            <a:pPr lvl="1"/>
            <a:r>
              <a:rPr lang="en-US" altLang="ja-JP" dirty="0"/>
              <a:t>cable type: </a:t>
            </a:r>
            <a:r>
              <a:rPr lang="en-US" altLang="ja-JP" dirty="0">
                <a:solidFill>
                  <a:srgbClr val="FF0000"/>
                </a:solidFill>
              </a:rPr>
              <a:t>TBC</a:t>
            </a:r>
          </a:p>
          <a:p>
            <a:pPr lvl="1"/>
            <a:r>
              <a:rPr lang="en-US" altLang="ja-JP" dirty="0" smtClean="0"/>
              <a:t>28.26mm2</a:t>
            </a:r>
            <a:endParaRPr lang="en-US" altLang="ja-JP" dirty="0"/>
          </a:p>
          <a:p>
            <a:pPr lvl="1"/>
            <a:r>
              <a:rPr lang="en-US" altLang="ja-JP" dirty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/>
              <a:t>Halogen-free: </a:t>
            </a:r>
            <a:r>
              <a:rPr lang="en-US" altLang="ja-JP" dirty="0">
                <a:solidFill>
                  <a:srgbClr val="0070C0"/>
                </a:solidFill>
              </a:rPr>
              <a:t>yes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lvl="1"/>
            <a:endParaRPr lang="en-US" altLang="ja-JP" dirty="0">
              <a:solidFill>
                <a:schemeClr val="accent2"/>
              </a:solidFill>
            </a:endParaRPr>
          </a:p>
          <a:p>
            <a:endParaRPr lang="en-US" altLang="ja-JP" dirty="0" smtClean="0">
              <a:solidFill>
                <a:schemeClr val="accent2"/>
              </a:solidFill>
            </a:endParaRPr>
          </a:p>
          <a:p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72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CLAWS Grounding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(F. Simon)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Grounding of CLAWS setup via our cables connected to PSU </a:t>
            </a:r>
          </a:p>
          <a:p>
            <a:endParaRPr lang="ja-JP" altLang="en-US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7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933A8-BC80-4A2A-A4A1-DF822581C19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角丸四角形 5"/>
          <p:cNvSpPr/>
          <p:nvPr/>
        </p:nvSpPr>
        <p:spPr>
          <a:xfrm>
            <a:off x="609600" y="1600200"/>
            <a:ext cx="990600" cy="4349080"/>
          </a:xfrm>
          <a:prstGeom prst="roundRect">
            <a:avLst/>
          </a:prstGeom>
          <a:gradFill rotWithShape="1">
            <a:gsLst>
              <a:gs pos="0">
                <a:srgbClr val="92D050">
                  <a:tint val="50000"/>
                  <a:satMod val="300000"/>
                </a:srgbClr>
              </a:gs>
              <a:gs pos="35000">
                <a:srgbClr val="92D050">
                  <a:tint val="37000"/>
                  <a:satMod val="300000"/>
                </a:srgbClr>
              </a:gs>
              <a:gs pos="100000">
                <a:srgbClr val="92D0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2D0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ja-JP" altLang="en-US" ker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6" name="角丸四角形 6"/>
          <p:cNvSpPr/>
          <p:nvPr/>
        </p:nvSpPr>
        <p:spPr>
          <a:xfrm>
            <a:off x="2572274" y="1600200"/>
            <a:ext cx="990600" cy="4349080"/>
          </a:xfrm>
          <a:prstGeom prst="roundRect">
            <a:avLst/>
          </a:prstGeom>
          <a:gradFill rotWithShape="1">
            <a:gsLst>
              <a:gs pos="0">
                <a:srgbClr val="92D050">
                  <a:tint val="50000"/>
                  <a:satMod val="300000"/>
                </a:srgbClr>
              </a:gs>
              <a:gs pos="35000">
                <a:srgbClr val="92D050">
                  <a:tint val="37000"/>
                  <a:satMod val="300000"/>
                </a:srgbClr>
              </a:gs>
              <a:gs pos="100000">
                <a:srgbClr val="92D0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2D0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ja-JP" altLang="en-US" ker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角丸四角形 7"/>
          <p:cNvSpPr/>
          <p:nvPr/>
        </p:nvSpPr>
        <p:spPr>
          <a:xfrm>
            <a:off x="5239183" y="1600200"/>
            <a:ext cx="990600" cy="4349080"/>
          </a:xfrm>
          <a:prstGeom prst="roundRect">
            <a:avLst/>
          </a:prstGeom>
          <a:gradFill rotWithShape="1">
            <a:gsLst>
              <a:gs pos="0">
                <a:srgbClr val="92D050">
                  <a:tint val="50000"/>
                  <a:satMod val="300000"/>
                </a:srgbClr>
              </a:gs>
              <a:gs pos="35000">
                <a:srgbClr val="92D050">
                  <a:tint val="37000"/>
                  <a:satMod val="300000"/>
                </a:srgbClr>
              </a:gs>
              <a:gs pos="100000">
                <a:srgbClr val="92D0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2D0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ja-JP" altLang="en-US" kern="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8" name="角丸四角形 8"/>
          <p:cNvSpPr/>
          <p:nvPr/>
        </p:nvSpPr>
        <p:spPr>
          <a:xfrm>
            <a:off x="8001000" y="1600200"/>
            <a:ext cx="990600" cy="4349080"/>
          </a:xfrm>
          <a:prstGeom prst="roundRect">
            <a:avLst/>
          </a:prstGeom>
          <a:gradFill rotWithShape="1">
            <a:gsLst>
              <a:gs pos="0">
                <a:srgbClr val="92D050">
                  <a:tint val="50000"/>
                  <a:satMod val="300000"/>
                </a:srgbClr>
              </a:gs>
              <a:gs pos="35000">
                <a:srgbClr val="92D050">
                  <a:tint val="37000"/>
                  <a:satMod val="300000"/>
                </a:srgbClr>
              </a:gs>
              <a:gs pos="100000">
                <a:srgbClr val="92D05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2D05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ja-JP" altLang="en-US" kern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0" name="テキスト ボックス 11"/>
          <p:cNvSpPr txBox="1"/>
          <p:nvPr/>
        </p:nvSpPr>
        <p:spPr>
          <a:xfrm>
            <a:off x="0" y="2658988"/>
            <a:ext cx="63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FWD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12"/>
          <p:cNvSpPr txBox="1"/>
          <p:nvPr/>
        </p:nvSpPr>
        <p:spPr>
          <a:xfrm>
            <a:off x="0" y="48006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BWD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2" name="テキスト ボックス 13"/>
          <p:cNvSpPr txBox="1"/>
          <p:nvPr/>
        </p:nvSpPr>
        <p:spPr>
          <a:xfrm>
            <a:off x="914400" y="12192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IR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テキスト ボックス 14"/>
          <p:cNvSpPr txBox="1"/>
          <p:nvPr/>
        </p:nvSpPr>
        <p:spPr>
          <a:xfrm>
            <a:off x="2438400" y="1219200"/>
            <a:ext cx="125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Dock Space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4" name="テキスト ボックス 15"/>
          <p:cNvSpPr txBox="1"/>
          <p:nvPr/>
        </p:nvSpPr>
        <p:spPr>
          <a:xfrm>
            <a:off x="5029200" y="1219200"/>
            <a:ext cx="146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Top of Belle II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16"/>
          <p:cNvSpPr txBox="1"/>
          <p:nvPr/>
        </p:nvSpPr>
        <p:spPr>
          <a:xfrm>
            <a:off x="8001000" y="12192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E-hat 2F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16"/>
          <p:cNvSpPr txBox="1">
            <a:spLocks noChangeArrowheads="1"/>
          </p:cNvSpPr>
          <p:nvPr/>
        </p:nvSpPr>
        <p:spPr bwMode="auto">
          <a:xfrm>
            <a:off x="7655893" y="3707835"/>
            <a:ext cx="404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51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cxnSp>
        <p:nvCxnSpPr>
          <p:cNvPr id="101" name="直線コネクタ 10"/>
          <p:cNvCxnSpPr/>
          <p:nvPr/>
        </p:nvCxnSpPr>
        <p:spPr>
          <a:xfrm>
            <a:off x="0" y="4581128"/>
            <a:ext cx="54102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1"/>
          <p:cNvSpPr txBox="1">
            <a:spLocks noChangeArrowheads="1"/>
          </p:cNvSpPr>
          <p:nvPr/>
        </p:nvSpPr>
        <p:spPr bwMode="auto">
          <a:xfrm>
            <a:off x="0" y="2658988"/>
            <a:ext cx="63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0" lang="en-US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FWD</a:t>
            </a:r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auto">
          <a:xfrm>
            <a:off x="1476375" y="2133526"/>
            <a:ext cx="12239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Line 22"/>
          <p:cNvSpPr>
            <a:spLocks noChangeShapeType="1"/>
          </p:cNvSpPr>
          <p:nvPr/>
        </p:nvSpPr>
        <p:spPr bwMode="auto">
          <a:xfrm>
            <a:off x="1476375" y="2204963"/>
            <a:ext cx="12239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Line 23"/>
          <p:cNvSpPr>
            <a:spLocks noChangeShapeType="1"/>
          </p:cNvSpPr>
          <p:nvPr/>
        </p:nvSpPr>
        <p:spPr bwMode="auto">
          <a:xfrm>
            <a:off x="1476375" y="2297038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Line 24"/>
          <p:cNvSpPr>
            <a:spLocks noChangeShapeType="1"/>
          </p:cNvSpPr>
          <p:nvPr/>
        </p:nvSpPr>
        <p:spPr bwMode="auto">
          <a:xfrm>
            <a:off x="1476375" y="2349426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Line 26"/>
          <p:cNvSpPr>
            <a:spLocks noChangeShapeType="1"/>
          </p:cNvSpPr>
          <p:nvPr/>
        </p:nvSpPr>
        <p:spPr bwMode="auto">
          <a:xfrm>
            <a:off x="1476375" y="3286051"/>
            <a:ext cx="12239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Line 27"/>
          <p:cNvSpPr>
            <a:spLocks noChangeShapeType="1"/>
          </p:cNvSpPr>
          <p:nvPr/>
        </p:nvSpPr>
        <p:spPr bwMode="auto">
          <a:xfrm>
            <a:off x="1476375" y="3357488"/>
            <a:ext cx="122396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Line 28"/>
          <p:cNvSpPr>
            <a:spLocks noChangeShapeType="1"/>
          </p:cNvSpPr>
          <p:nvPr/>
        </p:nvSpPr>
        <p:spPr bwMode="auto">
          <a:xfrm>
            <a:off x="1476375" y="3447976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Line 29"/>
          <p:cNvSpPr>
            <a:spLocks noChangeShapeType="1"/>
          </p:cNvSpPr>
          <p:nvPr/>
        </p:nvSpPr>
        <p:spPr bwMode="auto">
          <a:xfrm>
            <a:off x="1476375" y="3501951"/>
            <a:ext cx="12239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テキスト ボックス 16"/>
          <p:cNvSpPr txBox="1">
            <a:spLocks noChangeArrowheads="1"/>
          </p:cNvSpPr>
          <p:nvPr/>
        </p:nvSpPr>
        <p:spPr bwMode="auto">
          <a:xfrm>
            <a:off x="1619250" y="1917626"/>
            <a:ext cx="801688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34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2" name="テキスト ボックス 16"/>
          <p:cNvSpPr txBox="1">
            <a:spLocks noChangeArrowheads="1"/>
          </p:cNvSpPr>
          <p:nvPr/>
        </p:nvSpPr>
        <p:spPr bwMode="auto">
          <a:xfrm>
            <a:off x="1671638" y="2349426"/>
            <a:ext cx="9636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defTabSz="914400" rtl="1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3" name="テキスト ボックス 16"/>
          <p:cNvSpPr txBox="1">
            <a:spLocks noChangeArrowheads="1"/>
          </p:cNvSpPr>
          <p:nvPr/>
        </p:nvSpPr>
        <p:spPr bwMode="auto">
          <a:xfrm>
            <a:off x="1619250" y="3465438"/>
            <a:ext cx="96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4" name="テキスト ボックス 16"/>
          <p:cNvSpPr txBox="1">
            <a:spLocks noChangeArrowheads="1"/>
          </p:cNvSpPr>
          <p:nvPr/>
        </p:nvSpPr>
        <p:spPr bwMode="auto">
          <a:xfrm>
            <a:off x="1619250" y="3068563"/>
            <a:ext cx="80168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34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15" name="Line 34"/>
          <p:cNvSpPr>
            <a:spLocks noChangeShapeType="1"/>
          </p:cNvSpPr>
          <p:nvPr/>
        </p:nvSpPr>
        <p:spPr bwMode="auto">
          <a:xfrm>
            <a:off x="2051050" y="2349426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38"/>
          <p:cNvSpPr>
            <a:spLocks noChangeShapeType="1"/>
          </p:cNvSpPr>
          <p:nvPr/>
        </p:nvSpPr>
        <p:spPr bwMode="auto">
          <a:xfrm>
            <a:off x="3419475" y="2277988"/>
            <a:ext cx="19446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39"/>
          <p:cNvSpPr>
            <a:spLocks noChangeShapeType="1"/>
          </p:cNvSpPr>
          <p:nvPr/>
        </p:nvSpPr>
        <p:spPr bwMode="auto">
          <a:xfrm>
            <a:off x="3419475" y="2439913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Line 41"/>
          <p:cNvSpPr>
            <a:spLocks noChangeShapeType="1"/>
          </p:cNvSpPr>
          <p:nvPr/>
        </p:nvSpPr>
        <p:spPr bwMode="auto">
          <a:xfrm>
            <a:off x="3419475" y="2493888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テキスト ボックス 16"/>
          <p:cNvSpPr txBox="1">
            <a:spLocks noChangeArrowheads="1"/>
          </p:cNvSpPr>
          <p:nvPr/>
        </p:nvSpPr>
        <p:spPr bwMode="auto">
          <a:xfrm>
            <a:off x="3924300" y="2493888"/>
            <a:ext cx="96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0" name="Line 43"/>
          <p:cNvSpPr>
            <a:spLocks noChangeShapeType="1"/>
          </p:cNvSpPr>
          <p:nvPr/>
        </p:nvSpPr>
        <p:spPr bwMode="auto">
          <a:xfrm>
            <a:off x="3419475" y="3519413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Line 44"/>
          <p:cNvSpPr>
            <a:spLocks noChangeShapeType="1"/>
          </p:cNvSpPr>
          <p:nvPr/>
        </p:nvSpPr>
        <p:spPr bwMode="auto">
          <a:xfrm>
            <a:off x="3419475" y="3573388"/>
            <a:ext cx="1944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テキスト ボックス 16"/>
          <p:cNvSpPr txBox="1">
            <a:spLocks noChangeArrowheads="1"/>
          </p:cNvSpPr>
          <p:nvPr/>
        </p:nvSpPr>
        <p:spPr bwMode="auto">
          <a:xfrm>
            <a:off x="3924300" y="3573388"/>
            <a:ext cx="96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3" name="テキスト ボックス 16"/>
          <p:cNvSpPr txBox="1">
            <a:spLocks noChangeArrowheads="1"/>
          </p:cNvSpPr>
          <p:nvPr/>
        </p:nvSpPr>
        <p:spPr bwMode="auto">
          <a:xfrm>
            <a:off x="3924300" y="2060501"/>
            <a:ext cx="1016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4" name="Line 47"/>
          <p:cNvSpPr>
            <a:spLocks noChangeShapeType="1"/>
          </p:cNvSpPr>
          <p:nvPr/>
        </p:nvSpPr>
        <p:spPr bwMode="auto">
          <a:xfrm>
            <a:off x="3419475" y="1917626"/>
            <a:ext cx="4681538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テキスト ボックス 16"/>
          <p:cNvSpPr txBox="1">
            <a:spLocks noChangeArrowheads="1"/>
          </p:cNvSpPr>
          <p:nvPr/>
        </p:nvSpPr>
        <p:spPr bwMode="auto">
          <a:xfrm>
            <a:off x="3924300" y="1701726"/>
            <a:ext cx="8255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132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(GND)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6" name="テキスト ボックス 16"/>
          <p:cNvSpPr txBox="1">
            <a:spLocks noChangeArrowheads="1"/>
          </p:cNvSpPr>
          <p:nvPr/>
        </p:nvSpPr>
        <p:spPr bwMode="auto">
          <a:xfrm>
            <a:off x="3924300" y="2781226"/>
            <a:ext cx="7350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132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7" name="Line 51"/>
          <p:cNvSpPr>
            <a:spLocks noChangeShapeType="1"/>
          </p:cNvSpPr>
          <p:nvPr/>
        </p:nvSpPr>
        <p:spPr bwMode="auto">
          <a:xfrm>
            <a:off x="3419475" y="2997126"/>
            <a:ext cx="4681538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テキスト ボックス 16"/>
          <p:cNvSpPr txBox="1">
            <a:spLocks noChangeArrowheads="1"/>
          </p:cNvSpPr>
          <p:nvPr/>
        </p:nvSpPr>
        <p:spPr bwMode="auto">
          <a:xfrm>
            <a:off x="3924300" y="3249538"/>
            <a:ext cx="6842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35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29" name="Line 54"/>
          <p:cNvSpPr>
            <a:spLocks noChangeShapeType="1"/>
          </p:cNvSpPr>
          <p:nvPr/>
        </p:nvSpPr>
        <p:spPr bwMode="auto">
          <a:xfrm>
            <a:off x="3419475" y="2349426"/>
            <a:ext cx="19446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Line 55"/>
          <p:cNvSpPr>
            <a:spLocks noChangeShapeType="1"/>
          </p:cNvSpPr>
          <p:nvPr/>
        </p:nvSpPr>
        <p:spPr bwMode="auto">
          <a:xfrm>
            <a:off x="3419475" y="3213026"/>
            <a:ext cx="4681538" cy="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テキスト ボックス 16"/>
          <p:cNvSpPr txBox="1">
            <a:spLocks noChangeArrowheads="1"/>
          </p:cNvSpPr>
          <p:nvPr/>
        </p:nvSpPr>
        <p:spPr bwMode="auto">
          <a:xfrm>
            <a:off x="3924300" y="2997126"/>
            <a:ext cx="7747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90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(GND)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33" name="Line 61"/>
          <p:cNvSpPr>
            <a:spLocks noChangeShapeType="1"/>
          </p:cNvSpPr>
          <p:nvPr/>
        </p:nvSpPr>
        <p:spPr bwMode="auto">
          <a:xfrm>
            <a:off x="6084888" y="2492301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4" name="Line 62"/>
          <p:cNvSpPr>
            <a:spLocks noChangeShapeType="1"/>
          </p:cNvSpPr>
          <p:nvPr/>
        </p:nvSpPr>
        <p:spPr bwMode="auto">
          <a:xfrm flipV="1">
            <a:off x="6084888" y="2546276"/>
            <a:ext cx="86360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5" name="Line 63"/>
          <p:cNvSpPr>
            <a:spLocks noChangeShapeType="1"/>
          </p:cNvSpPr>
          <p:nvPr/>
        </p:nvSpPr>
        <p:spPr bwMode="auto">
          <a:xfrm>
            <a:off x="6084888" y="3573388"/>
            <a:ext cx="86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6" name="Line 64"/>
          <p:cNvSpPr>
            <a:spLocks noChangeShapeType="1"/>
          </p:cNvSpPr>
          <p:nvPr/>
        </p:nvSpPr>
        <p:spPr bwMode="auto">
          <a:xfrm flipV="1">
            <a:off x="6084888" y="3624188"/>
            <a:ext cx="863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7" name="角丸四角形 15"/>
          <p:cNvSpPr/>
          <p:nvPr/>
        </p:nvSpPr>
        <p:spPr>
          <a:xfrm>
            <a:off x="6948488" y="2419548"/>
            <a:ext cx="720725" cy="385763"/>
          </a:xfrm>
          <a:prstGeom prst="roundRect">
            <a:avLst/>
          </a:prstGeom>
          <a:solidFill>
            <a:srgbClr val="FF9900"/>
          </a:solidFill>
          <a:ln w="38100"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Buffer/</a:t>
            </a:r>
          </a:p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repeater</a:t>
            </a:r>
          </a:p>
        </p:txBody>
      </p:sp>
      <p:sp>
        <p:nvSpPr>
          <p:cNvPr id="139" name="Line 67"/>
          <p:cNvSpPr>
            <a:spLocks noChangeShapeType="1"/>
          </p:cNvSpPr>
          <p:nvPr/>
        </p:nvSpPr>
        <p:spPr bwMode="auto">
          <a:xfrm>
            <a:off x="7667625" y="3573388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0" name="Line 68"/>
          <p:cNvSpPr>
            <a:spLocks noChangeShapeType="1"/>
          </p:cNvSpPr>
          <p:nvPr/>
        </p:nvSpPr>
        <p:spPr bwMode="auto">
          <a:xfrm flipV="1">
            <a:off x="7667625" y="3630538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1" name="Line 69"/>
          <p:cNvSpPr>
            <a:spLocks noChangeShapeType="1"/>
          </p:cNvSpPr>
          <p:nvPr/>
        </p:nvSpPr>
        <p:spPr bwMode="auto">
          <a:xfrm>
            <a:off x="7667625" y="2493888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2" name="Line 70"/>
          <p:cNvSpPr>
            <a:spLocks noChangeShapeType="1"/>
          </p:cNvSpPr>
          <p:nvPr/>
        </p:nvSpPr>
        <p:spPr bwMode="auto">
          <a:xfrm flipV="1">
            <a:off x="7667625" y="2546276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3" name="Line 71"/>
          <p:cNvSpPr>
            <a:spLocks noChangeShapeType="1"/>
          </p:cNvSpPr>
          <p:nvPr/>
        </p:nvSpPr>
        <p:spPr bwMode="auto">
          <a:xfrm flipV="1">
            <a:off x="5724525" y="3213026"/>
            <a:ext cx="0" cy="730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4" name="Line 73"/>
          <p:cNvSpPr>
            <a:spLocks noChangeShapeType="1"/>
          </p:cNvSpPr>
          <p:nvPr/>
        </p:nvSpPr>
        <p:spPr bwMode="auto">
          <a:xfrm flipH="1" flipV="1">
            <a:off x="6084888" y="3428926"/>
            <a:ext cx="20161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5" name="Line 74"/>
          <p:cNvSpPr>
            <a:spLocks noChangeShapeType="1"/>
          </p:cNvSpPr>
          <p:nvPr/>
        </p:nvSpPr>
        <p:spPr bwMode="auto">
          <a:xfrm flipH="1" flipV="1">
            <a:off x="7667625" y="3717851"/>
            <a:ext cx="4333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6" name="Line 76"/>
          <p:cNvSpPr>
            <a:spLocks noChangeShapeType="1"/>
          </p:cNvSpPr>
          <p:nvPr/>
        </p:nvSpPr>
        <p:spPr bwMode="auto">
          <a:xfrm flipH="1" flipV="1">
            <a:off x="6084888" y="2349426"/>
            <a:ext cx="2016125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7" name="テキスト ボックス 16"/>
          <p:cNvSpPr txBox="1">
            <a:spLocks noChangeArrowheads="1"/>
          </p:cNvSpPr>
          <p:nvPr/>
        </p:nvSpPr>
        <p:spPr bwMode="auto">
          <a:xfrm>
            <a:off x="6659563" y="2152576"/>
            <a:ext cx="1016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51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48" name="Line 81"/>
          <p:cNvSpPr>
            <a:spLocks noChangeShapeType="1"/>
          </p:cNvSpPr>
          <p:nvPr/>
        </p:nvSpPr>
        <p:spPr bwMode="auto">
          <a:xfrm flipV="1">
            <a:off x="5724525" y="1917626"/>
            <a:ext cx="0" cy="1428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9" name="テキスト ボックス 16"/>
          <p:cNvSpPr txBox="1">
            <a:spLocks noChangeArrowheads="1"/>
          </p:cNvSpPr>
          <p:nvPr/>
        </p:nvSpPr>
        <p:spPr bwMode="auto">
          <a:xfrm>
            <a:off x="6227763" y="2516113"/>
            <a:ext cx="641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0" name="Line 87"/>
          <p:cNvSpPr>
            <a:spLocks noChangeShapeType="1"/>
          </p:cNvSpPr>
          <p:nvPr/>
        </p:nvSpPr>
        <p:spPr bwMode="auto">
          <a:xfrm flipH="1" flipV="1">
            <a:off x="3419475" y="3428926"/>
            <a:ext cx="19446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Line 88"/>
          <p:cNvSpPr>
            <a:spLocks noChangeShapeType="1"/>
          </p:cNvSpPr>
          <p:nvPr/>
        </p:nvSpPr>
        <p:spPr bwMode="auto">
          <a:xfrm>
            <a:off x="6084888" y="2133526"/>
            <a:ext cx="2016125" cy="0"/>
          </a:xfrm>
          <a:prstGeom prst="line">
            <a:avLst/>
          </a:prstGeom>
          <a:noFill/>
          <a:ln w="57150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テキスト ボックス 16"/>
          <p:cNvSpPr txBox="1">
            <a:spLocks noChangeArrowheads="1"/>
          </p:cNvSpPr>
          <p:nvPr/>
        </p:nvSpPr>
        <p:spPr bwMode="auto">
          <a:xfrm>
            <a:off x="6659563" y="1917626"/>
            <a:ext cx="1016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132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3" name="角丸四角形 15"/>
          <p:cNvSpPr/>
          <p:nvPr/>
        </p:nvSpPr>
        <p:spPr>
          <a:xfrm>
            <a:off x="5364163" y="2060501"/>
            <a:ext cx="762000" cy="601662"/>
          </a:xfrm>
          <a:prstGeom prst="roundRect">
            <a:avLst/>
          </a:prstGeom>
          <a:solidFill>
            <a:srgbClr val="FF9900"/>
          </a:solidFill>
          <a:ln w="38100"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AUX1</a:t>
            </a:r>
          </a:p>
        </p:txBody>
      </p:sp>
      <p:sp>
        <p:nvSpPr>
          <p:cNvPr id="154" name="角丸四角形 15"/>
          <p:cNvSpPr/>
          <p:nvPr/>
        </p:nvSpPr>
        <p:spPr>
          <a:xfrm>
            <a:off x="2699792" y="1819201"/>
            <a:ext cx="762000" cy="817562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dock box</a:t>
            </a:r>
          </a:p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#7</a:t>
            </a:r>
            <a:endParaRPr lang="ja-JP" altLang="en-US" sz="12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155" name="角丸四角形 11"/>
          <p:cNvSpPr/>
          <p:nvPr/>
        </p:nvSpPr>
        <p:spPr>
          <a:xfrm>
            <a:off x="755650" y="3213026"/>
            <a:ext cx="762000" cy="360362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Ladder 2</a:t>
            </a:r>
          </a:p>
        </p:txBody>
      </p:sp>
      <p:sp>
        <p:nvSpPr>
          <p:cNvPr id="156" name="角丸四角形 11"/>
          <p:cNvSpPr/>
          <p:nvPr/>
        </p:nvSpPr>
        <p:spPr>
          <a:xfrm>
            <a:off x="755650" y="2060501"/>
            <a:ext cx="762000" cy="360362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Ladder 1</a:t>
            </a:r>
            <a:endParaRPr lang="ja-JP" alt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157" name="テキスト ボックス 16"/>
          <p:cNvSpPr txBox="1">
            <a:spLocks noChangeArrowheads="1"/>
          </p:cNvSpPr>
          <p:nvPr/>
        </p:nvSpPr>
        <p:spPr bwMode="auto">
          <a:xfrm>
            <a:off x="6227763" y="3597201"/>
            <a:ext cx="6413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78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</a:t>
            </a:r>
          </a:p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(VHDCI)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8" name="テキスト ボックス 16"/>
          <p:cNvSpPr txBox="1">
            <a:spLocks noChangeArrowheads="1"/>
          </p:cNvSpPr>
          <p:nvPr/>
        </p:nvSpPr>
        <p:spPr bwMode="auto">
          <a:xfrm>
            <a:off x="6732588" y="3238426"/>
            <a:ext cx="10160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51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(LV)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59" name="Line 94"/>
          <p:cNvSpPr>
            <a:spLocks noChangeShapeType="1"/>
          </p:cNvSpPr>
          <p:nvPr/>
        </p:nvSpPr>
        <p:spPr bwMode="auto">
          <a:xfrm>
            <a:off x="7667625" y="2493888"/>
            <a:ext cx="4333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0" name="Line 96"/>
          <p:cNvSpPr>
            <a:spLocks noChangeShapeType="1"/>
          </p:cNvSpPr>
          <p:nvPr/>
        </p:nvSpPr>
        <p:spPr bwMode="auto">
          <a:xfrm flipH="1" flipV="1">
            <a:off x="7667625" y="2636763"/>
            <a:ext cx="433388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1" name="Line 101"/>
          <p:cNvSpPr>
            <a:spLocks noChangeShapeType="1"/>
          </p:cNvSpPr>
          <p:nvPr/>
        </p:nvSpPr>
        <p:spPr bwMode="auto">
          <a:xfrm>
            <a:off x="1331913" y="4078213"/>
            <a:ext cx="15843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2" name="Line 102"/>
          <p:cNvSpPr>
            <a:spLocks noChangeShapeType="1"/>
          </p:cNvSpPr>
          <p:nvPr/>
        </p:nvSpPr>
        <p:spPr bwMode="auto">
          <a:xfrm>
            <a:off x="3276600" y="4078213"/>
            <a:ext cx="5040313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3" name="Line 103"/>
          <p:cNvSpPr>
            <a:spLocks noChangeShapeType="1"/>
          </p:cNvSpPr>
          <p:nvPr/>
        </p:nvSpPr>
        <p:spPr bwMode="auto">
          <a:xfrm>
            <a:off x="3276600" y="4149651"/>
            <a:ext cx="5040313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pPr defTabSz="91440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4" name="角丸四角形 15"/>
          <p:cNvSpPr/>
          <p:nvPr/>
        </p:nvSpPr>
        <p:spPr>
          <a:xfrm>
            <a:off x="2705100" y="2925688"/>
            <a:ext cx="762000" cy="1295400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dock box</a:t>
            </a:r>
          </a:p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#5</a:t>
            </a:r>
            <a:endParaRPr lang="ja-JP" altLang="en-US" sz="1200">
              <a:solidFill>
                <a:srgbClr val="000000"/>
              </a:solidFill>
              <a:latin typeface="Calibri" pitchFamily="34" charset="0"/>
              <a:ea typeface="MS PGothic" pitchFamily="34" charset="-128"/>
              <a:cs typeface="Arial" charset="0"/>
            </a:endParaRPr>
          </a:p>
        </p:txBody>
      </p:sp>
      <p:sp>
        <p:nvSpPr>
          <p:cNvPr id="165" name="角丸四角形 11"/>
          <p:cNvSpPr/>
          <p:nvPr/>
        </p:nvSpPr>
        <p:spPr>
          <a:xfrm>
            <a:off x="755650" y="3860726"/>
            <a:ext cx="762000" cy="360362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L1/L2 PP</a:t>
            </a:r>
          </a:p>
        </p:txBody>
      </p:sp>
      <p:sp>
        <p:nvSpPr>
          <p:cNvPr id="166" name="角丸四角形 16"/>
          <p:cNvSpPr/>
          <p:nvPr/>
        </p:nvSpPr>
        <p:spPr>
          <a:xfrm>
            <a:off x="8078310" y="1700212"/>
            <a:ext cx="838200" cy="2664891"/>
          </a:xfrm>
          <a:prstGeom prst="round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Rack</a:t>
            </a:r>
          </a:p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(H-9)</a:t>
            </a:r>
          </a:p>
        </p:txBody>
      </p:sp>
      <p:sp>
        <p:nvSpPr>
          <p:cNvPr id="167" name="テキスト ボックス 16"/>
          <p:cNvSpPr txBox="1">
            <a:spLocks noChangeArrowheads="1"/>
          </p:cNvSpPr>
          <p:nvPr/>
        </p:nvSpPr>
        <p:spPr bwMode="auto">
          <a:xfrm>
            <a:off x="1692275" y="3860726"/>
            <a:ext cx="7969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(CAT6)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68" name="テキスト ボックス 16"/>
          <p:cNvSpPr txBox="1">
            <a:spLocks noChangeArrowheads="1"/>
          </p:cNvSpPr>
          <p:nvPr/>
        </p:nvSpPr>
        <p:spPr bwMode="auto">
          <a:xfrm>
            <a:off x="3924300" y="3860726"/>
            <a:ext cx="9144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2x 28 mm</a:t>
            </a:r>
            <a:r>
              <a:rPr lang="en-US" altLang="ja-JP" sz="800" baseline="300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r>
              <a:rPr lang="en-US" altLang="ja-JP" sz="80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(CAT6)</a:t>
            </a:r>
            <a:endParaRPr lang="ja-JP" altLang="en-US" sz="80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71" name="Text Box 88"/>
          <p:cNvSpPr txBox="1">
            <a:spLocks noChangeArrowheads="1"/>
          </p:cNvSpPr>
          <p:nvPr/>
        </p:nvSpPr>
        <p:spPr bwMode="auto">
          <a:xfrm>
            <a:off x="6659563" y="4724400"/>
            <a:ext cx="987425" cy="274638"/>
          </a:xfrm>
          <a:prstGeom prst="rect">
            <a:avLst/>
          </a:prstGeom>
          <a:solidFill>
            <a:srgbClr val="FF9900"/>
          </a:solidFill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kumimoji="0" lang="en-US" sz="1200" b="1" dirty="0">
                <a:solidFill>
                  <a:prstClr val="black"/>
                </a:solidFill>
                <a:latin typeface="Calibri"/>
              </a:rPr>
              <a:t>Space TBD</a:t>
            </a:r>
          </a:p>
        </p:txBody>
      </p:sp>
      <p:sp>
        <p:nvSpPr>
          <p:cNvPr id="172" name="Text Box 104"/>
          <p:cNvSpPr txBox="1">
            <a:spLocks noChangeArrowheads="1"/>
          </p:cNvSpPr>
          <p:nvPr/>
        </p:nvSpPr>
        <p:spPr bwMode="auto">
          <a:xfrm>
            <a:off x="323850" y="6021388"/>
            <a:ext cx="8496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kumimoji="0" lang="en-US" sz="1200">
                <a:solidFill>
                  <a:prstClr val="black"/>
                </a:solidFill>
                <a:latin typeface="Calibri"/>
              </a:rPr>
              <a:t>Based on PLUME_cables_in_Beast-Phase2_2016-02-29.doc circulated in early March 2016</a:t>
            </a:r>
          </a:p>
        </p:txBody>
      </p:sp>
      <p:sp>
        <p:nvSpPr>
          <p:cNvPr id="173" name="テキスト ボックス 16"/>
          <p:cNvSpPr txBox="1">
            <a:spLocks noChangeArrowheads="1"/>
          </p:cNvSpPr>
          <p:nvPr/>
        </p:nvSpPr>
        <p:spPr bwMode="auto">
          <a:xfrm>
            <a:off x="7667625" y="2638276"/>
            <a:ext cx="4048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51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138" name="角丸四角形 15"/>
          <p:cNvSpPr/>
          <p:nvPr/>
        </p:nvSpPr>
        <p:spPr>
          <a:xfrm>
            <a:off x="5364163" y="3286051"/>
            <a:ext cx="762000" cy="385762"/>
          </a:xfrm>
          <a:prstGeom prst="roundRect">
            <a:avLst/>
          </a:prstGeom>
          <a:solidFill>
            <a:srgbClr val="FF9900"/>
          </a:solidFill>
          <a:ln w="38100"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Buffer/</a:t>
            </a:r>
          </a:p>
          <a:p>
            <a:pPr algn="ctr" defTabSz="914400">
              <a:defRPr/>
            </a:pPr>
            <a:r>
              <a:rPr lang="en-US" altLang="ja-JP" sz="120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repeater</a:t>
            </a:r>
          </a:p>
        </p:txBody>
      </p:sp>
      <p:sp>
        <p:nvSpPr>
          <p:cNvPr id="132" name="角丸四角形 15"/>
          <p:cNvSpPr/>
          <p:nvPr/>
        </p:nvSpPr>
        <p:spPr>
          <a:xfrm>
            <a:off x="6946900" y="3474963"/>
            <a:ext cx="720725" cy="385763"/>
          </a:xfrm>
          <a:prstGeom prst="roundRect">
            <a:avLst/>
          </a:prstGeom>
          <a:solidFill>
            <a:srgbClr val="FF9900"/>
          </a:solidFill>
          <a:ln w="38100">
            <a:solidFill>
              <a:srgbClr val="0033CC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Buffer/</a:t>
            </a:r>
          </a:p>
          <a:p>
            <a:pPr algn="ctr" defTabSz="914400">
              <a:defRPr/>
            </a:pPr>
            <a:r>
              <a:rPr lang="en-US" altLang="ja-JP" sz="1200" dirty="0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Arial" charset="0"/>
              </a:rPr>
              <a:t>repeater</a:t>
            </a:r>
          </a:p>
        </p:txBody>
      </p:sp>
      <p:sp>
        <p:nvSpPr>
          <p:cNvPr id="174" name="Rectangle 2"/>
          <p:cNvSpPr txBox="1">
            <a:spLocks/>
          </p:cNvSpPr>
          <p:nvPr/>
        </p:nvSpPr>
        <p:spPr bwMode="auto">
          <a:xfrm>
            <a:off x="1258888" y="307975"/>
            <a:ext cx="55546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defTabSz="914400"/>
            <a:endParaRPr kumimoji="0" lang="en-US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87" name="タイトル 3"/>
          <p:cNvSpPr txBox="1">
            <a:spLocks/>
          </p:cNvSpPr>
          <p:nvPr/>
        </p:nvSpPr>
        <p:spPr>
          <a:xfrm>
            <a:off x="0" y="0"/>
            <a:ext cx="9144000" cy="5746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0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bg1"/>
                </a:solidFill>
                <a:latin typeface="ＭＳ Ｐゴシック" charset="-128"/>
                <a:ea typeface="ＭＳ Ｐゴシック" charset="-128"/>
              </a:defRPr>
            </a:lvl9pPr>
          </a:lstStyle>
          <a:p>
            <a:pPr defTabSz="914400"/>
            <a:r>
              <a:rPr lang="en-US" altLang="ja-JP" dirty="0" smtClean="0">
                <a:solidFill>
                  <a:srgbClr val="FFFFFF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Calibri"/>
                <a:ea typeface="ＭＳ Ｐゴシック"/>
              </a:rPr>
              <a:t>PLUME</a:t>
            </a:r>
            <a:br>
              <a:rPr lang="en-US" altLang="ja-JP" dirty="0" smtClean="0">
                <a:solidFill>
                  <a:srgbClr val="FFFFFF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Calibri"/>
                <a:ea typeface="ＭＳ Ｐゴシック"/>
              </a:rPr>
            </a:br>
            <a:r>
              <a:rPr lang="en-US" altLang="ja-JP" dirty="0" smtClean="0">
                <a:solidFill>
                  <a:srgbClr val="FFFFFF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Calibri"/>
                <a:ea typeface="ＭＳ Ｐゴシック"/>
              </a:rPr>
              <a:t>(I. </a:t>
            </a:r>
            <a:r>
              <a:rPr lang="en-US" altLang="ja-JP" dirty="0" err="1" smtClean="0">
                <a:solidFill>
                  <a:srgbClr val="FFFFFF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Calibri"/>
                <a:ea typeface="ＭＳ Ｐゴシック"/>
              </a:rPr>
              <a:t>Ripp-Baudot</a:t>
            </a:r>
            <a:r>
              <a:rPr lang="en-US" altLang="ja-JP" dirty="0" smtClean="0">
                <a:solidFill>
                  <a:srgbClr val="FFFFFF"/>
                </a:solidFill>
                <a:effectLst>
                  <a:glow rad="63500">
                    <a:prstClr val="black">
                      <a:alpha val="40000"/>
                    </a:prstClr>
                  </a:glow>
                </a:effectLst>
                <a:latin typeface="Calibri"/>
                <a:ea typeface="ＭＳ Ｐゴシック"/>
              </a:rPr>
              <a:t>)</a:t>
            </a:r>
            <a:endParaRPr lang="ja-JP" altLang="en-US" dirty="0">
              <a:solidFill>
                <a:srgbClr val="FFFFFF"/>
              </a:solidFill>
              <a:effectLst>
                <a:glow rad="63500">
                  <a:prstClr val="black">
                    <a:alpha val="40000"/>
                  </a:prstClr>
                </a:glow>
              </a:effectLst>
              <a:latin typeface="Calibri"/>
              <a:ea typeface="ＭＳ Ｐゴシック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1676400" y="4267200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476mm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3733800" y="4267200"/>
            <a:ext cx="8130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913mm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0" name="テキスト ボックス 16"/>
          <p:cNvSpPr txBox="1">
            <a:spLocks noChangeArrowheads="1"/>
          </p:cNvSpPr>
          <p:nvPr/>
        </p:nvSpPr>
        <p:spPr bwMode="auto">
          <a:xfrm>
            <a:off x="1856410" y="4391988"/>
            <a:ext cx="31861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2m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2" name="テキスト ボックス 16"/>
          <p:cNvSpPr txBox="1">
            <a:spLocks noChangeArrowheads="1"/>
          </p:cNvSpPr>
          <p:nvPr/>
        </p:nvSpPr>
        <p:spPr bwMode="auto">
          <a:xfrm>
            <a:off x="4187262" y="4363560"/>
            <a:ext cx="3706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10m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3" name="テキスト ボックス 16"/>
          <p:cNvSpPr txBox="1">
            <a:spLocks noChangeArrowheads="1"/>
          </p:cNvSpPr>
          <p:nvPr/>
        </p:nvSpPr>
        <p:spPr bwMode="auto">
          <a:xfrm>
            <a:off x="7010400" y="4333320"/>
            <a:ext cx="37061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25m</a:t>
            </a:r>
            <a:endParaRPr lang="ja-JP" altLang="en-US" sz="800" dirty="0">
              <a:solidFill>
                <a:prstClr val="black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810000" y="1371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Octant #2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76800" y="4114800"/>
            <a:ext cx="17199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/>
              </a:rPr>
              <a:t>The module will sit on</a:t>
            </a:r>
          </a:p>
          <a:p>
            <a:pPr algn="ctr" defTabSz="914400"/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/>
              </a:rPr>
              <a:t>SVD 9U crate space.</a:t>
            </a:r>
          </a:p>
          <a:p>
            <a:pPr algn="ctr" defTabSz="914400"/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/>
              </a:rPr>
              <a:t>(This will be free during phase-2)</a:t>
            </a:r>
            <a:endParaRPr lang="ja-JP" altLang="en-US" sz="9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3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PLUME Cables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(I. </a:t>
            </a:r>
            <a:r>
              <a:rPr lang="en-US" altLang="ja-JP" dirty="0" err="1" smtClean="0"/>
              <a:t>Ripp-Baudot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84213" y="5638800"/>
            <a:ext cx="7848600" cy="838200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/>
              <a:t>See </a:t>
            </a:r>
            <a:r>
              <a:rPr lang="en-US" altLang="ja-JP" dirty="0">
                <a:hlinkClick r:id="rId2"/>
              </a:rPr>
              <a:t>here</a:t>
            </a:r>
            <a:r>
              <a:rPr lang="en-US" altLang="ja-JP" dirty="0"/>
              <a:t> for the </a:t>
            </a:r>
            <a:r>
              <a:rPr lang="en-US" altLang="ja-JP" dirty="0" smtClean="0"/>
              <a:t>details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r>
              <a:rPr lang="en-US" altLang="ja-JP" dirty="0" smtClean="0">
                <a:solidFill>
                  <a:srgbClr val="0070C0"/>
                </a:solidFill>
              </a:rPr>
              <a:t>All the cables has enough flammability.</a:t>
            </a:r>
          </a:p>
          <a:p>
            <a:r>
              <a:rPr lang="en-US" altLang="ja-JP" dirty="0" smtClean="0">
                <a:solidFill>
                  <a:srgbClr val="0070C0"/>
                </a:solidFill>
              </a:rPr>
              <a:t>Cables other than VHDCI are halogen-free, </a:t>
            </a:r>
            <a:r>
              <a:rPr lang="en-US" altLang="ja-JP" dirty="0" smtClean="0">
                <a:solidFill>
                  <a:srgbClr val="FF0000"/>
                </a:solidFill>
              </a:rPr>
              <a:t>but </a:t>
            </a:r>
            <a:r>
              <a:rPr lang="en-US" altLang="ja-JP" dirty="0" smtClean="0">
                <a:solidFill>
                  <a:schemeClr val="accent6"/>
                </a:solidFill>
              </a:rPr>
              <a:t>VHDCI is not.</a:t>
            </a:r>
          </a:p>
          <a:p>
            <a:pPr lvl="1"/>
            <a:r>
              <a:rPr lang="en-US" altLang="ja-JP" dirty="0" smtClean="0"/>
              <a:t>This must be solved.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図 1" descr="Screen Shot 2016-08-16 at 23.0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7086600" cy="4354084"/>
          </a:xfrm>
          <a:prstGeom prst="rect">
            <a:avLst/>
          </a:prstGeom>
        </p:spPr>
      </p:pic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0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Screen Shot 2016-06-22 at 14.31.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" t="5582"/>
          <a:stretch/>
        </p:blipFill>
        <p:spPr>
          <a:xfrm>
            <a:off x="4343400" y="1600200"/>
            <a:ext cx="5334001" cy="48198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BEAST2 DAQ racks in E-hut</a:t>
            </a:r>
            <a:endParaRPr kumimoji="1" lang="ja-JP" altLang="en-US" dirty="0"/>
          </a:p>
        </p:txBody>
      </p:sp>
      <p:pic>
        <p:nvPicPr>
          <p:cNvPr id="5" name="図 4" descr="Screen Shot 2016-06-02 at 11.13.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6" y="1371600"/>
            <a:ext cx="4066374" cy="4972594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4682068" y="4114800"/>
            <a:ext cx="821038" cy="12192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05370" y="4157123"/>
            <a:ext cx="9777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BEAST2</a:t>
            </a: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racks</a:t>
            </a:r>
          </a:p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(4 racks)</a:t>
            </a:r>
          </a:p>
        </p:txBody>
      </p:sp>
      <p:sp>
        <p:nvSpPr>
          <p:cNvPr id="9" name="角丸四角形 8"/>
          <p:cNvSpPr/>
          <p:nvPr/>
        </p:nvSpPr>
        <p:spPr>
          <a:xfrm>
            <a:off x="6893367" y="1752600"/>
            <a:ext cx="685800" cy="1066800"/>
          </a:xfrm>
          <a:prstGeom prst="roundRect">
            <a:avLst/>
          </a:prstGeom>
          <a:noFill/>
          <a:ln w="38100" cmpd="sng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658707" y="1905000"/>
            <a:ext cx="11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accent1"/>
                </a:solidFill>
              </a:rPr>
              <a:t>VXD monitor</a:t>
            </a:r>
            <a:endParaRPr kumimoji="1" lang="ja-JP" altLang="en-US" sz="1400" b="1" dirty="0">
              <a:solidFill>
                <a:schemeClr val="accent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3429000" y="1524000"/>
            <a:ext cx="685800" cy="2209800"/>
          </a:xfrm>
          <a:prstGeom prst="roundRect">
            <a:avLst/>
          </a:prstGeom>
          <a:noFill/>
          <a:ln w="38100" cmpd="sng">
            <a:solidFill>
              <a:schemeClr val="accent5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61381" y="3691924"/>
            <a:ext cx="873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 smtClean="0">
                <a:solidFill>
                  <a:schemeClr val="accent5"/>
                </a:solidFill>
              </a:rPr>
              <a:t>PXD/SVD</a:t>
            </a:r>
            <a:endParaRPr kumimoji="1" lang="ja-JP" altLang="en-US" sz="1400" b="1" dirty="0">
              <a:solidFill>
                <a:schemeClr val="accent5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553216" y="6348434"/>
            <a:ext cx="2133600" cy="26828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29200" y="1295400"/>
            <a:ext cx="407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2F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88644" y="1143000"/>
            <a:ext cx="2855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from </a:t>
            </a:r>
            <a:r>
              <a:rPr kumimoji="1" lang="en-US" altLang="ja-JP" sz="1400" dirty="0" err="1" smtClean="0"/>
              <a:t>Itoh</a:t>
            </a:r>
            <a:r>
              <a:rPr kumimoji="1" lang="en-US" altLang="ja-JP" sz="1400" dirty="0" smtClean="0"/>
              <a:t>-san’s slides (Jun. 22, 2016)</a:t>
            </a:r>
            <a:endParaRPr kumimoji="1" lang="ja-JP" altLang="en-US" sz="1400" dirty="0"/>
          </a:p>
        </p:txBody>
      </p:sp>
      <p:sp>
        <p:nvSpPr>
          <p:cNvPr id="13" name="日付プレースホルダー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773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PLUME Grounding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en-US" altLang="ja-JP" dirty="0" smtClean="0"/>
              <a:t>(I. </a:t>
            </a:r>
            <a:r>
              <a:rPr lang="en-US" altLang="ja-JP" dirty="0" err="1" smtClean="0"/>
              <a:t>Ripp-Baudot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5" name="コンテンツ プレースホルダー 4" descr="Screen Shot 2016-08-16 at 23.49.5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31" r="-10131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59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VXD Monitor</a:t>
            </a:r>
            <a:br>
              <a:rPr kumimoji="1" lang="en-US" altLang="ja-JP" dirty="0" smtClean="0"/>
            </a:br>
            <a:r>
              <a:rPr lang="en-US" altLang="ja-JP" dirty="0" smtClean="0"/>
              <a:t>(L. Vitale)</a:t>
            </a:r>
            <a:endParaRPr kumimoji="1" lang="ja-JP" altLang="en-US" dirty="0"/>
          </a:p>
        </p:txBody>
      </p:sp>
      <p:sp>
        <p:nvSpPr>
          <p:cNvPr id="3" name="角丸四角形 2"/>
          <p:cNvSpPr/>
          <p:nvPr/>
        </p:nvSpPr>
        <p:spPr>
          <a:xfrm>
            <a:off x="838200" y="19050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4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762000" y="18288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3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685800" y="17526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2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609600" y="16764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1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838200" y="41910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8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762000" y="41148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7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85800" y="40386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6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609600" y="39624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diamond 5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41691" y="2057400"/>
            <a:ext cx="858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4x diamond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41691" y="4343400"/>
            <a:ext cx="858509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prstClr val="black"/>
                </a:solidFill>
                <a:latin typeface="Calibri"/>
                <a:ea typeface="ＭＳ Ｐゴシック"/>
              </a:rPr>
              <a:t>4x diamond</a:t>
            </a:r>
            <a:endParaRPr lang="ja-JP" altLang="en-US" sz="105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1600200" y="18288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1600200" y="19050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600200" y="19812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600200" y="20574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1600200" y="1600200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8x coax, 2.01mm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1600200" y="41148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1600200" y="41910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1600200" y="42672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1600200" y="4343400"/>
            <a:ext cx="10668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600200" y="3886200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8x coax, 2.01mm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685800" y="25146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NTCs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685800" y="4800600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NTCs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5" name="角丸四角形 24"/>
          <p:cNvSpPr/>
          <p:nvPr/>
        </p:nvSpPr>
        <p:spPr>
          <a:xfrm>
            <a:off x="685800" y="5347156"/>
            <a:ext cx="7620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FOSs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1600200" y="25146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>
            <a:off x="1600200" y="25908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1600200" y="26670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600200" y="27432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1524000" y="2286000"/>
            <a:ext cx="1203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20x twist pairs,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2" name="直線コネクタ 31"/>
          <p:cNvCxnSpPr/>
          <p:nvPr/>
        </p:nvCxnSpPr>
        <p:spPr>
          <a:xfrm>
            <a:off x="1600200" y="48006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600200" y="48768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1600200" y="49530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1600200" y="5029200"/>
            <a:ext cx="10668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1524000" y="4572000"/>
            <a:ext cx="1203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28x twist pairs,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1600200" y="5347156"/>
            <a:ext cx="10668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1600200" y="5423356"/>
            <a:ext cx="10668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/>
        </p:nvCxnSpPr>
        <p:spPr>
          <a:xfrm>
            <a:off x="1600200" y="5499556"/>
            <a:ext cx="10668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1600200" y="5575756"/>
            <a:ext cx="1066800" cy="0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1447800" y="5118556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(3+2+3)x fiber, 0.79mm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420190" y="5548144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3: SVD ladders, 2: outer cover</a:t>
            </a:r>
          </a:p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3: FANGS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3" name="角丸四角形 42"/>
          <p:cNvSpPr/>
          <p:nvPr/>
        </p:nvSpPr>
        <p:spPr>
          <a:xfrm>
            <a:off x="2819400" y="18288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44" name="角丸四角形 43"/>
          <p:cNvSpPr/>
          <p:nvPr/>
        </p:nvSpPr>
        <p:spPr>
          <a:xfrm>
            <a:off x="2743200" y="17526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45" name="角丸四角形 44"/>
          <p:cNvSpPr/>
          <p:nvPr/>
        </p:nvSpPr>
        <p:spPr>
          <a:xfrm>
            <a:off x="2667000" y="1676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46" name="角丸四角形 45"/>
          <p:cNvSpPr/>
          <p:nvPr/>
        </p:nvSpPr>
        <p:spPr>
          <a:xfrm>
            <a:off x="2590800" y="16002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2667000" y="2438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49" name="角丸四角形 48"/>
          <p:cNvSpPr/>
          <p:nvPr/>
        </p:nvSpPr>
        <p:spPr>
          <a:xfrm>
            <a:off x="2667000" y="4724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0" name="角丸四角形 49"/>
          <p:cNvSpPr/>
          <p:nvPr/>
        </p:nvSpPr>
        <p:spPr>
          <a:xfrm>
            <a:off x="2667000" y="5270956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1" name="角丸四角形 50"/>
          <p:cNvSpPr/>
          <p:nvPr/>
        </p:nvSpPr>
        <p:spPr>
          <a:xfrm>
            <a:off x="2819400" y="41910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52" name="角丸四角形 51"/>
          <p:cNvSpPr/>
          <p:nvPr/>
        </p:nvSpPr>
        <p:spPr>
          <a:xfrm>
            <a:off x="2743200" y="41148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53" name="角丸四角形 52"/>
          <p:cNvSpPr/>
          <p:nvPr/>
        </p:nvSpPr>
        <p:spPr>
          <a:xfrm>
            <a:off x="2667000" y="40386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</p:txBody>
      </p:sp>
      <p:sp>
        <p:nvSpPr>
          <p:cNvPr id="54" name="角丸四角形 53"/>
          <p:cNvSpPr/>
          <p:nvPr/>
        </p:nvSpPr>
        <p:spPr>
          <a:xfrm>
            <a:off x="2590800" y="3962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#9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55" name="直線コネクタ 54"/>
          <p:cNvCxnSpPr/>
          <p:nvPr/>
        </p:nvCxnSpPr>
        <p:spPr>
          <a:xfrm>
            <a:off x="1600200" y="3429000"/>
            <a:ext cx="1066800" cy="0"/>
          </a:xfrm>
          <a:prstGeom prst="line">
            <a:avLst/>
          </a:prstGeom>
          <a:ln w="3810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角丸四角形 55"/>
          <p:cNvSpPr/>
          <p:nvPr/>
        </p:nvSpPr>
        <p:spPr>
          <a:xfrm>
            <a:off x="2667000" y="3234724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#4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57" name="角丸四角形 56"/>
          <p:cNvSpPr/>
          <p:nvPr/>
        </p:nvSpPr>
        <p:spPr>
          <a:xfrm>
            <a:off x="2667000" y="57912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#4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>
            <a:off x="1600200" y="5977924"/>
            <a:ext cx="1066800" cy="0"/>
          </a:xfrm>
          <a:prstGeom prst="line">
            <a:avLst/>
          </a:prstGeom>
          <a:ln w="3810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3429000" y="18288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/>
          <p:cNvCxnSpPr/>
          <p:nvPr/>
        </p:nvCxnSpPr>
        <p:spPr>
          <a:xfrm>
            <a:off x="3429000" y="19050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3429000" y="19812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>
            <a:off x="3429000" y="20574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テキスト ボックス 62"/>
          <p:cNvSpPr txBox="1"/>
          <p:nvPr/>
        </p:nvSpPr>
        <p:spPr>
          <a:xfrm>
            <a:off x="3978326" y="1600200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8x coax, 2.01mm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3429000" y="41148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3429000" y="41910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3429000" y="42672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3429000" y="4343400"/>
            <a:ext cx="4572000" cy="0"/>
          </a:xfrm>
          <a:prstGeom prst="line">
            <a:avLst/>
          </a:prstGeom>
          <a:ln w="38100" cmpd="sng">
            <a:solidFill>
              <a:schemeClr val="accent5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978326" y="3886200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8x coax, 2.01mm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69" name="直線コネクタ 68"/>
          <p:cNvCxnSpPr/>
          <p:nvPr/>
        </p:nvCxnSpPr>
        <p:spPr>
          <a:xfrm>
            <a:off x="3429000" y="25146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>
            <a:off x="3429000" y="25908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3429000" y="26670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>
          <a:xfrm>
            <a:off x="3429000" y="27432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3902126" y="2286000"/>
            <a:ext cx="1203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20x twist pairs,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>
            <a:off x="3429000" y="48006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線コネクタ 74"/>
          <p:cNvCxnSpPr/>
          <p:nvPr/>
        </p:nvCxnSpPr>
        <p:spPr>
          <a:xfrm>
            <a:off x="3429000" y="48768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コネクタ 75"/>
          <p:cNvCxnSpPr/>
          <p:nvPr/>
        </p:nvCxnSpPr>
        <p:spPr>
          <a:xfrm>
            <a:off x="3429000" y="49530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/>
        </p:nvCxnSpPr>
        <p:spPr>
          <a:xfrm>
            <a:off x="3429000" y="5029200"/>
            <a:ext cx="4572000" cy="0"/>
          </a:xfrm>
          <a:prstGeom prst="line">
            <a:avLst/>
          </a:prstGeom>
          <a:ln w="38100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3902126" y="4572000"/>
            <a:ext cx="12032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28x twist pairs,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79" name="直線コネクタ 78"/>
          <p:cNvCxnSpPr/>
          <p:nvPr/>
        </p:nvCxnSpPr>
        <p:spPr>
          <a:xfrm flipV="1">
            <a:off x="3429000" y="5334000"/>
            <a:ext cx="4572000" cy="13156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/>
          <p:cNvCxnSpPr/>
          <p:nvPr/>
        </p:nvCxnSpPr>
        <p:spPr>
          <a:xfrm flipV="1">
            <a:off x="3429000" y="5410200"/>
            <a:ext cx="4572000" cy="13156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V="1">
            <a:off x="3429000" y="5486400"/>
            <a:ext cx="4572000" cy="13156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コネクタ 81"/>
          <p:cNvCxnSpPr/>
          <p:nvPr/>
        </p:nvCxnSpPr>
        <p:spPr>
          <a:xfrm flipV="1">
            <a:off x="3429000" y="5562600"/>
            <a:ext cx="4572000" cy="13156"/>
          </a:xfrm>
          <a:prstGeom prst="line">
            <a:avLst/>
          </a:prstGeom>
          <a:ln w="38100" cmpd="sng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テキスト ボックス 82"/>
          <p:cNvSpPr txBox="1"/>
          <p:nvPr/>
        </p:nvSpPr>
        <p:spPr>
          <a:xfrm>
            <a:off x="3810000" y="5118556"/>
            <a:ext cx="12234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(3+2+3)x fiber, 0.79mm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3581400" y="5575756"/>
            <a:ext cx="18646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3: SVD ladders, 2: outer cover, 3: FANGS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3429000" y="3429000"/>
            <a:ext cx="4572000" cy="0"/>
          </a:xfrm>
          <a:prstGeom prst="line">
            <a:avLst/>
          </a:prstGeom>
          <a:ln w="3810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 flipV="1">
            <a:off x="3429000" y="5943600"/>
            <a:ext cx="4572000" cy="34324"/>
          </a:xfrm>
          <a:prstGeom prst="line">
            <a:avLst/>
          </a:prstGeom>
          <a:ln w="38100" cmpd="sng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正方形/長方形 103"/>
          <p:cNvSpPr/>
          <p:nvPr/>
        </p:nvSpPr>
        <p:spPr>
          <a:xfrm>
            <a:off x="4724400" y="1253524"/>
            <a:ext cx="2057400" cy="30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/>
              </a:rPr>
              <a:t>NOT Top of Belle II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13" name="角丸四角形 112"/>
          <p:cNvSpPr/>
          <p:nvPr/>
        </p:nvSpPr>
        <p:spPr>
          <a:xfrm>
            <a:off x="8153400" y="4419600"/>
            <a:ext cx="7620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Dew point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measurement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4" name="角丸四角形 113"/>
          <p:cNvSpPr/>
          <p:nvPr/>
        </p:nvSpPr>
        <p:spPr>
          <a:xfrm>
            <a:off x="8153400" y="3505200"/>
            <a:ext cx="7620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 err="1">
                <a:solidFill>
                  <a:srgbClr val="000000"/>
                </a:solidFill>
                <a:latin typeface="Calibri"/>
                <a:ea typeface="ＭＳ Ｐゴシック"/>
              </a:rPr>
              <a:t>Interlogater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4876800" y="2690336"/>
            <a:ext cx="1832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same route as phase-3</a:t>
            </a:r>
            <a:endParaRPr lang="en-US" altLang="ja-JP" sz="14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17" name="角丸四角形 116"/>
          <p:cNvSpPr/>
          <p:nvPr/>
        </p:nvSpPr>
        <p:spPr>
          <a:xfrm>
            <a:off x="8153400" y="2590800"/>
            <a:ext cx="7620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NTC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measurement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8" name="角丸四角形 117"/>
          <p:cNvSpPr/>
          <p:nvPr/>
        </p:nvSpPr>
        <p:spPr>
          <a:xfrm>
            <a:off x="8153400" y="1676400"/>
            <a:ext cx="7620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AH501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19" name="角丸四角形 118"/>
          <p:cNvSpPr/>
          <p:nvPr/>
        </p:nvSpPr>
        <p:spPr>
          <a:xfrm>
            <a:off x="8153400" y="5334000"/>
            <a:ext cx="762000" cy="8382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Interlock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120" name="スライド番号プレースホルダー 1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1524000" y="3395580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sniffing pipe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1524000" y="5934476"/>
            <a:ext cx="69762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sniffing pipe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1524000" y="3200400"/>
            <a:ext cx="9054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SS, 33.18mm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1524000" y="5791200"/>
            <a:ext cx="9054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SS, 33.18mm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038600" y="5757780"/>
            <a:ext cx="828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Cu,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038600" y="3211540"/>
            <a:ext cx="828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2x Cu, ???mm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4876800" y="5890736"/>
            <a:ext cx="1832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/>
              </a:rPr>
              <a:t>same route as phase-3</a:t>
            </a:r>
            <a:endParaRPr lang="en-US" altLang="ja-JP" sz="14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8153400" y="6096000"/>
            <a:ext cx="822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Rack</a:t>
            </a:r>
          </a:p>
          <a:p>
            <a:pPr algn="ctr" defTabSz="914400"/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(F-1,2,3,4)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日付プレースホルダー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フッター プレースホルダー 8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8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VXD </a:t>
            </a:r>
            <a:r>
              <a:rPr lang="en-US" altLang="ja-JP" dirty="0"/>
              <a:t>M</a:t>
            </a:r>
            <a:r>
              <a:rPr lang="en-US" altLang="ja-JP" dirty="0" smtClean="0"/>
              <a:t>onitor Cables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/>
              <a:t>(L. Vitale)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Diamond cables (IR - Dock) : 8 (FWD) + 8 (BWD)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coaxial cables (SUCOFORM_47_CU_LSFH from </a:t>
            </a:r>
            <a:r>
              <a:rPr lang="en-US" altLang="ja-JP" dirty="0" err="1" smtClean="0">
                <a:solidFill>
                  <a:srgbClr val="0070C0"/>
                </a:solidFill>
              </a:rPr>
              <a:t>Huber+Suhner</a:t>
            </a:r>
            <a:r>
              <a:rPr lang="en-US" altLang="ja-JP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altLang="ja-JP" dirty="0" smtClean="0"/>
              <a:t>(diameter 1.7mm) 2.3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>
                <a:solidFill>
                  <a:srgbClr val="0070C0"/>
                </a:solidFill>
              </a:rPr>
              <a:t>LSZH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Halogen-free: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</a:p>
          <a:p>
            <a:r>
              <a:rPr lang="en-US" altLang="ja-JP" dirty="0"/>
              <a:t>Diamond cables </a:t>
            </a:r>
            <a:r>
              <a:rPr lang="en-US" altLang="ja-JP" dirty="0" smtClean="0"/>
              <a:t>(Dock – E-hut) </a:t>
            </a:r>
            <a:r>
              <a:rPr lang="en-US" altLang="ja-JP" dirty="0"/>
              <a:t>: 8 (FWD) + 8 (BWD)</a:t>
            </a:r>
          </a:p>
          <a:p>
            <a:pPr lvl="1"/>
            <a:r>
              <a:rPr lang="en-US" altLang="ja-JP" dirty="0"/>
              <a:t>cable type: </a:t>
            </a:r>
            <a:r>
              <a:rPr lang="en-US" altLang="ja-JP" dirty="0">
                <a:solidFill>
                  <a:srgbClr val="0070C0"/>
                </a:solidFill>
              </a:rPr>
              <a:t>coaxial cables (</a:t>
            </a:r>
            <a:r>
              <a:rPr lang="en-US" altLang="ja-JP" dirty="0" smtClean="0">
                <a:solidFill>
                  <a:srgbClr val="0070C0"/>
                </a:solidFill>
              </a:rPr>
              <a:t>S_04162-B60 </a:t>
            </a:r>
            <a:r>
              <a:rPr lang="en-US" altLang="ja-JP" dirty="0">
                <a:solidFill>
                  <a:srgbClr val="0070C0"/>
                </a:solidFill>
              </a:rPr>
              <a:t>from </a:t>
            </a:r>
            <a:r>
              <a:rPr lang="en-US" altLang="ja-JP" dirty="0" err="1">
                <a:solidFill>
                  <a:srgbClr val="0070C0"/>
                </a:solidFill>
              </a:rPr>
              <a:t>Huber+Suhner</a:t>
            </a:r>
            <a:r>
              <a:rPr lang="en-US" altLang="ja-JP" dirty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en-US" altLang="ja-JP" dirty="0"/>
              <a:t>(diameter </a:t>
            </a:r>
            <a:r>
              <a:rPr lang="en-US" altLang="ja-JP" dirty="0" smtClean="0"/>
              <a:t>5.5mm</a:t>
            </a:r>
            <a:r>
              <a:rPr lang="en-US" altLang="ja-JP" dirty="0"/>
              <a:t>) </a:t>
            </a:r>
            <a:r>
              <a:rPr lang="en-US" altLang="ja-JP" dirty="0" smtClean="0"/>
              <a:t>23.8 </a:t>
            </a:r>
            <a:r>
              <a:rPr lang="en-US" altLang="ja-JP" dirty="0"/>
              <a:t>mm2</a:t>
            </a:r>
          </a:p>
          <a:p>
            <a:pPr lvl="1"/>
            <a:r>
              <a:rPr lang="en-US" altLang="ja-JP" dirty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/>
              <a:t>Halogen-free: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</a:p>
          <a:p>
            <a:r>
              <a:rPr lang="en-US" altLang="ja-JP" dirty="0" smtClean="0"/>
              <a:t>NTC cables</a:t>
            </a:r>
            <a:r>
              <a:rPr kumimoji="1" lang="en-US" altLang="ja-JP" dirty="0" smtClean="0"/>
              <a:t> : 20 (FWD) + 28 (BWD)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chemeClr val="accent2"/>
                </a:solidFill>
              </a:rPr>
              <a:t>twist cables (3M 79992-17P-270A CERN store, SCEM code 04.21.334.5)</a:t>
            </a:r>
          </a:p>
          <a:p>
            <a:pPr lvl="1"/>
            <a:r>
              <a:rPr kumimoji="1" lang="en-US" altLang="ja-JP" dirty="0" smtClean="0"/>
              <a:t>21.5 x 0.7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as from CERN regulations IS23</a:t>
            </a:r>
          </a:p>
          <a:p>
            <a:pPr lvl="1"/>
            <a:r>
              <a:rPr kumimoji="1" lang="en-US" altLang="ja-JP" dirty="0" smtClean="0"/>
              <a:t>Halogen-free: </a:t>
            </a:r>
            <a:r>
              <a:rPr lang="en-US" altLang="ja-JP" dirty="0" smtClean="0">
                <a:solidFill>
                  <a:srgbClr val="0070C0"/>
                </a:solidFill>
              </a:rPr>
              <a:t>as from CERN regulations IS23</a:t>
            </a:r>
          </a:p>
          <a:p>
            <a:r>
              <a:rPr lang="en-US" altLang="ja-JP" dirty="0" smtClean="0"/>
              <a:t>FOS fiber cables: 8 (BWD)</a:t>
            </a:r>
            <a:endParaRPr lang="en-US" altLang="ja-JP" dirty="0"/>
          </a:p>
          <a:p>
            <a:pPr lvl="1"/>
            <a:r>
              <a:rPr lang="en-US" altLang="ja-JP" dirty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fiber (SM-28C, acrylate coating)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(diameter 0.9mm) 0.6 mm2</a:t>
            </a:r>
            <a:endParaRPr lang="en-US" altLang="ja-JP" dirty="0"/>
          </a:p>
          <a:p>
            <a:pPr lvl="1"/>
            <a:r>
              <a:rPr lang="en-US" altLang="ja-JP" dirty="0"/>
              <a:t>Flammability grade: </a:t>
            </a:r>
            <a:r>
              <a:rPr lang="en-US" altLang="ja-JP" dirty="0" smtClean="0">
                <a:solidFill>
                  <a:srgbClr val="0070C0"/>
                </a:solidFill>
              </a:rPr>
              <a:t>LSZH (UL 94V-0)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/>
              <a:t>Halogen-free: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</a:p>
          <a:p>
            <a:pPr lvl="1"/>
            <a:endParaRPr lang="en-US" altLang="ja-JP" dirty="0">
              <a:solidFill>
                <a:schemeClr val="accent2"/>
              </a:solidFill>
            </a:endParaRPr>
          </a:p>
          <a:p>
            <a:endParaRPr lang="en-US" altLang="ja-JP" dirty="0" smtClean="0">
              <a:solidFill>
                <a:schemeClr val="accent2"/>
              </a:solidFill>
            </a:endParaRPr>
          </a:p>
          <a:p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61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micro-TPC</a:t>
            </a:r>
            <a:br>
              <a:rPr kumimoji="1" lang="en-US" altLang="ja-JP" dirty="0" smtClean="0"/>
            </a:br>
            <a:r>
              <a:rPr lang="en-US" altLang="ja-JP" dirty="0" smtClean="0"/>
              <a:t>(S. </a:t>
            </a:r>
            <a:r>
              <a:rPr lang="en-US" altLang="ja-JP" dirty="0" err="1" smtClean="0"/>
              <a:t>Vahsen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667000" y="32766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#8</a:t>
            </a:r>
          </a:p>
        </p:txBody>
      </p:sp>
      <p:sp>
        <p:nvSpPr>
          <p:cNvPr id="6" name="角丸四角形 5"/>
          <p:cNvSpPr/>
          <p:nvPr/>
        </p:nvSpPr>
        <p:spPr>
          <a:xfrm>
            <a:off x="2667000" y="27432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#6</a:t>
            </a:r>
          </a:p>
        </p:txBody>
      </p:sp>
      <p:sp>
        <p:nvSpPr>
          <p:cNvPr id="7" name="角丸四角形 6"/>
          <p:cNvSpPr/>
          <p:nvPr/>
        </p:nvSpPr>
        <p:spPr>
          <a:xfrm>
            <a:off x="2667000" y="22098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#3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2667000" y="1676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#1 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3429000" y="17268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3429000" y="1881698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3429000" y="2031657"/>
            <a:ext cx="2895600" cy="25743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3657600" y="15240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657600" y="16764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657600" y="18288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0" name="直線コネクタ 29"/>
          <p:cNvCxnSpPr/>
          <p:nvPr/>
        </p:nvCxnSpPr>
        <p:spPr>
          <a:xfrm>
            <a:off x="3429000" y="22602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3429000" y="2565057"/>
            <a:ext cx="2895600" cy="25743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3657600" y="20574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657600" y="22098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657600" y="23622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36" name="直線コネクタ 35"/>
          <p:cNvCxnSpPr/>
          <p:nvPr/>
        </p:nvCxnSpPr>
        <p:spPr>
          <a:xfrm>
            <a:off x="3429000" y="27936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3429000" y="30984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/>
          <p:cNvSpPr txBox="1"/>
          <p:nvPr/>
        </p:nvSpPr>
        <p:spPr>
          <a:xfrm>
            <a:off x="3657600" y="25908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3657600" y="2743200"/>
            <a:ext cx="1290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657600" y="28956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42" name="直線コネクタ 41"/>
          <p:cNvCxnSpPr/>
          <p:nvPr/>
        </p:nvCxnSpPr>
        <p:spPr>
          <a:xfrm>
            <a:off x="3429000" y="33270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>
            <a:off x="3429000" y="36318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3657600" y="31242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657600" y="3276600"/>
            <a:ext cx="129078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3657600" y="34290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2667000" y="55626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#8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2667000" y="50292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#6</a:t>
            </a:r>
          </a:p>
        </p:txBody>
      </p:sp>
      <p:sp>
        <p:nvSpPr>
          <p:cNvPr id="50" name="角丸四角形 49"/>
          <p:cNvSpPr/>
          <p:nvPr/>
        </p:nvSpPr>
        <p:spPr>
          <a:xfrm>
            <a:off x="2667000" y="44958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#3</a:t>
            </a:r>
          </a:p>
        </p:txBody>
      </p:sp>
      <p:sp>
        <p:nvSpPr>
          <p:cNvPr id="51" name="角丸四角形 50"/>
          <p:cNvSpPr/>
          <p:nvPr/>
        </p:nvSpPr>
        <p:spPr>
          <a:xfrm>
            <a:off x="2667000" y="3962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TPC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#1 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52" name="直線コネクタ 51"/>
          <p:cNvCxnSpPr/>
          <p:nvPr/>
        </p:nvCxnSpPr>
        <p:spPr>
          <a:xfrm>
            <a:off x="3429000" y="40128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>
          <a:xfrm>
            <a:off x="3429000" y="43176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3657600" y="39624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657600" y="41148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57" name="直線コネクタ 56"/>
          <p:cNvCxnSpPr/>
          <p:nvPr/>
        </p:nvCxnSpPr>
        <p:spPr>
          <a:xfrm>
            <a:off x="3429000" y="45462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/>
          <p:cNvCxnSpPr/>
          <p:nvPr/>
        </p:nvCxnSpPr>
        <p:spPr>
          <a:xfrm>
            <a:off x="3429000" y="48510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テキスト ボックス 59"/>
          <p:cNvSpPr txBox="1"/>
          <p:nvPr/>
        </p:nvSpPr>
        <p:spPr>
          <a:xfrm>
            <a:off x="3657600" y="43434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666737" y="44958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3657600" y="46482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63" name="直線コネクタ 62"/>
          <p:cNvCxnSpPr/>
          <p:nvPr/>
        </p:nvCxnSpPr>
        <p:spPr>
          <a:xfrm>
            <a:off x="3429000" y="50796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>
            <a:off x="3429000" y="53844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テキスト ボックス 65"/>
          <p:cNvSpPr txBox="1"/>
          <p:nvPr/>
        </p:nvSpPr>
        <p:spPr>
          <a:xfrm>
            <a:off x="3657600" y="48768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657600" y="50292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3657600" y="51816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69" name="直線コネクタ 68"/>
          <p:cNvCxnSpPr/>
          <p:nvPr/>
        </p:nvCxnSpPr>
        <p:spPr>
          <a:xfrm>
            <a:off x="3429000" y="5613057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/>
          <p:cNvCxnSpPr/>
          <p:nvPr/>
        </p:nvCxnSpPr>
        <p:spPr>
          <a:xfrm>
            <a:off x="3429000" y="5917857"/>
            <a:ext cx="2895600" cy="0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テキスト ボックス 71"/>
          <p:cNvSpPr txBox="1"/>
          <p:nvPr/>
        </p:nvSpPr>
        <p:spPr>
          <a:xfrm>
            <a:off x="3657600" y="54102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3657600" y="5562600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2x CAT7,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657600" y="5715000"/>
            <a:ext cx="14858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(gas) 2x SS tube,  20mm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???m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6" name="角丸四角形 75"/>
          <p:cNvSpPr/>
          <p:nvPr/>
        </p:nvSpPr>
        <p:spPr>
          <a:xfrm>
            <a:off x="6096000" y="60960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gas supply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7" name="角丸四角形 76"/>
          <p:cNvSpPr/>
          <p:nvPr/>
        </p:nvSpPr>
        <p:spPr>
          <a:xfrm>
            <a:off x="8077200" y="35052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Rack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(H-8)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6858000" y="6248400"/>
            <a:ext cx="954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/>
              </a:rPr>
              <a:t>Top of E-hut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3811029" y="3623276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 656mm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3810000" y="6019800"/>
            <a:ext cx="8515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 656mm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3657600" y="3810000"/>
            <a:ext cx="1263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2x ???,  41mm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35m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82" name="スライド番号プレースホルダー 8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3" name="直線コネクタ 82"/>
          <p:cNvCxnSpPr/>
          <p:nvPr/>
        </p:nvCxnSpPr>
        <p:spPr>
          <a:xfrm>
            <a:off x="6324600" y="2057401"/>
            <a:ext cx="0" cy="4038599"/>
          </a:xfrm>
          <a:prstGeom prst="line">
            <a:avLst/>
          </a:prstGeom>
          <a:ln w="76200" cmpd="dbl"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6781800" y="1828800"/>
            <a:ext cx="9156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1050" dirty="0">
                <a:solidFill>
                  <a:srgbClr val="FF0000"/>
                </a:solidFill>
                <a:latin typeface="Calibri"/>
                <a:ea typeface="ＭＳ Ｐゴシック"/>
              </a:rPr>
              <a:t>Better to use</a:t>
            </a:r>
          </a:p>
          <a:p>
            <a:pPr defTabSz="914400"/>
            <a:r>
              <a:rPr lang="en-US" altLang="ja-JP" sz="1050" dirty="0">
                <a:solidFill>
                  <a:srgbClr val="FF0000"/>
                </a:solidFill>
                <a:latin typeface="Calibri"/>
                <a:ea typeface="ＭＳ Ｐゴシック"/>
              </a:rPr>
              <a:t>Cu tubes???</a:t>
            </a:r>
            <a:endParaRPr lang="ja-JP" altLang="en-US" sz="105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9" name="直線矢印コネクタ 8"/>
          <p:cNvCxnSpPr>
            <a:stCxn id="2" idx="1"/>
          </p:cNvCxnSpPr>
          <p:nvPr/>
        </p:nvCxnSpPr>
        <p:spPr>
          <a:xfrm flipH="1">
            <a:off x="6400800" y="2036549"/>
            <a:ext cx="381000" cy="970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5" name="直線コネクタ 84"/>
          <p:cNvCxnSpPr/>
          <p:nvPr/>
        </p:nvCxnSpPr>
        <p:spPr>
          <a:xfrm>
            <a:off x="3429000" y="2403447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/>
          <p:cNvCxnSpPr/>
          <p:nvPr/>
        </p:nvCxnSpPr>
        <p:spPr>
          <a:xfrm>
            <a:off x="3429000" y="2948498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直線コネクタ 86"/>
          <p:cNvCxnSpPr/>
          <p:nvPr/>
        </p:nvCxnSpPr>
        <p:spPr>
          <a:xfrm>
            <a:off x="3429000" y="3481898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直線コネクタ 87"/>
          <p:cNvCxnSpPr/>
          <p:nvPr/>
        </p:nvCxnSpPr>
        <p:spPr>
          <a:xfrm>
            <a:off x="3429000" y="4167698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/>
          <p:cNvCxnSpPr/>
          <p:nvPr/>
        </p:nvCxnSpPr>
        <p:spPr>
          <a:xfrm>
            <a:off x="3429000" y="4695741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>
          <a:xfrm>
            <a:off x="3429000" y="5222847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>
            <a:off x="3429000" y="5761604"/>
            <a:ext cx="23622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直線コネクタ 91"/>
          <p:cNvCxnSpPr/>
          <p:nvPr/>
        </p:nvCxnSpPr>
        <p:spPr>
          <a:xfrm>
            <a:off x="5791200" y="1905000"/>
            <a:ext cx="0" cy="388620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角丸四角形 74"/>
          <p:cNvSpPr/>
          <p:nvPr/>
        </p:nvSpPr>
        <p:spPr>
          <a:xfrm>
            <a:off x="5410200" y="38862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VXD rack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(BWD)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13U space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6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micro-TPC Cables</a:t>
            </a:r>
            <a:br>
              <a:rPr lang="en-US" altLang="ja-JP" dirty="0" smtClean="0"/>
            </a:br>
            <a:r>
              <a:rPr lang="en-US" altLang="ja-JP" dirty="0" smtClean="0"/>
              <a:t>(S. </a:t>
            </a:r>
            <a:r>
              <a:rPr lang="en-US" altLang="ja-JP" dirty="0" err="1" smtClean="0"/>
              <a:t>Vahsen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8kV/3kV HV cables: 8 (FWD) + 8 (BWD) (</a:t>
            </a:r>
            <a:r>
              <a:rPr lang="en-US" altLang="ja-JP" dirty="0" smtClean="0">
                <a:solidFill>
                  <a:srgbClr val="FFC000"/>
                </a:solidFill>
              </a:rPr>
              <a:t>requesting another 16 (FWD) + 16 (BWD) </a:t>
            </a:r>
            <a:r>
              <a:rPr lang="en-US" altLang="ja-JP" dirty="0" smtClean="0"/>
              <a:t>)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 smtClean="0">
                <a:solidFill>
                  <a:srgbClr val="FF0000"/>
                </a:solidFill>
              </a:rPr>
              <a:t>TBC</a:t>
            </a:r>
          </a:p>
          <a:p>
            <a:pPr lvl="1"/>
            <a:r>
              <a:rPr lang="en-US" altLang="ja-JP" dirty="0" smtClean="0"/>
              <a:t>21.2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>
                <a:solidFill>
                  <a:srgbClr val="FF0000"/>
                </a:solidFill>
              </a:rPr>
              <a:t>TBC</a:t>
            </a:r>
            <a:endParaRPr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Halogen-free: </a:t>
            </a:r>
            <a:r>
              <a:rPr lang="en-US" altLang="ja-JP" dirty="0" smtClean="0">
                <a:solidFill>
                  <a:srgbClr val="FF0000"/>
                </a:solidFill>
              </a:rPr>
              <a:t>TBC</a:t>
            </a:r>
          </a:p>
          <a:p>
            <a:r>
              <a:rPr lang="en-US" altLang="ja-JP" dirty="0" smtClean="0"/>
              <a:t>LV cables</a:t>
            </a:r>
            <a:r>
              <a:rPr kumimoji="1" lang="en-US" altLang="ja-JP" dirty="0" smtClean="0"/>
              <a:t> : 8 (FWD) + 8 (BWD)</a:t>
            </a:r>
          </a:p>
          <a:p>
            <a:pPr lvl="1"/>
            <a:r>
              <a:rPr lang="en-US" altLang="ja-JP" dirty="0" smtClean="0"/>
              <a:t>cable type: </a:t>
            </a:r>
            <a:r>
              <a:rPr lang="en-US" altLang="ja-JP" dirty="0">
                <a:solidFill>
                  <a:schemeClr val="accent2"/>
                </a:solidFill>
              </a:rPr>
              <a:t>CAT7</a:t>
            </a:r>
            <a:endParaRPr lang="en-US" altLang="ja-JP" dirty="0" smtClean="0">
              <a:solidFill>
                <a:schemeClr val="accent2"/>
              </a:solidFill>
            </a:endParaRPr>
          </a:p>
          <a:p>
            <a:pPr lvl="1"/>
            <a:r>
              <a:rPr kumimoji="1" lang="en-US" altLang="ja-JP" dirty="0" smtClean="0"/>
              <a:t>40.7 mm2</a:t>
            </a:r>
          </a:p>
          <a:p>
            <a:pPr lvl="1"/>
            <a:r>
              <a:rPr lang="en-US" altLang="ja-JP" dirty="0" smtClean="0"/>
              <a:t>Flammability grade: </a:t>
            </a:r>
            <a:r>
              <a:rPr lang="en-US" altLang="ja-JP" dirty="0" smtClean="0">
                <a:solidFill>
                  <a:schemeClr val="accent2"/>
                </a:solidFill>
              </a:rPr>
              <a:t>LSZH</a:t>
            </a:r>
          </a:p>
          <a:p>
            <a:pPr lvl="1"/>
            <a:r>
              <a:rPr kumimoji="1" lang="en-US" altLang="ja-JP" dirty="0" smtClean="0"/>
              <a:t>Halogen-free: </a:t>
            </a:r>
            <a:r>
              <a:rPr lang="en-US" altLang="ja-JP" dirty="0" smtClean="0">
                <a:solidFill>
                  <a:srgbClr val="0070C0"/>
                </a:solidFill>
              </a:rPr>
              <a:t>yes</a:t>
            </a:r>
          </a:p>
          <a:p>
            <a:r>
              <a:rPr lang="en-US" altLang="ja-JP" dirty="0" smtClean="0">
                <a:solidFill>
                  <a:schemeClr val="accent1"/>
                </a:solidFill>
              </a:rPr>
              <a:t>requesting another coaxial cables: 4 (FWD) + 4 (BWD)</a:t>
            </a:r>
            <a:endParaRPr lang="en-US" altLang="ja-JP" dirty="0">
              <a:solidFill>
                <a:schemeClr val="accent1"/>
              </a:solidFill>
            </a:endParaRPr>
          </a:p>
          <a:p>
            <a:pPr lvl="1"/>
            <a:r>
              <a:rPr lang="en-US" altLang="ja-JP" dirty="0"/>
              <a:t>cable type: </a:t>
            </a:r>
            <a:r>
              <a:rPr lang="en-US" altLang="ja-JP" dirty="0" smtClean="0">
                <a:solidFill>
                  <a:srgbClr val="0070C0"/>
                </a:solidFill>
              </a:rPr>
              <a:t>RG-58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21.2 mm2</a:t>
            </a:r>
            <a:endParaRPr lang="en-US" altLang="ja-JP" dirty="0"/>
          </a:p>
          <a:p>
            <a:pPr lvl="1"/>
            <a:r>
              <a:rPr lang="en-US" altLang="ja-JP" dirty="0"/>
              <a:t>Flammability grade: </a:t>
            </a:r>
            <a:r>
              <a:rPr lang="en-US" altLang="ja-JP" dirty="0">
                <a:solidFill>
                  <a:srgbClr val="FF0000"/>
                </a:solidFill>
              </a:rPr>
              <a:t>TBC</a:t>
            </a:r>
            <a:endParaRPr lang="en-US" altLang="ja-JP" dirty="0">
              <a:solidFill>
                <a:srgbClr val="0070C0"/>
              </a:solidFill>
            </a:endParaRPr>
          </a:p>
          <a:p>
            <a:pPr lvl="1"/>
            <a:r>
              <a:rPr lang="en-US" altLang="ja-JP" dirty="0"/>
              <a:t>Halogen-free: </a:t>
            </a:r>
            <a:r>
              <a:rPr lang="en-US" altLang="ja-JP" dirty="0" smtClean="0">
                <a:solidFill>
                  <a:srgbClr val="FF0000"/>
                </a:solidFill>
              </a:rPr>
              <a:t>TBC</a:t>
            </a:r>
          </a:p>
          <a:p>
            <a:pPr lvl="1"/>
            <a:endParaRPr lang="en-US" altLang="ja-JP" dirty="0">
              <a:solidFill>
                <a:schemeClr val="accent2"/>
              </a:solidFill>
            </a:endParaRPr>
          </a:p>
          <a:p>
            <a:endParaRPr lang="en-US" altLang="ja-JP" dirty="0" smtClean="0">
              <a:solidFill>
                <a:schemeClr val="accent2"/>
              </a:solidFill>
            </a:endParaRPr>
          </a:p>
          <a:p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micro-TPC </a:t>
            </a:r>
            <a:r>
              <a:rPr lang="en-US" altLang="ja-JP" dirty="0" smtClean="0"/>
              <a:t>Grounding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(S. </a:t>
            </a:r>
            <a:r>
              <a:rPr lang="en-US" altLang="ja-JP" dirty="0" err="1"/>
              <a:t>Vahsen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>
                <a:solidFill>
                  <a:srgbClr val="FF0000"/>
                </a:solidFill>
              </a:rPr>
              <a:t>Please let us </a:t>
            </a:r>
            <a:r>
              <a:rPr lang="en-US" altLang="ja-JP" dirty="0" smtClean="0">
                <a:solidFill>
                  <a:srgbClr val="FF0000"/>
                </a:solidFill>
              </a:rPr>
              <a:t>know</a:t>
            </a:r>
            <a:r>
              <a:rPr lang="en-US" altLang="ja-JP" dirty="0">
                <a:solidFill>
                  <a:srgbClr val="FF0000"/>
                </a:solidFill>
              </a:rPr>
              <a:t> the information</a:t>
            </a:r>
            <a:r>
              <a:rPr lang="en-US" altLang="ja-JP" dirty="0" smtClean="0">
                <a:solidFill>
                  <a:srgbClr val="FF0000"/>
                </a:solidFill>
              </a:rPr>
              <a:t>!</a:t>
            </a:r>
            <a:endParaRPr lang="ja-JP" altLang="en-US" dirty="0">
              <a:solidFill>
                <a:srgbClr val="FF000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31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He3</a:t>
            </a:r>
            <a:br>
              <a:rPr kumimoji="1" lang="en-US" altLang="ja-JP" dirty="0" smtClean="0"/>
            </a:br>
            <a:r>
              <a:rPr lang="en-US" altLang="ja-JP" dirty="0" smtClean="0"/>
              <a:t>(S. De Jong)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667000" y="19812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He3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#2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6" name="角丸四角形 5"/>
          <p:cNvSpPr/>
          <p:nvPr/>
        </p:nvSpPr>
        <p:spPr>
          <a:xfrm>
            <a:off x="2667000" y="28194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He3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#7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667000" y="44196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He3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#2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667000" y="5257800"/>
            <a:ext cx="762000" cy="381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He3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dock box #7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3429000" y="2133600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3429000" y="2286000"/>
            <a:ext cx="45720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3657600" y="1930743"/>
            <a:ext cx="1641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1x Belden 9209,  28mm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657600" y="208314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1x CAT6,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>
            <a:off x="3429000" y="2971800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429000" y="3124200"/>
            <a:ext cx="45720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657600" y="2768943"/>
            <a:ext cx="1641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1x Belden 9209,  28mm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657600" y="292134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1x CAT6,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18" name="直線コネクタ 17"/>
          <p:cNvCxnSpPr/>
          <p:nvPr/>
        </p:nvCxnSpPr>
        <p:spPr>
          <a:xfrm>
            <a:off x="3429000" y="4572000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3429000" y="4724400"/>
            <a:ext cx="45720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/>
          <p:cNvSpPr txBox="1"/>
          <p:nvPr/>
        </p:nvSpPr>
        <p:spPr>
          <a:xfrm>
            <a:off x="3657600" y="4369143"/>
            <a:ext cx="1641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1x Belden 9209,  28mm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657600" y="452154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1x CAT6,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cxnSp>
        <p:nvCxnSpPr>
          <p:cNvPr id="22" name="直線コネクタ 21"/>
          <p:cNvCxnSpPr/>
          <p:nvPr/>
        </p:nvCxnSpPr>
        <p:spPr>
          <a:xfrm>
            <a:off x="3429000" y="5410200"/>
            <a:ext cx="4572000" cy="0"/>
          </a:xfrm>
          <a:prstGeom prst="line">
            <a:avLst/>
          </a:prstGeom>
          <a:ln w="76200" cmpd="dbl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3429000" y="5562600"/>
            <a:ext cx="4572000" cy="0"/>
          </a:xfrm>
          <a:prstGeom prst="line">
            <a:avLst/>
          </a:prstGeom>
          <a:ln w="76200" cmpd="dbl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657600" y="5207343"/>
            <a:ext cx="16415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(HV) 1x Belden 9209,  28mm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57600" y="5359743"/>
            <a:ext cx="16209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(LV) 1x Belden 9209,  21mm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39m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8153400" y="3505200"/>
            <a:ext cx="762000" cy="609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Rack</a:t>
            </a:r>
          </a:p>
          <a:p>
            <a:pPr algn="ctr" defTabSz="914400"/>
            <a:r>
              <a:rPr lang="en-US" altLang="ja-JP" sz="1200" dirty="0">
                <a:solidFill>
                  <a:srgbClr val="000000"/>
                </a:solidFill>
                <a:latin typeface="Calibri"/>
                <a:ea typeface="ＭＳ Ｐゴシック"/>
              </a:rPr>
              <a:t>(H-10)</a:t>
            </a:r>
            <a:endParaRPr lang="ja-JP" altLang="en-US" sz="1200" dirty="0">
              <a:solidFill>
                <a:srgbClr val="000000"/>
              </a:solidFill>
              <a:latin typeface="Calibri"/>
              <a:ea typeface="ＭＳ Ｐゴシック"/>
            </a:endParaRPr>
          </a:p>
        </p:txBody>
      </p:sp>
      <p:sp>
        <p:nvSpPr>
          <p:cNvPr id="29" name="スライド番号プレースホルダー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886200" y="3505200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 99.0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62400" y="5791200"/>
            <a:ext cx="9028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Total:  99.0 mm</a:t>
            </a:r>
            <a:r>
              <a:rPr lang="en-US" altLang="ja-JP" sz="800" baseline="30000" dirty="0">
                <a:solidFill>
                  <a:prstClr val="black"/>
                </a:solidFill>
                <a:latin typeface="Calibri"/>
                <a:ea typeface="ＭＳ Ｐゴシック"/>
              </a:rPr>
              <a:t>2</a:t>
            </a:r>
            <a:r>
              <a:rPr lang="en-US" altLang="ja-JP" sz="800" dirty="0">
                <a:solidFill>
                  <a:prstClr val="black"/>
                </a:solidFill>
                <a:latin typeface="Calibri"/>
                <a:ea typeface="ＭＳ Ｐゴシック"/>
              </a:rPr>
              <a:t>, </a:t>
            </a:r>
            <a:endParaRPr lang="ja-JP" altLang="en-US" sz="8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5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He3 Cables</a:t>
            </a:r>
            <a:br>
              <a:rPr lang="en-US" altLang="ja-JP" dirty="0" smtClean="0"/>
            </a:br>
            <a:r>
              <a:rPr lang="en-US" altLang="ja-JP" dirty="0" smtClean="0"/>
              <a:t>(</a:t>
            </a:r>
            <a:r>
              <a:rPr lang="en-US" altLang="ja-JP" dirty="0"/>
              <a:t>S. De Jong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Belden 9209 HV cables: 4 (39m)</a:t>
            </a:r>
          </a:p>
          <a:p>
            <a:pPr lvl="1"/>
            <a:r>
              <a:rPr lang="en-US" altLang="ja-JP" dirty="0" smtClean="0"/>
              <a:t>28.3 mm2 (6mm diameter) (</a:t>
            </a:r>
            <a:r>
              <a:rPr lang="en-US" altLang="ja-JP" dirty="0" smtClean="0">
                <a:solidFill>
                  <a:schemeClr val="accent6"/>
                </a:solidFill>
              </a:rPr>
              <a:t>But still looking for other solution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en-US" altLang="ja-JP" dirty="0" smtClean="0"/>
              <a:t>Flammability: </a:t>
            </a:r>
            <a:r>
              <a:rPr kumimoji="1" lang="en-US" altLang="ja-JP" dirty="0" smtClean="0">
                <a:solidFill>
                  <a:schemeClr val="accent6"/>
                </a:solidFill>
              </a:rPr>
              <a:t>TBC</a:t>
            </a: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chemeClr val="accent2"/>
                </a:solidFill>
              </a:rPr>
              <a:t>yes (PE insulator)</a:t>
            </a:r>
          </a:p>
          <a:p>
            <a:pPr lvl="1"/>
            <a:r>
              <a:rPr lang="en-US" altLang="ja-JP" dirty="0" smtClean="0"/>
              <a:t>(Bending radius:</a:t>
            </a:r>
            <a:r>
              <a:rPr lang="en-US" altLang="ja-JP" dirty="0" smtClean="0">
                <a:solidFill>
                  <a:schemeClr val="accent2"/>
                </a:solidFill>
              </a:rPr>
              <a:t> </a:t>
            </a:r>
            <a:r>
              <a:rPr lang="en-US" altLang="ja-JP" dirty="0" smtClean="0"/>
              <a:t>2.5 inch.)</a:t>
            </a:r>
          </a:p>
          <a:p>
            <a:r>
              <a:rPr kumimoji="1" lang="en-US" altLang="ja-JP" dirty="0" smtClean="0"/>
              <a:t>CAT6 cables: 4 (39m)</a:t>
            </a:r>
          </a:p>
          <a:p>
            <a:pPr lvl="1"/>
            <a:r>
              <a:rPr lang="en-US" altLang="ja-JP" dirty="0" smtClean="0"/>
              <a:t>21.2 mm2 (5.2mm diameter)</a:t>
            </a:r>
          </a:p>
          <a:p>
            <a:pPr lvl="1"/>
            <a:r>
              <a:rPr kumimoji="1" lang="en-US" altLang="ja-JP" dirty="0" smtClean="0"/>
              <a:t>Flammability: </a:t>
            </a:r>
            <a:r>
              <a:rPr lang="en-US" altLang="ja-JP" dirty="0" smtClean="0">
                <a:solidFill>
                  <a:srgbClr val="0070C0"/>
                </a:solidFill>
              </a:rPr>
              <a:t>LSZH</a:t>
            </a:r>
            <a:endParaRPr kumimoji="1" lang="en-US" altLang="ja-JP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dirty="0" smtClean="0"/>
              <a:t>Halogen free: </a:t>
            </a:r>
            <a:r>
              <a:rPr lang="en-US" altLang="ja-JP" dirty="0" smtClean="0">
                <a:solidFill>
                  <a:schemeClr val="accent2"/>
                </a:solidFill>
              </a:rPr>
              <a:t>yes</a:t>
            </a:r>
          </a:p>
          <a:p>
            <a:pPr lvl="1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68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He3 Grounding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 dirty="0" smtClean="0"/>
              <a:t>S. </a:t>
            </a:r>
            <a:r>
              <a:rPr lang="en-US" altLang="ja-JP" dirty="0"/>
              <a:t>De Jong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Simple solution: electrically isolate He3tube supports from the rest of the structure </a:t>
            </a:r>
          </a:p>
          <a:p>
            <a:pPr lvl="1"/>
            <a:r>
              <a:rPr kumimoji="1" lang="en-US" altLang="ja-JP" dirty="0" smtClean="0"/>
              <a:t>But they will try some combinations for grounding at He3 commissioning.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t>9/15/16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10th VXD Workshop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Space allocation in BEAST racks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正方形/長方形 3"/>
          <p:cNvSpPr/>
          <p:nvPr/>
        </p:nvSpPr>
        <p:spPr>
          <a:xfrm>
            <a:off x="6773988" y="1752600"/>
            <a:ext cx="1828800" cy="449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4792788" y="1752600"/>
            <a:ext cx="1828800" cy="449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2811588" y="1752600"/>
            <a:ext cx="1828800" cy="449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830388" y="1752600"/>
            <a:ext cx="1828800" cy="4495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59788" y="138326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H-8</a:t>
            </a:r>
            <a:endParaRPr kumimoji="1" lang="ja-JP" altLang="en-US" b="1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02388" y="137160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H-9</a:t>
            </a:r>
            <a:endParaRPr kumimoji="1" lang="ja-JP" altLang="en-US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21188" y="1371600"/>
            <a:ext cx="63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H-10</a:t>
            </a:r>
            <a:endParaRPr kumimoji="1" lang="ja-JP" altLang="en-US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16188" y="1371600"/>
            <a:ext cx="63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H-11</a:t>
            </a:r>
            <a:endParaRPr kumimoji="1" lang="ja-JP" altLang="en-US" b="1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8678988" y="1752600"/>
            <a:ext cx="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8678988" y="4800600"/>
            <a:ext cx="0" cy="137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8416194" y="1371600"/>
            <a:ext cx="50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top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339994" y="6183868"/>
            <a:ext cx="88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bottom</a:t>
            </a:r>
            <a:endParaRPr kumimoji="1" lang="ja-JP" altLang="en-US" dirty="0"/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567594" y="1752600"/>
            <a:ext cx="0" cy="4495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 rot="16200000">
            <a:off x="-1052010" y="3744207"/>
            <a:ext cx="2778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total 1500mm height (33U)</a:t>
            </a:r>
            <a:endParaRPr kumimoji="1" lang="ja-JP" altLang="en-US" b="1" dirty="0"/>
          </a:p>
        </p:txBody>
      </p:sp>
      <p:sp>
        <p:nvSpPr>
          <p:cNvPr id="22" name="角丸四角形 21"/>
          <p:cNvSpPr/>
          <p:nvPr/>
        </p:nvSpPr>
        <p:spPr>
          <a:xfrm>
            <a:off x="6858000" y="1828800"/>
            <a:ext cx="1676400" cy="1828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FANGS</a:t>
            </a:r>
          </a:p>
          <a:p>
            <a:pPr algn="ctr"/>
            <a:r>
              <a:rPr kumimoji="1" lang="en-US" altLang="ja-JP" dirty="0" smtClean="0"/>
              <a:t>(15U = 667mm)</a:t>
            </a:r>
            <a:endParaRPr kumimoji="1" lang="ja-JP" altLang="en-US" dirty="0"/>
          </a:p>
        </p:txBody>
      </p:sp>
      <p:sp>
        <p:nvSpPr>
          <p:cNvPr id="23" name="角丸四角形 22"/>
          <p:cNvSpPr/>
          <p:nvPr/>
        </p:nvSpPr>
        <p:spPr>
          <a:xfrm>
            <a:off x="4876800" y="1828800"/>
            <a:ext cx="1676400" cy="2971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PLUME</a:t>
            </a:r>
          </a:p>
          <a:p>
            <a:pPr algn="ctr"/>
            <a:r>
              <a:rPr kumimoji="1" lang="en-US" altLang="ja-JP" dirty="0" smtClean="0"/>
              <a:t>(24U = 1067mm)</a:t>
            </a:r>
            <a:endParaRPr kumimoji="1" lang="ja-JP" altLang="en-US" dirty="0"/>
          </a:p>
        </p:txBody>
      </p:sp>
      <p:sp>
        <p:nvSpPr>
          <p:cNvPr id="24" name="角丸四角形 23"/>
          <p:cNvSpPr/>
          <p:nvPr/>
        </p:nvSpPr>
        <p:spPr>
          <a:xfrm>
            <a:off x="2895600" y="1828800"/>
            <a:ext cx="1676400" cy="1828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CLAWS</a:t>
            </a:r>
          </a:p>
          <a:p>
            <a:pPr algn="ctr"/>
            <a:r>
              <a:rPr kumimoji="1" lang="en-US" altLang="ja-JP" dirty="0" smtClean="0"/>
              <a:t>(15U = 667mm)</a:t>
            </a:r>
            <a:endParaRPr kumimoji="1" lang="ja-JP" altLang="en-US" dirty="0"/>
          </a:p>
        </p:txBody>
      </p:sp>
      <p:sp>
        <p:nvSpPr>
          <p:cNvPr id="25" name="角丸四角形 24"/>
          <p:cNvSpPr/>
          <p:nvPr/>
        </p:nvSpPr>
        <p:spPr>
          <a:xfrm>
            <a:off x="6858000" y="3733800"/>
            <a:ext cx="1676400" cy="190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u-TPC</a:t>
            </a:r>
          </a:p>
          <a:p>
            <a:pPr algn="ctr"/>
            <a:r>
              <a:rPr kumimoji="1" lang="en-US" altLang="ja-JP" dirty="0" smtClean="0"/>
              <a:t>(15U = 667mm)</a:t>
            </a:r>
            <a:endParaRPr kumimoji="1" lang="ja-JP" altLang="en-US" dirty="0"/>
          </a:p>
        </p:txBody>
      </p:sp>
      <p:sp>
        <p:nvSpPr>
          <p:cNvPr id="26" name="角丸四角形 25"/>
          <p:cNvSpPr/>
          <p:nvPr/>
        </p:nvSpPr>
        <p:spPr>
          <a:xfrm>
            <a:off x="2895600" y="3733800"/>
            <a:ext cx="1676400" cy="1905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He3</a:t>
            </a:r>
          </a:p>
          <a:p>
            <a:pPr algn="ctr"/>
            <a:r>
              <a:rPr kumimoji="1" lang="en-US" altLang="ja-JP" dirty="0" smtClean="0"/>
              <a:t>(15U = 667mm)</a:t>
            </a:r>
            <a:endParaRPr kumimoji="1" lang="ja-JP" altLang="en-US" dirty="0"/>
          </a:p>
        </p:txBody>
      </p:sp>
      <p:sp>
        <p:nvSpPr>
          <p:cNvPr id="27" name="角丸四角形 26"/>
          <p:cNvSpPr/>
          <p:nvPr/>
        </p:nvSpPr>
        <p:spPr>
          <a:xfrm>
            <a:off x="914400" y="1828800"/>
            <a:ext cx="1676400" cy="3810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BEAST</a:t>
            </a:r>
          </a:p>
          <a:p>
            <a:pPr algn="ctr"/>
            <a:r>
              <a:rPr kumimoji="1" lang="en-US" altLang="ja-JP" dirty="0" smtClean="0"/>
              <a:t>shared area for</a:t>
            </a:r>
          </a:p>
          <a:p>
            <a:pPr algn="ctr"/>
            <a:r>
              <a:rPr kumimoji="1" lang="en-US" altLang="ja-JP" dirty="0" smtClean="0"/>
              <a:t>big heat dissipating</a:t>
            </a:r>
          </a:p>
          <a:p>
            <a:pPr algn="ctr"/>
            <a:r>
              <a:rPr kumimoji="1" lang="en-US" altLang="ja-JP" dirty="0" smtClean="0"/>
              <a:t>components</a:t>
            </a:r>
          </a:p>
          <a:p>
            <a:pPr algn="ctr"/>
            <a:r>
              <a:rPr kumimoji="1" lang="en-US" altLang="ja-JP" dirty="0" smtClean="0"/>
              <a:t>(e.g. PCs)</a:t>
            </a:r>
          </a:p>
          <a:p>
            <a:pPr algn="ctr"/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30U = 1334mm</a:t>
            </a:r>
          </a:p>
          <a:p>
            <a:pPr algn="ctr"/>
            <a:endParaRPr kumimoji="1" lang="ja-JP" altLang="en-US" dirty="0"/>
          </a:p>
        </p:txBody>
      </p:sp>
      <p:sp>
        <p:nvSpPr>
          <p:cNvPr id="30" name="角丸四角形 29"/>
          <p:cNvSpPr/>
          <p:nvPr/>
        </p:nvSpPr>
        <p:spPr>
          <a:xfrm>
            <a:off x="914400" y="5715000"/>
            <a:ext cx="1676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3U Breaker</a:t>
            </a:r>
          </a:p>
          <a:p>
            <a:pPr algn="ctr"/>
            <a:r>
              <a:rPr kumimoji="1" lang="en-US" altLang="ja-JP" dirty="0" smtClean="0"/>
              <a:t>(100V 20A x 8)</a:t>
            </a:r>
            <a:endParaRPr kumimoji="1" lang="ja-JP" altLang="en-US" dirty="0"/>
          </a:p>
        </p:txBody>
      </p:sp>
      <p:sp>
        <p:nvSpPr>
          <p:cNvPr id="31" name="角丸四角形 30"/>
          <p:cNvSpPr/>
          <p:nvPr/>
        </p:nvSpPr>
        <p:spPr>
          <a:xfrm>
            <a:off x="2895600" y="5715000"/>
            <a:ext cx="1676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3U Breaker</a:t>
            </a:r>
          </a:p>
          <a:p>
            <a:pPr algn="ctr"/>
            <a:r>
              <a:rPr kumimoji="1" lang="en-US" altLang="ja-JP" dirty="0" smtClean="0"/>
              <a:t>(100V 20A x 8)</a:t>
            </a:r>
            <a:endParaRPr kumimoji="1" lang="ja-JP" altLang="en-US" dirty="0"/>
          </a:p>
        </p:txBody>
      </p:sp>
      <p:sp>
        <p:nvSpPr>
          <p:cNvPr id="32" name="角丸四角形 31"/>
          <p:cNvSpPr/>
          <p:nvPr/>
        </p:nvSpPr>
        <p:spPr>
          <a:xfrm>
            <a:off x="4876800" y="5715000"/>
            <a:ext cx="1676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3U Breaker</a:t>
            </a:r>
          </a:p>
          <a:p>
            <a:pPr algn="ctr"/>
            <a:r>
              <a:rPr kumimoji="1" lang="en-US" altLang="ja-JP" dirty="0" smtClean="0"/>
              <a:t>(100V 20A x 8)</a:t>
            </a:r>
            <a:endParaRPr kumimoji="1" lang="ja-JP" altLang="en-US" dirty="0"/>
          </a:p>
        </p:txBody>
      </p:sp>
      <p:sp>
        <p:nvSpPr>
          <p:cNvPr id="33" name="角丸四角形 32"/>
          <p:cNvSpPr/>
          <p:nvPr/>
        </p:nvSpPr>
        <p:spPr>
          <a:xfrm>
            <a:off x="6858000" y="5715000"/>
            <a:ext cx="1676400" cy="4572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kumimoji="1" lang="en-US" altLang="ja-JP" dirty="0" smtClean="0"/>
              <a:t>3U Breaker</a:t>
            </a:r>
          </a:p>
          <a:p>
            <a:pPr algn="ctr"/>
            <a:r>
              <a:rPr kumimoji="1" lang="en-US" altLang="ja-JP" dirty="0" smtClean="0"/>
              <a:t>(100V 20A x 8)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4562" y="6188480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total must be less than 100A</a:t>
            </a:r>
            <a:endParaRPr kumimoji="1" lang="ja-JP" altLang="en-US" sz="1200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757195" y="6172200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total must be less than 100A</a:t>
            </a:r>
            <a:endParaRPr kumimoji="1" lang="ja-JP" altLang="en-US" sz="12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724400" y="6172200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total must be less than 100A</a:t>
            </a:r>
            <a:endParaRPr kumimoji="1" lang="ja-JP" altLang="en-US" sz="12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643395" y="6172200"/>
            <a:ext cx="1967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total must be less than 100A</a:t>
            </a:r>
            <a:endParaRPr kumimoji="1" lang="ja-JP" altLang="en-US" sz="12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1219200"/>
            <a:ext cx="1459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1U=44.45mm</a:t>
            </a:r>
            <a:endParaRPr kumimoji="1" lang="ja-JP" altLang="en-US" dirty="0"/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6705600" y="1371600"/>
            <a:ext cx="1905000" cy="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7385625" y="1098549"/>
            <a:ext cx="74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570mm</a:t>
            </a:r>
            <a:endParaRPr kumimoji="1" lang="ja-JP" altLang="en-US" sz="1400" dirty="0"/>
          </a:p>
        </p:txBody>
      </p:sp>
      <p:sp>
        <p:nvSpPr>
          <p:cNvPr id="15" name="日付プレースホルダー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28" name="フッター プレースホルダー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35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Other BEAST </a:t>
            </a:r>
            <a:r>
              <a:rPr lang="en-US" altLang="ja-JP" dirty="0"/>
              <a:t>S</a:t>
            </a:r>
            <a:r>
              <a:rPr lang="en-US" altLang="ja-JP" dirty="0" smtClean="0"/>
              <a:t>paces in VXD Racks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457200" y="1371600"/>
            <a:ext cx="4267200" cy="23622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(FWD) PLUME:</a:t>
            </a:r>
          </a:p>
          <a:p>
            <a:pPr lvl="1"/>
            <a:r>
              <a:rPr kumimoji="1" lang="en-US" altLang="ja-JP" dirty="0" smtClean="0"/>
              <a:t>3U module </a:t>
            </a:r>
            <a:r>
              <a:rPr lang="en-US" altLang="ja-JP" dirty="0" smtClean="0"/>
              <a:t>will be sit in FWD SVD FADC crate (11U) location.</a:t>
            </a:r>
          </a:p>
          <a:p>
            <a:r>
              <a:rPr kumimoji="1" lang="en-US" altLang="ja-JP" dirty="0" smtClean="0"/>
              <a:t>(BWD) TPC:</a:t>
            </a:r>
          </a:p>
          <a:p>
            <a:pPr lvl="1"/>
            <a:r>
              <a:rPr lang="en-US" altLang="ja-JP" dirty="0" smtClean="0"/>
              <a:t>13U modules (LV, DAQ, PC) in BWD SVD space will be used by TPC.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20"/>
          <p:cNvSpPr txBox="1"/>
          <p:nvPr/>
        </p:nvSpPr>
        <p:spPr>
          <a:xfrm>
            <a:off x="6032214" y="1535668"/>
            <a:ext cx="209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FWD/BWD VXD rack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4" t="20594" r="32819"/>
          <a:stretch/>
        </p:blipFill>
        <p:spPr bwMode="auto">
          <a:xfrm>
            <a:off x="5638800" y="1905000"/>
            <a:ext cx="2739303" cy="40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6"/>
          <p:cNvCxnSpPr/>
          <p:nvPr/>
        </p:nvCxnSpPr>
        <p:spPr>
          <a:xfrm>
            <a:off x="7605565" y="1905000"/>
            <a:ext cx="0" cy="1318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7"/>
          <p:cNvSpPr txBox="1"/>
          <p:nvPr/>
        </p:nvSpPr>
        <p:spPr>
          <a:xfrm>
            <a:off x="7605565" y="2401825"/>
            <a:ext cx="85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650</a:t>
            </a:r>
            <a:endParaRPr lang="en-US" dirty="0"/>
          </a:p>
        </p:txBody>
      </p:sp>
      <p:cxnSp>
        <p:nvCxnSpPr>
          <p:cNvPr id="10" name="Straight Arrow Connector 8"/>
          <p:cNvCxnSpPr/>
          <p:nvPr/>
        </p:nvCxnSpPr>
        <p:spPr>
          <a:xfrm>
            <a:off x="7605565" y="3273400"/>
            <a:ext cx="0" cy="13189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9"/>
          <p:cNvSpPr txBox="1"/>
          <p:nvPr/>
        </p:nvSpPr>
        <p:spPr>
          <a:xfrm>
            <a:off x="7687894" y="3601948"/>
            <a:ext cx="67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650</a:t>
            </a:r>
            <a:endParaRPr lang="en-US" dirty="0"/>
          </a:p>
        </p:txBody>
      </p:sp>
      <p:grpSp>
        <p:nvGrpSpPr>
          <p:cNvPr id="34" name="図形グループ 33"/>
          <p:cNvGrpSpPr/>
          <p:nvPr/>
        </p:nvGrpSpPr>
        <p:grpSpPr>
          <a:xfrm>
            <a:off x="533401" y="3733800"/>
            <a:ext cx="3657600" cy="2868193"/>
            <a:chOff x="12549" y="2497208"/>
            <a:chExt cx="6845451" cy="5019185"/>
          </a:xfrm>
        </p:grpSpPr>
        <p:pic>
          <p:nvPicPr>
            <p:cNvPr id="23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" y="2983727"/>
              <a:ext cx="6845451" cy="4532666"/>
            </a:xfrm>
            <a:prstGeom prst="rect">
              <a:avLst/>
            </a:prstGeom>
          </p:spPr>
        </p:pic>
        <p:sp>
          <p:nvSpPr>
            <p:cNvPr id="24" name="TextBox 8"/>
            <p:cNvSpPr txBox="1"/>
            <p:nvPr/>
          </p:nvSpPr>
          <p:spPr>
            <a:xfrm>
              <a:off x="3730069" y="2497208"/>
              <a:ext cx="1642029" cy="37701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800" dirty="0" smtClean="0"/>
                <a:t>BWD VXD</a:t>
              </a:r>
              <a:r>
                <a:rPr lang="en-US" sz="800" dirty="0"/>
                <a:t> </a:t>
              </a:r>
              <a:r>
                <a:rPr lang="en-US" sz="800" dirty="0" smtClean="0"/>
                <a:t>rack</a:t>
              </a:r>
              <a:endParaRPr lang="en-US" sz="800" dirty="0"/>
            </a:p>
          </p:txBody>
        </p:sp>
        <p:cxnSp>
          <p:nvCxnSpPr>
            <p:cNvPr id="25" name="Straight Arrow Connector 10"/>
            <p:cNvCxnSpPr>
              <a:stCxn id="24" idx="2"/>
              <a:endCxn id="30" idx="0"/>
            </p:cNvCxnSpPr>
            <p:nvPr/>
          </p:nvCxnSpPr>
          <p:spPr>
            <a:xfrm flipH="1">
              <a:off x="3997127" y="2874224"/>
              <a:ext cx="553956" cy="25389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11"/>
            <p:cNvCxnSpPr>
              <a:stCxn id="31" idx="2"/>
              <a:endCxn id="29" idx="0"/>
            </p:cNvCxnSpPr>
            <p:nvPr/>
          </p:nvCxnSpPr>
          <p:spPr>
            <a:xfrm>
              <a:off x="2559734" y="2874224"/>
              <a:ext cx="821016" cy="46836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角丸四角形 28"/>
            <p:cNvSpPr/>
            <p:nvPr/>
          </p:nvSpPr>
          <p:spPr>
            <a:xfrm>
              <a:off x="3212645" y="3342592"/>
              <a:ext cx="336207" cy="936625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角丸四角形 29"/>
            <p:cNvSpPr/>
            <p:nvPr/>
          </p:nvSpPr>
          <p:spPr>
            <a:xfrm>
              <a:off x="3851065" y="3128119"/>
              <a:ext cx="292126" cy="792323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TextBox 8"/>
            <p:cNvSpPr txBox="1"/>
            <p:nvPr/>
          </p:nvSpPr>
          <p:spPr>
            <a:xfrm>
              <a:off x="1738720" y="2497208"/>
              <a:ext cx="1642029" cy="377016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800" dirty="0" smtClean="0"/>
                <a:t>FWD VXD</a:t>
              </a:r>
              <a:r>
                <a:rPr lang="en-US" sz="800" dirty="0"/>
                <a:t> </a:t>
              </a:r>
              <a:r>
                <a:rPr lang="en-US" sz="800" dirty="0" smtClean="0"/>
                <a:t>rack</a:t>
              </a:r>
              <a:endParaRPr lang="en-US" sz="800" dirty="0"/>
            </a:p>
          </p:txBody>
        </p:sp>
      </p:grpSp>
      <p:sp>
        <p:nvSpPr>
          <p:cNvPr id="35" name="角丸四角形 34"/>
          <p:cNvSpPr/>
          <p:nvPr/>
        </p:nvSpPr>
        <p:spPr>
          <a:xfrm>
            <a:off x="6466417" y="2385485"/>
            <a:ext cx="1066800" cy="533400"/>
          </a:xfrm>
          <a:prstGeom prst="roundRect">
            <a:avLst/>
          </a:prstGeom>
          <a:noFill/>
          <a:ln w="38100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644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 descr="FWDDockAssignment-2016-06-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109919" cy="4114800"/>
          </a:xfrm>
          <a:prstGeom prst="rect">
            <a:avLst/>
          </a:prstGeom>
        </p:spPr>
      </p:pic>
      <p:pic>
        <p:nvPicPr>
          <p:cNvPr id="30" name="図 29" descr="BWDDockAssignment-2016-06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082530" cy="411671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BEAST2 phase-2 </a:t>
            </a:r>
            <a:r>
              <a:rPr lang="en-US" altLang="ja-JP" dirty="0"/>
              <a:t>dock boxes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152400" y="5638800"/>
            <a:ext cx="8991600" cy="914401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PXD, CO2 box designs are to be updated.</a:t>
            </a:r>
          </a:p>
          <a:p>
            <a:r>
              <a:rPr lang="en-US" altLang="ja-JP" dirty="0" smtClean="0"/>
              <a:t>Interference between gap sensors and RVC side-bumps is to be checked.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29255" y="322452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⑤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00655" y="2819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④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057400" y="26670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③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61353" y="2780556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②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1360" y="3200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①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2949" y="3671540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⑩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76400" y="3962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⑨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57400" y="42672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⑧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88204" y="41148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⑦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743200" y="36576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⑥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91400" y="3200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①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100545" y="2628156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②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553200" y="2438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③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980953" y="2640608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④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715000" y="31242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⑤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676153" y="3721348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⑥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80953" y="4178548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⑦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53200" y="43434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⑧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086600" y="4191000"/>
            <a:ext cx="49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⑨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7391400" y="3733800"/>
            <a:ext cx="50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⑩</a:t>
            </a:r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828800" y="1143000"/>
            <a:ext cx="937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BWD</a:t>
            </a:r>
            <a:endParaRPr kumimoji="1" lang="ja-JP" altLang="en-US" sz="2800" b="1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324600" y="1153180"/>
            <a:ext cx="90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FWD</a:t>
            </a:r>
            <a:endParaRPr kumimoji="1" lang="ja-JP" altLang="en-US" sz="2800" b="1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429000" y="1295400"/>
            <a:ext cx="22878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B050"/>
                </a:solidFill>
              </a:rPr>
              <a:t>CO2 dock box design will</a:t>
            </a:r>
          </a:p>
          <a:p>
            <a:r>
              <a:rPr kumimoji="1" lang="en-US" altLang="ja-JP" sz="1600" b="1" dirty="0" smtClean="0">
                <a:solidFill>
                  <a:srgbClr val="00B050"/>
                </a:solidFill>
              </a:rPr>
              <a:t>be prepared by </a:t>
            </a:r>
            <a:r>
              <a:rPr kumimoji="1" lang="en-US" altLang="ja-JP" sz="1600" b="1" dirty="0" err="1" smtClean="0">
                <a:solidFill>
                  <a:srgbClr val="00B050"/>
                </a:solidFill>
              </a:rPr>
              <a:t>Tscharlie</a:t>
            </a:r>
            <a:endParaRPr kumimoji="1" lang="ja-JP" altLang="en-US" sz="1600" b="1" dirty="0">
              <a:solidFill>
                <a:srgbClr val="00B050"/>
              </a:solidFill>
            </a:endParaRPr>
          </a:p>
        </p:txBody>
      </p:sp>
      <p:cxnSp>
        <p:nvCxnSpPr>
          <p:cNvPr id="74" name="直線矢印コネクタ 73"/>
          <p:cNvCxnSpPr/>
          <p:nvPr/>
        </p:nvCxnSpPr>
        <p:spPr>
          <a:xfrm flipH="1">
            <a:off x="3276600" y="1905000"/>
            <a:ext cx="7620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5029200" y="19050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580497" y="5132138"/>
            <a:ext cx="15450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accent5"/>
                </a:solidFill>
              </a:rPr>
              <a:t>PLUME and He3</a:t>
            </a:r>
          </a:p>
          <a:p>
            <a:r>
              <a:rPr lang="en-US" altLang="ja-JP" sz="1600" b="1" dirty="0" smtClean="0">
                <a:solidFill>
                  <a:schemeClr val="accent5"/>
                </a:solidFill>
              </a:rPr>
              <a:t>sit together.</a:t>
            </a:r>
            <a:endParaRPr kumimoji="1" lang="ja-JP" altLang="en-US" sz="1600" b="1" dirty="0">
              <a:solidFill>
                <a:schemeClr val="accent5"/>
              </a:solidFill>
            </a:endParaRPr>
          </a:p>
        </p:txBody>
      </p:sp>
      <p:cxnSp>
        <p:nvCxnSpPr>
          <p:cNvPr id="33" name="直線矢印コネクタ 32"/>
          <p:cNvCxnSpPr>
            <a:stCxn id="32" idx="3"/>
          </p:cNvCxnSpPr>
          <p:nvPr/>
        </p:nvCxnSpPr>
        <p:spPr>
          <a:xfrm flipV="1">
            <a:off x="5125511" y="5093732"/>
            <a:ext cx="550642" cy="330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0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Cabling </a:t>
            </a:r>
            <a:r>
              <a:rPr lang="en-US" altLang="ja-JP" dirty="0" smtClean="0"/>
              <a:t>Work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We have to install all the necessary VXD+BEAST2 cables and pipes before start of phase-2.</a:t>
            </a:r>
          </a:p>
          <a:p>
            <a:r>
              <a:rPr lang="en-US" altLang="ja-JP" dirty="0" smtClean="0"/>
              <a:t>The cabling and piping will be done by ourselves.</a:t>
            </a:r>
            <a:endParaRPr lang="en-US" altLang="ja-JP" dirty="0"/>
          </a:p>
          <a:p>
            <a:r>
              <a:rPr lang="en-US" altLang="ja-JP" dirty="0"/>
              <a:t>D</a:t>
            </a:r>
            <a:r>
              <a:rPr lang="en-US" altLang="ja-JP" dirty="0" smtClean="0"/>
              <a:t>etailed cabling route</a:t>
            </a:r>
            <a:r>
              <a:rPr lang="en-US" altLang="ja-JP" dirty="0"/>
              <a:t> </a:t>
            </a:r>
            <a:r>
              <a:rPr lang="en-US" altLang="ja-JP" dirty="0" smtClean="0"/>
              <a:t>and cable specification must be shown in outer-detector meeting before this work.</a:t>
            </a:r>
          </a:p>
          <a:p>
            <a:pPr lvl="1"/>
            <a:r>
              <a:rPr lang="en-US" altLang="ja-JP" dirty="0" smtClean="0"/>
              <a:t>I will show our plan on the meeting in October or November, considering a possibility of VXD+BEAST cable installation in Jan. 2017.</a:t>
            </a:r>
          </a:p>
          <a:p>
            <a:pPr lvl="1"/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42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Requirement of Flammability</a:t>
            </a:r>
            <a:endParaRPr kumimoji="1" lang="ja-JP" altLang="en-US" dirty="0"/>
          </a:p>
        </p:txBody>
      </p:sp>
      <p:pic>
        <p:nvPicPr>
          <p:cNvPr id="5" name="コンテンツ プレースホルダー 4" descr="Screen Shot 2016-07-29 at 15.37.5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4" r="-8164"/>
          <a:stretch>
            <a:fillRect/>
          </a:stretch>
        </p:blipFill>
        <p:spPr>
          <a:xfrm>
            <a:off x="838200" y="1143000"/>
            <a:ext cx="7848600" cy="48974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96869" y="1219200"/>
            <a:ext cx="2541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Request from Adachi-san</a:t>
            </a:r>
          </a:p>
          <a:p>
            <a:r>
              <a:rPr kumimoji="1" lang="en-US" altLang="ja-JP" dirty="0" smtClean="0"/>
              <a:t>(Feb. 24, 2015)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04800" y="5715000"/>
            <a:ext cx="8523187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Adachi-san is requesting flammability grade of UL VW-1 or higher</a:t>
            </a:r>
          </a:p>
          <a:p>
            <a:r>
              <a:rPr kumimoji="1" lang="en-US" altLang="ja-JP" sz="2400" b="1" dirty="0" smtClean="0"/>
              <a:t>for all the cables.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95225" y="6176665"/>
            <a:ext cx="243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LSZH is also acceptable.</a:t>
            </a:r>
            <a:endParaRPr kumimoji="1" lang="ja-JP" altLang="en-US" b="1" dirty="0"/>
          </a:p>
        </p:txBody>
      </p:sp>
      <p:cxnSp>
        <p:nvCxnSpPr>
          <p:cNvPr id="10" name="直線コネクタ 9"/>
          <p:cNvCxnSpPr/>
          <p:nvPr/>
        </p:nvCxnSpPr>
        <p:spPr>
          <a:xfrm>
            <a:off x="838200" y="4267200"/>
            <a:ext cx="7239000" cy="0"/>
          </a:xfrm>
          <a:prstGeom prst="lin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152400" y="3352800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This boarder is</a:t>
            </a:r>
          </a:p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the requirement</a:t>
            </a:r>
          </a:p>
          <a:p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from Adachi-san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10400" y="4800600"/>
            <a:ext cx="1943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FD = KEK facility division</a:t>
            </a:r>
            <a:endParaRPr kumimoji="1" lang="ja-JP" altLang="en-US" sz="1400" dirty="0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1905000" y="3429000"/>
            <a:ext cx="0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114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Requirement of Halogen-Freeness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800" y="1371600"/>
            <a:ext cx="7848600" cy="320040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smtClean="0"/>
              <a:t>SVD in the last Belle experiment had an accident due to PVC (including halogen) in 2005</a:t>
            </a:r>
          </a:p>
          <a:p>
            <a:pPr lvl="1"/>
            <a:r>
              <a:rPr lang="en-US" altLang="ja-JP" dirty="0">
                <a:hlinkClick r:id="rId2"/>
              </a:rPr>
              <a:t>http://belle.kek.jp/secured/bgmpdf/2005/1115/</a:t>
            </a:r>
            <a:r>
              <a:rPr lang="en-US" altLang="ja-JP" dirty="0" smtClean="0">
                <a:hlinkClick r:id="rId2"/>
              </a:rPr>
              <a:t>Ushiroda.pdf</a:t>
            </a:r>
            <a:endParaRPr lang="en-US" altLang="ja-JP" dirty="0" smtClean="0"/>
          </a:p>
          <a:p>
            <a:pPr lvl="2"/>
            <a:r>
              <a:rPr kumimoji="1" lang="en-US" altLang="ja-JP" dirty="0" err="1" smtClean="0"/>
              <a:t>belle.kek.jp</a:t>
            </a:r>
            <a:r>
              <a:rPr kumimoji="1" lang="en-US" altLang="ja-JP" dirty="0" smtClean="0"/>
              <a:t> password is required.</a:t>
            </a:r>
          </a:p>
          <a:p>
            <a:pPr lvl="1"/>
            <a:r>
              <a:rPr lang="en-US" altLang="ja-JP" dirty="0" smtClean="0"/>
              <a:t>Connectors were burnt! Very serious.</a:t>
            </a:r>
          </a:p>
          <a:p>
            <a:r>
              <a:rPr kumimoji="1" lang="en-US" altLang="ja-JP" dirty="0" smtClean="0">
                <a:solidFill>
                  <a:schemeClr val="accent6"/>
                </a:solidFill>
              </a:rPr>
              <a:t>We would forbidden any non halogen-free material in VXD volume and dock area. </a:t>
            </a:r>
          </a:p>
          <a:p>
            <a:pPr lvl="1"/>
            <a:r>
              <a:rPr kumimoji="1" lang="en-US" altLang="ja-JP" dirty="0" smtClean="0"/>
              <a:t>Please specify all materials </a:t>
            </a:r>
            <a:r>
              <a:rPr lang="en-US" altLang="ja-JP" dirty="0" smtClean="0"/>
              <a:t>of your connectors and cables.</a:t>
            </a:r>
            <a:endParaRPr kumimoji="1" lang="en-US" altLang="ja-JP" dirty="0" smtClean="0"/>
          </a:p>
          <a:p>
            <a:r>
              <a:rPr lang="en-US" altLang="ja-JP" dirty="0"/>
              <a:t>Produced Chlorine/</a:t>
            </a:r>
            <a:r>
              <a:rPr lang="en-US" altLang="ja-JP" dirty="0" smtClean="0"/>
              <a:t>hydrochloric acid gasses corrode surrounding materials.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図 6" descr="Screen Shot 2016-07-28 at 18.57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" y="4648201"/>
            <a:ext cx="2245608" cy="1676400"/>
          </a:xfrm>
          <a:prstGeom prst="rect">
            <a:avLst/>
          </a:prstGeom>
        </p:spPr>
      </p:pic>
      <p:pic>
        <p:nvPicPr>
          <p:cNvPr id="8" name="図 7" descr="Screen Shot 2016-07-28 at 18.57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0" y="4648200"/>
            <a:ext cx="2236796" cy="1676400"/>
          </a:xfrm>
          <a:prstGeom prst="rect">
            <a:avLst/>
          </a:prstGeom>
        </p:spPr>
      </p:pic>
      <p:pic>
        <p:nvPicPr>
          <p:cNvPr id="9" name="図 8" descr="Screen Shot 2016-07-28 at 18.58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89" y="4648200"/>
            <a:ext cx="2245607" cy="1676400"/>
          </a:xfrm>
          <a:prstGeom prst="rect">
            <a:avLst/>
          </a:prstGeom>
        </p:spPr>
      </p:pic>
      <p:pic>
        <p:nvPicPr>
          <p:cNvPr id="10" name="図 9" descr="Screen Shot 2016-07-28 at 18.58.4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90" y="4648200"/>
            <a:ext cx="2250410" cy="1676400"/>
          </a:xfrm>
          <a:prstGeom prst="rect">
            <a:avLst/>
          </a:prstGeom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9/15/16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10th VXD Workshop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034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nference_Katsuro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_KEK">
  <a:themeElements>
    <a:clrScheme name="Katsuro-Presentation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FFC000"/>
      </a:accent1>
      <a:accent2>
        <a:srgbClr val="0070C0"/>
      </a:accent2>
      <a:accent3>
        <a:srgbClr val="FFFF00"/>
      </a:accent3>
      <a:accent4>
        <a:srgbClr val="92D050"/>
      </a:accent4>
      <a:accent5>
        <a:srgbClr val="00B050"/>
      </a:accent5>
      <a:accent6>
        <a:srgbClr val="FF0000"/>
      </a:accent6>
      <a:hlink>
        <a:srgbClr val="33CC33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G-kiosk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BCEB1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3E3D5"/>
        </a:accent5>
        <a:accent6>
          <a:srgbClr val="2D5CB9"/>
        </a:accent6>
        <a:hlink>
          <a:srgbClr val="99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2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FFB727"/>
        </a:accent1>
        <a:accent2>
          <a:srgbClr val="4F78BA"/>
        </a:accent2>
        <a:accent3>
          <a:srgbClr val="FFFFFF"/>
        </a:accent3>
        <a:accent4>
          <a:srgbClr val="000000"/>
        </a:accent4>
        <a:accent5>
          <a:srgbClr val="FFD8AC"/>
        </a:accent5>
        <a:accent6>
          <a:srgbClr val="476CA8"/>
        </a:accent6>
        <a:hlink>
          <a:srgbClr val="93CE4C"/>
        </a:hlink>
        <a:folHlink>
          <a:srgbClr val="FF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G-kiosk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3DDD7"/>
        </a:accent1>
        <a:accent2>
          <a:srgbClr val="4454CE"/>
        </a:accent2>
        <a:accent3>
          <a:srgbClr val="FFFFFF"/>
        </a:accent3>
        <a:accent4>
          <a:srgbClr val="000000"/>
        </a:accent4>
        <a:accent5>
          <a:srgbClr val="B7EBE8"/>
        </a:accent5>
        <a:accent6>
          <a:srgbClr val="3D4BBA"/>
        </a:accent6>
        <a:hlink>
          <a:srgbClr val="9999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Conference_Katsuro.thmx</Template>
  <TotalTime>2383</TotalTime>
  <Words>3661</Words>
  <Application>Microsoft Macintosh PowerPoint</Application>
  <PresentationFormat>画面に合わせる (4:3)</PresentationFormat>
  <Paragraphs>826</Paragraphs>
  <Slides>38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2</vt:i4>
      </vt:variant>
      <vt:variant>
        <vt:lpstr>スライド タイトル</vt:lpstr>
      </vt:variant>
      <vt:variant>
        <vt:i4>38</vt:i4>
      </vt:variant>
    </vt:vector>
  </HeadingPairs>
  <TitlesOfParts>
    <vt:vector size="40" baseType="lpstr">
      <vt:lpstr>Conference_Katsuro</vt:lpstr>
      <vt:lpstr>Presentation_KEK</vt:lpstr>
      <vt:lpstr>Phase-2 VXD+BEAST2 Rack Location, Cable Routing,  and Cable Specification</vt:lpstr>
      <vt:lpstr>Detectors and Representative Persons</vt:lpstr>
      <vt:lpstr>BEAST2 DAQ racks in E-hut</vt:lpstr>
      <vt:lpstr>Space allocation in BEAST racks</vt:lpstr>
      <vt:lpstr>Other BEAST Spaces in VXD Racks</vt:lpstr>
      <vt:lpstr>BEAST2 phase-2 dock boxes</vt:lpstr>
      <vt:lpstr>Cabling Work</vt:lpstr>
      <vt:lpstr>Requirement of Flammability</vt:lpstr>
      <vt:lpstr>Requirement of Halogen-Freeness</vt:lpstr>
      <vt:lpstr>Confirmation of Flammability and Halogen Contamination</vt:lpstr>
      <vt:lpstr>Constraint on cabling</vt:lpstr>
      <vt:lpstr>cable paths on CDC wall</vt:lpstr>
      <vt:lpstr>Available KLM/ECL Slot</vt:lpstr>
      <vt:lpstr>Scintillator + PIN diodes (H. Nakayama)</vt:lpstr>
      <vt:lpstr>Summary</vt:lpstr>
      <vt:lpstr>backup</vt:lpstr>
      <vt:lpstr>Cable path and length (from KLM edge to BEAST2 racks in E-hat)</vt:lpstr>
      <vt:lpstr>PXD (C. Marnas)</vt:lpstr>
      <vt:lpstr>PXD Cables (C. Marinas)</vt:lpstr>
      <vt:lpstr>SVD (K. Nakamura)</vt:lpstr>
      <vt:lpstr>SVD Cables (K. Nakamura)</vt:lpstr>
      <vt:lpstr>FANGS (C. Marinas)</vt:lpstr>
      <vt:lpstr>FANGS Cables (C. Marinas)</vt:lpstr>
      <vt:lpstr>FANGS Grounding (C. Marinas)</vt:lpstr>
      <vt:lpstr>CLAWS (F. Simon)</vt:lpstr>
      <vt:lpstr>CLAWS Cables (F. Simon)</vt:lpstr>
      <vt:lpstr>CLAWS Grounding (F. Simon)</vt:lpstr>
      <vt:lpstr>PowerPoint プレゼンテーション</vt:lpstr>
      <vt:lpstr>PLUME Cables (I. Ripp-Baudot)</vt:lpstr>
      <vt:lpstr>PLUME Grounding (I. Ripp-Baudot)</vt:lpstr>
      <vt:lpstr>VXD Monitor (L. Vitale)</vt:lpstr>
      <vt:lpstr>VXD Monitor Cables (L. Vitale)</vt:lpstr>
      <vt:lpstr>micro-TPC (S. Vahsen)</vt:lpstr>
      <vt:lpstr>micro-TPC Cables (S. Vahsen)</vt:lpstr>
      <vt:lpstr>micro-TPC Grounding (S. Vahsen)</vt:lpstr>
      <vt:lpstr>He3 (S. De Jong)</vt:lpstr>
      <vt:lpstr>He3 Cables (S. De Jong)</vt:lpstr>
      <vt:lpstr>He3 Grounding (S. De Jong)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Phase-2 VXD+BEAST2 Cables</dc:title>
  <dc:creator>Nakamura Katsuro</dc:creator>
  <cp:lastModifiedBy>Nakamura Katsuro</cp:lastModifiedBy>
  <cp:revision>67</cp:revision>
  <dcterms:created xsi:type="dcterms:W3CDTF">2016-09-13T16:05:25Z</dcterms:created>
  <dcterms:modified xsi:type="dcterms:W3CDTF">2016-09-15T08:11:39Z</dcterms:modified>
</cp:coreProperties>
</file>