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20"/>
  </p:notesMasterIdLst>
  <p:sldIdLst>
    <p:sldId id="623" r:id="rId3"/>
    <p:sldId id="636" r:id="rId4"/>
    <p:sldId id="624" r:id="rId5"/>
    <p:sldId id="631" r:id="rId6"/>
    <p:sldId id="630" r:id="rId7"/>
    <p:sldId id="627" r:id="rId8"/>
    <p:sldId id="629" r:id="rId9"/>
    <p:sldId id="632" r:id="rId10"/>
    <p:sldId id="628" r:id="rId11"/>
    <p:sldId id="626" r:id="rId12"/>
    <p:sldId id="637" r:id="rId13"/>
    <p:sldId id="639" r:id="rId14"/>
    <p:sldId id="633" r:id="rId15"/>
    <p:sldId id="634" r:id="rId16"/>
    <p:sldId id="635" r:id="rId17"/>
    <p:sldId id="640" r:id="rId18"/>
    <p:sldId id="641" r:id="rId19"/>
  </p:sldIdLst>
  <p:sldSz cx="9144000" cy="6858000" type="screen4x3"/>
  <p:notesSz cx="6794500" cy="99187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Irmler" initials="CI" lastIdx="1" clrIdx="0">
    <p:extLst>
      <p:ext uri="{19B8F6BF-5375-455C-9EA6-DF929625EA0E}">
        <p15:presenceInfo xmlns:p15="http://schemas.microsoft.com/office/powerpoint/2012/main" userId="b50a2608121e1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A0"/>
    <a:srgbClr val="01446F"/>
    <a:srgbClr val="95B3D7"/>
    <a:srgbClr val="F0A51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710" autoAdjust="0"/>
  </p:normalViewPr>
  <p:slideViewPr>
    <p:cSldViewPr>
      <p:cViewPr varScale="1">
        <p:scale>
          <a:sx n="124" d="100"/>
          <a:sy n="124" d="100"/>
        </p:scale>
        <p:origin x="1398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0883"/>
            <a:ext cx="5436208" cy="44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fld id="{B722CF67-4603-444D-8763-14C5A58511C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344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2CF67-4603-444D-8763-14C5A58511CD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074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4213" y="6189663"/>
            <a:ext cx="4608512" cy="407987"/>
          </a:xfrm>
        </p:spPr>
        <p:txBody>
          <a:bodyPr anchor="ctr"/>
          <a:lstStyle>
            <a:lvl1pPr marL="0" indent="0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SVD meeting</a:t>
            </a:r>
            <a:endParaRPr lang="de-AT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16413"/>
            <a:ext cx="7773988" cy="1223962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89600" y="6215063"/>
            <a:ext cx="2770188" cy="333375"/>
          </a:xfrm>
        </p:spPr>
        <p:txBody>
          <a:bodyPr anchor="t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14 Sept. 2016</a:t>
            </a:r>
            <a:endParaRPr lang="de-A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5613400"/>
            <a:ext cx="4895850" cy="477838"/>
          </a:xfrm>
        </p:spPr>
        <p:txBody>
          <a:bodyPr anchor="t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pic>
        <p:nvPicPr>
          <p:cNvPr id="8" name="Picture 10" descr="hephy_svd_banner2011_en_vector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971E-B2F2-4949-99B8-CF299ECFDC4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545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5451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E557-29F1-4264-B462-3F8D207117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7" name="Picture 6" descr="hephy_svd_title201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15"/>
            <a:ext cx="9144000" cy="68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213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kumimoji="0" lang="en-US" noProof="0" smtClean="0"/>
              <a:t>Click to edit Master title style</a:t>
            </a:r>
            <a:endParaRPr kumimoji="0"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536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noProof="0" dirty="0" smtClean="0"/>
              <a:t>Click to edit Master text styles</a:t>
            </a:r>
          </a:p>
          <a:p>
            <a:pPr lvl="1" eaLnBrk="1" latinLnBrk="0" hangingPunct="1"/>
            <a:r>
              <a:rPr lang="en-US" noProof="0" dirty="0" smtClean="0"/>
              <a:t>Second level</a:t>
            </a:r>
          </a:p>
          <a:p>
            <a:pPr lvl="2" eaLnBrk="1" latinLnBrk="0" hangingPunct="1"/>
            <a:r>
              <a:rPr lang="en-US" noProof="0" dirty="0" smtClean="0"/>
              <a:t>Third level</a:t>
            </a:r>
          </a:p>
          <a:p>
            <a:pPr lvl="3" eaLnBrk="1" latinLnBrk="0" hangingPunct="1"/>
            <a:r>
              <a:rPr lang="en-US" noProof="0" dirty="0" smtClean="0"/>
              <a:t>Fourth level</a:t>
            </a:r>
          </a:p>
          <a:p>
            <a:pPr lvl="4" eaLnBrk="1" latinLnBrk="0" hangingPunct="1"/>
            <a:r>
              <a:rPr lang="en-US" noProof="0" dirty="0" smtClean="0"/>
              <a:t>Fifth level</a:t>
            </a:r>
            <a:endParaRPr kumimoji="0"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0" y="6416675"/>
            <a:ext cx="1828800" cy="365125"/>
          </a:xfrm>
        </p:spPr>
        <p:txBody>
          <a:bodyPr/>
          <a:lstStyle>
            <a:lvl1pPr>
              <a:defRPr sz="1600"/>
            </a:lvl1pPr>
            <a:extLst/>
          </a:lstStyle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4800600" cy="365125"/>
          </a:xfrm>
        </p:spPr>
        <p:txBody>
          <a:bodyPr/>
          <a:lstStyle>
            <a:lvl1pPr algn="l">
              <a:defRPr sz="1600"/>
            </a:lvl1pPr>
            <a:extLst/>
          </a:lstStyle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71088" cy="365125"/>
          </a:xfrm>
        </p:spPr>
        <p:txBody>
          <a:bodyPr/>
          <a:lstStyle>
            <a:lvl1pPr algn="r">
              <a:defRPr sz="1600"/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  <p:pic>
        <p:nvPicPr>
          <p:cNvPr id="11" name="Picture 10" descr="hephy_svd_banner2011_en_vector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87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81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64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7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08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7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69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752E-CC6F-4124-AE2E-5DD91DD2A8C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1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49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80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8186-3D00-442E-AF80-7408F228181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CB28-EEC8-4D5B-A104-E1C49F26DBB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AB61-0960-422C-951C-65DF04B7517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7696-E179-4DCD-B749-DC1761AA988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D0DE-28B3-4C4D-B582-8281209613C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23B3-523A-4970-92F2-F4435FC6D24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FE77-99C8-4801-8AA4-C02B5D1641F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14 Sept. 2016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25400">
            <a:solidFill>
              <a:srgbClr val="0061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 sz="1800"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597650"/>
            <a:ext cx="10541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1A0"/>
                </a:solidFill>
                <a:cs typeface="+mn-cs"/>
              </a:defRPr>
            </a:lvl1pPr>
          </a:lstStyle>
          <a:p>
            <a:pPr>
              <a:defRPr/>
            </a:pPr>
            <a:fld id="{E443E625-3185-4367-B677-79C562BFE43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3889" y="6597650"/>
            <a:ext cx="302433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smtClean="0"/>
              <a:t>C. Irmler (HEPHY Vienna)</a:t>
            </a:r>
            <a:endParaRPr lang="de-AT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63589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14 Sept. 2016</a:t>
            </a:r>
            <a:endParaRPr lang="de-AT" dirty="0"/>
          </a:p>
        </p:txBody>
      </p:sp>
      <p:pic>
        <p:nvPicPr>
          <p:cNvPr id="9" name="Picture 10" descr="hephy_svd_banner2011_en_vector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061A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0061A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61A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1A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212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>
                <a:solidFill>
                  <a:srgbClr val="D6ECFF"/>
                </a:solidFill>
              </a:rPr>
              <a:t>14 Sept. 2016</a:t>
            </a:r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6019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>
                <a:solidFill>
                  <a:srgbClr val="D6ECFF"/>
                </a:solidFill>
              </a:rPr>
              <a:t>C. Irmler (HEPHY Vienna)</a:t>
            </a:r>
            <a:endParaRPr lang="en-US" dirty="0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‹Nr.›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51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VXD Workshop, Santander, Spain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4213" y="908720"/>
            <a:ext cx="7773988" cy="1223962"/>
          </a:xfrm>
        </p:spPr>
        <p:txBody>
          <a:bodyPr/>
          <a:lstStyle/>
          <a:p>
            <a:r>
              <a:rPr lang="en-US" dirty="0" smtClean="0"/>
              <a:t>SVD Slow Control Overview</a:t>
            </a:r>
            <a:br>
              <a:rPr lang="en-US" dirty="0" smtClean="0"/>
            </a:br>
            <a:r>
              <a:rPr lang="en-US" dirty="0" smtClean="0"/>
              <a:t>and Network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14 Sept. 2016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 dirty="0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47664" y="2132682"/>
            <a:ext cx="6238915" cy="3139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65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Need to interface with several databases</a:t>
            </a:r>
          </a:p>
          <a:p>
            <a:pPr lvl="1"/>
            <a:r>
              <a:rPr lang="en-US" sz="2400" dirty="0" smtClean="0"/>
              <a:t>Configuration DB</a:t>
            </a:r>
          </a:p>
          <a:p>
            <a:pPr lvl="1"/>
            <a:r>
              <a:rPr lang="en-US" sz="2400" dirty="0" smtClean="0"/>
              <a:t>Condition DB</a:t>
            </a:r>
          </a:p>
          <a:p>
            <a:pPr lvl="1"/>
            <a:r>
              <a:rPr lang="en-US" sz="2400" dirty="0" smtClean="0"/>
              <a:t>Archiver</a:t>
            </a:r>
          </a:p>
          <a:p>
            <a:pPr lvl="1"/>
            <a:r>
              <a:rPr lang="en-US" sz="2400" dirty="0" smtClean="0"/>
              <a:t>Error and alarm logging</a:t>
            </a:r>
            <a:endParaRPr lang="en-US" sz="2400" dirty="0" smtClean="0"/>
          </a:p>
          <a:p>
            <a:pPr lvl="1"/>
            <a:r>
              <a:rPr lang="en-US" sz="2400" dirty="0" smtClean="0"/>
              <a:t>other?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At the moment nobody concentrates on this!</a:t>
            </a:r>
          </a:p>
          <a:p>
            <a:r>
              <a:rPr lang="en-US" sz="2800" dirty="0" smtClean="0"/>
              <a:t>Currently we use XML </a:t>
            </a:r>
            <a:r>
              <a:rPr lang="en-US" sz="2800" dirty="0" smtClean="0"/>
              <a:t>files for configuration</a:t>
            </a:r>
            <a:endParaRPr lang="en-US" sz="2800" dirty="0" smtClean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64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and Manpower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Number of person working on SC is low</a:t>
            </a:r>
          </a:p>
          <a:p>
            <a:pPr lvl="1"/>
            <a:r>
              <a:rPr lang="en-US" sz="2400" dirty="0" smtClean="0"/>
              <a:t>Hao </a:t>
            </a:r>
            <a:r>
              <a:rPr lang="en-US" sz="2400" dirty="0" smtClean="0"/>
              <a:t>Yin </a:t>
            </a:r>
          </a:p>
          <a:p>
            <a:pPr lvl="2"/>
            <a:r>
              <a:rPr lang="en-US" sz="2000" dirty="0" smtClean="0"/>
              <a:t>SVD CTRL, FADC CTRL, SVDQM, FADC CM</a:t>
            </a:r>
          </a:p>
          <a:p>
            <a:pPr lvl="2"/>
            <a:r>
              <a:rPr lang="en-US" sz="2000" dirty="0" smtClean="0"/>
              <a:t>incl</a:t>
            </a:r>
            <a:r>
              <a:rPr lang="en-US" sz="2000" dirty="0" smtClean="0"/>
              <a:t>. CSS for these modules</a:t>
            </a:r>
          </a:p>
          <a:p>
            <a:pPr lvl="2"/>
            <a:r>
              <a:rPr lang="en-US" sz="2000" dirty="0" smtClean="0"/>
              <a:t>Good progress since beam test </a:t>
            </a:r>
            <a:r>
              <a:rPr lang="en-US" sz="2000" dirty="0" smtClean="0">
                <a:sym typeface="Wingdings" panose="05000000000000000000" pitchFamily="2" charset="2"/>
              </a:rPr>
              <a:t> see </a:t>
            </a:r>
            <a:r>
              <a:rPr lang="en-US" sz="2000" dirty="0" err="1" smtClean="0">
                <a:sym typeface="Wingdings" panose="05000000000000000000" pitchFamily="2" charset="2"/>
              </a:rPr>
              <a:t>Hao’s</a:t>
            </a:r>
            <a:r>
              <a:rPr lang="en-US" sz="2000" dirty="0" smtClean="0">
                <a:sym typeface="Wingdings" panose="05000000000000000000" pitchFamily="2" charset="2"/>
              </a:rPr>
              <a:t> presentation</a:t>
            </a:r>
            <a:endParaRPr lang="en-US" sz="2000" dirty="0" smtClean="0"/>
          </a:p>
          <a:p>
            <a:pPr lvl="1"/>
            <a:r>
              <a:rPr lang="en-US" sz="2400" dirty="0" smtClean="0"/>
              <a:t>Szymon </a:t>
            </a:r>
            <a:r>
              <a:rPr lang="en-US" sz="2400" dirty="0" smtClean="0"/>
              <a:t>Bacher</a:t>
            </a:r>
            <a:endParaRPr lang="en-US" sz="2400" dirty="0" smtClean="0"/>
          </a:p>
          <a:p>
            <a:pPr lvl="2"/>
            <a:r>
              <a:rPr lang="en-US" sz="2000" dirty="0" smtClean="0"/>
              <a:t>SVD_PS, </a:t>
            </a:r>
            <a:r>
              <a:rPr lang="en-US" sz="2000" dirty="0" smtClean="0"/>
              <a:t>NTC</a:t>
            </a:r>
          </a:p>
          <a:p>
            <a:pPr lvl="2"/>
            <a:r>
              <a:rPr lang="en-US" sz="2000" dirty="0" smtClean="0"/>
              <a:t>HUM</a:t>
            </a:r>
            <a:r>
              <a:rPr lang="en-US" sz="2000" dirty="0" smtClean="0"/>
              <a:t>?, RAD</a:t>
            </a:r>
            <a:r>
              <a:rPr lang="en-US" sz="2000" dirty="0"/>
              <a:t>?, SVD_PSPP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lvl="2"/>
            <a:r>
              <a:rPr lang="en-US" sz="2000" dirty="0" smtClean="0"/>
              <a:t>Not so much progress since test beam </a:t>
            </a:r>
            <a:endParaRPr lang="en-US" sz="2000" dirty="0" smtClean="0"/>
          </a:p>
          <a:p>
            <a:pPr lvl="1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Christian Irmler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(partly ~10%, still busy with ladder assembly)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SC group management</a:t>
            </a:r>
          </a:p>
          <a:p>
            <a:pPr lvl="2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Server and Network configuration</a:t>
            </a:r>
          </a:p>
          <a:p>
            <a:pPr lvl="2"/>
            <a:endParaRPr lang="en-US" sz="2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2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Poorly Covered Tasks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following tasks and subsystems are not or just poorly covered</a:t>
            </a:r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FOS </a:t>
            </a:r>
            <a:endParaRPr lang="en-US" sz="24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Same system as PXD, but can we also share IOC?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Suppose we can use same IOC, but should run on SVD server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Need to implement SVD specific CSS</a:t>
            </a:r>
            <a:endParaRPr lang="en-US" sz="20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r>
              <a:rPr lang="en-US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Coordination of SC activities  SC group management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So far, partly done by myself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Will be busy with L5 assembly until summer 2017</a:t>
            </a:r>
          </a:p>
          <a:p>
            <a:r>
              <a:rPr lang="en-US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Databases</a:t>
            </a:r>
            <a:r>
              <a:rPr lang="en-US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, archiver, gateways, system and </a:t>
            </a:r>
            <a:r>
              <a:rPr 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network</a:t>
            </a:r>
            <a:r>
              <a:rPr lang="en-US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 architecture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30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Configuration (Draft)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217895"/>
            <a:ext cx="8784976" cy="3939297"/>
          </a:xfrm>
          <a:prstGeom prst="rect">
            <a:avLst/>
          </a:prstGeom>
        </p:spPr>
      </p:pic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11560" y="5157192"/>
            <a:ext cx="8532440" cy="1440458"/>
          </a:xfrm>
        </p:spPr>
        <p:txBody>
          <a:bodyPr/>
          <a:lstStyle/>
          <a:p>
            <a:r>
              <a:rPr lang="en-US" sz="2000" dirty="0" smtClean="0"/>
              <a:t>First </a:t>
            </a:r>
            <a:r>
              <a:rPr lang="en-US" sz="2000" dirty="0" smtClean="0"/>
              <a:t>draft, assuming that IOCs are </a:t>
            </a:r>
            <a:r>
              <a:rPr lang="en-US" sz="2000" dirty="0" smtClean="0"/>
              <a:t>distributed among 2 servers</a:t>
            </a:r>
          </a:p>
          <a:p>
            <a:pPr lvl="1"/>
            <a:r>
              <a:rPr lang="en-US" sz="1600" dirty="0" smtClean="0"/>
              <a:t>One for </a:t>
            </a:r>
            <a:r>
              <a:rPr lang="en-US" sz="1600" dirty="0" smtClean="0"/>
              <a:t>FADC related IOCs and a second for the rest (PS, environment, etc.)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To </a:t>
            </a:r>
            <a:r>
              <a:rPr lang="en-US" sz="2000" dirty="0" smtClean="0">
                <a:sym typeface="Wingdings" panose="05000000000000000000" pitchFamily="2" charset="2"/>
              </a:rPr>
              <a:t>be discussed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Remote connection to </a:t>
            </a:r>
            <a:r>
              <a:rPr lang="en-US" sz="2000" dirty="0" smtClean="0">
                <a:sym typeface="Wingdings" panose="05000000000000000000" pitchFamily="2" charset="2"/>
              </a:rPr>
              <a:t>our machines via </a:t>
            </a:r>
            <a:r>
              <a:rPr lang="en-US" sz="2000" dirty="0" err="1" smtClean="0">
                <a:sym typeface="Wingdings" panose="05000000000000000000" pitchFamily="2" charset="2"/>
              </a:rPr>
              <a:t>bdaq</a:t>
            </a:r>
            <a:r>
              <a:rPr lang="en-US" sz="2000" dirty="0" smtClean="0">
                <a:sym typeface="Wingdings" panose="05000000000000000000" pitchFamily="2" charset="2"/>
              </a:rPr>
              <a:t> and access </a:t>
            </a:r>
            <a:r>
              <a:rPr lang="en-US" sz="2000" dirty="0" smtClean="0">
                <a:sym typeface="Wingdings" panose="05000000000000000000" pitchFamily="2" charset="2"/>
              </a:rPr>
              <a:t>gateway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16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Networks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svd</a:t>
            </a:r>
            <a:r>
              <a:rPr lang="en-US" sz="2400" dirty="0" smtClean="0"/>
              <a:t> epics</a:t>
            </a:r>
          </a:p>
          <a:p>
            <a:pPr lvl="1"/>
            <a:r>
              <a:rPr lang="en-US" sz="2000" dirty="0" smtClean="0"/>
              <a:t>Local SVD EPICS network </a:t>
            </a:r>
            <a:r>
              <a:rPr lang="en-US" sz="2000" dirty="0" smtClean="0">
                <a:sym typeface="Wingdings" panose="05000000000000000000" pitchFamily="2" charset="2"/>
              </a:rPr>
              <a:t> all SVD PVs</a:t>
            </a:r>
            <a:endParaRPr lang="en-US" sz="2000" dirty="0" smtClean="0"/>
          </a:p>
          <a:p>
            <a:pPr lvl="1"/>
            <a:r>
              <a:rPr lang="en-US" sz="2000" dirty="0" smtClean="0"/>
              <a:t>Connection to b2epics: directly or via CA gateway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Dedicated server or VM for CA gateway?</a:t>
            </a:r>
            <a:endParaRPr lang="en-US" sz="2000" dirty="0"/>
          </a:p>
          <a:p>
            <a:r>
              <a:rPr lang="en-US" sz="2400" dirty="0" err="1" smtClean="0"/>
              <a:t>svd</a:t>
            </a:r>
            <a:r>
              <a:rPr lang="en-US" sz="2400" dirty="0" smtClean="0"/>
              <a:t> management</a:t>
            </a:r>
          </a:p>
          <a:p>
            <a:pPr lvl="1"/>
            <a:r>
              <a:rPr lang="en-US" sz="2000" dirty="0" smtClean="0"/>
              <a:t>Remote access to our servers and devices</a:t>
            </a:r>
          </a:p>
          <a:p>
            <a:pPr lvl="1"/>
            <a:r>
              <a:rPr lang="en-US" sz="2000" dirty="0" smtClean="0"/>
              <a:t>Used for management and configuration </a:t>
            </a:r>
            <a:r>
              <a:rPr lang="en-US" sz="2000" dirty="0" smtClean="0"/>
              <a:t>purposes (</a:t>
            </a:r>
            <a:r>
              <a:rPr lang="en-US" sz="2000" dirty="0" err="1" smtClean="0"/>
              <a:t>ssh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sz="2400" dirty="0" smtClean="0"/>
              <a:t>FADC </a:t>
            </a:r>
            <a:r>
              <a:rPr lang="en-US" sz="2400" dirty="0" err="1" smtClean="0"/>
              <a:t>spydaq</a:t>
            </a:r>
            <a:endParaRPr lang="en-US" sz="2400" dirty="0" smtClean="0"/>
          </a:p>
          <a:p>
            <a:pPr lvl="1"/>
            <a:r>
              <a:rPr lang="en-US" sz="2000" dirty="0" smtClean="0"/>
              <a:t>High speed network for GB links of FADC boards</a:t>
            </a:r>
          </a:p>
          <a:p>
            <a:pPr lvl="1"/>
            <a:r>
              <a:rPr lang="en-US" sz="2000" dirty="0" smtClean="0"/>
              <a:t>Two switches at each FADC rack (FW and BW)</a:t>
            </a:r>
          </a:p>
          <a:p>
            <a:pPr lvl="1"/>
            <a:r>
              <a:rPr lang="en-US" sz="2000" dirty="0" smtClean="0"/>
              <a:t>Several optical links between switches and E-hut</a:t>
            </a:r>
          </a:p>
          <a:p>
            <a:pPr lvl="1"/>
            <a:r>
              <a:rPr lang="en-US" sz="2000" dirty="0" smtClean="0"/>
              <a:t>DAQ network for local </a:t>
            </a:r>
            <a:r>
              <a:rPr lang="en-US" sz="2000" dirty="0" smtClean="0"/>
              <a:t>runs and spy data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4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Belle II Networks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bdaq</a:t>
            </a:r>
            <a:endParaRPr lang="en-US" dirty="0" smtClean="0"/>
          </a:p>
          <a:p>
            <a:pPr lvl="1"/>
            <a:r>
              <a:rPr lang="en-US" dirty="0" smtClean="0"/>
              <a:t>Belle 2 DAQ network</a:t>
            </a:r>
          </a:p>
          <a:p>
            <a:pPr lvl="1"/>
            <a:r>
              <a:rPr lang="en-US" dirty="0" smtClean="0"/>
              <a:t>Used to access DAQ servers</a:t>
            </a:r>
          </a:p>
          <a:p>
            <a:pPr lvl="1"/>
            <a:r>
              <a:rPr lang="en-US" dirty="0" smtClean="0"/>
              <a:t>Remote connection to our machines via </a:t>
            </a:r>
            <a:r>
              <a:rPr lang="en-US" dirty="0" err="1" smtClean="0"/>
              <a:t>bdaq</a:t>
            </a:r>
            <a:r>
              <a:rPr lang="en-US" dirty="0" smtClean="0"/>
              <a:t>?</a:t>
            </a:r>
          </a:p>
          <a:p>
            <a:r>
              <a:rPr lang="en-US" dirty="0" smtClean="0"/>
              <a:t>b2epis</a:t>
            </a:r>
          </a:p>
          <a:p>
            <a:pPr lvl="1"/>
            <a:r>
              <a:rPr lang="en-US" dirty="0" smtClean="0"/>
              <a:t>Belle 2 epics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How to connect? </a:t>
            </a:r>
          </a:p>
          <a:p>
            <a:pPr lvl="1"/>
            <a:r>
              <a:rPr lang="en-US" dirty="0" smtClean="0"/>
              <a:t>Directly or via CA GW?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SC/RC Computing HW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many servers do we need?</a:t>
            </a:r>
          </a:p>
          <a:p>
            <a:pPr lvl="1"/>
            <a:r>
              <a:rPr lang="en-US" sz="2000" dirty="0" smtClean="0"/>
              <a:t>Need to ensure failsafe operation over several years</a:t>
            </a:r>
          </a:p>
          <a:p>
            <a:r>
              <a:rPr lang="en-US" sz="2400" dirty="0" smtClean="0"/>
              <a:t>So far we have purchased 1 server for FADC system</a:t>
            </a:r>
          </a:p>
          <a:p>
            <a:pPr lvl="1"/>
            <a:r>
              <a:rPr lang="en-US" sz="2000" dirty="0" smtClean="0"/>
              <a:t>Is this sufficient? </a:t>
            </a:r>
            <a:r>
              <a:rPr lang="en-US" sz="2000" dirty="0" smtClean="0">
                <a:sym typeface="Wingdings" panose="05000000000000000000" pitchFamily="2" charset="2"/>
              </a:rPr>
              <a:t> Not yet clear.</a:t>
            </a:r>
            <a:endParaRPr lang="en-US" sz="2000" dirty="0" smtClean="0"/>
          </a:p>
          <a:p>
            <a:r>
              <a:rPr lang="en-US" sz="2400" dirty="0" smtClean="0"/>
              <a:t>Need to define computing infrastructure</a:t>
            </a:r>
          </a:p>
          <a:p>
            <a:r>
              <a:rPr lang="en-US" sz="2400" dirty="0" smtClean="0"/>
              <a:t>Can / shall we use virtualization</a:t>
            </a:r>
          </a:p>
          <a:p>
            <a:pPr lvl="1"/>
            <a:r>
              <a:rPr lang="en-US" sz="2000" dirty="0" smtClean="0"/>
              <a:t>Dedicated VM for each IOC or group of IOCs</a:t>
            </a:r>
          </a:p>
          <a:p>
            <a:pPr lvl="1"/>
            <a:r>
              <a:rPr lang="en-US" sz="2000" dirty="0"/>
              <a:t>Ideal for IOCs, which do not require special HW interface</a:t>
            </a:r>
          </a:p>
          <a:p>
            <a:pPr lvl="1"/>
            <a:r>
              <a:rPr lang="en-US" sz="2000" dirty="0" smtClean="0"/>
              <a:t>Allows to implement nice load balancing and error handling,</a:t>
            </a:r>
            <a:br>
              <a:rPr lang="en-US" sz="2000" dirty="0" smtClean="0"/>
            </a:br>
            <a:r>
              <a:rPr lang="en-US" sz="2000" dirty="0" smtClean="0"/>
              <a:t>e.g. if one server fails another can take over IOCs</a:t>
            </a:r>
          </a:p>
          <a:p>
            <a:pPr lvl="1"/>
            <a:r>
              <a:rPr lang="en-US" sz="2000" dirty="0" smtClean="0"/>
              <a:t>Need to verify compatibility with HW interfaces</a:t>
            </a:r>
          </a:p>
          <a:p>
            <a:pPr lvl="1"/>
            <a:r>
              <a:rPr lang="en-US" sz="2000" dirty="0" smtClean="0"/>
              <a:t>Probably requires to duplicate some HW interfaces</a:t>
            </a:r>
            <a:endParaRPr lang="en-US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5602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8352159" cy="4752975"/>
          </a:xfrm>
        </p:spPr>
        <p:txBody>
          <a:bodyPr/>
          <a:lstStyle/>
          <a:p>
            <a:r>
              <a:rPr lang="en-US" sz="2800" dirty="0" smtClean="0"/>
              <a:t>Number and tasks of SVD SC sub-systems well defined</a:t>
            </a:r>
          </a:p>
          <a:p>
            <a:r>
              <a:rPr lang="en-US" sz="2800" dirty="0" smtClean="0"/>
              <a:t>Manpower is marginal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ome tasks are not well covered, </a:t>
            </a:r>
            <a:br>
              <a:rPr lang="en-US" sz="2400" dirty="0" smtClean="0"/>
            </a:br>
            <a:r>
              <a:rPr lang="en-US" sz="2400" dirty="0" smtClean="0"/>
              <a:t>e.g. databases</a:t>
            </a:r>
            <a:r>
              <a:rPr lang="en-US" sz="2400" dirty="0"/>
              <a:t>, </a:t>
            </a:r>
            <a:r>
              <a:rPr lang="en-US" sz="2400" dirty="0" smtClean="0"/>
              <a:t>management</a:t>
            </a:r>
          </a:p>
          <a:p>
            <a:pPr lvl="1"/>
            <a:r>
              <a:rPr lang="en-US" sz="2400" dirty="0" smtClean="0"/>
              <a:t>Need to define / assign work packages and schedule</a:t>
            </a:r>
          </a:p>
          <a:p>
            <a:r>
              <a:rPr lang="en-US" sz="2800" dirty="0" smtClean="0"/>
              <a:t>Computing and network infrastructure</a:t>
            </a:r>
          </a:p>
          <a:p>
            <a:pPr lvl="1"/>
            <a:r>
              <a:rPr lang="en-US" sz="2400" dirty="0" smtClean="0"/>
              <a:t>First ideas exist, but nothing decided</a:t>
            </a:r>
          </a:p>
          <a:p>
            <a:pPr lvl="1"/>
            <a:r>
              <a:rPr lang="en-US" sz="2400" dirty="0" smtClean="0"/>
              <a:t>Many questions open?</a:t>
            </a:r>
            <a:endParaRPr lang="en-US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382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772816"/>
            <a:ext cx="8496175" cy="4608934"/>
          </a:xfrm>
        </p:spPr>
        <p:txBody>
          <a:bodyPr/>
          <a:lstStyle/>
          <a:p>
            <a:r>
              <a:rPr lang="en-US" dirty="0" smtClean="0"/>
              <a:t>Overview about SVD SC system</a:t>
            </a:r>
          </a:p>
          <a:p>
            <a:r>
              <a:rPr lang="en-US" dirty="0" smtClean="0"/>
              <a:t>Names and purpose of subsystems and IOCs</a:t>
            </a:r>
          </a:p>
          <a:p>
            <a:r>
              <a:rPr lang="en-US" dirty="0" smtClean="0"/>
              <a:t>First draft of network and server configurations</a:t>
            </a:r>
          </a:p>
          <a:p>
            <a:pPr lvl="1"/>
            <a:r>
              <a:rPr lang="en-US" dirty="0" smtClean="0"/>
              <a:t>Intended as starting point for </a:t>
            </a:r>
            <a:r>
              <a:rPr lang="en-US" dirty="0" smtClean="0"/>
              <a:t>discussion</a:t>
            </a:r>
          </a:p>
          <a:p>
            <a:r>
              <a:rPr lang="en-US" dirty="0" smtClean="0"/>
              <a:t>Manpower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82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Slow Control System Overview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661" y="1511479"/>
            <a:ext cx="8136904" cy="498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FADC related IOCs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84784"/>
            <a:ext cx="7709018" cy="4968552"/>
          </a:xfrm>
        </p:spPr>
        <p:txBody>
          <a:bodyPr/>
          <a:lstStyle/>
          <a:p>
            <a:r>
              <a:rPr lang="en-US" sz="2400" dirty="0" smtClean="0"/>
              <a:t>FADC CTRL:</a:t>
            </a:r>
          </a:p>
          <a:p>
            <a:pPr lvl="1"/>
            <a:r>
              <a:rPr lang="en-US" sz="2000" dirty="0" smtClean="0"/>
              <a:t>IOC to configure and control FADC </a:t>
            </a:r>
            <a:r>
              <a:rPr lang="en-US" sz="2000" dirty="0" smtClean="0"/>
              <a:t>and FADC-Ctrl boards</a:t>
            </a:r>
            <a:endParaRPr lang="en-US" sz="2000" dirty="0" smtClean="0"/>
          </a:p>
          <a:p>
            <a:pPr lvl="1"/>
            <a:r>
              <a:rPr lang="en-US" sz="2000" dirty="0" smtClean="0"/>
              <a:t>HW interfaces:</a:t>
            </a:r>
          </a:p>
          <a:p>
            <a:pPr lvl="2"/>
            <a:r>
              <a:rPr lang="en-US" sz="1800" dirty="0" smtClean="0"/>
              <a:t>CAEN VME controller</a:t>
            </a:r>
          </a:p>
          <a:p>
            <a:pPr lvl="2"/>
            <a:r>
              <a:rPr lang="en-US" sz="1800" dirty="0" smtClean="0"/>
              <a:t>High speed Ethernet to FADC </a:t>
            </a:r>
            <a:r>
              <a:rPr lang="en-US" sz="1800" dirty="0" err="1" smtClean="0"/>
              <a:t>spydaq</a:t>
            </a:r>
            <a:r>
              <a:rPr lang="en-US" sz="1800" dirty="0" smtClean="0"/>
              <a:t> network</a:t>
            </a:r>
          </a:p>
          <a:p>
            <a:r>
              <a:rPr lang="en-US" sz="2400" dirty="0"/>
              <a:t>SVDQM:</a:t>
            </a:r>
          </a:p>
          <a:p>
            <a:pPr lvl="1"/>
            <a:r>
              <a:rPr lang="en-US" sz="2000" dirty="0"/>
              <a:t>Low level quality </a:t>
            </a:r>
            <a:r>
              <a:rPr lang="en-US" sz="2000" dirty="0" smtClean="0"/>
              <a:t>monitoring (down to APV level)</a:t>
            </a:r>
            <a:endParaRPr lang="en-US" sz="2000" dirty="0"/>
          </a:p>
          <a:p>
            <a:pPr lvl="1"/>
            <a:r>
              <a:rPr lang="en-US" sz="2000" dirty="0" smtClean="0"/>
              <a:t>Analysis </a:t>
            </a:r>
            <a:r>
              <a:rPr lang="en-US" sz="2000" dirty="0"/>
              <a:t>of local run data </a:t>
            </a:r>
            <a:endParaRPr lang="en-US" sz="2000" dirty="0" smtClean="0"/>
          </a:p>
          <a:p>
            <a:pPr lvl="2"/>
            <a:r>
              <a:rPr lang="en-US" sz="1600" dirty="0" smtClean="0"/>
              <a:t>Requires high processing power</a:t>
            </a:r>
            <a:endParaRPr lang="en-US" sz="1600" dirty="0"/>
          </a:p>
          <a:p>
            <a:pPr lvl="2"/>
            <a:r>
              <a:rPr lang="en-US" sz="1600" dirty="0"/>
              <a:t>Where to store data </a:t>
            </a:r>
            <a:r>
              <a:rPr lang="en-US" sz="1600" dirty="0">
                <a:sym typeface="Wingdings" panose="05000000000000000000" pitchFamily="2" charset="2"/>
              </a:rPr>
              <a:t> local? KEKCC?</a:t>
            </a:r>
            <a:endParaRPr lang="en-US" sz="1200" dirty="0"/>
          </a:p>
          <a:p>
            <a:pPr lvl="1"/>
            <a:r>
              <a:rPr lang="en-US" sz="2000" dirty="0"/>
              <a:t>HW interface: </a:t>
            </a:r>
            <a:r>
              <a:rPr lang="en-US" sz="2000" dirty="0" smtClean="0"/>
              <a:t>none</a:t>
            </a:r>
          </a:p>
          <a:p>
            <a:pPr lvl="1"/>
            <a:r>
              <a:rPr lang="en-US" sz="2000" dirty="0"/>
              <a:t>Receives FADC spy data via dedicated </a:t>
            </a:r>
            <a:r>
              <a:rPr lang="en-US" sz="2000" dirty="0" smtClean="0"/>
              <a:t>local socket</a:t>
            </a:r>
          </a:p>
          <a:p>
            <a:r>
              <a:rPr lang="en-US" sz="2400" dirty="0" smtClean="0"/>
              <a:t>Strongly coupled IOCs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can run on same server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930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FADC related IOCs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484784"/>
            <a:ext cx="8136135" cy="4968552"/>
          </a:xfrm>
        </p:spPr>
        <p:txBody>
          <a:bodyPr/>
          <a:lstStyle/>
          <a:p>
            <a:r>
              <a:rPr lang="en-US" sz="2400" dirty="0" smtClean="0"/>
              <a:t>FADC CM:</a:t>
            </a:r>
          </a:p>
          <a:p>
            <a:pPr lvl="1"/>
            <a:r>
              <a:rPr lang="en-US" sz="2000" dirty="0" smtClean="0"/>
              <a:t>FADC crate monitoring (CM)</a:t>
            </a:r>
          </a:p>
          <a:p>
            <a:pPr lvl="1"/>
            <a:r>
              <a:rPr lang="en-US" sz="2000" dirty="0" smtClean="0"/>
              <a:t>Voltages, currents, fan speed, temperatures, etc.</a:t>
            </a:r>
          </a:p>
          <a:p>
            <a:pPr lvl="1"/>
            <a:r>
              <a:rPr lang="en-US" sz="2000" dirty="0" smtClean="0"/>
              <a:t>Protocol: SMP</a:t>
            </a:r>
          </a:p>
          <a:p>
            <a:pPr lvl="1"/>
            <a:r>
              <a:rPr lang="en-US" sz="2000" dirty="0" smtClean="0"/>
              <a:t>HW interface: Ethernet</a:t>
            </a:r>
            <a:endParaRPr lang="en-US" sz="2400" dirty="0" smtClean="0"/>
          </a:p>
          <a:p>
            <a:r>
              <a:rPr lang="en-US" sz="2400" dirty="0" smtClean="0"/>
              <a:t>SVD </a:t>
            </a:r>
            <a:r>
              <a:rPr lang="en-US" sz="2400" dirty="0"/>
              <a:t>CTRL:</a:t>
            </a:r>
          </a:p>
          <a:p>
            <a:pPr lvl="1"/>
            <a:r>
              <a:rPr lang="en-US" sz="2000" dirty="0"/>
              <a:t>Interface to Belle II RC</a:t>
            </a:r>
          </a:p>
          <a:p>
            <a:pPr lvl="1"/>
            <a:r>
              <a:rPr lang="en-US" sz="2000" dirty="0"/>
              <a:t>Controls SVD state machine</a:t>
            </a:r>
          </a:p>
          <a:p>
            <a:pPr lvl="1"/>
            <a:r>
              <a:rPr lang="en-US" sz="2000" dirty="0" smtClean="0"/>
              <a:t>HW interface: Ethernet (EPICS)</a:t>
            </a:r>
          </a:p>
          <a:p>
            <a:endParaRPr lang="en-US" sz="2800" dirty="0" smtClean="0"/>
          </a:p>
          <a:p>
            <a:r>
              <a:rPr lang="en-US" sz="2800" dirty="0" smtClean="0"/>
              <a:t>Can share server with FADC Ctrl and SVDQM</a:t>
            </a:r>
            <a:endParaRPr lang="en-US" sz="2800" dirty="0"/>
          </a:p>
          <a:p>
            <a:endParaRPr lang="en-US" sz="24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75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Supply IOCs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412875"/>
            <a:ext cx="8568183" cy="4968875"/>
          </a:xfrm>
        </p:spPr>
        <p:txBody>
          <a:bodyPr/>
          <a:lstStyle/>
          <a:p>
            <a:r>
              <a:rPr lang="en-US" sz="2400" dirty="0" smtClean="0"/>
              <a:t>SVD_PS:</a:t>
            </a:r>
          </a:p>
          <a:p>
            <a:pPr lvl="1"/>
            <a:r>
              <a:rPr lang="en-US" sz="2000" dirty="0" smtClean="0"/>
              <a:t>To configure and control of CAEN power supplies</a:t>
            </a:r>
          </a:p>
          <a:p>
            <a:pPr lvl="1"/>
            <a:r>
              <a:rPr lang="en-US" sz="2000" dirty="0" smtClean="0"/>
              <a:t>Monitoring of voltages and currents</a:t>
            </a:r>
          </a:p>
          <a:p>
            <a:pPr lvl="1"/>
            <a:r>
              <a:rPr lang="en-US" sz="2000" dirty="0" smtClean="0"/>
              <a:t>Implementation of Belle II PS state machine</a:t>
            </a:r>
          </a:p>
          <a:p>
            <a:pPr lvl="1"/>
            <a:r>
              <a:rPr lang="en-US" sz="2000" dirty="0" smtClean="0"/>
              <a:t>CAEN PS crate monitoring</a:t>
            </a:r>
          </a:p>
          <a:p>
            <a:pPr lvl="1"/>
            <a:r>
              <a:rPr lang="en-US" sz="2000" dirty="0" smtClean="0"/>
              <a:t>HW interface: </a:t>
            </a:r>
            <a:r>
              <a:rPr lang="en-US" sz="2000" dirty="0" smtClean="0"/>
              <a:t>Ethernet, anything else?</a:t>
            </a:r>
            <a:endParaRPr lang="en-US" sz="2000" dirty="0" smtClean="0"/>
          </a:p>
          <a:p>
            <a:r>
              <a:rPr lang="en-US" sz="2400" dirty="0" smtClean="0"/>
              <a:t>SVD_PSPP:</a:t>
            </a:r>
          </a:p>
          <a:p>
            <a:pPr lvl="1"/>
            <a:r>
              <a:rPr lang="en-US" sz="2000" dirty="0" smtClean="0"/>
              <a:t>IOC to configure and control PS patch panels</a:t>
            </a:r>
          </a:p>
          <a:p>
            <a:pPr lvl="1"/>
            <a:r>
              <a:rPr lang="en-US" sz="2000" dirty="0" err="1" smtClean="0"/>
              <a:t>Vsep</a:t>
            </a:r>
            <a:r>
              <a:rPr lang="en-US" sz="2000" dirty="0" smtClean="0"/>
              <a:t> polarity inversion</a:t>
            </a:r>
          </a:p>
          <a:p>
            <a:pPr lvl="1"/>
            <a:r>
              <a:rPr lang="en-US" sz="2000" dirty="0" smtClean="0"/>
              <a:t>Further “intelligent” functionality?</a:t>
            </a:r>
          </a:p>
          <a:p>
            <a:pPr lvl="1"/>
            <a:r>
              <a:rPr lang="en-US" sz="2000" dirty="0" smtClean="0"/>
              <a:t>HW interface: Ethernet? </a:t>
            </a:r>
          </a:p>
          <a:p>
            <a:r>
              <a:rPr lang="en-US" sz="2400" dirty="0" smtClean="0"/>
              <a:t>Ethernet only?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Can run on any IOC server</a:t>
            </a:r>
          </a:p>
          <a:p>
            <a:r>
              <a:rPr lang="en-US" sz="2400" dirty="0" smtClean="0"/>
              <a:t>Could share server with environmental monitoring system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2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Monitoring IOCs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988840"/>
            <a:ext cx="8064127" cy="4392910"/>
          </a:xfrm>
        </p:spPr>
        <p:txBody>
          <a:bodyPr/>
          <a:lstStyle/>
          <a:p>
            <a:r>
              <a:rPr lang="en-US" sz="2400" dirty="0" smtClean="0"/>
              <a:t>NTC:</a:t>
            </a:r>
          </a:p>
          <a:p>
            <a:pPr lvl="1"/>
            <a:r>
              <a:rPr lang="en-US" sz="2000" dirty="0" smtClean="0"/>
              <a:t>NTC sensors IOC</a:t>
            </a:r>
          </a:p>
          <a:p>
            <a:pPr lvl="1"/>
            <a:r>
              <a:rPr lang="en-US" sz="2000" dirty="0"/>
              <a:t>Dedicated interface board required for server?</a:t>
            </a:r>
          </a:p>
          <a:p>
            <a:pPr lvl="1"/>
            <a:r>
              <a:rPr lang="en-US" sz="2000" dirty="0" smtClean="0"/>
              <a:t>HW interface: </a:t>
            </a:r>
            <a:r>
              <a:rPr lang="en-US" sz="2000" dirty="0" err="1" smtClean="0"/>
              <a:t>CANbus</a:t>
            </a:r>
            <a:r>
              <a:rPr lang="en-US" sz="2000" dirty="0" smtClean="0"/>
              <a:t>, Ethernet?</a:t>
            </a:r>
          </a:p>
          <a:p>
            <a:r>
              <a:rPr lang="en-US" sz="2400" dirty="0" smtClean="0"/>
              <a:t>FOS:</a:t>
            </a:r>
          </a:p>
          <a:p>
            <a:pPr lvl="1"/>
            <a:r>
              <a:rPr lang="en-US" sz="2000" dirty="0" smtClean="0"/>
              <a:t>Fiber optics sensor (FOS) IOC</a:t>
            </a:r>
          </a:p>
          <a:p>
            <a:pPr lvl="1"/>
            <a:r>
              <a:rPr lang="en-US" sz="2000" dirty="0" smtClean="0"/>
              <a:t>Same system as PXD but dedicated HW</a:t>
            </a:r>
          </a:p>
          <a:p>
            <a:pPr lvl="1"/>
            <a:r>
              <a:rPr lang="en-US" sz="2000" dirty="0" smtClean="0"/>
              <a:t>Common IOC with PXD?</a:t>
            </a:r>
          </a:p>
          <a:p>
            <a:pPr lvl="1"/>
            <a:r>
              <a:rPr lang="en-US" sz="2000" dirty="0" smtClean="0"/>
              <a:t>HW interface: Ethernet?</a:t>
            </a:r>
          </a:p>
          <a:p>
            <a:pPr lvl="1"/>
            <a:endParaRPr lang="en-US" sz="2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73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Monitoring IOCs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844824"/>
            <a:ext cx="8064127" cy="4536926"/>
          </a:xfrm>
        </p:spPr>
        <p:txBody>
          <a:bodyPr/>
          <a:lstStyle/>
          <a:p>
            <a:r>
              <a:rPr lang="en-US" sz="2400" dirty="0" smtClean="0"/>
              <a:t>HUM:</a:t>
            </a:r>
          </a:p>
          <a:p>
            <a:pPr lvl="1"/>
            <a:r>
              <a:rPr lang="en-US" sz="2000" dirty="0" smtClean="0"/>
              <a:t>Humidity monitoring</a:t>
            </a:r>
          </a:p>
          <a:p>
            <a:pPr lvl="1"/>
            <a:r>
              <a:rPr lang="en-US" sz="2000" dirty="0" smtClean="0"/>
              <a:t>Common VXD system</a:t>
            </a:r>
          </a:p>
          <a:p>
            <a:pPr lvl="1"/>
            <a:r>
              <a:rPr lang="en-US" sz="2000" dirty="0" smtClean="0"/>
              <a:t>HW interface: Ethernet? / other?</a:t>
            </a:r>
          </a:p>
          <a:p>
            <a:r>
              <a:rPr lang="en-US" sz="2400" dirty="0" smtClean="0"/>
              <a:t>RAD:</a:t>
            </a:r>
          </a:p>
          <a:p>
            <a:pPr lvl="1"/>
            <a:r>
              <a:rPr lang="en-US" sz="2000" dirty="0" smtClean="0"/>
              <a:t>Radiation monitoring, diamonds</a:t>
            </a:r>
          </a:p>
          <a:p>
            <a:pPr lvl="1"/>
            <a:r>
              <a:rPr lang="en-US" sz="2000" dirty="0" smtClean="0"/>
              <a:t>Common VXD system</a:t>
            </a:r>
          </a:p>
          <a:p>
            <a:pPr lvl="1"/>
            <a:r>
              <a:rPr lang="en-US" sz="2000" dirty="0" smtClean="0"/>
              <a:t>HW interface: Ethernet? / other?</a:t>
            </a:r>
            <a:endParaRPr lang="en-US" sz="2000" dirty="0"/>
          </a:p>
          <a:p>
            <a:pPr lvl="1"/>
            <a:endParaRPr lang="en-US" sz="20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09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IOCs / Systems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628775"/>
            <a:ext cx="7560072" cy="4752975"/>
          </a:xfrm>
        </p:spPr>
        <p:txBody>
          <a:bodyPr/>
          <a:lstStyle/>
          <a:p>
            <a:r>
              <a:rPr lang="en-US" sz="2400" dirty="0" smtClean="0"/>
              <a:t>SVD CA </a:t>
            </a:r>
            <a:r>
              <a:rPr lang="en-US" sz="2400" dirty="0" err="1" smtClean="0"/>
              <a:t>gw</a:t>
            </a:r>
            <a:endParaRPr lang="en-US" sz="2400" dirty="0" smtClean="0"/>
          </a:p>
          <a:p>
            <a:pPr lvl="1"/>
            <a:r>
              <a:rPr lang="en-US" sz="2000" dirty="0" smtClean="0"/>
              <a:t>Separates belle2epics and SVD epics </a:t>
            </a:r>
          </a:p>
          <a:p>
            <a:pPr lvl="1"/>
            <a:r>
              <a:rPr lang="en-US" sz="2000" dirty="0" smtClean="0"/>
              <a:t>Reduce </a:t>
            </a:r>
            <a:r>
              <a:rPr lang="en-US" sz="2000" dirty="0"/>
              <a:t>the amount of process variables (PVs) </a:t>
            </a:r>
            <a:r>
              <a:rPr lang="en-US" sz="2000" dirty="0" smtClean="0"/>
              <a:t>transmitted to </a:t>
            </a:r>
            <a:r>
              <a:rPr lang="en-US" sz="2000" dirty="0"/>
              <a:t>belle2epics</a:t>
            </a:r>
          </a:p>
          <a:p>
            <a:pPr lvl="1"/>
            <a:r>
              <a:rPr lang="en-US" sz="2000" dirty="0" smtClean="0"/>
              <a:t>Do we need this CA gateway or can we just connect the two epics networks? </a:t>
            </a:r>
          </a:p>
          <a:p>
            <a:pPr lvl="1"/>
            <a:r>
              <a:rPr lang="en-US" sz="2000" dirty="0" smtClean="0"/>
              <a:t>If yes, w</a:t>
            </a:r>
            <a:r>
              <a:rPr lang="en-US" sz="2000" dirty="0" smtClean="0"/>
              <a:t>hich </a:t>
            </a:r>
            <a:r>
              <a:rPr lang="en-US" sz="2000" dirty="0" smtClean="0"/>
              <a:t>process variables (PVs) shall be forwarded to belle2epics?</a:t>
            </a:r>
          </a:p>
          <a:p>
            <a:r>
              <a:rPr lang="en-US" sz="2400" dirty="0" smtClean="0"/>
              <a:t>SVD archiver</a:t>
            </a:r>
          </a:p>
          <a:p>
            <a:pPr lvl="1"/>
            <a:r>
              <a:rPr lang="en-US" sz="2000" dirty="0" smtClean="0"/>
              <a:t>Archiver for all relevant </a:t>
            </a:r>
            <a:r>
              <a:rPr lang="en-US" sz="2000" dirty="0" smtClean="0"/>
              <a:t>SVD PVs</a:t>
            </a:r>
            <a:endParaRPr lang="en-US" sz="2000" dirty="0" smtClean="0"/>
          </a:p>
          <a:p>
            <a:pPr lvl="1"/>
            <a:r>
              <a:rPr lang="en-US" sz="2000" dirty="0" smtClean="0"/>
              <a:t>Can we use the same archiver as PXD</a:t>
            </a:r>
            <a:r>
              <a:rPr lang="en-US" sz="2000" dirty="0" smtClean="0"/>
              <a:t>?</a:t>
            </a:r>
          </a:p>
          <a:p>
            <a:pPr lvl="2"/>
            <a:r>
              <a:rPr lang="en-US" sz="1600" dirty="0" smtClean="0"/>
              <a:t>Answer from M. </a:t>
            </a:r>
            <a:r>
              <a:rPr lang="en-US" sz="1600" dirty="0" err="1" smtClean="0"/>
              <a:t>Ritzert</a:t>
            </a:r>
            <a:r>
              <a:rPr lang="en-US" sz="1600" dirty="0" smtClean="0"/>
              <a:t>: rather no</a:t>
            </a:r>
            <a:endParaRPr lang="en-US" sz="1600" dirty="0" smtClean="0"/>
          </a:p>
          <a:p>
            <a:pPr lvl="2"/>
            <a:r>
              <a:rPr lang="en-US" sz="1600" dirty="0" smtClean="0"/>
              <a:t>If </a:t>
            </a:r>
            <a:r>
              <a:rPr lang="en-US" sz="1600" dirty="0" smtClean="0"/>
              <a:t>yes, do we need to connect </a:t>
            </a:r>
            <a:r>
              <a:rPr lang="en-US" sz="1600" dirty="0" err="1" smtClean="0"/>
              <a:t>pxd</a:t>
            </a:r>
            <a:r>
              <a:rPr lang="en-US" sz="1600" dirty="0" smtClean="0"/>
              <a:t> epics with </a:t>
            </a:r>
            <a:r>
              <a:rPr lang="en-US" sz="1600" dirty="0" err="1" smtClean="0"/>
              <a:t>svd</a:t>
            </a:r>
            <a:r>
              <a:rPr lang="en-US" sz="1600" dirty="0" smtClean="0"/>
              <a:t> epics?</a:t>
            </a:r>
          </a:p>
          <a:p>
            <a:pPr lvl="2"/>
            <a:r>
              <a:rPr lang="en-US" sz="1600" dirty="0" smtClean="0"/>
              <a:t>Directly </a:t>
            </a:r>
            <a:r>
              <a:rPr lang="en-US" sz="1600" dirty="0" smtClean="0"/>
              <a:t>or via </a:t>
            </a:r>
            <a:r>
              <a:rPr lang="en-US" sz="1600" dirty="0" smtClean="0"/>
              <a:t>CA gateway?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C. Irmler (HEPHY Vienna)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14 Sept. 2016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75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2011.11.17_svdoverview_friedl</Template>
  <TotalTime>0</TotalTime>
  <Words>1096</Words>
  <Application>Microsoft Office PowerPoint</Application>
  <PresentationFormat>Bildschirmpräsentation (4:3)</PresentationFormat>
  <Paragraphs>195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Arial</vt:lpstr>
      <vt:lpstr>Consolas</vt:lpstr>
      <vt:lpstr>Corbel</vt:lpstr>
      <vt:lpstr>Wingdings</vt:lpstr>
      <vt:lpstr>Wingdings 2</vt:lpstr>
      <vt:lpstr>Wingdings 3</vt:lpstr>
      <vt:lpstr>Standarddesign</vt:lpstr>
      <vt:lpstr>Metro</vt:lpstr>
      <vt:lpstr>SVD Slow Control Overview and Network</vt:lpstr>
      <vt:lpstr>Introduction</vt:lpstr>
      <vt:lpstr>SVD Slow Control System Overview</vt:lpstr>
      <vt:lpstr>FADC related IOCs (1)</vt:lpstr>
      <vt:lpstr>FADC related IOCs (2)</vt:lpstr>
      <vt:lpstr>Power Supply IOCs</vt:lpstr>
      <vt:lpstr>Environmental Monitoring IOCs (1)</vt:lpstr>
      <vt:lpstr>Environmental Monitoring IOCs (2)</vt:lpstr>
      <vt:lpstr>Other IOCs / Systems</vt:lpstr>
      <vt:lpstr>Databases</vt:lpstr>
      <vt:lpstr>Responsibilities and Manpower</vt:lpstr>
      <vt:lpstr>Poorly Covered Tasks</vt:lpstr>
      <vt:lpstr>Network Configuration (Draft)</vt:lpstr>
      <vt:lpstr>SVD Networks</vt:lpstr>
      <vt:lpstr>Belle II Networks</vt:lpstr>
      <vt:lpstr>SVD SC/RC Computing HW</vt:lpstr>
      <vt:lpstr>Summary</vt:lpstr>
    </vt:vector>
  </TitlesOfParts>
  <Company>HEPHY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 Irmler</dc:creator>
  <cp:lastModifiedBy>Christian Irmler</cp:lastModifiedBy>
  <cp:revision>1159</cp:revision>
  <cp:lastPrinted>2012-02-05T20:44:11Z</cp:lastPrinted>
  <dcterms:created xsi:type="dcterms:W3CDTF">2008-09-01T14:36:39Z</dcterms:created>
  <dcterms:modified xsi:type="dcterms:W3CDTF">2016-09-14T08:14:59Z</dcterms:modified>
</cp:coreProperties>
</file>