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442" r:id="rId2"/>
    <p:sldId id="408" r:id="rId3"/>
    <p:sldId id="409" r:id="rId4"/>
    <p:sldId id="443" r:id="rId5"/>
    <p:sldId id="406" r:id="rId6"/>
    <p:sldId id="367" r:id="rId7"/>
    <p:sldId id="410" r:id="rId8"/>
    <p:sldId id="444" r:id="rId9"/>
    <p:sldId id="445" r:id="rId10"/>
    <p:sldId id="446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7" r:id="rId20"/>
    <p:sldId id="456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  <p:sldId id="466" r:id="rId30"/>
    <p:sldId id="467" r:id="rId31"/>
    <p:sldId id="468" r:id="rId32"/>
    <p:sldId id="469" r:id="rId33"/>
    <p:sldId id="470" r:id="rId34"/>
    <p:sldId id="471" r:id="rId35"/>
    <p:sldId id="472" r:id="rId36"/>
    <p:sldId id="473" r:id="rId37"/>
    <p:sldId id="474" r:id="rId38"/>
    <p:sldId id="475" r:id="rId39"/>
    <p:sldId id="476" r:id="rId40"/>
    <p:sldId id="447" r:id="rId41"/>
    <p:sldId id="404" r:id="rId42"/>
    <p:sldId id="382" r:id="rId4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60" autoAdjust="0"/>
  </p:normalViewPr>
  <p:slideViewPr>
    <p:cSldViewPr snapToGrid="0" snapToObjects="1">
      <p:cViewPr varScale="1">
        <p:scale>
          <a:sx n="76" d="100"/>
          <a:sy n="76" d="100"/>
        </p:scale>
        <p:origin x="-1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56"/>
    </p:cViewPr>
  </p:sorterViewPr>
  <p:notesViewPr>
    <p:cSldViewPr snapToGrid="0" snapToObjects="1">
      <p:cViewPr varScale="1">
        <p:scale>
          <a:sx n="71" d="100"/>
          <a:sy n="71" d="100"/>
        </p:scale>
        <p:origin x="-286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2F865-DDE1-2048-AE19-1921967CA386}" type="datetimeFigureOut">
              <a:rPr lang="de-DE" smtClean="0"/>
              <a:pPr/>
              <a:t>16/09/16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24C36-4767-9B42-BAB2-966741F00E7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44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1F4C4-9C60-E343-93D3-22CB62C4B236}" type="datetimeFigureOut">
              <a:rPr lang="de-DE" smtClean="0"/>
              <a:pPr/>
              <a:t>16/09/16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DAE9A-4EB9-AA4E-B050-793EE695BEE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784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38E-1EAD-4406-A47B-F44786E4D7B1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457200" y="1059288"/>
            <a:ext cx="82296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9/14/16</a:t>
            </a:r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C1FB30D-B214-4CC1-910E-BAE5EB1988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10th VXD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276850"/>
          </a:xfrm>
        </p:spPr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25302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103011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457200" y="3892373"/>
            <a:ext cx="82296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30300"/>
            <a:ext cx="4038600" cy="499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30300"/>
            <a:ext cx="4038600" cy="499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819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819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41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054100"/>
            <a:ext cx="8229600" cy="530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9/14/16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10th VXD Workshop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1F497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Relationship Id="rId3" Type="http://schemas.openxmlformats.org/officeDocument/2006/relationships/image" Target="../media/image41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5159375"/>
            <a:ext cx="9144000" cy="892576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0098" y="1942020"/>
            <a:ext cx="5622348" cy="132037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Status of SVD Production</a:t>
            </a:r>
            <a:br>
              <a:rPr lang="en-US" sz="3200" b="1" dirty="0" smtClean="0"/>
            </a:br>
            <a:r>
              <a:rPr lang="en-US" sz="3200" b="1" dirty="0" smtClean="0"/>
              <a:t>SVD Parallel Summary</a:t>
            </a:r>
            <a:endParaRPr lang="en-US" sz="32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0098" y="3210697"/>
            <a:ext cx="5454244" cy="957013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Christoph Schwanda (HEPHY Vienna)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For the Belle II SVD group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3223" y="5192403"/>
            <a:ext cx="85864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10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VXD Belle II Workshop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September 14-16, 2016, Santander, Spain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Bild 7" descr="belle2-logo.eps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28366" y="684479"/>
            <a:ext cx="894080" cy="730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520" y="684479"/>
            <a:ext cx="231314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3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Expected Origami readiness at KEK</a:t>
            </a:r>
            <a:endParaRPr kumimoji="1"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918389"/>
              </p:ext>
            </p:extLst>
          </p:nvPr>
        </p:nvGraphicFramePr>
        <p:xfrm>
          <a:off x="827584" y="980728"/>
          <a:ext cx="7776864" cy="5040546"/>
        </p:xfrm>
        <a:graphic>
          <a:graphicData uri="http://schemas.openxmlformats.org/drawingml/2006/table">
            <a:tbl>
              <a:tblPr/>
              <a:tblGrid>
                <a:gridCol w="1362868"/>
                <a:gridCol w="1316019"/>
                <a:gridCol w="1703585"/>
                <a:gridCol w="1720620"/>
                <a:gridCol w="1673772"/>
              </a:tblGrid>
              <a:tr h="240026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sng" strike="noStrike">
                          <a:solidFill>
                            <a:srgbClr val="0000FF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O+Z ready@KEK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OCE ready@KEK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O-Z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ready@KEK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week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2016/9/5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18 (3 shipped)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22 (8 shipped)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25 (12 shipped)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2016/9/12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VXD workshop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2016/9/19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"Silver week"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2016/9/26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2016/10/3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70C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2016/10/10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2016/10/17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B2GM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+13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2016/10/24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2016/10/31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+10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2016/11/7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ja-JP" altLang="en-US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2016/11/14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+12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2016/11/21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2016/11/28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+11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2016/12/5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2016/12/12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2016/12/19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+4 +1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+11 +1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2016/12/26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2017/1/2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New Year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24002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2017/1/9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3203848" y="6165304"/>
            <a:ext cx="5717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Numbers in future </a:t>
            </a:r>
            <a:r>
              <a:rPr lang="en-US" altLang="ja-JP" dirty="0" smtClean="0"/>
              <a:t>are before acceptance inspection at KEK</a:t>
            </a:r>
          </a:p>
          <a:p>
            <a:r>
              <a:rPr kumimoji="1" lang="en-US" altLang="ja-JP" dirty="0" smtClean="0"/>
              <a:t>Assumed to resume APV gluing on Sep. 26</a:t>
            </a:r>
            <a:endParaRPr kumimoji="1" lang="ja-JP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74748" y="186636"/>
            <a:ext cx="119780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Koji Hara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759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Space </a:t>
            </a:r>
            <a:r>
              <a:rPr lang="de-AT" dirty="0" err="1" smtClean="0"/>
              <a:t>Around</a:t>
            </a:r>
            <a:r>
              <a:rPr lang="de-AT" dirty="0" smtClean="0"/>
              <a:t> DOCK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Latest</a:t>
            </a:r>
            <a:r>
              <a:rPr lang="de-AT" dirty="0" smtClean="0"/>
              <a:t> Drawing </a:t>
            </a:r>
            <a:r>
              <a:rPr lang="de-AT" dirty="0" err="1" smtClean="0"/>
              <a:t>by</a:t>
            </a:r>
            <a:r>
              <a:rPr lang="de-AT" dirty="0" smtClean="0"/>
              <a:t> </a:t>
            </a:r>
            <a:r>
              <a:rPr lang="de-AT" dirty="0" err="1" smtClean="0"/>
              <a:t>Tscharlie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71088" cy="365125"/>
          </a:xfrm>
        </p:spPr>
        <p:txBody>
          <a:bodyPr/>
          <a:lstStyle/>
          <a:p>
            <a:fld id="{B6F15528-21DE-4FAA-801E-634DDDAF4B2B}" type="slidenum">
              <a:rPr lang="en-US" noProof="0" smtClean="0"/>
              <a:pPr/>
              <a:t>11</a:t>
            </a:fld>
            <a:endParaRPr lang="en-US" noProof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b="2714"/>
          <a:stretch/>
        </p:blipFill>
        <p:spPr>
          <a:xfrm>
            <a:off x="0" y="2065108"/>
            <a:ext cx="9144000" cy="4335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29500" y="186636"/>
            <a:ext cx="154305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Markus </a:t>
            </a:r>
            <a:r>
              <a:rPr lang="en-US" dirty="0" err="1" smtClean="0">
                <a:solidFill>
                  <a:srgbClr val="FF0000"/>
                </a:solidFill>
              </a:rPr>
              <a:t>Friedl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1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7990"/>
            <a:ext cx="8001000" cy="4766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L4 Origami Pipe 3D </a:t>
            </a:r>
            <a:r>
              <a:rPr lang="de-AT" dirty="0" err="1" smtClean="0"/>
              <a:t>Bending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7610999" y="1952625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</a:rPr>
              <a:t>Florian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9500" y="186636"/>
            <a:ext cx="154305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Markus </a:t>
            </a:r>
            <a:r>
              <a:rPr lang="en-US" dirty="0" err="1" smtClean="0">
                <a:solidFill>
                  <a:srgbClr val="FF0000"/>
                </a:solidFill>
              </a:rPr>
              <a:t>Friedl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02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smtClean="0"/>
              <a:t>Result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4419600"/>
            <a:ext cx="8229600" cy="1935960"/>
          </a:xfrm>
        </p:spPr>
        <p:txBody>
          <a:bodyPr>
            <a:normAutofit fontScale="92500" lnSpcReduction="10000"/>
          </a:bodyPr>
          <a:lstStyle/>
          <a:p>
            <a:r>
              <a:rPr lang="de-AT" dirty="0" err="1" smtClean="0"/>
              <a:t>Left</a:t>
            </a:r>
            <a:r>
              <a:rPr lang="de-AT" dirty="0" smtClean="0"/>
              <a:t>: after 3D </a:t>
            </a:r>
            <a:r>
              <a:rPr lang="de-AT" dirty="0" err="1" smtClean="0"/>
              <a:t>bending</a:t>
            </a:r>
            <a:endParaRPr lang="de-AT" dirty="0" smtClean="0"/>
          </a:p>
          <a:p>
            <a:r>
              <a:rPr lang="de-AT" dirty="0" err="1" smtClean="0"/>
              <a:t>Right</a:t>
            </a:r>
            <a:r>
              <a:rPr lang="de-AT" dirty="0" smtClean="0"/>
              <a:t>: after </a:t>
            </a:r>
            <a:r>
              <a:rPr lang="de-AT" dirty="0" err="1" smtClean="0"/>
              <a:t>inlet</a:t>
            </a:r>
            <a:r>
              <a:rPr lang="de-AT" dirty="0" smtClean="0"/>
              <a:t>/</a:t>
            </a:r>
            <a:r>
              <a:rPr lang="de-AT" dirty="0" err="1" smtClean="0"/>
              <a:t>outlet</a:t>
            </a:r>
            <a:r>
              <a:rPr lang="de-AT" dirty="0" smtClean="0"/>
              <a:t> </a:t>
            </a:r>
            <a:r>
              <a:rPr lang="de-AT" dirty="0" err="1" smtClean="0"/>
              <a:t>bending</a:t>
            </a:r>
            <a:r>
              <a:rPr lang="de-AT" dirty="0" smtClean="0"/>
              <a:t> (</a:t>
            </a:r>
            <a:r>
              <a:rPr lang="de-AT" dirty="0" err="1" smtClean="0"/>
              <a:t>manual</a:t>
            </a:r>
            <a:r>
              <a:rPr lang="de-AT" dirty="0" smtClean="0"/>
              <a:t>)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cutting</a:t>
            </a:r>
            <a:endParaRPr lang="de-AT" dirty="0" smtClean="0"/>
          </a:p>
          <a:p>
            <a:pPr lvl="1"/>
            <a:r>
              <a:rPr lang="de-AT" dirty="0" smtClean="0"/>
              <a:t>Needs </a:t>
            </a:r>
            <a:r>
              <a:rPr lang="de-AT" dirty="0" err="1" smtClean="0"/>
              <a:t>more</a:t>
            </a:r>
            <a:r>
              <a:rPr lang="de-AT" dirty="0" smtClean="0"/>
              <a:t> </a:t>
            </a:r>
            <a:r>
              <a:rPr lang="de-AT" dirty="0" err="1" smtClean="0"/>
              <a:t>practicing</a:t>
            </a:r>
            <a:r>
              <a:rPr lang="de-AT" dirty="0" smtClean="0"/>
              <a:t>…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13</a:t>
            </a:fld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5" y="1524001"/>
            <a:ext cx="5889062" cy="27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88" y="1529962"/>
            <a:ext cx="5781112" cy="27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29500" y="186636"/>
            <a:ext cx="154305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Markus </a:t>
            </a:r>
            <a:r>
              <a:rPr lang="en-US" dirty="0" err="1" smtClean="0">
                <a:solidFill>
                  <a:srgbClr val="FF0000"/>
                </a:solidFill>
              </a:rPr>
              <a:t>Friedl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8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de-AT" dirty="0" err="1" smtClean="0"/>
              <a:t>Preparation</a:t>
            </a:r>
            <a:r>
              <a:rPr lang="de-AT" dirty="0"/>
              <a:t> </a:t>
            </a:r>
            <a:r>
              <a:rPr lang="de-AT" dirty="0" smtClean="0"/>
              <a:t>Test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Brazing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4875"/>
            <a:ext cx="8229600" cy="5276850"/>
          </a:xfrm>
        </p:spPr>
        <p:txBody>
          <a:bodyPr/>
          <a:lstStyle/>
          <a:p>
            <a:r>
              <a:rPr lang="de-AT" dirty="0" err="1" smtClean="0"/>
              <a:t>We</a:t>
            </a:r>
            <a:r>
              <a:rPr lang="de-AT" dirty="0" smtClean="0"/>
              <a:t> </a:t>
            </a:r>
            <a:r>
              <a:rPr lang="de-AT" dirty="0" err="1" smtClean="0"/>
              <a:t>can</a:t>
            </a:r>
            <a:r>
              <a:rPr lang="de-AT" dirty="0" smtClean="0"/>
              <a:t> </a:t>
            </a:r>
            <a:r>
              <a:rPr lang="de-AT" dirty="0" err="1" smtClean="0"/>
              <a:t>achieve</a:t>
            </a:r>
            <a:r>
              <a:rPr lang="de-AT" dirty="0" smtClean="0"/>
              <a:t> </a:t>
            </a:r>
            <a:r>
              <a:rPr lang="de-AT" dirty="0" err="1" smtClean="0"/>
              <a:t>homogeneous</a:t>
            </a:r>
            <a:r>
              <a:rPr lang="de-AT" dirty="0" smtClean="0"/>
              <a:t> </a:t>
            </a:r>
            <a:r>
              <a:rPr lang="de-AT" dirty="0" err="1" smtClean="0"/>
              <a:t>heat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(</a:t>
            </a:r>
            <a:r>
              <a:rPr lang="de-AT" dirty="0" err="1" smtClean="0"/>
              <a:t>dummy</a:t>
            </a:r>
            <a:r>
              <a:rPr lang="de-AT" dirty="0" smtClean="0"/>
              <a:t>) </a:t>
            </a:r>
            <a:r>
              <a:rPr lang="de-AT" dirty="0" err="1" smtClean="0"/>
              <a:t>Streuli</a:t>
            </a:r>
            <a:r>
              <a:rPr lang="de-AT" dirty="0" smtClean="0"/>
              <a:t> </a:t>
            </a:r>
            <a:r>
              <a:rPr lang="de-AT" dirty="0" err="1" smtClean="0"/>
              <a:t>using</a:t>
            </a:r>
            <a:r>
              <a:rPr lang="de-AT" dirty="0" smtClean="0"/>
              <a:t> a </a:t>
            </a:r>
            <a:r>
              <a:rPr lang="de-AT" dirty="0" err="1" smtClean="0"/>
              <a:t>copper</a:t>
            </a:r>
            <a:r>
              <a:rPr lang="de-AT" dirty="0" smtClean="0"/>
              <a:t> block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acetylene</a:t>
            </a:r>
            <a:r>
              <a:rPr lang="de-AT" dirty="0" smtClean="0"/>
              <a:t>/</a:t>
            </a:r>
            <a:r>
              <a:rPr lang="de-AT" dirty="0" err="1" smtClean="0"/>
              <a:t>oxygen</a:t>
            </a:r>
            <a:r>
              <a:rPr lang="de-AT" dirty="0" smtClean="0"/>
              <a:t> </a:t>
            </a:r>
            <a:r>
              <a:rPr lang="de-AT" dirty="0" err="1" smtClean="0"/>
              <a:t>burner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14</a:t>
            </a:fld>
            <a:endParaRPr lang="en-US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2440000"/>
            <a:ext cx="5981700" cy="3884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842680" y="2057400"/>
            <a:ext cx="2819400" cy="152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" y="2881952"/>
            <a:ext cx="1449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AT" sz="2400" dirty="0" smtClean="0"/>
              <a:t>778°C</a:t>
            </a:r>
          </a:p>
          <a:p>
            <a:pPr algn="r"/>
            <a:r>
              <a:rPr lang="de-AT" sz="2400" dirty="0" err="1" smtClean="0"/>
              <a:t>measured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err="1" smtClean="0"/>
              <a:t>here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518884" y="3316299"/>
            <a:ext cx="3204380" cy="432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5110" y="4567535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AT" sz="2400" dirty="0" smtClean="0"/>
              <a:t>Pipe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518884" y="4775686"/>
            <a:ext cx="2519716" cy="24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71800" y="2362200"/>
            <a:ext cx="2057400" cy="954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29500" y="186636"/>
            <a:ext cx="154305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Markus </a:t>
            </a:r>
            <a:r>
              <a:rPr lang="en-US" dirty="0" err="1" smtClean="0">
                <a:solidFill>
                  <a:srgbClr val="FF0000"/>
                </a:solidFill>
              </a:rPr>
              <a:t>Friedl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9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CO2 cooling system setup at KEK B1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314476" y="4475992"/>
            <a:ext cx="8677139" cy="1942063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From 1 CO2 bottle, about </a:t>
            </a:r>
            <a:r>
              <a:rPr lang="en-US" altLang="ja-JP" dirty="0"/>
              <a:t>20kg CO2 is available for the CO2 </a:t>
            </a:r>
            <a:r>
              <a:rPr lang="en-US" altLang="ja-JP" dirty="0" smtClean="0"/>
              <a:t>system</a:t>
            </a:r>
          </a:p>
          <a:p>
            <a:pPr lvl="1"/>
            <a:r>
              <a:rPr lang="en-US" altLang="ja-JP" dirty="0" smtClean="0"/>
              <a:t>(actual amount of CO2 inside the bottle is 30kg)</a:t>
            </a:r>
            <a:r>
              <a:rPr lang="en-US" altLang="ja-JP" dirty="0"/>
              <a:t>.</a:t>
            </a:r>
          </a:p>
          <a:p>
            <a:r>
              <a:rPr lang="en-US" altLang="ja-JP" dirty="0" smtClean="0"/>
              <a:t>Currently, once one CO2 bottle gets empty, we have to switch off the CO2 cooling system, connect to another bottle, and then restart the CO2 system.</a:t>
            </a:r>
            <a:endParaRPr lang="en-US" altLang="ja-JP" dirty="0"/>
          </a:p>
          <a:p>
            <a:r>
              <a:rPr lang="en-US" altLang="ja-JP" dirty="0" smtClean="0"/>
              <a:t>In future, we will implement switching valves, which enable us continuous switching the bottles without stop of the system.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862" y="1125612"/>
            <a:ext cx="4590144" cy="3060096"/>
          </a:xfrm>
          <a:prstGeom prst="rect">
            <a:avLst/>
          </a:prstGeom>
        </p:spPr>
      </p:pic>
      <p:pic>
        <p:nvPicPr>
          <p:cNvPr id="9" name="図 8" descr="IMG_509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44030" y="1634788"/>
            <a:ext cx="3061103" cy="2040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3251" y="170761"/>
            <a:ext cx="205105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Katsuro</a:t>
            </a:r>
            <a:r>
              <a:rPr lang="en-US" dirty="0" smtClean="0">
                <a:solidFill>
                  <a:srgbClr val="FF0000"/>
                </a:solidFill>
              </a:rPr>
              <a:t> Nakamura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3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>
          <a:xfrm>
            <a:off x="457200" y="322263"/>
            <a:ext cx="8229600" cy="620410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dirty="0" smtClean="0"/>
              <a:t>Comparison the results </a:t>
            </a:r>
            <a:r>
              <a:rPr lang="en-US" altLang="ja-JP" sz="3600" dirty="0" smtClean="0"/>
              <a:t>with before shipment</a:t>
            </a:r>
            <a:endParaRPr kumimoji="1" lang="ja-JP" altLang="en-US" sz="3600" dirty="0"/>
          </a:p>
        </p:txBody>
      </p:sp>
      <p:sp>
        <p:nvSpPr>
          <p:cNvPr id="19" name="コンテンツ プレースホルダー 18"/>
          <p:cNvSpPr>
            <a:spLocks noGrp="1"/>
          </p:cNvSpPr>
          <p:nvPr>
            <p:ph idx="1"/>
          </p:nvPr>
        </p:nvSpPr>
        <p:spPr>
          <a:xfrm>
            <a:off x="684213" y="5092648"/>
            <a:ext cx="7848600" cy="1409317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Results in 2.2 g/s shows good consistency with Lukas’s measurement and </a:t>
            </a:r>
            <a:r>
              <a:rPr lang="en-US" altLang="ja-JP" dirty="0" smtClean="0">
                <a:solidFill>
                  <a:schemeClr val="accent6"/>
                </a:solidFill>
              </a:rPr>
              <a:t>a enough cooling power for 100W load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But, Results in 3 g/s and 4 g/s are higher temperature than Lukas’s measurement and our 2.2 g/s result</a:t>
            </a:r>
            <a:r>
              <a:rPr kumimoji="1" lang="en-US" altLang="ja-JP" dirty="0" smtClean="0"/>
              <a:t>.</a:t>
            </a:r>
          </a:p>
          <a:p>
            <a:pPr lvl="1"/>
            <a:r>
              <a:rPr lang="en-US" altLang="ja-JP" dirty="0"/>
              <a:t>T</a:t>
            </a:r>
            <a:r>
              <a:rPr lang="en-US" altLang="ja-JP" dirty="0" smtClean="0"/>
              <a:t>hey looks inconsistent with our 2.2 g/s result.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16</a:t>
            </a:fld>
            <a:endParaRPr kumimoji="1" lang="ja-JP" altLang="en-US"/>
          </a:p>
        </p:txBody>
      </p:sp>
      <p:grpSp>
        <p:nvGrpSpPr>
          <p:cNvPr id="29" name="図形グループ 28"/>
          <p:cNvGrpSpPr/>
          <p:nvPr/>
        </p:nvGrpSpPr>
        <p:grpSpPr>
          <a:xfrm>
            <a:off x="1295781" y="1196835"/>
            <a:ext cx="6450854" cy="3840629"/>
            <a:chOff x="1295781" y="1276210"/>
            <a:chExt cx="6450854" cy="3840629"/>
          </a:xfrm>
        </p:grpSpPr>
        <p:pic>
          <p:nvPicPr>
            <p:cNvPr id="9" name="図 8" descr="Screen Shot 2016-09-11 at 19.49.05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8146" y="1276210"/>
              <a:ext cx="6148489" cy="3840629"/>
            </a:xfrm>
            <a:prstGeom prst="rect">
              <a:avLst/>
            </a:prstGeom>
          </p:spPr>
        </p:pic>
        <p:sp>
          <p:nvSpPr>
            <p:cNvPr id="10" name="円/楕円 9"/>
            <p:cNvSpPr/>
            <p:nvPr/>
          </p:nvSpPr>
          <p:spPr>
            <a:xfrm>
              <a:off x="6427970" y="3919744"/>
              <a:ext cx="70141" cy="7279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5386578" y="3861514"/>
              <a:ext cx="70141" cy="7279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7073258" y="3296511"/>
              <a:ext cx="70141" cy="7279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427970" y="3199507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100W</a:t>
              </a:r>
              <a:endParaRPr kumimoji="1" lang="ja-JP" altLang="en-US" sz="12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702193" y="2178859"/>
              <a:ext cx="1547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Measurement (Lukas)</a:t>
              </a:r>
              <a:endParaRPr kumimoji="1" lang="ja-JP" altLang="en-US" sz="1200" dirty="0"/>
            </a:p>
          </p:txBody>
        </p:sp>
        <p:sp>
          <p:nvSpPr>
            <p:cNvPr id="16" name="左中かっこ 15"/>
            <p:cNvSpPr/>
            <p:nvPr/>
          </p:nvSpPr>
          <p:spPr>
            <a:xfrm>
              <a:off x="6205505" y="1799693"/>
              <a:ext cx="108498" cy="1085817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7068423" y="3049776"/>
              <a:ext cx="70141" cy="7279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536825" y="2936129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0W</a:t>
              </a:r>
              <a:endParaRPr kumimoji="1" lang="ja-JP" altLang="en-US" sz="1200" dirty="0"/>
            </a:p>
          </p:txBody>
        </p:sp>
        <p:sp>
          <p:nvSpPr>
            <p:cNvPr id="22" name="左中かっこ 21"/>
            <p:cNvSpPr/>
            <p:nvPr/>
          </p:nvSpPr>
          <p:spPr>
            <a:xfrm>
              <a:off x="6212765" y="2975943"/>
              <a:ext cx="101238" cy="500563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520768" y="3061007"/>
              <a:ext cx="17563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Measurement (</a:t>
              </a:r>
              <a:r>
                <a:rPr lang="en-US" altLang="ja-JP" sz="1200" dirty="0" err="1" smtClean="0"/>
                <a:t>Kambara</a:t>
              </a:r>
              <a:r>
                <a:rPr lang="en-US" altLang="ja-JP" sz="1200" dirty="0" smtClean="0"/>
                <a:t>)</a:t>
              </a:r>
              <a:endParaRPr kumimoji="1" lang="ja-JP" altLang="en-US" sz="1200" dirty="0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6423135" y="4096334"/>
              <a:ext cx="70141" cy="7279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5390225" y="4055214"/>
              <a:ext cx="70141" cy="7279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4587120" y="4231804"/>
              <a:ext cx="70141" cy="7279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4583473" y="4086484"/>
              <a:ext cx="70141" cy="7279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295781" y="1294193"/>
              <a:ext cx="2886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Pipe temperature w/ heater</a:t>
              </a:r>
              <a:endParaRPr kumimoji="1" lang="ja-JP" altLang="en-US" b="1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953251" y="139011"/>
            <a:ext cx="205105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Katsuro</a:t>
            </a:r>
            <a:r>
              <a:rPr lang="en-US" dirty="0" smtClean="0">
                <a:solidFill>
                  <a:srgbClr val="FF0000"/>
                </a:solidFill>
              </a:rPr>
              <a:t> Nakamura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3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SVD SC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36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SVD Slow Control System Overview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C. Irmler (HEPHY Vienna)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14 Sept. 2016</a:t>
            </a:r>
            <a:endParaRPr lang="de-AT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61" y="1511479"/>
            <a:ext cx="8136904" cy="4987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0125" y="139011"/>
            <a:ext cx="165417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Christian </a:t>
            </a:r>
            <a:r>
              <a:rPr lang="en-US" dirty="0" err="1" smtClean="0">
                <a:solidFill>
                  <a:srgbClr val="FF0000"/>
                </a:solidFill>
              </a:rPr>
              <a:t>Irmler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3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Network Configuration (Draft)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C. Irmler (HEPHY Vienna)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14 Sept. 2016</a:t>
            </a:r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17895"/>
            <a:ext cx="8784976" cy="3939297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611560" y="5157192"/>
            <a:ext cx="8532440" cy="1440458"/>
          </a:xfrm>
        </p:spPr>
        <p:txBody>
          <a:bodyPr/>
          <a:lstStyle/>
          <a:p>
            <a:r>
              <a:rPr lang="en-US" sz="2000" dirty="0" smtClean="0"/>
              <a:t>First draft, assuming that IOCs are distributed among 2 servers</a:t>
            </a:r>
          </a:p>
          <a:p>
            <a:pPr lvl="1"/>
            <a:r>
              <a:rPr lang="en-US" sz="1600" dirty="0" smtClean="0"/>
              <a:t>One for FADC related IOCs and a second for the rest (PS, environment, etc.)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To be discussed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Remote connection to our machines via </a:t>
            </a:r>
            <a:r>
              <a:rPr lang="en-US" sz="2000" dirty="0" err="1" smtClean="0">
                <a:sym typeface="Wingdings" panose="05000000000000000000" pitchFamily="2" charset="2"/>
              </a:rPr>
              <a:t>bdaq</a:t>
            </a:r>
            <a:r>
              <a:rPr lang="en-US" sz="2000" dirty="0" smtClean="0">
                <a:sym typeface="Wingdings" panose="05000000000000000000" pitchFamily="2" charset="2"/>
              </a:rPr>
              <a:t> and access gateway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350125" y="139011"/>
            <a:ext cx="165417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Christian </a:t>
            </a:r>
            <a:r>
              <a:rPr lang="en-US" dirty="0" err="1" smtClean="0">
                <a:solidFill>
                  <a:srgbClr val="FF0000"/>
                </a:solidFill>
              </a:rPr>
              <a:t>Irmler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XD with SVD-Rev2.2 PXD- Rev12.d -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0" y="1617303"/>
            <a:ext cx="7002246" cy="408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834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Components of the Belle II SVD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98536" y="4570610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Ladders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969583" y="2650373"/>
            <a:ext cx="24247" cy="1844713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01775" y="2820285"/>
            <a:ext cx="220813" cy="1674801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771800" y="2383722"/>
            <a:ext cx="222030" cy="211136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993830" y="2938405"/>
            <a:ext cx="437996" cy="157129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31100" y="4012307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End rings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1656244" y="2650373"/>
            <a:ext cx="513401" cy="136193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0"/>
          </p:cNvCxnSpPr>
          <p:nvPr/>
        </p:nvCxnSpPr>
        <p:spPr>
          <a:xfrm flipV="1">
            <a:off x="1656244" y="2820285"/>
            <a:ext cx="722927" cy="1192022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0"/>
          </p:cNvCxnSpPr>
          <p:nvPr/>
        </p:nvCxnSpPr>
        <p:spPr>
          <a:xfrm flipV="1">
            <a:off x="1656244" y="2995010"/>
            <a:ext cx="988665" cy="1017297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2435" y="1835400"/>
            <a:ext cx="141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Carbon fiber</a:t>
            </a:r>
            <a:br>
              <a:rPr lang="en-US" dirty="0" smtClean="0"/>
            </a:br>
            <a:r>
              <a:rPr lang="en-US" dirty="0" smtClean="0"/>
              <a:t>(CF) cone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6" idx="2"/>
          </p:cNvCxnSpPr>
          <p:nvPr/>
        </p:nvCxnSpPr>
        <p:spPr>
          <a:xfrm>
            <a:off x="818718" y="2481731"/>
            <a:ext cx="1184047" cy="291279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151026" y="2006654"/>
            <a:ext cx="1164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End flange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>
          <a:xfrm flipH="1">
            <a:off x="6591766" y="2345208"/>
            <a:ext cx="1141310" cy="284270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8"/>
          <p:cNvSpPr txBox="1"/>
          <p:nvPr/>
        </p:nvSpPr>
        <p:spPr>
          <a:xfrm>
            <a:off x="2125287" y="5161942"/>
            <a:ext cx="3825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PXD</a:t>
            </a:r>
            <a:br>
              <a:rPr lang="en-US" dirty="0" smtClean="0"/>
            </a:br>
            <a:r>
              <a:rPr lang="en-US" dirty="0" smtClean="0"/>
              <a:t>(independent sub-detector inside SVD)</a:t>
            </a:r>
            <a:endParaRPr lang="en-US" dirty="0"/>
          </a:p>
        </p:txBody>
      </p:sp>
      <p:cxnSp>
        <p:nvCxnSpPr>
          <p:cNvPr id="45" name="Straight Arrow Connector 16"/>
          <p:cNvCxnSpPr>
            <a:stCxn id="44" idx="0"/>
          </p:cNvCxnSpPr>
          <p:nvPr/>
        </p:nvCxnSpPr>
        <p:spPr>
          <a:xfrm flipH="1" flipV="1">
            <a:off x="3607529" y="3212504"/>
            <a:ext cx="430433" cy="194943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39"/>
          <p:cNvSpPr txBox="1"/>
          <p:nvPr/>
        </p:nvSpPr>
        <p:spPr>
          <a:xfrm>
            <a:off x="5327829" y="1777944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Outer CF shell</a:t>
            </a:r>
            <a:endParaRPr lang="en-US" dirty="0"/>
          </a:p>
        </p:txBody>
      </p:sp>
      <p:cxnSp>
        <p:nvCxnSpPr>
          <p:cNvPr id="55" name="Straight Arrow Connector 40"/>
          <p:cNvCxnSpPr>
            <a:stCxn id="54" idx="2"/>
          </p:cNvCxnSpPr>
          <p:nvPr/>
        </p:nvCxnSpPr>
        <p:spPr>
          <a:xfrm flipH="1">
            <a:off x="5600701" y="2116498"/>
            <a:ext cx="480700" cy="365233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39"/>
          <p:cNvSpPr txBox="1"/>
          <p:nvPr/>
        </p:nvSpPr>
        <p:spPr>
          <a:xfrm>
            <a:off x="6947347" y="4992665"/>
            <a:ext cx="1164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Beam pipe</a:t>
            </a:r>
            <a:endParaRPr lang="en-US" dirty="0"/>
          </a:p>
        </p:txBody>
      </p:sp>
      <p:cxnSp>
        <p:nvCxnSpPr>
          <p:cNvPr id="62" name="Straight Arrow Connector 40"/>
          <p:cNvCxnSpPr>
            <a:stCxn id="61" idx="0"/>
          </p:cNvCxnSpPr>
          <p:nvPr/>
        </p:nvCxnSpPr>
        <p:spPr>
          <a:xfrm flipH="1" flipV="1">
            <a:off x="6947347" y="4378565"/>
            <a:ext cx="582050" cy="6141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95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Poorly Covered Tasks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following tasks and subsystems are not or just poorly covered</a:t>
            </a:r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FOS </a:t>
            </a:r>
            <a:endParaRPr lang="en-US" sz="240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lvl="1"/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Same system as PXD, but can we also share IOC?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Suppose we can use same IOC, but should run on SVD server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Need to implement SVD specific CSS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Coordination of SC activities  SC group management 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So far, partly done by myself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Will be busy with L5 assembly until summer 2017</a:t>
            </a:r>
          </a:p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Databases, archiver, gateways, system and </a:t>
            </a:r>
            <a:r>
              <a:rPr lang="en-US" sz="2400" dirty="0">
                <a:solidFill>
                  <a:srgbClr val="C00000"/>
                </a:solidFill>
                <a:sym typeface="Wingdings" panose="05000000000000000000" pitchFamily="2" charset="2"/>
              </a:rPr>
              <a:t>network</a:t>
            </a:r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architecture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C. Irmler (HEPHY Vienna)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14 Sept. 2016</a:t>
            </a:r>
            <a:endParaRPr lang="de-AT"/>
          </a:p>
        </p:txBody>
      </p:sp>
      <p:sp>
        <p:nvSpPr>
          <p:cNvPr id="6" name="TextBox 5"/>
          <p:cNvSpPr txBox="1"/>
          <p:nvPr/>
        </p:nvSpPr>
        <p:spPr>
          <a:xfrm>
            <a:off x="7350125" y="139011"/>
            <a:ext cx="165417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Christian </a:t>
            </a:r>
            <a:r>
              <a:rPr lang="en-US" dirty="0" err="1" smtClean="0">
                <a:solidFill>
                  <a:srgbClr val="FF0000"/>
                </a:solidFill>
              </a:rPr>
              <a:t>Irmler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3" name="Picture 2" descr="fadc_sc_ha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40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3999" y="139011"/>
            <a:ext cx="113030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Hao</a:t>
            </a:r>
            <a:r>
              <a:rPr lang="en-US" dirty="0" smtClean="0">
                <a:solidFill>
                  <a:srgbClr val="FF0000"/>
                </a:solidFill>
              </a:rPr>
              <a:t> Yin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5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3" name="Picture 2" descr="fadc_sc_ha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9186302" cy="688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3999" y="139011"/>
            <a:ext cx="113030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Hao</a:t>
            </a:r>
            <a:r>
              <a:rPr lang="en-US" dirty="0" smtClean="0">
                <a:solidFill>
                  <a:srgbClr val="FF0000"/>
                </a:solidFill>
              </a:rPr>
              <a:t> Yin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9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3" name="Picture 2" descr="fadc_sc_ha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9144000" cy="6851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3999" y="139011"/>
            <a:ext cx="113030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Hao</a:t>
            </a:r>
            <a:r>
              <a:rPr lang="en-US" dirty="0" smtClean="0">
                <a:solidFill>
                  <a:srgbClr val="FF0000"/>
                </a:solidFill>
              </a:rPr>
              <a:t> Yin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0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3" name="Picture 2" descr="monitors_lancer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2375" y="139011"/>
            <a:ext cx="143192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Livio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Lanceri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0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3" name="Picture 2" descr="monitors_lancer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2375" y="139011"/>
            <a:ext cx="143192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Livio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Lanceri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9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3" name="Picture 2" descr="monitors_lancer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2375" y="139011"/>
            <a:ext cx="143192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Livio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Lanceri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think we need a broader discussion to finalize the interlocks</a:t>
            </a:r>
          </a:p>
          <a:p>
            <a:r>
              <a:rPr lang="en-US" dirty="0" smtClean="0"/>
              <a:t>Maybe we can foresee time for this at the October B2GM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94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SVD DAQ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22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3" name="Picture 2" descr="fadc_thalmei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7375" y="139011"/>
            <a:ext cx="20669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Richard </a:t>
            </a:r>
            <a:r>
              <a:rPr lang="en-US" dirty="0" err="1" smtClean="0">
                <a:solidFill>
                  <a:srgbClr val="FF0000"/>
                </a:solidFill>
              </a:rPr>
              <a:t>Thalmeier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8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22185" y="274638"/>
            <a:ext cx="7576726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ladders</a:t>
            </a:r>
            <a:endParaRPr lang="en-US" dirty="0"/>
          </a:p>
        </p:txBody>
      </p:sp>
      <p:pic>
        <p:nvPicPr>
          <p:cNvPr id="36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r="5870"/>
          <a:stretch/>
        </p:blipFill>
        <p:spPr>
          <a:xfrm>
            <a:off x="1907704" y="4077072"/>
            <a:ext cx="3888802" cy="2285715"/>
          </a:xfrm>
          <a:prstGeom prst="rect">
            <a:avLst/>
          </a:prstGeom>
        </p:spPr>
      </p:pic>
      <p:pic>
        <p:nvPicPr>
          <p:cNvPr id="37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r="4740"/>
          <a:stretch/>
        </p:blipFill>
        <p:spPr>
          <a:xfrm>
            <a:off x="1907623" y="3458658"/>
            <a:ext cx="4918422" cy="2605715"/>
          </a:xfrm>
          <a:prstGeom prst="rect">
            <a:avLst/>
          </a:prstGeom>
        </p:spPr>
      </p:pic>
      <p:pic>
        <p:nvPicPr>
          <p:cNvPr id="38" name="図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r="8522"/>
          <a:stretch/>
        </p:blipFill>
        <p:spPr>
          <a:xfrm>
            <a:off x="1475656" y="2204864"/>
            <a:ext cx="6110793" cy="3382857"/>
          </a:xfrm>
          <a:prstGeom prst="rect">
            <a:avLst/>
          </a:prstGeom>
        </p:spPr>
      </p:pic>
      <p:pic>
        <p:nvPicPr>
          <p:cNvPr id="39" name="図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r="3739"/>
          <a:stretch/>
        </p:blipFill>
        <p:spPr>
          <a:xfrm>
            <a:off x="1116416" y="1268760"/>
            <a:ext cx="7487951" cy="3794286"/>
          </a:xfrm>
          <a:prstGeom prst="rect">
            <a:avLst/>
          </a:prstGeom>
        </p:spPr>
      </p:pic>
      <p:sp>
        <p:nvSpPr>
          <p:cNvPr id="42" name="テキスト ボックス 14"/>
          <p:cNvSpPr txBox="1"/>
          <p:nvPr/>
        </p:nvSpPr>
        <p:spPr>
          <a:xfrm>
            <a:off x="196051" y="1115452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L6 Ladder</a:t>
            </a:r>
            <a:br>
              <a:rPr kumimoji="1" lang="en-US" altLang="ja-JP" dirty="0" smtClean="0"/>
            </a:br>
            <a:r>
              <a:rPr kumimoji="1" lang="en-US" altLang="ja-JP" sz="1400" dirty="0" smtClean="0"/>
              <a:t>(</a:t>
            </a:r>
            <a:r>
              <a:rPr kumimoji="1" lang="en-US" altLang="ja-JP" sz="1400" dirty="0" err="1" smtClean="0"/>
              <a:t>Kavli</a:t>
            </a:r>
            <a:r>
              <a:rPr kumimoji="1" lang="en-US" altLang="ja-JP" sz="1400" dirty="0" smtClean="0"/>
              <a:t> IPMU)</a:t>
            </a:r>
            <a:endParaRPr kumimoji="1" lang="ja-JP" altLang="en-US" sz="1400" dirty="0"/>
          </a:p>
        </p:txBody>
      </p:sp>
      <p:sp>
        <p:nvSpPr>
          <p:cNvPr id="43" name="テキスト ボックス 15"/>
          <p:cNvSpPr txBox="1"/>
          <p:nvPr/>
        </p:nvSpPr>
        <p:spPr>
          <a:xfrm>
            <a:off x="178345" y="2301956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L5 Ladder</a:t>
            </a:r>
          </a:p>
          <a:p>
            <a:r>
              <a:rPr kumimoji="1" lang="en-US" altLang="ja-JP" sz="1400" dirty="0" smtClean="0"/>
              <a:t>(HEPHY)</a:t>
            </a:r>
            <a:endParaRPr kumimoji="1" lang="ja-JP" altLang="en-US" sz="1400" dirty="0"/>
          </a:p>
        </p:txBody>
      </p:sp>
      <p:sp>
        <p:nvSpPr>
          <p:cNvPr id="44" name="テキスト ボックス 16"/>
          <p:cNvSpPr txBox="1"/>
          <p:nvPr/>
        </p:nvSpPr>
        <p:spPr>
          <a:xfrm>
            <a:off x="202349" y="3402801"/>
            <a:ext cx="1096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L4 Ladder</a:t>
            </a:r>
            <a:br>
              <a:rPr kumimoji="1" lang="en-US" altLang="ja-JP" dirty="0" smtClean="0"/>
            </a:br>
            <a:r>
              <a:rPr kumimoji="1" lang="en-US" altLang="ja-JP" sz="1400" dirty="0" smtClean="0"/>
              <a:t>(TIFR)</a:t>
            </a:r>
            <a:endParaRPr kumimoji="1" lang="ja-JP" altLang="en-US" sz="1400" dirty="0"/>
          </a:p>
        </p:txBody>
      </p:sp>
      <p:sp>
        <p:nvSpPr>
          <p:cNvPr id="45" name="テキスト ボックス 17"/>
          <p:cNvSpPr txBox="1"/>
          <p:nvPr/>
        </p:nvSpPr>
        <p:spPr>
          <a:xfrm>
            <a:off x="202348" y="4162040"/>
            <a:ext cx="11071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L3 Ladder</a:t>
            </a:r>
            <a:br>
              <a:rPr kumimoji="1" lang="en-US" altLang="ja-JP" dirty="0" smtClean="0"/>
            </a:br>
            <a:r>
              <a:rPr kumimoji="1" lang="en-US" altLang="ja-JP" sz="1400" dirty="0" smtClean="0"/>
              <a:t>(Melbourne)</a:t>
            </a:r>
            <a:endParaRPr kumimoji="1" lang="ja-JP" altLang="en-US" sz="1400" dirty="0"/>
          </a:p>
        </p:txBody>
      </p:sp>
      <p:sp>
        <p:nvSpPr>
          <p:cNvPr id="46" name="テキスト ボックス 18"/>
          <p:cNvSpPr txBox="1"/>
          <p:nvPr/>
        </p:nvSpPr>
        <p:spPr>
          <a:xfrm>
            <a:off x="2402001" y="1330895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FWD module</a:t>
            </a:r>
            <a:endParaRPr kumimoji="1" lang="ja-JP" altLang="en-US" sz="1400" dirty="0"/>
          </a:p>
        </p:txBody>
      </p:sp>
      <p:sp>
        <p:nvSpPr>
          <p:cNvPr id="47" name="テキスト ボックス 19"/>
          <p:cNvSpPr txBox="1"/>
          <p:nvPr/>
        </p:nvSpPr>
        <p:spPr>
          <a:xfrm>
            <a:off x="7164288" y="3668013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B</a:t>
            </a:r>
            <a:r>
              <a:rPr kumimoji="1" lang="en-US" altLang="ja-JP" sz="1400" dirty="0" smtClean="0"/>
              <a:t>WD module</a:t>
            </a:r>
            <a:endParaRPr kumimoji="1" lang="ja-JP" altLang="en-US" sz="1400" dirty="0"/>
          </a:p>
        </p:txBody>
      </p:sp>
      <p:sp>
        <p:nvSpPr>
          <p:cNvPr id="48" name="テキスト ボックス 20"/>
          <p:cNvSpPr txBox="1"/>
          <p:nvPr/>
        </p:nvSpPr>
        <p:spPr>
          <a:xfrm>
            <a:off x="3981564" y="1867813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+z</a:t>
            </a:r>
          </a:p>
        </p:txBody>
      </p:sp>
      <p:sp>
        <p:nvSpPr>
          <p:cNvPr id="49" name="テキスト ボックス 21"/>
          <p:cNvSpPr txBox="1"/>
          <p:nvPr/>
        </p:nvSpPr>
        <p:spPr>
          <a:xfrm>
            <a:off x="4780873" y="2319957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</a:t>
            </a:r>
            <a:r>
              <a:rPr kumimoji="1" lang="en-US" altLang="ja-JP" sz="1400" dirty="0" err="1" smtClean="0"/>
              <a:t>ce</a:t>
            </a:r>
            <a:endParaRPr kumimoji="1" lang="ja-JP" altLang="en-US" sz="1400" dirty="0"/>
          </a:p>
        </p:txBody>
      </p:sp>
      <p:sp>
        <p:nvSpPr>
          <p:cNvPr id="50" name="テキスト ボックス 22"/>
          <p:cNvSpPr txBox="1"/>
          <p:nvPr/>
        </p:nvSpPr>
        <p:spPr>
          <a:xfrm>
            <a:off x="5860993" y="2915766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Origami -z</a:t>
            </a:r>
            <a:endParaRPr kumimoji="1" lang="ja-JP" altLang="en-US" sz="1400" dirty="0"/>
          </a:p>
        </p:txBody>
      </p:sp>
      <p:cxnSp>
        <p:nvCxnSpPr>
          <p:cNvPr id="51" name="直線コネクタ 23"/>
          <p:cNvCxnSpPr>
            <a:cxnSpLocks noChangeAspect="1"/>
          </p:cNvCxnSpPr>
          <p:nvPr/>
        </p:nvCxnSpPr>
        <p:spPr>
          <a:xfrm flipH="1">
            <a:off x="4447650" y="3039619"/>
            <a:ext cx="2837883" cy="2108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25"/>
          <p:cNvCxnSpPr>
            <a:cxnSpLocks noChangeAspect="1"/>
          </p:cNvCxnSpPr>
          <p:nvPr/>
        </p:nvCxnSpPr>
        <p:spPr>
          <a:xfrm flipH="1">
            <a:off x="3337959" y="2391547"/>
            <a:ext cx="2837883" cy="21083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26"/>
          <p:cNvCxnSpPr>
            <a:cxnSpLocks noChangeAspect="1"/>
          </p:cNvCxnSpPr>
          <p:nvPr/>
        </p:nvCxnSpPr>
        <p:spPr>
          <a:xfrm flipH="1">
            <a:off x="3085272" y="1763638"/>
            <a:ext cx="1933109" cy="14361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右矢印 34"/>
          <p:cNvSpPr/>
          <p:nvPr/>
        </p:nvSpPr>
        <p:spPr>
          <a:xfrm rot="2056289">
            <a:off x="6370125" y="2410757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右矢印 35"/>
          <p:cNvSpPr/>
          <p:nvPr/>
        </p:nvSpPr>
        <p:spPr>
          <a:xfrm rot="2056289" flipH="1" flipV="1">
            <a:off x="5637153" y="1942241"/>
            <a:ext cx="520189" cy="20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36"/>
          <p:cNvSpPr txBox="1"/>
          <p:nvPr/>
        </p:nvSpPr>
        <p:spPr>
          <a:xfrm>
            <a:off x="6789959" y="2658398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</a:t>
            </a:r>
            <a:r>
              <a:rPr kumimoji="1" lang="en-US" altLang="ja-JP" dirty="0" smtClean="0"/>
              <a:t>WD</a:t>
            </a:r>
            <a:endParaRPr kumimoji="1" lang="ja-JP" altLang="en-US" dirty="0"/>
          </a:p>
        </p:txBody>
      </p:sp>
      <p:sp>
        <p:nvSpPr>
          <p:cNvPr id="57" name="テキスト ボックス 37"/>
          <p:cNvSpPr txBox="1"/>
          <p:nvPr/>
        </p:nvSpPr>
        <p:spPr>
          <a:xfrm>
            <a:off x="5133775" y="1556792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</a:t>
            </a:r>
            <a:r>
              <a:rPr kumimoji="1" lang="en-US" altLang="ja-JP" dirty="0" smtClean="0"/>
              <a:t>W</a:t>
            </a:r>
            <a:r>
              <a:rPr kumimoji="1" lang="de-AT" altLang="ja-JP" dirty="0" smtClean="0"/>
              <a:t>D</a:t>
            </a:r>
            <a:endParaRPr kumimoji="1" lang="ja-JP" altLang="en-US" dirty="0"/>
          </a:p>
        </p:txBody>
      </p:sp>
      <p:cxnSp>
        <p:nvCxnSpPr>
          <p:cNvPr id="58" name="直線コネクタ 6"/>
          <p:cNvCxnSpPr>
            <a:cxnSpLocks noChangeAspect="1"/>
          </p:cNvCxnSpPr>
          <p:nvPr/>
        </p:nvCxnSpPr>
        <p:spPr>
          <a:xfrm>
            <a:off x="2022806" y="1301440"/>
            <a:ext cx="6246062" cy="36762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40"/>
          <p:cNvCxnSpPr>
            <a:cxnSpLocks noChangeAspect="1"/>
          </p:cNvCxnSpPr>
          <p:nvPr/>
        </p:nvCxnSpPr>
        <p:spPr>
          <a:xfrm>
            <a:off x="1703646" y="2931219"/>
            <a:ext cx="5437416" cy="32003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41"/>
          <p:cNvCxnSpPr>
            <a:cxnSpLocks noChangeAspect="1"/>
          </p:cNvCxnSpPr>
          <p:nvPr/>
        </p:nvCxnSpPr>
        <p:spPr>
          <a:xfrm>
            <a:off x="2098906" y="3399725"/>
            <a:ext cx="4428865" cy="26067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24"/>
          <p:cNvSpPr txBox="1"/>
          <p:nvPr/>
        </p:nvSpPr>
        <p:spPr>
          <a:xfrm>
            <a:off x="7798911" y="4993431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sp>
        <p:nvSpPr>
          <p:cNvPr id="62" name="テキスト ボックス 42"/>
          <p:cNvSpPr txBox="1"/>
          <p:nvPr/>
        </p:nvSpPr>
        <p:spPr>
          <a:xfrm>
            <a:off x="7091451" y="5488309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sp>
        <p:nvSpPr>
          <p:cNvPr id="63" name="テキスト ボックス 43"/>
          <p:cNvSpPr txBox="1"/>
          <p:nvPr/>
        </p:nvSpPr>
        <p:spPr>
          <a:xfrm>
            <a:off x="6286743" y="6001543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Cooling pipe</a:t>
            </a:r>
            <a:endParaRPr kumimoji="1" lang="ja-JP" altLang="en-US" sz="1400" dirty="0"/>
          </a:p>
        </p:txBody>
      </p:sp>
      <p:pic>
        <p:nvPicPr>
          <p:cNvPr id="34" name="図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t="24876" r="19116" b="22711"/>
          <a:stretch/>
        </p:blipFill>
        <p:spPr>
          <a:xfrm flipH="1" flipV="1">
            <a:off x="2804266" y="5467774"/>
            <a:ext cx="2134072" cy="1171873"/>
          </a:xfrm>
          <a:prstGeom prst="rect">
            <a:avLst/>
          </a:prstGeom>
        </p:spPr>
      </p:pic>
      <p:pic>
        <p:nvPicPr>
          <p:cNvPr id="35" name="図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27516" r="19278" b="26857"/>
          <a:stretch/>
        </p:blipFill>
        <p:spPr>
          <a:xfrm flipH="1" flipV="1">
            <a:off x="1082063" y="4621066"/>
            <a:ext cx="1903312" cy="1021131"/>
          </a:xfrm>
          <a:prstGeom prst="rect">
            <a:avLst/>
          </a:prstGeom>
        </p:spPr>
      </p:pic>
      <p:sp>
        <p:nvSpPr>
          <p:cNvPr id="65" name="テキスト ボックス 38"/>
          <p:cNvSpPr txBox="1"/>
          <p:nvPr/>
        </p:nvSpPr>
        <p:spPr>
          <a:xfrm>
            <a:off x="2195736" y="5944985"/>
            <a:ext cx="1150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/>
              <a:t>B</a:t>
            </a:r>
            <a:r>
              <a:rPr kumimoji="1" lang="en-US" altLang="ja-JP" sz="1400" dirty="0" smtClean="0"/>
              <a:t>WD module</a:t>
            </a:r>
            <a:br>
              <a:rPr kumimoji="1" lang="en-US" altLang="ja-JP" sz="1400" dirty="0" smtClean="0"/>
            </a:br>
            <a:r>
              <a:rPr kumimoji="1" lang="en-US" altLang="ja-JP" sz="1400" dirty="0" smtClean="0"/>
              <a:t>(Pisa)</a:t>
            </a:r>
            <a:endParaRPr kumimoji="1" lang="ja-JP" altLang="en-US" sz="1400" dirty="0"/>
          </a:p>
        </p:txBody>
      </p:sp>
      <p:sp>
        <p:nvSpPr>
          <p:cNvPr id="66" name="テキスト ボックス 39"/>
          <p:cNvSpPr txBox="1"/>
          <p:nvPr/>
        </p:nvSpPr>
        <p:spPr>
          <a:xfrm>
            <a:off x="1115616" y="5433831"/>
            <a:ext cx="113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/>
              <a:t>F</a:t>
            </a:r>
            <a:r>
              <a:rPr kumimoji="1" lang="en-US" altLang="ja-JP" sz="1400" dirty="0" smtClean="0"/>
              <a:t>WD module</a:t>
            </a:r>
          </a:p>
          <a:p>
            <a:r>
              <a:rPr lang="en-US" altLang="ja-JP" sz="1400" dirty="0" smtClean="0"/>
              <a:t>(Pisa)</a:t>
            </a:r>
            <a:endParaRPr kumimoji="1" lang="ja-JP" altLang="en-US" sz="1400" dirty="0"/>
          </a:p>
        </p:txBody>
      </p:sp>
      <p:graphicFrame>
        <p:nvGraphicFramePr>
          <p:cNvPr id="40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058218"/>
              </p:ext>
            </p:extLst>
          </p:nvPr>
        </p:nvGraphicFramePr>
        <p:xfrm>
          <a:off x="6228621" y="191553"/>
          <a:ext cx="2731674" cy="1554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52451"/>
                <a:gridCol w="915507"/>
                <a:gridCol w="1163716"/>
              </a:tblGrid>
              <a:tr h="39305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Layer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Ladders</a:t>
                      </a:r>
                      <a:br>
                        <a:rPr kumimoji="1" lang="en-US" altLang="ja-JP" sz="1200" dirty="0" smtClean="0"/>
                      </a:br>
                      <a:r>
                        <a:rPr kumimoji="1" lang="en-US" altLang="ja-JP" sz="1200" dirty="0" smtClean="0"/>
                        <a:t>(spares)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DSSDs</a:t>
                      </a:r>
                      <a:r>
                        <a:rPr lang="en-US" sz="1200" kern="1200" baseline="0" dirty="0" smtClean="0">
                          <a:effectLst/>
                        </a:rPr>
                        <a:t> / ladder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endParaRPr lang="en-US" sz="1200" dirty="0" smtClean="0">
                        <a:effectLst/>
                      </a:endParaRPr>
                    </a:p>
                  </a:txBody>
                  <a:tcPr/>
                </a:tc>
              </a:tr>
              <a:tr h="2358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6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16 (4)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358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12 (3)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3583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10 (2)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46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7 (2)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7793305" y="2425067"/>
            <a:ext cx="1224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47 FW/BW + spares 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8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3" name="Picture 2" descr="fadc_thalmei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7375" y="139011"/>
            <a:ext cx="20669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Richard </a:t>
            </a:r>
            <a:r>
              <a:rPr lang="en-US" dirty="0" err="1" smtClean="0">
                <a:solidFill>
                  <a:srgbClr val="FF0000"/>
                </a:solidFill>
              </a:rPr>
              <a:t>Thalmeier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33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3" name="Picture 2" descr="fadc_thalmei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7375" y="123136"/>
            <a:ext cx="20669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Richard </a:t>
            </a:r>
            <a:r>
              <a:rPr lang="en-US" dirty="0" err="1" smtClean="0">
                <a:solidFill>
                  <a:srgbClr val="FF0000"/>
                </a:solidFill>
              </a:rPr>
              <a:t>Thalmeier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81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2678"/>
            <a:ext cx="7267819" cy="525037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CAEN Boards: all delivered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Sep 14,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32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9584" y="313598"/>
            <a:ext cx="176834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88561" y="2414785"/>
            <a:ext cx="1850388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277139" y="-1567992"/>
            <a:ext cx="973464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173" y="1160313"/>
            <a:ext cx="634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A2519</a:t>
            </a:r>
            <a:r>
              <a:rPr lang="en-US" altLang="ja-JP"/>
              <a:t>A</a:t>
            </a:r>
            <a:r>
              <a:rPr lang="en-US"/>
              <a:t> LV Board </a:t>
            </a:r>
            <a:r>
              <a:rPr lang="en-US" altLang="ja-JP"/>
              <a:t>5-15V</a:t>
            </a:r>
            <a:r>
              <a:rPr lang="en-US"/>
              <a:t>/</a:t>
            </a:r>
            <a:r>
              <a:rPr lang="en-US" altLang="ja-JP"/>
              <a:t>10</a:t>
            </a:r>
            <a:r>
              <a:rPr lang="en-US"/>
              <a:t>A</a:t>
            </a:r>
            <a:r>
              <a:rPr lang="en-US" altLang="ja-JP"/>
              <a:t>; 8 ch/board;</a:t>
            </a:r>
            <a:r>
              <a:rPr lang="ja-JP" altLang="en-US"/>
              <a:t>  </a:t>
            </a:r>
            <a:r>
              <a:rPr lang="en-US" altLang="ja-JP"/>
              <a:t>12</a:t>
            </a:r>
            <a:r>
              <a:rPr lang="ja-JP" altLang="en-US"/>
              <a:t> </a:t>
            </a:r>
            <a:r>
              <a:rPr lang="en-US" altLang="ja-JP"/>
              <a:t>boards</a:t>
            </a:r>
            <a:r>
              <a:rPr lang="ja-JP" altLang="en-US"/>
              <a:t> </a:t>
            </a:r>
            <a:r>
              <a:rPr lang="en-US" altLang="ja-JP"/>
              <a:t>+</a:t>
            </a:r>
            <a:r>
              <a:rPr lang="ja-JP" altLang="en-US"/>
              <a:t> </a:t>
            </a:r>
            <a:r>
              <a:rPr lang="en-US" altLang="ja-JP"/>
              <a:t>3</a:t>
            </a:r>
            <a:r>
              <a:rPr lang="ja-JP" altLang="en-US"/>
              <a:t> </a:t>
            </a:r>
            <a:r>
              <a:rPr lang="en-US" altLang="ja-JP"/>
              <a:t>spares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6851" y="2673759"/>
            <a:ext cx="600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A1519</a:t>
            </a:r>
            <a:r>
              <a:rPr lang="en-US" altLang="ja-JP"/>
              <a:t>B</a:t>
            </a:r>
            <a:r>
              <a:rPr lang="en-US"/>
              <a:t> HV Board 250V/1mA</a:t>
            </a:r>
            <a:r>
              <a:rPr lang="en-US" altLang="ja-JP"/>
              <a:t>; 12 ch/board; </a:t>
            </a:r>
            <a:r>
              <a:rPr lang="ja-JP" altLang="en-US"/>
              <a:t> </a:t>
            </a:r>
            <a:r>
              <a:rPr lang="en-US" altLang="ja-JP"/>
              <a:t>4 boards</a:t>
            </a:r>
            <a:r>
              <a:rPr lang="ja-JP" altLang="en-US"/>
              <a:t> </a:t>
            </a:r>
            <a:r>
              <a:rPr lang="en-US" altLang="ja-JP"/>
              <a:t>+</a:t>
            </a:r>
            <a:r>
              <a:rPr lang="ja-JP" altLang="en-US"/>
              <a:t> </a:t>
            </a:r>
            <a:r>
              <a:rPr lang="en-US" altLang="ja-JP"/>
              <a:t>1</a:t>
            </a:r>
            <a:r>
              <a:rPr lang="ja-JP" altLang="en-US"/>
              <a:t> </a:t>
            </a:r>
            <a:r>
              <a:rPr lang="en-US" altLang="ja-JP"/>
              <a:t>spare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0271" y="4520668"/>
            <a:ext cx="624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A1510 VSEP Board 100V/10mA</a:t>
            </a:r>
            <a:r>
              <a:rPr lang="en-US" altLang="ja-JP"/>
              <a:t>; 12 ch/board;</a:t>
            </a:r>
            <a:r>
              <a:rPr lang="ja-JP" altLang="en-US"/>
              <a:t>  </a:t>
            </a:r>
            <a:r>
              <a:rPr lang="en-US" altLang="ja-JP"/>
              <a:t>4 boards</a:t>
            </a:r>
            <a:r>
              <a:rPr lang="ja-JP" altLang="en-US"/>
              <a:t> </a:t>
            </a:r>
            <a:r>
              <a:rPr lang="en-US" altLang="ja-JP"/>
              <a:t>+</a:t>
            </a:r>
            <a:r>
              <a:rPr lang="ja-JP" altLang="en-US"/>
              <a:t> </a:t>
            </a:r>
            <a:r>
              <a:rPr lang="en-US" altLang="ja-JP"/>
              <a:t>1</a:t>
            </a:r>
            <a:r>
              <a:rPr lang="ja-JP" altLang="en-US"/>
              <a:t> </a:t>
            </a:r>
            <a:r>
              <a:rPr lang="en-US" altLang="ja-JP"/>
              <a:t>spare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9554" y="828499"/>
            <a:ext cx="688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Note:</a:t>
            </a:r>
            <a:r>
              <a:rPr lang="ja-JP" altLang="en-US"/>
              <a:t> </a:t>
            </a:r>
            <a:r>
              <a:rPr lang="en-US" altLang="ja-JP"/>
              <a:t>all</a:t>
            </a:r>
            <a:r>
              <a:rPr lang="ja-JP" altLang="en-US"/>
              <a:t> </a:t>
            </a:r>
            <a:r>
              <a:rPr lang="en-US" altLang="ja-JP"/>
              <a:t>channels</a:t>
            </a:r>
            <a:r>
              <a:rPr lang="ja-JP" altLang="en-US"/>
              <a:t> </a:t>
            </a:r>
            <a:r>
              <a:rPr lang="en-US" altLang="ja-JP"/>
              <a:t>are fully</a:t>
            </a:r>
            <a:r>
              <a:rPr lang="ja-JP" altLang="en-US"/>
              <a:t> </a:t>
            </a:r>
            <a:r>
              <a:rPr lang="ja-JP" altLang="ja-JP"/>
              <a:t>f</a:t>
            </a:r>
            <a:r>
              <a:rPr lang="en-US" altLang="ja-JP"/>
              <a:t>loating, but the polarity is defined by wiring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46397" y="4888985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One problematic </a:t>
            </a:r>
            <a:r>
              <a:rPr lang="en-US" altLang="ja-JP" dirty="0">
                <a:solidFill>
                  <a:srgbClr val="FF0000"/>
                </a:solidFill>
              </a:rPr>
              <a:t>board </a:t>
            </a:r>
            <a:r>
              <a:rPr lang="en-US" altLang="ja-JP" dirty="0" smtClean="0">
                <a:solidFill>
                  <a:srgbClr val="FF0000"/>
                </a:solidFill>
              </a:rPr>
              <a:t>replaced by CAEN under warranty</a:t>
            </a:r>
            <a:r>
              <a:rPr lang="en-US" altLang="ja-JP" dirty="0" smtClean="0"/>
              <a:t>	</a:t>
            </a:r>
            <a:endParaRPr lang="en-US" altLang="ja-JP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574924"/>
              </p:ext>
            </p:extLst>
          </p:nvPr>
        </p:nvGraphicFramePr>
        <p:xfrm>
          <a:off x="7192870" y="212678"/>
          <a:ext cx="1749821" cy="630815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56950"/>
                <a:gridCol w="556950"/>
                <a:gridCol w="635921"/>
              </a:tblGrid>
              <a:tr h="1256916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cap="none" spc="300" normalizeH="0" baseline="0"/>
                        <a:t>Sense</a:t>
                      </a:r>
                    </a:p>
                  </a:txBody>
                  <a:tcPr marT="140400" vert="vert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cap="none" spc="300" normalizeH="0" baseline="0" dirty="0"/>
                        <a:t>Status</a:t>
                      </a:r>
                    </a:p>
                  </a:txBody>
                  <a:tcPr marT="140400" vert="vert" anchor="ctr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cap="none" spc="300" normalizeH="0" baseline="0"/>
                        <a:t>Enable</a:t>
                      </a:r>
                    </a:p>
                  </a:txBody>
                  <a:tcPr marT="140400" vert="vert" anchor="ctr"/>
                </a:tc>
              </a:tr>
              <a:tr h="146010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 anchor="ctr"/>
                </a:tc>
              </a:tr>
              <a:tr h="191883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 anchor="ctr"/>
                </a:tc>
              </a:tr>
              <a:tr h="167229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937375" y="123136"/>
            <a:ext cx="20669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Francesco </a:t>
            </a:r>
            <a:r>
              <a:rPr lang="en-US" dirty="0" err="1" smtClean="0">
                <a:solidFill>
                  <a:srgbClr val="FF0000"/>
                </a:solidFill>
              </a:rPr>
              <a:t>Forti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8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Sep 14,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SVD Power Supplies, F.Forti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3E75-5106-724E-8B97-3179EC7CB24C}" type="slidenum">
              <a:rPr lang="uk-UA"/>
              <a:t>33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699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4421" y="4792416"/>
            <a:ext cx="3292380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Only two racks will be required, replacing the 4 Kenwood racks</a:t>
            </a:r>
          </a:p>
        </p:txBody>
      </p:sp>
      <p:sp>
        <p:nvSpPr>
          <p:cNvPr id="8" name="Oval 7"/>
          <p:cNvSpPr/>
          <p:nvPr/>
        </p:nvSpPr>
        <p:spPr>
          <a:xfrm>
            <a:off x="6553200" y="1310468"/>
            <a:ext cx="2492901" cy="259300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10" name="Straight Arrow Connector 9"/>
          <p:cNvCxnSpPr>
            <a:stCxn id="7" idx="0"/>
          </p:cNvCxnSpPr>
          <p:nvPr/>
        </p:nvCxnSpPr>
        <p:spPr>
          <a:xfrm flipV="1">
            <a:off x="7040611" y="3903474"/>
            <a:ext cx="782627" cy="888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37375" y="123136"/>
            <a:ext cx="20669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Francesco </a:t>
            </a:r>
            <a:r>
              <a:rPr lang="en-US" dirty="0" err="1" smtClean="0">
                <a:solidFill>
                  <a:srgbClr val="FF0000"/>
                </a:solidFill>
              </a:rPr>
              <a:t>Forti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1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distribution panel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only programmable part of the power distribution panel is the VSEP polarity select</a:t>
            </a:r>
          </a:p>
          <a:p>
            <a:pPr lvl="1"/>
            <a:r>
              <a:rPr lang="en-US" dirty="0" smtClean="0"/>
              <a:t>The rest is only signal distribution, although the </a:t>
            </a:r>
            <a:r>
              <a:rPr lang="en-US" dirty="0" err="1" smtClean="0"/>
              <a:t>LVEnable</a:t>
            </a:r>
            <a:r>
              <a:rPr lang="en-US" dirty="0" smtClean="0"/>
              <a:t>/</a:t>
            </a:r>
            <a:r>
              <a:rPr lang="en-US" dirty="0" err="1" smtClean="0"/>
              <a:t>HVEnable</a:t>
            </a:r>
            <a:r>
              <a:rPr lang="en-US" dirty="0" smtClean="0"/>
              <a:t> requires will require active components. </a:t>
            </a:r>
          </a:p>
          <a:p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EPICS interface</a:t>
            </a:r>
          </a:p>
          <a:p>
            <a:pPr lvl="1"/>
            <a:r>
              <a:rPr lang="en-US" dirty="0" smtClean="0"/>
              <a:t>Functionality choices:</a:t>
            </a:r>
          </a:p>
          <a:p>
            <a:pPr lvl="1"/>
            <a:r>
              <a:rPr lang="en-US" dirty="0" smtClean="0"/>
              <a:t>Maintain polarity select across power cycles, </a:t>
            </a:r>
            <a:br>
              <a:rPr lang="en-US" dirty="0" smtClean="0"/>
            </a:br>
            <a:r>
              <a:rPr lang="en-US" dirty="0" smtClean="0"/>
              <a:t>or require reprogramming ?</a:t>
            </a:r>
          </a:p>
          <a:p>
            <a:pPr lvl="2"/>
            <a:r>
              <a:rPr lang="en-US" dirty="0" smtClean="0"/>
              <a:t>Proposal to use latching relays</a:t>
            </a:r>
          </a:p>
          <a:p>
            <a:pPr lvl="1"/>
            <a:r>
              <a:rPr lang="en-US" dirty="0" smtClean="0"/>
              <a:t>Include relay status monitoring ? </a:t>
            </a:r>
          </a:p>
          <a:p>
            <a:pPr lvl="2"/>
            <a:r>
              <a:rPr lang="en-US" dirty="0" smtClean="0"/>
              <a:t>Of course you will be able to read back the digital signal status controlling the relay. The question is whether to use 3-pole relay where one pole is used to monitor the actual switching of the relay.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34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144" y="2490652"/>
            <a:ext cx="2374912" cy="23356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7375" y="123136"/>
            <a:ext cx="20669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Francesco </a:t>
            </a:r>
            <a:r>
              <a:rPr lang="en-US" dirty="0" err="1" smtClean="0">
                <a:solidFill>
                  <a:srgbClr val="FF0000"/>
                </a:solidFill>
              </a:rPr>
              <a:t>Forti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4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Final system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Proposal: use the USOP system (from ECL) to provide local intelligence and control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Advantage: developed in Naples, easy to use and powerful, with epics drivers (see slides attached to agenda)</a:t>
            </a:r>
          </a:p>
          <a:p>
            <a:r>
              <a:rPr lang="en-US" dirty="0" smtClean="0"/>
              <a:t>Disadvantage: relatively expensive and not funded at this time (working on this)</a:t>
            </a:r>
          </a:p>
          <a:p>
            <a:r>
              <a:rPr lang="en-US" dirty="0" smtClean="0"/>
              <a:t>Each USOP crate requires 2 </a:t>
            </a:r>
            <a:r>
              <a:rPr lang="en-US" dirty="0" err="1" smtClean="0"/>
              <a:t>ethernet</a:t>
            </a:r>
            <a:r>
              <a:rPr lang="en-US" dirty="0" smtClean="0"/>
              <a:t> lines: one for remote control over IP, the other for normal data operation (epics PV)</a:t>
            </a:r>
          </a:p>
          <a:p>
            <a:r>
              <a:rPr lang="en-US" dirty="0" smtClean="0"/>
              <a:t>Other solutions: </a:t>
            </a:r>
          </a:p>
          <a:p>
            <a:pPr lvl="1"/>
            <a:r>
              <a:rPr lang="en-US" dirty="0" smtClean="0"/>
              <a:t>other systems with I/O capability, possibly already used in Belle2 ? </a:t>
            </a:r>
          </a:p>
          <a:p>
            <a:pPr lvl="1"/>
            <a:r>
              <a:rPr lang="en-US" dirty="0" smtClean="0"/>
              <a:t>Use just one </a:t>
            </a:r>
            <a:r>
              <a:rPr lang="en-US" dirty="0" err="1" smtClean="0"/>
              <a:t>uSOP</a:t>
            </a:r>
            <a:r>
              <a:rPr lang="en-US" dirty="0" smtClean="0"/>
              <a:t> for all PDP crates ?</a:t>
            </a:r>
          </a:p>
          <a:p>
            <a:pPr lvl="1"/>
            <a:r>
              <a:rPr lang="en-US" dirty="0" smtClean="0"/>
              <a:t>Need to decide soon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Sep 14, 2016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SVD Power Supplies, F.Forti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35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" y="1595082"/>
            <a:ext cx="3554436" cy="1999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434" y="1547602"/>
            <a:ext cx="3638844" cy="2046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7375" y="123136"/>
            <a:ext cx="20669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Francesco </a:t>
            </a:r>
            <a:r>
              <a:rPr lang="en-US" dirty="0" err="1" smtClean="0">
                <a:solidFill>
                  <a:srgbClr val="FF0000"/>
                </a:solidFill>
              </a:rPr>
              <a:t>Forti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9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Firmware Preparation </a:t>
            </a:r>
            <a:r>
              <a:rPr lang="en-US" altLang="ja-JP" dirty="0"/>
              <a:t>Status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Basically, minimum set of </a:t>
            </a:r>
            <a:r>
              <a:rPr kumimoji="1" lang="en-US" altLang="ja-JP" dirty="0" err="1" smtClean="0"/>
              <a:t>firmwares</a:t>
            </a:r>
            <a:r>
              <a:rPr kumimoji="1" lang="en-US" altLang="ja-JP" dirty="0" smtClean="0"/>
              <a:t> for data taking are already prepared.</a:t>
            </a:r>
          </a:p>
          <a:p>
            <a:pPr lvl="1"/>
            <a:r>
              <a:rPr lang="en-US" altLang="ja-JP" dirty="0" smtClean="0"/>
              <a:t>They work good in the previous DESY beam test.</a:t>
            </a:r>
          </a:p>
          <a:p>
            <a:r>
              <a:rPr kumimoji="1" lang="en-US" altLang="ja-JP" dirty="0" smtClean="0"/>
              <a:t>However, still some necessary functions for </a:t>
            </a:r>
            <a:r>
              <a:rPr lang="en-US" altLang="ja-JP" dirty="0" smtClean="0"/>
              <a:t>the physics run are missing and </a:t>
            </a:r>
            <a:r>
              <a:rPr kumimoji="1" lang="en-US" altLang="ja-JP" dirty="0" smtClean="0"/>
              <a:t>further development </a:t>
            </a:r>
            <a:r>
              <a:rPr lang="en-US" altLang="ja-JP" dirty="0" smtClean="0"/>
              <a:t>are required</a:t>
            </a:r>
            <a:r>
              <a:rPr kumimoji="1" lang="en-US" altLang="ja-JP" dirty="0" smtClean="0"/>
              <a:t>.</a:t>
            </a:r>
          </a:p>
          <a:p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937375" y="123136"/>
            <a:ext cx="20669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Katsuro</a:t>
            </a:r>
            <a:r>
              <a:rPr lang="en-US" dirty="0" smtClean="0">
                <a:solidFill>
                  <a:srgbClr val="FF0000"/>
                </a:solidFill>
              </a:rPr>
              <a:t> Nakamura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9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Remaining T</a:t>
            </a:r>
            <a:r>
              <a:rPr kumimoji="1" lang="en-US" altLang="ja-JP" dirty="0" smtClean="0"/>
              <a:t>asks in Firmware </a:t>
            </a:r>
            <a:r>
              <a:rPr lang="en-US" altLang="ja-JP" dirty="0"/>
              <a:t>D</a:t>
            </a:r>
            <a:r>
              <a:rPr kumimoji="1" lang="en-US" altLang="ja-JP" dirty="0" smtClean="0"/>
              <a:t>evelopment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94105" y="1296082"/>
            <a:ext cx="4406542" cy="52151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High priority: (necessary for physics run)</a:t>
            </a:r>
          </a:p>
          <a:p>
            <a:r>
              <a:rPr lang="en-US" altLang="ja-JP" dirty="0" smtClean="0"/>
              <a:t>APV pipe-line address emulator (in FADC-Ctrl)</a:t>
            </a:r>
          </a:p>
          <a:p>
            <a:pPr lvl="1"/>
            <a:r>
              <a:rPr lang="en-US" altLang="ja-JP" dirty="0" smtClean="0"/>
              <a:t>the event order mismatch on FADC can be detected.</a:t>
            </a:r>
          </a:p>
          <a:p>
            <a:r>
              <a:rPr lang="en-US" altLang="ja-JP" dirty="0" smtClean="0"/>
              <a:t>APV </a:t>
            </a:r>
            <a:r>
              <a:rPr lang="en-US" altLang="ja-JP" dirty="0"/>
              <a:t>FIFO </a:t>
            </a:r>
            <a:r>
              <a:rPr lang="en-US" altLang="ja-JP" dirty="0" smtClean="0"/>
              <a:t>emulator (in master FTSW)</a:t>
            </a:r>
            <a:endParaRPr lang="en-US" altLang="ja-JP" dirty="0"/>
          </a:p>
          <a:p>
            <a:pPr lvl="1"/>
            <a:r>
              <a:rPr lang="en-US" altLang="ja-JP" dirty="0" smtClean="0"/>
              <a:t>prevents APV FIFO full which causes data corruption.</a:t>
            </a:r>
          </a:p>
          <a:p>
            <a:r>
              <a:rPr lang="en-US" altLang="ja-JP" dirty="0" smtClean="0"/>
              <a:t>Improvement on common-mode correction (CMC) function. (in FADC)</a:t>
            </a:r>
          </a:p>
          <a:p>
            <a:pPr lvl="1"/>
            <a:r>
              <a:rPr lang="en-US" altLang="ja-JP" dirty="0" smtClean="0"/>
              <a:t>Currently 128-strips wise, but will be changed to 32-strips wise for more accurate common-mode noise reduction.</a:t>
            </a:r>
          </a:p>
          <a:p>
            <a:r>
              <a:rPr lang="en-US" altLang="ja-JP" dirty="0" err="1"/>
              <a:t>GbE</a:t>
            </a:r>
            <a:r>
              <a:rPr lang="en-US" altLang="ja-JP" dirty="0"/>
              <a:t> data link for SVD local data taking (in FADC)</a:t>
            </a:r>
          </a:p>
          <a:p>
            <a:pPr lvl="1"/>
            <a:r>
              <a:rPr lang="en-US" altLang="ja-JP" dirty="0"/>
              <a:t>For faster local data taking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Remote FPGA configuration through VME access (in FADC)</a:t>
            </a:r>
          </a:p>
          <a:p>
            <a:r>
              <a:rPr lang="en-US" altLang="ja-JP" dirty="0" smtClean="0"/>
              <a:t>Improvement </a:t>
            </a:r>
            <a:r>
              <a:rPr lang="en-US" altLang="ja-JP" dirty="0"/>
              <a:t>on data format of FTB-DATCON link (in </a:t>
            </a:r>
            <a:r>
              <a:rPr lang="en-US" altLang="ja-JP" dirty="0" smtClean="0"/>
              <a:t>FTB)</a:t>
            </a:r>
          </a:p>
          <a:p>
            <a:pPr lvl="1"/>
            <a:r>
              <a:rPr lang="en-US" altLang="ja-JP" dirty="0" smtClean="0"/>
              <a:t>in order to increase the data size of the clock counter (currently 24-bits).</a:t>
            </a:r>
          </a:p>
          <a:p>
            <a:endParaRPr lang="en-US" altLang="ja-JP" dirty="0" smtClean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>
          <a:xfrm>
            <a:off x="4933966" y="1296083"/>
            <a:ext cx="4057650" cy="48974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ja-JP" dirty="0"/>
              <a:t>Middle priority: (not mandatory, but better to have )</a:t>
            </a:r>
          </a:p>
          <a:p>
            <a:r>
              <a:rPr lang="en-US" altLang="ja-JP" dirty="0"/>
              <a:t>Fake-hit filter (in FADC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Zero</a:t>
            </a:r>
            <a:r>
              <a:rPr lang="en-US" altLang="ja-JP" dirty="0"/>
              <a:t>-suppressed + Hit timing extraction mode (in FADC)</a:t>
            </a:r>
          </a:p>
          <a:p>
            <a:pPr lvl="1"/>
            <a:r>
              <a:rPr lang="en-US" altLang="ja-JP" dirty="0"/>
              <a:t>The last data format for further data size suppression.</a:t>
            </a:r>
          </a:p>
          <a:p>
            <a:r>
              <a:rPr lang="en-US" altLang="ja-JP" dirty="0"/>
              <a:t>Function of event-by-event switching btw. 3- and 6-samples depending on trigger types. (in FADC-Ctrl + FADC)</a:t>
            </a:r>
          </a:p>
          <a:p>
            <a:pPr lvl="1"/>
            <a:r>
              <a:rPr lang="en-US" altLang="ja-JP" dirty="0"/>
              <a:t>Necessary only for operation with about 30kHz or higher trigger rate.</a:t>
            </a:r>
          </a:p>
          <a:p>
            <a:r>
              <a:rPr lang="en-US" altLang="ja-JP" dirty="0" smtClean="0"/>
              <a:t>New </a:t>
            </a:r>
            <a:r>
              <a:rPr lang="en-US" altLang="ja-JP" dirty="0"/>
              <a:t>FTB data format (in FTB)</a:t>
            </a:r>
          </a:p>
          <a:p>
            <a:pPr lvl="1"/>
            <a:r>
              <a:rPr lang="en-US" altLang="ja-JP" dirty="0"/>
              <a:t>w/ more useful information.</a:t>
            </a:r>
          </a:p>
          <a:p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937375" y="123136"/>
            <a:ext cx="20669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Katsuro</a:t>
            </a:r>
            <a:r>
              <a:rPr lang="en-US" dirty="0" smtClean="0">
                <a:solidFill>
                  <a:srgbClr val="FF0000"/>
                </a:solidFill>
              </a:rPr>
              <a:t> Nakamura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5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Global Schedule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kumimoji="1" lang="en-US" altLang="ja-JP" dirty="0" smtClean="0"/>
              <a:t>Dec. 2016: 3</a:t>
            </a:r>
            <a:r>
              <a:rPr kumimoji="1" lang="en-US" altLang="ja-JP" baseline="30000" dirty="0" smtClean="0"/>
              <a:t>rd</a:t>
            </a:r>
            <a:r>
              <a:rPr kumimoji="1" lang="en-US" altLang="ja-JP" dirty="0" smtClean="0"/>
              <a:t> DESY beam test campaign</a:t>
            </a:r>
          </a:p>
          <a:p>
            <a:pPr lvl="1"/>
            <a:r>
              <a:rPr lang="en-US" altLang="ja-JP" dirty="0" smtClean="0">
                <a:solidFill>
                  <a:srgbClr val="0070C0"/>
                </a:solidFill>
              </a:rPr>
              <a:t>We will use FADC ver.3 boards for this beam test.</a:t>
            </a:r>
          </a:p>
          <a:p>
            <a:r>
              <a:rPr lang="en-US" altLang="ja-JP" dirty="0" smtClean="0"/>
              <a:t>End of Feb. 2017: Start SVD ladder mount</a:t>
            </a:r>
          </a:p>
          <a:p>
            <a:pPr lvl="1"/>
            <a:r>
              <a:rPr lang="en-US" altLang="ja-JP" dirty="0" smtClean="0">
                <a:solidFill>
                  <a:srgbClr val="0070C0"/>
                </a:solidFill>
              </a:rPr>
              <a:t>We will use FADC ver.2 boards for electrical test during the ladder mount.</a:t>
            </a:r>
            <a:endParaRPr lang="en-US" altLang="ja-JP" dirty="0">
              <a:solidFill>
                <a:srgbClr val="0070C0"/>
              </a:solidFill>
            </a:endParaRPr>
          </a:p>
          <a:p>
            <a:r>
              <a:rPr kumimoji="1" lang="en-US" altLang="ja-JP" dirty="0" smtClean="0"/>
              <a:t>Jan. 2017: </a:t>
            </a:r>
            <a:r>
              <a:rPr kumimoji="1" lang="en-US" altLang="ja-JP" dirty="0" smtClean="0">
                <a:solidFill>
                  <a:srgbClr val="0070C0"/>
                </a:solidFill>
              </a:rPr>
              <a:t>FADC ver.4/Junction boards test production</a:t>
            </a:r>
          </a:p>
          <a:p>
            <a:r>
              <a:rPr lang="en-US" altLang="ja-JP" dirty="0" smtClean="0"/>
              <a:t>Mar. 2017: </a:t>
            </a:r>
            <a:r>
              <a:rPr lang="en-US" altLang="ja-JP" dirty="0">
                <a:solidFill>
                  <a:srgbClr val="0070C0"/>
                </a:solidFill>
              </a:rPr>
              <a:t>T</a:t>
            </a:r>
            <a:r>
              <a:rPr lang="en-US" altLang="ja-JP" dirty="0" smtClean="0">
                <a:solidFill>
                  <a:srgbClr val="0070C0"/>
                </a:solidFill>
              </a:rPr>
              <a:t>est of FADC ver.4 in HEPHY and DESY</a:t>
            </a:r>
          </a:p>
          <a:p>
            <a:pPr lvl="1"/>
            <a:r>
              <a:rPr kumimoji="1" lang="en-US" altLang="ja-JP" dirty="0" smtClean="0"/>
              <a:t>Noise performance will be tested with permanent setup at DESY</a:t>
            </a:r>
          </a:p>
          <a:p>
            <a:r>
              <a:rPr lang="en-US" altLang="ja-JP" dirty="0" smtClean="0"/>
              <a:t>Apr. 2017: </a:t>
            </a:r>
            <a:r>
              <a:rPr lang="en-US" altLang="ja-JP" dirty="0" smtClean="0">
                <a:solidFill>
                  <a:schemeClr val="accent6"/>
                </a:solidFill>
              </a:rPr>
              <a:t>Decision whether ver.3 or ver.4</a:t>
            </a:r>
            <a:endParaRPr kumimoji="1" lang="en-US" altLang="ja-JP" dirty="0" smtClean="0">
              <a:solidFill>
                <a:schemeClr val="accent6"/>
              </a:solidFill>
            </a:endParaRPr>
          </a:p>
          <a:p>
            <a:r>
              <a:rPr lang="en-US" altLang="ja-JP" dirty="0" smtClean="0"/>
              <a:t>May.-Jul. 2017: </a:t>
            </a:r>
            <a:r>
              <a:rPr lang="en-US" altLang="ja-JP" dirty="0" smtClean="0">
                <a:solidFill>
                  <a:srgbClr val="0070C0"/>
                </a:solidFill>
              </a:rPr>
              <a:t>FADC ver.4/Junction board mass production</a:t>
            </a:r>
            <a:endParaRPr lang="en-US" altLang="ja-JP" dirty="0">
              <a:solidFill>
                <a:srgbClr val="0070C0"/>
              </a:solidFill>
            </a:endParaRPr>
          </a:p>
          <a:p>
            <a:r>
              <a:rPr lang="en-US" altLang="ja-JP" dirty="0" smtClean="0"/>
              <a:t>From the end of 2017: </a:t>
            </a:r>
          </a:p>
          <a:p>
            <a:pPr lvl="1"/>
            <a:r>
              <a:rPr lang="en-US" altLang="ja-JP" dirty="0" smtClean="0"/>
              <a:t>Phase-2: A partial VXD system will be installed for phase-2 commissioning.</a:t>
            </a:r>
          </a:p>
          <a:p>
            <a:pPr lvl="1"/>
            <a:r>
              <a:rPr kumimoji="1" lang="en-US" altLang="ja-JP" dirty="0" smtClean="0"/>
              <a:t>Cosmic-ray commissioning: In parallel to phase-2, full VXD will be assembled and tested with </a:t>
            </a:r>
          </a:p>
          <a:p>
            <a:pPr lvl="1"/>
            <a:r>
              <a:rPr lang="en-US" altLang="ja-JP" dirty="0" smtClean="0"/>
              <a:t>Full sets of FADC system and power supply are necessary by this point.</a:t>
            </a:r>
            <a:endParaRPr kumimoji="1" lang="en-US" altLang="ja-JP" dirty="0"/>
          </a:p>
          <a:p>
            <a:r>
              <a:rPr kumimoji="1" lang="en-US" altLang="ja-JP" dirty="0" smtClean="0"/>
              <a:t>From the end of 2018: Phase-3 experiment</a:t>
            </a:r>
          </a:p>
          <a:p>
            <a:pPr lvl="1"/>
            <a:r>
              <a:rPr lang="en-US" altLang="ja-JP" dirty="0" smtClean="0"/>
              <a:t>Full VXD installation and operation</a:t>
            </a:r>
          </a:p>
          <a:p>
            <a:pPr lvl="1"/>
            <a:endParaRPr kumimoji="1" lang="en-US" altLang="ja-JP" dirty="0"/>
          </a:p>
          <a:p>
            <a:r>
              <a:rPr lang="en-US" altLang="ja-JP" dirty="0" smtClean="0">
                <a:solidFill>
                  <a:srgbClr val="FF0000"/>
                </a:solidFill>
              </a:rPr>
              <a:t>PS schedule must be included here.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937375" y="123136"/>
            <a:ext cx="206692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Katsuro</a:t>
            </a:r>
            <a:r>
              <a:rPr lang="en-US" dirty="0" smtClean="0">
                <a:solidFill>
                  <a:srgbClr val="FF0000"/>
                </a:solidFill>
              </a:rPr>
              <a:t> Nakamura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9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01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675"/>
            <a:ext cx="8229600" cy="114646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SVD ladder production status</a:t>
            </a:r>
            <a:br>
              <a:rPr lang="en-US" dirty="0" smtClean="0">
                <a:solidFill>
                  <a:srgbClr val="4F81BD"/>
                </a:solidFill>
              </a:rPr>
            </a:br>
            <a:r>
              <a:rPr lang="en-US" dirty="0" smtClean="0">
                <a:solidFill>
                  <a:srgbClr val="4F81BD"/>
                </a:solidFill>
              </a:rPr>
              <a:t>(as of September 12, 2016)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7833"/>
            <a:ext cx="8229600" cy="3589541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4F81BD"/>
                </a:solidFill>
              </a:rPr>
              <a:t>Pisa ( FW/BW )</a:t>
            </a:r>
            <a:r>
              <a:rPr lang="en-US" sz="2800" dirty="0" smtClean="0"/>
              <a:t> 100% (85%*) of the backward (forward) subassemblies completed</a:t>
            </a:r>
          </a:p>
          <a:p>
            <a:r>
              <a:rPr lang="en-US" sz="2800" dirty="0">
                <a:solidFill>
                  <a:srgbClr val="4F81BD"/>
                </a:solidFill>
              </a:rPr>
              <a:t>Melbourne ( L3 )</a:t>
            </a:r>
            <a:r>
              <a:rPr lang="en-US" sz="2800" dirty="0"/>
              <a:t> 5</a:t>
            </a:r>
            <a:r>
              <a:rPr lang="en-US" sz="2800" dirty="0" smtClean="0"/>
              <a:t> out of 7+2 ladders completed</a:t>
            </a:r>
          </a:p>
          <a:p>
            <a:r>
              <a:rPr lang="en-US" sz="2800" dirty="0">
                <a:solidFill>
                  <a:srgbClr val="4F81BD"/>
                </a:solidFill>
              </a:rPr>
              <a:t>TIFR ( L4 )</a:t>
            </a:r>
            <a:r>
              <a:rPr lang="en-US" sz="2800" dirty="0"/>
              <a:t> </a:t>
            </a:r>
            <a:r>
              <a:rPr lang="en-US" sz="2800" dirty="0" smtClean="0"/>
              <a:t>3 out of now 10+2 ladders completed</a:t>
            </a:r>
          </a:p>
          <a:p>
            <a:r>
              <a:rPr lang="en-US" sz="2800" dirty="0" smtClean="0">
                <a:solidFill>
                  <a:srgbClr val="4F81BD"/>
                </a:solidFill>
              </a:rPr>
              <a:t>HEPHY ( L5 )</a:t>
            </a:r>
            <a:r>
              <a:rPr lang="en-US" sz="2800" dirty="0" smtClean="0"/>
              <a:t> 4 out of 12+3 ladders completed</a:t>
            </a:r>
          </a:p>
          <a:p>
            <a:r>
              <a:rPr lang="en-US" sz="2800" dirty="0" err="1" smtClean="0">
                <a:solidFill>
                  <a:srgbClr val="4F81BD"/>
                </a:solidFill>
              </a:rPr>
              <a:t>Kavli</a:t>
            </a:r>
            <a:r>
              <a:rPr lang="en-US" sz="2800" dirty="0" smtClean="0">
                <a:solidFill>
                  <a:srgbClr val="4F81BD"/>
                </a:solidFill>
              </a:rPr>
              <a:t> IPMU ( L6 )</a:t>
            </a:r>
            <a:r>
              <a:rPr lang="en-US" sz="2800" dirty="0" smtClean="0"/>
              <a:t> 3 out of 16+4 ladders completed</a:t>
            </a:r>
          </a:p>
          <a:p>
            <a:pPr marL="0" indent="0">
              <a:buNone/>
            </a:pPr>
            <a:r>
              <a:rPr lang="en-US" sz="2400" dirty="0" smtClean="0"/>
              <a:t>* as of end of August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58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016000"/>
            <a:ext cx="9191626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28625" y="122238"/>
            <a:ext cx="8229600" cy="7858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/>
              <a:t>Schedule</a:t>
            </a:r>
            <a:r>
              <a:rPr lang="ja-JP" altLang="en-US" dirty="0" smtClean="0"/>
              <a:t>　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2200" dirty="0" smtClean="0">
                <a:solidFill>
                  <a:srgbClr val="FF0000"/>
                </a:solidFill>
              </a:rPr>
              <a:t>(Recently shown by Yutaka, but it will be decided in next B2GM)</a:t>
            </a:r>
            <a:endParaRPr lang="ja-JP" altLang="en-US" sz="2200" dirty="0">
              <a:solidFill>
                <a:srgbClr val="FF0000"/>
              </a:solidFill>
            </a:endParaRPr>
          </a:p>
        </p:txBody>
      </p:sp>
      <p:sp>
        <p:nvSpPr>
          <p:cNvPr id="2" name="角丸四角形吹き出し 1"/>
          <p:cNvSpPr/>
          <p:nvPr/>
        </p:nvSpPr>
        <p:spPr>
          <a:xfrm>
            <a:off x="1692275" y="1304925"/>
            <a:ext cx="1584325" cy="792163"/>
          </a:xfrm>
          <a:prstGeom prst="wedgeRoundRectCallout">
            <a:avLst>
              <a:gd name="adj1" fmla="val 66338"/>
              <a:gd name="adj2" fmla="val 530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white"/>
                </a:solidFill>
              </a:rPr>
              <a:t>Phase 1 completed as scheduled</a:t>
            </a:r>
            <a:endParaRPr kumimoji="1"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7812088" y="4338638"/>
            <a:ext cx="1100137" cy="792162"/>
          </a:xfrm>
          <a:prstGeom prst="wedgeRoundRectCallout">
            <a:avLst>
              <a:gd name="adj1" fmla="val 26596"/>
              <a:gd name="adj2" fmla="val 1495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white"/>
                </a:solidFill>
              </a:rPr>
              <a:t>Phase 3 from 2019</a:t>
            </a:r>
            <a:endParaRPr kumimoji="1"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6372225" y="3943350"/>
            <a:ext cx="1584325" cy="790575"/>
          </a:xfrm>
          <a:prstGeom prst="wedgeRoundRectCallout">
            <a:avLst>
              <a:gd name="adj1" fmla="val -24975"/>
              <a:gd name="adj2" fmla="val 871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white"/>
                </a:solidFill>
              </a:rPr>
              <a:t>Phase 2 from early 2018</a:t>
            </a:r>
            <a:endParaRPr kumimoji="1"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2339975" y="4437063"/>
            <a:ext cx="3240088" cy="1079500"/>
          </a:xfrm>
          <a:prstGeom prst="wedgeRoundRectCallout">
            <a:avLst>
              <a:gd name="adj1" fmla="val -706"/>
              <a:gd name="adj2" fmla="val -6716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0" tIns="45715" rIns="91430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black"/>
                </a:solidFill>
              </a:rPr>
              <a:t>TOP is not ready. Hence CDC installation cannot start.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black"/>
                </a:solidFill>
              </a:rPr>
              <a:t>ARICH HV is not ready and will be installed after Belle II roll-in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sp>
        <p:nvSpPr>
          <p:cNvPr id="12" name="角丸四角形吹き出し 11"/>
          <p:cNvSpPr/>
          <p:nvPr/>
        </p:nvSpPr>
        <p:spPr>
          <a:xfrm>
            <a:off x="6156325" y="5591175"/>
            <a:ext cx="1584325" cy="644525"/>
          </a:xfrm>
          <a:prstGeom prst="wedgeRoundRectCallout">
            <a:avLst>
              <a:gd name="adj1" fmla="val -7941"/>
              <a:gd name="adj2" fmla="val -905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white"/>
                </a:solidFill>
              </a:rPr>
              <a:t>VXD to be ready at KEK</a:t>
            </a:r>
            <a:endParaRPr kumimoji="1" lang="ja-JP" altLang="en-US" dirty="0">
              <a:solidFill>
                <a:prstClr val="white"/>
              </a:solidFill>
            </a:endParaRPr>
          </a:p>
        </p:txBody>
      </p:sp>
      <p:sp>
        <p:nvSpPr>
          <p:cNvPr id="4" name="円形吹き出し 3"/>
          <p:cNvSpPr/>
          <p:nvPr/>
        </p:nvSpPr>
        <p:spPr>
          <a:xfrm>
            <a:off x="4568825" y="2097088"/>
            <a:ext cx="2087563" cy="539750"/>
          </a:xfrm>
          <a:prstGeom prst="wedgeEllipseCallout">
            <a:avLst>
              <a:gd name="adj1" fmla="val -34831"/>
              <a:gd name="adj2" fmla="val 83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white"/>
                </a:solidFill>
              </a:rPr>
              <a:t>Belle II roll-in early 2017</a:t>
            </a:r>
            <a:endParaRPr kumimoji="1"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72225" y="1311275"/>
            <a:ext cx="2690813" cy="1476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black"/>
                </a:solidFill>
              </a:rPr>
              <a:t>Additional delay by: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black"/>
                </a:solidFill>
              </a:rPr>
              <a:t>1, TOP PMT issue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black"/>
                </a:solidFill>
              </a:rPr>
              <a:t>2, FWD Endcap installation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black"/>
                </a:solidFill>
              </a:rPr>
              <a:t>      (ARICH)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dirty="0">
                <a:solidFill>
                  <a:prstClr val="black"/>
                </a:solidFill>
              </a:rPr>
              <a:t>3, QCS(FWD) delivery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sp>
        <p:nvSpPr>
          <p:cNvPr id="4107" name="スライド番号プレースホルダー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rgbClr val="4F622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984807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BD1177-370E-49F0-9122-0D3A2D2EE6E2}" type="slidenum">
              <a:rPr lang="en-US" altLang="ja-JP" sz="12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ja-JP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9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738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680"/>
            <a:ext cx="8229600" cy="5065072"/>
          </a:xfrm>
        </p:spPr>
        <p:txBody>
          <a:bodyPr>
            <a:normAutofit/>
          </a:bodyPr>
          <a:lstStyle/>
          <a:p>
            <a:r>
              <a:rPr lang="en-US" dirty="0" smtClean="0"/>
              <a:t>Ladders</a:t>
            </a:r>
          </a:p>
          <a:p>
            <a:pPr lvl="1"/>
            <a:r>
              <a:rPr lang="en-US" dirty="0" smtClean="0"/>
              <a:t>Ladder assembly is in full swing</a:t>
            </a:r>
          </a:p>
          <a:p>
            <a:pPr lvl="1"/>
            <a:r>
              <a:rPr lang="en-US" dirty="0" smtClean="0"/>
              <a:t>We expect to meet the global schedule</a:t>
            </a:r>
            <a:endParaRPr lang="en-US" dirty="0" smtClean="0"/>
          </a:p>
          <a:p>
            <a:r>
              <a:rPr lang="en-US" dirty="0" smtClean="0"/>
              <a:t>Main topics @ this meeting: slow control and DAQ</a:t>
            </a:r>
          </a:p>
          <a:p>
            <a:pPr lvl="1"/>
            <a:r>
              <a:rPr lang="en-US" dirty="0" smtClean="0"/>
              <a:t>Especially the SC effort needs to ramped up</a:t>
            </a:r>
          </a:p>
          <a:p>
            <a:pPr lvl="1"/>
            <a:r>
              <a:rPr lang="en-US" dirty="0" smtClean="0"/>
              <a:t>The system is better defined after this meeting</a:t>
            </a:r>
          </a:p>
          <a:p>
            <a:pPr lvl="1"/>
            <a:r>
              <a:rPr lang="en-US" dirty="0" smtClean="0"/>
              <a:t>Manpower/schedule needs to be </a:t>
            </a:r>
            <a:r>
              <a:rPr lang="en-US" dirty="0" err="1" smtClean="0"/>
              <a:t>clarfied</a:t>
            </a:r>
            <a:endParaRPr lang="en-US" dirty="0" smtClean="0"/>
          </a:p>
          <a:p>
            <a:pPr lvl="1"/>
            <a:r>
              <a:rPr lang="en-US" dirty="0" smtClean="0"/>
              <a:t>Broader discussion for interlocks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61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126960"/>
            <a:ext cx="7772400" cy="881490"/>
          </a:xfrm>
        </p:spPr>
        <p:txBody>
          <a:bodyPr/>
          <a:lstStyle/>
          <a:p>
            <a:r>
              <a:rPr lang="de-DE" dirty="0" err="1" smtClean="0"/>
              <a:t>backup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46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dder_produ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676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98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</a:t>
            </a:r>
            <a:r>
              <a:rPr lang="en-US" dirty="0" smtClean="0">
                <a:solidFill>
                  <a:schemeClr val="accent1"/>
                </a:solidFill>
              </a:rPr>
              <a:t>adder production schedule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3192" y="3523907"/>
            <a:ext cx="1460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End of L6 production: Nov 2017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8" name="Abgerundete rechteckige Legende 9"/>
          <p:cNvSpPr/>
          <p:nvPr/>
        </p:nvSpPr>
        <p:spPr>
          <a:xfrm>
            <a:off x="7652216" y="3435301"/>
            <a:ext cx="1288706" cy="1117038"/>
          </a:xfrm>
          <a:prstGeom prst="wedgeRoundRectCallout">
            <a:avLst>
              <a:gd name="adj1" fmla="val -56730"/>
              <a:gd name="adj2" fmla="val 86489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2344" y="1809850"/>
            <a:ext cx="13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BBB59"/>
                </a:solidFill>
              </a:rPr>
              <a:t>End of L3 production:</a:t>
            </a:r>
            <a:br>
              <a:rPr lang="en-US" dirty="0" smtClean="0">
                <a:solidFill>
                  <a:srgbClr val="9BBB59"/>
                </a:solidFill>
              </a:rPr>
            </a:br>
            <a:r>
              <a:rPr lang="en-US" dirty="0" smtClean="0">
                <a:solidFill>
                  <a:srgbClr val="9BBB59"/>
                </a:solidFill>
              </a:rPr>
              <a:t>Sep 2016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14" name="Abgerundete rechteckige Legende 9"/>
          <p:cNvSpPr/>
          <p:nvPr/>
        </p:nvSpPr>
        <p:spPr>
          <a:xfrm>
            <a:off x="7247118" y="1721244"/>
            <a:ext cx="1764930" cy="1117038"/>
          </a:xfrm>
          <a:prstGeom prst="wedgeRoundRectCallout">
            <a:avLst>
              <a:gd name="adj1" fmla="val -136195"/>
              <a:gd name="adj2" fmla="val 60142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3746500" y="6176665"/>
            <a:ext cx="215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To be updated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1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87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parallel on Wednesday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625476"/>
            <a:ext cx="4424732" cy="1425821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5064125" y="625476"/>
            <a:ext cx="142875" cy="142582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10200" y="1079500"/>
            <a:ext cx="222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Reports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2203451"/>
            <a:ext cx="4391262" cy="1921177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5064126" y="2203451"/>
            <a:ext cx="152400" cy="192117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10200" y="2867025"/>
            <a:ext cx="252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SVD SC discussion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12" y="4300317"/>
            <a:ext cx="4404650" cy="1579783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>
            <a:off x="5051426" y="4277029"/>
            <a:ext cx="152400" cy="16030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10199" y="4781550"/>
            <a:ext cx="2797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SVD DAQ discussion</a:t>
            </a:r>
            <a:endParaRPr lang="en-US" sz="2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6096818"/>
            <a:ext cx="4397956" cy="709564"/>
          </a:xfrm>
          <a:prstGeom prst="rect">
            <a:avLst/>
          </a:prstGeom>
        </p:spPr>
      </p:pic>
      <p:sp>
        <p:nvSpPr>
          <p:cNvPr id="19" name="Right Brace 18"/>
          <p:cNvSpPr/>
          <p:nvPr/>
        </p:nvSpPr>
        <p:spPr>
          <a:xfrm>
            <a:off x="5070477" y="6080944"/>
            <a:ext cx="152400" cy="70956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0201" y="6094934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SVD software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094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1" y="1113579"/>
            <a:ext cx="5464635" cy="520747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7062" y="3989356"/>
            <a:ext cx="567784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PF1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66032" y="4070170"/>
            <a:ext cx="595036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PB2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78144" y="5600177"/>
            <a:ext cx="595036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PB1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7070" y="4197792"/>
            <a:ext cx="58888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PA1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53591" y="4370934"/>
            <a:ext cx="58888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PA2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187234" y="4571723"/>
            <a:ext cx="75212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latin typeface="+mj-lt"/>
              </a:rPr>
              <a:t>DSSD</a:t>
            </a:r>
            <a:endParaRPr kumimoji="1" lang="ja-JP" altLang="en-US" sz="2000" b="1" dirty="0">
              <a:latin typeface="+mj-lt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71755" y="3359562"/>
            <a:ext cx="567784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PF2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171524" y="5999606"/>
            <a:ext cx="52931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ゴシック" panose="020B0609070205080204" pitchFamily="49" charset="-128"/>
              </a:rPr>
              <a:t>Rib</a:t>
            </a:r>
            <a:endParaRPr kumimoji="1" lang="ja-JP" altLang="en-US" sz="2000" b="1" dirty="0">
              <a:solidFill>
                <a:schemeClr val="bg1">
                  <a:lumMod val="50000"/>
                </a:schemeClr>
              </a:solidFill>
              <a:latin typeface="+mj-lt"/>
              <a:ea typeface="ＭＳ ゴシック" panose="020B0609070205080204" pitchFamily="49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588344" y="3989343"/>
            <a:ext cx="81945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ゴシック" panose="020B0609070205080204" pitchFamily="49" charset="-128"/>
              </a:rPr>
              <a:t>AIREX</a:t>
            </a:r>
            <a:endParaRPr kumimoji="1" lang="ja-JP" altLang="en-US" sz="2000" b="1" dirty="0">
              <a:solidFill>
                <a:schemeClr val="bg1">
                  <a:lumMod val="50000"/>
                </a:schemeClr>
              </a:solidFill>
              <a:latin typeface="+mj-lt"/>
              <a:ea typeface="ＭＳ ゴシック" panose="020B0609070205080204" pitchFamily="49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604983" y="1092114"/>
            <a:ext cx="1895009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70C0"/>
                </a:solidFill>
                <a:latin typeface="+mj-lt"/>
                <a:ea typeface="ＭＳ ゴシック" panose="020B0609070205080204" pitchFamily="49" charset="-128"/>
              </a:rPr>
              <a:t>Origami hybrid</a:t>
            </a:r>
            <a:endParaRPr kumimoji="1" lang="ja-JP" altLang="en-US" sz="2000" b="1" dirty="0">
              <a:solidFill>
                <a:srgbClr val="0070C0"/>
              </a:solidFill>
              <a:latin typeface="+mj-lt"/>
              <a:ea typeface="ＭＳ ゴシック" panose="020B0609070205080204" pitchFamily="49" charset="-128"/>
            </a:endParaRPr>
          </a:p>
        </p:txBody>
      </p:sp>
      <p:cxnSp>
        <p:nvCxnSpPr>
          <p:cNvPr id="43" name="直線矢印コネクタ 42"/>
          <p:cNvCxnSpPr>
            <a:stCxn id="42" idx="1"/>
          </p:cNvCxnSpPr>
          <p:nvPr/>
        </p:nvCxnSpPr>
        <p:spPr>
          <a:xfrm flipH="1">
            <a:off x="2059529" y="1292169"/>
            <a:ext cx="545454" cy="10153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2736276" y="1492224"/>
            <a:ext cx="323154" cy="79041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3504388" y="1492224"/>
            <a:ext cx="772130" cy="82235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1262"/>
            <a:ext cx="8229600" cy="62041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Ladder Anatomy (L6 ladder)</a:t>
            </a:r>
            <a:endParaRPr lang="ja-JP" altLang="en-US" b="1" dirty="0"/>
          </a:p>
        </p:txBody>
      </p:sp>
      <p:sp>
        <p:nvSpPr>
          <p:cNvPr id="92" name="円/楕円 91"/>
          <p:cNvSpPr/>
          <p:nvPr/>
        </p:nvSpPr>
        <p:spPr>
          <a:xfrm rot="1358928">
            <a:off x="1449446" y="1476636"/>
            <a:ext cx="1152128" cy="2208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93" name="円/楕円 92"/>
          <p:cNvSpPr/>
          <p:nvPr/>
        </p:nvSpPr>
        <p:spPr>
          <a:xfrm rot="1358928">
            <a:off x="3066993" y="2176780"/>
            <a:ext cx="1152128" cy="2208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95" name="円/楕円 94"/>
          <p:cNvSpPr/>
          <p:nvPr/>
        </p:nvSpPr>
        <p:spPr>
          <a:xfrm rot="1358928">
            <a:off x="2227212" y="2467159"/>
            <a:ext cx="1152128" cy="2208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5582824" y="2127869"/>
            <a:ext cx="3514683" cy="8309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 smtClean="0">
                <a:solidFill>
                  <a:srgbClr val="0070C0"/>
                </a:solidFill>
                <a:latin typeface="+mj-lt"/>
              </a:rPr>
              <a:t>Origami hybrid</a:t>
            </a:r>
          </a:p>
          <a:p>
            <a:pPr algn="l"/>
            <a:r>
              <a:rPr lang="en-US" altLang="ja-JP" sz="1600" b="0" dirty="0" smtClean="0">
                <a:solidFill>
                  <a:srgbClr val="0070C0"/>
                </a:solidFill>
                <a:latin typeface="+mj-lt"/>
              </a:rPr>
              <a:t>Flexible circuit to transmit detector signals to the ladder ends</a:t>
            </a:r>
            <a:endParaRPr kumimoji="1" lang="ja-JP" altLang="en-US" sz="1600" b="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5582146" y="3021349"/>
            <a:ext cx="3514683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 smtClean="0">
                <a:solidFill>
                  <a:srgbClr val="00B050"/>
                </a:solidFill>
                <a:latin typeface="+mj-lt"/>
              </a:rPr>
              <a:t>APV25</a:t>
            </a:r>
          </a:p>
          <a:p>
            <a:pPr algn="l"/>
            <a:r>
              <a:rPr lang="en-US" altLang="ja-JP" sz="1600" b="0" dirty="0" smtClean="0">
                <a:solidFill>
                  <a:srgbClr val="00B050"/>
                </a:solidFill>
                <a:latin typeface="+mj-lt"/>
              </a:rPr>
              <a:t>Readout ASIC of the strips</a:t>
            </a:r>
            <a:endParaRPr kumimoji="1" lang="ja-JP" altLang="en-US" sz="1600" b="0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5583500" y="3668607"/>
            <a:ext cx="3514683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err="1" smtClean="0">
                <a:solidFill>
                  <a:srgbClr val="FF0000"/>
                </a:solidFill>
                <a:latin typeface="+mj-lt"/>
              </a:rPr>
              <a:t>FlexPA</a:t>
            </a:r>
            <a:r>
              <a:rPr lang="en-US" altLang="ja-JP" sz="1600" b="1" dirty="0" smtClean="0">
                <a:solidFill>
                  <a:srgbClr val="FF0000"/>
                </a:solidFill>
                <a:latin typeface="+mj-lt"/>
              </a:rPr>
              <a:t> (PA/PF/PB)</a:t>
            </a:r>
            <a:endParaRPr kumimoji="1" lang="en-US" altLang="ja-JP" sz="1600" b="1" dirty="0" smtClean="0">
              <a:solidFill>
                <a:srgbClr val="FF0000"/>
              </a:solidFill>
              <a:latin typeface="+mj-lt"/>
            </a:endParaRPr>
          </a:p>
          <a:p>
            <a:pPr algn="l"/>
            <a:r>
              <a:rPr lang="en-US" altLang="ja-JP" sz="1600" b="0" dirty="0" smtClean="0">
                <a:solidFill>
                  <a:srgbClr val="FF0000"/>
                </a:solidFill>
                <a:latin typeface="+mj-lt"/>
              </a:rPr>
              <a:t>Flexible circuit to transmit detector signals to the APV25</a:t>
            </a:r>
            <a:endParaRPr kumimoji="1" lang="ja-JP" altLang="en-US" sz="1600" b="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1489456" y="1956210"/>
            <a:ext cx="887102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B050"/>
                </a:solidFill>
                <a:latin typeface="+mj-lt"/>
              </a:rPr>
              <a:t>APV25</a:t>
            </a:r>
            <a:endParaRPr kumimoji="1" lang="ja-JP" altLang="en-US" sz="2000" b="1" dirty="0" smtClean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128" name="直線矢印コネクタ 127"/>
          <p:cNvCxnSpPr>
            <a:stCxn id="126" idx="0"/>
            <a:endCxn id="92" idx="4"/>
          </p:cNvCxnSpPr>
          <p:nvPr/>
        </p:nvCxnSpPr>
        <p:spPr>
          <a:xfrm flipV="1">
            <a:off x="1933007" y="1689005"/>
            <a:ext cx="49973" cy="26720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580112" y="5701787"/>
            <a:ext cx="351468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AIREX</a:t>
            </a:r>
            <a:endParaRPr kumimoji="1" lang="en-US" altLang="ja-JP" sz="16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altLang="ja-JP" sz="1600" b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Thermal insulator between the DSSD and APV25</a:t>
            </a:r>
            <a:endParaRPr kumimoji="1" lang="ja-JP" altLang="en-US" sz="1600" b="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平行四辺形 27"/>
          <p:cNvSpPr/>
          <p:nvPr/>
        </p:nvSpPr>
        <p:spPr>
          <a:xfrm rot="12142229" flipH="1" flipV="1">
            <a:off x="3158004" y="2290514"/>
            <a:ext cx="875663" cy="49946"/>
          </a:xfrm>
          <a:prstGeom prst="parallelogram">
            <a:avLst>
              <a:gd name="adj" fmla="val 467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29" name="平行四辺形 28"/>
          <p:cNvSpPr/>
          <p:nvPr/>
        </p:nvSpPr>
        <p:spPr>
          <a:xfrm rot="12142229" flipH="1" flipV="1">
            <a:off x="2298670" y="2605196"/>
            <a:ext cx="875663" cy="49946"/>
          </a:xfrm>
          <a:prstGeom prst="parallelogram">
            <a:avLst>
              <a:gd name="adj" fmla="val 467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30" name="平行四辺形 29"/>
          <p:cNvSpPr/>
          <p:nvPr/>
        </p:nvSpPr>
        <p:spPr>
          <a:xfrm rot="12142229" flipH="1" flipV="1">
            <a:off x="1554880" y="1635180"/>
            <a:ext cx="875663" cy="49946"/>
          </a:xfrm>
          <a:prstGeom prst="parallelogram">
            <a:avLst>
              <a:gd name="adj" fmla="val 467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581468" y="4562087"/>
            <a:ext cx="3514683" cy="10772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rgbClr val="FF0000"/>
                </a:solidFill>
                <a:latin typeface="+mj-lt"/>
              </a:rPr>
              <a:t>PA0</a:t>
            </a:r>
            <a:endParaRPr kumimoji="1" lang="en-US" altLang="ja-JP" sz="1600" b="1" dirty="0" smtClean="0">
              <a:solidFill>
                <a:srgbClr val="FF0000"/>
              </a:solidFill>
              <a:latin typeface="+mj-lt"/>
            </a:endParaRPr>
          </a:p>
          <a:p>
            <a:pPr algn="l"/>
            <a:r>
              <a:rPr lang="en-US" altLang="ja-JP" sz="1600" b="0" dirty="0" smtClean="0">
                <a:solidFill>
                  <a:srgbClr val="FF0000"/>
                </a:solidFill>
                <a:latin typeface="+mj-lt"/>
              </a:rPr>
              <a:t>Flexible circuit glued on the Origami hybrid to transmit </a:t>
            </a:r>
            <a:r>
              <a:rPr lang="en-US" altLang="ja-JP" sz="1600" b="0" i="1" dirty="0" smtClean="0">
                <a:solidFill>
                  <a:srgbClr val="FF0000"/>
                </a:solidFill>
                <a:latin typeface="+mj-lt"/>
              </a:rPr>
              <a:t>n</a:t>
            </a:r>
            <a:r>
              <a:rPr lang="en-US" altLang="ja-JP" sz="1600" b="0" dirty="0" smtClean="0">
                <a:solidFill>
                  <a:srgbClr val="FF0000"/>
                </a:solidFill>
                <a:latin typeface="+mj-lt"/>
              </a:rPr>
              <a:t>-side detector signals to the APV25</a:t>
            </a:r>
            <a:endParaRPr kumimoji="1" lang="ja-JP" altLang="en-US" sz="1600" b="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99193" y="3159507"/>
            <a:ext cx="58888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PA0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4" name="直線矢印コネクタ 33"/>
          <p:cNvCxnSpPr>
            <a:stCxn id="32" idx="0"/>
            <a:endCxn id="28" idx="4"/>
          </p:cNvCxnSpPr>
          <p:nvPr/>
        </p:nvCxnSpPr>
        <p:spPr>
          <a:xfrm flipV="1">
            <a:off x="3493633" y="2338581"/>
            <a:ext cx="92698" cy="8209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5580790" y="988168"/>
            <a:ext cx="3514683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+mj-lt"/>
              </a:rPr>
              <a:t>DSSDs</a:t>
            </a:r>
            <a:endParaRPr kumimoji="1" lang="en-US" altLang="ja-JP" sz="1600" b="1" dirty="0" smtClean="0">
              <a:latin typeface="+mj-lt"/>
            </a:endParaRPr>
          </a:p>
          <a:p>
            <a:pPr marL="265113" indent="-180975" algn="l">
              <a:buFont typeface="Arial" pitchFamily="34" charset="0"/>
              <a:buChar char="•"/>
            </a:pPr>
            <a:r>
              <a:rPr lang="en-US" altLang="ja-JP" sz="1600" b="0" dirty="0" smtClean="0">
                <a:latin typeface="+mj-lt"/>
              </a:rPr>
              <a:t>2 small rectangular (L3)</a:t>
            </a:r>
          </a:p>
          <a:p>
            <a:pPr marL="265113" indent="-180975" algn="l">
              <a:buFont typeface="Arial" pitchFamily="34" charset="0"/>
              <a:buChar char="•"/>
            </a:pPr>
            <a:r>
              <a:rPr lang="en-US" altLang="ja-JP" sz="1600" b="0" dirty="0" smtClean="0">
                <a:latin typeface="+mj-lt"/>
              </a:rPr>
              <a:t>2-4 large rectangular (L4-6)</a:t>
            </a:r>
          </a:p>
          <a:p>
            <a:pPr marL="265113" indent="-180975" algn="l">
              <a:buFont typeface="Arial" pitchFamily="34" charset="0"/>
              <a:buChar char="•"/>
            </a:pPr>
            <a:r>
              <a:rPr kumimoji="1" lang="en-US" altLang="ja-JP" sz="1600" b="0" dirty="0" smtClean="0">
                <a:latin typeface="+mj-lt"/>
              </a:rPr>
              <a:t>1 trapezoidal (L4-6)</a:t>
            </a:r>
            <a:endParaRPr kumimoji="1" lang="ja-JP" altLang="en-US" sz="1600" b="0" dirty="0" smtClean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5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Origami Status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80 assembled, inspected so far</a:t>
            </a:r>
          </a:p>
          <a:p>
            <a:pPr lvl="1"/>
            <a:r>
              <a:rPr lang="en-US" altLang="ja-JP" dirty="0" smtClean="0"/>
              <a:t>30 O-Z : 25 </a:t>
            </a:r>
            <a:r>
              <a:rPr lang="en-US" altLang="ja-JP" dirty="0"/>
              <a:t>class A, 5 e-test </a:t>
            </a:r>
            <a:r>
              <a:rPr lang="en-US" altLang="ja-JP" dirty="0" smtClean="0"/>
              <a:t>fail</a:t>
            </a:r>
          </a:p>
          <a:p>
            <a:pPr lvl="1"/>
            <a:r>
              <a:rPr lang="en-US" altLang="ja-JP" dirty="0" smtClean="0"/>
              <a:t>27 OCE : 22* </a:t>
            </a:r>
            <a:r>
              <a:rPr lang="en-US" altLang="ja-JP" dirty="0"/>
              <a:t>class A, 4 e-test fail, 1 </a:t>
            </a:r>
            <a:r>
              <a:rPr lang="en-US" altLang="ja-JP" dirty="0" smtClean="0"/>
              <a:t>e-test fail but repaired</a:t>
            </a:r>
          </a:p>
          <a:p>
            <a:pPr marL="914400" lvl="2" indent="0">
              <a:buNone/>
            </a:pPr>
            <a:r>
              <a:rPr lang="en-US" altLang="ja-JP" sz="1700" dirty="0" smtClean="0"/>
              <a:t>* include 12 OCEs with APV3 ch0 noise ~ 2</a:t>
            </a:r>
            <a:endParaRPr lang="en-US" altLang="ja-JP" sz="1700" dirty="0"/>
          </a:p>
          <a:p>
            <a:pPr lvl="1"/>
            <a:r>
              <a:rPr lang="en-US" altLang="ja-JP" dirty="0" smtClean="0"/>
              <a:t>23 O+Z : 18 class A, 3 </a:t>
            </a:r>
            <a:r>
              <a:rPr lang="en-US" altLang="ja-JP" dirty="0"/>
              <a:t>e-test </a:t>
            </a:r>
            <a:r>
              <a:rPr lang="en-US" altLang="ja-JP" dirty="0" smtClean="0"/>
              <a:t>fail, 2 OK but minor issue**</a:t>
            </a:r>
          </a:p>
          <a:p>
            <a:pPr marL="914400" lvl="2" indent="0">
              <a:buNone/>
            </a:pPr>
            <a:r>
              <a:rPr lang="en-US" altLang="ja-JP" sz="1700" dirty="0" smtClean="0"/>
              <a:t>** 1 wires bent, 1 soldering to be reworked</a:t>
            </a:r>
            <a:endParaRPr lang="en-US" altLang="ja-JP" sz="1700" dirty="0"/>
          </a:p>
          <a:p>
            <a:r>
              <a:rPr lang="en-US" altLang="ja-JP" dirty="0" smtClean="0"/>
              <a:t>63 will be assembled with new DISCO thinned chips + chips thinned as a whole wafer</a:t>
            </a:r>
          </a:p>
          <a:p>
            <a:pPr lvl="1"/>
            <a:r>
              <a:rPr lang="en-US" altLang="ja-JP" dirty="0" smtClean="0"/>
              <a:t>36 O-Z</a:t>
            </a:r>
          </a:p>
          <a:p>
            <a:pPr lvl="1"/>
            <a:r>
              <a:rPr lang="en-US" altLang="ja-JP" dirty="0" smtClean="0"/>
              <a:t>22 OCE</a:t>
            </a:r>
          </a:p>
          <a:p>
            <a:pPr lvl="1"/>
            <a:r>
              <a:rPr lang="en-US" altLang="ja-JP" dirty="0" smtClean="0"/>
              <a:t>5 O+Z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15998" y="202511"/>
            <a:ext cx="119780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Koji Hara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49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Electrical failures in assembled Origami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2861" y="1196752"/>
            <a:ext cx="9612560" cy="566124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Whole analog </a:t>
            </a:r>
            <a:r>
              <a:rPr lang="en-US" altLang="ja-JP" dirty="0"/>
              <a:t>dead </a:t>
            </a:r>
            <a:r>
              <a:rPr lang="en-US" altLang="ja-JP" dirty="0" smtClean="0"/>
              <a:t>(</a:t>
            </a:r>
            <a:r>
              <a:rPr lang="en-US" altLang="ja-JP" dirty="0"/>
              <a:t>all 128 </a:t>
            </a:r>
            <a:r>
              <a:rPr lang="en-US" altLang="ja-JP" dirty="0" err="1"/>
              <a:t>chs</a:t>
            </a:r>
            <a:r>
              <a:rPr lang="en-US" altLang="ja-JP" dirty="0"/>
              <a:t> are bad</a:t>
            </a:r>
            <a:r>
              <a:rPr lang="en-US" altLang="ja-JP" dirty="0" smtClean="0"/>
              <a:t>) : 6.3% (5/80)</a:t>
            </a:r>
            <a:endParaRPr lang="en-US" altLang="ja-JP" dirty="0"/>
          </a:p>
          <a:p>
            <a:pPr lvl="1"/>
            <a:r>
              <a:rPr lang="en-US" altLang="ja-JP" sz="2400" dirty="0"/>
              <a:t>O-Z130 </a:t>
            </a:r>
            <a:r>
              <a:rPr lang="en-US" altLang="ja-JP" sz="2400" dirty="0" smtClean="0"/>
              <a:t>APV6 (N0), </a:t>
            </a:r>
            <a:r>
              <a:rPr lang="en-US" altLang="ja-JP" sz="2400" dirty="0" smtClean="0">
                <a:solidFill>
                  <a:srgbClr val="0070C0"/>
                </a:solidFill>
              </a:rPr>
              <a:t>no crack, LV normal</a:t>
            </a:r>
            <a:endParaRPr lang="en-US" altLang="ja-JP" sz="2400" dirty="0">
              <a:solidFill>
                <a:srgbClr val="0070C0"/>
              </a:solidFill>
            </a:endParaRPr>
          </a:p>
          <a:p>
            <a:pPr lvl="1"/>
            <a:r>
              <a:rPr lang="en-US" altLang="ja-JP" sz="2400" dirty="0"/>
              <a:t>O+Z118 </a:t>
            </a:r>
            <a:r>
              <a:rPr lang="en-US" altLang="ja-JP" sz="2400" dirty="0" smtClean="0"/>
              <a:t>APV9 (N3),  </a:t>
            </a:r>
            <a:r>
              <a:rPr lang="en-US" altLang="ja-JP" sz="2400" dirty="0" smtClean="0">
                <a:solidFill>
                  <a:srgbClr val="FF0000"/>
                </a:solidFill>
              </a:rPr>
              <a:t>crack observed</a:t>
            </a:r>
            <a:r>
              <a:rPr lang="en-US" altLang="ja-JP" sz="2400" dirty="0" smtClean="0"/>
              <a:t>, </a:t>
            </a:r>
            <a:r>
              <a:rPr lang="en-US" altLang="ja-JP" sz="2400" dirty="0" smtClean="0">
                <a:solidFill>
                  <a:srgbClr val="FFC000"/>
                </a:solidFill>
              </a:rPr>
              <a:t>LV low </a:t>
            </a:r>
            <a:r>
              <a:rPr lang="en-US" altLang="ja-JP" sz="2400" dirty="0">
                <a:solidFill>
                  <a:srgbClr val="FFC000"/>
                </a:solidFill>
              </a:rPr>
              <a:t>cur.</a:t>
            </a:r>
          </a:p>
          <a:p>
            <a:pPr lvl="1"/>
            <a:r>
              <a:rPr lang="en-US" altLang="ja-JP" sz="2400" dirty="0" smtClean="0"/>
              <a:t>OCE122 APV3 (P3),  </a:t>
            </a:r>
            <a:r>
              <a:rPr lang="en-US" altLang="ja-JP" sz="2400" dirty="0" smtClean="0">
                <a:solidFill>
                  <a:srgbClr val="FF0000"/>
                </a:solidFill>
              </a:rPr>
              <a:t>crack observed</a:t>
            </a:r>
            <a:r>
              <a:rPr lang="en-US" altLang="ja-JP" sz="2400" dirty="0" smtClean="0"/>
              <a:t>, </a:t>
            </a:r>
            <a:r>
              <a:rPr lang="en-US" altLang="ja-JP" sz="2400" dirty="0" smtClean="0">
                <a:solidFill>
                  <a:srgbClr val="FFC000"/>
                </a:solidFill>
              </a:rPr>
              <a:t>LV low cur.</a:t>
            </a:r>
          </a:p>
          <a:p>
            <a:pPr lvl="1"/>
            <a:r>
              <a:rPr lang="en-US" altLang="ja-JP" sz="2400" dirty="0" smtClean="0"/>
              <a:t>OCE123 APV6 (N0), </a:t>
            </a:r>
            <a:r>
              <a:rPr lang="en-US" altLang="ja-JP" sz="2400" dirty="0" smtClean="0">
                <a:solidFill>
                  <a:srgbClr val="0070C0"/>
                </a:solidFill>
              </a:rPr>
              <a:t>power OK on chip, LV normal</a:t>
            </a:r>
          </a:p>
          <a:p>
            <a:pPr lvl="1"/>
            <a:r>
              <a:rPr lang="en-US" altLang="ja-JP" sz="2400" dirty="0" smtClean="0"/>
              <a:t>O-Z107 APV5 (P5),  </a:t>
            </a:r>
            <a:r>
              <a:rPr lang="en-US" altLang="ja-JP" sz="2400" dirty="0" err="1" smtClean="0">
                <a:solidFill>
                  <a:srgbClr val="C00000"/>
                </a:solidFill>
              </a:rPr>
              <a:t>discon</a:t>
            </a:r>
            <a:r>
              <a:rPr lang="en-US" altLang="ja-JP" sz="2400" dirty="0" smtClean="0">
                <a:solidFill>
                  <a:srgbClr val="C00000"/>
                </a:solidFill>
              </a:rPr>
              <a:t>. at soldered pad</a:t>
            </a:r>
            <a:r>
              <a:rPr lang="en-US" altLang="ja-JP" sz="2400" dirty="0" smtClean="0"/>
              <a:t>, </a:t>
            </a:r>
            <a:r>
              <a:rPr lang="en-US" altLang="ja-JP" sz="2400" dirty="0" smtClean="0">
                <a:solidFill>
                  <a:srgbClr val="FFC000"/>
                </a:solidFill>
              </a:rPr>
              <a:t>LV low </a:t>
            </a:r>
            <a:r>
              <a:rPr lang="en-US" altLang="ja-JP" sz="2400" dirty="0">
                <a:solidFill>
                  <a:srgbClr val="FFC000"/>
                </a:solidFill>
              </a:rPr>
              <a:t>cur</a:t>
            </a:r>
            <a:r>
              <a:rPr lang="en-US" altLang="ja-JP" sz="2400" dirty="0" smtClean="0">
                <a:solidFill>
                  <a:srgbClr val="FFC000"/>
                </a:solidFill>
              </a:rPr>
              <a:t>.</a:t>
            </a:r>
          </a:p>
          <a:p>
            <a:r>
              <a:rPr lang="en-US" altLang="ja-JP" dirty="0" smtClean="0"/>
              <a:t>A part of </a:t>
            </a:r>
            <a:r>
              <a:rPr lang="en-US" altLang="ja-JP" dirty="0" err="1" smtClean="0"/>
              <a:t>chs</a:t>
            </a:r>
            <a:r>
              <a:rPr lang="en-US" altLang="ja-JP" dirty="0" smtClean="0"/>
              <a:t> dead</a:t>
            </a:r>
            <a:r>
              <a:rPr lang="en-US" altLang="ja-JP" dirty="0"/>
              <a:t> </a:t>
            </a:r>
            <a:r>
              <a:rPr lang="en-US" altLang="ja-JP" dirty="0" smtClean="0"/>
              <a:t>: 10.0% (8/80) (1 repaired)</a:t>
            </a:r>
          </a:p>
          <a:p>
            <a:pPr lvl="1"/>
            <a:r>
              <a:rPr lang="en-US" altLang="ja-JP" sz="2400" dirty="0"/>
              <a:t>O-Z </a:t>
            </a:r>
            <a:r>
              <a:rPr lang="en-US" altLang="ja-JP" sz="2400" dirty="0" smtClean="0"/>
              <a:t>3/30</a:t>
            </a:r>
            <a:r>
              <a:rPr lang="en-US" altLang="ja-JP" sz="2400" dirty="0"/>
              <a:t>	</a:t>
            </a:r>
            <a:r>
              <a:rPr lang="en-US" altLang="ja-JP" sz="2400" dirty="0" err="1" smtClean="0"/>
              <a:t>before|after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our inspection:    </a:t>
            </a:r>
            <a:r>
              <a:rPr lang="en-US" altLang="ja-JP" sz="2400" dirty="0" smtClean="0"/>
              <a:t>2/17 </a:t>
            </a:r>
            <a:r>
              <a:rPr lang="en-US" altLang="ja-JP" sz="2400" dirty="0"/>
              <a:t>| </a:t>
            </a:r>
            <a:r>
              <a:rPr lang="en-US" altLang="ja-JP" sz="2400" dirty="0" smtClean="0"/>
              <a:t>1/13</a:t>
            </a:r>
          </a:p>
          <a:p>
            <a:pPr lvl="1"/>
            <a:r>
              <a:rPr lang="en-US" altLang="ja-JP" sz="2400" dirty="0"/>
              <a:t>OCE 3</a:t>
            </a:r>
            <a:r>
              <a:rPr lang="en-US" altLang="ja-JP" sz="2400" dirty="0" smtClean="0"/>
              <a:t>/27</a:t>
            </a:r>
            <a:r>
              <a:rPr lang="en-US" altLang="ja-JP" sz="2400" dirty="0"/>
              <a:t>	</a:t>
            </a:r>
            <a:r>
              <a:rPr lang="en-US" altLang="ja-JP" sz="2400" dirty="0" err="1" smtClean="0"/>
              <a:t>before|after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our inspection:    </a:t>
            </a:r>
            <a:r>
              <a:rPr lang="en-US" altLang="ja-JP" sz="2400" dirty="0" smtClean="0"/>
              <a:t>3/15 </a:t>
            </a:r>
            <a:r>
              <a:rPr lang="en-US" altLang="ja-JP" sz="2400" dirty="0"/>
              <a:t>| </a:t>
            </a:r>
            <a:r>
              <a:rPr lang="en-US" altLang="ja-JP" sz="2400" dirty="0" smtClean="0"/>
              <a:t>0/12</a:t>
            </a:r>
          </a:p>
          <a:p>
            <a:pPr lvl="1"/>
            <a:r>
              <a:rPr lang="en-US" altLang="ja-JP" sz="2400" dirty="0"/>
              <a:t>O+Z 2</a:t>
            </a:r>
            <a:r>
              <a:rPr lang="en-US" altLang="ja-JP" sz="2400" dirty="0" smtClean="0"/>
              <a:t>/23</a:t>
            </a:r>
            <a:r>
              <a:rPr lang="en-US" altLang="ja-JP" sz="2400" dirty="0"/>
              <a:t>	</a:t>
            </a:r>
            <a:r>
              <a:rPr lang="en-US" altLang="ja-JP" sz="2400" dirty="0" err="1"/>
              <a:t>before|after</a:t>
            </a:r>
            <a:r>
              <a:rPr lang="en-US" altLang="ja-JP" sz="2400" dirty="0"/>
              <a:t> our inspection:      0/8 | 2</a:t>
            </a:r>
            <a:r>
              <a:rPr lang="en-US" altLang="ja-JP" sz="2400" dirty="0" smtClean="0"/>
              <a:t>/15</a:t>
            </a:r>
          </a:p>
          <a:p>
            <a:pPr lvl="1"/>
            <a:r>
              <a:rPr lang="en-US" altLang="ja-JP" sz="2400" dirty="0" smtClean="0"/>
              <a:t>Total 8/80</a:t>
            </a:r>
            <a:r>
              <a:rPr lang="en-US" altLang="ja-JP" sz="2400" dirty="0"/>
              <a:t>	</a:t>
            </a:r>
            <a:r>
              <a:rPr lang="en-US" altLang="ja-JP" sz="2400" dirty="0" err="1"/>
              <a:t>before|after</a:t>
            </a:r>
            <a:r>
              <a:rPr lang="en-US" altLang="ja-JP" sz="2400" dirty="0"/>
              <a:t> our inspection:     </a:t>
            </a:r>
            <a:r>
              <a:rPr lang="en-US" altLang="ja-JP" sz="2400" dirty="0" smtClean="0"/>
              <a:t>5/40| 3/40</a:t>
            </a:r>
          </a:p>
          <a:p>
            <a:r>
              <a:rPr lang="en-US" altLang="ja-JP" dirty="0" smtClean="0"/>
              <a:t>Short on PA0 (1 on each)</a:t>
            </a:r>
          </a:p>
          <a:p>
            <a:pPr lvl="1"/>
            <a:r>
              <a:rPr lang="en-US" altLang="ja-JP" dirty="0" smtClean="0"/>
              <a:t>O-Z 4 </a:t>
            </a:r>
            <a:r>
              <a:rPr lang="en-US" altLang="ja-JP" dirty="0"/>
              <a:t>(117,121,123,146</a:t>
            </a:r>
            <a:r>
              <a:rPr lang="en-US" altLang="ja-JP" dirty="0" smtClean="0"/>
              <a:t>) </a:t>
            </a:r>
            <a:r>
              <a:rPr lang="en-US" altLang="ja-JP" dirty="0" smtClean="0">
                <a:sym typeface="Wingdings" panose="05000000000000000000" pitchFamily="2" charset="2"/>
              </a:rPr>
              <a:t> to be assembled</a:t>
            </a:r>
            <a:endParaRPr lang="en-US" altLang="ja-JP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806498" y="107261"/>
            <a:ext cx="119780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Koji Hara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48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2195</Words>
  <Application>Microsoft Macintosh PowerPoint</Application>
  <PresentationFormat>On-screen Show (4:3)</PresentationFormat>
  <Paragraphs>467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Office-Design</vt:lpstr>
      <vt:lpstr>Status of SVD Production SVD Parallel Summary</vt:lpstr>
      <vt:lpstr>Components of the Belle II SVD</vt:lpstr>
      <vt:lpstr>SVD ladders</vt:lpstr>
      <vt:lpstr>SVD ladder production status (as of September 12, 2016)</vt:lpstr>
      <vt:lpstr>Ladder production schedule</vt:lpstr>
      <vt:lpstr>SVD parallel on Wednesday</vt:lpstr>
      <vt:lpstr>Ladder Anatomy (L6 ladder)</vt:lpstr>
      <vt:lpstr>Origami Status</vt:lpstr>
      <vt:lpstr>Electrical failures in assembled Origami</vt:lpstr>
      <vt:lpstr>Expected Origami readiness at KEK</vt:lpstr>
      <vt:lpstr>Space Around DOCK</vt:lpstr>
      <vt:lpstr>L4 Origami Pipe 3D Bending</vt:lpstr>
      <vt:lpstr>Result</vt:lpstr>
      <vt:lpstr>Preparation Test for Brazing</vt:lpstr>
      <vt:lpstr>CO2 cooling system setup at KEK B1</vt:lpstr>
      <vt:lpstr>Comparison the results with before shipment</vt:lpstr>
      <vt:lpstr>SVD SC</vt:lpstr>
      <vt:lpstr>SVD Slow Control System Overview</vt:lpstr>
      <vt:lpstr>Network Configuration (Draft)</vt:lpstr>
      <vt:lpstr>Poorly Covered Tasks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</vt:lpstr>
      <vt:lpstr>SVD DAQ</vt:lpstr>
      <vt:lpstr>PowerPoint Presentation</vt:lpstr>
      <vt:lpstr>PowerPoint Presentation</vt:lpstr>
      <vt:lpstr>PowerPoint Presentation</vt:lpstr>
      <vt:lpstr>CAEN Boards: all delivered</vt:lpstr>
      <vt:lpstr>PowerPoint Presentation</vt:lpstr>
      <vt:lpstr>Power distribution panel interface</vt:lpstr>
      <vt:lpstr>Final system ?</vt:lpstr>
      <vt:lpstr>Firmware Preparation Status</vt:lpstr>
      <vt:lpstr>Remaining Tasks in Firmware Development</vt:lpstr>
      <vt:lpstr>Global Schedule</vt:lpstr>
      <vt:lpstr>summary</vt:lpstr>
      <vt:lpstr>Schedule　 (Recently shown by Yutaka, but it will be decided in next B2GM)</vt:lpstr>
      <vt:lpstr>Summary</vt:lpstr>
      <vt:lpstr>backup</vt:lpstr>
    </vt:vector>
  </TitlesOfParts>
  <Company>Hephy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Semileptonic and leptonic B/Bs decays</dc:title>
  <dc:creator>Christoph Schwanda</dc:creator>
  <cp:lastModifiedBy>Christoph Schwanda</cp:lastModifiedBy>
  <cp:revision>173</cp:revision>
  <dcterms:created xsi:type="dcterms:W3CDTF">2015-06-02T13:38:15Z</dcterms:created>
  <dcterms:modified xsi:type="dcterms:W3CDTF">2016-09-16T12:43:36Z</dcterms:modified>
</cp:coreProperties>
</file>