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8"/>
  </p:notesMasterIdLst>
  <p:sldIdLst>
    <p:sldId id="635" r:id="rId2"/>
    <p:sldId id="636" r:id="rId3"/>
    <p:sldId id="637" r:id="rId4"/>
    <p:sldId id="638" r:id="rId5"/>
    <p:sldId id="640" r:id="rId6"/>
    <p:sldId id="639" r:id="rId7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D3"/>
    <a:srgbClr val="FF00FF"/>
    <a:srgbClr val="FFFF00"/>
    <a:srgbClr val="3399FF"/>
    <a:srgbClr val="000000"/>
    <a:srgbClr val="FF0000"/>
    <a:srgbClr val="B2B2B2"/>
    <a:srgbClr val="FFCC0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567" autoAdjust="0"/>
    <p:restoredTop sz="99492" autoAdjust="0"/>
  </p:normalViewPr>
  <p:slideViewPr>
    <p:cSldViewPr>
      <p:cViewPr varScale="1">
        <p:scale>
          <a:sx n="74" d="100"/>
          <a:sy n="74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FED19-719B-4E87-927E-9FEDA59E2FA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1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67936" y="6381750"/>
            <a:ext cx="57606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00D52-9017-4E27-87B9-56C89B8832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6623774"/>
            <a:ext cx="40126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baseline="0" dirty="0" smtClean="0">
                <a:solidFill>
                  <a:schemeClr val="accent2"/>
                </a:solidFill>
              </a:rPr>
              <a:t>H.-G. Moser,  VXD workshop, Santander, September 2016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pic>
        <p:nvPicPr>
          <p:cNvPr id="9" name="Picture 9" descr="MPP_os_logo_cmyk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7929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tlassian.com/git/tutorials/#clon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62496"/>
            <a:ext cx="6840760" cy="846224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</a:rPr>
              <a:t>Documentation &amp; </a:t>
            </a:r>
            <a:r>
              <a:rPr lang="en-US" dirty="0" err="1" smtClean="0">
                <a:latin typeface="Helvetica" pitchFamily="34" charset="0"/>
              </a:rPr>
              <a:t>Whitebook</a:t>
            </a:r>
            <a:r>
              <a:rPr lang="en-US" dirty="0" smtClean="0"/>
              <a:t>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467544" y="1412776"/>
            <a:ext cx="8923597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PXD is approaching completion, the design is fixed – </a:t>
            </a:r>
          </a:p>
          <a:p>
            <a:r>
              <a:rPr lang="en-GB" dirty="0" smtClean="0"/>
              <a:t>However documentation is lacking or outdated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TDR: ……</a:t>
            </a:r>
          </a:p>
          <a:p>
            <a:pPr marL="285750" indent="-285750">
              <a:buFontTx/>
              <a:buChar char="-"/>
            </a:pPr>
            <a:r>
              <a:rPr lang="en-GB" dirty="0" err="1" smtClean="0"/>
              <a:t>Whitebook</a:t>
            </a:r>
            <a:r>
              <a:rPr lang="en-GB" dirty="0" smtClean="0"/>
              <a:t>: is also too old, needs updates and revisions.</a:t>
            </a:r>
          </a:p>
          <a:p>
            <a:r>
              <a:rPr lang="en-GB" dirty="0" smtClean="0"/>
              <a:t>     it is also a bit too verbose, with descriptions of obsolete iterations, test setups etc.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Conference proceedings: only short reports, not usable as reference.</a:t>
            </a:r>
          </a:p>
          <a:p>
            <a:endParaRPr lang="en-GB" dirty="0" smtClean="0"/>
          </a:p>
          <a:p>
            <a:r>
              <a:rPr lang="en-GB" dirty="0" smtClean="0"/>
              <a:t>For Jennifer it was agreed to edit a new version of the </a:t>
            </a:r>
            <a:r>
              <a:rPr lang="en-GB" dirty="0" err="1" smtClean="0"/>
              <a:t>whitebook</a:t>
            </a:r>
            <a:r>
              <a:rPr lang="en-GB" dirty="0"/>
              <a:t> </a:t>
            </a:r>
            <a:r>
              <a:rPr lang="en-GB" dirty="0" smtClean="0"/>
              <a:t>as </a:t>
            </a:r>
            <a:r>
              <a:rPr lang="en-GB" b="1" dirty="0" smtClean="0"/>
              <a:t>deliverable</a:t>
            </a:r>
          </a:p>
          <a:p>
            <a:r>
              <a:rPr lang="en-GB" dirty="0" smtClean="0"/>
              <a:t>Deadline: November 2016</a:t>
            </a:r>
          </a:p>
          <a:p>
            <a:r>
              <a:rPr lang="en-GB" dirty="0" smtClean="0"/>
              <a:t>This is the first deliverable for Jennifer from the PXD group and has some importance.</a:t>
            </a:r>
          </a:p>
          <a:p>
            <a:r>
              <a:rPr lang="en-GB" dirty="0" smtClean="0"/>
              <a:t>Since it is not bound to the actual Belle II schedule, a delay can hardly be excused.</a:t>
            </a:r>
          </a:p>
          <a:p>
            <a:r>
              <a:rPr lang="en-GB" dirty="0" smtClean="0"/>
              <a:t>Groups involved in Jennifer: DESY, MPI, Bonn, Siegen</a:t>
            </a:r>
            <a:r>
              <a:rPr lang="en-GB" smtClean="0"/>
              <a:t>, Heidelberg.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 (all of us)  should use this opportunity to produce a new, up to date version of the </a:t>
            </a:r>
            <a:r>
              <a:rPr lang="en-GB" dirty="0" err="1" smtClean="0"/>
              <a:t>whitebook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Introduction into the project (for newcomers or non-Belle II readers)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Reference (should contain all relevant data about the </a:t>
            </a:r>
            <a:r>
              <a:rPr lang="en-GB" dirty="0" err="1" smtClean="0"/>
              <a:t>detectir</a:t>
            </a: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Template for future publications (we should publish an official (NIM, JINST) paper by 2018.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611560" y="1772816"/>
            <a:ext cx="842089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Given the short time we need to keep the first version rather compact and extend it later</a:t>
            </a:r>
          </a:p>
          <a:p>
            <a:endParaRPr lang="en-GB" dirty="0"/>
          </a:p>
          <a:p>
            <a:pPr marL="342900" indent="-342900">
              <a:buAutoNum type="alphaUcParenR"/>
            </a:pPr>
            <a:r>
              <a:rPr lang="en-GB" dirty="0" smtClean="0"/>
              <a:t>General introduction (overall detector concept, not much details)</a:t>
            </a:r>
          </a:p>
          <a:p>
            <a:r>
              <a:rPr lang="en-GB" dirty="0"/>
              <a:t>	</a:t>
            </a:r>
            <a:r>
              <a:rPr lang="en-GB" dirty="0" smtClean="0"/>
              <a:t>especially for newcomers and non-Belle I readers</a:t>
            </a:r>
          </a:p>
          <a:p>
            <a:pPr marL="342900" indent="-342900">
              <a:buAutoNum type="alphaUcParenR" startAt="2"/>
            </a:pPr>
            <a:endParaRPr lang="en-GB" dirty="0" smtClean="0"/>
          </a:p>
          <a:p>
            <a:r>
              <a:rPr lang="en-GB" dirty="0" smtClean="0"/>
              <a:t>B) Reference Section</a:t>
            </a:r>
          </a:p>
          <a:p>
            <a:r>
              <a:rPr lang="en-GB" dirty="0"/>
              <a:t>	</a:t>
            </a:r>
            <a:r>
              <a:rPr lang="en-GB" dirty="0" smtClean="0"/>
              <a:t>Detailed description of components</a:t>
            </a:r>
          </a:p>
          <a:p>
            <a:pPr lvl="1"/>
            <a:r>
              <a:rPr lang="en-GB" dirty="0" smtClean="0"/>
              <a:t>	 collections of tables, figures etc. Should contain all necessary data for reference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	</a:t>
            </a:r>
            <a:r>
              <a:rPr lang="en-GB" dirty="0" smtClean="0"/>
              <a:t>Performance (summary of relevant results from beam and lab tests</a:t>
            </a:r>
          </a:p>
          <a:p>
            <a:pPr lvl="1"/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/>
              <a:t>	</a:t>
            </a:r>
            <a:r>
              <a:rPr lang="en-GB" dirty="0" smtClean="0"/>
              <a:t>Operation (slow control, calibration, alignment)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	Assembly and Integration (?)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5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git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755576" y="105273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git repository has been created: </a:t>
            </a:r>
            <a:r>
              <a:rPr lang="de-DE" dirty="0" smtClean="0"/>
              <a:t>stash.desy.de/</a:t>
            </a:r>
            <a:r>
              <a:rPr lang="de-DE" dirty="0" err="1" smtClean="0"/>
              <a:t>projects</a:t>
            </a:r>
            <a:r>
              <a:rPr lang="de-DE" dirty="0" smtClean="0"/>
              <a:t>/B2D/</a:t>
            </a:r>
            <a:r>
              <a:rPr lang="de-DE" dirty="0" err="1" smtClean="0"/>
              <a:t>repos</a:t>
            </a:r>
            <a:r>
              <a:rPr lang="de-DE" dirty="0" smtClean="0"/>
              <a:t>/</a:t>
            </a:r>
            <a:r>
              <a:rPr lang="de-DE" dirty="0" err="1" smtClean="0"/>
              <a:t>pxd-whitebook</a:t>
            </a:r>
            <a:endParaRPr lang="de-DE" dirty="0"/>
          </a:p>
          <a:p>
            <a:endParaRPr lang="de-DE" dirty="0"/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a </a:t>
            </a:r>
            <a:r>
              <a:rPr lang="de-DE" dirty="0" err="1" smtClean="0"/>
              <a:t>latex</a:t>
            </a:r>
            <a:r>
              <a:rPr lang="de-DE" dirty="0" smtClean="0"/>
              <a:t> </a:t>
            </a:r>
            <a:r>
              <a:rPr lang="de-DE" dirty="0" err="1" smtClean="0"/>
              <a:t>templated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and </a:t>
            </a:r>
            <a:r>
              <a:rPr lang="de-DE" dirty="0" err="1" smtClean="0"/>
              <a:t>subdirectories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templates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sections</a:t>
            </a:r>
            <a:r>
              <a:rPr lang="de-DE" dirty="0" smtClean="0"/>
              <a:t> (but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r>
              <a:rPr lang="de-DE" dirty="0" smtClean="0"/>
              <a:t>) </a:t>
            </a:r>
          </a:p>
          <a:p>
            <a:endParaRPr lang="de-DE" dirty="0"/>
          </a:p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clone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(after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a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git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r>
              <a:rPr lang="de-DE" dirty="0" smtClean="0"/>
              <a:t>) </a:t>
            </a:r>
            <a:r>
              <a:rPr lang="de-DE" dirty="0" err="1" smtClean="0"/>
              <a:t>with</a:t>
            </a:r>
            <a:endParaRPr lang="de-DE" dirty="0" smtClean="0"/>
          </a:p>
          <a:p>
            <a:endParaRPr lang="de-DE" dirty="0" smtClean="0"/>
          </a:p>
          <a:p>
            <a:r>
              <a:rPr lang="en-GB" dirty="0"/>
              <a:t>git clone ssh://</a:t>
            </a:r>
            <a:r>
              <a:rPr lang="en-GB" dirty="0" smtClean="0"/>
              <a:t>git@stash.desy.de:7999/b2d/pxd-whitebook.git</a:t>
            </a:r>
          </a:p>
          <a:p>
            <a:endParaRPr lang="en-GB" dirty="0"/>
          </a:p>
          <a:p>
            <a:r>
              <a:rPr lang="en-GB" dirty="0" smtClean="0"/>
              <a:t>Instructions at: </a:t>
            </a:r>
            <a:r>
              <a:rPr lang="en-GB" u="sng" dirty="0">
                <a:solidFill>
                  <a:schemeClr val="accent6"/>
                </a:solidFill>
                <a:hlinkClick r:id="rId2"/>
              </a:rPr>
              <a:t>https://</a:t>
            </a:r>
            <a:r>
              <a:rPr lang="en-GB" u="sng" dirty="0" smtClean="0">
                <a:solidFill>
                  <a:schemeClr val="accent6"/>
                </a:solidFill>
                <a:hlinkClick r:id="rId2"/>
              </a:rPr>
              <a:t>www.atlassian.com/git/tutorials</a:t>
            </a:r>
            <a:r>
              <a:rPr lang="en-GB" u="sng" dirty="0">
                <a:solidFill>
                  <a:schemeClr val="accent6"/>
                </a:solidFill>
                <a:hlinkClick r:id="rId2"/>
              </a:rPr>
              <a:t>/#</a:t>
            </a:r>
            <a:r>
              <a:rPr lang="en-GB" u="sng" dirty="0" smtClean="0">
                <a:solidFill>
                  <a:schemeClr val="accent6"/>
                </a:solidFill>
                <a:hlinkClick r:id="rId2"/>
              </a:rPr>
              <a:t>clone</a:t>
            </a:r>
            <a:endParaRPr lang="en-GB" u="sng" dirty="0" smtClean="0">
              <a:solidFill>
                <a:schemeClr val="accent6"/>
              </a:solidFill>
            </a:endParaRPr>
          </a:p>
          <a:p>
            <a:endParaRPr lang="en-GB" u="sng" dirty="0"/>
          </a:p>
          <a:p>
            <a:r>
              <a:rPr lang="en-GB" dirty="0" smtClean="0"/>
              <a:t>You need a DESY account to access it!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48"/>
          <a:stretch/>
        </p:blipFill>
        <p:spPr bwMode="auto">
          <a:xfrm>
            <a:off x="611560" y="4077073"/>
            <a:ext cx="7740352" cy="246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96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Structure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52006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580112" y="1556792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of course open to discussion</a:t>
            </a:r>
          </a:p>
          <a:p>
            <a:endParaRPr lang="en-GB" dirty="0" smtClean="0"/>
          </a:p>
          <a:p>
            <a:r>
              <a:rPr lang="en-GB" dirty="0" smtClean="0"/>
              <a:t>The latex template contains proposals for authors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8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Structure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79" y="1196752"/>
            <a:ext cx="52006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580112" y="1556792"/>
            <a:ext cx="3456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of course open to discussion</a:t>
            </a:r>
          </a:p>
          <a:p>
            <a:endParaRPr lang="en-GB" dirty="0" smtClean="0"/>
          </a:p>
          <a:p>
            <a:r>
              <a:rPr lang="en-GB" dirty="0" smtClean="0"/>
              <a:t>The latex template contains proposals for (main) authors</a:t>
            </a:r>
          </a:p>
          <a:p>
            <a:endParaRPr lang="en-GB" dirty="0"/>
          </a:p>
          <a:p>
            <a:r>
              <a:rPr lang="en-GB" dirty="0" smtClean="0"/>
              <a:t>This is also subject to discussion and availability</a:t>
            </a:r>
          </a:p>
          <a:p>
            <a:endParaRPr lang="en-GB" dirty="0"/>
          </a:p>
          <a:p>
            <a:r>
              <a:rPr lang="en-GB" dirty="0" smtClean="0"/>
              <a:t>Volunteers 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2267744" y="1362254"/>
            <a:ext cx="288732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Christian Kiesling, Hans-Günther Moser</a:t>
            </a:r>
            <a:endParaRPr lang="en-GB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2420144" y="2852936"/>
            <a:ext cx="116410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Rainer Richter</a:t>
            </a:r>
            <a:endParaRPr lang="en-GB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2123728" y="3429000"/>
            <a:ext cx="104547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Hans Krüger</a:t>
            </a:r>
            <a:endParaRPr lang="en-GB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1547664" y="4653136"/>
            <a:ext cx="2741456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Carlos Marinas, Benjamin Schwenker</a:t>
            </a:r>
            <a:endParaRPr lang="en-GB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2339752" y="5733256"/>
            <a:ext cx="1574470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Carsten Niebuhr &amp; ?</a:t>
            </a:r>
            <a:endParaRPr lang="en-GB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2339752" y="6165304"/>
            <a:ext cx="1367682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Christian Kiesling</a:t>
            </a:r>
            <a:endParaRPr lang="en-GB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1835696" y="3861048"/>
            <a:ext cx="1096326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Laci Andricek</a:t>
            </a:r>
            <a:endParaRPr lang="en-GB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3041320" y="3933056"/>
            <a:ext cx="1242648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Stefan Rummel</a:t>
            </a:r>
            <a:endParaRPr lang="en-GB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4427984" y="4077072"/>
            <a:ext cx="1367682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Christian Kiesling</a:t>
            </a:r>
            <a:endParaRPr lang="en-GB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1835696" y="4221088"/>
            <a:ext cx="161775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Hans-Günther Moser</a:t>
            </a:r>
            <a:endParaRPr lang="en-GB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3575001" y="4359587"/>
            <a:ext cx="1061509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Sören</a:t>
            </a:r>
            <a:r>
              <a:rPr lang="en-GB" sz="1200" dirty="0" smtClean="0"/>
              <a:t> Lange</a:t>
            </a:r>
            <a:endParaRPr lang="en-GB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2195736" y="5157192"/>
            <a:ext cx="1473480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Michael Ritzert &amp; ?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744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755576" y="1628800"/>
            <a:ext cx="662591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Please sign up as author!</a:t>
            </a:r>
          </a:p>
          <a:p>
            <a:endParaRPr lang="en-GB" dirty="0"/>
          </a:p>
          <a:p>
            <a:r>
              <a:rPr lang="en-GB" dirty="0" smtClean="0"/>
              <a:t>Install git!</a:t>
            </a:r>
          </a:p>
          <a:p>
            <a:endParaRPr lang="en-GB" dirty="0"/>
          </a:p>
          <a:p>
            <a:r>
              <a:rPr lang="en-GB" dirty="0" smtClean="0"/>
              <a:t>Organise editorial meetings (first in 2 weeks, then bi-weekly)</a:t>
            </a:r>
          </a:p>
          <a:p>
            <a:endParaRPr lang="en-GB" dirty="0"/>
          </a:p>
          <a:p>
            <a:r>
              <a:rPr lang="en-GB" dirty="0" smtClean="0"/>
              <a:t>Try to converge in December (I think I can delay the delivery date a bit)</a:t>
            </a:r>
          </a:p>
          <a:p>
            <a:endParaRPr lang="en-GB" dirty="0"/>
          </a:p>
          <a:p>
            <a:r>
              <a:rPr lang="en-GB" dirty="0" smtClean="0"/>
              <a:t>Also: as original deliverable it does not need to be complete!</a:t>
            </a:r>
          </a:p>
          <a:p>
            <a:endParaRPr lang="en-GB" dirty="0"/>
          </a:p>
          <a:p>
            <a:r>
              <a:rPr lang="en-GB" dirty="0" smtClean="0"/>
              <a:t>(and: each institution should send me a list of authors)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486358"/>
      </p:ext>
    </p:extLst>
  </p:cSld>
  <p:clrMapOvr>
    <a:masterClrMapping/>
  </p:clrMapOvr>
</p:sld>
</file>

<file path=ppt/theme/theme1.xml><?xml version="1.0" encoding="utf-8"?>
<a:theme xmlns:a="http://schemas.openxmlformats.org/drawingml/2006/main" name="Procedure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Procedure</Template>
  <TotalTime>0</TotalTime>
  <Words>446</Words>
  <Application>Microsoft Office PowerPoint</Application>
  <PresentationFormat>Bildschirmpräsentation (4:3)</PresentationFormat>
  <Paragraphs>89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Procedure</vt:lpstr>
      <vt:lpstr>Documentation &amp; Whitebook  </vt:lpstr>
      <vt:lpstr>Structure</vt:lpstr>
      <vt:lpstr>git</vt:lpstr>
      <vt:lpstr>Proposed Structure</vt:lpstr>
      <vt:lpstr>Proposed Structure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2015-05-06T12:31:13Z</dcterms:created>
  <dcterms:modified xsi:type="dcterms:W3CDTF">2016-09-14T07:58:19Z</dcterms:modified>
</cp:coreProperties>
</file>