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4"/>
  </p:notesMasterIdLst>
  <p:sldIdLst>
    <p:sldId id="404" r:id="rId2"/>
    <p:sldId id="436" r:id="rId3"/>
    <p:sldId id="410" r:id="rId4"/>
    <p:sldId id="405" r:id="rId5"/>
    <p:sldId id="409" r:id="rId6"/>
    <p:sldId id="408" r:id="rId7"/>
    <p:sldId id="433" r:id="rId8"/>
    <p:sldId id="406" r:id="rId9"/>
    <p:sldId id="414" r:id="rId10"/>
    <p:sldId id="413" r:id="rId11"/>
    <p:sldId id="411" r:id="rId12"/>
    <p:sldId id="407" r:id="rId13"/>
    <p:sldId id="412" r:id="rId14"/>
    <p:sldId id="419" r:id="rId15"/>
    <p:sldId id="420" r:id="rId16"/>
    <p:sldId id="415" r:id="rId17"/>
    <p:sldId id="416" r:id="rId18"/>
    <p:sldId id="417" r:id="rId19"/>
    <p:sldId id="418" r:id="rId20"/>
    <p:sldId id="421" r:id="rId21"/>
    <p:sldId id="423" r:id="rId22"/>
    <p:sldId id="422" r:id="rId23"/>
    <p:sldId id="424" r:id="rId24"/>
    <p:sldId id="426" r:id="rId25"/>
    <p:sldId id="425" r:id="rId26"/>
    <p:sldId id="430" r:id="rId27"/>
    <p:sldId id="431" r:id="rId28"/>
    <p:sldId id="429" r:id="rId29"/>
    <p:sldId id="437" r:id="rId30"/>
    <p:sldId id="434" r:id="rId31"/>
    <p:sldId id="438" r:id="rId32"/>
    <p:sldId id="427" r:id="rId33"/>
  </p:sldIdLst>
  <p:sldSz cx="9144000" cy="6858000" type="screen4x3"/>
  <p:notesSz cx="7102475" cy="10231438"/>
  <p:defaultTextStyle>
    <a:defPPr>
      <a:defRPr lang="en-GB"/>
    </a:defPPr>
    <a:lvl1pPr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FF"/>
    <a:srgbClr val="FF3399"/>
    <a:srgbClr val="FFCC00"/>
    <a:srgbClr val="0033CC"/>
    <a:srgbClr val="008000"/>
    <a:srgbClr val="66FFFF"/>
    <a:srgbClr val="3399FF"/>
    <a:srgbClr val="FF66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26" autoAdjust="0"/>
    <p:restoredTop sz="93073" autoAdjust="0"/>
  </p:normalViewPr>
  <p:slideViewPr>
    <p:cSldViewPr>
      <p:cViewPr>
        <p:scale>
          <a:sx n="100" d="100"/>
          <a:sy n="100" d="100"/>
        </p:scale>
        <p:origin x="-1224" y="-1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02" y="28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73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1" y="3"/>
            <a:ext cx="7102475" cy="102314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777" tIns="46890" rIns="93777" bIns="46890" anchor="ctr"/>
          <a:lstStyle/>
          <a:p>
            <a:endParaRPr lang="en-US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1" y="3"/>
            <a:ext cx="7102475" cy="102314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777" tIns="46890" rIns="93777" bIns="46890" anchor="ctr"/>
          <a:lstStyle/>
          <a:p>
            <a:endParaRPr lang="en-US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1" y="3"/>
            <a:ext cx="7102475" cy="102314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777" tIns="46890" rIns="93777" bIns="46890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5" y="2"/>
            <a:ext cx="3073188" cy="5062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255" tIns="47627" rIns="95255" bIns="4762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59121" algn="l"/>
                <a:tab pos="919868" algn="l"/>
                <a:tab pos="1380616" algn="l"/>
                <a:tab pos="1841365" algn="l"/>
                <a:tab pos="2302112" algn="l"/>
                <a:tab pos="2762861" algn="l"/>
                <a:tab pos="3223609" algn="l"/>
                <a:tab pos="3684357" algn="l"/>
                <a:tab pos="4145104" algn="l"/>
                <a:tab pos="4605853" algn="l"/>
                <a:tab pos="5066601" algn="l"/>
                <a:tab pos="5527349" algn="l"/>
                <a:tab pos="5988097" algn="l"/>
                <a:tab pos="6448846" algn="l"/>
                <a:tab pos="6909594" algn="l"/>
                <a:tab pos="7370342" algn="l"/>
                <a:tab pos="7831090" algn="l"/>
                <a:tab pos="8291837" algn="l"/>
                <a:tab pos="8752586" algn="l"/>
                <a:tab pos="9213334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4527" y="2"/>
            <a:ext cx="3073188" cy="5062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255" tIns="47627" rIns="95255" bIns="4762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59121" algn="l"/>
                <a:tab pos="919868" algn="l"/>
                <a:tab pos="1380616" algn="l"/>
                <a:tab pos="1841365" algn="l"/>
                <a:tab pos="2302112" algn="l"/>
                <a:tab pos="2762861" algn="l"/>
                <a:tab pos="3223609" algn="l"/>
                <a:tab pos="3684357" algn="l"/>
                <a:tab pos="4145104" algn="l"/>
                <a:tab pos="4605853" algn="l"/>
                <a:tab pos="5066601" algn="l"/>
                <a:tab pos="5527349" algn="l"/>
                <a:tab pos="5988097" algn="l"/>
                <a:tab pos="6448846" algn="l"/>
                <a:tab pos="6909594" algn="l"/>
                <a:tab pos="7370342" algn="l"/>
                <a:tab pos="7831090" algn="l"/>
                <a:tab pos="8291837" algn="l"/>
                <a:tab pos="8752586" algn="l"/>
                <a:tab pos="9213334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02/01/08</a:t>
            </a:r>
          </a:p>
        </p:txBody>
      </p:sp>
      <p:sp>
        <p:nvSpPr>
          <p:cNvPr id="235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5175"/>
            <a:ext cx="511651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46573" y="4861009"/>
            <a:ext cx="5204564" cy="4600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255" tIns="47627" rIns="95255" bIns="47627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5" y="9720424"/>
            <a:ext cx="3073188" cy="506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255" tIns="47627" rIns="95255" bIns="4762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59121" algn="l"/>
                <a:tab pos="919868" algn="l"/>
                <a:tab pos="1380616" algn="l"/>
                <a:tab pos="1841365" algn="l"/>
                <a:tab pos="2302112" algn="l"/>
                <a:tab pos="2762861" algn="l"/>
                <a:tab pos="3223609" algn="l"/>
                <a:tab pos="3684357" algn="l"/>
                <a:tab pos="4145104" algn="l"/>
                <a:tab pos="4605853" algn="l"/>
                <a:tab pos="5066601" algn="l"/>
                <a:tab pos="5527349" algn="l"/>
                <a:tab pos="5988097" algn="l"/>
                <a:tab pos="6448846" algn="l"/>
                <a:tab pos="6909594" algn="l"/>
                <a:tab pos="7370342" algn="l"/>
                <a:tab pos="7831090" algn="l"/>
                <a:tab pos="8291837" algn="l"/>
                <a:tab pos="8752586" algn="l"/>
                <a:tab pos="9213334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Ladislav Andricek, MPI Munich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4527" y="9720424"/>
            <a:ext cx="3073188" cy="506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255" tIns="47627" rIns="95255" bIns="4762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59121" algn="l"/>
                <a:tab pos="919868" algn="l"/>
                <a:tab pos="1380616" algn="l"/>
                <a:tab pos="1841365" algn="l"/>
                <a:tab pos="2302112" algn="l"/>
                <a:tab pos="2762861" algn="l"/>
                <a:tab pos="3223609" algn="l"/>
                <a:tab pos="3684357" algn="l"/>
                <a:tab pos="4145104" algn="l"/>
                <a:tab pos="4605853" algn="l"/>
                <a:tab pos="5066601" algn="l"/>
                <a:tab pos="5527349" algn="l"/>
                <a:tab pos="5988097" algn="l"/>
                <a:tab pos="6448846" algn="l"/>
                <a:tab pos="6909594" algn="l"/>
                <a:tab pos="7370342" algn="l"/>
                <a:tab pos="7831090" algn="l"/>
                <a:tab pos="8291837" algn="l"/>
                <a:tab pos="8752586" algn="l"/>
                <a:tab pos="9213334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7C5D2B-938F-4D68-A41D-C2BA8F53E75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715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02/01/08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Ladislav Andricek, MPI Munich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07C5D2B-938F-4D68-A41D-C2BA8F53E75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7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5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025" y="119063"/>
            <a:ext cx="2055813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9063"/>
            <a:ext cx="6016625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8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284288"/>
            <a:ext cx="8224838" cy="45212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5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6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8428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5" y="128428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2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0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8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1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1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2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0" y="684213"/>
            <a:ext cx="9144000" cy="12700"/>
          </a:xfrm>
          <a:prstGeom prst="line">
            <a:avLst/>
          </a:prstGeom>
          <a:noFill/>
          <a:ln w="57240">
            <a:solidFill>
              <a:srgbClr val="8DD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63575" y="6499225"/>
            <a:ext cx="8480425" cy="1588"/>
          </a:xfrm>
          <a:prstGeom prst="line">
            <a:avLst/>
          </a:prstGeom>
          <a:noFill/>
          <a:ln w="19080">
            <a:solidFill>
              <a:srgbClr val="00BA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77813" y="0"/>
            <a:ext cx="390525" cy="6858000"/>
          </a:xfrm>
          <a:prstGeom prst="rect">
            <a:avLst/>
          </a:prstGeom>
          <a:solidFill>
            <a:srgbClr val="E8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282575" cy="6858000"/>
          </a:xfrm>
          <a:prstGeom prst="rect">
            <a:avLst/>
          </a:prstGeom>
          <a:solidFill>
            <a:srgbClr val="8DD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55650" y="6572250"/>
            <a:ext cx="5616575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5381625" y="6570663"/>
            <a:ext cx="35941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242492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2424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19063"/>
            <a:ext cx="7344816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Format des </a:t>
            </a:r>
            <a:r>
              <a:rPr lang="en-GB" dirty="0" err="1" smtClean="0"/>
              <a:t>Titeltextes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84288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69619" y="6597352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4825455-BBAD-4716-8EAB-7281C1C1B5FF}" type="slidenum">
              <a:rPr lang="de-DE" sz="1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3389"/>
            <a:ext cx="951334" cy="55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PP_os_logo_cmy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"/>
            <a:ext cx="683568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38138" indent="-33813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ea typeface="+mn-ea"/>
          <a:cs typeface="Arial" pitchFamily="34" charset="0"/>
        </a:defRPr>
      </a:lvl1pPr>
      <a:lvl2pPr marL="738188" indent="-28098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5pPr>
      <a:lvl6pPr marL="25146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391" y="278092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Calibri" panose="020F0502020204030204" pitchFamily="34" charset="0"/>
              </a:rPr>
              <a:t>Gated Mode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Timing Observations</a:t>
            </a: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25"/>
            <a:ext cx="9969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38350"/>
            <a:ext cx="1250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802188"/>
            <a:ext cx="21812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GM11gates vs GM3gates last Clear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86" y="1284288"/>
            <a:ext cx="6028266" cy="4521200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6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6552728" cy="479425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GM short 384ns sequence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Eduard Prinker, Christian Koffmane, Felix Müller</a:t>
            </a:r>
            <a:endParaRPr lang="en-US" dirty="0"/>
          </a:p>
        </p:txBody>
      </p:sp>
      <p:pic>
        <p:nvPicPr>
          <p:cNvPr id="9" name="Inhaltsplatzhalter 9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7347587" cy="452596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99992" y="1844824"/>
            <a:ext cx="3528392" cy="68326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GM period reduced by 7 gates,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clocking now only 1 gate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verything else equal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86927" y="6238590"/>
            <a:ext cx="699229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Total GM period reduced to 10 gates = 1,28µs including pedestal variations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65129" y="5555326"/>
            <a:ext cx="3240360" cy="68326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STRANGE: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for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pedestals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gates after stopping GM unclear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00511" y="836712"/>
            <a:ext cx="3024336" cy="486287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sequence pedestal peak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26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6084168" y="4725144"/>
            <a:ext cx="180020" cy="83018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432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6552728" cy="479425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It’s not only a time constant… 250 MHz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2123728" y="5949280"/>
            <a:ext cx="575106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GM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gates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pedestal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variations</a:t>
            </a:r>
            <a:endParaRPr lang="de-DE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4749"/>
            <a:ext cx="7659406" cy="54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6552728" cy="479425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Pedestals back in range at gate 34 @285 MHz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2123728" y="5949280"/>
            <a:ext cx="575106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GM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gates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pedestal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variations</a:t>
            </a:r>
            <a:endParaRPr lang="de-DE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59" y="980729"/>
            <a:ext cx="7421790" cy="52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Cables – 11 Gates GM w/o RO overview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50200"/>
            <a:ext cx="8224838" cy="4211048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sp>
        <p:nvSpPr>
          <p:cNvPr id="7" name="Ellipse 6"/>
          <p:cNvSpPr/>
          <p:nvPr/>
        </p:nvSpPr>
        <p:spPr bwMode="auto">
          <a:xfrm>
            <a:off x="7380312" y="3573016"/>
            <a:ext cx="864096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948264" y="2496613"/>
            <a:ext cx="115212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idea where this is coming from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7596336" y="3032144"/>
            <a:ext cx="216024" cy="5408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feld 2"/>
          <p:cNvSpPr txBox="1"/>
          <p:nvPr/>
        </p:nvSpPr>
        <p:spPr>
          <a:xfrm>
            <a:off x="899592" y="2564904"/>
            <a:ext cx="1480983" cy="48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DHPT reset at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frame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1475656" y="3051191"/>
            <a:ext cx="432048" cy="77385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551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Cables – 11 Gates GM w/o RO zoomed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3" y="1284288"/>
            <a:ext cx="7614652" cy="4521200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Cables – 11gates GM w/o RO overview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9364"/>
            <a:ext cx="8224838" cy="4211048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3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Cables – 11gates GM wo RO zoomed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3" y="1284288"/>
            <a:ext cx="7614652" cy="4521200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sp>
        <p:nvSpPr>
          <p:cNvPr id="3" name="Smiley 2"/>
          <p:cNvSpPr/>
          <p:nvPr/>
        </p:nvSpPr>
        <p:spPr bwMode="auto">
          <a:xfrm>
            <a:off x="7948711" y="5661248"/>
            <a:ext cx="792088" cy="720080"/>
          </a:xfrm>
          <a:prstGeom prst="smileyFac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3gates GM w/o RO overview (DCD3 short cables)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9364"/>
            <a:ext cx="8224838" cy="4211048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3gates GM w/o RO zoomed (short cables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9364"/>
            <a:ext cx="8224838" cy="4211048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472608" cy="479425"/>
          </a:xfrm>
        </p:spPr>
        <p:txBody>
          <a:bodyPr/>
          <a:lstStyle/>
          <a:p>
            <a:r>
              <a:rPr lang="en-US" dirty="0" smtClean="0"/>
              <a:t>The Gated Mode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052736"/>
            <a:ext cx="8224838" cy="4968552"/>
          </a:xfrm>
        </p:spPr>
        <p:txBody>
          <a:bodyPr/>
          <a:lstStyle/>
          <a:p>
            <a:r>
              <a:rPr lang="en-US" sz="2000" u="sng" dirty="0" smtClean="0">
                <a:solidFill>
                  <a:srgbClr val="002060"/>
                </a:solidFill>
              </a:rPr>
              <a:t>SwitcherB allows to operate Gating in two different Modes: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</a:rPr>
              <a:t>Gated Mode without Readout: </a:t>
            </a:r>
            <a:r>
              <a:rPr lang="en-US" sz="1800" dirty="0" smtClean="0">
                <a:solidFill>
                  <a:srgbClr val="002060"/>
                </a:solidFill>
              </a:rPr>
              <a:t>Clocking is disabled, Clear moves to high for all gates except current one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Needs </a:t>
            </a:r>
            <a:r>
              <a:rPr lang="en-US" sz="1800" dirty="0" smtClean="0">
                <a:solidFill>
                  <a:srgbClr val="002060"/>
                </a:solidFill>
              </a:rPr>
              <a:t>fast clocking to synchronize with correct readout position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Problem with DHPT1.0: when gating starts at end of frame, SerIn signal </a:t>
            </a:r>
            <a:r>
              <a:rPr lang="en-US" sz="1800" dirty="0" smtClean="0">
                <a:solidFill>
                  <a:srgbClr val="002060"/>
                </a:solidFill>
              </a:rPr>
              <a:t>is </a:t>
            </a:r>
            <a:r>
              <a:rPr lang="en-US" sz="1800" dirty="0" smtClean="0">
                <a:solidFill>
                  <a:srgbClr val="002060"/>
                </a:solidFill>
              </a:rPr>
              <a:t>omitted because of missing clock and hence full frame will be lost. </a:t>
            </a:r>
            <a:r>
              <a:rPr lang="en-US" sz="1800" i="1" dirty="0" smtClean="0">
                <a:solidFill>
                  <a:srgbClr val="002060"/>
                </a:solidFill>
              </a:rPr>
              <a:t>Hopefully solved with new DHPT1.2 version.</a:t>
            </a:r>
          </a:p>
          <a:p>
            <a:pPr marL="0" indent="0"/>
            <a:endParaRPr lang="en-US" sz="1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</a:rPr>
              <a:t>Gated Mode with Readout: </a:t>
            </a:r>
            <a:r>
              <a:rPr lang="en-US" sz="1800" dirty="0" smtClean="0">
                <a:solidFill>
                  <a:srgbClr val="002060"/>
                </a:solidFill>
              </a:rPr>
              <a:t>Clock continues to </a:t>
            </a:r>
            <a:r>
              <a:rPr lang="en-US" sz="1800" dirty="0" smtClean="0">
                <a:solidFill>
                  <a:srgbClr val="002060"/>
                </a:solidFill>
              </a:rPr>
              <a:t>run, </a:t>
            </a:r>
            <a:r>
              <a:rPr lang="en-US" sz="1800" dirty="0" smtClean="0">
                <a:solidFill>
                  <a:srgbClr val="002060"/>
                </a:solidFill>
              </a:rPr>
              <a:t>so frame readout will be synchronized with SerIn, Clear changes to high level immediately on non-active channels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Losing at least 600ns for turning in &amp; out of </a:t>
            </a:r>
            <a:r>
              <a:rPr lang="en-US" sz="1800" dirty="0" smtClean="0">
                <a:solidFill>
                  <a:srgbClr val="002060"/>
                </a:solidFill>
              </a:rPr>
              <a:t>Gated Mode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Hope for lower pedestal oscillations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0" indent="0"/>
            <a:endParaRPr lang="de-DE" sz="1800" dirty="0">
              <a:solidFill>
                <a:srgbClr val="002060"/>
              </a:solidFill>
            </a:endParaRPr>
          </a:p>
          <a:p>
            <a:pPr marL="0" indent="0"/>
            <a:endParaRPr lang="en-US" sz="1800" dirty="0" smtClean="0">
              <a:solidFill>
                <a:srgbClr val="002060"/>
              </a:solidFill>
            </a:endParaRPr>
          </a:p>
          <a:p>
            <a:endParaRPr lang="en-US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10th VXD Belle II Workshop – Santander 9/14/2016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Eduard Prinker, Christian </a:t>
            </a:r>
            <a:r>
              <a:rPr lang="en-GB" dirty="0" err="1" smtClean="0"/>
              <a:t>Koffmane</a:t>
            </a:r>
            <a:r>
              <a:rPr lang="en-GB" dirty="0" smtClean="0"/>
              <a:t>, Felix </a:t>
            </a:r>
            <a:r>
              <a:rPr lang="en-GB" dirty="0" smtClean="0"/>
              <a:t>Müller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4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6gates GM </a:t>
            </a:r>
            <a:r>
              <a:rPr lang="en-US" dirty="0" smtClean="0">
                <a:solidFill>
                  <a:srgbClr val="FF0000"/>
                </a:solidFill>
              </a:rPr>
              <a:t>with </a:t>
            </a:r>
            <a:r>
              <a:rPr lang="en-US" dirty="0" smtClean="0">
                <a:solidFill>
                  <a:srgbClr val="FF0000"/>
                </a:solidFill>
              </a:rPr>
              <a:t>Read-Out </a:t>
            </a:r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2776"/>
            <a:ext cx="8224838" cy="4211048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4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6gates GM </a:t>
            </a:r>
            <a:r>
              <a:rPr lang="de-DE" dirty="0" err="1"/>
              <a:t>with</a:t>
            </a:r>
            <a:r>
              <a:rPr lang="de-DE" dirty="0"/>
              <a:t> RO </a:t>
            </a:r>
            <a:r>
              <a:rPr lang="de-DE" dirty="0" err="1" smtClean="0"/>
              <a:t>zoomed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9364"/>
            <a:ext cx="8224838" cy="4211048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1187624" y="5661248"/>
            <a:ext cx="741682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lthough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 short GM period pedestal oscillations persist longer than even 11gates w/o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thereafter seems to be substantially lower!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10gates GM with RO overview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9364"/>
            <a:ext cx="8224838" cy="4211048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10gates GM with RO zoomed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9364"/>
            <a:ext cx="8224838" cy="4211048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1259632" y="5661248"/>
            <a:ext cx="6962162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Pedestal oscillations are within arbitrarily chosen threshold limit of ±5 ADUs</a:t>
            </a:r>
          </a:p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 before 23 gate periods = 2,94µs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GM11gates w/o RO analog CMC overview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9364"/>
            <a:ext cx="8224838" cy="4211048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GM11gates w/o RO analog CMC zoomed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9364"/>
            <a:ext cx="8224838" cy="4211048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sp>
        <p:nvSpPr>
          <p:cNvPr id="3" name="Rechteck 2"/>
          <p:cNvSpPr/>
          <p:nvPr/>
        </p:nvSpPr>
        <p:spPr>
          <a:xfrm>
            <a:off x="1221607" y="5733255"/>
            <a:ext cx="79208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general ACMC looks better but risk that leveling out absorbs signal charge information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ACMC, Single Row Pedestal Oscillations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56" y="1196752"/>
            <a:ext cx="6762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857300" y="5085184"/>
            <a:ext cx="8173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DCD-Gradient disappeared after fixing cooling problem and attaching additional capacities on dock-box and break-out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IPaddIn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seems to “swallow” low signal charge</a:t>
            </a:r>
          </a:p>
          <a:p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BEWARE: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ACMC seems to amplify higher signals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1943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9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Analog CMC, </a:t>
            </a:r>
            <a:r>
              <a:rPr lang="de-DE" dirty="0" err="1" smtClean="0"/>
              <a:t>IPAddIn</a:t>
            </a:r>
            <a:r>
              <a:rPr lang="de-DE" dirty="0" smtClean="0"/>
              <a:t> = 30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59" y="1284288"/>
            <a:ext cx="713912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5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Analog CMC, </a:t>
            </a:r>
            <a:r>
              <a:rPr lang="de-DE" dirty="0" err="1" smtClean="0"/>
              <a:t>IPAddIn</a:t>
            </a:r>
            <a:r>
              <a:rPr lang="de-DE" dirty="0" smtClean="0"/>
              <a:t> = 60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33" y="1284288"/>
            <a:ext cx="7318972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6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760640" cy="479425"/>
          </a:xfrm>
        </p:spPr>
        <p:txBody>
          <a:bodyPr/>
          <a:lstStyle/>
          <a:p>
            <a:r>
              <a:rPr lang="en-US" dirty="0" smtClean="0"/>
              <a:t>Summary (1)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980728"/>
            <a:ext cx="8224838" cy="55446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Fast switching in &amp; out of Gated Mode is key for the performance of the pixel </a:t>
            </a:r>
            <a:r>
              <a:rPr lang="en-US" sz="1600" dirty="0" smtClean="0"/>
              <a:t>detector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Various parasitic capacitances extend</a:t>
            </a:r>
          </a:p>
          <a:p>
            <a:pPr marL="0" indent="0"/>
            <a:r>
              <a:rPr lang="en-US" sz="1600" dirty="0" smtClean="0"/>
              <a:t>	rise and fall times of Clear voltage</a:t>
            </a:r>
          </a:p>
          <a:p>
            <a:pPr marL="0" indent="0"/>
            <a:r>
              <a:rPr lang="en-US" sz="1600" dirty="0" smtClean="0"/>
              <a:t>	at gate level</a:t>
            </a:r>
            <a:endParaRPr lang="en-US" sz="1600" dirty="0"/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For various reasons (reducing deadtime, sync with CDC) the BELLE II collaboration wants to keep the total GM period (GM + pedestal oscillations) as short as 1µs 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Pedestal </a:t>
            </a:r>
            <a:r>
              <a:rPr lang="en-US" sz="1600" dirty="0"/>
              <a:t>Oscillations after the Gated Mode can prevent the detector from recording reasonable </a:t>
            </a:r>
            <a:r>
              <a:rPr lang="en-US" sz="1600" dirty="0" smtClean="0"/>
              <a:t>data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The presented analysis is based on meager Switcher Substrate connection at least for Switcher 5 + 6 (PXD9 Pilot Module), hence it is very difficult to draw accurate conclusions.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97" y="1268760"/>
            <a:ext cx="2545868" cy="19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4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0" y="1579514"/>
            <a:ext cx="8351258" cy="39780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6552728" cy="479425"/>
          </a:xfrm>
        </p:spPr>
        <p:txBody>
          <a:bodyPr/>
          <a:lstStyle/>
          <a:p>
            <a:r>
              <a:rPr lang="en-US" sz="2000" dirty="0" smtClean="0">
                <a:latin typeface="Calibri" panose="020F0502020204030204" pitchFamily="34" charset="0"/>
              </a:rPr>
              <a:t>Gated Mode Simulation 11 gates @250MHz = 1,408µs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 dirty="0"/>
          </a:p>
        </p:txBody>
      </p:sp>
      <p:cxnSp>
        <p:nvCxnSpPr>
          <p:cNvPr id="39" name="Gerade Verbindung 38"/>
          <p:cNvCxnSpPr/>
          <p:nvPr/>
        </p:nvCxnSpPr>
        <p:spPr>
          <a:xfrm>
            <a:off x="3623990" y="1559174"/>
            <a:ext cx="0" cy="400466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0" name="Gerade Verbindung 39"/>
          <p:cNvCxnSpPr/>
          <p:nvPr/>
        </p:nvCxnSpPr>
        <p:spPr>
          <a:xfrm>
            <a:off x="3713237" y="1556792"/>
            <a:ext cx="0" cy="400466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1" name="Gerade Verbindung 40"/>
          <p:cNvCxnSpPr/>
          <p:nvPr/>
        </p:nvCxnSpPr>
        <p:spPr>
          <a:xfrm>
            <a:off x="6291535" y="1561555"/>
            <a:ext cx="2109" cy="400466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2" name="Gerade Verbindung 41"/>
          <p:cNvCxnSpPr/>
          <p:nvPr/>
        </p:nvCxnSpPr>
        <p:spPr>
          <a:xfrm>
            <a:off x="6375449" y="1561554"/>
            <a:ext cx="1539" cy="400466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3" name="Gerade Verbindung 42"/>
          <p:cNvCxnSpPr/>
          <p:nvPr/>
        </p:nvCxnSpPr>
        <p:spPr>
          <a:xfrm>
            <a:off x="6892626" y="1566186"/>
            <a:ext cx="2552" cy="400466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4" name="Textfeld 43"/>
          <p:cNvSpPr txBox="1"/>
          <p:nvPr/>
        </p:nvSpPr>
        <p:spPr>
          <a:xfrm>
            <a:off x="695700" y="798402"/>
            <a:ext cx="311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At least 5 StrG for initiating GM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788568" y="5937230"/>
            <a:ext cx="479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36ns for Switching all Switcher Groups ON or OFF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588768" y="3587570"/>
            <a:ext cx="1143744" cy="646331"/>
          </a:xfrm>
          <a:prstGeom prst="rect">
            <a:avLst/>
          </a:prstGeom>
          <a:solidFill>
            <a:sysClr val="window" lastClr="FFFFFF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Pure GM 1124ns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7178370" y="2420888"/>
            <a:ext cx="1414170" cy="1754326"/>
          </a:xfrm>
          <a:prstGeom prst="rect">
            <a:avLst/>
          </a:prstGeom>
          <a:solidFill>
            <a:sysClr val="window" lastClr="FFFFFF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Fast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Clocking 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prstClr val="black"/>
                </a:solidFill>
                <a:latin typeface="Calibri"/>
                <a:cs typeface="+mn-cs"/>
              </a:rPr>
              <a:t>Returning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Normal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Operation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224ns</a:t>
            </a:r>
          </a:p>
        </p:txBody>
      </p:sp>
      <p:cxnSp>
        <p:nvCxnSpPr>
          <p:cNvPr id="48" name="Gerade Verbindung mit Pfeil 47"/>
          <p:cNvCxnSpPr/>
          <p:nvPr/>
        </p:nvCxnSpPr>
        <p:spPr>
          <a:xfrm flipH="1" flipV="1">
            <a:off x="6749907" y="2134949"/>
            <a:ext cx="433846" cy="28052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" name="Gerade Verbindung mit Pfeil 7"/>
          <p:cNvCxnSpPr/>
          <p:nvPr/>
        </p:nvCxnSpPr>
        <p:spPr bwMode="auto">
          <a:xfrm>
            <a:off x="3748957" y="3450208"/>
            <a:ext cx="252058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49" name="Gerade Verbindung mit Pfeil 48"/>
          <p:cNvCxnSpPr/>
          <p:nvPr/>
        </p:nvCxnSpPr>
        <p:spPr>
          <a:xfrm flipH="1" flipV="1">
            <a:off x="3713237" y="5566222"/>
            <a:ext cx="985176" cy="4920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50" name="Gerade Verbindung mit Pfeil 49"/>
          <p:cNvCxnSpPr/>
          <p:nvPr/>
        </p:nvCxnSpPr>
        <p:spPr>
          <a:xfrm flipV="1">
            <a:off x="5415344" y="5549976"/>
            <a:ext cx="847328" cy="4920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1" name="Ellipse 50"/>
          <p:cNvSpPr/>
          <p:nvPr/>
        </p:nvSpPr>
        <p:spPr>
          <a:xfrm>
            <a:off x="3533775" y="2002372"/>
            <a:ext cx="391386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2687215" y="1224884"/>
            <a:ext cx="913235" cy="82299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3" name="Ellipse 52"/>
          <p:cNvSpPr/>
          <p:nvPr/>
        </p:nvSpPr>
        <p:spPr>
          <a:xfrm>
            <a:off x="6412706" y="1782569"/>
            <a:ext cx="463550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88245" y="5667570"/>
            <a:ext cx="266429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gate @250MHz = 128ns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32658" y="798402"/>
            <a:ext cx="286002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Disable GM: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switch StrC to low +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falling edge of StrG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760640" cy="479425"/>
          </a:xfrm>
        </p:spPr>
        <p:txBody>
          <a:bodyPr/>
          <a:lstStyle/>
          <a:p>
            <a:r>
              <a:rPr lang="en-US" dirty="0" smtClean="0"/>
              <a:t>Summary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980728"/>
            <a:ext cx="8224838" cy="51690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All </a:t>
            </a:r>
            <a:r>
              <a:rPr lang="en-US" sz="1800" dirty="0" smtClean="0"/>
              <a:t>we have are the following observations: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Pedestal Oscillations constitute a complex process, not everything can be traced back to a time constant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Pedestal Spikes after finishing GM look strange and have potentially something to do with the long fall time for the last switchers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It was shown that the shortest GM sequence (3gates w/o RO) reduces total GM time to 10 gates which would be equivalent to ~1µs @305MHz – </a:t>
            </a:r>
            <a:r>
              <a:rPr lang="en-US" sz="1800" dirty="0" smtClean="0">
                <a:solidFill>
                  <a:srgbClr val="FF0000"/>
                </a:solidFill>
              </a:rPr>
              <a:t>CAUTION</a:t>
            </a:r>
            <a:r>
              <a:rPr lang="en-US" sz="1800" dirty="0" smtClean="0"/>
              <a:t> because of last switcher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GM with readout seems to elongate the total GM period although once falling under a certain threshold level </a:t>
            </a:r>
            <a:r>
              <a:rPr lang="en-US" sz="1800" dirty="0" smtClean="0"/>
              <a:t>pedestal </a:t>
            </a:r>
            <a:r>
              <a:rPr lang="en-US" sz="1800" dirty="0" smtClean="0"/>
              <a:t>variations appear much smoother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Mounting additional capacities on the dock-box and the patch panel as well as the analog CMC seem to reduce the Pedestal Oscillations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Looking forward to PXD9 series 7 incorporating heavily improved switcher voltage supply lines in order to find out more resilient results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800" dirty="0"/>
          </a:p>
          <a:p>
            <a:endParaRPr lang="en-US" sz="4800" dirty="0" smtClean="0"/>
          </a:p>
          <a:p>
            <a:r>
              <a:rPr lang="en-US" sz="4800" dirty="0" smtClean="0"/>
              <a:t>Thank you for your attention!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379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Analog CMC, </a:t>
            </a:r>
            <a:r>
              <a:rPr lang="de-DE" dirty="0" err="1" smtClean="0"/>
              <a:t>IPAddIn</a:t>
            </a:r>
            <a:r>
              <a:rPr lang="de-DE" dirty="0" smtClean="0"/>
              <a:t> = 60, ECG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829967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9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6552728" cy="479425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Oscilloscope Sw1/1 vs Sw6/4 GM 11 gates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 dirty="0"/>
          </a:p>
        </p:txBody>
      </p:sp>
      <p:pic>
        <p:nvPicPr>
          <p:cNvPr id="8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6034617" cy="452596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084168" y="2329554"/>
            <a:ext cx="2232248" cy="1274195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Sw6/4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800ns ramp-up time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2.3µs total time</a:t>
            </a:r>
          </a:p>
          <a:p>
            <a:pPr algn="ctr"/>
            <a:endParaRPr lang="en-US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&gt;1µs longer than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Switcher group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 flipH="1">
            <a:off x="5580112" y="3320176"/>
            <a:ext cx="504056" cy="46886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feld 5"/>
          <p:cNvSpPr txBox="1"/>
          <p:nvPr/>
        </p:nvSpPr>
        <p:spPr>
          <a:xfrm>
            <a:off x="827584" y="5933723"/>
            <a:ext cx="2736304" cy="4862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Rise time Sw1/1 ~ 200ns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Rise time Sw6/4 ~ 800ns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95936" y="5785992"/>
            <a:ext cx="493906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compares to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substantial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rise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SwitcherB manual but bear in mind that 6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SwitcherBs, separated into 4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groups@8Clear channels have to be switched on at once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consecutively within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ns)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79324" y="834795"/>
            <a:ext cx="612068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first and last Clear contact are accessible via oscilloscope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3563888" y="6012920"/>
            <a:ext cx="360040" cy="375321"/>
          </a:xfrm>
          <a:prstGeom prst="rightArrow">
            <a:avLst/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Scans GM 11 gates sequence</a:t>
            </a:r>
            <a:endParaRPr lang="en-US" dirty="0"/>
          </a:p>
        </p:txBody>
      </p:sp>
      <p:pic>
        <p:nvPicPr>
          <p:cNvPr id="6" name="Inhaltsplatzhalter 5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7384"/>
            <a:ext cx="6238350" cy="4712537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3779912" y="3789040"/>
            <a:ext cx="1152128" cy="683264"/>
          </a:xfrm>
          <a:prstGeom prst="rect">
            <a:avLst/>
          </a:prstGeom>
          <a:solidFill>
            <a:sysClr val="window" lastClr="FFFFFF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Protection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~600ns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33621" y="5661248"/>
            <a:ext cx="533857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Activation Timing moved forward in 10ns steps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5710" y="2838500"/>
            <a:ext cx="5464126" cy="147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0" name="Gerade Verbindung 189"/>
          <p:cNvCxnSpPr/>
          <p:nvPr/>
        </p:nvCxnSpPr>
        <p:spPr bwMode="auto">
          <a:xfrm>
            <a:off x="2249488" y="1196752"/>
            <a:ext cx="0" cy="4176464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Gerade Verbindung 191"/>
          <p:cNvCxnSpPr/>
          <p:nvPr/>
        </p:nvCxnSpPr>
        <p:spPr bwMode="auto">
          <a:xfrm>
            <a:off x="2537520" y="1196752"/>
            <a:ext cx="0" cy="4176464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Textfeld 190"/>
          <p:cNvSpPr txBox="1"/>
          <p:nvPr/>
        </p:nvSpPr>
        <p:spPr>
          <a:xfrm>
            <a:off x="1979712" y="930839"/>
            <a:ext cx="93610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~200ns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Pedestal Oscillations: 11 gates GM-sequence</a:t>
            </a:r>
            <a:endParaRPr lang="en-US" dirty="0"/>
          </a:p>
        </p:txBody>
      </p:sp>
      <p:pic>
        <p:nvPicPr>
          <p:cNvPr id="15" name="Inhaltsplatzhalter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40444"/>
            <a:ext cx="7373380" cy="444879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763688" y="2492896"/>
            <a:ext cx="10081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starts at gate 24*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43608" y="6237312"/>
            <a:ext cx="7543540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DHPT1.0 Bug: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is programmed for gate 22 but normal mode repeated twice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H="1">
            <a:off x="2195736" y="3176160"/>
            <a:ext cx="216024" cy="39685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3995936" y="2689873"/>
            <a:ext cx="169114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Gate 25-33 Clear High</a:t>
            </a:r>
            <a:endParaRPr lang="en-US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07995" y="1612655"/>
            <a:ext cx="1745991" cy="68326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34: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5 StrG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 finish GM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 flipH="1">
            <a:off x="5615072" y="2295919"/>
            <a:ext cx="541104" cy="26898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6300192" y="2291800"/>
            <a:ext cx="185202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35-36: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Clocking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eschweifte Klammer rechts 25"/>
          <p:cNvSpPr/>
          <p:nvPr/>
        </p:nvSpPr>
        <p:spPr bwMode="auto">
          <a:xfrm rot="5400000">
            <a:off x="6571112" y="4362353"/>
            <a:ext cx="523922" cy="1641826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364088" y="5500893"/>
            <a:ext cx="327525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pedestals due to Sw6/4?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67544" y="4450961"/>
            <a:ext cx="2232248" cy="880241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Extreme Amplitudes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delayed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reaction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Switchers 200-800ns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~2-6 gates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 Verbindung mit Pfeil 28"/>
          <p:cNvCxnSpPr/>
          <p:nvPr/>
        </p:nvCxnSpPr>
        <p:spPr bwMode="auto">
          <a:xfrm flipV="1">
            <a:off x="2714062" y="4450961"/>
            <a:ext cx="705810" cy="34188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2060617" y="5990565"/>
            <a:ext cx="5338000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Total GM period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gates including pedestal variations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6552728" cy="479425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Oscilloscope Sw1/1 vs Sw6/4 GM 11 gates zoomed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992888" cy="50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899592" y="6177960"/>
            <a:ext cx="237626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base: 1µs/div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2771800" y="1221135"/>
            <a:ext cx="0" cy="410445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3635896" y="1221135"/>
            <a:ext cx="0" cy="410445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>
            <a:off x="5076056" y="1221135"/>
            <a:ext cx="0" cy="410445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/>
          <p:nvPr/>
        </p:nvCxnSpPr>
        <p:spPr bwMode="auto">
          <a:xfrm>
            <a:off x="6948264" y="1221135"/>
            <a:ext cx="0" cy="410445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2447764" y="713897"/>
            <a:ext cx="64807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24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275856" y="713897"/>
            <a:ext cx="64807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28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752020" y="713897"/>
            <a:ext cx="648072" cy="48628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34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624228" y="713897"/>
            <a:ext cx="64807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42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6552728" cy="479425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Gated Mode Simulation 3 gates @250MHz=384ns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 dirty="0"/>
          </a:p>
        </p:txBody>
      </p:sp>
      <p:pic>
        <p:nvPicPr>
          <p:cNvPr id="38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4" y="1196752"/>
            <a:ext cx="8028796" cy="4525963"/>
          </a:xfrm>
          <a:prstGeom prst="rect">
            <a:avLst/>
          </a:prstGeom>
        </p:spPr>
      </p:pic>
      <p:cxnSp>
        <p:nvCxnSpPr>
          <p:cNvPr id="39" name="Gerade Verbindung 38"/>
          <p:cNvCxnSpPr/>
          <p:nvPr/>
        </p:nvCxnSpPr>
        <p:spPr>
          <a:xfrm>
            <a:off x="4229299" y="1455664"/>
            <a:ext cx="0" cy="427759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0" name="Gerade Verbindung 39"/>
          <p:cNvCxnSpPr/>
          <p:nvPr/>
        </p:nvCxnSpPr>
        <p:spPr>
          <a:xfrm>
            <a:off x="4391794" y="1455664"/>
            <a:ext cx="0" cy="427759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1" name="Gerade Verbindung 40"/>
          <p:cNvCxnSpPr/>
          <p:nvPr/>
        </p:nvCxnSpPr>
        <p:spPr>
          <a:xfrm>
            <a:off x="5722417" y="1455664"/>
            <a:ext cx="0" cy="427759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2" name="Gerade Verbindung 41"/>
          <p:cNvCxnSpPr/>
          <p:nvPr/>
        </p:nvCxnSpPr>
        <p:spPr>
          <a:xfrm>
            <a:off x="5896819" y="1455664"/>
            <a:ext cx="0" cy="427759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3" name="Gerade Verbindung 42"/>
          <p:cNvCxnSpPr/>
          <p:nvPr/>
        </p:nvCxnSpPr>
        <p:spPr>
          <a:xfrm>
            <a:off x="6506791" y="1446139"/>
            <a:ext cx="0" cy="428711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4" name="Textfeld 43"/>
          <p:cNvSpPr txBox="1"/>
          <p:nvPr/>
        </p:nvSpPr>
        <p:spPr>
          <a:xfrm>
            <a:off x="4588768" y="793304"/>
            <a:ext cx="336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At least 5 StrG for getting into GM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788568" y="5937230"/>
            <a:ext cx="479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36ns for Switching all Switcher Groups ON or OFF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588768" y="3587570"/>
            <a:ext cx="936104" cy="923330"/>
          </a:xfrm>
          <a:prstGeom prst="rect">
            <a:avLst/>
          </a:prstGeom>
          <a:solidFill>
            <a:sysClr val="window" lastClr="FFFFFF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Pure GM 228ns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760836" y="1563421"/>
            <a:ext cx="1414170" cy="1754326"/>
          </a:xfrm>
          <a:prstGeom prst="rect">
            <a:avLst/>
          </a:prstGeom>
          <a:solidFill>
            <a:sysClr val="window" lastClr="FFFFFF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Fast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Clocking 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prstClr val="black"/>
                </a:solidFill>
                <a:latin typeface="Calibri"/>
                <a:cs typeface="+mn-cs"/>
              </a:rPr>
              <a:t>Returning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Normal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Operation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84ns</a:t>
            </a:r>
          </a:p>
        </p:txBody>
      </p:sp>
      <p:cxnSp>
        <p:nvCxnSpPr>
          <p:cNvPr id="48" name="Gerade Verbindung mit Pfeil 47"/>
          <p:cNvCxnSpPr/>
          <p:nvPr/>
        </p:nvCxnSpPr>
        <p:spPr>
          <a:xfrm flipH="1" flipV="1">
            <a:off x="6532984" y="1657400"/>
            <a:ext cx="433846" cy="28052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" name="Gerade Verbindung mit Pfeil 7"/>
          <p:cNvCxnSpPr/>
          <p:nvPr/>
        </p:nvCxnSpPr>
        <p:spPr bwMode="auto">
          <a:xfrm>
            <a:off x="4426752" y="3462114"/>
            <a:ext cx="128357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49" name="Gerade Verbindung mit Pfeil 48"/>
          <p:cNvCxnSpPr/>
          <p:nvPr/>
        </p:nvCxnSpPr>
        <p:spPr>
          <a:xfrm flipH="1" flipV="1">
            <a:off x="4426752" y="5589240"/>
            <a:ext cx="576064" cy="3913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50" name="Gerade Verbindung mit Pfeil 49"/>
          <p:cNvCxnSpPr/>
          <p:nvPr/>
        </p:nvCxnSpPr>
        <p:spPr>
          <a:xfrm flipV="1">
            <a:off x="5120919" y="5589240"/>
            <a:ext cx="576064" cy="3913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1" name="Ellipse 50"/>
          <p:cNvSpPr/>
          <p:nvPr/>
        </p:nvSpPr>
        <p:spPr>
          <a:xfrm>
            <a:off x="4084712" y="1801416"/>
            <a:ext cx="722547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2" name="Gerade Verbindung mit Pfeil 51"/>
          <p:cNvCxnSpPr/>
          <p:nvPr/>
        </p:nvCxnSpPr>
        <p:spPr>
          <a:xfrm flipH="1">
            <a:off x="4622305" y="1081336"/>
            <a:ext cx="830559" cy="72008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3" name="Ellipse 52"/>
          <p:cNvSpPr/>
          <p:nvPr/>
        </p:nvSpPr>
        <p:spPr>
          <a:xfrm>
            <a:off x="5946077" y="1369368"/>
            <a:ext cx="504056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1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GM11gates vs GM3gates first Clear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86" y="1284288"/>
            <a:ext cx="6028266" cy="4521200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VXD Belle II Workshop – Santander 9/14/2016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Christian Koffmane, Felix Müller</a:t>
            </a:r>
            <a:endParaRPr lang="en-GB"/>
          </a:p>
        </p:txBody>
      </p:sp>
      <p:sp>
        <p:nvSpPr>
          <p:cNvPr id="6" name="Geschweifte Klammer rechts 5"/>
          <p:cNvSpPr/>
          <p:nvPr/>
        </p:nvSpPr>
        <p:spPr bwMode="auto">
          <a:xfrm rot="10800000">
            <a:off x="1562429" y="3284984"/>
            <a:ext cx="523922" cy="1440160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3284984"/>
            <a:ext cx="1907704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14V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=20V,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14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=5V)</a:t>
            </a:r>
          </a:p>
          <a:p>
            <a:pPr algn="ctr"/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protection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ffective @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9V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lang="en-US" sz="1400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P_HLL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MPP_HLL</Template>
  <TotalTime>0</TotalTime>
  <Words>1421</Words>
  <Application>Microsoft Office PowerPoint</Application>
  <PresentationFormat>Bildschirmpräsentation (4:3)</PresentationFormat>
  <Paragraphs>210</Paragraphs>
  <Slides>32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MPP_HLL</vt:lpstr>
      <vt:lpstr>Gated Mode Timing Observations</vt:lpstr>
      <vt:lpstr>The Gated Mode</vt:lpstr>
      <vt:lpstr>Gated Mode Simulation 11 gates @250MHz = 1,408µs</vt:lpstr>
      <vt:lpstr>Oscilloscope Sw1/1 vs Sw6/4 GM 11 gates</vt:lpstr>
      <vt:lpstr>Laser Scans GM 11 gates sequence</vt:lpstr>
      <vt:lpstr>Pedestal Oscillations: 11 gates GM-sequence</vt:lpstr>
      <vt:lpstr>Oscilloscope Sw1/1 vs Sw6/4 GM 11 gates zoomed</vt:lpstr>
      <vt:lpstr>Gated Mode Simulation 3 gates @250MHz=384ns</vt:lpstr>
      <vt:lpstr>GM11gates vs GM3gates first Clear</vt:lpstr>
      <vt:lpstr>GM11gates vs GM3gates last Clear</vt:lpstr>
      <vt:lpstr>GM short 384ns sequence</vt:lpstr>
      <vt:lpstr>It’s not only a time constant… 250 MHz</vt:lpstr>
      <vt:lpstr>Pedestals back in range at gate 34 @285 MHz</vt:lpstr>
      <vt:lpstr>Short Cables – 11 Gates GM w/o RO overview</vt:lpstr>
      <vt:lpstr>Short Cables – 11 Gates GM w/o RO zoomed</vt:lpstr>
      <vt:lpstr>Long Cables – 11gates GM w/o RO overview</vt:lpstr>
      <vt:lpstr>Long Cables – 11gates GM wo RO zoomed</vt:lpstr>
      <vt:lpstr>3gates GM w/o RO overview (DCD3 short cables)</vt:lpstr>
      <vt:lpstr>3gates GM w/o RO zoomed (short cables)</vt:lpstr>
      <vt:lpstr>6gates GM with Read-Out overview</vt:lpstr>
      <vt:lpstr>6gates GM with RO zoomed</vt:lpstr>
      <vt:lpstr>10gates GM with RO overview</vt:lpstr>
      <vt:lpstr>10gates GM with RO zoomed</vt:lpstr>
      <vt:lpstr>GM11gates w/o RO analog CMC overview</vt:lpstr>
      <vt:lpstr>GM11gates w/o RO analog CMC zoomed</vt:lpstr>
      <vt:lpstr>ACMC, Single Row Pedestal Oscillations</vt:lpstr>
      <vt:lpstr>Analog CMC, IPAddIn = 30</vt:lpstr>
      <vt:lpstr>Analog CMC, IPAddIn = 60</vt:lpstr>
      <vt:lpstr>Summary (1)</vt:lpstr>
      <vt:lpstr>Summary (2)</vt:lpstr>
      <vt:lpstr>PowerPoint-Präsentation</vt:lpstr>
      <vt:lpstr>Analog CMC, IPAddIn = 60, ECG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Eduard Prinker</dc:creator>
  <cp:lastModifiedBy>Eduard Prinker</cp:lastModifiedBy>
  <cp:revision>224</cp:revision>
  <cp:lastPrinted>2016-09-12T13:27:38Z</cp:lastPrinted>
  <dcterms:created xsi:type="dcterms:W3CDTF">2014-09-25T08:54:50Z</dcterms:created>
  <dcterms:modified xsi:type="dcterms:W3CDTF">2016-09-12T13:28:13Z</dcterms:modified>
</cp:coreProperties>
</file>