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7" r:id="rId3"/>
    <p:sldMasterId id="2147483699" r:id="rId4"/>
    <p:sldMasterId id="2147483711" r:id="rId5"/>
  </p:sldMasterIdLst>
  <p:notesMasterIdLst>
    <p:notesMasterId r:id="rId34"/>
  </p:notesMasterIdLst>
  <p:sldIdLst>
    <p:sldId id="256" r:id="rId6"/>
    <p:sldId id="257" r:id="rId7"/>
    <p:sldId id="258" r:id="rId8"/>
    <p:sldId id="259" r:id="rId9"/>
    <p:sldId id="283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87" r:id="rId24"/>
    <p:sldId id="275" r:id="rId25"/>
    <p:sldId id="276" r:id="rId26"/>
    <p:sldId id="277" r:id="rId27"/>
    <p:sldId id="278" r:id="rId28"/>
    <p:sldId id="279" r:id="rId29"/>
    <p:sldId id="286" r:id="rId30"/>
    <p:sldId id="284" r:id="rId31"/>
    <p:sldId id="285" r:id="rId32"/>
    <p:sldId id="282" r:id="rId33"/>
  </p:sldIdLst>
  <p:sldSz cx="10077450" cy="756285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3"/>
    <p:restoredTop sz="94663"/>
  </p:normalViewPr>
  <p:slideViewPr>
    <p:cSldViewPr snapToGrid="0" snapToObjects="1">
      <p:cViewPr varScale="1">
        <p:scale>
          <a:sx n="151" d="100"/>
          <a:sy n="151" d="100"/>
        </p:scale>
        <p:origin x="2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EC2D2-880A-4CF9-A77A-69D7EFA8B6BB}" type="datetimeFigureOut">
              <a:rPr lang="en-US" smtClean="0"/>
              <a:t>9/15/16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6363" y="1336675"/>
            <a:ext cx="48069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C83CC-DBFE-445F-BCEC-59688D55A5A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4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83CC-DBFE-445F-BCEC-59688D55A5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74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83CC-DBFE-445F-BCEC-59688D55A5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2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83CC-DBFE-445F-BCEC-59688D55A5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0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83CC-DBFE-445F-BCEC-59688D55A5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36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C83CC-DBFE-445F-BCEC-59688D55A5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83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906876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3640" y="4503240"/>
            <a:ext cx="906876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088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0880" y="450324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3640" y="450324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906876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3640" y="1764360"/>
            <a:ext cx="906876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37" name="Bild 36"/>
          <p:cNvPicPr/>
          <p:nvPr/>
        </p:nvPicPr>
        <p:blipFill>
          <a:blip r:embed="rId2"/>
          <a:stretch/>
        </p:blipFill>
        <p:spPr>
          <a:xfrm>
            <a:off x="1752120" y="1764360"/>
            <a:ext cx="6571080" cy="5243040"/>
          </a:xfrm>
          <a:prstGeom prst="rect">
            <a:avLst/>
          </a:prstGeom>
          <a:ln>
            <a:noFill/>
          </a:ln>
        </p:spPr>
      </p:pic>
      <p:pic>
        <p:nvPicPr>
          <p:cNvPr id="38" name="Bild 37"/>
          <p:cNvPicPr/>
          <p:nvPr/>
        </p:nvPicPr>
        <p:blipFill>
          <a:blip r:embed="rId2"/>
          <a:stretch/>
        </p:blipFill>
        <p:spPr>
          <a:xfrm>
            <a:off x="1752120" y="1764360"/>
            <a:ext cx="6571080" cy="524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1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9/14/16</a:t>
            </a: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en-US" sz="11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10th VXD Workshop</a:t>
            </a: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E9DA4443-A040-4D30-9FA7-91EC0982DC48}" type="slidenum">
              <a:rPr lang="en-US" sz="1200" b="0" strike="noStrike" spc="-1" smtClean="0">
                <a:solidFill>
                  <a:srgbClr val="D6EC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503640" y="1764360"/>
            <a:ext cx="9068760" cy="5243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906876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442548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150880" y="1764360"/>
            <a:ext cx="442548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503640" y="1008000"/>
            <a:ext cx="9068760" cy="3505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03640" y="450324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150880" y="1764360"/>
            <a:ext cx="442548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3640" y="1764360"/>
            <a:ext cx="9068760" cy="5243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442548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088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0880" y="450324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088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3640" y="4503240"/>
            <a:ext cx="906876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906876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503640" y="4503240"/>
            <a:ext cx="906876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5088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150880" y="450324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503640" y="450324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906876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03640" y="1764360"/>
            <a:ext cx="906876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17" name="Bild 116"/>
          <p:cNvPicPr/>
          <p:nvPr/>
        </p:nvPicPr>
        <p:blipFill>
          <a:blip r:embed="rId2"/>
          <a:stretch/>
        </p:blipFill>
        <p:spPr>
          <a:xfrm>
            <a:off x="1752120" y="1764360"/>
            <a:ext cx="6571080" cy="5243040"/>
          </a:xfrm>
          <a:prstGeom prst="rect">
            <a:avLst/>
          </a:prstGeom>
          <a:ln>
            <a:noFill/>
          </a:ln>
        </p:spPr>
      </p:pic>
      <p:pic>
        <p:nvPicPr>
          <p:cNvPr id="118" name="Bild 117"/>
          <p:cNvPicPr/>
          <p:nvPr/>
        </p:nvPicPr>
        <p:blipFill>
          <a:blip r:embed="rId2"/>
          <a:stretch/>
        </p:blipFill>
        <p:spPr>
          <a:xfrm>
            <a:off x="1752120" y="1764360"/>
            <a:ext cx="6571080" cy="524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gray">
          <a:xfrm>
            <a:off x="2267426" y="7302003"/>
            <a:ext cx="7810024" cy="276604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-15747" y="1"/>
            <a:ext cx="10093197" cy="155808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00" name="Oval 4" descr="80%"/>
          <p:cNvSpPr>
            <a:spLocks noChangeArrowheads="1"/>
          </p:cNvSpPr>
          <p:nvPr/>
        </p:nvSpPr>
        <p:spPr bwMode="gray">
          <a:xfrm>
            <a:off x="167957" y="0"/>
            <a:ext cx="2183448" cy="1596602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2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01" name="Oval 5" descr="75%"/>
          <p:cNvSpPr>
            <a:spLocks noChangeArrowheads="1"/>
          </p:cNvSpPr>
          <p:nvPr/>
        </p:nvSpPr>
        <p:spPr bwMode="gray">
          <a:xfrm>
            <a:off x="503872" y="182069"/>
            <a:ext cx="1427639" cy="1176443"/>
          </a:xfrm>
          <a:prstGeom prst="ellipse">
            <a:avLst/>
          </a:prstGeom>
          <a:pattFill prst="pct75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2645" dirty="0">
              <a:solidFill>
                <a:prstClr val="black"/>
              </a:solidFill>
            </a:endParaRPr>
          </a:p>
        </p:txBody>
      </p:sp>
      <p:sp>
        <p:nvSpPr>
          <p:cNvPr id="4102" name="Oval 6" descr="80%"/>
          <p:cNvSpPr>
            <a:spLocks noChangeArrowheads="1"/>
          </p:cNvSpPr>
          <p:nvPr/>
        </p:nvSpPr>
        <p:spPr bwMode="gray">
          <a:xfrm>
            <a:off x="433890" y="434164"/>
            <a:ext cx="1497621" cy="672253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503880"/>
            <a:r>
              <a:rPr kumimoji="1" lang="en-US" altLang="ja-JP" sz="4849" b="1" dirty="0" smtClean="0">
                <a:solidFill>
                  <a:srgbClr val="FFFFFF"/>
                </a:solidFill>
              </a:rPr>
              <a:t>KEK</a:t>
            </a:r>
            <a:endParaRPr kumimoji="1" lang="ja-JP" altLang="en-US" sz="4849" b="1" dirty="0">
              <a:solidFill>
                <a:srgbClr val="FFFFFF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5640" y="3145937"/>
            <a:ext cx="9284900" cy="1032889"/>
          </a:xfrm>
        </p:spPr>
        <p:txBody>
          <a:bodyPr/>
          <a:lstStyle>
            <a:lvl1pPr algn="ctr">
              <a:defRPr sz="4408"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ja-JP" dirty="0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73580" y="4338135"/>
            <a:ext cx="8887751" cy="633739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86" b="0">
                <a:solidFill>
                  <a:schemeClr val="hlink"/>
                </a:solidFill>
              </a:defRPr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ja-JP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gray">
          <a:xfrm>
            <a:off x="2419639" y="0"/>
            <a:ext cx="7657812" cy="367639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145939" y="0"/>
            <a:ext cx="1259681" cy="336127"/>
            <a:chOff x="4704" y="0"/>
            <a:chExt cx="720" cy="336"/>
          </a:xfrm>
        </p:grpSpPr>
        <p:sp>
          <p:nvSpPr>
            <p:cNvPr id="4107" name="Rectangle 11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4110" name="Rectangle 14"/>
          <p:cNvSpPr>
            <a:spLocks noChangeArrowheads="1"/>
          </p:cNvSpPr>
          <p:nvPr/>
        </p:nvSpPr>
        <p:spPr bwMode="gray">
          <a:xfrm>
            <a:off x="0" y="0"/>
            <a:ext cx="2435384" cy="168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gray">
          <a:xfrm>
            <a:off x="0" y="1526575"/>
            <a:ext cx="10077450" cy="23809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gray">
          <a:xfrm>
            <a:off x="0" y="1344507"/>
            <a:ext cx="10077450" cy="25209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gray">
          <a:xfrm>
            <a:off x="6457766" y="386086"/>
            <a:ext cx="3544304" cy="90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503880"/>
            <a:r>
              <a:rPr kumimoji="1" lang="en-US" altLang="ja-JP" sz="2645" b="1" dirty="0" smtClean="0">
                <a:solidFill>
                  <a:srgbClr val="FFFFFF"/>
                </a:solidFill>
              </a:rPr>
              <a:t>High Energy Accelerator</a:t>
            </a:r>
          </a:p>
          <a:p>
            <a:pPr algn="ctr" defTabSz="503880"/>
            <a:r>
              <a:rPr kumimoji="1" lang="en-US" altLang="ja-JP" sz="2645" b="1" dirty="0" smtClean="0">
                <a:solidFill>
                  <a:srgbClr val="FFFFFF"/>
                </a:solidFill>
              </a:rPr>
              <a:t>Research Organization</a:t>
            </a:r>
            <a:endParaRPr kumimoji="1" lang="en-US" altLang="ja-JP" sz="2645" b="1" dirty="0">
              <a:solidFill>
                <a:srgbClr val="FFFFFF"/>
              </a:solidFill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dt" sz="half" idx="2"/>
          </p:nvPr>
        </p:nvSpPr>
        <p:spPr>
          <a:xfrm>
            <a:off x="7260663" y="7291499"/>
            <a:ext cx="2351405" cy="2958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9/14/16</a:t>
            </a: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957499" y="7291499"/>
            <a:ext cx="2351405" cy="2958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B6C648-21E2-A34D-AF02-A860F6B3B4DF}" type="slidenum">
              <a:rPr lang="ja-JP" altLang="en-US" smtClean="0">
                <a:solidFill>
                  <a:srgbClr val="FFFFFF"/>
                </a:solidFill>
              </a:rPr>
              <a:pPr/>
              <a:t>‹Nr.›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gray">
          <a:xfrm flipH="1">
            <a:off x="0" y="1344507"/>
            <a:ext cx="10077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0" y="7296750"/>
            <a:ext cx="2975998" cy="281857"/>
            <a:chOff x="0" y="4168"/>
            <a:chExt cx="1701" cy="161"/>
          </a:xfrm>
        </p:grpSpPr>
        <p:sp>
          <p:nvSpPr>
            <p:cNvPr id="4118" name="Rectangle 22"/>
            <p:cNvSpPr>
              <a:spLocks noChangeArrowheads="1"/>
            </p:cNvSpPr>
            <p:nvPr/>
          </p:nvSpPr>
          <p:spPr bwMode="gray">
            <a:xfrm>
              <a:off x="0" y="4171"/>
              <a:ext cx="1501" cy="15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4119" name="AutoShape 23"/>
            <p:cNvSpPr>
              <a:spLocks noChangeArrowheads="1"/>
            </p:cNvSpPr>
            <p:nvPr userDrawn="1"/>
          </p:nvSpPr>
          <p:spPr bwMode="gray">
            <a:xfrm>
              <a:off x="930" y="4168"/>
              <a:ext cx="771" cy="157"/>
            </a:xfrm>
            <a:prstGeom prst="parallelogram">
              <a:avLst>
                <a:gd name="adj" fmla="val 122771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197701" y="7265238"/>
            <a:ext cx="2459878" cy="295862"/>
          </a:xfrm>
        </p:spPr>
        <p:txBody>
          <a:bodyPr/>
          <a:lstStyle>
            <a:lvl1pPr algn="l">
              <a:defRPr sz="1323" b="1">
                <a:solidFill>
                  <a:schemeClr val="bg1"/>
                </a:solidFill>
              </a:defRPr>
            </a:lvl1pPr>
          </a:lstStyle>
          <a:p>
            <a:r>
              <a:rPr kumimoji="1" lang="en-US" altLang="ja-JP" smtClean="0">
                <a:solidFill>
                  <a:srgbClr val="FFFFFF"/>
                </a:solidFill>
              </a:rPr>
              <a:t>10th VXD Workshop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4" name="AutoShape 2" descr="http://legacy.kek.jp/photoarchive/logo/keklogo-b.jpg"/>
          <p:cNvSpPr>
            <a:spLocks noChangeAspect="1" noChangeArrowheads="1"/>
          </p:cNvSpPr>
          <p:nvPr/>
        </p:nvSpPr>
        <p:spPr bwMode="auto">
          <a:xfrm>
            <a:off x="69982" y="-150557"/>
            <a:ext cx="335915" cy="336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75" tIns="50387" rIns="100775" bIns="50387" numCol="1" anchor="t" anchorCtr="0" compatLnSpc="1">
            <a:prstTxWarp prst="textNoShape">
              <a:avLst/>
            </a:prstTxWarp>
          </a:bodyPr>
          <a:lstStyle/>
          <a:p>
            <a:pPr defTabSz="503880"/>
            <a:endParaRPr kumimoji="1" lang="en-US" sz="1984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1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0" grpId="1" animBg="1"/>
      <p:bldP spid="4101" grpId="0" animBg="1"/>
      <p:bldP spid="4101" grpId="1" animBg="1"/>
      <p:bldP spid="4102" grpId="0" animBg="1"/>
      <p:bldP spid="4102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23"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991729" y="7090195"/>
            <a:ext cx="4172723" cy="393875"/>
          </a:xfrm>
        </p:spPr>
        <p:txBody>
          <a:bodyPr wrap="square">
            <a:noAutofit/>
          </a:bodyPr>
          <a:lstStyle>
            <a:lvl1pPr algn="ctr">
              <a:defRPr sz="1323"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558105" y="7168976"/>
            <a:ext cx="2351405" cy="295861"/>
          </a:xfrm>
        </p:spPr>
        <p:txBody>
          <a:bodyPr/>
          <a:lstStyle>
            <a:lvl1pPr>
              <a:defRPr sz="1323"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25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96049" y="4859832"/>
            <a:ext cx="8565833" cy="1502066"/>
          </a:xfrm>
        </p:spPr>
        <p:txBody>
          <a:bodyPr anchor="t"/>
          <a:lstStyle>
            <a:lvl1pPr algn="l">
              <a:defRPr sz="4408" b="1" cap="none"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96049" y="3205459"/>
            <a:ext cx="8565833" cy="1654373"/>
          </a:xfrm>
        </p:spPr>
        <p:txBody>
          <a:bodyPr anchor="b"/>
          <a:lstStyle>
            <a:lvl1pPr marL="0" indent="0">
              <a:buNone/>
              <a:defRPr sz="2204"/>
            </a:lvl1pPr>
            <a:lvl2pPr marL="503880" indent="0">
              <a:buNone/>
              <a:defRPr sz="1984"/>
            </a:lvl2pPr>
            <a:lvl3pPr marL="1007760" indent="0">
              <a:buNone/>
              <a:defRPr sz="1763"/>
            </a:lvl3pPr>
            <a:lvl4pPr marL="1511640" indent="0">
              <a:buNone/>
              <a:defRPr sz="1543"/>
            </a:lvl4pPr>
            <a:lvl5pPr marL="2015520" indent="0">
              <a:buNone/>
              <a:defRPr sz="1543"/>
            </a:lvl5pPr>
            <a:lvl6pPr marL="2519401" indent="0">
              <a:buNone/>
              <a:defRPr sz="1543"/>
            </a:lvl6pPr>
            <a:lvl7pPr marL="3023281" indent="0">
              <a:buNone/>
              <a:defRPr sz="1543"/>
            </a:lvl7pPr>
            <a:lvl8pPr marL="3527161" indent="0">
              <a:buNone/>
              <a:defRPr sz="1543"/>
            </a:lvl8pPr>
            <a:lvl9pPr marL="4031041" indent="0">
              <a:buNone/>
              <a:defRPr sz="154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087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54060" y="1558087"/>
            <a:ext cx="4240927" cy="5400786"/>
          </a:xfrm>
        </p:spPr>
        <p:txBody>
          <a:bodyPr/>
          <a:lstStyle>
            <a:lvl1pPr>
              <a:defRPr sz="3086"/>
            </a:lvl1pPr>
            <a:lvl2pPr>
              <a:defRPr sz="2645"/>
            </a:lvl2pPr>
            <a:lvl3pPr>
              <a:defRPr sz="2204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162944" y="1558087"/>
            <a:ext cx="4240927" cy="5400786"/>
          </a:xfrm>
        </p:spPr>
        <p:txBody>
          <a:bodyPr/>
          <a:lstStyle>
            <a:lvl1pPr>
              <a:defRPr sz="3086"/>
            </a:lvl1pPr>
            <a:lvl2pPr>
              <a:defRPr sz="2645"/>
            </a:lvl2pPr>
            <a:lvl3pPr>
              <a:defRPr sz="2204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2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73" y="366845"/>
            <a:ext cx="9069705" cy="635271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03872" y="1692889"/>
            <a:ext cx="4452624" cy="705515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880" indent="0">
              <a:buNone/>
              <a:defRPr sz="2204" b="1"/>
            </a:lvl2pPr>
            <a:lvl3pPr marL="1007760" indent="0">
              <a:buNone/>
              <a:defRPr sz="1984" b="1"/>
            </a:lvl3pPr>
            <a:lvl4pPr marL="1511640" indent="0">
              <a:buNone/>
              <a:defRPr sz="1763" b="1"/>
            </a:lvl4pPr>
            <a:lvl5pPr marL="2015520" indent="0">
              <a:buNone/>
              <a:defRPr sz="1763" b="1"/>
            </a:lvl5pPr>
            <a:lvl6pPr marL="2519401" indent="0">
              <a:buNone/>
              <a:defRPr sz="1763" b="1"/>
            </a:lvl6pPr>
            <a:lvl7pPr marL="3023281" indent="0">
              <a:buNone/>
              <a:defRPr sz="1763" b="1"/>
            </a:lvl7pPr>
            <a:lvl8pPr marL="3527161" indent="0">
              <a:buNone/>
              <a:defRPr sz="1763" b="1"/>
            </a:lvl8pPr>
            <a:lvl9pPr marL="4031041" indent="0">
              <a:buNone/>
              <a:defRPr sz="1763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872" y="2398404"/>
            <a:ext cx="4452624" cy="4357393"/>
          </a:xfrm>
        </p:spPr>
        <p:txBody>
          <a:bodyPr/>
          <a:lstStyle>
            <a:lvl1pPr>
              <a:defRPr sz="2645"/>
            </a:lvl1pPr>
            <a:lvl2pPr>
              <a:defRPr sz="2204"/>
            </a:lvl2pPr>
            <a:lvl3pPr>
              <a:defRPr sz="1984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119205" y="1692889"/>
            <a:ext cx="4454373" cy="705515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880" indent="0">
              <a:buNone/>
              <a:defRPr sz="2204" b="1"/>
            </a:lvl2pPr>
            <a:lvl3pPr marL="1007760" indent="0">
              <a:buNone/>
              <a:defRPr sz="1984" b="1"/>
            </a:lvl3pPr>
            <a:lvl4pPr marL="1511640" indent="0">
              <a:buNone/>
              <a:defRPr sz="1763" b="1"/>
            </a:lvl4pPr>
            <a:lvl5pPr marL="2015520" indent="0">
              <a:buNone/>
              <a:defRPr sz="1763" b="1"/>
            </a:lvl5pPr>
            <a:lvl6pPr marL="2519401" indent="0">
              <a:buNone/>
              <a:defRPr sz="1763" b="1"/>
            </a:lvl6pPr>
            <a:lvl7pPr marL="3023281" indent="0">
              <a:buNone/>
              <a:defRPr sz="1763" b="1"/>
            </a:lvl7pPr>
            <a:lvl8pPr marL="3527161" indent="0">
              <a:buNone/>
              <a:defRPr sz="1763" b="1"/>
            </a:lvl8pPr>
            <a:lvl9pPr marL="4031041" indent="0">
              <a:buNone/>
              <a:defRPr sz="1763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119205" y="2398404"/>
            <a:ext cx="4454373" cy="4357393"/>
          </a:xfrm>
        </p:spPr>
        <p:txBody>
          <a:bodyPr/>
          <a:lstStyle>
            <a:lvl1pPr>
              <a:defRPr sz="2645"/>
            </a:lvl1pPr>
            <a:lvl2pPr>
              <a:defRPr sz="2204"/>
            </a:lvl2pPr>
            <a:lvl3pPr>
              <a:defRPr sz="1984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2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906876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23"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23"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9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73" y="301113"/>
            <a:ext cx="3315412" cy="1281483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940003" y="301114"/>
            <a:ext cx="5633574" cy="645468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03873" y="1582597"/>
            <a:ext cx="3315412" cy="5173200"/>
          </a:xfrm>
        </p:spPr>
        <p:txBody>
          <a:bodyPr/>
          <a:lstStyle>
            <a:lvl1pPr marL="0" indent="0">
              <a:buNone/>
              <a:defRPr sz="1543"/>
            </a:lvl1pPr>
            <a:lvl2pPr marL="503880" indent="0">
              <a:buNone/>
              <a:defRPr sz="1323"/>
            </a:lvl2pPr>
            <a:lvl3pPr marL="1007760" indent="0">
              <a:buNone/>
              <a:defRPr sz="1102"/>
            </a:lvl3pPr>
            <a:lvl4pPr marL="1511640" indent="0">
              <a:buNone/>
              <a:defRPr sz="992"/>
            </a:lvl4pPr>
            <a:lvl5pPr marL="2015520" indent="0">
              <a:buNone/>
              <a:defRPr sz="992"/>
            </a:lvl5pPr>
            <a:lvl6pPr marL="2519401" indent="0">
              <a:buNone/>
              <a:defRPr sz="992"/>
            </a:lvl6pPr>
            <a:lvl7pPr marL="3023281" indent="0">
              <a:buNone/>
              <a:defRPr sz="992"/>
            </a:lvl7pPr>
            <a:lvl8pPr marL="3527161" indent="0">
              <a:buNone/>
              <a:defRPr sz="992"/>
            </a:lvl8pPr>
            <a:lvl9pPr marL="4031041" indent="0">
              <a:buNone/>
              <a:defRPr sz="992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70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5251" y="5293995"/>
            <a:ext cx="6046470" cy="624986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75251" y="675755"/>
            <a:ext cx="6046470" cy="4537710"/>
          </a:xfrm>
        </p:spPr>
        <p:txBody>
          <a:bodyPr/>
          <a:lstStyle>
            <a:lvl1pPr marL="0" indent="0">
              <a:buNone/>
              <a:defRPr sz="3527"/>
            </a:lvl1pPr>
            <a:lvl2pPr marL="503880" indent="0">
              <a:buNone/>
              <a:defRPr sz="3086"/>
            </a:lvl2pPr>
            <a:lvl3pPr marL="1007760" indent="0">
              <a:buNone/>
              <a:defRPr sz="2645"/>
            </a:lvl3pPr>
            <a:lvl4pPr marL="1511640" indent="0">
              <a:buNone/>
              <a:defRPr sz="2204"/>
            </a:lvl4pPr>
            <a:lvl5pPr marL="2015520" indent="0">
              <a:buNone/>
              <a:defRPr sz="2204"/>
            </a:lvl5pPr>
            <a:lvl6pPr marL="2519401" indent="0">
              <a:buNone/>
              <a:defRPr sz="2204"/>
            </a:lvl6pPr>
            <a:lvl7pPr marL="3023281" indent="0">
              <a:buNone/>
              <a:defRPr sz="2204"/>
            </a:lvl7pPr>
            <a:lvl8pPr marL="3527161" indent="0">
              <a:buNone/>
              <a:defRPr sz="2204"/>
            </a:lvl8pPr>
            <a:lvl9pPr marL="4031041" indent="0">
              <a:buNone/>
              <a:defRPr sz="2204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75251" y="5918981"/>
            <a:ext cx="6046470" cy="887584"/>
          </a:xfrm>
        </p:spPr>
        <p:txBody>
          <a:bodyPr/>
          <a:lstStyle>
            <a:lvl1pPr marL="0" indent="0">
              <a:buNone/>
              <a:defRPr sz="1543"/>
            </a:lvl1pPr>
            <a:lvl2pPr marL="503880" indent="0">
              <a:buNone/>
              <a:defRPr sz="1323"/>
            </a:lvl2pPr>
            <a:lvl3pPr marL="1007760" indent="0">
              <a:buNone/>
              <a:defRPr sz="1102"/>
            </a:lvl3pPr>
            <a:lvl4pPr marL="1511640" indent="0">
              <a:buNone/>
              <a:defRPr sz="992"/>
            </a:lvl4pPr>
            <a:lvl5pPr marL="2015520" indent="0">
              <a:buNone/>
              <a:defRPr sz="992"/>
            </a:lvl5pPr>
            <a:lvl6pPr marL="2519401" indent="0">
              <a:buNone/>
              <a:defRPr sz="992"/>
            </a:lvl6pPr>
            <a:lvl7pPr marL="3023281" indent="0">
              <a:buNone/>
              <a:defRPr sz="992"/>
            </a:lvl7pPr>
            <a:lvl8pPr marL="3527161" indent="0">
              <a:buNone/>
              <a:defRPr sz="992"/>
            </a:lvl8pPr>
            <a:lvl9pPr marL="4031041" indent="0">
              <a:buNone/>
              <a:defRPr sz="992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1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28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41418" y="367639"/>
            <a:ext cx="2162453" cy="6591234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754060" y="367639"/>
            <a:ext cx="6319401" cy="6591234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9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gray">
          <a:xfrm>
            <a:off x="2267426" y="7302003"/>
            <a:ext cx="7810024" cy="276604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-15747" y="1"/>
            <a:ext cx="10093197" cy="155808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00" name="Oval 4" descr="80%"/>
          <p:cNvSpPr>
            <a:spLocks noChangeArrowheads="1"/>
          </p:cNvSpPr>
          <p:nvPr/>
        </p:nvSpPr>
        <p:spPr bwMode="gray">
          <a:xfrm>
            <a:off x="167957" y="0"/>
            <a:ext cx="2183448" cy="1596602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2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01" name="Oval 5" descr="75%"/>
          <p:cNvSpPr>
            <a:spLocks noChangeArrowheads="1"/>
          </p:cNvSpPr>
          <p:nvPr/>
        </p:nvSpPr>
        <p:spPr bwMode="gray">
          <a:xfrm>
            <a:off x="503872" y="182069"/>
            <a:ext cx="1427639" cy="1176443"/>
          </a:xfrm>
          <a:prstGeom prst="ellipse">
            <a:avLst/>
          </a:prstGeom>
          <a:pattFill prst="pct75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2645" dirty="0">
              <a:solidFill>
                <a:prstClr val="black"/>
              </a:solidFill>
            </a:endParaRPr>
          </a:p>
        </p:txBody>
      </p:sp>
      <p:sp>
        <p:nvSpPr>
          <p:cNvPr id="4102" name="Oval 6" descr="80%"/>
          <p:cNvSpPr>
            <a:spLocks noChangeArrowheads="1"/>
          </p:cNvSpPr>
          <p:nvPr/>
        </p:nvSpPr>
        <p:spPr bwMode="gray">
          <a:xfrm>
            <a:off x="433890" y="434164"/>
            <a:ext cx="1497621" cy="672253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503880"/>
            <a:r>
              <a:rPr kumimoji="1" lang="en-US" altLang="ja-JP" sz="4849" b="1" dirty="0" smtClean="0">
                <a:solidFill>
                  <a:srgbClr val="FFFFFF"/>
                </a:solidFill>
              </a:rPr>
              <a:t>KEK</a:t>
            </a:r>
            <a:endParaRPr kumimoji="1" lang="ja-JP" altLang="en-US" sz="4849" b="1" dirty="0">
              <a:solidFill>
                <a:srgbClr val="FFFFFF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5640" y="3145937"/>
            <a:ext cx="9284900" cy="1032889"/>
          </a:xfrm>
        </p:spPr>
        <p:txBody>
          <a:bodyPr/>
          <a:lstStyle>
            <a:lvl1pPr algn="ctr">
              <a:defRPr sz="4408"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ja-JP" dirty="0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73580" y="4338135"/>
            <a:ext cx="8887751" cy="633739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86" b="0">
                <a:solidFill>
                  <a:schemeClr val="hlink"/>
                </a:solidFill>
              </a:defRPr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ja-JP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gray">
          <a:xfrm>
            <a:off x="2419639" y="0"/>
            <a:ext cx="7657812" cy="367639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145939" y="0"/>
            <a:ext cx="1259681" cy="336127"/>
            <a:chOff x="4704" y="0"/>
            <a:chExt cx="720" cy="336"/>
          </a:xfrm>
        </p:grpSpPr>
        <p:sp>
          <p:nvSpPr>
            <p:cNvPr id="4107" name="Rectangle 11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4110" name="Rectangle 14"/>
          <p:cNvSpPr>
            <a:spLocks noChangeArrowheads="1"/>
          </p:cNvSpPr>
          <p:nvPr/>
        </p:nvSpPr>
        <p:spPr bwMode="gray">
          <a:xfrm>
            <a:off x="0" y="0"/>
            <a:ext cx="2435384" cy="168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gray">
          <a:xfrm>
            <a:off x="0" y="1526575"/>
            <a:ext cx="10077450" cy="23809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gray">
          <a:xfrm>
            <a:off x="0" y="1344507"/>
            <a:ext cx="10077450" cy="25209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gray">
          <a:xfrm>
            <a:off x="6457766" y="386086"/>
            <a:ext cx="3544304" cy="90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503880"/>
            <a:r>
              <a:rPr kumimoji="1" lang="en-US" altLang="ja-JP" sz="2645" b="1" dirty="0" smtClean="0">
                <a:solidFill>
                  <a:srgbClr val="FFFFFF"/>
                </a:solidFill>
              </a:rPr>
              <a:t>High Energy Accelerator</a:t>
            </a:r>
          </a:p>
          <a:p>
            <a:pPr algn="ctr" defTabSz="503880"/>
            <a:r>
              <a:rPr kumimoji="1" lang="en-US" altLang="ja-JP" sz="2645" b="1" dirty="0" smtClean="0">
                <a:solidFill>
                  <a:srgbClr val="FFFFFF"/>
                </a:solidFill>
              </a:rPr>
              <a:t>Research Organization</a:t>
            </a:r>
            <a:endParaRPr kumimoji="1" lang="en-US" altLang="ja-JP" sz="2645" b="1" dirty="0">
              <a:solidFill>
                <a:srgbClr val="FFFFFF"/>
              </a:solidFill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dt" sz="half" idx="2"/>
          </p:nvPr>
        </p:nvSpPr>
        <p:spPr>
          <a:xfrm>
            <a:off x="7260663" y="7291499"/>
            <a:ext cx="2351405" cy="2958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9/14/16</a:t>
            </a: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957499" y="7291499"/>
            <a:ext cx="2351405" cy="2958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B6C648-21E2-A34D-AF02-A860F6B3B4DF}" type="slidenum">
              <a:rPr lang="ja-JP" altLang="en-US" smtClean="0">
                <a:solidFill>
                  <a:srgbClr val="FFFFFF"/>
                </a:solidFill>
              </a:rPr>
              <a:pPr/>
              <a:t>‹Nr.›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gray">
          <a:xfrm flipH="1">
            <a:off x="0" y="1344507"/>
            <a:ext cx="10077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0" y="7296750"/>
            <a:ext cx="2975998" cy="281857"/>
            <a:chOff x="0" y="4168"/>
            <a:chExt cx="1701" cy="161"/>
          </a:xfrm>
        </p:grpSpPr>
        <p:sp>
          <p:nvSpPr>
            <p:cNvPr id="4118" name="Rectangle 22"/>
            <p:cNvSpPr>
              <a:spLocks noChangeArrowheads="1"/>
            </p:cNvSpPr>
            <p:nvPr/>
          </p:nvSpPr>
          <p:spPr bwMode="gray">
            <a:xfrm>
              <a:off x="0" y="4171"/>
              <a:ext cx="1501" cy="15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4119" name="AutoShape 23"/>
            <p:cNvSpPr>
              <a:spLocks noChangeArrowheads="1"/>
            </p:cNvSpPr>
            <p:nvPr userDrawn="1"/>
          </p:nvSpPr>
          <p:spPr bwMode="gray">
            <a:xfrm>
              <a:off x="930" y="4168"/>
              <a:ext cx="771" cy="157"/>
            </a:xfrm>
            <a:prstGeom prst="parallelogram">
              <a:avLst>
                <a:gd name="adj" fmla="val 122771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197701" y="7265238"/>
            <a:ext cx="2459878" cy="295862"/>
          </a:xfrm>
        </p:spPr>
        <p:txBody>
          <a:bodyPr/>
          <a:lstStyle>
            <a:lvl1pPr algn="l">
              <a:defRPr sz="1323" b="1">
                <a:solidFill>
                  <a:schemeClr val="bg1"/>
                </a:solidFill>
              </a:defRPr>
            </a:lvl1pPr>
          </a:lstStyle>
          <a:p>
            <a:r>
              <a:rPr kumimoji="1" lang="en-US" altLang="ja-JP" smtClean="0">
                <a:solidFill>
                  <a:srgbClr val="FFFFFF"/>
                </a:solidFill>
              </a:rPr>
              <a:t>10th VXD Workshop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4" name="AutoShape 2" descr="http://legacy.kek.jp/photoarchive/logo/keklogo-b.jpg"/>
          <p:cNvSpPr>
            <a:spLocks noChangeAspect="1" noChangeArrowheads="1"/>
          </p:cNvSpPr>
          <p:nvPr/>
        </p:nvSpPr>
        <p:spPr bwMode="auto">
          <a:xfrm>
            <a:off x="69982" y="-150557"/>
            <a:ext cx="335915" cy="336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75" tIns="50387" rIns="100775" bIns="50387" numCol="1" anchor="t" anchorCtr="0" compatLnSpc="1">
            <a:prstTxWarp prst="textNoShape">
              <a:avLst/>
            </a:prstTxWarp>
          </a:bodyPr>
          <a:lstStyle/>
          <a:p>
            <a:pPr defTabSz="503880"/>
            <a:endParaRPr kumimoji="1" lang="en-US" sz="1984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0" grpId="1" animBg="1"/>
      <p:bldP spid="4101" grpId="0" animBg="1"/>
      <p:bldP spid="4101" grpId="1" animBg="1"/>
      <p:bldP spid="4102" grpId="0" animBg="1"/>
      <p:bldP spid="4102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23"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991729" y="7090195"/>
            <a:ext cx="4172723" cy="393875"/>
          </a:xfrm>
        </p:spPr>
        <p:txBody>
          <a:bodyPr wrap="square">
            <a:noAutofit/>
          </a:bodyPr>
          <a:lstStyle>
            <a:lvl1pPr algn="ctr">
              <a:defRPr sz="1323"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558105" y="7168976"/>
            <a:ext cx="2351405" cy="295861"/>
          </a:xfrm>
        </p:spPr>
        <p:txBody>
          <a:bodyPr/>
          <a:lstStyle>
            <a:lvl1pPr>
              <a:defRPr sz="1323"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6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96049" y="4859832"/>
            <a:ext cx="8565833" cy="1502066"/>
          </a:xfrm>
        </p:spPr>
        <p:txBody>
          <a:bodyPr anchor="t"/>
          <a:lstStyle>
            <a:lvl1pPr algn="l">
              <a:defRPr sz="4408" b="1" cap="none"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96049" y="3205459"/>
            <a:ext cx="8565833" cy="1654373"/>
          </a:xfrm>
        </p:spPr>
        <p:txBody>
          <a:bodyPr anchor="b"/>
          <a:lstStyle>
            <a:lvl1pPr marL="0" indent="0">
              <a:buNone/>
              <a:defRPr sz="2204"/>
            </a:lvl1pPr>
            <a:lvl2pPr marL="503880" indent="0">
              <a:buNone/>
              <a:defRPr sz="1984"/>
            </a:lvl2pPr>
            <a:lvl3pPr marL="1007760" indent="0">
              <a:buNone/>
              <a:defRPr sz="1763"/>
            </a:lvl3pPr>
            <a:lvl4pPr marL="1511640" indent="0">
              <a:buNone/>
              <a:defRPr sz="1543"/>
            </a:lvl4pPr>
            <a:lvl5pPr marL="2015520" indent="0">
              <a:buNone/>
              <a:defRPr sz="1543"/>
            </a:lvl5pPr>
            <a:lvl6pPr marL="2519401" indent="0">
              <a:buNone/>
              <a:defRPr sz="1543"/>
            </a:lvl6pPr>
            <a:lvl7pPr marL="3023281" indent="0">
              <a:buNone/>
              <a:defRPr sz="1543"/>
            </a:lvl7pPr>
            <a:lvl8pPr marL="3527161" indent="0">
              <a:buNone/>
              <a:defRPr sz="1543"/>
            </a:lvl8pPr>
            <a:lvl9pPr marL="4031041" indent="0">
              <a:buNone/>
              <a:defRPr sz="154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9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54060" y="1558087"/>
            <a:ext cx="4240927" cy="5400786"/>
          </a:xfrm>
        </p:spPr>
        <p:txBody>
          <a:bodyPr/>
          <a:lstStyle>
            <a:lvl1pPr>
              <a:defRPr sz="3086"/>
            </a:lvl1pPr>
            <a:lvl2pPr>
              <a:defRPr sz="2645"/>
            </a:lvl2pPr>
            <a:lvl3pPr>
              <a:defRPr sz="2204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162944" y="1558087"/>
            <a:ext cx="4240927" cy="5400786"/>
          </a:xfrm>
        </p:spPr>
        <p:txBody>
          <a:bodyPr/>
          <a:lstStyle>
            <a:lvl1pPr>
              <a:defRPr sz="3086"/>
            </a:lvl1pPr>
            <a:lvl2pPr>
              <a:defRPr sz="2645"/>
            </a:lvl2pPr>
            <a:lvl3pPr>
              <a:defRPr sz="2204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442548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0880" y="1764360"/>
            <a:ext cx="442548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73" y="366845"/>
            <a:ext cx="9069705" cy="635271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03872" y="1692889"/>
            <a:ext cx="4452624" cy="705515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880" indent="0">
              <a:buNone/>
              <a:defRPr sz="2204" b="1"/>
            </a:lvl2pPr>
            <a:lvl3pPr marL="1007760" indent="0">
              <a:buNone/>
              <a:defRPr sz="1984" b="1"/>
            </a:lvl3pPr>
            <a:lvl4pPr marL="1511640" indent="0">
              <a:buNone/>
              <a:defRPr sz="1763" b="1"/>
            </a:lvl4pPr>
            <a:lvl5pPr marL="2015520" indent="0">
              <a:buNone/>
              <a:defRPr sz="1763" b="1"/>
            </a:lvl5pPr>
            <a:lvl6pPr marL="2519401" indent="0">
              <a:buNone/>
              <a:defRPr sz="1763" b="1"/>
            </a:lvl6pPr>
            <a:lvl7pPr marL="3023281" indent="0">
              <a:buNone/>
              <a:defRPr sz="1763" b="1"/>
            </a:lvl7pPr>
            <a:lvl8pPr marL="3527161" indent="0">
              <a:buNone/>
              <a:defRPr sz="1763" b="1"/>
            </a:lvl8pPr>
            <a:lvl9pPr marL="4031041" indent="0">
              <a:buNone/>
              <a:defRPr sz="1763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872" y="2398404"/>
            <a:ext cx="4452624" cy="4357393"/>
          </a:xfrm>
        </p:spPr>
        <p:txBody>
          <a:bodyPr/>
          <a:lstStyle>
            <a:lvl1pPr>
              <a:defRPr sz="2645"/>
            </a:lvl1pPr>
            <a:lvl2pPr>
              <a:defRPr sz="2204"/>
            </a:lvl2pPr>
            <a:lvl3pPr>
              <a:defRPr sz="1984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119205" y="1692889"/>
            <a:ext cx="4454373" cy="705515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880" indent="0">
              <a:buNone/>
              <a:defRPr sz="2204" b="1"/>
            </a:lvl2pPr>
            <a:lvl3pPr marL="1007760" indent="0">
              <a:buNone/>
              <a:defRPr sz="1984" b="1"/>
            </a:lvl3pPr>
            <a:lvl4pPr marL="1511640" indent="0">
              <a:buNone/>
              <a:defRPr sz="1763" b="1"/>
            </a:lvl4pPr>
            <a:lvl5pPr marL="2015520" indent="0">
              <a:buNone/>
              <a:defRPr sz="1763" b="1"/>
            </a:lvl5pPr>
            <a:lvl6pPr marL="2519401" indent="0">
              <a:buNone/>
              <a:defRPr sz="1763" b="1"/>
            </a:lvl6pPr>
            <a:lvl7pPr marL="3023281" indent="0">
              <a:buNone/>
              <a:defRPr sz="1763" b="1"/>
            </a:lvl7pPr>
            <a:lvl8pPr marL="3527161" indent="0">
              <a:buNone/>
              <a:defRPr sz="1763" b="1"/>
            </a:lvl8pPr>
            <a:lvl9pPr marL="4031041" indent="0">
              <a:buNone/>
              <a:defRPr sz="1763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119205" y="2398404"/>
            <a:ext cx="4454373" cy="4357393"/>
          </a:xfrm>
        </p:spPr>
        <p:txBody>
          <a:bodyPr/>
          <a:lstStyle>
            <a:lvl1pPr>
              <a:defRPr sz="2645"/>
            </a:lvl1pPr>
            <a:lvl2pPr>
              <a:defRPr sz="2204"/>
            </a:lvl2pPr>
            <a:lvl3pPr>
              <a:defRPr sz="1984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09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23"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23"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3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40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73" y="301113"/>
            <a:ext cx="3315412" cy="1281483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940003" y="301114"/>
            <a:ext cx="5633574" cy="645468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03873" y="1582597"/>
            <a:ext cx="3315412" cy="5173200"/>
          </a:xfrm>
        </p:spPr>
        <p:txBody>
          <a:bodyPr/>
          <a:lstStyle>
            <a:lvl1pPr marL="0" indent="0">
              <a:buNone/>
              <a:defRPr sz="1543"/>
            </a:lvl1pPr>
            <a:lvl2pPr marL="503880" indent="0">
              <a:buNone/>
              <a:defRPr sz="1323"/>
            </a:lvl2pPr>
            <a:lvl3pPr marL="1007760" indent="0">
              <a:buNone/>
              <a:defRPr sz="1102"/>
            </a:lvl3pPr>
            <a:lvl4pPr marL="1511640" indent="0">
              <a:buNone/>
              <a:defRPr sz="992"/>
            </a:lvl4pPr>
            <a:lvl5pPr marL="2015520" indent="0">
              <a:buNone/>
              <a:defRPr sz="992"/>
            </a:lvl5pPr>
            <a:lvl6pPr marL="2519401" indent="0">
              <a:buNone/>
              <a:defRPr sz="992"/>
            </a:lvl6pPr>
            <a:lvl7pPr marL="3023281" indent="0">
              <a:buNone/>
              <a:defRPr sz="992"/>
            </a:lvl7pPr>
            <a:lvl8pPr marL="3527161" indent="0">
              <a:buNone/>
              <a:defRPr sz="992"/>
            </a:lvl8pPr>
            <a:lvl9pPr marL="4031041" indent="0">
              <a:buNone/>
              <a:defRPr sz="992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0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5251" y="5293995"/>
            <a:ext cx="6046470" cy="624986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75251" y="675755"/>
            <a:ext cx="6046470" cy="4537710"/>
          </a:xfrm>
        </p:spPr>
        <p:txBody>
          <a:bodyPr/>
          <a:lstStyle>
            <a:lvl1pPr marL="0" indent="0">
              <a:buNone/>
              <a:defRPr sz="3527"/>
            </a:lvl1pPr>
            <a:lvl2pPr marL="503880" indent="0">
              <a:buNone/>
              <a:defRPr sz="3086"/>
            </a:lvl2pPr>
            <a:lvl3pPr marL="1007760" indent="0">
              <a:buNone/>
              <a:defRPr sz="2645"/>
            </a:lvl3pPr>
            <a:lvl4pPr marL="1511640" indent="0">
              <a:buNone/>
              <a:defRPr sz="2204"/>
            </a:lvl4pPr>
            <a:lvl5pPr marL="2015520" indent="0">
              <a:buNone/>
              <a:defRPr sz="2204"/>
            </a:lvl5pPr>
            <a:lvl6pPr marL="2519401" indent="0">
              <a:buNone/>
              <a:defRPr sz="2204"/>
            </a:lvl6pPr>
            <a:lvl7pPr marL="3023281" indent="0">
              <a:buNone/>
              <a:defRPr sz="2204"/>
            </a:lvl7pPr>
            <a:lvl8pPr marL="3527161" indent="0">
              <a:buNone/>
              <a:defRPr sz="2204"/>
            </a:lvl8pPr>
            <a:lvl9pPr marL="4031041" indent="0">
              <a:buNone/>
              <a:defRPr sz="2204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75251" y="5918981"/>
            <a:ext cx="6046470" cy="887584"/>
          </a:xfrm>
        </p:spPr>
        <p:txBody>
          <a:bodyPr/>
          <a:lstStyle>
            <a:lvl1pPr marL="0" indent="0">
              <a:buNone/>
              <a:defRPr sz="1543"/>
            </a:lvl1pPr>
            <a:lvl2pPr marL="503880" indent="0">
              <a:buNone/>
              <a:defRPr sz="1323"/>
            </a:lvl2pPr>
            <a:lvl3pPr marL="1007760" indent="0">
              <a:buNone/>
              <a:defRPr sz="1102"/>
            </a:lvl3pPr>
            <a:lvl4pPr marL="1511640" indent="0">
              <a:buNone/>
              <a:defRPr sz="992"/>
            </a:lvl4pPr>
            <a:lvl5pPr marL="2015520" indent="0">
              <a:buNone/>
              <a:defRPr sz="992"/>
            </a:lvl5pPr>
            <a:lvl6pPr marL="2519401" indent="0">
              <a:buNone/>
              <a:defRPr sz="992"/>
            </a:lvl6pPr>
            <a:lvl7pPr marL="3023281" indent="0">
              <a:buNone/>
              <a:defRPr sz="992"/>
            </a:lvl7pPr>
            <a:lvl8pPr marL="3527161" indent="0">
              <a:buNone/>
              <a:defRPr sz="992"/>
            </a:lvl8pPr>
            <a:lvl9pPr marL="4031041" indent="0">
              <a:buNone/>
              <a:defRPr sz="992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0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76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41418" y="367639"/>
            <a:ext cx="2162453" cy="6591234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754060" y="367639"/>
            <a:ext cx="6319401" cy="6591234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41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gray">
          <a:xfrm>
            <a:off x="2267426" y="7302003"/>
            <a:ext cx="7810024" cy="276604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-15747" y="1"/>
            <a:ext cx="10093197" cy="155808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00" name="Oval 4" descr="80%"/>
          <p:cNvSpPr>
            <a:spLocks noChangeArrowheads="1"/>
          </p:cNvSpPr>
          <p:nvPr/>
        </p:nvSpPr>
        <p:spPr bwMode="gray">
          <a:xfrm>
            <a:off x="167957" y="0"/>
            <a:ext cx="2183448" cy="1596602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2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01" name="Oval 5" descr="75%"/>
          <p:cNvSpPr>
            <a:spLocks noChangeArrowheads="1"/>
          </p:cNvSpPr>
          <p:nvPr/>
        </p:nvSpPr>
        <p:spPr bwMode="gray">
          <a:xfrm>
            <a:off x="503872" y="182069"/>
            <a:ext cx="1427639" cy="1176443"/>
          </a:xfrm>
          <a:prstGeom prst="ellipse">
            <a:avLst/>
          </a:prstGeom>
          <a:pattFill prst="pct75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2645" dirty="0">
              <a:solidFill>
                <a:prstClr val="black"/>
              </a:solidFill>
            </a:endParaRPr>
          </a:p>
        </p:txBody>
      </p:sp>
      <p:sp>
        <p:nvSpPr>
          <p:cNvPr id="4102" name="Oval 6" descr="80%"/>
          <p:cNvSpPr>
            <a:spLocks noChangeArrowheads="1"/>
          </p:cNvSpPr>
          <p:nvPr/>
        </p:nvSpPr>
        <p:spPr bwMode="gray">
          <a:xfrm>
            <a:off x="433890" y="434164"/>
            <a:ext cx="1497621" cy="672253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503880"/>
            <a:r>
              <a:rPr kumimoji="1" lang="en-US" altLang="ja-JP" sz="4849" b="1" dirty="0" smtClean="0">
                <a:solidFill>
                  <a:srgbClr val="FFFFFF"/>
                </a:solidFill>
              </a:rPr>
              <a:t>KEK</a:t>
            </a:r>
            <a:endParaRPr kumimoji="1" lang="ja-JP" altLang="en-US" sz="4849" b="1" dirty="0">
              <a:solidFill>
                <a:srgbClr val="FFFFFF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35640" y="3145937"/>
            <a:ext cx="9284900" cy="1032889"/>
          </a:xfrm>
        </p:spPr>
        <p:txBody>
          <a:bodyPr/>
          <a:lstStyle>
            <a:lvl1pPr algn="ctr">
              <a:defRPr sz="4408"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ja-JP" dirty="0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73580" y="4338135"/>
            <a:ext cx="8887751" cy="633739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86" b="0">
                <a:solidFill>
                  <a:schemeClr val="hlink"/>
                </a:solidFill>
              </a:defRPr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ja-JP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gray">
          <a:xfrm>
            <a:off x="2419639" y="0"/>
            <a:ext cx="7657812" cy="367639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145939" y="0"/>
            <a:ext cx="1259681" cy="336127"/>
            <a:chOff x="4704" y="0"/>
            <a:chExt cx="720" cy="336"/>
          </a:xfrm>
        </p:grpSpPr>
        <p:sp>
          <p:nvSpPr>
            <p:cNvPr id="4107" name="Rectangle 11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4110" name="Rectangle 14"/>
          <p:cNvSpPr>
            <a:spLocks noChangeArrowheads="1"/>
          </p:cNvSpPr>
          <p:nvPr/>
        </p:nvSpPr>
        <p:spPr bwMode="gray">
          <a:xfrm>
            <a:off x="0" y="0"/>
            <a:ext cx="2435384" cy="168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gray">
          <a:xfrm>
            <a:off x="0" y="1526575"/>
            <a:ext cx="10077450" cy="23809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gray">
          <a:xfrm>
            <a:off x="0" y="1344507"/>
            <a:ext cx="10077450" cy="25209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gray">
          <a:xfrm>
            <a:off x="6457766" y="386086"/>
            <a:ext cx="3544304" cy="90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503880"/>
            <a:r>
              <a:rPr kumimoji="1" lang="en-US" altLang="ja-JP" sz="2645" b="1" dirty="0" smtClean="0">
                <a:solidFill>
                  <a:srgbClr val="FFFFFF"/>
                </a:solidFill>
              </a:rPr>
              <a:t>High Energy Accelerator</a:t>
            </a:r>
          </a:p>
          <a:p>
            <a:pPr algn="ctr" defTabSz="503880"/>
            <a:r>
              <a:rPr kumimoji="1" lang="en-US" altLang="ja-JP" sz="2645" b="1" dirty="0" smtClean="0">
                <a:solidFill>
                  <a:srgbClr val="FFFFFF"/>
                </a:solidFill>
              </a:rPr>
              <a:t>Research Organization</a:t>
            </a:r>
            <a:endParaRPr kumimoji="1" lang="en-US" altLang="ja-JP" sz="2645" b="1" dirty="0">
              <a:solidFill>
                <a:srgbClr val="FFFFFF"/>
              </a:solidFill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dt" sz="half" idx="2"/>
          </p:nvPr>
        </p:nvSpPr>
        <p:spPr>
          <a:xfrm>
            <a:off x="7260663" y="7291499"/>
            <a:ext cx="2351405" cy="2958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 smtClean="0">
                <a:solidFill>
                  <a:srgbClr val="FFFFFF"/>
                </a:solidFill>
              </a:rPr>
              <a:t>9/14/16</a:t>
            </a: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957499" y="7291499"/>
            <a:ext cx="2351405" cy="2958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B6C648-21E2-A34D-AF02-A860F6B3B4DF}" type="slidenum">
              <a:rPr lang="ja-JP" altLang="en-US" smtClean="0">
                <a:solidFill>
                  <a:srgbClr val="FFFFFF"/>
                </a:solidFill>
              </a:rPr>
              <a:pPr/>
              <a:t>‹Nr.›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gray">
          <a:xfrm flipH="1">
            <a:off x="0" y="1344507"/>
            <a:ext cx="10077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0" y="7296750"/>
            <a:ext cx="2975998" cy="281857"/>
            <a:chOff x="0" y="4168"/>
            <a:chExt cx="1701" cy="161"/>
          </a:xfrm>
        </p:grpSpPr>
        <p:sp>
          <p:nvSpPr>
            <p:cNvPr id="4118" name="Rectangle 22"/>
            <p:cNvSpPr>
              <a:spLocks noChangeArrowheads="1"/>
            </p:cNvSpPr>
            <p:nvPr/>
          </p:nvSpPr>
          <p:spPr bwMode="gray">
            <a:xfrm>
              <a:off x="0" y="4171"/>
              <a:ext cx="1501" cy="15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4119" name="AutoShape 23"/>
            <p:cNvSpPr>
              <a:spLocks noChangeArrowheads="1"/>
            </p:cNvSpPr>
            <p:nvPr userDrawn="1"/>
          </p:nvSpPr>
          <p:spPr bwMode="gray">
            <a:xfrm>
              <a:off x="930" y="4168"/>
              <a:ext cx="771" cy="157"/>
            </a:xfrm>
            <a:prstGeom prst="parallelogram">
              <a:avLst>
                <a:gd name="adj" fmla="val 122771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197701" y="7265238"/>
            <a:ext cx="2459878" cy="295862"/>
          </a:xfrm>
        </p:spPr>
        <p:txBody>
          <a:bodyPr/>
          <a:lstStyle>
            <a:lvl1pPr algn="l">
              <a:defRPr sz="1323" b="1">
                <a:solidFill>
                  <a:schemeClr val="bg1"/>
                </a:solidFill>
              </a:defRPr>
            </a:lvl1pPr>
          </a:lstStyle>
          <a:p>
            <a:r>
              <a:rPr kumimoji="1" lang="en-US" altLang="ja-JP" smtClean="0">
                <a:solidFill>
                  <a:srgbClr val="FFFFFF"/>
                </a:solidFill>
              </a:rPr>
              <a:t>10th VXD Workshop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4" name="AutoShape 2" descr="http://legacy.kek.jp/photoarchive/logo/keklogo-b.jpg"/>
          <p:cNvSpPr>
            <a:spLocks noChangeAspect="1" noChangeArrowheads="1"/>
          </p:cNvSpPr>
          <p:nvPr/>
        </p:nvSpPr>
        <p:spPr bwMode="auto">
          <a:xfrm>
            <a:off x="69982" y="-150557"/>
            <a:ext cx="335915" cy="336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75" tIns="50387" rIns="100775" bIns="50387" numCol="1" anchor="t" anchorCtr="0" compatLnSpc="1">
            <a:prstTxWarp prst="textNoShape">
              <a:avLst/>
            </a:prstTxWarp>
          </a:bodyPr>
          <a:lstStyle/>
          <a:p>
            <a:pPr defTabSz="503880"/>
            <a:endParaRPr kumimoji="1" lang="en-US" sz="1984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1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0" grpId="1" animBg="1"/>
      <p:bldP spid="4101" grpId="0" animBg="1"/>
      <p:bldP spid="4101" grpId="1" animBg="1"/>
      <p:bldP spid="4102" grpId="0" animBg="1"/>
      <p:bldP spid="4102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23"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991729" y="7090195"/>
            <a:ext cx="4172723" cy="393875"/>
          </a:xfrm>
        </p:spPr>
        <p:txBody>
          <a:bodyPr wrap="square">
            <a:noAutofit/>
          </a:bodyPr>
          <a:lstStyle>
            <a:lvl1pPr algn="ctr">
              <a:defRPr sz="1323"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558105" y="7168976"/>
            <a:ext cx="2351405" cy="295861"/>
          </a:xfrm>
        </p:spPr>
        <p:txBody>
          <a:bodyPr/>
          <a:lstStyle>
            <a:lvl1pPr>
              <a:defRPr sz="1323"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93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96049" y="4859832"/>
            <a:ext cx="8565833" cy="1502066"/>
          </a:xfrm>
        </p:spPr>
        <p:txBody>
          <a:bodyPr anchor="t"/>
          <a:lstStyle>
            <a:lvl1pPr algn="l">
              <a:defRPr sz="4408" b="1" cap="none"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96049" y="3205459"/>
            <a:ext cx="8565833" cy="1654373"/>
          </a:xfrm>
        </p:spPr>
        <p:txBody>
          <a:bodyPr anchor="b"/>
          <a:lstStyle>
            <a:lvl1pPr marL="0" indent="0">
              <a:buNone/>
              <a:defRPr sz="2204"/>
            </a:lvl1pPr>
            <a:lvl2pPr marL="503880" indent="0">
              <a:buNone/>
              <a:defRPr sz="1984"/>
            </a:lvl2pPr>
            <a:lvl3pPr marL="1007760" indent="0">
              <a:buNone/>
              <a:defRPr sz="1763"/>
            </a:lvl3pPr>
            <a:lvl4pPr marL="1511640" indent="0">
              <a:buNone/>
              <a:defRPr sz="1543"/>
            </a:lvl4pPr>
            <a:lvl5pPr marL="2015520" indent="0">
              <a:buNone/>
              <a:defRPr sz="1543"/>
            </a:lvl5pPr>
            <a:lvl6pPr marL="2519401" indent="0">
              <a:buNone/>
              <a:defRPr sz="1543"/>
            </a:lvl6pPr>
            <a:lvl7pPr marL="3023281" indent="0">
              <a:buNone/>
              <a:defRPr sz="1543"/>
            </a:lvl7pPr>
            <a:lvl8pPr marL="3527161" indent="0">
              <a:buNone/>
              <a:defRPr sz="1543"/>
            </a:lvl8pPr>
            <a:lvl9pPr marL="4031041" indent="0">
              <a:buNone/>
              <a:defRPr sz="154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0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754060" y="1558087"/>
            <a:ext cx="4240927" cy="5400786"/>
          </a:xfrm>
        </p:spPr>
        <p:txBody>
          <a:bodyPr/>
          <a:lstStyle>
            <a:lvl1pPr>
              <a:defRPr sz="3086"/>
            </a:lvl1pPr>
            <a:lvl2pPr>
              <a:defRPr sz="2645"/>
            </a:lvl2pPr>
            <a:lvl3pPr>
              <a:defRPr sz="2204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162944" y="1558087"/>
            <a:ext cx="4240927" cy="5400786"/>
          </a:xfrm>
        </p:spPr>
        <p:txBody>
          <a:bodyPr/>
          <a:lstStyle>
            <a:lvl1pPr>
              <a:defRPr sz="3086"/>
            </a:lvl1pPr>
            <a:lvl2pPr>
              <a:defRPr sz="2645"/>
            </a:lvl2pPr>
            <a:lvl3pPr>
              <a:defRPr sz="2204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0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73" y="366845"/>
            <a:ext cx="9069705" cy="635271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03872" y="1692889"/>
            <a:ext cx="4452624" cy="705515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880" indent="0">
              <a:buNone/>
              <a:defRPr sz="2204" b="1"/>
            </a:lvl2pPr>
            <a:lvl3pPr marL="1007760" indent="0">
              <a:buNone/>
              <a:defRPr sz="1984" b="1"/>
            </a:lvl3pPr>
            <a:lvl4pPr marL="1511640" indent="0">
              <a:buNone/>
              <a:defRPr sz="1763" b="1"/>
            </a:lvl4pPr>
            <a:lvl5pPr marL="2015520" indent="0">
              <a:buNone/>
              <a:defRPr sz="1763" b="1"/>
            </a:lvl5pPr>
            <a:lvl6pPr marL="2519401" indent="0">
              <a:buNone/>
              <a:defRPr sz="1763" b="1"/>
            </a:lvl6pPr>
            <a:lvl7pPr marL="3023281" indent="0">
              <a:buNone/>
              <a:defRPr sz="1763" b="1"/>
            </a:lvl7pPr>
            <a:lvl8pPr marL="3527161" indent="0">
              <a:buNone/>
              <a:defRPr sz="1763" b="1"/>
            </a:lvl8pPr>
            <a:lvl9pPr marL="4031041" indent="0">
              <a:buNone/>
              <a:defRPr sz="1763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872" y="2398404"/>
            <a:ext cx="4452624" cy="4357393"/>
          </a:xfrm>
        </p:spPr>
        <p:txBody>
          <a:bodyPr/>
          <a:lstStyle>
            <a:lvl1pPr>
              <a:defRPr sz="2645"/>
            </a:lvl1pPr>
            <a:lvl2pPr>
              <a:defRPr sz="2204"/>
            </a:lvl2pPr>
            <a:lvl3pPr>
              <a:defRPr sz="1984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119205" y="1692889"/>
            <a:ext cx="4454373" cy="705515"/>
          </a:xfrm>
        </p:spPr>
        <p:txBody>
          <a:bodyPr anchor="b"/>
          <a:lstStyle>
            <a:lvl1pPr marL="0" indent="0">
              <a:buNone/>
              <a:defRPr sz="2645" b="1"/>
            </a:lvl1pPr>
            <a:lvl2pPr marL="503880" indent="0">
              <a:buNone/>
              <a:defRPr sz="2204" b="1"/>
            </a:lvl2pPr>
            <a:lvl3pPr marL="1007760" indent="0">
              <a:buNone/>
              <a:defRPr sz="1984" b="1"/>
            </a:lvl3pPr>
            <a:lvl4pPr marL="1511640" indent="0">
              <a:buNone/>
              <a:defRPr sz="1763" b="1"/>
            </a:lvl4pPr>
            <a:lvl5pPr marL="2015520" indent="0">
              <a:buNone/>
              <a:defRPr sz="1763" b="1"/>
            </a:lvl5pPr>
            <a:lvl6pPr marL="2519401" indent="0">
              <a:buNone/>
              <a:defRPr sz="1763" b="1"/>
            </a:lvl6pPr>
            <a:lvl7pPr marL="3023281" indent="0">
              <a:buNone/>
              <a:defRPr sz="1763" b="1"/>
            </a:lvl7pPr>
            <a:lvl8pPr marL="3527161" indent="0">
              <a:buNone/>
              <a:defRPr sz="1763" b="1"/>
            </a:lvl8pPr>
            <a:lvl9pPr marL="4031041" indent="0">
              <a:buNone/>
              <a:defRPr sz="1763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119205" y="2398404"/>
            <a:ext cx="4454373" cy="4357393"/>
          </a:xfrm>
        </p:spPr>
        <p:txBody>
          <a:bodyPr/>
          <a:lstStyle>
            <a:lvl1pPr>
              <a:defRPr sz="2645"/>
            </a:lvl1pPr>
            <a:lvl2pPr>
              <a:defRPr sz="2204"/>
            </a:lvl2pPr>
            <a:lvl3pPr>
              <a:defRPr sz="1984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7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23"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23"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77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3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3873" y="301113"/>
            <a:ext cx="3315412" cy="1281483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940003" y="301114"/>
            <a:ext cx="5633574" cy="645468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5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03873" y="1582597"/>
            <a:ext cx="3315412" cy="5173200"/>
          </a:xfrm>
        </p:spPr>
        <p:txBody>
          <a:bodyPr/>
          <a:lstStyle>
            <a:lvl1pPr marL="0" indent="0">
              <a:buNone/>
              <a:defRPr sz="1543"/>
            </a:lvl1pPr>
            <a:lvl2pPr marL="503880" indent="0">
              <a:buNone/>
              <a:defRPr sz="1323"/>
            </a:lvl2pPr>
            <a:lvl3pPr marL="1007760" indent="0">
              <a:buNone/>
              <a:defRPr sz="1102"/>
            </a:lvl3pPr>
            <a:lvl4pPr marL="1511640" indent="0">
              <a:buNone/>
              <a:defRPr sz="992"/>
            </a:lvl4pPr>
            <a:lvl5pPr marL="2015520" indent="0">
              <a:buNone/>
              <a:defRPr sz="992"/>
            </a:lvl5pPr>
            <a:lvl6pPr marL="2519401" indent="0">
              <a:buNone/>
              <a:defRPr sz="992"/>
            </a:lvl6pPr>
            <a:lvl7pPr marL="3023281" indent="0">
              <a:buNone/>
              <a:defRPr sz="992"/>
            </a:lvl7pPr>
            <a:lvl8pPr marL="3527161" indent="0">
              <a:buNone/>
              <a:defRPr sz="992"/>
            </a:lvl8pPr>
            <a:lvl9pPr marL="4031041" indent="0">
              <a:buNone/>
              <a:defRPr sz="992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03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5251" y="5293995"/>
            <a:ext cx="6046470" cy="624986"/>
          </a:xfrm>
        </p:spPr>
        <p:txBody>
          <a:bodyPr anchor="b"/>
          <a:lstStyle>
            <a:lvl1pPr algn="l">
              <a:defRPr sz="2204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75251" y="675755"/>
            <a:ext cx="6046470" cy="4537710"/>
          </a:xfrm>
        </p:spPr>
        <p:txBody>
          <a:bodyPr/>
          <a:lstStyle>
            <a:lvl1pPr marL="0" indent="0">
              <a:buNone/>
              <a:defRPr sz="3527"/>
            </a:lvl1pPr>
            <a:lvl2pPr marL="503880" indent="0">
              <a:buNone/>
              <a:defRPr sz="3086"/>
            </a:lvl2pPr>
            <a:lvl3pPr marL="1007760" indent="0">
              <a:buNone/>
              <a:defRPr sz="2645"/>
            </a:lvl3pPr>
            <a:lvl4pPr marL="1511640" indent="0">
              <a:buNone/>
              <a:defRPr sz="2204"/>
            </a:lvl4pPr>
            <a:lvl5pPr marL="2015520" indent="0">
              <a:buNone/>
              <a:defRPr sz="2204"/>
            </a:lvl5pPr>
            <a:lvl6pPr marL="2519401" indent="0">
              <a:buNone/>
              <a:defRPr sz="2204"/>
            </a:lvl6pPr>
            <a:lvl7pPr marL="3023281" indent="0">
              <a:buNone/>
              <a:defRPr sz="2204"/>
            </a:lvl7pPr>
            <a:lvl8pPr marL="3527161" indent="0">
              <a:buNone/>
              <a:defRPr sz="2204"/>
            </a:lvl8pPr>
            <a:lvl9pPr marL="4031041" indent="0">
              <a:buNone/>
              <a:defRPr sz="2204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75251" y="5918981"/>
            <a:ext cx="6046470" cy="887584"/>
          </a:xfrm>
        </p:spPr>
        <p:txBody>
          <a:bodyPr/>
          <a:lstStyle>
            <a:lvl1pPr marL="0" indent="0">
              <a:buNone/>
              <a:defRPr sz="1543"/>
            </a:lvl1pPr>
            <a:lvl2pPr marL="503880" indent="0">
              <a:buNone/>
              <a:defRPr sz="1323"/>
            </a:lvl2pPr>
            <a:lvl3pPr marL="1007760" indent="0">
              <a:buNone/>
              <a:defRPr sz="1102"/>
            </a:lvl3pPr>
            <a:lvl4pPr marL="1511640" indent="0">
              <a:buNone/>
              <a:defRPr sz="992"/>
            </a:lvl4pPr>
            <a:lvl5pPr marL="2015520" indent="0">
              <a:buNone/>
              <a:defRPr sz="992"/>
            </a:lvl5pPr>
            <a:lvl6pPr marL="2519401" indent="0">
              <a:buNone/>
              <a:defRPr sz="992"/>
            </a:lvl6pPr>
            <a:lvl7pPr marL="3023281" indent="0">
              <a:buNone/>
              <a:defRPr sz="992"/>
            </a:lvl7pPr>
            <a:lvl8pPr marL="3527161" indent="0">
              <a:buNone/>
              <a:defRPr sz="992"/>
            </a:lvl8pPr>
            <a:lvl9pPr marL="4031041" indent="0">
              <a:buNone/>
              <a:defRPr sz="992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17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9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41418" y="367639"/>
            <a:ext cx="2162453" cy="6591234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754060" y="367639"/>
            <a:ext cx="6319401" cy="6591234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</a:rPr>
              <a:t>9/14/16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‹Nr.›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7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3640" y="1008000"/>
            <a:ext cx="9068760" cy="3505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3640" y="450324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0880" y="1764360"/>
            <a:ext cx="442548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4425480" cy="52430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088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0880" y="450324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3640" y="1008000"/>
            <a:ext cx="9068760" cy="756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364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0880" y="1764360"/>
            <a:ext cx="442548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3640" y="4503240"/>
            <a:ext cx="9068760" cy="2500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5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9/14/16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10th VXD Workshop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56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2993C2B3-F114-4ED2-B93C-7BED1A7E9189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‹Nr.›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dt"/>
          </p:nvPr>
        </p:nvSpPr>
        <p:spPr>
          <a:xfrm>
            <a:off x="7137360" y="7075080"/>
            <a:ext cx="2351160" cy="40212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en-US" sz="11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9/14/16</a:t>
            </a: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ftr"/>
          </p:nvPr>
        </p:nvSpPr>
        <p:spPr>
          <a:xfrm>
            <a:off x="503640" y="7075080"/>
            <a:ext cx="6633720" cy="40212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r>
              <a:rPr lang="en-US" sz="11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10th VXD Workshop</a:t>
            </a: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sldNum"/>
          </p:nvPr>
        </p:nvSpPr>
        <p:spPr>
          <a:xfrm>
            <a:off x="9488520" y="7075080"/>
            <a:ext cx="503640" cy="40212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fld id="{E9DA4443-A040-4D30-9FA7-91EC0982DC48}" type="slidenum">
              <a:rPr lang="en-US" sz="1200" b="0" strike="noStrike" spc="-1">
                <a:solidFill>
                  <a:srgbClr val="D6EC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‹Nr.›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title"/>
          </p:nvPr>
        </p:nvSpPr>
        <p:spPr>
          <a:xfrm>
            <a:off x="1007640" y="4789080"/>
            <a:ext cx="8564760" cy="21772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000" b="1" strike="noStrike" cap="all" spc="-1">
                <a:solidFill>
                  <a:srgbClr val="D6E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Click to edit the title text formatClick to edit Master title style</a:t>
            </a:r>
            <a:endParaRPr lang="en-US" sz="214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83" name="Picture 6"/>
          <p:cNvPicPr/>
          <p:nvPr/>
        </p:nvPicPr>
        <p:blipFill>
          <a:blip r:embed="rId14"/>
          <a:stretch/>
        </p:blipFill>
        <p:spPr>
          <a:xfrm>
            <a:off x="0" y="720"/>
            <a:ext cx="10076400" cy="7560000"/>
          </a:xfrm>
          <a:prstGeom prst="rect">
            <a:avLst/>
          </a:prstGeom>
          <a:ln>
            <a:noFill/>
          </a:ln>
        </p:spPr>
      </p:pic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68760" cy="43855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5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1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76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1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1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1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フローチャート : 手操作入力 29"/>
          <p:cNvSpPr/>
          <p:nvPr/>
        </p:nvSpPr>
        <p:spPr>
          <a:xfrm rot="16200000" flipH="1">
            <a:off x="8109091" y="5594491"/>
            <a:ext cx="393875" cy="3542843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28" name="フローチャート : 手操作入力 27"/>
          <p:cNvSpPr/>
          <p:nvPr/>
        </p:nvSpPr>
        <p:spPr>
          <a:xfrm rot="5400000">
            <a:off x="1613849" y="5555126"/>
            <a:ext cx="393875" cy="3621574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31" name="台形 30"/>
          <p:cNvSpPr/>
          <p:nvPr/>
        </p:nvSpPr>
        <p:spPr>
          <a:xfrm flipV="1">
            <a:off x="2912998" y="7168975"/>
            <a:ext cx="4330185" cy="393875"/>
          </a:xfrm>
          <a:prstGeom prst="trapezoid">
            <a:avLst>
              <a:gd name="adj" fmla="val 1435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gray">
          <a:xfrm>
            <a:off x="-15747" y="0"/>
            <a:ext cx="10093197" cy="139877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7957" y="287108"/>
            <a:ext cx="2183448" cy="1022385"/>
            <a:chOff x="96" y="0"/>
            <a:chExt cx="1248" cy="912"/>
          </a:xfrm>
        </p:grpSpPr>
        <p:sp>
          <p:nvSpPr>
            <p:cNvPr id="3076" name="Oval 4" descr="80%"/>
            <p:cNvSpPr>
              <a:spLocks noChangeArrowheads="1"/>
            </p:cNvSpPr>
            <p:nvPr userDrawn="1"/>
          </p:nvSpPr>
          <p:spPr bwMode="gray">
            <a:xfrm>
              <a:off x="96" y="0"/>
              <a:ext cx="1248" cy="9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2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77" name="Oval 5" descr="75%"/>
            <p:cNvSpPr>
              <a:spLocks noChangeArrowheads="1"/>
            </p:cNvSpPr>
            <p:nvPr userDrawn="1"/>
          </p:nvSpPr>
          <p:spPr bwMode="gray">
            <a:xfrm>
              <a:off x="288" y="104"/>
              <a:ext cx="816" cy="672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78" name="Oval 6" descr="80%"/>
            <p:cNvSpPr>
              <a:spLocks noChangeArrowheads="1"/>
            </p:cNvSpPr>
            <p:nvPr userDrawn="1"/>
          </p:nvSpPr>
          <p:spPr bwMode="gray">
            <a:xfrm>
              <a:off x="440" y="248"/>
              <a:ext cx="480" cy="384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0" y="0"/>
            <a:ext cx="10077450" cy="367639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5640" y="0"/>
            <a:ext cx="1259681" cy="336127"/>
            <a:chOff x="4704" y="0"/>
            <a:chExt cx="720" cy="336"/>
          </a:xfrm>
        </p:grpSpPr>
        <p:sp>
          <p:nvSpPr>
            <p:cNvPr id="3081" name="Rectangle 9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gray">
          <a:xfrm>
            <a:off x="5552730" y="0"/>
            <a:ext cx="4499373" cy="32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503880"/>
            <a:r>
              <a:rPr kumimoji="1" lang="en-US" altLang="ja-JP" sz="1543" b="1" dirty="0" smtClean="0">
                <a:solidFill>
                  <a:srgbClr val="FFFFFF"/>
                </a:solidFill>
              </a:rPr>
              <a:t>KEK (High Energy Accelerator Research Organization)</a:t>
            </a:r>
            <a:endParaRPr kumimoji="1" lang="en-US" altLang="ja-JP" sz="1543" b="1" dirty="0">
              <a:solidFill>
                <a:srgbClr val="FFFFFF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body" idx="1"/>
          </p:nvPr>
        </p:nvSpPr>
        <p:spPr bwMode="gray">
          <a:xfrm>
            <a:off x="754060" y="1558087"/>
            <a:ext cx="8649811" cy="540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61593" y="7168976"/>
            <a:ext cx="2351405" cy="29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23">
                <a:latin typeface="+mn-lt"/>
              </a:defRPr>
            </a:lvl1pPr>
          </a:lstStyle>
          <a:p>
            <a:pPr defTabSz="503880"/>
            <a:r>
              <a:rPr kumimoji="1" lang="en-US" altLang="ja-JP" smtClean="0">
                <a:solidFill>
                  <a:prstClr val="black"/>
                </a:solidFill>
              </a:rPr>
              <a:t>9/14/16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991729" y="7090195"/>
            <a:ext cx="4172723" cy="3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323">
                <a:latin typeface="Verdana" pitchFamily="34" charset="0"/>
              </a:defRPr>
            </a:lvl1pPr>
          </a:lstStyle>
          <a:p>
            <a:pPr defTabSz="503880"/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558105" y="7168976"/>
            <a:ext cx="2351405" cy="29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23">
                <a:latin typeface="+mn-lt"/>
              </a:defRPr>
            </a:lvl1pPr>
          </a:lstStyle>
          <a:p>
            <a:pPr defTabSz="503880"/>
            <a:fld id="{BEB6C648-21E2-A34D-AF02-A860F6B3B4DF}" type="slidenum">
              <a:rPr kumimoji="1" lang="ja-JP" altLang="en-US" smtClean="0">
                <a:solidFill>
                  <a:prstClr val="black"/>
                </a:solidFill>
              </a:rPr>
              <a:pPr defTabSz="503880"/>
              <a:t>‹Nr.›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983871"/>
            <a:ext cx="10077450" cy="441166"/>
            <a:chOff x="0" y="562"/>
            <a:chExt cx="5760" cy="252"/>
          </a:xfrm>
        </p:grpSpPr>
        <p:sp>
          <p:nvSpPr>
            <p:cNvPr id="3090" name="Rectangle 18"/>
            <p:cNvSpPr>
              <a:spLocks noChangeArrowheads="1"/>
            </p:cNvSpPr>
            <p:nvPr/>
          </p:nvSpPr>
          <p:spPr bwMode="gray">
            <a:xfrm>
              <a:off x="0" y="678"/>
              <a:ext cx="5760" cy="136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562"/>
              <a:ext cx="5760" cy="138"/>
              <a:chOff x="0" y="576"/>
              <a:chExt cx="5760" cy="138"/>
            </a:xfrm>
          </p:grpSpPr>
          <p:sp>
            <p:nvSpPr>
              <p:cNvPr id="3092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3"/>
            <p:cNvGrpSpPr>
              <a:grpSpLocks/>
            </p:cNvGrpSpPr>
            <p:nvPr userDrawn="1"/>
          </p:nvGrpSpPr>
          <p:grpSpPr bwMode="auto">
            <a:xfrm>
              <a:off x="0" y="571"/>
              <a:ext cx="5760" cy="138"/>
              <a:chOff x="0" y="576"/>
              <a:chExt cx="5760" cy="138"/>
            </a:xfrm>
          </p:grpSpPr>
          <p:sp>
            <p:nvSpPr>
              <p:cNvPr id="3096" name="Rectangle 24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99" name="Rectangle 27"/>
          <p:cNvSpPr>
            <a:spLocks noGrp="1" noChangeArrowheads="1"/>
          </p:cNvSpPr>
          <p:nvPr>
            <p:ph type="title"/>
          </p:nvPr>
        </p:nvSpPr>
        <p:spPr bwMode="gray">
          <a:xfrm>
            <a:off x="0" y="367639"/>
            <a:ext cx="10077450" cy="63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39665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8" b="1">
          <a:ln>
            <a:solidFill>
              <a:sysClr val="windowText" lastClr="000000"/>
            </a:solidFill>
          </a:ln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5pPr>
      <a:lvl6pPr marL="50388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6pPr>
      <a:lvl7pPr marL="100776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7pPr>
      <a:lvl8pPr marL="151164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8pPr>
      <a:lvl9pPr marL="201552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9pPr>
    </p:titleStyle>
    <p:bodyStyle>
      <a:lvl1pPr marL="377910" indent="-37791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645" b="1">
          <a:solidFill>
            <a:schemeClr val="tx1"/>
          </a:solidFill>
          <a:latin typeface="+mn-lt"/>
          <a:ea typeface="+mn-ea"/>
          <a:cs typeface="+mn-cs"/>
        </a:defRPr>
      </a:lvl1pPr>
      <a:lvl2pPr marL="818805" indent="-314925" algn="l" rtl="0" eaLnBrk="1" fontAlgn="base" hangingPunct="1">
        <a:spcBef>
          <a:spcPct val="20000"/>
        </a:spcBef>
        <a:spcAft>
          <a:spcPct val="0"/>
        </a:spcAft>
        <a:buChar char="–"/>
        <a:defRPr kumimoji="1" sz="2204">
          <a:solidFill>
            <a:schemeClr val="tx1"/>
          </a:solidFill>
          <a:latin typeface="+mn-lt"/>
          <a:ea typeface="+mn-ea"/>
        </a:defRPr>
      </a:lvl2pPr>
      <a:lvl3pPr marL="1259700" indent="-25194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>
          <a:solidFill>
            <a:schemeClr val="tx1"/>
          </a:solidFill>
          <a:latin typeface="+mn-lt"/>
          <a:ea typeface="+mn-ea"/>
        </a:defRPr>
      </a:lvl3pPr>
      <a:lvl4pPr marL="1763580" indent="-25194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26746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5pPr>
      <a:lvl6pPr marL="277134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327522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77910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428298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88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76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64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52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40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28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16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04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フローチャート : 手操作入力 29"/>
          <p:cNvSpPr/>
          <p:nvPr/>
        </p:nvSpPr>
        <p:spPr>
          <a:xfrm rot="16200000" flipH="1">
            <a:off x="8109091" y="5594491"/>
            <a:ext cx="393875" cy="3542843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28" name="フローチャート : 手操作入力 27"/>
          <p:cNvSpPr/>
          <p:nvPr/>
        </p:nvSpPr>
        <p:spPr>
          <a:xfrm rot="5400000">
            <a:off x="1613849" y="5555126"/>
            <a:ext cx="393875" cy="3621574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31" name="台形 30"/>
          <p:cNvSpPr/>
          <p:nvPr/>
        </p:nvSpPr>
        <p:spPr>
          <a:xfrm flipV="1">
            <a:off x="2912998" y="7168975"/>
            <a:ext cx="4330185" cy="393875"/>
          </a:xfrm>
          <a:prstGeom prst="trapezoid">
            <a:avLst>
              <a:gd name="adj" fmla="val 1435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gray">
          <a:xfrm>
            <a:off x="-15747" y="0"/>
            <a:ext cx="10093197" cy="139877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7957" y="287108"/>
            <a:ext cx="2183448" cy="1022385"/>
            <a:chOff x="96" y="0"/>
            <a:chExt cx="1248" cy="912"/>
          </a:xfrm>
        </p:grpSpPr>
        <p:sp>
          <p:nvSpPr>
            <p:cNvPr id="3076" name="Oval 4" descr="80%"/>
            <p:cNvSpPr>
              <a:spLocks noChangeArrowheads="1"/>
            </p:cNvSpPr>
            <p:nvPr userDrawn="1"/>
          </p:nvSpPr>
          <p:spPr bwMode="gray">
            <a:xfrm>
              <a:off x="96" y="0"/>
              <a:ext cx="1248" cy="9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2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77" name="Oval 5" descr="75%"/>
            <p:cNvSpPr>
              <a:spLocks noChangeArrowheads="1"/>
            </p:cNvSpPr>
            <p:nvPr userDrawn="1"/>
          </p:nvSpPr>
          <p:spPr bwMode="gray">
            <a:xfrm>
              <a:off x="288" y="104"/>
              <a:ext cx="816" cy="672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78" name="Oval 6" descr="80%"/>
            <p:cNvSpPr>
              <a:spLocks noChangeArrowheads="1"/>
            </p:cNvSpPr>
            <p:nvPr userDrawn="1"/>
          </p:nvSpPr>
          <p:spPr bwMode="gray">
            <a:xfrm>
              <a:off x="440" y="248"/>
              <a:ext cx="480" cy="384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0" y="0"/>
            <a:ext cx="10077450" cy="367639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5640" y="0"/>
            <a:ext cx="1259681" cy="336127"/>
            <a:chOff x="4704" y="0"/>
            <a:chExt cx="720" cy="336"/>
          </a:xfrm>
        </p:grpSpPr>
        <p:sp>
          <p:nvSpPr>
            <p:cNvPr id="3081" name="Rectangle 9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gray">
          <a:xfrm>
            <a:off x="5552730" y="0"/>
            <a:ext cx="4499373" cy="32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503880"/>
            <a:r>
              <a:rPr kumimoji="1" lang="en-US" altLang="ja-JP" sz="1543" b="1" dirty="0" smtClean="0">
                <a:solidFill>
                  <a:srgbClr val="FFFFFF"/>
                </a:solidFill>
              </a:rPr>
              <a:t>KEK (High Energy Accelerator Research Organization)</a:t>
            </a:r>
            <a:endParaRPr kumimoji="1" lang="en-US" altLang="ja-JP" sz="1543" b="1" dirty="0">
              <a:solidFill>
                <a:srgbClr val="FFFFFF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body" idx="1"/>
          </p:nvPr>
        </p:nvSpPr>
        <p:spPr bwMode="gray">
          <a:xfrm>
            <a:off x="754060" y="1558087"/>
            <a:ext cx="8649811" cy="540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61593" y="7168976"/>
            <a:ext cx="2351405" cy="29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23">
                <a:latin typeface="+mn-lt"/>
              </a:defRPr>
            </a:lvl1pPr>
          </a:lstStyle>
          <a:p>
            <a:pPr defTabSz="503880"/>
            <a:r>
              <a:rPr kumimoji="1" lang="en-US" altLang="ja-JP" smtClean="0">
                <a:solidFill>
                  <a:prstClr val="black"/>
                </a:solidFill>
              </a:rPr>
              <a:t>9/14/16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991729" y="7090195"/>
            <a:ext cx="4172723" cy="3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323">
                <a:latin typeface="Verdana" pitchFamily="34" charset="0"/>
              </a:defRPr>
            </a:lvl1pPr>
          </a:lstStyle>
          <a:p>
            <a:pPr defTabSz="503880"/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558105" y="7168976"/>
            <a:ext cx="2351405" cy="29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23">
                <a:latin typeface="+mn-lt"/>
              </a:defRPr>
            </a:lvl1pPr>
          </a:lstStyle>
          <a:p>
            <a:pPr defTabSz="503880"/>
            <a:fld id="{BEB6C648-21E2-A34D-AF02-A860F6B3B4DF}" type="slidenum">
              <a:rPr kumimoji="1" lang="ja-JP" altLang="en-US" smtClean="0">
                <a:solidFill>
                  <a:prstClr val="black"/>
                </a:solidFill>
              </a:rPr>
              <a:pPr defTabSz="503880"/>
              <a:t>‹Nr.›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983871"/>
            <a:ext cx="10077450" cy="441166"/>
            <a:chOff x="0" y="562"/>
            <a:chExt cx="5760" cy="252"/>
          </a:xfrm>
        </p:grpSpPr>
        <p:sp>
          <p:nvSpPr>
            <p:cNvPr id="3090" name="Rectangle 18"/>
            <p:cNvSpPr>
              <a:spLocks noChangeArrowheads="1"/>
            </p:cNvSpPr>
            <p:nvPr/>
          </p:nvSpPr>
          <p:spPr bwMode="gray">
            <a:xfrm>
              <a:off x="0" y="678"/>
              <a:ext cx="5760" cy="136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562"/>
              <a:ext cx="5760" cy="138"/>
              <a:chOff x="0" y="576"/>
              <a:chExt cx="5760" cy="138"/>
            </a:xfrm>
          </p:grpSpPr>
          <p:sp>
            <p:nvSpPr>
              <p:cNvPr id="3092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3"/>
            <p:cNvGrpSpPr>
              <a:grpSpLocks/>
            </p:cNvGrpSpPr>
            <p:nvPr userDrawn="1"/>
          </p:nvGrpSpPr>
          <p:grpSpPr bwMode="auto">
            <a:xfrm>
              <a:off x="0" y="571"/>
              <a:ext cx="5760" cy="138"/>
              <a:chOff x="0" y="576"/>
              <a:chExt cx="5760" cy="138"/>
            </a:xfrm>
          </p:grpSpPr>
          <p:sp>
            <p:nvSpPr>
              <p:cNvPr id="3096" name="Rectangle 24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99" name="Rectangle 27"/>
          <p:cNvSpPr>
            <a:spLocks noGrp="1" noChangeArrowheads="1"/>
          </p:cNvSpPr>
          <p:nvPr>
            <p:ph type="title"/>
          </p:nvPr>
        </p:nvSpPr>
        <p:spPr bwMode="gray">
          <a:xfrm>
            <a:off x="0" y="367639"/>
            <a:ext cx="10077450" cy="63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08275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8" b="1">
          <a:ln>
            <a:solidFill>
              <a:sysClr val="windowText" lastClr="000000"/>
            </a:solidFill>
          </a:ln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5pPr>
      <a:lvl6pPr marL="50388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6pPr>
      <a:lvl7pPr marL="100776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7pPr>
      <a:lvl8pPr marL="151164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8pPr>
      <a:lvl9pPr marL="201552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9pPr>
    </p:titleStyle>
    <p:bodyStyle>
      <a:lvl1pPr marL="377910" indent="-37791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645" b="1">
          <a:solidFill>
            <a:schemeClr val="tx1"/>
          </a:solidFill>
          <a:latin typeface="+mn-lt"/>
          <a:ea typeface="+mn-ea"/>
          <a:cs typeface="+mn-cs"/>
        </a:defRPr>
      </a:lvl1pPr>
      <a:lvl2pPr marL="818805" indent="-314925" algn="l" rtl="0" eaLnBrk="1" fontAlgn="base" hangingPunct="1">
        <a:spcBef>
          <a:spcPct val="20000"/>
        </a:spcBef>
        <a:spcAft>
          <a:spcPct val="0"/>
        </a:spcAft>
        <a:buChar char="–"/>
        <a:defRPr kumimoji="1" sz="2204">
          <a:solidFill>
            <a:schemeClr val="tx1"/>
          </a:solidFill>
          <a:latin typeface="+mn-lt"/>
          <a:ea typeface="+mn-ea"/>
        </a:defRPr>
      </a:lvl2pPr>
      <a:lvl3pPr marL="1259700" indent="-25194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>
          <a:solidFill>
            <a:schemeClr val="tx1"/>
          </a:solidFill>
          <a:latin typeface="+mn-lt"/>
          <a:ea typeface="+mn-ea"/>
        </a:defRPr>
      </a:lvl3pPr>
      <a:lvl4pPr marL="1763580" indent="-25194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26746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5pPr>
      <a:lvl6pPr marL="277134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327522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77910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428298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88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76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64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52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40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28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16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04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フローチャート : 手操作入力 29"/>
          <p:cNvSpPr/>
          <p:nvPr/>
        </p:nvSpPr>
        <p:spPr>
          <a:xfrm rot="16200000" flipH="1">
            <a:off x="8109091" y="5594491"/>
            <a:ext cx="393875" cy="3542843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28" name="フローチャート : 手操作入力 27"/>
          <p:cNvSpPr/>
          <p:nvPr/>
        </p:nvSpPr>
        <p:spPr>
          <a:xfrm rot="5400000">
            <a:off x="1613849" y="5555126"/>
            <a:ext cx="393875" cy="3621574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31" name="台形 30"/>
          <p:cNvSpPr/>
          <p:nvPr/>
        </p:nvSpPr>
        <p:spPr>
          <a:xfrm flipV="1">
            <a:off x="2912998" y="7168975"/>
            <a:ext cx="4330185" cy="393875"/>
          </a:xfrm>
          <a:prstGeom prst="trapezoid">
            <a:avLst>
              <a:gd name="adj" fmla="val 1435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gray">
          <a:xfrm>
            <a:off x="-15747" y="0"/>
            <a:ext cx="10093197" cy="139877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7957" y="287108"/>
            <a:ext cx="2183448" cy="1022385"/>
            <a:chOff x="96" y="0"/>
            <a:chExt cx="1248" cy="912"/>
          </a:xfrm>
        </p:grpSpPr>
        <p:sp>
          <p:nvSpPr>
            <p:cNvPr id="3076" name="Oval 4" descr="80%"/>
            <p:cNvSpPr>
              <a:spLocks noChangeArrowheads="1"/>
            </p:cNvSpPr>
            <p:nvPr userDrawn="1"/>
          </p:nvSpPr>
          <p:spPr bwMode="gray">
            <a:xfrm>
              <a:off x="96" y="0"/>
              <a:ext cx="1248" cy="9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2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77" name="Oval 5" descr="75%"/>
            <p:cNvSpPr>
              <a:spLocks noChangeArrowheads="1"/>
            </p:cNvSpPr>
            <p:nvPr userDrawn="1"/>
          </p:nvSpPr>
          <p:spPr bwMode="gray">
            <a:xfrm>
              <a:off x="288" y="104"/>
              <a:ext cx="816" cy="672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78" name="Oval 6" descr="80%"/>
            <p:cNvSpPr>
              <a:spLocks noChangeArrowheads="1"/>
            </p:cNvSpPr>
            <p:nvPr userDrawn="1"/>
          </p:nvSpPr>
          <p:spPr bwMode="gray">
            <a:xfrm>
              <a:off x="440" y="248"/>
              <a:ext cx="480" cy="384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0" y="0"/>
            <a:ext cx="10077450" cy="367639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35640" y="0"/>
            <a:ext cx="1259681" cy="336127"/>
            <a:chOff x="4704" y="0"/>
            <a:chExt cx="720" cy="336"/>
          </a:xfrm>
        </p:grpSpPr>
        <p:sp>
          <p:nvSpPr>
            <p:cNvPr id="3081" name="Rectangle 9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gray">
          <a:xfrm>
            <a:off x="5552730" y="0"/>
            <a:ext cx="4499373" cy="32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503880"/>
            <a:r>
              <a:rPr kumimoji="1" lang="en-US" altLang="ja-JP" sz="1543" b="1" dirty="0" smtClean="0">
                <a:solidFill>
                  <a:srgbClr val="FFFFFF"/>
                </a:solidFill>
              </a:rPr>
              <a:t>KEK (High Energy Accelerator Research Organization)</a:t>
            </a:r>
            <a:endParaRPr kumimoji="1" lang="en-US" altLang="ja-JP" sz="1543" b="1" dirty="0">
              <a:solidFill>
                <a:srgbClr val="FFFFFF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body" idx="1"/>
          </p:nvPr>
        </p:nvSpPr>
        <p:spPr bwMode="gray">
          <a:xfrm>
            <a:off x="754060" y="1558087"/>
            <a:ext cx="8649811" cy="540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61593" y="7168976"/>
            <a:ext cx="2351405" cy="29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23">
                <a:latin typeface="+mn-lt"/>
              </a:defRPr>
            </a:lvl1pPr>
          </a:lstStyle>
          <a:p>
            <a:pPr defTabSz="503880"/>
            <a:r>
              <a:rPr kumimoji="1" lang="en-US" altLang="ja-JP" smtClean="0">
                <a:solidFill>
                  <a:prstClr val="black"/>
                </a:solidFill>
              </a:rPr>
              <a:t>9/14/16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991729" y="7090195"/>
            <a:ext cx="4172723" cy="3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323">
                <a:latin typeface="Verdana" pitchFamily="34" charset="0"/>
              </a:defRPr>
            </a:lvl1pPr>
          </a:lstStyle>
          <a:p>
            <a:pPr defTabSz="503880"/>
            <a:r>
              <a:rPr kumimoji="1" lang="en-US" altLang="ja-JP" smtClean="0">
                <a:solidFill>
                  <a:prstClr val="black"/>
                </a:solidFill>
              </a:rPr>
              <a:t>10th VXD Workshop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558105" y="7168976"/>
            <a:ext cx="2351405" cy="29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23">
                <a:latin typeface="+mn-lt"/>
              </a:defRPr>
            </a:lvl1pPr>
          </a:lstStyle>
          <a:p>
            <a:pPr defTabSz="503880"/>
            <a:fld id="{BEB6C648-21E2-A34D-AF02-A860F6B3B4DF}" type="slidenum">
              <a:rPr kumimoji="1" lang="ja-JP" altLang="en-US" smtClean="0">
                <a:solidFill>
                  <a:prstClr val="black"/>
                </a:solidFill>
              </a:rPr>
              <a:pPr defTabSz="503880"/>
              <a:t>‹Nr.›</a:t>
            </a:fld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983871"/>
            <a:ext cx="10077450" cy="441166"/>
            <a:chOff x="0" y="562"/>
            <a:chExt cx="5760" cy="252"/>
          </a:xfrm>
        </p:grpSpPr>
        <p:sp>
          <p:nvSpPr>
            <p:cNvPr id="3090" name="Rectangle 18"/>
            <p:cNvSpPr>
              <a:spLocks noChangeArrowheads="1"/>
            </p:cNvSpPr>
            <p:nvPr/>
          </p:nvSpPr>
          <p:spPr bwMode="gray">
            <a:xfrm>
              <a:off x="0" y="678"/>
              <a:ext cx="5760" cy="136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503880"/>
              <a:endParaRPr kumimoji="1" lang="ja-JP" altLang="en-US" sz="1984">
                <a:solidFill>
                  <a:prstClr val="black"/>
                </a:solidFill>
              </a:endParaRPr>
            </a:p>
          </p:txBody>
        </p: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562"/>
              <a:ext cx="5760" cy="138"/>
              <a:chOff x="0" y="576"/>
              <a:chExt cx="5760" cy="138"/>
            </a:xfrm>
          </p:grpSpPr>
          <p:sp>
            <p:nvSpPr>
              <p:cNvPr id="3092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3"/>
            <p:cNvGrpSpPr>
              <a:grpSpLocks/>
            </p:cNvGrpSpPr>
            <p:nvPr userDrawn="1"/>
          </p:nvGrpSpPr>
          <p:grpSpPr bwMode="auto">
            <a:xfrm>
              <a:off x="0" y="571"/>
              <a:ext cx="5760" cy="138"/>
              <a:chOff x="0" y="576"/>
              <a:chExt cx="5760" cy="138"/>
            </a:xfrm>
          </p:grpSpPr>
          <p:sp>
            <p:nvSpPr>
              <p:cNvPr id="3096" name="Rectangle 24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503880"/>
                <a:endParaRPr kumimoji="1" lang="ja-JP" altLang="en-US" sz="1984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99" name="Rectangle 27"/>
          <p:cNvSpPr>
            <a:spLocks noGrp="1" noChangeArrowheads="1"/>
          </p:cNvSpPr>
          <p:nvPr>
            <p:ph type="title"/>
          </p:nvPr>
        </p:nvSpPr>
        <p:spPr bwMode="gray">
          <a:xfrm>
            <a:off x="0" y="367639"/>
            <a:ext cx="10077450" cy="63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12234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8" b="1">
          <a:ln>
            <a:solidFill>
              <a:sysClr val="windowText" lastClr="000000"/>
            </a:solidFill>
          </a:ln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5pPr>
      <a:lvl6pPr marL="50388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6pPr>
      <a:lvl7pPr marL="100776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7pPr>
      <a:lvl8pPr marL="151164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8pPr>
      <a:lvl9pPr marL="2015520" algn="l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bg1"/>
          </a:solidFill>
          <a:latin typeface="ＭＳ Ｐゴシック" charset="-128"/>
          <a:ea typeface="ＭＳ Ｐゴシック" charset="-128"/>
        </a:defRPr>
      </a:lvl9pPr>
    </p:titleStyle>
    <p:bodyStyle>
      <a:lvl1pPr marL="377910" indent="-37791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645" b="1">
          <a:solidFill>
            <a:schemeClr val="tx1"/>
          </a:solidFill>
          <a:latin typeface="+mn-lt"/>
          <a:ea typeface="+mn-ea"/>
          <a:cs typeface="+mn-cs"/>
        </a:defRPr>
      </a:lvl1pPr>
      <a:lvl2pPr marL="818805" indent="-314925" algn="l" rtl="0" eaLnBrk="1" fontAlgn="base" hangingPunct="1">
        <a:spcBef>
          <a:spcPct val="20000"/>
        </a:spcBef>
        <a:spcAft>
          <a:spcPct val="0"/>
        </a:spcAft>
        <a:buChar char="–"/>
        <a:defRPr kumimoji="1" sz="2204">
          <a:solidFill>
            <a:schemeClr val="tx1"/>
          </a:solidFill>
          <a:latin typeface="+mn-lt"/>
          <a:ea typeface="+mn-ea"/>
        </a:defRPr>
      </a:lvl2pPr>
      <a:lvl3pPr marL="1259700" indent="-25194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>
          <a:solidFill>
            <a:schemeClr val="tx1"/>
          </a:solidFill>
          <a:latin typeface="+mn-lt"/>
          <a:ea typeface="+mn-ea"/>
        </a:defRPr>
      </a:lvl3pPr>
      <a:lvl4pPr marL="1763580" indent="-25194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26746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5pPr>
      <a:lvl6pPr marL="277134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327522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77910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4282981" indent="-25194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88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76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64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520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40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28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16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041" algn="l" defTabSz="1007760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8044200" y="5409360"/>
            <a:ext cx="1873800" cy="1848240"/>
          </a:xfrm>
          <a:prstGeom prst="rect">
            <a:avLst/>
          </a:prstGeom>
          <a:solidFill>
            <a:srgbClr val="FF0000">
              <a:alpha val="70000"/>
            </a:srgbClr>
          </a:solidFill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20" name="CustomShape 2"/>
          <p:cNvSpPr/>
          <p:nvPr/>
        </p:nvSpPr>
        <p:spPr>
          <a:xfrm>
            <a:off x="8044200" y="6231960"/>
            <a:ext cx="18925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ACBC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8044200" y="6822360"/>
            <a:ext cx="18547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F. Buchsteiner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4"/>
          <p:cNvSpPr/>
          <p:nvPr/>
        </p:nvSpPr>
        <p:spPr>
          <a:xfrm>
            <a:off x="8044200" y="5409360"/>
            <a:ext cx="185472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16 Sep. 2016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3" name="Bild 122"/>
          <p:cNvPicPr/>
          <p:nvPr/>
        </p:nvPicPr>
        <p:blipFill>
          <a:blip r:embed="rId3"/>
          <a:stretch/>
        </p:blipFill>
        <p:spPr>
          <a:xfrm>
            <a:off x="2010960" y="2103480"/>
            <a:ext cx="6033240" cy="5386680"/>
          </a:xfrm>
          <a:prstGeom prst="rect">
            <a:avLst/>
          </a:prstGeom>
          <a:ln>
            <a:noFill/>
          </a:ln>
        </p:spPr>
      </p:pic>
      <p:sp>
        <p:nvSpPr>
          <p:cNvPr id="124" name="TextShape 5"/>
          <p:cNvSpPr txBox="1"/>
          <p:nvPr/>
        </p:nvSpPr>
        <p:spPr>
          <a:xfrm>
            <a:off x="2559239" y="1005840"/>
            <a:ext cx="5382493" cy="973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4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ACBC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299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  <a:r>
              <a:rPr lang="en-US" sz="1800" b="0" strike="noStrike" spc="299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Alix</a:t>
            </a:r>
            <a:r>
              <a:rPr lang="en-US" sz="1800" b="0" strike="noStrike" spc="299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Cooling </a:t>
            </a:r>
            <a:r>
              <a:rPr lang="en-US" spc="299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Box Control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503640" y="889462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Cooling Box – Dry Air</a:t>
            </a:r>
          </a:p>
        </p:txBody>
      </p:sp>
      <p:sp>
        <p:nvSpPr>
          <p:cNvPr id="159" name="TextShape 2"/>
          <p:cNvSpPr txBox="1"/>
          <p:nvPr/>
        </p:nvSpPr>
        <p:spPr>
          <a:xfrm>
            <a:off x="503640" y="1468026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Membrane Air Dryer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</a:t>
            </a:r>
            <a:r>
              <a:rPr lang="en-US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aintenance </a:t>
            </a: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free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Input: 225 l/min, Output: 150 l/min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Requires minimum pressure of 3 bar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Feed by 3 Filters for moisture, oil and solid foreign material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Regulator with Built-in Pressure Gauge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0.5 </a:t>
            </a:r>
            <a:r>
              <a:rPr lang="en-US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kPa</a:t>
            </a:r>
            <a:endParaRPr lang="en-US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Volume-flow-meter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Monitored by software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Cooling Box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Flooded with dry air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Sealed with EPDM with specific silenced exhausts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Overpressure 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Cooling Box – Dry Air</a:t>
            </a:r>
          </a:p>
        </p:txBody>
      </p:sp>
      <p:pic>
        <p:nvPicPr>
          <p:cNvPr id="161" name="Bild 160"/>
          <p:cNvPicPr/>
          <p:nvPr/>
        </p:nvPicPr>
        <p:blipFill>
          <a:blip r:embed="rId2"/>
          <a:stretch/>
        </p:blipFill>
        <p:spPr>
          <a:xfrm>
            <a:off x="421740" y="1663213"/>
            <a:ext cx="9232560" cy="5687280"/>
          </a:xfrm>
          <a:prstGeom prst="rect">
            <a:avLst/>
          </a:prstGeom>
          <a:ln>
            <a:noFill/>
          </a:ln>
        </p:spPr>
      </p:pic>
      <p:sp>
        <p:nvSpPr>
          <p:cNvPr id="4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E-Hut - Components</a:t>
            </a:r>
          </a:p>
        </p:txBody>
      </p:sp>
      <p:sp>
        <p:nvSpPr>
          <p:cNvPr id="163" name="TextShape 2"/>
          <p:cNvSpPr txBox="1"/>
          <p:nvPr/>
        </p:nvSpPr>
        <p:spPr>
          <a:xfrm>
            <a:off x="503640" y="176436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Dry Air Components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Membrane + Filters + Pressure regulator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Power supplies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LCD-Display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On/off Status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IP address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TCP/IP communication progress 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WLAN-Router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Provides an internal LAN 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Connects to WAN via Wireless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3640" y="100836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E-Hut - Components</a:t>
            </a:r>
          </a:p>
        </p:txBody>
      </p:sp>
      <p:sp>
        <p:nvSpPr>
          <p:cNvPr id="165" name="TextShape 2"/>
          <p:cNvSpPr txBox="1"/>
          <p:nvPr/>
        </p:nvSpPr>
        <p:spPr>
          <a:xfrm>
            <a:off x="503640" y="176436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Power capacitors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Power to close motor </a:t>
            </a:r>
            <a:r>
              <a:rPr lang="en-US" sz="221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valve 1 </a:t>
            </a: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in case of power cut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Emergency shutdown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E-Hut - Components</a:t>
            </a:r>
          </a:p>
        </p:txBody>
      </p:sp>
      <p:sp>
        <p:nvSpPr>
          <p:cNvPr id="167" name="TextShape 2"/>
          <p:cNvSpPr txBox="1"/>
          <p:nvPr/>
        </p:nvSpPr>
        <p:spPr>
          <a:xfrm>
            <a:off x="503640" y="176436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Alix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PC Engine with System-board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Read Only OS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Flash-memory protection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Alix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board v2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I2C bus sensor data readout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Ethernet network connection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Connect to LAN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TCP/IP 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communication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via strings</a:t>
            </a:r>
          </a:p>
        </p:txBody>
      </p:sp>
      <p:pic>
        <p:nvPicPr>
          <p:cNvPr id="168" name="Bild 167"/>
          <p:cNvPicPr/>
          <p:nvPr/>
        </p:nvPicPr>
        <p:blipFill>
          <a:blip r:embed="rId2"/>
          <a:stretch/>
        </p:blipFill>
        <p:spPr>
          <a:xfrm rot="5400000">
            <a:off x="6740692" y="3011364"/>
            <a:ext cx="3334320" cy="1980000"/>
          </a:xfrm>
          <a:prstGeom prst="rect">
            <a:avLst/>
          </a:prstGeom>
          <a:ln>
            <a:noFill/>
          </a:ln>
        </p:spPr>
      </p:pic>
      <p:sp>
        <p:nvSpPr>
          <p:cNvPr id="5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Bild 168"/>
          <p:cNvPicPr/>
          <p:nvPr/>
        </p:nvPicPr>
        <p:blipFill>
          <a:blip r:embed="rId2"/>
          <a:stretch/>
        </p:blipFill>
        <p:spPr>
          <a:xfrm>
            <a:off x="822600" y="975600"/>
            <a:ext cx="8556840" cy="6432840"/>
          </a:xfrm>
          <a:prstGeom prst="rect">
            <a:avLst/>
          </a:prstGeom>
          <a:ln>
            <a:noFill/>
          </a:ln>
        </p:spPr>
      </p:pic>
      <p:sp>
        <p:nvSpPr>
          <p:cNvPr id="3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15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Software ACBC-GUI</a:t>
            </a:r>
          </a:p>
        </p:txBody>
      </p:sp>
      <p:sp>
        <p:nvSpPr>
          <p:cNvPr id="171" name="TextShape 2"/>
          <p:cNvSpPr txBox="1"/>
          <p:nvPr/>
        </p:nvSpPr>
        <p:spPr>
          <a:xfrm>
            <a:off x="503640" y="176400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Control Notebook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Xubuntu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16.04 LTS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ACBC-GUI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Communicates via TCP/IP with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Alix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Update rates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5 sec for Temperatures and humidity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1 sec for pressure, mass flow and motor valve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Temperature graph (0-24h)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T1-T4</a:t>
            </a:r>
            <a:endParaRPr lang="en-US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Pressure graph(0-24h)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P1-P3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Mass-flow (not recorded</a:t>
            </a:r>
            <a:r>
              <a:rPr lang="en-US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)</a:t>
            </a:r>
            <a:r>
              <a:rPr lang="en-US" sz="20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16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Software ACBC-GUI</a:t>
            </a:r>
          </a:p>
        </p:txBody>
      </p:sp>
      <p:sp>
        <p:nvSpPr>
          <p:cNvPr id="173" name="TextShape 2"/>
          <p:cNvSpPr txBox="1"/>
          <p:nvPr/>
        </p:nvSpPr>
        <p:spPr>
          <a:xfrm>
            <a:off x="503640" y="176436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Temperature recorder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Written into a CSV file (reset creates new file)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LED 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Illustrate forbidden ranges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If red alarm sound (except motor-valves) 	</a:t>
            </a:r>
          </a:p>
        </p:txBody>
      </p:sp>
      <p:pic>
        <p:nvPicPr>
          <p:cNvPr id="174" name="Bild 173"/>
          <p:cNvPicPr/>
          <p:nvPr/>
        </p:nvPicPr>
        <p:blipFill>
          <a:blip r:embed="rId2"/>
          <a:stretch/>
        </p:blipFill>
        <p:spPr>
          <a:xfrm>
            <a:off x="2577060" y="4046080"/>
            <a:ext cx="4629960" cy="2133000"/>
          </a:xfrm>
          <a:prstGeom prst="rect">
            <a:avLst/>
          </a:prstGeom>
          <a:ln>
            <a:noFill/>
          </a:ln>
        </p:spPr>
      </p:pic>
      <p:sp>
        <p:nvSpPr>
          <p:cNvPr id="175" name="TextShape 3"/>
          <p:cNvSpPr txBox="1"/>
          <p:nvPr/>
        </p:nvSpPr>
        <p:spPr>
          <a:xfrm>
            <a:off x="914400" y="6309360"/>
            <a:ext cx="7955280" cy="950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Operation of the CO2 system requires that a person always remains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within audible distance from the notebook in order to react to possible alarms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Current Software ACBC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503640" y="176436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Mass-flow Controller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Manual control or PI-Controller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Mass-flow is the reference variable 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Motor-valves are the controlled variables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Both are controlled by the same value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Feedback variable is the returned voltage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Set value can only be changed if ACBC-GUI is stopped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</a:t>
            </a:r>
            <a:r>
              <a:rPr lang="en-US" sz="2800" b="0" strike="noStrike" spc="-1" baseline="-33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2</a:t>
            </a:r>
            <a:r>
              <a:rPr lang="en-US" sz="2800" b="0" strike="noStrike" spc="-1" baseline="33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consumption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Calculated via mass-flow meter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Can only be set to zero if ACBC-GUI is stopped</a:t>
            </a:r>
          </a:p>
          <a:p>
            <a:pPr>
              <a:lnSpc>
                <a:spcPct val="150000"/>
              </a:lnSpc>
            </a:pP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Planned Software Extension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503640" y="176436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Mass flow (mainly) depends on MV1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Pressure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  <a:sym typeface="Wingdings" panose="05000000000000000000" pitchFamily="2" charset="2"/>
              </a:rPr>
              <a:t>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temperature (mainly) depends on MV2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We will try to add </a:t>
            </a:r>
            <a:r>
              <a:rPr lang="en-US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temperature control loop on top of mass </a:t>
            </a:r>
            <a:r>
              <a:rPr lang="en-US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flow during October B2GM</a:t>
            </a:r>
          </a:p>
          <a:p>
            <a:pPr marL="889200" lvl="1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Slower time constant intended for mutual stability</a:t>
            </a:r>
            <a:endParaRPr lang="en-US" sz="28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8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19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ACBC - Introduction</a:t>
            </a:r>
          </a:p>
        </p:txBody>
      </p:sp>
      <p:pic>
        <p:nvPicPr>
          <p:cNvPr id="126" name="Bild 125"/>
          <p:cNvPicPr/>
          <p:nvPr/>
        </p:nvPicPr>
        <p:blipFill>
          <a:blip r:embed="rId3"/>
          <a:stretch/>
        </p:blipFill>
        <p:spPr>
          <a:xfrm>
            <a:off x="1844640" y="2560320"/>
            <a:ext cx="5013360" cy="4629600"/>
          </a:xfrm>
          <a:prstGeom prst="rect">
            <a:avLst/>
          </a:prstGeom>
          <a:ln>
            <a:noFill/>
          </a:ln>
        </p:spPr>
      </p:pic>
      <p:sp>
        <p:nvSpPr>
          <p:cNvPr id="127" name="Line 2"/>
          <p:cNvSpPr/>
          <p:nvPr/>
        </p:nvSpPr>
        <p:spPr>
          <a:xfrm>
            <a:off x="6215760" y="5213520"/>
            <a:ext cx="1736640" cy="457200"/>
          </a:xfrm>
          <a:prstGeom prst="line">
            <a:avLst/>
          </a:prstGeom>
          <a:ln w="54720">
            <a:solidFill>
              <a:srgbClr val="C5000B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Line 3"/>
          <p:cNvSpPr/>
          <p:nvPr/>
        </p:nvSpPr>
        <p:spPr>
          <a:xfrm flipH="1">
            <a:off x="1280160" y="4114440"/>
            <a:ext cx="1188360" cy="1554840"/>
          </a:xfrm>
          <a:prstGeom prst="line">
            <a:avLst/>
          </a:prstGeom>
          <a:ln w="54720">
            <a:solidFill>
              <a:srgbClr val="C5000B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TextShape 4"/>
          <p:cNvSpPr txBox="1"/>
          <p:nvPr/>
        </p:nvSpPr>
        <p:spPr>
          <a:xfrm>
            <a:off x="365400" y="5544000"/>
            <a:ext cx="2193840" cy="457560"/>
          </a:xfrm>
          <a:prstGeom prst="rect">
            <a:avLst/>
          </a:prstGeom>
          <a:noFill/>
          <a:ln w="54720">
            <a:noFill/>
          </a:ln>
        </p:spPr>
        <p:txBody>
          <a:bodyPr lIns="117360" tIns="72360" rIns="117360" bIns="72360"/>
          <a:lstStyle/>
          <a:p>
            <a:r>
              <a:rPr lang="en-US" sz="2200" b="0" strike="noStrike" spc="-1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Cooling Box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TextShape 5"/>
          <p:cNvSpPr txBox="1"/>
          <p:nvPr/>
        </p:nvSpPr>
        <p:spPr>
          <a:xfrm>
            <a:off x="7956000" y="5486040"/>
            <a:ext cx="1736640" cy="457560"/>
          </a:xfrm>
          <a:prstGeom prst="rect">
            <a:avLst/>
          </a:prstGeom>
          <a:noFill/>
          <a:ln w="54720">
            <a:noFill/>
          </a:ln>
        </p:spPr>
        <p:txBody>
          <a:bodyPr lIns="117360" tIns="72360" rIns="117360" bIns="72360"/>
          <a:lstStyle/>
          <a:p>
            <a:r>
              <a:rPr lang="en-US" sz="2200" b="0" strike="noStrike" spc="-1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E-Hut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TextShape 6"/>
          <p:cNvSpPr txBox="1"/>
          <p:nvPr/>
        </p:nvSpPr>
        <p:spPr>
          <a:xfrm>
            <a:off x="5299667" y="1552120"/>
            <a:ext cx="4662000" cy="1920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457200" indent="-457200">
              <a:buClr>
                <a:srgbClr val="FFFFFF"/>
              </a:buClr>
              <a:buSzPct val="45000"/>
              <a:buFont typeface="Arial" charset="0"/>
              <a:buChar char="•"/>
            </a:pPr>
            <a:r>
              <a:rPr lang="en-US" sz="2400" b="0" strike="noStrike" spc="-1" dirty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Open CO</a:t>
            </a:r>
            <a:r>
              <a:rPr lang="en-US" sz="2000" b="0" strike="noStrike" spc="-1" baseline="-33000" dirty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en-US" sz="2400" b="0" strike="noStrike" spc="-1" dirty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Cooling </a:t>
            </a:r>
            <a:r>
              <a:rPr lang="en-US" sz="2400" b="0" strike="noStrike" spc="-1" dirty="0" smtClean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System</a:t>
            </a:r>
            <a:endParaRPr lang="en-US" sz="1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7200">
              <a:buClr>
                <a:srgbClr val="FFFFFF"/>
              </a:buClr>
              <a:buSzPct val="45000"/>
              <a:buFont typeface="Arial" charset="0"/>
              <a:buChar char="•"/>
            </a:pPr>
            <a:r>
              <a:rPr lang="en-US" sz="2400" b="0" strike="noStrike" spc="-1" dirty="0" smtClean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O(100 W) Cooling Power</a:t>
            </a:r>
            <a:endParaRPr lang="en-US" sz="16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7200">
              <a:buClr>
                <a:srgbClr val="FFFFFF"/>
              </a:buClr>
              <a:buSzPct val="45000"/>
              <a:buFont typeface="Arial" charset="0"/>
              <a:buChar char="•"/>
            </a:pPr>
            <a:r>
              <a:rPr lang="en-US" sz="2400" b="0" strike="noStrike" spc="-1" dirty="0" smtClean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O(1 </a:t>
            </a:r>
            <a:r>
              <a:rPr lang="en-US" sz="2400" b="0" strike="noStrike" spc="-1" dirty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g/s) </a:t>
            </a:r>
            <a:r>
              <a:rPr lang="en-US" sz="2400" b="0" strike="noStrike" spc="-1" dirty="0" smtClean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Mass </a:t>
            </a:r>
            <a:r>
              <a:rPr lang="en-US" sz="2400" b="0" strike="noStrike" spc="-1" dirty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flow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6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3774F2-BBAD-4FD7-B65C-C73625C5EE63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Bild 177"/>
          <p:cNvPicPr/>
          <p:nvPr/>
        </p:nvPicPr>
        <p:blipFill>
          <a:blip r:embed="rId2"/>
          <a:stretch/>
        </p:blipFill>
        <p:spPr>
          <a:xfrm>
            <a:off x="82065" y="1578187"/>
            <a:ext cx="9913320" cy="5579280"/>
          </a:xfrm>
          <a:prstGeom prst="rect">
            <a:avLst/>
          </a:prstGeom>
          <a:ln>
            <a:noFill/>
          </a:ln>
        </p:spPr>
      </p:pic>
      <p:sp>
        <p:nvSpPr>
          <p:cNvPr id="3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20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Tests and 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Performance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503640" y="176436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Test Setup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20 m transfer line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ID = 4 mm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Test DUT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50 cm stainless steel cooling pipe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ID = 1.4 mm 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Armaflex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isolated</a:t>
            </a:r>
          </a:p>
          <a:p>
            <a:pPr marL="1296000" lvl="2" indent="-288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Temperature sensor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0 W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-200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W adjustable heat load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21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Tests and 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Performance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503640" y="176436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Approximation for mass-flow adjustment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Measurement of temperature rise by lowering mass flow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Repeated for different powers of heat load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970" y="3506380"/>
            <a:ext cx="6642100" cy="3987800"/>
          </a:xfrm>
          <a:prstGeom prst="rect">
            <a:avLst/>
          </a:prstGeom>
        </p:spPr>
      </p:pic>
      <p:sp>
        <p:nvSpPr>
          <p:cNvPr id="7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22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Tests and 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Performance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503640" y="176436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</a:t>
            </a:r>
            <a:r>
              <a:rPr lang="en-US" sz="265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uidance </a:t>
            </a: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for adjustment of the mass flow</a:t>
            </a:r>
          </a:p>
        </p:txBody>
      </p:sp>
      <p:pic>
        <p:nvPicPr>
          <p:cNvPr id="186" name="Bild 185"/>
          <p:cNvPicPr/>
          <p:nvPr/>
        </p:nvPicPr>
        <p:blipFill>
          <a:blip r:embed="rId2"/>
          <a:stretch/>
        </p:blipFill>
        <p:spPr>
          <a:xfrm>
            <a:off x="993600" y="2377440"/>
            <a:ext cx="8333280" cy="5009040"/>
          </a:xfrm>
          <a:prstGeom prst="rect">
            <a:avLst/>
          </a:prstGeom>
          <a:ln>
            <a:noFill/>
          </a:ln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20" y="2377080"/>
            <a:ext cx="8255000" cy="4965700"/>
          </a:xfrm>
          <a:prstGeom prst="rect">
            <a:avLst/>
          </a:prstGeom>
        </p:spPr>
      </p:pic>
      <p:sp>
        <p:nvSpPr>
          <p:cNvPr id="6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Tests and 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Performance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916560" y="1812600"/>
            <a:ext cx="6672960" cy="1027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Mass flow: 2 g/s 		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DUT temperature: -10C°
</a:t>
            </a:r>
            <a:r>
              <a:rPr lang="en-US" sz="2200" b="0" strike="noStrike" spc="-1" dirty="0" smtClean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2200" b="0" strike="noStrike" spc="-1" dirty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 shown in plot)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TextShape 3"/>
          <p:cNvSpPr txBox="1"/>
          <p:nvPr/>
        </p:nvSpPr>
        <p:spPr>
          <a:xfrm>
            <a:off x="4937760" y="1812600"/>
            <a:ext cx="3749040" cy="71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50 W heat load once cold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EEEEEE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Run duration: 1h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86" y="3319151"/>
            <a:ext cx="6589868" cy="3972953"/>
          </a:xfrm>
          <a:prstGeom prst="rect">
            <a:avLst/>
          </a:prstGeom>
        </p:spPr>
      </p:pic>
      <p:sp>
        <p:nvSpPr>
          <p:cNvPr id="55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24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CO2 cooling system setup at KEK B1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346579" y="4987785"/>
            <a:ext cx="9562930" cy="2140315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 smtClean="0"/>
              <a:t>From 1 CO2 bottle, about </a:t>
            </a:r>
            <a:r>
              <a:rPr lang="en-US" altLang="ja-JP" dirty="0"/>
              <a:t>20kg CO2 is available for the CO2 </a:t>
            </a:r>
            <a:r>
              <a:rPr lang="en-US" altLang="ja-JP" dirty="0" smtClean="0"/>
              <a:t>system</a:t>
            </a:r>
          </a:p>
          <a:p>
            <a:pPr lvl="1"/>
            <a:r>
              <a:rPr lang="en-US" altLang="ja-JP" dirty="0" smtClean="0"/>
              <a:t>(actual amount of CO2 inside the bottle is 30kg)</a:t>
            </a:r>
            <a:r>
              <a:rPr lang="en-US" altLang="ja-JP" dirty="0"/>
              <a:t>.</a:t>
            </a:r>
          </a:p>
          <a:p>
            <a:r>
              <a:rPr lang="en-US" altLang="ja-JP" dirty="0" smtClean="0"/>
              <a:t>Currently, once one CO2 bottle gets empty, we have to switch off the CO2 cooling system, connect to another bottle, and then restart the CO2 system.</a:t>
            </a:r>
            <a:endParaRPr lang="en-US" altLang="ja-JP" dirty="0"/>
          </a:p>
          <a:p>
            <a:r>
              <a:rPr lang="en-US" altLang="ja-JP" dirty="0" smtClean="0"/>
              <a:t>In future, we will implement switching valves, which enable us continuous switching the bottles without stop of the system.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63" y="1575315"/>
            <a:ext cx="5058721" cy="3372481"/>
          </a:xfrm>
          <a:prstGeom prst="rect">
            <a:avLst/>
          </a:prstGeom>
        </p:spPr>
      </p:pic>
      <p:pic>
        <p:nvPicPr>
          <p:cNvPr id="9" name="図 8" descr="IMG_509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99775" y="2136470"/>
            <a:ext cx="3373591" cy="224906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 rot="1793238">
            <a:off x="8837056" y="1263057"/>
            <a:ext cx="987972" cy="3678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Katsuro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Future open CO2 system </a:t>
            </a:r>
            <a:r>
              <a:rPr lang="en-US" altLang="ja-JP" sz="3200" dirty="0" smtClean="0"/>
              <a:t>setup in </a:t>
            </a:r>
            <a:r>
              <a:rPr lang="en-US" altLang="ja-JP" sz="3200" dirty="0"/>
              <a:t>clean room</a:t>
            </a:r>
            <a:endParaRPr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1594" y="4384722"/>
            <a:ext cx="6602859" cy="2572150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All the cooling pipes will be laid on the floor in order to prevent dew drop from the roof.</a:t>
            </a:r>
          </a:p>
          <a:p>
            <a:r>
              <a:rPr kumimoji="1" lang="en-US" altLang="ja-JP" dirty="0" smtClean="0"/>
              <a:t>FWD and BWD cooling lines are selected on the open CO2 system side.</a:t>
            </a:r>
          </a:p>
          <a:p>
            <a:r>
              <a:rPr kumimoji="1" lang="en-US" altLang="ja-JP" dirty="0" smtClean="0"/>
              <a:t>All the necessary parts are under quotation now. They will be set up by the end of Oct.</a:t>
            </a:r>
          </a:p>
          <a:p>
            <a:endParaRPr kumimoji="1" lang="en-US" altLang="ja-JP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2599359" y="1788597"/>
            <a:ext cx="3932338" cy="238606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srgbClr val="FFFFFF"/>
              </a:solidFill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826474" y="4174658"/>
            <a:ext cx="59051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図 10" descr="IMG_50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20294" y="1986549"/>
            <a:ext cx="3827059" cy="2551373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1606260" y="3294882"/>
            <a:ext cx="706488" cy="8531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defTabSz="503880"/>
            <a:r>
              <a:rPr kumimoji="1" lang="en-US" altLang="ja-JP" sz="1984" dirty="0">
                <a:solidFill>
                  <a:prstClr val="black"/>
                </a:solidFill>
              </a:rPr>
              <a:t>open</a:t>
            </a:r>
          </a:p>
          <a:p>
            <a:pPr algn="ctr" defTabSz="503880"/>
            <a:r>
              <a:rPr kumimoji="1" lang="en-US" altLang="ja-JP" sz="1984" dirty="0">
                <a:solidFill>
                  <a:prstClr val="black"/>
                </a:solidFill>
              </a:rPr>
              <a:t>CO2</a:t>
            </a:r>
          </a:p>
          <a:p>
            <a:pPr algn="ctr" defTabSz="503880"/>
            <a:r>
              <a:rPr kumimoji="1" lang="en-US" altLang="ja-JP" sz="1984" dirty="0">
                <a:solidFill>
                  <a:prstClr val="black"/>
                </a:solidFill>
              </a:rPr>
              <a:t>system</a:t>
            </a:r>
            <a:endParaRPr kumimoji="1" lang="ja-JP" altLang="en-US" sz="1984" dirty="0">
              <a:solidFill>
                <a:prstClr val="black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012318" y="3494831"/>
            <a:ext cx="199950" cy="653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206682" y="3494831"/>
            <a:ext cx="199950" cy="653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692399" y="3174913"/>
            <a:ext cx="1986164" cy="3199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3880"/>
            <a:r>
              <a:rPr kumimoji="1" lang="en-US" altLang="ja-JP" sz="1323" dirty="0">
                <a:solidFill>
                  <a:prstClr val="black"/>
                </a:solidFill>
              </a:rPr>
              <a:t>ladder mount table</a:t>
            </a:r>
            <a:endParaRPr kumimoji="1" lang="ja-JP" altLang="en-US" sz="1323" dirty="0">
              <a:solidFill>
                <a:prstClr val="black"/>
              </a:solidFill>
            </a:endParaRPr>
          </a:p>
        </p:txBody>
      </p:sp>
      <p:sp>
        <p:nvSpPr>
          <p:cNvPr id="26" name="フリーフォーム 25"/>
          <p:cNvSpPr/>
          <p:nvPr/>
        </p:nvSpPr>
        <p:spPr>
          <a:xfrm>
            <a:off x="2330316" y="2490273"/>
            <a:ext cx="3410475" cy="1630231"/>
          </a:xfrm>
          <a:custGeom>
            <a:avLst/>
            <a:gdLst>
              <a:gd name="connsiteX0" fmla="*/ 0 w 3094571"/>
              <a:gd name="connsiteY0" fmla="*/ 1448661 h 1479227"/>
              <a:gd name="connsiteX1" fmla="*/ 68208 w 3094571"/>
              <a:gd name="connsiteY1" fmla="*/ 1451909 h 1479227"/>
              <a:gd name="connsiteX2" fmla="*/ 162401 w 3094571"/>
              <a:gd name="connsiteY2" fmla="*/ 1412932 h 1479227"/>
              <a:gd name="connsiteX3" fmla="*/ 198129 w 3094571"/>
              <a:gd name="connsiteY3" fmla="*/ 1305744 h 1479227"/>
              <a:gd name="connsiteX4" fmla="*/ 204625 w 3094571"/>
              <a:gd name="connsiteY4" fmla="*/ 756812 h 1479227"/>
              <a:gd name="connsiteX5" fmla="*/ 207873 w 3094571"/>
              <a:gd name="connsiteY5" fmla="*/ 191639 h 1479227"/>
              <a:gd name="connsiteX6" fmla="*/ 207873 w 3094571"/>
              <a:gd name="connsiteY6" fmla="*/ 77954 h 1479227"/>
              <a:gd name="connsiteX7" fmla="*/ 227361 w 3094571"/>
              <a:gd name="connsiteY7" fmla="*/ 9744 h 1479227"/>
              <a:gd name="connsiteX8" fmla="*/ 246850 w 3094571"/>
              <a:gd name="connsiteY8" fmla="*/ 0 h 1479227"/>
              <a:gd name="connsiteX9" fmla="*/ 276082 w 3094571"/>
              <a:gd name="connsiteY9" fmla="*/ 48721 h 1479227"/>
              <a:gd name="connsiteX10" fmla="*/ 279330 w 3094571"/>
              <a:gd name="connsiteY10" fmla="*/ 107188 h 1479227"/>
              <a:gd name="connsiteX11" fmla="*/ 282578 w 3094571"/>
              <a:gd name="connsiteY11" fmla="*/ 266345 h 1479227"/>
              <a:gd name="connsiteX12" fmla="*/ 289074 w 3094571"/>
              <a:gd name="connsiteY12" fmla="*/ 1136842 h 1479227"/>
              <a:gd name="connsiteX13" fmla="*/ 282578 w 3094571"/>
              <a:gd name="connsiteY13" fmla="*/ 1344721 h 1479227"/>
              <a:gd name="connsiteX14" fmla="*/ 318306 w 3094571"/>
              <a:gd name="connsiteY14" fmla="*/ 1429173 h 1479227"/>
              <a:gd name="connsiteX15" fmla="*/ 370274 w 3094571"/>
              <a:gd name="connsiteY15" fmla="*/ 1461654 h 1479227"/>
              <a:gd name="connsiteX16" fmla="*/ 493699 w 3094571"/>
              <a:gd name="connsiteY16" fmla="*/ 1468150 h 1479227"/>
              <a:gd name="connsiteX17" fmla="*/ 2562691 w 3094571"/>
              <a:gd name="connsiteY17" fmla="*/ 1474646 h 1479227"/>
              <a:gd name="connsiteX18" fmla="*/ 2945958 w 3094571"/>
              <a:gd name="connsiteY18" fmla="*/ 1474646 h 1479227"/>
              <a:gd name="connsiteX19" fmla="*/ 3069383 w 3094571"/>
              <a:gd name="connsiteY19" fmla="*/ 1416180 h 1479227"/>
              <a:gd name="connsiteX20" fmla="*/ 3092119 w 3094571"/>
              <a:gd name="connsiteY20" fmla="*/ 1338225 h 1479227"/>
              <a:gd name="connsiteX21" fmla="*/ 3092119 w 3094571"/>
              <a:gd name="connsiteY21" fmla="*/ 1276511 h 1479227"/>
              <a:gd name="connsiteX22" fmla="*/ 3075879 w 3094571"/>
              <a:gd name="connsiteY22" fmla="*/ 841263 h 1479227"/>
              <a:gd name="connsiteX23" fmla="*/ 3066135 w 3094571"/>
              <a:gd name="connsiteY23" fmla="*/ 649624 h 1479227"/>
              <a:gd name="connsiteX24" fmla="*/ 3059638 w 3094571"/>
              <a:gd name="connsiteY24" fmla="*/ 594406 h 14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94571" h="1479227">
                <a:moveTo>
                  <a:pt x="0" y="1448661"/>
                </a:moveTo>
                <a:cubicBezTo>
                  <a:pt x="20570" y="1453262"/>
                  <a:pt x="41141" y="1457864"/>
                  <a:pt x="68208" y="1451909"/>
                </a:cubicBezTo>
                <a:cubicBezTo>
                  <a:pt x="95275" y="1445954"/>
                  <a:pt x="140748" y="1437293"/>
                  <a:pt x="162401" y="1412932"/>
                </a:cubicBezTo>
                <a:cubicBezTo>
                  <a:pt x="184054" y="1388571"/>
                  <a:pt x="191092" y="1415097"/>
                  <a:pt x="198129" y="1305744"/>
                </a:cubicBezTo>
                <a:cubicBezTo>
                  <a:pt x="205166" y="1196391"/>
                  <a:pt x="203001" y="942496"/>
                  <a:pt x="204625" y="756812"/>
                </a:cubicBezTo>
                <a:cubicBezTo>
                  <a:pt x="206249" y="571128"/>
                  <a:pt x="207332" y="304782"/>
                  <a:pt x="207873" y="191639"/>
                </a:cubicBezTo>
                <a:cubicBezTo>
                  <a:pt x="208414" y="78496"/>
                  <a:pt x="204625" y="108270"/>
                  <a:pt x="207873" y="77954"/>
                </a:cubicBezTo>
                <a:cubicBezTo>
                  <a:pt x="211121" y="47638"/>
                  <a:pt x="220865" y="22736"/>
                  <a:pt x="227361" y="9744"/>
                </a:cubicBezTo>
                <a:cubicBezTo>
                  <a:pt x="233857" y="-3248"/>
                  <a:pt x="238730" y="-6496"/>
                  <a:pt x="246850" y="0"/>
                </a:cubicBezTo>
                <a:cubicBezTo>
                  <a:pt x="254970" y="6496"/>
                  <a:pt x="270669" y="30856"/>
                  <a:pt x="276082" y="48721"/>
                </a:cubicBezTo>
                <a:cubicBezTo>
                  <a:pt x="281495" y="66586"/>
                  <a:pt x="278247" y="70917"/>
                  <a:pt x="279330" y="107188"/>
                </a:cubicBezTo>
                <a:cubicBezTo>
                  <a:pt x="280413" y="143459"/>
                  <a:pt x="280954" y="94736"/>
                  <a:pt x="282578" y="266345"/>
                </a:cubicBezTo>
                <a:cubicBezTo>
                  <a:pt x="284202" y="437954"/>
                  <a:pt x="289074" y="957113"/>
                  <a:pt x="289074" y="1136842"/>
                </a:cubicBezTo>
                <a:cubicBezTo>
                  <a:pt x="289074" y="1316571"/>
                  <a:pt x="277706" y="1295999"/>
                  <a:pt x="282578" y="1344721"/>
                </a:cubicBezTo>
                <a:cubicBezTo>
                  <a:pt x="287450" y="1393443"/>
                  <a:pt x="303690" y="1409684"/>
                  <a:pt x="318306" y="1429173"/>
                </a:cubicBezTo>
                <a:cubicBezTo>
                  <a:pt x="332922" y="1448662"/>
                  <a:pt x="341042" y="1455158"/>
                  <a:pt x="370274" y="1461654"/>
                </a:cubicBezTo>
                <a:cubicBezTo>
                  <a:pt x="399506" y="1468150"/>
                  <a:pt x="493699" y="1468150"/>
                  <a:pt x="493699" y="1468150"/>
                </a:cubicBezTo>
                <a:lnTo>
                  <a:pt x="2562691" y="1474646"/>
                </a:lnTo>
                <a:cubicBezTo>
                  <a:pt x="2971401" y="1475729"/>
                  <a:pt x="2861509" y="1484390"/>
                  <a:pt x="2945958" y="1474646"/>
                </a:cubicBezTo>
                <a:cubicBezTo>
                  <a:pt x="3030407" y="1464902"/>
                  <a:pt x="3045023" y="1438917"/>
                  <a:pt x="3069383" y="1416180"/>
                </a:cubicBezTo>
                <a:cubicBezTo>
                  <a:pt x="3093743" y="1393443"/>
                  <a:pt x="3088330" y="1361503"/>
                  <a:pt x="3092119" y="1338225"/>
                </a:cubicBezTo>
                <a:cubicBezTo>
                  <a:pt x="3095908" y="1314947"/>
                  <a:pt x="3094826" y="1359338"/>
                  <a:pt x="3092119" y="1276511"/>
                </a:cubicBezTo>
                <a:cubicBezTo>
                  <a:pt x="3089412" y="1193684"/>
                  <a:pt x="3080210" y="945744"/>
                  <a:pt x="3075879" y="841263"/>
                </a:cubicBezTo>
                <a:cubicBezTo>
                  <a:pt x="3071548" y="736782"/>
                  <a:pt x="3068842" y="690767"/>
                  <a:pt x="3066135" y="649624"/>
                </a:cubicBezTo>
                <a:cubicBezTo>
                  <a:pt x="3063428" y="608481"/>
                  <a:pt x="3059638" y="594406"/>
                  <a:pt x="3059638" y="594406"/>
                </a:cubicBezTo>
              </a:path>
            </a:pathLst>
          </a:custGeom>
          <a:ln w="38100" cmpd="dbl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27" name="フリーフォーム 26"/>
          <p:cNvSpPr/>
          <p:nvPr/>
        </p:nvSpPr>
        <p:spPr>
          <a:xfrm>
            <a:off x="2323157" y="2400758"/>
            <a:ext cx="1331873" cy="1643898"/>
          </a:xfrm>
          <a:custGeom>
            <a:avLst/>
            <a:gdLst>
              <a:gd name="connsiteX0" fmla="*/ 0 w 1208505"/>
              <a:gd name="connsiteY0" fmla="*/ 1442185 h 1491628"/>
              <a:gd name="connsiteX1" fmla="*/ 51968 w 1208505"/>
              <a:gd name="connsiteY1" fmla="*/ 1442185 h 1491628"/>
              <a:gd name="connsiteX2" fmla="*/ 113681 w 1208505"/>
              <a:gd name="connsiteY2" fmla="*/ 1399959 h 1491628"/>
              <a:gd name="connsiteX3" fmla="*/ 136417 w 1208505"/>
              <a:gd name="connsiteY3" fmla="*/ 1315508 h 1491628"/>
              <a:gd name="connsiteX4" fmla="*/ 142913 w 1208505"/>
              <a:gd name="connsiteY4" fmla="*/ 1195328 h 1491628"/>
              <a:gd name="connsiteX5" fmla="*/ 155905 w 1208505"/>
              <a:gd name="connsiteY5" fmla="*/ 367057 h 1491628"/>
              <a:gd name="connsiteX6" fmla="*/ 159153 w 1208505"/>
              <a:gd name="connsiteY6" fmla="*/ 159177 h 1491628"/>
              <a:gd name="connsiteX7" fmla="*/ 178641 w 1208505"/>
              <a:gd name="connsiteY7" fmla="*/ 68230 h 1491628"/>
              <a:gd name="connsiteX8" fmla="*/ 250098 w 1208505"/>
              <a:gd name="connsiteY8" fmla="*/ 20 h 1491628"/>
              <a:gd name="connsiteX9" fmla="*/ 318306 w 1208505"/>
              <a:gd name="connsiteY9" fmla="*/ 61734 h 1491628"/>
              <a:gd name="connsiteX10" fmla="*/ 341042 w 1208505"/>
              <a:gd name="connsiteY10" fmla="*/ 123448 h 1491628"/>
              <a:gd name="connsiteX11" fmla="*/ 344290 w 1208505"/>
              <a:gd name="connsiteY11" fmla="*/ 240381 h 1491628"/>
              <a:gd name="connsiteX12" fmla="*/ 354034 w 1208505"/>
              <a:gd name="connsiteY12" fmla="*/ 1231057 h 1491628"/>
              <a:gd name="connsiteX13" fmla="*/ 354034 w 1208505"/>
              <a:gd name="connsiteY13" fmla="*/ 1383719 h 1491628"/>
              <a:gd name="connsiteX14" fmla="*/ 376770 w 1208505"/>
              <a:gd name="connsiteY14" fmla="*/ 1445433 h 1491628"/>
              <a:gd name="connsiteX15" fmla="*/ 431987 w 1208505"/>
              <a:gd name="connsiteY15" fmla="*/ 1484411 h 1491628"/>
              <a:gd name="connsiteX16" fmla="*/ 506691 w 1208505"/>
              <a:gd name="connsiteY16" fmla="*/ 1484411 h 1491628"/>
              <a:gd name="connsiteX17" fmla="*/ 623620 w 1208505"/>
              <a:gd name="connsiteY17" fmla="*/ 1490907 h 1491628"/>
              <a:gd name="connsiteX18" fmla="*/ 974407 w 1208505"/>
              <a:gd name="connsiteY18" fmla="*/ 1490907 h 1491628"/>
              <a:gd name="connsiteX19" fmla="*/ 1065352 w 1208505"/>
              <a:gd name="connsiteY19" fmla="*/ 1490907 h 1491628"/>
              <a:gd name="connsiteX20" fmla="*/ 1156296 w 1208505"/>
              <a:gd name="connsiteY20" fmla="*/ 1481162 h 1491628"/>
              <a:gd name="connsiteX21" fmla="*/ 1195273 w 1208505"/>
              <a:gd name="connsiteY21" fmla="*/ 1425944 h 1491628"/>
              <a:gd name="connsiteX22" fmla="*/ 1205017 w 1208505"/>
              <a:gd name="connsiteY22" fmla="*/ 1338245 h 1491628"/>
              <a:gd name="connsiteX23" fmla="*/ 1208265 w 1208505"/>
              <a:gd name="connsiteY23" fmla="*/ 1227809 h 1491628"/>
              <a:gd name="connsiteX24" fmla="*/ 1208265 w 1208505"/>
              <a:gd name="connsiteY24" fmla="*/ 805553 h 1491628"/>
              <a:gd name="connsiteX25" fmla="*/ 1208265 w 1208505"/>
              <a:gd name="connsiteY25" fmla="*/ 691869 h 14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08505" h="1491628">
                <a:moveTo>
                  <a:pt x="0" y="1442185"/>
                </a:moveTo>
                <a:cubicBezTo>
                  <a:pt x="16510" y="1445704"/>
                  <a:pt x="33021" y="1449223"/>
                  <a:pt x="51968" y="1442185"/>
                </a:cubicBezTo>
                <a:cubicBezTo>
                  <a:pt x="70915" y="1435147"/>
                  <a:pt x="99606" y="1421072"/>
                  <a:pt x="113681" y="1399959"/>
                </a:cubicBezTo>
                <a:cubicBezTo>
                  <a:pt x="127756" y="1378846"/>
                  <a:pt x="131545" y="1349613"/>
                  <a:pt x="136417" y="1315508"/>
                </a:cubicBezTo>
                <a:cubicBezTo>
                  <a:pt x="141289" y="1281403"/>
                  <a:pt x="139665" y="1353403"/>
                  <a:pt x="142913" y="1195328"/>
                </a:cubicBezTo>
                <a:cubicBezTo>
                  <a:pt x="146161" y="1037253"/>
                  <a:pt x="153198" y="539749"/>
                  <a:pt x="155905" y="367057"/>
                </a:cubicBezTo>
                <a:cubicBezTo>
                  <a:pt x="158612" y="194365"/>
                  <a:pt x="155364" y="208981"/>
                  <a:pt x="159153" y="159177"/>
                </a:cubicBezTo>
                <a:cubicBezTo>
                  <a:pt x="162942" y="109373"/>
                  <a:pt x="163484" y="94756"/>
                  <a:pt x="178641" y="68230"/>
                </a:cubicBezTo>
                <a:cubicBezTo>
                  <a:pt x="193799" y="41704"/>
                  <a:pt x="226821" y="1103"/>
                  <a:pt x="250098" y="20"/>
                </a:cubicBezTo>
                <a:cubicBezTo>
                  <a:pt x="273375" y="-1063"/>
                  <a:pt x="303149" y="41163"/>
                  <a:pt x="318306" y="61734"/>
                </a:cubicBezTo>
                <a:cubicBezTo>
                  <a:pt x="333463" y="82305"/>
                  <a:pt x="336711" y="93674"/>
                  <a:pt x="341042" y="123448"/>
                </a:cubicBezTo>
                <a:cubicBezTo>
                  <a:pt x="345373" y="153222"/>
                  <a:pt x="342125" y="55780"/>
                  <a:pt x="344290" y="240381"/>
                </a:cubicBezTo>
                <a:cubicBezTo>
                  <a:pt x="346455" y="424982"/>
                  <a:pt x="352410" y="1040501"/>
                  <a:pt x="354034" y="1231057"/>
                </a:cubicBezTo>
                <a:cubicBezTo>
                  <a:pt x="355658" y="1421613"/>
                  <a:pt x="350245" y="1347990"/>
                  <a:pt x="354034" y="1383719"/>
                </a:cubicBezTo>
                <a:cubicBezTo>
                  <a:pt x="357823" y="1419448"/>
                  <a:pt x="363778" y="1428651"/>
                  <a:pt x="376770" y="1445433"/>
                </a:cubicBezTo>
                <a:cubicBezTo>
                  <a:pt x="389762" y="1462215"/>
                  <a:pt x="410334" y="1477915"/>
                  <a:pt x="431987" y="1484411"/>
                </a:cubicBezTo>
                <a:cubicBezTo>
                  <a:pt x="453640" y="1490907"/>
                  <a:pt x="474752" y="1483328"/>
                  <a:pt x="506691" y="1484411"/>
                </a:cubicBezTo>
                <a:cubicBezTo>
                  <a:pt x="538630" y="1485494"/>
                  <a:pt x="545667" y="1489824"/>
                  <a:pt x="623620" y="1490907"/>
                </a:cubicBezTo>
                <a:cubicBezTo>
                  <a:pt x="701573" y="1491990"/>
                  <a:pt x="974407" y="1490907"/>
                  <a:pt x="974407" y="1490907"/>
                </a:cubicBezTo>
                <a:cubicBezTo>
                  <a:pt x="1048029" y="1490907"/>
                  <a:pt x="1035037" y="1492531"/>
                  <a:pt x="1065352" y="1490907"/>
                </a:cubicBezTo>
                <a:cubicBezTo>
                  <a:pt x="1095667" y="1489283"/>
                  <a:pt x="1134643" y="1491989"/>
                  <a:pt x="1156296" y="1481162"/>
                </a:cubicBezTo>
                <a:cubicBezTo>
                  <a:pt x="1177949" y="1470335"/>
                  <a:pt x="1187153" y="1449764"/>
                  <a:pt x="1195273" y="1425944"/>
                </a:cubicBezTo>
                <a:cubicBezTo>
                  <a:pt x="1203393" y="1402124"/>
                  <a:pt x="1202852" y="1371267"/>
                  <a:pt x="1205017" y="1338245"/>
                </a:cubicBezTo>
                <a:cubicBezTo>
                  <a:pt x="1207182" y="1305223"/>
                  <a:pt x="1207724" y="1316591"/>
                  <a:pt x="1208265" y="1227809"/>
                </a:cubicBezTo>
                <a:cubicBezTo>
                  <a:pt x="1208806" y="1139027"/>
                  <a:pt x="1208265" y="805553"/>
                  <a:pt x="1208265" y="805553"/>
                </a:cubicBezTo>
                <a:lnTo>
                  <a:pt x="1208265" y="691869"/>
                </a:lnTo>
              </a:path>
            </a:pathLst>
          </a:custGeom>
          <a:ln w="38100" cmpd="dbl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prstClr val="black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893693" y="3571517"/>
            <a:ext cx="1239955" cy="278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880"/>
            <a:r>
              <a:rPr kumimoji="1" lang="en-US" altLang="ja-JP" sz="1212" dirty="0">
                <a:solidFill>
                  <a:prstClr val="black"/>
                </a:solidFill>
              </a:rPr>
              <a:t>FWD inlet/outlet</a:t>
            </a:r>
            <a:endParaRPr kumimoji="1" lang="ja-JP" altLang="en-US" sz="1212" dirty="0">
              <a:solidFill>
                <a:prstClr val="black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975006" y="3542558"/>
            <a:ext cx="1250983" cy="278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880"/>
            <a:r>
              <a:rPr kumimoji="1" lang="en-US" altLang="ja-JP" sz="1212" dirty="0">
                <a:solidFill>
                  <a:prstClr val="black"/>
                </a:solidFill>
              </a:rPr>
              <a:t>BWD inlet/outlet</a:t>
            </a:r>
            <a:endParaRPr kumimoji="1" lang="ja-JP" altLang="en-US" sz="1212" dirty="0">
              <a:solidFill>
                <a:prstClr val="black"/>
              </a:solidFill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5678563" y="3174912"/>
            <a:ext cx="132381" cy="16915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srgbClr val="FFFFFF"/>
              </a:solidFill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3561857" y="3174912"/>
            <a:ext cx="130542" cy="19627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880"/>
            <a:endParaRPr kumimoji="1" lang="ja-JP" altLang="en-US" sz="1984">
              <a:solidFill>
                <a:srgbClr val="FFFF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897017" y="3057444"/>
            <a:ext cx="700833" cy="431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880"/>
            <a:r>
              <a:rPr kumimoji="1" lang="en-US" altLang="ja-JP" sz="1102" dirty="0">
                <a:solidFill>
                  <a:prstClr val="black"/>
                </a:solidFill>
              </a:rPr>
              <a:t>fixed on</a:t>
            </a:r>
          </a:p>
          <a:p>
            <a:pPr defTabSz="503880"/>
            <a:r>
              <a:rPr kumimoji="1" lang="en-US" altLang="ja-JP" sz="1102" dirty="0">
                <a:solidFill>
                  <a:prstClr val="black"/>
                </a:solidFill>
              </a:rPr>
              <a:t>the table</a:t>
            </a:r>
            <a:endParaRPr kumimoji="1" lang="ja-JP" altLang="en-US" sz="1102" dirty="0">
              <a:solidFill>
                <a:prstClr val="black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810945" y="3024916"/>
            <a:ext cx="700833" cy="431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880"/>
            <a:r>
              <a:rPr kumimoji="1" lang="en-US" altLang="ja-JP" sz="1102" dirty="0">
                <a:solidFill>
                  <a:prstClr val="black"/>
                </a:solidFill>
              </a:rPr>
              <a:t>fixed on</a:t>
            </a:r>
          </a:p>
          <a:p>
            <a:pPr defTabSz="503880"/>
            <a:r>
              <a:rPr kumimoji="1" lang="en-US" altLang="ja-JP" sz="1102" dirty="0">
                <a:solidFill>
                  <a:prstClr val="black"/>
                </a:solidFill>
              </a:rPr>
              <a:t>the table</a:t>
            </a:r>
            <a:endParaRPr kumimoji="1" lang="ja-JP" altLang="en-US" sz="1102" dirty="0">
              <a:solidFill>
                <a:prstClr val="black"/>
              </a:solidFill>
            </a:endParaRPr>
          </a:p>
        </p:txBody>
      </p:sp>
      <p:sp>
        <p:nvSpPr>
          <p:cNvPr id="35" name="片側の 2 つの角を切り取った四角形 34"/>
          <p:cNvSpPr/>
          <p:nvPr/>
        </p:nvSpPr>
        <p:spPr>
          <a:xfrm>
            <a:off x="2818597" y="3940695"/>
            <a:ext cx="743260" cy="233963"/>
          </a:xfrm>
          <a:prstGeom prst="snip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3880"/>
            <a:r>
              <a:rPr kumimoji="1" lang="en-US" altLang="ja-JP" sz="1323" dirty="0">
                <a:solidFill>
                  <a:prstClr val="black"/>
                </a:solidFill>
              </a:rPr>
              <a:t>cover</a:t>
            </a:r>
            <a:endParaRPr kumimoji="1" lang="ja-JP" altLang="en-US" sz="1323" dirty="0">
              <a:solidFill>
                <a:prstClr val="black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286967" y="1805817"/>
            <a:ext cx="2539478" cy="56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3880"/>
            <a:r>
              <a:rPr kumimoji="1" lang="en-US" altLang="ja-JP" sz="3086" b="1" dirty="0">
                <a:solidFill>
                  <a:prstClr val="black"/>
                </a:solidFill>
              </a:rPr>
              <a:t>B1 clean room</a:t>
            </a:r>
            <a:endParaRPr kumimoji="1" lang="ja-JP" altLang="en-US" sz="3086" b="1" dirty="0">
              <a:solidFill>
                <a:prstClr val="black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893797" y="1977525"/>
            <a:ext cx="735458" cy="49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03880"/>
            <a:r>
              <a:rPr kumimoji="1" lang="en-US" altLang="ja-JP" sz="1323" dirty="0">
                <a:solidFill>
                  <a:prstClr val="black"/>
                </a:solidFill>
              </a:rPr>
              <a:t>cable</a:t>
            </a:r>
          </a:p>
          <a:p>
            <a:pPr algn="ctr" defTabSz="503880"/>
            <a:r>
              <a:rPr kumimoji="1" lang="en-US" altLang="ja-JP" sz="1323" dirty="0">
                <a:solidFill>
                  <a:prstClr val="black"/>
                </a:solidFill>
              </a:rPr>
              <a:t>window</a:t>
            </a:r>
            <a:endParaRPr kumimoji="1" lang="ja-JP" altLang="en-US" sz="1323" dirty="0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 rot="1793238">
            <a:off x="8837056" y="1263057"/>
            <a:ext cx="987972" cy="3678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Katsuro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Safety interlock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4060" y="1402091"/>
            <a:ext cx="8649811" cy="5765251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We had a small accident:</a:t>
            </a:r>
          </a:p>
          <a:p>
            <a:pPr lvl="1"/>
            <a:r>
              <a:rPr kumimoji="1" lang="en-US" altLang="ja-JP" dirty="0" smtClean="0"/>
              <a:t>CO2 system was turned off while the heater to the dummy load was kept on.</a:t>
            </a:r>
          </a:p>
          <a:p>
            <a:pPr lvl="1"/>
            <a:r>
              <a:rPr lang="en-US" altLang="ja-JP" dirty="0" smtClean="0"/>
              <a:t>Fortunately, </a:t>
            </a:r>
            <a:r>
              <a:rPr lang="en-US" altLang="ja-JP" dirty="0"/>
              <a:t>before smoke or </a:t>
            </a:r>
            <a:r>
              <a:rPr lang="en-US" altLang="ja-JP" dirty="0" smtClean="0"/>
              <a:t>fire, w</a:t>
            </a:r>
            <a:r>
              <a:rPr kumimoji="1" lang="en-US" altLang="ja-JP" dirty="0" smtClean="0"/>
              <a:t>e notice it with a bad smell from the load.</a:t>
            </a:r>
          </a:p>
          <a:p>
            <a:pPr lvl="1"/>
            <a:r>
              <a:rPr kumimoji="1" lang="en-US" altLang="ja-JP" dirty="0" smtClean="0"/>
              <a:t>The same accident happened when Lukas tested the system.</a:t>
            </a:r>
          </a:p>
          <a:p>
            <a:r>
              <a:rPr kumimoji="1" lang="en-US" altLang="ja-JP" dirty="0" smtClean="0"/>
              <a:t>Possible solutions:</a:t>
            </a:r>
          </a:p>
          <a:p>
            <a:pPr lvl="1"/>
            <a:r>
              <a:rPr lang="en-US" altLang="ja-JP" dirty="0" smtClean="0"/>
              <a:t>Interlock signal from the temperature sensor on the load.</a:t>
            </a:r>
          </a:p>
          <a:p>
            <a:pPr lvl="2"/>
            <a:r>
              <a:rPr lang="en-US" altLang="ja-JP" dirty="0" smtClean="0"/>
              <a:t>We will implement it soon.</a:t>
            </a:r>
          </a:p>
          <a:p>
            <a:pPr lvl="1"/>
            <a:r>
              <a:rPr kumimoji="1" lang="en-US" altLang="ja-JP" dirty="0" smtClean="0"/>
              <a:t>Interlock signal from the open CO2 system</a:t>
            </a:r>
          </a:p>
          <a:p>
            <a:pPr lvl="2"/>
            <a:r>
              <a:rPr kumimoji="1" lang="en-US" altLang="ja-JP" dirty="0" smtClean="0"/>
              <a:t>Currently, </a:t>
            </a:r>
            <a:r>
              <a:rPr lang="en-US" altLang="ja-JP" dirty="0" smtClean="0"/>
              <a:t>there is no such output from the system, which indicates whether the system is running properly or not.</a:t>
            </a:r>
          </a:p>
          <a:p>
            <a:pPr lvl="2"/>
            <a:r>
              <a:rPr lang="en-US" altLang="ja-JP" dirty="0" smtClean="0"/>
              <a:t>It is good that </a:t>
            </a:r>
            <a:r>
              <a:rPr lang="en-US" altLang="ja-JP" dirty="0"/>
              <a:t>the system has </a:t>
            </a:r>
            <a:r>
              <a:rPr lang="en-US" altLang="ja-JP" dirty="0" smtClean="0"/>
              <a:t>such output for safety purpose, and this makes the system simple.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6C648-21E2-A34D-AF02-A860F6B3B4DF}" type="slidenum">
              <a:rPr lang="ja-JP" altLang="en-US" smtClean="0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rot="1793238">
            <a:off x="8837056" y="1263057"/>
            <a:ext cx="987972" cy="3678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Katsuro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Thanks for your attention 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96" name="Bild 195"/>
          <p:cNvPicPr/>
          <p:nvPr/>
        </p:nvPicPr>
        <p:blipFill>
          <a:blip r:embed="rId2"/>
          <a:stretch/>
        </p:blipFill>
        <p:spPr>
          <a:xfrm>
            <a:off x="2386260" y="1764000"/>
            <a:ext cx="5303520" cy="4693080"/>
          </a:xfrm>
          <a:prstGeom prst="rect">
            <a:avLst/>
          </a:prstGeom>
          <a:ln>
            <a:noFill/>
          </a:ln>
        </p:spPr>
      </p:pic>
      <p:sp>
        <p:nvSpPr>
          <p:cNvPr id="197" name="TextShape 2"/>
          <p:cNvSpPr txBox="1"/>
          <p:nvPr/>
        </p:nvSpPr>
        <p:spPr>
          <a:xfrm>
            <a:off x="1119600" y="6492240"/>
            <a:ext cx="82296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Created and designed by Florian Buchsteiner, Lukas Bulla and Markus Friedl </a:t>
            </a:r>
          </a:p>
        </p:txBody>
      </p:sp>
      <p:sp>
        <p:nvSpPr>
          <p:cNvPr id="28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28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Cooling Box - Schematic</a:t>
            </a:r>
          </a:p>
        </p:txBody>
      </p:sp>
      <p:pic>
        <p:nvPicPr>
          <p:cNvPr id="133" name="Bild 132"/>
          <p:cNvPicPr/>
          <p:nvPr/>
        </p:nvPicPr>
        <p:blipFill>
          <a:blip r:embed="rId2"/>
          <a:stretch/>
        </p:blipFill>
        <p:spPr>
          <a:xfrm>
            <a:off x="1622700" y="1990987"/>
            <a:ext cx="6830640" cy="5243040"/>
          </a:xfrm>
          <a:prstGeom prst="rect">
            <a:avLst/>
          </a:prstGeom>
          <a:ln>
            <a:noFill/>
          </a:ln>
        </p:spPr>
      </p:pic>
      <p:sp>
        <p:nvSpPr>
          <p:cNvPr id="4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Bild 133"/>
          <p:cNvPicPr/>
          <p:nvPr/>
        </p:nvPicPr>
        <p:blipFill>
          <a:blip r:embed="rId3"/>
          <a:stretch/>
        </p:blipFill>
        <p:spPr>
          <a:xfrm>
            <a:off x="1473645" y="954330"/>
            <a:ext cx="7130160" cy="6608520"/>
          </a:xfrm>
          <a:prstGeom prst="rect">
            <a:avLst/>
          </a:prstGeom>
          <a:ln>
            <a:noFill/>
          </a:ln>
        </p:spPr>
      </p:pic>
      <p:sp>
        <p:nvSpPr>
          <p:cNvPr id="3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503640" y="1008000"/>
            <a:ext cx="9068760" cy="756000"/>
          </a:xfrm>
        </p:spPr>
        <p:txBody>
          <a:bodyPr/>
          <a:lstStyle/>
          <a:p>
            <a:r>
              <a:rPr lang="en-US" sz="3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Cooling Box - </a:t>
            </a:r>
            <a:r>
              <a:rPr lang="en-US" sz="3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Components</a:t>
            </a:r>
            <a:endParaRPr lang="en-US" sz="32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Heat-exchanger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200 bar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Heater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4 x 260 W @ 200V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Motor-valves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10 turns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20 positions</a:t>
            </a: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endParaRPr lang="en-US" sz="221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+/- 0.2 </a:t>
            </a:r>
            <a:r>
              <a:rPr lang="en-US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%</a:t>
            </a:r>
            <a:endParaRPr lang="en-US" sz="221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/>
          </p:nvPr>
        </p:nvSpPr>
        <p:spPr>
          <a:xfrm>
            <a:off x="5146920" y="1764000"/>
            <a:ext cx="4425480" cy="5243040"/>
          </a:xfrm>
        </p:spPr>
        <p:txBody>
          <a:bodyPr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Pressure-sensors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</a:t>
            </a:r>
            <a:r>
              <a:rPr lang="en-US" spc="-1" baseline="-33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op</a:t>
            </a: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: 0 – 59 bar</a:t>
            </a:r>
            <a:endParaRPr lang="en-US" sz="2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+/- 0.8%</a:t>
            </a:r>
            <a:endParaRPr lang="en-US" sz="2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Thermocouples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Type: K</a:t>
            </a:r>
            <a:endParaRPr lang="en-US" sz="2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</a:t>
            </a:r>
            <a:r>
              <a:rPr lang="en-US" spc="-1" baseline="-3300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range</a:t>
            </a: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: –75°C to +250°C</a:t>
            </a:r>
            <a:endParaRPr lang="en-US" sz="2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Mass flow meter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Coriolis type</a:t>
            </a:r>
            <a:endParaRPr lang="en-US" sz="2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Range 0-20 g/s</a:t>
            </a:r>
            <a:endParaRPr lang="en-US" sz="2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endParaRPr lang="en-US" dirty="0"/>
          </a:p>
        </p:txBody>
      </p:sp>
      <p:sp>
        <p:nvSpPr>
          <p:cNvPr id="6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Cooling Box - Components</a:t>
            </a:r>
          </a:p>
        </p:txBody>
      </p:sp>
      <p:sp>
        <p:nvSpPr>
          <p:cNvPr id="140" name="TextShape 2"/>
          <p:cNvSpPr txBox="1"/>
          <p:nvPr/>
        </p:nvSpPr>
        <p:spPr>
          <a:xfrm>
            <a:off x="503640" y="176400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Dew-point (not very precise) 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Temperature and relative humidity measured</a:t>
            </a: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Humidity - Temperature sensor (cheap):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Temperature tolerance: -/+ 1°C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Humidity tolerance: -/+ 5%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Sensors not directly on cooling </a:t>
            </a:r>
            <a:r>
              <a:rPr lang="en-US" sz="221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pipe</a:t>
            </a:r>
            <a:endParaRPr lang="en-US" sz="221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Calculation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RH...relative humidity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T...Temperature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Alpha, beta ...Magnus parameters</a:t>
            </a:r>
            <a:r>
              <a:rPr lang="en-US" sz="221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</a:t>
            </a:r>
            <a:endParaRPr lang="en-US" sz="221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41" name="Bild 140"/>
          <p:cNvPicPr/>
          <p:nvPr/>
        </p:nvPicPr>
        <p:blipFill>
          <a:blip r:embed="rId2"/>
          <a:stretch/>
        </p:blipFill>
        <p:spPr>
          <a:xfrm>
            <a:off x="5888800" y="5142373"/>
            <a:ext cx="3199320" cy="1336320"/>
          </a:xfrm>
          <a:prstGeom prst="rect">
            <a:avLst/>
          </a:prstGeom>
          <a:ln>
            <a:noFill/>
          </a:ln>
        </p:spPr>
      </p:pic>
      <p:sp>
        <p:nvSpPr>
          <p:cNvPr id="5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Cooling Box – Safety Components</a:t>
            </a:r>
          </a:p>
        </p:txBody>
      </p:sp>
      <p:sp>
        <p:nvSpPr>
          <p:cNvPr id="143" name="TextShape 2"/>
          <p:cNvSpPr txBox="1"/>
          <p:nvPr/>
        </p:nvSpPr>
        <p:spPr>
          <a:xfrm>
            <a:off x="581040" y="2163600"/>
            <a:ext cx="8794440" cy="3139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Pressure relief valve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Gauged at 70 </a:t>
            </a:r>
            <a:r>
              <a:rPr lang="en-US" sz="221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bar 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endParaRPr lang="en-US" sz="221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Burst disk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130 bar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4147643" y="1859300"/>
            <a:ext cx="5548150" cy="5178999"/>
            <a:chOff x="4977960" y="2016955"/>
            <a:chExt cx="4494751" cy="4195689"/>
          </a:xfrm>
        </p:grpSpPr>
        <p:pic>
          <p:nvPicPr>
            <p:cNvPr id="144" name="Bild 143"/>
            <p:cNvPicPr/>
            <p:nvPr/>
          </p:nvPicPr>
          <p:blipFill>
            <a:blip r:embed="rId2"/>
            <a:stretch/>
          </p:blipFill>
          <p:spPr>
            <a:xfrm rot="21506400">
              <a:off x="4977960" y="2016955"/>
              <a:ext cx="4494751" cy="4195689"/>
            </a:xfrm>
            <a:prstGeom prst="rect">
              <a:avLst/>
            </a:prstGeom>
            <a:ln>
              <a:noFill/>
            </a:ln>
          </p:spPr>
        </p:pic>
        <p:sp>
          <p:nvSpPr>
            <p:cNvPr id="145" name="CustomShape 3"/>
            <p:cNvSpPr/>
            <p:nvPr/>
          </p:nvSpPr>
          <p:spPr>
            <a:xfrm>
              <a:off x="7955280" y="2651760"/>
              <a:ext cx="457200" cy="457200"/>
            </a:xfrm>
            <a:prstGeom prst="ellipse">
              <a:avLst/>
            </a:prstGeom>
            <a:noFill/>
            <a:ln w="2916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6" name="CustomShape 4"/>
            <p:cNvSpPr/>
            <p:nvPr/>
          </p:nvSpPr>
          <p:spPr>
            <a:xfrm>
              <a:off x="8503920" y="5212080"/>
              <a:ext cx="457200" cy="457200"/>
            </a:xfrm>
            <a:prstGeom prst="ellipse">
              <a:avLst/>
            </a:prstGeom>
            <a:noFill/>
            <a:ln w="2916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5"/>
            <p:cNvSpPr/>
            <p:nvPr/>
          </p:nvSpPr>
          <p:spPr>
            <a:xfrm>
              <a:off x="6766560" y="3840480"/>
              <a:ext cx="274320" cy="274320"/>
            </a:xfrm>
            <a:prstGeom prst="ellipse">
              <a:avLst/>
            </a:prstGeom>
            <a:noFill/>
            <a:ln w="2916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6"/>
            <p:cNvSpPr/>
            <p:nvPr/>
          </p:nvSpPr>
          <p:spPr>
            <a:xfrm>
              <a:off x="7955280" y="3383280"/>
              <a:ext cx="274320" cy="365760"/>
            </a:xfrm>
            <a:prstGeom prst="ellipse">
              <a:avLst/>
            </a:prstGeom>
            <a:noFill/>
            <a:ln w="2916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9" name="CustomShape 7"/>
            <p:cNvSpPr/>
            <p:nvPr/>
          </p:nvSpPr>
          <p:spPr>
            <a:xfrm>
              <a:off x="7040880" y="3657600"/>
              <a:ext cx="274320" cy="274320"/>
            </a:xfrm>
            <a:prstGeom prst="ellipse">
              <a:avLst/>
            </a:prstGeom>
            <a:noFill/>
            <a:ln w="2916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0" name="CustomShape 8"/>
            <p:cNvSpPr/>
            <p:nvPr/>
          </p:nvSpPr>
          <p:spPr>
            <a:xfrm>
              <a:off x="7315200" y="5303520"/>
              <a:ext cx="365760" cy="365760"/>
            </a:xfrm>
            <a:prstGeom prst="ellipse">
              <a:avLst/>
            </a:prstGeom>
            <a:noFill/>
            <a:ln w="2916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Cooling Box – Pressure 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Tests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437760" y="1920600"/>
            <a:ext cx="9068760" cy="524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Setup tested with 140 bar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Test liquid: distilled water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Burst disks (200bar) 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Relief valve (gauged at 300 bar)</a:t>
            </a:r>
          </a:p>
          <a:p>
            <a:pPr>
              <a:lnSpc>
                <a:spcPct val="150000"/>
              </a:lnSpc>
            </a:pPr>
            <a:endParaRPr lang="en-US" sz="265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  <a:p>
            <a:pPr marL="432000" indent="-324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5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Setup tested with 70 bar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Test liquid: distilled water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Burst disks (130bar)</a:t>
            </a:r>
          </a:p>
          <a:p>
            <a:pPr marL="864000" lvl="1" indent="-324000">
              <a:lnSpc>
                <a:spcPct val="150000"/>
              </a:lnSpc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21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Final configuration of Relief </a:t>
            </a:r>
            <a:r>
              <a:rPr lang="en-US" sz="221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valves </a:t>
            </a:r>
            <a:endParaRPr lang="en-US" sz="221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53" name="Bild 152"/>
          <p:cNvPicPr/>
          <p:nvPr/>
        </p:nvPicPr>
        <p:blipFill>
          <a:blip r:embed="rId2"/>
          <a:stretch/>
        </p:blipFill>
        <p:spPr>
          <a:xfrm rot="16200000">
            <a:off x="5593680" y="2542320"/>
            <a:ext cx="5164200" cy="3188880"/>
          </a:xfrm>
          <a:prstGeom prst="rect">
            <a:avLst/>
          </a:prstGeom>
          <a:ln>
            <a:noFill/>
          </a:ln>
        </p:spPr>
      </p:pic>
      <p:sp>
        <p:nvSpPr>
          <p:cNvPr id="5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503640" y="1008000"/>
            <a:ext cx="9068760" cy="75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Cooling Box – Pressure 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Tests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rbel"/>
            </a:endParaRPr>
          </a:p>
        </p:txBody>
      </p:sp>
      <p:pic>
        <p:nvPicPr>
          <p:cNvPr id="155" name="Bild 154"/>
          <p:cNvPicPr/>
          <p:nvPr/>
        </p:nvPicPr>
        <p:blipFill>
          <a:blip r:embed="rId2"/>
          <a:stretch/>
        </p:blipFill>
        <p:spPr>
          <a:xfrm>
            <a:off x="4296240" y="4207320"/>
            <a:ext cx="5689080" cy="3201840"/>
          </a:xfrm>
          <a:prstGeom prst="rect">
            <a:avLst/>
          </a:prstGeom>
          <a:ln>
            <a:noFill/>
          </a:ln>
        </p:spPr>
      </p:pic>
      <p:pic>
        <p:nvPicPr>
          <p:cNvPr id="156" name="Bild 155"/>
          <p:cNvPicPr/>
          <p:nvPr/>
        </p:nvPicPr>
        <p:blipFill>
          <a:blip r:embed="rId3"/>
          <a:stretch/>
        </p:blipFill>
        <p:spPr>
          <a:xfrm>
            <a:off x="86400" y="1829160"/>
            <a:ext cx="5187960" cy="3843000"/>
          </a:xfrm>
          <a:prstGeom prst="rect">
            <a:avLst/>
          </a:prstGeom>
          <a:ln>
            <a:noFill/>
          </a:ln>
        </p:spPr>
      </p:pic>
      <p:sp>
        <p:nvSpPr>
          <p:cNvPr id="157" name="CustomShape 2"/>
          <p:cNvSpPr/>
          <p:nvPr/>
        </p:nvSpPr>
        <p:spPr>
          <a:xfrm>
            <a:off x="7955280" y="5577840"/>
            <a:ext cx="1371600" cy="1371600"/>
          </a:xfrm>
          <a:prstGeom prst="ellipse">
            <a:avLst/>
          </a:prstGeom>
          <a:noFill/>
          <a:ln w="572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Foliennummernplatzhalter 3"/>
          <p:cNvSpPr txBox="1">
            <a:spLocks/>
          </p:cNvSpPr>
          <p:nvPr/>
        </p:nvSpPr>
        <p:spPr>
          <a:xfrm>
            <a:off x="9572400" y="7081564"/>
            <a:ext cx="585952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ference_Katsuro">
  <a:themeElements>
    <a:clrScheme name="Katsuro-Presentation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FFC000"/>
      </a:accent1>
      <a:accent2>
        <a:srgbClr val="0070C0"/>
      </a:accent2>
      <a:accent3>
        <a:srgbClr val="FFFF00"/>
      </a:accent3>
      <a:accent4>
        <a:srgbClr val="92D050"/>
      </a:accent4>
      <a:accent5>
        <a:srgbClr val="00B050"/>
      </a:accent5>
      <a:accent6>
        <a:srgbClr val="FF0000"/>
      </a:accent6>
      <a:hlink>
        <a:srgbClr val="33CC33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kios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BCEB1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3E3D5"/>
        </a:accent5>
        <a:accent6>
          <a:srgbClr val="2D5C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B727"/>
        </a:accent1>
        <a:accent2>
          <a:srgbClr val="4F78BA"/>
        </a:accent2>
        <a:accent3>
          <a:srgbClr val="FFFFFF"/>
        </a:accent3>
        <a:accent4>
          <a:srgbClr val="000000"/>
        </a:accent4>
        <a:accent5>
          <a:srgbClr val="FFD8AC"/>
        </a:accent5>
        <a:accent6>
          <a:srgbClr val="476CA8"/>
        </a:accent6>
        <a:hlink>
          <a:srgbClr val="93CE4C"/>
        </a:hlink>
        <a:folHlink>
          <a:srgbClr val="FF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DDD7"/>
        </a:accent1>
        <a:accent2>
          <a:srgbClr val="4454CE"/>
        </a:accent2>
        <a:accent3>
          <a:srgbClr val="FFFFFF"/>
        </a:accent3>
        <a:accent4>
          <a:srgbClr val="000000"/>
        </a:accent4>
        <a:accent5>
          <a:srgbClr val="B7EBE8"/>
        </a:accent5>
        <a:accent6>
          <a:srgbClr val="3D4BBA"/>
        </a:accent6>
        <a:hlink>
          <a:srgbClr val="9999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onference_Katsuro">
  <a:themeElements>
    <a:clrScheme name="Katsuro-Presentation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FFC000"/>
      </a:accent1>
      <a:accent2>
        <a:srgbClr val="0070C0"/>
      </a:accent2>
      <a:accent3>
        <a:srgbClr val="FFFF00"/>
      </a:accent3>
      <a:accent4>
        <a:srgbClr val="92D050"/>
      </a:accent4>
      <a:accent5>
        <a:srgbClr val="00B050"/>
      </a:accent5>
      <a:accent6>
        <a:srgbClr val="FF0000"/>
      </a:accent6>
      <a:hlink>
        <a:srgbClr val="33CC33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kios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BCEB1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3E3D5"/>
        </a:accent5>
        <a:accent6>
          <a:srgbClr val="2D5C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B727"/>
        </a:accent1>
        <a:accent2>
          <a:srgbClr val="4F78BA"/>
        </a:accent2>
        <a:accent3>
          <a:srgbClr val="FFFFFF"/>
        </a:accent3>
        <a:accent4>
          <a:srgbClr val="000000"/>
        </a:accent4>
        <a:accent5>
          <a:srgbClr val="FFD8AC"/>
        </a:accent5>
        <a:accent6>
          <a:srgbClr val="476CA8"/>
        </a:accent6>
        <a:hlink>
          <a:srgbClr val="93CE4C"/>
        </a:hlink>
        <a:folHlink>
          <a:srgbClr val="FF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DDD7"/>
        </a:accent1>
        <a:accent2>
          <a:srgbClr val="4454CE"/>
        </a:accent2>
        <a:accent3>
          <a:srgbClr val="FFFFFF"/>
        </a:accent3>
        <a:accent4>
          <a:srgbClr val="000000"/>
        </a:accent4>
        <a:accent5>
          <a:srgbClr val="B7EBE8"/>
        </a:accent5>
        <a:accent6>
          <a:srgbClr val="3D4BBA"/>
        </a:accent6>
        <a:hlink>
          <a:srgbClr val="9999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onference_Katsuro">
  <a:themeElements>
    <a:clrScheme name="Katsuro-Presentation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FFC000"/>
      </a:accent1>
      <a:accent2>
        <a:srgbClr val="0070C0"/>
      </a:accent2>
      <a:accent3>
        <a:srgbClr val="FFFF00"/>
      </a:accent3>
      <a:accent4>
        <a:srgbClr val="92D050"/>
      </a:accent4>
      <a:accent5>
        <a:srgbClr val="00B050"/>
      </a:accent5>
      <a:accent6>
        <a:srgbClr val="FF0000"/>
      </a:accent6>
      <a:hlink>
        <a:srgbClr val="33CC33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kios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BCEB1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3E3D5"/>
        </a:accent5>
        <a:accent6>
          <a:srgbClr val="2D5C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B727"/>
        </a:accent1>
        <a:accent2>
          <a:srgbClr val="4F78BA"/>
        </a:accent2>
        <a:accent3>
          <a:srgbClr val="FFFFFF"/>
        </a:accent3>
        <a:accent4>
          <a:srgbClr val="000000"/>
        </a:accent4>
        <a:accent5>
          <a:srgbClr val="FFD8AC"/>
        </a:accent5>
        <a:accent6>
          <a:srgbClr val="476CA8"/>
        </a:accent6>
        <a:hlink>
          <a:srgbClr val="93CE4C"/>
        </a:hlink>
        <a:folHlink>
          <a:srgbClr val="FF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DDD7"/>
        </a:accent1>
        <a:accent2>
          <a:srgbClr val="4454CE"/>
        </a:accent2>
        <a:accent3>
          <a:srgbClr val="FFFFFF"/>
        </a:accent3>
        <a:accent4>
          <a:srgbClr val="000000"/>
        </a:accent4>
        <a:accent5>
          <a:srgbClr val="B7EBE8"/>
        </a:accent5>
        <a:accent6>
          <a:srgbClr val="3D4BBA"/>
        </a:accent6>
        <a:hlink>
          <a:srgbClr val="9999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986</Words>
  <Application>Microsoft Macintosh PowerPoint</Application>
  <PresentationFormat>Benutzerdefiniert</PresentationFormat>
  <Paragraphs>229</Paragraphs>
  <Slides>28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28</vt:i4>
      </vt:variant>
    </vt:vector>
  </HeadingPairs>
  <TitlesOfParts>
    <vt:vector size="43" baseType="lpstr">
      <vt:lpstr>Calibri</vt:lpstr>
      <vt:lpstr>Consolas</vt:lpstr>
      <vt:lpstr>Corbel</vt:lpstr>
      <vt:lpstr>DejaVu Sans</vt:lpstr>
      <vt:lpstr>ＭＳ Ｐゴシック</vt:lpstr>
      <vt:lpstr>Symbol</vt:lpstr>
      <vt:lpstr>Times New Roman</vt:lpstr>
      <vt:lpstr>Verdana</vt:lpstr>
      <vt:lpstr>Wingdings</vt:lpstr>
      <vt:lpstr>Arial</vt:lpstr>
      <vt:lpstr>Office Theme</vt:lpstr>
      <vt:lpstr>Office Theme</vt:lpstr>
      <vt:lpstr>Conference_Katsuro</vt:lpstr>
      <vt:lpstr>1_Conference_Katsuro</vt:lpstr>
      <vt:lpstr>2_Conference_Katsuro</vt:lpstr>
      <vt:lpstr>PowerPoint-Präsentation</vt:lpstr>
      <vt:lpstr>PowerPoint-Präsentation</vt:lpstr>
      <vt:lpstr>PowerPoint-Präsentation</vt:lpstr>
      <vt:lpstr>PowerPoint-Präsentation</vt:lpstr>
      <vt:lpstr>Cooling Box - Components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CO2 cooling system setup at KEK B1</vt:lpstr>
      <vt:lpstr>Future open CO2 system setup in clean room</vt:lpstr>
      <vt:lpstr>Safety interlock system</vt:lpstr>
      <vt:lpstr>PowerPoint-Präsentation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lukas </dc:creator>
  <dc:description/>
  <cp:lastModifiedBy>Flo Bux</cp:lastModifiedBy>
  <cp:revision>60</cp:revision>
  <dcterms:created xsi:type="dcterms:W3CDTF">2016-06-14T18:27:30Z</dcterms:created>
  <dcterms:modified xsi:type="dcterms:W3CDTF">2016-09-15T07:36:06Z</dcterms:modified>
  <dc:language>en-US</dc:language>
</cp:coreProperties>
</file>