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50" r:id="rId1"/>
  </p:sldMasterIdLst>
  <p:notesMasterIdLst>
    <p:notesMasterId r:id="rId11"/>
  </p:notesMasterIdLst>
  <p:sldIdLst>
    <p:sldId id="629" r:id="rId2"/>
    <p:sldId id="657" r:id="rId3"/>
    <p:sldId id="646" r:id="rId4"/>
    <p:sldId id="652" r:id="rId5"/>
    <p:sldId id="653" r:id="rId6"/>
    <p:sldId id="656" r:id="rId7"/>
    <p:sldId id="654" r:id="rId8"/>
    <p:sldId id="648" r:id="rId9"/>
    <p:sldId id="651" r:id="rId10"/>
  </p:sldIdLst>
  <p:sldSz cx="9144000" cy="6858000" type="screen4x3"/>
  <p:notesSz cx="6794500" cy="9906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43D3"/>
    <a:srgbClr val="FF00FF"/>
    <a:srgbClr val="FFFF00"/>
    <a:srgbClr val="3399FF"/>
    <a:srgbClr val="000000"/>
    <a:srgbClr val="FF0000"/>
    <a:srgbClr val="B2B2B2"/>
    <a:srgbClr val="FFCC00"/>
    <a:srgbClr val="FF6600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4567" autoAdjust="0"/>
    <p:restoredTop sz="99492" autoAdjust="0"/>
  </p:normalViewPr>
  <p:slideViewPr>
    <p:cSldViewPr>
      <p:cViewPr varScale="1">
        <p:scale>
          <a:sx n="66" d="100"/>
          <a:sy n="66" d="100"/>
        </p:scale>
        <p:origin x="-108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4" d="100"/>
          <a:sy n="54" d="100"/>
        </p:scale>
        <p:origin x="-2670" y="-102"/>
      </p:cViewPr>
      <p:guideLst>
        <p:guide orient="horz" pos="3120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Tabelle2!$F$1</c:f>
              <c:strCache>
                <c:ptCount val="1"/>
                <c:pt idx="0">
                  <c:v>Weight(g)</c:v>
                </c:pt>
              </c:strCache>
            </c:strRef>
          </c:tx>
          <c:spPr>
            <a:ln w="28575">
              <a:noFill/>
            </a:ln>
          </c:spPr>
          <c:xVal>
            <c:numRef>
              <c:f>Tabelle2!$C$2:$C$15</c:f>
              <c:numCache>
                <c:formatCode>General</c:formatCode>
                <c:ptCount val="14"/>
                <c:pt idx="0">
                  <c:v>20</c:v>
                </c:pt>
                <c:pt idx="1">
                  <c:v>580</c:v>
                </c:pt>
                <c:pt idx="2">
                  <c:v>510</c:v>
                </c:pt>
                <c:pt idx="3">
                  <c:v>1080</c:v>
                </c:pt>
                <c:pt idx="4">
                  <c:v>6710</c:v>
                </c:pt>
                <c:pt idx="5">
                  <c:v>6690</c:v>
                </c:pt>
                <c:pt idx="6">
                  <c:v>12350</c:v>
                </c:pt>
                <c:pt idx="7">
                  <c:v>17950</c:v>
                </c:pt>
                <c:pt idx="8">
                  <c:v>12330</c:v>
                </c:pt>
                <c:pt idx="9">
                  <c:v>17930</c:v>
                </c:pt>
                <c:pt idx="10">
                  <c:v>23680</c:v>
                </c:pt>
                <c:pt idx="11">
                  <c:v>1100</c:v>
                </c:pt>
                <c:pt idx="12">
                  <c:v>1070</c:v>
                </c:pt>
                <c:pt idx="13">
                  <c:v>1070</c:v>
                </c:pt>
              </c:numCache>
            </c:numRef>
          </c:xVal>
          <c:yVal>
            <c:numRef>
              <c:f>Tabelle2!$F$2:$F$15</c:f>
              <c:numCache>
                <c:formatCode>General</c:formatCode>
                <c:ptCount val="14"/>
                <c:pt idx="0">
                  <c:v>0</c:v>
                </c:pt>
                <c:pt idx="1">
                  <c:v>615</c:v>
                </c:pt>
                <c:pt idx="2">
                  <c:v>515</c:v>
                </c:pt>
                <c:pt idx="3">
                  <c:v>1130</c:v>
                </c:pt>
                <c:pt idx="4">
                  <c:v>6720</c:v>
                </c:pt>
                <c:pt idx="5">
                  <c:v>6720</c:v>
                </c:pt>
                <c:pt idx="6">
                  <c:v>12325</c:v>
                </c:pt>
                <c:pt idx="7">
                  <c:v>17915</c:v>
                </c:pt>
                <c:pt idx="8">
                  <c:v>12325</c:v>
                </c:pt>
                <c:pt idx="9">
                  <c:v>17915</c:v>
                </c:pt>
                <c:pt idx="10">
                  <c:v>23660</c:v>
                </c:pt>
                <c:pt idx="11">
                  <c:v>1130</c:v>
                </c:pt>
                <c:pt idx="12">
                  <c:v>1130</c:v>
                </c:pt>
                <c:pt idx="13">
                  <c:v>1130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7372544"/>
        <c:axId val="107374080"/>
      </c:scatterChart>
      <c:valAx>
        <c:axId val="1073725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07374080"/>
        <c:crosses val="autoZero"/>
        <c:crossBetween val="midCat"/>
      </c:valAx>
      <c:valAx>
        <c:axId val="1073740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7372544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8100" y="0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0" y="742950"/>
            <a:ext cx="4953000" cy="3714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05350"/>
            <a:ext cx="5435600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09113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8100" y="9409113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29C64FE3-6EEA-43CE-BADA-756C43F34E77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9423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567936" y="6381750"/>
            <a:ext cx="576064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B00D52-9017-4E27-87B9-56C89B8832AB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0275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5E84AB-6C80-4E4D-B843-FDA9605F1D2C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71600" y="0"/>
            <a:ext cx="7128792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Klicken Sie, um das Titelformat zu bearbeiten</a:t>
            </a:r>
          </a:p>
        </p:txBody>
      </p:sp>
    </p:spTree>
    <p:extLst>
      <p:ext uri="{BB962C8B-B14F-4D97-AF65-F5344CB8AC3E}">
        <p14:creationId xmlns:p14="http://schemas.microsoft.com/office/powerpoint/2010/main" val="15918675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emf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71600" y="0"/>
            <a:ext cx="7128792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Klicken Sie, um das Titelformat zu bearbeiten</a:t>
            </a:r>
          </a:p>
        </p:txBody>
      </p:sp>
      <p:sp>
        <p:nvSpPr>
          <p:cNvPr id="1027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981075"/>
            <a:ext cx="9144000" cy="587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Klicken Sie, um die Formate des Vorlagentextes zu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				</a:t>
            </a:r>
          </a:p>
        </p:txBody>
      </p:sp>
      <p:sp>
        <p:nvSpPr>
          <p:cNvPr id="136203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04250" y="6597650"/>
            <a:ext cx="53975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 b="1"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fld id="{5FD4E496-7071-41B1-8C53-D6F54F329778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  <p:pic>
        <p:nvPicPr>
          <p:cNvPr id="1029" name="Picture 6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8101013" y="0"/>
            <a:ext cx="1042987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Straight Connector 9"/>
          <p:cNvCxnSpPr/>
          <p:nvPr/>
        </p:nvCxnSpPr>
        <p:spPr>
          <a:xfrm>
            <a:off x="0" y="908050"/>
            <a:ext cx="9144000" cy="0"/>
          </a:xfrm>
          <a:prstGeom prst="line">
            <a:avLst/>
          </a:prstGeom>
          <a:ln w="57150">
            <a:solidFill>
              <a:srgbClr val="333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6623774"/>
            <a:ext cx="401263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baseline="0" dirty="0" smtClean="0">
                <a:solidFill>
                  <a:schemeClr val="accent2"/>
                </a:solidFill>
              </a:rPr>
              <a:t>H.-G. Moser,  VXD workshop, Santander, September 2016</a:t>
            </a:r>
            <a:endParaRPr lang="en-US" sz="1100" b="1" dirty="0">
              <a:solidFill>
                <a:schemeClr val="accent2"/>
              </a:solidFill>
            </a:endParaRPr>
          </a:p>
        </p:txBody>
      </p:sp>
      <p:pic>
        <p:nvPicPr>
          <p:cNvPr id="9" name="Picture 9" descr="MPP_os_logo_cmyk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0" y="0"/>
            <a:ext cx="979291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charset="0"/>
        </a:defRPr>
      </a:lvl9pPr>
    </p:titleStyle>
    <p:bodyStyle>
      <a:lvl1pPr marL="342900" indent="-342900" algn="l" rtl="0" eaLnBrk="1" fontAlgn="base" hangingPunct="1">
        <a:lnSpc>
          <a:spcPct val="130000"/>
        </a:lnSpc>
        <a:spcBef>
          <a:spcPct val="20000"/>
        </a:spcBef>
        <a:spcAft>
          <a:spcPct val="2000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lnSpc>
          <a:spcPct val="130000"/>
        </a:lnSpc>
        <a:spcBef>
          <a:spcPct val="20000"/>
        </a:spcBef>
        <a:spcAft>
          <a:spcPct val="20000"/>
        </a:spcAft>
        <a:buChar char="•"/>
        <a:defRPr sz="16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lnSpc>
          <a:spcPct val="130000"/>
        </a:lnSpc>
        <a:spcBef>
          <a:spcPct val="20000"/>
        </a:spcBef>
        <a:spcAft>
          <a:spcPct val="20000"/>
        </a:spcAft>
        <a:buChar char="•"/>
        <a:defRPr sz="16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184" b="29160"/>
          <a:stretch/>
        </p:blipFill>
        <p:spPr>
          <a:xfrm>
            <a:off x="0" y="4149081"/>
            <a:ext cx="9291022" cy="2708920"/>
          </a:xfrm>
          <a:prstGeom prst="rect">
            <a:avLst/>
          </a:prstGeom>
        </p:spPr>
      </p:pic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5E84AB-6C80-4E4D-B843-FDA9605F1D2C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Commissioning </a:t>
            </a:r>
            <a:endParaRPr lang="en-GB" dirty="0"/>
          </a:p>
        </p:txBody>
      </p:sp>
      <p:sp>
        <p:nvSpPr>
          <p:cNvPr id="5" name="Textfeld 4"/>
          <p:cNvSpPr txBox="1"/>
          <p:nvPr/>
        </p:nvSpPr>
        <p:spPr>
          <a:xfrm>
            <a:off x="5983" y="908720"/>
            <a:ext cx="7064755" cy="41395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GB" sz="1400" b="1" dirty="0" smtClean="0"/>
              <a:t>Install and debug software (necessary changes, EPICS!): PLC          EPICS: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GB" sz="1400" b="1" dirty="0" smtClean="0"/>
              <a:t>Check complete setup (with CERN expert)	</a:t>
            </a:r>
            <a:endParaRPr lang="en-GB" sz="1400" b="1" dirty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GB" sz="1400" b="1" dirty="0" smtClean="0"/>
              <a:t>Basic functionality tests (SCADA instructions and expert commands).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GB" sz="1400" b="1" dirty="0" smtClean="0"/>
              <a:t>Pressurize complete system with N</a:t>
            </a:r>
            <a:r>
              <a:rPr lang="en-GB" sz="1400" b="1" baseline="-25000" dirty="0" smtClean="0"/>
              <a:t>2</a:t>
            </a:r>
            <a:r>
              <a:rPr lang="en-GB" sz="1400" b="1" dirty="0" smtClean="0"/>
              <a:t> and check for tightness.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GB" sz="1400" b="1" dirty="0" smtClean="0"/>
              <a:t>Fill </a:t>
            </a:r>
            <a:r>
              <a:rPr lang="en-GB" sz="1400" b="1" dirty="0"/>
              <a:t>with liquid </a:t>
            </a:r>
            <a:r>
              <a:rPr lang="en-GB" sz="1400" b="1" dirty="0" smtClean="0"/>
              <a:t>CO</a:t>
            </a:r>
            <a:r>
              <a:rPr lang="en-GB" sz="1400" b="1" baseline="-25000" dirty="0" smtClean="0"/>
              <a:t>2</a:t>
            </a:r>
            <a:r>
              <a:rPr lang="en-GB" sz="1400" b="1" dirty="0" smtClean="0"/>
              <a:t>, run without insulation (cannot reach design temperature)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GB" sz="1400" b="1" dirty="0" smtClean="0"/>
              <a:t>Complete </a:t>
            </a:r>
            <a:r>
              <a:rPr lang="en-GB" sz="1400" b="1" dirty="0"/>
              <a:t>foam </a:t>
            </a:r>
            <a:r>
              <a:rPr lang="en-GB" sz="1400" b="1" dirty="0" smtClean="0"/>
              <a:t>insulation </a:t>
            </a:r>
            <a:endParaRPr lang="en-GB" sz="1400" b="1" dirty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GB" sz="1400" b="1" dirty="0"/>
              <a:t>O</a:t>
            </a:r>
            <a:r>
              <a:rPr lang="en-GB" sz="1400" b="1" dirty="0" smtClean="0"/>
              <a:t>perate at design temperature 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GB" sz="1400" b="1" dirty="0" smtClean="0"/>
              <a:t>Safety inspection =&gt; June 29/30</a:t>
            </a:r>
            <a:endParaRPr lang="en-GB" sz="1400" b="1" dirty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GB" sz="1400" b="1" dirty="0"/>
              <a:t>Long term </a:t>
            </a:r>
            <a:r>
              <a:rPr lang="en-GB" sz="1400" b="1" dirty="0" smtClean="0"/>
              <a:t>tests =&gt; July and later at KEK</a:t>
            </a:r>
            <a:endParaRPr lang="en-GB" sz="1400" b="1" dirty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GB" sz="1400" b="1" dirty="0"/>
              <a:t>Response to change of operation conditions (load on/off</a:t>
            </a:r>
            <a:r>
              <a:rPr lang="en-GB" sz="1400" b="1" dirty="0" smtClean="0"/>
              <a:t>…) </a:t>
            </a:r>
            <a:endParaRPr lang="en-GB" sz="1400" b="1" dirty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GB" sz="1400" b="1" dirty="0" smtClean="0"/>
              <a:t>Exercise maintenance and emergency scenarios.</a:t>
            </a:r>
            <a:endParaRPr lang="en-GB" sz="1400" b="1" dirty="0"/>
          </a:p>
          <a:p>
            <a:endParaRPr lang="en-GB" dirty="0" smtClean="0"/>
          </a:p>
          <a:p>
            <a:endParaRPr lang="en-GB" dirty="0" smtClean="0"/>
          </a:p>
        </p:txBody>
      </p:sp>
      <p:pic>
        <p:nvPicPr>
          <p:cNvPr id="7" name="Picture 2" descr="C:\Users\Moser\Pictures\big-tick-gree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556792"/>
            <a:ext cx="331328" cy="322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Moser\Pictures\big-tick-gree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6656" y="1268760"/>
            <a:ext cx="331328" cy="322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Moser\Pictures\big-tick-gree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946636"/>
            <a:ext cx="331328" cy="322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Moser\Pictures\big-tick-gree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844824"/>
            <a:ext cx="331328" cy="322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Moser\Pictures\big-tick-gree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984" y="2204864"/>
            <a:ext cx="331328" cy="322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C:\Users\Moser\Pictures\big-tick-gree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533110"/>
            <a:ext cx="331328" cy="322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C:\Users\Moser\Pictures\big-tick-gree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7032" y="2855234"/>
            <a:ext cx="331328" cy="322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C:\Users\Moser\Pictures\big-tick-gree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1150" y="3181952"/>
            <a:ext cx="331328" cy="322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C:\Users\Moser\Pictures\big-tick-gree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0992" y="3485612"/>
            <a:ext cx="331328" cy="322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Moser\Pictures\big-tick-gree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2960" y="980728"/>
            <a:ext cx="331328" cy="322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:\Users\Moser\Pictures\big-tick-gree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5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789040"/>
            <a:ext cx="331328" cy="322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7779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5E84AB-6C80-4E4D-B843-FDA9605F1D2C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Long Term Operation</a:t>
            </a:r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060848"/>
            <a:ext cx="8568952" cy="3096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611560" y="1196752"/>
            <a:ext cx="40879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(almost) continuous operation for 1 months</a:t>
            </a:r>
            <a:endParaRPr lang="en-GB" dirty="0"/>
          </a:p>
        </p:txBody>
      </p:sp>
      <p:sp>
        <p:nvSpPr>
          <p:cNvPr id="5" name="Textfeld 4"/>
          <p:cNvSpPr txBox="1"/>
          <p:nvPr/>
        </p:nvSpPr>
        <p:spPr>
          <a:xfrm>
            <a:off x="1786400" y="1722294"/>
            <a:ext cx="8691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12.7.16</a:t>
            </a:r>
            <a:endParaRPr lang="en-GB" dirty="0"/>
          </a:p>
        </p:txBody>
      </p:sp>
      <p:sp>
        <p:nvSpPr>
          <p:cNvPr id="7" name="Textfeld 6"/>
          <p:cNvSpPr txBox="1"/>
          <p:nvPr/>
        </p:nvSpPr>
        <p:spPr>
          <a:xfrm>
            <a:off x="7236296" y="1705417"/>
            <a:ext cx="8538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11.8.16</a:t>
            </a:r>
            <a:endParaRPr lang="en-GB" dirty="0"/>
          </a:p>
        </p:txBody>
      </p:sp>
      <p:sp>
        <p:nvSpPr>
          <p:cNvPr id="6" name="Textfeld 5"/>
          <p:cNvSpPr txBox="1"/>
          <p:nvPr/>
        </p:nvSpPr>
        <p:spPr>
          <a:xfrm>
            <a:off x="7884368" y="2276872"/>
            <a:ext cx="117051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smtClean="0">
                <a:solidFill>
                  <a:schemeClr val="accent5">
                    <a:lumMod val="75000"/>
                  </a:schemeClr>
                </a:solidFill>
              </a:rPr>
              <a:t>CO2 temperature</a:t>
            </a:r>
            <a:endParaRPr lang="en-GB" sz="10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7740352" y="2894747"/>
            <a:ext cx="119135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err="1" smtClean="0">
                <a:solidFill>
                  <a:srgbClr val="0070C0"/>
                </a:solidFill>
              </a:rPr>
              <a:t>Accu</a:t>
            </a:r>
            <a:r>
              <a:rPr lang="en-GB" sz="1000" dirty="0" smtClean="0">
                <a:solidFill>
                  <a:srgbClr val="0070C0"/>
                </a:solidFill>
              </a:rPr>
              <a:t> temperature</a:t>
            </a:r>
            <a:endParaRPr lang="en-GB" sz="1000" dirty="0">
              <a:solidFill>
                <a:srgbClr val="0070C0"/>
              </a:solidFill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7709432" y="3284983"/>
            <a:ext cx="95090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smtClean="0">
                <a:solidFill>
                  <a:srgbClr val="E743D3"/>
                </a:solidFill>
              </a:rPr>
              <a:t>Heater power</a:t>
            </a:r>
            <a:endParaRPr lang="en-GB" sz="1000" dirty="0">
              <a:solidFill>
                <a:srgbClr val="E743D3"/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7740352" y="2648526"/>
            <a:ext cx="126348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smtClean="0">
                <a:solidFill>
                  <a:srgbClr val="FFFF00"/>
                </a:solidFill>
              </a:rPr>
              <a:t>Compressor speed</a:t>
            </a:r>
            <a:endParaRPr lang="en-GB" sz="1000" dirty="0">
              <a:solidFill>
                <a:srgbClr val="FFFF00"/>
              </a:solidFill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7733193" y="3789040"/>
            <a:ext cx="71045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smtClean="0">
                <a:solidFill>
                  <a:srgbClr val="00B0F0"/>
                </a:solidFill>
              </a:rPr>
              <a:t>CO2 flow</a:t>
            </a:r>
            <a:endParaRPr lang="en-GB" sz="1000" dirty="0">
              <a:solidFill>
                <a:srgbClr val="00B0F0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2672171" y="4581128"/>
            <a:ext cx="96372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smtClean="0">
                <a:solidFill>
                  <a:schemeClr val="bg1"/>
                </a:solidFill>
              </a:rPr>
              <a:t>Off, Zaragoza</a:t>
            </a:r>
            <a:endParaRPr lang="en-GB" sz="1000" dirty="0">
              <a:solidFill>
                <a:schemeClr val="bg1"/>
              </a:solidFill>
            </a:endParaRPr>
          </a:p>
        </p:txBody>
      </p:sp>
      <p:sp>
        <p:nvSpPr>
          <p:cNvPr id="14" name="Textfeld 13"/>
          <p:cNvSpPr txBox="1"/>
          <p:nvPr/>
        </p:nvSpPr>
        <p:spPr>
          <a:xfrm rot="5400000">
            <a:off x="6311938" y="3770589"/>
            <a:ext cx="180690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smtClean="0">
                <a:solidFill>
                  <a:schemeClr val="bg1"/>
                </a:solidFill>
              </a:rPr>
              <a:t>Installation of weighing scale</a:t>
            </a:r>
            <a:endParaRPr lang="en-GB" sz="1000" dirty="0">
              <a:solidFill>
                <a:schemeClr val="bg1"/>
              </a:solidFill>
            </a:endParaRPr>
          </a:p>
        </p:txBody>
      </p:sp>
      <p:sp>
        <p:nvSpPr>
          <p:cNvPr id="16" name="Textfeld 15"/>
          <p:cNvSpPr txBox="1"/>
          <p:nvPr/>
        </p:nvSpPr>
        <p:spPr>
          <a:xfrm rot="5400000">
            <a:off x="4956363" y="3597337"/>
            <a:ext cx="229742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smtClean="0">
                <a:solidFill>
                  <a:schemeClr val="bg1"/>
                </a:solidFill>
              </a:rPr>
              <a:t>False alarm during 0 power operation</a:t>
            </a:r>
            <a:endParaRPr lang="en-GB" sz="1000" dirty="0">
              <a:solidFill>
                <a:schemeClr val="bg1"/>
              </a:solidFill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323528" y="5229200"/>
            <a:ext cx="540244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CO</a:t>
            </a:r>
            <a:r>
              <a:rPr lang="en-GB" baseline="-25000" dirty="0" smtClean="0"/>
              <a:t>2</a:t>
            </a:r>
            <a:r>
              <a:rPr lang="en-GB" dirty="0" smtClean="0"/>
              <a:t> temperatures of -30°C (sometimes -32°C and -35°C)</a:t>
            </a:r>
          </a:p>
          <a:p>
            <a:r>
              <a:rPr lang="en-GB" dirty="0" smtClean="0"/>
              <a:t>Heater power in JB: 0W – 3000W </a:t>
            </a:r>
          </a:p>
          <a:p>
            <a:r>
              <a:rPr lang="en-GB" dirty="0" smtClean="0"/>
              <a:t>CO</a:t>
            </a:r>
            <a:r>
              <a:rPr lang="en-GB" baseline="-25000" dirty="0" smtClean="0"/>
              <a:t>2</a:t>
            </a:r>
            <a:r>
              <a:rPr lang="en-GB" dirty="0" smtClean="0"/>
              <a:t> flow 12g/s and 16g/s</a:t>
            </a:r>
          </a:p>
          <a:p>
            <a:r>
              <a:rPr lang="en-GB" dirty="0" smtClean="0"/>
              <a:t>Very stable operation, only 1 (false) alarm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654069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rafik 2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40" y="1956752"/>
            <a:ext cx="5760720" cy="294449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Dry Out</a:t>
            </a:r>
            <a:endParaRPr lang="en-GB" dirty="0"/>
          </a:p>
        </p:txBody>
      </p:sp>
      <p:sp>
        <p:nvSpPr>
          <p:cNvPr id="6" name="Textfeld 5"/>
          <p:cNvSpPr txBox="1"/>
          <p:nvPr/>
        </p:nvSpPr>
        <p:spPr>
          <a:xfrm>
            <a:off x="683568" y="1196752"/>
            <a:ext cx="40765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Test for dry out: </a:t>
            </a:r>
            <a:r>
              <a:rPr lang="en-GB" dirty="0" err="1" smtClean="0"/>
              <a:t>Tset</a:t>
            </a:r>
            <a:r>
              <a:rPr lang="en-GB" dirty="0" smtClean="0"/>
              <a:t> = -30°C, flow: 12 g/s</a:t>
            </a:r>
          </a:p>
          <a:p>
            <a:r>
              <a:rPr lang="en-GB" dirty="0" smtClean="0"/>
              <a:t>Increase heater power: 2500W =&gt; 2950W</a:t>
            </a:r>
            <a:endParaRPr lang="en-GB" dirty="0"/>
          </a:p>
        </p:txBody>
      </p:sp>
      <p:sp>
        <p:nvSpPr>
          <p:cNvPr id="7" name="Textfeld 6"/>
          <p:cNvSpPr txBox="1"/>
          <p:nvPr/>
        </p:nvSpPr>
        <p:spPr>
          <a:xfrm>
            <a:off x="1907550" y="2578125"/>
            <a:ext cx="63190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 smtClean="0">
                <a:solidFill>
                  <a:schemeClr val="bg1"/>
                </a:solidFill>
              </a:rPr>
              <a:t>2500W</a:t>
            </a:r>
            <a:endParaRPr lang="en-GB" sz="1100" dirty="0">
              <a:solidFill>
                <a:schemeClr val="bg1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2859976" y="2087270"/>
            <a:ext cx="63190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 smtClean="0">
                <a:solidFill>
                  <a:schemeClr val="bg1"/>
                </a:solidFill>
              </a:rPr>
              <a:t>2750W</a:t>
            </a:r>
            <a:endParaRPr lang="en-GB" sz="1100" dirty="0">
              <a:solidFill>
                <a:schemeClr val="bg1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3419872" y="2159278"/>
            <a:ext cx="63190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 smtClean="0">
                <a:solidFill>
                  <a:schemeClr val="bg1"/>
                </a:solidFill>
              </a:rPr>
              <a:t>2800W</a:t>
            </a:r>
            <a:endParaRPr lang="en-GB" sz="1100" dirty="0">
              <a:solidFill>
                <a:schemeClr val="bg1"/>
              </a:solidFill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3940096" y="1988840"/>
            <a:ext cx="63190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 smtClean="0">
                <a:solidFill>
                  <a:schemeClr val="bg1"/>
                </a:solidFill>
              </a:rPr>
              <a:t>2900W</a:t>
            </a:r>
            <a:endParaRPr lang="en-GB" sz="1100" dirty="0">
              <a:solidFill>
                <a:schemeClr val="bg1"/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4804192" y="1943254"/>
            <a:ext cx="63190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 smtClean="0">
                <a:solidFill>
                  <a:schemeClr val="bg1"/>
                </a:solidFill>
              </a:rPr>
              <a:t>2950W</a:t>
            </a:r>
            <a:endParaRPr lang="en-GB" sz="1100" dirty="0">
              <a:solidFill>
                <a:schemeClr val="bg1"/>
              </a:solidFill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467585" y="3428999"/>
            <a:ext cx="14401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Heater surface temperature</a:t>
            </a:r>
            <a:endParaRPr lang="en-GB" sz="1200" dirty="0"/>
          </a:p>
        </p:txBody>
      </p:sp>
      <p:cxnSp>
        <p:nvCxnSpPr>
          <p:cNvPr id="14" name="Gerade Verbindung mit Pfeil 13"/>
          <p:cNvCxnSpPr/>
          <p:nvPr/>
        </p:nvCxnSpPr>
        <p:spPr>
          <a:xfrm flipV="1">
            <a:off x="1475656" y="3573016"/>
            <a:ext cx="504056" cy="86815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Geschweifte Klammer rechts 14"/>
          <p:cNvSpPr/>
          <p:nvPr/>
        </p:nvSpPr>
        <p:spPr>
          <a:xfrm rot="5400000">
            <a:off x="5782739" y="4276898"/>
            <a:ext cx="216024" cy="1538962"/>
          </a:xfrm>
          <a:prstGeom prst="rightBrac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solidFill>
                <a:sysClr val="windowText" lastClr="000000"/>
              </a:solidFill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5436096" y="5229200"/>
            <a:ext cx="8467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Dry out</a:t>
            </a:r>
            <a:endParaRPr lang="en-GB" dirty="0"/>
          </a:p>
        </p:txBody>
      </p:sp>
      <p:cxnSp>
        <p:nvCxnSpPr>
          <p:cNvPr id="18" name="Gerade Verbindung 17"/>
          <p:cNvCxnSpPr/>
          <p:nvPr/>
        </p:nvCxnSpPr>
        <p:spPr>
          <a:xfrm flipH="1" flipV="1">
            <a:off x="6732240" y="2074059"/>
            <a:ext cx="1152128" cy="27482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feld 18"/>
          <p:cNvSpPr txBox="1"/>
          <p:nvPr/>
        </p:nvSpPr>
        <p:spPr>
          <a:xfrm>
            <a:off x="7452360" y="2420888"/>
            <a:ext cx="151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Flow increased to 16 g/s</a:t>
            </a:r>
            <a:endParaRPr lang="en-GB" sz="1200" dirty="0"/>
          </a:p>
        </p:txBody>
      </p:sp>
      <p:sp>
        <p:nvSpPr>
          <p:cNvPr id="20" name="Textfeld 19"/>
          <p:cNvSpPr txBox="1"/>
          <p:nvPr/>
        </p:nvSpPr>
        <p:spPr>
          <a:xfrm>
            <a:off x="755576" y="5733256"/>
            <a:ext cx="62055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Dry out can be controlled by increasing CO</a:t>
            </a:r>
            <a:r>
              <a:rPr lang="en-GB" baseline="-25000" dirty="0" smtClean="0"/>
              <a:t>2</a:t>
            </a:r>
            <a:r>
              <a:rPr lang="en-GB" dirty="0" smtClean="0"/>
              <a:t> flow</a:t>
            </a:r>
          </a:p>
          <a:p>
            <a:r>
              <a:rPr lang="en-GB" dirty="0" smtClean="0"/>
              <a:t>Gas temperature at outlet of heater is not very sensitive to dry out!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7982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5E84AB-6C80-4E4D-B843-FDA9605F1D2C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Tuning</a:t>
            </a:r>
            <a:endParaRPr lang="en-GB" dirty="0"/>
          </a:p>
        </p:txBody>
      </p:sp>
      <p:sp>
        <p:nvSpPr>
          <p:cNvPr id="4" name="Textfeld 3"/>
          <p:cNvSpPr txBox="1"/>
          <p:nvPr/>
        </p:nvSpPr>
        <p:spPr>
          <a:xfrm>
            <a:off x="323528" y="1196752"/>
            <a:ext cx="56717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Optimization of regulation parameters</a:t>
            </a:r>
          </a:p>
          <a:p>
            <a:r>
              <a:rPr lang="en-GB" dirty="0" err="1" smtClean="0"/>
              <a:t>Setpoint</a:t>
            </a:r>
            <a:r>
              <a:rPr lang="en-GB" dirty="0" smtClean="0"/>
              <a:t> of superheating after main heat exchanger (SH224)</a:t>
            </a:r>
            <a:endParaRPr lang="en-GB" dirty="0"/>
          </a:p>
        </p:txBody>
      </p:sp>
      <p:sp>
        <p:nvSpPr>
          <p:cNvPr id="5" name="Textfeld 4"/>
          <p:cNvSpPr txBox="1"/>
          <p:nvPr/>
        </p:nvSpPr>
        <p:spPr>
          <a:xfrm>
            <a:off x="323528" y="1366028"/>
            <a:ext cx="490230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 smtClean="0"/>
          </a:p>
          <a:p>
            <a:endParaRPr lang="en-GB" dirty="0"/>
          </a:p>
          <a:p>
            <a:r>
              <a:rPr lang="en-GB" dirty="0" smtClean="0"/>
              <a:t>Choose </a:t>
            </a:r>
            <a:r>
              <a:rPr lang="en-GB" dirty="0" err="1" smtClean="0"/>
              <a:t>setpoint</a:t>
            </a:r>
            <a:r>
              <a:rPr lang="en-GB" dirty="0" smtClean="0"/>
              <a:t> to achieve lowest CO</a:t>
            </a:r>
            <a:r>
              <a:rPr lang="en-GB" baseline="-25000" dirty="0" smtClean="0"/>
              <a:t>2</a:t>
            </a:r>
            <a:r>
              <a:rPr lang="en-GB" dirty="0" smtClean="0"/>
              <a:t> temperature</a:t>
            </a:r>
            <a:endParaRPr lang="en-GB" dirty="0"/>
          </a:p>
        </p:txBody>
      </p:sp>
      <p:grpSp>
        <p:nvGrpSpPr>
          <p:cNvPr id="15" name="Gruppieren 14"/>
          <p:cNvGrpSpPr/>
          <p:nvPr/>
        </p:nvGrpSpPr>
        <p:grpSpPr>
          <a:xfrm>
            <a:off x="467544" y="3095218"/>
            <a:ext cx="6841161" cy="3430126"/>
            <a:chOff x="1115616" y="2132856"/>
            <a:chExt cx="6841161" cy="3430126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5616" y="2132856"/>
              <a:ext cx="6841161" cy="3430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feld 5"/>
            <p:cNvSpPr txBox="1"/>
            <p:nvPr/>
          </p:nvSpPr>
          <p:spPr>
            <a:xfrm>
              <a:off x="2267744" y="2586390"/>
              <a:ext cx="41229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solidFill>
                    <a:srgbClr val="00B0F0"/>
                  </a:solidFill>
                </a:rPr>
                <a:t>10</a:t>
              </a:r>
              <a:endParaRPr lang="en-GB" dirty="0">
                <a:solidFill>
                  <a:srgbClr val="00B0F0"/>
                </a:solidFill>
              </a:endParaRPr>
            </a:p>
          </p:txBody>
        </p:sp>
        <p:sp>
          <p:nvSpPr>
            <p:cNvPr id="9" name="Textfeld 8"/>
            <p:cNvSpPr txBox="1"/>
            <p:nvPr/>
          </p:nvSpPr>
          <p:spPr>
            <a:xfrm>
              <a:off x="3310276" y="2204864"/>
              <a:ext cx="41229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solidFill>
                    <a:srgbClr val="00B0F0"/>
                  </a:solidFill>
                </a:rPr>
                <a:t>15</a:t>
              </a:r>
              <a:endParaRPr lang="en-GB" dirty="0">
                <a:solidFill>
                  <a:srgbClr val="00B0F0"/>
                </a:solidFill>
              </a:endParaRPr>
            </a:p>
          </p:txBody>
        </p:sp>
        <p:sp>
          <p:nvSpPr>
            <p:cNvPr id="10" name="Textfeld 9"/>
            <p:cNvSpPr txBox="1"/>
            <p:nvPr/>
          </p:nvSpPr>
          <p:spPr>
            <a:xfrm>
              <a:off x="4515562" y="3847919"/>
              <a:ext cx="47000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solidFill>
                    <a:srgbClr val="00B0F0"/>
                  </a:solidFill>
                </a:rPr>
                <a:t>2.5</a:t>
              </a:r>
              <a:endParaRPr lang="en-GB" dirty="0">
                <a:solidFill>
                  <a:srgbClr val="00B0F0"/>
                </a:solidFill>
              </a:endParaRPr>
            </a:p>
          </p:txBody>
        </p:sp>
        <p:sp>
          <p:nvSpPr>
            <p:cNvPr id="11" name="Textfeld 10"/>
            <p:cNvSpPr txBox="1"/>
            <p:nvPr/>
          </p:nvSpPr>
          <p:spPr>
            <a:xfrm>
              <a:off x="6391956" y="2586390"/>
              <a:ext cx="41229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solidFill>
                    <a:srgbClr val="00B0F0"/>
                  </a:solidFill>
                </a:rPr>
                <a:t>10</a:t>
              </a:r>
              <a:endParaRPr lang="en-GB" dirty="0">
                <a:solidFill>
                  <a:srgbClr val="00B0F0"/>
                </a:solidFill>
              </a:endParaRPr>
            </a:p>
          </p:txBody>
        </p:sp>
        <p:sp>
          <p:nvSpPr>
            <p:cNvPr id="8" name="Textfeld 7"/>
            <p:cNvSpPr txBox="1"/>
            <p:nvPr/>
          </p:nvSpPr>
          <p:spPr>
            <a:xfrm>
              <a:off x="1979712" y="3861048"/>
              <a:ext cx="177163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solidFill>
                    <a:srgbClr val="FFFF00"/>
                  </a:solidFill>
                </a:rPr>
                <a:t>CO</a:t>
              </a:r>
              <a:r>
                <a:rPr lang="en-GB" baseline="-25000" dirty="0" smtClean="0">
                  <a:solidFill>
                    <a:srgbClr val="FFFF00"/>
                  </a:solidFill>
                </a:rPr>
                <a:t>2</a:t>
              </a:r>
              <a:r>
                <a:rPr lang="en-GB" dirty="0" smtClean="0">
                  <a:solidFill>
                    <a:srgbClr val="FFFF00"/>
                  </a:solidFill>
                </a:rPr>
                <a:t> temperature</a:t>
              </a:r>
              <a:endParaRPr lang="en-GB" dirty="0">
                <a:solidFill>
                  <a:srgbClr val="FFFF00"/>
                </a:solidFill>
              </a:endParaRPr>
            </a:p>
          </p:txBody>
        </p:sp>
        <p:cxnSp>
          <p:nvCxnSpPr>
            <p:cNvPr id="13" name="Gerade Verbindung mit Pfeil 12"/>
            <p:cNvCxnSpPr/>
            <p:nvPr/>
          </p:nvCxnSpPr>
          <p:spPr>
            <a:xfrm flipV="1">
              <a:off x="2987824" y="3645024"/>
              <a:ext cx="322452" cy="216024"/>
            </a:xfrm>
            <a:prstGeom prst="straightConnector1">
              <a:avLst/>
            </a:prstGeom>
            <a:ln w="28575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2724" y="1041021"/>
            <a:ext cx="2242310" cy="2054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39736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5E84AB-6C80-4E4D-B843-FDA9605F1D2C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Chiller Regulation</a:t>
            </a:r>
            <a:endParaRPr lang="en-GB" dirty="0"/>
          </a:p>
        </p:txBody>
      </p:sp>
      <p:sp>
        <p:nvSpPr>
          <p:cNvPr id="4" name="Textfeld 3"/>
          <p:cNvSpPr txBox="1"/>
          <p:nvPr/>
        </p:nvSpPr>
        <p:spPr>
          <a:xfrm>
            <a:off x="611560" y="908720"/>
            <a:ext cx="620554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Power off:</a:t>
            </a:r>
          </a:p>
          <a:p>
            <a:r>
              <a:rPr lang="en-GB" dirty="0" smtClean="0"/>
              <a:t>Regulation in the range of 300W – 3000W works without problems</a:t>
            </a:r>
          </a:p>
          <a:p>
            <a:r>
              <a:rPr lang="en-GB" dirty="0" smtClean="0"/>
              <a:t>But switching off from 1000W or 300W to 0W causes instabilities</a:t>
            </a:r>
          </a:p>
          <a:p>
            <a:r>
              <a:rPr lang="en-GB" dirty="0" smtClean="0"/>
              <a:t>Regulation is too slow and the chiller switches off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742" y="2204864"/>
            <a:ext cx="6540101" cy="4073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Ellipse 6"/>
          <p:cNvSpPr/>
          <p:nvPr/>
        </p:nvSpPr>
        <p:spPr>
          <a:xfrm>
            <a:off x="3851920" y="5373216"/>
            <a:ext cx="648072" cy="288032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9" name="Gerade Verbindung mit Pfeil 8"/>
          <p:cNvCxnSpPr/>
          <p:nvPr/>
        </p:nvCxnSpPr>
        <p:spPr>
          <a:xfrm>
            <a:off x="3635896" y="2433597"/>
            <a:ext cx="0" cy="43204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mit Pfeil 10"/>
          <p:cNvCxnSpPr/>
          <p:nvPr/>
        </p:nvCxnSpPr>
        <p:spPr>
          <a:xfrm>
            <a:off x="1691680" y="5301208"/>
            <a:ext cx="648072" cy="0"/>
          </a:xfrm>
          <a:prstGeom prst="straightConnector1">
            <a:avLst/>
          </a:prstGeom>
          <a:ln w="28575">
            <a:solidFill>
              <a:srgbClr val="3399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llipse 11"/>
          <p:cNvSpPr/>
          <p:nvPr/>
        </p:nvSpPr>
        <p:spPr>
          <a:xfrm>
            <a:off x="4067944" y="2121976"/>
            <a:ext cx="648072" cy="401484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feld 12"/>
          <p:cNvSpPr txBox="1"/>
          <p:nvPr/>
        </p:nvSpPr>
        <p:spPr>
          <a:xfrm>
            <a:off x="7202843" y="2433597"/>
            <a:ext cx="194115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No load causes SH224 to get cold (return of liquid CO2)</a:t>
            </a:r>
          </a:p>
          <a:p>
            <a:pPr marL="171450" indent="-171450">
              <a:buFont typeface="Symbol"/>
              <a:buChar char="Þ"/>
            </a:pPr>
            <a:r>
              <a:rPr lang="en-GB" sz="1200" dirty="0" smtClean="0"/>
              <a:t>SH242 and SH244 goes down </a:t>
            </a:r>
          </a:p>
          <a:p>
            <a:r>
              <a:rPr lang="en-GB" sz="1200" dirty="0" smtClean="0"/>
              <a:t>&lt; 2K: chiller switches off, </a:t>
            </a:r>
          </a:p>
          <a:p>
            <a:r>
              <a:rPr lang="en-GB" sz="1200" dirty="0" smtClean="0"/>
              <a:t>(Danger of injecting liquid in compressor)</a:t>
            </a:r>
          </a:p>
          <a:p>
            <a:endParaRPr lang="en-GB" sz="1200" dirty="0"/>
          </a:p>
          <a:p>
            <a:r>
              <a:rPr lang="en-GB" sz="1200" dirty="0" smtClean="0"/>
              <a:t>As regulation CV238 opens to inject hot gas and increase SH244</a:t>
            </a:r>
          </a:p>
        </p:txBody>
      </p:sp>
    </p:spTree>
    <p:extLst>
      <p:ext uri="{BB962C8B-B14F-4D97-AF65-F5344CB8AC3E}">
        <p14:creationId xmlns:p14="http://schemas.microsoft.com/office/powerpoint/2010/main" val="18935408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456798"/>
            <a:ext cx="8496944" cy="2924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5E84AB-6C80-4E4D-B843-FDA9605F1D2C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Regulation after Power Off</a:t>
            </a:r>
            <a:endParaRPr lang="en-GB" dirty="0"/>
          </a:p>
        </p:txBody>
      </p:sp>
      <p:sp>
        <p:nvSpPr>
          <p:cNvPr id="4" name="Textfeld 3"/>
          <p:cNvSpPr txBox="1"/>
          <p:nvPr/>
        </p:nvSpPr>
        <p:spPr>
          <a:xfrm>
            <a:off x="715516" y="3515203"/>
            <a:ext cx="10481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Power off</a:t>
            </a:r>
            <a:endParaRPr lang="en-GB" dirty="0">
              <a:solidFill>
                <a:schemeClr val="bg1"/>
              </a:solidFill>
            </a:endParaRPr>
          </a:p>
        </p:txBody>
      </p:sp>
      <p:cxnSp>
        <p:nvCxnSpPr>
          <p:cNvPr id="6" name="Gerade Verbindung mit Pfeil 5"/>
          <p:cNvCxnSpPr/>
          <p:nvPr/>
        </p:nvCxnSpPr>
        <p:spPr>
          <a:xfrm>
            <a:off x="1691680" y="2864575"/>
            <a:ext cx="0" cy="338554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969375"/>
            <a:ext cx="1728192" cy="1583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Ellipse 6"/>
          <p:cNvSpPr/>
          <p:nvPr/>
        </p:nvSpPr>
        <p:spPr>
          <a:xfrm>
            <a:off x="1651645" y="1477387"/>
            <a:ext cx="648072" cy="288032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0" name="Gerade Verbindung mit Pfeil 9"/>
          <p:cNvCxnSpPr/>
          <p:nvPr/>
        </p:nvCxnSpPr>
        <p:spPr>
          <a:xfrm>
            <a:off x="1975681" y="1844824"/>
            <a:ext cx="76039" cy="3312368"/>
          </a:xfrm>
          <a:prstGeom prst="straightConnector1">
            <a:avLst/>
          </a:prstGeom>
          <a:ln>
            <a:solidFill>
              <a:srgbClr val="FFFF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feld 10"/>
          <p:cNvSpPr txBox="1"/>
          <p:nvPr/>
        </p:nvSpPr>
        <p:spPr>
          <a:xfrm>
            <a:off x="2227023" y="1005883"/>
            <a:ext cx="100811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/>
              <a:t>Return temperature goes down</a:t>
            </a:r>
            <a:endParaRPr lang="en-GB" sz="1000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962025"/>
            <a:ext cx="767333" cy="2722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Gerade Verbindung mit Pfeil 14"/>
          <p:cNvCxnSpPr/>
          <p:nvPr/>
        </p:nvCxnSpPr>
        <p:spPr>
          <a:xfrm>
            <a:off x="1763688" y="3626075"/>
            <a:ext cx="0" cy="523005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mit Pfeil 17"/>
          <p:cNvCxnSpPr/>
          <p:nvPr/>
        </p:nvCxnSpPr>
        <p:spPr>
          <a:xfrm flipV="1">
            <a:off x="3235134" y="2996952"/>
            <a:ext cx="256746" cy="2376264"/>
          </a:xfrm>
          <a:prstGeom prst="straightConnector1">
            <a:avLst/>
          </a:prstGeom>
          <a:ln>
            <a:solidFill>
              <a:srgbClr val="FF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feld 19"/>
          <p:cNvSpPr txBox="1"/>
          <p:nvPr/>
        </p:nvSpPr>
        <p:spPr>
          <a:xfrm>
            <a:off x="2082569" y="2765347"/>
            <a:ext cx="122501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smtClean="0"/>
              <a:t>SH242 goes down</a:t>
            </a:r>
            <a:endParaRPr lang="en-GB" sz="1000" dirty="0"/>
          </a:p>
        </p:txBody>
      </p:sp>
      <p:sp>
        <p:nvSpPr>
          <p:cNvPr id="21" name="Ellipse 20"/>
          <p:cNvSpPr/>
          <p:nvPr/>
        </p:nvSpPr>
        <p:spPr>
          <a:xfrm>
            <a:off x="3363507" y="2765347"/>
            <a:ext cx="368023" cy="231605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Ellipse 26"/>
          <p:cNvSpPr/>
          <p:nvPr/>
        </p:nvSpPr>
        <p:spPr>
          <a:xfrm>
            <a:off x="3843937" y="1052736"/>
            <a:ext cx="368023" cy="231605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feld 22"/>
          <p:cNvSpPr txBox="1"/>
          <p:nvPr/>
        </p:nvSpPr>
        <p:spPr>
          <a:xfrm>
            <a:off x="4241095" y="1065869"/>
            <a:ext cx="177003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smtClean="0"/>
              <a:t>Consequently CV238 opens</a:t>
            </a:r>
            <a:endParaRPr lang="en-GB" sz="1000" dirty="0"/>
          </a:p>
        </p:txBody>
      </p:sp>
      <p:cxnSp>
        <p:nvCxnSpPr>
          <p:cNvPr id="25" name="Gerade Verbindung mit Pfeil 24"/>
          <p:cNvCxnSpPr/>
          <p:nvPr/>
        </p:nvCxnSpPr>
        <p:spPr>
          <a:xfrm flipH="1">
            <a:off x="4370544" y="2042418"/>
            <a:ext cx="425864" cy="1669591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feld 30"/>
          <p:cNvSpPr txBox="1"/>
          <p:nvPr/>
        </p:nvSpPr>
        <p:spPr>
          <a:xfrm>
            <a:off x="4644008" y="1765419"/>
            <a:ext cx="276550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smtClean="0"/>
              <a:t>But too slow, SH242 drops further</a:t>
            </a:r>
          </a:p>
          <a:p>
            <a:r>
              <a:rPr lang="en-GB" sz="1000" dirty="0"/>
              <a:t> </a:t>
            </a:r>
            <a:r>
              <a:rPr lang="en-GB" sz="1000" dirty="0" smtClean="0"/>
              <a:t>at a certain threshold CV238 opens to &gt;90%)</a:t>
            </a:r>
          </a:p>
          <a:p>
            <a:r>
              <a:rPr lang="en-GB" sz="1000" dirty="0"/>
              <a:t> </a:t>
            </a:r>
            <a:r>
              <a:rPr lang="en-GB" sz="1000" dirty="0" smtClean="0"/>
              <a:t>    SH242 reacts, but shows oscillations</a:t>
            </a:r>
            <a:endParaRPr lang="en-GB" sz="1000" dirty="0"/>
          </a:p>
        </p:txBody>
      </p:sp>
      <p:cxnSp>
        <p:nvCxnSpPr>
          <p:cNvPr id="32" name="Gerade Verbindung mit Pfeil 31"/>
          <p:cNvCxnSpPr>
            <a:endCxn id="31" idx="1"/>
          </p:cNvCxnSpPr>
          <p:nvPr/>
        </p:nvCxnSpPr>
        <p:spPr>
          <a:xfrm flipV="1">
            <a:off x="4211960" y="2042418"/>
            <a:ext cx="432048" cy="3906862"/>
          </a:xfrm>
          <a:prstGeom prst="straightConnector1">
            <a:avLst/>
          </a:prstGeom>
          <a:ln>
            <a:solidFill>
              <a:srgbClr val="FF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Gerade Verbindung mit Pfeil 34"/>
          <p:cNvCxnSpPr/>
          <p:nvPr/>
        </p:nvCxnSpPr>
        <p:spPr>
          <a:xfrm flipV="1">
            <a:off x="4644008" y="2194818"/>
            <a:ext cx="152400" cy="3034382"/>
          </a:xfrm>
          <a:prstGeom prst="straightConnector1">
            <a:avLst/>
          </a:prstGeom>
          <a:ln>
            <a:solidFill>
              <a:srgbClr val="FF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Gerade Verbindung mit Pfeil 36"/>
          <p:cNvCxnSpPr/>
          <p:nvPr/>
        </p:nvCxnSpPr>
        <p:spPr>
          <a:xfrm flipV="1">
            <a:off x="6596608" y="2301220"/>
            <a:ext cx="0" cy="3360028"/>
          </a:xfrm>
          <a:prstGeom prst="straightConnector1">
            <a:avLst/>
          </a:prstGeom>
          <a:ln>
            <a:solidFill>
              <a:srgbClr val="FF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Gerade Verbindung mit Pfeil 38"/>
          <p:cNvCxnSpPr/>
          <p:nvPr/>
        </p:nvCxnSpPr>
        <p:spPr>
          <a:xfrm flipH="1" flipV="1">
            <a:off x="6749008" y="2323252"/>
            <a:ext cx="343272" cy="3265988"/>
          </a:xfrm>
          <a:prstGeom prst="straightConnector1">
            <a:avLst/>
          </a:prstGeom>
          <a:ln>
            <a:solidFill>
              <a:srgbClr val="FF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Gerade Verbindung mit Pfeil 40"/>
          <p:cNvCxnSpPr/>
          <p:nvPr/>
        </p:nvCxnSpPr>
        <p:spPr>
          <a:xfrm flipH="1" flipV="1">
            <a:off x="6888591" y="2323253"/>
            <a:ext cx="520918" cy="3337995"/>
          </a:xfrm>
          <a:prstGeom prst="straightConnector1">
            <a:avLst/>
          </a:prstGeom>
          <a:ln>
            <a:solidFill>
              <a:srgbClr val="FF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Gerade Verbindung mit Pfeil 44"/>
          <p:cNvCxnSpPr/>
          <p:nvPr/>
        </p:nvCxnSpPr>
        <p:spPr>
          <a:xfrm flipH="1" flipV="1">
            <a:off x="7023634" y="2287249"/>
            <a:ext cx="716718" cy="3337994"/>
          </a:xfrm>
          <a:prstGeom prst="straightConnector1">
            <a:avLst/>
          </a:prstGeom>
          <a:ln>
            <a:solidFill>
              <a:srgbClr val="FF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feld 45"/>
          <p:cNvSpPr txBox="1"/>
          <p:nvPr/>
        </p:nvSpPr>
        <p:spPr>
          <a:xfrm>
            <a:off x="4985255" y="2852630"/>
            <a:ext cx="407675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smtClean="0"/>
              <a:t>SH244 follows SH242 with a delay, finally just kept above alarm level</a:t>
            </a:r>
            <a:endParaRPr lang="en-GB" sz="1000" dirty="0"/>
          </a:p>
        </p:txBody>
      </p:sp>
      <p:cxnSp>
        <p:nvCxnSpPr>
          <p:cNvPr id="48" name="Gerade Verbindung mit Pfeil 47"/>
          <p:cNvCxnSpPr/>
          <p:nvPr/>
        </p:nvCxnSpPr>
        <p:spPr>
          <a:xfrm flipH="1">
            <a:off x="5126113" y="3098851"/>
            <a:ext cx="165967" cy="2490389"/>
          </a:xfrm>
          <a:prstGeom prst="straightConnector1">
            <a:avLst/>
          </a:prstGeom>
          <a:ln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feld 48"/>
          <p:cNvSpPr txBox="1"/>
          <p:nvPr/>
        </p:nvSpPr>
        <p:spPr>
          <a:xfrm>
            <a:off x="3131840" y="6525344"/>
            <a:ext cx="55354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smtClean="0"/>
              <a:t>Need to find subtle compromise between PID speed and stability. Other PID controller interfere!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11016536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5E84AB-6C80-4E4D-B843-FDA9605F1D2C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New Features</a:t>
            </a:r>
            <a:endParaRPr lang="en-GB" dirty="0"/>
          </a:p>
        </p:txBody>
      </p:sp>
      <p:sp>
        <p:nvSpPr>
          <p:cNvPr id="4" name="Textfeld 3"/>
          <p:cNvSpPr txBox="1"/>
          <p:nvPr/>
        </p:nvSpPr>
        <p:spPr>
          <a:xfrm>
            <a:off x="683568" y="1124744"/>
            <a:ext cx="720421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CO</a:t>
            </a:r>
            <a:r>
              <a:rPr lang="en-GB" baseline="-25000" dirty="0" smtClean="0"/>
              <a:t>2</a:t>
            </a:r>
            <a:r>
              <a:rPr lang="en-GB" dirty="0" smtClean="0"/>
              <a:t> monitor (with flashlight and sound) was installed (can be read by EPICS)</a:t>
            </a:r>
          </a:p>
          <a:p>
            <a:endParaRPr lang="en-GB" dirty="0"/>
          </a:p>
          <a:p>
            <a:r>
              <a:rPr lang="en-GB" dirty="0" smtClean="0"/>
              <a:t>Scale to weigh accumulator and measure the CO2 content</a:t>
            </a:r>
          </a:p>
          <a:p>
            <a:endParaRPr lang="en-GB" dirty="0" smtClean="0"/>
          </a:p>
          <a:p>
            <a:endParaRPr lang="en-GB" dirty="0"/>
          </a:p>
          <a:p>
            <a:endParaRPr lang="en-GB" dirty="0"/>
          </a:p>
        </p:txBody>
      </p:sp>
      <p:graphicFrame>
        <p:nvGraphicFramePr>
          <p:cNvPr id="5" name="Diagramm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4570256"/>
              </p:ext>
            </p:extLst>
          </p:nvPr>
        </p:nvGraphicFramePr>
        <p:xfrm>
          <a:off x="1475656" y="2132856"/>
          <a:ext cx="6214343" cy="38601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feld 5"/>
          <p:cNvSpPr txBox="1"/>
          <p:nvPr/>
        </p:nvSpPr>
        <p:spPr>
          <a:xfrm>
            <a:off x="6556438" y="5888305"/>
            <a:ext cx="11839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Test weight (g)</a:t>
            </a:r>
            <a:endParaRPr lang="en-GB" sz="1200" dirty="0"/>
          </a:p>
        </p:txBody>
      </p:sp>
      <p:sp>
        <p:nvSpPr>
          <p:cNvPr id="7" name="Textfeld 6"/>
          <p:cNvSpPr txBox="1"/>
          <p:nvPr/>
        </p:nvSpPr>
        <p:spPr>
          <a:xfrm rot="16200000" flipH="1">
            <a:off x="939512" y="3014524"/>
            <a:ext cx="9172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Display (g)</a:t>
            </a:r>
            <a:endParaRPr lang="en-GB" sz="1200" dirty="0"/>
          </a:p>
        </p:txBody>
      </p:sp>
      <p:sp>
        <p:nvSpPr>
          <p:cNvPr id="8" name="Textfeld 7"/>
          <p:cNvSpPr txBox="1"/>
          <p:nvPr/>
        </p:nvSpPr>
        <p:spPr>
          <a:xfrm>
            <a:off x="5940152" y="4725144"/>
            <a:ext cx="8258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err="1" smtClean="0"/>
              <a:t>rms</a:t>
            </a:r>
            <a:r>
              <a:rPr lang="en-GB" sz="1200" dirty="0"/>
              <a:t>:</a:t>
            </a:r>
            <a:r>
              <a:rPr lang="en-GB" sz="1200" dirty="0" smtClean="0"/>
              <a:t> 33 g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19951300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Preparations at KEK</a:t>
            </a:r>
            <a:endParaRPr lang="en-GB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B00D52-9017-4E27-87B9-56C89B8832AB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4" name="Textfeld 3"/>
          <p:cNvSpPr txBox="1"/>
          <p:nvPr/>
        </p:nvSpPr>
        <p:spPr>
          <a:xfrm>
            <a:off x="683568" y="692696"/>
            <a:ext cx="7992888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400" b="1" dirty="0"/>
              <a:t>Clean up of area: </a:t>
            </a:r>
            <a:r>
              <a:rPr lang="en-GB" sz="1400" dirty="0"/>
              <a:t>Early October by </a:t>
            </a:r>
            <a:r>
              <a:rPr lang="en-GB" sz="1400" dirty="0" smtClean="0"/>
              <a:t>company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400" b="1" dirty="0" smtClean="0"/>
              <a:t>400V </a:t>
            </a:r>
            <a:r>
              <a:rPr lang="en-GB" sz="1400" b="1" dirty="0"/>
              <a:t>3-phase transformer: </a:t>
            </a:r>
            <a:r>
              <a:rPr lang="en-GB" sz="1400" dirty="0"/>
              <a:t>delivered, cabling by company, circuit breaker </a:t>
            </a:r>
            <a:r>
              <a:rPr lang="en-GB" sz="1400" dirty="0" smtClean="0"/>
              <a:t>installed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400" b="1" dirty="0" smtClean="0"/>
              <a:t>Compressed air  (6.6 bar): </a:t>
            </a:r>
            <a:r>
              <a:rPr lang="en-GB" sz="1400" dirty="0" smtClean="0"/>
              <a:t>temporary connection being prepared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4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400" b="1" dirty="0" smtClean="0"/>
              <a:t>Water pipe connection (25°C, 3 bar): </a:t>
            </a:r>
            <a:r>
              <a:rPr lang="en-GB" sz="1400" dirty="0" smtClean="0"/>
              <a:t>being prepared.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400" b="1" dirty="0" smtClean="0"/>
              <a:t>Hole drilling for anchor: </a:t>
            </a:r>
            <a:r>
              <a:rPr lang="en-GB" sz="1400" b="1" dirty="0" smtClean="0">
                <a:solidFill>
                  <a:srgbClr val="FF0000"/>
                </a:solidFill>
              </a:rPr>
              <a:t>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400" b="1" dirty="0" smtClean="0"/>
              <a:t>CO</a:t>
            </a:r>
            <a:r>
              <a:rPr lang="en-GB" sz="1400" b="1" baseline="-25000" dirty="0" smtClean="0"/>
              <a:t>2</a:t>
            </a:r>
            <a:r>
              <a:rPr lang="en-GB" sz="1400" b="1" dirty="0" smtClean="0"/>
              <a:t> bottle and cart</a:t>
            </a:r>
            <a:r>
              <a:rPr lang="en-GB" sz="1400" dirty="0" smtClean="0"/>
              <a:t>: will be delivered in October by company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400" b="1" dirty="0" smtClean="0"/>
              <a:t>Scale for weighing CO</a:t>
            </a:r>
            <a:r>
              <a:rPr lang="en-GB" sz="1400" b="1" baseline="-25000" dirty="0" smtClean="0"/>
              <a:t>2</a:t>
            </a:r>
            <a:r>
              <a:rPr lang="en-GB" sz="1400" b="1" dirty="0" smtClean="0"/>
              <a:t> bottle: </a:t>
            </a:r>
            <a:r>
              <a:rPr lang="en-GB" sz="1400" dirty="0" smtClean="0"/>
              <a:t>can be bought within a week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400" b="1" dirty="0" smtClean="0"/>
              <a:t>O</a:t>
            </a:r>
            <a:r>
              <a:rPr lang="en-GB" sz="1400" b="1" baseline="-25000" dirty="0" smtClean="0"/>
              <a:t>2</a:t>
            </a:r>
            <a:r>
              <a:rPr lang="en-GB" sz="1400" b="1" dirty="0" smtClean="0"/>
              <a:t>/CO</a:t>
            </a:r>
            <a:r>
              <a:rPr lang="en-GB" sz="1400" b="1" baseline="-25000" dirty="0" smtClean="0"/>
              <a:t>2</a:t>
            </a:r>
            <a:r>
              <a:rPr lang="en-GB" sz="1400" b="1" dirty="0" smtClean="0"/>
              <a:t> monitor with alarm</a:t>
            </a:r>
            <a:r>
              <a:rPr lang="en-GB" sz="1400" dirty="0" smtClean="0"/>
              <a:t>: one set delivered</a:t>
            </a:r>
          </a:p>
          <a:p>
            <a:endParaRPr lang="en-GB" sz="1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400" b="1" dirty="0" smtClean="0"/>
              <a:t>Network: </a:t>
            </a:r>
            <a:r>
              <a:rPr lang="en-GB" sz="1400" dirty="0" smtClean="0"/>
              <a:t>Lan required, Control PC will be in E-hut) </a:t>
            </a:r>
            <a:r>
              <a:rPr lang="en-GB" sz="1400" b="1" dirty="0" smtClean="0">
                <a:solidFill>
                  <a:srgbClr val="FF0000"/>
                </a:solidFill>
              </a:rPr>
              <a:t>?</a:t>
            </a:r>
            <a:endParaRPr lang="en-GB" sz="1400" b="1" dirty="0">
              <a:solidFill>
                <a:srgbClr val="FF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400" b="1" dirty="0" smtClean="0"/>
              <a:t>R404a filling: </a:t>
            </a:r>
            <a:r>
              <a:rPr lang="en-GB" sz="1400" dirty="0" smtClean="0"/>
              <a:t>confirmed by </a:t>
            </a:r>
            <a:r>
              <a:rPr lang="en-GB" sz="1400" dirty="0" err="1" smtClean="0"/>
              <a:t>Sanei-Giken</a:t>
            </a:r>
            <a:r>
              <a:rPr lang="en-GB" sz="1400" dirty="0" smtClean="0"/>
              <a:t>, quotation expected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400" b="1" dirty="0" smtClean="0"/>
              <a:t>Prepare scaffolding for manifold piping: </a:t>
            </a:r>
            <a:r>
              <a:rPr lang="en-GB" sz="1400" dirty="0" smtClean="0"/>
              <a:t>Adachi-san is taking care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400" b="1" dirty="0" smtClean="0"/>
              <a:t>Connection tubes</a:t>
            </a:r>
            <a:r>
              <a:rPr lang="en-GB" sz="1400" dirty="0"/>
              <a:t> </a:t>
            </a:r>
            <a:r>
              <a:rPr lang="en-GB" sz="1400" b="1" dirty="0" smtClean="0"/>
              <a:t>for CO</a:t>
            </a:r>
            <a:r>
              <a:rPr lang="en-GB" sz="1400" b="1" baseline="-25000" dirty="0" smtClean="0"/>
              <a:t>2</a:t>
            </a:r>
            <a:r>
              <a:rPr lang="en-GB" sz="1400" b="1" dirty="0" smtClean="0"/>
              <a:t>: </a:t>
            </a:r>
            <a:r>
              <a:rPr lang="en-GB" sz="1400" dirty="0" smtClean="0"/>
              <a:t>request made to Suzuki-Shokan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400" b="1" dirty="0" smtClean="0"/>
              <a:t>Tools and furniture</a:t>
            </a:r>
            <a:r>
              <a:rPr lang="en-GB" sz="1400" dirty="0" smtClean="0"/>
              <a:t>: to be ordered, delivery early October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400" b="1" dirty="0"/>
              <a:t>Vacuum for flex lines</a:t>
            </a:r>
            <a:r>
              <a:rPr lang="en-GB" sz="1400" dirty="0"/>
              <a:t>: 10</a:t>
            </a:r>
            <a:r>
              <a:rPr lang="en-GB" sz="1400" baseline="30000" dirty="0"/>
              <a:t>-7</a:t>
            </a:r>
            <a:r>
              <a:rPr lang="en-GB" sz="1400" dirty="0"/>
              <a:t> bar, from vacuum group (or sharing helium pump)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400" dirty="0" smtClean="0"/>
          </a:p>
          <a:p>
            <a:r>
              <a:rPr lang="en-GB" dirty="0" smtClean="0"/>
              <a:t>	</a:t>
            </a:r>
            <a:endParaRPr lang="en-GB" dirty="0"/>
          </a:p>
        </p:txBody>
      </p:sp>
      <p:sp>
        <p:nvSpPr>
          <p:cNvPr id="5" name="Textfeld 4"/>
          <p:cNvSpPr txBox="1"/>
          <p:nvPr/>
        </p:nvSpPr>
        <p:spPr>
          <a:xfrm rot="1978364">
            <a:off x="6616859" y="3954930"/>
            <a:ext cx="1582484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GB" sz="1800" b="1" dirty="0" smtClean="0"/>
              <a:t>By Shuji-san</a:t>
            </a:r>
            <a:endParaRPr lang="en-GB" sz="1800" b="1" dirty="0"/>
          </a:p>
        </p:txBody>
      </p:sp>
    </p:spTree>
    <p:extLst>
      <p:ext uri="{BB962C8B-B14F-4D97-AF65-F5344CB8AC3E}">
        <p14:creationId xmlns:p14="http://schemas.microsoft.com/office/powerpoint/2010/main" val="434708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5E84AB-6C80-4E4D-B843-FDA9605F1D2C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Commissioning plan at KEK</a:t>
            </a:r>
            <a:endParaRPr lang="en-GB" dirty="0"/>
          </a:p>
        </p:txBody>
      </p:sp>
      <p:sp>
        <p:nvSpPr>
          <p:cNvPr id="4" name="Textfeld 3"/>
          <p:cNvSpPr txBox="1"/>
          <p:nvPr/>
        </p:nvSpPr>
        <p:spPr>
          <a:xfrm>
            <a:off x="251520" y="980728"/>
            <a:ext cx="8424936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IBBelle</a:t>
            </a:r>
            <a:r>
              <a:rPr lang="en-GB" dirty="0" smtClean="0"/>
              <a:t> under way in vessel (MOL Brightness)</a:t>
            </a:r>
            <a:r>
              <a:rPr lang="en-GB" dirty="0"/>
              <a:t>	</a:t>
            </a:r>
            <a:endParaRPr lang="en-GB" dirty="0" smtClean="0"/>
          </a:p>
          <a:p>
            <a:r>
              <a:rPr lang="en-GB" dirty="0"/>
              <a:t>	</a:t>
            </a:r>
            <a:r>
              <a:rPr lang="en-GB" dirty="0" smtClean="0"/>
              <a:t>Arrival in Tokyo ~ 	October 12</a:t>
            </a:r>
          </a:p>
          <a:p>
            <a:r>
              <a:rPr lang="en-GB" dirty="0"/>
              <a:t>	</a:t>
            </a:r>
            <a:r>
              <a:rPr lang="en-GB" dirty="0" smtClean="0"/>
              <a:t>Transport to KEK</a:t>
            </a:r>
            <a:r>
              <a:rPr lang="en-GB" dirty="0"/>
              <a:t>: 	October 18</a:t>
            </a:r>
            <a:endParaRPr lang="en-GB" dirty="0" smtClean="0"/>
          </a:p>
          <a:p>
            <a:r>
              <a:rPr lang="en-GB" dirty="0" smtClean="0"/>
              <a:t>Formalities and transport arranged (Toru-san, K Line </a:t>
            </a:r>
            <a:r>
              <a:rPr lang="en-GB" dirty="0"/>
              <a:t>L</a:t>
            </a:r>
            <a:r>
              <a:rPr lang="en-GB" dirty="0" smtClean="0"/>
              <a:t>ogistics)	</a:t>
            </a:r>
          </a:p>
          <a:p>
            <a:endParaRPr lang="en-GB" dirty="0"/>
          </a:p>
          <a:p>
            <a:r>
              <a:rPr lang="en-GB" smtClean="0"/>
              <a:t>Commissioning plan:</a:t>
            </a:r>
            <a:endParaRPr lang="en-GB" dirty="0" smtClean="0"/>
          </a:p>
          <a:p>
            <a:endParaRPr lang="en-GB" dirty="0" smtClean="0"/>
          </a:p>
          <a:p>
            <a:pPr marL="285750" indent="-285750">
              <a:buFont typeface="Symbol"/>
              <a:buChar char="Þ"/>
            </a:pPr>
            <a:r>
              <a:rPr lang="en-GB" dirty="0" smtClean="0"/>
              <a:t>Put </a:t>
            </a:r>
            <a:r>
              <a:rPr lang="en-GB" dirty="0" err="1" smtClean="0"/>
              <a:t>IBBelle</a:t>
            </a:r>
            <a:r>
              <a:rPr lang="en-GB" dirty="0" smtClean="0"/>
              <a:t> in place, anchor in floor</a:t>
            </a:r>
          </a:p>
          <a:p>
            <a:pPr marL="285750" indent="-285750">
              <a:buFont typeface="Symbol"/>
              <a:buChar char="Þ"/>
            </a:pPr>
            <a:r>
              <a:rPr lang="en-GB" dirty="0" smtClean="0"/>
              <a:t>Service connection (electricity, water, air)</a:t>
            </a:r>
          </a:p>
          <a:p>
            <a:pPr marL="285750" indent="-285750">
              <a:buFont typeface="Symbol"/>
              <a:buChar char="Þ"/>
            </a:pPr>
            <a:r>
              <a:rPr lang="en-GB" dirty="0" smtClean="0"/>
              <a:t>IT connections (EPICS)</a:t>
            </a:r>
          </a:p>
          <a:p>
            <a:pPr marL="285750" indent="-285750">
              <a:buFont typeface="Symbol"/>
              <a:buChar char="Þ"/>
            </a:pPr>
            <a:r>
              <a:rPr lang="en-GB" dirty="0" smtClean="0"/>
              <a:t>Power up, check software</a:t>
            </a:r>
          </a:p>
          <a:p>
            <a:pPr marL="285750" indent="-285750">
              <a:buFont typeface="Symbol"/>
              <a:buChar char="Þ"/>
            </a:pPr>
            <a:r>
              <a:rPr lang="en-GB" dirty="0" smtClean="0"/>
              <a:t>Basic functionality tests (valves, sensors..)</a:t>
            </a:r>
          </a:p>
          <a:p>
            <a:pPr marL="285750" indent="-285750">
              <a:buFont typeface="Symbol"/>
              <a:buChar char="Þ"/>
            </a:pPr>
            <a:r>
              <a:rPr lang="en-GB" dirty="0" smtClean="0"/>
              <a:t>Pressure &amp; Leak test</a:t>
            </a:r>
          </a:p>
          <a:p>
            <a:pPr marL="285750" indent="-285750">
              <a:buFont typeface="Symbol"/>
              <a:buChar char="Þ"/>
            </a:pPr>
            <a:r>
              <a:rPr lang="en-GB" dirty="0" smtClean="0"/>
              <a:t>In parallel: install JB and Manifolds</a:t>
            </a:r>
          </a:p>
          <a:p>
            <a:endParaRPr lang="en-GB" dirty="0" smtClean="0"/>
          </a:p>
          <a:p>
            <a:r>
              <a:rPr lang="en-GB" dirty="0" smtClean="0"/>
              <a:t>Complete connections to transfer line, JB &amp; manifold</a:t>
            </a:r>
            <a:endParaRPr lang="en-GB" dirty="0"/>
          </a:p>
          <a:p>
            <a:endParaRPr lang="en-GB" dirty="0" smtClean="0"/>
          </a:p>
          <a:p>
            <a:pPr marL="285750" indent="-285750">
              <a:buFont typeface="Symbol"/>
              <a:buChar char="Þ"/>
            </a:pPr>
            <a:r>
              <a:rPr lang="en-GB" dirty="0" smtClean="0"/>
              <a:t>Fill wit R404A (company) and CO</a:t>
            </a:r>
            <a:r>
              <a:rPr lang="en-GB" baseline="-25000" dirty="0" smtClean="0"/>
              <a:t>2</a:t>
            </a:r>
          </a:p>
          <a:p>
            <a:pPr marL="285750" indent="-285750">
              <a:buFont typeface="Symbol"/>
              <a:buChar char="Þ"/>
            </a:pPr>
            <a:r>
              <a:rPr lang="en-GB" dirty="0" smtClean="0"/>
              <a:t>Commission with internal heater</a:t>
            </a:r>
          </a:p>
          <a:p>
            <a:pPr marL="285750" indent="-285750">
              <a:buFont typeface="Symbol"/>
              <a:buChar char="Þ"/>
            </a:pPr>
            <a:r>
              <a:rPr lang="en-GB" dirty="0" smtClean="0"/>
              <a:t>Connect to transfer lines and JB </a:t>
            </a:r>
          </a:p>
          <a:p>
            <a:pPr marL="285750" indent="-285750">
              <a:buFont typeface="Symbol"/>
              <a:buChar char="Þ"/>
            </a:pPr>
            <a:r>
              <a:rPr lang="en-GB" dirty="0" smtClean="0"/>
              <a:t>Commission with JB; parameter optimization</a:t>
            </a:r>
          </a:p>
          <a:p>
            <a:pPr marL="285750" indent="-285750">
              <a:buFont typeface="Symbol"/>
              <a:buChar char="Þ"/>
            </a:pPr>
            <a:r>
              <a:rPr lang="en-GB" dirty="0" smtClean="0"/>
              <a:t>Prepare for cold tests of </a:t>
            </a:r>
            <a:r>
              <a:rPr lang="en-GB" dirty="0" err="1" smtClean="0"/>
              <a:t>flexlines</a:t>
            </a:r>
            <a:r>
              <a:rPr lang="en-GB" dirty="0" smtClean="0"/>
              <a:t> (December?)</a:t>
            </a:r>
            <a:endParaRPr lang="en-GB" dirty="0"/>
          </a:p>
          <a:p>
            <a:pPr marL="285750" indent="-285750">
              <a:buFont typeface="Symbol"/>
              <a:buChar char="Þ"/>
            </a:pPr>
            <a:r>
              <a:rPr lang="en-GB" dirty="0" smtClean="0"/>
              <a:t>Training of KEK operation team</a:t>
            </a:r>
          </a:p>
        </p:txBody>
      </p:sp>
      <p:sp>
        <p:nvSpPr>
          <p:cNvPr id="5" name="Geschweifte Klammer rechts 4"/>
          <p:cNvSpPr/>
          <p:nvPr/>
        </p:nvSpPr>
        <p:spPr>
          <a:xfrm>
            <a:off x="5364088" y="2780928"/>
            <a:ext cx="216024" cy="1601153"/>
          </a:xfrm>
          <a:prstGeom prst="righ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feld 5"/>
          <p:cNvSpPr txBox="1"/>
          <p:nvPr/>
        </p:nvSpPr>
        <p:spPr>
          <a:xfrm>
            <a:off x="5839461" y="3412227"/>
            <a:ext cx="14975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October 18-28</a:t>
            </a:r>
            <a:endParaRPr lang="en-GB" dirty="0"/>
          </a:p>
        </p:txBody>
      </p:sp>
      <p:sp>
        <p:nvSpPr>
          <p:cNvPr id="7" name="Geschweifte Klammer rechts 6"/>
          <p:cNvSpPr/>
          <p:nvPr/>
        </p:nvSpPr>
        <p:spPr>
          <a:xfrm>
            <a:off x="5364088" y="5085184"/>
            <a:ext cx="216024" cy="1601153"/>
          </a:xfrm>
          <a:prstGeom prst="righ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feld 8"/>
          <p:cNvSpPr txBox="1"/>
          <p:nvPr/>
        </p:nvSpPr>
        <p:spPr>
          <a:xfrm>
            <a:off x="5839461" y="5703604"/>
            <a:ext cx="18838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November 17-28 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58300447"/>
      </p:ext>
    </p:extLst>
  </p:cSld>
  <p:clrMapOvr>
    <a:masterClrMapping/>
  </p:clrMapOvr>
</p:sld>
</file>

<file path=ppt/theme/theme1.xml><?xml version="1.0" encoding="utf-8"?>
<a:theme xmlns:a="http://schemas.openxmlformats.org/drawingml/2006/main" name="Procedure">
  <a:themeElements>
    <a:clrScheme name="2_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2_Standarddesign">
      <a:majorFont>
        <a:latin typeface="Arial"/>
        <a:ea typeface=""/>
        <a:cs typeface=""/>
      </a:majorFont>
      <a:minorFont>
        <a:latin typeface="Arial Unicode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Procedure</Template>
  <TotalTime>0</TotalTime>
  <Words>557</Words>
  <Application>Microsoft Office PowerPoint</Application>
  <PresentationFormat>Bildschirmpräsentation (4:3)</PresentationFormat>
  <Paragraphs>150</Paragraphs>
  <Slides>9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0" baseType="lpstr">
      <vt:lpstr>Procedure</vt:lpstr>
      <vt:lpstr>Commissioning </vt:lpstr>
      <vt:lpstr>Long Term Operation</vt:lpstr>
      <vt:lpstr>Dry Out</vt:lpstr>
      <vt:lpstr>Tuning</vt:lpstr>
      <vt:lpstr>Chiller Regulation</vt:lpstr>
      <vt:lpstr>Regulation after Power Off</vt:lpstr>
      <vt:lpstr>New Features</vt:lpstr>
      <vt:lpstr>Preparations at KEK</vt:lpstr>
      <vt:lpstr>Commissioning plan at KEK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2015-05-06T12:31:13Z</dcterms:created>
  <dcterms:modified xsi:type="dcterms:W3CDTF">2016-09-15T16:27:58Z</dcterms:modified>
</cp:coreProperties>
</file>