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72" r:id="rId2"/>
    <p:sldId id="259" r:id="rId3"/>
    <p:sldId id="283" r:id="rId4"/>
    <p:sldId id="285" r:id="rId5"/>
    <p:sldId id="263" r:id="rId6"/>
    <p:sldId id="256" r:id="rId7"/>
    <p:sldId id="273" r:id="rId8"/>
    <p:sldId id="284" r:id="rId9"/>
    <p:sldId id="261" r:id="rId10"/>
    <p:sldId id="286" r:id="rId11"/>
    <p:sldId id="257" r:id="rId12"/>
    <p:sldId id="260" r:id="rId13"/>
    <p:sldId id="275" r:id="rId14"/>
    <p:sldId id="269" r:id="rId15"/>
    <p:sldId id="278" r:id="rId16"/>
    <p:sldId id="287" r:id="rId17"/>
    <p:sldId id="288" r:id="rId18"/>
    <p:sldId id="289" r:id="rId19"/>
    <p:sldId id="290" r:id="rId20"/>
    <p:sldId id="292" r:id="rId21"/>
    <p:sldId id="268" r:id="rId22"/>
    <p:sldId id="270" r:id="rId23"/>
    <p:sldId id="279" r:id="rId24"/>
    <p:sldId id="291" r:id="rId25"/>
    <p:sldId id="280" r:id="rId26"/>
    <p:sldId id="274" r:id="rId27"/>
    <p:sldId id="277" r:id="rId28"/>
    <p:sldId id="265" r:id="rId29"/>
    <p:sldId id="266" r:id="rId30"/>
    <p:sldId id="27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9"/>
    <p:restoredTop sz="94603"/>
  </p:normalViewPr>
  <p:slideViewPr>
    <p:cSldViewPr snapToGrid="0" snapToObjects="1">
      <p:cViewPr varScale="1">
        <p:scale>
          <a:sx n="105" d="100"/>
          <a:sy n="105" d="100"/>
        </p:scale>
        <p:origin x="5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6F5C1-B02B-C042-B01D-B6AAE99872CA}" type="datetimeFigureOut">
              <a:t>9/13/16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8CCA7-5DE5-4441-BBB9-C8AC9613E3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448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A660A-6EC0-014B-80F9-2F0BD121D67B}" type="datetimeFigureOut">
              <a:t>9/13/16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644BC-6C3E-704F-BCAB-B69B80726E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44BC-6C3E-704F-BCAB-B69B80726E02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6700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44BC-6C3E-704F-BCAB-B69B80726E02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12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44BC-6C3E-704F-BCAB-B69B80726E02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00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7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7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1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58"/>
            <a:ext cx="8229600" cy="81760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679"/>
            <a:ext cx="8229600" cy="5102485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13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90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3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dirty="0" smtClean="0"/>
              <a:t>Fare clic per modificare gli stili del testo dello schema</a:t>
            </a:r>
          </a:p>
          <a:p>
            <a:pPr lvl="1"/>
            <a:r>
              <a:rPr lang="en-US" dirty="0" smtClean="0"/>
              <a:t>Secondo livello</a:t>
            </a:r>
          </a:p>
          <a:p>
            <a:pPr lvl="2"/>
            <a:r>
              <a:rPr lang="en-US" dirty="0" smtClean="0"/>
              <a:t>Terzo livello</a:t>
            </a:r>
          </a:p>
          <a:p>
            <a:pPr lvl="3"/>
            <a:r>
              <a:rPr lang="en-US" dirty="0" smtClean="0"/>
              <a:t>Quarto livello</a:t>
            </a:r>
          </a:p>
          <a:p>
            <a:pPr lvl="4"/>
            <a:r>
              <a:rPr lang="en-US" dirty="0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dirty="0" smtClean="0"/>
              <a:t>Fare clic per modificare gli stili del testo dello schema</a:t>
            </a:r>
          </a:p>
          <a:p>
            <a:pPr lvl="1"/>
            <a:r>
              <a:rPr lang="en-US" dirty="0" smtClean="0"/>
              <a:t>Secondo livello</a:t>
            </a:r>
          </a:p>
          <a:p>
            <a:pPr lvl="2"/>
            <a:r>
              <a:rPr lang="en-US" dirty="0" smtClean="0"/>
              <a:t>Terzo livello</a:t>
            </a:r>
          </a:p>
          <a:p>
            <a:pPr lvl="3"/>
            <a:r>
              <a:rPr lang="en-US" dirty="0" smtClean="0"/>
              <a:t>Quarto livello</a:t>
            </a:r>
          </a:p>
          <a:p>
            <a:pPr lvl="4"/>
            <a:r>
              <a:rPr lang="en-US" dirty="0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2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4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2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9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jpe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Fare </a:t>
            </a:r>
            <a:r>
              <a:rPr lang="en-US" dirty="0" err="1" smtClean="0"/>
              <a:t>clic</a:t>
            </a:r>
            <a:r>
              <a:rPr lang="en-US" dirty="0" smtClean="0"/>
              <a:t> per </a:t>
            </a:r>
            <a:r>
              <a:rPr lang="en-US" dirty="0" err="1" smtClean="0"/>
              <a:t>modificare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stili</a:t>
            </a:r>
            <a:r>
              <a:rPr lang="en-US" dirty="0" smtClean="0"/>
              <a:t> del </a:t>
            </a:r>
            <a:r>
              <a:rPr lang="en-US" dirty="0" err="1" smtClean="0"/>
              <a:t>testo</a:t>
            </a:r>
            <a:r>
              <a:rPr lang="en-US" dirty="0" smtClean="0"/>
              <a:t> </a:t>
            </a:r>
            <a:r>
              <a:rPr lang="en-US" dirty="0" err="1" smtClean="0"/>
              <a:t>dello</a:t>
            </a:r>
            <a:r>
              <a:rPr lang="en-US" dirty="0" smtClean="0"/>
              <a:t> schema</a:t>
            </a:r>
          </a:p>
          <a:p>
            <a:pPr lvl="1"/>
            <a:r>
              <a:rPr lang="en-US" dirty="0" smtClean="0"/>
              <a:t>Secondo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2"/>
            <a:r>
              <a:rPr lang="en-US" dirty="0" err="1" smtClean="0"/>
              <a:t>Terzo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646" y="6309434"/>
            <a:ext cx="1310200" cy="412041"/>
          </a:xfrm>
          <a:prstGeom prst="rect">
            <a:avLst/>
          </a:prstGeom>
        </p:spPr>
      </p:pic>
      <p:pic>
        <p:nvPicPr>
          <p:cNvPr id="10" name="Picture 9" descr="belle2-logo.gif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772" y="6274569"/>
            <a:ext cx="500792" cy="46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4" descr="infnlogo.jp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841" y="6275785"/>
            <a:ext cx="501336" cy="492423"/>
          </a:xfrm>
          <a:prstGeom prst="rect">
            <a:avLst/>
          </a:prstGeom>
        </p:spPr>
      </p:pic>
      <p:pic>
        <p:nvPicPr>
          <p:cNvPr id="12" name="Immagine 5" descr="unipi.jpg"/>
          <p:cNvPicPr>
            <a:picLocks noChangeAspect="1"/>
          </p:cNvPicPr>
          <p:nvPr userDrawn="1"/>
        </p:nvPicPr>
        <p:blipFill>
          <a:blip r:embed="rId1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744" y="6285555"/>
            <a:ext cx="553501" cy="4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4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4658"/>
            <a:ext cx="8229600" cy="1401806"/>
          </a:xfrm>
        </p:spPr>
        <p:txBody>
          <a:bodyPr/>
          <a:lstStyle/>
          <a:p>
            <a:r>
              <a:rPr lang="it-IT" dirty="0" smtClean="0"/>
              <a:t>SVD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supplies</a:t>
            </a:r>
            <a:r>
              <a:rPr lang="it-IT" dirty="0" smtClean="0"/>
              <a:t> and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 panel</a:t>
            </a:r>
            <a:endParaRPr lang="it-IT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6928" y="1926336"/>
            <a:ext cx="8229600" cy="4199828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3200" dirty="0" smtClean="0"/>
              <a:t>Outline</a:t>
            </a:r>
          </a:p>
          <a:p>
            <a:pPr lvl="2"/>
            <a:r>
              <a:rPr lang="en-US" sz="2800" dirty="0" smtClean="0"/>
              <a:t>CAEN Power supplies status</a:t>
            </a:r>
          </a:p>
          <a:p>
            <a:pPr lvl="2"/>
            <a:r>
              <a:rPr lang="en-US" sz="2800" dirty="0"/>
              <a:t>Changes for the new FADC/Junction Board</a:t>
            </a:r>
          </a:p>
          <a:p>
            <a:pPr lvl="2"/>
            <a:r>
              <a:rPr lang="en-US" sz="2800" dirty="0" smtClean="0"/>
              <a:t>Power distribution functions and requirements</a:t>
            </a:r>
          </a:p>
          <a:p>
            <a:pPr lvl="2"/>
            <a:r>
              <a:rPr lang="en-US" sz="2800" dirty="0" smtClean="0"/>
              <a:t>Power distribution panel control and physical layout</a:t>
            </a:r>
          </a:p>
          <a:p>
            <a:pPr lvl="2"/>
            <a:r>
              <a:rPr lang="en-US" sz="2800" dirty="0" smtClean="0"/>
              <a:t>Short and long term schedule</a:t>
            </a:r>
            <a:endParaRPr lang="en-US" sz="3000" dirty="0"/>
          </a:p>
          <a:p>
            <a:pPr lvl="1"/>
            <a:r>
              <a:rPr lang="en-US" sz="3200" dirty="0"/>
              <a:t>Note: information available on</a:t>
            </a:r>
            <a:r>
              <a:rPr lang="en-US" sz="3200" dirty="0" smtClean="0"/>
              <a:t>:</a:t>
            </a:r>
            <a:endParaRPr lang="en-US" sz="3200" dirty="0"/>
          </a:p>
          <a:p>
            <a:pPr marL="457200" lvl="1" indent="0">
              <a:buNone/>
            </a:pPr>
            <a:r>
              <a:rPr lang="en-US" sz="1800" dirty="0"/>
              <a:t>https://</a:t>
            </a:r>
            <a:r>
              <a:rPr lang="en-US" sz="1800" dirty="0" err="1"/>
              <a:t>confluence.desy.de</a:t>
            </a:r>
            <a:r>
              <a:rPr lang="en-US" sz="1800" dirty="0"/>
              <a:t>/display/BI/</a:t>
            </a:r>
            <a:r>
              <a:rPr lang="en-US" sz="1800" dirty="0" err="1"/>
              <a:t>SVD+Power+Supplies+Page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 smtClean="0"/>
              <a:t>https</a:t>
            </a:r>
            <a:r>
              <a:rPr lang="en-US" sz="1800" dirty="0"/>
              <a:t>://</a:t>
            </a:r>
            <a:r>
              <a:rPr lang="en-US" sz="1800" dirty="0" err="1"/>
              <a:t>confluence.desy.de</a:t>
            </a:r>
            <a:r>
              <a:rPr lang="en-US" sz="1800" dirty="0"/>
              <a:t>/display/BI/</a:t>
            </a:r>
            <a:r>
              <a:rPr lang="en-US" sz="1800" dirty="0" err="1"/>
              <a:t>SVD+Interfaces</a:t>
            </a:r>
            <a:endParaRPr lang="en-US" sz="1800" dirty="0"/>
          </a:p>
          <a:p>
            <a:pPr marL="457200" lvl="1" indent="0">
              <a:buNone/>
            </a:pPr>
            <a:endParaRPr lang="en-US" sz="3200" dirty="0"/>
          </a:p>
          <a:p>
            <a:pPr lvl="1"/>
            <a:endParaRPr lang="en-US" sz="3200" dirty="0" smtClean="0"/>
          </a:p>
          <a:p>
            <a:pPr lvl="1"/>
            <a:endParaRPr lang="en-US" sz="32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2468" y="1328280"/>
            <a:ext cx="3245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F.Forti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INFN and University, Pisa</a:t>
            </a:r>
          </a:p>
        </p:txBody>
      </p:sp>
    </p:spTree>
    <p:extLst>
      <p:ext uri="{BB962C8B-B14F-4D97-AF65-F5344CB8AC3E}">
        <p14:creationId xmlns:p14="http://schemas.microsoft.com/office/powerpoint/2010/main" val="193289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92" y="274638"/>
            <a:ext cx="8229600" cy="4378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Grouping and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2311"/>
            <a:ext cx="8229600" cy="55142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Since a PS Board group corresponds to 2 dock boxes, there is not a perfect match to FWD (3) and BWD (5) dock boxes. Proposal:</a:t>
            </a:r>
          </a:p>
          <a:p>
            <a:pPr lvl="1"/>
            <a:r>
              <a:rPr lang="en-US" dirty="0"/>
              <a:t>Crate 1, Group 1: 2x BWD dock boxes</a:t>
            </a:r>
          </a:p>
          <a:p>
            <a:pPr lvl="1"/>
            <a:r>
              <a:rPr lang="en-US" dirty="0"/>
              <a:t>Crate 1, Group 2: 2x BWD dock boxes</a:t>
            </a:r>
          </a:p>
          <a:p>
            <a:pPr lvl="1"/>
            <a:r>
              <a:rPr lang="en-US" dirty="0"/>
              <a:t>Crate 2, Group 1: 2x FWD dock boxes</a:t>
            </a:r>
          </a:p>
          <a:p>
            <a:pPr lvl="1"/>
            <a:r>
              <a:rPr lang="en-US" dirty="0"/>
              <a:t>Crate 2, Group 2: 1x FWD + 1 BWD dock boxes</a:t>
            </a:r>
          </a:p>
          <a:p>
            <a:r>
              <a:rPr lang="en-US" dirty="0"/>
              <a:t>There is no principle against mixing BWD and FWD</a:t>
            </a:r>
          </a:p>
          <a:p>
            <a:pPr lvl="1"/>
            <a:r>
              <a:rPr lang="en-US" dirty="0" smtClean="0"/>
              <a:t>But we have the flexibility to separate them if necessary, using the third rack</a:t>
            </a:r>
          </a:p>
          <a:p>
            <a:pPr lvl="1"/>
            <a:r>
              <a:rPr lang="en-US" dirty="0" smtClean="0"/>
              <a:t>Plan to  keep </a:t>
            </a:r>
            <a:r>
              <a:rPr lang="en-US" dirty="0"/>
              <a:t>a spare PS Board group + 1 spare crate for quick replacement in case of </a:t>
            </a:r>
            <a:r>
              <a:rPr lang="en-US" dirty="0" smtClean="0"/>
              <a:t>failure </a:t>
            </a:r>
            <a:r>
              <a:rPr lang="en-US" dirty="0" smtClean="0">
                <a:sym typeface="Wingdings"/>
              </a:rPr>
              <a:t> use for BEAST2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Different layers should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not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share the same HV</a:t>
            </a:r>
          </a:p>
          <a:p>
            <a:pPr lvl="1"/>
            <a:r>
              <a:rPr lang="en-US" dirty="0" smtClean="0">
                <a:sym typeface="Wingdings"/>
              </a:rPr>
              <a:t>Retain flexibility to change voltage symmetry between P and N by layer</a:t>
            </a:r>
          </a:p>
          <a:p>
            <a:pPr lvl="1"/>
            <a:r>
              <a:rPr lang="en-US" dirty="0" smtClean="0">
                <a:sym typeface="Wingdings"/>
              </a:rPr>
              <a:t>Ok from the total count, but has implications on the </a:t>
            </a:r>
            <a:r>
              <a:rPr lang="en-US" dirty="0" err="1" smtClean="0">
                <a:sym typeface="Wingdings"/>
              </a:rPr>
              <a:t>ladderjunction</a:t>
            </a:r>
            <a:r>
              <a:rPr lang="en-US" dirty="0" smtClean="0">
                <a:sym typeface="Wingdings"/>
              </a:rPr>
              <a:t> board cable routing</a:t>
            </a:r>
            <a:endParaRPr lang="en-US" dirty="0"/>
          </a:p>
          <a:p>
            <a:r>
              <a:rPr lang="en-US" dirty="0" smtClean="0"/>
              <a:t>Place </a:t>
            </a:r>
            <a:r>
              <a:rPr lang="en-US" dirty="0"/>
              <a:t>the crates </a:t>
            </a:r>
            <a:r>
              <a:rPr lang="en-US" dirty="0" smtClean="0"/>
              <a:t>on the </a:t>
            </a:r>
            <a:r>
              <a:rPr lang="en-US" dirty="0"/>
              <a:t>balcony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1 Rack should contain 1 PS Crate + 1 </a:t>
            </a:r>
            <a:r>
              <a:rPr lang="en-US" dirty="0" smtClean="0"/>
              <a:t>power distribution panel crate</a:t>
            </a:r>
            <a:r>
              <a:rPr lang="en-US" dirty="0"/>
              <a:t>.  </a:t>
            </a:r>
            <a:endParaRPr lang="en-US" dirty="0" smtClean="0"/>
          </a:p>
          <a:p>
            <a:pPr lvl="1"/>
            <a:r>
              <a:rPr lang="en-US" dirty="0" smtClean="0"/>
              <a:t>2 </a:t>
            </a:r>
            <a:r>
              <a:rPr lang="en-US" dirty="0"/>
              <a:t>racks in total are </a:t>
            </a:r>
            <a:r>
              <a:rPr lang="en-US" dirty="0" smtClean="0"/>
              <a:t>necessary, but we should plan on 3.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76804" y="15799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4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4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Power Distribution Panel </a:t>
            </a:r>
            <a:r>
              <a:rPr lang="en-US" dirty="0"/>
              <a:t>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2071"/>
            <a:ext cx="8479642" cy="5342365"/>
          </a:xfrm>
        </p:spPr>
        <p:txBody>
          <a:bodyPr>
            <a:normAutofit/>
          </a:bodyPr>
          <a:lstStyle/>
          <a:p>
            <a:r>
              <a:rPr lang="en-US" dirty="0"/>
              <a:t>Provide interconnection between cables from junction boards and power supply boards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ixed polarity </a:t>
            </a:r>
            <a:r>
              <a:rPr lang="en-US" dirty="0"/>
              <a:t>for </a:t>
            </a:r>
            <a:r>
              <a:rPr lang="en-US" dirty="0" smtClean="0"/>
              <a:t>HV, </a:t>
            </a:r>
            <a:r>
              <a:rPr lang="en-US" dirty="0"/>
              <a:t> </a:t>
            </a:r>
            <a:r>
              <a:rPr lang="en-US" dirty="0" smtClean="0"/>
              <a:t>Selectable polarity for VSEP</a:t>
            </a:r>
            <a:endParaRPr lang="en-US" dirty="0"/>
          </a:p>
          <a:p>
            <a:r>
              <a:rPr lang="en-US" dirty="0" smtClean="0"/>
              <a:t>Receive </a:t>
            </a:r>
            <a:r>
              <a:rPr lang="en-US" dirty="0"/>
              <a:t>the HV ENABLE and LV ENABLE signals and distribute to the PS boards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Generated from the interlock system</a:t>
            </a:r>
            <a:endParaRPr lang="en-US" dirty="0"/>
          </a:p>
          <a:p>
            <a:r>
              <a:rPr lang="en-US" dirty="0" smtClean="0"/>
              <a:t>Generate </a:t>
            </a:r>
            <a:r>
              <a:rPr lang="en-US" dirty="0"/>
              <a:t>a “HV ON” signal to inhibit </a:t>
            </a:r>
            <a:r>
              <a:rPr lang="en-US" dirty="0" smtClean="0"/>
              <a:t>injection ?</a:t>
            </a:r>
            <a:endParaRPr lang="en-US" dirty="0"/>
          </a:p>
          <a:p>
            <a:pPr lvl="1"/>
            <a:r>
              <a:rPr lang="en-US" dirty="0"/>
              <a:t>Built as the OR of the individual HV ON signals. </a:t>
            </a:r>
          </a:p>
          <a:p>
            <a:r>
              <a:rPr lang="en-US" dirty="0" smtClean="0"/>
              <a:t>Prevent VSEP from turning on if HV is off ?</a:t>
            </a:r>
          </a:p>
          <a:p>
            <a:pPr lvl="1"/>
            <a:r>
              <a:rPr lang="en-US" dirty="0" smtClean="0"/>
              <a:t>This function is complicated to implement and not so necessary: propose to drop</a:t>
            </a:r>
            <a:endParaRPr lang="en-US" dirty="0" smtClean="0"/>
          </a:p>
          <a:p>
            <a:r>
              <a:rPr lang="en-US" dirty="0" smtClean="0"/>
              <a:t>Software and hardware interface to Power Distribution Panel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26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2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Power Distribution Panel </a:t>
            </a:r>
            <a:r>
              <a:rPr lang="en-US" dirty="0"/>
              <a:t>Connections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37800"/>
            <a:ext cx="8229600" cy="5343896"/>
          </a:xfrm>
        </p:spPr>
        <p:txBody>
          <a:bodyPr>
            <a:normAutofit/>
          </a:bodyPr>
          <a:lstStyle/>
          <a:p>
            <a:r>
              <a:rPr lang="en-US" dirty="0"/>
              <a:t>Long cables (17m) from Junction board to balcony have the same connector on each end</a:t>
            </a:r>
          </a:p>
          <a:p>
            <a:pPr lvl="1"/>
            <a:r>
              <a:rPr lang="en-US" dirty="0"/>
              <a:t>Just repeat the same modularity and </a:t>
            </a:r>
            <a:r>
              <a:rPr lang="en-US" dirty="0" smtClean="0"/>
              <a:t>connectors </a:t>
            </a:r>
            <a:r>
              <a:rPr lang="en-US" dirty="0"/>
              <a:t>of the Junction boards</a:t>
            </a:r>
          </a:p>
          <a:p>
            <a:r>
              <a:rPr lang="en-US" dirty="0" smtClean="0"/>
              <a:t>Power Distribution Panel </a:t>
            </a:r>
            <a:r>
              <a:rPr lang="en-US" dirty="0"/>
              <a:t>realized in 6U modules placed in a crate underneath the corresponding power supply crate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Separate modules for LV and HV distribution</a:t>
            </a:r>
          </a:p>
          <a:p>
            <a:pPr lvl="1"/>
            <a:r>
              <a:rPr lang="en-US" dirty="0" smtClean="0"/>
              <a:t>Back </a:t>
            </a:r>
            <a:r>
              <a:rPr lang="en-US" dirty="0"/>
              <a:t>side: </a:t>
            </a:r>
          </a:p>
          <a:p>
            <a:pPr lvl="2"/>
            <a:r>
              <a:rPr lang="en-US" dirty="0"/>
              <a:t>connectors to the Junction </a:t>
            </a:r>
            <a:r>
              <a:rPr lang="en-US" dirty="0" smtClean="0"/>
              <a:t>Boards</a:t>
            </a:r>
          </a:p>
          <a:p>
            <a:pPr lvl="2"/>
            <a:r>
              <a:rPr lang="en-US" dirty="0" smtClean="0"/>
              <a:t>HV connectors on back will be duplicated: a set (HV_P, VSEP_P, HV_N, VSEP_N) will bias </a:t>
            </a:r>
            <a:r>
              <a:rPr lang="en-US" b="1" dirty="0" smtClean="0"/>
              <a:t>2 </a:t>
            </a:r>
            <a:r>
              <a:rPr lang="en-US" dirty="0" smtClean="0"/>
              <a:t>connectors in parallel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2 </a:t>
            </a:r>
            <a:r>
              <a:rPr lang="en-US" dirty="0" smtClean="0">
                <a:sym typeface="Wingdings"/>
              </a:rPr>
              <a:t>junction boards</a:t>
            </a:r>
          </a:p>
          <a:p>
            <a:pPr lvl="2"/>
            <a:r>
              <a:rPr lang="en-US" dirty="0" smtClean="0">
                <a:sym typeface="Wingdings"/>
              </a:rPr>
              <a:t>LV connectors will have 2 LV as before, now interpreted as LVPS_P, LVPS_N</a:t>
            </a:r>
            <a:endParaRPr lang="en-US" dirty="0"/>
          </a:p>
          <a:p>
            <a:pPr lvl="1"/>
            <a:r>
              <a:rPr lang="en-US" dirty="0"/>
              <a:t>Front side: </a:t>
            </a:r>
          </a:p>
          <a:p>
            <a:pPr lvl="2"/>
            <a:r>
              <a:rPr lang="en-US" dirty="0"/>
              <a:t>connectors to the Power Supplies</a:t>
            </a:r>
          </a:p>
          <a:p>
            <a:pPr lvl="2"/>
            <a:r>
              <a:rPr lang="en-US" dirty="0" err="1"/>
              <a:t>Lemo</a:t>
            </a:r>
            <a:r>
              <a:rPr lang="en-US" dirty="0"/>
              <a:t> connectors for interlocks </a:t>
            </a:r>
            <a:r>
              <a:rPr lang="en-US" dirty="0" smtClean="0"/>
              <a:t>interface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92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490"/>
          </a:xfrm>
        </p:spPr>
        <p:txBody>
          <a:bodyPr>
            <a:normAutofit fontScale="90000"/>
          </a:bodyPr>
          <a:lstStyle/>
          <a:p>
            <a:r>
              <a:rPr lang="en-US" smtClean="0"/>
              <a:t>VSEP polarity and control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320"/>
            <a:ext cx="8229600" cy="5089843"/>
          </a:xfrm>
        </p:spPr>
        <p:txBody>
          <a:bodyPr>
            <a:normAutofit/>
          </a:bodyPr>
          <a:lstStyle/>
          <a:p>
            <a:r>
              <a:rPr lang="en-US" dirty="0"/>
              <a:t>VSEP functions:</a:t>
            </a:r>
          </a:p>
          <a:p>
            <a:pPr lvl="1"/>
            <a:r>
              <a:rPr lang="en-US" dirty="0"/>
              <a:t>Cure </a:t>
            </a:r>
            <a:r>
              <a:rPr lang="en-US" dirty="0" smtClean="0"/>
              <a:t>pinholes, prevent </a:t>
            </a:r>
            <a:r>
              <a:rPr lang="en-US" dirty="0"/>
              <a:t>large pinhole-induced currents </a:t>
            </a:r>
            <a:endParaRPr lang="en-US" dirty="0" smtClean="0"/>
          </a:p>
          <a:p>
            <a:pPr lvl="1"/>
            <a:r>
              <a:rPr lang="en-US" dirty="0" smtClean="0"/>
              <a:t>Identify </a:t>
            </a:r>
            <a:r>
              <a:rPr lang="en-US" dirty="0"/>
              <a:t>defects and </a:t>
            </a:r>
            <a:r>
              <a:rPr lang="en-US" dirty="0" smtClean="0"/>
              <a:t>pinholes: </a:t>
            </a:r>
            <a:r>
              <a:rPr lang="en-US" b="1" dirty="0" smtClean="0"/>
              <a:t>VSEP scan </a:t>
            </a:r>
          </a:p>
          <a:p>
            <a:r>
              <a:rPr lang="en-US" dirty="0" smtClean="0"/>
              <a:t>VSEP range and set </a:t>
            </a:r>
            <a:r>
              <a:rPr lang="en-US" dirty="0"/>
              <a:t>accuracy</a:t>
            </a:r>
          </a:p>
          <a:p>
            <a:pPr lvl="1"/>
            <a:r>
              <a:rPr lang="en-US" dirty="0"/>
              <a:t>Generated with 100V </a:t>
            </a:r>
            <a:r>
              <a:rPr lang="en-US" dirty="0" smtClean="0"/>
              <a:t>cards, providing 100mV accuracy</a:t>
            </a:r>
          </a:p>
          <a:p>
            <a:pPr lvl="1"/>
            <a:r>
              <a:rPr lang="en-US" dirty="0" smtClean="0"/>
              <a:t>Absolute maximum range is (-10, +10)</a:t>
            </a:r>
            <a:endParaRPr lang="en-US" dirty="0"/>
          </a:p>
          <a:p>
            <a:pPr lvl="1"/>
            <a:r>
              <a:rPr lang="en-US" dirty="0" smtClean="0"/>
              <a:t>Relay based selectable polarity</a:t>
            </a:r>
            <a:endParaRPr lang="en-US" dirty="0" smtClean="0"/>
          </a:p>
          <a:p>
            <a:pPr lvl="1"/>
            <a:r>
              <a:rPr lang="en-US" dirty="0" smtClean="0"/>
              <a:t>Use resistive divider (x10) to </a:t>
            </a:r>
            <a:br>
              <a:rPr lang="en-US" dirty="0" smtClean="0"/>
            </a:br>
            <a:r>
              <a:rPr lang="en-US" dirty="0" smtClean="0"/>
              <a:t>improve accuracy (10mV)</a:t>
            </a:r>
          </a:p>
          <a:p>
            <a:pPr lvl="1"/>
            <a:r>
              <a:rPr lang="en-US" dirty="0" smtClean="0"/>
              <a:t>In principle no current is </a:t>
            </a:r>
            <a:br>
              <a:rPr lang="en-US" dirty="0" smtClean="0"/>
            </a:br>
            <a:r>
              <a:rPr lang="en-US" dirty="0" smtClean="0"/>
              <a:t>flowing on VSEP</a:t>
            </a:r>
          </a:p>
          <a:p>
            <a:pPr lvl="1"/>
            <a:r>
              <a:rPr lang="en-US" dirty="0" smtClean="0">
                <a:sym typeface="Wingdings"/>
              </a:rPr>
              <a:t>To </a:t>
            </a:r>
            <a:r>
              <a:rPr lang="en-US" dirty="0">
                <a:sym typeface="Wingdings"/>
              </a:rPr>
              <a:t>be tested on real </a:t>
            </a:r>
            <a:r>
              <a:rPr lang="en-US" dirty="0" smtClean="0">
                <a:sym typeface="Wingdings"/>
              </a:rPr>
              <a:t>modules</a:t>
            </a:r>
          </a:p>
          <a:p>
            <a:pPr lvl="2"/>
            <a:r>
              <a:rPr lang="en-US" dirty="0" smtClean="0">
                <a:sym typeface="Wingdings"/>
              </a:rPr>
              <a:t>Implemented on prototype, but not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tested in DESY test beam</a:t>
            </a:r>
            <a:endParaRPr lang="en-US" dirty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13</a:t>
            </a:fld>
            <a:endParaRPr lang="uk-U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768" y="2975101"/>
            <a:ext cx="4352544" cy="315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0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8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LV Enable and HV Enable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738"/>
            <a:ext cx="8229600" cy="5529770"/>
          </a:xfrm>
        </p:spPr>
        <p:txBody>
          <a:bodyPr>
            <a:normAutofit/>
          </a:bodyPr>
          <a:lstStyle/>
          <a:p>
            <a:r>
              <a:rPr lang="en-US" b="1" dirty="0"/>
              <a:t>Enable</a:t>
            </a:r>
            <a:r>
              <a:rPr lang="en-US" dirty="0"/>
              <a:t> lines </a:t>
            </a:r>
            <a:r>
              <a:rPr lang="en-US" dirty="0" smtClean="0"/>
              <a:t>prevent </a:t>
            </a:r>
            <a:r>
              <a:rPr lang="en-US" dirty="0"/>
              <a:t>the channels to turn on or to turn them off in case of problems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U</a:t>
            </a:r>
            <a:r>
              <a:rPr lang="en-US" dirty="0" smtClean="0"/>
              <a:t>se </a:t>
            </a:r>
            <a:r>
              <a:rPr lang="en-US" dirty="0">
                <a:solidFill>
                  <a:srgbClr val="FF6600"/>
                </a:solidFill>
              </a:rPr>
              <a:t>crate granularity </a:t>
            </a:r>
            <a:r>
              <a:rPr lang="en-US" dirty="0"/>
              <a:t>for all input signals:</a:t>
            </a:r>
          </a:p>
          <a:p>
            <a:pPr lvl="1"/>
            <a:r>
              <a:rPr lang="en-US" b="1" dirty="0"/>
              <a:t>LV ENABLE</a:t>
            </a:r>
            <a:r>
              <a:rPr lang="en-US" dirty="0"/>
              <a:t>: enable turning on the LV </a:t>
            </a:r>
          </a:p>
          <a:p>
            <a:pPr lvl="2"/>
            <a:r>
              <a:rPr lang="en-US" dirty="0"/>
              <a:t>For instance generated when the cooling system is working. </a:t>
            </a:r>
          </a:p>
          <a:p>
            <a:pPr lvl="1"/>
            <a:r>
              <a:rPr lang="en-US" b="1" dirty="0"/>
              <a:t>HV ENABLE</a:t>
            </a:r>
            <a:r>
              <a:rPr lang="en-US" dirty="0"/>
              <a:t>: enable turning on the HV and VSEP. </a:t>
            </a:r>
          </a:p>
          <a:p>
            <a:pPr lvl="2"/>
            <a:r>
              <a:rPr lang="en-US" dirty="0"/>
              <a:t>Require stable beam conditions AND LV enable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Generated in the E-hut and sent to balcony.</a:t>
            </a:r>
          </a:p>
          <a:p>
            <a:r>
              <a:rPr lang="en-US" dirty="0" smtClean="0"/>
              <a:t>Received by power distribution panel and distributed to the PS boards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839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/>
              <a:t>HV </a:t>
            </a:r>
            <a:r>
              <a:rPr lang="en-US" smtClean="0"/>
              <a:t>ON </a:t>
            </a:r>
            <a:r>
              <a:rPr lang="en-US" b="1" smtClean="0"/>
              <a:t>Status</a:t>
            </a:r>
            <a:r>
              <a:rPr lang="en-US" smtClean="0"/>
              <a:t> </a:t>
            </a:r>
            <a:r>
              <a:rPr lang="en-US" dirty="0"/>
              <a:t>signal generation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0976"/>
            <a:ext cx="8229600" cy="54053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have been looking into generating a HV ON signal to be used in the </a:t>
            </a:r>
            <a:r>
              <a:rPr lang="en-US" dirty="0"/>
              <a:t>interlock system:</a:t>
            </a:r>
          </a:p>
          <a:p>
            <a:pPr lvl="1"/>
            <a:r>
              <a:rPr lang="en-US" dirty="0" smtClean="0"/>
              <a:t>Local VSEP interlock: inhibit turn-on </a:t>
            </a:r>
            <a:r>
              <a:rPr lang="en-US" dirty="0"/>
              <a:t>if HV is </a:t>
            </a:r>
            <a:r>
              <a:rPr lang="en-US" dirty="0" smtClean="0"/>
              <a:t>off</a:t>
            </a:r>
            <a:endParaRPr lang="en-US" dirty="0"/>
          </a:p>
          <a:p>
            <a:pPr lvl="1"/>
            <a:r>
              <a:rPr lang="en-US" dirty="0"/>
              <a:t>Generate </a:t>
            </a:r>
            <a:r>
              <a:rPr lang="en-US" dirty="0" smtClean="0"/>
              <a:t>signal to inhibit injection when HV is ON </a:t>
            </a:r>
          </a:p>
          <a:p>
            <a:r>
              <a:rPr lang="en-US" dirty="0" smtClean="0"/>
              <a:t>There is a possible technique </a:t>
            </a:r>
            <a:r>
              <a:rPr lang="en-US" dirty="0"/>
              <a:t>to extract status information from the LEDs</a:t>
            </a:r>
          </a:p>
          <a:p>
            <a:pPr lvl="1"/>
            <a:r>
              <a:rPr lang="en-US" dirty="0"/>
              <a:t>Run flat cable on top of </a:t>
            </a:r>
            <a:r>
              <a:rPr lang="en-US" dirty="0" smtClean="0"/>
              <a:t>connector and </a:t>
            </a:r>
            <a:r>
              <a:rPr lang="en-US" dirty="0"/>
              <a:t>solder to LEDs, connect </a:t>
            </a:r>
            <a:r>
              <a:rPr lang="en-US" dirty="0" smtClean="0"/>
              <a:t>to power distribution panel to </a:t>
            </a:r>
            <a:r>
              <a:rPr lang="en-US" dirty="0"/>
              <a:t>extract information.</a:t>
            </a:r>
          </a:p>
          <a:p>
            <a:pPr lvl="1"/>
            <a:r>
              <a:rPr lang="en-US" dirty="0" smtClean="0"/>
              <a:t>Not at all trivial, and requires opening all PS boards 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Potential for damage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dirty="0" smtClean="0"/>
              <a:t> channel turned </a:t>
            </a:r>
            <a:r>
              <a:rPr lang="en-US" dirty="0"/>
              <a:t>on with 0 V is </a:t>
            </a:r>
            <a:r>
              <a:rPr lang="en-US" dirty="0" smtClean="0"/>
              <a:t>ON</a:t>
            </a:r>
          </a:p>
          <a:p>
            <a:pPr lvl="1"/>
            <a:r>
              <a:rPr lang="en-US" dirty="0" smtClean="0"/>
              <a:t>Not possible to generate a signal for HV &gt; threshold (because interferes with delicate detector bias)</a:t>
            </a:r>
          </a:p>
          <a:p>
            <a:r>
              <a:rPr lang="en-US" dirty="0" smtClean="0"/>
              <a:t>Proposal: give up HW HV ON status generation</a:t>
            </a:r>
          </a:p>
          <a:p>
            <a:pPr lvl="1"/>
            <a:r>
              <a:rPr lang="en-US" dirty="0" smtClean="0"/>
              <a:t>It can still be generated in EPICS and transmitted to accelerator to inhibit normal (initial) injection</a:t>
            </a:r>
          </a:p>
          <a:p>
            <a:pPr lvl="1"/>
            <a:r>
              <a:rPr lang="en-US" dirty="0" smtClean="0"/>
              <a:t>Additional safety is guaranteed because during normal injection HV ENABLE should be OFF </a:t>
            </a:r>
            <a:r>
              <a:rPr lang="en-US" dirty="0" smtClean="0">
                <a:sym typeface="Wingdings"/>
              </a:rPr>
              <a:t> if injection starts by mistake when HV is ON, it will be turned on immediately.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15</a:t>
            </a:fld>
            <a:endParaRPr lang="uk-U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543" y="3043527"/>
            <a:ext cx="1377735" cy="103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VSEP Local Interlock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has been discussion about a VSEP local interlock, channel by channel: prevent </a:t>
            </a:r>
            <a:r>
              <a:rPr lang="en-US" dirty="0"/>
              <a:t>VSEP to turn on if HV is </a:t>
            </a:r>
            <a:r>
              <a:rPr lang="en-US" dirty="0" smtClean="0"/>
              <a:t>off.</a:t>
            </a:r>
          </a:p>
          <a:p>
            <a:pPr lvl="1"/>
            <a:r>
              <a:rPr lang="en-US" dirty="0" smtClean="0"/>
              <a:t>The reason is that the sensor may be forward biased in certain VSEP polarity configurations when HV is off</a:t>
            </a:r>
          </a:p>
          <a:p>
            <a:pPr lvl="1"/>
            <a:r>
              <a:rPr lang="en-US" dirty="0" smtClean="0"/>
              <a:t>The HV status could be used to enable the corresponding VSEP line</a:t>
            </a:r>
          </a:p>
          <a:p>
            <a:r>
              <a:rPr lang="en-US" dirty="0" smtClean="0"/>
              <a:t>Proposal is NOT to do this</a:t>
            </a:r>
          </a:p>
          <a:p>
            <a:r>
              <a:rPr lang="en-US" dirty="0" smtClean="0"/>
              <a:t>Reasons:</a:t>
            </a:r>
          </a:p>
          <a:p>
            <a:pPr lvl="1"/>
            <a:r>
              <a:rPr lang="en-US" dirty="0" smtClean="0"/>
              <a:t>EPICS SW will in any case be responsible to provide protection against forbidden bias conditions</a:t>
            </a:r>
          </a:p>
          <a:p>
            <a:pPr lvl="1"/>
            <a:r>
              <a:rPr lang="en-US" dirty="0" smtClean="0"/>
              <a:t>Deriving a signal of HV status is hard</a:t>
            </a:r>
          </a:p>
          <a:p>
            <a:pPr lvl="1"/>
            <a:r>
              <a:rPr lang="en-US" dirty="0" smtClean="0"/>
              <a:t>HV status can only tell whether the channel is on or off,  even if it is set to 0 V </a:t>
            </a:r>
            <a:r>
              <a:rPr lang="en-US" dirty="0" smtClean="0">
                <a:sym typeface="Wingdings"/>
              </a:rPr>
              <a:t> not so effective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distribution panel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only programmable part of the power distribution panel is the VSEP polarity select</a:t>
            </a:r>
          </a:p>
          <a:p>
            <a:pPr lvl="1"/>
            <a:r>
              <a:rPr lang="en-US" dirty="0" smtClean="0"/>
              <a:t>The rest is only signal distribution, although the </a:t>
            </a:r>
            <a:r>
              <a:rPr lang="en-US" dirty="0" err="1" smtClean="0"/>
              <a:t>LVEnable</a:t>
            </a:r>
            <a:r>
              <a:rPr lang="en-US" dirty="0" smtClean="0"/>
              <a:t>/</a:t>
            </a:r>
            <a:r>
              <a:rPr lang="en-US" dirty="0" err="1" smtClean="0"/>
              <a:t>HVEnable</a:t>
            </a:r>
            <a:r>
              <a:rPr lang="en-US" dirty="0" smtClean="0"/>
              <a:t> requires will require active components. </a:t>
            </a:r>
          </a:p>
          <a:p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EPICS interface</a:t>
            </a:r>
          </a:p>
          <a:p>
            <a:pPr lvl="1"/>
            <a:r>
              <a:rPr lang="en-US" dirty="0" smtClean="0"/>
              <a:t>Functionality choices:</a:t>
            </a:r>
          </a:p>
          <a:p>
            <a:pPr lvl="1"/>
            <a:r>
              <a:rPr lang="en-US" dirty="0" smtClean="0"/>
              <a:t>Maintain polarity select across power cycles, </a:t>
            </a:r>
            <a:br>
              <a:rPr lang="en-US" dirty="0" smtClean="0"/>
            </a:br>
            <a:r>
              <a:rPr lang="en-US" dirty="0" smtClean="0"/>
              <a:t>or require reprogramming ?</a:t>
            </a:r>
          </a:p>
          <a:p>
            <a:pPr lvl="2"/>
            <a:r>
              <a:rPr lang="en-US" dirty="0" smtClean="0"/>
              <a:t>Proposal to use latching relays</a:t>
            </a:r>
          </a:p>
          <a:p>
            <a:pPr lvl="1"/>
            <a:r>
              <a:rPr lang="en-US" dirty="0" smtClean="0"/>
              <a:t>Include relay status monitoring ? </a:t>
            </a:r>
          </a:p>
          <a:p>
            <a:pPr lvl="2"/>
            <a:r>
              <a:rPr lang="en-US" dirty="0" smtClean="0"/>
              <a:t>Of course you will be able to read back the digital signal status controlling the relay. The question is whether to use 3-pole relay where one pole is used to monitor the actual switching of the relay.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17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366" y="2407092"/>
            <a:ext cx="2374912" cy="233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distribution panel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678"/>
            <a:ext cx="8229600" cy="308502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Prototype built for DESY test beam</a:t>
            </a:r>
          </a:p>
          <a:p>
            <a:r>
              <a:rPr lang="en-US" dirty="0" smtClean="0"/>
              <a:t>Old junction board design </a:t>
            </a:r>
          </a:p>
          <a:p>
            <a:r>
              <a:rPr lang="en-US" dirty="0" smtClean="0"/>
              <a:t>Voltage divider on VSEP, but jumper based polarity select</a:t>
            </a:r>
          </a:p>
          <a:p>
            <a:pPr lvl="1"/>
            <a:r>
              <a:rPr lang="en-US" dirty="0" smtClean="0"/>
              <a:t>VSEP Not tested at DESY because of problems with VSEP board</a:t>
            </a:r>
          </a:p>
          <a:p>
            <a:r>
              <a:rPr lang="en-US" dirty="0" smtClean="0"/>
              <a:t>Need to test it on real modules</a:t>
            </a:r>
          </a:p>
          <a:p>
            <a:r>
              <a:rPr lang="en-US" dirty="0"/>
              <a:t>B</a:t>
            </a:r>
            <a:r>
              <a:rPr lang="en-US" dirty="0" smtClean="0"/>
              <a:t>ring it to KEK and use it for testing the ladders</a:t>
            </a:r>
          </a:p>
          <a:p>
            <a:pPr lvl="1"/>
            <a:r>
              <a:rPr lang="en-US" dirty="0" smtClean="0"/>
              <a:t>For the VSEP scan we can use </a:t>
            </a:r>
            <a:r>
              <a:rPr lang="en-US" b="1" dirty="0" smtClean="0"/>
              <a:t>two</a:t>
            </a:r>
            <a:r>
              <a:rPr lang="en-US" dirty="0" smtClean="0"/>
              <a:t> VSEP source wired with opposite polarities</a:t>
            </a:r>
          </a:p>
          <a:p>
            <a:pPr lvl="1"/>
            <a:r>
              <a:rPr lang="en-US" dirty="0" smtClean="0"/>
              <a:t>Implement with special cable from PS boards </a:t>
            </a:r>
            <a:r>
              <a:rPr lang="en-US" dirty="0" smtClean="0">
                <a:sym typeface="Wingdings"/>
              </a:rPr>
              <a:t> power distribution panel</a:t>
            </a:r>
          </a:p>
          <a:p>
            <a:r>
              <a:rPr lang="en-US" dirty="0" smtClean="0">
                <a:sym typeface="Wingdings"/>
              </a:rPr>
              <a:t>Can be connected to up to 12 JB: enough for the ladder incoming test</a:t>
            </a:r>
            <a:endParaRPr lang="en-US" dirty="0" smtClean="0"/>
          </a:p>
          <a:p>
            <a:r>
              <a:rPr lang="en-US" dirty="0" smtClean="0"/>
              <a:t>Also needed in DESY ?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18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 descr="thumb_IMG_6074_10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65" y="4068642"/>
            <a:ext cx="2847975" cy="2135981"/>
          </a:xfrm>
          <a:prstGeom prst="rect">
            <a:avLst/>
          </a:prstGeom>
        </p:spPr>
      </p:pic>
      <p:pic>
        <p:nvPicPr>
          <p:cNvPr id="8" name="Picture 7" descr="thumb_IMG_6075_10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408" y="4108704"/>
            <a:ext cx="2794561" cy="209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system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Proposal: use the USOP system (from ECL) to provide local intelligence and control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Advantage: developed in Naples, easy to use and powerful, with epics drivers (see slides attached to agenda)</a:t>
            </a:r>
          </a:p>
          <a:p>
            <a:r>
              <a:rPr lang="en-US" dirty="0" smtClean="0"/>
              <a:t>Disadvantage: relatively expensive and not funded at this time (working on this)</a:t>
            </a:r>
          </a:p>
          <a:p>
            <a:r>
              <a:rPr lang="en-US" dirty="0" smtClean="0"/>
              <a:t>Each USOP crate requires 2 </a:t>
            </a:r>
            <a:r>
              <a:rPr lang="en-US" dirty="0" err="1" smtClean="0"/>
              <a:t>ethernet</a:t>
            </a:r>
            <a:r>
              <a:rPr lang="en-US" dirty="0" smtClean="0"/>
              <a:t> lines: one for remote control over IP, the other for normal data operation (epics PV)</a:t>
            </a:r>
          </a:p>
          <a:p>
            <a:r>
              <a:rPr lang="en-US" dirty="0" smtClean="0"/>
              <a:t>Other solutions: </a:t>
            </a:r>
          </a:p>
          <a:p>
            <a:pPr lvl="1"/>
            <a:r>
              <a:rPr lang="en-US" dirty="0" smtClean="0"/>
              <a:t>other systems with I/O capability, possibly already used in Belle2 ? </a:t>
            </a:r>
          </a:p>
          <a:p>
            <a:pPr lvl="1"/>
            <a:r>
              <a:rPr lang="en-US" dirty="0" smtClean="0"/>
              <a:t>Use just one </a:t>
            </a:r>
            <a:r>
              <a:rPr lang="en-US" dirty="0" err="1" smtClean="0"/>
              <a:t>uSOP</a:t>
            </a:r>
            <a:r>
              <a:rPr lang="en-US" dirty="0" smtClean="0"/>
              <a:t> for all PDP crates ?</a:t>
            </a:r>
          </a:p>
          <a:p>
            <a:pPr lvl="1"/>
            <a:r>
              <a:rPr lang="en-US" dirty="0" smtClean="0"/>
              <a:t>Need to decide soon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" y="1595082"/>
            <a:ext cx="3554436" cy="1999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434" y="1547602"/>
            <a:ext cx="3638844" cy="20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3918"/>
          </a:xfrm>
        </p:spPr>
        <p:txBody>
          <a:bodyPr>
            <a:noAutofit/>
          </a:bodyPr>
          <a:lstStyle/>
          <a:p>
            <a:r>
              <a:rPr lang="en-US" sz="3200" dirty="0" smtClean="0"/>
              <a:t>Reminder: Overall </a:t>
            </a:r>
            <a:r>
              <a:rPr lang="en-US" sz="3200" dirty="0"/>
              <a:t>schematics in experiment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7088" y="1291228"/>
            <a:ext cx="8666224" cy="4853540"/>
            <a:chOff x="0" y="927100"/>
            <a:chExt cx="8922347" cy="45235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27100"/>
              <a:ext cx="8271482" cy="452358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90918" y="5043588"/>
              <a:ext cx="20954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/>
                <a:t>R_AC is finite only for pinholes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56966" y="929029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/>
                <a:t>Hybrid connector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412878" y="1206028"/>
              <a:ext cx="0" cy="3286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7152359" y="3032657"/>
              <a:ext cx="163450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/>
                <a:t>NO GND connection here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52359" y="4547727"/>
              <a:ext cx="162747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/>
                <a:t>P Side separation voltage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76688" y="2490750"/>
              <a:ext cx="164565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/>
                <a:t>N Side separation voltage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10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488" y="24658"/>
            <a:ext cx="3639312" cy="817609"/>
          </a:xfrm>
        </p:spPr>
        <p:txBody>
          <a:bodyPr/>
          <a:lstStyle/>
          <a:p>
            <a:r>
              <a:rPr lang="en-US" dirty="0" err="1" smtClean="0"/>
              <a:t>uSOP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2" y="24658"/>
            <a:ext cx="5754593" cy="4275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555" y="3144010"/>
            <a:ext cx="5076698" cy="36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0610"/>
          </a:xfrm>
        </p:spPr>
        <p:txBody>
          <a:bodyPr/>
          <a:lstStyle/>
          <a:p>
            <a:r>
              <a:rPr lang="en-US"/>
              <a:t>Hardware lines controling CAEN 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5248"/>
            <a:ext cx="8229600" cy="5204490"/>
          </a:xfrm>
        </p:spPr>
        <p:txBody>
          <a:bodyPr>
            <a:normAutofit/>
          </a:bodyPr>
          <a:lstStyle/>
          <a:p>
            <a:r>
              <a:rPr lang="en-US" b="1"/>
              <a:t>Control</a:t>
            </a:r>
            <a:r>
              <a:rPr lang="en-US"/>
              <a:t> Lines affecting a whole crate:</a:t>
            </a:r>
          </a:p>
          <a:p>
            <a:pPr lvl="1"/>
            <a:r>
              <a:rPr lang="en-US"/>
              <a:t>Crate power cycling: may be useful in case of software hangup during running: need 5-12V signal (could be 1 for all crates, or separate ones for each crate).</a:t>
            </a:r>
          </a:p>
          <a:p>
            <a:pPr lvl="1"/>
            <a:r>
              <a:rPr lang="en-US"/>
              <a:t>Reset line: can reset the CPU (short pulse) without affecting the boards, or reset also all the boards (long pulse)</a:t>
            </a:r>
          </a:p>
          <a:p>
            <a:pPr lvl="1"/>
            <a:r>
              <a:rPr lang="en-US"/>
              <a:t>Interlock: allows to prevent all channels in the crate from turning on (major failure, like fire alarm etc.)</a:t>
            </a:r>
          </a:p>
          <a:p>
            <a:r>
              <a:rPr lang="en-US"/>
              <a:t>Since we have no access to the crates during running:</a:t>
            </a:r>
          </a:p>
          <a:p>
            <a:pPr lvl="1"/>
            <a:r>
              <a:rPr lang="en-US"/>
              <a:t>Bring all the 3 lines per crate to the e-hut so we can have maximum flexibility in controlling the crates.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58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8610"/>
          </a:xfrm>
        </p:spPr>
        <p:txBody>
          <a:bodyPr>
            <a:noAutofit/>
          </a:bodyPr>
          <a:lstStyle/>
          <a:p>
            <a:r>
              <a:rPr lang="en-US" sz="3200" dirty="0"/>
              <a:t>Hardware lines </a:t>
            </a:r>
            <a:r>
              <a:rPr lang="en-US" sz="3200" b="1" dirty="0"/>
              <a:t>to and from</a:t>
            </a:r>
            <a:r>
              <a:rPr lang="en-US" sz="3200" dirty="0"/>
              <a:t> CAEN PS to e-hut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226"/>
            <a:ext cx="8229600" cy="5452324"/>
          </a:xfrm>
        </p:spPr>
        <p:txBody>
          <a:bodyPr>
            <a:normAutofit/>
          </a:bodyPr>
          <a:lstStyle/>
          <a:p>
            <a:r>
              <a:rPr lang="en-US" dirty="0"/>
              <a:t>All lines are at crate level (x3 for each)</a:t>
            </a:r>
          </a:p>
          <a:p>
            <a:pPr lvl="1"/>
            <a:r>
              <a:rPr lang="en-US" dirty="0"/>
              <a:t>From CAEN PS to </a:t>
            </a:r>
            <a:r>
              <a:rPr lang="en-US" dirty="0" smtClean="0"/>
              <a:t>e-hut : no longer generated</a:t>
            </a:r>
            <a:endParaRPr lang="en-US" dirty="0"/>
          </a:p>
          <a:p>
            <a:pPr lvl="2"/>
            <a:r>
              <a:rPr lang="en-US" strike="sngStrike" dirty="0"/>
              <a:t>One HV ON </a:t>
            </a:r>
            <a:r>
              <a:rPr lang="en-US" b="1" strike="sngStrike" dirty="0"/>
              <a:t>status</a:t>
            </a:r>
            <a:r>
              <a:rPr lang="en-US" strike="sngStrike" dirty="0"/>
              <a:t> line</a:t>
            </a:r>
          </a:p>
          <a:p>
            <a:pPr lvl="3"/>
            <a:r>
              <a:rPr lang="en-US" strike="sngStrike" dirty="0"/>
              <a:t>HV ON = (Any HV is ON) OR (Any SEPV is ON)</a:t>
            </a:r>
          </a:p>
          <a:p>
            <a:pPr lvl="1"/>
            <a:r>
              <a:rPr lang="en-US" dirty="0"/>
              <a:t>From e-hut to CAEN PS</a:t>
            </a:r>
          </a:p>
          <a:p>
            <a:pPr lvl="2"/>
            <a:r>
              <a:rPr lang="en-US" dirty="0"/>
              <a:t>Three crate </a:t>
            </a:r>
            <a:r>
              <a:rPr lang="en-US" b="1" dirty="0"/>
              <a:t>control</a:t>
            </a:r>
            <a:r>
              <a:rPr lang="en-US" dirty="0"/>
              <a:t> lines: Power Cycle, Reset, Interlock</a:t>
            </a:r>
          </a:p>
          <a:p>
            <a:pPr lvl="2"/>
            <a:r>
              <a:rPr lang="en-US" dirty="0"/>
              <a:t>Two channel </a:t>
            </a:r>
            <a:r>
              <a:rPr lang="en-US" b="1" dirty="0"/>
              <a:t>enable</a:t>
            </a:r>
            <a:r>
              <a:rPr lang="en-US" dirty="0"/>
              <a:t> lines: LV enable, HV Enable</a:t>
            </a:r>
          </a:p>
          <a:p>
            <a:pPr lvl="1"/>
            <a:r>
              <a:rPr lang="en-US" dirty="0"/>
              <a:t>Communication and data transfer</a:t>
            </a:r>
          </a:p>
          <a:p>
            <a:pPr lvl="2"/>
            <a:r>
              <a:rPr lang="en-US" strike="sngStrike" dirty="0"/>
              <a:t>One</a:t>
            </a:r>
            <a:r>
              <a:rPr lang="en-US" dirty="0"/>
              <a:t> </a:t>
            </a:r>
            <a:r>
              <a:rPr lang="en-US" b="1" dirty="0" smtClean="0"/>
              <a:t>Three </a:t>
            </a:r>
            <a:r>
              <a:rPr lang="en-US" dirty="0" err="1" smtClean="0"/>
              <a:t>ethernet</a:t>
            </a:r>
            <a:r>
              <a:rPr lang="en-US" dirty="0" smtClean="0"/>
              <a:t>: 1 </a:t>
            </a:r>
            <a:r>
              <a:rPr lang="en-US" dirty="0" smtClean="0"/>
              <a:t>for PS crate +  2 USOP for Power Panel</a:t>
            </a:r>
            <a:endParaRPr lang="en-US" dirty="0"/>
          </a:p>
          <a:p>
            <a:r>
              <a:rPr lang="en-US" dirty="0"/>
              <a:t>Total count (without redundancy)</a:t>
            </a:r>
          </a:p>
          <a:p>
            <a:pPr lvl="1"/>
            <a:r>
              <a:rPr lang="en-US" dirty="0" smtClean="0"/>
              <a:t>3x( 2 </a:t>
            </a:r>
            <a:r>
              <a:rPr lang="en-US" dirty="0"/>
              <a:t>Enable + </a:t>
            </a:r>
            <a:r>
              <a:rPr lang="en-US" dirty="0" smtClean="0"/>
              <a:t>3 </a:t>
            </a:r>
            <a:r>
              <a:rPr lang="en-US" dirty="0"/>
              <a:t>Control ) = </a:t>
            </a:r>
            <a:r>
              <a:rPr lang="en-US" dirty="0" smtClean="0"/>
              <a:t>15 </a:t>
            </a:r>
            <a:r>
              <a:rPr lang="en-US" dirty="0"/>
              <a:t>cable (</a:t>
            </a:r>
            <a:r>
              <a:rPr lang="en-US" dirty="0" smtClean="0"/>
              <a:t>LEMO)</a:t>
            </a:r>
            <a:endParaRPr lang="en-US" dirty="0"/>
          </a:p>
          <a:p>
            <a:pPr lvl="1"/>
            <a:r>
              <a:rPr lang="en-US" dirty="0" smtClean="0"/>
              <a:t>3x (1 + 2  eth) = 9 </a:t>
            </a:r>
            <a:r>
              <a:rPr lang="en-US" dirty="0" err="1" smtClean="0"/>
              <a:t>ethernet</a:t>
            </a:r>
            <a:r>
              <a:rPr lang="en-US" dirty="0" smtClean="0"/>
              <a:t> cables </a:t>
            </a:r>
          </a:p>
          <a:p>
            <a:pPr lvl="2"/>
            <a:r>
              <a:rPr lang="en-US" dirty="0" smtClean="0"/>
              <a:t>Could be less if we decide to use only one </a:t>
            </a:r>
            <a:r>
              <a:rPr lang="en-US" dirty="0" err="1" smtClean="0"/>
              <a:t>uSOP</a:t>
            </a:r>
            <a:r>
              <a:rPr lang="en-US" dirty="0" smtClean="0"/>
              <a:t> board, or if we decide to use a switch: </a:t>
            </a:r>
            <a:r>
              <a:rPr lang="en-US" dirty="0" err="1" smtClean="0"/>
              <a:t>reliabilty</a:t>
            </a:r>
            <a:r>
              <a:rPr lang="en-US" dirty="0" smtClean="0"/>
              <a:t> implications.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116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current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4307"/>
            <a:ext cx="8229600" cy="5627168"/>
          </a:xfrm>
        </p:spPr>
        <p:txBody>
          <a:bodyPr>
            <a:normAutofit/>
          </a:bodyPr>
          <a:lstStyle/>
          <a:p>
            <a:r>
              <a:rPr lang="en-US" dirty="0"/>
              <a:t>VSEP </a:t>
            </a:r>
            <a:endParaRPr lang="en-US" dirty="0" smtClean="0"/>
          </a:p>
          <a:p>
            <a:pPr lvl="1"/>
            <a:r>
              <a:rPr lang="en-US" dirty="0" smtClean="0"/>
              <a:t>Implement x10 divider to guarantee accuracy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olarity</a:t>
            </a:r>
            <a:r>
              <a:rPr lang="en-US" dirty="0"/>
              <a:t>: </a:t>
            </a:r>
            <a:r>
              <a:rPr lang="en-US" dirty="0" smtClean="0"/>
              <a:t>remotely controlled, via relay.</a:t>
            </a:r>
          </a:p>
          <a:p>
            <a:pPr lvl="1"/>
            <a:r>
              <a:rPr lang="en-US" dirty="0" smtClean="0"/>
              <a:t>NO local </a:t>
            </a:r>
            <a:r>
              <a:rPr lang="en-US" dirty="0" smtClean="0"/>
              <a:t>VSEP </a:t>
            </a:r>
            <a:r>
              <a:rPr lang="en-US" dirty="0"/>
              <a:t>enable from corresponding </a:t>
            </a:r>
            <a:r>
              <a:rPr lang="en-US" dirty="0" smtClean="0"/>
              <a:t>HV (EPICS implementation)</a:t>
            </a:r>
            <a:endParaRPr lang="en-US" dirty="0"/>
          </a:p>
          <a:p>
            <a:r>
              <a:rPr lang="en-US" dirty="0" smtClean="0"/>
              <a:t>LV/HV Enable</a:t>
            </a:r>
          </a:p>
          <a:p>
            <a:pPr lvl="1"/>
            <a:r>
              <a:rPr lang="en-US" dirty="0" smtClean="0"/>
              <a:t>Crate level granularity</a:t>
            </a:r>
            <a:endParaRPr lang="en-US" dirty="0" smtClean="0"/>
          </a:p>
          <a:p>
            <a:r>
              <a:rPr lang="en-US" dirty="0" smtClean="0"/>
              <a:t>HV ON Status signal</a:t>
            </a:r>
            <a:endParaRPr lang="en-US" dirty="0"/>
          </a:p>
          <a:p>
            <a:pPr lvl="1"/>
            <a:r>
              <a:rPr lang="en-US" dirty="0" smtClean="0"/>
              <a:t>Abandon idea of </a:t>
            </a:r>
            <a:r>
              <a:rPr lang="en-US" dirty="0" err="1" smtClean="0"/>
              <a:t>hw</a:t>
            </a:r>
            <a:r>
              <a:rPr lang="en-US" dirty="0" smtClean="0"/>
              <a:t> generation</a:t>
            </a:r>
          </a:p>
          <a:p>
            <a:pPr lvl="1"/>
            <a:r>
              <a:rPr lang="en-US" dirty="0" smtClean="0"/>
              <a:t>Use EPICS record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66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issues</a:t>
            </a:r>
          </a:p>
          <a:p>
            <a:pPr lvl="1"/>
            <a:r>
              <a:rPr lang="en-US" dirty="0" smtClean="0"/>
              <a:t>Signals </a:t>
            </a:r>
            <a:r>
              <a:rPr lang="en-US" dirty="0"/>
              <a:t>technology and polarity </a:t>
            </a:r>
            <a:r>
              <a:rPr lang="en-US" dirty="0" smtClean="0"/>
              <a:t>?</a:t>
            </a:r>
          </a:p>
          <a:p>
            <a:pPr lvl="2"/>
            <a:r>
              <a:rPr lang="en-US" dirty="0" smtClean="0"/>
              <a:t>TTL/NIM, open/close contacts</a:t>
            </a:r>
            <a:endParaRPr lang="en-US" dirty="0"/>
          </a:p>
          <a:p>
            <a:pPr lvl="1"/>
            <a:r>
              <a:rPr lang="en-US" dirty="0"/>
              <a:t>What module is receiving/distributing the signals in the e-hut?</a:t>
            </a:r>
          </a:p>
          <a:p>
            <a:pPr lvl="2"/>
            <a:r>
              <a:rPr lang="en-US" dirty="0"/>
              <a:t>Need to integrate in SC system</a:t>
            </a:r>
          </a:p>
          <a:p>
            <a:pPr lvl="1"/>
            <a:r>
              <a:rPr lang="en-US" dirty="0" smtClean="0"/>
              <a:t>Finalize intelligence to control the PDP (need feedback on funding </a:t>
            </a:r>
            <a:r>
              <a:rPr lang="en-US" dirty="0" smtClean="0">
                <a:sym typeface="Wingdings"/>
              </a:rPr>
              <a:t> end of September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Time line (assuming we can use </a:t>
            </a:r>
            <a:r>
              <a:rPr lang="en-US" dirty="0" err="1" smtClean="0"/>
              <a:t>uSOP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Full set of specifications discussed and decided at B2GM in Oct</a:t>
            </a:r>
          </a:p>
          <a:p>
            <a:pPr lvl="1"/>
            <a:r>
              <a:rPr lang="en-US" dirty="0" smtClean="0"/>
              <a:t>Full design by end of November 2016</a:t>
            </a:r>
          </a:p>
          <a:p>
            <a:pPr lvl="1"/>
            <a:r>
              <a:rPr lang="en-US" dirty="0" smtClean="0"/>
              <a:t>Production of the system by mid 2017</a:t>
            </a:r>
          </a:p>
          <a:p>
            <a:pPr lvl="1"/>
            <a:r>
              <a:rPr lang="en-US" dirty="0" smtClean="0"/>
              <a:t>If we have to look for another solution some more time might be needed.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4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63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94" y="58478"/>
            <a:ext cx="3958910" cy="373841"/>
          </a:xfrm>
        </p:spPr>
        <p:txBody>
          <a:bodyPr>
            <a:normAutofit fontScale="90000"/>
          </a:bodyPr>
          <a:lstStyle/>
          <a:p>
            <a:r>
              <a:rPr lang="en-US" sz="3200"/>
              <a:t>LV PP (x3 per group)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26</a:t>
            </a:fld>
            <a:endParaRPr lang="uk-U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3" y="594438"/>
            <a:ext cx="4469493" cy="6289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427" y="620031"/>
            <a:ext cx="4447549" cy="626356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257603" y="58478"/>
            <a:ext cx="3204453" cy="495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HVPP (x1 per group)</a:t>
            </a:r>
          </a:p>
        </p:txBody>
      </p:sp>
    </p:spTree>
    <p:extLst>
      <p:ext uri="{BB962C8B-B14F-4D97-AF65-F5344CB8AC3E}">
        <p14:creationId xmlns:p14="http://schemas.microsoft.com/office/powerpoint/2010/main" val="17709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Rack and boards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the process of evaluating the most adequate products. Elma, Schroff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27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09" y="3015830"/>
            <a:ext cx="5723991" cy="2509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676304"/>
            <a:ext cx="2667000" cy="36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267"/>
          </a:xfrm>
        </p:spPr>
        <p:txBody>
          <a:bodyPr>
            <a:normAutofit fontScale="90000"/>
          </a:bodyPr>
          <a:lstStyle/>
          <a:p>
            <a:r>
              <a:rPr lang="en-US"/>
              <a:t>Interlocks and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9164"/>
            <a:ext cx="8229600" cy="4886999"/>
          </a:xfrm>
        </p:spPr>
        <p:txBody>
          <a:bodyPr>
            <a:normAutofit/>
          </a:bodyPr>
          <a:lstStyle/>
          <a:p>
            <a:r>
              <a:rPr lang="en-US"/>
              <a:t>CAEN system have interlock/control </a:t>
            </a:r>
            <a:r>
              <a:rPr lang="en-US" i="1"/>
              <a:t>inputs</a:t>
            </a:r>
          </a:p>
          <a:p>
            <a:pPr lvl="1"/>
            <a:r>
              <a:rPr lang="en-US"/>
              <a:t>Lines that will disable individual channels, or channel group on same connectors, or boards, or full crate.</a:t>
            </a:r>
          </a:p>
          <a:p>
            <a:pPr lvl="1"/>
            <a:r>
              <a:rPr lang="en-US"/>
              <a:t>Also possible to have remote crate power cycling</a:t>
            </a:r>
          </a:p>
          <a:p>
            <a:r>
              <a:rPr lang="en-US"/>
              <a:t>CAEN system have (some) </a:t>
            </a:r>
            <a:r>
              <a:rPr lang="en-US" b="1"/>
              <a:t>status</a:t>
            </a:r>
            <a:r>
              <a:rPr lang="en-US"/>
              <a:t> </a:t>
            </a:r>
            <a:r>
              <a:rPr lang="en-US" i="1"/>
              <a:t>outputs</a:t>
            </a:r>
            <a:endParaRPr lang="en-US"/>
          </a:p>
          <a:p>
            <a:pPr lvl="1"/>
            <a:r>
              <a:rPr lang="en-US"/>
              <a:t>LV Boards have status signal for a group of channel and for individual channel on service connector.</a:t>
            </a:r>
          </a:p>
          <a:p>
            <a:pPr lvl="2"/>
            <a:r>
              <a:rPr lang="en-US"/>
              <a:t>No clear use for these signals. Disregard.</a:t>
            </a:r>
          </a:p>
          <a:p>
            <a:pPr lvl="1"/>
            <a:r>
              <a:rPr lang="en-US"/>
              <a:t>HV Boards do not provide status signal. </a:t>
            </a:r>
          </a:p>
          <a:p>
            <a:pPr lvl="2"/>
            <a:r>
              <a:rPr lang="en-US"/>
              <a:t>Need to generate a status signal externally.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50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正方形/長方形 122"/>
          <p:cNvSpPr/>
          <p:nvPr/>
        </p:nvSpPr>
        <p:spPr>
          <a:xfrm>
            <a:off x="10864" y="3933056"/>
            <a:ext cx="9144000" cy="1656184"/>
          </a:xfrm>
          <a:prstGeom prst="rect">
            <a:avLst/>
          </a:prstGeom>
          <a:solidFill>
            <a:srgbClr val="C4C448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00" name="正方形/長方形 99"/>
          <p:cNvSpPr/>
          <p:nvPr/>
        </p:nvSpPr>
        <p:spPr>
          <a:xfrm>
            <a:off x="0" y="1628800"/>
            <a:ext cx="9144000" cy="2304256"/>
          </a:xfrm>
          <a:prstGeom prst="rect">
            <a:avLst/>
          </a:prstGeom>
          <a:solidFill>
            <a:srgbClr val="F319C4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4" name="正方形/長方形 123"/>
          <p:cNvSpPr/>
          <p:nvPr/>
        </p:nvSpPr>
        <p:spPr>
          <a:xfrm>
            <a:off x="-31428" y="5589240"/>
            <a:ext cx="9144000" cy="1080120"/>
          </a:xfrm>
          <a:prstGeom prst="rect">
            <a:avLst/>
          </a:prstGeom>
          <a:solidFill>
            <a:srgbClr val="3366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111" name="直線コネクタ 110"/>
          <p:cNvCxnSpPr/>
          <p:nvPr/>
        </p:nvCxnSpPr>
        <p:spPr>
          <a:xfrm>
            <a:off x="1331640" y="4627953"/>
            <a:ext cx="813267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3851920" y="2132856"/>
            <a:ext cx="1080120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2060848"/>
            <a:ext cx="1080120" cy="43088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100" i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ＭＳ Ｐゴシック"/>
              </a:rPr>
              <a:t>Corresponding EPICS record</a:t>
            </a:r>
            <a:endParaRPr kumimoji="1" lang="ja-JP" altLang="en-US" sz="1100" i="1" dirty="0">
              <a:solidFill>
                <a:prstClr val="white">
                  <a:lumMod val="50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95736" y="3288098"/>
            <a:ext cx="957282" cy="40011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000" i="1" dirty="0">
                <a:solidFill>
                  <a:prstClr val="white">
                    <a:lumMod val="50000"/>
                  </a:prstClr>
                </a:solidFill>
                <a:latin typeface="Calibri"/>
                <a:ea typeface="ＭＳ Ｐゴシック"/>
              </a:rPr>
              <a:t>Corresponding </a:t>
            </a:r>
            <a:r>
              <a:rPr kumimoji="1" lang="en-US" altLang="ja-JP" sz="1000" i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ＭＳ Ｐゴシック"/>
              </a:rPr>
              <a:t>NSM status</a:t>
            </a:r>
            <a:endParaRPr kumimoji="1" lang="ja-JP" altLang="en-US" sz="1000" i="1" dirty="0">
              <a:solidFill>
                <a:prstClr val="white">
                  <a:lumMod val="50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2636912"/>
            <a:ext cx="1080119" cy="43088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100" i="1" dirty="0">
                <a:solidFill>
                  <a:prstClr val="white">
                    <a:lumMod val="50000"/>
                  </a:prstClr>
                </a:solidFill>
                <a:latin typeface="Calibri"/>
                <a:ea typeface="ＭＳ Ｐゴシック"/>
              </a:rPr>
              <a:t>Corresponding EPICS record</a:t>
            </a:r>
            <a:endParaRPr kumimoji="1" lang="ja-JP" altLang="en-US" sz="1100" i="1" dirty="0">
              <a:solidFill>
                <a:prstClr val="white">
                  <a:lumMod val="50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3"/>
          <p:cNvSpPr txBox="1"/>
          <p:nvPr/>
        </p:nvSpPr>
        <p:spPr>
          <a:xfrm>
            <a:off x="2072899" y="2000682"/>
            <a:ext cx="1080120" cy="473963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HVC= PEAK or STANDBY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72899" y="2644390"/>
            <a:ext cx="1080120" cy="473963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Not taking local run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79712" y="1809926"/>
            <a:ext cx="953047" cy="25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200" dirty="0" smtClean="0">
                <a:solidFill>
                  <a:srgbClr val="0070C0"/>
                </a:solidFill>
                <a:latin typeface="Calibri"/>
                <a:ea typeface="ＭＳ Ｐゴシック"/>
              </a:rPr>
              <a:t>NSM status</a:t>
            </a:r>
            <a:endParaRPr kumimoji="1" lang="ja-JP" altLang="en-US" sz="1200" dirty="0">
              <a:solidFill>
                <a:srgbClr val="0070C0"/>
              </a:solidFill>
              <a:latin typeface="Calibri"/>
              <a:ea typeface="ＭＳ Ｐゴシック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1259632" y="2322536"/>
            <a:ext cx="813267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3153019" y="2322536"/>
            <a:ext cx="914925" cy="31437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endCxn id="26" idx="1"/>
          </p:cNvCxnSpPr>
          <p:nvPr/>
        </p:nvCxnSpPr>
        <p:spPr>
          <a:xfrm flipV="1">
            <a:off x="3182669" y="2780928"/>
            <a:ext cx="885275" cy="12094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3153019" y="2924944"/>
            <a:ext cx="914925" cy="62063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4932040" y="2780928"/>
            <a:ext cx="1008112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"/>
          <p:cNvSpPr txBox="1"/>
          <p:nvPr/>
        </p:nvSpPr>
        <p:spPr>
          <a:xfrm>
            <a:off x="2195736" y="4366265"/>
            <a:ext cx="885275" cy="52322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HVC= STANDBY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4932040" y="4726305"/>
            <a:ext cx="1016584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5948624" y="2132855"/>
            <a:ext cx="855624" cy="385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kumimoji="1"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Iwasaki FPGA</a:t>
            </a:r>
          </a:p>
          <a:p>
            <a:pPr algn="ctr" defTabSz="914400"/>
            <a:endParaRPr kumimoji="1" lang="en-US" altLang="ja-JP" sz="1600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ctr" defTabSz="914400"/>
            <a:endParaRPr kumimoji="1" lang="en-US" altLang="ja-JP" sz="1600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ctr" defTabSz="914400"/>
            <a:r>
              <a:rPr kumimoji="1"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(E-hut)</a:t>
            </a:r>
          </a:p>
          <a:p>
            <a:pPr algn="ctr" defTabSz="914400"/>
            <a:endParaRPr kumimoji="1" lang="ja-JP" altLang="en-US" sz="16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58" name="直線コネクタ 57"/>
          <p:cNvCxnSpPr>
            <a:stCxn id="32" idx="3"/>
          </p:cNvCxnSpPr>
          <p:nvPr/>
        </p:nvCxnSpPr>
        <p:spPr>
          <a:xfrm>
            <a:off x="3081011" y="4627875"/>
            <a:ext cx="986933" cy="2642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 flipH="1">
            <a:off x="6774598" y="5772374"/>
            <a:ext cx="571828" cy="0"/>
          </a:xfrm>
          <a:prstGeom prst="line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6774598" y="2966244"/>
            <a:ext cx="571828" cy="0"/>
          </a:xfrm>
          <a:prstGeom prst="line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5042272" y="2823552"/>
            <a:ext cx="720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NIM</a:t>
            </a:r>
            <a:endParaRPr kumimoji="1"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774598" y="2644390"/>
            <a:ext cx="635365" cy="25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optical</a:t>
            </a:r>
            <a:endParaRPr kumimoji="1"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292081" y="4438273"/>
            <a:ext cx="720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NIM</a:t>
            </a:r>
            <a:endParaRPr kumimoji="1"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6774598" y="4060547"/>
            <a:ext cx="635365" cy="25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optical</a:t>
            </a:r>
            <a:endParaRPr kumimoji="1"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70" name="直線コネクタ 69"/>
          <p:cNvCxnSpPr/>
          <p:nvPr/>
        </p:nvCxnSpPr>
        <p:spPr>
          <a:xfrm flipH="1">
            <a:off x="4932040" y="5805264"/>
            <a:ext cx="1009186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正方形/長方形 71"/>
          <p:cNvSpPr/>
          <p:nvPr/>
        </p:nvSpPr>
        <p:spPr>
          <a:xfrm>
            <a:off x="7346426" y="2132855"/>
            <a:ext cx="825974" cy="385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kumimoji="1"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Iwasaki FPGA</a:t>
            </a:r>
          </a:p>
          <a:p>
            <a:pPr algn="ctr" defTabSz="914400"/>
            <a:endParaRPr kumimoji="1" lang="en-US" altLang="ja-JP" sz="1600" dirty="0" smtClean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ctr" defTabSz="914400"/>
            <a:r>
              <a:rPr kumimoji="1"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(KEKB</a:t>
            </a:r>
          </a:p>
          <a:p>
            <a:pPr algn="ctr" defTabSz="914400"/>
            <a:r>
              <a:rPr kumimoji="1"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Control room)</a:t>
            </a:r>
            <a:endParaRPr kumimoji="1" lang="ja-JP" altLang="en-US" sz="16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79" name="直線コネクタ 78"/>
          <p:cNvCxnSpPr/>
          <p:nvPr/>
        </p:nvCxnSpPr>
        <p:spPr>
          <a:xfrm>
            <a:off x="6774598" y="4382401"/>
            <a:ext cx="571828" cy="0"/>
          </a:xfrm>
          <a:prstGeom prst="line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テキスト ボックス 79"/>
          <p:cNvSpPr txBox="1"/>
          <p:nvPr/>
        </p:nvSpPr>
        <p:spPr>
          <a:xfrm>
            <a:off x="6774598" y="5072829"/>
            <a:ext cx="635365" cy="25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optical</a:t>
            </a:r>
            <a:endParaRPr kumimoji="1"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89" name="直線コネクタ 88"/>
          <p:cNvCxnSpPr/>
          <p:nvPr/>
        </p:nvCxnSpPr>
        <p:spPr>
          <a:xfrm>
            <a:off x="8172400" y="2967335"/>
            <a:ext cx="21602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8172400" y="4335487"/>
            <a:ext cx="21602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/>
          <p:cNvSpPr txBox="1"/>
          <p:nvPr/>
        </p:nvSpPr>
        <p:spPr>
          <a:xfrm>
            <a:off x="8316416" y="2751311"/>
            <a:ext cx="792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Set</a:t>
            </a:r>
          </a:p>
          <a:p>
            <a:pPr defTabSz="914400"/>
            <a:r>
              <a:rPr kumimoji="1" lang="en-US" altLang="ja-JP" sz="1050" dirty="0" smtClean="0">
                <a:solidFill>
                  <a:srgbClr val="FF0066"/>
                </a:solidFill>
                <a:latin typeface="Calibri"/>
                <a:ea typeface="ＭＳ Ｐゴシック"/>
              </a:rPr>
              <a:t>B2_INJ:</a:t>
            </a:r>
          </a:p>
          <a:p>
            <a:pPr defTabSz="914400"/>
            <a:r>
              <a:rPr kumimoji="1" lang="en-US" altLang="ja-JP" sz="1050" dirty="0" smtClean="0">
                <a:solidFill>
                  <a:srgbClr val="FF0066"/>
                </a:solidFill>
                <a:latin typeface="Calibri"/>
                <a:ea typeface="ＭＳ Ｐゴシック"/>
              </a:rPr>
              <a:t>INJECTION:ENABLE</a:t>
            </a:r>
            <a:endParaRPr kumimoji="1" lang="ja-JP" altLang="en-US" sz="1050" dirty="0">
              <a:solidFill>
                <a:srgbClr val="FF0066"/>
              </a:solidFill>
              <a:latin typeface="Calibri"/>
              <a:ea typeface="ＭＳ Ｐゴシック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8316416" y="4119463"/>
            <a:ext cx="792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Set</a:t>
            </a:r>
          </a:p>
          <a:p>
            <a:pPr defTabSz="914400"/>
            <a:r>
              <a:rPr kumimoji="1" lang="en-US" altLang="ja-JP" sz="1050" dirty="0" smtClean="0">
                <a:solidFill>
                  <a:srgbClr val="7030A0"/>
                </a:solidFill>
                <a:latin typeface="Calibri"/>
                <a:ea typeface="ＭＳ Ｐゴシック"/>
              </a:rPr>
              <a:t>B2_INJ:</a:t>
            </a:r>
          </a:p>
          <a:p>
            <a:pPr defTabSz="914400"/>
            <a:r>
              <a:rPr kumimoji="1" lang="en-US" altLang="ja-JP" sz="1050" dirty="0" smtClean="0">
                <a:solidFill>
                  <a:srgbClr val="7030A0"/>
                </a:solidFill>
                <a:latin typeface="Calibri"/>
                <a:ea typeface="ＭＳ Ｐゴシック"/>
              </a:rPr>
              <a:t>NORMAL:</a:t>
            </a:r>
          </a:p>
          <a:p>
            <a:pPr defTabSz="914400"/>
            <a:r>
              <a:rPr kumimoji="1" lang="en-US" altLang="ja-JP" sz="1050" dirty="0" smtClean="0">
                <a:solidFill>
                  <a:srgbClr val="7030A0"/>
                </a:solidFill>
                <a:latin typeface="Calibri"/>
                <a:ea typeface="ＭＳ Ｐゴシック"/>
              </a:rPr>
              <a:t>ENABLE</a:t>
            </a:r>
            <a:endParaRPr kumimoji="1" lang="ja-JP" altLang="en-US" sz="1050" dirty="0">
              <a:solidFill>
                <a:srgbClr val="7030A0"/>
              </a:solidFill>
              <a:latin typeface="Calibri"/>
              <a:ea typeface="ＭＳ Ｐゴシック"/>
            </a:endParaRPr>
          </a:p>
        </p:txBody>
      </p:sp>
      <p:cxnSp>
        <p:nvCxnSpPr>
          <p:cNvPr id="110" name="直線コネクタ 109"/>
          <p:cNvCxnSpPr/>
          <p:nvPr/>
        </p:nvCxnSpPr>
        <p:spPr>
          <a:xfrm flipH="1">
            <a:off x="8172400" y="5415607"/>
            <a:ext cx="20764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111"/>
          <p:cNvSpPr txBox="1"/>
          <p:nvPr/>
        </p:nvSpPr>
        <p:spPr>
          <a:xfrm>
            <a:off x="8316416" y="5127575"/>
            <a:ext cx="79208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Receive</a:t>
            </a:r>
          </a:p>
          <a:p>
            <a:pPr defTabSz="914400"/>
            <a:r>
              <a:rPr kumimoji="1" lang="en-US" altLang="ja-JP" sz="1050" dirty="0" smtClean="0">
                <a:solidFill>
                  <a:srgbClr val="0070C0"/>
                </a:solidFill>
                <a:latin typeface="Calibri"/>
                <a:ea typeface="ＭＳ Ｐゴシック"/>
              </a:rPr>
              <a:t>CG_OPR:</a:t>
            </a:r>
          </a:p>
          <a:p>
            <a:pPr defTabSz="914400"/>
            <a:r>
              <a:rPr kumimoji="1" lang="en-US" altLang="ja-JP" sz="1050" dirty="0" smtClean="0">
                <a:solidFill>
                  <a:srgbClr val="0070C0"/>
                </a:solidFill>
                <a:latin typeface="Calibri"/>
                <a:ea typeface="ＭＳ Ｐゴシック"/>
              </a:rPr>
              <a:t>PHYSICS</a:t>
            </a:r>
          </a:p>
          <a:p>
            <a:pPr defTabSz="914400"/>
            <a:r>
              <a:rPr kumimoji="1" lang="en-US" altLang="ja-JP" sz="1050" dirty="0" smtClean="0">
                <a:solidFill>
                  <a:srgbClr val="0070C0"/>
                </a:solidFill>
                <a:latin typeface="Calibri"/>
                <a:ea typeface="ＭＳ Ｐゴシック"/>
              </a:rPr>
              <a:t>_READY</a:t>
            </a:r>
          </a:p>
          <a:p>
            <a:pPr defTabSz="914400"/>
            <a:endParaRPr kumimoji="1" lang="en-US" altLang="ja-JP" sz="105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5097388" y="5487392"/>
            <a:ext cx="720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NIM</a:t>
            </a:r>
            <a:endParaRPr kumimoji="1"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18" name="直線コネクタ 117"/>
          <p:cNvCxnSpPr/>
          <p:nvPr/>
        </p:nvCxnSpPr>
        <p:spPr>
          <a:xfrm flipV="1">
            <a:off x="3131840" y="5805264"/>
            <a:ext cx="1800200" cy="72008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テキスト ボックス 121"/>
          <p:cNvSpPr txBox="1"/>
          <p:nvPr/>
        </p:nvSpPr>
        <p:spPr>
          <a:xfrm>
            <a:off x="2267744" y="5661248"/>
            <a:ext cx="792088" cy="4616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Physics</a:t>
            </a:r>
          </a:p>
          <a:p>
            <a:pPr defTabSz="914400"/>
            <a:r>
              <a:rPr kumimoji="1"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ready</a:t>
            </a:r>
          </a:p>
        </p:txBody>
      </p:sp>
      <p:sp>
        <p:nvSpPr>
          <p:cNvPr id="130" name="タイトル 12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Injection control </a:t>
            </a:r>
            <a:r>
              <a:rPr lang="en-US" altLang="ja-JP" dirty="0" smtClean="0">
                <a:solidFill>
                  <a:prstClr val="black"/>
                </a:solidFill>
              </a:rPr>
              <a:t>diagram</a:t>
            </a:r>
            <a:endParaRPr kumimoji="1" lang="ja-JP" alt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 14, 2016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SVD Power Supplies, F.Forti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cxnSp>
        <p:nvCxnSpPr>
          <p:cNvPr id="132" name="直線コネクタ 131"/>
          <p:cNvCxnSpPr/>
          <p:nvPr/>
        </p:nvCxnSpPr>
        <p:spPr>
          <a:xfrm flipV="1">
            <a:off x="2843808" y="4870321"/>
            <a:ext cx="1008112" cy="288032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テキスト ボックス 135"/>
          <p:cNvSpPr txBox="1"/>
          <p:nvPr/>
        </p:nvSpPr>
        <p:spPr>
          <a:xfrm>
            <a:off x="-14932" y="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200" dirty="0" smtClean="0">
                <a:solidFill>
                  <a:srgbClr val="FF0000"/>
                </a:solidFill>
                <a:latin typeface="Calibri"/>
                <a:ea typeface="ＭＳ Ｐゴシック"/>
              </a:rPr>
              <a:t>These EPICS records should be  readable  from KEKB EPICS via  CA gateway</a:t>
            </a:r>
            <a:endParaRPr kumimoji="1" lang="ja-JP" altLang="en-US" sz="12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37" name="正方形/長方形 136"/>
          <p:cNvSpPr/>
          <p:nvPr/>
        </p:nvSpPr>
        <p:spPr>
          <a:xfrm>
            <a:off x="3203848" y="1412776"/>
            <a:ext cx="3744416" cy="4752528"/>
          </a:xfrm>
          <a:prstGeom prst="rect">
            <a:avLst/>
          </a:prstGeom>
          <a:noFill/>
          <a:ln w="63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 sz="160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38" name="正方形/長方形 137"/>
          <p:cNvSpPr/>
          <p:nvPr/>
        </p:nvSpPr>
        <p:spPr>
          <a:xfrm>
            <a:off x="7236296" y="1412776"/>
            <a:ext cx="1800200" cy="4752528"/>
          </a:xfrm>
          <a:prstGeom prst="rect">
            <a:avLst/>
          </a:prstGeom>
          <a:noFill/>
          <a:ln w="63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 sz="160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39" name="テキスト ボックス 138"/>
          <p:cNvSpPr txBox="1"/>
          <p:nvPr/>
        </p:nvSpPr>
        <p:spPr>
          <a:xfrm>
            <a:off x="7452320" y="117135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KEKB control room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0" name="テキスト ボックス 139"/>
          <p:cNvSpPr txBox="1"/>
          <p:nvPr/>
        </p:nvSpPr>
        <p:spPr>
          <a:xfrm>
            <a:off x="6372200" y="117700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E-hut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740352" y="116632"/>
            <a:ext cx="129614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H. Nakayama</a:t>
            </a:r>
          </a:p>
          <a:p>
            <a:pPr algn="ctr" defTabSz="914400"/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v</a:t>
            </a:r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er. 2015.6.23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35896" y="1700808"/>
            <a:ext cx="1584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TT-IO</a:t>
            </a:r>
          </a:p>
          <a:p>
            <a:pPr defTabSz="914400"/>
            <a:r>
              <a:rPr kumimoji="1"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 (4 NIM IN , 4 NIM OUT)</a:t>
            </a:r>
            <a:endParaRPr kumimoji="1" lang="ja-JP" altLang="en-US" sz="11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07504" y="3284984"/>
            <a:ext cx="1368152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VXD BG level is safe (diamonds)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07504" y="1844824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200" dirty="0" smtClean="0">
                <a:solidFill>
                  <a:srgbClr val="FF0000"/>
                </a:solidFill>
                <a:latin typeface="Calibri"/>
                <a:ea typeface="ＭＳ Ｐゴシック"/>
              </a:rPr>
              <a:t>EPICS record</a:t>
            </a:r>
            <a:endParaRPr kumimoji="1" lang="ja-JP" altLang="en-US" sz="12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81" name="直線コネクタ 80"/>
          <p:cNvCxnSpPr/>
          <p:nvPr/>
        </p:nvCxnSpPr>
        <p:spPr>
          <a:xfrm>
            <a:off x="1259632" y="2924944"/>
            <a:ext cx="813267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>
            <a:stCxn id="5" idx="1"/>
          </p:cNvCxnSpPr>
          <p:nvPr/>
        </p:nvCxnSpPr>
        <p:spPr>
          <a:xfrm flipH="1">
            <a:off x="1475658" y="3488153"/>
            <a:ext cx="720078" cy="12855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角丸四角形 35"/>
          <p:cNvSpPr/>
          <p:nvPr/>
        </p:nvSpPr>
        <p:spPr>
          <a:xfrm>
            <a:off x="1619672" y="1988840"/>
            <a:ext cx="216024" cy="28083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 defTabSz="914400"/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NSM/EPICS gateway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763688" y="393305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Konno</a:t>
            </a:r>
            <a:endParaRPr kumimoji="1"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1115616" y="764704"/>
            <a:ext cx="72008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/>
          <p:nvPr/>
        </p:nvCxnSpPr>
        <p:spPr>
          <a:xfrm>
            <a:off x="539552" y="6381328"/>
            <a:ext cx="864096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>
          <a:xfrm>
            <a:off x="1979712" y="6381328"/>
            <a:ext cx="571828" cy="0"/>
          </a:xfrm>
          <a:prstGeom prst="line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>
            <a:off x="3203848" y="6381328"/>
            <a:ext cx="381219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3059832" y="6416149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Software connections </a:t>
            </a:r>
            <a:endParaRPr kumimoji="1" lang="ja-JP" altLang="en-US" sz="11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467544" y="6453336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Hardware </a:t>
            </a:r>
          </a:p>
          <a:p>
            <a:pPr defTabSz="914400"/>
            <a:r>
              <a:rPr kumimoji="1"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level signal lines</a:t>
            </a:r>
            <a:endParaRPr kumimoji="1" lang="ja-JP" altLang="en-US" sz="11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1835696" y="6453336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Optical lines</a:t>
            </a:r>
            <a:endParaRPr kumimoji="1" lang="ja-JP" altLang="en-US" sz="11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フローチャート : 論理積ゲート 25"/>
          <p:cNvSpPr/>
          <p:nvPr/>
        </p:nvSpPr>
        <p:spPr>
          <a:xfrm>
            <a:off x="4067944" y="2564904"/>
            <a:ext cx="576064" cy="432048"/>
          </a:xfrm>
          <a:prstGeom prst="flowChartDelay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6" name="フローチャート : 論理積ゲート 95"/>
          <p:cNvSpPr/>
          <p:nvPr/>
        </p:nvSpPr>
        <p:spPr>
          <a:xfrm>
            <a:off x="4067944" y="4510281"/>
            <a:ext cx="576064" cy="432048"/>
          </a:xfrm>
          <a:prstGeom prst="flowChartDelay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251520" y="4510281"/>
            <a:ext cx="1080120" cy="43088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100" i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ＭＳ Ｐゴシック"/>
              </a:rPr>
              <a:t>Corresponding EPICS record</a:t>
            </a:r>
            <a:endParaRPr kumimoji="1" lang="ja-JP" altLang="en-US" sz="1100" i="1" dirty="0">
              <a:solidFill>
                <a:prstClr val="white">
                  <a:lumMod val="50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1907704" y="5086345"/>
            <a:ext cx="936104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1200" dirty="0" smtClean="0">
                <a:solidFill>
                  <a:prstClr val="white"/>
                </a:solidFill>
                <a:latin typeface="Calibri"/>
                <a:ea typeface="ＭＳ Ｐゴシック"/>
              </a:rPr>
              <a:t>SVD PS </a:t>
            </a:r>
            <a:endParaRPr kumimoji="1" lang="ja-JP" altLang="en-US" sz="12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467544" y="5086345"/>
            <a:ext cx="1080120" cy="43088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100" i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ＭＳ Ｐゴシック"/>
              </a:rPr>
              <a:t>Corresponding EPICS record</a:t>
            </a:r>
            <a:endParaRPr kumimoji="1" lang="ja-JP" altLang="en-US" sz="1100" i="1" dirty="0">
              <a:solidFill>
                <a:prstClr val="white">
                  <a:lumMod val="50000"/>
                </a:prstClr>
              </a:solidFill>
              <a:latin typeface="Calibri"/>
              <a:ea typeface="ＭＳ Ｐゴシック"/>
            </a:endParaRPr>
          </a:p>
        </p:txBody>
      </p:sp>
      <p:cxnSp>
        <p:nvCxnSpPr>
          <p:cNvPr id="86" name="直線コネクタ 85"/>
          <p:cNvCxnSpPr>
            <a:stCxn id="115" idx="3"/>
            <a:endCxn id="114" idx="1"/>
          </p:cNvCxnSpPr>
          <p:nvPr/>
        </p:nvCxnSpPr>
        <p:spPr>
          <a:xfrm flipV="1">
            <a:off x="1547664" y="5224845"/>
            <a:ext cx="360040" cy="76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矢印コネクタ 104"/>
          <p:cNvCxnSpPr/>
          <p:nvPr/>
        </p:nvCxnSpPr>
        <p:spPr>
          <a:xfrm flipV="1">
            <a:off x="4283968" y="2708920"/>
            <a:ext cx="144016" cy="36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矢印コネクタ 107"/>
          <p:cNvCxnSpPr>
            <a:stCxn id="26" idx="3"/>
          </p:cNvCxnSpPr>
          <p:nvPr/>
        </p:nvCxnSpPr>
        <p:spPr>
          <a:xfrm>
            <a:off x="4644008" y="2780928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矢印コネクタ 128"/>
          <p:cNvCxnSpPr>
            <a:stCxn id="96" idx="3"/>
          </p:cNvCxnSpPr>
          <p:nvPr/>
        </p:nvCxnSpPr>
        <p:spPr>
          <a:xfrm>
            <a:off x="4644008" y="4726305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>
            <a:off x="3851920" y="4870321"/>
            <a:ext cx="21602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円/楕円 141"/>
          <p:cNvSpPr/>
          <p:nvPr/>
        </p:nvSpPr>
        <p:spPr>
          <a:xfrm>
            <a:off x="4788024" y="4654297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3" name="円/楕円 142"/>
          <p:cNvSpPr/>
          <p:nvPr/>
        </p:nvSpPr>
        <p:spPr>
          <a:xfrm>
            <a:off x="4788024" y="2636912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4" name="円/楕円 143"/>
          <p:cNvSpPr/>
          <p:nvPr/>
        </p:nvSpPr>
        <p:spPr>
          <a:xfrm>
            <a:off x="3707904" y="4798313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5" name="円/楕円 144"/>
          <p:cNvSpPr/>
          <p:nvPr/>
        </p:nvSpPr>
        <p:spPr>
          <a:xfrm>
            <a:off x="4788024" y="5733256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1537047"/>
            <a:ext cx="1983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b="1" i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Continuous injection</a:t>
            </a:r>
            <a:endParaRPr kumimoji="1" lang="ja-JP" altLang="en-US" sz="1400" b="1" i="1" u="sng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9207500" y="292494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Continuous injection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7076" y="3933056"/>
            <a:ext cx="134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b="1" i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Normal (initial) </a:t>
            </a:r>
          </a:p>
          <a:p>
            <a:pPr defTabSz="914400"/>
            <a:r>
              <a:rPr kumimoji="1" lang="en-US" altLang="ja-JP" sz="1400" b="1" i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injection</a:t>
            </a:r>
            <a:endParaRPr kumimoji="1" lang="ja-JP" altLang="en-US" sz="1400" b="1" i="1" u="sng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0" y="5589240"/>
            <a:ext cx="1983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b="1" i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Physics ready</a:t>
            </a:r>
            <a:endParaRPr kumimoji="1" lang="ja-JP" altLang="en-US" sz="1400" b="1" i="1" u="sng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5896496" y="1892300"/>
            <a:ext cx="809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B7 rack</a:t>
            </a:r>
            <a:endParaRPr kumimoji="1" lang="ja-JP" altLang="en-US" sz="11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14700" y="505460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NIM</a:t>
            </a:r>
            <a:endParaRPr kumimoji="1" lang="ja-JP" altLang="en-US" sz="11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4" name="テキスト ボックス 2"/>
          <p:cNvSpPr txBox="1"/>
          <p:nvPr/>
        </p:nvSpPr>
        <p:spPr>
          <a:xfrm>
            <a:off x="7731968" y="662461"/>
            <a:ext cx="129614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Modified FF</a:t>
            </a:r>
          </a:p>
          <a:p>
            <a:pPr algn="ctr" defTabSz="914400"/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v</a:t>
            </a:r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er. 2016.2.01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01" name="直線コネクタ 131"/>
          <p:cNvCxnSpPr>
            <a:stCxn id="122" idx="1"/>
          </p:cNvCxnSpPr>
          <p:nvPr/>
        </p:nvCxnSpPr>
        <p:spPr>
          <a:xfrm flipH="1" flipV="1">
            <a:off x="1983904" y="5363344"/>
            <a:ext cx="283840" cy="528737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3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Basic connections</a:t>
            </a:r>
          </a:p>
          <a:p>
            <a:pPr lvl="1"/>
            <a:r>
              <a:rPr lang="en-US" dirty="0" smtClean="0"/>
              <a:t>1 </a:t>
            </a:r>
            <a:r>
              <a:rPr lang="en-US" dirty="0"/>
              <a:t>LV channel is connected to 4 hybrids through 4 DC-DC converters</a:t>
            </a:r>
          </a:p>
          <a:p>
            <a:pPr lvl="1"/>
            <a:r>
              <a:rPr lang="en-US" dirty="0"/>
              <a:t>1 HV + 1 VSEP channel is connected to 8 hybrids </a:t>
            </a:r>
          </a:p>
          <a:p>
            <a:r>
              <a:rPr lang="en-US" dirty="0"/>
              <a:t>Old design: </a:t>
            </a:r>
            <a:endParaRPr lang="en-US" dirty="0" smtClean="0"/>
          </a:p>
          <a:p>
            <a:pPr lvl="1"/>
            <a:r>
              <a:rPr lang="en-US" dirty="0" smtClean="0"/>
              <a:t>1 </a:t>
            </a:r>
            <a:r>
              <a:rPr lang="en-US" dirty="0"/>
              <a:t>Junction board = 1 HV + 1 SEPV + 2 LV  </a:t>
            </a:r>
            <a:endParaRPr lang="en-US" dirty="0">
              <a:sym typeface="Wingdings"/>
            </a:endParaRP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New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design: </a:t>
            </a:r>
            <a:endParaRPr lang="en-US" b="1" dirty="0" smtClean="0">
              <a:solidFill>
                <a:srgbClr val="FF0000"/>
              </a:solidFill>
              <a:sym typeface="Wingdings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sym typeface="Wingdings"/>
              </a:rPr>
              <a:t>each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detector module connected to only one JB 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sym typeface="Wingdings"/>
              </a:rPr>
              <a:t>1JB =  (HV_P + VSEP_P + LVPS_P) + (HV_N + VSEP_N + LVPS_N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)  4 detector modules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 The HV and VSEP pairs will go to 2 different JB.</a:t>
            </a:r>
          </a:p>
          <a:p>
            <a:r>
              <a:rPr lang="en-US" dirty="0" smtClean="0">
                <a:sym typeface="Wingdings"/>
              </a:rPr>
              <a:t>The measured HV and VSEP currents will be the sum of 8 modules.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SVD Power Supplies, F.Forti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25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9631"/>
          </a:xfrm>
        </p:spPr>
        <p:txBody>
          <a:bodyPr/>
          <a:lstStyle/>
          <a:p>
            <a:r>
              <a:rPr lang="en-US"/>
              <a:t>Interface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2696"/>
            <a:ext cx="8229600" cy="4933467"/>
          </a:xfrm>
        </p:spPr>
        <p:txBody>
          <a:bodyPr>
            <a:normAutofit/>
          </a:bodyPr>
          <a:lstStyle/>
          <a:p>
            <a:r>
              <a:rPr lang="en-US"/>
              <a:t>Several logic standards can be used (some are supported directly by CAEN boards):</a:t>
            </a:r>
          </a:p>
          <a:p>
            <a:pPr lvl="1"/>
            <a:r>
              <a:rPr lang="en-US"/>
              <a:t>NIM / TTL levels</a:t>
            </a:r>
          </a:p>
          <a:p>
            <a:pPr lvl="1"/>
            <a:r>
              <a:rPr lang="en-US"/>
              <a:t>Open / close contacts</a:t>
            </a:r>
          </a:p>
          <a:p>
            <a:r>
              <a:rPr lang="en-US"/>
              <a:t>We should adopt a </a:t>
            </a:r>
            <a:r>
              <a:rPr lang="en-US" b="1"/>
              <a:t>single standard</a:t>
            </a:r>
            <a:r>
              <a:rPr lang="en-US"/>
              <a:t>, compatible with the rest of Belle II</a:t>
            </a:r>
          </a:p>
          <a:p>
            <a:pPr lvl="1"/>
            <a:r>
              <a:rPr lang="en-US"/>
              <a:t>Protection against disconnected/broken cables</a:t>
            </a:r>
          </a:p>
          <a:p>
            <a:pPr lvl="1"/>
            <a:r>
              <a:rPr lang="en-US"/>
              <a:t>Disconnected cable should always block dangerous action</a:t>
            </a:r>
          </a:p>
          <a:p>
            <a:r>
              <a:rPr lang="en-US"/>
              <a:t>In the e-hut we need a SVD specific interlock IOC for signal receiving / distribution</a:t>
            </a:r>
          </a:p>
          <a:p>
            <a:pPr lvl="1"/>
            <a:r>
              <a:rPr lang="en-US"/>
              <a:t>Can it be the same used for the radiation monitoring ?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80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50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PN Connection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SVD Power Supplies, F.Forti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 smtClean="0"/>
              <a:t>4</a:t>
            </a:fld>
            <a:endParaRPr lang="uk-U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8" y="829721"/>
            <a:ext cx="8902700" cy="256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948" y="3355434"/>
            <a:ext cx="5219700" cy="354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2678"/>
            <a:ext cx="7267819" cy="525037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CAEN Boards: all delivered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5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9584" y="313598"/>
            <a:ext cx="176834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88561" y="2414785"/>
            <a:ext cx="1850388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277139" y="-1567992"/>
            <a:ext cx="973464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173" y="1160313"/>
            <a:ext cx="634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A2519</a:t>
            </a:r>
            <a:r>
              <a:rPr lang="en-US" altLang="ja-JP"/>
              <a:t>A</a:t>
            </a:r>
            <a:r>
              <a:rPr lang="en-US"/>
              <a:t> LV Board </a:t>
            </a:r>
            <a:r>
              <a:rPr lang="en-US" altLang="ja-JP"/>
              <a:t>5-15V</a:t>
            </a:r>
            <a:r>
              <a:rPr lang="en-US"/>
              <a:t>/</a:t>
            </a:r>
            <a:r>
              <a:rPr lang="en-US" altLang="ja-JP"/>
              <a:t>10</a:t>
            </a:r>
            <a:r>
              <a:rPr lang="en-US"/>
              <a:t>A</a:t>
            </a:r>
            <a:r>
              <a:rPr lang="en-US" altLang="ja-JP"/>
              <a:t>; 8 ch/board;</a:t>
            </a:r>
            <a:r>
              <a:rPr lang="ja-JP" altLang="en-US"/>
              <a:t>  </a:t>
            </a:r>
            <a:r>
              <a:rPr lang="en-US" altLang="ja-JP"/>
              <a:t>12</a:t>
            </a:r>
            <a:r>
              <a:rPr lang="ja-JP" altLang="en-US"/>
              <a:t> </a:t>
            </a:r>
            <a:r>
              <a:rPr lang="en-US" altLang="ja-JP"/>
              <a:t>boards</a:t>
            </a:r>
            <a:r>
              <a:rPr lang="ja-JP" altLang="en-US"/>
              <a:t> </a:t>
            </a:r>
            <a:r>
              <a:rPr lang="en-US" altLang="ja-JP"/>
              <a:t>+</a:t>
            </a:r>
            <a:r>
              <a:rPr lang="ja-JP" altLang="en-US"/>
              <a:t> </a:t>
            </a:r>
            <a:r>
              <a:rPr lang="en-US" altLang="ja-JP"/>
              <a:t>3</a:t>
            </a:r>
            <a:r>
              <a:rPr lang="ja-JP" altLang="en-US"/>
              <a:t> </a:t>
            </a:r>
            <a:r>
              <a:rPr lang="en-US" altLang="ja-JP"/>
              <a:t>spares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6851" y="2673759"/>
            <a:ext cx="600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A1519</a:t>
            </a:r>
            <a:r>
              <a:rPr lang="en-US" altLang="ja-JP"/>
              <a:t>B</a:t>
            </a:r>
            <a:r>
              <a:rPr lang="en-US"/>
              <a:t> HV Board 250V/1mA</a:t>
            </a:r>
            <a:r>
              <a:rPr lang="en-US" altLang="ja-JP"/>
              <a:t>; 12 ch/board; </a:t>
            </a:r>
            <a:r>
              <a:rPr lang="ja-JP" altLang="en-US"/>
              <a:t> </a:t>
            </a:r>
            <a:r>
              <a:rPr lang="en-US" altLang="ja-JP"/>
              <a:t>4 boards</a:t>
            </a:r>
            <a:r>
              <a:rPr lang="ja-JP" altLang="en-US"/>
              <a:t> </a:t>
            </a:r>
            <a:r>
              <a:rPr lang="en-US" altLang="ja-JP"/>
              <a:t>+</a:t>
            </a:r>
            <a:r>
              <a:rPr lang="ja-JP" altLang="en-US"/>
              <a:t> </a:t>
            </a:r>
            <a:r>
              <a:rPr lang="en-US" altLang="ja-JP"/>
              <a:t>1</a:t>
            </a:r>
            <a:r>
              <a:rPr lang="ja-JP" altLang="en-US"/>
              <a:t> </a:t>
            </a:r>
            <a:r>
              <a:rPr lang="en-US" altLang="ja-JP"/>
              <a:t>spare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0271" y="4520668"/>
            <a:ext cx="624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A1510 VSEP Board 100V/10mA</a:t>
            </a:r>
            <a:r>
              <a:rPr lang="en-US" altLang="ja-JP"/>
              <a:t>; 12 ch/board;</a:t>
            </a:r>
            <a:r>
              <a:rPr lang="ja-JP" altLang="en-US"/>
              <a:t>  </a:t>
            </a:r>
            <a:r>
              <a:rPr lang="en-US" altLang="ja-JP"/>
              <a:t>4 boards</a:t>
            </a:r>
            <a:r>
              <a:rPr lang="ja-JP" altLang="en-US"/>
              <a:t> </a:t>
            </a:r>
            <a:r>
              <a:rPr lang="en-US" altLang="ja-JP"/>
              <a:t>+</a:t>
            </a:r>
            <a:r>
              <a:rPr lang="ja-JP" altLang="en-US"/>
              <a:t> </a:t>
            </a:r>
            <a:r>
              <a:rPr lang="en-US" altLang="ja-JP"/>
              <a:t>1</a:t>
            </a:r>
            <a:r>
              <a:rPr lang="ja-JP" altLang="en-US"/>
              <a:t> </a:t>
            </a:r>
            <a:r>
              <a:rPr lang="en-US" altLang="ja-JP"/>
              <a:t>spare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9554" y="828499"/>
            <a:ext cx="688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Note:</a:t>
            </a:r>
            <a:r>
              <a:rPr lang="ja-JP" altLang="en-US"/>
              <a:t> </a:t>
            </a:r>
            <a:r>
              <a:rPr lang="en-US" altLang="ja-JP"/>
              <a:t>all</a:t>
            </a:r>
            <a:r>
              <a:rPr lang="ja-JP" altLang="en-US"/>
              <a:t> </a:t>
            </a:r>
            <a:r>
              <a:rPr lang="en-US" altLang="ja-JP"/>
              <a:t>channels</a:t>
            </a:r>
            <a:r>
              <a:rPr lang="ja-JP" altLang="en-US"/>
              <a:t> </a:t>
            </a:r>
            <a:r>
              <a:rPr lang="en-US" altLang="ja-JP"/>
              <a:t>are fully</a:t>
            </a:r>
            <a:r>
              <a:rPr lang="ja-JP" altLang="en-US"/>
              <a:t> </a:t>
            </a:r>
            <a:r>
              <a:rPr lang="ja-JP" altLang="ja-JP"/>
              <a:t>f</a:t>
            </a:r>
            <a:r>
              <a:rPr lang="en-US" altLang="ja-JP"/>
              <a:t>loating, but the polarity is defined by wiring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6397" y="4888985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One problematic </a:t>
            </a:r>
            <a:r>
              <a:rPr lang="en-US" altLang="ja-JP" dirty="0">
                <a:solidFill>
                  <a:srgbClr val="FF0000"/>
                </a:solidFill>
              </a:rPr>
              <a:t>board </a:t>
            </a:r>
            <a:r>
              <a:rPr lang="en-US" altLang="ja-JP" dirty="0" smtClean="0">
                <a:solidFill>
                  <a:srgbClr val="FF0000"/>
                </a:solidFill>
              </a:rPr>
              <a:t>replaced by CAEN under warranty</a:t>
            </a:r>
            <a:r>
              <a:rPr lang="en-US" altLang="ja-JP" dirty="0" smtClean="0"/>
              <a:t>	</a:t>
            </a:r>
            <a:endParaRPr lang="en-US" altLang="ja-JP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771978"/>
              </p:ext>
            </p:extLst>
          </p:nvPr>
        </p:nvGraphicFramePr>
        <p:xfrm>
          <a:off x="7192870" y="212678"/>
          <a:ext cx="1749821" cy="630815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56950"/>
                <a:gridCol w="556950"/>
                <a:gridCol w="635921"/>
              </a:tblGrid>
              <a:tr h="1256916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cap="none" spc="300" normalizeH="0" baseline="0"/>
                        <a:t>Sense</a:t>
                      </a:r>
                    </a:p>
                  </a:txBody>
                  <a:tcPr marT="140400" vert="vert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cap="none" spc="300" normalizeH="0" baseline="0" dirty="0"/>
                        <a:t>Status</a:t>
                      </a:r>
                    </a:p>
                  </a:txBody>
                  <a:tcPr marT="140400" vert="vert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cap="none" spc="300" normalizeH="0" baseline="0"/>
                        <a:t>Enable</a:t>
                      </a:r>
                    </a:p>
                  </a:txBody>
                  <a:tcPr marT="140400" vert="vert" anchor="ctr"/>
                </a:tc>
              </a:tr>
              <a:tr h="146010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 anchor="ctr"/>
                </a:tc>
              </a:tr>
              <a:tr h="191883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 anchor="ctr"/>
                </a:tc>
              </a:tr>
              <a:tr h="167229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6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8438" y="743818"/>
            <a:ext cx="3992003" cy="3645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4" y="193532"/>
            <a:ext cx="8705088" cy="550286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SVD PS crates </a:t>
            </a:r>
            <a:r>
              <a:rPr lang="en-US" altLang="ja-JP" dirty="0" smtClean="0"/>
              <a:t>and racks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6</a:t>
            </a:fld>
            <a:endParaRPr lang="uk-UA"/>
          </a:p>
        </p:txBody>
      </p:sp>
      <p:sp>
        <p:nvSpPr>
          <p:cNvPr id="8" name="Rectangle 7"/>
          <p:cNvSpPr/>
          <p:nvPr/>
        </p:nvSpPr>
        <p:spPr>
          <a:xfrm>
            <a:off x="2800579" y="743818"/>
            <a:ext cx="1230766" cy="2658089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37689" y="4492662"/>
            <a:ext cx="8229600" cy="19604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Two PS </a:t>
            </a:r>
            <a:r>
              <a:rPr lang="en-US" sz="2000" b="1" dirty="0"/>
              <a:t>crates</a:t>
            </a:r>
            <a:r>
              <a:rPr lang="en-US" sz="2000" dirty="0"/>
              <a:t> will be needed:</a:t>
            </a:r>
          </a:p>
          <a:p>
            <a:pPr lvl="1"/>
            <a:r>
              <a:rPr lang="en-US" sz="1800" dirty="0"/>
              <a:t>Crate 1, 4x BWD dock boxes</a:t>
            </a:r>
          </a:p>
          <a:p>
            <a:pPr lvl="1"/>
            <a:r>
              <a:rPr lang="en-US" sz="1800" dirty="0"/>
              <a:t>Crate 2, 3x FWD + 1xBWD dock boxes</a:t>
            </a:r>
          </a:p>
          <a:p>
            <a:r>
              <a:rPr lang="en-US" sz="2000" dirty="0"/>
              <a:t>Two </a:t>
            </a:r>
            <a:r>
              <a:rPr lang="en-US" sz="2000" b="1" dirty="0"/>
              <a:t>racks</a:t>
            </a:r>
            <a:r>
              <a:rPr lang="en-US" sz="2000" dirty="0"/>
              <a:t> positioned on the balcony</a:t>
            </a:r>
          </a:p>
          <a:p>
            <a:pPr lvl="1"/>
            <a:r>
              <a:rPr lang="en-US" sz="1800" dirty="0"/>
              <a:t>1 Rack should contain 1 PS Crate + 1 </a:t>
            </a:r>
            <a:r>
              <a:rPr lang="en-US" sz="1800" dirty="0" smtClean="0"/>
              <a:t>power distribution panel </a:t>
            </a:r>
            <a:r>
              <a:rPr lang="en-US" sz="1800" dirty="0" smtClean="0"/>
              <a:t>crate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137689" y="847360"/>
            <a:ext cx="2310749" cy="147732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One group of </a:t>
            </a:r>
            <a:r>
              <a:rPr lang="en-US" dirty="0" smtClean="0"/>
              <a:t>channels </a:t>
            </a:r>
          </a:p>
          <a:p>
            <a:r>
              <a:rPr lang="en-US" dirty="0" smtClean="0"/>
              <a:t>(24 LV </a:t>
            </a:r>
            <a:r>
              <a:rPr lang="en-US" dirty="0" smtClean="0"/>
              <a:t>12 HV </a:t>
            </a:r>
            <a:r>
              <a:rPr lang="en-US" dirty="0" smtClean="0"/>
              <a:t>12 VSEP)</a:t>
            </a:r>
          </a:p>
          <a:p>
            <a:pPr marL="285750" indent="-285750">
              <a:buFont typeface="Wingdings" charset="2"/>
              <a:buChar char="à"/>
            </a:pPr>
            <a:r>
              <a:rPr lang="en-US" dirty="0" smtClean="0"/>
              <a:t>12 Junction Boards</a:t>
            </a:r>
          </a:p>
          <a:p>
            <a:pPr marL="285750" indent="-285750">
              <a:buFont typeface="Wingdings" charset="2"/>
              <a:buChar char="à"/>
            </a:pPr>
            <a:r>
              <a:rPr lang="en-US" dirty="0" smtClean="0"/>
              <a:t>48 sensors </a:t>
            </a:r>
          </a:p>
          <a:p>
            <a:endParaRPr lang="en-US" dirty="0"/>
          </a:p>
        </p:txBody>
      </p:sp>
      <p:cxnSp>
        <p:nvCxnSpPr>
          <p:cNvPr id="26" name="Straight Arrow Connector 25"/>
          <p:cNvCxnSpPr>
            <a:stCxn id="25" idx="3"/>
            <a:endCxn id="8" idx="1"/>
          </p:cNvCxnSpPr>
          <p:nvPr/>
        </p:nvCxnSpPr>
        <p:spPr>
          <a:xfrm>
            <a:off x="2448438" y="1586024"/>
            <a:ext cx="352141" cy="4868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33031" y="2779036"/>
            <a:ext cx="209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spare rack + one </a:t>
            </a:r>
            <a:r>
              <a:rPr lang="en-US" smtClean="0"/>
              <a:t>spare group available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7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699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4421" y="4792416"/>
            <a:ext cx="3292380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Only two racks will be required, replacing the 4 Kenwood racks</a:t>
            </a:r>
          </a:p>
        </p:txBody>
      </p:sp>
      <p:sp>
        <p:nvSpPr>
          <p:cNvPr id="8" name="Oval 7"/>
          <p:cNvSpPr/>
          <p:nvPr/>
        </p:nvSpPr>
        <p:spPr>
          <a:xfrm>
            <a:off x="6553200" y="1310468"/>
            <a:ext cx="2492901" cy="259300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10" name="Straight Arrow Connector 9"/>
          <p:cNvCxnSpPr>
            <a:stCxn id="7" idx="0"/>
          </p:cNvCxnSpPr>
          <p:nvPr/>
        </p:nvCxnSpPr>
        <p:spPr>
          <a:xfrm flipV="1">
            <a:off x="7040611" y="3903474"/>
            <a:ext cx="782627" cy="888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5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SVD Power Supplies, F.Forti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 smtClean="0"/>
              <a:t>8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006421" cy="394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98600"/>
            <a:ext cx="6659088" cy="3741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945124"/>
            <a:ext cx="6396196" cy="3593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387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5923"/>
          </a:xfrm>
        </p:spPr>
        <p:txBody>
          <a:bodyPr>
            <a:normAutofit fontScale="90000"/>
          </a:bodyPr>
          <a:lstStyle/>
          <a:p>
            <a:r>
              <a:rPr lang="en-US"/>
              <a:t>Dock boxes and Junction boards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yyy" smtClean="0"/>
              <a:t>Sep 14,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SVD Power Supplies, </a:t>
            </a:r>
            <a:r>
              <a:rPr lang="en-US" dirty="0" err="1"/>
              <a:t>F.Forti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9</a:t>
            </a:fld>
            <a:endParaRPr lang="uk-UA"/>
          </a:p>
        </p:txBody>
      </p:sp>
      <p:grpSp>
        <p:nvGrpSpPr>
          <p:cNvPr id="4" name="Group 3"/>
          <p:cNvGrpSpPr/>
          <p:nvPr/>
        </p:nvGrpSpPr>
        <p:grpSpPr>
          <a:xfrm>
            <a:off x="1426464" y="1308841"/>
            <a:ext cx="5765798" cy="2838042"/>
            <a:chOff x="783527" y="828776"/>
            <a:chExt cx="7563474" cy="3906482"/>
          </a:xfrm>
        </p:grpSpPr>
        <p:pic>
          <p:nvPicPr>
            <p:cNvPr id="5" name="Picture 4" descr="C:\Users\friedl\Desktop\dock_total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27" y="828776"/>
              <a:ext cx="7563474" cy="3906482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181807" y="1196594"/>
              <a:ext cx="794540" cy="369332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SVD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 rot="19209040">
              <a:off x="1356917" y="1531629"/>
              <a:ext cx="685800" cy="369332"/>
            </a:xfrm>
            <a:prstGeom prst="rect">
              <a:avLst/>
            </a:prstGeom>
            <a:solidFill>
              <a:schemeClr val="tx2">
                <a:lumMod val="50000"/>
                <a:alpha val="50196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PXD</a:t>
              </a:r>
              <a:endParaRPr lang="en-US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17835" y="954999"/>
            <a:ext cx="248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Backward : 5 dock boxes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9070" y="954999"/>
            <a:ext cx="248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Backward : 3 dock boxes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6109" y="636399"/>
            <a:ext cx="312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dock box = 6 Junction </a:t>
            </a:r>
            <a:r>
              <a:rPr lang="en-US" dirty="0" smtClean="0"/>
              <a:t>boards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024" y="4117726"/>
            <a:ext cx="6261480" cy="21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ilografica">
  <a:themeElements>
    <a:clrScheme name="Impostazioni personalizzate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4064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ilografic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3180</TotalTime>
  <Words>2442</Words>
  <Application>Microsoft Macintosh PowerPoint</Application>
  <PresentationFormat>On-screen Show (4:3)</PresentationFormat>
  <Paragraphs>407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Century Gothic</vt:lpstr>
      <vt:lpstr>Courier New</vt:lpstr>
      <vt:lpstr>ＭＳ Ｐゴシック</vt:lpstr>
      <vt:lpstr>Wingdings</vt:lpstr>
      <vt:lpstr>Arial</vt:lpstr>
      <vt:lpstr>Stilografica</vt:lpstr>
      <vt:lpstr>SVD power supplies and power distribution panel</vt:lpstr>
      <vt:lpstr>Reminder: Overall schematics in experiment</vt:lpstr>
      <vt:lpstr>Modularity</vt:lpstr>
      <vt:lpstr>PN Connection changes</vt:lpstr>
      <vt:lpstr>CAEN Boards: all delivered</vt:lpstr>
      <vt:lpstr>SVD PS crates and racks</vt:lpstr>
      <vt:lpstr>PowerPoint Presentation</vt:lpstr>
      <vt:lpstr>PowerPoint Presentation</vt:lpstr>
      <vt:lpstr>Dock boxes and Junction boards</vt:lpstr>
      <vt:lpstr>Grouping and location</vt:lpstr>
      <vt:lpstr>Power Distribution Panel functions</vt:lpstr>
      <vt:lpstr>Power Distribution Panel Connections</vt:lpstr>
      <vt:lpstr>VSEP polarity and control</vt:lpstr>
      <vt:lpstr>LV Enable and HV Enable </vt:lpstr>
      <vt:lpstr> HV ON Status signal generation </vt:lpstr>
      <vt:lpstr>VSEP Local Interlock</vt:lpstr>
      <vt:lpstr>Power distribution panel interface</vt:lpstr>
      <vt:lpstr>Power distribution panel prototype</vt:lpstr>
      <vt:lpstr>Final system ?</vt:lpstr>
      <vt:lpstr>uSOP</vt:lpstr>
      <vt:lpstr>Hardware lines controling CAEN PS</vt:lpstr>
      <vt:lpstr>Hardware lines to and from CAEN PS to e-hut</vt:lpstr>
      <vt:lpstr>Summary of current scheme</vt:lpstr>
      <vt:lpstr>Schedule</vt:lpstr>
      <vt:lpstr>BACKUP</vt:lpstr>
      <vt:lpstr>LV PP (x3 per group) </vt:lpstr>
      <vt:lpstr>Rack and boards</vt:lpstr>
      <vt:lpstr>Interlocks and Status</vt:lpstr>
      <vt:lpstr>Injection control diagram</vt:lpstr>
      <vt:lpstr>Interface issues</vt:lpstr>
    </vt:vector>
  </TitlesOfParts>
  <Company>INFN and University, Pisa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Forti</dc:creator>
  <cp:lastModifiedBy>Francesco Forti</cp:lastModifiedBy>
  <cp:revision>228</cp:revision>
  <dcterms:created xsi:type="dcterms:W3CDTF">2015-09-04T13:03:53Z</dcterms:created>
  <dcterms:modified xsi:type="dcterms:W3CDTF">2016-09-14T12:24:24Z</dcterms:modified>
</cp:coreProperties>
</file>