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5" r:id="rId3"/>
    <p:sldMasterId id="2147483698" r:id="rId4"/>
    <p:sldMasterId id="2147483711" r:id="rId5"/>
    <p:sldMasterId id="2147483724" r:id="rId6"/>
    <p:sldMasterId id="2147483737" r:id="rId7"/>
  </p:sldMasterIdLst>
  <p:notesMasterIdLst>
    <p:notesMasterId r:id="rId33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80" r:id="rId26"/>
    <p:sldId id="266" r:id="rId27"/>
    <p:sldId id="275" r:id="rId28"/>
    <p:sldId id="276" r:id="rId29"/>
    <p:sldId id="277" r:id="rId30"/>
    <p:sldId id="278" r:id="rId31"/>
    <p:sldId id="279" r:id="rId3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5C8F29"/>
    <a:srgbClr val="FF0000"/>
    <a:srgbClr val="FF6201"/>
    <a:srgbClr val="7FD13B"/>
    <a:srgbClr val="7FCF3B"/>
    <a:srgbClr val="FFFF00"/>
    <a:srgbClr val="2D2DF3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92" autoAdjust="0"/>
    <p:restoredTop sz="94671" autoAdjust="0"/>
  </p:normalViewPr>
  <p:slideViewPr>
    <p:cSldViewPr>
      <p:cViewPr varScale="1">
        <p:scale>
          <a:sx n="112" d="100"/>
          <a:sy n="112" d="100"/>
        </p:scale>
        <p:origin x="1090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722" y="-72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1E1E0-2386-47EB-BF47-46EFCBC784A7}" type="datetimeFigureOut">
              <a:rPr lang="de-AT" smtClean="0"/>
              <a:pPr/>
              <a:t>13.09.2016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E4FAB-2F75-41FC-AE27-04263F5B677B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67688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4FAB-2F75-41FC-AE27-04263F5B677B}" type="slidenum">
              <a:rPr lang="de-AT" smtClean="0"/>
              <a:pPr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485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14 September 2016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 VXD Meeting @ MPI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pic>
        <p:nvPicPr>
          <p:cNvPr id="7" name="Picture 6" descr="hephy_svd_title201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15"/>
            <a:ext cx="9144000" cy="68565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14 September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 VXD Meeting @ MPI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14 September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 VXD Meeting @ MPI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0DF81-B62C-4998-A7C1-C8D03DDD47D5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93067-CC66-4F39-85EA-3A31BD6BD3A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68684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DAECC-285A-430B-B576-F6D60B1B14F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F7221-0012-401A-87AF-58C64580643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4990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8F172-29AC-4EE3-94A4-2A6D48799DB2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D831E-BB7D-4FC9-BD75-49A29A2FE3B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55280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C5E1B-4AF0-4CC9-B700-8087933C80FB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D4651-39BA-4EF2-971E-CE0CAE56997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78589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F583F-DFC2-45BD-AC3D-497E86249F85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DFC26-8452-417B-BCB7-DFF443F65B8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6837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DD7C5-EC66-4044-8B5F-C67C2F1F9AD8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D0627-7DB5-443B-8C59-9D8AB7211E4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0645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71207-FFB4-4B52-A066-4E16DEEB4464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C0F88-269A-4018-B83E-1A800D9EF18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77883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0A3BA-7A90-40FE-BE93-9C400E6B63C7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9B2D4-F133-4365-9B10-BEBA3D0D2FF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0902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/>
          <a:lstStyle>
            <a:extLst/>
          </a:lstStyle>
          <a:p>
            <a:r>
              <a:rPr kumimoji="0" lang="en-US" noProof="0" smtClean="0"/>
              <a:t>Click to edit Master title style</a:t>
            </a:r>
            <a:endParaRPr kumimoji="0"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536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noProof="0" dirty="0" smtClean="0"/>
              <a:t>Click to edit Master text styles</a:t>
            </a:r>
          </a:p>
          <a:p>
            <a:pPr lvl="1" eaLnBrk="1" latinLnBrk="0" hangingPunct="1"/>
            <a:r>
              <a:rPr lang="en-US" noProof="0" dirty="0" smtClean="0"/>
              <a:t>Second level</a:t>
            </a:r>
          </a:p>
          <a:p>
            <a:pPr lvl="2" eaLnBrk="1" latinLnBrk="0" hangingPunct="1"/>
            <a:r>
              <a:rPr lang="en-US" noProof="0" dirty="0" smtClean="0"/>
              <a:t>Third level</a:t>
            </a:r>
          </a:p>
          <a:p>
            <a:pPr lvl="3" eaLnBrk="1" latinLnBrk="0" hangingPunct="1"/>
            <a:r>
              <a:rPr lang="en-US" noProof="0" dirty="0" smtClean="0"/>
              <a:t>Fourth level</a:t>
            </a:r>
          </a:p>
          <a:p>
            <a:pPr lvl="4" eaLnBrk="1" latinLnBrk="0" hangingPunct="1"/>
            <a:r>
              <a:rPr lang="en-US" noProof="0" dirty="0" smtClean="0"/>
              <a:t>Fifth level</a:t>
            </a:r>
            <a:endParaRPr kumimoji="0"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19600" y="6416675"/>
            <a:ext cx="1828800" cy="365125"/>
          </a:xfrm>
        </p:spPr>
        <p:txBody>
          <a:bodyPr/>
          <a:lstStyle>
            <a:lvl1pPr>
              <a:defRPr sz="1600"/>
            </a:lvl1pPr>
            <a:extLst/>
          </a:lstStyle>
          <a:p>
            <a:r>
              <a:rPr lang="en-US" noProof="0" smtClean="0"/>
              <a:t>14 September 2016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16675"/>
            <a:ext cx="5410200" cy="365125"/>
          </a:xfrm>
        </p:spPr>
        <p:txBody>
          <a:bodyPr/>
          <a:lstStyle>
            <a:lvl1pPr algn="l">
              <a:defRPr sz="1600"/>
            </a:lvl1pPr>
            <a:extLst/>
          </a:lstStyle>
          <a:p>
            <a:r>
              <a:rPr lang="en-US" noProof="0" smtClean="0"/>
              <a:t>M.Friedl: VXD Meeting @ MPI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71088" cy="365125"/>
          </a:xfrm>
        </p:spPr>
        <p:txBody>
          <a:bodyPr/>
          <a:lstStyle>
            <a:lvl1pPr algn="r">
              <a:defRPr sz="1600"/>
            </a:lvl1pPr>
            <a:extLst/>
          </a:lstStyle>
          <a:p>
            <a:fld id="{B6F15528-21DE-4FAA-801E-634DDDAF4B2B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11" name="Picture 10" descr="hephy_svd_banner2011_en_vecto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605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72BC3-CA14-45C4-A162-D5130F2DA217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06BBB-0C6C-4ECD-A942-98C1F4DDC0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04546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194CD-9C48-4971-911D-82AAA5A20035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82E88-E733-4A02-A540-789BA31BB97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09418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252D6-7706-47B8-B952-BCDA72AF6EB0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CAC27-60E5-451E-B3D6-46149352F3B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498936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C9FF57AB-13FE-4D10-B2D0-946AEAF16EBA}" type="datetime1">
              <a:rPr lang="ja-JP" altLang="en-US"/>
              <a:pPr>
                <a:defRPr/>
              </a:pPr>
              <a:t>2016/9/13</a:t>
            </a:fld>
            <a:endParaRPr lang="en-US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C1FB30D-B214-4CC1-910E-BAE5EB19880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26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0DF81-B62C-4998-A7C1-C8D03DDD47D5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93067-CC66-4F39-85EA-3A31BD6BD3A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669855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DAECC-285A-430B-B576-F6D60B1B14F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F7221-0012-401A-87AF-58C64580643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286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8F172-29AC-4EE3-94A4-2A6D48799DB2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D831E-BB7D-4FC9-BD75-49A29A2FE3B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859555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C5E1B-4AF0-4CC9-B700-8087933C80FB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D4651-39BA-4EF2-971E-CE0CAE56997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85394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F583F-DFC2-45BD-AC3D-497E86249F85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DFC26-8452-417B-BCB7-DFF443F65B8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368203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DD7C5-EC66-4044-8B5F-C67C2F1F9AD8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D0627-7DB5-443B-8C59-9D8AB7211E4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10613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14 September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 VXD Meeting @ MPI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71207-FFB4-4B52-A066-4E16DEEB4464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C0F88-269A-4018-B83E-1A800D9EF18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11605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0A3BA-7A90-40FE-BE93-9C400E6B63C7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9B2D4-F133-4365-9B10-BEBA3D0D2FF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724902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72BC3-CA14-45C4-A162-D5130F2DA217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06BBB-0C6C-4ECD-A942-98C1F4DDC0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032435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194CD-9C48-4971-911D-82AAA5A20035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82E88-E733-4A02-A540-789BA31BB97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26501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252D6-7706-47B8-B952-BCDA72AF6EB0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CAC27-60E5-451E-B3D6-46149352F3B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529574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C9FF57AB-13FE-4D10-B2D0-946AEAF16EBA}" type="datetime1">
              <a:rPr lang="ja-JP" altLang="en-US"/>
              <a:pPr>
                <a:defRPr/>
              </a:pPr>
              <a:t>2016/9/13</a:t>
            </a:fld>
            <a:endParaRPr lang="en-US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C1FB30D-B214-4CC1-910E-BAE5EB19880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86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0DF81-B62C-4998-A7C1-C8D03DDD47D5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93067-CC66-4F39-85EA-3A31BD6BD3A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354509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DAECC-285A-430B-B576-F6D60B1B14F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F7221-0012-401A-87AF-58C64580643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53802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8F172-29AC-4EE3-94A4-2A6D48799DB2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D831E-BB7D-4FC9-BD75-49A29A2FE3B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712841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C5E1B-4AF0-4CC9-B700-8087933C80FB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D4651-39BA-4EF2-971E-CE0CAE56997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7796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14 September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 VXD Meeting @ MPI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F583F-DFC2-45BD-AC3D-497E86249F85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DFC26-8452-417B-BCB7-DFF443F65B8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152315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DD7C5-EC66-4044-8B5F-C67C2F1F9AD8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D0627-7DB5-443B-8C59-9D8AB7211E4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390750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71207-FFB4-4B52-A066-4E16DEEB4464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C0F88-269A-4018-B83E-1A800D9EF18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482225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0A3BA-7A90-40FE-BE93-9C400E6B63C7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9B2D4-F133-4365-9B10-BEBA3D0D2FF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191934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72BC3-CA14-45C4-A162-D5130F2DA217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06BBB-0C6C-4ECD-A942-98C1F4DDC0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371282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194CD-9C48-4971-911D-82AAA5A20035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82E88-E733-4A02-A540-789BA31BB97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340534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252D6-7706-47B8-B952-BCDA72AF6EB0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CAC27-60E5-451E-B3D6-46149352F3B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806157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C9FF57AB-13FE-4D10-B2D0-946AEAF16EBA}" type="datetime1">
              <a:rPr lang="ja-JP" altLang="en-US"/>
              <a:pPr>
                <a:defRPr/>
              </a:pPr>
              <a:t>2016/9/13</a:t>
            </a:fld>
            <a:endParaRPr lang="en-US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C1FB30D-B214-4CC1-910E-BAE5EB19880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0DF81-B62C-4998-A7C1-C8D03DDD47D5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93067-CC66-4F39-85EA-3A31BD6BD3A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285926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DAECC-285A-430B-B576-F6D60B1B14F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F7221-0012-401A-87AF-58C64580643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0008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14 September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 VXD Meeting @ MPI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8F172-29AC-4EE3-94A4-2A6D48799DB2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D831E-BB7D-4FC9-BD75-49A29A2FE3B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642494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C5E1B-4AF0-4CC9-B700-8087933C80FB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D4651-39BA-4EF2-971E-CE0CAE56997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804118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F583F-DFC2-45BD-AC3D-497E86249F85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DFC26-8452-417B-BCB7-DFF443F65B8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618318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DD7C5-EC66-4044-8B5F-C67C2F1F9AD8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D0627-7DB5-443B-8C59-9D8AB7211E4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807125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71207-FFB4-4B52-A066-4E16DEEB4464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C0F88-269A-4018-B83E-1A800D9EF18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484592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0A3BA-7A90-40FE-BE93-9C400E6B63C7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9B2D4-F133-4365-9B10-BEBA3D0D2FF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110609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72BC3-CA14-45C4-A162-D5130F2DA217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06BBB-0C6C-4ECD-A942-98C1F4DDC0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578540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194CD-9C48-4971-911D-82AAA5A20035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82E88-E733-4A02-A540-789BA31BB97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798873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252D6-7706-47B8-B952-BCDA72AF6EB0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CAC27-60E5-451E-B3D6-46149352F3B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066519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C9FF57AB-13FE-4D10-B2D0-946AEAF16EBA}" type="datetime1">
              <a:rPr lang="ja-JP" altLang="en-US"/>
              <a:pPr>
                <a:defRPr/>
              </a:pPr>
              <a:t>2016/9/13</a:t>
            </a:fld>
            <a:endParaRPr lang="en-US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C1FB30D-B214-4CC1-910E-BAE5EB19880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27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14 September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 VXD Meeting @ MPI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0DF81-B62C-4998-A7C1-C8D03DDD47D5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93067-CC66-4F39-85EA-3A31BD6BD3A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342641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DAECC-285A-430B-B576-F6D60B1B14F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F7221-0012-401A-87AF-58C64580643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020484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8F172-29AC-4EE3-94A4-2A6D48799DB2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D831E-BB7D-4FC9-BD75-49A29A2FE3B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134987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C5E1B-4AF0-4CC9-B700-8087933C80FB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D4651-39BA-4EF2-971E-CE0CAE56997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689170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F583F-DFC2-45BD-AC3D-497E86249F85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DFC26-8452-417B-BCB7-DFF443F65B8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904376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DD7C5-EC66-4044-8B5F-C67C2F1F9AD8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D0627-7DB5-443B-8C59-9D8AB7211E4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079944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71207-FFB4-4B52-A066-4E16DEEB4464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C0F88-269A-4018-B83E-1A800D9EF18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92845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0A3BA-7A90-40FE-BE93-9C400E6B63C7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9B2D4-F133-4365-9B10-BEBA3D0D2FF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37566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72BC3-CA14-45C4-A162-D5130F2DA217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06BBB-0C6C-4ECD-A942-98C1F4DDC0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156848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194CD-9C48-4971-911D-82AAA5A20035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82E88-E733-4A02-A540-789BA31BB97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69756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14 September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 VXD Meeting @ MPI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252D6-7706-47B8-B952-BCDA72AF6EB0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CAC27-60E5-451E-B3D6-46149352F3B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994883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C9FF57AB-13FE-4D10-B2D0-946AEAF16EBA}" type="datetime1">
              <a:rPr lang="ja-JP" altLang="en-US"/>
              <a:pPr>
                <a:defRPr/>
              </a:pPr>
              <a:t>2016/9/13</a:t>
            </a:fld>
            <a:endParaRPr lang="en-US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C1FB30D-B214-4CC1-910E-BAE5EB19880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314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0DF81-B62C-4998-A7C1-C8D03DDD47D5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93067-CC66-4F39-85EA-3A31BD6BD3A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345929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DAECC-285A-430B-B576-F6D60B1B14F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F7221-0012-401A-87AF-58C64580643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99112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8F172-29AC-4EE3-94A4-2A6D48799DB2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D831E-BB7D-4FC9-BD75-49A29A2FE3B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63698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C5E1B-4AF0-4CC9-B700-8087933C80FB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D4651-39BA-4EF2-971E-CE0CAE56997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011883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F583F-DFC2-45BD-AC3D-497E86249F85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DFC26-8452-417B-BCB7-DFF443F65B8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76801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DD7C5-EC66-4044-8B5F-C67C2F1F9AD8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D0627-7DB5-443B-8C59-9D8AB7211E4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392596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71207-FFB4-4B52-A066-4E16DEEB4464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C0F88-269A-4018-B83E-1A800D9EF18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876505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0A3BA-7A90-40FE-BE93-9C400E6B63C7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9B2D4-F133-4365-9B10-BEBA3D0D2FF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76864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14 September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 VXD Meeting @ MPI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72BC3-CA14-45C4-A162-D5130F2DA217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06BBB-0C6C-4ECD-A942-98C1F4DDC0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745053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194CD-9C48-4971-911D-82AAA5A20035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82E88-E733-4A02-A540-789BA31BB97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97959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252D6-7706-47B8-B952-BCDA72AF6EB0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CAC27-60E5-451E-B3D6-46149352F3B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21953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C9FF57AB-13FE-4D10-B2D0-946AEAF16EBA}" type="datetime1">
              <a:rPr lang="ja-JP" altLang="en-US"/>
              <a:pPr>
                <a:defRPr/>
              </a:pPr>
              <a:t>2016/9/13</a:t>
            </a:fld>
            <a:endParaRPr lang="en-US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C1FB30D-B214-4CC1-910E-BAE5EB19880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2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r>
              <a:rPr lang="en-US" smtClean="0"/>
              <a:t>14 September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r>
              <a:rPr lang="en-US" smtClean="0"/>
              <a:t>M.Friedl: VXD Meeting @ MPI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521256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14 September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16675"/>
            <a:ext cx="6019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M.Friedl: VXD Meeting @ MPI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5246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5B550DF-EC8C-4CE3-92A1-AAAE4D175C7A}" type="datetimeFigureOut">
              <a:rPr kumimoji="1"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5246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5246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ＭＳ Ｐゴシック" panose="020B0600070205080204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E65C43-8266-47DD-8762-8F7BB6C853D1}" type="slidenum">
              <a:rPr kumimoji="1"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6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rgbClr val="4F622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rgbClr val="98480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rgbClr val="FF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5246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5B550DF-EC8C-4CE3-92A1-AAAE4D175C7A}" type="datetimeFigureOut">
              <a:rPr kumimoji="1"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5246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5246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ＭＳ Ｐゴシック" panose="020B0600070205080204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E65C43-8266-47DD-8762-8F7BB6C853D1}" type="slidenum">
              <a:rPr kumimoji="1"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54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rgbClr val="4F622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rgbClr val="98480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rgbClr val="FF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5246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5B550DF-EC8C-4CE3-92A1-AAAE4D175C7A}" type="datetimeFigureOut">
              <a:rPr kumimoji="1"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5246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5246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ＭＳ Ｐゴシック" panose="020B0600070205080204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E65C43-8266-47DD-8762-8F7BB6C853D1}" type="slidenum">
              <a:rPr kumimoji="1"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807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rgbClr val="4F622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rgbClr val="98480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rgbClr val="FF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5246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5B550DF-EC8C-4CE3-92A1-AAAE4D175C7A}" type="datetimeFigureOut">
              <a:rPr kumimoji="1"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5246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5246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ＭＳ Ｐゴシック" panose="020B0600070205080204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E65C43-8266-47DD-8762-8F7BB6C853D1}" type="slidenum">
              <a:rPr kumimoji="1"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348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rgbClr val="4F622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rgbClr val="98480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rgbClr val="FF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5246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5B550DF-EC8C-4CE3-92A1-AAAE4D175C7A}" type="datetimeFigureOut">
              <a:rPr kumimoji="1"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5246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5246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ＭＳ Ｐゴシック" panose="020B0600070205080204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E65C43-8266-47DD-8762-8F7BB6C853D1}" type="slidenum">
              <a:rPr kumimoji="1"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418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rgbClr val="4F622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rgbClr val="98480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rgbClr val="FF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5246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5B550DF-EC8C-4CE3-92A1-AAAE4D175C7A}" type="datetimeFigureOut">
              <a:rPr kumimoji="1"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2016/9/13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5246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5246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ＭＳ Ｐゴシック" panose="020B0600070205080204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E65C43-8266-47DD-8762-8F7BB6C853D1}" type="slidenum">
              <a:rPr kumimoji="1"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569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rgbClr val="4F622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rgbClr val="98480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rgbClr val="FF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kds.kek.jp/indico/event/22562/contribution/0/material/slides/0.pp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tsukuba-b1cam-1.kek.jp/live/index.html?Language=1&amp;ViewMode=pull" TargetMode="External"/><Relationship Id="rId2" Type="http://schemas.openxmlformats.org/officeDocument/2006/relationships/hyperlink" Target="http://tsukuba-b1cam-2.kek.jp/live/index.html?Language=1&amp;ViewMode=pul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kds.kek.jp/indico/event/22562/contribution/7/material/slides/0.ppt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8" r="5068"/>
          <a:stretch/>
        </p:blipFill>
        <p:spPr>
          <a:xfrm>
            <a:off x="0" y="842962"/>
            <a:ext cx="9144000" cy="601503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52400" y="5369855"/>
            <a:ext cx="3836308" cy="1298064"/>
            <a:chOff x="3114110" y="5498890"/>
            <a:chExt cx="3836308" cy="1298064"/>
          </a:xfrm>
        </p:grpSpPr>
        <p:sp>
          <p:nvSpPr>
            <p:cNvPr id="7" name="Rectangle 6"/>
            <p:cNvSpPr/>
            <p:nvPr/>
          </p:nvSpPr>
          <p:spPr>
            <a:xfrm>
              <a:off x="3114110" y="5498890"/>
              <a:ext cx="3836308" cy="1292087"/>
            </a:xfrm>
            <a:prstGeom prst="rect">
              <a:avLst/>
            </a:prstGeom>
            <a:solidFill>
              <a:srgbClr val="0000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14111" y="5989746"/>
              <a:ext cx="3836307" cy="341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de-AT" sz="3200" b="1" dirty="0" smtClean="0"/>
                <a:t>VXD Meeting @ MPI</a:t>
              </a:r>
              <a:endParaRPr lang="en-US" sz="3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24200" y="6396844"/>
              <a:ext cx="34951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000" dirty="0" err="1" smtClean="0"/>
                <a:t>M.Friedl</a:t>
              </a:r>
              <a:r>
                <a:rPr lang="de-AT" sz="2000" dirty="0" smtClean="0"/>
                <a:t> (HEPHY Vienna)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24200" y="5498891"/>
              <a:ext cx="3352800" cy="330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000" dirty="0" smtClean="0"/>
                <a:t>14 September 2016</a:t>
              </a:r>
              <a:endParaRPr lang="de-AT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Showing</a:t>
            </a:r>
            <a:r>
              <a:rPr lang="de-AT" dirty="0" smtClean="0"/>
              <a:t> </a:t>
            </a:r>
            <a:r>
              <a:rPr lang="de-AT" dirty="0" err="1" smtClean="0"/>
              <a:t>some</a:t>
            </a:r>
            <a:r>
              <a:rPr lang="de-AT" dirty="0" smtClean="0"/>
              <a:t> </a:t>
            </a:r>
            <a:r>
              <a:rPr lang="de-AT" dirty="0" err="1" smtClean="0"/>
              <a:t>slides</a:t>
            </a:r>
            <a:r>
              <a:rPr lang="de-AT" dirty="0" smtClean="0"/>
              <a:t> </a:t>
            </a:r>
            <a:r>
              <a:rPr lang="de-AT" dirty="0" err="1" smtClean="0"/>
              <a:t>by</a:t>
            </a:r>
            <a:r>
              <a:rPr lang="de-AT" dirty="0" smtClean="0"/>
              <a:t> </a:t>
            </a:r>
            <a:r>
              <a:rPr lang="de-AT" dirty="0" err="1" smtClean="0"/>
              <a:t>Shuji</a:t>
            </a:r>
            <a:endParaRPr lang="de-AT" dirty="0" smtClean="0"/>
          </a:p>
          <a:p>
            <a:r>
              <a:rPr lang="de-AT" dirty="0" smtClean="0"/>
              <a:t>See </a:t>
            </a:r>
            <a:r>
              <a:rPr lang="de-AT" sz="1900" dirty="0">
                <a:hlinkClick r:id="rId2"/>
              </a:rPr>
              <a:t>https://</a:t>
            </a:r>
            <a:r>
              <a:rPr lang="de-AT" sz="1900" dirty="0" smtClean="0">
                <a:hlinkClick r:id="rId2"/>
              </a:rPr>
              <a:t>kds.kek.jp/indico/event/22562/contribution/0/material/slides/0.ppt</a:t>
            </a:r>
            <a:r>
              <a:rPr lang="de-AT" sz="1900" dirty="0" smtClean="0"/>
              <a:t> 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full</a:t>
            </a:r>
            <a:r>
              <a:rPr lang="de-AT" dirty="0" smtClean="0"/>
              <a:t> </a:t>
            </a:r>
            <a:r>
              <a:rPr lang="de-AT" dirty="0" err="1" smtClean="0"/>
              <a:t>presentation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14 September 2016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VXD Meeting @ MPI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10</a:t>
            </a:fld>
            <a:endParaRPr lang="en-US" noProof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6"/>
          <a:stretch/>
        </p:blipFill>
        <p:spPr>
          <a:xfrm>
            <a:off x="1905000" y="3380634"/>
            <a:ext cx="5334000" cy="297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62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1016000"/>
            <a:ext cx="9191626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28625" y="122238"/>
            <a:ext cx="8229600" cy="7858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ja-JP" dirty="0" smtClean="0"/>
              <a:t>Schedule</a:t>
            </a:r>
            <a:r>
              <a:rPr lang="ja-JP" altLang="en-US" dirty="0" smtClean="0"/>
              <a:t>　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200" dirty="0" smtClean="0">
                <a:solidFill>
                  <a:srgbClr val="FF0000"/>
                </a:solidFill>
              </a:rPr>
              <a:t>(Recently shown by Yutaka, but it will be decided in next B2GM)</a:t>
            </a:r>
            <a:endParaRPr lang="ja-JP" altLang="en-US" sz="2200" dirty="0">
              <a:solidFill>
                <a:srgbClr val="FF0000"/>
              </a:solidFill>
            </a:endParaRPr>
          </a:p>
        </p:txBody>
      </p:sp>
      <p:sp>
        <p:nvSpPr>
          <p:cNvPr id="2" name="角丸四角形吹き出し 1"/>
          <p:cNvSpPr/>
          <p:nvPr/>
        </p:nvSpPr>
        <p:spPr>
          <a:xfrm>
            <a:off x="1692275" y="1304925"/>
            <a:ext cx="1584325" cy="792163"/>
          </a:xfrm>
          <a:prstGeom prst="wedgeRoundRectCallout">
            <a:avLst>
              <a:gd name="adj1" fmla="val 66338"/>
              <a:gd name="adj2" fmla="val 530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dirty="0">
                <a:solidFill>
                  <a:prstClr val="white"/>
                </a:solidFill>
              </a:rPr>
              <a:t>Phase 1 completed as scheduled</a:t>
            </a:r>
            <a:endParaRPr kumimoji="1" lang="ja-JP" altLang="en-US" dirty="0">
              <a:solidFill>
                <a:prstClr val="white"/>
              </a:solidFill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7812088" y="4338638"/>
            <a:ext cx="1100137" cy="792162"/>
          </a:xfrm>
          <a:prstGeom prst="wedgeRoundRectCallout">
            <a:avLst>
              <a:gd name="adj1" fmla="val 26596"/>
              <a:gd name="adj2" fmla="val 1495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dirty="0">
                <a:solidFill>
                  <a:prstClr val="white"/>
                </a:solidFill>
              </a:rPr>
              <a:t>Phase 3 from 2019</a:t>
            </a:r>
            <a:endParaRPr kumimoji="1" lang="ja-JP" altLang="en-US" dirty="0">
              <a:solidFill>
                <a:prstClr val="white"/>
              </a:solidFill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6372225" y="3943350"/>
            <a:ext cx="1584325" cy="790575"/>
          </a:xfrm>
          <a:prstGeom prst="wedgeRoundRectCallout">
            <a:avLst>
              <a:gd name="adj1" fmla="val -24975"/>
              <a:gd name="adj2" fmla="val 871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dirty="0">
                <a:solidFill>
                  <a:prstClr val="white"/>
                </a:solidFill>
              </a:rPr>
              <a:t>Phase 2 from early 2018</a:t>
            </a:r>
            <a:endParaRPr kumimoji="1" lang="ja-JP" altLang="en-US" dirty="0">
              <a:solidFill>
                <a:prstClr val="white"/>
              </a:solidFill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2339975" y="4437063"/>
            <a:ext cx="3240088" cy="1079500"/>
          </a:xfrm>
          <a:prstGeom prst="wedgeRoundRectCallout">
            <a:avLst>
              <a:gd name="adj1" fmla="val -706"/>
              <a:gd name="adj2" fmla="val -6716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dirty="0">
                <a:solidFill>
                  <a:prstClr val="black"/>
                </a:solidFill>
              </a:rPr>
              <a:t>TOP is not ready. Hence CDC installation cannot start.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dirty="0">
                <a:solidFill>
                  <a:prstClr val="black"/>
                </a:solidFill>
              </a:rPr>
              <a:t>ARICH HV is not ready and will be installed after Belle II roll-in</a:t>
            </a:r>
            <a:endParaRPr kumimoji="1" lang="ja-JP" altLang="en-US" dirty="0">
              <a:solidFill>
                <a:prstClr val="black"/>
              </a:solidFill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6156325" y="5591175"/>
            <a:ext cx="1584325" cy="644525"/>
          </a:xfrm>
          <a:prstGeom prst="wedgeRoundRectCallout">
            <a:avLst>
              <a:gd name="adj1" fmla="val -7941"/>
              <a:gd name="adj2" fmla="val -905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dirty="0">
                <a:solidFill>
                  <a:prstClr val="white"/>
                </a:solidFill>
              </a:rPr>
              <a:t>VXD to be ready at KEK</a:t>
            </a:r>
            <a:endParaRPr kumimoji="1" lang="ja-JP" altLang="en-US" dirty="0">
              <a:solidFill>
                <a:prstClr val="white"/>
              </a:solidFill>
            </a:endParaRPr>
          </a:p>
        </p:txBody>
      </p:sp>
      <p:sp>
        <p:nvSpPr>
          <p:cNvPr id="4" name="円形吹き出し 3"/>
          <p:cNvSpPr/>
          <p:nvPr/>
        </p:nvSpPr>
        <p:spPr>
          <a:xfrm>
            <a:off x="4568825" y="2097088"/>
            <a:ext cx="2087563" cy="539750"/>
          </a:xfrm>
          <a:prstGeom prst="wedgeEllipseCallout">
            <a:avLst>
              <a:gd name="adj1" fmla="val -34831"/>
              <a:gd name="adj2" fmla="val 833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dirty="0">
                <a:solidFill>
                  <a:prstClr val="white"/>
                </a:solidFill>
              </a:rPr>
              <a:t>Belle II roll-in early 2017</a:t>
            </a:r>
            <a:endParaRPr kumimoji="1" lang="ja-JP" altLang="en-US" dirty="0">
              <a:solidFill>
                <a:prstClr val="white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72225" y="1311275"/>
            <a:ext cx="2690813" cy="1476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dirty="0">
                <a:solidFill>
                  <a:prstClr val="black"/>
                </a:solidFill>
              </a:rPr>
              <a:t>Additional delay by: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dirty="0">
                <a:solidFill>
                  <a:prstClr val="black"/>
                </a:solidFill>
              </a:rPr>
              <a:t>1, TOP PMT issue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dirty="0">
                <a:solidFill>
                  <a:prstClr val="black"/>
                </a:solidFill>
              </a:rPr>
              <a:t>2, FWD Endcap installation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dirty="0">
                <a:solidFill>
                  <a:prstClr val="black"/>
                </a:solidFill>
              </a:rPr>
              <a:t>      (ARICH)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dirty="0">
                <a:solidFill>
                  <a:prstClr val="black"/>
                </a:solidFill>
              </a:rPr>
              <a:t>3, QCS(FWD) delivery</a:t>
            </a:r>
            <a:endParaRPr kumimoji="1" lang="ja-JP" altLang="en-US" dirty="0">
              <a:solidFill>
                <a:prstClr val="black"/>
              </a:solidFill>
            </a:endParaRPr>
          </a:p>
        </p:txBody>
      </p:sp>
      <p:sp>
        <p:nvSpPr>
          <p:cNvPr id="4107" name="スライド番号プレースホルダー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rgbClr val="4F622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984807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BD1177-370E-49F0-9122-0D3A2D2EE6E2}" type="slidenum">
              <a:rPr lang="en-US" altLang="ja-JP" sz="12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ja-JP" sz="12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18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Space issue</a:t>
            </a:r>
            <a:endParaRPr lang="ja-JP" altLang="en-US" smtClean="0"/>
          </a:p>
        </p:txBody>
      </p:sp>
      <p:sp>
        <p:nvSpPr>
          <p:cNvPr id="9219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smtClean="0"/>
          </a:p>
        </p:txBody>
      </p:sp>
      <p:pic>
        <p:nvPicPr>
          <p:cNvPr id="9220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884238"/>
            <a:ext cx="7427912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633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CDC status</a:t>
            </a:r>
            <a:endParaRPr lang="ja-JP" altLang="en-US" smtClean="0"/>
          </a:p>
        </p:txBody>
      </p:sp>
      <p:pic>
        <p:nvPicPr>
          <p:cNvPr id="11267" name="Picture 2" descr="https://lh3.googleusercontent.com/iAkaZg5E6OZWtW826mZX7T3JHsRo7edqvBHcRiuCrc-_ZjjzrH_v840OHRCkYQO5YwMoeWDYxecE_8Z1ZhkTdbrlZF4Lf_bM9IG3jYQjMaGL7NFS7OxWa-iaFervdLmFcsbTpdftT6axa_f0N2QVRHPWjrmcS94zImMwUdOlaT61k_E4Ot9LSgnKZOAmTABisxM1_Jdv4SgL3jqnFBEa68lmYBI8kvRwC54j_UN31bWB1IGo3Mwe1algoAhX2XVqqSQQO_MfBcM281-WzGQS7b06Hew_shev-cgp0bvm52lBU7BOmWGI2LCul45GdVELTkaJGWTE3FUgCDWkzyNb9dBKYD372bpdXeKn-u7tOVN-7cY69ZSb8wScud8yVktf7B0b5eHSIil0gbWLmc_GiKwl-Zc_9M9YSVVDwkWPvTDyiPt1Jl8hffK8Oib76C3iuNgMluoy2llyoGNJVYHeYF3g6GPEKhILz-bRDGLYlBKNva0jWEWH5F7608QZZLnUbj8Lnhwe12gCsnjyj1fMnB5erh4V-QW5sG9UVOLKM3z1D1su7gck3Z6jsCirwVpplsxlaRndJWl3oMtRF09ab2dWnHrLjW-aRP-lzy3IaTyxnq_-=w851-h638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39370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https://lh3.googleusercontent.com/bafQMQGJMCkUefE9HX1iQV7tRh0OnKTrRjbYYzKVAmJ6IehGsWddTzEugQ9FOehvfKmn4GZTKiV73JzXKdwX1e-7ffMJSmirRzD59P0fqWXsVuqhZiGEjF-fndI8_GUhPobDzWK0UB1MZ_LuppBmuCb0aF5Flz0mNRFP_DXMSezV2vxoJW4elBKKfCCdPOYfcVaCwZllkzNXkJmgKao77NLYI6aL2Lm82-IPtcCnFs061qlLHFM5R7lrILesuZ4AzwaCszzkWJKcGd60ytshrajUlI5BZ7ppipnoE7rEThyxrIvMBkbg8xGl0tyvbogaKzpiMzppaP3EZJS3xbgizMz4hPi8QzUkME2Y71XS7sPdVbnWWq93BY6Krx4cZC7XdRgxyKrS1AS-p3Ex1igSj7F4-00wQu6Rbu5K-9h4gysApzL60oTRgu1usEEz275mQvypXHJeF1RksKx4oyVin-C837SopyiqA1y0PTA-3WYKnzbRRIFLsNFW_hI9TMMnB9DFyI2udvIxja7RMhYYdTJQwSihI1bQ1tElw3eVCQ3Ir9_i9LPjxF2h0cSxqgNKz4sZ6k_Ec2gKnfGIENOkk_qAxtUhRv9_gYaIdHx8guH7CJE6=w851-h638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8" y="3213100"/>
            <a:ext cx="4862512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テキスト ボックス 2"/>
          <p:cNvSpPr txBox="1">
            <a:spLocks noChangeArrowheads="1"/>
          </p:cNvSpPr>
          <p:nvPr/>
        </p:nvSpPr>
        <p:spPr bwMode="auto">
          <a:xfrm>
            <a:off x="4281488" y="1125538"/>
            <a:ext cx="399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rgbClr val="4F622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984807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smtClean="0">
                <a:solidFill>
                  <a:prstClr val="black"/>
                </a:solidFill>
                <a:latin typeface="Calibri" panose="020F0502020204030204" pitchFamily="34" charset="0"/>
              </a:rPr>
              <a:t>FWD support frames have been installed</a:t>
            </a:r>
            <a:endParaRPr lang="ja-JP" altLang="en-US" sz="180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 flipV="1">
            <a:off x="2987675" y="3933825"/>
            <a:ext cx="3290888" cy="20875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1" name="テキスト ボックス 5"/>
          <p:cNvSpPr txBox="1">
            <a:spLocks noChangeArrowheads="1"/>
          </p:cNvSpPr>
          <p:nvPr/>
        </p:nvSpPr>
        <p:spPr bwMode="auto">
          <a:xfrm>
            <a:off x="1331913" y="6021388"/>
            <a:ext cx="2886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rgbClr val="4F622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984807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smtClean="0">
                <a:solidFill>
                  <a:prstClr val="black"/>
                </a:solidFill>
                <a:latin typeface="Calibri" panose="020F0502020204030204" pitchFamily="34" charset="0"/>
              </a:rPr>
              <a:t>Gap sensor connection block</a:t>
            </a:r>
            <a:endParaRPr lang="ja-JP" altLang="en-US" sz="180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1272" name="テキスト ボックス 6"/>
          <p:cNvSpPr txBox="1">
            <a:spLocks noChangeArrowheads="1"/>
          </p:cNvSpPr>
          <p:nvPr/>
        </p:nvSpPr>
        <p:spPr bwMode="auto">
          <a:xfrm>
            <a:off x="4487863" y="2133600"/>
            <a:ext cx="358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rgbClr val="4F622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984807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smtClean="0">
                <a:solidFill>
                  <a:prstClr val="black"/>
                </a:solidFill>
                <a:latin typeface="Calibri" panose="020F0502020204030204" pitchFamily="34" charset="0"/>
              </a:rPr>
              <a:t>Threads for VXD services have been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smtClean="0">
                <a:solidFill>
                  <a:prstClr val="black"/>
                </a:solidFill>
                <a:latin typeface="Calibri" panose="020F0502020204030204" pitchFamily="34" charset="0"/>
              </a:rPr>
              <a:t>implemented</a:t>
            </a:r>
            <a:endParaRPr lang="ja-JP" altLang="en-US" sz="180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cxnSp>
        <p:nvCxnSpPr>
          <p:cNvPr id="9" name="直線矢印コネクタ 8"/>
          <p:cNvCxnSpPr>
            <a:stCxn id="11272" idx="1"/>
          </p:cNvCxnSpPr>
          <p:nvPr/>
        </p:nvCxnSpPr>
        <p:spPr>
          <a:xfrm flipH="1">
            <a:off x="3348038" y="2457450"/>
            <a:ext cx="11398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4" name="テキスト ボックス 9"/>
          <p:cNvSpPr txBox="1">
            <a:spLocks noChangeArrowheads="1"/>
          </p:cNvSpPr>
          <p:nvPr/>
        </p:nvSpPr>
        <p:spPr bwMode="auto">
          <a:xfrm>
            <a:off x="238125" y="4540250"/>
            <a:ext cx="3906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rgbClr val="4F622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984807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smtClean="0">
                <a:solidFill>
                  <a:prstClr val="black"/>
                </a:solidFill>
                <a:latin typeface="Calibri" panose="020F0502020204030204" pitchFamily="34" charset="0"/>
              </a:rPr>
              <a:t>CDC will be installed around end of Oct.</a:t>
            </a:r>
            <a:endParaRPr lang="ja-JP" altLang="en-US" sz="180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664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Preparation for IBBelle</a:t>
            </a:r>
            <a:endParaRPr lang="ja-JP" altLang="en-US" smtClean="0"/>
          </a:p>
        </p:txBody>
      </p:sp>
      <p:sp>
        <p:nvSpPr>
          <p:cNvPr id="17411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ja-JP" dirty="0" smtClean="0"/>
          </a:p>
          <a:p>
            <a:pPr>
              <a:defRPr/>
            </a:pPr>
            <a:r>
              <a:rPr lang="en-US" altLang="ja-JP" dirty="0" smtClean="0"/>
              <a:t>400 V transformer : delivered</a:t>
            </a:r>
          </a:p>
          <a:p>
            <a:pPr>
              <a:defRPr/>
            </a:pPr>
            <a:r>
              <a:rPr lang="en-US" altLang="ja-JP" dirty="0" smtClean="0"/>
              <a:t>400 V power patch panel: finished</a:t>
            </a:r>
            <a:endParaRPr lang="en-US" altLang="ja-JP" dirty="0"/>
          </a:p>
          <a:p>
            <a:pPr>
              <a:defRPr/>
            </a:pPr>
            <a:r>
              <a:rPr lang="en-US" altLang="ja-JP" dirty="0" smtClean="0"/>
              <a:t>Clean up of </a:t>
            </a:r>
            <a:r>
              <a:rPr lang="en-US" altLang="ja-JP" dirty="0" err="1" smtClean="0"/>
              <a:t>IBBelle</a:t>
            </a:r>
            <a:r>
              <a:rPr lang="en-US" altLang="ja-JP" dirty="0" smtClean="0"/>
              <a:t> room: early Oct.(ordered)</a:t>
            </a:r>
          </a:p>
          <a:p>
            <a:pPr>
              <a:defRPr/>
            </a:pPr>
            <a:r>
              <a:rPr lang="en-US" altLang="ja-JP" dirty="0" smtClean="0"/>
              <a:t>Clean up of crane area: early Oct.(ordered)</a:t>
            </a:r>
          </a:p>
          <a:p>
            <a:pPr>
              <a:defRPr/>
            </a:pPr>
            <a:r>
              <a:rPr lang="en-US" altLang="ja-JP" dirty="0" smtClean="0"/>
              <a:t>CO2 alarm system (stand alone for Tsukuba hall): delivered</a:t>
            </a:r>
          </a:p>
          <a:p>
            <a:pPr>
              <a:defRPr/>
            </a:pPr>
            <a:r>
              <a:rPr lang="en-US" altLang="ja-JP" dirty="0" smtClean="0"/>
              <a:t>Filling work of R404a coolant: ordered</a:t>
            </a:r>
          </a:p>
          <a:p>
            <a:pPr>
              <a:defRPr/>
            </a:pPr>
            <a:r>
              <a:rPr lang="en-US" altLang="ja-JP" dirty="0" smtClean="0"/>
              <a:t>CO2 gas bottle: confirmed to deliver in Oct.</a:t>
            </a:r>
          </a:p>
          <a:p>
            <a:pPr>
              <a:defRPr/>
            </a:pPr>
            <a:r>
              <a:rPr lang="en-US" altLang="ja-JP" dirty="0" smtClean="0"/>
              <a:t>Water cooling pipe connection: by Kawai-san</a:t>
            </a:r>
          </a:p>
          <a:p>
            <a:pPr lvl="1">
              <a:defRPr/>
            </a:pPr>
            <a:r>
              <a:rPr lang="en-US" altLang="ja-JP" dirty="0" smtClean="0"/>
              <a:t>Temporal piping for system test</a:t>
            </a:r>
          </a:p>
          <a:p>
            <a:pPr>
              <a:defRPr/>
            </a:pPr>
            <a:r>
              <a:rPr lang="en-US" altLang="ja-JP" dirty="0" smtClean="0"/>
              <a:t>6 bar air piping work: Shuji preparing the list(a few days for delivery)</a:t>
            </a:r>
          </a:p>
          <a:p>
            <a:pPr lvl="1">
              <a:defRPr/>
            </a:pPr>
            <a:r>
              <a:rPr lang="en-US" altLang="ja-JP" dirty="0" smtClean="0"/>
              <a:t>Temporal piping for system test</a:t>
            </a:r>
          </a:p>
          <a:p>
            <a:pPr>
              <a:defRPr/>
            </a:pPr>
            <a:r>
              <a:rPr lang="en-US" altLang="ja-JP" dirty="0" smtClean="0"/>
              <a:t>Anchoring work of </a:t>
            </a:r>
            <a:r>
              <a:rPr lang="en-US" altLang="ja-JP" dirty="0" err="1" smtClean="0"/>
              <a:t>IBBelle</a:t>
            </a:r>
            <a:r>
              <a:rPr lang="en-US" altLang="ja-JP" dirty="0" smtClean="0"/>
              <a:t>: on discussion (no issue)</a:t>
            </a:r>
          </a:p>
          <a:p>
            <a:pPr>
              <a:defRPr/>
            </a:pP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689349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Space </a:t>
            </a:r>
            <a:r>
              <a:rPr lang="de-AT" dirty="0" err="1" smtClean="0"/>
              <a:t>Around</a:t>
            </a:r>
            <a:r>
              <a:rPr lang="de-AT" dirty="0" smtClean="0"/>
              <a:t> DOCK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Latest</a:t>
            </a:r>
            <a:r>
              <a:rPr lang="de-AT" dirty="0" smtClean="0"/>
              <a:t> Drawing </a:t>
            </a:r>
            <a:r>
              <a:rPr lang="de-AT" dirty="0" err="1" smtClean="0"/>
              <a:t>by</a:t>
            </a:r>
            <a:r>
              <a:rPr lang="de-AT" dirty="0" smtClean="0"/>
              <a:t> </a:t>
            </a:r>
            <a:r>
              <a:rPr lang="de-AT" dirty="0" err="1" smtClean="0"/>
              <a:t>Tscharlie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419600" y="6416675"/>
            <a:ext cx="1828800" cy="365125"/>
          </a:xfrm>
        </p:spPr>
        <p:txBody>
          <a:bodyPr/>
          <a:lstStyle/>
          <a:p>
            <a:r>
              <a:rPr lang="en-US" noProof="0" smtClean="0"/>
              <a:t>14 September 2016</a:t>
            </a:r>
            <a:endParaRPr lang="en-US" noProof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16675"/>
            <a:ext cx="5410200" cy="365125"/>
          </a:xfrm>
        </p:spPr>
        <p:txBody>
          <a:bodyPr/>
          <a:lstStyle/>
          <a:p>
            <a:r>
              <a:rPr lang="en-US" noProof="0" smtClean="0"/>
              <a:t>M.Friedl: VXD Meeting @ MPI</a:t>
            </a:r>
            <a:endParaRPr lang="en-US" noProof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71088" cy="365125"/>
          </a:xfrm>
        </p:spPr>
        <p:txBody>
          <a:bodyPr/>
          <a:lstStyle/>
          <a:p>
            <a:fld id="{B6F15528-21DE-4FAA-801E-634DDDAF4B2B}" type="slidenum">
              <a:rPr lang="en-US" noProof="0" smtClean="0"/>
              <a:pPr/>
              <a:t>15</a:t>
            </a:fld>
            <a:endParaRPr lang="en-US" noProof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" b="2714"/>
          <a:stretch/>
        </p:blipFill>
        <p:spPr>
          <a:xfrm>
            <a:off x="0" y="2065108"/>
            <a:ext cx="9144000" cy="433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87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22531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ja-JP" altLang="en-US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-9525"/>
            <a:ext cx="9009062" cy="675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テキスト ボックス 4"/>
          <p:cNvSpPr txBox="1">
            <a:spLocks noChangeArrowheads="1"/>
          </p:cNvSpPr>
          <p:nvPr/>
        </p:nvSpPr>
        <p:spPr bwMode="auto">
          <a:xfrm>
            <a:off x="323850" y="5233988"/>
            <a:ext cx="6584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rgbClr val="4F622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984807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smtClean="0">
                <a:solidFill>
                  <a:prstClr val="black"/>
                </a:solidFill>
                <a:latin typeface="Calibri" panose="020F0502020204030204" pitchFamily="34" charset="0"/>
              </a:rPr>
              <a:t>EPDM foam to make warm dry volume (between QCS and dock ring)</a:t>
            </a:r>
            <a:endParaRPr lang="ja-JP" altLang="en-US" sz="180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cxnSp>
        <p:nvCxnSpPr>
          <p:cNvPr id="7" name="直線矢印コネクタ 6"/>
          <p:cNvCxnSpPr>
            <a:stCxn id="22533" idx="0"/>
          </p:cNvCxnSpPr>
          <p:nvPr/>
        </p:nvCxnSpPr>
        <p:spPr>
          <a:xfrm flipH="1" flipV="1">
            <a:off x="2224088" y="3686175"/>
            <a:ext cx="1392237" cy="15478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5" name="テキスト ボックス 7"/>
          <p:cNvSpPr txBox="1">
            <a:spLocks noChangeArrowheads="1"/>
          </p:cNvSpPr>
          <p:nvPr/>
        </p:nvSpPr>
        <p:spPr bwMode="auto">
          <a:xfrm>
            <a:off x="3132138" y="4418013"/>
            <a:ext cx="4264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rgbClr val="4F622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984807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smtClean="0">
                <a:solidFill>
                  <a:prstClr val="black"/>
                </a:solidFill>
                <a:latin typeface="Calibri" panose="020F0502020204030204" pitchFamily="34" charset="0"/>
              </a:rPr>
              <a:t>Inner brackets to fix cable holder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smtClean="0">
                <a:solidFill>
                  <a:prstClr val="black"/>
                </a:solidFill>
                <a:latin typeface="Calibri" panose="020F0502020204030204" pitchFamily="34" charset="0"/>
              </a:rPr>
              <a:t>Also to make smooth circle shape for EPDM</a:t>
            </a:r>
            <a:endParaRPr lang="ja-JP" altLang="en-US" sz="180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5264150" y="3686175"/>
            <a:ext cx="963613" cy="7318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>
            <a:stCxn id="22535" idx="0"/>
          </p:cNvCxnSpPr>
          <p:nvPr/>
        </p:nvCxnSpPr>
        <p:spPr>
          <a:xfrm flipH="1" flipV="1">
            <a:off x="4356100" y="3141663"/>
            <a:ext cx="908050" cy="1276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5264150" y="4418013"/>
            <a:ext cx="3195638" cy="646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00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83247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/>
              <a:t>12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Oct: </a:t>
            </a:r>
            <a:r>
              <a:rPr lang="en-US" altLang="ja-JP" dirty="0" err="1" smtClean="0"/>
              <a:t>IBBelle</a:t>
            </a:r>
            <a:r>
              <a:rPr lang="en-US" altLang="ja-JP" dirty="0" smtClean="0"/>
              <a:t> at Tokyo port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ja-JP" dirty="0" smtClean="0">
                <a:solidFill>
                  <a:schemeClr val="accent3">
                    <a:lumMod val="50000"/>
                  </a:schemeClr>
                </a:solidFill>
              </a:rPr>
              <a:t>Support of custom work/repacking work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ja-JP" dirty="0" smtClean="0">
                <a:solidFill>
                  <a:schemeClr val="accent3">
                    <a:lumMod val="50000"/>
                  </a:schemeClr>
                </a:solidFill>
              </a:rPr>
              <a:t>Space clean up have to be finished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/>
              <a:t>18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Oct. </a:t>
            </a:r>
            <a:r>
              <a:rPr lang="en-US" altLang="ja-JP" dirty="0" err="1" smtClean="0"/>
              <a:t>IBBelle</a:t>
            </a:r>
            <a:r>
              <a:rPr lang="en-US" altLang="ja-JP" dirty="0" smtClean="0"/>
              <a:t> delivery to KEK (but B2GM!!)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ja-JP" dirty="0" smtClean="0">
                <a:solidFill>
                  <a:schemeClr val="accent3">
                    <a:lumMod val="50000"/>
                  </a:schemeClr>
                </a:solidFill>
              </a:rPr>
              <a:t>Installation</a:t>
            </a:r>
            <a:r>
              <a:rPr lang="ja-JP" alt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ja-JP" dirty="0" smtClean="0">
                <a:solidFill>
                  <a:schemeClr val="accent3">
                    <a:lumMod val="50000"/>
                  </a:schemeClr>
                </a:solidFill>
              </a:rPr>
              <a:t>(anchoring)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ja-JP" dirty="0" smtClean="0">
                <a:solidFill>
                  <a:schemeClr val="accent3">
                    <a:lumMod val="50000"/>
                  </a:schemeClr>
                </a:solidFill>
              </a:rPr>
              <a:t>Service connection(AC400V, water, air, network)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ja-JP" dirty="0" smtClean="0">
                <a:solidFill>
                  <a:schemeClr val="accent3">
                    <a:lumMod val="50000"/>
                  </a:schemeClr>
                </a:solidFill>
              </a:rPr>
              <a:t>System check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ja-JP" dirty="0" smtClean="0">
                <a:solidFill>
                  <a:schemeClr val="accent3">
                    <a:lumMod val="50000"/>
                  </a:schemeClr>
                </a:solidFill>
              </a:rPr>
              <a:t>Manifold installation (when?)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/>
              <a:t>5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Dec.: starting piping work (listing up of material and also test, tools)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ja-JP" dirty="0" smtClean="0">
                <a:solidFill>
                  <a:schemeClr val="accent3">
                    <a:lumMod val="50000"/>
                  </a:schemeClr>
                </a:solidFill>
              </a:rPr>
              <a:t>CO2 flex line connection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Vacuum isolation check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ja-JP" dirty="0" smtClean="0">
                <a:solidFill>
                  <a:schemeClr val="accent3">
                    <a:lumMod val="50000"/>
                  </a:schemeClr>
                </a:solidFill>
              </a:rPr>
              <a:t>N2 piping work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Flow rate measurement (because of 6 bar N2)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ja-JP" dirty="0" smtClean="0">
                <a:solidFill>
                  <a:schemeClr val="accent3">
                    <a:lumMod val="50000"/>
                  </a:schemeClr>
                </a:solidFill>
              </a:rPr>
              <a:t>Paraffin piping work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Circulation test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ja-JP" dirty="0" smtClean="0">
                <a:solidFill>
                  <a:schemeClr val="accent3">
                    <a:lumMod val="50000"/>
                  </a:schemeClr>
                </a:solidFill>
              </a:rPr>
              <a:t>Piping for Sucking air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Dew point measurement test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ja-JP" dirty="0" smtClean="0">
                <a:solidFill>
                  <a:schemeClr val="accent3">
                    <a:lumMod val="50000"/>
                  </a:schemeClr>
                </a:solidFill>
              </a:rPr>
              <a:t>Cabling work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Feasibility check of each cabling path</a:t>
            </a:r>
          </a:p>
        </p:txBody>
      </p:sp>
    </p:spTree>
    <p:extLst>
      <p:ext uri="{BB962C8B-B14F-4D97-AF65-F5344CB8AC3E}">
        <p14:creationId xmlns:p14="http://schemas.microsoft.com/office/powerpoint/2010/main" val="3309943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Webcams in </a:t>
            </a:r>
            <a:r>
              <a:rPr lang="de-AT" dirty="0" err="1" smtClean="0"/>
              <a:t>Tsukuba</a:t>
            </a:r>
            <a:r>
              <a:rPr lang="de-AT" dirty="0" smtClean="0"/>
              <a:t> Hall (1/2)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Announced</a:t>
            </a:r>
            <a:r>
              <a:rPr lang="de-AT" dirty="0" smtClean="0"/>
              <a:t> </a:t>
            </a:r>
            <a:r>
              <a:rPr lang="de-AT" dirty="0" err="1" smtClean="0"/>
              <a:t>by</a:t>
            </a:r>
            <a:r>
              <a:rPr lang="de-AT" dirty="0" smtClean="0"/>
              <a:t> </a:t>
            </a:r>
            <a:r>
              <a:rPr lang="de-AT" dirty="0" err="1" smtClean="0"/>
              <a:t>Shuji</a:t>
            </a:r>
            <a:endParaRPr lang="de-AT" dirty="0" smtClean="0"/>
          </a:p>
          <a:p>
            <a:r>
              <a:rPr lang="de-AT" dirty="0" smtClean="0"/>
              <a:t>BWD </a:t>
            </a:r>
            <a:r>
              <a:rPr lang="de-AT" dirty="0" err="1" smtClean="0"/>
              <a:t>side</a:t>
            </a:r>
            <a:r>
              <a:rPr lang="de-AT" dirty="0"/>
              <a:t>: </a:t>
            </a:r>
            <a:r>
              <a:rPr lang="de-AT" dirty="0">
                <a:hlinkClick r:id="rId2"/>
              </a:rPr>
              <a:t>http://</a:t>
            </a:r>
            <a:r>
              <a:rPr lang="de-AT" dirty="0" smtClean="0">
                <a:hlinkClick r:id="rId2"/>
              </a:rPr>
              <a:t>tsukuba-b1cam-2.kek.jp/live/index.html?Language=1&amp;ViewMode=pull</a:t>
            </a:r>
            <a:r>
              <a:rPr lang="de-AT" dirty="0" smtClean="0"/>
              <a:t> </a:t>
            </a:r>
          </a:p>
          <a:p>
            <a:r>
              <a:rPr lang="de-AT" dirty="0" smtClean="0"/>
              <a:t>FWD </a:t>
            </a:r>
            <a:r>
              <a:rPr lang="de-AT" dirty="0" err="1" smtClean="0"/>
              <a:t>side</a:t>
            </a:r>
            <a:r>
              <a:rPr lang="de-AT" dirty="0"/>
              <a:t>: </a:t>
            </a:r>
            <a:r>
              <a:rPr lang="de-AT" dirty="0">
                <a:hlinkClick r:id="rId3"/>
              </a:rPr>
              <a:t>http://</a:t>
            </a:r>
            <a:r>
              <a:rPr lang="de-AT" dirty="0" smtClean="0">
                <a:hlinkClick r:id="rId3"/>
              </a:rPr>
              <a:t>tsukuba-b1cam-1.kek.jp/live/index.html?Language=1&amp;ViewMode=pull</a:t>
            </a:r>
            <a:r>
              <a:rPr lang="de-AT" dirty="0" smtClean="0"/>
              <a:t> </a:t>
            </a:r>
          </a:p>
          <a:p>
            <a:r>
              <a:rPr lang="de-AT" dirty="0" smtClean="0"/>
              <a:t>Pan </a:t>
            </a:r>
            <a:r>
              <a:rPr lang="de-AT" dirty="0" err="1" smtClean="0"/>
              <a:t>and</a:t>
            </a:r>
            <a:r>
              <a:rPr lang="de-AT" dirty="0" smtClean="0"/>
              <a:t> zoom </a:t>
            </a:r>
            <a:r>
              <a:rPr lang="de-AT" dirty="0" err="1" smtClean="0"/>
              <a:t>controls</a:t>
            </a:r>
            <a:endParaRPr lang="de-AT" dirty="0" smtClean="0"/>
          </a:p>
          <a:p>
            <a:r>
              <a:rPr lang="de-AT" dirty="0" err="1" smtClean="0"/>
              <a:t>Requires</a:t>
            </a:r>
            <a:r>
              <a:rPr lang="de-AT" dirty="0" smtClean="0"/>
              <a:t> VPN </a:t>
            </a:r>
            <a:r>
              <a:rPr lang="de-AT" dirty="0" err="1" smtClean="0"/>
              <a:t>connection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KEK</a:t>
            </a:r>
          </a:p>
          <a:p>
            <a:pPr lvl="1"/>
            <a:r>
              <a:rPr lang="de-AT" dirty="0" smtClean="0"/>
              <a:t>Form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request</a:t>
            </a:r>
            <a:r>
              <a:rPr lang="de-AT" dirty="0" smtClean="0"/>
              <a:t> </a:t>
            </a:r>
            <a:r>
              <a:rPr lang="de-AT" dirty="0" err="1" smtClean="0"/>
              <a:t>access</a:t>
            </a:r>
            <a:r>
              <a:rPr lang="de-AT" dirty="0" smtClean="0"/>
              <a:t> </a:t>
            </a: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be</a:t>
            </a:r>
            <a:r>
              <a:rPr lang="de-AT" dirty="0" smtClean="0"/>
              <a:t> </a:t>
            </a:r>
            <a:r>
              <a:rPr lang="de-AT" dirty="0" err="1" smtClean="0"/>
              <a:t>downloaded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Belle </a:t>
            </a:r>
            <a:r>
              <a:rPr lang="de-AT" dirty="0" err="1" smtClean="0"/>
              <a:t>secretary</a:t>
            </a:r>
            <a:r>
              <a:rPr lang="de-AT" dirty="0" smtClean="0"/>
              <a:t> </a:t>
            </a:r>
            <a:r>
              <a:rPr lang="de-AT" dirty="0" err="1" smtClean="0"/>
              <a:t>website</a:t>
            </a:r>
            <a:endParaRPr lang="de-AT" dirty="0" smtClean="0"/>
          </a:p>
          <a:p>
            <a:pPr lvl="1"/>
            <a:endParaRPr lang="de-AT" dirty="0" smtClean="0"/>
          </a:p>
          <a:p>
            <a:r>
              <a:rPr lang="de-AT" dirty="0" err="1" smtClean="0"/>
              <a:t>Useful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monitor</a:t>
            </a:r>
            <a:r>
              <a:rPr lang="de-AT" dirty="0" smtClean="0"/>
              <a:t> TOP </a:t>
            </a:r>
            <a:r>
              <a:rPr lang="de-AT" dirty="0" err="1" smtClean="0"/>
              <a:t>and</a:t>
            </a:r>
            <a:r>
              <a:rPr lang="de-AT" dirty="0" smtClean="0"/>
              <a:t> CDC </a:t>
            </a:r>
            <a:r>
              <a:rPr lang="de-AT" dirty="0" err="1" smtClean="0"/>
              <a:t>businesses</a:t>
            </a:r>
            <a:r>
              <a:rPr lang="de-AT" dirty="0" smtClean="0"/>
              <a:t> in real time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419600" y="6416675"/>
            <a:ext cx="1828800" cy="365125"/>
          </a:xfrm>
        </p:spPr>
        <p:txBody>
          <a:bodyPr/>
          <a:lstStyle/>
          <a:p>
            <a:r>
              <a:rPr lang="en-US" noProof="0" smtClean="0"/>
              <a:t>14 September 2016</a:t>
            </a:r>
            <a:endParaRPr lang="en-US" noProof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16675"/>
            <a:ext cx="5410200" cy="365125"/>
          </a:xfrm>
        </p:spPr>
        <p:txBody>
          <a:bodyPr/>
          <a:lstStyle/>
          <a:p>
            <a:r>
              <a:rPr lang="en-US" noProof="0" smtClean="0"/>
              <a:t>M.Friedl: VXD Meeting @ MPI</a:t>
            </a:r>
            <a:endParaRPr lang="en-US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71088" cy="365125"/>
          </a:xfrm>
        </p:spPr>
        <p:txBody>
          <a:bodyPr/>
          <a:lstStyle/>
          <a:p>
            <a:fld id="{B6F15528-21DE-4FAA-801E-634DDDAF4B2B}" type="slidenum">
              <a:rPr lang="en-US" noProof="0" smtClean="0"/>
              <a:pPr/>
              <a:t>18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90959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Webcams in Tsukuba Hall (2/2)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14 September 2016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VXD Meeting @ MPI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19</a:t>
            </a:fld>
            <a:endParaRPr lang="en-US" noProof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BWD </a:t>
            </a:r>
            <a:r>
              <a:rPr lang="de-AT" dirty="0" err="1" smtClean="0"/>
              <a:t>side</a:t>
            </a:r>
            <a:r>
              <a:rPr lang="de-AT" dirty="0" smtClean="0"/>
              <a:t> </a:t>
            </a:r>
            <a:r>
              <a:rPr lang="de-AT" dirty="0" err="1" smtClean="0"/>
              <a:t>camera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08" y="2188025"/>
            <a:ext cx="8064000" cy="385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72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Agenda </a:t>
            </a:r>
            <a:r>
              <a:rPr lang="de-AT" dirty="0" err="1" smtClean="0"/>
              <a:t>of</a:t>
            </a:r>
            <a:r>
              <a:rPr lang="de-AT" dirty="0" smtClean="0"/>
              <a:t> 12 September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Gemba</a:t>
            </a:r>
            <a:r>
              <a:rPr lang="de-AT" dirty="0" smtClean="0"/>
              <a:t>: </a:t>
            </a:r>
          </a:p>
          <a:p>
            <a:pPr lvl="1"/>
            <a:r>
              <a:rPr lang="de-AT" dirty="0" smtClean="0"/>
              <a:t>VXD </a:t>
            </a:r>
            <a:r>
              <a:rPr lang="de-AT" dirty="0" err="1" smtClean="0"/>
              <a:t>installation</a:t>
            </a:r>
            <a:endParaRPr lang="de-AT" dirty="0" smtClean="0"/>
          </a:p>
          <a:p>
            <a:pPr lvl="1"/>
            <a:r>
              <a:rPr lang="de-AT" dirty="0" smtClean="0"/>
              <a:t>Bellows </a:t>
            </a:r>
            <a:r>
              <a:rPr lang="de-AT" dirty="0" err="1" smtClean="0"/>
              <a:t>installation</a:t>
            </a:r>
            <a:r>
              <a:rPr lang="de-AT" dirty="0" smtClean="0"/>
              <a:t> (</a:t>
            </a:r>
            <a:r>
              <a:rPr lang="de-AT" dirty="0" err="1" smtClean="0"/>
              <a:t>emergency</a:t>
            </a:r>
            <a:r>
              <a:rPr lang="de-AT" dirty="0" smtClean="0"/>
              <a:t> </a:t>
            </a:r>
            <a:r>
              <a:rPr lang="de-AT" dirty="0" err="1" smtClean="0"/>
              <a:t>procedure</a:t>
            </a:r>
            <a:r>
              <a:rPr lang="de-AT" dirty="0" smtClean="0"/>
              <a:t>)</a:t>
            </a:r>
          </a:p>
          <a:p>
            <a:pPr lvl="1"/>
            <a:r>
              <a:rPr lang="de-AT" dirty="0" smtClean="0"/>
              <a:t>VXD </a:t>
            </a:r>
            <a:r>
              <a:rPr lang="de-AT" dirty="0" err="1" smtClean="0"/>
              <a:t>disassembly</a:t>
            </a:r>
            <a:endParaRPr lang="de-AT" dirty="0" smtClean="0"/>
          </a:p>
          <a:p>
            <a:endParaRPr lang="de-AT" dirty="0"/>
          </a:p>
          <a:p>
            <a:r>
              <a:rPr lang="de-AT" dirty="0" err="1" smtClean="0"/>
              <a:t>Discussion</a:t>
            </a:r>
            <a:r>
              <a:rPr lang="de-AT" dirty="0" smtClean="0"/>
              <a:t>:</a:t>
            </a:r>
          </a:p>
          <a:p>
            <a:pPr lvl="1"/>
            <a:r>
              <a:rPr lang="de-AT" dirty="0" smtClean="0"/>
              <a:t>Schedule</a:t>
            </a:r>
          </a:p>
          <a:p>
            <a:pPr lvl="1"/>
            <a:r>
              <a:rPr lang="de-AT" dirty="0" err="1" smtClean="0"/>
              <a:t>Procedures</a:t>
            </a:r>
            <a:endParaRPr lang="de-AT" dirty="0" smtClean="0"/>
          </a:p>
          <a:p>
            <a:pPr lvl="1"/>
            <a:r>
              <a:rPr lang="de-AT" dirty="0" err="1" smtClean="0"/>
              <a:t>Various</a:t>
            </a:r>
            <a:r>
              <a:rPr lang="de-AT" dirty="0" smtClean="0"/>
              <a:t> </a:t>
            </a:r>
            <a:r>
              <a:rPr lang="de-AT" dirty="0" err="1" smtClean="0"/>
              <a:t>items</a:t>
            </a:r>
            <a:endParaRPr lang="de-AT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14 September 2016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VXD Meeting @ MPI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90741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Final </a:t>
            </a:r>
            <a:r>
              <a:rPr lang="de-AT" dirty="0" err="1" smtClean="0"/>
              <a:t>Discussions</a:t>
            </a:r>
            <a:r>
              <a:rPr lang="de-AT" dirty="0" smtClean="0"/>
              <a:t> in Different Location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1645"/>
            <a:ext cx="8229600" cy="465326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14 September 2016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VXD Meeting @ MPI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20</a:t>
            </a:fld>
            <a:endParaRPr lang="en-US" noProof="0"/>
          </a:p>
        </p:txBody>
      </p:sp>
      <p:sp>
        <p:nvSpPr>
          <p:cNvPr id="8" name="TextBox 7"/>
          <p:cNvSpPr txBox="1"/>
          <p:nvPr/>
        </p:nvSpPr>
        <p:spPr>
          <a:xfrm>
            <a:off x="5583065" y="5862935"/>
            <a:ext cx="3103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 smtClean="0"/>
              <a:t>Aumeister</a:t>
            </a:r>
            <a:r>
              <a:rPr lang="de-AT" sz="2400" dirty="0" smtClean="0"/>
              <a:t> </a:t>
            </a:r>
            <a:r>
              <a:rPr lang="de-AT" sz="2400" dirty="0" err="1" smtClean="0"/>
              <a:t>beer</a:t>
            </a:r>
            <a:r>
              <a:rPr lang="de-AT" sz="2400" dirty="0" smtClean="0"/>
              <a:t> </a:t>
            </a:r>
            <a:r>
              <a:rPr lang="de-AT" sz="2400" dirty="0" err="1" smtClean="0"/>
              <a:t>garden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644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900" dirty="0" err="1" smtClean="0"/>
              <a:t>Mechanics</a:t>
            </a:r>
            <a:r>
              <a:rPr lang="de-AT" sz="2900" dirty="0" smtClean="0"/>
              <a:t> News </a:t>
            </a:r>
            <a:r>
              <a:rPr lang="de-AT" sz="2900" dirty="0" err="1" smtClean="0"/>
              <a:t>from</a:t>
            </a:r>
            <a:r>
              <a:rPr lang="de-AT" sz="2900" dirty="0" smtClean="0"/>
              <a:t> HEPHY</a:t>
            </a:r>
            <a:endParaRPr lang="en-US" sz="29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00200"/>
            <a:ext cx="3810000" cy="478242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14 September 2016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VXD Meeting @ MPI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21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47326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L4 Origami Pipe 3D </a:t>
            </a:r>
            <a:r>
              <a:rPr lang="de-AT" dirty="0" err="1" smtClean="0"/>
              <a:t>Bending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14 September 2016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VXD Meeting @ MPI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22</a:t>
            </a:fld>
            <a:endParaRPr lang="en-US" noProof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567218"/>
            <a:ext cx="8001000" cy="4766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50749" y="1905000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Florian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714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Result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935960"/>
          </a:xfrm>
        </p:spPr>
        <p:txBody>
          <a:bodyPr/>
          <a:lstStyle/>
          <a:p>
            <a:r>
              <a:rPr lang="de-AT" dirty="0" err="1" smtClean="0"/>
              <a:t>Left</a:t>
            </a:r>
            <a:r>
              <a:rPr lang="de-AT" dirty="0" smtClean="0"/>
              <a:t>: after 3D </a:t>
            </a:r>
            <a:r>
              <a:rPr lang="de-AT" dirty="0" err="1" smtClean="0"/>
              <a:t>bending</a:t>
            </a:r>
            <a:endParaRPr lang="de-AT" dirty="0" smtClean="0"/>
          </a:p>
          <a:p>
            <a:r>
              <a:rPr lang="de-AT" dirty="0" err="1" smtClean="0"/>
              <a:t>Right</a:t>
            </a:r>
            <a:r>
              <a:rPr lang="de-AT" dirty="0" smtClean="0"/>
              <a:t>: after </a:t>
            </a:r>
            <a:r>
              <a:rPr lang="de-AT" dirty="0" err="1" smtClean="0"/>
              <a:t>inlet</a:t>
            </a:r>
            <a:r>
              <a:rPr lang="de-AT" dirty="0" smtClean="0"/>
              <a:t>/</a:t>
            </a:r>
            <a:r>
              <a:rPr lang="de-AT" dirty="0" err="1" smtClean="0"/>
              <a:t>outlet</a:t>
            </a:r>
            <a:r>
              <a:rPr lang="de-AT" dirty="0" smtClean="0"/>
              <a:t> </a:t>
            </a:r>
            <a:r>
              <a:rPr lang="de-AT" dirty="0" err="1" smtClean="0"/>
              <a:t>bending</a:t>
            </a:r>
            <a:r>
              <a:rPr lang="de-AT" dirty="0" smtClean="0"/>
              <a:t> (</a:t>
            </a:r>
            <a:r>
              <a:rPr lang="de-AT" dirty="0" err="1" smtClean="0"/>
              <a:t>manual</a:t>
            </a:r>
            <a:r>
              <a:rPr lang="de-AT" dirty="0" smtClean="0"/>
              <a:t>)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cutting</a:t>
            </a:r>
            <a:endParaRPr lang="de-AT" dirty="0" smtClean="0"/>
          </a:p>
          <a:p>
            <a:pPr lvl="1"/>
            <a:r>
              <a:rPr lang="de-AT" dirty="0" smtClean="0"/>
              <a:t>Needs </a:t>
            </a:r>
            <a:r>
              <a:rPr lang="de-AT" dirty="0" err="1" smtClean="0"/>
              <a:t>more</a:t>
            </a:r>
            <a:r>
              <a:rPr lang="de-AT" dirty="0" smtClean="0"/>
              <a:t> </a:t>
            </a:r>
            <a:r>
              <a:rPr lang="de-AT" dirty="0" err="1" smtClean="0"/>
              <a:t>practicing</a:t>
            </a:r>
            <a:r>
              <a:rPr lang="de-AT" dirty="0" smtClean="0"/>
              <a:t>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14 September 2016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VXD Meeting @ MPI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23</a:t>
            </a:fld>
            <a:endParaRPr lang="en-US" noProof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5" y="1524001"/>
            <a:ext cx="5889062" cy="277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488" y="1529962"/>
            <a:ext cx="5781112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34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Preparation</a:t>
            </a:r>
            <a:r>
              <a:rPr lang="de-AT" dirty="0"/>
              <a:t> </a:t>
            </a:r>
            <a:r>
              <a:rPr lang="de-AT" dirty="0" smtClean="0"/>
              <a:t>Test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Brazing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We</a:t>
            </a:r>
            <a:r>
              <a:rPr lang="de-AT" dirty="0" smtClean="0"/>
              <a:t> </a:t>
            </a: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achieve</a:t>
            </a:r>
            <a:r>
              <a:rPr lang="de-AT" dirty="0" smtClean="0"/>
              <a:t> </a:t>
            </a:r>
            <a:r>
              <a:rPr lang="de-AT" dirty="0" err="1" smtClean="0"/>
              <a:t>homogeneous</a:t>
            </a:r>
            <a:r>
              <a:rPr lang="de-AT" dirty="0" smtClean="0"/>
              <a:t> </a:t>
            </a:r>
            <a:r>
              <a:rPr lang="de-AT" dirty="0" err="1" smtClean="0"/>
              <a:t>heat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(</a:t>
            </a:r>
            <a:r>
              <a:rPr lang="de-AT" dirty="0" err="1" smtClean="0"/>
              <a:t>dummy</a:t>
            </a:r>
            <a:r>
              <a:rPr lang="de-AT" dirty="0" smtClean="0"/>
              <a:t>) </a:t>
            </a:r>
            <a:r>
              <a:rPr lang="de-AT" dirty="0" err="1" smtClean="0"/>
              <a:t>Streuli</a:t>
            </a:r>
            <a:r>
              <a:rPr lang="de-AT" dirty="0" smtClean="0"/>
              <a:t> </a:t>
            </a:r>
            <a:r>
              <a:rPr lang="de-AT" dirty="0" err="1" smtClean="0"/>
              <a:t>using</a:t>
            </a:r>
            <a:r>
              <a:rPr lang="de-AT" dirty="0" smtClean="0"/>
              <a:t> a </a:t>
            </a:r>
            <a:r>
              <a:rPr lang="de-AT" dirty="0" err="1" smtClean="0"/>
              <a:t>copper</a:t>
            </a:r>
            <a:r>
              <a:rPr lang="de-AT" dirty="0" smtClean="0"/>
              <a:t> block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acetylene</a:t>
            </a:r>
            <a:r>
              <a:rPr lang="de-AT" dirty="0" smtClean="0"/>
              <a:t>/</a:t>
            </a:r>
            <a:r>
              <a:rPr lang="de-AT" dirty="0" err="1" smtClean="0"/>
              <a:t>oxygen</a:t>
            </a:r>
            <a:r>
              <a:rPr lang="de-AT" dirty="0" smtClean="0"/>
              <a:t> </a:t>
            </a:r>
            <a:r>
              <a:rPr lang="de-AT" dirty="0" err="1" smtClean="0"/>
              <a:t>burner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14 September 2016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VXD Meeting @ MPI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24</a:t>
            </a:fld>
            <a:endParaRPr lang="en-US" noProof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2440000"/>
            <a:ext cx="5981700" cy="38846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4842680" y="2057400"/>
            <a:ext cx="2819400" cy="152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200" y="2881952"/>
            <a:ext cx="14494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AT" sz="2400" dirty="0" smtClean="0"/>
              <a:t>778°C</a:t>
            </a:r>
          </a:p>
          <a:p>
            <a:pPr algn="r"/>
            <a:r>
              <a:rPr lang="de-AT" sz="2400" dirty="0" err="1" smtClean="0"/>
              <a:t>measured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400" dirty="0" err="1" smtClean="0"/>
              <a:t>here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518884" y="3316299"/>
            <a:ext cx="3204380" cy="432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5110" y="4567535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AT" sz="2400" dirty="0" smtClean="0"/>
              <a:t>Pipe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518884" y="4775686"/>
            <a:ext cx="2519716" cy="24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971800" y="2362200"/>
            <a:ext cx="2057400" cy="954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783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Thank</a:t>
            </a:r>
            <a:r>
              <a:rPr lang="de-AT" dirty="0" smtClean="0"/>
              <a:t> </a:t>
            </a:r>
            <a:r>
              <a:rPr lang="de-AT" dirty="0" err="1" smtClean="0"/>
              <a:t>you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your</a:t>
            </a:r>
            <a:r>
              <a:rPr lang="de-AT" dirty="0" smtClean="0"/>
              <a:t> </a:t>
            </a:r>
            <a:r>
              <a:rPr lang="de-AT" dirty="0" err="1" smtClean="0"/>
              <a:t>attention</a:t>
            </a:r>
            <a:r>
              <a:rPr lang="de-AT" dirty="0" smtClean="0"/>
              <a:t>!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676400"/>
            <a:ext cx="8064000" cy="455962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14 September 2016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VXD Meeting @ MPI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25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93273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Gemba</a:t>
            </a:r>
            <a:r>
              <a:rPr lang="de-AT" dirty="0" smtClean="0"/>
              <a:t>: VXD Installation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Inserting</a:t>
            </a:r>
            <a:r>
              <a:rPr lang="de-AT" dirty="0" smtClean="0"/>
              <a:t> VXD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crane</a:t>
            </a:r>
            <a:r>
              <a:rPr lang="de-AT" dirty="0" smtClean="0"/>
              <a:t> </a:t>
            </a:r>
            <a:r>
              <a:rPr lang="de-AT" dirty="0" err="1" smtClean="0"/>
              <a:t>tool</a:t>
            </a:r>
            <a:r>
              <a:rPr lang="de-AT" dirty="0" smtClean="0"/>
              <a:t> </a:t>
            </a:r>
            <a:r>
              <a:rPr lang="de-AT" dirty="0" err="1" smtClean="0"/>
              <a:t>onto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mounting</a:t>
            </a:r>
            <a:r>
              <a:rPr lang="de-AT" dirty="0" smtClean="0"/>
              <a:t> </a:t>
            </a:r>
            <a:r>
              <a:rPr lang="de-AT" dirty="0" err="1" smtClean="0"/>
              <a:t>tube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14 September 2016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VXD Meeting @ MPI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3</a:t>
            </a:fld>
            <a:endParaRPr lang="en-US" noProof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2" y="2077542"/>
            <a:ext cx="7620000" cy="430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00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Gemba</a:t>
            </a:r>
            <a:r>
              <a:rPr lang="de-AT" dirty="0"/>
              <a:t>: VXD Installation </a:t>
            </a:r>
            <a:r>
              <a:rPr lang="de-AT" dirty="0" smtClean="0"/>
              <a:t>(2/2</a:t>
            </a:r>
            <a:r>
              <a:rPr lang="de-AT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VXD in final </a:t>
            </a:r>
            <a:r>
              <a:rPr lang="de-AT" dirty="0" err="1" smtClean="0"/>
              <a:t>position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14 September 2016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VXD Meeting @ MPI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4</a:t>
            </a:fld>
            <a:endParaRPr lang="en-US" noProof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60800"/>
            <a:ext cx="6629400" cy="438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06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Gemba</a:t>
            </a:r>
            <a:r>
              <a:rPr lang="de-AT" dirty="0" smtClean="0"/>
              <a:t>: Bellows Installation (1/3)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Super-Karsten on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installation</a:t>
            </a:r>
            <a:r>
              <a:rPr lang="de-AT" dirty="0" smtClean="0"/>
              <a:t> </a:t>
            </a:r>
            <a:r>
              <a:rPr lang="de-AT" dirty="0" err="1" smtClean="0"/>
              <a:t>panel</a:t>
            </a:r>
            <a:r>
              <a:rPr lang="de-AT" dirty="0" smtClean="0"/>
              <a:t> (</a:t>
            </a:r>
            <a:r>
              <a:rPr lang="de-AT" dirty="0" err="1" smtClean="0"/>
              <a:t>before</a:t>
            </a:r>
            <a:r>
              <a:rPr lang="de-AT" dirty="0" smtClean="0"/>
              <a:t> </a:t>
            </a:r>
            <a:r>
              <a:rPr lang="de-AT" dirty="0" err="1" smtClean="0"/>
              <a:t>sliding</a:t>
            </a:r>
            <a:r>
              <a:rPr lang="de-AT" dirty="0" smtClean="0"/>
              <a:t> in)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14 September 2016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VXD Meeting @ MPI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5</a:t>
            </a:fld>
            <a:endParaRPr lang="en-US" noProof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28" y="2060525"/>
            <a:ext cx="5181600" cy="42758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552" y="2061366"/>
            <a:ext cx="2597785" cy="429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62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Gemba</a:t>
            </a:r>
            <a:r>
              <a:rPr lang="de-AT" dirty="0"/>
              <a:t>: Bellows Installation </a:t>
            </a:r>
            <a:r>
              <a:rPr lang="de-AT" dirty="0" smtClean="0"/>
              <a:t>(2/3)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Working </a:t>
            </a:r>
            <a:r>
              <a:rPr lang="de-AT" dirty="0" err="1" smtClean="0"/>
              <a:t>inside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CDC – </a:t>
            </a:r>
            <a:r>
              <a:rPr lang="de-AT" dirty="0" err="1" smtClean="0"/>
              <a:t>emergency</a:t>
            </a:r>
            <a:r>
              <a:rPr lang="de-AT" dirty="0" smtClean="0"/>
              <a:t> </a:t>
            </a:r>
            <a:r>
              <a:rPr lang="de-AT" dirty="0" err="1" smtClean="0"/>
              <a:t>procedure</a:t>
            </a:r>
            <a:r>
              <a:rPr lang="de-AT" dirty="0" smtClean="0"/>
              <a:t>, not </a:t>
            </a:r>
            <a:r>
              <a:rPr lang="de-AT" dirty="0" err="1" smtClean="0"/>
              <a:t>default</a:t>
            </a:r>
            <a:r>
              <a:rPr lang="de-AT" dirty="0" smtClean="0"/>
              <a:t>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14 September 2016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VXD Meeting @ MPI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6</a:t>
            </a:fld>
            <a:endParaRPr lang="en-US" noProof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543" y="2057400"/>
            <a:ext cx="4317115" cy="435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04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Gemba</a:t>
            </a:r>
            <a:r>
              <a:rPr lang="de-AT" dirty="0"/>
              <a:t>: Bellows Installation </a:t>
            </a:r>
            <a:r>
              <a:rPr lang="de-AT" dirty="0" smtClean="0"/>
              <a:t>(</a:t>
            </a:r>
            <a:r>
              <a:rPr lang="de-AT" dirty="0"/>
              <a:t>3</a:t>
            </a:r>
            <a:r>
              <a:rPr lang="de-AT" dirty="0" smtClean="0"/>
              <a:t>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Result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14 September 2016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VXD Meeting @ MPI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7</a:t>
            </a:fld>
            <a:endParaRPr lang="en-US" noProof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4219862" cy="4298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896" y="2057400"/>
            <a:ext cx="4874104" cy="429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30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Gemba</a:t>
            </a:r>
            <a:r>
              <a:rPr lang="de-AT" dirty="0"/>
              <a:t>: VXD </a:t>
            </a:r>
            <a:r>
              <a:rPr lang="de-AT" dirty="0" err="1" smtClean="0"/>
              <a:t>Disassembly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Extraction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VXD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14 September 2016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VXD Meeting @ MPI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8</a:t>
            </a:fld>
            <a:endParaRPr lang="en-US" noProof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76" y="2085832"/>
            <a:ext cx="6477000" cy="428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61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Gemba</a:t>
            </a:r>
            <a:r>
              <a:rPr lang="de-AT" dirty="0" smtClean="0"/>
              <a:t>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AIM </a:t>
            </a:r>
            <a:r>
              <a:rPr lang="de-AT" dirty="0" err="1" smtClean="0"/>
              <a:t>concept</a:t>
            </a:r>
            <a:r>
              <a:rPr lang="de-AT" dirty="0" smtClean="0"/>
              <a:t> </a:t>
            </a:r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dirty="0" err="1" smtClean="0"/>
              <a:t>working</a:t>
            </a:r>
            <a:endParaRPr lang="de-AT" dirty="0" smtClean="0"/>
          </a:p>
          <a:p>
            <a:r>
              <a:rPr lang="de-AT" dirty="0" smtClean="0"/>
              <a:t>Minor </a:t>
            </a:r>
            <a:r>
              <a:rPr lang="de-AT" dirty="0" err="1" smtClean="0"/>
              <a:t>modifications</a:t>
            </a:r>
            <a:r>
              <a:rPr lang="de-AT" dirty="0" smtClean="0"/>
              <a:t>/</a:t>
            </a:r>
            <a:r>
              <a:rPr lang="de-AT" dirty="0" err="1" smtClean="0"/>
              <a:t>tuning</a:t>
            </a:r>
            <a:r>
              <a:rPr lang="de-AT" dirty="0" smtClean="0"/>
              <a:t> </a:t>
            </a:r>
            <a:r>
              <a:rPr lang="de-AT" dirty="0" err="1" smtClean="0"/>
              <a:t>needed</a:t>
            </a:r>
            <a:r>
              <a:rPr lang="de-AT" dirty="0" smtClean="0"/>
              <a:t> in all </a:t>
            </a:r>
            <a:r>
              <a:rPr lang="de-AT" dirty="0" err="1" smtClean="0"/>
              <a:t>phases</a:t>
            </a:r>
            <a:endParaRPr lang="de-AT" dirty="0" smtClean="0"/>
          </a:p>
          <a:p>
            <a:r>
              <a:rPr lang="de-AT" dirty="0" smtClean="0"/>
              <a:t>Bellows (</a:t>
            </a:r>
            <a:r>
              <a:rPr lang="de-AT" dirty="0" err="1" smtClean="0"/>
              <a:t>un</a:t>
            </a:r>
            <a:r>
              <a:rPr lang="de-AT" dirty="0" smtClean="0"/>
              <a:t>)</a:t>
            </a:r>
            <a:r>
              <a:rPr lang="de-AT" dirty="0" err="1" smtClean="0"/>
              <a:t>installation</a:t>
            </a:r>
            <a:r>
              <a:rPr lang="de-AT" dirty="0" smtClean="0"/>
              <a:t> (</a:t>
            </a:r>
            <a:r>
              <a:rPr lang="de-AT" dirty="0" err="1" smtClean="0"/>
              <a:t>emergency</a:t>
            </a:r>
            <a:r>
              <a:rPr lang="de-AT" dirty="0" smtClean="0"/>
              <a:t> </a:t>
            </a:r>
            <a:r>
              <a:rPr lang="de-AT" dirty="0" err="1" smtClean="0"/>
              <a:t>procedure</a:t>
            </a:r>
            <a:r>
              <a:rPr lang="de-AT" dirty="0" smtClean="0"/>
              <a:t>) </a:t>
            </a:r>
            <a:r>
              <a:rPr lang="de-AT" dirty="0" err="1" smtClean="0"/>
              <a:t>inside</a:t>
            </a:r>
            <a:r>
              <a:rPr lang="de-AT" dirty="0" smtClean="0"/>
              <a:t> CDC </a:t>
            </a:r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dirty="0" err="1" smtClean="0"/>
              <a:t>tricky</a:t>
            </a:r>
            <a:r>
              <a:rPr lang="de-AT" dirty="0" smtClean="0"/>
              <a:t>, but </a:t>
            </a:r>
            <a:r>
              <a:rPr lang="de-AT" dirty="0" err="1" smtClean="0"/>
              <a:t>possible</a:t>
            </a:r>
            <a:endParaRPr lang="de-AT" dirty="0" smtClean="0"/>
          </a:p>
          <a:p>
            <a:endParaRPr lang="de-AT" dirty="0"/>
          </a:p>
          <a:p>
            <a:r>
              <a:rPr lang="de-AT" dirty="0" smtClean="0"/>
              <a:t>Setup will </a:t>
            </a:r>
            <a:r>
              <a:rPr lang="de-AT" dirty="0" err="1" smtClean="0"/>
              <a:t>be</a:t>
            </a:r>
            <a:r>
              <a:rPr lang="de-AT" dirty="0" smtClean="0"/>
              <a:t> </a:t>
            </a:r>
            <a:r>
              <a:rPr lang="de-AT" dirty="0" err="1" smtClean="0"/>
              <a:t>shipped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KEK after </a:t>
            </a:r>
            <a:r>
              <a:rPr lang="de-AT" dirty="0" err="1" smtClean="0"/>
              <a:t>October</a:t>
            </a:r>
            <a:r>
              <a:rPr lang="de-AT" smtClean="0"/>
              <a:t> B2GM</a:t>
            </a:r>
            <a:endParaRPr lang="de-AT" dirty="0" smtClean="0"/>
          </a:p>
          <a:p>
            <a:r>
              <a:rPr lang="de-AT" dirty="0" smtClean="0"/>
              <a:t>See </a:t>
            </a:r>
            <a:r>
              <a:rPr lang="de-AT" sz="1900" dirty="0">
                <a:hlinkClick r:id="rId2"/>
              </a:rPr>
              <a:t>https://</a:t>
            </a:r>
            <a:r>
              <a:rPr lang="de-AT" sz="1900" dirty="0" smtClean="0">
                <a:hlinkClick r:id="rId2"/>
              </a:rPr>
              <a:t>kds.kek.jp/indico/event/22562/contribution/7/material/slides/0.pptx</a:t>
            </a:r>
            <a:r>
              <a:rPr lang="de-AT" sz="1900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details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14 September 2016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VXD Meeting @ MPI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21791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200</TotalTime>
  <Words>832</Words>
  <Application>Microsoft Office PowerPoint</Application>
  <PresentationFormat>On-screen Show (4:3)</PresentationFormat>
  <Paragraphs>175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ＭＳ Ｐゴシック</vt:lpstr>
      <vt:lpstr>Arial</vt:lpstr>
      <vt:lpstr>Calibri</vt:lpstr>
      <vt:lpstr>Consolas</vt:lpstr>
      <vt:lpstr>Corbel</vt:lpstr>
      <vt:lpstr>Wingdings</vt:lpstr>
      <vt:lpstr>Wingdings 2</vt:lpstr>
      <vt:lpstr>Wingdings 3</vt:lpstr>
      <vt:lpstr>Metro</vt:lpstr>
      <vt:lpstr>blank</vt:lpstr>
      <vt:lpstr>1_blank</vt:lpstr>
      <vt:lpstr>2_blank</vt:lpstr>
      <vt:lpstr>3_blank</vt:lpstr>
      <vt:lpstr>4_blank</vt:lpstr>
      <vt:lpstr>5_blank</vt:lpstr>
      <vt:lpstr>PowerPoint Presentation</vt:lpstr>
      <vt:lpstr>Agenda of 12 September 2016</vt:lpstr>
      <vt:lpstr>Gemba: VXD Installation (1/2)</vt:lpstr>
      <vt:lpstr>Gemba: VXD Installation (2/2)</vt:lpstr>
      <vt:lpstr>Gemba: Bellows Installation (1/3)</vt:lpstr>
      <vt:lpstr>Gemba: Bellows Installation (2/3)</vt:lpstr>
      <vt:lpstr>Gemba: Bellows Installation (3/3)</vt:lpstr>
      <vt:lpstr>Gemba: VXD Disassembly</vt:lpstr>
      <vt:lpstr>Gemba Summary</vt:lpstr>
      <vt:lpstr>Discussion</vt:lpstr>
      <vt:lpstr>Schedule　 (Recently shown by Yutaka, but it will be decided in next B2GM)</vt:lpstr>
      <vt:lpstr>Space issue</vt:lpstr>
      <vt:lpstr>CDC status</vt:lpstr>
      <vt:lpstr>Preparation for IBBelle</vt:lpstr>
      <vt:lpstr>Space Around DOCK</vt:lpstr>
      <vt:lpstr>PowerPoint Presentation</vt:lpstr>
      <vt:lpstr>PowerPoint Presentation</vt:lpstr>
      <vt:lpstr>Webcams in Tsukuba Hall (1/2)</vt:lpstr>
      <vt:lpstr>Webcams in Tsukuba Hall (2/2)</vt:lpstr>
      <vt:lpstr>Final Discussions in Different Location</vt:lpstr>
      <vt:lpstr>Mechanics News from HEPHY</vt:lpstr>
      <vt:lpstr>L4 Origami Pipe 3D Bending</vt:lpstr>
      <vt:lpstr>Result</vt:lpstr>
      <vt:lpstr>Preparation Test for Brazing</vt:lpstr>
      <vt:lpstr>Thank you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friedl</dc:creator>
  <cp:lastModifiedBy>Markus Friedl</cp:lastModifiedBy>
  <cp:revision>1675</cp:revision>
  <dcterms:created xsi:type="dcterms:W3CDTF">2006-08-16T00:00:00Z</dcterms:created>
  <dcterms:modified xsi:type="dcterms:W3CDTF">2016-09-13T17:54:34Z</dcterms:modified>
</cp:coreProperties>
</file>