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62" r:id="rId5"/>
    <p:sldId id="259" r:id="rId6"/>
    <p:sldId id="282" r:id="rId7"/>
    <p:sldId id="260" r:id="rId8"/>
    <p:sldId id="265" r:id="rId9"/>
    <p:sldId id="266" r:id="rId10"/>
    <p:sldId id="270" r:id="rId11"/>
    <p:sldId id="269" r:id="rId12"/>
    <p:sldId id="277" r:id="rId13"/>
    <p:sldId id="283" r:id="rId14"/>
    <p:sldId id="284" r:id="rId15"/>
    <p:sldId id="286" r:id="rId16"/>
    <p:sldId id="264" r:id="rId17"/>
    <p:sldId id="263" r:id="rId18"/>
    <p:sldId id="276" r:id="rId19"/>
    <p:sldId id="274" r:id="rId20"/>
    <p:sldId id="271" r:id="rId21"/>
    <p:sldId id="273" r:id="rId22"/>
    <p:sldId id="278" r:id="rId2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8BCEB-C6CB-1A41-91CF-4490F6D22E33}" type="datetimeFigureOut">
              <a:rPr kumimoji="1" lang="ja-JP" altLang="en-US" smtClean="0"/>
              <a:t>9/14/16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DC828-1117-F24D-81CB-65BE7F2461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0858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5EA9-1400-1B4A-880F-F3E8F1BEF0C8}" type="datetimeFigureOut">
              <a:rPr kumimoji="1" lang="ja-JP" altLang="en-US" smtClean="0"/>
              <a:t>9/14/16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16BC5-0282-CB49-9A2D-062C54F31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304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16BC5-0282-CB49-9A2D-062C54F31B8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155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2057400" y="6621463"/>
            <a:ext cx="7086600" cy="250825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-14288" y="0"/>
            <a:ext cx="9158288" cy="14128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00" name="Oval 4" descr="80%"/>
          <p:cNvSpPr>
            <a:spLocks noChangeArrowheads="1"/>
          </p:cNvSpPr>
          <p:nvPr/>
        </p:nvSpPr>
        <p:spPr bwMode="gray">
          <a:xfrm>
            <a:off x="152400" y="0"/>
            <a:ext cx="1981200" cy="14478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2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01" name="Oval 5" descr="75%"/>
          <p:cNvSpPr>
            <a:spLocks noChangeArrowheads="1"/>
          </p:cNvSpPr>
          <p:nvPr/>
        </p:nvSpPr>
        <p:spPr bwMode="gray">
          <a:xfrm>
            <a:off x="457200" y="165100"/>
            <a:ext cx="1295400" cy="1066800"/>
          </a:xfrm>
          <a:prstGeom prst="ellipse">
            <a:avLst/>
          </a:prstGeom>
          <a:pattFill prst="pct75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4102" name="Oval 6" descr="80%"/>
          <p:cNvSpPr>
            <a:spLocks noChangeArrowheads="1"/>
          </p:cNvSpPr>
          <p:nvPr/>
        </p:nvSpPr>
        <p:spPr bwMode="gray">
          <a:xfrm>
            <a:off x="393700" y="393700"/>
            <a:ext cx="1358900" cy="6096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kumimoji="1" lang="en-US" altLang="ja-JP" sz="4400" b="1" dirty="0" smtClean="0">
                <a:solidFill>
                  <a:schemeClr val="bg1"/>
                </a:solidFill>
              </a:rPr>
              <a:t>KEK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95288" y="2852738"/>
            <a:ext cx="8424862" cy="9366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ja-JP" dirty="0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933825"/>
            <a:ext cx="8064500" cy="5746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0">
                <a:solidFill>
                  <a:schemeClr val="hlink"/>
                </a:solidFill>
              </a:defRPr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ja-JP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gray">
          <a:xfrm>
            <a:off x="2195513" y="0"/>
            <a:ext cx="6948487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91400" y="0"/>
            <a:ext cx="1143000" cy="304800"/>
            <a:chOff x="4704" y="0"/>
            <a:chExt cx="720" cy="336"/>
          </a:xfrm>
        </p:grpSpPr>
        <p:sp>
          <p:nvSpPr>
            <p:cNvPr id="4107" name="Rectangle 11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10" name="Rectangle 14"/>
          <p:cNvSpPr>
            <a:spLocks noChangeArrowheads="1"/>
          </p:cNvSpPr>
          <p:nvPr/>
        </p:nvSpPr>
        <p:spPr bwMode="gray">
          <a:xfrm>
            <a:off x="0" y="0"/>
            <a:ext cx="2209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gray">
          <a:xfrm>
            <a:off x="0" y="1384300"/>
            <a:ext cx="9144000" cy="2159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gray">
          <a:xfrm>
            <a:off x="0" y="1219200"/>
            <a:ext cx="91440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gray">
          <a:xfrm>
            <a:off x="5852510" y="350103"/>
            <a:ext cx="3230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FFFF"/>
                </a:solidFill>
              </a:rPr>
              <a:t>High Energy Accelerator</a:t>
            </a:r>
            <a:endParaRPr kumimoji="1" lang="en-US" altLang="ja-JP" sz="2400" b="1" baseline="0" dirty="0" smtClean="0">
              <a:solidFill>
                <a:srgbClr val="FFFFFF"/>
              </a:solidFill>
            </a:endParaRPr>
          </a:p>
          <a:p>
            <a:pPr algn="ctr"/>
            <a:r>
              <a:rPr kumimoji="1" lang="en-US" altLang="ja-JP" sz="2400" b="1" baseline="0" dirty="0" smtClean="0">
                <a:solidFill>
                  <a:srgbClr val="FFFFFF"/>
                </a:solidFill>
              </a:rPr>
              <a:t>Research Organization</a:t>
            </a:r>
            <a:endParaRPr kumimoji="1" lang="en-US" altLang="ja-JP" sz="2400" b="1" dirty="0">
              <a:solidFill>
                <a:srgbClr val="FFFFFF"/>
              </a:solidFill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dt" sz="half" idx="2"/>
          </p:nvPr>
        </p:nvSpPr>
        <p:spPr>
          <a:xfrm>
            <a:off x="6588125" y="6611938"/>
            <a:ext cx="2133600" cy="268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90925" y="6611938"/>
            <a:ext cx="2133600" cy="268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gray">
          <a:xfrm flipH="1">
            <a:off x="0" y="1219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0" y="6616700"/>
            <a:ext cx="2700338" cy="255588"/>
            <a:chOff x="0" y="4168"/>
            <a:chExt cx="1701" cy="161"/>
          </a:xfrm>
        </p:grpSpPr>
        <p:sp>
          <p:nvSpPr>
            <p:cNvPr id="4118" name="Rectangle 22"/>
            <p:cNvSpPr>
              <a:spLocks noChangeArrowheads="1"/>
            </p:cNvSpPr>
            <p:nvPr/>
          </p:nvSpPr>
          <p:spPr bwMode="gray">
            <a:xfrm>
              <a:off x="0" y="4171"/>
              <a:ext cx="1501" cy="15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19" name="AutoShape 23"/>
            <p:cNvSpPr>
              <a:spLocks noChangeArrowheads="1"/>
            </p:cNvSpPr>
            <p:nvPr userDrawn="1"/>
          </p:nvSpPr>
          <p:spPr bwMode="gray">
            <a:xfrm>
              <a:off x="930" y="4168"/>
              <a:ext cx="771" cy="157"/>
            </a:xfrm>
            <a:prstGeom prst="parallelogram">
              <a:avLst>
                <a:gd name="adj" fmla="val 122771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179388" y="6588125"/>
            <a:ext cx="2232025" cy="268288"/>
          </a:xfrm>
        </p:spPr>
        <p:txBody>
          <a:bodyPr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4" name="AutoShape 2" descr="http://legacy.kek.jp/photoarchive/logo/keklogo-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0" grpId="1" animBg="1"/>
      <p:bldP spid="4101" grpId="0" animBg="1"/>
      <p:bldP spid="4101" grpId="1" animBg="1"/>
      <p:bldP spid="4102" grpId="0" animBg="1"/>
      <p:bldP spid="410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392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0663" y="333375"/>
            <a:ext cx="1962150" cy="59769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5734050" cy="59769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68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714612" y="6429396"/>
            <a:ext cx="3786214" cy="357166"/>
          </a:xfrm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858016" y="6500834"/>
            <a:ext cx="2133600" cy="268287"/>
          </a:xfrm>
        </p:spPr>
        <p:txBody>
          <a:bodyPr/>
          <a:lstStyle>
            <a:lvl1pPr>
              <a:defRPr sz="1200"/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31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46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847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41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92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69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48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28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950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フローチャート : 手操作入力 29"/>
          <p:cNvSpPr/>
          <p:nvPr/>
        </p:nvSpPr>
        <p:spPr>
          <a:xfrm rot="16200000" flipH="1">
            <a:off x="7358078" y="5072078"/>
            <a:ext cx="357166" cy="3214678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28" name="フローチャート : 手操作入力 27"/>
          <p:cNvSpPr/>
          <p:nvPr/>
        </p:nvSpPr>
        <p:spPr>
          <a:xfrm rot="5400000">
            <a:off x="1464475" y="5036359"/>
            <a:ext cx="357166" cy="3286116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1" name="台形 30"/>
          <p:cNvSpPr/>
          <p:nvPr/>
        </p:nvSpPr>
        <p:spPr>
          <a:xfrm flipV="1">
            <a:off x="2643174" y="6500834"/>
            <a:ext cx="3929090" cy="357166"/>
          </a:xfrm>
          <a:prstGeom prst="trapezoid">
            <a:avLst>
              <a:gd name="adj" fmla="val 1435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gray">
          <a:xfrm>
            <a:off x="-14288" y="0"/>
            <a:ext cx="9158288" cy="126841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260350"/>
            <a:ext cx="1981200" cy="927100"/>
            <a:chOff x="96" y="0"/>
            <a:chExt cx="1248" cy="912"/>
          </a:xfrm>
        </p:grpSpPr>
        <p:sp>
          <p:nvSpPr>
            <p:cNvPr id="3076" name="Oval 4" descr="80%"/>
            <p:cNvSpPr>
              <a:spLocks noChangeArrowheads="1"/>
            </p:cNvSpPr>
            <p:nvPr userDrawn="1"/>
          </p:nvSpPr>
          <p:spPr bwMode="gray">
            <a:xfrm>
              <a:off x="96" y="0"/>
              <a:ext cx="1248" cy="9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2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77" name="Oval 5" descr="75%"/>
            <p:cNvSpPr>
              <a:spLocks noChangeArrowheads="1"/>
            </p:cNvSpPr>
            <p:nvPr userDrawn="1"/>
          </p:nvSpPr>
          <p:spPr bwMode="gray">
            <a:xfrm>
              <a:off x="288" y="104"/>
              <a:ext cx="816" cy="672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78" name="Oval 6" descr="80%"/>
            <p:cNvSpPr>
              <a:spLocks noChangeArrowheads="1"/>
            </p:cNvSpPr>
            <p:nvPr userDrawn="1"/>
          </p:nvSpPr>
          <p:spPr bwMode="gray">
            <a:xfrm>
              <a:off x="440" y="248"/>
              <a:ext cx="480" cy="384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0" y="0"/>
            <a:ext cx="9144000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95288" y="0"/>
            <a:ext cx="1143000" cy="304800"/>
            <a:chOff x="4704" y="0"/>
            <a:chExt cx="720" cy="336"/>
          </a:xfrm>
        </p:grpSpPr>
        <p:sp>
          <p:nvSpPr>
            <p:cNvPr id="3081" name="Rectangle 9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gray">
          <a:xfrm>
            <a:off x="5029200" y="0"/>
            <a:ext cx="41009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rgbClr val="FFFFFF"/>
                </a:solidFill>
              </a:rPr>
              <a:t>KEK</a:t>
            </a:r>
            <a:r>
              <a:rPr kumimoji="1" lang="en-US" altLang="ja-JP" sz="1400" b="1" baseline="0" dirty="0" smtClean="0">
                <a:solidFill>
                  <a:srgbClr val="FFFFFF"/>
                </a:solidFill>
              </a:rPr>
              <a:t> (High Energy Accelerator Research Organization)</a:t>
            </a:r>
            <a:endParaRPr kumimoji="1" lang="en-US" altLang="ja-JP" sz="1400" b="1" dirty="0">
              <a:solidFill>
                <a:srgbClr val="FFFFFF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84213" y="1412875"/>
            <a:ext cx="784860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9574" y="6500834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714612" y="6429396"/>
            <a:ext cx="3786214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200">
                <a:latin typeface="Verdana" pitchFamily="34" charset="0"/>
              </a:defRPr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58016" y="6500834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BEB6C648-21E2-A34D-AF02-A860F6B3B4D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892175"/>
            <a:ext cx="9144000" cy="400050"/>
            <a:chOff x="0" y="562"/>
            <a:chExt cx="5760" cy="252"/>
          </a:xfrm>
        </p:grpSpPr>
        <p:sp>
          <p:nvSpPr>
            <p:cNvPr id="3090" name="Rectangle 18"/>
            <p:cNvSpPr>
              <a:spLocks noChangeArrowheads="1"/>
            </p:cNvSpPr>
            <p:nvPr/>
          </p:nvSpPr>
          <p:spPr bwMode="gray">
            <a:xfrm>
              <a:off x="0" y="678"/>
              <a:ext cx="5760" cy="13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562"/>
              <a:ext cx="5760" cy="138"/>
              <a:chOff x="0" y="576"/>
              <a:chExt cx="5760" cy="138"/>
            </a:xfrm>
          </p:grpSpPr>
          <p:sp>
            <p:nvSpPr>
              <p:cNvPr id="3092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3"/>
            <p:cNvGrpSpPr>
              <a:grpSpLocks/>
            </p:cNvGrpSpPr>
            <p:nvPr userDrawn="1"/>
          </p:nvGrpSpPr>
          <p:grpSpPr bwMode="auto">
            <a:xfrm>
              <a:off x="0" y="571"/>
              <a:ext cx="5760" cy="138"/>
              <a:chOff x="0" y="576"/>
              <a:chExt cx="5760" cy="138"/>
            </a:xfrm>
          </p:grpSpPr>
          <p:sp>
            <p:nvSpPr>
              <p:cNvPr id="3096" name="Rectangle 24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99" name="Rectangle 27"/>
          <p:cNvSpPr>
            <a:spLocks noGrp="1" noChangeArrowheads="1"/>
          </p:cNvSpPr>
          <p:nvPr>
            <p:ph type="title"/>
          </p:nvPr>
        </p:nvSpPr>
        <p:spPr bwMode="gray">
          <a:xfrm>
            <a:off x="0" y="333375"/>
            <a:ext cx="9144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9510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000" b="1">
          <a:ln>
            <a:solidFill>
              <a:sysClr val="windowText" lastClr="000000"/>
            </a:solidFill>
          </a:ln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288" y="4756980"/>
            <a:ext cx="8424862" cy="936625"/>
          </a:xfrm>
        </p:spPr>
        <p:txBody>
          <a:bodyPr/>
          <a:lstStyle/>
          <a:p>
            <a:r>
              <a:rPr lang="en-US" altLang="ja-JP" dirty="0"/>
              <a:t>Experience with the open CO2 system @ KEK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11188" y="5675546"/>
            <a:ext cx="8064500" cy="574675"/>
          </a:xfrm>
        </p:spPr>
        <p:txBody>
          <a:bodyPr/>
          <a:lstStyle/>
          <a:p>
            <a:r>
              <a:rPr kumimoji="1" lang="en-US" altLang="ja-JP" dirty="0" smtClean="0"/>
              <a:t>Katsuro Nakamura </a:t>
            </a:r>
          </a:p>
          <a:p>
            <a:r>
              <a:rPr lang="en-US" altLang="ja-JP" dirty="0" smtClean="0"/>
              <a:t>Sep. 14, 2016   10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VXD workshop</a:t>
            </a:r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2721429" y="1657048"/>
            <a:ext cx="3422952" cy="3035904"/>
            <a:chOff x="2269243" y="0"/>
            <a:chExt cx="6874757" cy="6858000"/>
          </a:xfrm>
        </p:grpSpPr>
        <p:pic>
          <p:nvPicPr>
            <p:cNvPr id="5" name="図 4" descr="Page 27, object 8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243" y="0"/>
              <a:ext cx="6874757" cy="6858000"/>
            </a:xfrm>
            <a:prstGeom prst="rect">
              <a:avLst/>
            </a:prstGeom>
          </p:spPr>
        </p:pic>
        <p:pic>
          <p:nvPicPr>
            <p:cNvPr id="6" name="図 5" descr="Object 9.tif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243" y="0"/>
              <a:ext cx="6874757" cy="6858000"/>
            </a:xfrm>
            <a:prstGeom prst="rect">
              <a:avLst/>
            </a:prstGeom>
          </p:spPr>
        </p:pic>
      </p:grpSp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3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Reasons of the inconsistency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0759" y="4367141"/>
            <a:ext cx="8568823" cy="2140099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We saw large </a:t>
            </a:r>
            <a:r>
              <a:rPr lang="en-US" altLang="ja-JP" dirty="0" smtClean="0"/>
              <a:t>drift </a:t>
            </a:r>
            <a:r>
              <a:rPr lang="en-US" altLang="ja-JP" dirty="0" smtClean="0"/>
              <a:t>in the pipe temperatures during CO2 system operation. </a:t>
            </a:r>
          </a:p>
          <a:p>
            <a:pPr lvl="1"/>
            <a:r>
              <a:rPr kumimoji="1" lang="en-US" altLang="ja-JP" dirty="0" smtClean="0"/>
              <a:t>The </a:t>
            </a:r>
            <a:r>
              <a:rPr lang="en-US" altLang="ja-JP" dirty="0" smtClean="0"/>
              <a:t>CO2 </a:t>
            </a:r>
            <a:r>
              <a:rPr kumimoji="1" lang="en-US" altLang="ja-JP" dirty="0" smtClean="0"/>
              <a:t>temperature is getting higher during the operation. About 10 degrees difference was observed between the beginning and later.</a:t>
            </a:r>
          </a:p>
          <a:p>
            <a:pPr lvl="1"/>
            <a:r>
              <a:rPr lang="en-US" altLang="ja-JP" dirty="0" smtClean="0"/>
              <a:t>2.2g/s measurement: done earlier, 3.0g/s, 4.0g/s measurement: done later</a:t>
            </a:r>
          </a:p>
          <a:p>
            <a:pPr lvl="1"/>
            <a:r>
              <a:rPr kumimoji="1" lang="en-US" altLang="ja-JP" dirty="0" smtClean="0">
                <a:sym typeface="Wingdings"/>
              </a:rPr>
              <a:t> Need to control the CO2 temperature T1 ( = pressure P1) as well as the flow rate.</a:t>
            </a:r>
            <a:endParaRPr kumimoji="1" lang="en-US" altLang="ja-JP" dirty="0" smtClean="0"/>
          </a:p>
          <a:p>
            <a:r>
              <a:rPr lang="en-US" altLang="ja-JP" dirty="0" smtClean="0"/>
              <a:t>Also thermal isolation form is not tightly surrounded on the pipe.</a:t>
            </a:r>
          </a:p>
          <a:p>
            <a:pPr lvl="1"/>
            <a:r>
              <a:rPr kumimoji="1" lang="en-US" altLang="ja-JP" dirty="0" smtClean="0">
                <a:sym typeface="Wingdings"/>
              </a:rPr>
              <a:t> We will improve the the form attachment.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7" name="図 6" descr="Pipe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38" y="1354668"/>
            <a:ext cx="4722339" cy="2813782"/>
          </a:xfrm>
          <a:prstGeom prst="rect">
            <a:avLst/>
          </a:prstGeom>
        </p:spPr>
      </p:pic>
      <p:grpSp>
        <p:nvGrpSpPr>
          <p:cNvPr id="8" name="図形グループ 7"/>
          <p:cNvGrpSpPr/>
          <p:nvPr/>
        </p:nvGrpSpPr>
        <p:grpSpPr>
          <a:xfrm>
            <a:off x="4714101" y="1061620"/>
            <a:ext cx="4513981" cy="3092855"/>
            <a:chOff x="224508" y="1134190"/>
            <a:chExt cx="4513981" cy="3092855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33" t="8484" r="6592" b="5389"/>
            <a:stretch/>
          </p:blipFill>
          <p:spPr>
            <a:xfrm>
              <a:off x="387198" y="1347149"/>
              <a:ext cx="4124911" cy="2730344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4079234" y="3950046"/>
              <a:ext cx="6592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time [s]</a:t>
              </a:r>
              <a:endParaRPr kumimoji="1" lang="ja-JP" altLang="en-US" sz="12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16200000">
              <a:off x="-270076" y="1628774"/>
              <a:ext cx="1266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temperature [℃]</a:t>
              </a:r>
              <a:endParaRPr kumimoji="1" lang="ja-JP" altLang="en-US" sz="12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207198" y="1352917"/>
              <a:ext cx="1673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Flow rate: 3 g/s</a:t>
              </a:r>
              <a:endParaRPr kumimoji="1" lang="ja-JP" altLang="en-US" b="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941297" y="1808888"/>
              <a:ext cx="1236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00FF"/>
                  </a:solidFill>
                </a:rPr>
                <a:t>T0: </a:t>
              </a:r>
            </a:p>
            <a:p>
              <a:r>
                <a:rPr lang="en-US" altLang="ja-JP" sz="1200" b="1" dirty="0" smtClean="0">
                  <a:solidFill>
                    <a:srgbClr val="0000FF"/>
                  </a:solidFill>
                </a:rPr>
                <a:t>(heat ex. 1</a:t>
              </a:r>
              <a:r>
                <a:rPr lang="en-US" altLang="ja-JP" sz="1200" b="1" baseline="30000" dirty="0" smtClean="0">
                  <a:solidFill>
                    <a:srgbClr val="0000FF"/>
                  </a:solidFill>
                </a:rPr>
                <a:t>st</a:t>
              </a:r>
              <a:r>
                <a:rPr lang="en-US" altLang="ja-JP" sz="1200" b="1" dirty="0" smtClean="0">
                  <a:solidFill>
                    <a:srgbClr val="0000FF"/>
                  </a:solidFill>
                </a:rPr>
                <a:t> out)</a:t>
              </a:r>
              <a:endParaRPr kumimoji="1" lang="ja-JP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412295" y="2774533"/>
              <a:ext cx="8795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chemeClr val="accent1"/>
                  </a:solidFill>
                </a:rPr>
                <a:t>pipe</a:t>
              </a:r>
              <a:r>
                <a:rPr lang="en-US" altLang="ja-JP" sz="1200" b="1" dirty="0">
                  <a:solidFill>
                    <a:schemeClr val="accent1"/>
                  </a:solidFill>
                </a:rPr>
                <a:t> </a:t>
              </a:r>
              <a:r>
                <a:rPr lang="en-US" altLang="ja-JP" sz="1200" b="1" dirty="0" smtClean="0">
                  <a:solidFill>
                    <a:schemeClr val="accent1"/>
                  </a:solidFill>
                </a:rPr>
                <a:t>temp.</a:t>
              </a:r>
              <a:endParaRPr kumimoji="1" lang="en-US" altLang="ja-JP" sz="1200" b="1" dirty="0" smtClean="0">
                <a:solidFill>
                  <a:schemeClr val="accent1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62956" y="2272643"/>
              <a:ext cx="1278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1200" b="1" dirty="0" smtClean="0">
                  <a:solidFill>
                    <a:schemeClr val="accent5"/>
                  </a:solidFill>
                </a:rPr>
                <a:t>T3:</a:t>
              </a:r>
            </a:p>
            <a:p>
              <a:pPr algn="r"/>
              <a:r>
                <a:rPr lang="en-US" altLang="ja-JP" sz="1200" b="1" dirty="0" smtClean="0">
                  <a:solidFill>
                    <a:schemeClr val="accent5"/>
                  </a:solidFill>
                </a:rPr>
                <a:t>(heat ex. 2</a:t>
              </a:r>
              <a:r>
                <a:rPr lang="en-US" altLang="ja-JP" sz="1200" b="1" baseline="30000" dirty="0" smtClean="0">
                  <a:solidFill>
                    <a:schemeClr val="accent5"/>
                  </a:solidFill>
                </a:rPr>
                <a:t>nd</a:t>
              </a:r>
              <a:r>
                <a:rPr lang="en-US" altLang="ja-JP" sz="1200" b="1" dirty="0" smtClean="0">
                  <a:solidFill>
                    <a:schemeClr val="accent5"/>
                  </a:solidFill>
                </a:rPr>
                <a:t> out)</a:t>
              </a:r>
              <a:endParaRPr kumimoji="1" lang="en-US" altLang="ja-JP" sz="1200" b="1" dirty="0" smtClean="0">
                <a:solidFill>
                  <a:schemeClr val="accent5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712797" y="3463636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/>
                <a:t>T1:</a:t>
              </a:r>
            </a:p>
            <a:p>
              <a:r>
                <a:rPr lang="en-US" altLang="ja-JP" sz="1200" b="1" dirty="0" smtClean="0"/>
                <a:t>(before heat load)</a:t>
              </a:r>
              <a:endParaRPr kumimoji="1" lang="en-US" altLang="ja-JP" sz="1200" b="1" dirty="0" smtClean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317760" y="3232803"/>
              <a:ext cx="12276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chemeClr val="accent6"/>
                  </a:solidFill>
                </a:rPr>
                <a:t>T2:</a:t>
              </a:r>
            </a:p>
            <a:p>
              <a:r>
                <a:rPr lang="en-US" altLang="ja-JP" sz="1200" b="1" dirty="0" smtClean="0">
                  <a:solidFill>
                    <a:schemeClr val="accent6"/>
                  </a:solidFill>
                </a:rPr>
                <a:t>(after heat load)</a:t>
              </a:r>
              <a:endParaRPr kumimoji="1" lang="en-US" altLang="ja-JP" sz="1200" b="1" dirty="0" smtClean="0">
                <a:solidFill>
                  <a:schemeClr val="accent6"/>
                </a:solidFill>
              </a:endParaRPr>
            </a:p>
          </p:txBody>
        </p:sp>
        <p:cxnSp>
          <p:nvCxnSpPr>
            <p:cNvPr id="22" name="直線コネクタ 21"/>
            <p:cNvCxnSpPr/>
            <p:nvPr/>
          </p:nvCxnSpPr>
          <p:spPr>
            <a:xfrm flipV="1">
              <a:off x="3442884" y="1722249"/>
              <a:ext cx="0" cy="2203052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直線矢印コネクタ 27"/>
          <p:cNvCxnSpPr/>
          <p:nvPr/>
        </p:nvCxnSpPr>
        <p:spPr>
          <a:xfrm flipV="1">
            <a:off x="5744653" y="3391066"/>
            <a:ext cx="0" cy="7061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V="1">
            <a:off x="7667602" y="2978962"/>
            <a:ext cx="0" cy="11182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5070311" y="4000432"/>
            <a:ext cx="135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just after system is</a:t>
            </a:r>
          </a:p>
          <a:p>
            <a:r>
              <a:rPr lang="en-US" altLang="ja-JP" sz="1200" dirty="0" smtClean="0"/>
              <a:t>started running</a:t>
            </a:r>
            <a:endParaRPr kumimoji="1" lang="ja-JP" altLang="en-US" sz="12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116556" y="4014332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after system is</a:t>
            </a:r>
          </a:p>
          <a:p>
            <a:r>
              <a:rPr lang="en-US" altLang="ja-JP" sz="1200" dirty="0" smtClean="0"/>
              <a:t>well stabilized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3937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Control</a:t>
            </a:r>
            <a:r>
              <a:rPr kumimoji="1" lang="en-US" altLang="ja-JP" dirty="0" smtClean="0"/>
              <a:t> of CO2 Temperature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8191" y="1233718"/>
            <a:ext cx="8677139" cy="5267116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Drift</a:t>
            </a:r>
            <a:r>
              <a:rPr lang="en-US" altLang="ja-JP" dirty="0" smtClean="0"/>
              <a:t> </a:t>
            </a:r>
            <a:r>
              <a:rPr lang="en-US" altLang="ja-JP" dirty="0" smtClean="0"/>
              <a:t>in CO2 temperature (= pressure) during operation</a:t>
            </a:r>
          </a:p>
          <a:p>
            <a:pPr lvl="1"/>
            <a:r>
              <a:rPr kumimoji="1" lang="en-US" altLang="ja-JP" dirty="0" smtClean="0"/>
              <a:t>Because the current system doesn’t control CO2 temperature, the temperature changes during operation.</a:t>
            </a:r>
          </a:p>
          <a:p>
            <a:pPr lvl="1"/>
            <a:r>
              <a:rPr lang="en-US" altLang="ja-JP" dirty="0" smtClean="0"/>
              <a:t>We have to be very careful for the </a:t>
            </a:r>
            <a:r>
              <a:rPr lang="en-US" altLang="ja-JP" dirty="0" smtClean="0"/>
              <a:t>temperature drift, </a:t>
            </a:r>
            <a:r>
              <a:rPr lang="en-US" altLang="ja-JP" dirty="0" smtClean="0"/>
              <a:t>otherwise we loose reproducibility of the cooling test results.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If the system gets stabilized and we don’t change the valve settings, the temperature seems stable. </a:t>
            </a:r>
            <a:r>
              <a:rPr lang="en-US" altLang="ja-JP" dirty="0" smtClean="0"/>
              <a:t>But,</a:t>
            </a:r>
            <a:r>
              <a:rPr kumimoji="1" lang="en-US" altLang="ja-JP" dirty="0" smtClean="0"/>
              <a:t> the system stabilization takes about 1000s (about 17min.) and consumes 4 kg CO2 in 4 g/s flow rate.</a:t>
            </a:r>
          </a:p>
          <a:p>
            <a:r>
              <a:rPr kumimoji="1" lang="en-US" altLang="ja-JP" dirty="0" smtClean="0"/>
              <a:t>And in the current automatic mode, the stabilized temperature is about -10 degrees, but not less than </a:t>
            </a:r>
            <a:r>
              <a:rPr lang="en-US" altLang="ja-JP" dirty="0" smtClean="0"/>
              <a:t>that</a:t>
            </a:r>
            <a:r>
              <a:rPr kumimoji="1" lang="en-US" altLang="ja-JP" dirty="0" smtClean="0"/>
              <a:t>.</a:t>
            </a:r>
          </a:p>
          <a:p>
            <a:pPr lvl="1"/>
            <a:r>
              <a:rPr kumimoji="1" lang="en-US" altLang="ja-JP" dirty="0" smtClean="0"/>
              <a:t>Do we need to use -20 degrees?</a:t>
            </a:r>
          </a:p>
          <a:p>
            <a:pPr lvl="1"/>
            <a:r>
              <a:rPr lang="en-US" altLang="ja-JP" dirty="0" smtClean="0"/>
              <a:t>Preferable, because it is worth to check mechanical performance of ladders under -20 degrees or lower with the open CO2 system.</a:t>
            </a:r>
          </a:p>
          <a:p>
            <a:pPr lvl="1"/>
            <a:r>
              <a:rPr kumimoji="1" lang="en-US" altLang="ja-JP" dirty="0" smtClean="0"/>
              <a:t>In this case, a solution for -20 degrees is manual-mode operation, but stability is not guaranteed.</a:t>
            </a:r>
          </a:p>
          <a:p>
            <a:pPr lvl="2"/>
            <a:r>
              <a:rPr kumimoji="1" lang="en-US" altLang="ja-JP" dirty="0" smtClean="0"/>
              <a:t>Even turning on </a:t>
            </a:r>
            <a:r>
              <a:rPr lang="en-US" altLang="ja-JP" dirty="0" smtClean="0"/>
              <a:t>heat load can change t</a:t>
            </a:r>
            <a:r>
              <a:rPr kumimoji="1" lang="en-US" altLang="ja-JP" dirty="0" smtClean="0"/>
              <a:t>he CO2 temperature in manual mode.</a:t>
            </a:r>
          </a:p>
          <a:p>
            <a:r>
              <a:rPr kumimoji="1" lang="en-US" altLang="ja-JP" dirty="0" smtClean="0"/>
              <a:t>Can we control the CO2 temperature?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70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CO2 Temperature Control Scheme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7" name="図 6" descr="Screen Shot 2016-09-11 at 14.57.2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797" y="1288919"/>
            <a:ext cx="6815994" cy="516466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886476" y="1252634"/>
            <a:ext cx="1064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= SVD ladders</a:t>
            </a:r>
            <a:endParaRPr kumimoji="1" lang="ja-JP" altLang="en-US" sz="12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94667" y="3362478"/>
            <a:ext cx="986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/>
              <a:t>safety valve 1</a:t>
            </a:r>
            <a:endParaRPr kumimoji="1" lang="ja-JP" altLang="en-US" sz="11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64584" y="2910116"/>
            <a:ext cx="986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/>
              <a:t>safety valve 2</a:t>
            </a:r>
            <a:endParaRPr kumimoji="1" lang="ja-JP" altLang="en-US" sz="11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97080" y="4852611"/>
            <a:ext cx="986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/>
              <a:t>safety valve 3</a:t>
            </a:r>
            <a:endParaRPr kumimoji="1" lang="ja-JP" altLang="en-US" sz="11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66582" y="2119088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temp.</a:t>
            </a:r>
            <a:endParaRPr kumimoji="1" lang="en-US" altLang="ja-JP" sz="1100" b="1" dirty="0" smtClean="0"/>
          </a:p>
          <a:p>
            <a:r>
              <a:rPr lang="en-US" altLang="ja-JP" sz="1100" b="1" dirty="0" smtClean="0"/>
              <a:t>monitor</a:t>
            </a:r>
            <a:r>
              <a:rPr kumimoji="1" lang="en-US" altLang="ja-JP" sz="1100" b="1" dirty="0" smtClean="0"/>
              <a:t> </a:t>
            </a:r>
            <a:r>
              <a:rPr lang="en-US" altLang="ja-JP" sz="1100" b="1" dirty="0"/>
              <a:t>1</a:t>
            </a:r>
            <a:endParaRPr kumimoji="1" lang="ja-JP" altLang="en-US" sz="11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67020" y="2126348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pressure</a:t>
            </a:r>
            <a:endParaRPr kumimoji="1" lang="en-US" altLang="ja-JP" sz="1100" b="1" dirty="0" smtClean="0"/>
          </a:p>
          <a:p>
            <a:r>
              <a:rPr lang="en-US" altLang="ja-JP" sz="1100" b="1" dirty="0" smtClean="0"/>
              <a:t>monitor</a:t>
            </a:r>
            <a:r>
              <a:rPr kumimoji="1" lang="en-US" altLang="ja-JP" sz="1100" b="1" dirty="0" smtClean="0"/>
              <a:t> </a:t>
            </a:r>
            <a:r>
              <a:rPr lang="en-US" altLang="ja-JP" sz="1100" b="1" dirty="0"/>
              <a:t>1</a:t>
            </a:r>
            <a:endParaRPr kumimoji="1" lang="ja-JP" altLang="en-US" sz="11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43174" y="2119097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>
                <a:solidFill>
                  <a:srgbClr val="000000"/>
                </a:solidFill>
              </a:rPr>
              <a:t>pressure</a:t>
            </a:r>
            <a:endParaRPr kumimoji="1" lang="en-US" altLang="ja-JP" sz="1100" b="1" dirty="0" smtClean="0">
              <a:solidFill>
                <a:srgbClr val="000000"/>
              </a:solidFill>
            </a:endParaRPr>
          </a:p>
          <a:p>
            <a:r>
              <a:rPr lang="en-US" altLang="ja-JP" sz="1100" b="1" dirty="0" smtClean="0">
                <a:solidFill>
                  <a:srgbClr val="000000"/>
                </a:solidFill>
              </a:rPr>
              <a:t>monitor</a:t>
            </a:r>
            <a:r>
              <a:rPr kumimoji="1" lang="en-US" altLang="ja-JP" sz="1100" b="1" dirty="0" smtClean="0">
                <a:solidFill>
                  <a:srgbClr val="000000"/>
                </a:solidFill>
              </a:rPr>
              <a:t> 2</a:t>
            </a:r>
            <a:endParaRPr kumimoji="1" lang="ja-JP" altLang="en-US" sz="1100" b="1" dirty="0">
              <a:solidFill>
                <a:srgbClr val="0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482183" y="2111837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>
                <a:solidFill>
                  <a:srgbClr val="000000"/>
                </a:solidFill>
              </a:rPr>
              <a:t>temp.</a:t>
            </a:r>
            <a:endParaRPr kumimoji="1" lang="en-US" altLang="ja-JP" sz="1100" b="1" dirty="0" smtClean="0">
              <a:solidFill>
                <a:srgbClr val="000000"/>
              </a:solidFill>
            </a:endParaRPr>
          </a:p>
          <a:p>
            <a:r>
              <a:rPr lang="en-US" altLang="ja-JP" sz="1100" b="1" dirty="0" smtClean="0">
                <a:solidFill>
                  <a:srgbClr val="000000"/>
                </a:solidFill>
              </a:rPr>
              <a:t>monitor</a:t>
            </a:r>
            <a:r>
              <a:rPr kumimoji="1" lang="en-US" altLang="ja-JP" sz="11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1100" b="1" dirty="0" smtClean="0">
                <a:solidFill>
                  <a:srgbClr val="000000"/>
                </a:solidFill>
              </a:rPr>
              <a:t>2</a:t>
            </a:r>
            <a:endParaRPr kumimoji="1" lang="ja-JP" altLang="en-US" sz="1100" b="1" dirty="0">
              <a:solidFill>
                <a:srgbClr val="0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27631" y="3624088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temp.</a:t>
            </a:r>
            <a:endParaRPr kumimoji="1" lang="en-US" altLang="ja-JP" sz="1100" b="1" dirty="0" smtClean="0"/>
          </a:p>
          <a:p>
            <a:r>
              <a:rPr lang="en-US" altLang="ja-JP" sz="1100" b="1" dirty="0" smtClean="0"/>
              <a:t>monitor</a:t>
            </a:r>
            <a:r>
              <a:rPr kumimoji="1" lang="en-US" altLang="ja-JP" sz="1100" b="1" dirty="0" smtClean="0"/>
              <a:t> </a:t>
            </a:r>
            <a:r>
              <a:rPr lang="en-US" altLang="ja-JP" sz="1100" b="1" dirty="0"/>
              <a:t>3</a:t>
            </a:r>
            <a:endParaRPr kumimoji="1" lang="ja-JP" altLang="en-US" sz="11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27631" y="5003598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temp.</a:t>
            </a:r>
            <a:endParaRPr kumimoji="1" lang="en-US" altLang="ja-JP" sz="1100" b="1" dirty="0" smtClean="0"/>
          </a:p>
          <a:p>
            <a:r>
              <a:rPr lang="en-US" altLang="ja-JP" sz="1100" b="1" dirty="0" smtClean="0"/>
              <a:t>monitor</a:t>
            </a:r>
            <a:r>
              <a:rPr kumimoji="1" lang="en-US" altLang="ja-JP" sz="1100" b="1" dirty="0" smtClean="0"/>
              <a:t> 4</a:t>
            </a:r>
            <a:endParaRPr kumimoji="1" lang="ja-JP" altLang="en-US" sz="11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59100" y="4852611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pressure</a:t>
            </a:r>
            <a:endParaRPr kumimoji="1" lang="en-US" altLang="ja-JP" sz="1100" b="1" dirty="0" smtClean="0"/>
          </a:p>
          <a:p>
            <a:r>
              <a:rPr lang="en-US" altLang="ja-JP" sz="1100" b="1" dirty="0" smtClean="0"/>
              <a:t>monitor</a:t>
            </a:r>
            <a:r>
              <a:rPr kumimoji="1" lang="en-US" altLang="ja-JP" sz="1100" b="1" dirty="0" smtClean="0"/>
              <a:t> 3</a:t>
            </a:r>
            <a:endParaRPr kumimoji="1" lang="ja-JP" altLang="en-US" sz="1100" b="1" dirty="0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1991501" y="3062870"/>
            <a:ext cx="1490682" cy="1209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3518468" y="3074966"/>
            <a:ext cx="0" cy="137608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3518468" y="4414763"/>
            <a:ext cx="1625452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958586" y="3982431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flow meter</a:t>
            </a:r>
            <a:endParaRPr kumimoji="1" lang="ja-JP" altLang="en-US" sz="1100" b="1" dirty="0"/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5733840" y="4414763"/>
            <a:ext cx="628255" cy="0"/>
          </a:xfrm>
          <a:prstGeom prst="straightConnector1">
            <a:avLst/>
          </a:prstGeom>
          <a:ln>
            <a:solidFill>
              <a:srgbClr val="BF9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V="1">
            <a:off x="6362095" y="2126348"/>
            <a:ext cx="0" cy="228841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>
            <a:off x="4797277" y="2126348"/>
            <a:ext cx="1564818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 flipV="1">
            <a:off x="2546414" y="2111837"/>
            <a:ext cx="1833638" cy="1451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2546414" y="2126348"/>
            <a:ext cx="0" cy="211769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2723004" y="2583603"/>
            <a:ext cx="788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>
                <a:solidFill>
                  <a:srgbClr val="000000"/>
                </a:solidFill>
              </a:rPr>
              <a:t>heat</a:t>
            </a:r>
          </a:p>
          <a:p>
            <a:r>
              <a:rPr lang="en-US" altLang="ja-JP" sz="1100" b="1" dirty="0" smtClean="0">
                <a:solidFill>
                  <a:srgbClr val="000000"/>
                </a:solidFill>
              </a:rPr>
              <a:t>exchanger</a:t>
            </a:r>
            <a:endParaRPr kumimoji="1" lang="ja-JP" altLang="en-US" sz="1100" b="1" dirty="0">
              <a:solidFill>
                <a:srgbClr val="000000"/>
              </a:solidFill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2546414" y="4852611"/>
            <a:ext cx="0" cy="83215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>
            <a:off x="2546414" y="5684762"/>
            <a:ext cx="2715015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5730890" y="5684762"/>
            <a:ext cx="6312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6362095" y="5783350"/>
            <a:ext cx="215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exhausted to outside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566848" y="2655651"/>
            <a:ext cx="2088382" cy="73866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1">
                    <a:lumMod val="50000"/>
                  </a:schemeClr>
                </a:solidFill>
              </a:rPr>
              <a:t>almost room temperature</a:t>
            </a:r>
          </a:p>
          <a:p>
            <a:r>
              <a:rPr kumimoji="1" lang="en-US" altLang="ja-JP" sz="1400" dirty="0" smtClean="0">
                <a:solidFill>
                  <a:schemeClr val="accent1">
                    <a:lumMod val="50000"/>
                  </a:schemeClr>
                </a:solidFill>
              </a:rPr>
              <a:t>w/ bottle pressure</a:t>
            </a:r>
          </a:p>
          <a:p>
            <a:r>
              <a:rPr lang="en-US" altLang="ja-JP" sz="1400" dirty="0" smtClean="0">
                <a:solidFill>
                  <a:schemeClr val="accent1">
                    <a:lumMod val="50000"/>
                  </a:schemeClr>
                </a:solidFill>
              </a:rPr>
              <a:t>liquid state</a:t>
            </a:r>
            <a:endParaRPr kumimoji="1" lang="ja-JP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430452" y="1689791"/>
            <a:ext cx="1890173" cy="738664"/>
          </a:xfrm>
          <a:prstGeom prst="rect">
            <a:avLst/>
          </a:prstGeom>
          <a:noFill/>
          <a:ln>
            <a:solidFill>
              <a:srgbClr val="BF9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-20 deg. ~ -10 deg.</a:t>
            </a:r>
          </a:p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w/ controlled pressure.</a:t>
            </a:r>
          </a:p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2-phase mixture</a:t>
            </a:r>
            <a:endParaRPr kumimoji="1" lang="ja-JP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329246" y="4828813"/>
            <a:ext cx="2088382" cy="738664"/>
          </a:xfrm>
          <a:prstGeom prst="rect">
            <a:avLst/>
          </a:prstGeom>
          <a:solidFill>
            <a:schemeClr val="bg1"/>
          </a:solidFill>
          <a:ln>
            <a:solidFill>
              <a:srgbClr val="BF9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almost room temperature</a:t>
            </a:r>
            <a:endParaRPr kumimoji="1" lang="en-US" altLang="ja-JP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w/ air pressure.</a:t>
            </a:r>
          </a:p>
          <a:p>
            <a:r>
              <a:rPr kumimoji="1"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gas state</a:t>
            </a:r>
            <a:endParaRPr kumimoji="1" lang="ja-JP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07131" y="5520626"/>
            <a:ext cx="2088382" cy="738664"/>
          </a:xfrm>
          <a:prstGeom prst="rect">
            <a:avLst/>
          </a:prstGeom>
          <a:solidFill>
            <a:schemeClr val="bg1"/>
          </a:solidFill>
          <a:ln>
            <a:solidFill>
              <a:srgbClr val="BF9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almost room temperature</a:t>
            </a:r>
            <a:endParaRPr kumimoji="1" lang="en-US" altLang="ja-JP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w/ control pressure.</a:t>
            </a:r>
          </a:p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gas state</a:t>
            </a:r>
            <a:endParaRPr kumimoji="1" lang="ja-JP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1931026" y="3908492"/>
            <a:ext cx="41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</a:rPr>
              <a:t>T3</a:t>
            </a:r>
            <a:endParaRPr lang="ja-JP" altLang="en-US" dirty="0"/>
          </a:p>
        </p:txBody>
      </p:sp>
      <p:sp>
        <p:nvSpPr>
          <p:cNvPr id="58" name="正方形/長方形 57"/>
          <p:cNvSpPr/>
          <p:nvPr/>
        </p:nvSpPr>
        <p:spPr>
          <a:xfrm>
            <a:off x="5615867" y="1478564"/>
            <a:ext cx="41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00"/>
                </a:solidFill>
              </a:rPr>
              <a:t>T1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3407044" y="1478564"/>
            <a:ext cx="41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accent6"/>
                </a:solidFill>
              </a:rPr>
              <a:t>T2</a:t>
            </a:r>
            <a:endParaRPr lang="ja-JP" altLang="en-US" dirty="0">
              <a:solidFill>
                <a:schemeClr val="accent6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2747194" y="3340027"/>
            <a:ext cx="41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T0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755222" y="3062870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>
                <a:solidFill>
                  <a:srgbClr val="000000"/>
                </a:solidFill>
              </a:rPr>
              <a:t>temp.</a:t>
            </a:r>
            <a:endParaRPr kumimoji="1" lang="en-US" altLang="ja-JP" sz="1100" b="1" dirty="0" smtClean="0">
              <a:solidFill>
                <a:srgbClr val="000000"/>
              </a:solidFill>
            </a:endParaRPr>
          </a:p>
          <a:p>
            <a:r>
              <a:rPr lang="en-US" altLang="ja-JP" sz="1100" b="1" dirty="0" smtClean="0">
                <a:solidFill>
                  <a:srgbClr val="000000"/>
                </a:solidFill>
              </a:rPr>
              <a:t>monitor</a:t>
            </a:r>
            <a:r>
              <a:rPr kumimoji="1" lang="en-US" altLang="ja-JP" sz="1100" b="1" dirty="0" smtClean="0">
                <a:solidFill>
                  <a:srgbClr val="000000"/>
                </a:solidFill>
              </a:rPr>
              <a:t> 0</a:t>
            </a:r>
            <a:endParaRPr kumimoji="1" lang="ja-JP" altLang="en-US" sz="1100" b="1" dirty="0">
              <a:solidFill>
                <a:srgbClr val="000000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967020" y="4031011"/>
            <a:ext cx="891370" cy="7738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58222" y="3673413"/>
            <a:ext cx="147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valve 1 (MV1)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4987636" y="5316932"/>
            <a:ext cx="891370" cy="7738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678838" y="4959334"/>
            <a:ext cx="147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valve 2 (MV2)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2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1" t="7746" r="7431"/>
          <a:stretch/>
        </p:blipFill>
        <p:spPr>
          <a:xfrm>
            <a:off x="744559" y="1701388"/>
            <a:ext cx="7761443" cy="469827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474574" y="4946017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2.8±0.1 g/s</a:t>
            </a:r>
            <a:endParaRPr kumimoji="1" lang="ja-JP" altLang="en-US" sz="1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49829" y="4946017"/>
            <a:ext cx="106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3.3</a:t>
            </a:r>
            <a:r>
              <a:rPr kumimoji="1" lang="en-US" altLang="ja-JP" sz="1600" dirty="0" smtClean="0"/>
              <a:t>±0.2g/s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97781" y="4946017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3.6</a:t>
            </a:r>
            <a:r>
              <a:rPr kumimoji="1" lang="en-US" altLang="ja-JP" sz="1600" dirty="0" smtClean="0"/>
              <a:t>±0.2 g/s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17487" y="3292081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3.8</a:t>
            </a:r>
            <a:r>
              <a:rPr kumimoji="1" lang="en-US" altLang="ja-JP" sz="1600" dirty="0" smtClean="0"/>
              <a:t>±0.2 g/s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17487" y="4095140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3.8</a:t>
            </a:r>
            <a:r>
              <a:rPr kumimoji="1" lang="en-US" altLang="ja-JP" sz="1600" dirty="0" smtClean="0"/>
              <a:t>±0.1 g/s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42272" y="4946017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2.4</a:t>
            </a:r>
            <a:r>
              <a:rPr kumimoji="1" lang="en-US" altLang="ja-JP" sz="1600" dirty="0" smtClean="0"/>
              <a:t>±0.1 g/s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74574" y="4104432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2.8</a:t>
            </a:r>
            <a:r>
              <a:rPr kumimoji="1" lang="en-US" altLang="ja-JP" sz="1600" dirty="0" smtClean="0"/>
              <a:t>±0.2 g/s</a:t>
            </a:r>
            <a:endParaRPr kumimoji="1" lang="ja-JP" altLang="en-US" sz="1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474574" y="3292081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2.9</a:t>
            </a:r>
            <a:r>
              <a:rPr kumimoji="1" lang="en-US" altLang="ja-JP" sz="1600" dirty="0" smtClean="0"/>
              <a:t>±0.1 g/s</a:t>
            </a:r>
            <a:endParaRPr kumimoji="1"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00953" y="3292081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3.2</a:t>
            </a:r>
            <a:r>
              <a:rPr kumimoji="1" lang="en-US" altLang="ja-JP" sz="1600" dirty="0" smtClean="0"/>
              <a:t>±0.2 g/s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00953" y="2431912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3.2</a:t>
            </a:r>
            <a:r>
              <a:rPr kumimoji="1" lang="en-US" altLang="ja-JP" sz="1600" dirty="0" smtClean="0"/>
              <a:t>±0.1 g/s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97781" y="2431912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3.9</a:t>
            </a:r>
            <a:r>
              <a:rPr kumimoji="1" lang="en-US" altLang="ja-JP" sz="1600" dirty="0" smtClean="0"/>
              <a:t>±0.1 g/s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468651" y="2431912"/>
            <a:ext cx="110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3.1</a:t>
            </a:r>
            <a:r>
              <a:rPr kumimoji="1" lang="en-US" altLang="ja-JP" sz="1600" dirty="0" smtClean="0"/>
              <a:t>±0.2 g/s</a:t>
            </a:r>
            <a:endParaRPr kumimoji="1" lang="ja-JP" altLang="en-US" sz="12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49829" y="4111890"/>
            <a:ext cx="1062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3.3</a:t>
            </a:r>
            <a:r>
              <a:rPr kumimoji="1" lang="en-US" altLang="ja-JP" sz="1600" dirty="0" smtClean="0"/>
              <a:t>±0.2g/s</a:t>
            </a:r>
            <a:endParaRPr kumimoji="1" lang="ja-JP" altLang="en-US" sz="1200" dirty="0"/>
          </a:p>
        </p:txBody>
      </p:sp>
      <p:sp>
        <p:nvSpPr>
          <p:cNvPr id="3" name="正方形/長方形 2"/>
          <p:cNvSpPr/>
          <p:nvPr/>
        </p:nvSpPr>
        <p:spPr>
          <a:xfrm>
            <a:off x="3457007" y="2231398"/>
            <a:ext cx="1111206" cy="3185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909265" y="2225192"/>
            <a:ext cx="1111206" cy="3185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6312016" y="2225192"/>
            <a:ext cx="1111206" cy="3185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0958" y="1055057"/>
            <a:ext cx="2521208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Flow rates are almost constant </a:t>
            </a:r>
            <a:r>
              <a:rPr lang="en-US" altLang="ja-JP" dirty="0" smtClean="0"/>
              <a:t>in the boxes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>
            <a:stCxn id="4" idx="3"/>
            <a:endCxn id="3" idx="0"/>
          </p:cNvCxnSpPr>
          <p:nvPr/>
        </p:nvCxnSpPr>
        <p:spPr>
          <a:xfrm>
            <a:off x="2642166" y="1378223"/>
            <a:ext cx="1370444" cy="85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4" idx="3"/>
            <a:endCxn id="20" idx="0"/>
          </p:cNvCxnSpPr>
          <p:nvPr/>
        </p:nvCxnSpPr>
        <p:spPr>
          <a:xfrm>
            <a:off x="2642166" y="1378223"/>
            <a:ext cx="2822702" cy="8469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4" idx="3"/>
            <a:endCxn id="23" idx="0"/>
          </p:cNvCxnSpPr>
          <p:nvPr/>
        </p:nvCxnSpPr>
        <p:spPr>
          <a:xfrm>
            <a:off x="2642166" y="1378223"/>
            <a:ext cx="4225453" cy="8469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4166059" y="1283676"/>
            <a:ext cx="1388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Flow rate</a:t>
            </a:r>
            <a:endParaRPr kumimoji="1" lang="ja-JP" altLang="en-US" sz="2400" b="1" dirty="0"/>
          </a:p>
        </p:txBody>
      </p:sp>
      <p:sp>
        <p:nvSpPr>
          <p:cNvPr id="40" name="タイトル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Flow rates in MV1-MV2 map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567700" y="1208893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We scanned flow rates</a:t>
            </a:r>
          </a:p>
          <a:p>
            <a:r>
              <a:rPr lang="en-US" altLang="ja-JP" dirty="0" smtClean="0"/>
              <a:t>in manual mode.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21" name="スライド番号プレースホルダー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87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1" t="7746" r="7431"/>
          <a:stretch/>
        </p:blipFill>
        <p:spPr>
          <a:xfrm>
            <a:off x="744559" y="1701388"/>
            <a:ext cx="7761443" cy="4698272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4166059" y="1283676"/>
            <a:ext cx="199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Pressures (P1)</a:t>
            </a:r>
            <a:endParaRPr kumimoji="1" lang="ja-JP" altLang="en-US" sz="2400" b="1" dirty="0"/>
          </a:p>
        </p:txBody>
      </p:sp>
      <p:sp>
        <p:nvSpPr>
          <p:cNvPr id="40" name="タイトル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Pressure in MV1-MV2 map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16507" y="4956788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20.9</a:t>
            </a:r>
            <a:r>
              <a:rPr kumimoji="1" lang="en-US" altLang="ja-JP" sz="1600" dirty="0" smtClean="0"/>
              <a:t>±0.2 bar</a:t>
            </a:r>
            <a:endParaRPr kumimoji="1" lang="ja-JP" altLang="en-US" sz="1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842324" y="4956788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23.3</a:t>
            </a:r>
            <a:r>
              <a:rPr kumimoji="1" lang="en-US" altLang="ja-JP" sz="1600" dirty="0" smtClean="0"/>
              <a:t>±0.4 bar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72993" y="4956788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25.3</a:t>
            </a:r>
            <a:r>
              <a:rPr kumimoji="1" lang="en-US" altLang="ja-JP" sz="1600" dirty="0" smtClean="0"/>
              <a:t>±0.3 bar</a:t>
            </a:r>
            <a:endParaRPr kumimoji="1" lang="ja-JP" altLang="en-US" sz="1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293682" y="3300533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21.9</a:t>
            </a:r>
            <a:r>
              <a:rPr kumimoji="1" lang="en-US" altLang="ja-JP" sz="1600" dirty="0" smtClean="0"/>
              <a:t>±0.3 bar</a:t>
            </a:r>
            <a:endParaRPr kumimoji="1" lang="ja-JP" altLang="en-US" sz="12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272993" y="4094773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23.7</a:t>
            </a:r>
            <a:r>
              <a:rPr kumimoji="1" lang="en-US" altLang="ja-JP" sz="1600" dirty="0" smtClean="0"/>
              <a:t>±0.2 bar</a:t>
            </a:r>
            <a:endParaRPr kumimoji="1" lang="ja-JP" altLang="en-US" sz="12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965938" y="4966080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18.6</a:t>
            </a:r>
            <a:r>
              <a:rPr kumimoji="1" lang="en-US" altLang="ja-JP" sz="1600" dirty="0" smtClean="0"/>
              <a:t>±0.3 bar</a:t>
            </a:r>
            <a:endParaRPr kumimoji="1" lang="ja-JP" altLang="en-US" sz="12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416507" y="4112474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19.2</a:t>
            </a:r>
            <a:r>
              <a:rPr kumimoji="1" lang="en-US" altLang="ja-JP" sz="1600" dirty="0" smtClean="0"/>
              <a:t>±0.3 bar</a:t>
            </a:r>
            <a:endParaRPr kumimoji="1" lang="ja-JP" altLang="en-US" sz="12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437196" y="3300533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18.3</a:t>
            </a:r>
            <a:r>
              <a:rPr kumimoji="1" lang="en-US" altLang="ja-JP" sz="1600" dirty="0" smtClean="0"/>
              <a:t>±0.3 bar</a:t>
            </a:r>
            <a:endParaRPr kumimoji="1" lang="ja-JP" altLang="en-US" sz="1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859978" y="2423698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18.1</a:t>
            </a:r>
            <a:r>
              <a:rPr kumimoji="1" lang="en-US" altLang="ja-JP" sz="1600" dirty="0" smtClean="0"/>
              <a:t>±0.3 bar</a:t>
            </a:r>
            <a:endParaRPr kumimoji="1" lang="ja-JP" altLang="en-US" sz="12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283504" y="2423698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21.2</a:t>
            </a:r>
            <a:r>
              <a:rPr kumimoji="1" lang="en-US" altLang="ja-JP" sz="1600" dirty="0" smtClean="0"/>
              <a:t>±0.4 bar</a:t>
            </a:r>
            <a:endParaRPr kumimoji="1" lang="ja-JP" altLang="en-US" sz="12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416507" y="2434098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17.7</a:t>
            </a:r>
            <a:r>
              <a:rPr kumimoji="1" lang="en-US" altLang="ja-JP" sz="1600" dirty="0" smtClean="0"/>
              <a:t>±0.3 bar</a:t>
            </a:r>
            <a:endParaRPr kumimoji="1" lang="ja-JP" altLang="en-US" sz="12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863013" y="3300533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19.7</a:t>
            </a:r>
            <a:r>
              <a:rPr kumimoji="1" lang="en-US" altLang="ja-JP" sz="1600" dirty="0" smtClean="0"/>
              <a:t>±0.2 bar</a:t>
            </a:r>
            <a:endParaRPr kumimoji="1" lang="ja-JP" altLang="en-US" sz="12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9715" y="3313663"/>
            <a:ext cx="2001069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Region of -20 degrees</a:t>
            </a:r>
            <a:endParaRPr kumimoji="1" lang="ja-JP" altLang="en-US" sz="1600" dirty="0"/>
          </a:p>
        </p:txBody>
      </p:sp>
      <p:sp>
        <p:nvSpPr>
          <p:cNvPr id="41" name="右矢印 40"/>
          <p:cNvSpPr/>
          <p:nvPr/>
        </p:nvSpPr>
        <p:spPr>
          <a:xfrm rot="3048609">
            <a:off x="2143829" y="3971903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335340" y="5314982"/>
            <a:ext cx="122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-17.2</a:t>
            </a:r>
            <a:r>
              <a:rPr kumimoji="1" lang="en-US" altLang="ja-JP" sz="1600" dirty="0" smtClean="0"/>
              <a:t>±0.7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769387" y="5314982"/>
            <a:ext cx="122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-13.7</a:t>
            </a:r>
            <a:r>
              <a:rPr kumimoji="1" lang="en-US" altLang="ja-JP" sz="1600" dirty="0" smtClean="0"/>
              <a:t>±0.6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199808" y="5314982"/>
            <a:ext cx="122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-11.1</a:t>
            </a:r>
            <a:r>
              <a:rPr kumimoji="1" lang="en-US" altLang="ja-JP" sz="1600" dirty="0" smtClean="0"/>
              <a:t>±0.6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246745" y="3651281"/>
            <a:ext cx="122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-15.3</a:t>
            </a:r>
            <a:r>
              <a:rPr kumimoji="1" lang="en-US" altLang="ja-JP" sz="1600" dirty="0" smtClean="0"/>
              <a:t>±0.7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226056" y="4464105"/>
            <a:ext cx="122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-13.2</a:t>
            </a:r>
            <a:r>
              <a:rPr kumimoji="1" lang="en-US" altLang="ja-JP" sz="1600" dirty="0" smtClean="0"/>
              <a:t>±0.6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905152" y="5314982"/>
            <a:ext cx="122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-</a:t>
            </a:r>
            <a:r>
              <a:rPr lang="en-US" altLang="ja-JP" sz="1600" dirty="0" smtClean="0"/>
              <a:t>20.5</a:t>
            </a:r>
            <a:r>
              <a:rPr kumimoji="1" lang="en-US" altLang="ja-JP" sz="1600" dirty="0" smtClean="0"/>
              <a:t>±0.8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330331" y="4481806"/>
            <a:ext cx="122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-19.5</a:t>
            </a:r>
            <a:r>
              <a:rPr kumimoji="1" lang="en-US" altLang="ja-JP" sz="1600" dirty="0" smtClean="0"/>
              <a:t>±0.7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351020" y="3651281"/>
            <a:ext cx="122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-20.7</a:t>
            </a:r>
            <a:r>
              <a:rPr kumimoji="1" lang="en-US" altLang="ja-JP" sz="1600" dirty="0" smtClean="0"/>
              <a:t>±0.9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955668" y="2743959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-21</a:t>
            </a:r>
            <a:r>
              <a:rPr kumimoji="1" lang="en-US" altLang="ja-JP" sz="1600" dirty="0" smtClean="0"/>
              <a:t>±1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358419" y="2747393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-16</a:t>
            </a:r>
            <a:r>
              <a:rPr kumimoji="1" lang="en-US" altLang="ja-JP" sz="1600" dirty="0" smtClean="0"/>
              <a:t>±1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330331" y="2743959"/>
            <a:ext cx="122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-20.8</a:t>
            </a:r>
            <a:r>
              <a:rPr kumimoji="1" lang="en-US" altLang="ja-JP" sz="1600" dirty="0" smtClean="0"/>
              <a:t>±0.9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955668" y="3651281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-18</a:t>
            </a:r>
            <a:r>
              <a:rPr kumimoji="1" lang="en-US" altLang="ja-JP" sz="1600" dirty="0" smtClean="0"/>
              <a:t>±1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55" name="正方形/長方形 54"/>
          <p:cNvSpPr/>
          <p:nvPr/>
        </p:nvSpPr>
        <p:spPr>
          <a:xfrm>
            <a:off x="3288671" y="3969764"/>
            <a:ext cx="1407147" cy="832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872438" y="4126014"/>
            <a:ext cx="123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20.4</a:t>
            </a:r>
            <a:r>
              <a:rPr kumimoji="1" lang="en-US" altLang="ja-JP" sz="1600" dirty="0" smtClean="0"/>
              <a:t>±0.4 bar</a:t>
            </a:r>
            <a:endParaRPr kumimoji="1" lang="ja-JP" altLang="en-US" sz="12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811652" y="4476762"/>
            <a:ext cx="1224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-17.6</a:t>
            </a:r>
            <a:r>
              <a:rPr kumimoji="1" lang="en-US" altLang="ja-JP" sz="1600" dirty="0" smtClean="0"/>
              <a:t>±0.6 </a:t>
            </a:r>
            <a:r>
              <a:rPr kumimoji="1" lang="ja-JP" altLang="en-US" sz="1600" dirty="0" smtClean="0"/>
              <a:t>℃</a:t>
            </a:r>
            <a:endParaRPr kumimoji="1" lang="ja-JP" altLang="en-US" sz="1200" dirty="0"/>
          </a:p>
        </p:txBody>
      </p:sp>
      <p:sp>
        <p:nvSpPr>
          <p:cNvPr id="62" name="正方形/長方形 61"/>
          <p:cNvSpPr/>
          <p:nvPr/>
        </p:nvSpPr>
        <p:spPr>
          <a:xfrm>
            <a:off x="3288671" y="3193143"/>
            <a:ext cx="1407147" cy="776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63" name="正方形/長方形 62"/>
          <p:cNvSpPr/>
          <p:nvPr/>
        </p:nvSpPr>
        <p:spPr>
          <a:xfrm>
            <a:off x="3288671" y="2298095"/>
            <a:ext cx="1407147" cy="902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65" name="正方形/長方形 64"/>
          <p:cNvSpPr/>
          <p:nvPr/>
        </p:nvSpPr>
        <p:spPr>
          <a:xfrm>
            <a:off x="1881524" y="4802658"/>
            <a:ext cx="1407147" cy="8508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66" name="正方形/長方形 65"/>
          <p:cNvSpPr/>
          <p:nvPr/>
        </p:nvSpPr>
        <p:spPr>
          <a:xfrm>
            <a:off x="4687263" y="2290650"/>
            <a:ext cx="1407147" cy="902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567700" y="1208893"/>
            <a:ext cx="2290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We scanned pressures</a:t>
            </a:r>
          </a:p>
          <a:p>
            <a:r>
              <a:rPr lang="en-US" altLang="ja-JP" dirty="0" smtClean="0"/>
              <a:t>in manual mode.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556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Solution for CO2 temperature control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In manual mode, we can control the CO2 temperature.</a:t>
            </a:r>
          </a:p>
          <a:p>
            <a:pPr lvl="2"/>
            <a:r>
              <a:rPr lang="en-US" altLang="ja-JP" dirty="0" smtClean="0"/>
              <a:t>The first valve (MV1) controls flow rate.</a:t>
            </a:r>
          </a:p>
          <a:p>
            <a:pPr lvl="2"/>
            <a:r>
              <a:rPr kumimoji="1" lang="en-US" altLang="ja-JP" dirty="0" smtClean="0"/>
              <a:t>The second valve (MV2) controls pressure (= temperature).</a:t>
            </a:r>
          </a:p>
          <a:p>
            <a:pPr lvl="1"/>
            <a:r>
              <a:rPr lang="en-US" altLang="ja-JP" dirty="0" smtClean="0"/>
              <a:t>However, this manual operation doesn’t have good stability.</a:t>
            </a:r>
          </a:p>
          <a:p>
            <a:pPr lvl="2"/>
            <a:r>
              <a:rPr kumimoji="1" lang="en-US" altLang="ja-JP" dirty="0" smtClean="0"/>
              <a:t>We have to keep checking the temperature monitor to adjust the valve frequently, especially in the beginning of operation.</a:t>
            </a:r>
          </a:p>
          <a:p>
            <a:pPr lvl="2"/>
            <a:r>
              <a:rPr kumimoji="1" lang="en-US" altLang="ja-JP" dirty="0" smtClean="0"/>
              <a:t>Even if we apply heat load, </a:t>
            </a:r>
            <a:r>
              <a:rPr lang="en-US" altLang="ja-JP" dirty="0" smtClean="0"/>
              <a:t>this changes </a:t>
            </a:r>
            <a:r>
              <a:rPr kumimoji="1" lang="en-US" altLang="ja-JP" dirty="0" smtClean="0"/>
              <a:t>the temperature and we need to change the valve setting again.</a:t>
            </a:r>
          </a:p>
          <a:p>
            <a:r>
              <a:rPr kumimoji="1" lang="en-US" altLang="ja-JP" dirty="0" smtClean="0"/>
              <a:t>Ideally, temperature control in automatic mode is rather preferable and useful</a:t>
            </a:r>
          </a:p>
          <a:p>
            <a:pPr lvl="1"/>
            <a:r>
              <a:rPr lang="en-US" altLang="ja-JP" dirty="0" smtClean="0"/>
              <a:t>as well as we are controlling flow rate.</a:t>
            </a:r>
          </a:p>
          <a:p>
            <a:pPr lvl="1"/>
            <a:r>
              <a:rPr kumimoji="1" lang="en-US" altLang="ja-JP" dirty="0" smtClean="0"/>
              <a:t>But, maybe, need more development time…</a:t>
            </a:r>
          </a:p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09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 and CO2 consumption</a:t>
            </a:r>
            <a:endParaRPr kumimoji="1" lang="ja-JP" altLang="en-US" dirty="0"/>
          </a:p>
        </p:txBody>
      </p:sp>
      <p:sp>
        <p:nvSpPr>
          <p:cNvPr id="26" name="コンテンツ プレースホルダー 25"/>
          <p:cNvSpPr>
            <a:spLocks noGrp="1"/>
          </p:cNvSpPr>
          <p:nvPr>
            <p:ph idx="1"/>
          </p:nvPr>
        </p:nvSpPr>
        <p:spPr>
          <a:xfrm>
            <a:off x="133049" y="1412874"/>
            <a:ext cx="4668762" cy="5016521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CO2 consumption until the temperature gets stabilized:</a:t>
            </a:r>
          </a:p>
          <a:p>
            <a:pPr lvl="1"/>
            <a:r>
              <a:rPr kumimoji="1" lang="en-US" altLang="ja-JP" dirty="0" smtClean="0"/>
              <a:t>2.0 g/s: 14 kg</a:t>
            </a:r>
          </a:p>
          <a:p>
            <a:pPr lvl="1"/>
            <a:r>
              <a:rPr lang="en-US" altLang="ja-JP" dirty="0" smtClean="0"/>
              <a:t>3.0 g/s: 6 kg</a:t>
            </a:r>
          </a:p>
          <a:p>
            <a:pPr lvl="1"/>
            <a:r>
              <a:rPr kumimoji="1" lang="en-US" altLang="ja-JP" dirty="0" smtClean="0"/>
              <a:t>4.0 g/s: 4 kg</a:t>
            </a:r>
          </a:p>
          <a:p>
            <a:r>
              <a:rPr lang="en-US" altLang="ja-JP" dirty="0" smtClean="0"/>
              <a:t>Larger flow rate looks better to minimize the CO2 consumption until the stabilization.</a:t>
            </a:r>
          </a:p>
          <a:p>
            <a:r>
              <a:rPr lang="en-US" altLang="ja-JP" dirty="0" smtClean="0"/>
              <a:t>In the current automatic mode, if we change the flow rate after the stabilization, the temperature gets unstable again.</a:t>
            </a:r>
          </a:p>
          <a:p>
            <a:pPr lvl="1"/>
            <a:r>
              <a:rPr kumimoji="1" lang="en-US" altLang="ja-JP" dirty="0" smtClean="0"/>
              <a:t>Change from 4.0 g/s to 2.0 g/s after the stabilization to save CO2 is not good option due to this phenomena.</a:t>
            </a:r>
          </a:p>
          <a:p>
            <a:r>
              <a:rPr lang="en-US" altLang="ja-JP" dirty="0" smtClean="0"/>
              <a:t>So far, keep running in automatic mode of 4.0 g/s flow rate is the best operation considering the test time and  CO2 consumption.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09232" y="4821385"/>
            <a:ext cx="394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cf. 20kg CO2 are available from 1 bottle.</a:t>
            </a:r>
            <a:endParaRPr kumimoji="1" lang="ja-JP" altLang="en-US" dirty="0"/>
          </a:p>
        </p:txBody>
      </p:sp>
      <p:graphicFrame>
        <p:nvGraphicFramePr>
          <p:cNvPr id="29" name="表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441628"/>
              </p:ext>
            </p:extLst>
          </p:nvPr>
        </p:nvGraphicFramePr>
        <p:xfrm>
          <a:off x="4743142" y="2108666"/>
          <a:ext cx="4248474" cy="2712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9"/>
                <a:gridCol w="1152128"/>
                <a:gridCol w="19442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flow</a:t>
                      </a:r>
                      <a:r>
                        <a:rPr kumimoji="1" lang="en-US" altLang="ja-JP" baseline="0" dirty="0" smtClean="0"/>
                        <a:t> rate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[g/s]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time [s]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CO2</a:t>
                      </a:r>
                      <a:r>
                        <a:rPr kumimoji="1" lang="en-US" altLang="ja-JP" baseline="0" dirty="0" smtClean="0"/>
                        <a:t> consumption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[kg]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1.0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（</a:t>
                      </a:r>
                      <a:r>
                        <a:rPr kumimoji="1" lang="en-US" altLang="ja-JP" sz="2000" dirty="0" smtClean="0"/>
                        <a:t>more</a:t>
                      </a:r>
                      <a:r>
                        <a:rPr kumimoji="1" lang="en-US" altLang="ja-JP" sz="2000" baseline="0" dirty="0" smtClean="0"/>
                        <a:t> than 5kg</a:t>
                      </a:r>
                      <a:r>
                        <a:rPr kumimoji="1" lang="ja-JP" altLang="en-US" sz="2000" dirty="0" smtClean="0"/>
                        <a:t>）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2.0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7000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14</a:t>
                      </a:r>
                      <a:endParaRPr kumimoji="1" lang="ja-JP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3.0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2000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6</a:t>
                      </a:r>
                      <a:endParaRPr kumimoji="1" lang="ja-JP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4.0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1000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4</a:t>
                      </a:r>
                      <a:endParaRPr kumimoji="1" lang="ja-JP" alt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03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 open CO2 system setup</a:t>
            </a:r>
            <a:br>
              <a:rPr kumimoji="1" lang="en-US" altLang="ja-JP" dirty="0" smtClean="0"/>
            </a:br>
            <a:r>
              <a:rPr kumimoji="1" lang="en-US" altLang="ja-JP" dirty="0" smtClean="0"/>
              <a:t>in clean room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9575" y="3976415"/>
            <a:ext cx="5991252" cy="2333898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All the cooling pipes will be laid on the floor in order to prevent dew drop from the roof.</a:t>
            </a:r>
          </a:p>
          <a:p>
            <a:r>
              <a:rPr kumimoji="1" lang="en-US" altLang="ja-JP" dirty="0" smtClean="0"/>
              <a:t>FWD and BWD cooling lines are selected on the open CO2 system side.</a:t>
            </a:r>
          </a:p>
          <a:p>
            <a:r>
              <a:rPr kumimoji="1" lang="en-US" altLang="ja-JP" dirty="0" smtClean="0"/>
              <a:t>All the necessary parts are under quotation now. They will be set up by the end of Oct.</a:t>
            </a:r>
          </a:p>
          <a:p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358586" y="1620762"/>
            <a:ext cx="3568095" cy="216504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749920" y="3785809"/>
            <a:ext cx="535820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図 10" descr="IMG_50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97809" y="1800379"/>
            <a:ext cx="3472568" cy="2315045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1457476" y="2987524"/>
            <a:ext cx="641048" cy="7740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open</a:t>
            </a:r>
          </a:p>
          <a:p>
            <a:pPr algn="ctr"/>
            <a:r>
              <a:rPr kumimoji="1" lang="en-US" altLang="ja-JP" dirty="0" smtClean="0"/>
              <a:t>CO2</a:t>
            </a:r>
          </a:p>
          <a:p>
            <a:pPr algn="ctr"/>
            <a:r>
              <a:rPr kumimoji="1" lang="en-US" altLang="ja-JP" dirty="0" smtClean="0"/>
              <a:t>system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3640666" y="3168952"/>
            <a:ext cx="181429" cy="5926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724399" y="3168952"/>
            <a:ext cx="181429" cy="5926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3350381" y="2878667"/>
            <a:ext cx="1802190" cy="2902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/>
              <a:t>ladder mount table</a:t>
            </a:r>
            <a:endParaRPr kumimoji="1" lang="ja-JP" altLang="en-US" sz="1200" dirty="0"/>
          </a:p>
        </p:txBody>
      </p:sp>
      <p:sp>
        <p:nvSpPr>
          <p:cNvPr id="26" name="フリーフォーム 25"/>
          <p:cNvSpPr/>
          <p:nvPr/>
        </p:nvSpPr>
        <p:spPr>
          <a:xfrm>
            <a:off x="2114464" y="2257444"/>
            <a:ext cx="3094571" cy="1479227"/>
          </a:xfrm>
          <a:custGeom>
            <a:avLst/>
            <a:gdLst>
              <a:gd name="connsiteX0" fmla="*/ 0 w 3094571"/>
              <a:gd name="connsiteY0" fmla="*/ 1448661 h 1479227"/>
              <a:gd name="connsiteX1" fmla="*/ 68208 w 3094571"/>
              <a:gd name="connsiteY1" fmla="*/ 1451909 h 1479227"/>
              <a:gd name="connsiteX2" fmla="*/ 162401 w 3094571"/>
              <a:gd name="connsiteY2" fmla="*/ 1412932 h 1479227"/>
              <a:gd name="connsiteX3" fmla="*/ 198129 w 3094571"/>
              <a:gd name="connsiteY3" fmla="*/ 1305744 h 1479227"/>
              <a:gd name="connsiteX4" fmla="*/ 204625 w 3094571"/>
              <a:gd name="connsiteY4" fmla="*/ 756812 h 1479227"/>
              <a:gd name="connsiteX5" fmla="*/ 207873 w 3094571"/>
              <a:gd name="connsiteY5" fmla="*/ 191639 h 1479227"/>
              <a:gd name="connsiteX6" fmla="*/ 207873 w 3094571"/>
              <a:gd name="connsiteY6" fmla="*/ 77954 h 1479227"/>
              <a:gd name="connsiteX7" fmla="*/ 227361 w 3094571"/>
              <a:gd name="connsiteY7" fmla="*/ 9744 h 1479227"/>
              <a:gd name="connsiteX8" fmla="*/ 246850 w 3094571"/>
              <a:gd name="connsiteY8" fmla="*/ 0 h 1479227"/>
              <a:gd name="connsiteX9" fmla="*/ 276082 w 3094571"/>
              <a:gd name="connsiteY9" fmla="*/ 48721 h 1479227"/>
              <a:gd name="connsiteX10" fmla="*/ 279330 w 3094571"/>
              <a:gd name="connsiteY10" fmla="*/ 107188 h 1479227"/>
              <a:gd name="connsiteX11" fmla="*/ 282578 w 3094571"/>
              <a:gd name="connsiteY11" fmla="*/ 266345 h 1479227"/>
              <a:gd name="connsiteX12" fmla="*/ 289074 w 3094571"/>
              <a:gd name="connsiteY12" fmla="*/ 1136842 h 1479227"/>
              <a:gd name="connsiteX13" fmla="*/ 282578 w 3094571"/>
              <a:gd name="connsiteY13" fmla="*/ 1344721 h 1479227"/>
              <a:gd name="connsiteX14" fmla="*/ 318306 w 3094571"/>
              <a:gd name="connsiteY14" fmla="*/ 1429173 h 1479227"/>
              <a:gd name="connsiteX15" fmla="*/ 370274 w 3094571"/>
              <a:gd name="connsiteY15" fmla="*/ 1461654 h 1479227"/>
              <a:gd name="connsiteX16" fmla="*/ 493699 w 3094571"/>
              <a:gd name="connsiteY16" fmla="*/ 1468150 h 1479227"/>
              <a:gd name="connsiteX17" fmla="*/ 2562691 w 3094571"/>
              <a:gd name="connsiteY17" fmla="*/ 1474646 h 1479227"/>
              <a:gd name="connsiteX18" fmla="*/ 2945958 w 3094571"/>
              <a:gd name="connsiteY18" fmla="*/ 1474646 h 1479227"/>
              <a:gd name="connsiteX19" fmla="*/ 3069383 w 3094571"/>
              <a:gd name="connsiteY19" fmla="*/ 1416180 h 1479227"/>
              <a:gd name="connsiteX20" fmla="*/ 3092119 w 3094571"/>
              <a:gd name="connsiteY20" fmla="*/ 1338225 h 1479227"/>
              <a:gd name="connsiteX21" fmla="*/ 3092119 w 3094571"/>
              <a:gd name="connsiteY21" fmla="*/ 1276511 h 1479227"/>
              <a:gd name="connsiteX22" fmla="*/ 3075879 w 3094571"/>
              <a:gd name="connsiteY22" fmla="*/ 841263 h 1479227"/>
              <a:gd name="connsiteX23" fmla="*/ 3066135 w 3094571"/>
              <a:gd name="connsiteY23" fmla="*/ 649624 h 1479227"/>
              <a:gd name="connsiteX24" fmla="*/ 3059638 w 3094571"/>
              <a:gd name="connsiteY24" fmla="*/ 594406 h 14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94571" h="1479227">
                <a:moveTo>
                  <a:pt x="0" y="1448661"/>
                </a:moveTo>
                <a:cubicBezTo>
                  <a:pt x="20570" y="1453262"/>
                  <a:pt x="41141" y="1457864"/>
                  <a:pt x="68208" y="1451909"/>
                </a:cubicBezTo>
                <a:cubicBezTo>
                  <a:pt x="95275" y="1445954"/>
                  <a:pt x="140748" y="1437293"/>
                  <a:pt x="162401" y="1412932"/>
                </a:cubicBezTo>
                <a:cubicBezTo>
                  <a:pt x="184054" y="1388571"/>
                  <a:pt x="191092" y="1415097"/>
                  <a:pt x="198129" y="1305744"/>
                </a:cubicBezTo>
                <a:cubicBezTo>
                  <a:pt x="205166" y="1196391"/>
                  <a:pt x="203001" y="942496"/>
                  <a:pt x="204625" y="756812"/>
                </a:cubicBezTo>
                <a:cubicBezTo>
                  <a:pt x="206249" y="571128"/>
                  <a:pt x="207332" y="304782"/>
                  <a:pt x="207873" y="191639"/>
                </a:cubicBezTo>
                <a:cubicBezTo>
                  <a:pt x="208414" y="78496"/>
                  <a:pt x="204625" y="108270"/>
                  <a:pt x="207873" y="77954"/>
                </a:cubicBezTo>
                <a:cubicBezTo>
                  <a:pt x="211121" y="47638"/>
                  <a:pt x="220865" y="22736"/>
                  <a:pt x="227361" y="9744"/>
                </a:cubicBezTo>
                <a:cubicBezTo>
                  <a:pt x="233857" y="-3248"/>
                  <a:pt x="238730" y="-6496"/>
                  <a:pt x="246850" y="0"/>
                </a:cubicBezTo>
                <a:cubicBezTo>
                  <a:pt x="254970" y="6496"/>
                  <a:pt x="270669" y="30856"/>
                  <a:pt x="276082" y="48721"/>
                </a:cubicBezTo>
                <a:cubicBezTo>
                  <a:pt x="281495" y="66586"/>
                  <a:pt x="278247" y="70917"/>
                  <a:pt x="279330" y="107188"/>
                </a:cubicBezTo>
                <a:cubicBezTo>
                  <a:pt x="280413" y="143459"/>
                  <a:pt x="280954" y="94736"/>
                  <a:pt x="282578" y="266345"/>
                </a:cubicBezTo>
                <a:cubicBezTo>
                  <a:pt x="284202" y="437954"/>
                  <a:pt x="289074" y="957113"/>
                  <a:pt x="289074" y="1136842"/>
                </a:cubicBezTo>
                <a:cubicBezTo>
                  <a:pt x="289074" y="1316571"/>
                  <a:pt x="277706" y="1295999"/>
                  <a:pt x="282578" y="1344721"/>
                </a:cubicBezTo>
                <a:cubicBezTo>
                  <a:pt x="287450" y="1393443"/>
                  <a:pt x="303690" y="1409684"/>
                  <a:pt x="318306" y="1429173"/>
                </a:cubicBezTo>
                <a:cubicBezTo>
                  <a:pt x="332922" y="1448662"/>
                  <a:pt x="341042" y="1455158"/>
                  <a:pt x="370274" y="1461654"/>
                </a:cubicBezTo>
                <a:cubicBezTo>
                  <a:pt x="399506" y="1468150"/>
                  <a:pt x="493699" y="1468150"/>
                  <a:pt x="493699" y="1468150"/>
                </a:cubicBezTo>
                <a:lnTo>
                  <a:pt x="2562691" y="1474646"/>
                </a:lnTo>
                <a:cubicBezTo>
                  <a:pt x="2971401" y="1475729"/>
                  <a:pt x="2861509" y="1484390"/>
                  <a:pt x="2945958" y="1474646"/>
                </a:cubicBezTo>
                <a:cubicBezTo>
                  <a:pt x="3030407" y="1464902"/>
                  <a:pt x="3045023" y="1438917"/>
                  <a:pt x="3069383" y="1416180"/>
                </a:cubicBezTo>
                <a:cubicBezTo>
                  <a:pt x="3093743" y="1393443"/>
                  <a:pt x="3088330" y="1361503"/>
                  <a:pt x="3092119" y="1338225"/>
                </a:cubicBezTo>
                <a:cubicBezTo>
                  <a:pt x="3095908" y="1314947"/>
                  <a:pt x="3094826" y="1359338"/>
                  <a:pt x="3092119" y="1276511"/>
                </a:cubicBezTo>
                <a:cubicBezTo>
                  <a:pt x="3089412" y="1193684"/>
                  <a:pt x="3080210" y="945744"/>
                  <a:pt x="3075879" y="841263"/>
                </a:cubicBezTo>
                <a:cubicBezTo>
                  <a:pt x="3071548" y="736782"/>
                  <a:pt x="3068842" y="690767"/>
                  <a:pt x="3066135" y="649624"/>
                </a:cubicBezTo>
                <a:cubicBezTo>
                  <a:pt x="3063428" y="608481"/>
                  <a:pt x="3059638" y="594406"/>
                  <a:pt x="3059638" y="594406"/>
                </a:cubicBezTo>
              </a:path>
            </a:pathLst>
          </a:custGeom>
          <a:ln w="38100" cmpd="dbl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2107968" y="2176221"/>
            <a:ext cx="1208505" cy="1491628"/>
          </a:xfrm>
          <a:custGeom>
            <a:avLst/>
            <a:gdLst>
              <a:gd name="connsiteX0" fmla="*/ 0 w 1208505"/>
              <a:gd name="connsiteY0" fmla="*/ 1442185 h 1491628"/>
              <a:gd name="connsiteX1" fmla="*/ 51968 w 1208505"/>
              <a:gd name="connsiteY1" fmla="*/ 1442185 h 1491628"/>
              <a:gd name="connsiteX2" fmla="*/ 113681 w 1208505"/>
              <a:gd name="connsiteY2" fmla="*/ 1399959 h 1491628"/>
              <a:gd name="connsiteX3" fmla="*/ 136417 w 1208505"/>
              <a:gd name="connsiteY3" fmla="*/ 1315508 h 1491628"/>
              <a:gd name="connsiteX4" fmla="*/ 142913 w 1208505"/>
              <a:gd name="connsiteY4" fmla="*/ 1195328 h 1491628"/>
              <a:gd name="connsiteX5" fmla="*/ 155905 w 1208505"/>
              <a:gd name="connsiteY5" fmla="*/ 367057 h 1491628"/>
              <a:gd name="connsiteX6" fmla="*/ 159153 w 1208505"/>
              <a:gd name="connsiteY6" fmla="*/ 159177 h 1491628"/>
              <a:gd name="connsiteX7" fmla="*/ 178641 w 1208505"/>
              <a:gd name="connsiteY7" fmla="*/ 68230 h 1491628"/>
              <a:gd name="connsiteX8" fmla="*/ 250098 w 1208505"/>
              <a:gd name="connsiteY8" fmla="*/ 20 h 1491628"/>
              <a:gd name="connsiteX9" fmla="*/ 318306 w 1208505"/>
              <a:gd name="connsiteY9" fmla="*/ 61734 h 1491628"/>
              <a:gd name="connsiteX10" fmla="*/ 341042 w 1208505"/>
              <a:gd name="connsiteY10" fmla="*/ 123448 h 1491628"/>
              <a:gd name="connsiteX11" fmla="*/ 344290 w 1208505"/>
              <a:gd name="connsiteY11" fmla="*/ 240381 h 1491628"/>
              <a:gd name="connsiteX12" fmla="*/ 354034 w 1208505"/>
              <a:gd name="connsiteY12" fmla="*/ 1231057 h 1491628"/>
              <a:gd name="connsiteX13" fmla="*/ 354034 w 1208505"/>
              <a:gd name="connsiteY13" fmla="*/ 1383719 h 1491628"/>
              <a:gd name="connsiteX14" fmla="*/ 376770 w 1208505"/>
              <a:gd name="connsiteY14" fmla="*/ 1445433 h 1491628"/>
              <a:gd name="connsiteX15" fmla="*/ 431987 w 1208505"/>
              <a:gd name="connsiteY15" fmla="*/ 1484411 h 1491628"/>
              <a:gd name="connsiteX16" fmla="*/ 506691 w 1208505"/>
              <a:gd name="connsiteY16" fmla="*/ 1484411 h 1491628"/>
              <a:gd name="connsiteX17" fmla="*/ 623620 w 1208505"/>
              <a:gd name="connsiteY17" fmla="*/ 1490907 h 1491628"/>
              <a:gd name="connsiteX18" fmla="*/ 974407 w 1208505"/>
              <a:gd name="connsiteY18" fmla="*/ 1490907 h 1491628"/>
              <a:gd name="connsiteX19" fmla="*/ 1065352 w 1208505"/>
              <a:gd name="connsiteY19" fmla="*/ 1490907 h 1491628"/>
              <a:gd name="connsiteX20" fmla="*/ 1156296 w 1208505"/>
              <a:gd name="connsiteY20" fmla="*/ 1481162 h 1491628"/>
              <a:gd name="connsiteX21" fmla="*/ 1195273 w 1208505"/>
              <a:gd name="connsiteY21" fmla="*/ 1425944 h 1491628"/>
              <a:gd name="connsiteX22" fmla="*/ 1205017 w 1208505"/>
              <a:gd name="connsiteY22" fmla="*/ 1338245 h 1491628"/>
              <a:gd name="connsiteX23" fmla="*/ 1208265 w 1208505"/>
              <a:gd name="connsiteY23" fmla="*/ 1227809 h 1491628"/>
              <a:gd name="connsiteX24" fmla="*/ 1208265 w 1208505"/>
              <a:gd name="connsiteY24" fmla="*/ 805553 h 1491628"/>
              <a:gd name="connsiteX25" fmla="*/ 1208265 w 1208505"/>
              <a:gd name="connsiteY25" fmla="*/ 691869 h 14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08505" h="1491628">
                <a:moveTo>
                  <a:pt x="0" y="1442185"/>
                </a:moveTo>
                <a:cubicBezTo>
                  <a:pt x="16510" y="1445704"/>
                  <a:pt x="33021" y="1449223"/>
                  <a:pt x="51968" y="1442185"/>
                </a:cubicBezTo>
                <a:cubicBezTo>
                  <a:pt x="70915" y="1435147"/>
                  <a:pt x="99606" y="1421072"/>
                  <a:pt x="113681" y="1399959"/>
                </a:cubicBezTo>
                <a:cubicBezTo>
                  <a:pt x="127756" y="1378846"/>
                  <a:pt x="131545" y="1349613"/>
                  <a:pt x="136417" y="1315508"/>
                </a:cubicBezTo>
                <a:cubicBezTo>
                  <a:pt x="141289" y="1281403"/>
                  <a:pt x="139665" y="1353403"/>
                  <a:pt x="142913" y="1195328"/>
                </a:cubicBezTo>
                <a:cubicBezTo>
                  <a:pt x="146161" y="1037253"/>
                  <a:pt x="153198" y="539749"/>
                  <a:pt x="155905" y="367057"/>
                </a:cubicBezTo>
                <a:cubicBezTo>
                  <a:pt x="158612" y="194365"/>
                  <a:pt x="155364" y="208981"/>
                  <a:pt x="159153" y="159177"/>
                </a:cubicBezTo>
                <a:cubicBezTo>
                  <a:pt x="162942" y="109373"/>
                  <a:pt x="163484" y="94756"/>
                  <a:pt x="178641" y="68230"/>
                </a:cubicBezTo>
                <a:cubicBezTo>
                  <a:pt x="193799" y="41704"/>
                  <a:pt x="226821" y="1103"/>
                  <a:pt x="250098" y="20"/>
                </a:cubicBezTo>
                <a:cubicBezTo>
                  <a:pt x="273375" y="-1063"/>
                  <a:pt x="303149" y="41163"/>
                  <a:pt x="318306" y="61734"/>
                </a:cubicBezTo>
                <a:cubicBezTo>
                  <a:pt x="333463" y="82305"/>
                  <a:pt x="336711" y="93674"/>
                  <a:pt x="341042" y="123448"/>
                </a:cubicBezTo>
                <a:cubicBezTo>
                  <a:pt x="345373" y="153222"/>
                  <a:pt x="342125" y="55780"/>
                  <a:pt x="344290" y="240381"/>
                </a:cubicBezTo>
                <a:cubicBezTo>
                  <a:pt x="346455" y="424982"/>
                  <a:pt x="352410" y="1040501"/>
                  <a:pt x="354034" y="1231057"/>
                </a:cubicBezTo>
                <a:cubicBezTo>
                  <a:pt x="355658" y="1421613"/>
                  <a:pt x="350245" y="1347990"/>
                  <a:pt x="354034" y="1383719"/>
                </a:cubicBezTo>
                <a:cubicBezTo>
                  <a:pt x="357823" y="1419448"/>
                  <a:pt x="363778" y="1428651"/>
                  <a:pt x="376770" y="1445433"/>
                </a:cubicBezTo>
                <a:cubicBezTo>
                  <a:pt x="389762" y="1462215"/>
                  <a:pt x="410334" y="1477915"/>
                  <a:pt x="431987" y="1484411"/>
                </a:cubicBezTo>
                <a:cubicBezTo>
                  <a:pt x="453640" y="1490907"/>
                  <a:pt x="474752" y="1483328"/>
                  <a:pt x="506691" y="1484411"/>
                </a:cubicBezTo>
                <a:cubicBezTo>
                  <a:pt x="538630" y="1485494"/>
                  <a:pt x="545667" y="1489824"/>
                  <a:pt x="623620" y="1490907"/>
                </a:cubicBezTo>
                <a:cubicBezTo>
                  <a:pt x="701573" y="1491990"/>
                  <a:pt x="974407" y="1490907"/>
                  <a:pt x="974407" y="1490907"/>
                </a:cubicBezTo>
                <a:cubicBezTo>
                  <a:pt x="1048029" y="1490907"/>
                  <a:pt x="1035037" y="1492531"/>
                  <a:pt x="1065352" y="1490907"/>
                </a:cubicBezTo>
                <a:cubicBezTo>
                  <a:pt x="1095667" y="1489283"/>
                  <a:pt x="1134643" y="1491989"/>
                  <a:pt x="1156296" y="1481162"/>
                </a:cubicBezTo>
                <a:cubicBezTo>
                  <a:pt x="1177949" y="1470335"/>
                  <a:pt x="1187153" y="1449764"/>
                  <a:pt x="1195273" y="1425944"/>
                </a:cubicBezTo>
                <a:cubicBezTo>
                  <a:pt x="1203393" y="1402124"/>
                  <a:pt x="1202852" y="1371267"/>
                  <a:pt x="1205017" y="1338245"/>
                </a:cubicBezTo>
                <a:cubicBezTo>
                  <a:pt x="1207182" y="1305223"/>
                  <a:pt x="1207724" y="1316591"/>
                  <a:pt x="1208265" y="1227809"/>
                </a:cubicBezTo>
                <a:cubicBezTo>
                  <a:pt x="1208806" y="1139027"/>
                  <a:pt x="1208265" y="805553"/>
                  <a:pt x="1208265" y="805553"/>
                </a:cubicBezTo>
                <a:lnTo>
                  <a:pt x="1208265" y="691869"/>
                </a:lnTo>
              </a:path>
            </a:pathLst>
          </a:custGeom>
          <a:ln w="38100" cmpd="dbl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25657" y="3238535"/>
            <a:ext cx="1150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FWD inlet/outlet</a:t>
            </a:r>
            <a:endParaRPr kumimoji="1" lang="ja-JP" altLang="en-US" sz="11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14183" y="3212258"/>
            <a:ext cx="1161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/>
              <a:t>BWD inlet/outlet</a:t>
            </a:r>
            <a:endParaRPr kumimoji="1" lang="ja-JP" altLang="en-US" sz="1100" dirty="0"/>
          </a:p>
        </p:txBody>
      </p:sp>
      <p:sp>
        <p:nvSpPr>
          <p:cNvPr id="30" name="角丸四角形 29"/>
          <p:cNvSpPr/>
          <p:nvPr/>
        </p:nvSpPr>
        <p:spPr>
          <a:xfrm>
            <a:off x="5152571" y="2878667"/>
            <a:ext cx="120119" cy="15348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0"/>
          <p:cNvSpPr/>
          <p:nvPr/>
        </p:nvSpPr>
        <p:spPr>
          <a:xfrm>
            <a:off x="3231931" y="2878667"/>
            <a:ext cx="118450" cy="17809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628673" y="2772080"/>
            <a:ext cx="652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/>
              <a:t>fixed on</a:t>
            </a:r>
          </a:p>
          <a:p>
            <a:r>
              <a:rPr lang="en-US" altLang="ja-JP" sz="1000" dirty="0" smtClean="0"/>
              <a:t>the table</a:t>
            </a:r>
            <a:endParaRPr kumimoji="1" lang="ja-JP" altLang="en-US" sz="10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272690" y="2742565"/>
            <a:ext cx="652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/>
              <a:t>fixed on</a:t>
            </a:r>
          </a:p>
          <a:p>
            <a:r>
              <a:rPr lang="en-US" altLang="ja-JP" sz="1000" dirty="0" smtClean="0"/>
              <a:t>the table</a:t>
            </a:r>
            <a:endParaRPr kumimoji="1" lang="ja-JP" altLang="en-US" sz="1000" dirty="0"/>
          </a:p>
        </p:txBody>
      </p:sp>
      <p:sp>
        <p:nvSpPr>
          <p:cNvPr id="35" name="片側の 2 つの角を切り取った四角形 34"/>
          <p:cNvSpPr/>
          <p:nvPr/>
        </p:nvSpPr>
        <p:spPr>
          <a:xfrm>
            <a:off x="2557517" y="3573517"/>
            <a:ext cx="674414" cy="212292"/>
          </a:xfrm>
          <a:prstGeom prst="snip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tx1"/>
                </a:solidFill>
              </a:rPr>
              <a:t>cover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2503" y="1636387"/>
            <a:ext cx="2325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B1 clean room</a:t>
            </a:r>
            <a:endParaRPr kumimoji="1" lang="ja-JP" altLang="en-US" sz="28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710621" y="1792191"/>
            <a:ext cx="68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/>
              <a:t>cable</a:t>
            </a:r>
          </a:p>
          <a:p>
            <a:pPr algn="ctr"/>
            <a:r>
              <a:rPr kumimoji="1" lang="en-US" altLang="ja-JP" sz="1200" dirty="0" smtClean="0"/>
              <a:t>window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56267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Safety interlock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213" y="1270058"/>
            <a:ext cx="7848600" cy="523123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We had a small accident:</a:t>
            </a:r>
          </a:p>
          <a:p>
            <a:pPr lvl="1"/>
            <a:r>
              <a:rPr kumimoji="1" lang="en-US" altLang="ja-JP" dirty="0" smtClean="0"/>
              <a:t>CO2 system was turned off while the heater to the dummy load was kept on.</a:t>
            </a:r>
          </a:p>
          <a:p>
            <a:pPr lvl="1"/>
            <a:r>
              <a:rPr lang="en-US" altLang="ja-JP" dirty="0" smtClean="0"/>
              <a:t>Fortunately, </a:t>
            </a:r>
            <a:r>
              <a:rPr lang="en-US" altLang="ja-JP" dirty="0"/>
              <a:t>before smoke or </a:t>
            </a:r>
            <a:r>
              <a:rPr lang="en-US" altLang="ja-JP" dirty="0" smtClean="0"/>
              <a:t>fire, w</a:t>
            </a:r>
            <a:r>
              <a:rPr kumimoji="1" lang="en-US" altLang="ja-JP" dirty="0" smtClean="0"/>
              <a:t>e notice it with a bad smell from the load.</a:t>
            </a:r>
          </a:p>
          <a:p>
            <a:pPr lvl="1"/>
            <a:r>
              <a:rPr kumimoji="1" lang="en-US" altLang="ja-JP" dirty="0" smtClean="0"/>
              <a:t>The same accident happened when Lukas tested the system.</a:t>
            </a:r>
          </a:p>
          <a:p>
            <a:r>
              <a:rPr kumimoji="1" lang="en-US" altLang="ja-JP" dirty="0" smtClean="0"/>
              <a:t>Possible solutions:</a:t>
            </a:r>
          </a:p>
          <a:p>
            <a:pPr lvl="1"/>
            <a:r>
              <a:rPr lang="en-US" altLang="ja-JP" dirty="0" smtClean="0"/>
              <a:t>Interlock signal from the temperature sensor on the load.</a:t>
            </a:r>
          </a:p>
          <a:p>
            <a:pPr lvl="2"/>
            <a:r>
              <a:rPr lang="en-US" altLang="ja-JP" dirty="0" smtClean="0"/>
              <a:t>We will implement it soon.</a:t>
            </a:r>
          </a:p>
          <a:p>
            <a:pPr lvl="1"/>
            <a:r>
              <a:rPr kumimoji="1" lang="en-US" altLang="ja-JP" dirty="0" smtClean="0"/>
              <a:t>Interlock signal from the open CO2 system</a:t>
            </a:r>
          </a:p>
          <a:p>
            <a:pPr lvl="2"/>
            <a:r>
              <a:rPr kumimoji="1" lang="en-US" altLang="ja-JP" dirty="0" smtClean="0"/>
              <a:t>Currently, </a:t>
            </a:r>
            <a:r>
              <a:rPr lang="en-US" altLang="ja-JP" dirty="0" smtClean="0"/>
              <a:t>there is no such output from the system, which indicates whether the system is running properly or not.</a:t>
            </a:r>
          </a:p>
          <a:p>
            <a:pPr lvl="2"/>
            <a:r>
              <a:rPr lang="en-US" altLang="ja-JP" dirty="0" smtClean="0"/>
              <a:t>It is good that </a:t>
            </a:r>
            <a:r>
              <a:rPr lang="en-US" altLang="ja-JP" dirty="0"/>
              <a:t>the system has </a:t>
            </a:r>
            <a:r>
              <a:rPr lang="en-US" altLang="ja-JP" dirty="0" smtClean="0"/>
              <a:t>such output for safety purpose, and this makes the system simple.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841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Cooling capability</a:t>
            </a:r>
          </a:p>
          <a:p>
            <a:pPr lvl="1"/>
            <a:r>
              <a:rPr lang="en-US" altLang="ja-JP" dirty="0" smtClean="0"/>
              <a:t>Even flow rate of 2.2 g/s shows excellent cooling performance.</a:t>
            </a:r>
          </a:p>
          <a:p>
            <a:r>
              <a:rPr lang="en-US" altLang="ja-JP" dirty="0" smtClean="0"/>
              <a:t>Stability in automatic-mode operation.</a:t>
            </a:r>
          </a:p>
          <a:p>
            <a:pPr lvl="1"/>
            <a:r>
              <a:rPr lang="en-US" altLang="ja-JP" dirty="0" smtClean="0"/>
              <a:t>Flow rate: excellent stability</a:t>
            </a:r>
          </a:p>
          <a:p>
            <a:pPr lvl="1"/>
            <a:r>
              <a:rPr lang="en-US" altLang="ja-JP" dirty="0" smtClean="0"/>
              <a:t>Temperature: At least needs 17min. and 4 kg CO2 until the stabilization. Moreover, we cannot achieve -20 degrees.</a:t>
            </a:r>
          </a:p>
          <a:p>
            <a:pPr lvl="2"/>
            <a:r>
              <a:rPr lang="en-US" altLang="ja-JP" dirty="0" smtClean="0"/>
              <a:t>Temperature control as well as flow rate control would be preferable.</a:t>
            </a:r>
          </a:p>
          <a:p>
            <a:r>
              <a:rPr lang="en-US" altLang="ja-JP" dirty="0" smtClean="0"/>
              <a:t>Flow rate during the test</a:t>
            </a:r>
          </a:p>
          <a:p>
            <a:pPr lvl="1"/>
            <a:r>
              <a:rPr kumimoji="1" lang="en-US" altLang="ja-JP" dirty="0" smtClean="0"/>
              <a:t>4.0 g/s </a:t>
            </a:r>
            <a:r>
              <a:rPr lang="en-US" altLang="ja-JP" dirty="0" smtClean="0"/>
              <a:t>seems the best considering the test time and CO2 consumption.</a:t>
            </a:r>
            <a:endParaRPr kumimoji="1" lang="en-US" altLang="ja-JP" dirty="0" smtClean="0"/>
          </a:p>
          <a:p>
            <a:r>
              <a:rPr kumimoji="1" lang="en-US" altLang="ja-JP" dirty="0" smtClean="0"/>
              <a:t>System setup in B1</a:t>
            </a:r>
          </a:p>
          <a:p>
            <a:pPr lvl="1"/>
            <a:r>
              <a:rPr lang="en-US" altLang="ja-JP" dirty="0" smtClean="0"/>
              <a:t>Now ongoing. Setup will finish by the end of Oct.</a:t>
            </a:r>
            <a:endParaRPr kumimoji="1" lang="en-US" altLang="ja-JP" dirty="0" smtClean="0"/>
          </a:p>
          <a:p>
            <a:r>
              <a:rPr lang="en-US" altLang="ja-JP" dirty="0" smtClean="0"/>
              <a:t>Interlock system</a:t>
            </a:r>
          </a:p>
          <a:p>
            <a:pPr lvl="1"/>
            <a:r>
              <a:rPr kumimoji="1" lang="en-US" altLang="ja-JP" dirty="0" smtClean="0"/>
              <a:t>We will implement an interlock system based on temperature sensors.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88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Open CO2 system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>
          <a:xfrm>
            <a:off x="326571" y="1412875"/>
            <a:ext cx="4257524" cy="4897438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Open CO2 cooling system developed by HEPHY</a:t>
            </a:r>
          </a:p>
          <a:p>
            <a:r>
              <a:rPr kumimoji="1" lang="en-US" altLang="ja-JP" dirty="0" smtClean="0"/>
              <a:t>O(100W) cooling power</a:t>
            </a:r>
          </a:p>
          <a:p>
            <a:r>
              <a:rPr lang="en-US" altLang="ja-JP" dirty="0" smtClean="0"/>
              <a:t>Li-CO2 is supplied by bottles outside.</a:t>
            </a:r>
          </a:p>
          <a:p>
            <a:r>
              <a:rPr lang="en-US" altLang="ja-JP" dirty="0" smtClean="0"/>
              <a:t>Automatic control of </a:t>
            </a:r>
            <a:r>
              <a:rPr lang="en-US" altLang="ja-JP" dirty="0"/>
              <a:t>the CO2 flow </a:t>
            </a:r>
            <a:r>
              <a:rPr lang="en-US" altLang="ja-JP" dirty="0" smtClean="0"/>
              <a:t>rate is implemented. But </a:t>
            </a:r>
            <a:r>
              <a:rPr lang="en-US" altLang="ja-JP" dirty="0"/>
              <a:t>not CO2 temperature (= CO2 pressure</a:t>
            </a:r>
            <a:r>
              <a:rPr lang="en-US" altLang="ja-JP" dirty="0" smtClean="0"/>
              <a:t>) currently.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err="1" smtClean="0"/>
              <a:t>Naoya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Kambara</a:t>
            </a:r>
            <a:r>
              <a:rPr kumimoji="1" lang="en-US" altLang="ja-JP" dirty="0" smtClean="0"/>
              <a:t> (Tokyo University of Science</a:t>
            </a:r>
            <a:r>
              <a:rPr lang="en-US" altLang="ja-JP" dirty="0"/>
              <a:t>)</a:t>
            </a:r>
            <a:r>
              <a:rPr kumimoji="1" lang="en-US" altLang="ja-JP" dirty="0" smtClean="0"/>
              <a:t> is studying the system at KEK.</a:t>
            </a:r>
          </a:p>
        </p:txBody>
      </p:sp>
      <p:grpSp>
        <p:nvGrpSpPr>
          <p:cNvPr id="8" name="図形グループ 7"/>
          <p:cNvGrpSpPr/>
          <p:nvPr/>
        </p:nvGrpSpPr>
        <p:grpSpPr>
          <a:xfrm>
            <a:off x="4717143" y="1826382"/>
            <a:ext cx="4342190" cy="3991428"/>
            <a:chOff x="2269243" y="0"/>
            <a:chExt cx="6874757" cy="6858000"/>
          </a:xfrm>
        </p:grpSpPr>
        <p:pic>
          <p:nvPicPr>
            <p:cNvPr id="9" name="図 8" descr="Page 27, object 8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243" y="0"/>
              <a:ext cx="6874757" cy="6858000"/>
            </a:xfrm>
            <a:prstGeom prst="rect">
              <a:avLst/>
            </a:prstGeom>
          </p:spPr>
        </p:pic>
        <p:pic>
          <p:nvPicPr>
            <p:cNvPr id="10" name="図 9" descr="Object 9.tif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243" y="0"/>
              <a:ext cx="6874757" cy="6858000"/>
            </a:xfrm>
            <a:prstGeom prst="rect">
              <a:avLst/>
            </a:prstGeom>
          </p:spPr>
        </p:pic>
      </p:grpSp>
      <p:sp>
        <p:nvSpPr>
          <p:cNvPr id="12" name="日付プレースホルダー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44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13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CO2 phase </a:t>
            </a:r>
            <a:r>
              <a:rPr kumimoji="1" lang="en-US" altLang="ja-JP" dirty="0" err="1" smtClean="0"/>
              <a:t>diagramf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7" name="図 6" descr="CO2相図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3" t="7432" r="8687" b="9589"/>
          <a:stretch/>
        </p:blipFill>
        <p:spPr>
          <a:xfrm>
            <a:off x="834571" y="1282097"/>
            <a:ext cx="7505870" cy="52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6171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Temperature </a:t>
            </a:r>
            <a:r>
              <a:rPr kumimoji="1" lang="en-US" altLang="ja-JP" sz="3600" dirty="0" smtClean="0"/>
              <a:t>Drift</a:t>
            </a:r>
            <a:endParaRPr kumimoji="1" lang="ja-JP" altLang="en-US" sz="36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5" t="8566" r="8727" b="2767"/>
          <a:stretch/>
        </p:blipFill>
        <p:spPr>
          <a:xfrm>
            <a:off x="3488612" y="841366"/>
            <a:ext cx="3450660" cy="248332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0" t="9081" r="8728" b="2509"/>
          <a:stretch/>
        </p:blipFill>
        <p:spPr>
          <a:xfrm>
            <a:off x="44836" y="869166"/>
            <a:ext cx="3457878" cy="24761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5" t="8824" r="8912" b="2509"/>
          <a:stretch/>
        </p:blipFill>
        <p:spPr>
          <a:xfrm>
            <a:off x="17839" y="3598699"/>
            <a:ext cx="3457878" cy="248331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0" t="8566" r="8913" b="2767"/>
          <a:stretch/>
        </p:blipFill>
        <p:spPr>
          <a:xfrm>
            <a:off x="3503051" y="3585786"/>
            <a:ext cx="3436221" cy="248332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338517" y="548680"/>
            <a:ext cx="82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1.0</a:t>
            </a:r>
            <a:r>
              <a:rPr lang="ja-JP" altLang="en-US" dirty="0"/>
              <a:t> </a:t>
            </a:r>
            <a:r>
              <a:rPr lang="en-US" altLang="ja-JP" dirty="0" smtClean="0"/>
              <a:t>g/s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21493" y="524490"/>
            <a:ext cx="82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en-US" altLang="ja-JP" dirty="0" smtClean="0"/>
              <a:t>.0</a:t>
            </a:r>
            <a:r>
              <a:rPr lang="ja-JP" altLang="en-US" dirty="0" smtClean="0"/>
              <a:t> </a:t>
            </a:r>
            <a:r>
              <a:rPr lang="en-US" altLang="ja-JP" dirty="0" smtClean="0"/>
              <a:t>g/s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31087" y="3284984"/>
            <a:ext cx="82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kumimoji="1" lang="en-US" altLang="ja-JP" dirty="0" smtClean="0"/>
              <a:t>.0</a:t>
            </a:r>
            <a:r>
              <a:rPr lang="ja-JP" altLang="en-US" dirty="0" smtClean="0"/>
              <a:t> </a:t>
            </a:r>
            <a:r>
              <a:rPr lang="en-US" altLang="ja-JP" dirty="0" smtClean="0"/>
              <a:t>g/s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93501" y="3260794"/>
            <a:ext cx="82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.0</a:t>
            </a:r>
            <a:r>
              <a:rPr lang="ja-JP" altLang="en-US" dirty="0" smtClean="0"/>
              <a:t> </a:t>
            </a:r>
            <a:r>
              <a:rPr lang="en-US" altLang="ja-JP" dirty="0" smtClean="0"/>
              <a:t>g/s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1560" y="6044354"/>
            <a:ext cx="7996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Equilibrium temperature is about -10 degrees for all flow rates.</a:t>
            </a:r>
            <a:endParaRPr kumimoji="1" lang="ja-JP" altLang="en-US" sz="2400" dirty="0"/>
          </a:p>
        </p:txBody>
      </p:sp>
      <p:grpSp>
        <p:nvGrpSpPr>
          <p:cNvPr id="20" name="グループ化 17"/>
          <p:cNvGrpSpPr/>
          <p:nvPr/>
        </p:nvGrpSpPr>
        <p:grpSpPr>
          <a:xfrm>
            <a:off x="7039656" y="1940508"/>
            <a:ext cx="2104344" cy="877304"/>
            <a:chOff x="8147248" y="1557354"/>
            <a:chExt cx="2104344" cy="8773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604448" y="1557354"/>
              <a:ext cx="1647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before heat load</a:t>
              </a:r>
              <a:endParaRPr kumimoji="1" lang="en-US" altLang="ja-JP" sz="1600" dirty="0" smtClean="0"/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8147248" y="1772816"/>
              <a:ext cx="457200" cy="0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8147248" y="2120978"/>
              <a:ext cx="4572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8147248" y="2434658"/>
              <a:ext cx="457200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/>
          <p:cNvSpPr txBox="1"/>
          <p:nvPr/>
        </p:nvSpPr>
        <p:spPr>
          <a:xfrm>
            <a:off x="7492021" y="2310618"/>
            <a:ext cx="164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after heat load</a:t>
            </a:r>
            <a:endParaRPr kumimoji="1" lang="en-US" altLang="ja-JP" sz="1600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487186" y="2608158"/>
            <a:ext cx="16471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after heat ex. 2</a:t>
            </a:r>
            <a:r>
              <a:rPr lang="en-US" altLang="ja-JP" sz="1600" baseline="30000" dirty="0" smtClean="0"/>
              <a:t>nd</a:t>
            </a:r>
            <a:r>
              <a:rPr lang="en-US" altLang="ja-JP" sz="1600" dirty="0" smtClean="0"/>
              <a:t> line</a:t>
            </a:r>
            <a:endParaRPr kumimoji="1" lang="en-US" altLang="ja-JP" sz="1600" dirty="0" smtClean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28673" y="2772080"/>
            <a:ext cx="652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/>
              <a:t>fixed on</a:t>
            </a:r>
          </a:p>
          <a:p>
            <a:r>
              <a:rPr lang="en-US" altLang="ja-JP" sz="1000" dirty="0" smtClean="0"/>
              <a:t>the table</a:t>
            </a:r>
            <a:endParaRPr kumimoji="1" lang="ja-JP" altLang="en-US" sz="10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99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System Flow Diagram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7" name="図 6" descr="Screen Shot 2016-09-11 at 14.57.2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797" y="1288919"/>
            <a:ext cx="6815994" cy="516466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886476" y="1252634"/>
            <a:ext cx="1064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= SVD ladders</a:t>
            </a:r>
            <a:endParaRPr kumimoji="1" lang="ja-JP" altLang="en-US" sz="12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94667" y="3362478"/>
            <a:ext cx="986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/>
              <a:t>safety valve 1</a:t>
            </a:r>
            <a:endParaRPr kumimoji="1" lang="ja-JP" altLang="en-US" sz="11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64584" y="2910116"/>
            <a:ext cx="986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/>
              <a:t>safety valve 2</a:t>
            </a:r>
            <a:endParaRPr kumimoji="1" lang="ja-JP" altLang="en-US" sz="11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97080" y="4852611"/>
            <a:ext cx="986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/>
              <a:t>safety valve 3</a:t>
            </a:r>
            <a:endParaRPr kumimoji="1" lang="ja-JP" altLang="en-US" sz="11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66582" y="2119088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temp.</a:t>
            </a:r>
            <a:endParaRPr kumimoji="1" lang="en-US" altLang="ja-JP" sz="1100" b="1" dirty="0" smtClean="0"/>
          </a:p>
          <a:p>
            <a:r>
              <a:rPr lang="en-US" altLang="ja-JP" sz="1100" b="1" dirty="0" smtClean="0"/>
              <a:t>monitor</a:t>
            </a:r>
            <a:r>
              <a:rPr kumimoji="1" lang="en-US" altLang="ja-JP" sz="1100" b="1" dirty="0" smtClean="0"/>
              <a:t> </a:t>
            </a:r>
            <a:r>
              <a:rPr lang="en-US" altLang="ja-JP" sz="1100" b="1" dirty="0"/>
              <a:t>1</a:t>
            </a:r>
            <a:endParaRPr kumimoji="1" lang="ja-JP" altLang="en-US" sz="11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67020" y="2126348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pressure</a:t>
            </a:r>
            <a:endParaRPr kumimoji="1" lang="en-US" altLang="ja-JP" sz="1100" b="1" dirty="0" smtClean="0"/>
          </a:p>
          <a:p>
            <a:r>
              <a:rPr lang="en-US" altLang="ja-JP" sz="1100" b="1" dirty="0" smtClean="0"/>
              <a:t>monitor</a:t>
            </a:r>
            <a:r>
              <a:rPr kumimoji="1" lang="en-US" altLang="ja-JP" sz="1100" b="1" dirty="0" smtClean="0"/>
              <a:t> </a:t>
            </a:r>
            <a:r>
              <a:rPr lang="en-US" altLang="ja-JP" sz="1100" b="1" dirty="0"/>
              <a:t>1</a:t>
            </a:r>
            <a:endParaRPr kumimoji="1" lang="ja-JP" altLang="en-US" sz="11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43174" y="2119097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>
                <a:solidFill>
                  <a:srgbClr val="000000"/>
                </a:solidFill>
              </a:rPr>
              <a:t>pressure</a:t>
            </a:r>
            <a:endParaRPr kumimoji="1" lang="en-US" altLang="ja-JP" sz="1100" b="1" dirty="0" smtClean="0">
              <a:solidFill>
                <a:srgbClr val="000000"/>
              </a:solidFill>
            </a:endParaRPr>
          </a:p>
          <a:p>
            <a:r>
              <a:rPr lang="en-US" altLang="ja-JP" sz="1100" b="1" dirty="0" smtClean="0">
                <a:solidFill>
                  <a:srgbClr val="000000"/>
                </a:solidFill>
              </a:rPr>
              <a:t>monitor</a:t>
            </a:r>
            <a:r>
              <a:rPr kumimoji="1" lang="en-US" altLang="ja-JP" sz="1100" b="1" dirty="0" smtClean="0">
                <a:solidFill>
                  <a:srgbClr val="000000"/>
                </a:solidFill>
              </a:rPr>
              <a:t> 2</a:t>
            </a:r>
            <a:endParaRPr kumimoji="1" lang="ja-JP" altLang="en-US" sz="1100" b="1" dirty="0">
              <a:solidFill>
                <a:srgbClr val="0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482183" y="2111837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>
                <a:solidFill>
                  <a:srgbClr val="000000"/>
                </a:solidFill>
              </a:rPr>
              <a:t>temp.</a:t>
            </a:r>
            <a:endParaRPr kumimoji="1" lang="en-US" altLang="ja-JP" sz="1100" b="1" dirty="0" smtClean="0">
              <a:solidFill>
                <a:srgbClr val="000000"/>
              </a:solidFill>
            </a:endParaRPr>
          </a:p>
          <a:p>
            <a:r>
              <a:rPr lang="en-US" altLang="ja-JP" sz="1100" b="1" dirty="0" smtClean="0">
                <a:solidFill>
                  <a:srgbClr val="000000"/>
                </a:solidFill>
              </a:rPr>
              <a:t>monitor</a:t>
            </a:r>
            <a:r>
              <a:rPr kumimoji="1" lang="en-US" altLang="ja-JP" sz="1100" b="1" dirty="0" smtClean="0">
                <a:solidFill>
                  <a:srgbClr val="000000"/>
                </a:solidFill>
              </a:rPr>
              <a:t> </a:t>
            </a:r>
            <a:r>
              <a:rPr lang="en-US" altLang="ja-JP" sz="1100" b="1" dirty="0" smtClean="0">
                <a:solidFill>
                  <a:srgbClr val="000000"/>
                </a:solidFill>
              </a:rPr>
              <a:t>2</a:t>
            </a:r>
            <a:endParaRPr kumimoji="1" lang="ja-JP" altLang="en-US" sz="1100" b="1" dirty="0">
              <a:solidFill>
                <a:srgbClr val="0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27631" y="3624088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temp.</a:t>
            </a:r>
            <a:endParaRPr kumimoji="1" lang="en-US" altLang="ja-JP" sz="1100" b="1" dirty="0" smtClean="0"/>
          </a:p>
          <a:p>
            <a:r>
              <a:rPr lang="en-US" altLang="ja-JP" sz="1100" b="1" dirty="0" smtClean="0"/>
              <a:t>monitor</a:t>
            </a:r>
            <a:r>
              <a:rPr kumimoji="1" lang="en-US" altLang="ja-JP" sz="1100" b="1" dirty="0" smtClean="0"/>
              <a:t> </a:t>
            </a:r>
            <a:r>
              <a:rPr lang="en-US" altLang="ja-JP" sz="1100" b="1" dirty="0"/>
              <a:t>3</a:t>
            </a:r>
            <a:endParaRPr kumimoji="1" lang="ja-JP" altLang="en-US" sz="11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27631" y="5003598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temp.</a:t>
            </a:r>
            <a:endParaRPr kumimoji="1" lang="en-US" altLang="ja-JP" sz="1100" b="1" dirty="0" smtClean="0"/>
          </a:p>
          <a:p>
            <a:r>
              <a:rPr lang="en-US" altLang="ja-JP" sz="1100" b="1" dirty="0" smtClean="0"/>
              <a:t>monitor</a:t>
            </a:r>
            <a:r>
              <a:rPr kumimoji="1" lang="en-US" altLang="ja-JP" sz="1100" b="1" dirty="0" smtClean="0"/>
              <a:t> 4</a:t>
            </a:r>
            <a:endParaRPr kumimoji="1" lang="ja-JP" altLang="en-US" sz="11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59100" y="4852611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pressure</a:t>
            </a:r>
            <a:endParaRPr kumimoji="1" lang="en-US" altLang="ja-JP" sz="1100" b="1" dirty="0" smtClean="0"/>
          </a:p>
          <a:p>
            <a:r>
              <a:rPr lang="en-US" altLang="ja-JP" sz="1100" b="1" dirty="0" smtClean="0"/>
              <a:t>monitor</a:t>
            </a:r>
            <a:r>
              <a:rPr kumimoji="1" lang="en-US" altLang="ja-JP" sz="1100" b="1" dirty="0" smtClean="0"/>
              <a:t> 3</a:t>
            </a:r>
            <a:endParaRPr kumimoji="1" lang="ja-JP" altLang="en-US" sz="1100" b="1" dirty="0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1991501" y="3062870"/>
            <a:ext cx="1490682" cy="1209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3518468" y="3074966"/>
            <a:ext cx="0" cy="137608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3518468" y="4414763"/>
            <a:ext cx="1625452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958586" y="3982431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/>
              <a:t>flow meter</a:t>
            </a:r>
            <a:endParaRPr kumimoji="1" lang="ja-JP" altLang="en-US" sz="1100" b="1" dirty="0"/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5733840" y="4414763"/>
            <a:ext cx="628255" cy="0"/>
          </a:xfrm>
          <a:prstGeom prst="straightConnector1">
            <a:avLst/>
          </a:prstGeom>
          <a:ln>
            <a:solidFill>
              <a:srgbClr val="BF9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V="1">
            <a:off x="6362095" y="2126348"/>
            <a:ext cx="0" cy="228841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>
            <a:off x="4797277" y="2126348"/>
            <a:ext cx="1564818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 flipV="1">
            <a:off x="2546414" y="2111837"/>
            <a:ext cx="1833638" cy="1451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2546414" y="2126348"/>
            <a:ext cx="0" cy="211769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2723004" y="2583603"/>
            <a:ext cx="788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>
                <a:solidFill>
                  <a:srgbClr val="000000"/>
                </a:solidFill>
              </a:rPr>
              <a:t>heat</a:t>
            </a:r>
          </a:p>
          <a:p>
            <a:r>
              <a:rPr lang="en-US" altLang="ja-JP" sz="1100" b="1" dirty="0" smtClean="0">
                <a:solidFill>
                  <a:srgbClr val="000000"/>
                </a:solidFill>
              </a:rPr>
              <a:t>exchanger</a:t>
            </a:r>
            <a:endParaRPr kumimoji="1" lang="ja-JP" altLang="en-US" sz="1100" b="1" dirty="0">
              <a:solidFill>
                <a:srgbClr val="000000"/>
              </a:solidFill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2546414" y="4852611"/>
            <a:ext cx="0" cy="83215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>
            <a:off x="2546414" y="5684762"/>
            <a:ext cx="2715015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5730890" y="5684762"/>
            <a:ext cx="6312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6362095" y="5783350"/>
            <a:ext cx="215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exhausted to outside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566848" y="2655651"/>
            <a:ext cx="2088382" cy="73866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1">
                    <a:lumMod val="50000"/>
                  </a:schemeClr>
                </a:solidFill>
              </a:rPr>
              <a:t>almost room temperature</a:t>
            </a:r>
          </a:p>
          <a:p>
            <a:r>
              <a:rPr kumimoji="1" lang="en-US" altLang="ja-JP" sz="1400" dirty="0" smtClean="0">
                <a:solidFill>
                  <a:schemeClr val="accent1">
                    <a:lumMod val="50000"/>
                  </a:schemeClr>
                </a:solidFill>
              </a:rPr>
              <a:t>w/ bottle pressure</a:t>
            </a:r>
          </a:p>
          <a:p>
            <a:r>
              <a:rPr lang="en-US" altLang="ja-JP" sz="1400" dirty="0" smtClean="0">
                <a:solidFill>
                  <a:schemeClr val="accent1">
                    <a:lumMod val="50000"/>
                  </a:schemeClr>
                </a:solidFill>
              </a:rPr>
              <a:t>liquid state</a:t>
            </a:r>
            <a:endParaRPr kumimoji="1" lang="ja-JP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430452" y="1689791"/>
            <a:ext cx="1890173" cy="738664"/>
          </a:xfrm>
          <a:prstGeom prst="rect">
            <a:avLst/>
          </a:prstGeom>
          <a:noFill/>
          <a:ln>
            <a:solidFill>
              <a:srgbClr val="BF9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-20 deg. ~ -10 deg.</a:t>
            </a:r>
          </a:p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w/ controlled pressure.</a:t>
            </a:r>
          </a:p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2-phase mixture</a:t>
            </a:r>
            <a:endParaRPr kumimoji="1" lang="ja-JP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724478" y="4884416"/>
            <a:ext cx="2088382" cy="738664"/>
          </a:xfrm>
          <a:prstGeom prst="rect">
            <a:avLst/>
          </a:prstGeom>
          <a:solidFill>
            <a:schemeClr val="bg1"/>
          </a:solidFill>
          <a:ln>
            <a:solidFill>
              <a:srgbClr val="BF9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almost room temperature</a:t>
            </a:r>
            <a:endParaRPr kumimoji="1" lang="en-US" altLang="ja-JP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w/ air pressure.</a:t>
            </a:r>
          </a:p>
          <a:p>
            <a:r>
              <a:rPr kumimoji="1"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gas state</a:t>
            </a:r>
            <a:endParaRPr kumimoji="1" lang="ja-JP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07131" y="5520626"/>
            <a:ext cx="2088382" cy="738664"/>
          </a:xfrm>
          <a:prstGeom prst="rect">
            <a:avLst/>
          </a:prstGeom>
          <a:solidFill>
            <a:schemeClr val="bg1"/>
          </a:solidFill>
          <a:ln>
            <a:solidFill>
              <a:srgbClr val="BF9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almost room temperature</a:t>
            </a:r>
            <a:endParaRPr kumimoji="1" lang="en-US" altLang="ja-JP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w/ control pressure.</a:t>
            </a:r>
          </a:p>
          <a:p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</a:rPr>
              <a:t>gas state</a:t>
            </a:r>
            <a:endParaRPr kumimoji="1" lang="ja-JP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3" name="直線矢印コネクタ 52"/>
          <p:cNvCxnSpPr>
            <a:stCxn id="26" idx="3"/>
          </p:cNvCxnSpPr>
          <p:nvPr/>
        </p:nvCxnSpPr>
        <p:spPr>
          <a:xfrm>
            <a:off x="4797277" y="4113236"/>
            <a:ext cx="346643" cy="1308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stCxn id="26" idx="3"/>
          </p:cNvCxnSpPr>
          <p:nvPr/>
        </p:nvCxnSpPr>
        <p:spPr>
          <a:xfrm>
            <a:off x="4797277" y="4113236"/>
            <a:ext cx="346643" cy="1170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4699015" y="3685169"/>
            <a:ext cx="1124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6"/>
                </a:solidFill>
              </a:rPr>
              <a:t>feedback</a:t>
            </a:r>
          </a:p>
          <a:p>
            <a:r>
              <a:rPr lang="en-US" altLang="ja-JP" sz="1200" dirty="0" smtClean="0">
                <a:solidFill>
                  <a:schemeClr val="accent6"/>
                </a:solidFill>
              </a:rPr>
              <a:t>(in auto-mode)</a:t>
            </a:r>
            <a:endParaRPr kumimoji="1" lang="ja-JP" altLang="en-US" sz="1200" dirty="0">
              <a:solidFill>
                <a:schemeClr val="accent6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1931026" y="3908492"/>
            <a:ext cx="41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</a:rPr>
              <a:t>T3</a:t>
            </a:r>
            <a:endParaRPr lang="ja-JP" altLang="en-US" dirty="0"/>
          </a:p>
        </p:txBody>
      </p:sp>
      <p:sp>
        <p:nvSpPr>
          <p:cNvPr id="58" name="正方形/長方形 57"/>
          <p:cNvSpPr/>
          <p:nvPr/>
        </p:nvSpPr>
        <p:spPr>
          <a:xfrm>
            <a:off x="5615867" y="1478564"/>
            <a:ext cx="41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00"/>
                </a:solidFill>
              </a:rPr>
              <a:t>T1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3407044" y="1478564"/>
            <a:ext cx="41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accent6"/>
                </a:solidFill>
              </a:rPr>
              <a:t>T2</a:t>
            </a:r>
            <a:endParaRPr lang="ja-JP" altLang="en-US" dirty="0">
              <a:solidFill>
                <a:schemeClr val="accent6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2747194" y="3340027"/>
            <a:ext cx="41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T0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755222" y="3062870"/>
            <a:ext cx="763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smtClean="0">
                <a:solidFill>
                  <a:srgbClr val="000000"/>
                </a:solidFill>
              </a:rPr>
              <a:t>temp.</a:t>
            </a:r>
            <a:endParaRPr kumimoji="1" lang="en-US" altLang="ja-JP" sz="1100" b="1" dirty="0" smtClean="0">
              <a:solidFill>
                <a:srgbClr val="000000"/>
              </a:solidFill>
            </a:endParaRPr>
          </a:p>
          <a:p>
            <a:r>
              <a:rPr lang="en-US" altLang="ja-JP" sz="1100" b="1" dirty="0" smtClean="0">
                <a:solidFill>
                  <a:srgbClr val="000000"/>
                </a:solidFill>
              </a:rPr>
              <a:t>monitor</a:t>
            </a:r>
            <a:r>
              <a:rPr kumimoji="1" lang="en-US" altLang="ja-JP" sz="1100" b="1" dirty="0" smtClean="0">
                <a:solidFill>
                  <a:srgbClr val="000000"/>
                </a:solidFill>
              </a:rPr>
              <a:t> 0</a:t>
            </a:r>
            <a:endParaRPr kumimoji="1" lang="ja-JP" altLang="en-US" sz="11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0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CO2 cooling system setup at KEK B1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314476" y="4523617"/>
            <a:ext cx="8677139" cy="1942063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From 1 CO2 bottle, about </a:t>
            </a:r>
            <a:r>
              <a:rPr lang="en-US" altLang="ja-JP" dirty="0"/>
              <a:t>20kg CO2 is available for the CO2 </a:t>
            </a:r>
            <a:r>
              <a:rPr lang="en-US" altLang="ja-JP" dirty="0" smtClean="0"/>
              <a:t>system</a:t>
            </a:r>
          </a:p>
          <a:p>
            <a:pPr lvl="1"/>
            <a:r>
              <a:rPr lang="en-US" altLang="ja-JP" dirty="0" smtClean="0"/>
              <a:t>(actual amount of CO2 inside the bottle is 30kg)</a:t>
            </a:r>
            <a:r>
              <a:rPr lang="en-US" altLang="ja-JP" dirty="0"/>
              <a:t>.</a:t>
            </a:r>
          </a:p>
          <a:p>
            <a:r>
              <a:rPr lang="en-US" altLang="ja-JP" dirty="0" smtClean="0"/>
              <a:t>Currently, once one CO2 bottle gets empty, we have to switch off the CO2 cooling system, connect to another bottle, and then restart the CO2 system.</a:t>
            </a:r>
            <a:endParaRPr lang="en-US" altLang="ja-JP" dirty="0"/>
          </a:p>
          <a:p>
            <a:r>
              <a:rPr lang="en-US" altLang="ja-JP" dirty="0" smtClean="0"/>
              <a:t>In future, we will implement switching </a:t>
            </a:r>
            <a:r>
              <a:rPr lang="en-US" altLang="ja-JP" dirty="0" smtClean="0"/>
              <a:t>valves, which enable us continuous switching </a:t>
            </a:r>
            <a:r>
              <a:rPr lang="en-US" altLang="ja-JP" dirty="0" smtClean="0"/>
              <a:t>the </a:t>
            </a:r>
            <a:r>
              <a:rPr lang="en-US" altLang="ja-JP" dirty="0" smtClean="0"/>
              <a:t>bottles without stop of the system.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862" y="1427237"/>
            <a:ext cx="4590144" cy="3060096"/>
          </a:xfrm>
          <a:prstGeom prst="rect">
            <a:avLst/>
          </a:prstGeom>
        </p:spPr>
      </p:pic>
      <p:pic>
        <p:nvPicPr>
          <p:cNvPr id="9" name="図 8" descr="IMG_509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44030" y="1936413"/>
            <a:ext cx="3061103" cy="204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Requirements </a:t>
            </a:r>
            <a:r>
              <a:rPr lang="en-US" altLang="ja-JP" dirty="0" smtClean="0"/>
              <a:t>on the open CO2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213" y="1352964"/>
            <a:ext cx="7848600" cy="5087959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Role of the open CO2 system</a:t>
            </a:r>
          </a:p>
          <a:p>
            <a:pPr lvl="1"/>
            <a:r>
              <a:rPr kumimoji="1" lang="en-US" altLang="ja-JP" b="1" dirty="0" smtClean="0"/>
              <a:t>Cooling test during SVD ladder mount.</a:t>
            </a:r>
            <a:r>
              <a:rPr kumimoji="1" lang="en-US" altLang="ja-JP" dirty="0" smtClean="0"/>
              <a:t> (highest priority)</a:t>
            </a:r>
          </a:p>
          <a:p>
            <a:pPr lvl="2"/>
            <a:r>
              <a:rPr lang="en-US" altLang="ja-JP" dirty="0" smtClean="0"/>
              <a:t>Test thermal conductance between </a:t>
            </a:r>
            <a:r>
              <a:rPr lang="en-US" altLang="ja-JP" dirty="0" err="1" smtClean="0"/>
              <a:t>endmounts</a:t>
            </a:r>
            <a:r>
              <a:rPr lang="en-US" altLang="ja-JP" dirty="0" smtClean="0"/>
              <a:t>/bridges and </a:t>
            </a:r>
            <a:r>
              <a:rPr lang="en-US" altLang="ja-JP" dirty="0" err="1" smtClean="0"/>
              <a:t>Endrings</a:t>
            </a:r>
            <a:r>
              <a:rPr lang="en-US" altLang="ja-JP" dirty="0" smtClean="0"/>
              <a:t>.</a:t>
            </a:r>
          </a:p>
          <a:p>
            <a:pPr lvl="2"/>
            <a:r>
              <a:rPr kumimoji="1" lang="en-US" altLang="ja-JP" dirty="0" smtClean="0"/>
              <a:t>Test thermal conductance between ORIGAMI cooling pipes and APV25 chips (through </a:t>
            </a:r>
            <a:r>
              <a:rPr kumimoji="1" lang="en-US" altLang="ja-JP" dirty="0" err="1" smtClean="0"/>
              <a:t>Keratherms</a:t>
            </a:r>
            <a:r>
              <a:rPr kumimoji="1" lang="en-US" altLang="ja-JP" dirty="0" smtClean="0"/>
              <a:t>).</a:t>
            </a:r>
          </a:p>
          <a:p>
            <a:pPr lvl="1"/>
            <a:r>
              <a:rPr lang="en-US" altLang="ja-JP" dirty="0" smtClean="0"/>
              <a:t>Test SVD ladder performance under the cooling down (secondary priority)</a:t>
            </a:r>
          </a:p>
          <a:p>
            <a:pPr lvl="2"/>
            <a:r>
              <a:rPr kumimoji="1" lang="en-US" altLang="ja-JP" dirty="0" smtClean="0"/>
              <a:t>Mechanical deformation study under the cooling</a:t>
            </a:r>
          </a:p>
          <a:p>
            <a:pPr lvl="3"/>
            <a:r>
              <a:rPr lang="en-US" altLang="ja-JP" dirty="0" smtClean="0"/>
              <a:t>DESY is also performing this study with dummy ladders, but check it with a real ladder (class-C) is preferable.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Possibly, study of S/N ratio improvement (</a:t>
            </a:r>
            <a:r>
              <a:rPr kumimoji="1" lang="en-US" altLang="ja-JP" dirty="0" smtClean="0"/>
              <a:t>Maybe w/ class-B- ladder).</a:t>
            </a:r>
          </a:p>
          <a:p>
            <a:r>
              <a:rPr kumimoji="1" lang="en-US" altLang="ja-JP" dirty="0" smtClean="0"/>
              <a:t>Requirements</a:t>
            </a:r>
          </a:p>
          <a:p>
            <a:pPr lvl="1"/>
            <a:r>
              <a:rPr kumimoji="1" lang="en-US" altLang="ja-JP" dirty="0" smtClean="0"/>
              <a:t>100W cooling capability</a:t>
            </a:r>
          </a:p>
          <a:p>
            <a:pPr lvl="2"/>
            <a:r>
              <a:rPr lang="en-US" altLang="ja-JP" dirty="0" smtClean="0"/>
              <a:t>Total power dissipation from ORIGAMI APV25s in half L6 ladders (the largest unit in the cooling test): </a:t>
            </a:r>
            <a:br>
              <a:rPr lang="en-US" altLang="ja-JP" dirty="0" smtClean="0"/>
            </a:br>
            <a:r>
              <a:rPr lang="en-US" altLang="ja-JP" dirty="0" smtClean="0"/>
              <a:t>8[ladders] x 30[APV25s/ladder] x 0.4[W/APV25] = 96[W]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Stabilities in temperature and CO2 flow control</a:t>
            </a:r>
          </a:p>
          <a:p>
            <a:pPr lvl="1"/>
            <a:r>
              <a:rPr kumimoji="1" lang="en-US" altLang="ja-JP" dirty="0" smtClean="0"/>
              <a:t>Reasonable CO2 gas consumption</a:t>
            </a:r>
          </a:p>
          <a:p>
            <a:pPr lvl="1"/>
            <a:r>
              <a:rPr lang="en-US" altLang="ja-JP" dirty="0" smtClean="0"/>
              <a:t>Reasonable </a:t>
            </a:r>
            <a:r>
              <a:rPr kumimoji="1" lang="en-US" altLang="ja-JP" dirty="0" smtClean="0"/>
              <a:t>test time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693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Stability of Flow Rate (Deviations in Flow Rate)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26" t="5657" b="2575"/>
          <a:stretch/>
        </p:blipFill>
        <p:spPr>
          <a:xfrm>
            <a:off x="114400" y="980728"/>
            <a:ext cx="4385592" cy="2592288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4" t="5353" b="3922"/>
          <a:stretch/>
        </p:blipFill>
        <p:spPr>
          <a:xfrm>
            <a:off x="4529448" y="1052736"/>
            <a:ext cx="4507047" cy="25202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3" t="5429" b="3948"/>
          <a:stretch/>
        </p:blipFill>
        <p:spPr>
          <a:xfrm>
            <a:off x="132723" y="3963354"/>
            <a:ext cx="4349936" cy="26037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4" t="5879" b="4598"/>
          <a:stretch/>
        </p:blipFill>
        <p:spPr>
          <a:xfrm>
            <a:off x="4529447" y="3958674"/>
            <a:ext cx="4507047" cy="2608380"/>
          </a:xfrm>
          <a:prstGeom prst="rect">
            <a:avLst/>
          </a:prstGeom>
        </p:spPr>
      </p:pic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005475"/>
              </p:ext>
            </p:extLst>
          </p:nvPr>
        </p:nvGraphicFramePr>
        <p:xfrm>
          <a:off x="107504" y="620687"/>
          <a:ext cx="8928992" cy="6007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5320"/>
                <a:gridCol w="4533672"/>
              </a:tblGrid>
              <a:tr h="2160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flow</a:t>
                      </a:r>
                      <a:r>
                        <a:rPr kumimoji="1" lang="en-US" altLang="ja-JP" sz="1800" baseline="0" dirty="0" smtClean="0">
                          <a:solidFill>
                            <a:schemeClr val="tx1"/>
                          </a:solidFill>
                        </a:rPr>
                        <a:t> rate:</a:t>
                      </a: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1.0 g/s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flow</a:t>
                      </a:r>
                      <a:r>
                        <a:rPr kumimoji="1" lang="en-US" altLang="ja-JP" sz="1800" baseline="0" dirty="0" smtClean="0">
                          <a:solidFill>
                            <a:schemeClr val="tx1"/>
                          </a:solidFill>
                        </a:rPr>
                        <a:t> rate</a:t>
                      </a: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2.0 g/s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97849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7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/>
                        <a:t>flow</a:t>
                      </a:r>
                      <a:r>
                        <a:rPr kumimoji="1" lang="en-US" altLang="ja-JP" sz="1800" b="1" baseline="0" dirty="0" smtClean="0"/>
                        <a:t> rate:</a:t>
                      </a:r>
                      <a:r>
                        <a:rPr kumimoji="1" lang="ja-JP" altLang="en-US" sz="1800" b="1" dirty="0" smtClean="0"/>
                        <a:t> </a:t>
                      </a:r>
                      <a:r>
                        <a:rPr kumimoji="1" lang="en-US" altLang="ja-JP" sz="1800" b="1" dirty="0" smtClean="0"/>
                        <a:t>3.0 g/s</a:t>
                      </a:r>
                      <a:endParaRPr kumimoji="1" lang="ja-JP" altLang="en-US" sz="1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/>
                        <a:t>flow</a:t>
                      </a:r>
                      <a:r>
                        <a:rPr kumimoji="1" lang="en-US" altLang="ja-JP" sz="1800" b="1" baseline="0" dirty="0" smtClean="0"/>
                        <a:t> rate:</a:t>
                      </a:r>
                      <a:r>
                        <a:rPr kumimoji="1" lang="ja-JP" altLang="en-US" sz="1800" b="1" dirty="0" smtClean="0"/>
                        <a:t> </a:t>
                      </a:r>
                      <a:r>
                        <a:rPr kumimoji="1" lang="en-US" altLang="ja-JP" sz="1800" b="1" dirty="0" smtClean="0"/>
                        <a:t>4.0 g/s</a:t>
                      </a:r>
                      <a:endParaRPr kumimoji="1" lang="ja-JP" altLang="en-US" sz="1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67845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4523613" y="6555943"/>
            <a:ext cx="446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system </a:t>
            </a:r>
            <a:r>
              <a:rPr lang="en-US" altLang="ja-JP" dirty="0" smtClean="0"/>
              <a:t>was operated in automatic mode.</a:t>
            </a:r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97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Cooling Capability Test (Setup)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7384" y="1412875"/>
            <a:ext cx="4853567" cy="4897438"/>
          </a:xfrm>
        </p:spPr>
        <p:txBody>
          <a:bodyPr/>
          <a:lstStyle/>
          <a:p>
            <a:r>
              <a:rPr kumimoji="1" lang="en-US" altLang="ja-JP" dirty="0" smtClean="0"/>
              <a:t>Voltage supply applies a load on the test pipe directly.</a:t>
            </a:r>
          </a:p>
          <a:p>
            <a:pPr lvl="1"/>
            <a:r>
              <a:rPr lang="en-US" altLang="ja-JP" dirty="0" smtClean="0"/>
              <a:t>Pipe: SUS304, OD: 1.6mm, ID: 1.4mm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Voltage supply: max. </a:t>
            </a:r>
            <a:r>
              <a:rPr lang="en-US" altLang="ja-JP" dirty="0" smtClean="0"/>
              <a:t>20V, max. 20A (max. 400W)</a:t>
            </a:r>
          </a:p>
          <a:p>
            <a:r>
              <a:rPr lang="en-US" altLang="ja-JP" dirty="0" smtClean="0"/>
              <a:t>The resistance of the pipe limit the power up to about 260W.</a:t>
            </a:r>
            <a:endParaRPr kumimoji="1" lang="en-US" altLang="ja-JP" dirty="0" smtClean="0"/>
          </a:p>
          <a:p>
            <a:r>
              <a:rPr lang="en-US" altLang="ja-JP" dirty="0" smtClean="0"/>
              <a:t>Monitor pipe temperature with a sensor on the pipe.</a:t>
            </a:r>
          </a:p>
          <a:p>
            <a:endParaRPr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158" y="2046499"/>
            <a:ext cx="3725332" cy="248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6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Cooling Capability Test </a:t>
            </a:r>
            <a:r>
              <a:rPr lang="en-US" altLang="ja-JP" dirty="0" smtClean="0"/>
              <a:t>(Results)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213" y="4639258"/>
            <a:ext cx="7866931" cy="167105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We tested flow rates of 4 g/s, 3 g/s, and 2.2 g/s under a heat load of 100W.</a:t>
            </a:r>
          </a:p>
          <a:p>
            <a:r>
              <a:rPr kumimoji="1" lang="en-US" altLang="ja-JP" dirty="0" smtClean="0"/>
              <a:t>In any flow rates, there are no difference in T1 and T2.</a:t>
            </a:r>
          </a:p>
          <a:p>
            <a:pPr lvl="1"/>
            <a:r>
              <a:rPr lang="en-US" altLang="ja-JP" dirty="0" smtClean="0">
                <a:sym typeface="Wingdings"/>
              </a:rPr>
              <a:t> Still cooling power was remaining after the heat load.</a:t>
            </a:r>
          </a:p>
          <a:p>
            <a:r>
              <a:rPr kumimoji="1" lang="en-US" altLang="ja-JP" dirty="0" smtClean="0">
                <a:sym typeface="Wingdings"/>
              </a:rPr>
              <a:t>But pipe temperatures become lower for higher mass flow.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8</a:t>
            </a:fld>
            <a:endParaRPr kumimoji="1" lang="ja-JP" altLang="en-US"/>
          </a:p>
        </p:txBody>
      </p:sp>
      <p:grpSp>
        <p:nvGrpSpPr>
          <p:cNvPr id="35" name="図形グループ 34"/>
          <p:cNvGrpSpPr/>
          <p:nvPr/>
        </p:nvGrpSpPr>
        <p:grpSpPr>
          <a:xfrm>
            <a:off x="201765" y="1134190"/>
            <a:ext cx="4683113" cy="3517163"/>
            <a:chOff x="55376" y="1134190"/>
            <a:chExt cx="4683113" cy="3517163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33" t="8484" r="6592" b="5389"/>
            <a:stretch/>
          </p:blipFill>
          <p:spPr>
            <a:xfrm>
              <a:off x="387198" y="1347149"/>
              <a:ext cx="4124911" cy="2730344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4079234" y="3950046"/>
              <a:ext cx="6592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time [s]</a:t>
              </a:r>
              <a:endParaRPr kumimoji="1" lang="ja-JP" altLang="en-US" sz="12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16200000">
              <a:off x="-270076" y="1628774"/>
              <a:ext cx="1266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temperature [℃]</a:t>
              </a:r>
              <a:endParaRPr kumimoji="1" lang="ja-JP" altLang="en-US" sz="12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207198" y="1352917"/>
              <a:ext cx="1673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Flow rate: 3 g/s</a:t>
              </a:r>
              <a:endParaRPr kumimoji="1" lang="ja-JP" altLang="en-US" b="1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941297" y="1808888"/>
              <a:ext cx="1236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000FF"/>
                  </a:solidFill>
                </a:rPr>
                <a:t>T0: </a:t>
              </a:r>
            </a:p>
            <a:p>
              <a:r>
                <a:rPr lang="en-US" altLang="ja-JP" sz="1200" b="1" dirty="0" smtClean="0">
                  <a:solidFill>
                    <a:srgbClr val="0000FF"/>
                  </a:solidFill>
                </a:rPr>
                <a:t>(heat ex. 1</a:t>
              </a:r>
              <a:r>
                <a:rPr lang="en-US" altLang="ja-JP" sz="1200" b="1" baseline="30000" dirty="0" smtClean="0">
                  <a:solidFill>
                    <a:srgbClr val="0000FF"/>
                  </a:solidFill>
                </a:rPr>
                <a:t>st</a:t>
              </a:r>
              <a:r>
                <a:rPr lang="en-US" altLang="ja-JP" sz="1200" b="1" dirty="0" smtClean="0">
                  <a:solidFill>
                    <a:srgbClr val="0000FF"/>
                  </a:solidFill>
                </a:rPr>
                <a:t> out)</a:t>
              </a:r>
              <a:endParaRPr kumimoji="1" lang="ja-JP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412295" y="2774533"/>
              <a:ext cx="8795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chemeClr val="accent1"/>
                  </a:solidFill>
                </a:rPr>
                <a:t>pipe</a:t>
              </a:r>
              <a:r>
                <a:rPr lang="en-US" altLang="ja-JP" sz="1200" b="1" dirty="0">
                  <a:solidFill>
                    <a:schemeClr val="accent1"/>
                  </a:solidFill>
                </a:rPr>
                <a:t> </a:t>
              </a:r>
              <a:r>
                <a:rPr lang="en-US" altLang="ja-JP" sz="1200" b="1" dirty="0" smtClean="0">
                  <a:solidFill>
                    <a:schemeClr val="accent1"/>
                  </a:solidFill>
                </a:rPr>
                <a:t>temp.</a:t>
              </a:r>
              <a:endParaRPr kumimoji="1" lang="en-US" altLang="ja-JP" sz="1200" b="1" dirty="0" smtClean="0">
                <a:solidFill>
                  <a:schemeClr val="accent1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62956" y="2272643"/>
              <a:ext cx="1278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1200" b="1" dirty="0" smtClean="0">
                  <a:solidFill>
                    <a:schemeClr val="accent5"/>
                  </a:solidFill>
                </a:rPr>
                <a:t>T3:</a:t>
              </a:r>
            </a:p>
            <a:p>
              <a:pPr algn="r"/>
              <a:r>
                <a:rPr lang="en-US" altLang="ja-JP" sz="1200" b="1" dirty="0" smtClean="0">
                  <a:solidFill>
                    <a:schemeClr val="accent5"/>
                  </a:solidFill>
                </a:rPr>
                <a:t>(heat ex. 2</a:t>
              </a:r>
              <a:r>
                <a:rPr lang="en-US" altLang="ja-JP" sz="1200" b="1" baseline="30000" dirty="0" smtClean="0">
                  <a:solidFill>
                    <a:schemeClr val="accent5"/>
                  </a:solidFill>
                </a:rPr>
                <a:t>nd</a:t>
              </a:r>
              <a:r>
                <a:rPr lang="en-US" altLang="ja-JP" sz="1200" b="1" dirty="0" smtClean="0">
                  <a:solidFill>
                    <a:schemeClr val="accent5"/>
                  </a:solidFill>
                </a:rPr>
                <a:t> out)</a:t>
              </a:r>
              <a:endParaRPr kumimoji="1" lang="en-US" altLang="ja-JP" sz="1200" b="1" dirty="0" smtClean="0">
                <a:solidFill>
                  <a:schemeClr val="accent5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712797" y="3463636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/>
                <a:t>T1:</a:t>
              </a:r>
            </a:p>
            <a:p>
              <a:r>
                <a:rPr lang="en-US" altLang="ja-JP" sz="1200" b="1" dirty="0" smtClean="0"/>
                <a:t>(before heat load)</a:t>
              </a:r>
              <a:endParaRPr kumimoji="1" lang="en-US" altLang="ja-JP" sz="1200" b="1" dirty="0" smtClean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317760" y="3232803"/>
              <a:ext cx="12276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chemeClr val="accent6"/>
                  </a:solidFill>
                </a:rPr>
                <a:t>T2:</a:t>
              </a:r>
            </a:p>
            <a:p>
              <a:r>
                <a:rPr lang="en-US" altLang="ja-JP" sz="1200" b="1" dirty="0" smtClean="0">
                  <a:solidFill>
                    <a:schemeClr val="accent6"/>
                  </a:solidFill>
                </a:rPr>
                <a:t>(after heat load)</a:t>
              </a:r>
              <a:endParaRPr kumimoji="1" lang="en-US" altLang="ja-JP" sz="1200" b="1" dirty="0" smtClean="0">
                <a:solidFill>
                  <a:schemeClr val="accent6"/>
                </a:solidFill>
              </a:endParaRPr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 flipV="1">
              <a:off x="617437" y="4077493"/>
              <a:ext cx="0" cy="2624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55376" y="4315800"/>
              <a:ext cx="16356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 smtClean="0"/>
                <a:t>start CO2 system running</a:t>
              </a:r>
              <a:endParaRPr kumimoji="1" lang="ja-JP" altLang="en-US" sz="1100" dirty="0"/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V="1">
              <a:off x="3442884" y="4095798"/>
              <a:ext cx="0" cy="2624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2588797" y="4389743"/>
              <a:ext cx="16875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 smtClean="0"/>
                <a:t>turn on 100W heater here</a:t>
              </a:r>
              <a:endParaRPr kumimoji="1" lang="ja-JP" altLang="en-US" sz="1100" dirty="0"/>
            </a:p>
          </p:txBody>
        </p:sp>
        <p:cxnSp>
          <p:nvCxnSpPr>
            <p:cNvPr id="27" name="直線コネクタ 26"/>
            <p:cNvCxnSpPr/>
            <p:nvPr/>
          </p:nvCxnSpPr>
          <p:spPr>
            <a:xfrm flipV="1">
              <a:off x="3442884" y="1722249"/>
              <a:ext cx="0" cy="2203052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>
              <a:off x="617437" y="4251235"/>
              <a:ext cx="2825447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>
              <a:off x="3481769" y="4251235"/>
              <a:ext cx="92403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1711131" y="4203297"/>
              <a:ext cx="8711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100" dirty="0" smtClean="0"/>
                <a:t>heater is off</a:t>
              </a:r>
              <a:endParaRPr kumimoji="1" lang="ja-JP" altLang="en-US" sz="11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514006" y="4209182"/>
              <a:ext cx="8629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100" dirty="0" smtClean="0"/>
                <a:t>heater is on</a:t>
              </a:r>
              <a:endParaRPr kumimoji="1" lang="ja-JP" altLang="en-US" sz="1100" dirty="0"/>
            </a:p>
          </p:txBody>
        </p:sp>
      </p:grpSp>
      <p:graphicFrame>
        <p:nvGraphicFramePr>
          <p:cNvPr id="36" name="表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27310"/>
              </p:ext>
            </p:extLst>
          </p:nvPr>
        </p:nvGraphicFramePr>
        <p:xfrm>
          <a:off x="4884878" y="1976545"/>
          <a:ext cx="4040817" cy="1595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445"/>
                <a:gridCol w="1664483"/>
                <a:gridCol w="1615889"/>
              </a:tblGrid>
              <a:tr h="45321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flow rate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[g/s]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pipe temp. [℃]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w/o load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pipe temp.</a:t>
                      </a:r>
                      <a:r>
                        <a:rPr kumimoji="1" lang="en-US" altLang="ja-JP" sz="1200" baseline="0" dirty="0" smtClean="0"/>
                        <a:t> [℃]</a:t>
                      </a:r>
                      <a:endParaRPr kumimoji="1" lang="en-US" altLang="ja-JP" sz="1200" dirty="0" smtClean="0"/>
                    </a:p>
                    <a:p>
                      <a:pPr algn="ctr"/>
                      <a:r>
                        <a:rPr kumimoji="1" lang="en-US" altLang="ja-JP" sz="1200" dirty="0" smtClean="0"/>
                        <a:t>w/ 100W</a:t>
                      </a:r>
                      <a:r>
                        <a:rPr kumimoji="1" lang="en-US" altLang="ja-JP" sz="1200" baseline="0" dirty="0" smtClean="0"/>
                        <a:t> load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795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-17 … -16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-7 … -6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95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-5 … -4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 … 11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95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-7 … -6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 … 7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テキスト ボックス 37"/>
          <p:cNvSpPr txBox="1"/>
          <p:nvPr/>
        </p:nvSpPr>
        <p:spPr>
          <a:xfrm>
            <a:off x="5526689" y="1624222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Resulting pipe temperatures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796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 smtClean="0"/>
              <a:t>Comparison the results </a:t>
            </a:r>
            <a:r>
              <a:rPr lang="en-US" altLang="ja-JP" sz="3600" dirty="0" smtClean="0"/>
              <a:t>with before shipment</a:t>
            </a:r>
            <a:endParaRPr kumimoji="1" lang="ja-JP" altLang="en-US" sz="3600" dirty="0"/>
          </a:p>
        </p:txBody>
      </p:sp>
      <p:sp>
        <p:nvSpPr>
          <p:cNvPr id="19" name="コンテンツ プレースホルダー 18"/>
          <p:cNvSpPr>
            <a:spLocks noGrp="1"/>
          </p:cNvSpPr>
          <p:nvPr>
            <p:ph idx="1"/>
          </p:nvPr>
        </p:nvSpPr>
        <p:spPr>
          <a:xfrm>
            <a:off x="684213" y="5092648"/>
            <a:ext cx="7848600" cy="1409317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Results in 2.2 g/s shows good consistency with Lukas’s measurement and </a:t>
            </a:r>
            <a:r>
              <a:rPr lang="en-US" altLang="ja-JP" dirty="0" smtClean="0">
                <a:solidFill>
                  <a:schemeClr val="accent6"/>
                </a:solidFill>
              </a:rPr>
              <a:t>a enough cooling power for 100W load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But, Results in 3 g/s and 4 g/s are higher temperature than Lukas’s measurement and our 2.2 g/s result</a:t>
            </a:r>
            <a:r>
              <a:rPr kumimoji="1" lang="en-US" altLang="ja-JP" dirty="0" smtClean="0"/>
              <a:t>.</a:t>
            </a:r>
          </a:p>
          <a:p>
            <a:pPr lvl="1"/>
            <a:r>
              <a:rPr lang="en-US" altLang="ja-JP" dirty="0"/>
              <a:t>T</a:t>
            </a:r>
            <a:r>
              <a:rPr lang="en-US" altLang="ja-JP" dirty="0" smtClean="0"/>
              <a:t>hey looks inconsistent with our 2.2 g/s result.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kumimoji="1" lang="ja-JP" altLang="en-US" smtClean="0"/>
              <a:t>9</a:t>
            </a:fld>
            <a:endParaRPr kumimoji="1" lang="ja-JP" altLang="en-US"/>
          </a:p>
        </p:txBody>
      </p:sp>
      <p:grpSp>
        <p:nvGrpSpPr>
          <p:cNvPr id="29" name="図形グループ 28"/>
          <p:cNvGrpSpPr/>
          <p:nvPr/>
        </p:nvGrpSpPr>
        <p:grpSpPr>
          <a:xfrm>
            <a:off x="1295781" y="1276210"/>
            <a:ext cx="6450854" cy="3840629"/>
            <a:chOff x="1295781" y="1276210"/>
            <a:chExt cx="6450854" cy="3840629"/>
          </a:xfrm>
        </p:grpSpPr>
        <p:pic>
          <p:nvPicPr>
            <p:cNvPr id="9" name="図 8" descr="Screen Shot 2016-09-11 at 19.49.0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8146" y="1276210"/>
              <a:ext cx="6148489" cy="3840629"/>
            </a:xfrm>
            <a:prstGeom prst="rect">
              <a:avLst/>
            </a:prstGeom>
          </p:spPr>
        </p:pic>
        <p:sp>
          <p:nvSpPr>
            <p:cNvPr id="10" name="円/楕円 9"/>
            <p:cNvSpPr/>
            <p:nvPr/>
          </p:nvSpPr>
          <p:spPr>
            <a:xfrm>
              <a:off x="6427970" y="3919744"/>
              <a:ext cx="70141" cy="7279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5386578" y="3861514"/>
              <a:ext cx="70141" cy="7279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7073258" y="3296511"/>
              <a:ext cx="70141" cy="7279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427970" y="3199507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100W</a:t>
              </a:r>
              <a:endParaRPr kumimoji="1" lang="ja-JP" altLang="en-US" sz="12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702193" y="2178859"/>
              <a:ext cx="1547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Measurement (Lukas)</a:t>
              </a:r>
              <a:endParaRPr kumimoji="1" lang="ja-JP" altLang="en-US" sz="1200" dirty="0"/>
            </a:p>
          </p:txBody>
        </p:sp>
        <p:sp>
          <p:nvSpPr>
            <p:cNvPr id="16" name="左中かっこ 15"/>
            <p:cNvSpPr/>
            <p:nvPr/>
          </p:nvSpPr>
          <p:spPr>
            <a:xfrm>
              <a:off x="6205505" y="1799693"/>
              <a:ext cx="108498" cy="1085817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7068423" y="3049776"/>
              <a:ext cx="70141" cy="7279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536825" y="2936129"/>
              <a:ext cx="402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0W</a:t>
              </a:r>
              <a:endParaRPr kumimoji="1" lang="ja-JP" altLang="en-US" sz="1200" dirty="0"/>
            </a:p>
          </p:txBody>
        </p:sp>
        <p:sp>
          <p:nvSpPr>
            <p:cNvPr id="22" name="左中かっこ 21"/>
            <p:cNvSpPr/>
            <p:nvPr/>
          </p:nvSpPr>
          <p:spPr>
            <a:xfrm>
              <a:off x="6212765" y="2975943"/>
              <a:ext cx="101238" cy="500563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520768" y="3061007"/>
              <a:ext cx="17563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Measurement (</a:t>
              </a:r>
              <a:r>
                <a:rPr lang="en-US" altLang="ja-JP" sz="1200" dirty="0" err="1" smtClean="0"/>
                <a:t>Kambara</a:t>
              </a:r>
              <a:r>
                <a:rPr lang="en-US" altLang="ja-JP" sz="1200" dirty="0" smtClean="0"/>
                <a:t>)</a:t>
              </a:r>
              <a:endParaRPr kumimoji="1" lang="ja-JP" altLang="en-US" sz="1200" dirty="0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6423135" y="4096334"/>
              <a:ext cx="70141" cy="7279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5390225" y="4055214"/>
              <a:ext cx="70141" cy="7279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4587120" y="4231804"/>
              <a:ext cx="70141" cy="7279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4583473" y="4086484"/>
              <a:ext cx="70141" cy="7279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295781" y="1294193"/>
              <a:ext cx="2886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Pipe temperature w/ heater</a:t>
              </a:r>
              <a:endParaRPr kumimoji="1" lang="ja-JP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9105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ference_Katsuro">
  <a:themeElements>
    <a:clrScheme name="Katsuro-Presentation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FFC000"/>
      </a:accent1>
      <a:accent2>
        <a:srgbClr val="0070C0"/>
      </a:accent2>
      <a:accent3>
        <a:srgbClr val="FFFF00"/>
      </a:accent3>
      <a:accent4>
        <a:srgbClr val="92D050"/>
      </a:accent4>
      <a:accent5>
        <a:srgbClr val="00B050"/>
      </a:accent5>
      <a:accent6>
        <a:srgbClr val="FF0000"/>
      </a:accent6>
      <a:hlink>
        <a:srgbClr val="33CC33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kios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BCEB1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3E3D5"/>
        </a:accent5>
        <a:accent6>
          <a:srgbClr val="2D5C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B727"/>
        </a:accent1>
        <a:accent2>
          <a:srgbClr val="4F78BA"/>
        </a:accent2>
        <a:accent3>
          <a:srgbClr val="FFFFFF"/>
        </a:accent3>
        <a:accent4>
          <a:srgbClr val="000000"/>
        </a:accent4>
        <a:accent5>
          <a:srgbClr val="FFD8AC"/>
        </a:accent5>
        <a:accent6>
          <a:srgbClr val="476CA8"/>
        </a:accent6>
        <a:hlink>
          <a:srgbClr val="93CE4C"/>
        </a:hlink>
        <a:folHlink>
          <a:srgbClr val="FF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DDD7"/>
        </a:accent1>
        <a:accent2>
          <a:srgbClr val="4454CE"/>
        </a:accent2>
        <a:accent3>
          <a:srgbClr val="FFFFFF"/>
        </a:accent3>
        <a:accent4>
          <a:srgbClr val="000000"/>
        </a:accent4>
        <a:accent5>
          <a:srgbClr val="B7EBE8"/>
        </a:accent5>
        <a:accent6>
          <a:srgbClr val="3D4BBA"/>
        </a:accent6>
        <a:hlink>
          <a:srgbClr val="9999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Conference_Katsuro.thmx</Template>
  <TotalTime>2124</TotalTime>
  <Words>2351</Words>
  <Application>Microsoft Macintosh PowerPoint</Application>
  <PresentationFormat>画面に合わせる (4:3)</PresentationFormat>
  <Paragraphs>413</Paragraphs>
  <Slides>22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Conference_Katsuro</vt:lpstr>
      <vt:lpstr>Experience with the open CO2 system @ KEK</vt:lpstr>
      <vt:lpstr>Open CO2 system</vt:lpstr>
      <vt:lpstr>System Flow Diagram</vt:lpstr>
      <vt:lpstr>CO2 cooling system setup at KEK B1</vt:lpstr>
      <vt:lpstr>Requirements on the open CO2 system</vt:lpstr>
      <vt:lpstr>Stability of Flow Rate (Deviations in Flow Rate)</vt:lpstr>
      <vt:lpstr>Cooling Capability Test (Setup)</vt:lpstr>
      <vt:lpstr>Cooling Capability Test (Results)</vt:lpstr>
      <vt:lpstr>Comparison the results with before shipment</vt:lpstr>
      <vt:lpstr>Reasons of the inconsistency</vt:lpstr>
      <vt:lpstr>Control of CO2 Temperature</vt:lpstr>
      <vt:lpstr>CO2 Temperature Control Scheme</vt:lpstr>
      <vt:lpstr>Flow rates in MV1-MV2 map</vt:lpstr>
      <vt:lpstr>Pressure in MV1-MV2 map</vt:lpstr>
      <vt:lpstr>Solution for CO2 temperature control</vt:lpstr>
      <vt:lpstr>Time and CO2 consumption</vt:lpstr>
      <vt:lpstr>Future open CO2 system setup in clean room</vt:lpstr>
      <vt:lpstr>Safety interlock system</vt:lpstr>
      <vt:lpstr>Summary</vt:lpstr>
      <vt:lpstr>backup</vt:lpstr>
      <vt:lpstr>CO2 phase diagramf</vt:lpstr>
      <vt:lpstr>Temperature Drift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Nakamura Katsuro</dc:creator>
  <cp:lastModifiedBy>Nakamura Katsuro</cp:lastModifiedBy>
  <cp:revision>343</cp:revision>
  <dcterms:created xsi:type="dcterms:W3CDTF">2016-09-11T05:25:31Z</dcterms:created>
  <dcterms:modified xsi:type="dcterms:W3CDTF">2016-09-13T15:34:58Z</dcterms:modified>
</cp:coreProperties>
</file>