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375" r:id="rId4"/>
    <p:sldId id="376" r:id="rId5"/>
    <p:sldId id="381" r:id="rId6"/>
    <p:sldId id="394" r:id="rId7"/>
    <p:sldId id="395" r:id="rId8"/>
    <p:sldId id="399" r:id="rId9"/>
    <p:sldId id="400" r:id="rId10"/>
    <p:sldId id="397" r:id="rId11"/>
    <p:sldId id="398" r:id="rId12"/>
    <p:sldId id="401" r:id="rId13"/>
    <p:sldId id="380" r:id="rId14"/>
  </p:sldIdLst>
  <p:sldSz cx="9144000" cy="6858000" type="screen4x3"/>
  <p:notesSz cx="9875838" cy="6670675"/>
  <p:defaultTextStyle>
    <a:defPPr>
      <a:defRPr lang="en-US"/>
    </a:defPPr>
    <a:lvl1pPr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1pPr>
    <a:lvl2pPr marL="4572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2pPr>
    <a:lvl3pPr marL="9144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3pPr>
    <a:lvl4pPr marL="13716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4pPr>
    <a:lvl5pPr marL="1828800" algn="ctr" rtl="0" fontAlgn="base">
      <a:lnSpc>
        <a:spcPct val="80000"/>
      </a:lnSpc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000" i="1" kern="1200">
        <a:solidFill>
          <a:srgbClr val="7979FF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07B"/>
    <a:srgbClr val="0099FF"/>
    <a:srgbClr val="D630BE"/>
    <a:srgbClr val="33CCFF"/>
    <a:srgbClr val="66CCFF"/>
    <a:srgbClr val="66FFFF"/>
    <a:srgbClr val="2A1BEB"/>
    <a:srgbClr val="00FF00"/>
    <a:srgbClr val="DBD9E7"/>
    <a:srgbClr val="AF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64" autoAdjust="0"/>
  </p:normalViewPr>
  <p:slideViewPr>
    <p:cSldViewPr>
      <p:cViewPr>
        <p:scale>
          <a:sx n="117" d="100"/>
          <a:sy n="117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482" y="-90"/>
      </p:cViewPr>
      <p:guideLst>
        <p:guide orient="horz" pos="2102"/>
        <p:guide pos="31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2BC351F-6E91-460D-BE32-C19826B4870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300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975" y="1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t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0250" y="500063"/>
            <a:ext cx="3335338" cy="250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35950"/>
            <a:ext cx="4280862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l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975" y="6335950"/>
            <a:ext cx="4278511" cy="3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40" tIns="47270" rIns="94540" bIns="47270" numCol="1" anchor="b" anchorCtr="0" compatLnSpc="1">
            <a:prstTxWarp prst="textNoShape">
              <a:avLst/>
            </a:prstTxWarp>
          </a:bodyPr>
          <a:lstStyle>
            <a:lvl1pPr algn="r" defTabSz="945533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803D7F9-FAF6-443E-B929-0F0EFB9553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867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F89624-3956-4CD4-B125-7C25D80E57E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349" y="3168517"/>
            <a:ext cx="7901141" cy="3001695"/>
          </a:xfrm>
          <a:prstGeom prst="rect">
            <a:avLst/>
          </a:prstGeom>
          <a:noFill/>
          <a:ln/>
        </p:spPr>
        <p:txBody>
          <a:bodyPr lIns="91998" tIns="45999" rIns="91998" bIns="45999"/>
          <a:lstStyle/>
          <a:p>
            <a:pPr eaLnBrk="1" hangingPunct="1"/>
            <a:endParaRPr lang="es-ES_tradn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>
          <a:xfrm>
            <a:off x="987425" y="3168650"/>
            <a:ext cx="7900988" cy="3001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03D7F9-FAF6-443E-B929-0F0EFB9553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5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685800"/>
            <a:ext cx="7623175" cy="1752600"/>
          </a:xfrm>
        </p:spPr>
        <p:txBody>
          <a:bodyPr/>
          <a:lstStyle>
            <a:lvl1pPr>
              <a:defRPr sz="3800" baseline="0">
                <a:solidFill>
                  <a:srgbClr val="2A1BEB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cambiar el estilo de título	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solidFill>
                  <a:srgbClr val="B1EBA5"/>
                </a:solidFill>
                <a:latin typeface="Calibri" pitchFamily="34" charset="0"/>
              </a:defRPr>
            </a:lvl1pPr>
          </a:lstStyle>
          <a:p>
            <a:r>
              <a:rPr lang="es-ES_tradnl" altLang="en-US" dirty="0"/>
              <a:t>Haga clic para modificar el estilo de subtítulo del patrón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0A9A-8E4E-4AFB-9D1A-F003B1F357B4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7150"/>
            <a:ext cx="2057400" cy="60737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7150"/>
            <a:ext cx="6019800" cy="60737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49CD-1180-4CB2-9AF6-62624542419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50"/>
            <a:ext cx="73914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F90BD-82AF-4BA6-8AF4-E2685C1A08B2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86800" y="6400800"/>
            <a:ext cx="533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fld id="{6FE4F4B8-546B-4655-8B7D-7E5F0E211980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400800"/>
            <a:ext cx="67056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3929789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r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086600" cy="1155700"/>
          </a:xfrm>
        </p:spPr>
        <p:txBody>
          <a:bodyPr/>
          <a:lstStyle>
            <a:lvl1pPr>
              <a:defRPr sz="3600" cap="none" baseline="0">
                <a:solidFill>
                  <a:srgbClr val="AFAFFF"/>
                </a:solidFill>
              </a:defRPr>
            </a:lvl1pPr>
          </a:lstStyle>
          <a:p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título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800600"/>
          </a:xfrm>
        </p:spPr>
        <p:txBody>
          <a:bodyPr/>
          <a:lstStyle>
            <a:lvl1pPr>
              <a:buFont typeface="Calibri" pitchFamily="34" charset="0"/>
              <a:buChar char="—"/>
              <a:defRPr/>
            </a:lvl1pPr>
            <a:lvl2pPr>
              <a:buFont typeface="Calibri" pitchFamily="34" charset="0"/>
              <a:buChar char="_"/>
              <a:defRPr baseline="0">
                <a:solidFill>
                  <a:srgbClr val="AFAFFF"/>
                </a:solidFill>
              </a:defRPr>
            </a:lvl2pPr>
            <a:lvl3pPr marL="671512" indent="0">
              <a:buNone/>
              <a:defRPr/>
            </a:lvl3pPr>
            <a:lvl4pPr marL="1366837" indent="-342900">
              <a:buClr>
                <a:schemeClr val="tx1"/>
              </a:buClr>
              <a:buFont typeface="Wingdings" pitchFamily="2" charset="2"/>
              <a:buChar char="Ø"/>
              <a:defRPr baseline="0">
                <a:solidFill>
                  <a:srgbClr val="2A1BEB"/>
                </a:solidFill>
              </a:defRPr>
            </a:lvl4pPr>
          </a:lstStyle>
          <a:p>
            <a:pPr lvl="0"/>
            <a:r>
              <a:rPr lang="en-US" noProof="0" dirty="0" err="1" smtClean="0"/>
              <a:t>Haga</a:t>
            </a:r>
            <a:r>
              <a:rPr lang="en-US" noProof="0" dirty="0" smtClean="0"/>
              <a:t> </a:t>
            </a:r>
            <a:r>
              <a:rPr lang="en-US" noProof="0" dirty="0" err="1" smtClean="0"/>
              <a:t>clic</a:t>
            </a:r>
            <a:r>
              <a:rPr lang="en-US" noProof="0" dirty="0" smtClean="0"/>
              <a:t> </a:t>
            </a:r>
            <a:r>
              <a:rPr lang="en-US" noProof="0" dirty="0" err="1" smtClean="0"/>
              <a:t>para</a:t>
            </a:r>
            <a:r>
              <a:rPr lang="en-US" noProof="0" dirty="0" smtClean="0"/>
              <a:t> </a:t>
            </a:r>
            <a:r>
              <a:rPr lang="en-US" noProof="0" dirty="0" err="1" smtClean="0"/>
              <a:t>modificar</a:t>
            </a:r>
            <a:r>
              <a:rPr lang="en-US" noProof="0" dirty="0" smtClean="0"/>
              <a:t> el </a:t>
            </a:r>
            <a:r>
              <a:rPr lang="en-US" noProof="0" dirty="0" err="1" smtClean="0"/>
              <a:t>estilo</a:t>
            </a:r>
            <a:r>
              <a:rPr lang="en-US" noProof="0" dirty="0" smtClean="0"/>
              <a:t> de </a:t>
            </a:r>
            <a:r>
              <a:rPr lang="en-US" noProof="0" dirty="0" err="1" smtClean="0"/>
              <a:t>texto</a:t>
            </a:r>
            <a:r>
              <a:rPr lang="en-US" noProof="0" dirty="0" smtClean="0"/>
              <a:t> del </a:t>
            </a:r>
            <a:r>
              <a:rPr lang="en-US" noProof="0" dirty="0" err="1" smtClean="0"/>
              <a:t>patrón</a:t>
            </a:r>
            <a:endParaRPr lang="en-US" noProof="0" dirty="0" smtClean="0"/>
          </a:p>
          <a:p>
            <a:pPr lvl="1"/>
            <a:r>
              <a:rPr lang="en-US" noProof="0" dirty="0" smtClean="0"/>
              <a:t>Segundo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Tercer</a:t>
            </a:r>
            <a:r>
              <a:rPr lang="en-US" noProof="0" dirty="0" smtClean="0"/>
              <a:t> </a:t>
            </a:r>
            <a:r>
              <a:rPr lang="en-US" noProof="0" dirty="0" err="1" smtClean="0"/>
              <a:t>nivel</a:t>
            </a:r>
            <a:endParaRPr lang="en-US" noProof="0" dirty="0" smtClean="0"/>
          </a:p>
          <a:p>
            <a:pPr lvl="2"/>
            <a:endParaRPr lang="en-US" noProof="0" dirty="0" smtClean="0"/>
          </a:p>
          <a:p>
            <a:pPr lvl="2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1558" y="6340512"/>
            <a:ext cx="533400" cy="457200"/>
          </a:xfrm>
          <a:ln/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676400" y="6350560"/>
            <a:ext cx="6629400" cy="457200"/>
          </a:xfrm>
        </p:spPr>
        <p:txBody>
          <a:bodyPr/>
          <a:lstStyle>
            <a:lvl1pPr>
              <a:defRPr baseline="0">
                <a:solidFill>
                  <a:srgbClr val="7030A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pic>
        <p:nvPicPr>
          <p:cNvPr id="7" name="Picture 9" descr="ifca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8000" y="144627"/>
            <a:ext cx="863600" cy="115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01BB1-A4E5-4CEC-B091-8ACFFDAEC89A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DE43-9046-40B6-9ECD-6CF60B9EE82C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F61DB-E64A-4CB6-B58B-2F2F71CA86DB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81D0-A6CF-4285-99E9-6602BDE09BB5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69B5E-57AA-4CCE-B6AB-07EDB346C16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5902-2274-4511-8B80-8B310CDDAAD8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103AD-C0A3-401B-8E6F-D73B23F9D791}" type="slidenum">
              <a:rPr lang="es-ES_tradnl" altLang="en-US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 bwMode="auto">
          <a:xfrm>
            <a:off x="72000" y="72000"/>
            <a:ext cx="9000000" cy="63360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rgbClr val="AFA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150"/>
            <a:ext cx="7010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cambiar el estilo de título	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smtClean="0"/>
              <a:t>Haga clic para modificar el estilo de texto del patrón</a:t>
            </a:r>
          </a:p>
          <a:p>
            <a:pPr lvl="1"/>
            <a:r>
              <a:rPr lang="es-ES_tradnl" altLang="en-US" dirty="0" smtClean="0"/>
              <a:t>Segundo nivel</a:t>
            </a:r>
          </a:p>
          <a:p>
            <a:pPr lvl="2"/>
            <a:r>
              <a:rPr lang="es-ES_tradnl" altLang="en-US" dirty="0" smtClean="0"/>
              <a:t>Tercer nivel</a:t>
            </a:r>
          </a:p>
          <a:p>
            <a:pPr lvl="3"/>
            <a:r>
              <a:rPr lang="es-ES_tradnl" altLang="en-US" dirty="0" smtClean="0"/>
              <a:t>Cuarto nivel</a:t>
            </a:r>
          </a:p>
          <a:p>
            <a:pPr lvl="4"/>
            <a:r>
              <a:rPr lang="es-ES_tradnl" altLang="en-US" dirty="0" smtClean="0"/>
              <a:t>Quinto nivel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1952" y="6314552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baseline="0">
                <a:solidFill>
                  <a:srgbClr val="7030A0"/>
                </a:solidFill>
                <a:latin typeface="+mn-lt"/>
              </a:defRPr>
            </a:lvl1pPr>
          </a:lstStyle>
          <a:p>
            <a:pPr>
              <a:defRPr/>
            </a:pPr>
            <a:fld id="{729B781D-1B07-4E9C-8182-19D4D52035FB}" type="slidenum">
              <a:rPr lang="es-ES_tradnl" altLang="en-US" smtClean="0"/>
              <a:pPr>
                <a:defRPr/>
              </a:pPr>
              <a:t>‹Nº›</a:t>
            </a:fld>
            <a:endParaRPr lang="es-ES_tradnl" alt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47800" y="6324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i="0" cap="none" baseline="0" smtClean="0">
                <a:solidFill>
                  <a:srgbClr val="7030A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aseline="0">
          <a:solidFill>
            <a:srgbClr val="AFAFFF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3E58"/>
        </a:buClr>
        <a:buSzPct val="65000"/>
        <a:buFont typeface="Wingdings" pitchFamily="2" charset="2"/>
        <a:buChar char="n"/>
        <a:defRPr sz="3000">
          <a:solidFill>
            <a:srgbClr val="0E3E58"/>
          </a:solidFill>
          <a:latin typeface="Calibri" pitchFamily="34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47A4E3"/>
        </a:buClr>
        <a:buSzPct val="60000"/>
        <a:buFont typeface="Wingdings" pitchFamily="2" charset="2"/>
        <a:buChar char="q"/>
        <a:defRPr sz="2600">
          <a:solidFill>
            <a:srgbClr val="2A1BEB"/>
          </a:solidFill>
          <a:latin typeface="Calibri" pitchFamily="34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2A1BEB"/>
        </a:buClr>
        <a:buSzPct val="65000"/>
        <a:buFont typeface="Wingdings" pitchFamily="2" charset="2"/>
        <a:buChar char="n"/>
        <a:defRPr sz="2200">
          <a:solidFill>
            <a:srgbClr val="2A1BEB"/>
          </a:solidFill>
          <a:latin typeface="Calibri" pitchFamily="34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Calibri" pitchFamily="34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163" y="0"/>
            <a:ext cx="8785237" cy="16764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B0F0"/>
                </a:solidFill>
              </a:rPr>
              <a:t>Status of FOS</a:t>
            </a:r>
            <a:br>
              <a:rPr lang="en-US" sz="4000" dirty="0" smtClean="0">
                <a:solidFill>
                  <a:srgbClr val="00B0F0"/>
                </a:solidFill>
              </a:rPr>
            </a:br>
            <a:r>
              <a:rPr lang="en-US" sz="4000" dirty="0" smtClean="0">
                <a:solidFill>
                  <a:srgbClr val="00B0F0"/>
                </a:solidFill>
              </a:rPr>
              <a:t>Activities for Beast II.</a:t>
            </a:r>
            <a:r>
              <a:rPr lang="en-US" sz="3600" dirty="0">
                <a:solidFill>
                  <a:srgbClr val="00B0F0"/>
                </a:solidFill>
              </a:rPr>
              <a:t/>
            </a:r>
            <a:br>
              <a:rPr lang="en-US" sz="3600" dirty="0">
                <a:solidFill>
                  <a:srgbClr val="00B0F0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> </a:t>
            </a:r>
            <a:r>
              <a:rPr lang="en-US" sz="3200" dirty="0">
                <a:solidFill>
                  <a:srgbClr val="DBD9E7"/>
                </a:solidFill>
              </a:rPr>
              <a:t/>
            </a:r>
            <a:br>
              <a:rPr lang="en-US" sz="3200" dirty="0">
                <a:solidFill>
                  <a:srgbClr val="DBD9E7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/>
            </a:r>
            <a:br>
              <a:rPr lang="en-US" sz="3200" dirty="0" smtClean="0">
                <a:solidFill>
                  <a:srgbClr val="DBD9E7"/>
                </a:solidFill>
              </a:rPr>
            </a:br>
            <a:r>
              <a:rPr lang="en-US" sz="3200" dirty="0" smtClean="0">
                <a:solidFill>
                  <a:srgbClr val="DBD9E7"/>
                </a:solidFill>
              </a:rPr>
              <a:t>Santander</a:t>
            </a:r>
            <a:r>
              <a:rPr lang="en-US" sz="3200" noProof="0" dirty="0" smtClean="0">
                <a:solidFill>
                  <a:srgbClr val="DBD9E7"/>
                </a:solidFill>
              </a:rPr>
              <a:t>, January </a:t>
            </a:r>
            <a:r>
              <a:rPr lang="en-US" sz="3200" baseline="30000" noProof="0" dirty="0" err="1" smtClean="0">
                <a:solidFill>
                  <a:srgbClr val="DBD9E7"/>
                </a:solidFill>
              </a:rPr>
              <a:t>th</a:t>
            </a:r>
            <a:r>
              <a:rPr lang="en-US" sz="3200" noProof="0" dirty="0" smtClean="0">
                <a:solidFill>
                  <a:srgbClr val="DBD9E7"/>
                </a:solidFill>
              </a:rPr>
              <a:t> </a:t>
            </a:r>
            <a:r>
              <a:rPr lang="en-US" sz="3200" dirty="0">
                <a:solidFill>
                  <a:srgbClr val="DBD9E7"/>
                </a:solidFill>
              </a:rPr>
              <a:t>V</a:t>
            </a:r>
            <a:r>
              <a:rPr lang="en-US" sz="3200" noProof="0" dirty="0" smtClean="0">
                <a:solidFill>
                  <a:srgbClr val="DBD9E7"/>
                </a:solidFill>
              </a:rPr>
              <a:t>XD  Workshop</a:t>
            </a:r>
            <a:r>
              <a:rPr lang="en-US" sz="3600" noProof="0" dirty="0"/>
              <a:t/>
            </a:r>
            <a:br>
              <a:rPr lang="en-US" sz="3600" noProof="0" dirty="0"/>
            </a:br>
            <a:r>
              <a:rPr lang="en-US" sz="3600" noProof="0" dirty="0" smtClean="0"/>
              <a:t/>
            </a:r>
            <a:br>
              <a:rPr lang="en-US" sz="3600" noProof="0" dirty="0" smtClean="0"/>
            </a:br>
            <a:r>
              <a:rPr lang="en-US" noProof="0" dirty="0" smtClean="0"/>
              <a:t/>
            </a:r>
            <a:br>
              <a:rPr lang="en-US" noProof="0" dirty="0" smtClean="0"/>
            </a:br>
            <a:r>
              <a:rPr lang="en-US" noProof="0" dirty="0" smtClean="0"/>
              <a:t> 		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52400" y="3617236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0" dirty="0" smtClean="0"/>
              <a:t>D. Moya, I. </a:t>
            </a:r>
            <a:r>
              <a:rPr lang="en-US" sz="2400" i="0" dirty="0" err="1" smtClean="0"/>
              <a:t>Vila,J.González</a:t>
            </a:r>
            <a:endParaRPr lang="en-US" sz="1600" i="0" dirty="0"/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</a:pPr>
            <a:r>
              <a:rPr lang="en-US" i="0" dirty="0" smtClean="0">
                <a:solidFill>
                  <a:srgbClr val="AFAFFF"/>
                </a:solidFill>
              </a:rPr>
              <a:t>Instituto de Física de Cantabria (</a:t>
            </a:r>
            <a:r>
              <a:rPr lang="en-US" i="0" dirty="0" err="1" smtClean="0">
                <a:solidFill>
                  <a:srgbClr val="AFAFFF"/>
                </a:solidFill>
              </a:rPr>
              <a:t>CSIC-UC</a:t>
            </a:r>
            <a:r>
              <a:rPr lang="en-US" sz="1800" i="0" dirty="0" smtClean="0">
                <a:solidFill>
                  <a:srgbClr val="AFAFFF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001000" cy="1003300"/>
          </a:xfrm>
        </p:spPr>
        <p:txBody>
          <a:bodyPr/>
          <a:lstStyle/>
          <a:p>
            <a:r>
              <a:rPr lang="en-US" sz="3200" dirty="0" smtClean="0"/>
              <a:t>Beast II fibers temperature &amp; humidity </a:t>
            </a:r>
            <a:br>
              <a:rPr lang="en-US" sz="3200" dirty="0" smtClean="0"/>
            </a:br>
            <a:r>
              <a:rPr lang="en-US" sz="3200" dirty="0" smtClean="0"/>
              <a:t>cross-calibration</a:t>
            </a:r>
            <a:endParaRPr lang="en-US" sz="32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10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9" name="7 Marcador de contenido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2362200"/>
          </a:xfrm>
        </p:spPr>
        <p:txBody>
          <a:bodyPr/>
          <a:lstStyle/>
          <a:p>
            <a:r>
              <a:rPr lang="en-US" sz="2800" dirty="0" smtClean="0"/>
              <a:t>Humidity calibration at different temperatures at ITA climatic chamber of Beast II fibers (Acrylate-Polyimide):</a:t>
            </a:r>
          </a:p>
          <a:p>
            <a:pPr lvl="1"/>
            <a:r>
              <a:rPr lang="en-US" sz="2400" dirty="0" smtClean="0"/>
              <a:t>Test the dependence of the humidity sensitivity with temperature</a:t>
            </a:r>
          </a:p>
          <a:p>
            <a:pPr lvl="1"/>
            <a:r>
              <a:rPr lang="en-US" sz="2400" dirty="0" smtClean="0"/>
              <a:t>Minimum humidity defined by minimum  dew point of 5ºC. </a:t>
            </a:r>
          </a:p>
          <a:p>
            <a:r>
              <a:rPr lang="en-US" sz="2800" dirty="0" smtClean="0"/>
              <a:t>Test done, data analysis ongoing.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525000" y="243840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2" name="11 Grupo"/>
          <p:cNvGrpSpPr/>
          <p:nvPr/>
        </p:nvGrpSpPr>
        <p:grpSpPr>
          <a:xfrm>
            <a:off x="4114800" y="2985676"/>
            <a:ext cx="4829175" cy="3319311"/>
            <a:chOff x="4114800" y="2985676"/>
            <a:chExt cx="4829175" cy="3319311"/>
          </a:xfrm>
        </p:grpSpPr>
        <p:pic>
          <p:nvPicPr>
            <p:cNvPr id="1027" name="Picture 3" descr="C:\Users\David Moya\Desktop\presentacion2016\IMG_027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625" r="16662"/>
            <a:stretch/>
          </p:blipFill>
          <p:spPr bwMode="auto">
            <a:xfrm>
              <a:off x="4114800" y="3624795"/>
              <a:ext cx="4829175" cy="2680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6928038" y="2985676"/>
              <a:ext cx="2015937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solidFill>
                    <a:srgbClr val="FF0000"/>
                  </a:solidFill>
                </a:rPr>
                <a:t>Temperature</a:t>
              </a:r>
              <a:r>
                <a:rPr lang="es-ES" dirty="0" smtClean="0"/>
                <a:t> </a:t>
              </a:r>
              <a:r>
                <a:rPr lang="es-ES" dirty="0" smtClean="0">
                  <a:solidFill>
                    <a:srgbClr val="FF0000"/>
                  </a:solidFill>
                </a:rPr>
                <a:t>Ref.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5369200" y="3280085"/>
              <a:ext cx="1524841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solidFill>
                    <a:srgbClr val="FF0000"/>
                  </a:solidFill>
                </a:rPr>
                <a:t>Humidity</a:t>
              </a:r>
              <a:r>
                <a:rPr lang="es-ES" dirty="0" smtClean="0">
                  <a:solidFill>
                    <a:srgbClr val="FF0000"/>
                  </a:solidFill>
                </a:rPr>
                <a:t> </a:t>
              </a:r>
              <a:r>
                <a:rPr lang="es-ES" dirty="0" err="1" smtClean="0">
                  <a:solidFill>
                    <a:srgbClr val="FF0000"/>
                  </a:solidFill>
                </a:rPr>
                <a:t>Ref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5691202" y="5956717"/>
              <a:ext cx="1471597" cy="34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err="1" smtClean="0">
                  <a:solidFill>
                    <a:srgbClr val="FF0000"/>
                  </a:solidFill>
                </a:rPr>
                <a:t>Fake</a:t>
              </a:r>
              <a:r>
                <a:rPr lang="es-ES" dirty="0" smtClean="0">
                  <a:solidFill>
                    <a:srgbClr val="FF0000"/>
                  </a:solidFill>
                </a:rPr>
                <a:t> </a:t>
              </a:r>
              <a:r>
                <a:rPr lang="es-ES" dirty="0" err="1" smtClean="0">
                  <a:solidFill>
                    <a:srgbClr val="FF0000"/>
                  </a:solidFill>
                </a:rPr>
                <a:t>Fangs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8" name="7 Conector recto de flecha"/>
            <p:cNvCxnSpPr>
              <a:stCxn id="10" idx="2"/>
            </p:cNvCxnSpPr>
            <p:nvPr/>
          </p:nvCxnSpPr>
          <p:spPr bwMode="auto">
            <a:xfrm>
              <a:off x="6131621" y="3624795"/>
              <a:ext cx="1031179" cy="134009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13 Conector recto de flecha"/>
            <p:cNvCxnSpPr>
              <a:stCxn id="6" idx="2"/>
            </p:cNvCxnSpPr>
            <p:nvPr/>
          </p:nvCxnSpPr>
          <p:spPr bwMode="auto">
            <a:xfrm flipH="1">
              <a:off x="7620000" y="3330386"/>
              <a:ext cx="316007" cy="131781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14 Conector recto de flecha"/>
            <p:cNvCxnSpPr/>
            <p:nvPr/>
          </p:nvCxnSpPr>
          <p:spPr bwMode="auto">
            <a:xfrm>
              <a:off x="7936006" y="3330386"/>
              <a:ext cx="141194" cy="784414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18 Paralelogramo"/>
            <p:cNvSpPr/>
            <p:nvPr/>
          </p:nvSpPr>
          <p:spPr bwMode="auto">
            <a:xfrm>
              <a:off x="5369200" y="3989293"/>
              <a:ext cx="3317600" cy="1801907"/>
            </a:xfrm>
            <a:prstGeom prst="parallelogram">
              <a:avLst>
                <a:gd name="adj" fmla="val 64036"/>
              </a:avLst>
            </a:prstGeom>
            <a:noFill/>
            <a:ln w="34925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100000"/>
                <a:buFont typeface="Wingdings" pitchFamily="2" charset="2"/>
                <a:buNone/>
                <a:tabLst/>
              </a:pPr>
              <a:endParaRPr lang="en-US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2" name="21 Conector recto de flecha"/>
            <p:cNvCxnSpPr>
              <a:stCxn id="11" idx="0"/>
            </p:cNvCxnSpPr>
            <p:nvPr/>
          </p:nvCxnSpPr>
          <p:spPr bwMode="auto">
            <a:xfrm flipV="1">
              <a:off x="6427001" y="5791200"/>
              <a:ext cx="600999" cy="165517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6 Grupo"/>
          <p:cNvGrpSpPr/>
          <p:nvPr/>
        </p:nvGrpSpPr>
        <p:grpSpPr>
          <a:xfrm>
            <a:off x="152400" y="3851359"/>
            <a:ext cx="3733800" cy="2549441"/>
            <a:chOff x="68740" y="3755545"/>
            <a:chExt cx="3733800" cy="2549441"/>
          </a:xfrm>
        </p:grpSpPr>
        <p:pic>
          <p:nvPicPr>
            <p:cNvPr id="1026" name="Picture 2" descr="C:\Users\David Moya\Desktop\presentacion2016\IMG_026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023829"/>
              <a:ext cx="3421540" cy="2281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24 CuadroTexto"/>
            <p:cNvSpPr txBox="1"/>
            <p:nvPr/>
          </p:nvSpPr>
          <p:spPr>
            <a:xfrm>
              <a:off x="68740" y="3755545"/>
              <a:ext cx="2335768" cy="652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solidFill>
                    <a:srgbClr val="FF0000"/>
                  </a:solidFill>
                </a:rPr>
                <a:t>Polyimide</a:t>
              </a:r>
              <a:r>
                <a:rPr lang="es-ES" dirty="0" smtClean="0">
                  <a:solidFill>
                    <a:srgbClr val="FF0000"/>
                  </a:solidFill>
                </a:rPr>
                <a:t> + </a:t>
              </a:r>
              <a:r>
                <a:rPr lang="es-ES" dirty="0" err="1" smtClean="0">
                  <a:solidFill>
                    <a:srgbClr val="FF0000"/>
                  </a:solidFill>
                </a:rPr>
                <a:t>acrylate</a:t>
              </a:r>
              <a:r>
                <a:rPr lang="es-ES" dirty="0" smtClean="0">
                  <a:solidFill>
                    <a:srgbClr val="FF0000"/>
                  </a:solidFill>
                </a:rPr>
                <a:t> </a:t>
              </a:r>
            </a:p>
            <a:p>
              <a:r>
                <a:rPr lang="es-ES" dirty="0" smtClean="0">
                  <a:solidFill>
                    <a:srgbClr val="FF0000"/>
                  </a:solidFill>
                </a:rPr>
                <a:t>in 1x1 mm </a:t>
              </a:r>
              <a:r>
                <a:rPr lang="es-ES" dirty="0" err="1" smtClean="0">
                  <a:solidFill>
                    <a:srgbClr val="FF0000"/>
                  </a:solidFill>
                </a:rPr>
                <a:t>groove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25 Conector recto de flecha"/>
            <p:cNvCxnSpPr>
              <a:stCxn id="25" idx="2"/>
            </p:cNvCxnSpPr>
            <p:nvPr/>
          </p:nvCxnSpPr>
          <p:spPr bwMode="auto">
            <a:xfrm>
              <a:off x="1236624" y="4408031"/>
              <a:ext cx="963320" cy="756376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27 CuadroTexto"/>
            <p:cNvSpPr txBox="1"/>
            <p:nvPr/>
          </p:nvSpPr>
          <p:spPr>
            <a:xfrm>
              <a:off x="2001341" y="5791200"/>
              <a:ext cx="1553310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solidFill>
                    <a:srgbClr val="FF0000"/>
                  </a:solidFill>
                </a:rPr>
                <a:t>Kapton</a:t>
              </a:r>
              <a:r>
                <a:rPr lang="es-ES" dirty="0" smtClean="0">
                  <a:solidFill>
                    <a:srgbClr val="FF0000"/>
                  </a:solidFill>
                </a:rPr>
                <a:t> </a:t>
              </a:r>
              <a:r>
                <a:rPr lang="es-ES" dirty="0" err="1" smtClean="0">
                  <a:solidFill>
                    <a:srgbClr val="FF0000"/>
                  </a:solidFill>
                </a:rPr>
                <a:t>guide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28 Conector recto de flecha"/>
            <p:cNvCxnSpPr/>
            <p:nvPr/>
          </p:nvCxnSpPr>
          <p:spPr bwMode="auto">
            <a:xfrm flipV="1">
              <a:off x="2777996" y="5334000"/>
              <a:ext cx="574804" cy="45720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1700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001000" cy="1155700"/>
          </a:xfrm>
        </p:spPr>
        <p:txBody>
          <a:bodyPr/>
          <a:lstStyle/>
          <a:p>
            <a:r>
              <a:rPr lang="en-US" dirty="0" smtClean="0"/>
              <a:t>Fibers integration in Beast II.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11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5410200"/>
          </a:xfrm>
        </p:spPr>
        <p:txBody>
          <a:bodyPr/>
          <a:lstStyle/>
          <a:p>
            <a:r>
              <a:rPr lang="en-US" sz="2800" dirty="0" smtClean="0"/>
              <a:t>Some issues with fibers integration</a:t>
            </a:r>
          </a:p>
          <a:p>
            <a:r>
              <a:rPr lang="en-US" sz="2800" dirty="0" smtClean="0"/>
              <a:t>Teflon protective tube must be fixed just in the output of the Fang ( in order not to transmit stress to the fiber). This makes quite difficult the routing of the fiber. A 3d printed adaptor proposed. The integration must be checked. </a:t>
            </a:r>
          </a:p>
          <a:p>
            <a:r>
              <a:rPr lang="en-US" sz="2800" dirty="0" smtClean="0"/>
              <a:t>A system inside FANG volume in order to avoid the fibers going out from the groove (fixing radial position)  </a:t>
            </a:r>
          </a:p>
          <a:p>
            <a:r>
              <a:rPr lang="en-US" sz="2800" dirty="0" smtClean="0"/>
              <a:t> Acrylate fibers are long enough but two of polyimide fibers are very short for arriving to the docks (F43 and F42). Possible interconnection at mid-way? Fiber can be fused ( 4-5 mm x 50 mm length protection needed). 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386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001000" cy="698500"/>
          </a:xfrm>
        </p:spPr>
        <p:txBody>
          <a:bodyPr/>
          <a:lstStyle/>
          <a:p>
            <a:r>
              <a:rPr lang="en-US" dirty="0" smtClean="0"/>
              <a:t>Fibers integration in Beast II. Fiber guiding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12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21133" r="-1121" b="11175"/>
          <a:stretch/>
        </p:blipFill>
        <p:spPr>
          <a:xfrm>
            <a:off x="4267200" y="955183"/>
            <a:ext cx="4815241" cy="3397348"/>
          </a:xfr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r="60000"/>
          <a:stretch/>
        </p:blipFill>
        <p:spPr>
          <a:xfrm>
            <a:off x="533400" y="914400"/>
            <a:ext cx="3657600" cy="551418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953000" y="3549235"/>
            <a:ext cx="260486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FF0000"/>
                </a:solidFill>
              </a:rPr>
              <a:t>Both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fibers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inside</a:t>
            </a:r>
            <a:r>
              <a:rPr lang="es-ES" sz="2400" dirty="0" smtClean="0">
                <a:solidFill>
                  <a:srgbClr val="FF0000"/>
                </a:solidFill>
              </a:rPr>
              <a:t> 0.9/0.6 mm </a:t>
            </a:r>
            <a:r>
              <a:rPr lang="es-ES" sz="2400" dirty="0" err="1" smtClean="0">
                <a:solidFill>
                  <a:srgbClr val="FF0000"/>
                </a:solidFill>
              </a:rPr>
              <a:t>tube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 bwMode="auto">
          <a:xfrm flipH="1" flipV="1">
            <a:off x="5334000" y="2057402"/>
            <a:ext cx="1143000" cy="149183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12 Conector recto de flecha"/>
          <p:cNvCxnSpPr/>
          <p:nvPr/>
        </p:nvCxnSpPr>
        <p:spPr bwMode="auto">
          <a:xfrm flipV="1">
            <a:off x="6477000" y="3048000"/>
            <a:ext cx="460554" cy="501235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13 Conector recto de flecha"/>
          <p:cNvCxnSpPr/>
          <p:nvPr/>
        </p:nvCxnSpPr>
        <p:spPr bwMode="auto">
          <a:xfrm>
            <a:off x="7557869" y="3890867"/>
            <a:ext cx="1052731" cy="147733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21 CuadroTexto"/>
          <p:cNvSpPr txBox="1"/>
          <p:nvPr/>
        </p:nvSpPr>
        <p:spPr>
          <a:xfrm>
            <a:off x="4944794" y="5257800"/>
            <a:ext cx="260486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rgbClr val="FF0000"/>
                </a:solidFill>
              </a:rPr>
              <a:t>Fiber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guide</a:t>
            </a:r>
            <a:r>
              <a:rPr lang="es-ES" sz="2400" dirty="0" smtClean="0">
                <a:solidFill>
                  <a:srgbClr val="FF0000"/>
                </a:solidFill>
              </a:rPr>
              <a:t> and </a:t>
            </a:r>
            <a:r>
              <a:rPr lang="es-ES" sz="2400" dirty="0" err="1" smtClean="0">
                <a:solidFill>
                  <a:srgbClr val="FF0000"/>
                </a:solidFill>
              </a:rPr>
              <a:t>locking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glued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directly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on</a:t>
            </a:r>
            <a:r>
              <a:rPr lang="es-ES" sz="2400" dirty="0" smtClean="0">
                <a:solidFill>
                  <a:srgbClr val="FF0000"/>
                </a:solidFill>
              </a:rPr>
              <a:t> FANG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22 Conector recto de flecha"/>
          <p:cNvCxnSpPr/>
          <p:nvPr/>
        </p:nvCxnSpPr>
        <p:spPr bwMode="auto">
          <a:xfrm flipH="1" flipV="1">
            <a:off x="3733800" y="5264429"/>
            <a:ext cx="1369924" cy="50123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23 Conector recto de flecha"/>
          <p:cNvCxnSpPr/>
          <p:nvPr/>
        </p:nvCxnSpPr>
        <p:spPr bwMode="auto">
          <a:xfrm flipH="1" flipV="1">
            <a:off x="3581400" y="2590800"/>
            <a:ext cx="1522324" cy="3174866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0396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0"/>
            <a:ext cx="7086600" cy="11557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762000"/>
            <a:ext cx="8458200" cy="4800600"/>
          </a:xfrm>
        </p:spPr>
        <p:txBody>
          <a:bodyPr/>
          <a:lstStyle/>
          <a:p>
            <a:r>
              <a:rPr lang="en-US" dirty="0" smtClean="0"/>
              <a:t>Working on a fibers characterization for phase II</a:t>
            </a:r>
          </a:p>
          <a:p>
            <a:pPr lvl="1"/>
            <a:r>
              <a:rPr lang="en-US" dirty="0" smtClean="0"/>
              <a:t>Thermal calibrations done for both acrylate and polyimide fibers. Polyimide fibers calibration to </a:t>
            </a:r>
            <a:r>
              <a:rPr lang="en-US" smtClean="0"/>
              <a:t>be improve.</a:t>
            </a:r>
            <a:endParaRPr lang="en-US" dirty="0" smtClean="0"/>
          </a:p>
          <a:p>
            <a:pPr lvl="1"/>
            <a:r>
              <a:rPr lang="en-US" dirty="0" smtClean="0"/>
              <a:t>Fibers characterized with humidity. More studies ongoing:</a:t>
            </a:r>
          </a:p>
          <a:p>
            <a:pPr marL="1014412" lvl="2" indent="-342900">
              <a:buFont typeface="Wingdings" panose="05000000000000000000" pitchFamily="2" charset="2"/>
              <a:buChar char="q"/>
            </a:pPr>
            <a:r>
              <a:rPr lang="en-US" dirty="0" smtClean="0"/>
              <a:t>Analysis temperature dependence of humidity sensitivity </a:t>
            </a:r>
          </a:p>
          <a:p>
            <a:pPr marL="1014412" lvl="2" indent="-342900">
              <a:buFont typeface="Wingdings" panose="05000000000000000000" pitchFamily="2" charset="2"/>
              <a:buChar char="q"/>
            </a:pPr>
            <a:r>
              <a:rPr lang="en-US" dirty="0" smtClean="0"/>
              <a:t>Study the possible sensitive changes at lower humidity</a:t>
            </a:r>
          </a:p>
          <a:p>
            <a:r>
              <a:rPr lang="en-US" dirty="0" smtClean="0"/>
              <a:t>Sensors integration must be studied in more detail and fibers routing must be studied and define.</a:t>
            </a:r>
          </a:p>
          <a:p>
            <a:pPr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13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12014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Outline</a:t>
            </a:r>
            <a:endParaRPr lang="en-US" sz="5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105400"/>
          </a:xfrm>
        </p:spPr>
        <p:txBody>
          <a:bodyPr/>
          <a:lstStyle/>
          <a:p>
            <a:r>
              <a:rPr lang="en-US" sz="4400" dirty="0" smtClean="0"/>
              <a:t>Beast II Fangs FOS  monitoring system</a:t>
            </a:r>
          </a:p>
          <a:p>
            <a:r>
              <a:rPr lang="en-US" sz="4400" dirty="0" smtClean="0"/>
              <a:t>FBG sensors characterization</a:t>
            </a:r>
          </a:p>
          <a:p>
            <a:r>
              <a:rPr lang="en-US" sz="4400" dirty="0" smtClean="0"/>
              <a:t>Fibers integration in Beast II</a:t>
            </a:r>
          </a:p>
          <a:p>
            <a:r>
              <a:rPr lang="en-US" sz="4400" dirty="0" smtClean="0"/>
              <a:t>Outlook</a:t>
            </a:r>
            <a:endParaRPr lang="en-US" sz="4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2</a:t>
            </a:fld>
            <a:endParaRPr lang="es-ES_tradnl" altLang="en-US" dirty="0"/>
          </a:p>
        </p:txBody>
      </p:sp>
    </p:spTree>
    <p:extLst>
      <p:ext uri="{BB962C8B-B14F-4D97-AF65-F5344CB8AC3E}">
        <p14:creationId xmlns:p14="http://schemas.microsoft.com/office/powerpoint/2010/main" val="27877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resentacion2016\best2design\fibers guide\Fibersalongthefangsta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4130"/>
            <a:ext cx="8451320" cy="520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cables and sensors for Beast II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3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358653" y="1194130"/>
            <a:ext cx="3175747" cy="1059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FANG  two fibers along 1x1 mm groove</a:t>
            </a:r>
          </a:p>
          <a:p>
            <a:r>
              <a:rPr lang="es-ES" sz="2400" dirty="0" smtClean="0"/>
              <a:t>(</a:t>
            </a:r>
            <a:r>
              <a:rPr lang="es-ES" sz="2400" dirty="0" err="1" smtClean="0"/>
              <a:t>polyimide+acrylate</a:t>
            </a:r>
            <a:r>
              <a:rPr lang="es-ES" sz="2400" dirty="0" smtClean="0"/>
              <a:t>)</a:t>
            </a:r>
            <a:endParaRPr lang="en-US" sz="2400" dirty="0"/>
          </a:p>
        </p:txBody>
      </p:sp>
      <p:cxnSp>
        <p:nvCxnSpPr>
          <p:cNvPr id="12" name="11 Conector recto de flecha"/>
          <p:cNvCxnSpPr/>
          <p:nvPr/>
        </p:nvCxnSpPr>
        <p:spPr bwMode="auto">
          <a:xfrm flipH="1">
            <a:off x="4553023" y="2254100"/>
            <a:ext cx="2173550" cy="870100"/>
          </a:xfrm>
          <a:prstGeom prst="straightConnector1">
            <a:avLst/>
          </a:prstGeom>
          <a:noFill/>
          <a:ln w="25400" cap="flat" cmpd="sng" algn="ctr">
            <a:solidFill>
              <a:srgbClr val="2A1BEB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619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 for Beast II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4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486400" y="5029200"/>
            <a:ext cx="29157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DAQ</a:t>
            </a:r>
            <a:r>
              <a:rPr lang="en-US" dirty="0" smtClean="0"/>
              <a:t> integration using January test beam EPICS driver</a:t>
            </a:r>
          </a:p>
          <a:p>
            <a:endParaRPr lang="en-US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255988"/>
              </p:ext>
            </p:extLst>
          </p:nvPr>
        </p:nvGraphicFramePr>
        <p:xfrm>
          <a:off x="990601" y="990600"/>
          <a:ext cx="7543798" cy="4572000"/>
        </p:xfrm>
        <a:graphic>
          <a:graphicData uri="http://schemas.openxmlformats.org/drawingml/2006/table">
            <a:tbl>
              <a:tblPr/>
              <a:tblGrid>
                <a:gridCol w="1311014"/>
                <a:gridCol w="1584585"/>
                <a:gridCol w="1371600"/>
                <a:gridCol w="1219200"/>
                <a:gridCol w="2057399"/>
              </a:tblGrid>
              <a:tr h="10868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Fiber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Coating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Sensitive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 of sensors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Cable length</a:t>
                      </a:r>
                    </a:p>
                  </a:txBody>
                  <a:tcPr marL="3941" marR="3941" marT="39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FA42*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acrylate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meters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7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FA43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acrylate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meters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7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FA44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acrylate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meters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7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FA45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acrylate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meters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7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F43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+RH%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 meters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97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F42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+RH%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 meters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97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F54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polyimide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+RH%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meters</a:t>
                      </a:r>
                    </a:p>
                  </a:txBody>
                  <a:tcPr marL="3941" marR="3941" marT="39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143000" y="5791200"/>
            <a:ext cx="51054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200" dirty="0" smtClean="0">
                <a:solidFill>
                  <a:schemeClr val="tx1"/>
                </a:solidFill>
              </a:rPr>
              <a:t>*  </a:t>
            </a:r>
            <a:r>
              <a:rPr lang="es-ES" sz="3200" dirty="0" err="1" smtClean="0">
                <a:solidFill>
                  <a:schemeClr val="tx1"/>
                </a:solidFill>
              </a:rPr>
              <a:t>Spare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fiber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229600" cy="698500"/>
          </a:xfrm>
        </p:spPr>
        <p:txBody>
          <a:bodyPr/>
          <a:lstStyle/>
          <a:p>
            <a:r>
              <a:rPr lang="en-US" dirty="0" smtClean="0"/>
              <a:t>Fibers thermal calibrations: Acrylate fibers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5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1600200"/>
          </a:xfrm>
        </p:spPr>
        <p:txBody>
          <a:bodyPr/>
          <a:lstStyle/>
          <a:p>
            <a:r>
              <a:rPr lang="en-US" sz="2800" dirty="0" smtClean="0"/>
              <a:t>Calibrated by the supplier in  </a:t>
            </a:r>
            <a:r>
              <a:rPr lang="en-US" sz="2800" smtClean="0"/>
              <a:t>-</a:t>
            </a:r>
            <a:r>
              <a:rPr lang="en-US" sz="2800" smtClean="0"/>
              <a:t>30</a:t>
            </a:r>
            <a:r>
              <a:rPr lang="en-US" sz="2800"/>
              <a:t>/</a:t>
            </a:r>
            <a:r>
              <a:rPr lang="en-US" sz="2800" smtClean="0"/>
              <a:t>60</a:t>
            </a:r>
            <a:r>
              <a:rPr lang="en-US" sz="2800" smtClean="0"/>
              <a:t> </a:t>
            </a:r>
            <a:r>
              <a:rPr lang="en-US" sz="2800" dirty="0" smtClean="0"/>
              <a:t>ºC    range</a:t>
            </a:r>
          </a:p>
          <a:p>
            <a:r>
              <a:rPr lang="en-US" sz="2800" dirty="0" smtClean="0"/>
              <a:t>Results compared with our calibrations at IFCA. Difference bellow uncertainty.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438400"/>
            <a:ext cx="44672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599" y="2438400"/>
            <a:ext cx="4419601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6781800" y="4642991"/>
            <a:ext cx="18288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Residues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with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smart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fibers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cuadratic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adjustment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7620000" cy="1155700"/>
          </a:xfrm>
        </p:spPr>
        <p:txBody>
          <a:bodyPr/>
          <a:lstStyle/>
          <a:p>
            <a:r>
              <a:rPr lang="en-US" dirty="0" smtClean="0"/>
              <a:t>Polyimide thermal calibrations at IFCA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6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534400" cy="1447800"/>
          </a:xfrm>
        </p:spPr>
        <p:txBody>
          <a:bodyPr/>
          <a:lstStyle/>
          <a:p>
            <a:r>
              <a:rPr lang="en-US" sz="2800" dirty="0" smtClean="0"/>
              <a:t>Environmental humidity must be reduced during calibration to avoid systematic errors. (from 9%RH to below 3%RH)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275" y="2286001"/>
            <a:ext cx="45815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438400"/>
            <a:ext cx="415335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3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Acrylate fibers sensitivity to humidity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7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685800"/>
            <a:ext cx="8153400" cy="914400"/>
          </a:xfrm>
        </p:spPr>
        <p:txBody>
          <a:bodyPr/>
          <a:lstStyle/>
          <a:p>
            <a:r>
              <a:rPr lang="en-US" sz="2800" dirty="0" smtClean="0"/>
              <a:t>Acrylate fibers under dry environment during six days without any effect in the signal. </a:t>
            </a:r>
          </a:p>
        </p:txBody>
      </p:sp>
      <p:pic>
        <p:nvPicPr>
          <p:cNvPr id="6" name="Picture 2" descr="C:\Users\David Moya\Desktop\presentacion2016\140343_fiber_sensitivity_humidity_V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600200"/>
            <a:ext cx="8686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077200" cy="1155700"/>
          </a:xfrm>
        </p:spPr>
        <p:txBody>
          <a:bodyPr/>
          <a:lstStyle/>
          <a:p>
            <a:r>
              <a:rPr lang="en-US" dirty="0" smtClean="0"/>
              <a:t>Polyimide fibers sensitivity to humidity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8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610600" cy="990600"/>
          </a:xfrm>
        </p:spPr>
        <p:txBody>
          <a:bodyPr/>
          <a:lstStyle/>
          <a:p>
            <a:r>
              <a:rPr lang="en-US" sz="2800" dirty="0" smtClean="0"/>
              <a:t>F43 and F54 calibrated against humidity Before TB </a:t>
            </a:r>
            <a:r>
              <a:rPr lang="en-US" sz="2800" dirty="0" err="1" smtClean="0"/>
              <a:t>april</a:t>
            </a:r>
            <a:r>
              <a:rPr lang="en-US" sz="2800" dirty="0" smtClean="0"/>
              <a:t> 2016.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229600" cy="4569080"/>
          </a:xfrm>
          <a:prstGeom prst="rect">
            <a:avLst/>
          </a:prstGeom>
        </p:spPr>
      </p:pic>
      <p:sp>
        <p:nvSpPr>
          <p:cNvPr id="6" name="5 Elipse"/>
          <p:cNvSpPr/>
          <p:nvPr/>
        </p:nvSpPr>
        <p:spPr bwMode="auto">
          <a:xfrm>
            <a:off x="1828800" y="4648200"/>
            <a:ext cx="1752600" cy="914400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8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39700"/>
            <a:ext cx="8077200" cy="1155700"/>
          </a:xfrm>
        </p:spPr>
        <p:txBody>
          <a:bodyPr/>
          <a:lstStyle/>
          <a:p>
            <a:r>
              <a:rPr lang="en-US" dirty="0" smtClean="0"/>
              <a:t>Polyimide fibers sensitivity to humidity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5CEF15-0670-42F8-B063-5D05E1C9277E}" type="slidenum">
              <a:rPr lang="es-ES_tradnl" altLang="en-US" smtClean="0"/>
              <a:pPr>
                <a:defRPr/>
              </a:pPr>
              <a:t>9</a:t>
            </a:fld>
            <a:endParaRPr lang="es-ES_tradnl" alt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moyad@ifca.unican.es, 10th Belle II VXD Workshop,September 16th,2016, Santander.</a:t>
            </a:r>
            <a:endParaRPr lang="es-ES_tradnl" alt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52400" y="914400"/>
            <a:ext cx="8610600" cy="3276600"/>
          </a:xfrm>
        </p:spPr>
        <p:txBody>
          <a:bodyPr/>
          <a:lstStyle/>
          <a:p>
            <a:r>
              <a:rPr lang="en-US" sz="2800" dirty="0" smtClean="0"/>
              <a:t>During Humidity 2016 Test beam fibers calibration two problems:</a:t>
            </a:r>
          </a:p>
          <a:p>
            <a:pPr lvl="1"/>
            <a:r>
              <a:rPr lang="en-US" sz="2400" dirty="0" smtClean="0"/>
              <a:t>Sensitivity to humidity seems to change at lower humidity</a:t>
            </a:r>
          </a:p>
          <a:p>
            <a:pPr lvl="1"/>
            <a:r>
              <a:rPr lang="en-US" sz="2400" dirty="0" smtClean="0"/>
              <a:t>Different  curve  for drying and incrementing humidity cycles. </a:t>
            </a:r>
          </a:p>
          <a:p>
            <a:r>
              <a:rPr lang="en-US" sz="2800" dirty="0" smtClean="0"/>
              <a:t>A better calibration to be done going to lower humidity (using </a:t>
            </a:r>
            <a:r>
              <a:rPr lang="en-US" sz="2800" dirty="0" err="1" smtClean="0"/>
              <a:t>drierite</a:t>
            </a:r>
            <a:r>
              <a:rPr lang="en-US" sz="2800" dirty="0" smtClean="0"/>
              <a:t> desiccants)  and with a better flow rate control ( drying speed control)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grpSp>
        <p:nvGrpSpPr>
          <p:cNvPr id="17" name="16 Grupo"/>
          <p:cNvGrpSpPr/>
          <p:nvPr/>
        </p:nvGrpSpPr>
        <p:grpSpPr>
          <a:xfrm>
            <a:off x="2667000" y="3631758"/>
            <a:ext cx="5486400" cy="2769042"/>
            <a:chOff x="2667000" y="3631758"/>
            <a:chExt cx="5486400" cy="2769042"/>
          </a:xfrm>
        </p:grpSpPr>
        <p:pic>
          <p:nvPicPr>
            <p:cNvPr id="2050" name="Picture 2" descr="When active, Indicating DRIERITE  is a distinct blue color. When exhausted, it turns pink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85227" y="3151827"/>
              <a:ext cx="2230746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5 Conector recto"/>
            <p:cNvCxnSpPr/>
            <p:nvPr/>
          </p:nvCxnSpPr>
          <p:spPr bwMode="auto">
            <a:xfrm flipV="1">
              <a:off x="5105400" y="3810000"/>
              <a:ext cx="914400" cy="360054"/>
            </a:xfrm>
            <a:prstGeom prst="line">
              <a:avLst/>
            </a:prstGeom>
            <a:noFill/>
            <a:ln w="38100" cap="flat" cmpd="sng" algn="ctr">
              <a:solidFill>
                <a:srgbClr val="D6307B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10 Conector recto"/>
            <p:cNvCxnSpPr/>
            <p:nvPr/>
          </p:nvCxnSpPr>
          <p:spPr bwMode="auto">
            <a:xfrm>
              <a:off x="5715000" y="4170054"/>
              <a:ext cx="1219200" cy="0"/>
            </a:xfrm>
            <a:prstGeom prst="lin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16" name="15 CuadroTexto"/>
            <p:cNvSpPr txBox="1"/>
            <p:nvPr/>
          </p:nvSpPr>
          <p:spPr>
            <a:xfrm>
              <a:off x="5867400" y="3631758"/>
              <a:ext cx="1828800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err="1" smtClean="0">
                  <a:solidFill>
                    <a:srgbClr val="D6307B"/>
                  </a:solidFill>
                </a:rPr>
                <a:t>Exhausted</a:t>
              </a:r>
              <a:endParaRPr lang="en-US" sz="2400" b="1" dirty="0">
                <a:solidFill>
                  <a:srgbClr val="D6307B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705600" y="3997699"/>
              <a:ext cx="1447800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solidFill>
                    <a:srgbClr val="0070C0"/>
                  </a:solidFill>
                </a:rPr>
                <a:t>Active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9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e">
  <a:themeElements>
    <a:clrScheme name="Bord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t" anchorCtr="0" compatLnSpc="1">
        <a:prstTxWarp prst="textNoShape">
          <a:avLst/>
        </a:prstTxWarp>
        <a:spAutoFit/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dirty="0" smtClean="0">
            <a:solidFill>
              <a:schemeClr val="bg1"/>
            </a:solidFill>
          </a:defRPr>
        </a:defPPr>
      </a:lstStyle>
    </a:spDef>
    <a:lnDef>
      <a:spPr bwMode="auto">
        <a:noFill/>
        <a:ln w="25400" cap="flat" cmpd="sng" algn="ctr">
          <a:solidFill>
            <a:srgbClr val="2A1BEB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Bord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705</Words>
  <Application>Microsoft Office PowerPoint</Application>
  <PresentationFormat>Presentación en pantalla (4:3)</PresentationFormat>
  <Paragraphs>127</Paragraphs>
  <Slides>13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Borde</vt:lpstr>
      <vt:lpstr>Status of FOS Activities for Beast II.    Santander, January th VXD  Workshop      </vt:lpstr>
      <vt:lpstr>Outline</vt:lpstr>
      <vt:lpstr>Fiber cables and sensors for Beast II</vt:lpstr>
      <vt:lpstr>FOS for Beast II </vt:lpstr>
      <vt:lpstr>Fibers thermal calibrations: Acrylate fibers</vt:lpstr>
      <vt:lpstr>Polyimide thermal calibrations at IFCA</vt:lpstr>
      <vt:lpstr>Acrylate fibers sensitivity to humidity</vt:lpstr>
      <vt:lpstr>Polyimide fibers sensitivity to humidity</vt:lpstr>
      <vt:lpstr>Polyimide fibers sensitivity to humidity</vt:lpstr>
      <vt:lpstr>Beast II fibers temperature &amp; humidity  cross-calibration</vt:lpstr>
      <vt:lpstr>Fibers integration in Beast II.</vt:lpstr>
      <vt:lpstr>Fibers integration in Beast II. Fiber guiding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2011-06-18T11:47:30Z</dcterms:created>
  <dcterms:modified xsi:type="dcterms:W3CDTF">2016-09-16T06:16:22Z</dcterms:modified>
</cp:coreProperties>
</file>