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55" r:id="rId5"/>
  </p:sldMasterIdLst>
  <p:notesMasterIdLst>
    <p:notesMasterId r:id="rId18"/>
  </p:notesMasterIdLst>
  <p:handoutMasterIdLst>
    <p:handoutMasterId r:id="rId19"/>
  </p:handoutMasterIdLst>
  <p:sldIdLst>
    <p:sldId id="260" r:id="rId6"/>
    <p:sldId id="281" r:id="rId7"/>
    <p:sldId id="284" r:id="rId8"/>
    <p:sldId id="285" r:id="rId9"/>
    <p:sldId id="282" r:id="rId10"/>
    <p:sldId id="290" r:id="rId11"/>
    <p:sldId id="289" r:id="rId12"/>
    <p:sldId id="288" r:id="rId13"/>
    <p:sldId id="287" r:id="rId14"/>
    <p:sldId id="283" r:id="rId15"/>
    <p:sldId id="286" r:id="rId16"/>
    <p:sldId id="291" r:id="rId17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BFE80"/>
    <a:srgbClr val="646464"/>
    <a:srgbClr val="009682"/>
    <a:srgbClr val="32A189"/>
    <a:srgbClr val="5A6EB4"/>
    <a:srgbClr val="50AAE6"/>
    <a:srgbClr val="A00078"/>
    <a:srgbClr val="A01E28"/>
    <a:srgbClr val="A08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54" autoAdjust="0"/>
    <p:restoredTop sz="91212" autoAdjust="0"/>
  </p:normalViewPr>
  <p:slideViewPr>
    <p:cSldViewPr>
      <p:cViewPr>
        <p:scale>
          <a:sx n="75" d="100"/>
          <a:sy n="75" d="100"/>
        </p:scale>
        <p:origin x="-125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notesViewPr>
    <p:cSldViewPr>
      <p:cViewPr>
        <p:scale>
          <a:sx n="100" d="100"/>
          <a:sy n="100" d="100"/>
        </p:scale>
        <p:origin x="-1650" y="72"/>
      </p:cViewPr>
      <p:guideLst>
        <p:guide orient="horz" pos="3126"/>
        <p:guide pos="2141"/>
      </p:guideLst>
    </p:cSldViewPr>
  </p:notesViewPr>
  <p:gridSpacing cx="76330" cy="7633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 descr="KIT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44" y="117208"/>
            <a:ext cx="1071578" cy="7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899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1D630CB-DB41-4475-AE04-E9463A4441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0296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4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5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8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9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10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11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12</a:t>
            </a:fld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:\Dokumentation\KIT Bilder\Bilderwelten\rgb_nr01.jpg"/>
          <p:cNvPicPr>
            <a:picLocks noChangeAspect="1" noChangeArrowheads="1"/>
          </p:cNvPicPr>
          <p:nvPr userDrawn="1"/>
        </p:nvPicPr>
        <p:blipFill>
          <a:blip r:embed="rId2" cstate="print"/>
          <a:srcRect l="18918" r="1267" b="31250"/>
          <a:stretch>
            <a:fillRect/>
          </a:stretch>
        </p:blipFill>
        <p:spPr bwMode="auto">
          <a:xfrm>
            <a:off x="71412" y="1043030"/>
            <a:ext cx="9001188" cy="5814970"/>
          </a:xfrm>
          <a:prstGeom prst="rect">
            <a:avLst/>
          </a:prstGeom>
          <a:noFill/>
        </p:spPr>
      </p:pic>
      <p:pic>
        <p:nvPicPr>
          <p:cNvPr id="5" name="Picture 9" descr="II_rahmen_neu_tit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38748" y="6475434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e-DE" sz="800" dirty="0"/>
              <a:t>KIT – Universität des Landes Baden-Württemberg und</a:t>
            </a:r>
          </a:p>
          <a:p>
            <a:r>
              <a:rPr lang="de-DE" sz="800" dirty="0"/>
              <a:t>nationales </a:t>
            </a:r>
            <a:r>
              <a:rPr lang="de-DE" sz="800" dirty="0" smtClean="0"/>
              <a:t>Forschungszentrum </a:t>
            </a:r>
            <a:r>
              <a:rPr lang="de-DE" sz="800" dirty="0"/>
              <a:t>in der Helmholtz-Gemeinschaft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277738" y="6487500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de-DE" sz="1600" b="1" dirty="0">
                <a:solidFill>
                  <a:schemeClr val="bg1"/>
                </a:solidFill>
              </a:rPr>
              <a:t>www.kit.edu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268435"/>
            <a:ext cx="8389937" cy="64928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6875" y="2232047"/>
            <a:ext cx="8370888" cy="62071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0" name="Picture 11" descr="KIT-Logo-rgb_d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67823" cy="216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94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454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941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195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3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109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805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endParaRPr lang="de-DE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endParaRPr lang="de-DE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endParaRPr lang="de-DE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6193CA5-8916-4025-99C1-FE3F4B1084E4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E7EE506-29B7-467D-8E4B-EFA0D96AB2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70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vonboth\Pictures\Bilderwelten\rgb_nr2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7" t="24524" r="2021" b="36329"/>
          <a:stretch/>
        </p:blipFill>
        <p:spPr bwMode="auto">
          <a:xfrm>
            <a:off x="0" y="3356992"/>
            <a:ext cx="9144000" cy="326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II_rahmen_neu_tit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4" y="-12700"/>
            <a:ext cx="9144000" cy="6870700"/>
          </a:xfrm>
          <a:prstGeom prst="rect">
            <a:avLst/>
          </a:prstGeom>
          <a:noFill/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44096" y="6475414"/>
            <a:ext cx="3670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smtClean="0">
                <a:solidFill>
                  <a:srgbClr val="000000"/>
                </a:solidFill>
              </a:rPr>
              <a:t>KIT – Die Forschungsuniversität in der Helmholtz-Gemeinschaft</a:t>
            </a:r>
          </a:p>
          <a:p>
            <a:endParaRPr lang="de-DE" sz="800" dirty="0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067183" y="6497639"/>
            <a:ext cx="1727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097" y="1268414"/>
            <a:ext cx="8389937" cy="649287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2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5683" y="2232026"/>
            <a:ext cx="8370888" cy="62071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6835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  <a:lvl2pPr>
              <a:defRPr sz="1200"/>
            </a:lvl2pPr>
          </a:lstStyle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28175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673609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8953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9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r>
              <a:rPr lang="de-DE" sz="900" dirty="0" smtClean="0"/>
              <a:t>…</a:t>
            </a:r>
            <a:endParaRPr lang="de-DE" sz="900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53188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fld id="{712F7C11-687B-4130-A395-20A4F279E4E6}" type="slidenum">
              <a:rPr lang="de-DE" sz="900" b="1"/>
              <a:pPr>
                <a:spcBef>
                  <a:spcPct val="50000"/>
                </a:spcBef>
              </a:pPr>
              <a:t>‹Nr.›</a:t>
            </a:fld>
            <a:endParaRPr lang="de-DE" sz="900" b="1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54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endParaRPr lang="de-DE" altLang="de-DE" dirty="0" smtClean="0"/>
          </a:p>
        </p:txBody>
      </p:sp>
      <p:sp>
        <p:nvSpPr>
          <p:cNvPr id="2" name="Rechteck 1"/>
          <p:cNvSpPr/>
          <p:nvPr userDrawn="1"/>
        </p:nvSpPr>
        <p:spPr>
          <a:xfrm>
            <a:off x="0" y="0"/>
            <a:ext cx="9144000" cy="452130"/>
          </a:xfrm>
          <a:prstGeom prst="rect">
            <a:avLst/>
          </a:prstGeom>
          <a:solidFill>
            <a:srgbClr val="64646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170" y="70480"/>
            <a:ext cx="765201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pic>
        <p:nvPicPr>
          <p:cNvPr id="8195" name="Picture 3" descr="C:\Users\ivan\Desktop\ADLDesigns\KITLogoGrey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" y="146033"/>
            <a:ext cx="491287" cy="22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ivan\Desktop\ADLDesigns\ADL_Logo3v0_100216_white_grey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70" y="99638"/>
            <a:ext cx="722935" cy="27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Gerade Verbindung 14"/>
          <p:cNvCxnSpPr/>
          <p:nvPr userDrawn="1"/>
        </p:nvCxnSpPr>
        <p:spPr bwMode="auto">
          <a:xfrm flipH="1">
            <a:off x="686970" y="375800"/>
            <a:ext cx="7625200" cy="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5" r:id="rId3"/>
    <p:sldLayoutId id="2147483666" r:id="rId4"/>
    <p:sldLayoutId id="2147483767" r:id="rId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800" b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9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9"/>
        </a:buBlip>
        <a:defRPr sz="1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9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9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9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9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9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9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9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4" y="6453189"/>
            <a:ext cx="32543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fld id="{712F7C11-687B-4130-A395-20A4F279E4E6}" type="slidenum">
              <a:rPr lang="de-DE" sz="900" b="1"/>
              <a:pPr>
                <a:spcBef>
                  <a:spcPct val="50000"/>
                </a:spcBef>
              </a:pPr>
              <a:t>‹Nr.›</a:t>
            </a:fld>
            <a:endParaRPr lang="de-DE" sz="900" b="1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64090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3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ASICs at KIT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Richard Leys, Roberto Blanco, Ivan Peric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96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…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17850"/>
          </a:xfrm>
        </p:spPr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…</a:t>
            </a:r>
            <a:endParaRPr lang="en-US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0909" y="1606621"/>
            <a:ext cx="5572091" cy="417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…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17850"/>
          </a:xfrm>
        </p:spPr>
        <p:txBody>
          <a:bodyPr/>
          <a:lstStyle/>
          <a:p>
            <a:r>
              <a:rPr lang="en-US" sz="1600" dirty="0" smtClean="0"/>
              <a:t>Problems:</a:t>
            </a:r>
          </a:p>
          <a:p>
            <a:r>
              <a:rPr lang="en-US" sz="1600" dirty="0" smtClean="0"/>
              <a:t>Probe station was not provided (in operational state) on time – thanks to effort of Richard and Roberto it is now working</a:t>
            </a:r>
          </a:p>
          <a:p>
            <a:r>
              <a:rPr lang="en-US" sz="1600" dirty="0" smtClean="0"/>
              <a:t>The PTSL PC135 was damaged – will be repaired</a:t>
            </a:r>
          </a:p>
          <a:p>
            <a:r>
              <a:rPr lang="en-US" sz="1600" dirty="0" smtClean="0"/>
              <a:t>We are using PC22 instead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2882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Summary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17850"/>
          </a:xfrm>
        </p:spPr>
        <p:txBody>
          <a:bodyPr/>
          <a:lstStyle/>
          <a:p>
            <a:r>
              <a:rPr lang="en-US" sz="1600" dirty="0"/>
              <a:t>Since beginning of September the new automatic probe station works</a:t>
            </a:r>
          </a:p>
          <a:p>
            <a:r>
              <a:rPr lang="en-US" sz="1600" dirty="0"/>
              <a:t>DCDs have been successfully tested using the PC22</a:t>
            </a:r>
          </a:p>
          <a:p>
            <a:r>
              <a:rPr lang="en-GB" sz="1600" dirty="0" smtClean="0"/>
              <a:t>Positioning </a:t>
            </a:r>
            <a:r>
              <a:rPr lang="en-GB" sz="1600" dirty="0"/>
              <a:t>and </a:t>
            </a:r>
            <a:r>
              <a:rPr lang="en-GB" sz="1600" dirty="0" smtClean="0"/>
              <a:t>stepping software </a:t>
            </a:r>
            <a:r>
              <a:rPr lang="en-GB" sz="1600" dirty="0"/>
              <a:t>written for </a:t>
            </a:r>
            <a:r>
              <a:rPr lang="en-GB" sz="1600" dirty="0" smtClean="0"/>
              <a:t>windows in our group</a:t>
            </a:r>
            <a:endParaRPr lang="en-GB" sz="1600" dirty="0"/>
          </a:p>
          <a:p>
            <a:pPr lvl="1"/>
            <a:r>
              <a:rPr lang="en-GB" sz="1600" dirty="0" smtClean="0"/>
              <a:t>Ready </a:t>
            </a:r>
            <a:r>
              <a:rPr lang="en-GB" sz="1600" dirty="0"/>
              <a:t>for </a:t>
            </a:r>
            <a:r>
              <a:rPr lang="en-GB" sz="1600" dirty="0" smtClean="0"/>
              <a:t>picture processing </a:t>
            </a:r>
            <a:r>
              <a:rPr lang="en-GB" sz="1600" dirty="0"/>
              <a:t>if </a:t>
            </a:r>
            <a:r>
              <a:rPr lang="en-GB" sz="1600" dirty="0" smtClean="0"/>
              <a:t>needed</a:t>
            </a:r>
          </a:p>
          <a:p>
            <a:pPr lvl="1"/>
            <a:r>
              <a:rPr lang="en-GB" sz="1600" dirty="0" smtClean="0"/>
              <a:t>Can be extended for automatic stepping </a:t>
            </a:r>
            <a:r>
              <a:rPr lang="en-GB" sz="1600" dirty="0"/>
              <a:t>+ </a:t>
            </a:r>
            <a:r>
              <a:rPr lang="en-GB" sz="1600" dirty="0" smtClean="0"/>
              <a:t>testing if needed</a:t>
            </a:r>
            <a:endParaRPr lang="en-GB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3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Probe Cards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17850"/>
          </a:xfrm>
        </p:spPr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Test systems</a:t>
            </a:r>
          </a:p>
          <a:p>
            <a:r>
              <a:rPr lang="en-US" sz="1600" dirty="0" smtClean="0"/>
              <a:t>Two new DCD probe cards have </a:t>
            </a:r>
            <a:r>
              <a:rPr lang="en-US" sz="1600" dirty="0"/>
              <a:t>been designed and produced (PTSL</a:t>
            </a:r>
            <a:r>
              <a:rPr lang="en-US" sz="1600" dirty="0" smtClean="0"/>
              <a:t>) </a:t>
            </a:r>
            <a:endParaRPr lang="en-US" sz="1600" dirty="0" smtClean="0"/>
          </a:p>
          <a:p>
            <a:r>
              <a:rPr lang="en-US" sz="1600" dirty="0" smtClean="0"/>
              <a:t>PC135 </a:t>
            </a:r>
            <a:r>
              <a:rPr lang="en-US" sz="1600" dirty="0" smtClean="0"/>
              <a:t>can </a:t>
            </a:r>
            <a:r>
              <a:rPr lang="en-US" sz="1600" dirty="0"/>
              <a:t>contact all the digital outputs with bumps (the old probe card only half of outputs</a:t>
            </a:r>
            <a:r>
              <a:rPr lang="en-US" sz="1600" dirty="0" smtClean="0"/>
              <a:t>).</a:t>
            </a:r>
          </a:p>
          <a:p>
            <a:r>
              <a:rPr lang="en-US" sz="1600" dirty="0" smtClean="0"/>
              <a:t>PC22 </a:t>
            </a:r>
            <a:r>
              <a:rPr lang="en-US" sz="1600" dirty="0" smtClean="0"/>
              <a:t>can </a:t>
            </a:r>
            <a:r>
              <a:rPr lang="en-US" sz="1600" dirty="0"/>
              <a:t>contact </a:t>
            </a:r>
            <a:r>
              <a:rPr lang="en-US" sz="1600" dirty="0" smtClean="0"/>
              <a:t>the test pads using standard needles</a:t>
            </a:r>
            <a:r>
              <a:rPr lang="en-US" sz="1600" dirty="0"/>
              <a:t> </a:t>
            </a:r>
            <a:r>
              <a:rPr lang="en-US" sz="1600" dirty="0" smtClean="0"/>
              <a:t>and tests DCDs at full </a:t>
            </a:r>
            <a:r>
              <a:rPr lang="en-US" sz="1600" dirty="0" smtClean="0"/>
              <a:t>speed</a:t>
            </a:r>
          </a:p>
          <a:p>
            <a:r>
              <a:rPr lang="en-US" sz="1600" dirty="0" smtClean="0"/>
              <a:t>(The new DCD4.x hast bumps and test- (wire-bond) pads)</a:t>
            </a:r>
            <a:endParaRPr lang="en-US" sz="1600" dirty="0" smtClean="0"/>
          </a:p>
          <a:p>
            <a:r>
              <a:rPr lang="en-US" sz="1600" dirty="0" smtClean="0"/>
              <a:t>One Switcher </a:t>
            </a:r>
            <a:r>
              <a:rPr lang="en-US" sz="1600" dirty="0" err="1" smtClean="0"/>
              <a:t>PC_Sw</a:t>
            </a:r>
            <a:r>
              <a:rPr lang="en-US" sz="1600" dirty="0" smtClean="0"/>
              <a:t> has been designed and produced</a:t>
            </a:r>
            <a:endParaRPr lang="en-US" sz="1600" dirty="0" smtClean="0"/>
          </a:p>
          <a:p>
            <a:r>
              <a:rPr lang="en-US" sz="1600" dirty="0" smtClean="0"/>
              <a:t>Additionally, the old probe cards from Heidelberg are available</a:t>
            </a:r>
            <a:endParaRPr lang="en-US" sz="1600" dirty="0" smtClean="0"/>
          </a:p>
        </p:txBody>
      </p:sp>
      <p:sp>
        <p:nvSpPr>
          <p:cNvPr id="10" name="Rechteck 9"/>
          <p:cNvSpPr/>
          <p:nvPr/>
        </p:nvSpPr>
        <p:spPr bwMode="auto">
          <a:xfrm>
            <a:off x="450346" y="5334000"/>
            <a:ext cx="23622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DCDnew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/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old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526546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907546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1288546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1669546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2050546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2431546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2507746" y="3886200"/>
            <a:ext cx="457200" cy="1143000"/>
            <a:chOff x="2895600" y="1905000"/>
            <a:chExt cx="457200" cy="1143000"/>
          </a:xfrm>
        </p:grpSpPr>
        <p:cxnSp>
          <p:nvCxnSpPr>
            <p:cNvPr id="18" name="Gerade Verbindung 17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18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uppieren 19"/>
          <p:cNvGrpSpPr/>
          <p:nvPr/>
        </p:nvGrpSpPr>
        <p:grpSpPr>
          <a:xfrm>
            <a:off x="2126746" y="3886200"/>
            <a:ext cx="457200" cy="1143000"/>
            <a:chOff x="2895600" y="1905000"/>
            <a:chExt cx="457200" cy="1143000"/>
          </a:xfrm>
        </p:grpSpPr>
        <p:cxnSp>
          <p:nvCxnSpPr>
            <p:cNvPr id="21" name="Gerade Verbindung 20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21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uppieren 22"/>
          <p:cNvGrpSpPr/>
          <p:nvPr/>
        </p:nvGrpSpPr>
        <p:grpSpPr>
          <a:xfrm>
            <a:off x="1745746" y="3886200"/>
            <a:ext cx="457200" cy="1143000"/>
            <a:chOff x="2895600" y="1905000"/>
            <a:chExt cx="457200" cy="1143000"/>
          </a:xfrm>
        </p:grpSpPr>
        <p:cxnSp>
          <p:nvCxnSpPr>
            <p:cNvPr id="24" name="Gerade Verbindung 23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24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" name="Rechteck 31"/>
          <p:cNvSpPr/>
          <p:nvPr/>
        </p:nvSpPr>
        <p:spPr bwMode="auto">
          <a:xfrm>
            <a:off x="3373092" y="5334000"/>
            <a:ext cx="23622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DCDnew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/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old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3449292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3830292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4211292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4592292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4973292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Ellipse 37"/>
          <p:cNvSpPr/>
          <p:nvPr/>
        </p:nvSpPr>
        <p:spPr bwMode="auto">
          <a:xfrm>
            <a:off x="5354292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39" name="Gruppieren 38"/>
          <p:cNvGrpSpPr/>
          <p:nvPr/>
        </p:nvGrpSpPr>
        <p:grpSpPr>
          <a:xfrm>
            <a:off x="5430492" y="3886200"/>
            <a:ext cx="457200" cy="1143000"/>
            <a:chOff x="2895600" y="1905000"/>
            <a:chExt cx="457200" cy="1143000"/>
          </a:xfrm>
        </p:grpSpPr>
        <p:cxnSp>
          <p:nvCxnSpPr>
            <p:cNvPr id="40" name="Gerade Verbindung 39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" name="Gruppieren 41"/>
          <p:cNvGrpSpPr/>
          <p:nvPr/>
        </p:nvGrpSpPr>
        <p:grpSpPr>
          <a:xfrm>
            <a:off x="5049492" y="3886200"/>
            <a:ext cx="457200" cy="1143000"/>
            <a:chOff x="2895600" y="1905000"/>
            <a:chExt cx="457200" cy="1143000"/>
          </a:xfrm>
        </p:grpSpPr>
        <p:cxnSp>
          <p:nvCxnSpPr>
            <p:cNvPr id="43" name="Gerade Verbindung 42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5" name="Gruppieren 44"/>
          <p:cNvGrpSpPr/>
          <p:nvPr/>
        </p:nvGrpSpPr>
        <p:grpSpPr>
          <a:xfrm>
            <a:off x="4668492" y="3886200"/>
            <a:ext cx="457200" cy="1143000"/>
            <a:chOff x="2895600" y="1905000"/>
            <a:chExt cx="457200" cy="1143000"/>
          </a:xfrm>
        </p:grpSpPr>
        <p:cxnSp>
          <p:nvCxnSpPr>
            <p:cNvPr id="46" name="Gerade Verbindung 45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46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Gruppieren 49"/>
          <p:cNvGrpSpPr/>
          <p:nvPr/>
        </p:nvGrpSpPr>
        <p:grpSpPr>
          <a:xfrm>
            <a:off x="4287492" y="3886200"/>
            <a:ext cx="457200" cy="1143000"/>
            <a:chOff x="2895600" y="1905000"/>
            <a:chExt cx="457200" cy="1143000"/>
          </a:xfrm>
        </p:grpSpPr>
        <p:cxnSp>
          <p:nvCxnSpPr>
            <p:cNvPr id="51" name="Gerade Verbindung 50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3" name="Gruppieren 52"/>
          <p:cNvGrpSpPr/>
          <p:nvPr/>
        </p:nvGrpSpPr>
        <p:grpSpPr>
          <a:xfrm>
            <a:off x="3906492" y="3886200"/>
            <a:ext cx="457200" cy="1143000"/>
            <a:chOff x="2895600" y="1905000"/>
            <a:chExt cx="457200" cy="1143000"/>
          </a:xfrm>
        </p:grpSpPr>
        <p:cxnSp>
          <p:nvCxnSpPr>
            <p:cNvPr id="54" name="Gerade Verbindung 53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6" name="Gruppieren 55"/>
          <p:cNvGrpSpPr/>
          <p:nvPr/>
        </p:nvGrpSpPr>
        <p:grpSpPr>
          <a:xfrm>
            <a:off x="3525492" y="3886200"/>
            <a:ext cx="457200" cy="1143000"/>
            <a:chOff x="2895600" y="1905000"/>
            <a:chExt cx="457200" cy="1143000"/>
          </a:xfrm>
        </p:grpSpPr>
        <p:cxnSp>
          <p:nvCxnSpPr>
            <p:cNvPr id="57" name="Gerade Verbindung 56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0" name="Rechteck 59"/>
          <p:cNvSpPr/>
          <p:nvPr/>
        </p:nvSpPr>
        <p:spPr bwMode="auto">
          <a:xfrm>
            <a:off x="6096000" y="5334000"/>
            <a:ext cx="26670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DCDnew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" name="Ellipse 60"/>
          <p:cNvSpPr/>
          <p:nvPr/>
        </p:nvSpPr>
        <p:spPr bwMode="auto">
          <a:xfrm>
            <a:off x="6477000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Ellipse 61"/>
          <p:cNvSpPr/>
          <p:nvPr/>
        </p:nvSpPr>
        <p:spPr bwMode="auto">
          <a:xfrm>
            <a:off x="6858000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3" name="Ellipse 62"/>
          <p:cNvSpPr/>
          <p:nvPr/>
        </p:nvSpPr>
        <p:spPr bwMode="auto">
          <a:xfrm>
            <a:off x="7239000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" name="Ellipse 63"/>
          <p:cNvSpPr/>
          <p:nvPr/>
        </p:nvSpPr>
        <p:spPr bwMode="auto">
          <a:xfrm>
            <a:off x="7620000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" name="Ellipse 64"/>
          <p:cNvSpPr/>
          <p:nvPr/>
        </p:nvSpPr>
        <p:spPr bwMode="auto">
          <a:xfrm>
            <a:off x="8001000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6" name="Ellipse 65"/>
          <p:cNvSpPr/>
          <p:nvPr/>
        </p:nvSpPr>
        <p:spPr bwMode="auto">
          <a:xfrm>
            <a:off x="8382000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Abgerundetes Rechteck 2"/>
          <p:cNvSpPr/>
          <p:nvPr/>
        </p:nvSpPr>
        <p:spPr bwMode="auto">
          <a:xfrm>
            <a:off x="6096000" y="5257800"/>
            <a:ext cx="304800" cy="76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69" name="Gerade Verbindung mit Pfeil 2068"/>
          <p:cNvCxnSpPr>
            <a:endCxn id="3" idx="0"/>
          </p:cNvCxnSpPr>
          <p:nvPr/>
        </p:nvCxnSpPr>
        <p:spPr bwMode="auto">
          <a:xfrm flipH="1">
            <a:off x="6248400" y="3962400"/>
            <a:ext cx="457200" cy="1295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1060820" y="5795230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Old</a:t>
            </a:r>
            <a:endParaRPr lang="de-DE" sz="1400" dirty="0" smtClean="0"/>
          </a:p>
        </p:txBody>
      </p:sp>
      <p:sp>
        <p:nvSpPr>
          <p:cNvPr id="59" name="Textfeld 58"/>
          <p:cNvSpPr txBox="1"/>
          <p:nvPr/>
        </p:nvSpPr>
        <p:spPr>
          <a:xfrm>
            <a:off x="3656040" y="5795230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Ptsl</a:t>
            </a:r>
            <a:r>
              <a:rPr lang="de-DE" sz="1400" dirty="0" smtClean="0"/>
              <a:t> 135</a:t>
            </a:r>
            <a:endParaRPr lang="de-DE" sz="1400" dirty="0" smtClean="0"/>
          </a:p>
        </p:txBody>
      </p:sp>
      <p:sp>
        <p:nvSpPr>
          <p:cNvPr id="67" name="Textfeld 66"/>
          <p:cNvSpPr txBox="1"/>
          <p:nvPr/>
        </p:nvSpPr>
        <p:spPr>
          <a:xfrm>
            <a:off x="6174930" y="5795230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Ptsl</a:t>
            </a:r>
            <a:r>
              <a:rPr lang="de-DE" sz="1400" dirty="0" smtClean="0"/>
              <a:t> 22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2123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bg1"/>
                </a:solidFill>
              </a:rPr>
              <a:t>Probe Cards</a:t>
            </a:r>
            <a:endParaRPr lang="de-DE" altLang="de-DE" sz="2000" dirty="0" smtClean="0">
              <a:solidFill>
                <a:schemeClr val="bg1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75940"/>
          </a:xfrm>
        </p:spPr>
        <p:txBody>
          <a:bodyPr/>
          <a:lstStyle/>
          <a:p>
            <a:r>
              <a:rPr lang="en-US" sz="1600" dirty="0" smtClean="0"/>
              <a:t>…</a:t>
            </a:r>
            <a:endParaRPr lang="en-US" sz="1600" dirty="0"/>
          </a:p>
          <a:p>
            <a:endParaRPr lang="en-US" sz="1600" dirty="0" smtClean="0"/>
          </a:p>
        </p:txBody>
      </p:sp>
      <p:pic>
        <p:nvPicPr>
          <p:cNvPr id="8194" name="Picture 2" descr="C:\Users\ivan\Desktop\Zwischen16\WP_20160428_18_57_58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40" y="1520750"/>
            <a:ext cx="7998332" cy="449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908160" y="1749740"/>
            <a:ext cx="784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PC_Sw</a:t>
            </a:r>
            <a:endParaRPr lang="de-DE" sz="14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3808700" y="1902400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PC</a:t>
            </a:r>
            <a:r>
              <a:rPr lang="de-DE" sz="1400" dirty="0" smtClean="0"/>
              <a:t>22</a:t>
            </a:r>
            <a:endParaRPr lang="de-DE" sz="1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7396210" y="2360380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PC</a:t>
            </a:r>
            <a:r>
              <a:rPr lang="de-DE" sz="1400" dirty="0" smtClean="0"/>
              <a:t>135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29955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…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556250"/>
          </a:xfrm>
        </p:spPr>
        <p:txBody>
          <a:bodyPr/>
          <a:lstStyle/>
          <a:p>
            <a:r>
              <a:rPr lang="en-US" sz="1600" dirty="0" smtClean="0"/>
              <a:t>Until July the small </a:t>
            </a:r>
            <a:r>
              <a:rPr lang="en-US" sz="1600" dirty="0" smtClean="0"/>
              <a:t>probe-station at KIT (IEKP) </a:t>
            </a:r>
            <a:r>
              <a:rPr lang="en-US" sz="1600" dirty="0" smtClean="0"/>
              <a:t>was used</a:t>
            </a:r>
            <a:endParaRPr lang="en-US" sz="1600" dirty="0" smtClean="0"/>
          </a:p>
        </p:txBody>
      </p:sp>
      <p:pic>
        <p:nvPicPr>
          <p:cNvPr id="5" name="Picture 5" descr="C:\Users\ivan\Desktop\IMG_3157smal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7187"/>
            <a:ext cx="3107522" cy="414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67" y="2513040"/>
            <a:ext cx="3826676" cy="358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5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17850"/>
          </a:xfrm>
        </p:spPr>
        <p:txBody>
          <a:bodyPr/>
          <a:lstStyle/>
          <a:p>
            <a:r>
              <a:rPr lang="en-US" sz="1600" dirty="0" smtClean="0"/>
              <a:t>Since beginning of September the new automatic (self made) probe station </a:t>
            </a:r>
            <a:r>
              <a:rPr lang="en-US" sz="1600" dirty="0" smtClean="0"/>
              <a:t>works</a:t>
            </a:r>
          </a:p>
          <a:p>
            <a:r>
              <a:rPr lang="en-US" sz="1600" dirty="0" smtClean="0"/>
              <a:t>DCDs have been successfully tested using the PC22</a:t>
            </a:r>
          </a:p>
          <a:p>
            <a:r>
              <a:rPr lang="en-US" sz="1600" dirty="0" smtClean="0"/>
              <a:t>JTAG test can be done easily, we are currently working on the improvement of the ADC tests via JTAG</a:t>
            </a:r>
          </a:p>
        </p:txBody>
      </p:sp>
      <p:pic>
        <p:nvPicPr>
          <p:cNvPr id="68" name="Grafik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883" y="2608453"/>
            <a:ext cx="4427141" cy="332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Probe 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Positioning and Stepping Software written for </a:t>
            </a:r>
            <a:r>
              <a:rPr lang="en-GB" sz="1600" dirty="0" smtClean="0"/>
              <a:t>windows (by Richard Leys)</a:t>
            </a:r>
            <a:endParaRPr lang="en-GB" sz="1600" dirty="0"/>
          </a:p>
          <a:p>
            <a:pPr lvl="1"/>
            <a:r>
              <a:rPr lang="en-GB" sz="1600" dirty="0"/>
              <a:t>Runs on standard Java, easily extensible to add helper features</a:t>
            </a:r>
          </a:p>
          <a:p>
            <a:pPr lvl="1"/>
            <a:r>
              <a:rPr lang="en-GB" sz="1600" dirty="0"/>
              <a:t>Simple Programmable position change to step on the ASICs</a:t>
            </a:r>
          </a:p>
          <a:p>
            <a:pPr lvl="1"/>
            <a:r>
              <a:rPr lang="en-GB" sz="1600" dirty="0"/>
              <a:t>Ready for </a:t>
            </a:r>
            <a:r>
              <a:rPr lang="en-GB" sz="1600" dirty="0" smtClean="0"/>
              <a:t>picture </a:t>
            </a:r>
            <a:r>
              <a:rPr lang="en-GB" sz="1600" dirty="0"/>
              <a:t>p</a:t>
            </a:r>
            <a:r>
              <a:rPr lang="en-GB" sz="1600" dirty="0" smtClean="0"/>
              <a:t>rocessing </a:t>
            </a:r>
            <a:r>
              <a:rPr lang="en-GB" sz="1600" dirty="0"/>
              <a:t>if needed</a:t>
            </a:r>
          </a:p>
          <a:p>
            <a:r>
              <a:rPr lang="en-GB" sz="1600" dirty="0"/>
              <a:t>Chip testing runs from the Linux MRO software</a:t>
            </a:r>
          </a:p>
          <a:p>
            <a:pPr lvl="1"/>
            <a:r>
              <a:rPr lang="en-GB" sz="1600" dirty="0"/>
              <a:t>Will be tweaked to ease testing, like polling for ID while placing the probes</a:t>
            </a:r>
          </a:p>
          <a:p>
            <a:r>
              <a:rPr lang="en-GB" sz="1600" dirty="0"/>
              <a:t>Automatic </a:t>
            </a:r>
            <a:r>
              <a:rPr lang="en-GB" sz="1600" dirty="0" smtClean="0"/>
              <a:t>stepping </a:t>
            </a:r>
            <a:r>
              <a:rPr lang="en-GB" sz="1600" dirty="0"/>
              <a:t>+ </a:t>
            </a:r>
            <a:r>
              <a:rPr lang="en-GB" sz="1600" dirty="0" smtClean="0"/>
              <a:t>testing </a:t>
            </a:r>
            <a:r>
              <a:rPr lang="en-GB" sz="1600" dirty="0"/>
              <a:t>could be implemented, but it does not look like it is really needed</a:t>
            </a:r>
          </a:p>
          <a:p>
            <a:r>
              <a:rPr lang="en-GB" sz="1600" dirty="0"/>
              <a:t>Test results could be saved in a database format</a:t>
            </a:r>
          </a:p>
          <a:p>
            <a:pPr lvl="1"/>
            <a:r>
              <a:rPr lang="en-GB" sz="1600" dirty="0"/>
              <a:t>Maybe overkill, a simple list of valid </a:t>
            </a:r>
            <a:r>
              <a:rPr lang="en-GB" sz="1600" dirty="0" smtClean="0"/>
              <a:t>chips </a:t>
            </a:r>
            <a:r>
              <a:rPr lang="en-GB" sz="1600" dirty="0"/>
              <a:t>on wafers is enough</a:t>
            </a:r>
          </a:p>
          <a:p>
            <a:r>
              <a:rPr lang="en-GB" sz="1600" dirty="0"/>
              <a:t>Any good suggestions are </a:t>
            </a:r>
            <a:r>
              <a:rPr lang="en-GB" sz="1600" dirty="0" smtClean="0"/>
              <a:t>welcome</a:t>
            </a:r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99078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Probe Station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830" y="1422401"/>
            <a:ext cx="3565922" cy="475456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454025"/>
            <a:ext cx="2533650" cy="2111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924300"/>
            <a:ext cx="259080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t="35139" r="48087" b="6415"/>
          <a:stretch/>
        </p:blipFill>
        <p:spPr>
          <a:xfrm>
            <a:off x="6144724" y="3857624"/>
            <a:ext cx="2818302" cy="2657476"/>
          </a:xfrm>
          <a:prstGeom prst="rect">
            <a:avLst/>
          </a:prstGeom>
        </p:spPr>
      </p:pic>
      <p:sp>
        <p:nvSpPr>
          <p:cNvPr id="12" name="Arrow: Down 11"/>
          <p:cNvSpPr/>
          <p:nvPr/>
        </p:nvSpPr>
        <p:spPr>
          <a:xfrm rot="2791288">
            <a:off x="2765426" y="3695700"/>
            <a:ext cx="431800" cy="762000"/>
          </a:xfrm>
          <a:prstGeom prst="down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/>
          <p:cNvSpPr/>
          <p:nvPr/>
        </p:nvSpPr>
        <p:spPr>
          <a:xfrm rot="14390920">
            <a:off x="5740383" y="1591225"/>
            <a:ext cx="431800" cy="9894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/>
          <p:cNvSpPr/>
          <p:nvPr/>
        </p:nvSpPr>
        <p:spPr>
          <a:xfrm rot="19816052">
            <a:off x="6226140" y="3048799"/>
            <a:ext cx="323850" cy="1319203"/>
          </a:xfrm>
          <a:prstGeom prst="down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23825" y="3142348"/>
            <a:ext cx="2792752" cy="584775"/>
          </a:xfrm>
          <a:prstGeom prst="rect">
            <a:avLst/>
          </a:prstGeom>
          <a:solidFill>
            <a:srgbClr val="FBFE80"/>
          </a:solidFill>
        </p:spPr>
        <p:txBody>
          <a:bodyPr wrap="none" rtlCol="0">
            <a:spAutoFit/>
          </a:bodyPr>
          <a:lstStyle/>
          <a:p>
            <a:r>
              <a:rPr lang="en-GB" sz="1600" dirty="0"/>
              <a:t>Wafer or Single Chip Carrier</a:t>
            </a:r>
          </a:p>
          <a:p>
            <a:r>
              <a:rPr lang="en-GB" sz="1600" dirty="0"/>
              <a:t>Exchangeable Probe Boards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51260" y="2589370"/>
            <a:ext cx="2850460" cy="338554"/>
          </a:xfrm>
          <a:prstGeom prst="rect">
            <a:avLst/>
          </a:prstGeom>
          <a:solidFill>
            <a:srgbClr val="FBFE80"/>
          </a:solidFill>
        </p:spPr>
        <p:txBody>
          <a:bodyPr wrap="none" rtlCol="0">
            <a:spAutoFit/>
          </a:bodyPr>
          <a:lstStyle/>
          <a:p>
            <a:r>
              <a:rPr lang="en-GB" sz="1600" dirty="0"/>
              <a:t>Placement Control (windows)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6759" y="6329540"/>
            <a:ext cx="2644442" cy="338554"/>
          </a:xfrm>
          <a:prstGeom prst="rect">
            <a:avLst/>
          </a:prstGeom>
          <a:solidFill>
            <a:srgbClr val="FBFE80"/>
          </a:solidFill>
        </p:spPr>
        <p:txBody>
          <a:bodyPr wrap="none" rtlCol="0">
            <a:spAutoFit/>
          </a:bodyPr>
          <a:lstStyle/>
          <a:p>
            <a:r>
              <a:rPr lang="en-GB" sz="1600" dirty="0"/>
              <a:t>Chip Test (Linux MRO SW)</a:t>
            </a:r>
          </a:p>
        </p:txBody>
      </p:sp>
    </p:spTree>
    <p:extLst>
      <p:ext uri="{BB962C8B-B14F-4D97-AF65-F5344CB8AC3E}">
        <p14:creationId xmlns:p14="http://schemas.microsoft.com/office/powerpoint/2010/main" val="133716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…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75940"/>
          </a:xfrm>
        </p:spPr>
        <p:txBody>
          <a:bodyPr/>
          <a:lstStyle/>
          <a:p>
            <a:r>
              <a:rPr lang="en-US" sz="1600" dirty="0" smtClean="0"/>
              <a:t>Software developed</a:t>
            </a:r>
          </a:p>
          <a:p>
            <a:r>
              <a:rPr lang="en-US" sz="1600" dirty="0" smtClean="0"/>
              <a:t>DCD tested with the PC22 using the additional probe pads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621380"/>
            <a:ext cx="7704190" cy="481511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060" y="4658151"/>
            <a:ext cx="3663840" cy="2199849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2892740" y="3581660"/>
            <a:ext cx="3587510" cy="992290"/>
          </a:xfrm>
          <a:prstGeom prst="ellipse">
            <a:avLst/>
          </a:prstGeom>
          <a:noFill/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6480250" y="1520750"/>
            <a:ext cx="686970" cy="2289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625110" y="986440"/>
            <a:ext cx="251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Probe pads </a:t>
            </a:r>
            <a:r>
              <a:rPr lang="de-DE" sz="1400" dirty="0" err="1" smtClean="0"/>
              <a:t>contacted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standrad</a:t>
            </a:r>
            <a:r>
              <a:rPr lang="de-DE" sz="1400" dirty="0" smtClean="0"/>
              <a:t> </a:t>
            </a:r>
            <a:r>
              <a:rPr lang="de-DE" sz="1400" dirty="0" err="1" smtClean="0"/>
              <a:t>needles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15082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…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17850"/>
          </a:xfrm>
        </p:spPr>
        <p:txBody>
          <a:bodyPr/>
          <a:lstStyle/>
          <a:p>
            <a:r>
              <a:rPr lang="en-US" sz="1600" dirty="0" smtClean="0"/>
              <a:t>DCD Readout software</a:t>
            </a:r>
            <a:endParaRPr lang="en-US" sz="1600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0" y="1902400"/>
            <a:ext cx="6717040" cy="419815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984490" y="4497620"/>
            <a:ext cx="1297610" cy="381650"/>
          </a:xfrm>
          <a:prstGeom prst="ellipse">
            <a:avLst/>
          </a:prstGeom>
          <a:noFill/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/>
          <p:cNvCxnSpPr/>
          <p:nvPr/>
        </p:nvCxnSpPr>
        <p:spPr>
          <a:xfrm flipH="1" flipV="1">
            <a:off x="2205770" y="4802940"/>
            <a:ext cx="610640" cy="457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2663750" y="5184590"/>
            <a:ext cx="1233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JTAG ID Test</a:t>
            </a:r>
            <a:endParaRPr lang="de-DE" sz="1400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2892740" y="3047350"/>
            <a:ext cx="1705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JTAG ADC </a:t>
            </a:r>
            <a:r>
              <a:rPr lang="de-DE" sz="1400" dirty="0" err="1" smtClean="0"/>
              <a:t>readout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7129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ppt2003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KIT_master_ppt2003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6452EFABA4C442A06FD66636A1FFF7" ma:contentTypeVersion="0" ma:contentTypeDescription="Ein neues Dokument erstellen." ma:contentTypeScope="" ma:versionID="2b8cb84810ac37d2a411a7725b53186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B57E249-3153-4465-B6C1-8BDE801BF3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5455B3-230F-4F8D-BDD1-A431AC0392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D24F3EF-CA98-432C-BF1E-0F68A3EE9E9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KIT_master_ppt2003_de</Template>
  <TotalTime>0</TotalTime>
  <Words>421</Words>
  <Application>Microsoft Office PowerPoint</Application>
  <PresentationFormat>Bildschirmpräsentation (4:3)</PresentationFormat>
  <Paragraphs>73</Paragraphs>
  <Slides>12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KIT_master_ppt2003_de</vt:lpstr>
      <vt:lpstr>1_KIT_master_ppt2003_de</vt:lpstr>
      <vt:lpstr>Testing of ASICs at KIT</vt:lpstr>
      <vt:lpstr>Probe Cards</vt:lpstr>
      <vt:lpstr>Probe Cards</vt:lpstr>
      <vt:lpstr>…</vt:lpstr>
      <vt:lpstr>DCD</vt:lpstr>
      <vt:lpstr>Probe Station</vt:lpstr>
      <vt:lpstr>Probe Station</vt:lpstr>
      <vt:lpstr>…</vt:lpstr>
      <vt:lpstr>…</vt:lpstr>
      <vt:lpstr>…</vt:lpstr>
      <vt:lpstr>…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Folientitel: Arial 26pt fett 2-zeilig: Arial 22pt fett</dc:title>
  <dc:creator>Robin Gessmann</dc:creator>
  <cp:lastModifiedBy>ivan</cp:lastModifiedBy>
  <cp:revision>560</cp:revision>
  <cp:lastPrinted>2015-10-22T12:15:42Z</cp:lastPrinted>
  <dcterms:created xsi:type="dcterms:W3CDTF">2009-10-06T08:56:36Z</dcterms:created>
  <dcterms:modified xsi:type="dcterms:W3CDTF">2016-09-14T12:23:34Z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0x0101001D6452EFABA4C442A06FD66636A1FFF7</vt:lpwstr>
  </property>
</Properties>
</file>