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2" r:id="rId5"/>
    <p:sldId id="265" r:id="rId6"/>
    <p:sldId id="267" r:id="rId7"/>
    <p:sldId id="277" r:id="rId8"/>
    <p:sldId id="278" r:id="rId9"/>
    <p:sldId id="268" r:id="rId10"/>
    <p:sldId id="275" r:id="rId11"/>
    <p:sldId id="269" r:id="rId12"/>
    <p:sldId id="270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>
      <p:cViewPr varScale="1">
        <p:scale>
          <a:sx n="85" d="100"/>
          <a:sy n="85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0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23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9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8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27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62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96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3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4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9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3033-C913-490F-B217-A30DB73A13A8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9AD5-016E-4D46-9087-87756507E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Origami Status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Koji Hara (KEK)</a:t>
            </a:r>
          </a:p>
          <a:p>
            <a:r>
              <a:rPr kumimoji="1" lang="en-US" altLang="ja-JP" dirty="0" smtClean="0"/>
              <a:t>2016 Sep. </a:t>
            </a:r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51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93503"/>
              </p:ext>
            </p:extLst>
          </p:nvPr>
        </p:nvGraphicFramePr>
        <p:xfrm>
          <a:off x="323528" y="836709"/>
          <a:ext cx="8712968" cy="5544618"/>
        </p:xfrm>
        <a:graphic>
          <a:graphicData uri="http://schemas.openxmlformats.org/drawingml/2006/table">
            <a:tbl>
              <a:tblPr/>
              <a:tblGrid>
                <a:gridCol w="1052927"/>
                <a:gridCol w="1171380"/>
                <a:gridCol w="1645197"/>
                <a:gridCol w="1500421"/>
                <a:gridCol w="1184543"/>
                <a:gridCol w="2158500"/>
              </a:tblGrid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+Z 15 pcs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+Z 4 (new Origami)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+Z 0 (Ass. Pend.)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+Z 0 (replace)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+Z 1 replacement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O+Z118 (Origami crack)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2016/9/26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2016/10/24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prebending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prebending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aging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aging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2016/11/14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2016/12/26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2017/1/2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324" marR="9324" marT="93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5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02294"/>
              </p:ext>
            </p:extLst>
          </p:nvPr>
        </p:nvGraphicFramePr>
        <p:xfrm>
          <a:off x="107504" y="1844830"/>
          <a:ext cx="8503722" cy="4147715"/>
        </p:xfrm>
        <a:graphic>
          <a:graphicData uri="http://schemas.openxmlformats.org/drawingml/2006/table">
            <a:tbl>
              <a:tblPr/>
              <a:tblGrid>
                <a:gridCol w="932873"/>
                <a:gridCol w="851247"/>
                <a:gridCol w="1317683"/>
                <a:gridCol w="1574223"/>
                <a:gridCol w="1880323"/>
                <a:gridCol w="1947373"/>
              </a:tblGrid>
              <a:tr h="21223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CE 12 pcs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CE 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CE 10 (new Origami)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CE 1 (Ass. Pending)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CE 1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replace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OCE132 (small peeling on 1 PA0 pad)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OCE122 (Origami crack)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2016/9/12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2016/9/19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2016/9/26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2016/10/10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2016/10/17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2016/10/24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2016/10/31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2016/11/7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2016/11/14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2016/11/21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2016/11/28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2016/12/5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2016/12/12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7463" marR="7463" marT="746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2016/12/19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2016/12/26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2017/1/2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46100" y="1943894"/>
          <a:ext cx="8051800" cy="3838575"/>
        </p:xfrm>
        <a:graphic>
          <a:graphicData uri="http://schemas.openxmlformats.org/drawingml/2006/table">
            <a:tbl>
              <a:tblPr/>
              <a:tblGrid>
                <a:gridCol w="1014400"/>
                <a:gridCol w="887600"/>
                <a:gridCol w="713250"/>
                <a:gridCol w="713250"/>
                <a:gridCol w="1585000"/>
                <a:gridCol w="1626210"/>
                <a:gridCol w="151209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15 pcs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6 (new Origami)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4 (Ass. Pending)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-Z 1 replace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O-Z117,121,123,146 (1 PA0 short)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O-Z140 (bad plating)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Soldering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e-test2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2017/1/2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6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2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O-Z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756576" cy="470912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2800" dirty="0" smtClean="0"/>
              <a:t>O-Z1XX </a:t>
            </a:r>
          </a:p>
          <a:p>
            <a:pPr lvl="1"/>
            <a:r>
              <a:rPr kumimoji="1" lang="en-US" altLang="ja-JP" sz="2400" dirty="0" smtClean="0"/>
              <a:t>Planned to assemble 66 O-Z</a:t>
            </a:r>
          </a:p>
          <a:p>
            <a:pPr lvl="1"/>
            <a:r>
              <a:rPr lang="en-US" altLang="ja-JP" sz="2400" dirty="0" smtClean="0"/>
              <a:t>61 on DB (O-Z100-160</a:t>
            </a:r>
            <a:r>
              <a:rPr lang="en-US" altLang="ja-JP" sz="2400" dirty="0" smtClean="0"/>
              <a:t>)</a:t>
            </a:r>
            <a:endParaRPr lang="en-US" altLang="ja-JP" sz="2400" dirty="0" smtClean="0"/>
          </a:p>
          <a:p>
            <a:r>
              <a:rPr lang="en-US" altLang="ja-JP" sz="2800" dirty="0" smtClean="0"/>
              <a:t>Assembly </a:t>
            </a:r>
            <a:r>
              <a:rPr lang="en-US" altLang="ja-JP" sz="2800" dirty="0" smtClean="0"/>
              <a:t>completed : </a:t>
            </a:r>
            <a:r>
              <a:rPr lang="en-US" altLang="ja-JP" sz="2800" dirty="0" smtClean="0"/>
              <a:t>30 (25 class A, 5 e-test fail)</a:t>
            </a:r>
          </a:p>
          <a:p>
            <a:pPr lvl="1"/>
            <a:r>
              <a:rPr lang="en-US" altLang="ja-JP" sz="2400" dirty="0" smtClean="0"/>
              <a:t>Shipped to assembly sites : 12</a:t>
            </a:r>
          </a:p>
          <a:p>
            <a:pPr lvl="1"/>
            <a:r>
              <a:rPr kumimoji="1" lang="en-US" altLang="ja-JP" sz="2400" dirty="0" smtClean="0"/>
              <a:t>Ready </a:t>
            </a:r>
            <a:r>
              <a:rPr kumimoji="1" lang="en-US" altLang="ja-JP" sz="2400" dirty="0" smtClean="0"/>
              <a:t>for shipment : </a:t>
            </a:r>
            <a:r>
              <a:rPr lang="en-US" altLang="ja-JP" sz="2400" dirty="0" smtClean="0"/>
              <a:t>13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E-test failure : 5 (107,110,112,119,130)</a:t>
            </a:r>
          </a:p>
          <a:p>
            <a:r>
              <a:rPr kumimoji="1" lang="en-US" altLang="ja-JP" sz="2800" dirty="0" smtClean="0"/>
              <a:t>Soldering </a:t>
            </a:r>
            <a:r>
              <a:rPr kumimoji="1" lang="en-US" altLang="ja-JP" sz="2800" dirty="0" smtClean="0"/>
              <a:t>finished : </a:t>
            </a:r>
            <a:r>
              <a:rPr lang="en-US" altLang="ja-JP" sz="2800" dirty="0" smtClean="0"/>
              <a:t>31 (25 </a:t>
            </a:r>
            <a:r>
              <a:rPr lang="en-US" altLang="ja-JP" sz="2800" dirty="0" smtClean="0"/>
              <a:t>to be assembled</a:t>
            </a:r>
            <a:r>
              <a:rPr lang="en-US" altLang="ja-JP" sz="2800" dirty="0" smtClean="0"/>
              <a:t>, 4 pending (PA0 shorts), 2 rejected)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PA0 short (1 short on each): 4 (117,121,123,146) </a:t>
            </a:r>
            <a:r>
              <a:rPr lang="en-US" altLang="ja-JP" sz="2400" dirty="0" smtClean="0">
                <a:sym typeface="Wingdings" panose="05000000000000000000" pitchFamily="2" charset="2"/>
              </a:rPr>
              <a:t> kept at KEK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Plating issue : 1 (O-Z140)  replacement will be produced and assembled</a:t>
            </a:r>
          </a:p>
          <a:p>
            <a:pPr lvl="1"/>
            <a:r>
              <a:rPr lang="en-US" altLang="ja-JP" sz="2400" dirty="0" smtClean="0"/>
              <a:t>Blister due to high temp. of solder iron: 1 (O-Z111) </a:t>
            </a:r>
            <a:r>
              <a:rPr lang="en-US" altLang="ja-JP" sz="2400" dirty="0" smtClean="0">
                <a:sym typeface="Wingdings" panose="05000000000000000000" pitchFamily="2" charset="2"/>
              </a:rPr>
              <a:t> replaced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Being assembled at REPIC :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25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(new APV chips will be used)</a:t>
            </a:r>
          </a:p>
          <a:p>
            <a:r>
              <a:rPr kumimoji="1" lang="en-US" altLang="ja-JP" sz="2900" dirty="0" smtClean="0"/>
              <a:t>Soldering to be started</a:t>
            </a:r>
            <a:r>
              <a:rPr kumimoji="1" lang="en-US" altLang="ja-JP" sz="2900" dirty="0" smtClean="0"/>
              <a:t>: </a:t>
            </a:r>
            <a:r>
              <a:rPr lang="en-US" altLang="ja-JP" sz="2900" dirty="0" smtClean="0"/>
              <a:t>7</a:t>
            </a:r>
            <a:endParaRPr kumimoji="1" lang="en-US" altLang="ja-JP" sz="2900" dirty="0" smtClean="0"/>
          </a:p>
          <a:p>
            <a:pPr lvl="1"/>
            <a:r>
              <a:rPr lang="en-US" altLang="ja-JP" sz="2600" dirty="0" smtClean="0"/>
              <a:t>13 newly produced Origami </a:t>
            </a:r>
          </a:p>
          <a:p>
            <a:pPr lvl="1"/>
            <a:r>
              <a:rPr lang="en-US" altLang="ja-JP" sz="2600" dirty="0" smtClean="0"/>
              <a:t>1 being produced to replace O-Z140</a:t>
            </a:r>
          </a:p>
          <a:p>
            <a:pPr lvl="1"/>
            <a:r>
              <a:rPr lang="en-US" altLang="ja-JP" sz="2600" dirty="0" smtClean="0"/>
              <a:t>Origami delivery to KEK Sep</a:t>
            </a:r>
            <a:r>
              <a:rPr lang="en-US" altLang="ja-JP" sz="2600" dirty="0"/>
              <a:t>. </a:t>
            </a:r>
            <a:r>
              <a:rPr lang="en-US" altLang="ja-JP" sz="2600" dirty="0" smtClean="0"/>
              <a:t>13</a:t>
            </a:r>
            <a:endParaRPr lang="en-US" altLang="ja-JP" sz="2600" dirty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39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OCE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756576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2800" dirty="0" smtClean="0"/>
              <a:t>OCE1XX </a:t>
            </a:r>
          </a:p>
          <a:p>
            <a:pPr lvl="1"/>
            <a:r>
              <a:rPr kumimoji="1" lang="en-US" altLang="ja-JP" sz="2400" dirty="0" smtClean="0"/>
              <a:t>Planned to assemble 48 OCE</a:t>
            </a:r>
          </a:p>
          <a:p>
            <a:pPr lvl="1"/>
            <a:r>
              <a:rPr lang="en-US" altLang="ja-JP" sz="2400" dirty="0" smtClean="0"/>
              <a:t>59 on DB (OCE100-158) (incl. </a:t>
            </a:r>
            <a:r>
              <a:rPr lang="en-US" altLang="ja-JP" sz="2400" dirty="0"/>
              <a:t>8</a:t>
            </a:r>
            <a:r>
              <a:rPr lang="en-US" altLang="ja-JP" sz="2400" dirty="0" smtClean="0"/>
              <a:t> destroyed (100-106,110) )</a:t>
            </a:r>
          </a:p>
          <a:p>
            <a:r>
              <a:rPr lang="en-US" altLang="ja-JP" sz="2800" dirty="0" smtClean="0"/>
              <a:t>Assembly completed : </a:t>
            </a:r>
            <a:r>
              <a:rPr lang="en-US" altLang="ja-JP" sz="2800" dirty="0" smtClean="0"/>
              <a:t>27 (</a:t>
            </a:r>
            <a:r>
              <a:rPr lang="en-US" altLang="ja-JP" sz="2800" dirty="0" smtClean="0"/>
              <a:t>22</a:t>
            </a:r>
            <a:r>
              <a:rPr lang="en-US" altLang="ja-JP" sz="2800" dirty="0" smtClean="0"/>
              <a:t> class A, 4 e-test fail, 1 repaired, 12 to be checked)</a:t>
            </a:r>
          </a:p>
          <a:p>
            <a:pPr lvl="1"/>
            <a:r>
              <a:rPr lang="en-US" altLang="ja-JP" sz="2500" dirty="0" smtClean="0"/>
              <a:t>Shipped to assembly sites : 8 (class A)</a:t>
            </a:r>
          </a:p>
          <a:p>
            <a:pPr lvl="1"/>
            <a:r>
              <a:rPr kumimoji="1" lang="en-US" altLang="ja-JP" sz="2400" dirty="0" smtClean="0"/>
              <a:t>Ready </a:t>
            </a:r>
            <a:r>
              <a:rPr kumimoji="1" lang="en-US" altLang="ja-JP" sz="2400" dirty="0" smtClean="0"/>
              <a:t>for shipment : 2</a:t>
            </a:r>
          </a:p>
          <a:p>
            <a:pPr lvl="1"/>
            <a:r>
              <a:rPr lang="en-US" altLang="ja-JP" sz="2400" dirty="0" smtClean="0"/>
              <a:t>E-test failure : </a:t>
            </a:r>
            <a:r>
              <a:rPr lang="en-US" altLang="ja-JP" sz="2400" dirty="0" smtClean="0"/>
              <a:t>4 (122,123,129,125)</a:t>
            </a:r>
          </a:p>
          <a:p>
            <a:pPr lvl="1"/>
            <a:r>
              <a:rPr lang="en-US" altLang="ja-JP" sz="2400" dirty="0" smtClean="0"/>
              <a:t>E-test failure, </a:t>
            </a:r>
            <a:r>
              <a:rPr lang="en-US" altLang="ja-JP" sz="2400" dirty="0" err="1" smtClean="0"/>
              <a:t>repiared</a:t>
            </a:r>
            <a:r>
              <a:rPr lang="en-US" altLang="ja-JP" sz="2400" dirty="0" smtClean="0"/>
              <a:t> : 1 (112 @ HEPHY)</a:t>
            </a:r>
          </a:p>
          <a:p>
            <a:r>
              <a:rPr kumimoji="1" lang="en-US" altLang="ja-JP" sz="2800" dirty="0" smtClean="0"/>
              <a:t>Soldering </a:t>
            </a:r>
            <a:r>
              <a:rPr kumimoji="1" lang="en-US" altLang="ja-JP" sz="2800" dirty="0" smtClean="0"/>
              <a:t>finished : </a:t>
            </a:r>
            <a:r>
              <a:rPr lang="en-US" altLang="ja-JP" sz="2800" dirty="0" smtClean="0"/>
              <a:t>11 (10 to be assembled, 1 kept at KEK)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PA0 short : 0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Being assembled at REPIC : 10 (new APV chips will be used)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Small damaged Pad on PA0 (1 sensor side pad , bottom layer) : 1 (OCE132)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  <a:p>
            <a:r>
              <a:rPr kumimoji="1" lang="en-US" altLang="ja-JP" dirty="0" smtClean="0"/>
              <a:t>Soldering to be started: 10</a:t>
            </a:r>
          </a:p>
          <a:p>
            <a:pPr lvl="1"/>
            <a:r>
              <a:rPr lang="en-US" altLang="ja-JP" dirty="0" smtClean="0"/>
              <a:t>13</a:t>
            </a:r>
            <a:r>
              <a:rPr kumimoji="1" lang="en-US" altLang="ja-JP" dirty="0" smtClean="0"/>
              <a:t> newly </a:t>
            </a:r>
            <a:r>
              <a:rPr kumimoji="1" lang="en-US" altLang="ja-JP" dirty="0" smtClean="0"/>
              <a:t>produced,  </a:t>
            </a:r>
            <a:r>
              <a:rPr kumimoji="1" lang="en-US" altLang="ja-JP" dirty="0" smtClean="0">
                <a:sym typeface="Wingdings" panose="05000000000000000000" pitchFamily="2" charset="2"/>
              </a:rPr>
              <a:t>sent to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Saiden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695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O+Z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756576" cy="463711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3400" dirty="0" smtClean="0"/>
              <a:t>O+Z1XX </a:t>
            </a:r>
          </a:p>
          <a:p>
            <a:pPr lvl="1"/>
            <a:r>
              <a:rPr kumimoji="1" lang="en-US" altLang="ja-JP" sz="2600" dirty="0" smtClean="0"/>
              <a:t>Planned to assemble 27 OCE</a:t>
            </a:r>
          </a:p>
          <a:p>
            <a:pPr lvl="1"/>
            <a:r>
              <a:rPr lang="en-US" altLang="ja-JP" sz="2600" dirty="0" smtClean="0"/>
              <a:t>32 on DB (OCE100-145) (incl. 2 destroyed (114,115) and 1 solder on pad (105 )</a:t>
            </a:r>
          </a:p>
          <a:p>
            <a:r>
              <a:rPr lang="en-US" altLang="ja-JP" sz="3400" dirty="0" smtClean="0"/>
              <a:t>Assembly completed : 23 </a:t>
            </a:r>
          </a:p>
          <a:p>
            <a:pPr marL="0" indent="0">
              <a:buNone/>
            </a:pPr>
            <a:r>
              <a:rPr lang="en-US" altLang="ja-JP" sz="3400" dirty="0"/>
              <a:t> </a:t>
            </a:r>
            <a:r>
              <a:rPr lang="en-US" altLang="ja-JP" sz="3400" dirty="0" smtClean="0"/>
              <a:t>      (18 class A, 1 OK but wires bent, 1 to be reworked, 3 e-test fail)</a:t>
            </a:r>
          </a:p>
          <a:p>
            <a:pPr lvl="1"/>
            <a:r>
              <a:rPr lang="en-US" altLang="ja-JP" sz="2600" dirty="0" smtClean="0"/>
              <a:t>Shipped to assembly sites : 3</a:t>
            </a:r>
          </a:p>
          <a:p>
            <a:pPr lvl="1"/>
            <a:r>
              <a:rPr kumimoji="1" lang="en-US" altLang="ja-JP" sz="2600" dirty="0" smtClean="0"/>
              <a:t>Ready for shipment : </a:t>
            </a:r>
            <a:r>
              <a:rPr lang="en-US" altLang="ja-JP" sz="2600" dirty="0" smtClean="0"/>
              <a:t>15</a:t>
            </a:r>
          </a:p>
          <a:p>
            <a:pPr lvl="1"/>
            <a:r>
              <a:rPr lang="en-US" altLang="ja-JP" sz="2600" dirty="0" smtClean="0"/>
              <a:t>OK but wires bent : 1 (109, kept at KEK)</a:t>
            </a:r>
          </a:p>
          <a:p>
            <a:pPr lvl="1"/>
            <a:r>
              <a:rPr kumimoji="1" lang="en-US" altLang="ja-JP" sz="2600" dirty="0" smtClean="0"/>
              <a:t>E-test OK but soldering rework needed : 1 (125)</a:t>
            </a:r>
          </a:p>
          <a:p>
            <a:pPr lvl="1"/>
            <a:r>
              <a:rPr lang="en-US" altLang="ja-JP" sz="2600" dirty="0" smtClean="0"/>
              <a:t>E-test failure : </a:t>
            </a:r>
            <a:r>
              <a:rPr lang="en-US" altLang="ja-JP" sz="2600" dirty="0" smtClean="0"/>
              <a:t>3 (111,113,118)</a:t>
            </a:r>
          </a:p>
          <a:p>
            <a:r>
              <a:rPr kumimoji="1" lang="en-US" altLang="ja-JP" sz="3400" dirty="0" smtClean="0"/>
              <a:t>Soldering finished : 0</a:t>
            </a:r>
          </a:p>
          <a:p>
            <a:pPr lvl="1"/>
            <a:r>
              <a:rPr lang="en-US" altLang="ja-JP" sz="2600" dirty="0" smtClean="0"/>
              <a:t>PA0 </a:t>
            </a:r>
            <a:r>
              <a:rPr lang="en-US" altLang="ja-JP" sz="2600" dirty="0" smtClean="0"/>
              <a:t>short : 0</a:t>
            </a:r>
          </a:p>
          <a:p>
            <a:pPr lvl="1"/>
            <a:r>
              <a:rPr kumimoji="1" lang="en-US" altLang="ja-JP" sz="2600" dirty="0" smtClean="0">
                <a:sym typeface="Wingdings" panose="05000000000000000000" pitchFamily="2" charset="2"/>
              </a:rPr>
              <a:t>Being assembled at REPIC : 0</a:t>
            </a:r>
          </a:p>
          <a:p>
            <a:r>
              <a:rPr kumimoji="1" lang="en-US" altLang="ja-JP" dirty="0" smtClean="0"/>
              <a:t>Soldering </a:t>
            </a:r>
            <a:r>
              <a:rPr kumimoji="1" lang="en-US" altLang="ja-JP" dirty="0" smtClean="0"/>
              <a:t>started </a:t>
            </a:r>
            <a:r>
              <a:rPr kumimoji="1" lang="en-US" altLang="ja-JP" dirty="0" smtClean="0"/>
              <a:t>: 4 </a:t>
            </a:r>
          </a:p>
          <a:p>
            <a:pPr lvl="1"/>
            <a:r>
              <a:rPr kumimoji="1" lang="en-US" altLang="ja-JP" dirty="0" smtClean="0"/>
              <a:t>6 newly produced </a:t>
            </a:r>
            <a:r>
              <a:rPr kumimoji="1" lang="en-US" altLang="ja-JP" dirty="0" smtClean="0"/>
              <a:t>Origami sent to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Saiden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00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Origami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80 assembled, inspected so far</a:t>
            </a:r>
          </a:p>
          <a:p>
            <a:pPr lvl="1"/>
            <a:r>
              <a:rPr lang="en-US" altLang="ja-JP" dirty="0" smtClean="0"/>
              <a:t>30 O-Z : 25 </a:t>
            </a:r>
            <a:r>
              <a:rPr lang="en-US" altLang="ja-JP" dirty="0"/>
              <a:t>class A, 5 e-test </a:t>
            </a:r>
            <a:r>
              <a:rPr lang="en-US" altLang="ja-JP" dirty="0" smtClean="0"/>
              <a:t>fail</a:t>
            </a:r>
          </a:p>
          <a:p>
            <a:pPr lvl="1"/>
            <a:r>
              <a:rPr lang="en-US" altLang="ja-JP" dirty="0" smtClean="0"/>
              <a:t>27 OCE : 22* </a:t>
            </a:r>
            <a:r>
              <a:rPr lang="en-US" altLang="ja-JP" dirty="0"/>
              <a:t>class A, 4 e-test fail, 1 </a:t>
            </a:r>
            <a:r>
              <a:rPr lang="en-US" altLang="ja-JP" dirty="0" smtClean="0"/>
              <a:t>e-test fail but repaired</a:t>
            </a:r>
          </a:p>
          <a:p>
            <a:pPr marL="914400" lvl="2" indent="0">
              <a:buNone/>
            </a:pPr>
            <a:r>
              <a:rPr lang="en-US" altLang="ja-JP" sz="1700" dirty="0" smtClean="0"/>
              <a:t>* include 12 OCEs with APV3 ch0 noise ~ 2</a:t>
            </a:r>
            <a:endParaRPr lang="en-US" altLang="ja-JP" sz="1700" dirty="0"/>
          </a:p>
          <a:p>
            <a:pPr lvl="1"/>
            <a:r>
              <a:rPr lang="en-US" altLang="ja-JP" dirty="0" smtClean="0"/>
              <a:t>23 O+Z : 18 class A, 3 </a:t>
            </a:r>
            <a:r>
              <a:rPr lang="en-US" altLang="ja-JP" dirty="0"/>
              <a:t>e-test </a:t>
            </a:r>
            <a:r>
              <a:rPr lang="en-US" altLang="ja-JP" dirty="0" smtClean="0"/>
              <a:t>fail, 2 OK but minor issue**</a:t>
            </a:r>
          </a:p>
          <a:p>
            <a:pPr marL="914400" lvl="2" indent="0">
              <a:buNone/>
            </a:pPr>
            <a:r>
              <a:rPr lang="en-US" altLang="ja-JP" sz="1700" dirty="0" smtClean="0"/>
              <a:t>** 1 wires bent, 1 soldering to be reworked</a:t>
            </a:r>
            <a:endParaRPr lang="en-US" altLang="ja-JP" sz="1700" dirty="0"/>
          </a:p>
          <a:p>
            <a:r>
              <a:rPr lang="en-US" altLang="ja-JP" dirty="0" smtClean="0"/>
              <a:t>63 will be assembled with new DISCO thinned chips + chips thinned as a whole wafer</a:t>
            </a:r>
          </a:p>
          <a:p>
            <a:pPr lvl="1"/>
            <a:r>
              <a:rPr lang="en-US" altLang="ja-JP" dirty="0" smtClean="0"/>
              <a:t>36 O-Z</a:t>
            </a:r>
          </a:p>
          <a:p>
            <a:pPr lvl="1"/>
            <a:r>
              <a:rPr lang="en-US" altLang="ja-JP" dirty="0" smtClean="0"/>
              <a:t>22 OCE</a:t>
            </a:r>
          </a:p>
          <a:p>
            <a:pPr lvl="1"/>
            <a:r>
              <a:rPr lang="en-US" altLang="ja-JP" dirty="0" smtClean="0"/>
              <a:t>5 O+Z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21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Electrical failures in assembled Origami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2861" y="1196752"/>
            <a:ext cx="9612560" cy="566124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Whole analog </a:t>
            </a:r>
            <a:r>
              <a:rPr lang="en-US" altLang="ja-JP" dirty="0"/>
              <a:t>dead </a:t>
            </a:r>
            <a:r>
              <a:rPr lang="en-US" altLang="ja-JP" dirty="0" smtClean="0"/>
              <a:t>(</a:t>
            </a:r>
            <a:r>
              <a:rPr lang="en-US" altLang="ja-JP" dirty="0"/>
              <a:t>all 128 </a:t>
            </a:r>
            <a:r>
              <a:rPr lang="en-US" altLang="ja-JP" dirty="0" err="1"/>
              <a:t>chs</a:t>
            </a:r>
            <a:r>
              <a:rPr lang="en-US" altLang="ja-JP" dirty="0"/>
              <a:t> are bad</a:t>
            </a:r>
            <a:r>
              <a:rPr lang="en-US" altLang="ja-JP" dirty="0" smtClean="0"/>
              <a:t>) : 6.3% (5/80)</a:t>
            </a:r>
            <a:endParaRPr lang="en-US" altLang="ja-JP" dirty="0"/>
          </a:p>
          <a:p>
            <a:pPr lvl="1"/>
            <a:r>
              <a:rPr lang="en-US" altLang="ja-JP" sz="2400" dirty="0"/>
              <a:t>O-Z130 </a:t>
            </a:r>
            <a:r>
              <a:rPr lang="en-US" altLang="ja-JP" sz="2400" dirty="0" smtClean="0"/>
              <a:t>APV6 (N0), </a:t>
            </a:r>
            <a:r>
              <a:rPr lang="en-US" altLang="ja-JP" sz="2400" dirty="0" smtClean="0">
                <a:solidFill>
                  <a:srgbClr val="0070C0"/>
                </a:solidFill>
              </a:rPr>
              <a:t>no crack, LV normal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lvl="1"/>
            <a:r>
              <a:rPr lang="en-US" altLang="ja-JP" sz="2400" dirty="0"/>
              <a:t>O+Z118 </a:t>
            </a:r>
            <a:r>
              <a:rPr lang="en-US" altLang="ja-JP" sz="2400" dirty="0" smtClean="0"/>
              <a:t>APV9 (N3),  </a:t>
            </a:r>
            <a:r>
              <a:rPr lang="en-US" altLang="ja-JP" sz="2400" dirty="0" smtClean="0">
                <a:solidFill>
                  <a:srgbClr val="FF0000"/>
                </a:solidFill>
              </a:rPr>
              <a:t>crack </a:t>
            </a:r>
            <a:r>
              <a:rPr lang="en-US" altLang="ja-JP" sz="2400" dirty="0" smtClean="0">
                <a:solidFill>
                  <a:srgbClr val="FF0000"/>
                </a:solidFill>
              </a:rPr>
              <a:t>observed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solidFill>
                  <a:srgbClr val="FFC000"/>
                </a:solidFill>
              </a:rPr>
              <a:t>LV low </a:t>
            </a:r>
            <a:r>
              <a:rPr lang="en-US" altLang="ja-JP" sz="2400" dirty="0">
                <a:solidFill>
                  <a:srgbClr val="FFC000"/>
                </a:solidFill>
              </a:rPr>
              <a:t>cur.</a:t>
            </a:r>
          </a:p>
          <a:p>
            <a:pPr lvl="1"/>
            <a:r>
              <a:rPr lang="en-US" altLang="ja-JP" sz="2400" dirty="0" smtClean="0"/>
              <a:t>OCE122 APV3 (P3),  </a:t>
            </a:r>
            <a:r>
              <a:rPr lang="en-US" altLang="ja-JP" sz="2400" dirty="0" smtClean="0">
                <a:solidFill>
                  <a:srgbClr val="FF0000"/>
                </a:solidFill>
              </a:rPr>
              <a:t>crack </a:t>
            </a:r>
            <a:r>
              <a:rPr lang="en-US" altLang="ja-JP" sz="2400" dirty="0" smtClean="0">
                <a:solidFill>
                  <a:srgbClr val="FF0000"/>
                </a:solidFill>
              </a:rPr>
              <a:t>observed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solidFill>
                  <a:srgbClr val="FFC000"/>
                </a:solidFill>
              </a:rPr>
              <a:t>LV low cur.</a:t>
            </a:r>
          </a:p>
          <a:p>
            <a:pPr lvl="1"/>
            <a:r>
              <a:rPr lang="en-US" altLang="ja-JP" sz="2400" dirty="0" smtClean="0"/>
              <a:t>OCE123 APV6 (N0), </a:t>
            </a:r>
            <a:r>
              <a:rPr lang="en-US" altLang="ja-JP" sz="2400" dirty="0" smtClean="0">
                <a:solidFill>
                  <a:srgbClr val="0070C0"/>
                </a:solidFill>
              </a:rPr>
              <a:t>power OK on chip, LV normal</a:t>
            </a:r>
          </a:p>
          <a:p>
            <a:pPr lvl="1"/>
            <a:r>
              <a:rPr lang="en-US" altLang="ja-JP" sz="2400" dirty="0" smtClean="0"/>
              <a:t>O-Z107 APV5 (P5</a:t>
            </a:r>
            <a:r>
              <a:rPr lang="en-US" altLang="ja-JP" sz="2400" dirty="0" smtClean="0"/>
              <a:t>),  </a:t>
            </a:r>
            <a:r>
              <a:rPr lang="en-US" altLang="ja-JP" sz="2400" dirty="0" err="1" smtClean="0">
                <a:solidFill>
                  <a:srgbClr val="C00000"/>
                </a:solidFill>
              </a:rPr>
              <a:t>discon</a:t>
            </a:r>
            <a:r>
              <a:rPr lang="en-US" altLang="ja-JP" sz="2400" dirty="0" smtClean="0">
                <a:solidFill>
                  <a:srgbClr val="C00000"/>
                </a:solidFill>
              </a:rPr>
              <a:t>. at soldered pad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solidFill>
                  <a:srgbClr val="FFC000"/>
                </a:solidFill>
              </a:rPr>
              <a:t>LV low </a:t>
            </a:r>
            <a:r>
              <a:rPr lang="en-US" altLang="ja-JP" sz="2400" dirty="0">
                <a:solidFill>
                  <a:srgbClr val="FFC000"/>
                </a:solidFill>
              </a:rPr>
              <a:t>cur</a:t>
            </a:r>
            <a:r>
              <a:rPr lang="en-US" altLang="ja-JP" sz="2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altLang="ja-JP" dirty="0" smtClean="0"/>
              <a:t>A part of </a:t>
            </a:r>
            <a:r>
              <a:rPr lang="en-US" altLang="ja-JP" dirty="0" err="1" smtClean="0"/>
              <a:t>chs</a:t>
            </a:r>
            <a:r>
              <a:rPr lang="en-US" altLang="ja-JP" dirty="0" smtClean="0"/>
              <a:t> dead</a:t>
            </a:r>
            <a:r>
              <a:rPr lang="en-US" altLang="ja-JP" dirty="0"/>
              <a:t> </a:t>
            </a:r>
            <a:r>
              <a:rPr lang="en-US" altLang="ja-JP" dirty="0" smtClean="0"/>
              <a:t>: 10.0% (8/80) (1 repaired)</a:t>
            </a:r>
          </a:p>
          <a:p>
            <a:pPr lvl="1"/>
            <a:r>
              <a:rPr lang="en-US" altLang="ja-JP" sz="2400" dirty="0"/>
              <a:t>O-Z </a:t>
            </a:r>
            <a:r>
              <a:rPr lang="en-US" altLang="ja-JP" sz="2400" dirty="0" smtClean="0"/>
              <a:t>3/30</a:t>
            </a:r>
            <a:r>
              <a:rPr lang="en-US" altLang="ja-JP" sz="2400" dirty="0"/>
              <a:t>	</a:t>
            </a:r>
            <a:r>
              <a:rPr lang="en-US" altLang="ja-JP" sz="2400" dirty="0" err="1" smtClean="0"/>
              <a:t>before|after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our inspection:    </a:t>
            </a:r>
            <a:r>
              <a:rPr lang="en-US" altLang="ja-JP" sz="2400" dirty="0" smtClean="0"/>
              <a:t>2/17 </a:t>
            </a:r>
            <a:r>
              <a:rPr lang="en-US" altLang="ja-JP" sz="2400" dirty="0"/>
              <a:t>| </a:t>
            </a:r>
            <a:r>
              <a:rPr lang="en-US" altLang="ja-JP" sz="2400" dirty="0" smtClean="0"/>
              <a:t>1/13</a:t>
            </a:r>
          </a:p>
          <a:p>
            <a:pPr lvl="1"/>
            <a:r>
              <a:rPr lang="en-US" altLang="ja-JP" sz="2400" dirty="0"/>
              <a:t>OCE 3</a:t>
            </a:r>
            <a:r>
              <a:rPr lang="en-US" altLang="ja-JP" sz="2400" dirty="0" smtClean="0"/>
              <a:t>/27</a:t>
            </a:r>
            <a:r>
              <a:rPr lang="en-US" altLang="ja-JP" sz="2400" dirty="0"/>
              <a:t>	</a:t>
            </a:r>
            <a:r>
              <a:rPr lang="en-US" altLang="ja-JP" sz="2400" dirty="0" err="1" smtClean="0"/>
              <a:t>before|after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our inspection:    </a:t>
            </a:r>
            <a:r>
              <a:rPr lang="en-US" altLang="ja-JP" sz="2400" dirty="0" smtClean="0"/>
              <a:t>3/15 </a:t>
            </a:r>
            <a:r>
              <a:rPr lang="en-US" altLang="ja-JP" sz="2400" dirty="0"/>
              <a:t>| </a:t>
            </a:r>
            <a:r>
              <a:rPr lang="en-US" altLang="ja-JP" sz="2400" dirty="0" smtClean="0"/>
              <a:t>0/12</a:t>
            </a:r>
          </a:p>
          <a:p>
            <a:pPr lvl="1"/>
            <a:r>
              <a:rPr lang="en-US" altLang="ja-JP" sz="2400" dirty="0"/>
              <a:t>O+Z 2</a:t>
            </a:r>
            <a:r>
              <a:rPr lang="en-US" altLang="ja-JP" sz="2400" dirty="0" smtClean="0"/>
              <a:t>/23</a:t>
            </a:r>
            <a:r>
              <a:rPr lang="en-US" altLang="ja-JP" sz="2400" dirty="0"/>
              <a:t>	</a:t>
            </a:r>
            <a:r>
              <a:rPr lang="en-US" altLang="ja-JP" sz="2400" dirty="0" err="1"/>
              <a:t>before|after</a:t>
            </a:r>
            <a:r>
              <a:rPr lang="en-US" altLang="ja-JP" sz="2400" dirty="0"/>
              <a:t> our inspection:      0/8 | 2</a:t>
            </a:r>
            <a:r>
              <a:rPr lang="en-US" altLang="ja-JP" sz="2400" dirty="0" smtClean="0"/>
              <a:t>/15</a:t>
            </a:r>
          </a:p>
          <a:p>
            <a:pPr lvl="1"/>
            <a:r>
              <a:rPr lang="en-US" altLang="ja-JP" sz="2400" dirty="0" smtClean="0"/>
              <a:t>Total 8/80</a:t>
            </a:r>
            <a:r>
              <a:rPr lang="en-US" altLang="ja-JP" sz="2400" dirty="0"/>
              <a:t>	</a:t>
            </a:r>
            <a:r>
              <a:rPr lang="en-US" altLang="ja-JP" sz="2400" dirty="0" err="1"/>
              <a:t>before|after</a:t>
            </a:r>
            <a:r>
              <a:rPr lang="en-US" altLang="ja-JP" sz="2400" dirty="0"/>
              <a:t> our inspection:     </a:t>
            </a:r>
            <a:r>
              <a:rPr lang="en-US" altLang="ja-JP" sz="2400" dirty="0" smtClean="0"/>
              <a:t>5/40| 3/40</a:t>
            </a:r>
          </a:p>
          <a:p>
            <a:r>
              <a:rPr lang="en-US" altLang="ja-JP" dirty="0" smtClean="0"/>
              <a:t>Short on PA0 (1 on each)</a:t>
            </a:r>
          </a:p>
          <a:p>
            <a:pPr lvl="1"/>
            <a:r>
              <a:rPr lang="en-US" altLang="ja-JP" dirty="0" smtClean="0"/>
              <a:t>O-Z 4 </a:t>
            </a:r>
            <a:r>
              <a:rPr lang="en-US" altLang="ja-JP" dirty="0"/>
              <a:t>(117,121,123,146</a:t>
            </a:r>
            <a:r>
              <a:rPr lang="en-US" altLang="ja-JP" dirty="0" smtClean="0"/>
              <a:t>) </a:t>
            </a:r>
            <a:r>
              <a:rPr lang="en-US" altLang="ja-JP" dirty="0" smtClean="0">
                <a:sym typeface="Wingdings" panose="05000000000000000000" pitchFamily="2" charset="2"/>
              </a:rPr>
              <a:t> to be assembled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037512"/>
            <a:ext cx="1221014" cy="3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62" y="7528418"/>
            <a:ext cx="1306286" cy="3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045499" y="7211921"/>
            <a:ext cx="1306286" cy="326572"/>
            <a:chOff x="6660232" y="2780928"/>
            <a:chExt cx="1306286" cy="32657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780928"/>
              <a:ext cx="1306286" cy="32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>
              <a:off x="7426358" y="2990393"/>
              <a:ext cx="458010" cy="36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7524329" y="2846377"/>
              <a:ext cx="432047" cy="82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1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OCE </a:t>
            </a:r>
            <a:r>
              <a:rPr kumimoji="1" lang="en-US" altLang="ja-JP" dirty="0" smtClean="0"/>
              <a:t>test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/>
              <a:t>4 APVDAQ tested, 8 remained -&gt; measured </a:t>
            </a:r>
          </a:p>
          <a:p>
            <a:pPr lvl="1"/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No dead channels in these 12 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OCE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Ch0 slightly noisy </a:t>
            </a:r>
            <a:r>
              <a:rPr kumimoji="1" lang="en-US" altLang="ja-JP" sz="2800" dirty="0" smtClean="0"/>
              <a:t>(noise level </a:t>
            </a:r>
            <a:r>
              <a:rPr lang="en-US" altLang="ja-JP" sz="2800" dirty="0" smtClean="0"/>
              <a:t>&gt; 2 ) </a:t>
            </a:r>
            <a:r>
              <a:rPr lang="en-US" altLang="ja-JP" sz="2800" dirty="0" smtClean="0">
                <a:sym typeface="Wingdings" panose="05000000000000000000" pitchFamily="2" charset="2"/>
              </a:rPr>
              <a:t> continues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/>
              <a:t>Cable swap (N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 P)  no change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Waiting for &gt;30 min. after LV up  no change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O-Z133 for comparison noise level of APV3 ch0 ~ 1.5 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New cables (both N and P)  no change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Measured remaining 8 OCE  same tendency</a:t>
            </a:r>
            <a:endParaRPr kumimoji="1" lang="en-US" altLang="ja-JP" dirty="0" smtClean="0"/>
          </a:p>
          <a:p>
            <a:r>
              <a:rPr kumimoji="1" lang="en-US" altLang="ja-JP" sz="2800" dirty="0" smtClean="0"/>
              <a:t>Other minor issue</a:t>
            </a:r>
          </a:p>
          <a:p>
            <a:pPr lvl="1"/>
            <a:r>
              <a:rPr lang="en-US" altLang="ja-JP" sz="2400" dirty="0" smtClean="0"/>
              <a:t>Tiny bump on PA0 on OCE109</a:t>
            </a:r>
          </a:p>
          <a:p>
            <a:pPr lvl="1"/>
            <a:r>
              <a:rPr lang="en-US" altLang="ja-JP" sz="2400" dirty="0" smtClean="0"/>
              <a:t>Small dark region on the APV analog line on OCE133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1445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7769488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71600" y="188640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OCE134</a:t>
            </a:r>
          </a:p>
          <a:p>
            <a:r>
              <a:rPr lang="en-US" altLang="ja-JP" dirty="0" smtClean="0"/>
              <a:t>APV3 ch0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79" y="3018963"/>
            <a:ext cx="8648208" cy="56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79034" y="5281031"/>
            <a:ext cx="28012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O-Z133</a:t>
            </a:r>
          </a:p>
          <a:p>
            <a:r>
              <a:rPr lang="en-US" altLang="ja-JP" dirty="0" smtClean="0"/>
              <a:t>APV3 ch0</a:t>
            </a:r>
          </a:p>
          <a:p>
            <a:r>
              <a:rPr lang="en-US" altLang="ja-JP" dirty="0" smtClean="0"/>
              <a:t>(measured 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42711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08" y="6349"/>
            <a:ext cx="8230677" cy="541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39752" y="0"/>
            <a:ext cx="19442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OCE121 </a:t>
            </a:r>
            <a:r>
              <a:rPr lang="en-US" altLang="ja-JP" dirty="0"/>
              <a:t> (May 20)</a:t>
            </a:r>
            <a:endParaRPr lang="ja-JP" altLang="en-US" dirty="0"/>
          </a:p>
          <a:p>
            <a:r>
              <a:rPr lang="en-US" altLang="ja-JP" dirty="0" smtClean="0"/>
              <a:t>APV3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33" y="3356517"/>
            <a:ext cx="8126117" cy="531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164512" y="3285892"/>
            <a:ext cx="18719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OCE130  (May 26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APV3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581128"/>
            <a:ext cx="46085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Noise level ~1.5 in OCE measured in May</a:t>
            </a:r>
          </a:p>
          <a:p>
            <a:r>
              <a:rPr kumimoji="1" lang="en-US" altLang="ja-JP" dirty="0" smtClean="0"/>
              <a:t>Hybrid cables have been replaced several times after the last time </a:t>
            </a:r>
            <a:r>
              <a:rPr lang="en-US" altLang="ja-JP" dirty="0" smtClean="0"/>
              <a:t>OCE measured in May</a:t>
            </a:r>
          </a:p>
          <a:p>
            <a:r>
              <a:rPr lang="en-US" altLang="ja-JP" dirty="0"/>
              <a:t>(not re-measured with the current system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721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Tiny bump on OCE109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20232" r="45125" b="26152"/>
          <a:stretch/>
        </p:blipFill>
        <p:spPr bwMode="auto">
          <a:xfrm rot="16200000">
            <a:off x="1008933" y="871387"/>
            <a:ext cx="2592288" cy="32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5458"/>
            <a:ext cx="4185557" cy="31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325585" cy="24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621971" y="2209800"/>
            <a:ext cx="337458" cy="293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40286" y="2166257"/>
            <a:ext cx="468085" cy="35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29309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Not bubble</a:t>
            </a:r>
          </a:p>
          <a:p>
            <a:r>
              <a:rPr lang="en-US" altLang="ja-JP" dirty="0" smtClean="0"/>
              <a:t>Not on the signal line</a:t>
            </a:r>
          </a:p>
          <a:p>
            <a:r>
              <a:rPr kumimoji="1" lang="en-US" altLang="ja-JP" dirty="0" smtClean="0"/>
              <a:t>Very small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 Not harmful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9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OCE133 N2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462" y="5085184"/>
            <a:ext cx="4176464" cy="1040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Small “dark” (deformation?) region </a:t>
            </a:r>
          </a:p>
          <a:p>
            <a:pPr marL="0" indent="0">
              <a:buNone/>
            </a:pPr>
            <a:r>
              <a:rPr lang="en-US" altLang="ja-JP" sz="2400" dirty="0" smtClean="0"/>
              <a:t>APVDAQ data are OK</a:t>
            </a:r>
            <a:endParaRPr kumimoji="1" lang="ja-JP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4830" b="20588"/>
          <a:stretch/>
        </p:blipFill>
        <p:spPr bwMode="auto">
          <a:xfrm>
            <a:off x="-108520" y="620688"/>
            <a:ext cx="5464628" cy="3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18007" r="13896" b="12546"/>
          <a:stretch/>
        </p:blipFill>
        <p:spPr bwMode="auto">
          <a:xfrm>
            <a:off x="4386941" y="3777343"/>
            <a:ext cx="4757059" cy="30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3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Expected Origami readiness at KEK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16009"/>
              </p:ext>
            </p:extLst>
          </p:nvPr>
        </p:nvGraphicFramePr>
        <p:xfrm>
          <a:off x="827584" y="980728"/>
          <a:ext cx="7776864" cy="5040546"/>
        </p:xfrm>
        <a:graphic>
          <a:graphicData uri="http://schemas.openxmlformats.org/drawingml/2006/table">
            <a:tbl>
              <a:tblPr/>
              <a:tblGrid>
                <a:gridCol w="1362868"/>
                <a:gridCol w="1316019"/>
                <a:gridCol w="1703585"/>
                <a:gridCol w="1720620"/>
                <a:gridCol w="1673772"/>
              </a:tblGrid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O+Z ready@KEK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OCE ready@KEK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O-Z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ready@KEK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 (3 shipped)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 (8 shipped)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 (12 shipped)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VXD workshop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"Silver week"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2016/9/26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B2GM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2016/10/31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2016/11/28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+4 +1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+11 +1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2016/12/26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2017/1/2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New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2017/1/9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03848" y="6165304"/>
            <a:ext cx="571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Numbers in future </a:t>
            </a:r>
            <a:r>
              <a:rPr lang="en-US" altLang="ja-JP" dirty="0" smtClean="0"/>
              <a:t>are before acceptance inspection at KEK</a:t>
            </a:r>
          </a:p>
          <a:p>
            <a:r>
              <a:rPr kumimoji="1" lang="en-US" altLang="ja-JP" dirty="0" smtClean="0"/>
              <a:t>Assumed to resume APV gluing on Sep.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14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10759</TotalTime>
  <Words>1113</Words>
  <Application>Microsoft Office PowerPoint</Application>
  <PresentationFormat>画面に合わせる (4:3)</PresentationFormat>
  <Paragraphs>503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Origami Status</vt:lpstr>
      <vt:lpstr>Origami Status</vt:lpstr>
      <vt:lpstr>Electrical failures in assembled Origami</vt:lpstr>
      <vt:lpstr> OCE test status</vt:lpstr>
      <vt:lpstr>PowerPoint プレゼンテーション</vt:lpstr>
      <vt:lpstr>PowerPoint プレゼンテーション</vt:lpstr>
      <vt:lpstr>Tiny bump on OCE109</vt:lpstr>
      <vt:lpstr>OCE133 N2</vt:lpstr>
      <vt:lpstr>Expected Origami readiness at KEK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O-Z status</vt:lpstr>
      <vt:lpstr>OCE status</vt:lpstr>
      <vt:lpstr>O+Z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 Hara</dc:creator>
  <cp:lastModifiedBy>Koji Hara</cp:lastModifiedBy>
  <cp:revision>67</cp:revision>
  <dcterms:created xsi:type="dcterms:W3CDTF">2016-08-26T07:09:19Z</dcterms:created>
  <dcterms:modified xsi:type="dcterms:W3CDTF">2016-09-14T06:57:14Z</dcterms:modified>
</cp:coreProperties>
</file>