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0" r:id="rId2"/>
    <p:sldId id="395" r:id="rId3"/>
    <p:sldId id="356" r:id="rId4"/>
    <p:sldId id="374" r:id="rId5"/>
    <p:sldId id="375" r:id="rId6"/>
    <p:sldId id="376" r:id="rId7"/>
    <p:sldId id="389" r:id="rId8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CC"/>
    <a:srgbClr val="A9B597"/>
    <a:srgbClr val="32B31D"/>
    <a:srgbClr val="B6060E"/>
    <a:srgbClr val="990000"/>
    <a:srgbClr val="CC0099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6" autoAdjust="0"/>
    <p:restoredTop sz="94674" autoAdjust="0"/>
  </p:normalViewPr>
  <p:slideViewPr>
    <p:cSldViewPr snapToGrid="0">
      <p:cViewPr>
        <p:scale>
          <a:sx n="66" d="100"/>
          <a:sy n="66" d="100"/>
        </p:scale>
        <p:origin x="-122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"/>
    </p:cViewPr>
  </p:sorterViewPr>
  <p:notesViewPr>
    <p:cSldViewPr snapToGrid="0">
      <p:cViewPr varScale="1">
        <p:scale>
          <a:sx n="54" d="100"/>
          <a:sy n="54" d="100"/>
        </p:scale>
        <p:origin x="-2488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de-DE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de-DE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de-DE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619A04E-41AF-4410-AF5F-6FAB29C51F5C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57310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BA55475-F316-498D-9CE7-5EF9B43D1C14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16866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DE3832-3E36-4F3E-BE66-838FA953CCF2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421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AutoShape 9"/>
          <p:cNvSpPr>
            <a:spLocks noChangeArrowheads="1"/>
          </p:cNvSpPr>
          <p:nvPr/>
        </p:nvSpPr>
        <p:spPr bwMode="auto">
          <a:xfrm rot="10800000" flipV="1">
            <a:off x="725488" y="303213"/>
            <a:ext cx="8367712" cy="36512"/>
          </a:xfrm>
          <a:prstGeom prst="roundRect">
            <a:avLst>
              <a:gd name="adj" fmla="val 6250"/>
            </a:avLst>
          </a:prstGeom>
          <a:gradFill rotWithShape="0">
            <a:gsLst>
              <a:gs pos="0">
                <a:srgbClr val="0099CC"/>
              </a:gs>
              <a:gs pos="50000">
                <a:srgbClr val="008080"/>
              </a:gs>
              <a:gs pos="100000">
                <a:srgbClr val="0099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525" y="655249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Comic Sans MS" pitchFamily="66" charset="0"/>
              </a:defRPr>
            </a:lvl1pPr>
          </a:lstStyle>
          <a:p>
            <a:fld id="{C8940F26-711D-4C09-83B3-93C07166C719}" type="slidenum">
              <a:rPr lang="en-US" altLang="de-DE"/>
              <a:pPr/>
              <a:t>‹#›</a:t>
            </a:fld>
            <a:endParaRPr lang="en-US" altLang="de-DE"/>
          </a:p>
        </p:txBody>
      </p:sp>
      <p:pic>
        <p:nvPicPr>
          <p:cNvPr id="1039" name="Picture 15" descr="MPP_os_logo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563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iner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19838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72913" y="13209"/>
            <a:ext cx="4611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tabLst>
                <a:tab pos="3586163" algn="l"/>
              </a:tabLst>
            </a:pPr>
            <a:r>
              <a:rPr lang="en-US" altLang="de-DE" sz="1400" b="1" dirty="0" smtClean="0">
                <a:solidFill>
                  <a:srgbClr val="008080"/>
                </a:solidFill>
              </a:rPr>
              <a:t>The Cluster Seed</a:t>
            </a:r>
            <a:r>
              <a:rPr lang="en-US" altLang="de-DE" sz="1400" b="1" baseline="0" dirty="0" smtClean="0">
                <a:solidFill>
                  <a:srgbClr val="008080"/>
                </a:solidFill>
              </a:rPr>
              <a:t> Project</a:t>
            </a:r>
            <a:endParaRPr lang="en-US" altLang="de-DE" sz="1400" b="1" dirty="0">
              <a:solidFill>
                <a:srgbClr val="008080"/>
              </a:solidFill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7398462" y="-25333"/>
            <a:ext cx="2211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sz="1400" b="1" dirty="0">
                <a:solidFill>
                  <a:srgbClr val="008080"/>
                </a:solidFill>
              </a:rPr>
              <a:t>B. </a:t>
            </a:r>
            <a:r>
              <a:rPr lang="en-US" altLang="de-DE" sz="1400" b="1" dirty="0" err="1">
                <a:solidFill>
                  <a:srgbClr val="008080"/>
                </a:solidFill>
              </a:rPr>
              <a:t>Majorovits</a:t>
            </a:r>
            <a:endParaRPr lang="en-US" altLang="de-DE" sz="1400" b="1" dirty="0">
              <a:solidFill>
                <a:srgbClr val="008080"/>
              </a:solidFill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2727325" y="798513"/>
            <a:ext cx="4078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altLang="de-DE" b="1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2546350" y="1733550"/>
            <a:ext cx="407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altLang="de-DE" b="1"/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2524125" y="3251200"/>
            <a:ext cx="4078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 altLang="de-DE" b="1"/>
          </a:p>
        </p:txBody>
      </p:sp>
      <p:sp>
        <p:nvSpPr>
          <p:cNvPr id="12" name="Rectangle 11"/>
          <p:cNvSpPr/>
          <p:nvPr userDrawn="1"/>
        </p:nvSpPr>
        <p:spPr>
          <a:xfrm>
            <a:off x="2172228" y="6543702"/>
            <a:ext cx="4993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kern="1200" dirty="0" smtClean="0">
                <a:solidFill>
                  <a:srgbClr val="008080"/>
                </a:solidFill>
                <a:latin typeface="Times New Roman" pitchFamily="18" charset="0"/>
                <a:ea typeface="+mn-ea"/>
                <a:cs typeface="+mn-cs"/>
              </a:rPr>
              <a:t>MADMAX Mini Meeting, MPP </a:t>
            </a:r>
            <a:r>
              <a:rPr lang="de-DE" sz="1400" b="1" kern="1200" dirty="0" err="1" smtClean="0">
                <a:solidFill>
                  <a:srgbClr val="008080"/>
                </a:solidFill>
                <a:latin typeface="Times New Roman" pitchFamily="18" charset="0"/>
                <a:ea typeface="+mn-ea"/>
                <a:cs typeface="+mn-cs"/>
              </a:rPr>
              <a:t>Munich</a:t>
            </a:r>
            <a:r>
              <a:rPr lang="de-DE" sz="1400" b="1" kern="1200" dirty="0" smtClean="0">
                <a:solidFill>
                  <a:srgbClr val="008080"/>
                </a:solidFill>
                <a:latin typeface="Times New Roman" pitchFamily="18" charset="0"/>
                <a:ea typeface="+mn-ea"/>
                <a:cs typeface="+mn-cs"/>
              </a:rPr>
              <a:t>, November 21-22 2016</a:t>
            </a:r>
            <a:endParaRPr lang="de-DE" sz="1400" b="1" kern="1200" dirty="0">
              <a:solidFill>
                <a:srgbClr val="0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0A842-8181-4725-80E2-8DAB8011A379}" type="slidenum">
              <a:rPr lang="en-US" altLang="de-DE"/>
              <a:pPr/>
              <a:t>1</a:t>
            </a:fld>
            <a:endParaRPr lang="en-US" altLang="de-DE"/>
          </a:p>
        </p:txBody>
      </p:sp>
      <p:sp>
        <p:nvSpPr>
          <p:cNvPr id="731150" name="Text Box 14"/>
          <p:cNvSpPr txBox="1">
            <a:spLocks noChangeArrowheads="1"/>
          </p:cNvSpPr>
          <p:nvPr/>
        </p:nvSpPr>
        <p:spPr bwMode="auto">
          <a:xfrm>
            <a:off x="1639888" y="5681663"/>
            <a:ext cx="6575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731154" name="Text Box 18"/>
          <p:cNvSpPr txBox="1">
            <a:spLocks noChangeArrowheads="1"/>
          </p:cNvSpPr>
          <p:nvPr/>
        </p:nvSpPr>
        <p:spPr bwMode="auto">
          <a:xfrm>
            <a:off x="474850" y="591425"/>
            <a:ext cx="82308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MadMax:The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Cluster </a:t>
            </a:r>
            <a:r>
              <a:rPr lang="de-DE" alt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  <a:endParaRPr lang="de-DE" alt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1157" name="Text Box 21"/>
          <p:cNvSpPr txBox="1">
            <a:spLocks noChangeArrowheads="1"/>
          </p:cNvSpPr>
          <p:nvPr/>
        </p:nvSpPr>
        <p:spPr bwMode="auto">
          <a:xfrm>
            <a:off x="2134443" y="2713557"/>
            <a:ext cx="72421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</a:pPr>
            <a:r>
              <a:rPr lang="de-DE" altLang="de-DE" sz="2800" b="1" dirty="0" smtClean="0">
                <a:solidFill>
                  <a:schemeClr val="accent6"/>
                </a:solidFill>
              </a:rPr>
              <a:t>The </a:t>
            </a:r>
            <a:r>
              <a:rPr lang="de-DE" altLang="de-DE" sz="2800" b="1" dirty="0" err="1" smtClean="0">
                <a:solidFill>
                  <a:schemeClr val="accent6"/>
                </a:solidFill>
              </a:rPr>
              <a:t>idea</a:t>
            </a:r>
            <a:endParaRPr lang="de-DE" altLang="de-DE" sz="2800" b="1" dirty="0" smtClean="0">
              <a:solidFill>
                <a:schemeClr val="accent6"/>
              </a:solidFill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de-DE" altLang="de-DE" sz="2800" b="1" dirty="0" err="1" smtClean="0">
                <a:solidFill>
                  <a:schemeClr val="accent6"/>
                </a:solidFill>
              </a:rPr>
              <a:t>Realization</a:t>
            </a:r>
            <a:endParaRPr lang="de-DE" altLang="de-DE" sz="2800" b="1" dirty="0" smtClean="0">
              <a:solidFill>
                <a:schemeClr val="accent6"/>
              </a:solidFill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de-DE" altLang="de-DE" sz="2800" b="1" dirty="0" err="1" smtClean="0">
                <a:solidFill>
                  <a:schemeClr val="accent6"/>
                </a:solidFill>
              </a:rPr>
              <a:t>Current</a:t>
            </a:r>
            <a:r>
              <a:rPr lang="de-DE" altLang="de-DE" sz="2800" b="1" dirty="0" smtClean="0">
                <a:solidFill>
                  <a:schemeClr val="accent6"/>
                </a:solidFill>
              </a:rPr>
              <a:t> </a:t>
            </a:r>
            <a:r>
              <a:rPr lang="de-DE" altLang="de-DE" sz="2800" b="1" dirty="0" err="1" smtClean="0">
                <a:solidFill>
                  <a:schemeClr val="accent6"/>
                </a:solidFill>
              </a:rPr>
              <a:t>activities</a:t>
            </a:r>
            <a:endParaRPr lang="de-DE" altLang="de-DE" sz="2800" b="1" dirty="0" smtClean="0">
              <a:solidFill>
                <a:schemeClr val="accent6"/>
              </a:solidFill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de-DE" altLang="de-DE" sz="2800" b="1" dirty="0" smtClean="0">
                <a:solidFill>
                  <a:schemeClr val="accent6"/>
                </a:solidFill>
              </a:rPr>
              <a:t>Further </a:t>
            </a:r>
            <a:r>
              <a:rPr lang="de-DE" altLang="de-DE" sz="2800" b="1" dirty="0" err="1" smtClean="0">
                <a:solidFill>
                  <a:schemeClr val="accent6"/>
                </a:solidFill>
              </a:rPr>
              <a:t>plans</a:t>
            </a:r>
            <a:endParaRPr lang="de-DE" altLang="de-DE" sz="2800" b="1" dirty="0" smtClean="0">
              <a:solidFill>
                <a:schemeClr val="accent6"/>
              </a:solidFill>
            </a:endParaRPr>
          </a:p>
        </p:txBody>
      </p:sp>
      <p:sp>
        <p:nvSpPr>
          <p:cNvPr id="731163" name="AutoShape 27" descr="gerda_logo_small"/>
          <p:cNvSpPr>
            <a:spLocks noChangeAspect="1" noChangeArrowheads="1"/>
          </p:cNvSpPr>
          <p:nvPr/>
        </p:nvSpPr>
        <p:spPr bwMode="auto">
          <a:xfrm>
            <a:off x="4419600" y="304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1730943" y="2782501"/>
            <a:ext cx="6006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" y="1187767"/>
            <a:ext cx="8234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Majorovits</a:t>
            </a:r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7093" y="2203401"/>
            <a:ext cx="6006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026" name="Picture 2" descr="C:\Users\bela\AppData\Local\Temp\Axion_2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7" y="4154429"/>
            <a:ext cx="2945249" cy="210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la\AppData\Local\Temp\Axion_4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" y="1928434"/>
            <a:ext cx="2945250" cy="21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3832-3E36-4F3E-BE66-838FA953CCF2}" type="slidenum">
              <a:rPr lang="en-US" altLang="de-DE" smtClean="0"/>
              <a:pPr/>
              <a:t>2</a:t>
            </a:fld>
            <a:endParaRPr lang="en-US" alt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259175"/>
            <a:ext cx="5343525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975"/>
            <a:ext cx="19431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88025"/>
            <a:ext cx="13890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Quality Single Crystal Substrate LaAlO3 single crystal substrate for s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43675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28700" y="350925"/>
            <a:ext cx="702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400" b="1">
                <a:latin typeface="Arial" charset="0"/>
                <a:cs typeface="Arial" charset="0"/>
              </a:defRPr>
            </a:lvl1pPr>
          </a:lstStyle>
          <a:p>
            <a:r>
              <a:rPr lang="de-DE" altLang="de-DE" dirty="0" err="1"/>
              <a:t>Proposed</a:t>
            </a:r>
            <a:r>
              <a:rPr lang="de-DE" altLang="de-DE" dirty="0"/>
              <a:t> </a:t>
            </a:r>
            <a:r>
              <a:rPr lang="de-DE" altLang="de-DE" dirty="0" err="1"/>
              <a:t>seed</a:t>
            </a:r>
            <a:r>
              <a:rPr lang="de-DE" altLang="de-DE" dirty="0"/>
              <a:t> </a:t>
            </a:r>
            <a:r>
              <a:rPr lang="de-DE" altLang="de-DE" dirty="0" err="1"/>
              <a:t>project</a:t>
            </a:r>
            <a:endParaRPr lang="de-DE" altLang="de-D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762125" y="2243425"/>
            <a:ext cx="2320925" cy="10350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3330575" y="3097500"/>
            <a:ext cx="1162050" cy="12763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 flipV="1">
            <a:off x="6032500" y="3138775"/>
            <a:ext cx="1343025" cy="140017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0" y="2916525"/>
            <a:ext cx="18065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Arial" charset="0"/>
                <a:cs typeface="Arial" charset="0"/>
              </a:rPr>
              <a:t>High precision motors to test ~</a:t>
            </a:r>
            <a:r>
              <a:rPr lang="el-GR" altLang="de-DE" sz="1600">
                <a:latin typeface="Arial" charset="0"/>
                <a:cs typeface="Arial" charset="0"/>
              </a:rPr>
              <a:t>μ</a:t>
            </a:r>
            <a:r>
              <a:rPr lang="de-DE" altLang="de-DE" sz="1600">
                <a:latin typeface="Arial" charset="0"/>
                <a:cs typeface="Arial" charset="0"/>
              </a:rPr>
              <a:t>m precision of relative plate positioning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311525" y="4551650"/>
            <a:ext cx="37719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Arial" charset="0"/>
                <a:cs typeface="Arial" charset="0"/>
              </a:rPr>
              <a:t>Different high </a:t>
            </a:r>
            <a:r>
              <a:rPr lang="el-GR" altLang="de-DE" sz="1600">
                <a:latin typeface="Arial" charset="0"/>
                <a:cs typeface="Arial" charset="0"/>
              </a:rPr>
              <a:t>ε</a:t>
            </a:r>
            <a:r>
              <a:rPr lang="de-DE" altLang="de-DE" sz="1600">
                <a:latin typeface="Arial" charset="0"/>
                <a:cs typeface="Arial" charset="0"/>
              </a:rPr>
              <a:t> plates with diameter 200mm to test transmission behavior for different </a:t>
            </a:r>
            <a:r>
              <a:rPr lang="el-GR" altLang="de-DE" sz="1600">
                <a:latin typeface="Arial" charset="0"/>
                <a:cs typeface="Arial" charset="0"/>
              </a:rPr>
              <a:t>ε</a:t>
            </a:r>
            <a:r>
              <a:rPr lang="de-DE" altLang="de-DE" sz="1600">
                <a:latin typeface="Arial" charset="0"/>
                <a:cs typeface="Arial" charset="0"/>
              </a:rPr>
              <a:t>:</a:t>
            </a:r>
            <a:br>
              <a:rPr lang="de-DE" altLang="de-DE" sz="1600">
                <a:latin typeface="Arial" charset="0"/>
                <a:cs typeface="Arial" charset="0"/>
              </a:rPr>
            </a:br>
            <a:r>
              <a:rPr lang="de-DE" altLang="de-DE" sz="1600">
                <a:solidFill>
                  <a:srgbClr val="008000"/>
                </a:solidFill>
                <a:latin typeface="Arial" charset="0"/>
                <a:cs typeface="Arial" charset="0"/>
                <a:sym typeface="Wingdings" pitchFamily="2" charset="2"/>
              </a:rPr>
              <a:t> cross check simulations, </a:t>
            </a:r>
            <a:r>
              <a:rPr lang="el-GR" altLang="de-DE" sz="1600">
                <a:solidFill>
                  <a:srgbClr val="008000"/>
                </a:solidFill>
                <a:latin typeface="Arial" charset="0"/>
                <a:cs typeface="Arial" charset="0"/>
              </a:rPr>
              <a:t>ε</a:t>
            </a:r>
            <a:r>
              <a:rPr lang="de-DE" altLang="de-DE" sz="1600">
                <a:solidFill>
                  <a:srgbClr val="008000"/>
                </a:solidFill>
                <a:latin typeface="Arial" charset="0"/>
                <a:cs typeface="Arial" charset="0"/>
              </a:rPr>
              <a:t> dependence, tiling of plates, precision of geometries</a:t>
            </a:r>
            <a:endParaRPr lang="de-DE" altLang="de-DE" sz="1600">
              <a:solidFill>
                <a:srgbClr val="008000"/>
              </a:solidFill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261225" y="4577050"/>
            <a:ext cx="18827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latin typeface="Arial" charset="0"/>
                <a:cs typeface="Arial" charset="0"/>
              </a:rPr>
              <a:t>Cryogenic low noise amplifier for reference measurements</a:t>
            </a:r>
            <a:endParaRPr lang="de-DE" altLang="de-DE" sz="1600"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337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270000" y="427925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 smtClean="0">
                <a:latin typeface="Arial" charset="0"/>
                <a:cs typeface="Arial" charset="0"/>
              </a:rPr>
              <a:t>First prototype setup at MPI</a:t>
            </a:r>
            <a:endParaRPr lang="de-DE" altLang="de-DE" sz="2400" b="1" dirty="0">
              <a:latin typeface="Arial" charset="0"/>
              <a:cs typeface="Arial" charset="0"/>
            </a:endParaRP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3756537" y="6746584"/>
            <a:ext cx="20351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 eaLnBrk="0" hangingPunct="0">
              <a:spcBef>
                <a:spcPts val="4075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de-DE" sz="1600" b="1" i="1">
                <a:solidFill>
                  <a:srgbClr val="FFFFFF"/>
                </a:solidFill>
              </a:rPr>
              <a:t>Water / Myon-Veto (</a:t>
            </a:r>
            <a:r>
              <a:rPr lang="en-GB" altLang="de-DE" sz="1600" b="1" i="1">
                <a:solidFill>
                  <a:srgbClr val="FFFFFF"/>
                </a:solidFill>
                <a:cs typeface="Arial" charset="0"/>
              </a:rPr>
              <a:t>Č)</a:t>
            </a:r>
            <a:r>
              <a:rPr lang="ar-SA" altLang="de-DE" sz="1600" b="1" i="1">
                <a:solidFill>
                  <a:srgbClr val="FFFFFF"/>
                </a:solidFill>
                <a:cs typeface="Arial" charset="0"/>
              </a:rPr>
              <a:t>‏</a:t>
            </a:r>
            <a:endParaRPr lang="en-GB" altLang="de-DE" sz="1600" b="1" i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4289937" y="5400384"/>
            <a:ext cx="96678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 eaLnBrk="0" hangingPunct="0">
              <a:spcBef>
                <a:spcPts val="4075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de-DE" sz="1600" b="1" i="1">
                <a:solidFill>
                  <a:srgbClr val="FFFFFF"/>
                </a:solidFill>
              </a:rPr>
              <a:t>Cryo-tank 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endParaRPr lang="en-GB" altLang="de-DE" sz="1600" b="1" i="1">
              <a:solidFill>
                <a:srgbClr val="FFFFFF"/>
              </a:solidFill>
            </a:endParaRPr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auto">
          <a:xfrm>
            <a:off x="3451737" y="6087771"/>
            <a:ext cx="9667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 eaLnBrk="0" hangingPunct="0">
              <a:spcBef>
                <a:spcPts val="4075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de-DE" sz="1600" b="1" i="1">
                <a:solidFill>
                  <a:srgbClr val="FFFFFF"/>
                </a:solidFill>
              </a:rPr>
              <a:t>Germanium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de-DE" sz="1600" b="1" i="1">
                <a:solidFill>
                  <a:srgbClr val="FFFFFF"/>
                </a:solidFill>
              </a:rPr>
              <a:t> Array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endParaRPr lang="en-GB" altLang="de-DE" sz="1600" b="1" i="1">
              <a:solidFill>
                <a:srgbClr val="FFFFFF"/>
              </a:solidFill>
            </a:endParaRPr>
          </a:p>
        </p:txBody>
      </p:sp>
      <p:sp>
        <p:nvSpPr>
          <p:cNvPr id="18" name="Line 173"/>
          <p:cNvSpPr>
            <a:spLocks noChangeShapeType="1"/>
          </p:cNvSpPr>
          <p:nvPr/>
        </p:nvSpPr>
        <p:spPr bwMode="auto">
          <a:xfrm flipV="1">
            <a:off x="4594737" y="6078246"/>
            <a:ext cx="228600" cy="1524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9" name="Picture 80" descr="C:\Users\bela\Documents\Prace\AXIONS\Seed_Project\Mechanics\Drawings_151126\ISO2_Scheibenabstand 15m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37" y="811983"/>
            <a:ext cx="813117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82"/>
          <p:cNvSpPr txBox="1">
            <a:spLocks noChangeArrowheads="1"/>
          </p:cNvSpPr>
          <p:nvPr/>
        </p:nvSpPr>
        <p:spPr bwMode="auto">
          <a:xfrm>
            <a:off x="3788287" y="847434"/>
            <a:ext cx="1282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75"/>
              </a:spcBef>
              <a:buChar char="•"/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1800" b="1">
                <a:solidFill>
                  <a:srgbClr val="FF0000"/>
                </a:solidFill>
              </a:rPr>
              <a:t>Wave guides</a:t>
            </a:r>
          </a:p>
        </p:txBody>
      </p:sp>
      <p:sp>
        <p:nvSpPr>
          <p:cNvPr id="22" name="TextBox 83"/>
          <p:cNvSpPr txBox="1">
            <a:spLocks noChangeArrowheads="1"/>
          </p:cNvSpPr>
          <p:nvPr/>
        </p:nvSpPr>
        <p:spPr bwMode="auto">
          <a:xfrm>
            <a:off x="5717893" y="839896"/>
            <a:ext cx="16113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75"/>
              </a:spcBef>
              <a:buChar char="•"/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1800" b="1" dirty="0">
                <a:solidFill>
                  <a:srgbClr val="FF0000"/>
                </a:solidFill>
              </a:rPr>
              <a:t>Removable copper mirror</a:t>
            </a:r>
          </a:p>
        </p:txBody>
      </p:sp>
      <p:sp>
        <p:nvSpPr>
          <p:cNvPr id="23" name="TextBox 84"/>
          <p:cNvSpPr txBox="1">
            <a:spLocks noChangeArrowheads="1"/>
          </p:cNvSpPr>
          <p:nvPr/>
        </p:nvSpPr>
        <p:spPr bwMode="auto">
          <a:xfrm>
            <a:off x="6336224" y="1658646"/>
            <a:ext cx="2303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75"/>
              </a:spcBef>
              <a:buChar char="•"/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1800" b="1">
                <a:solidFill>
                  <a:srgbClr val="FF0000"/>
                </a:solidFill>
              </a:rPr>
              <a:t>Dielectric discs</a:t>
            </a:r>
          </a:p>
        </p:txBody>
      </p:sp>
      <p:sp>
        <p:nvSpPr>
          <p:cNvPr id="25" name="TextBox 86"/>
          <p:cNvSpPr txBox="1">
            <a:spLocks noChangeArrowheads="1"/>
          </p:cNvSpPr>
          <p:nvPr/>
        </p:nvSpPr>
        <p:spPr bwMode="auto">
          <a:xfrm>
            <a:off x="1373699" y="1314159"/>
            <a:ext cx="8683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75"/>
              </a:spcBef>
              <a:buChar char="•"/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1800" b="1">
                <a:solidFill>
                  <a:srgbClr val="FF0000"/>
                </a:solidFill>
              </a:rPr>
              <a:t>Mirror</a:t>
            </a:r>
          </a:p>
        </p:txBody>
      </p:sp>
      <p:cxnSp>
        <p:nvCxnSpPr>
          <p:cNvPr id="27" name="Straight Arrow Connector 26"/>
          <p:cNvCxnSpPr>
            <a:stCxn id="22" idx="2"/>
          </p:cNvCxnSpPr>
          <p:nvPr/>
        </p:nvCxnSpPr>
        <p:spPr>
          <a:xfrm flipH="1">
            <a:off x="5717893" y="1605071"/>
            <a:ext cx="805656" cy="76676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2"/>
          </p:cNvCxnSpPr>
          <p:nvPr/>
        </p:nvCxnSpPr>
        <p:spPr>
          <a:xfrm flipH="1">
            <a:off x="4005774" y="1387184"/>
            <a:ext cx="423863" cy="2444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</p:cNvCxnSpPr>
          <p:nvPr/>
        </p:nvCxnSpPr>
        <p:spPr>
          <a:xfrm>
            <a:off x="2242062" y="1472909"/>
            <a:ext cx="1041400" cy="2444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95"/>
          <p:cNvSpPr txBox="1">
            <a:spLocks noChangeArrowheads="1"/>
          </p:cNvSpPr>
          <p:nvPr/>
        </p:nvSpPr>
        <p:spPr bwMode="auto">
          <a:xfrm>
            <a:off x="-86611" y="1635808"/>
            <a:ext cx="1306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75"/>
              </a:spcBef>
              <a:buChar char="•"/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1800" b="1" dirty="0">
                <a:solidFill>
                  <a:srgbClr val="FF0000"/>
                </a:solidFill>
              </a:rPr>
              <a:t>Horn antenna</a:t>
            </a:r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1220098" y="1958974"/>
            <a:ext cx="1253839" cy="22928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92100" y="3571585"/>
            <a:ext cx="635962" cy="173193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</p:cNvCxnSpPr>
          <p:nvPr/>
        </p:nvCxnSpPr>
        <p:spPr>
          <a:xfrm flipH="1">
            <a:off x="6336224" y="1976146"/>
            <a:ext cx="1151732" cy="4699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86"/>
          <p:cNvSpPr txBox="1">
            <a:spLocks noChangeArrowheads="1"/>
          </p:cNvSpPr>
          <p:nvPr/>
        </p:nvSpPr>
        <p:spPr bwMode="auto">
          <a:xfrm>
            <a:off x="7644324" y="2333334"/>
            <a:ext cx="8683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75"/>
              </a:spcBef>
              <a:buChar char="•"/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1800" b="1">
                <a:solidFill>
                  <a:srgbClr val="FF0000"/>
                </a:solidFill>
              </a:rPr>
              <a:t>Mirror</a:t>
            </a:r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 flipH="1">
            <a:off x="7199704" y="2650834"/>
            <a:ext cx="878802" cy="137186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85"/>
          <p:cNvSpPr txBox="1">
            <a:spLocks noChangeArrowheads="1"/>
          </p:cNvSpPr>
          <p:nvPr/>
        </p:nvSpPr>
        <p:spPr bwMode="auto">
          <a:xfrm>
            <a:off x="319985" y="4657189"/>
            <a:ext cx="1800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75"/>
              </a:spcBef>
              <a:buChar char="•"/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1800" b="1" dirty="0" smtClean="0">
                <a:solidFill>
                  <a:srgbClr val="FF0000"/>
                </a:solidFill>
              </a:rPr>
              <a:t>Precision motors</a:t>
            </a:r>
            <a:endParaRPr lang="de-DE" altLang="de-DE" sz="1800" b="1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>
            <a:stCxn id="50" idx="0"/>
          </p:cNvCxnSpPr>
          <p:nvPr/>
        </p:nvCxnSpPr>
        <p:spPr>
          <a:xfrm flipV="1">
            <a:off x="1220098" y="2993457"/>
            <a:ext cx="1736839" cy="1663732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8"/>
          <p:cNvSpPr txBox="1">
            <a:spLocks noChangeArrowheads="1"/>
          </p:cNvSpPr>
          <p:nvPr/>
        </p:nvSpPr>
        <p:spPr bwMode="auto">
          <a:xfrm rot="19486991">
            <a:off x="-343991" y="3459020"/>
            <a:ext cx="2303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75"/>
              </a:spcBef>
              <a:buChar char="•"/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1800" b="1" dirty="0" smtClean="0">
                <a:solidFill>
                  <a:srgbClr val="FF0000"/>
                </a:solidFill>
              </a:rPr>
              <a:t>Ref. signal in  </a:t>
            </a:r>
            <a:r>
              <a:rPr lang="de-DE" altLang="de-DE" sz="1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endParaRPr lang="de-DE" altLang="de-DE" sz="1800" b="1" dirty="0">
              <a:solidFill>
                <a:srgbClr val="FF0000"/>
              </a:solidFill>
            </a:endParaRPr>
          </a:p>
        </p:txBody>
      </p:sp>
      <p:sp>
        <p:nvSpPr>
          <p:cNvPr id="24" name="TextBox 85"/>
          <p:cNvSpPr txBox="1">
            <a:spLocks noChangeArrowheads="1"/>
          </p:cNvSpPr>
          <p:nvPr/>
        </p:nvSpPr>
        <p:spPr bwMode="auto">
          <a:xfrm>
            <a:off x="2956937" y="5288165"/>
            <a:ext cx="18002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75"/>
              </a:spcBef>
              <a:buChar char="•"/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1800" b="1" dirty="0">
                <a:solidFill>
                  <a:srgbClr val="FF0000"/>
                </a:solidFill>
              </a:rPr>
              <a:t>Slides for discs</a:t>
            </a:r>
          </a:p>
        </p:txBody>
      </p:sp>
      <p:sp>
        <p:nvSpPr>
          <p:cNvPr id="26" name="TextBox 88"/>
          <p:cNvSpPr txBox="1">
            <a:spLocks noChangeArrowheads="1"/>
          </p:cNvSpPr>
          <p:nvPr/>
        </p:nvSpPr>
        <p:spPr bwMode="auto">
          <a:xfrm rot="19486991">
            <a:off x="3484949" y="5624643"/>
            <a:ext cx="2303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75"/>
              </a:spcBef>
              <a:buChar char="•"/>
              <a:defRPr sz="16300">
                <a:solidFill>
                  <a:srgbClr val="000000"/>
                </a:solidFill>
                <a:latin typeface="Arial" charset="0"/>
                <a:cs typeface="Tahoma" charset="0"/>
              </a:defRPr>
            </a:lvl1pPr>
            <a:lvl2pPr marL="742950" indent="-285750" eaLnBrk="0" hangingPunct="0">
              <a:spcBef>
                <a:spcPts val="3575"/>
              </a:spcBef>
              <a:buChar char="–"/>
              <a:defRPr sz="14300">
                <a:solidFill>
                  <a:srgbClr val="000000"/>
                </a:solidFill>
                <a:latin typeface="Arial" charset="0"/>
                <a:cs typeface="Tahoma" charset="0"/>
              </a:defRPr>
            </a:lvl2pPr>
            <a:lvl3pPr marL="1143000" indent="-228600" eaLnBrk="0" hangingPunct="0">
              <a:spcBef>
                <a:spcPts val="3050"/>
              </a:spcBef>
              <a:buChar char="•"/>
              <a:defRPr sz="12200">
                <a:solidFill>
                  <a:srgbClr val="000000"/>
                </a:solidFill>
                <a:latin typeface="Arial" charset="0"/>
                <a:cs typeface="Tahoma" charset="0"/>
              </a:defRPr>
            </a:lvl3pPr>
            <a:lvl4pPr marL="1600200" indent="-228600" eaLnBrk="0" hangingPunct="0">
              <a:spcBef>
                <a:spcPts val="2550"/>
              </a:spcBef>
              <a:buChar char="–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4pPr>
            <a:lvl5pPr marL="2057400" indent="-228600" eaLnBrk="0" hangingPunct="0">
              <a:spcBef>
                <a:spcPts val="2550"/>
              </a:spcBef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5pPr>
            <a:lvl6pPr marL="25146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6pPr>
            <a:lvl7pPr marL="29718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7pPr>
            <a:lvl8pPr marL="34290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8pPr>
            <a:lvl9pPr marL="3886200" indent="-228600" defTabSz="457200" eaLnBrk="0" fontAlgn="base" hangingPunct="0">
              <a:lnSpc>
                <a:spcPct val="81000"/>
              </a:lnSpc>
              <a:spcBef>
                <a:spcPts val="2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10200">
                <a:solidFill>
                  <a:srgbClr val="000000"/>
                </a:solidFill>
                <a:latin typeface="Arial" charset="0"/>
                <a:cs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altLang="de-DE" sz="1800" b="1" dirty="0">
                <a:solidFill>
                  <a:srgbClr val="FF0000"/>
                </a:solidFill>
              </a:rPr>
              <a:t>Signal out  </a:t>
            </a:r>
            <a:r>
              <a:rPr lang="de-DE" altLang="de-DE" sz="1800" b="1" dirty="0" smtClean="0">
                <a:solidFill>
                  <a:srgbClr val="FF0000"/>
                </a:solidFill>
              </a:rPr>
              <a:t>     </a:t>
            </a:r>
            <a:r>
              <a:rPr lang="de-DE" altLang="de-DE" sz="1800" b="1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endParaRPr lang="de-DE" altLang="de-DE" sz="1800" b="1" dirty="0">
              <a:solidFill>
                <a:srgbClr val="FF0000"/>
              </a:solidFill>
            </a:endParaRPr>
          </a:p>
        </p:txBody>
      </p:sp>
      <p:sp>
        <p:nvSpPr>
          <p:cNvPr id="3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82525" y="6552499"/>
            <a:ext cx="609600" cy="457200"/>
          </a:xfrm>
        </p:spPr>
        <p:txBody>
          <a:bodyPr/>
          <a:lstStyle/>
          <a:p>
            <a:fld id="{2C078F0F-74C1-471A-BEFE-6862451153DC}" type="slidenum">
              <a:rPr lang="en-US" altLang="de-DE"/>
              <a:pPr/>
              <a:t>3</a:t>
            </a:fld>
            <a:endParaRPr lang="en-US" altLang="de-DE"/>
          </a:p>
        </p:txBody>
      </p:sp>
      <p:pic>
        <p:nvPicPr>
          <p:cNvPr id="39" name="Picture 2" descr="Universe Clu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6" y="5871304"/>
            <a:ext cx="2775351" cy="6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98564" y="5246349"/>
            <a:ext cx="22838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Prototype setup partly funded as seed project by:</a:t>
            </a:r>
            <a:endParaRPr lang="el-GR" altLang="de-DE" sz="1800" baseline="-25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70000" y="427925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 smtClean="0">
                <a:latin typeface="Arial" charset="0"/>
                <a:cs typeface="Arial" charset="0"/>
              </a:rPr>
              <a:t>First prototype setup at MPI</a:t>
            </a:r>
            <a:endParaRPr lang="de-DE" altLang="de-DE" sz="2400" b="1" dirty="0"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bela\Documents\Prace\AXIONS\Seed_Project\Mechanics\Drawings_151126\DS_Scheibenabstand 15m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" y="923355"/>
            <a:ext cx="8078788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verse Clu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6" y="5871304"/>
            <a:ext cx="2775351" cy="6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8564" y="5246349"/>
            <a:ext cx="22838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Prototype setup partly funded as seed project by:</a:t>
            </a:r>
            <a:endParaRPr lang="el-GR" altLang="de-DE" sz="1800" baseline="-25000" dirty="0">
              <a:cs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50687" y="4722932"/>
            <a:ext cx="3818010" cy="18928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55600" indent="-173038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charset="0"/>
                <a:cs typeface="Arial" charset="0"/>
              </a:rPr>
              <a:t>Test correlation btw. transmission and boost factor</a:t>
            </a:r>
          </a:p>
          <a:p>
            <a:pPr marL="355600" indent="-173038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charset="0"/>
                <a:cs typeface="Arial" charset="0"/>
              </a:rPr>
              <a:t>Test needed disc precision</a:t>
            </a:r>
          </a:p>
          <a:p>
            <a:pPr marL="355600" indent="-173038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charset="0"/>
                <a:cs typeface="Arial" charset="0"/>
              </a:rPr>
              <a:t>Evaluate uncertainties</a:t>
            </a:r>
          </a:p>
          <a:p>
            <a:pPr marL="355600" indent="-173038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charset="0"/>
                <a:cs typeface="Arial" charset="0"/>
              </a:rPr>
              <a:t>R&amp;D on tiling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82525" y="6552499"/>
            <a:ext cx="609600" cy="457200"/>
          </a:xfrm>
        </p:spPr>
        <p:txBody>
          <a:bodyPr/>
          <a:lstStyle/>
          <a:p>
            <a:fld id="{2C078F0F-74C1-471A-BEFE-6862451153DC}" type="slidenum">
              <a:rPr lang="en-US" altLang="de-DE"/>
              <a:pPr/>
              <a:t>4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125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3832-3E36-4F3E-BE66-838FA953CCF2}" type="slidenum">
              <a:rPr lang="en-US" altLang="de-DE" smtClean="0"/>
              <a:pPr/>
              <a:t>5</a:t>
            </a:fld>
            <a:endParaRPr lang="en-US" altLang="de-DE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70000" y="427925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 smtClean="0">
                <a:latin typeface="Arial" charset="0"/>
                <a:cs typeface="Arial" charset="0"/>
              </a:rPr>
              <a:t>First prototype setup at MPI</a:t>
            </a:r>
            <a:endParaRPr lang="de-DE" altLang="de-DE" sz="2400" b="1" dirty="0"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bela\Documents\Prace\AXIONS\Seed_Project\Mechanics\Drawings_151126\DS_Scheibenabstand 2,5m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1" y="1010667"/>
            <a:ext cx="7833956" cy="435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iverse Clu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6" y="5871304"/>
            <a:ext cx="2775351" cy="6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8564" y="5246349"/>
            <a:ext cx="22838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Prototype setup partly funded as seed project by:</a:t>
            </a:r>
            <a:endParaRPr lang="el-GR" altLang="de-DE" sz="1800" baseline="-25000" dirty="0">
              <a:cs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150687" y="4722932"/>
            <a:ext cx="3818010" cy="18928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55600" indent="-173038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charset="0"/>
                <a:cs typeface="Arial" charset="0"/>
              </a:rPr>
              <a:t>Test correlation btw. transmission and boost factor</a:t>
            </a:r>
          </a:p>
          <a:p>
            <a:pPr marL="355600" indent="-173038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charset="0"/>
                <a:cs typeface="Arial" charset="0"/>
              </a:rPr>
              <a:t>Test needed disc precision</a:t>
            </a:r>
          </a:p>
          <a:p>
            <a:pPr marL="355600" indent="-173038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charset="0"/>
                <a:cs typeface="Arial" charset="0"/>
              </a:rPr>
              <a:t>Evaluate uncertainties</a:t>
            </a:r>
          </a:p>
          <a:p>
            <a:pPr marL="355600" indent="-173038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charset="0"/>
                <a:cs typeface="Arial" charset="0"/>
              </a:rPr>
              <a:t>R&amp;D on tiling</a:t>
            </a:r>
          </a:p>
        </p:txBody>
      </p:sp>
    </p:spTree>
    <p:extLst>
      <p:ext uri="{BB962C8B-B14F-4D97-AF65-F5344CB8AC3E}">
        <p14:creationId xmlns:p14="http://schemas.microsoft.com/office/powerpoint/2010/main" val="17792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3832-3E36-4F3E-BE66-838FA953CCF2}" type="slidenum">
              <a:rPr lang="en-US" altLang="de-DE" smtClean="0"/>
              <a:pPr/>
              <a:t>6</a:t>
            </a:fld>
            <a:endParaRPr lang="en-US" altLang="de-DE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70000" y="427925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 smtClean="0">
                <a:latin typeface="Arial" charset="0"/>
                <a:cs typeface="Arial" charset="0"/>
              </a:rPr>
              <a:t>First prototype setup at MPI</a:t>
            </a:r>
            <a:endParaRPr lang="de-DE" altLang="de-DE" sz="2400" b="1" dirty="0"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309025"/>
            <a:ext cx="78200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1009" y="859177"/>
            <a:ext cx="8593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sz="1800" b="1" dirty="0" smtClean="0">
                <a:solidFill>
                  <a:schemeClr val="accent2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Transmission and reflection measurements</a:t>
            </a:r>
            <a:endParaRPr lang="de-DE" altLang="de-DE" sz="18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2" descr="Universe Clu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6" y="5871304"/>
            <a:ext cx="2775351" cy="6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8564" y="5246349"/>
            <a:ext cx="22838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Prototype setup partly funded as seed project by:</a:t>
            </a:r>
            <a:endParaRPr lang="el-GR" altLang="de-DE" sz="1800" baseline="-25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E3832-3E36-4F3E-BE66-838FA953CCF2}" type="slidenum">
              <a:rPr lang="en-US" altLang="de-DE" smtClean="0"/>
              <a:pPr/>
              <a:t>7</a:t>
            </a:fld>
            <a:endParaRPr lang="en-US" altLang="de-DE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70000" y="427925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b="1" dirty="0" smtClean="0">
                <a:latin typeface="Arial" charset="0"/>
                <a:cs typeface="Arial" charset="0"/>
              </a:rPr>
              <a:t>Further plans</a:t>
            </a:r>
            <a:endParaRPr lang="de-DE" altLang="de-DE" sz="2400" b="1" dirty="0">
              <a:latin typeface="Arial" charset="0"/>
              <a:cs typeface="Arial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885525" y="1978545"/>
            <a:ext cx="7719459" cy="36933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de-DE" sz="1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2016</a:t>
            </a:r>
            <a:r>
              <a:rPr lang="de-DE" altLang="de-DE" sz="1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:</a:t>
            </a: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Learned</a:t>
            </a:r>
            <a:r>
              <a:rPr lang="de-DE" altLang="de-DE" sz="1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a </a:t>
            </a:r>
            <a:r>
              <a:rPr lang="de-DE" altLang="de-DE" sz="18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alot</a:t>
            </a:r>
            <a:r>
              <a:rPr lang="de-DE" altLang="de-DE" sz="1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already</a:t>
            </a:r>
            <a:r>
              <a:rPr lang="de-DE" altLang="de-DE" sz="1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 (See Olafs </a:t>
            </a:r>
            <a:r>
              <a:rPr lang="de-DE" altLang="de-DE" sz="1800" b="1" dirty="0" err="1" smtClean="0">
                <a:solidFill>
                  <a:schemeClr val="accent6"/>
                </a:solidFill>
                <a:latin typeface="Arial" charset="0"/>
                <a:cs typeface="Arial" charset="0"/>
              </a:rPr>
              <a:t>talks</a:t>
            </a:r>
            <a:r>
              <a:rPr lang="de-DE" altLang="de-DE" sz="1800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)!</a:t>
            </a:r>
            <a:endParaRPr lang="de-DE" altLang="de-DE" sz="1800" b="1" dirty="0" smtClean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err="1" smtClean="0">
                <a:latin typeface="Arial" charset="0"/>
                <a:cs typeface="Arial" charset="0"/>
              </a:rPr>
              <a:t>Ordered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15 additional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precision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motors</a:t>
            </a:r>
            <a:endParaRPr lang="de-DE" altLang="de-DE" sz="1800" b="1" dirty="0" smtClean="0">
              <a:latin typeface="Arial" charset="0"/>
              <a:cs typeface="Arial" charset="0"/>
            </a:endParaRP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err="1" smtClean="0">
                <a:latin typeface="Arial" charset="0"/>
                <a:cs typeface="Arial" charset="0"/>
              </a:rPr>
              <a:t>Ordered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additional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sapphire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plates</a:t>
            </a:r>
            <a:endParaRPr lang="de-DE" altLang="de-DE" sz="1800" b="1" dirty="0" smtClean="0">
              <a:latin typeface="Arial" charset="0"/>
              <a:cs typeface="Arial" charset="0"/>
            </a:endParaRPr>
          </a:p>
          <a:p>
            <a:pPr algn="l">
              <a:spcBef>
                <a:spcPct val="50000"/>
              </a:spcBef>
            </a:pPr>
            <a:r>
              <a:rPr lang="de-DE" altLang="de-DE" sz="18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2017 -- ?:</a:t>
            </a: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charset="0"/>
                <a:cs typeface="Arial" charset="0"/>
              </a:rPr>
              <a:t>Add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five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additional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motors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to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lower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frame</a:t>
            </a:r>
            <a:endParaRPr lang="de-DE" altLang="de-DE" sz="1800" b="1" dirty="0" smtClean="0">
              <a:latin typeface="Arial" charset="0"/>
              <a:cs typeface="Arial" charset="0"/>
            </a:endParaRP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charset="0"/>
                <a:cs typeface="Arial" charset="0"/>
              </a:rPr>
              <a:t>Upgrade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of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symmetric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upper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frame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with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motors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endParaRPr lang="de-DE" altLang="de-DE" sz="1800" b="1" dirty="0" smtClean="0">
              <a:latin typeface="Arial" charset="0"/>
              <a:cs typeface="Arial" charset="0"/>
            </a:endParaRP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smtClean="0">
                <a:latin typeface="Arial" charset="0"/>
                <a:cs typeface="Arial" charset="0"/>
              </a:rPr>
              <a:t>Tests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with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up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to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20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discs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de-DE" altLang="de-DE" sz="1800" b="1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can</a:t>
            </a:r>
            <a:r>
              <a:rPr lang="de-DE" altLang="de-DE" sz="1800" b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we</a:t>
            </a:r>
            <a:r>
              <a:rPr lang="de-DE" altLang="de-DE" sz="1800" b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scale</a:t>
            </a:r>
            <a:r>
              <a:rPr lang="de-DE" altLang="de-DE" sz="1800" b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up</a:t>
            </a:r>
            <a:r>
              <a:rPr lang="de-DE" altLang="de-DE" sz="1800" b="1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?</a:t>
            </a:r>
            <a:endParaRPr lang="de-DE" altLang="de-DE" sz="1800" b="1" dirty="0" smtClean="0">
              <a:latin typeface="Arial" charset="0"/>
              <a:cs typeface="Arial" charset="0"/>
            </a:endParaRPr>
          </a:p>
          <a:p>
            <a:pPr marL="285750" indent="-285750" algn="l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1800" b="1" dirty="0" err="1" smtClean="0">
                <a:latin typeface="Arial" charset="0"/>
                <a:cs typeface="Arial" charset="0"/>
              </a:rPr>
              <a:t>Crucial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for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tests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to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understand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behavior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of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 </a:t>
            </a:r>
            <a:r>
              <a:rPr lang="de-DE" altLang="de-DE" sz="1800" b="1" dirty="0" err="1" smtClean="0">
                <a:latin typeface="Arial" charset="0"/>
                <a:cs typeface="Arial" charset="0"/>
              </a:rPr>
              <a:t>booster</a:t>
            </a:r>
            <a:r>
              <a:rPr lang="de-DE" altLang="de-DE" sz="1800" b="1" dirty="0" smtClean="0">
                <a:latin typeface="Arial" charset="0"/>
                <a:cs typeface="Arial" charset="0"/>
              </a:rPr>
              <a:t>!</a:t>
            </a:r>
            <a:endParaRPr lang="de-DE" altLang="de-DE" sz="18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248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bela</dc:creator>
  <cp:lastModifiedBy>bela</cp:lastModifiedBy>
  <cp:revision>160</cp:revision>
  <dcterms:created xsi:type="dcterms:W3CDTF">2015-02-13T09:32:34Z</dcterms:created>
  <dcterms:modified xsi:type="dcterms:W3CDTF">2016-11-20T21:10:58Z</dcterms:modified>
</cp:coreProperties>
</file>