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5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wmf" ContentType="image/x-wmf"/>
  <Override PartName="/ppt/media/image18.jpeg" ContentType="image/jpeg"/>
  <Override PartName="/ppt/media/image12.png" ContentType="image/png"/>
  <Override PartName="/ppt/media/image19.png" ContentType="image/png"/>
  <Override PartName="/ppt/media/image13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40.jpeg" ContentType="image/jpe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36.jpeg" ContentType="image/jpeg"/>
  <Override PartName="/ppt/media/image25.png" ContentType="image/png"/>
  <Override PartName="/ppt/media/image26.jpeg" ContentType="image/jpeg"/>
  <Override PartName="/ppt/media/image27.png" ContentType="image/png"/>
  <Override PartName="/ppt/media/image28.png" ContentType="image/png"/>
  <Override PartName="/ppt/media/image29.png" ContentType="image/png"/>
  <Override PartName="/ppt/media/image41.jpeg" ContentType="image/jpe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7.jpeg" ContentType="image/jpeg"/>
  <Override PartName="/ppt/media/image35.png" ContentType="image/png"/>
  <Override PartName="/ppt/media/image38.jpeg" ContentType="image/jpeg"/>
  <Override PartName="/ppt/media/image39.jpeg" ContentType="image/jpeg"/>
  <Override PartName="/ppt/media/image42.jpeg" ContentType="image/jpeg"/>
  <Override PartName="/ppt/media/image43.jpeg" ContentType="image/jpeg"/>
  <Override PartName="/ppt/media/image44.png" ContentType="image/pn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9144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notes' format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A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A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A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377B9AE-59B5-48E5-AD45-49055C5CBF54}" type="slidenum">
              <a:rPr b="0" lang="en-A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A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7200" cy="4603320"/>
          </a:xfrm>
          <a:prstGeom prst="rect">
            <a:avLst/>
          </a:prstGeom>
        </p:spPr>
        <p:txBody>
          <a:bodyPr lIns="94680" rIns="94680" tIns="47520" bIns="47520"/>
          <a:p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4021200" y="9721080"/>
            <a:ext cx="3074040" cy="50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CBFF649B-1DFA-41AA-A4E1-8C62C1D21C8E}" type="slidenum">
              <a:rPr b="0" lang="en-A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7200" cy="4603320"/>
          </a:xfrm>
          <a:prstGeom prst="rect">
            <a:avLst/>
          </a:prstGeom>
        </p:spPr>
        <p:txBody>
          <a:bodyPr lIns="94680" rIns="94680" tIns="47520" bIns="47520"/>
          <a:p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CustomShape 2"/>
          <p:cNvSpPr/>
          <p:nvPr/>
        </p:nvSpPr>
        <p:spPr>
          <a:xfrm>
            <a:off x="4021200" y="9721080"/>
            <a:ext cx="3074040" cy="50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/>
          <a:p>
            <a:pPr algn="r">
              <a:lnSpc>
                <a:spcPct val="100000"/>
              </a:lnSpc>
            </a:pPr>
            <a:fld id="{495569A2-2105-44E4-8257-DCF891506133}" type="slidenum">
              <a:rPr b="0" lang="en-A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72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2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9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80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 flipV="1">
            <a:off x="5410080" y="3821400"/>
            <a:ext cx="3732120" cy="892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 flipV="1">
            <a:off x="5410080" y="3908520"/>
            <a:ext cx="3732120" cy="1900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flipV="1">
            <a:off x="5410080" y="4126680"/>
            <a:ext cx="3732120" cy="720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 flipV="1">
            <a:off x="5410080" y="4176000"/>
            <a:ext cx="1964160" cy="1656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 flipV="1">
            <a:off x="5410080" y="4210920"/>
            <a:ext cx="1964160" cy="720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5410080" y="3975480"/>
            <a:ext cx="3061440" cy="25560"/>
          </a:xfrm>
          <a:prstGeom prst="roundRect">
            <a:avLst>
              <a:gd name="adj" fmla="val 13782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7376400" y="4074120"/>
            <a:ext cx="1598400" cy="34920"/>
          </a:xfrm>
          <a:prstGeom prst="roundRect">
            <a:avLst>
              <a:gd name="adj" fmla="val 13782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0" y="3662640"/>
            <a:ext cx="9142200" cy="2422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0" y="3688560"/>
            <a:ext cx="9142200" cy="1389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 flipV="1">
            <a:off x="6414120" y="3654000"/>
            <a:ext cx="2728080" cy="246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0" y="366840"/>
            <a:ext cx="9141840" cy="820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0" y="0"/>
            <a:ext cx="9141840" cy="3085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0" y="308160"/>
            <a:ext cx="9141840" cy="892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 flipV="1">
            <a:off x="5410080" y="358200"/>
            <a:ext cx="3731760" cy="889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 flipV="1">
            <a:off x="5410080" y="438120"/>
            <a:ext cx="3731760" cy="1778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5407200" y="497520"/>
            <a:ext cx="3061080" cy="25200"/>
          </a:xfrm>
          <a:prstGeom prst="roundRect">
            <a:avLst>
              <a:gd name="adj" fmla="val 13777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7373520" y="588960"/>
            <a:ext cx="1598040" cy="34560"/>
          </a:xfrm>
          <a:prstGeom prst="roundRect">
            <a:avLst>
              <a:gd name="adj" fmla="val 13777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9084960" y="-2160"/>
            <a:ext cx="55440" cy="6195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9044640" y="-2160"/>
            <a:ext cx="25200" cy="6195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9025560" y="-2160"/>
            <a:ext cx="6840" cy="6195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8975520" y="-2160"/>
            <a:ext cx="25200" cy="6195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8915760" y="360"/>
            <a:ext cx="52560" cy="5832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" name="CustomShape 23"/>
          <p:cNvSpPr/>
          <p:nvPr/>
        </p:nvSpPr>
        <p:spPr>
          <a:xfrm>
            <a:off x="8873640" y="360"/>
            <a:ext cx="6840" cy="5832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" name="CustomShape 24"/>
          <p:cNvSpPr/>
          <p:nvPr/>
        </p:nvSpPr>
        <p:spPr>
          <a:xfrm flipV="1">
            <a:off x="0" y="1140840"/>
            <a:ext cx="3731760" cy="1778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" name="CustomShape 25"/>
          <p:cNvSpPr/>
          <p:nvPr/>
        </p:nvSpPr>
        <p:spPr>
          <a:xfrm>
            <a:off x="748440" y="1265760"/>
            <a:ext cx="3061080" cy="25200"/>
          </a:xfrm>
          <a:prstGeom prst="roundRect">
            <a:avLst>
              <a:gd name="adj" fmla="val 13777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" name="CustomShape 26"/>
          <p:cNvSpPr/>
          <p:nvPr/>
        </p:nvSpPr>
        <p:spPr>
          <a:xfrm>
            <a:off x="2714760" y="1357200"/>
            <a:ext cx="1598040" cy="34560"/>
          </a:xfrm>
          <a:prstGeom prst="roundRect">
            <a:avLst>
              <a:gd name="adj" fmla="val 13777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6" name="CustomShape 27"/>
          <p:cNvSpPr/>
          <p:nvPr/>
        </p:nvSpPr>
        <p:spPr>
          <a:xfrm>
            <a:off x="199800" y="6597360"/>
            <a:ext cx="125712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Slide </a:t>
            </a:r>
            <a:fld id="{C842E070-5605-4E7B-BC80-40D371F9DCC5}" type="slidenum">
              <a:rPr b="0" lang="en-A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&lt;number&gt;</a:t>
            </a:fld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CustomShape 28"/>
          <p:cNvSpPr/>
          <p:nvPr/>
        </p:nvSpPr>
        <p:spPr>
          <a:xfrm>
            <a:off x="7358400" y="6597360"/>
            <a:ext cx="14547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C. Moore / MPP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CustomShape 29"/>
          <p:cNvSpPr/>
          <p:nvPr/>
        </p:nvSpPr>
        <p:spPr>
          <a:xfrm>
            <a:off x="0" y="0"/>
            <a:ext cx="9141840" cy="36997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" name="PlaceHolder 3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A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 flipV="1">
            <a:off x="360" y="1153800"/>
            <a:ext cx="3732120" cy="1782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" name="CustomShape 2"/>
          <p:cNvSpPr/>
          <p:nvPr/>
        </p:nvSpPr>
        <p:spPr>
          <a:xfrm>
            <a:off x="748800" y="1278720"/>
            <a:ext cx="3061440" cy="25560"/>
          </a:xfrm>
          <a:prstGeom prst="roundRect">
            <a:avLst>
              <a:gd name="adj" fmla="val 13782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CustomShape 3"/>
          <p:cNvSpPr/>
          <p:nvPr/>
        </p:nvSpPr>
        <p:spPr>
          <a:xfrm>
            <a:off x="2715120" y="1370160"/>
            <a:ext cx="1598400" cy="34920"/>
          </a:xfrm>
          <a:prstGeom prst="roundRect">
            <a:avLst>
              <a:gd name="adj" fmla="val 13782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8" name="CustomShape 4"/>
          <p:cNvSpPr/>
          <p:nvPr/>
        </p:nvSpPr>
        <p:spPr>
          <a:xfrm>
            <a:off x="0" y="379800"/>
            <a:ext cx="9142200" cy="824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9" name="CustomShape 5"/>
          <p:cNvSpPr/>
          <p:nvPr/>
        </p:nvSpPr>
        <p:spPr>
          <a:xfrm>
            <a:off x="0" y="321120"/>
            <a:ext cx="9142200" cy="89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0" name="CustomShape 6"/>
          <p:cNvSpPr/>
          <p:nvPr/>
        </p:nvSpPr>
        <p:spPr>
          <a:xfrm flipV="1">
            <a:off x="5410080" y="371880"/>
            <a:ext cx="3732120" cy="892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1" name="CustomShape 7"/>
          <p:cNvSpPr/>
          <p:nvPr/>
        </p:nvSpPr>
        <p:spPr>
          <a:xfrm flipV="1">
            <a:off x="5410080" y="451080"/>
            <a:ext cx="3732120" cy="1782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2" name="CustomShape 8"/>
          <p:cNvSpPr/>
          <p:nvPr/>
        </p:nvSpPr>
        <p:spPr>
          <a:xfrm>
            <a:off x="5407200" y="510480"/>
            <a:ext cx="3061440" cy="25560"/>
          </a:xfrm>
          <a:prstGeom prst="roundRect">
            <a:avLst>
              <a:gd name="adj" fmla="val 13782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3" name="CustomShape 9"/>
          <p:cNvSpPr/>
          <p:nvPr/>
        </p:nvSpPr>
        <p:spPr>
          <a:xfrm>
            <a:off x="7373520" y="601920"/>
            <a:ext cx="1598400" cy="34920"/>
          </a:xfrm>
          <a:prstGeom prst="roundRect">
            <a:avLst>
              <a:gd name="adj" fmla="val 13782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4" name="CustomShape 10"/>
          <p:cNvSpPr/>
          <p:nvPr/>
        </p:nvSpPr>
        <p:spPr>
          <a:xfrm>
            <a:off x="0" y="0"/>
            <a:ext cx="9141840" cy="3085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5" name="CustomShape 11"/>
          <p:cNvSpPr/>
          <p:nvPr/>
        </p:nvSpPr>
        <p:spPr>
          <a:xfrm>
            <a:off x="9084960" y="-2160"/>
            <a:ext cx="55440" cy="6195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6" name="CustomShape 12"/>
          <p:cNvSpPr/>
          <p:nvPr/>
        </p:nvSpPr>
        <p:spPr>
          <a:xfrm>
            <a:off x="9044640" y="-2160"/>
            <a:ext cx="25200" cy="6195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7" name="CustomShape 13"/>
          <p:cNvSpPr/>
          <p:nvPr/>
        </p:nvSpPr>
        <p:spPr>
          <a:xfrm>
            <a:off x="9025560" y="-2160"/>
            <a:ext cx="6840" cy="6195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8" name="CustomShape 14"/>
          <p:cNvSpPr/>
          <p:nvPr/>
        </p:nvSpPr>
        <p:spPr>
          <a:xfrm>
            <a:off x="8975520" y="-2160"/>
            <a:ext cx="25200" cy="6195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9" name="CustomShape 15"/>
          <p:cNvSpPr/>
          <p:nvPr/>
        </p:nvSpPr>
        <p:spPr>
          <a:xfrm>
            <a:off x="8915760" y="360"/>
            <a:ext cx="52560" cy="5832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0" name="CustomShape 16"/>
          <p:cNvSpPr/>
          <p:nvPr/>
        </p:nvSpPr>
        <p:spPr>
          <a:xfrm>
            <a:off x="8873640" y="360"/>
            <a:ext cx="6840" cy="5832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1" name="CustomShape 17"/>
          <p:cNvSpPr/>
          <p:nvPr/>
        </p:nvSpPr>
        <p:spPr>
          <a:xfrm>
            <a:off x="199800" y="6597360"/>
            <a:ext cx="125712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Slide </a:t>
            </a:r>
            <a:fld id="{1BBA9B31-77BE-4081-AD70-4EA22B06FFE1}" type="slidenum">
              <a:rPr b="0" lang="en-A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&lt;number&gt;</a:t>
            </a:fld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18"/>
          <p:cNvSpPr/>
          <p:nvPr/>
        </p:nvSpPr>
        <p:spPr>
          <a:xfrm>
            <a:off x="7358400" y="6597360"/>
            <a:ext cx="14547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C. Moore / MPP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1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A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 flipV="1">
            <a:off x="360" y="1153800"/>
            <a:ext cx="3732120" cy="1782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748800" y="1278720"/>
            <a:ext cx="3061440" cy="25560"/>
          </a:xfrm>
          <a:prstGeom prst="roundRect">
            <a:avLst>
              <a:gd name="adj" fmla="val 13782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1" name="CustomShape 3"/>
          <p:cNvSpPr/>
          <p:nvPr/>
        </p:nvSpPr>
        <p:spPr>
          <a:xfrm>
            <a:off x="2715120" y="1370160"/>
            <a:ext cx="1598400" cy="34920"/>
          </a:xfrm>
          <a:prstGeom prst="roundRect">
            <a:avLst>
              <a:gd name="adj" fmla="val 13782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0" y="379800"/>
            <a:ext cx="9142200" cy="824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3" name="CustomShape 5"/>
          <p:cNvSpPr/>
          <p:nvPr/>
        </p:nvSpPr>
        <p:spPr>
          <a:xfrm>
            <a:off x="0" y="321120"/>
            <a:ext cx="9142200" cy="89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4" name="CustomShape 6"/>
          <p:cNvSpPr/>
          <p:nvPr/>
        </p:nvSpPr>
        <p:spPr>
          <a:xfrm flipV="1">
            <a:off x="5410080" y="371880"/>
            <a:ext cx="3732120" cy="892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5" name="CustomShape 7"/>
          <p:cNvSpPr/>
          <p:nvPr/>
        </p:nvSpPr>
        <p:spPr>
          <a:xfrm flipV="1">
            <a:off x="5410080" y="451080"/>
            <a:ext cx="3732120" cy="1782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6" name="CustomShape 8"/>
          <p:cNvSpPr/>
          <p:nvPr/>
        </p:nvSpPr>
        <p:spPr>
          <a:xfrm>
            <a:off x="5407200" y="510480"/>
            <a:ext cx="3061440" cy="25560"/>
          </a:xfrm>
          <a:prstGeom prst="roundRect">
            <a:avLst>
              <a:gd name="adj" fmla="val 13782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7" name="CustomShape 9"/>
          <p:cNvSpPr/>
          <p:nvPr/>
        </p:nvSpPr>
        <p:spPr>
          <a:xfrm>
            <a:off x="7373520" y="601920"/>
            <a:ext cx="1598400" cy="34920"/>
          </a:xfrm>
          <a:prstGeom prst="roundRect">
            <a:avLst>
              <a:gd name="adj" fmla="val 13782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8" name="CustomShape 10"/>
          <p:cNvSpPr/>
          <p:nvPr/>
        </p:nvSpPr>
        <p:spPr>
          <a:xfrm>
            <a:off x="0" y="0"/>
            <a:ext cx="9141840" cy="3085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9" name="CustomShape 11"/>
          <p:cNvSpPr/>
          <p:nvPr/>
        </p:nvSpPr>
        <p:spPr>
          <a:xfrm>
            <a:off x="9084960" y="-2160"/>
            <a:ext cx="55440" cy="6195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0" name="CustomShape 12"/>
          <p:cNvSpPr/>
          <p:nvPr/>
        </p:nvSpPr>
        <p:spPr>
          <a:xfrm>
            <a:off x="9044640" y="-2160"/>
            <a:ext cx="25200" cy="6195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1" name="CustomShape 13"/>
          <p:cNvSpPr/>
          <p:nvPr/>
        </p:nvSpPr>
        <p:spPr>
          <a:xfrm>
            <a:off x="9025560" y="-2160"/>
            <a:ext cx="6840" cy="6195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2" name="CustomShape 14"/>
          <p:cNvSpPr/>
          <p:nvPr/>
        </p:nvSpPr>
        <p:spPr>
          <a:xfrm>
            <a:off x="8975520" y="-2160"/>
            <a:ext cx="25200" cy="6195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3" name="CustomShape 15"/>
          <p:cNvSpPr/>
          <p:nvPr/>
        </p:nvSpPr>
        <p:spPr>
          <a:xfrm>
            <a:off x="8915760" y="360"/>
            <a:ext cx="52560" cy="5832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4" name="CustomShape 16"/>
          <p:cNvSpPr/>
          <p:nvPr/>
        </p:nvSpPr>
        <p:spPr>
          <a:xfrm>
            <a:off x="8873640" y="360"/>
            <a:ext cx="6840" cy="5832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5" name="CustomShape 17"/>
          <p:cNvSpPr/>
          <p:nvPr/>
        </p:nvSpPr>
        <p:spPr>
          <a:xfrm>
            <a:off x="199800" y="6597360"/>
            <a:ext cx="125712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Slide </a:t>
            </a:r>
            <a:fld id="{8DF6BDAE-AED6-43A8-BE36-19D4485F1DC2}" type="slidenum">
              <a:rPr b="0" lang="en-A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&lt;number&gt;</a:t>
            </a:fld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18"/>
          <p:cNvSpPr/>
          <p:nvPr/>
        </p:nvSpPr>
        <p:spPr>
          <a:xfrm>
            <a:off x="7358400" y="6597360"/>
            <a:ext cx="14547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C. Moore / MPP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1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A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 flipV="1">
            <a:off x="360" y="1153800"/>
            <a:ext cx="3732120" cy="1782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4" name="CustomShape 2"/>
          <p:cNvSpPr/>
          <p:nvPr/>
        </p:nvSpPr>
        <p:spPr>
          <a:xfrm>
            <a:off x="748800" y="1278720"/>
            <a:ext cx="3061440" cy="25560"/>
          </a:xfrm>
          <a:prstGeom prst="roundRect">
            <a:avLst>
              <a:gd name="adj" fmla="val 13782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5" name="CustomShape 3"/>
          <p:cNvSpPr/>
          <p:nvPr/>
        </p:nvSpPr>
        <p:spPr>
          <a:xfrm>
            <a:off x="2715120" y="1370160"/>
            <a:ext cx="1598400" cy="34920"/>
          </a:xfrm>
          <a:prstGeom prst="roundRect">
            <a:avLst>
              <a:gd name="adj" fmla="val 13782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0" y="379800"/>
            <a:ext cx="9142200" cy="824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7" name="CustomShape 5"/>
          <p:cNvSpPr/>
          <p:nvPr/>
        </p:nvSpPr>
        <p:spPr>
          <a:xfrm>
            <a:off x="0" y="321120"/>
            <a:ext cx="9142200" cy="89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8" name="CustomShape 6"/>
          <p:cNvSpPr/>
          <p:nvPr/>
        </p:nvSpPr>
        <p:spPr>
          <a:xfrm flipV="1">
            <a:off x="5410080" y="371880"/>
            <a:ext cx="3732120" cy="892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9" name="CustomShape 7"/>
          <p:cNvSpPr/>
          <p:nvPr/>
        </p:nvSpPr>
        <p:spPr>
          <a:xfrm flipV="1">
            <a:off x="5410080" y="451080"/>
            <a:ext cx="3732120" cy="1782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0" name="CustomShape 8"/>
          <p:cNvSpPr/>
          <p:nvPr/>
        </p:nvSpPr>
        <p:spPr>
          <a:xfrm>
            <a:off x="5407200" y="510480"/>
            <a:ext cx="3061440" cy="25560"/>
          </a:xfrm>
          <a:prstGeom prst="roundRect">
            <a:avLst>
              <a:gd name="adj" fmla="val 13782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1" name="CustomShape 9"/>
          <p:cNvSpPr/>
          <p:nvPr/>
        </p:nvSpPr>
        <p:spPr>
          <a:xfrm>
            <a:off x="7373520" y="601920"/>
            <a:ext cx="1598400" cy="34920"/>
          </a:xfrm>
          <a:prstGeom prst="roundRect">
            <a:avLst>
              <a:gd name="adj" fmla="val 13782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2" name="CustomShape 10"/>
          <p:cNvSpPr/>
          <p:nvPr/>
        </p:nvSpPr>
        <p:spPr>
          <a:xfrm>
            <a:off x="0" y="0"/>
            <a:ext cx="9141840" cy="3085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3" name="CustomShape 11"/>
          <p:cNvSpPr/>
          <p:nvPr/>
        </p:nvSpPr>
        <p:spPr>
          <a:xfrm>
            <a:off x="9084960" y="-2160"/>
            <a:ext cx="55440" cy="6195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4" name="CustomShape 12"/>
          <p:cNvSpPr/>
          <p:nvPr/>
        </p:nvSpPr>
        <p:spPr>
          <a:xfrm>
            <a:off x="9044640" y="-2160"/>
            <a:ext cx="25200" cy="6195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5" name="CustomShape 13"/>
          <p:cNvSpPr/>
          <p:nvPr/>
        </p:nvSpPr>
        <p:spPr>
          <a:xfrm>
            <a:off x="9025560" y="-2160"/>
            <a:ext cx="6840" cy="6195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6" name="CustomShape 14"/>
          <p:cNvSpPr/>
          <p:nvPr/>
        </p:nvSpPr>
        <p:spPr>
          <a:xfrm>
            <a:off x="8975520" y="-2160"/>
            <a:ext cx="25200" cy="6195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7" name="CustomShape 15"/>
          <p:cNvSpPr/>
          <p:nvPr/>
        </p:nvSpPr>
        <p:spPr>
          <a:xfrm>
            <a:off x="8915760" y="360"/>
            <a:ext cx="52560" cy="5832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8" name="CustomShape 16"/>
          <p:cNvSpPr/>
          <p:nvPr/>
        </p:nvSpPr>
        <p:spPr>
          <a:xfrm>
            <a:off x="8873640" y="360"/>
            <a:ext cx="6840" cy="5832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9" name="CustomShape 17"/>
          <p:cNvSpPr/>
          <p:nvPr/>
        </p:nvSpPr>
        <p:spPr>
          <a:xfrm>
            <a:off x="199800" y="6597360"/>
            <a:ext cx="125712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Slide </a:t>
            </a:r>
            <a:fld id="{8945CB1D-88A9-4942-BDAE-EE192620B2C2}" type="slidenum">
              <a:rPr b="0" lang="en-A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&lt;number&gt;</a:t>
            </a:fld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18"/>
          <p:cNvSpPr/>
          <p:nvPr/>
        </p:nvSpPr>
        <p:spPr>
          <a:xfrm>
            <a:off x="7358400" y="6597360"/>
            <a:ext cx="14547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C. Moore / MPP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1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A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 flipV="1">
            <a:off x="360" y="1153800"/>
            <a:ext cx="3732120" cy="1782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8" name="CustomShape 2"/>
          <p:cNvSpPr/>
          <p:nvPr/>
        </p:nvSpPr>
        <p:spPr>
          <a:xfrm>
            <a:off x="748800" y="1278720"/>
            <a:ext cx="3061440" cy="25560"/>
          </a:xfrm>
          <a:prstGeom prst="roundRect">
            <a:avLst>
              <a:gd name="adj" fmla="val 13782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9" name="CustomShape 3"/>
          <p:cNvSpPr/>
          <p:nvPr/>
        </p:nvSpPr>
        <p:spPr>
          <a:xfrm>
            <a:off x="2715120" y="1370160"/>
            <a:ext cx="1598400" cy="34920"/>
          </a:xfrm>
          <a:prstGeom prst="roundRect">
            <a:avLst>
              <a:gd name="adj" fmla="val 13782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0" name="CustomShape 4"/>
          <p:cNvSpPr/>
          <p:nvPr/>
        </p:nvSpPr>
        <p:spPr>
          <a:xfrm>
            <a:off x="0" y="379800"/>
            <a:ext cx="9142200" cy="824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1" name="CustomShape 5"/>
          <p:cNvSpPr/>
          <p:nvPr/>
        </p:nvSpPr>
        <p:spPr>
          <a:xfrm>
            <a:off x="0" y="321120"/>
            <a:ext cx="9142200" cy="89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2" name="CustomShape 6"/>
          <p:cNvSpPr/>
          <p:nvPr/>
        </p:nvSpPr>
        <p:spPr>
          <a:xfrm flipV="1">
            <a:off x="5410080" y="371880"/>
            <a:ext cx="3732120" cy="892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3" name="CustomShape 7"/>
          <p:cNvSpPr/>
          <p:nvPr/>
        </p:nvSpPr>
        <p:spPr>
          <a:xfrm flipV="1">
            <a:off x="5410080" y="451080"/>
            <a:ext cx="3732120" cy="1782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4" name="CustomShape 8"/>
          <p:cNvSpPr/>
          <p:nvPr/>
        </p:nvSpPr>
        <p:spPr>
          <a:xfrm>
            <a:off x="5407200" y="510480"/>
            <a:ext cx="3061440" cy="25560"/>
          </a:xfrm>
          <a:prstGeom prst="roundRect">
            <a:avLst>
              <a:gd name="adj" fmla="val 13782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5" name="CustomShape 9"/>
          <p:cNvSpPr/>
          <p:nvPr/>
        </p:nvSpPr>
        <p:spPr>
          <a:xfrm>
            <a:off x="7373520" y="601920"/>
            <a:ext cx="1598400" cy="34920"/>
          </a:xfrm>
          <a:prstGeom prst="roundRect">
            <a:avLst>
              <a:gd name="adj" fmla="val 13782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6" name="CustomShape 10"/>
          <p:cNvSpPr/>
          <p:nvPr/>
        </p:nvSpPr>
        <p:spPr>
          <a:xfrm>
            <a:off x="0" y="0"/>
            <a:ext cx="9141840" cy="3085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7" name="CustomShape 11"/>
          <p:cNvSpPr/>
          <p:nvPr/>
        </p:nvSpPr>
        <p:spPr>
          <a:xfrm>
            <a:off x="9084960" y="-2160"/>
            <a:ext cx="55440" cy="6195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8" name="CustomShape 12"/>
          <p:cNvSpPr/>
          <p:nvPr/>
        </p:nvSpPr>
        <p:spPr>
          <a:xfrm>
            <a:off x="9044640" y="-2160"/>
            <a:ext cx="25200" cy="6195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9" name="CustomShape 13"/>
          <p:cNvSpPr/>
          <p:nvPr/>
        </p:nvSpPr>
        <p:spPr>
          <a:xfrm>
            <a:off x="9025560" y="-2160"/>
            <a:ext cx="6840" cy="6195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0" name="CustomShape 14"/>
          <p:cNvSpPr/>
          <p:nvPr/>
        </p:nvSpPr>
        <p:spPr>
          <a:xfrm>
            <a:off x="8975520" y="-2160"/>
            <a:ext cx="25200" cy="6195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1" name="CustomShape 15"/>
          <p:cNvSpPr/>
          <p:nvPr/>
        </p:nvSpPr>
        <p:spPr>
          <a:xfrm>
            <a:off x="8915760" y="360"/>
            <a:ext cx="52560" cy="5832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2" name="CustomShape 16"/>
          <p:cNvSpPr/>
          <p:nvPr/>
        </p:nvSpPr>
        <p:spPr>
          <a:xfrm>
            <a:off x="8873640" y="360"/>
            <a:ext cx="6840" cy="5832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3" name="CustomShape 17"/>
          <p:cNvSpPr/>
          <p:nvPr/>
        </p:nvSpPr>
        <p:spPr>
          <a:xfrm>
            <a:off x="199800" y="6597360"/>
            <a:ext cx="125712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Slide </a:t>
            </a:r>
            <a:fld id="{976DA9A1-F736-4D8C-BB75-F2135BD5DC60}" type="slidenum">
              <a:rPr b="0" lang="en-A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&lt;number&gt;</a:t>
            </a:fld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18"/>
          <p:cNvSpPr/>
          <p:nvPr/>
        </p:nvSpPr>
        <p:spPr>
          <a:xfrm>
            <a:off x="7358400" y="6597360"/>
            <a:ext cx="1454760" cy="27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C. Moore / MPP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1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A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2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4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4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4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4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4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slideLayout" Target="../slideLayouts/slideLayout4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slideLayout" Target="../slideLayouts/slideLayout49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4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49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457200" y="2277000"/>
            <a:ext cx="8456040" cy="146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r>
              <a:rPr b="0" lang="en-A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MadMax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A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Experiment: Algorithm to Place Discs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457200" y="3899880"/>
            <a:ext cx="7929000" cy="233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AU" sz="26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MadMax Mini Workshop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AU" sz="26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MPP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C. Moore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November 21, 2016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8" name="Picture 12" descr=""/>
          <p:cNvPicPr/>
          <p:nvPr/>
        </p:nvPicPr>
        <p:blipFill>
          <a:blip r:embed="rId1"/>
          <a:stretch/>
        </p:blipFill>
        <p:spPr>
          <a:xfrm>
            <a:off x="6643800" y="285840"/>
            <a:ext cx="2169000" cy="1503720"/>
          </a:xfrm>
          <a:prstGeom prst="rect">
            <a:avLst/>
          </a:prstGeom>
          <a:ln w="9360">
            <a:noFill/>
          </a:ln>
        </p:spPr>
      </p:pic>
    </p:spTree>
  </p:cSld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" descr=""/>
          <p:cNvPicPr/>
          <p:nvPr/>
        </p:nvPicPr>
        <p:blipFill>
          <a:blip r:embed="rId1"/>
          <a:stretch/>
        </p:blipFill>
        <p:spPr>
          <a:xfrm>
            <a:off x="5071680" y="2448000"/>
            <a:ext cx="4030920" cy="3022920"/>
          </a:xfrm>
          <a:prstGeom prst="rect">
            <a:avLst/>
          </a:prstGeom>
          <a:ln>
            <a:noFill/>
          </a:ln>
        </p:spPr>
      </p:pic>
      <p:sp>
        <p:nvSpPr>
          <p:cNvPr id="315" name="CustomShape 1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A Matlab function to control simulations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Allows for rapid testing of algorithms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Parallelism opportunities with Matlab Parallel Computing Toolbox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Process: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438086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Open schematic txt file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Search/Replace disc space values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438086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Run simulation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438086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Convert S11 to Touchstone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438086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Convert BoostFactor to .csv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438086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Copy to Matlab workspace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Simulation Performance (Intel i7 CPU):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~1 second for 3000 frequency points, single process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~3x speedup on 4 physical cores in local Parallel Pool (IO bottleneck?)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S11: Simulation Control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5616000" y="2722320"/>
            <a:ext cx="3166920" cy="66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ff420e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Intel i7 has 4 physical cores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ff420e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(8 virtual with Hyper-Threading)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S11: Measurement (Freq Domain)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TextShape 3"/>
          <p:cNvSpPr txBox="1"/>
          <p:nvPr/>
        </p:nvSpPr>
        <p:spPr>
          <a:xfrm>
            <a:off x="1152000" y="1514880"/>
            <a:ext cx="7431840" cy="789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Mirror only: Simulation (Blue) vs Measured (Red)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1" name="" descr=""/>
          <p:cNvPicPr/>
          <p:nvPr/>
        </p:nvPicPr>
        <p:blipFill>
          <a:blip r:embed="rId1"/>
          <a:stretch/>
        </p:blipFill>
        <p:spPr>
          <a:xfrm>
            <a:off x="1728720" y="2160000"/>
            <a:ext cx="5615280" cy="42112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S11: Measurement (Time Domain)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4" name="" descr=""/>
          <p:cNvPicPr/>
          <p:nvPr/>
        </p:nvPicPr>
        <p:blipFill>
          <a:blip r:embed="rId1"/>
          <a:stretch/>
        </p:blipFill>
        <p:spPr>
          <a:xfrm>
            <a:off x="0" y="1846800"/>
            <a:ext cx="9143640" cy="4633200"/>
          </a:xfrm>
          <a:prstGeom prst="rect">
            <a:avLst/>
          </a:prstGeom>
          <a:ln>
            <a:noFill/>
          </a:ln>
        </p:spPr>
      </p:pic>
      <p:sp>
        <p:nvSpPr>
          <p:cNvPr id="325" name="TextShape 3"/>
          <p:cNvSpPr txBox="1"/>
          <p:nvPr/>
        </p:nvSpPr>
        <p:spPr>
          <a:xfrm>
            <a:off x="1152000" y="1514880"/>
            <a:ext cx="7431840" cy="789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Mirror only: Simulation (Blue) vs Measured (Red)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S11: Measurement (Time Domain)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TextShape 3"/>
          <p:cNvSpPr txBox="1"/>
          <p:nvPr/>
        </p:nvSpPr>
        <p:spPr>
          <a:xfrm>
            <a:off x="1152000" y="1514880"/>
            <a:ext cx="7431840" cy="789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Mirror only: Simulation (Blue) vs Measured (Red)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9" name="" descr=""/>
          <p:cNvPicPr/>
          <p:nvPr/>
        </p:nvPicPr>
        <p:blipFill>
          <a:blip r:embed="rId1"/>
          <a:stretch/>
        </p:blipFill>
        <p:spPr>
          <a:xfrm>
            <a:off x="360" y="2016000"/>
            <a:ext cx="9143640" cy="46332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Some characterstics are difficult to simulate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Waveguide Cutoff &amp; Dispersion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Capacitive effects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Horn effectivity (frequency dependant) &amp; sidelobe loss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Can be calibrated out of measurement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Mirror should have a very narrow time impulse response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Determine transfer function between gated mirror and simulation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Becomes the calibration file, removed from all measurements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Requires calibration process and signal processing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Adaptor, Waveguide and Horn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722160" y="1981080"/>
            <a:ext cx="7770240" cy="13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AU" sz="4300" spc="-1" strike="noStrike">
                <a:solidFill>
                  <a:srgbClr val="f3f3f3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Resonator Control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722160" y="3367080"/>
            <a:ext cx="7770240" cy="150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Signal Processing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Signal Processing Diagram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5" name="" descr=""/>
          <p:cNvPicPr/>
          <p:nvPr/>
        </p:nvPicPr>
        <p:blipFill>
          <a:blip r:embed="rId1"/>
          <a:stretch/>
        </p:blipFill>
        <p:spPr>
          <a:xfrm>
            <a:off x="1067040" y="1758960"/>
            <a:ext cx="7140960" cy="45770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" descr=""/>
          <p:cNvPicPr/>
          <p:nvPr/>
        </p:nvPicPr>
        <p:blipFill>
          <a:blip r:embed="rId1"/>
          <a:stretch/>
        </p:blipFill>
        <p:spPr>
          <a:xfrm>
            <a:off x="144000" y="2039040"/>
            <a:ext cx="4606920" cy="3455280"/>
          </a:xfrm>
          <a:prstGeom prst="rect">
            <a:avLst/>
          </a:prstGeom>
          <a:ln>
            <a:noFill/>
          </a:ln>
        </p:spPr>
      </p:pic>
      <p:sp>
        <p:nvSpPr>
          <p:cNvPr id="337" name="CustomShape 1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Adaptor, Waveguide and Horn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8" name="" descr=""/>
          <p:cNvPicPr/>
          <p:nvPr/>
        </p:nvPicPr>
        <p:blipFill>
          <a:blip r:embed="rId2"/>
          <a:stretch/>
        </p:blipFill>
        <p:spPr>
          <a:xfrm>
            <a:off x="4385160" y="2016000"/>
            <a:ext cx="4733640" cy="3550320"/>
          </a:xfrm>
          <a:prstGeom prst="rect">
            <a:avLst/>
          </a:prstGeom>
          <a:ln>
            <a:noFill/>
          </a:ln>
        </p:spPr>
      </p:pic>
      <p:sp>
        <p:nvSpPr>
          <p:cNvPr id="339" name="CustomShape 2"/>
          <p:cNvSpPr/>
          <p:nvPr/>
        </p:nvSpPr>
        <p:spPr>
          <a:xfrm>
            <a:off x="720000" y="1944000"/>
            <a:ext cx="3455280" cy="31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A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Time Domain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3"/>
          <p:cNvSpPr/>
          <p:nvPr/>
        </p:nvSpPr>
        <p:spPr>
          <a:xfrm>
            <a:off x="5040000" y="1968840"/>
            <a:ext cx="344196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A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Bode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4"/>
          <p:cNvSpPr/>
          <p:nvPr/>
        </p:nvSpPr>
        <p:spPr>
          <a:xfrm>
            <a:off x="720000" y="5657040"/>
            <a:ext cx="7991280" cy="5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Mirror Configuration, legend omitted for improved execution speed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en-AU" sz="12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Simulation: Blue</a:t>
            </a:r>
            <a:r>
              <a:rPr b="0" lang="en-AU" sz="12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12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12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Measurement: Red</a:t>
            </a:r>
            <a:r>
              <a:rPr b="0" lang="en-AU" sz="12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12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12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GateTime: Green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Adaptor, Waveguide and Horn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3" name="" descr=""/>
          <p:cNvPicPr/>
          <p:nvPr/>
        </p:nvPicPr>
        <p:blipFill>
          <a:blip r:embed="rId1"/>
          <a:stretch/>
        </p:blipFill>
        <p:spPr>
          <a:xfrm>
            <a:off x="4608000" y="2304000"/>
            <a:ext cx="4415400" cy="3311280"/>
          </a:xfrm>
          <a:prstGeom prst="rect">
            <a:avLst/>
          </a:prstGeom>
          <a:ln>
            <a:noFill/>
          </a:ln>
        </p:spPr>
      </p:pic>
      <p:sp>
        <p:nvSpPr>
          <p:cNvPr id="344" name="CustomShape 2"/>
          <p:cNvSpPr/>
          <p:nvPr/>
        </p:nvSpPr>
        <p:spPr>
          <a:xfrm>
            <a:off x="4896000" y="5550840"/>
            <a:ext cx="4031280" cy="28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3"/>
          <p:cNvSpPr/>
          <p:nvPr/>
        </p:nvSpPr>
        <p:spPr>
          <a:xfrm>
            <a:off x="720360" y="1944360"/>
            <a:ext cx="3455280" cy="31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A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Calibration File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4"/>
          <p:cNvSpPr/>
          <p:nvPr/>
        </p:nvSpPr>
        <p:spPr>
          <a:xfrm>
            <a:off x="5040360" y="1969200"/>
            <a:ext cx="344196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A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Group Delay of Calibration File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7" name="" descr=""/>
          <p:cNvPicPr/>
          <p:nvPr/>
        </p:nvPicPr>
        <p:blipFill>
          <a:blip r:embed="rId2"/>
          <a:stretch/>
        </p:blipFill>
        <p:spPr>
          <a:xfrm>
            <a:off x="283680" y="2282760"/>
            <a:ext cx="4540320" cy="34052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8mm Configuration, Manually Tuned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Experiment: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Perform calibration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Install a disc, fit to simulation by comparing group delay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Repeat, until 4 discs installed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Simulation: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Separate simulation required for each step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Original manual process performed in LabView, but replicated here with Matlab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Limitations in network analyser (computation and display)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More flexibility in signal processing in Matlab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Better adjustment of Kaiser Bessel window parameters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Installing Discs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Outline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Resonator Control: Problem Background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Obtaining S11 (Reflection) Frequency Response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438086"/>
              </a:buClr>
              <a:buFont typeface="Georgia"/>
              <a:buChar char="▫"/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Measurement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- Vector Network Analysis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438086"/>
              </a:buClr>
              <a:buFont typeface="Georgia"/>
              <a:buChar char="▫"/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Simulation 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- ADS/Qucs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Signal Processing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438086"/>
              </a:buClr>
              <a:buFont typeface="Georgia"/>
              <a:buChar char="▫"/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A direct comparison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438086"/>
              </a:buClr>
              <a:buFont typeface="Georgia"/>
              <a:buChar char="▫"/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Problems with Experiment and Model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438086"/>
              </a:buClr>
              <a:buFont typeface="Georgia"/>
              <a:buChar char="▫"/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Signal Flow Diagram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Fitting Algorithm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438086"/>
              </a:buClr>
              <a:buFont typeface="Georgia"/>
              <a:buChar char="▫"/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Starting Point: A Naive Genetic Algorithm for Best Fit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438086"/>
              </a:buClr>
              <a:buFont typeface="Georgia"/>
              <a:buChar char="▫"/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Control Strategies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Initial Results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Refined Model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Ongoing Work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" descr=""/>
          <p:cNvPicPr/>
          <p:nvPr/>
        </p:nvPicPr>
        <p:blipFill>
          <a:blip r:embed="rId1"/>
          <a:stretch/>
        </p:blipFill>
        <p:spPr>
          <a:xfrm>
            <a:off x="72000" y="2376000"/>
            <a:ext cx="4914720" cy="3686040"/>
          </a:xfrm>
          <a:prstGeom prst="rect">
            <a:avLst/>
          </a:prstGeom>
          <a:ln>
            <a:noFill/>
          </a:ln>
        </p:spPr>
      </p:pic>
      <p:sp>
        <p:nvSpPr>
          <p:cNvPr id="351" name="CustomShape 1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Processed Signals (Time/Frequency)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Note multiple undesired reflections in measurement (rejected)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Hints that model is still missing something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2 Disc Model, Ideal Candidate for Fitting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288000" y="6048000"/>
            <a:ext cx="8638920" cy="5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2 Disc Configuration, legend omitted for improved execution speed, smoothed for clarity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Simulation: Blue</a:t>
            </a: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Measurement: Red </a:t>
            </a: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Kaiser Bessel Time Gate: Green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4" name="" descr=""/>
          <p:cNvPicPr/>
          <p:nvPr/>
        </p:nvPicPr>
        <p:blipFill>
          <a:blip r:embed="rId2"/>
          <a:stretch/>
        </p:blipFill>
        <p:spPr>
          <a:xfrm>
            <a:off x="4608000" y="2569320"/>
            <a:ext cx="4541400" cy="34059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Processed Signals (Group Delay, Error)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Reject ringing from fitness measure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Minimise error, first measure of fitness: errorSum (least squares)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2 Disc Model, Ideal Candidate for Fitting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3"/>
          <p:cNvSpPr/>
          <p:nvPr/>
        </p:nvSpPr>
        <p:spPr>
          <a:xfrm>
            <a:off x="288000" y="6048000"/>
            <a:ext cx="8638920" cy="5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2 Disc Configuration, legend omitted for improved execution speed, smoothed for clarity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Simulation: Blue</a:t>
            </a: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Measurement: Red </a:t>
            </a: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14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Rejection Threshold: Green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8" name="" descr=""/>
          <p:cNvPicPr/>
          <p:nvPr/>
        </p:nvPicPr>
        <p:blipFill>
          <a:blip r:embed="rId1"/>
          <a:stretch/>
        </p:blipFill>
        <p:spPr>
          <a:xfrm>
            <a:off x="144000" y="2520000"/>
            <a:ext cx="4415040" cy="3311280"/>
          </a:xfrm>
          <a:prstGeom prst="rect">
            <a:avLst/>
          </a:prstGeom>
          <a:ln>
            <a:noFill/>
          </a:ln>
        </p:spPr>
      </p:pic>
      <p:pic>
        <p:nvPicPr>
          <p:cNvPr id="359" name="" descr=""/>
          <p:cNvPicPr/>
          <p:nvPr/>
        </p:nvPicPr>
        <p:blipFill>
          <a:blip r:embed="rId2"/>
          <a:stretch/>
        </p:blipFill>
        <p:spPr>
          <a:xfrm>
            <a:off x="4442040" y="2521440"/>
            <a:ext cx="4413240" cy="33098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" descr=""/>
          <p:cNvPicPr/>
          <p:nvPr/>
        </p:nvPicPr>
        <p:blipFill>
          <a:blip r:embed="rId1"/>
          <a:stretch/>
        </p:blipFill>
        <p:spPr>
          <a:xfrm>
            <a:off x="4464000" y="1767600"/>
            <a:ext cx="4463280" cy="3347280"/>
          </a:xfrm>
          <a:prstGeom prst="rect">
            <a:avLst/>
          </a:prstGeom>
          <a:ln>
            <a:noFill/>
          </a:ln>
        </p:spPr>
      </p:pic>
      <p:pic>
        <p:nvPicPr>
          <p:cNvPr id="361" name="" descr=""/>
          <p:cNvPicPr/>
          <p:nvPr/>
        </p:nvPicPr>
        <p:blipFill>
          <a:blip r:embed="rId2"/>
          <a:stretch/>
        </p:blipFill>
        <p:spPr>
          <a:xfrm>
            <a:off x="123840" y="1766880"/>
            <a:ext cx="4555440" cy="3416400"/>
          </a:xfrm>
          <a:prstGeom prst="rect">
            <a:avLst/>
          </a:prstGeom>
          <a:ln>
            <a:noFill/>
          </a:ln>
        </p:spPr>
      </p:pic>
      <p:sp>
        <p:nvSpPr>
          <p:cNvPr id="362" name="CustomShape 1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28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4 Discs, Group Delay, Pre/Post Sig Processing</a:t>
            </a:r>
            <a:endParaRPr b="0" lang="en-A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2304000" y="5009040"/>
            <a:ext cx="4881960" cy="53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4 Disc Configuration, legend omitted for improved execution speed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2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r>
              <a:rPr b="0" lang="en-AU" sz="12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Simulation: Blue</a:t>
            </a:r>
            <a:r>
              <a:rPr b="0" lang="en-AU" sz="12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12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12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Measurement: Red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720000" y="1703160"/>
            <a:ext cx="3455280" cy="31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A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Group Delay Raw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4"/>
          <p:cNvSpPr/>
          <p:nvPr/>
        </p:nvSpPr>
        <p:spPr>
          <a:xfrm>
            <a:off x="5040000" y="1728000"/>
            <a:ext cx="344196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AU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Group Delay Processed (Time Gate)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5"/>
          <p:cNvSpPr/>
          <p:nvPr/>
        </p:nvSpPr>
        <p:spPr>
          <a:xfrm>
            <a:off x="864000" y="5544000"/>
            <a:ext cx="7631280" cy="112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2000" spc="-1" strike="noStrike">
                <a:solidFill>
                  <a:srgbClr val="ff420e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We need to improve the method, some effects not accounted for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722160" y="1981080"/>
            <a:ext cx="7770240" cy="13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AU" sz="4300" spc="-1" strike="noStrike">
                <a:solidFill>
                  <a:srgbClr val="f3f3f3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Resonator Control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722160" y="3367080"/>
            <a:ext cx="7770240" cy="150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Fitting Algorithm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1) Fit Simulation to Simulation</a:t>
            </a:r>
            <a:r>
              <a:rPr b="0" lang="en-AU" sz="2400" spc="-1" strike="noStrike">
                <a:solidFill>
                  <a:srgbClr val="00cc33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← DONE</a:t>
            </a: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Verifying suitability of Qucs against ADS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Troubleshoot numerical problems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2) Fit Simulation to Experiment </a:t>
            </a:r>
            <a:r>
              <a:rPr b="0" lang="en-AU" sz="2400" spc="-1" strike="noStrike">
                <a:solidFill>
                  <a:srgbClr val="00cc33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← DONE</a:t>
            </a: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One measurement from experiment (slow)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Many simulations, parallelism opportunities (quick)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Allows us to test algorithms in real world scenario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3) Fit Experiment to Simulation </a:t>
            </a:r>
            <a:r>
              <a:rPr b="0" lang="en-AU" sz="24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← OPTIMISING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Original purpose of fitting algorithm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What can we fit?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The System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2 variables (space1, space2)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1 fitness measure (Sum of Square Residuals)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38086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Naive Approach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Random dither on spacings, close in on the optimal solution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Evolutionary/Genetic?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Uniform/Normal distribution?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Most Promising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Try a configuration based on a wide uniform distribution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If improved residual, use this configuration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After failing to improve the residual, reduce the random variation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Repeat until termination criteria reached (residuals/variation)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Now we have one “Solution”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First Algorithm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A “Solution”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4" name="" descr=""/>
          <p:cNvPicPr/>
          <p:nvPr/>
        </p:nvPicPr>
        <p:blipFill>
          <a:blip r:embed="rId1"/>
          <a:stretch/>
        </p:blipFill>
        <p:spPr>
          <a:xfrm>
            <a:off x="655920" y="1656000"/>
            <a:ext cx="7767360" cy="46472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300 Solutions (Mutation: Gaussian)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6" name="" descr=""/>
          <p:cNvPicPr/>
          <p:nvPr/>
        </p:nvPicPr>
        <p:blipFill>
          <a:blip r:embed="rId1"/>
          <a:stretch/>
        </p:blipFill>
        <p:spPr>
          <a:xfrm>
            <a:off x="720000" y="1595880"/>
            <a:ext cx="7847280" cy="46674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300 Solutions: Variation in BoostFactor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8" name="" descr=""/>
          <p:cNvPicPr/>
          <p:nvPr/>
        </p:nvPicPr>
        <p:blipFill>
          <a:blip r:embed="rId1"/>
          <a:stretch/>
        </p:blipFill>
        <p:spPr>
          <a:xfrm>
            <a:off x="720000" y="1595880"/>
            <a:ext cx="7847280" cy="46674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Increasing Number of Discs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CustomShape 2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We need to address issues in the comparison first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Time response shows measurement decaying faster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Several dips in magnitude unaccounted for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Loss in resonator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Including loss between discs resolves errors in: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Bode magnitude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Group delay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Mechanism: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Disc angle?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Gaussian beam widens within resonator?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722160" y="1981080"/>
            <a:ext cx="7770240" cy="13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AU" sz="4300" spc="-1" strike="noStrike">
                <a:solidFill>
                  <a:srgbClr val="f3f3f3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Resonator Control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722160" y="3367080"/>
            <a:ext cx="7770240" cy="150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Problem Background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" descr=""/>
          <p:cNvPicPr/>
          <p:nvPr/>
        </p:nvPicPr>
        <p:blipFill>
          <a:blip r:embed="rId1"/>
          <a:stretch/>
        </p:blipFill>
        <p:spPr>
          <a:xfrm>
            <a:off x="864000" y="4104000"/>
            <a:ext cx="3455280" cy="2591280"/>
          </a:xfrm>
          <a:prstGeom prst="rect">
            <a:avLst/>
          </a:prstGeom>
          <a:ln>
            <a:noFill/>
          </a:ln>
        </p:spPr>
      </p:pic>
      <p:sp>
        <p:nvSpPr>
          <p:cNvPr id="382" name="CustomShape 1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3 Discs Fitted, Improved Model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3" name="" descr=""/>
          <p:cNvPicPr/>
          <p:nvPr/>
        </p:nvPicPr>
        <p:blipFill>
          <a:blip r:embed="rId2"/>
          <a:stretch/>
        </p:blipFill>
        <p:spPr>
          <a:xfrm>
            <a:off x="720000" y="1385640"/>
            <a:ext cx="3815280" cy="2861640"/>
          </a:xfrm>
          <a:prstGeom prst="rect">
            <a:avLst/>
          </a:prstGeom>
          <a:ln>
            <a:noFill/>
          </a:ln>
        </p:spPr>
      </p:pic>
      <p:pic>
        <p:nvPicPr>
          <p:cNvPr id="384" name="" descr=""/>
          <p:cNvPicPr/>
          <p:nvPr/>
        </p:nvPicPr>
        <p:blipFill>
          <a:blip r:embed="rId3"/>
          <a:stretch/>
        </p:blipFill>
        <p:spPr>
          <a:xfrm>
            <a:off x="4536000" y="3816000"/>
            <a:ext cx="3695040" cy="2771280"/>
          </a:xfrm>
          <a:prstGeom prst="rect">
            <a:avLst/>
          </a:prstGeom>
          <a:ln>
            <a:noFill/>
          </a:ln>
        </p:spPr>
      </p:pic>
      <p:pic>
        <p:nvPicPr>
          <p:cNvPr id="385" name="" descr=""/>
          <p:cNvPicPr/>
          <p:nvPr/>
        </p:nvPicPr>
        <p:blipFill>
          <a:blip r:embed="rId4"/>
          <a:stretch/>
        </p:blipFill>
        <p:spPr>
          <a:xfrm>
            <a:off x="4680000" y="1224000"/>
            <a:ext cx="3551400" cy="26632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" descr=""/>
          <p:cNvPicPr/>
          <p:nvPr/>
        </p:nvPicPr>
        <p:blipFill>
          <a:blip r:embed="rId1"/>
          <a:stretch/>
        </p:blipFill>
        <p:spPr>
          <a:xfrm>
            <a:off x="864000" y="4104000"/>
            <a:ext cx="3455280" cy="2591280"/>
          </a:xfrm>
          <a:prstGeom prst="rect">
            <a:avLst/>
          </a:prstGeom>
          <a:ln>
            <a:noFill/>
          </a:ln>
        </p:spPr>
      </p:pic>
      <p:sp>
        <p:nvSpPr>
          <p:cNvPr id="387" name="CustomShape 1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4 Discs Fitted, Improved Model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8" name="" descr=""/>
          <p:cNvPicPr/>
          <p:nvPr/>
        </p:nvPicPr>
        <p:blipFill>
          <a:blip r:embed="rId2"/>
          <a:stretch/>
        </p:blipFill>
        <p:spPr>
          <a:xfrm>
            <a:off x="720000" y="1385640"/>
            <a:ext cx="3815280" cy="2861640"/>
          </a:xfrm>
          <a:prstGeom prst="rect">
            <a:avLst/>
          </a:prstGeom>
          <a:ln>
            <a:noFill/>
          </a:ln>
        </p:spPr>
      </p:pic>
      <p:pic>
        <p:nvPicPr>
          <p:cNvPr id="389" name="" descr=""/>
          <p:cNvPicPr/>
          <p:nvPr/>
        </p:nvPicPr>
        <p:blipFill>
          <a:blip r:embed="rId3"/>
          <a:stretch/>
        </p:blipFill>
        <p:spPr>
          <a:xfrm>
            <a:off x="4536000" y="3816000"/>
            <a:ext cx="3695040" cy="2771280"/>
          </a:xfrm>
          <a:prstGeom prst="rect">
            <a:avLst/>
          </a:prstGeom>
          <a:ln>
            <a:noFill/>
          </a:ln>
        </p:spPr>
      </p:pic>
      <p:pic>
        <p:nvPicPr>
          <p:cNvPr id="390" name="" descr=""/>
          <p:cNvPicPr/>
          <p:nvPr/>
        </p:nvPicPr>
        <p:blipFill>
          <a:blip r:embed="rId4"/>
          <a:stretch/>
        </p:blipFill>
        <p:spPr>
          <a:xfrm>
            <a:off x="4680000" y="1224000"/>
            <a:ext cx="3551400" cy="26632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Latest Results (2 Discs, ~100 Solutions)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3"/>
          <p:cNvSpPr/>
          <p:nvPr/>
        </p:nvSpPr>
        <p:spPr>
          <a:xfrm>
            <a:off x="5184000" y="4185000"/>
            <a:ext cx="3023280" cy="13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4" name="" descr=""/>
          <p:cNvPicPr/>
          <p:nvPr/>
        </p:nvPicPr>
        <p:blipFill>
          <a:blip r:embed="rId1"/>
          <a:stretch/>
        </p:blipFill>
        <p:spPr>
          <a:xfrm>
            <a:off x="157320" y="1335600"/>
            <a:ext cx="8914680" cy="52884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Latest Results (3 Disc, one “Solution”)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2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CustomShape 3"/>
          <p:cNvSpPr/>
          <p:nvPr/>
        </p:nvSpPr>
        <p:spPr>
          <a:xfrm>
            <a:off x="5184000" y="4185000"/>
            <a:ext cx="3023280" cy="135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8" name="" descr=""/>
          <p:cNvPicPr/>
          <p:nvPr/>
        </p:nvPicPr>
        <p:blipFill>
          <a:blip r:embed="rId1"/>
          <a:stretch/>
        </p:blipFill>
        <p:spPr>
          <a:xfrm>
            <a:off x="287280" y="1507320"/>
            <a:ext cx="8456760" cy="47566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Findings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Improved model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Group delay peak “sharpness” results from loss between discs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Evolutionary/Genetic algorithm fits to better than: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+/- 1um for low discN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Boost factor peak variation with fit quality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Further Work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Cleaner measurement &amp; more accurate model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Understanding loss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Reducing time to fit instrument to model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Currently one solution ~30min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Scaling with number of discs (time to fit, repeatability)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Fitting the instrument to arbitrary shapes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CustomShape 2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Findings &amp; Further Work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1401120" y="6048000"/>
            <a:ext cx="6014880" cy="51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A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Thank you for listening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Detector Motivation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“</a:t>
            </a: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Photon Boost” Method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Instrument Layout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Prior Knowledge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5" name="Picture 2" descr=""/>
          <p:cNvPicPr/>
          <p:nvPr/>
        </p:nvPicPr>
        <p:blipFill>
          <a:blip r:embed="rId1"/>
          <a:stretch/>
        </p:blipFill>
        <p:spPr>
          <a:xfrm>
            <a:off x="4176000" y="1702440"/>
            <a:ext cx="4129200" cy="1320840"/>
          </a:xfrm>
          <a:prstGeom prst="rect">
            <a:avLst/>
          </a:prstGeom>
          <a:ln>
            <a:noFill/>
          </a:ln>
        </p:spPr>
      </p:pic>
      <p:pic>
        <p:nvPicPr>
          <p:cNvPr id="296" name="Picture 2" descr=""/>
          <p:cNvPicPr/>
          <p:nvPr/>
        </p:nvPicPr>
        <p:blipFill>
          <a:blip r:embed="rId2"/>
          <a:stretch/>
        </p:blipFill>
        <p:spPr>
          <a:xfrm>
            <a:off x="527760" y="3528360"/>
            <a:ext cx="4223160" cy="2374920"/>
          </a:xfrm>
          <a:prstGeom prst="rect">
            <a:avLst/>
          </a:prstGeom>
          <a:ln>
            <a:noFill/>
          </a:ln>
        </p:spPr>
      </p:pic>
      <p:pic>
        <p:nvPicPr>
          <p:cNvPr id="297" name="" descr=""/>
          <p:cNvPicPr/>
          <p:nvPr/>
        </p:nvPicPr>
        <p:blipFill>
          <a:blip r:embed="rId3"/>
          <a:stretch/>
        </p:blipFill>
        <p:spPr>
          <a:xfrm>
            <a:off x="4968000" y="3458520"/>
            <a:ext cx="3527280" cy="2568600"/>
          </a:xfrm>
          <a:prstGeom prst="rect">
            <a:avLst/>
          </a:prstGeom>
          <a:ln>
            <a:noFill/>
          </a:ln>
        </p:spPr>
      </p:pic>
      <p:sp>
        <p:nvSpPr>
          <p:cNvPr id="298" name="CustomShape 3"/>
          <p:cNvSpPr/>
          <p:nvPr/>
        </p:nvSpPr>
        <p:spPr>
          <a:xfrm>
            <a:off x="576000" y="3134160"/>
            <a:ext cx="403092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 spd="med">
    <p:fade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Measuring Boost Factor?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There is no way to measure the Boost Factor curve directly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But we can simulate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Boost Factor by including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voltage sources at 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dielectric boundaries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Can we fit the experiment configuration to simulation?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Absolute position control of disc spacing gives good starting point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But we may be able to improve this with a fitting algorithm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Other ways to control the fit?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Phase (Or Group Delay: Derivative of Phase)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Magnitude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A Fitting Problem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1" name="" descr=""/>
          <p:cNvPicPr/>
          <p:nvPr/>
        </p:nvPicPr>
        <p:blipFill>
          <a:blip r:embed="rId1"/>
          <a:stretch/>
        </p:blipFill>
        <p:spPr>
          <a:xfrm>
            <a:off x="3528000" y="2348280"/>
            <a:ext cx="5328720" cy="1466640"/>
          </a:xfrm>
          <a:prstGeom prst="rect">
            <a:avLst/>
          </a:prstGeom>
          <a:ln>
            <a:noFill/>
          </a:ln>
        </p:spPr>
      </p:pic>
      <p:sp>
        <p:nvSpPr>
          <p:cNvPr id="302" name="CustomShape 3"/>
          <p:cNvSpPr/>
          <p:nvPr/>
        </p:nvSpPr>
        <p:spPr>
          <a:xfrm>
            <a:off x="5688000" y="5328000"/>
            <a:ext cx="2302920" cy="104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3" name="" descr=""/>
          <p:cNvPicPr/>
          <p:nvPr/>
        </p:nvPicPr>
        <p:blipFill>
          <a:blip r:embed="rId2"/>
          <a:stretch/>
        </p:blipFill>
        <p:spPr>
          <a:xfrm>
            <a:off x="6048000" y="5184000"/>
            <a:ext cx="2781360" cy="9810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722160" y="1981080"/>
            <a:ext cx="7770240" cy="13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AU" sz="4300" spc="-1" strike="noStrike">
                <a:solidFill>
                  <a:srgbClr val="f3f3f3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Resonator Control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722160" y="3367080"/>
            <a:ext cx="7770240" cy="150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Obtaining S11 (Reflection) Frequency Response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Measurements taken with a VNA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Vector Network Analyser, output: Scattering, or “S” Parameters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S11 (Reflection)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Experiment relies on a mirror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Reflection coefficient is the only measurement we can use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A function of frequency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Time domain = iFFT(S11)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We can observe impedance discontinuities in the time domain by 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taking the Fourier transform of the reflection scattering 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parameter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S11: Measurement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Simulation Tool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Industry Standard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: ADS (commercial, comprehensive, costly)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Fitting tool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: Qucs (open source, limited functionality)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Fitting Model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Waveguide elements used to model free space and sapphire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Ideal, does not include: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Waveguide cutoff &amp; dispersion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Horn antenna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Unintentional impedance discontinuities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Environmental reflections and RF interference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b="0" lang="en-A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Simulation Methods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“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 Parameter Simulation”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: S11 Reflection Phasor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“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AC Simulation”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	</a:t>
            </a: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: Boost Factor Curve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S11: Simulation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457200" y="1428840"/>
            <a:ext cx="8227440" cy="51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457200" y="714240"/>
            <a:ext cx="822744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S11: Simulation Schematic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2" name="" descr=""/>
          <p:cNvPicPr/>
          <p:nvPr/>
        </p:nvPicPr>
        <p:blipFill>
          <a:blip r:embed="rId1"/>
          <a:stretch/>
        </p:blipFill>
        <p:spPr>
          <a:xfrm>
            <a:off x="242280" y="1800000"/>
            <a:ext cx="8684640" cy="4146120"/>
          </a:xfrm>
          <a:prstGeom prst="rect">
            <a:avLst/>
          </a:prstGeom>
          <a:ln>
            <a:noFill/>
          </a:ln>
        </p:spPr>
      </p:pic>
      <p:sp>
        <p:nvSpPr>
          <p:cNvPr id="313" name="CustomShape 3"/>
          <p:cNvSpPr/>
          <p:nvPr/>
        </p:nvSpPr>
        <p:spPr>
          <a:xfrm>
            <a:off x="288000" y="6048000"/>
            <a:ext cx="8638920" cy="40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AU" sz="2000" spc="-1" strike="noStrike">
                <a:solidFill>
                  <a:srgbClr val="43808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Qucs Simulation Schematic: 2 disks, 1 mirror</a:t>
            </a:r>
            <a:endParaRPr b="0" lang="en-A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Application>LibreOffice/5.2.3.3$Windows_x86 LibreOffice_project/d54a8868f08a7b39642414cf2c8ef2f228f780cf</Application>
  <Paragraphs>571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2010-04-13T07:08:50Z</dcterms:created>
  <dc:creator>Windows-Benutzer</dc:creator>
  <dc:description/>
  <dc:language>en-AU</dc:language>
  <cp:lastModifiedBy/>
  <dcterms:modified xsi:type="dcterms:W3CDTF">2016-11-21T15:01:01Z</dcterms:modified>
  <cp:revision>922</cp:revision>
  <dc:subject/>
  <dc:title>Folie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68</vt:i4>
  </property>
</Properties>
</file>