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51" r:id="rId2"/>
    <p:sldMasterId id="2147484867" r:id="rId3"/>
    <p:sldMasterId id="2147484883" r:id="rId4"/>
  </p:sldMasterIdLst>
  <p:notesMasterIdLst>
    <p:notesMasterId r:id="rId25"/>
  </p:notesMasterIdLst>
  <p:handoutMasterIdLst>
    <p:handoutMasterId r:id="rId26"/>
  </p:handoutMasterIdLst>
  <p:sldIdLst>
    <p:sldId id="35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4" r:id="rId15"/>
    <p:sldId id="523" r:id="rId16"/>
    <p:sldId id="525" r:id="rId17"/>
    <p:sldId id="533" r:id="rId18"/>
    <p:sldId id="534" r:id="rId19"/>
    <p:sldId id="528" r:id="rId20"/>
    <p:sldId id="529" r:id="rId21"/>
    <p:sldId id="530" r:id="rId22"/>
    <p:sldId id="531" r:id="rId23"/>
    <p:sldId id="532" r:id="rId24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82D9"/>
    <a:srgbClr val="E53BC5"/>
    <a:srgbClr val="FF66FF"/>
    <a:srgbClr val="FF3300"/>
    <a:srgbClr val="FF9900"/>
    <a:srgbClr val="66FFFF"/>
    <a:srgbClr val="FF0000"/>
    <a:srgbClr val="FFFF66"/>
    <a:srgbClr val="66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9900" autoAdjust="0"/>
  </p:normalViewPr>
  <p:slideViewPr>
    <p:cSldViewPr>
      <p:cViewPr>
        <p:scale>
          <a:sx n="125" d="100"/>
          <a:sy n="125" d="100"/>
        </p:scale>
        <p:origin x="-402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A634F0C-0B52-0C40-879D-97E3704B0495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B7E7108-E737-3E42-A3FC-06C1B2A9CD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cxnSp>
        <p:nvCxnSpPr>
          <p:cNvPr id="11" name="Straight Connector 8"/>
          <p:cNvCxnSpPr/>
          <p:nvPr userDrawn="1"/>
        </p:nvCxnSpPr>
        <p:spPr>
          <a:xfrm flipV="1">
            <a:off x="3" y="6457535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92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5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0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2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246" y="188922"/>
            <a:ext cx="2264966" cy="58308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910" y="188922"/>
            <a:ext cx="6633236" cy="58308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5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66040"/>
            <a:ext cx="94107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990600"/>
            <a:ext cx="46228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990600"/>
            <a:ext cx="46228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55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49286" y="6553209"/>
            <a:ext cx="720592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9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66040"/>
            <a:ext cx="94107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650" y="990600"/>
            <a:ext cx="9410700" cy="54864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9286" y="6553209"/>
            <a:ext cx="720592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2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10" y="188913"/>
            <a:ext cx="84201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5812" y="1493838"/>
            <a:ext cx="8915400" cy="4525962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33892" y="6669088"/>
            <a:ext cx="670890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942799" y="6677034"/>
            <a:ext cx="253841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5400" y="6638934"/>
            <a:ext cx="990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10" y="188913"/>
            <a:ext cx="84201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5812" y="1493838"/>
            <a:ext cx="437515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062" y="1493838"/>
            <a:ext cx="437515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33892" y="6669088"/>
            <a:ext cx="670890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942799" y="6677034"/>
            <a:ext cx="253841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915400" y="6638934"/>
            <a:ext cx="990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9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988" y="0"/>
            <a:ext cx="144463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3448" y="0"/>
            <a:ext cx="14274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" y="0"/>
            <a:ext cx="128985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906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3" y="142876"/>
            <a:ext cx="208094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475"/>
            <a:ext cx="165787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664082"/>
            <a:ext cx="69342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475"/>
            <a:ext cx="165787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9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" name="Straight Connector 8"/>
          <p:cNvCxnSpPr/>
          <p:nvPr userDrawn="1"/>
        </p:nvCxnSpPr>
        <p:spPr>
          <a:xfrm flipV="1">
            <a:off x="3" y="6457535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92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4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6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812" y="1493838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062" y="1493838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6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0802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2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6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42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1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84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71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246" y="188920"/>
            <a:ext cx="2264966" cy="58308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910" y="188920"/>
            <a:ext cx="6633236" cy="58308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66040"/>
            <a:ext cx="94107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990600"/>
            <a:ext cx="46228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990600"/>
            <a:ext cx="46228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55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49285" y="6553207"/>
            <a:ext cx="720592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2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989" y="0"/>
            <a:ext cx="144463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3448" y="0"/>
            <a:ext cx="14274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" y="0"/>
            <a:ext cx="128985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906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4" y="142876"/>
            <a:ext cx="208094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475"/>
            <a:ext cx="165787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664084"/>
            <a:ext cx="69342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475"/>
            <a:ext cx="165787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85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66040"/>
            <a:ext cx="94107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650" y="990600"/>
            <a:ext cx="9410700" cy="54864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9285" y="6553207"/>
            <a:ext cx="720592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5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10" y="188913"/>
            <a:ext cx="84201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5812" y="1493838"/>
            <a:ext cx="8915400" cy="4525962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33892" y="6669088"/>
            <a:ext cx="670890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942799" y="6677032"/>
            <a:ext cx="253841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5400" y="6638932"/>
            <a:ext cx="990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14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10" y="188913"/>
            <a:ext cx="84201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5812" y="1493838"/>
            <a:ext cx="437515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062" y="1493838"/>
            <a:ext cx="437515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33892" y="6669088"/>
            <a:ext cx="670890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942799" y="6677032"/>
            <a:ext cx="253841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915400" y="6638932"/>
            <a:ext cx="990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9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985" y="0"/>
            <a:ext cx="144463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3448" y="0"/>
            <a:ext cx="14274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0"/>
            <a:ext cx="128985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906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0" y="142876"/>
            <a:ext cx="208094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475"/>
            <a:ext cx="165787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664076"/>
            <a:ext cx="69342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475"/>
            <a:ext cx="165787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02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5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6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812" y="1493838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062" y="1493838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0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0802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31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6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56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83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34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246" y="188914"/>
            <a:ext cx="2264966" cy="58308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910" y="188914"/>
            <a:ext cx="6633236" cy="58308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1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66040"/>
            <a:ext cx="94107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990600"/>
            <a:ext cx="46228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990600"/>
            <a:ext cx="46228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55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49281" y="6553201"/>
            <a:ext cx="720592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96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66040"/>
            <a:ext cx="94107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650" y="990600"/>
            <a:ext cx="9410700" cy="54864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9281" y="6553201"/>
            <a:ext cx="720592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5532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64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10" y="188913"/>
            <a:ext cx="84201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5812" y="1493838"/>
            <a:ext cx="8915400" cy="4525962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33892" y="6669088"/>
            <a:ext cx="670890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942799" y="6677026"/>
            <a:ext cx="253841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5400" y="6638926"/>
            <a:ext cx="990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7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10" y="188913"/>
            <a:ext cx="84201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5812" y="1493838"/>
            <a:ext cx="437515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062" y="1493838"/>
            <a:ext cx="437515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33892" y="6669088"/>
            <a:ext cx="670890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942799" y="6677026"/>
            <a:ext cx="253841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915400" y="6638926"/>
            <a:ext cx="990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7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812" y="1493838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062" y="1493838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0802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0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17 April 2015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P. Avella, MPP &amp; HLL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49" y="152400"/>
            <a:ext cx="86741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Titelformat</a:t>
            </a:r>
            <a:endParaRPr lang="en-US" noProof="0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31" name="Picture 5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7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8"/>
          <p:cNvCxnSpPr/>
          <p:nvPr/>
        </p:nvCxnSpPr>
        <p:spPr>
          <a:xfrm flipV="1">
            <a:off x="3" y="6457535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6692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>
              <a:lumMod val="75000"/>
            </a:schemeClr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28989" y="0"/>
            <a:ext cx="144463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73448" y="0"/>
            <a:ext cx="14274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17910" y="188913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5" y="0"/>
            <a:ext cx="128985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906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321606" y="908050"/>
            <a:ext cx="771842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892" y="6669088"/>
            <a:ext cx="670890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t>17 April 2015</a:t>
            </a:r>
            <a:endParaRPr lang="de-DE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2799" y="6677034"/>
            <a:ext cx="25384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  <a:latin typeface="Arial" charset="0"/>
                <a:ea typeface="+mn-ea"/>
              </a:rPr>
              <a:t>P. Avella, MPP &amp; HLL</a:t>
            </a:r>
            <a:endParaRPr lang="de-DE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812" y="149383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 smtClean="0"/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49" y="142875"/>
            <a:ext cx="15598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613971" y="288431"/>
            <a:ext cx="194336" cy="432792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638934"/>
            <a:ext cx="990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26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  <p:sldLayoutId id="2147484864" r:id="rId13"/>
    <p:sldLayoutId id="2147484865" r:id="rId14"/>
    <p:sldLayoutId id="2147484866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28988" y="0"/>
            <a:ext cx="144463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73448" y="0"/>
            <a:ext cx="14274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17910" y="188913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4" y="0"/>
            <a:ext cx="128985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906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321605" y="908050"/>
            <a:ext cx="771842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892" y="6669088"/>
            <a:ext cx="670890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t>17 April 2015</a:t>
            </a:r>
            <a:endParaRPr lang="de-DE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2799" y="6677032"/>
            <a:ext cx="25384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  <a:latin typeface="Arial" charset="0"/>
                <a:ea typeface="+mn-ea"/>
              </a:rPr>
              <a:t>P. Avella, MPP &amp; HLL</a:t>
            </a:r>
            <a:endParaRPr lang="de-DE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812" y="149383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 smtClean="0"/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49" y="142875"/>
            <a:ext cx="15598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613970" y="288431"/>
            <a:ext cx="194336" cy="432792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638932"/>
            <a:ext cx="990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07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  <p:sldLayoutId id="2147484880" r:id="rId13"/>
    <p:sldLayoutId id="2147484881" r:id="rId14"/>
    <p:sldLayoutId id="2147484882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28985" y="0"/>
            <a:ext cx="144463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73448" y="0"/>
            <a:ext cx="14274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17910" y="188913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1" y="0"/>
            <a:ext cx="128985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906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321602" y="908050"/>
            <a:ext cx="771842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892" y="6669088"/>
            <a:ext cx="670890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t>17 April 2015</a:t>
            </a:r>
            <a:endParaRPr lang="de-DE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2799" y="6677026"/>
            <a:ext cx="25384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  <a:latin typeface="Arial" charset="0"/>
                <a:ea typeface="+mn-ea"/>
              </a:rPr>
              <a:t>P. Avella, MPP &amp; HLL</a:t>
            </a:r>
            <a:endParaRPr lang="de-DE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812" y="149383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 smtClean="0"/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49" y="142875"/>
            <a:ext cx="15598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613967" y="288431"/>
            <a:ext cx="194336" cy="432792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638926"/>
            <a:ext cx="990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386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  <p:sldLayoutId id="2147484895" r:id="rId12"/>
    <p:sldLayoutId id="2147484896" r:id="rId13"/>
    <p:sldLayoutId id="2147484897" r:id="rId14"/>
    <p:sldLayoutId id="2147484898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6387" name="2 Imagen" descr="UniBonn_B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/>
          <a:stretch>
            <a:fillRect/>
          </a:stretch>
        </p:blipFill>
        <p:spPr bwMode="auto">
          <a:xfrm>
            <a:off x="3" y="44450"/>
            <a:ext cx="98853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128464" y="2107882"/>
            <a:ext cx="68992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DCD waveform measurements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DHE DAC &amp; DCD ADC gain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Offset strength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measurements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92" name="5 Rectángulo"/>
          <p:cNvSpPr>
            <a:spLocks noChangeArrowheads="1"/>
          </p:cNvSpPr>
          <p:nvPr/>
        </p:nvSpPr>
        <p:spPr bwMode="auto">
          <a:xfrm>
            <a:off x="1136580" y="4737342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F. </a:t>
            </a: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Lütticke, B. Paschen</a:t>
            </a:r>
            <a:endParaRPr lang="en-GB" altLang="en-US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On behalf of the Lab and Test Beam Groups</a:t>
            </a:r>
          </a:p>
        </p:txBody>
      </p:sp>
      <p:pic>
        <p:nvPicPr>
          <p:cNvPr id="11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8" y="608021"/>
            <a:ext cx="2674939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4" y="491447"/>
            <a:ext cx="936103" cy="12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9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ropbox\DCDMeasurementPlots\DCD41Waveform\waveform_overlayed_link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5662" r="78481" b="26144"/>
          <a:stretch/>
        </p:blipFill>
        <p:spPr bwMode="auto">
          <a:xfrm>
            <a:off x="4232920" y="1340768"/>
            <a:ext cx="2156440" cy="48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luetticke@physik.uni-bonn.de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98200" y="23103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(cont</a:t>
            </a:r>
            <a:r>
              <a:rPr lang="en-US" sz="2400" dirty="0" smtClean="0"/>
              <a:t>’d)</a:t>
            </a:r>
            <a:endParaRPr lang="en-US" sz="2400" dirty="0"/>
          </a:p>
        </p:txBody>
      </p:sp>
      <p:pic>
        <p:nvPicPr>
          <p:cNvPr id="3074" name="Picture 2" descr="C:\Dropbox\DCDMeasurementPlots\DCD41Waveform\waveform_overlayed_al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5337" r="78220" b="25139"/>
          <a:stretch/>
        </p:blipFill>
        <p:spPr bwMode="auto">
          <a:xfrm>
            <a:off x="7401272" y="1340768"/>
            <a:ext cx="1728192" cy="48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uetticke\Pictures\DCDBP DHPT1.0 Timing Tests\bits_1900mv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20125" r="80721" b="30000"/>
          <a:stretch/>
        </p:blipFill>
        <p:spPr bwMode="auto">
          <a:xfrm>
            <a:off x="416496" y="1268760"/>
            <a:ext cx="2509407" cy="47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44688" y="3499947"/>
            <a:ext cx="125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~150mV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988962" y="2060848"/>
            <a:ext cx="72008" cy="30243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762372" y="3983698"/>
            <a:ext cx="125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~300mV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5601072" y="2341831"/>
            <a:ext cx="0" cy="32929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188796" y="908720"/>
            <a:ext cx="2356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New, 305MHz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 link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719381" y="908720"/>
            <a:ext cx="177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New, 305MHz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all links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522202" y="1260628"/>
            <a:ext cx="191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OLD, 250 MHz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DCDB4.2 lines stacked</a:t>
            </a:r>
            <a:endParaRPr lang="en-US" sz="2400" dirty="0"/>
          </a:p>
        </p:txBody>
      </p:sp>
      <p:pic>
        <p:nvPicPr>
          <p:cNvPr id="5122" name="Picture 2" descr="C:\Dropbox\DCDMeasurementPlots\DCD42WaveformBoost\waveform_stacked_link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986433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644"/>
          <a:stretch/>
        </p:blipFill>
        <p:spPr bwMode="auto">
          <a:xfrm>
            <a:off x="7456227" y="332656"/>
            <a:ext cx="2166619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9589"/>
          <a:stretch/>
        </p:blipFill>
        <p:spPr bwMode="auto">
          <a:xfrm>
            <a:off x="7468084" y="3556273"/>
            <a:ext cx="2166619" cy="32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64568" y="1484784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LSB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015631" y="5589240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luetticke@uni-bonn.de</a:t>
            </a:r>
            <a:endParaRPr lang="en-US" dirty="0"/>
          </a:p>
        </p:txBody>
      </p:sp>
      <p:pic>
        <p:nvPicPr>
          <p:cNvPr id="4" name="Picture 4" descr="C:\Dropbox\DCDMeasurementPlots\DCD42WaveformBoost\waveform_overlayed_al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6481" r="8941" b="4572"/>
          <a:stretch/>
        </p:blipFill>
        <p:spPr bwMode="auto">
          <a:xfrm>
            <a:off x="1280592" y="957752"/>
            <a:ext cx="6912768" cy="54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</a:t>
            </a:r>
            <a:r>
              <a:rPr lang="en-US" sz="2400" dirty="0" smtClean="0"/>
              <a:t>bits, all links at </a:t>
            </a:r>
            <a:r>
              <a:rPr lang="en-US" sz="2400" b="1" dirty="0" smtClean="0"/>
              <a:t>1.8V</a:t>
            </a:r>
            <a:r>
              <a:rPr lang="en-US" sz="2400" dirty="0" smtClean="0"/>
              <a:t> VDDD </a:t>
            </a:r>
            <a:r>
              <a:rPr lang="en-US" sz="2400" b="1" dirty="0" smtClean="0"/>
              <a:t>DCD 4.2</a:t>
            </a:r>
            <a:r>
              <a:rPr lang="en-US" sz="2400" dirty="0" smtClean="0"/>
              <a:t>, boost on, 305MHz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368824" y="5578754"/>
            <a:ext cx="3685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Artifacts due to low noise and large steps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2576736" y="5538719"/>
            <a:ext cx="683308" cy="194537"/>
          </a:xfrm>
          <a:prstGeom prst="straightConnector1">
            <a:avLst/>
          </a:prstGeom>
          <a:ln w="50800">
            <a:solidFill>
              <a:srgbClr val="00B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7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luetticke@uni-bonn.de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1.8V</a:t>
            </a:r>
            <a:r>
              <a:rPr lang="en-US" sz="2400" dirty="0" smtClean="0"/>
              <a:t> VDDD </a:t>
            </a:r>
            <a:r>
              <a:rPr lang="en-US" sz="2400" b="1" dirty="0" smtClean="0"/>
              <a:t>DCD 4.2</a:t>
            </a:r>
            <a:r>
              <a:rPr lang="en-US" sz="2400" dirty="0" smtClean="0"/>
              <a:t>, 305MHz, Boost comparison</a:t>
            </a:r>
            <a:endParaRPr lang="en-US" sz="2400" dirty="0"/>
          </a:p>
        </p:txBody>
      </p:sp>
      <p:pic>
        <p:nvPicPr>
          <p:cNvPr id="6146" name="Picture 2" descr="C:\Dropbox\DCDMeasurementPlots\DCD42WaveformNoBoost\waveform_overlayed_al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6713" r="39084" b="4398"/>
          <a:stretch/>
        </p:blipFill>
        <p:spPr bwMode="auto">
          <a:xfrm>
            <a:off x="4736975" y="1043477"/>
            <a:ext cx="4496713" cy="36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ropbox\DCDMeasurementPlots\DCD42WaveformBoost\waveform_overlayed_al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6481" r="39424" b="4572"/>
          <a:stretch/>
        </p:blipFill>
        <p:spPr bwMode="auto">
          <a:xfrm>
            <a:off x="200472" y="971469"/>
            <a:ext cx="4434408" cy="54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522202" y="843422"/>
            <a:ext cx="191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Boost 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13921" y="843422"/>
            <a:ext cx="191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Boost Off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0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84784"/>
            <a:ext cx="9608658" cy="37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64768" y="5373216"/>
            <a:ext cx="2687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Offset of around 20uA </a:t>
            </a:r>
          </a:p>
          <a:p>
            <a:r>
              <a:rPr lang="pt-BR" sz="2000" dirty="0" smtClean="0"/>
              <a:t>resisitivity </a:t>
            </a:r>
            <a:r>
              <a:rPr lang="pt-BR" sz="2000" dirty="0"/>
              <a:t>226.8 </a:t>
            </a:r>
            <a:r>
              <a:rPr lang="pt-BR" sz="2000" dirty="0" smtClean="0"/>
              <a:t>kOhm</a:t>
            </a:r>
          </a:p>
          <a:p>
            <a:r>
              <a:rPr lang="pt-BR" sz="2000" dirty="0" smtClean="0"/>
              <a:t>-</a:t>
            </a:r>
            <a:r>
              <a:rPr lang="pt-BR" sz="2000" dirty="0"/>
              <a:t>3.827 +- 0.006 nA/DAC</a:t>
            </a:r>
            <a:endParaRPr lang="en-US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DHE current source – new DHE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39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8" y="1484784"/>
            <a:ext cx="9530590" cy="37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64768" y="5373216"/>
            <a:ext cx="2957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Offset of around 0.05uA </a:t>
            </a:r>
          </a:p>
          <a:p>
            <a:r>
              <a:rPr lang="pt-BR" sz="2000" dirty="0"/>
              <a:t>resisitivity 135301.1 </a:t>
            </a:r>
            <a:r>
              <a:rPr lang="pt-BR" sz="2000" dirty="0" smtClean="0"/>
              <a:t>kOhm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-3.814 +- 0.000 nA/DAC</a:t>
            </a:r>
            <a:endParaRPr lang="en-US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DHE current source – old DHE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04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luetticke@uni-bonn.de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gain of H5.0.26 – DCDB4.2</a:t>
            </a:r>
            <a:endParaRPr lang="en-US" sz="2400" dirty="0"/>
          </a:p>
        </p:txBody>
      </p:sp>
      <p:pic>
        <p:nvPicPr>
          <p:cNvPr id="9" name="Grafik 8"/>
          <p:cNvPicPr/>
          <p:nvPr/>
        </p:nvPicPr>
        <p:blipFill>
          <a:blip r:embed="rId2"/>
          <a:stretch/>
        </p:blipFill>
        <p:spPr>
          <a:xfrm>
            <a:off x="120280" y="853824"/>
            <a:ext cx="4886893" cy="3383752"/>
          </a:xfrm>
          <a:prstGeom prst="rect">
            <a:avLst/>
          </a:prstGeom>
          <a:ln>
            <a:noFill/>
          </a:ln>
        </p:spPr>
      </p:pic>
      <p:pic>
        <p:nvPicPr>
          <p:cNvPr id="12" name="Grafik 11"/>
          <p:cNvPicPr/>
          <p:nvPr/>
        </p:nvPicPr>
        <p:blipFill>
          <a:blip r:embed="rId3"/>
          <a:stretch/>
        </p:blipFill>
        <p:spPr>
          <a:xfrm>
            <a:off x="4881940" y="886969"/>
            <a:ext cx="5023446" cy="3478135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"/>
          <p:cNvGraphicFramePr/>
          <p:nvPr>
            <p:extLst>
              <p:ext uri="{D42A27DB-BD31-4B8C-83A1-F6EECF244321}">
                <p14:modId xmlns:p14="http://schemas.microsoft.com/office/powerpoint/2010/main" val="937494653"/>
              </p:ext>
            </p:extLst>
          </p:nvPr>
        </p:nvGraphicFramePr>
        <p:xfrm>
          <a:off x="1784648" y="4150229"/>
          <a:ext cx="7177748" cy="2531384"/>
        </p:xfrm>
        <a:graphic>
          <a:graphicData uri="http://schemas.openxmlformats.org/drawingml/2006/table">
            <a:tbl>
              <a:tblPr/>
              <a:tblGrid>
                <a:gridCol w="1794055"/>
                <a:gridCol w="1794055"/>
                <a:gridCol w="1429399"/>
                <a:gridCol w="2160239"/>
              </a:tblGrid>
              <a:tr h="55094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/>
                        </a:rPr>
                        <a:t>Rf</a:t>
                      </a:r>
                      <a:r>
                        <a:rPr lang="en-US" sz="1600" dirty="0">
                          <a:latin typeface="Arial"/>
                        </a:rPr>
                        <a:t> [</a:t>
                      </a:r>
                      <a:r>
                        <a:rPr lang="en-US" sz="1600" dirty="0" err="1">
                          <a:latin typeface="Arial"/>
                        </a:rPr>
                        <a:t>kOhm</a:t>
                      </a:r>
                      <a:r>
                        <a:rPr lang="en-US" sz="1600" dirty="0">
                          <a:latin typeface="Arial"/>
                        </a:rPr>
                        <a:t>]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gain [nA/ADC]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range [uA]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range (+-100 ADC) [uA]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155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75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19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15</a:t>
                      </a:r>
                      <a:endParaRPr sz="1600" dirty="0"/>
                    </a:p>
                  </a:txBody>
                  <a:tcPr marL="89856" marR="89856" marT="41476" marB="41476"/>
                </a:tc>
              </a:tr>
              <a:tr h="3155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19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96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25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19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155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13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144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36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29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155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8.7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171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44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34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155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7.7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217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61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48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155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6.0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313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80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63</a:t>
                      </a:r>
                      <a:endParaRPr sz="1600" dirty="0"/>
                    </a:p>
                  </a:txBody>
                  <a:tcPr marL="89856" marR="89856" marT="41476" marB="414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8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gain of H5.0.26 – DCDB4.2</a:t>
            </a:r>
            <a:endParaRPr lang="en-US" sz="2400" dirty="0"/>
          </a:p>
        </p:txBody>
      </p:sp>
      <p:pic>
        <p:nvPicPr>
          <p:cNvPr id="10" name="Grafik 9"/>
          <p:cNvPicPr/>
          <p:nvPr/>
        </p:nvPicPr>
        <p:blipFill>
          <a:blip r:embed="rId2"/>
          <a:stretch/>
        </p:blipFill>
        <p:spPr>
          <a:xfrm>
            <a:off x="416496" y="3429000"/>
            <a:ext cx="4464496" cy="3024336"/>
          </a:xfrm>
          <a:prstGeom prst="rect">
            <a:avLst/>
          </a:prstGeom>
          <a:ln>
            <a:noFill/>
          </a:ln>
        </p:spPr>
      </p:pic>
      <p:pic>
        <p:nvPicPr>
          <p:cNvPr id="11" name="Grafik 10"/>
          <p:cNvPicPr/>
          <p:nvPr/>
        </p:nvPicPr>
        <p:blipFill rotWithShape="1">
          <a:blip r:embed="rId3"/>
          <a:srcRect l="3256" t="9234" b="5020"/>
          <a:stretch/>
        </p:blipFill>
        <p:spPr>
          <a:xfrm>
            <a:off x="0" y="980728"/>
            <a:ext cx="5329801" cy="269557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3"/>
          <p:cNvGraphicFramePr/>
          <p:nvPr>
            <p:extLst>
              <p:ext uri="{D42A27DB-BD31-4B8C-83A1-F6EECF244321}">
                <p14:modId xmlns:p14="http://schemas.microsoft.com/office/powerpoint/2010/main" val="1277558439"/>
              </p:ext>
            </p:extLst>
          </p:nvPr>
        </p:nvGraphicFramePr>
        <p:xfrm>
          <a:off x="5007174" y="2420888"/>
          <a:ext cx="4811663" cy="4063313"/>
        </p:xfrm>
        <a:graphic>
          <a:graphicData uri="http://schemas.openxmlformats.org/drawingml/2006/table">
            <a:tbl>
              <a:tblPr/>
              <a:tblGrid>
                <a:gridCol w="832553"/>
                <a:gridCol w="1056246"/>
                <a:gridCol w="911604"/>
                <a:gridCol w="908238"/>
                <a:gridCol w="1103022"/>
              </a:tblGrid>
              <a:tr h="10176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DCDB4.2 Bonn</a:t>
                      </a:r>
                      <a:endParaRPr sz="14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DCDB4.1</a:t>
                      </a:r>
                      <a:endParaRPr sz="1400" dirty="0"/>
                    </a:p>
                    <a:p>
                      <a:r>
                        <a:rPr lang="en-US" sz="1400" dirty="0" err="1">
                          <a:latin typeface="Arial"/>
                        </a:rPr>
                        <a:t>Göttingen</a:t>
                      </a:r>
                      <a:endParaRPr sz="14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DCDB4.2</a:t>
                      </a:r>
                      <a:endParaRPr sz="1400" dirty="0"/>
                    </a:p>
                    <a:p>
                      <a:r>
                        <a:rPr lang="en-US" sz="1400" dirty="0">
                          <a:latin typeface="Arial"/>
                        </a:rPr>
                        <a:t>Bonn</a:t>
                      </a:r>
                      <a:endParaRPr sz="14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DCDB4.1</a:t>
                      </a:r>
                      <a:endParaRPr sz="1400" dirty="0"/>
                    </a:p>
                    <a:p>
                      <a:r>
                        <a:rPr lang="en-US" sz="1400" dirty="0" err="1">
                          <a:latin typeface="Arial"/>
                        </a:rPr>
                        <a:t>Göttingen</a:t>
                      </a:r>
                      <a:endParaRPr sz="1400" dirty="0"/>
                    </a:p>
                  </a:txBody>
                  <a:tcPr marL="89856" marR="89856" marT="41476" marB="41476"/>
                </a:tc>
              </a:tr>
              <a:tr h="580669"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Rf [kOhm]</a:t>
                      </a:r>
                      <a:endParaRPr sz="14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gain [nA/ADC]</a:t>
                      </a:r>
                      <a:endParaRPr sz="14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gain [</a:t>
                      </a:r>
                      <a:r>
                        <a:rPr lang="en-US" sz="1400" dirty="0" err="1">
                          <a:latin typeface="Arial"/>
                        </a:rPr>
                        <a:t>nA</a:t>
                      </a:r>
                      <a:r>
                        <a:rPr lang="en-US" sz="1400" dirty="0">
                          <a:latin typeface="Arial"/>
                        </a:rPr>
                        <a:t>/ADC]</a:t>
                      </a:r>
                      <a:endParaRPr sz="14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range [uA]</a:t>
                      </a:r>
                      <a:endParaRPr sz="14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range[</a:t>
                      </a:r>
                      <a:r>
                        <a:rPr lang="en-US" sz="1400" dirty="0" err="1">
                          <a:latin typeface="Arial"/>
                        </a:rPr>
                        <a:t>uA</a:t>
                      </a:r>
                      <a:r>
                        <a:rPr lang="en-US" sz="1400" dirty="0">
                          <a:latin typeface="Arial"/>
                        </a:rPr>
                        <a:t>]</a:t>
                      </a:r>
                      <a:endParaRPr sz="1400" dirty="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26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75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67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19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17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19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96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88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25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22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13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144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128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36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33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11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171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156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44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40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8.7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217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192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56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49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7.7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239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213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61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55</a:t>
                      </a:r>
                      <a:endParaRPr sz="1600"/>
                    </a:p>
                  </a:txBody>
                  <a:tcPr marL="89856" marR="89856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6.0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313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278</a:t>
                      </a:r>
                      <a:endParaRPr sz="1600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80</a:t>
                      </a:r>
                      <a:endParaRPr sz="160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72</a:t>
                      </a:r>
                      <a:endParaRPr sz="1600" dirty="0"/>
                    </a:p>
                  </a:txBody>
                  <a:tcPr marL="89856" marR="89856" marT="41476" marB="41476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72480" y="6525344"/>
            <a:ext cx="1617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luetticke@uni-bonn.de</a:t>
            </a:r>
          </a:p>
        </p:txBody>
      </p:sp>
    </p:spTree>
    <p:extLst>
      <p:ext uri="{BB962C8B-B14F-4D97-AF65-F5344CB8AC3E}">
        <p14:creationId xmlns:p14="http://schemas.microsoft.com/office/powerpoint/2010/main" val="8506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268760"/>
            <a:ext cx="6828226" cy="48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20552" y="188640"/>
            <a:ext cx="662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Offset Calibration (DCD4.2 +  DHPT1.1)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72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7638"/>
            <a:ext cx="9718905" cy="340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20552" y="188640"/>
            <a:ext cx="686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Offset Optimization(DCD4.2 +  DHPT1.1)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02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 communication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732336" y="4160113"/>
            <a:ext cx="216024" cy="559296"/>
            <a:chOff x="2216696" y="1997224"/>
            <a:chExt cx="216024" cy="559296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2222404" y="2403267"/>
            <a:ext cx="216024" cy="559296"/>
            <a:chOff x="2216696" y="1997224"/>
            <a:chExt cx="216024" cy="559296"/>
          </a:xfrm>
        </p:grpSpPr>
        <p:cxnSp>
          <p:nvCxnSpPr>
            <p:cNvPr id="20" name="Gerade Verbindung 19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 rot="10800000">
            <a:off x="1574332" y="2403268"/>
            <a:ext cx="216024" cy="559296"/>
            <a:chOff x="2216696" y="1997224"/>
            <a:chExt cx="216024" cy="559296"/>
          </a:xfrm>
        </p:grpSpPr>
        <p:cxnSp>
          <p:nvCxnSpPr>
            <p:cNvPr id="28" name="Gerade Verbindung 27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/>
          <p:nvPr/>
        </p:nvGrpSpPr>
        <p:grpSpPr>
          <a:xfrm rot="10800000">
            <a:off x="1574332" y="3438154"/>
            <a:ext cx="216024" cy="559296"/>
            <a:chOff x="2216696" y="1997224"/>
            <a:chExt cx="216024" cy="559296"/>
          </a:xfrm>
        </p:grpSpPr>
        <p:cxnSp>
          <p:nvCxnSpPr>
            <p:cNvPr id="36" name="Gerade Verbindung 35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2222404" y="3438154"/>
            <a:ext cx="216024" cy="559296"/>
            <a:chOff x="2216696" y="1997224"/>
            <a:chExt cx="216024" cy="559296"/>
          </a:xfrm>
        </p:grpSpPr>
        <p:cxnSp>
          <p:nvCxnSpPr>
            <p:cNvPr id="44" name="Gerade Verbindung 43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 rot="10800000">
            <a:off x="1808129" y="4160113"/>
            <a:ext cx="216024" cy="559296"/>
            <a:chOff x="2216696" y="1997224"/>
            <a:chExt cx="216024" cy="559296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Gerade Verbindung 58"/>
          <p:cNvCxnSpPr/>
          <p:nvPr/>
        </p:nvCxnSpPr>
        <p:spPr>
          <a:xfrm>
            <a:off x="1790355" y="2963513"/>
            <a:ext cx="1" cy="474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>
            <a:off x="2222404" y="2962563"/>
            <a:ext cx="0" cy="47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1790356" y="2253903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222404" y="2253903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1718348" y="225390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2140300" y="2253903"/>
            <a:ext cx="154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1790356" y="3997451"/>
            <a:ext cx="0" cy="90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>
            <a:off x="1790356" y="4088105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>
            <a:off x="2222404" y="3997450"/>
            <a:ext cx="0" cy="90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V="1">
            <a:off x="2024153" y="4088105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1946948" y="472360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651944" y="337224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656136" y="472511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948360" y="4439761"/>
            <a:ext cx="8597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eck 72"/>
          <p:cNvSpPr/>
          <p:nvPr/>
        </p:nvSpPr>
        <p:spPr>
          <a:xfrm>
            <a:off x="681806" y="3584049"/>
            <a:ext cx="101060" cy="3703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Gerade Verbindung 73"/>
          <p:cNvCxnSpPr>
            <a:endCxn id="73" idx="2"/>
          </p:cNvCxnSpPr>
          <p:nvPr/>
        </p:nvCxnSpPr>
        <p:spPr>
          <a:xfrm flipV="1">
            <a:off x="732336" y="3954351"/>
            <a:ext cx="0" cy="20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732336" y="3378287"/>
            <a:ext cx="0" cy="20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494212" y="307999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77" name="Textfeld 76"/>
          <p:cNvSpPr txBox="1"/>
          <p:nvPr/>
        </p:nvSpPr>
        <p:spPr>
          <a:xfrm>
            <a:off x="1560165" y="197690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78" name="Textfeld 77"/>
          <p:cNvSpPr txBox="1"/>
          <p:nvPr/>
        </p:nvSpPr>
        <p:spPr>
          <a:xfrm>
            <a:off x="2006380" y="197690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79" name="Textfeld 78"/>
          <p:cNvSpPr txBox="1"/>
          <p:nvPr/>
        </p:nvSpPr>
        <p:spPr>
          <a:xfrm>
            <a:off x="494212" y="466416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80" name="Textfeld 79"/>
          <p:cNvSpPr txBox="1"/>
          <p:nvPr/>
        </p:nvSpPr>
        <p:spPr>
          <a:xfrm>
            <a:off x="1781748" y="466416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81" name="Ellipse 80"/>
          <p:cNvSpPr/>
          <p:nvPr/>
        </p:nvSpPr>
        <p:spPr>
          <a:xfrm>
            <a:off x="2000288" y="406524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1767496" y="343259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199544" y="294065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Gerade Verbindung 83"/>
          <p:cNvCxnSpPr>
            <a:stCxn id="82" idx="6"/>
          </p:cNvCxnSpPr>
          <p:nvPr/>
        </p:nvCxnSpPr>
        <p:spPr>
          <a:xfrm>
            <a:off x="1813215" y="3455453"/>
            <a:ext cx="935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 flipV="1">
            <a:off x="2229003" y="2962563"/>
            <a:ext cx="591565" cy="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2387898" y="3007985"/>
            <a:ext cx="101060" cy="3703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Gerade Verbindung 86"/>
          <p:cNvCxnSpPr>
            <a:endCxn id="86" idx="2"/>
          </p:cNvCxnSpPr>
          <p:nvPr/>
        </p:nvCxnSpPr>
        <p:spPr>
          <a:xfrm flipV="1">
            <a:off x="2438428" y="3378287"/>
            <a:ext cx="0" cy="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V="1">
            <a:off x="2438428" y="2963513"/>
            <a:ext cx="0" cy="44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/>
          <p:cNvSpPr/>
          <p:nvPr/>
        </p:nvSpPr>
        <p:spPr>
          <a:xfrm>
            <a:off x="2414809" y="292853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2415568" y="343259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feld 90"/>
          <p:cNvSpPr txBox="1"/>
          <p:nvPr/>
        </p:nvSpPr>
        <p:spPr>
          <a:xfrm>
            <a:off x="2590377" y="2651384"/>
            <a:ext cx="701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DOx</a:t>
            </a:r>
            <a:r>
              <a:rPr lang="en-US" sz="1400" b="1" dirty="0" smtClean="0"/>
              <a:t>[y]</a:t>
            </a:r>
            <a:endParaRPr lang="en-US" sz="1400" b="1" dirty="0"/>
          </a:p>
        </p:txBody>
      </p:sp>
      <p:sp>
        <p:nvSpPr>
          <p:cNvPr id="92" name="Textfeld 91"/>
          <p:cNvSpPr txBox="1"/>
          <p:nvPr/>
        </p:nvSpPr>
        <p:spPr>
          <a:xfrm>
            <a:off x="2478718" y="3200358"/>
            <a:ext cx="659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floating</a:t>
            </a:r>
            <a:endParaRPr lang="en-US" dirty="0"/>
          </a:p>
        </p:txBody>
      </p:sp>
      <p:sp>
        <p:nvSpPr>
          <p:cNvPr id="93" name="Textfeld 92"/>
          <p:cNvSpPr txBox="1"/>
          <p:nvPr/>
        </p:nvSpPr>
        <p:spPr>
          <a:xfrm>
            <a:off x="1401425" y="1543995"/>
            <a:ext cx="138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Transmitter</a:t>
            </a:r>
            <a:endParaRPr lang="en-US" sz="2000" dirty="0"/>
          </a:p>
        </p:txBody>
      </p:sp>
      <p:grpSp>
        <p:nvGrpSpPr>
          <p:cNvPr id="94" name="Gruppieren 93"/>
          <p:cNvGrpSpPr/>
          <p:nvPr/>
        </p:nvGrpSpPr>
        <p:grpSpPr>
          <a:xfrm>
            <a:off x="4149291" y="4160113"/>
            <a:ext cx="216024" cy="559296"/>
            <a:chOff x="2216696" y="1997224"/>
            <a:chExt cx="216024" cy="559296"/>
          </a:xfrm>
        </p:grpSpPr>
        <p:cxnSp>
          <p:nvCxnSpPr>
            <p:cNvPr id="95" name="Gerade Verbindung 94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ieren 101"/>
          <p:cNvGrpSpPr/>
          <p:nvPr/>
        </p:nvGrpSpPr>
        <p:grpSpPr>
          <a:xfrm>
            <a:off x="5639359" y="2403267"/>
            <a:ext cx="216024" cy="559296"/>
            <a:chOff x="2216696" y="1997224"/>
            <a:chExt cx="216024" cy="559296"/>
          </a:xfrm>
        </p:grpSpPr>
        <p:cxnSp>
          <p:nvCxnSpPr>
            <p:cNvPr id="103" name="Gerade Verbindung 102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ieren 109"/>
          <p:cNvGrpSpPr/>
          <p:nvPr/>
        </p:nvGrpSpPr>
        <p:grpSpPr>
          <a:xfrm rot="10800000">
            <a:off x="4991287" y="2403268"/>
            <a:ext cx="216024" cy="559296"/>
            <a:chOff x="2216696" y="1997224"/>
            <a:chExt cx="216024" cy="559296"/>
          </a:xfrm>
        </p:grpSpPr>
        <p:cxnSp>
          <p:nvCxnSpPr>
            <p:cNvPr id="111" name="Gerade Verbindung 110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pieren 117"/>
          <p:cNvGrpSpPr/>
          <p:nvPr/>
        </p:nvGrpSpPr>
        <p:grpSpPr>
          <a:xfrm rot="10800000">
            <a:off x="4991287" y="3438154"/>
            <a:ext cx="216024" cy="559296"/>
            <a:chOff x="2216696" y="1997224"/>
            <a:chExt cx="216024" cy="559296"/>
          </a:xfrm>
        </p:grpSpPr>
        <p:cxnSp>
          <p:nvCxnSpPr>
            <p:cNvPr id="119" name="Gerade Verbindung 118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en 125"/>
          <p:cNvGrpSpPr/>
          <p:nvPr/>
        </p:nvGrpSpPr>
        <p:grpSpPr>
          <a:xfrm>
            <a:off x="5639359" y="3438154"/>
            <a:ext cx="216024" cy="559296"/>
            <a:chOff x="2216696" y="1997224"/>
            <a:chExt cx="216024" cy="559296"/>
          </a:xfrm>
        </p:grpSpPr>
        <p:cxnSp>
          <p:nvCxnSpPr>
            <p:cNvPr id="127" name="Gerade Verbindung 126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ieren 133"/>
          <p:cNvGrpSpPr/>
          <p:nvPr/>
        </p:nvGrpSpPr>
        <p:grpSpPr>
          <a:xfrm rot="10800000">
            <a:off x="5225084" y="4160113"/>
            <a:ext cx="216024" cy="559296"/>
            <a:chOff x="2216696" y="1997224"/>
            <a:chExt cx="216024" cy="559296"/>
          </a:xfrm>
        </p:grpSpPr>
        <p:cxnSp>
          <p:nvCxnSpPr>
            <p:cNvPr id="135" name="Gerade Verbindung 134"/>
            <p:cNvCxnSpPr/>
            <p:nvPr/>
          </p:nvCxnSpPr>
          <p:spPr>
            <a:xfrm>
              <a:off x="2216696" y="213285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/>
            <p:nvPr/>
          </p:nvCxnSpPr>
          <p:spPr>
            <a:xfrm>
              <a:off x="2216696" y="242088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/>
            <p:nvPr/>
          </p:nvCxnSpPr>
          <p:spPr>
            <a:xfrm>
              <a:off x="2288704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/>
            <p:cNvCxnSpPr/>
            <p:nvPr/>
          </p:nvCxnSpPr>
          <p:spPr>
            <a:xfrm>
              <a:off x="2313087" y="21328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38"/>
            <p:cNvCxnSpPr/>
            <p:nvPr/>
          </p:nvCxnSpPr>
          <p:spPr>
            <a:xfrm>
              <a:off x="2313087" y="2276872"/>
              <a:ext cx="119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/>
            <p:cNvCxnSpPr/>
            <p:nvPr/>
          </p:nvCxnSpPr>
          <p:spPr>
            <a:xfrm>
              <a:off x="2216696" y="2420888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>
              <a:off x="2216696" y="1997224"/>
              <a:ext cx="0" cy="135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Gerade Verbindung 141"/>
          <p:cNvCxnSpPr/>
          <p:nvPr/>
        </p:nvCxnSpPr>
        <p:spPr>
          <a:xfrm>
            <a:off x="5207310" y="2963513"/>
            <a:ext cx="1" cy="474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5639359" y="2962563"/>
            <a:ext cx="0" cy="47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5207311" y="2253903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>
            <a:off x="5639359" y="2253903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>
            <a:off x="5135303" y="225390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>
            <a:off x="5557255" y="2253903"/>
            <a:ext cx="154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>
            <a:off x="5207311" y="3997451"/>
            <a:ext cx="0" cy="90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148"/>
          <p:cNvCxnSpPr/>
          <p:nvPr/>
        </p:nvCxnSpPr>
        <p:spPr>
          <a:xfrm>
            <a:off x="5207311" y="4088105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>
            <a:off x="5639359" y="3997450"/>
            <a:ext cx="0" cy="90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5441108" y="4088105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>
            <a:off x="5363903" y="472360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>
            <a:off x="4068899" y="337224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>
            <a:off x="4073091" y="472511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365315" y="4439761"/>
            <a:ext cx="8597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hteck 155"/>
          <p:cNvSpPr/>
          <p:nvPr/>
        </p:nvSpPr>
        <p:spPr>
          <a:xfrm>
            <a:off x="4098761" y="3584049"/>
            <a:ext cx="101060" cy="3703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Gerade Verbindung 156"/>
          <p:cNvCxnSpPr>
            <a:endCxn id="156" idx="2"/>
          </p:cNvCxnSpPr>
          <p:nvPr/>
        </p:nvCxnSpPr>
        <p:spPr>
          <a:xfrm flipV="1">
            <a:off x="4149291" y="3954351"/>
            <a:ext cx="0" cy="20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4149291" y="3378287"/>
            <a:ext cx="0" cy="20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/>
          <p:cNvSpPr txBox="1"/>
          <p:nvPr/>
        </p:nvSpPr>
        <p:spPr>
          <a:xfrm>
            <a:off x="3911167" y="307999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160" name="Textfeld 159"/>
          <p:cNvSpPr txBox="1"/>
          <p:nvPr/>
        </p:nvSpPr>
        <p:spPr>
          <a:xfrm>
            <a:off x="4977120" y="197690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161" name="Textfeld 160"/>
          <p:cNvSpPr txBox="1"/>
          <p:nvPr/>
        </p:nvSpPr>
        <p:spPr>
          <a:xfrm>
            <a:off x="5423335" y="197690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162" name="Textfeld 161"/>
          <p:cNvSpPr txBox="1"/>
          <p:nvPr/>
        </p:nvSpPr>
        <p:spPr>
          <a:xfrm>
            <a:off x="3911167" y="466416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163" name="Textfeld 162"/>
          <p:cNvSpPr txBox="1"/>
          <p:nvPr/>
        </p:nvSpPr>
        <p:spPr>
          <a:xfrm>
            <a:off x="5198703" y="466416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164" name="Ellipse 163"/>
          <p:cNvSpPr/>
          <p:nvPr/>
        </p:nvSpPr>
        <p:spPr>
          <a:xfrm>
            <a:off x="5417243" y="406524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Ellipse 164"/>
          <p:cNvSpPr/>
          <p:nvPr/>
        </p:nvSpPr>
        <p:spPr>
          <a:xfrm>
            <a:off x="5184451" y="343259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Ellipse 165"/>
          <p:cNvSpPr/>
          <p:nvPr/>
        </p:nvSpPr>
        <p:spPr>
          <a:xfrm>
            <a:off x="5616499" y="294065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Gerade Verbindung 166"/>
          <p:cNvCxnSpPr>
            <a:stCxn id="165" idx="6"/>
          </p:cNvCxnSpPr>
          <p:nvPr/>
        </p:nvCxnSpPr>
        <p:spPr>
          <a:xfrm flipV="1">
            <a:off x="5230170" y="3455452"/>
            <a:ext cx="62521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167"/>
          <p:cNvCxnSpPr/>
          <p:nvPr/>
        </p:nvCxnSpPr>
        <p:spPr>
          <a:xfrm flipV="1">
            <a:off x="5645958" y="2962563"/>
            <a:ext cx="209425" cy="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hteck 168"/>
          <p:cNvSpPr/>
          <p:nvPr/>
        </p:nvSpPr>
        <p:spPr>
          <a:xfrm>
            <a:off x="5804853" y="3272187"/>
            <a:ext cx="101060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Gerade Verbindung 169"/>
          <p:cNvCxnSpPr/>
          <p:nvPr/>
        </p:nvCxnSpPr>
        <p:spPr>
          <a:xfrm flipV="1">
            <a:off x="5855383" y="3416870"/>
            <a:ext cx="0" cy="38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170"/>
          <p:cNvCxnSpPr/>
          <p:nvPr/>
        </p:nvCxnSpPr>
        <p:spPr>
          <a:xfrm flipV="1">
            <a:off x="5855383" y="2963513"/>
            <a:ext cx="0" cy="44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/>
          <p:cNvSpPr/>
          <p:nvPr/>
        </p:nvSpPr>
        <p:spPr>
          <a:xfrm>
            <a:off x="5837151" y="318923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feld 172"/>
          <p:cNvSpPr txBox="1"/>
          <p:nvPr/>
        </p:nvSpPr>
        <p:spPr>
          <a:xfrm>
            <a:off x="6013409" y="290425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VREF</a:t>
            </a:r>
            <a:endParaRPr lang="en-US" sz="1400" b="1" dirty="0"/>
          </a:p>
        </p:txBody>
      </p:sp>
      <p:sp>
        <p:nvSpPr>
          <p:cNvPr id="174" name="Textfeld 173"/>
          <p:cNvSpPr txBox="1"/>
          <p:nvPr/>
        </p:nvSpPr>
        <p:spPr>
          <a:xfrm>
            <a:off x="4818380" y="1543995"/>
            <a:ext cx="12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Reference</a:t>
            </a:r>
            <a:endParaRPr lang="en-US" sz="2000" dirty="0"/>
          </a:p>
        </p:txBody>
      </p:sp>
      <p:sp>
        <p:nvSpPr>
          <p:cNvPr id="175" name="Rechteck 174"/>
          <p:cNvSpPr/>
          <p:nvPr/>
        </p:nvSpPr>
        <p:spPr>
          <a:xfrm>
            <a:off x="5801495" y="3007985"/>
            <a:ext cx="101060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Gerade Verbindung 175"/>
          <p:cNvCxnSpPr>
            <a:endCxn id="169" idx="0"/>
          </p:cNvCxnSpPr>
          <p:nvPr/>
        </p:nvCxnSpPr>
        <p:spPr>
          <a:xfrm>
            <a:off x="5852025" y="3152001"/>
            <a:ext cx="3358" cy="120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/>
        </p:nvCxnSpPr>
        <p:spPr>
          <a:xfrm flipV="1">
            <a:off x="5875887" y="3208931"/>
            <a:ext cx="209425" cy="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feld 177"/>
          <p:cNvSpPr txBox="1"/>
          <p:nvPr/>
        </p:nvSpPr>
        <p:spPr>
          <a:xfrm>
            <a:off x="2430793" y="254993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79" name="Textfeld 178"/>
          <p:cNvSpPr txBox="1"/>
          <p:nvPr/>
        </p:nvSpPr>
        <p:spPr>
          <a:xfrm>
            <a:off x="2391286" y="358482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!D</a:t>
            </a:r>
            <a:endParaRPr lang="en-US" dirty="0"/>
          </a:p>
        </p:txBody>
      </p:sp>
      <p:sp>
        <p:nvSpPr>
          <p:cNvPr id="180" name="Textfeld 179"/>
          <p:cNvSpPr txBox="1"/>
          <p:nvPr/>
        </p:nvSpPr>
        <p:spPr>
          <a:xfrm>
            <a:off x="1361388" y="255210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!D</a:t>
            </a:r>
            <a:endParaRPr lang="en-US" dirty="0"/>
          </a:p>
        </p:txBody>
      </p:sp>
      <p:sp>
        <p:nvSpPr>
          <p:cNvPr id="181" name="Textfeld 180"/>
          <p:cNvSpPr txBox="1"/>
          <p:nvPr/>
        </p:nvSpPr>
        <p:spPr>
          <a:xfrm>
            <a:off x="1354904" y="358482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2" name="Gleichschenkliges Dreieck 181"/>
          <p:cNvSpPr/>
          <p:nvPr/>
        </p:nvSpPr>
        <p:spPr>
          <a:xfrm rot="5400000">
            <a:off x="8079832" y="4962498"/>
            <a:ext cx="1080120" cy="85306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Gerade Verbindung 182"/>
          <p:cNvCxnSpPr/>
          <p:nvPr/>
        </p:nvCxnSpPr>
        <p:spPr>
          <a:xfrm>
            <a:off x="2808392" y="2963513"/>
            <a:ext cx="560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3368824" y="2963513"/>
            <a:ext cx="0" cy="2193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3368824" y="5157192"/>
            <a:ext cx="4824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6085312" y="3208931"/>
            <a:ext cx="0" cy="2452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6085312" y="5661248"/>
            <a:ext cx="2108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feld 187"/>
          <p:cNvSpPr txBox="1"/>
          <p:nvPr/>
        </p:nvSpPr>
        <p:spPr>
          <a:xfrm>
            <a:off x="3000981" y="980728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DCD</a:t>
            </a:r>
            <a:endParaRPr lang="en-US" sz="2000" dirty="0"/>
          </a:p>
        </p:txBody>
      </p:sp>
      <p:sp>
        <p:nvSpPr>
          <p:cNvPr id="189" name="Textfeld 188"/>
          <p:cNvSpPr txBox="1"/>
          <p:nvPr/>
        </p:nvSpPr>
        <p:spPr>
          <a:xfrm>
            <a:off x="8302337" y="1389634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DHP</a:t>
            </a:r>
            <a:endParaRPr lang="en-US" sz="2000" dirty="0"/>
          </a:p>
        </p:txBody>
      </p:sp>
      <p:sp>
        <p:nvSpPr>
          <p:cNvPr id="190" name="Rechteck 189"/>
          <p:cNvSpPr/>
          <p:nvPr/>
        </p:nvSpPr>
        <p:spPr>
          <a:xfrm>
            <a:off x="-879648" y="980728"/>
            <a:ext cx="7502544" cy="494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hteck 190"/>
          <p:cNvSpPr/>
          <p:nvPr/>
        </p:nvSpPr>
        <p:spPr>
          <a:xfrm>
            <a:off x="7966304" y="966664"/>
            <a:ext cx="2160240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hteck 191"/>
          <p:cNvSpPr/>
          <p:nvPr/>
        </p:nvSpPr>
        <p:spPr>
          <a:xfrm>
            <a:off x="525617" y="1425066"/>
            <a:ext cx="3110474" cy="351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feld 192"/>
          <p:cNvSpPr txBox="1"/>
          <p:nvPr/>
        </p:nvSpPr>
        <p:spPr>
          <a:xfrm>
            <a:off x="531056" y="1445061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x64</a:t>
            </a:r>
            <a:endParaRPr lang="en-US" sz="2000" dirty="0"/>
          </a:p>
        </p:txBody>
      </p:sp>
      <p:sp>
        <p:nvSpPr>
          <p:cNvPr id="194" name="Rechteck 193"/>
          <p:cNvSpPr/>
          <p:nvPr/>
        </p:nvSpPr>
        <p:spPr>
          <a:xfrm>
            <a:off x="3849866" y="1435085"/>
            <a:ext cx="2664001" cy="3516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feld 194"/>
          <p:cNvSpPr txBox="1"/>
          <p:nvPr/>
        </p:nvSpPr>
        <p:spPr>
          <a:xfrm>
            <a:off x="3944888" y="1484784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x1</a:t>
            </a:r>
            <a:endParaRPr lang="en-US" sz="2000" dirty="0"/>
          </a:p>
        </p:txBody>
      </p:sp>
      <p:sp>
        <p:nvSpPr>
          <p:cNvPr id="196" name="Textfeld 195"/>
          <p:cNvSpPr txBox="1"/>
          <p:nvPr/>
        </p:nvSpPr>
        <p:spPr>
          <a:xfrm>
            <a:off x="8575608" y="460261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x64</a:t>
            </a:r>
            <a:endParaRPr lang="en-US" sz="2000" dirty="0"/>
          </a:p>
        </p:txBody>
      </p:sp>
      <p:sp>
        <p:nvSpPr>
          <p:cNvPr id="197" name="Rechteck 196"/>
          <p:cNvSpPr/>
          <p:nvPr/>
        </p:nvSpPr>
        <p:spPr>
          <a:xfrm>
            <a:off x="8122241" y="4227929"/>
            <a:ext cx="1332000" cy="1793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feld 197"/>
          <p:cNvSpPr txBox="1"/>
          <p:nvPr/>
        </p:nvSpPr>
        <p:spPr>
          <a:xfrm>
            <a:off x="8123380" y="4239706"/>
            <a:ext cx="1075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Receiver</a:t>
            </a:r>
            <a:endParaRPr lang="en-US" sz="2000" dirty="0"/>
          </a:p>
        </p:txBody>
      </p:sp>
      <p:cxnSp>
        <p:nvCxnSpPr>
          <p:cNvPr id="199" name="Gewinkelte Verbindung 198"/>
          <p:cNvCxnSpPr/>
          <p:nvPr/>
        </p:nvCxnSpPr>
        <p:spPr>
          <a:xfrm>
            <a:off x="732418" y="4126132"/>
            <a:ext cx="404158" cy="31098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winkelte Verbindung 199"/>
          <p:cNvCxnSpPr/>
          <p:nvPr/>
        </p:nvCxnSpPr>
        <p:spPr>
          <a:xfrm>
            <a:off x="4145099" y="4121459"/>
            <a:ext cx="447861" cy="31565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200"/>
          <p:cNvSpPr/>
          <p:nvPr/>
        </p:nvSpPr>
        <p:spPr>
          <a:xfrm flipH="1" flipV="1">
            <a:off x="915341" y="441690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Ellipse 201"/>
          <p:cNvSpPr/>
          <p:nvPr/>
        </p:nvSpPr>
        <p:spPr>
          <a:xfrm>
            <a:off x="4342455" y="441268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Gerade Verbindung 202"/>
          <p:cNvCxnSpPr/>
          <p:nvPr/>
        </p:nvCxnSpPr>
        <p:spPr>
          <a:xfrm>
            <a:off x="5783810" y="253355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/>
          <p:nvPr/>
        </p:nvSpPr>
        <p:spPr>
          <a:xfrm>
            <a:off x="5672364" y="227510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cxnSp>
        <p:nvCxnSpPr>
          <p:cNvPr id="205" name="Gerade Verbindung 204"/>
          <p:cNvCxnSpPr/>
          <p:nvPr/>
        </p:nvCxnSpPr>
        <p:spPr>
          <a:xfrm>
            <a:off x="5858934" y="2533551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Gerade Verbindung 205"/>
          <p:cNvCxnSpPr/>
          <p:nvPr/>
        </p:nvCxnSpPr>
        <p:spPr>
          <a:xfrm>
            <a:off x="4923572" y="357034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Gerade Verbindung 206"/>
          <p:cNvCxnSpPr/>
          <p:nvPr/>
        </p:nvCxnSpPr>
        <p:spPr>
          <a:xfrm>
            <a:off x="4998696" y="3570342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Gerade Verbindung 207"/>
          <p:cNvCxnSpPr/>
          <p:nvPr/>
        </p:nvCxnSpPr>
        <p:spPr>
          <a:xfrm>
            <a:off x="5783810" y="386716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rade Verbindung 208"/>
          <p:cNvCxnSpPr/>
          <p:nvPr/>
        </p:nvCxnSpPr>
        <p:spPr>
          <a:xfrm>
            <a:off x="5855383" y="3717803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209"/>
          <p:cNvCxnSpPr/>
          <p:nvPr/>
        </p:nvCxnSpPr>
        <p:spPr>
          <a:xfrm>
            <a:off x="4927123" y="283435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Gerade Verbindung 210"/>
          <p:cNvCxnSpPr/>
          <p:nvPr/>
        </p:nvCxnSpPr>
        <p:spPr>
          <a:xfrm>
            <a:off x="4998696" y="2684986"/>
            <a:ext cx="0" cy="14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4764701" y="333197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213" name="Textfeld 212"/>
          <p:cNvSpPr txBox="1"/>
          <p:nvPr/>
        </p:nvSpPr>
        <p:spPr>
          <a:xfrm>
            <a:off x="4753758" y="2790388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214" name="Textfeld 213"/>
          <p:cNvSpPr txBox="1"/>
          <p:nvPr/>
        </p:nvSpPr>
        <p:spPr>
          <a:xfrm>
            <a:off x="5639358" y="381585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cxnSp>
        <p:nvCxnSpPr>
          <p:cNvPr id="215" name="Gerade Verbindung mit Pfeil 214"/>
          <p:cNvCxnSpPr/>
          <p:nvPr/>
        </p:nvCxnSpPr>
        <p:spPr>
          <a:xfrm flipV="1">
            <a:off x="6622896" y="5661248"/>
            <a:ext cx="77837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feld 215"/>
          <p:cNvSpPr txBox="1"/>
          <p:nvPr/>
        </p:nvSpPr>
        <p:spPr>
          <a:xfrm>
            <a:off x="4304928" y="6021288"/>
            <a:ext cx="4392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Can be overwritten from the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Outside (this measurement!)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7" name="Ellipse 216"/>
          <p:cNvSpPr/>
          <p:nvPr/>
        </p:nvSpPr>
        <p:spPr>
          <a:xfrm>
            <a:off x="4126431" y="410327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/>
          <p:cNvSpPr/>
          <p:nvPr/>
        </p:nvSpPr>
        <p:spPr>
          <a:xfrm flipH="1" flipV="1">
            <a:off x="709558" y="410327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Gerade Verbindung mit Pfeil 218"/>
          <p:cNvCxnSpPr/>
          <p:nvPr/>
        </p:nvCxnSpPr>
        <p:spPr>
          <a:xfrm flipH="1" flipV="1">
            <a:off x="883400" y="3262854"/>
            <a:ext cx="806924" cy="2126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feld 220"/>
          <p:cNvSpPr txBox="1"/>
          <p:nvPr/>
        </p:nvSpPr>
        <p:spPr>
          <a:xfrm>
            <a:off x="1754350" y="5217725"/>
            <a:ext cx="255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DCDBpp</a:t>
            </a:r>
            <a:r>
              <a:rPr lang="en-US" dirty="0" smtClean="0"/>
              <a:t> 3: Uses VDDD</a:t>
            </a:r>
          </a:p>
          <a:p>
            <a:r>
              <a:rPr lang="en-US" dirty="0" smtClean="0"/>
              <a:t>For DCDB 4.1/2: Planed to connect reference to </a:t>
            </a:r>
            <a:r>
              <a:rPr lang="en-US" dirty="0" err="1" smtClean="0"/>
              <a:t>to</a:t>
            </a:r>
            <a:r>
              <a:rPr lang="en-US" dirty="0" smtClean="0"/>
              <a:t> VDDA.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920552" y="188640"/>
            <a:ext cx="6291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Offset  strength (DCD4.2 +  DHPT1.1)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80728"/>
            <a:ext cx="5667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04928" y="45811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0.05LSB/DAC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321304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2.35LSB/DAC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473704" y="27089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5.87LSB/DAC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473704" y="134076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8.57LSB/DAC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35196" y="1448435"/>
            <a:ext cx="197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1.2uA/DAC     3.6 x I</a:t>
            </a:r>
            <a:r>
              <a:rPr lang="en-US" sz="1600" baseline="-25000" dirty="0" smtClean="0"/>
              <a:t>0</a:t>
            </a:r>
            <a:endParaRPr lang="en-US" sz="1600" baseline="-25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935196" y="2720360"/>
            <a:ext cx="211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0.84uA/DAC</a:t>
            </a:r>
            <a:r>
              <a:rPr lang="en-US" sz="1600" dirty="0"/>
              <a:t> </a:t>
            </a:r>
            <a:r>
              <a:rPr lang="en-US" sz="1600" dirty="0" smtClean="0"/>
              <a:t>   2.4 </a:t>
            </a:r>
            <a:r>
              <a:rPr lang="en-US" sz="1600" dirty="0"/>
              <a:t>x I</a:t>
            </a:r>
            <a:r>
              <a:rPr lang="en-US" sz="1600" baseline="-25000" dirty="0"/>
              <a:t>0</a:t>
            </a:r>
            <a:endParaRPr lang="en-US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5935196" y="3788688"/>
            <a:ext cx="197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0.34uA/DAC   </a:t>
            </a:r>
            <a:r>
              <a:rPr lang="en-US" sz="1600" dirty="0"/>
              <a:t> </a:t>
            </a:r>
            <a:r>
              <a:rPr lang="en-US" sz="1600" dirty="0" smtClean="0"/>
              <a:t>1 </a:t>
            </a:r>
            <a:r>
              <a:rPr lang="en-US" sz="1600" dirty="0"/>
              <a:t>x I</a:t>
            </a:r>
            <a:r>
              <a:rPr lang="en-US" sz="1600" baseline="-25000" dirty="0"/>
              <a:t>0</a:t>
            </a:r>
            <a:endParaRPr lang="en-US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5935196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</a:t>
            </a:r>
            <a:r>
              <a:rPr lang="en-US" sz="1600" dirty="0" err="1" smtClean="0"/>
              <a:t>uA</a:t>
            </a:r>
            <a:r>
              <a:rPr lang="en-US" sz="1600" dirty="0" smtClean="0"/>
              <a:t>/DAC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6286655" y="1049164"/>
            <a:ext cx="126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Strength</a:t>
            </a:r>
            <a:endParaRPr lang="en-US" sz="1600" baseline="-25000" dirty="0"/>
          </a:p>
        </p:txBody>
      </p:sp>
      <p:sp>
        <p:nvSpPr>
          <p:cNvPr id="16" name="Textfeld 15"/>
          <p:cNvSpPr txBox="1"/>
          <p:nvPr/>
        </p:nvSpPr>
        <p:spPr>
          <a:xfrm>
            <a:off x="7977336" y="10543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Range</a:t>
            </a:r>
            <a:endParaRPr lang="en-US" sz="1600" baseline="-25000" dirty="0"/>
          </a:p>
        </p:txBody>
      </p:sp>
      <p:sp>
        <p:nvSpPr>
          <p:cNvPr id="17" name="Textfeld 16"/>
          <p:cNvSpPr txBox="1"/>
          <p:nvPr/>
        </p:nvSpPr>
        <p:spPr>
          <a:xfrm>
            <a:off x="8072390" y="1479902"/>
            <a:ext cx="84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152 </a:t>
            </a:r>
            <a:r>
              <a:rPr lang="en-US" sz="1600" dirty="0" err="1" smtClean="0"/>
              <a:t>uA</a:t>
            </a:r>
            <a:endParaRPr lang="en-US" sz="1600" baseline="-25000" dirty="0"/>
          </a:p>
        </p:txBody>
      </p:sp>
      <p:sp>
        <p:nvSpPr>
          <p:cNvPr id="18" name="Textfeld 17"/>
          <p:cNvSpPr txBox="1"/>
          <p:nvPr/>
        </p:nvSpPr>
        <p:spPr>
          <a:xfrm>
            <a:off x="8072390" y="2751827"/>
            <a:ext cx="98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106 </a:t>
            </a:r>
            <a:r>
              <a:rPr lang="en-US" sz="1600" dirty="0" err="1" smtClean="0"/>
              <a:t>uA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8072390" y="3820155"/>
            <a:ext cx="98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43 </a:t>
            </a:r>
            <a:r>
              <a:rPr lang="en-US" sz="1600" dirty="0" err="1" smtClean="0"/>
              <a:t>uA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8941224" y="908720"/>
            <a:ext cx="90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Design value</a:t>
            </a:r>
            <a:endParaRPr lang="en-US" sz="1600" baseline="-25000" dirty="0"/>
          </a:p>
        </p:txBody>
      </p:sp>
      <p:sp>
        <p:nvSpPr>
          <p:cNvPr id="22" name="Textfeld 21"/>
          <p:cNvSpPr txBox="1"/>
          <p:nvPr/>
        </p:nvSpPr>
        <p:spPr>
          <a:xfrm>
            <a:off x="8864478" y="1484784"/>
            <a:ext cx="84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180 </a:t>
            </a:r>
            <a:r>
              <a:rPr lang="en-US" sz="1600" dirty="0" err="1" smtClean="0"/>
              <a:t>uA</a:t>
            </a:r>
            <a:endParaRPr lang="en-US" sz="1600" baseline="-25000" dirty="0"/>
          </a:p>
        </p:txBody>
      </p:sp>
      <p:sp>
        <p:nvSpPr>
          <p:cNvPr id="23" name="Textfeld 22"/>
          <p:cNvSpPr txBox="1"/>
          <p:nvPr/>
        </p:nvSpPr>
        <p:spPr>
          <a:xfrm>
            <a:off x="8864478" y="2756709"/>
            <a:ext cx="98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120 </a:t>
            </a:r>
            <a:r>
              <a:rPr lang="en-US" sz="1600" dirty="0" err="1" smtClean="0"/>
              <a:t>uA</a:t>
            </a:r>
            <a:endParaRPr lang="en-US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8864478" y="3825037"/>
            <a:ext cx="98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 </a:t>
            </a:r>
            <a:r>
              <a:rPr lang="en-US" sz="1600" dirty="0" err="1" smtClean="0"/>
              <a:t>uA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61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</p:txBody>
      </p:sp>
      <p:pic>
        <p:nvPicPr>
          <p:cNvPr id="4098" name="Picture 2" descr="C:\Users\luetticke\Pictures\DCDBP DHPT1.0 Timing Tests\singleVotSc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052736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53000" y="6369859"/>
            <a:ext cx="311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Low VREF: Always receive logical 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67649" y="821212"/>
            <a:ext cx="3152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High VREF: Always receive logical 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4953000" y="4581128"/>
            <a:ext cx="947685" cy="1788731"/>
          </a:xfrm>
          <a:prstGeom prst="straightConnector1">
            <a:avLst/>
          </a:prstGeom>
          <a:ln w="50800">
            <a:solidFill>
              <a:srgbClr val="00B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4521199" y="1159766"/>
            <a:ext cx="1079873" cy="829074"/>
          </a:xfrm>
          <a:prstGeom prst="straightConnector1">
            <a:avLst/>
          </a:prstGeom>
          <a:ln w="50800">
            <a:solidFill>
              <a:srgbClr val="FF66FF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20552" y="188640"/>
            <a:ext cx="502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Results (</a:t>
            </a:r>
            <a:r>
              <a:rPr lang="en-US" sz="3200" dirty="0" err="1" smtClean="0"/>
              <a:t>DCDBpp</a:t>
            </a:r>
            <a:r>
              <a:rPr lang="en-US" sz="3200" dirty="0" smtClean="0"/>
              <a:t> +  DHPT1.0)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88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</p:txBody>
      </p:sp>
      <p:pic>
        <p:nvPicPr>
          <p:cNvPr id="8194" name="Picture 2" descr="C:\Users\luetticke\Pictures\DCDBP DHPT1.0 Timing Tests\scurveExamp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972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Extract voltage threshold from data to get absolute voltages</a:t>
            </a:r>
            <a:endParaRPr lang="en-US" sz="2400" dirty="0"/>
          </a:p>
        </p:txBody>
      </p:sp>
      <p:pic>
        <p:nvPicPr>
          <p:cNvPr id="6" name="Picture 2" descr="C:\Users\luetticke\Pictures\DCDBP DHPT1.0 Timing Tests\singleVotSc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162596"/>
            <a:ext cx="4434880" cy="33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033120" y="1206972"/>
            <a:ext cx="216024" cy="2942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085435" y="2717920"/>
            <a:ext cx="947686" cy="423048"/>
          </a:xfrm>
          <a:prstGeom prst="straightConnector1">
            <a:avLst/>
          </a:prstGeom>
          <a:ln w="50800">
            <a:solidFill>
              <a:srgbClr val="00B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luetticke@physik.uni-bonn.de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C:\Users\luetticke\Pictures\DCDBP DHPT1.0 Timing Tests\bits_1900mv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028700"/>
            <a:ext cx="977753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16496" y="23103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bits </a:t>
            </a:r>
            <a:r>
              <a:rPr lang="en-US" sz="2400" dirty="0"/>
              <a:t>of one </a:t>
            </a:r>
            <a:r>
              <a:rPr lang="en-US" sz="2400" dirty="0" smtClean="0"/>
              <a:t>link at 1.9V </a:t>
            </a:r>
            <a:r>
              <a:rPr lang="en-US" sz="2400" dirty="0"/>
              <a:t>VDDD </a:t>
            </a:r>
            <a:r>
              <a:rPr lang="en-US" sz="2400" dirty="0" err="1" smtClean="0"/>
              <a:t>DCDpp</a:t>
            </a:r>
            <a:r>
              <a:rPr lang="en-US" sz="2400" dirty="0" smtClean="0"/>
              <a:t> 3, 250 MHz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DCDMeasurementPlots\DCD41Waveform\waveform_examp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997977"/>
            <a:ext cx="6554736" cy="50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53000" y="6369859"/>
            <a:ext cx="311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Low VREF: Always receive logical 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67649" y="821212"/>
            <a:ext cx="3152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High VREF: Always receive logical 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4953000" y="4581128"/>
            <a:ext cx="947685" cy="1788731"/>
          </a:xfrm>
          <a:prstGeom prst="straightConnector1">
            <a:avLst/>
          </a:prstGeom>
          <a:ln w="50800">
            <a:solidFill>
              <a:srgbClr val="00B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4521199" y="1159766"/>
            <a:ext cx="1079873" cy="829074"/>
          </a:xfrm>
          <a:prstGeom prst="straightConnector1">
            <a:avLst/>
          </a:prstGeom>
          <a:ln w="50800">
            <a:solidFill>
              <a:srgbClr val="FF66FF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20552" y="188640"/>
            <a:ext cx="4888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Results (DCD4.1 +  DHPT1.1)</a:t>
            </a:r>
            <a:endParaRPr lang="en-US" sz="3200" dirty="0"/>
          </a:p>
        </p:txBody>
      </p:sp>
      <p:pic>
        <p:nvPicPr>
          <p:cNvPr id="11" name="Picture 2" descr="C:\Users\luetticke\Pictures\DCDBP DHPT1.0 Timing Tests\singleVotSc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052736"/>
            <a:ext cx="30243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30939" y="1374248"/>
            <a:ext cx="98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OLD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71614" y="5852011"/>
            <a:ext cx="2545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Less noise on line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“faster” high/low transition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2288704" y="2996952"/>
            <a:ext cx="992616" cy="2855060"/>
          </a:xfrm>
          <a:prstGeom prst="straightConnector1">
            <a:avLst/>
          </a:prstGeom>
          <a:ln w="50800">
            <a:solidFill>
              <a:srgbClr val="00B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364779" y="2996952"/>
            <a:ext cx="1696356" cy="2855059"/>
          </a:xfrm>
          <a:prstGeom prst="straightConnector1">
            <a:avLst/>
          </a:prstGeom>
          <a:ln w="50800">
            <a:solidFill>
              <a:srgbClr val="00B05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luetticke@physik.uni-bonn.de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DCDB4.1 lines stacked</a:t>
            </a:r>
            <a:endParaRPr lang="en-US" sz="2400" dirty="0"/>
          </a:p>
        </p:txBody>
      </p:sp>
      <p:pic>
        <p:nvPicPr>
          <p:cNvPr id="2050" name="Picture 2" descr="C:\Dropbox\DCDMeasurementPlots\DCD41Waveform\waveform_stacked_link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980728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luetticke@physik.uni-bonn.de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</a:t>
            </a:r>
            <a:r>
              <a:rPr lang="en-US" sz="2400" dirty="0" smtClean="0"/>
              <a:t>bits, all links at 1.9V VDDD DCD 4.1, boost on, 305MHz</a:t>
            </a:r>
            <a:endParaRPr lang="en-US" sz="2400" dirty="0"/>
          </a:p>
        </p:txBody>
      </p:sp>
      <p:pic>
        <p:nvPicPr>
          <p:cNvPr id="3074" name="Picture 2" descr="C:\Dropbox\DCDMeasurementPlots\DCD41Waveform\waveform_overlayed_al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5865" r="9028" b="4012"/>
          <a:stretch/>
        </p:blipFill>
        <p:spPr bwMode="auto">
          <a:xfrm>
            <a:off x="704528" y="980728"/>
            <a:ext cx="8549580" cy="55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luetticke@physik.uni-bonn.de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16496" y="2310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Comparison</a:t>
            </a:r>
            <a:endParaRPr lang="en-US" sz="2400" dirty="0"/>
          </a:p>
        </p:txBody>
      </p:sp>
      <p:pic>
        <p:nvPicPr>
          <p:cNvPr id="3074" name="Picture 2" descr="C:\Dropbox\DCDMeasurementPlots\DCD41Waveform\waveform_overlayed_al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5865" r="46354" b="4012"/>
          <a:stretch/>
        </p:blipFill>
        <p:spPr bwMode="auto">
          <a:xfrm>
            <a:off x="5097016" y="956566"/>
            <a:ext cx="3916660" cy="55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uetticke\Pictures\DCDBP DHPT1.0 Timing Tests\bits_1900mv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/>
          <a:stretch/>
        </p:blipFill>
        <p:spPr bwMode="auto">
          <a:xfrm>
            <a:off x="128464" y="1028700"/>
            <a:ext cx="449433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522202" y="1340768"/>
            <a:ext cx="191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OLD, 250 MHz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68824" y="3933056"/>
            <a:ext cx="125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~300mV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080792" y="2132856"/>
            <a:ext cx="72008" cy="33843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545288" y="3933056"/>
            <a:ext cx="125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~400mV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7257256" y="2132856"/>
            <a:ext cx="72008" cy="273630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ab">
  <a:themeElements>
    <a:clrScheme name="DEPFET Meeting Aachen 1302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PFET Meeting Aachen 13020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PFET Meeting Aachen 1302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FET Meeting Aachen 1302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LL Layout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95000"/>
              <a:lumOff val="5000"/>
            </a:schemeClr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LL Layout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95000"/>
              <a:lumOff val="5000"/>
            </a:schemeClr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LL Layout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95000"/>
              <a:lumOff val="5000"/>
            </a:schemeClr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SiLab</Template>
  <TotalTime>176</TotalTime>
  <Words>500</Words>
  <Application>Microsoft Office PowerPoint</Application>
  <PresentationFormat>A4-Papier (210x297 mm)</PresentationFormat>
  <Paragraphs>219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SiLab</vt:lpstr>
      <vt:lpstr>HLL Layout</vt:lpstr>
      <vt:lpstr>1_HLL Layout</vt:lpstr>
      <vt:lpstr>2_HLL Layout</vt:lpstr>
      <vt:lpstr>PowerPoint-Präsentation</vt:lpstr>
      <vt:lpstr>DCD communication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cmarinas</dc:creator>
  <cp:lastModifiedBy>luetticke</cp:lastModifiedBy>
  <cp:revision>277</cp:revision>
  <dcterms:created xsi:type="dcterms:W3CDTF">2014-04-02T09:54:23Z</dcterms:created>
  <dcterms:modified xsi:type="dcterms:W3CDTF">2016-08-17T13:49:47Z</dcterms:modified>
</cp:coreProperties>
</file>