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08" r:id="rId1"/>
  </p:sldMasterIdLst>
  <p:notesMasterIdLst>
    <p:notesMasterId r:id="rId23"/>
  </p:notesMasterIdLst>
  <p:handoutMasterIdLst>
    <p:handoutMasterId r:id="rId24"/>
  </p:handoutMasterIdLst>
  <p:sldIdLst>
    <p:sldId id="640" r:id="rId2"/>
    <p:sldId id="605" r:id="rId3"/>
    <p:sldId id="641" r:id="rId4"/>
    <p:sldId id="622" r:id="rId5"/>
    <p:sldId id="637" r:id="rId6"/>
    <p:sldId id="627" r:id="rId7"/>
    <p:sldId id="642" r:id="rId8"/>
    <p:sldId id="636" r:id="rId9"/>
    <p:sldId id="638" r:id="rId10"/>
    <p:sldId id="639" r:id="rId11"/>
    <p:sldId id="645" r:id="rId12"/>
    <p:sldId id="633" r:id="rId13"/>
    <p:sldId id="643" r:id="rId14"/>
    <p:sldId id="644" r:id="rId15"/>
    <p:sldId id="626" r:id="rId16"/>
    <p:sldId id="630" r:id="rId17"/>
    <p:sldId id="631" r:id="rId18"/>
    <p:sldId id="611" r:id="rId19"/>
    <p:sldId id="621" r:id="rId20"/>
    <p:sldId id="615" r:id="rId21"/>
    <p:sldId id="635" r:id="rId22"/>
  </p:sldIdLst>
  <p:sldSz cx="9144000" cy="6858000" type="screen4x3"/>
  <p:notesSz cx="6794500" cy="9906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9DBD8"/>
    <a:srgbClr val="7CA6A6"/>
    <a:srgbClr val="7CA6B1"/>
    <a:srgbClr val="D9D9D9"/>
    <a:srgbClr val="66FF66"/>
    <a:srgbClr val="FF0000"/>
    <a:srgbClr val="FF9900"/>
    <a:srgbClr val="00FFCC"/>
    <a:srgbClr val="000000"/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435" autoAdjust="0"/>
    <p:restoredTop sz="96454" autoAdjust="0"/>
  </p:normalViewPr>
  <p:slideViewPr>
    <p:cSldViewPr snapToGrid="0">
      <p:cViewPr varScale="1">
        <p:scale>
          <a:sx n="90" d="100"/>
          <a:sy n="90" d="100"/>
        </p:scale>
        <p:origin x="-105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94" d="100"/>
          <a:sy n="94" d="100"/>
        </p:scale>
        <p:origin x="-2178" y="-114"/>
      </p:cViewPr>
      <p:guideLst>
        <p:guide orient="horz" pos="3119"/>
        <p:guide pos="2139"/>
      </p:guideLst>
    </p:cSldViewPr>
  </p:notesViewPr>
  <p:gridSpacing cx="46085125" cy="4608512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322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02" tIns="46353" rIns="92702" bIns="46353" numCol="1" anchor="t" anchorCtr="0" compatLnSpc="1">
            <a:prstTxWarp prst="textNoShape">
              <a:avLst/>
            </a:prstTxWarp>
          </a:bodyPr>
          <a:lstStyle>
            <a:lvl1pPr algn="l" defTabSz="927100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322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02" tIns="46353" rIns="92702" bIns="46353" numCol="1" anchor="t" anchorCtr="0" compatLnSpc="1">
            <a:prstTxWarp prst="textNoShape">
              <a:avLst/>
            </a:prstTxWarp>
          </a:bodyPr>
          <a:lstStyle>
            <a:lvl1pPr algn="r" defTabSz="927100">
              <a:defRPr sz="1200">
                <a:latin typeface="Times New Roman" pitchFamily="18" charset="0"/>
              </a:defRPr>
            </a:lvl1pPr>
          </a:lstStyle>
          <a:p>
            <a:fld id="{1AABEEFA-EC2E-49F6-B452-C2297E709846}" type="datetime1">
              <a:rPr lang="en-US"/>
              <a:pPr/>
              <a:t>5/3/2009</a:t>
            </a:fld>
            <a:endParaRPr lang="en-US"/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10700"/>
            <a:ext cx="294322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02" tIns="46353" rIns="92702" bIns="46353" numCol="1" anchor="b" anchorCtr="0" compatLnSpc="1">
            <a:prstTxWarp prst="textNoShape">
              <a:avLst/>
            </a:prstTxWarp>
          </a:bodyPr>
          <a:lstStyle>
            <a:lvl1pPr algn="l" defTabSz="927100">
              <a:defRPr sz="1200">
                <a:latin typeface="Times New Roman" pitchFamily="18" charset="0"/>
              </a:defRPr>
            </a:lvl1pPr>
          </a:lstStyle>
          <a:p>
            <a:r>
              <a:rPr lang="en-US"/>
              <a:t>Ladislav Andricek, MPI Munich</a:t>
            </a:r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10700"/>
            <a:ext cx="294322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02" tIns="46353" rIns="92702" bIns="46353" numCol="1" anchor="b" anchorCtr="0" compatLnSpc="1">
            <a:prstTxWarp prst="textNoShape">
              <a:avLst/>
            </a:prstTxWarp>
          </a:bodyPr>
          <a:lstStyle>
            <a:lvl1pPr algn="r" defTabSz="927100">
              <a:defRPr sz="1200">
                <a:latin typeface="Times New Roman" pitchFamily="18" charset="0"/>
              </a:defRPr>
            </a:lvl1pPr>
          </a:lstStyle>
          <a:p>
            <a:fld id="{0086B74D-DE43-4093-AB96-51B08971B301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322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02" tIns="46353" rIns="92702" bIns="46353" numCol="1" anchor="t" anchorCtr="0" compatLnSpc="1">
            <a:prstTxWarp prst="textNoShape">
              <a:avLst/>
            </a:prstTxWarp>
          </a:bodyPr>
          <a:lstStyle>
            <a:lvl1pPr algn="l" defTabSz="927100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322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02" tIns="46353" rIns="92702" bIns="46353" numCol="1" anchor="t" anchorCtr="0" compatLnSpc="1">
            <a:prstTxWarp prst="textNoShape">
              <a:avLst/>
            </a:prstTxWarp>
          </a:bodyPr>
          <a:lstStyle>
            <a:lvl1pPr algn="r" defTabSz="927100">
              <a:defRPr sz="1200">
                <a:latin typeface="Times New Roman" pitchFamily="18" charset="0"/>
              </a:defRPr>
            </a:lvl1pPr>
          </a:lstStyle>
          <a:p>
            <a:fld id="{EA2D16F6-8E7C-4928-9DF0-6EBB376EAD7A}" type="datetime1">
              <a:rPr lang="en-US"/>
              <a:pPr/>
              <a:t>5/3/2009</a:t>
            </a:fld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3925" y="742950"/>
            <a:ext cx="4953000" cy="3714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43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4875" y="4705350"/>
            <a:ext cx="4984750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02" tIns="46353" rIns="92702" bIns="4635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10700"/>
            <a:ext cx="294322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02" tIns="46353" rIns="92702" bIns="46353" numCol="1" anchor="b" anchorCtr="0" compatLnSpc="1">
            <a:prstTxWarp prst="textNoShape">
              <a:avLst/>
            </a:prstTxWarp>
          </a:bodyPr>
          <a:lstStyle>
            <a:lvl1pPr algn="l" defTabSz="927100">
              <a:defRPr sz="1200">
                <a:latin typeface="Times New Roman" pitchFamily="18" charset="0"/>
              </a:defRPr>
            </a:lvl1pPr>
          </a:lstStyle>
          <a:p>
            <a:r>
              <a:rPr lang="en-US"/>
              <a:t>Ladislav Andricek, MPI Munich</a:t>
            </a:r>
          </a:p>
        </p:txBody>
      </p:sp>
      <p:sp>
        <p:nvSpPr>
          <p:cNvPr id="143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10700"/>
            <a:ext cx="294322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02" tIns="46353" rIns="92702" bIns="46353" numCol="1" anchor="b" anchorCtr="0" compatLnSpc="1">
            <a:prstTxWarp prst="textNoShape">
              <a:avLst/>
            </a:prstTxWarp>
          </a:bodyPr>
          <a:lstStyle>
            <a:lvl1pPr algn="r" defTabSz="927100">
              <a:defRPr sz="1200">
                <a:latin typeface="Times New Roman" pitchFamily="18" charset="0"/>
              </a:defRPr>
            </a:lvl1pPr>
          </a:lstStyle>
          <a:p>
            <a:fld id="{1A72640A-CEE4-4101-9501-8E8BB1784F43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5E356884-2587-4114-B2C4-454ECF78A1BB}" type="datetime1">
              <a:rPr lang="en-US"/>
              <a:pPr/>
              <a:t>5/3/2009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Ladislav Andricek, MPI Munich</a:t>
            </a:r>
          </a:p>
        </p:txBody>
      </p:sp>
      <p:sp>
        <p:nvSpPr>
          <p:cNvPr id="943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3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F0A3149D-2389-44BD-94CC-5B54FF0F0175}" type="datetime1">
              <a:rPr lang="en-US"/>
              <a:pPr/>
              <a:t>5/3/2009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Ladislav Andricek, MPI Munich</a:t>
            </a:r>
          </a:p>
        </p:txBody>
      </p:sp>
      <p:sp>
        <p:nvSpPr>
          <p:cNvPr id="923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3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ED64E7D2-BC74-4ED3-8997-43957026645C}" type="datetime1">
              <a:rPr lang="en-US"/>
              <a:pPr/>
              <a:t>5/3/2009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Ladislav Andricek, MPI Munich</a:t>
            </a:r>
          </a:p>
        </p:txBody>
      </p:sp>
      <p:sp>
        <p:nvSpPr>
          <p:cNvPr id="917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7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0C565BC1-610A-478D-99CA-3C303781CB57}" type="datetime1">
              <a:rPr lang="en-US"/>
              <a:pPr/>
              <a:t>5/3/2009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Ladislav Andricek, MPI Munich</a:t>
            </a:r>
          </a:p>
        </p:txBody>
      </p:sp>
      <p:sp>
        <p:nvSpPr>
          <p:cNvPr id="971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1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0C565BC1-610A-478D-99CA-3C303781CB57}" type="datetime1">
              <a:rPr lang="en-US"/>
              <a:pPr/>
              <a:t>5/3/2009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Ladislav Andricek, MPI Munich</a:t>
            </a:r>
          </a:p>
        </p:txBody>
      </p:sp>
      <p:sp>
        <p:nvSpPr>
          <p:cNvPr id="971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1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00CA2A4F-5EB3-432A-8080-8A8BFF38DFE5}" type="datetime1">
              <a:rPr lang="en-US"/>
              <a:pPr/>
              <a:t>5/3/2009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Ladislav Andricek, MPI Munich</a:t>
            </a:r>
          </a:p>
        </p:txBody>
      </p:sp>
      <p:sp>
        <p:nvSpPr>
          <p:cNvPr id="915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5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E2400249-8644-4DC5-A91E-3B77222673E1}" type="datetime1">
              <a:rPr lang="en-US"/>
              <a:pPr/>
              <a:t>5/3/2009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Ladislav Andricek, MPI Munich</a:t>
            </a:r>
          </a:p>
        </p:txBody>
      </p:sp>
      <p:sp>
        <p:nvSpPr>
          <p:cNvPr id="945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5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E2400249-8644-4DC5-A91E-3B77222673E1}" type="datetime1">
              <a:rPr lang="en-US"/>
              <a:pPr/>
              <a:t>5/3/2009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Ladislav Andricek, MPI Munich</a:t>
            </a:r>
          </a:p>
        </p:txBody>
      </p:sp>
      <p:sp>
        <p:nvSpPr>
          <p:cNvPr id="945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5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C29D6777-AB4C-4876-992F-A0FB021CE569}" type="datetime1">
              <a:rPr lang="en-US"/>
              <a:pPr/>
              <a:t>5/3/2009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Ladislav Andricek, MPI Munich</a:t>
            </a:r>
          </a:p>
        </p:txBody>
      </p:sp>
      <p:sp>
        <p:nvSpPr>
          <p:cNvPr id="966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6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C29D6777-AB4C-4876-992F-A0FB021CE569}" type="datetime1">
              <a:rPr lang="en-US"/>
              <a:pPr/>
              <a:t>5/3/2009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Ladislav Andricek, MPI Munich</a:t>
            </a:r>
          </a:p>
        </p:txBody>
      </p:sp>
      <p:sp>
        <p:nvSpPr>
          <p:cNvPr id="966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6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00CA2A4F-5EB3-432A-8080-8A8BFF38DFE5}" type="datetime1">
              <a:rPr lang="en-US"/>
              <a:pPr/>
              <a:t>5/3/2009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Ladislav Andricek, MPI Munich</a:t>
            </a:r>
          </a:p>
        </p:txBody>
      </p:sp>
      <p:sp>
        <p:nvSpPr>
          <p:cNvPr id="915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5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D27B6FF1-DC7F-4BA8-9505-2EB388437870}" type="datetime1">
              <a:rPr lang="en-US"/>
              <a:pPr/>
              <a:t>5/3/2009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Ladislav Andricek, MPI Munich</a:t>
            </a:r>
          </a:p>
        </p:txBody>
      </p:sp>
      <p:sp>
        <p:nvSpPr>
          <p:cNvPr id="969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9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D27B6FF1-DC7F-4BA8-9505-2EB388437870}" type="datetime1">
              <a:rPr lang="en-US"/>
              <a:pPr/>
              <a:t>5/3/2009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Ladislav Andricek, MPI Munich</a:t>
            </a:r>
          </a:p>
        </p:txBody>
      </p:sp>
      <p:sp>
        <p:nvSpPr>
          <p:cNvPr id="969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9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636DCA4B-687B-4C74-8A73-17DB676205D3}" type="datetime1">
              <a:rPr lang="en-US"/>
              <a:pPr/>
              <a:t>5/3/2009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Ladislav Andricek, MPI Munich</a:t>
            </a:r>
          </a:p>
        </p:txBody>
      </p:sp>
      <p:sp>
        <p:nvSpPr>
          <p:cNvPr id="917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7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May, 2009</a:t>
            </a:r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Ladislav Andricek, MPI für Physik, HLL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May, 2009</a:t>
            </a:r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Ladislav Andricek, MPI für Physik, HLL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1150" y="188913"/>
            <a:ext cx="2090738" cy="58308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5763" y="188913"/>
            <a:ext cx="6122987" cy="58308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May, 2009</a:t>
            </a:r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Ladislav Andricek, MPI für Physik, HLL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May, 2009</a:t>
            </a:r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Ladislav Andricek, MPI für Physik, HLL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May, 2009</a:t>
            </a:r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Ladislav Andricek, MPI für Physik, HLL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22288" y="14938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3288" y="14938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May, 2009</a:t>
            </a: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Ladislav Andricek, MPI für Physik, HLL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May, 2009</a:t>
            </a:r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Ladislav Andricek, MPI für Physik, HLL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May, 2009</a:t>
            </a:r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Ladislav Andricek, MPI für Physik, HLL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May, 2009</a:t>
            </a:r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Ladislav Andricek, MPI für Physik, HLL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May, 2009</a:t>
            </a: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Ladislav Andricek, MPI für Physik, HLL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May, 2009</a:t>
            </a: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Ladislav Andricek, MPI für Physik, HLL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698" name="Rectangle 2"/>
          <p:cNvSpPr>
            <a:spLocks noChangeArrowheads="1"/>
          </p:cNvSpPr>
          <p:nvPr userDrawn="1"/>
        </p:nvSpPr>
        <p:spPr bwMode="auto">
          <a:xfrm>
            <a:off x="119063" y="0"/>
            <a:ext cx="133350" cy="6669088"/>
          </a:xfrm>
          <a:prstGeom prst="rect">
            <a:avLst/>
          </a:prstGeom>
          <a:solidFill>
            <a:srgbClr val="C9DBD8"/>
          </a:solidFill>
          <a:ln w="9525">
            <a:solidFill>
              <a:srgbClr val="C9DBD8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97699" name="Rectangle 3"/>
          <p:cNvSpPr>
            <a:spLocks noChangeArrowheads="1"/>
          </p:cNvSpPr>
          <p:nvPr userDrawn="1"/>
        </p:nvSpPr>
        <p:spPr bwMode="auto">
          <a:xfrm>
            <a:off x="252413" y="0"/>
            <a:ext cx="131762" cy="6858000"/>
          </a:xfrm>
          <a:prstGeom prst="rect">
            <a:avLst/>
          </a:prstGeom>
          <a:solidFill>
            <a:srgbClr val="E6F2F2"/>
          </a:solidFill>
          <a:ln w="9525">
            <a:solidFill>
              <a:srgbClr val="E6F2F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97700" name="Rectangle 4"/>
          <p:cNvSpPr>
            <a:spLocks noChangeArrowheads="1"/>
          </p:cNvSpPr>
          <p:nvPr userDrawn="1"/>
        </p:nvSpPr>
        <p:spPr bwMode="auto">
          <a:xfrm>
            <a:off x="0" y="6669088"/>
            <a:ext cx="9144000" cy="215900"/>
          </a:xfrm>
          <a:prstGeom prst="rect">
            <a:avLst/>
          </a:prstGeom>
          <a:solidFill>
            <a:srgbClr val="7CA6A6"/>
          </a:solidFill>
          <a:ln w="9525">
            <a:solidFill>
              <a:srgbClr val="7CA6A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797701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385763" y="188913"/>
            <a:ext cx="7772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4008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Title</a:t>
            </a:r>
          </a:p>
        </p:txBody>
      </p:sp>
      <p:sp>
        <p:nvSpPr>
          <p:cNvPr id="797702" name="Rectangle 6"/>
          <p:cNvSpPr>
            <a:spLocks noChangeArrowheads="1"/>
          </p:cNvSpPr>
          <p:nvPr userDrawn="1"/>
        </p:nvSpPr>
        <p:spPr bwMode="auto">
          <a:xfrm>
            <a:off x="0" y="0"/>
            <a:ext cx="119063" cy="6669088"/>
          </a:xfrm>
          <a:prstGeom prst="rect">
            <a:avLst/>
          </a:prstGeom>
          <a:solidFill>
            <a:srgbClr val="7CA6A6"/>
          </a:solidFill>
          <a:ln w="9525">
            <a:solidFill>
              <a:srgbClr val="7CA6A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97703" name="Rectangle 7"/>
          <p:cNvSpPr>
            <a:spLocks noChangeArrowheads="1"/>
          </p:cNvSpPr>
          <p:nvPr userDrawn="1"/>
        </p:nvSpPr>
        <p:spPr bwMode="auto">
          <a:xfrm>
            <a:off x="0" y="-26988"/>
            <a:ext cx="9144000" cy="142876"/>
          </a:xfrm>
          <a:prstGeom prst="rect">
            <a:avLst/>
          </a:prstGeom>
          <a:solidFill>
            <a:srgbClr val="7CA6A6"/>
          </a:solidFill>
          <a:ln w="9525">
            <a:solidFill>
              <a:srgbClr val="7CA6A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97704" name="Line 8"/>
          <p:cNvSpPr>
            <a:spLocks noChangeShapeType="1"/>
          </p:cNvSpPr>
          <p:nvPr/>
        </p:nvSpPr>
        <p:spPr bwMode="auto">
          <a:xfrm>
            <a:off x="433493" y="866010"/>
            <a:ext cx="7124700" cy="0"/>
          </a:xfrm>
          <a:prstGeom prst="line">
            <a:avLst/>
          </a:prstGeom>
          <a:noFill/>
          <a:ln w="38100">
            <a:solidFill>
              <a:srgbClr val="E6F2F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97705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95623" y="6669088"/>
            <a:ext cx="3311525" cy="18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000">
                <a:solidFill>
                  <a:schemeClr val="bg1"/>
                </a:solidFill>
                <a:latin typeface="Comic Sans MS" pitchFamily="66" charset="0"/>
              </a:defRPr>
            </a:lvl1pPr>
          </a:lstStyle>
          <a:p>
            <a:r>
              <a:rPr lang="en-US" smtClean="0"/>
              <a:t>May, 2009</a:t>
            </a:r>
            <a:endParaRPr lang="de-DE" dirty="0"/>
          </a:p>
        </p:txBody>
      </p:sp>
      <p:sp>
        <p:nvSpPr>
          <p:cNvPr id="797706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416675" y="6677025"/>
            <a:ext cx="2546350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bg1"/>
                </a:solidFill>
                <a:latin typeface="Comic Sans MS" pitchFamily="66" charset="0"/>
              </a:defRPr>
            </a:lvl1pPr>
          </a:lstStyle>
          <a:p>
            <a:r>
              <a:rPr lang="de-DE"/>
              <a:t>Ladislav Andricek, MPI für Physik, HLL</a:t>
            </a:r>
          </a:p>
        </p:txBody>
      </p:sp>
      <p:sp>
        <p:nvSpPr>
          <p:cNvPr id="797707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522288" y="14938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err="1" smtClean="0"/>
              <a:t>Click</a:t>
            </a:r>
            <a:r>
              <a:rPr lang="de-DE" dirty="0" smtClean="0"/>
              <a:t> to </a:t>
            </a:r>
            <a:r>
              <a:rPr lang="de-DE" dirty="0" err="1" smtClean="0"/>
              <a:t>edit</a:t>
            </a:r>
            <a:r>
              <a:rPr lang="de-DE" dirty="0" smtClean="0"/>
              <a:t> Master text </a:t>
            </a:r>
            <a:r>
              <a:rPr lang="de-DE" dirty="0" err="1" smtClean="0"/>
              <a:t>styles</a:t>
            </a:r>
            <a:endParaRPr lang="de-DE" dirty="0" smtClean="0"/>
          </a:p>
          <a:p>
            <a:pPr lvl="1"/>
            <a:r>
              <a:rPr lang="de-DE" dirty="0" smtClean="0"/>
              <a:t>Second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2"/>
            <a:r>
              <a:rPr lang="de-DE" dirty="0" err="1" smtClean="0"/>
              <a:t>Third</a:t>
            </a:r>
            <a:r>
              <a:rPr lang="de-DE" dirty="0" smtClean="0"/>
              <a:t>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3"/>
            <a:r>
              <a:rPr lang="de-DE" dirty="0" err="1" smtClean="0"/>
              <a:t>Fourth</a:t>
            </a:r>
            <a:r>
              <a:rPr lang="de-DE" dirty="0" smtClean="0"/>
              <a:t>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4"/>
            <a:r>
              <a:rPr lang="de-DE" dirty="0" err="1" smtClean="0"/>
              <a:t>Fifth</a:t>
            </a:r>
            <a:r>
              <a:rPr lang="de-DE" dirty="0" smtClean="0"/>
              <a:t> </a:t>
            </a:r>
            <a:r>
              <a:rPr lang="de-DE" dirty="0" err="1" smtClean="0"/>
              <a:t>level</a:t>
            </a:r>
            <a:endParaRPr lang="de-DE" dirty="0" smtClean="0"/>
          </a:p>
        </p:txBody>
      </p:sp>
      <p:pic>
        <p:nvPicPr>
          <p:cNvPr id="797708" name="Picture 12" descr="hll-logo-2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7641078" y="132365"/>
            <a:ext cx="1439862" cy="1079500"/>
          </a:xfrm>
          <a:prstGeom prst="rect">
            <a:avLst/>
          </a:prstGeom>
          <a:noFill/>
        </p:spPr>
      </p:pic>
      <p:sp>
        <p:nvSpPr>
          <p:cNvPr id="797709" name="Oval 13"/>
          <p:cNvSpPr>
            <a:spLocks noChangeArrowheads="1"/>
          </p:cNvSpPr>
          <p:nvPr userDrawn="1"/>
        </p:nvSpPr>
        <p:spPr bwMode="auto">
          <a:xfrm>
            <a:off x="566738" y="414338"/>
            <a:ext cx="179387" cy="180975"/>
          </a:xfrm>
          <a:prstGeom prst="ellipse">
            <a:avLst/>
          </a:prstGeom>
          <a:gradFill rotWithShape="1">
            <a:gsLst>
              <a:gs pos="0">
                <a:srgbClr val="7CA6A6">
                  <a:gamma/>
                  <a:shade val="46275"/>
                  <a:invGamma/>
                </a:srgbClr>
              </a:gs>
              <a:gs pos="50000">
                <a:srgbClr val="7CA6A6"/>
              </a:gs>
              <a:gs pos="100000">
                <a:srgbClr val="7CA6A6">
                  <a:gamma/>
                  <a:shade val="46275"/>
                  <a:invGamma/>
                </a:srgbClr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5" name="TextBox 14"/>
          <p:cNvSpPr txBox="1"/>
          <p:nvPr userDrawn="1"/>
        </p:nvSpPr>
        <p:spPr>
          <a:xfrm>
            <a:off x="3888828" y="6653047"/>
            <a:ext cx="599089" cy="25750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fld id="{1A0BF18F-4F45-4FFF-8D82-CD12310C8B90}" type="slidenum">
              <a:rPr lang="en-US" sz="1200" smtClean="0">
                <a:solidFill>
                  <a:schemeClr val="bg1"/>
                </a:solidFill>
              </a:rPr>
              <a:pPr/>
              <a:t>‹#›</a:t>
            </a:fld>
            <a:endParaRPr lang="en-US" sz="1200" dirty="0" smtClean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/>
  <p:txStyles>
    <p:titleStyle>
      <a:lvl1pPr algn="l" rtl="0" fontAlgn="base">
        <a:spcBef>
          <a:spcPct val="0"/>
        </a:spcBef>
        <a:spcAft>
          <a:spcPct val="0"/>
        </a:spcAft>
        <a:buSzPct val="150000"/>
        <a:defRPr sz="20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buSzPct val="150000"/>
        <a:defRPr sz="2000">
          <a:solidFill>
            <a:schemeClr val="tx2"/>
          </a:solidFill>
          <a:latin typeface="Tahoma" pitchFamily="34" charset="0"/>
        </a:defRPr>
      </a:lvl2pPr>
      <a:lvl3pPr algn="l" rtl="0" fontAlgn="base">
        <a:spcBef>
          <a:spcPct val="0"/>
        </a:spcBef>
        <a:spcAft>
          <a:spcPct val="0"/>
        </a:spcAft>
        <a:buSzPct val="150000"/>
        <a:defRPr sz="2000">
          <a:solidFill>
            <a:schemeClr val="tx2"/>
          </a:solidFill>
          <a:latin typeface="Tahoma" pitchFamily="34" charset="0"/>
        </a:defRPr>
      </a:lvl3pPr>
      <a:lvl4pPr algn="l" rtl="0" fontAlgn="base">
        <a:spcBef>
          <a:spcPct val="0"/>
        </a:spcBef>
        <a:spcAft>
          <a:spcPct val="0"/>
        </a:spcAft>
        <a:buSzPct val="150000"/>
        <a:defRPr sz="2000">
          <a:solidFill>
            <a:schemeClr val="tx2"/>
          </a:solidFill>
          <a:latin typeface="Tahoma" pitchFamily="34" charset="0"/>
        </a:defRPr>
      </a:lvl4pPr>
      <a:lvl5pPr algn="l" rtl="0" fontAlgn="base">
        <a:spcBef>
          <a:spcPct val="0"/>
        </a:spcBef>
        <a:spcAft>
          <a:spcPct val="0"/>
        </a:spcAft>
        <a:buSzPct val="150000"/>
        <a:defRPr sz="20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buSzPct val="150000"/>
        <a:defRPr sz="20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buSzPct val="150000"/>
        <a:defRPr sz="20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buSzPct val="150000"/>
        <a:defRPr sz="20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buSzPct val="150000"/>
        <a:defRPr sz="2000">
          <a:solidFill>
            <a:schemeClr val="tx2"/>
          </a:solidFill>
          <a:latin typeface="Tahoma" pitchFamily="34" charset="0"/>
        </a:defRPr>
      </a:lvl9pPr>
    </p:titleStyle>
    <p:bodyStyle>
      <a:lvl1pPr marL="812800" indent="-812800" algn="l" rtl="0" fontAlgn="base">
        <a:spcBef>
          <a:spcPct val="20000"/>
        </a:spcBef>
        <a:spcAft>
          <a:spcPct val="0"/>
        </a:spcAft>
        <a:buClr>
          <a:schemeClr val="tx1"/>
        </a:buClr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1168400" indent="-711200" algn="l" rtl="0" fontAlgn="base">
        <a:spcBef>
          <a:spcPct val="20000"/>
        </a:spcBef>
        <a:spcAft>
          <a:spcPct val="0"/>
        </a:spcAft>
        <a:buClr>
          <a:schemeClr val="tx1"/>
        </a:buClr>
        <a:defRPr sz="1400">
          <a:solidFill>
            <a:schemeClr val="tx1"/>
          </a:solidFill>
          <a:latin typeface="+mn-lt"/>
        </a:defRPr>
      </a:lvl2pPr>
      <a:lvl3pPr marL="1524000" indent="-609600" algn="l" rtl="0" fontAlgn="base">
        <a:spcBef>
          <a:spcPct val="20000"/>
        </a:spcBef>
        <a:spcAft>
          <a:spcPct val="0"/>
        </a:spcAft>
        <a:buClr>
          <a:schemeClr val="tx1"/>
        </a:buClr>
        <a:defRPr sz="1200">
          <a:solidFill>
            <a:schemeClr val="tx1"/>
          </a:solidFill>
          <a:latin typeface="+mn-lt"/>
        </a:defRPr>
      </a:lvl3pPr>
      <a:lvl4pPr marL="1879600" indent="-508000" algn="l" rtl="0" fontAlgn="base">
        <a:spcBef>
          <a:spcPct val="20000"/>
        </a:spcBef>
        <a:spcAft>
          <a:spcPct val="0"/>
        </a:spcAft>
        <a:buClr>
          <a:schemeClr val="tx1"/>
        </a:buClr>
        <a:defRPr sz="1200">
          <a:solidFill>
            <a:schemeClr val="tx1"/>
          </a:solidFill>
          <a:latin typeface="+mn-lt"/>
        </a:defRPr>
      </a:lvl4pPr>
      <a:lvl5pPr marL="2336800" indent="-508000" algn="l" rtl="0" fontAlgn="base">
        <a:spcBef>
          <a:spcPct val="20000"/>
        </a:spcBef>
        <a:spcAft>
          <a:spcPct val="0"/>
        </a:spcAft>
        <a:buClr>
          <a:schemeClr val="tx1"/>
        </a:buClr>
        <a:defRPr sz="1200">
          <a:solidFill>
            <a:schemeClr val="tx1"/>
          </a:solidFill>
          <a:latin typeface="+mn-lt"/>
        </a:defRPr>
      </a:lvl5pPr>
      <a:lvl6pPr marL="2794000" indent="-508000" algn="l" rtl="0" fontAlgn="base">
        <a:spcBef>
          <a:spcPct val="20000"/>
        </a:spcBef>
        <a:spcAft>
          <a:spcPct val="0"/>
        </a:spcAft>
        <a:buClr>
          <a:schemeClr val="tx1"/>
        </a:buClr>
        <a:defRPr sz="1200">
          <a:solidFill>
            <a:schemeClr val="tx1"/>
          </a:solidFill>
          <a:latin typeface="+mn-lt"/>
        </a:defRPr>
      </a:lvl6pPr>
      <a:lvl7pPr marL="3251200" indent="-508000" algn="l" rtl="0" fontAlgn="base">
        <a:spcBef>
          <a:spcPct val="20000"/>
        </a:spcBef>
        <a:spcAft>
          <a:spcPct val="0"/>
        </a:spcAft>
        <a:buClr>
          <a:schemeClr val="tx1"/>
        </a:buClr>
        <a:defRPr sz="1200">
          <a:solidFill>
            <a:schemeClr val="tx1"/>
          </a:solidFill>
          <a:latin typeface="+mn-lt"/>
        </a:defRPr>
      </a:lvl7pPr>
      <a:lvl8pPr marL="3708400" indent="-508000" algn="l" rtl="0" fontAlgn="base">
        <a:spcBef>
          <a:spcPct val="20000"/>
        </a:spcBef>
        <a:spcAft>
          <a:spcPct val="0"/>
        </a:spcAft>
        <a:buClr>
          <a:schemeClr val="tx1"/>
        </a:buClr>
        <a:defRPr sz="1200">
          <a:solidFill>
            <a:schemeClr val="tx1"/>
          </a:solidFill>
          <a:latin typeface="+mn-lt"/>
        </a:defRPr>
      </a:lvl8pPr>
      <a:lvl9pPr marL="4165600" indent="-508000" algn="l" rtl="0" fontAlgn="base">
        <a:spcBef>
          <a:spcPct val="20000"/>
        </a:spcBef>
        <a:spcAft>
          <a:spcPct val="0"/>
        </a:spcAft>
        <a:buClr>
          <a:schemeClr val="tx1"/>
        </a:buClr>
        <a:defRPr sz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w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May, 2009</a:t>
            </a:r>
            <a:endParaRPr lang="de-DE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err="1"/>
              <a:t>Ladislav</a:t>
            </a:r>
            <a:r>
              <a:rPr lang="de-DE"/>
              <a:t> Andricek, MPI für Physik, HLL</a:t>
            </a:r>
          </a:p>
        </p:txBody>
      </p:sp>
      <p:sp>
        <p:nvSpPr>
          <p:cNvPr id="9420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42875"/>
            <a:ext cx="8229600" cy="720725"/>
          </a:xfrm>
        </p:spPr>
        <p:txBody>
          <a:bodyPr/>
          <a:lstStyle/>
          <a:p>
            <a:pPr marL="530225" indent="-530225"/>
            <a:r>
              <a:rPr lang="en-US" sz="1800" dirty="0" smtClean="0"/>
              <a:t>Interconnection Sensor - ASICs</a:t>
            </a:r>
            <a:endParaRPr lang="en-US" sz="1800" dirty="0"/>
          </a:p>
        </p:txBody>
      </p:sp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434053" y="958407"/>
            <a:ext cx="4265537" cy="5410495"/>
            <a:chOff x="3195" y="2215"/>
            <a:chExt cx="1544" cy="1931"/>
          </a:xfrm>
        </p:grpSpPr>
        <p:pic>
          <p:nvPicPr>
            <p:cNvPr id="942099" name="Picture 19" descr="sBelle-module-with-hybrid-new2"/>
            <p:cNvPicPr>
              <a:picLocks noChangeAspect="1" noChangeArrowheads="1"/>
            </p:cNvPicPr>
            <p:nvPr/>
          </p:nvPicPr>
          <p:blipFill>
            <a:blip r:embed="rId3"/>
            <a:srcRect r="43504" b="19960"/>
            <a:stretch>
              <a:fillRect/>
            </a:stretch>
          </p:blipFill>
          <p:spPr bwMode="auto">
            <a:xfrm>
              <a:off x="3195" y="2215"/>
              <a:ext cx="1444" cy="1906"/>
            </a:xfrm>
            <a:prstGeom prst="rect">
              <a:avLst/>
            </a:prstGeom>
            <a:noFill/>
          </p:spPr>
        </p:pic>
        <p:sp>
          <p:nvSpPr>
            <p:cNvPr id="942100" name="Rectangle 20"/>
            <p:cNvSpPr>
              <a:spLocks noChangeArrowheads="1"/>
            </p:cNvSpPr>
            <p:nvPr/>
          </p:nvSpPr>
          <p:spPr bwMode="auto">
            <a:xfrm>
              <a:off x="4294" y="3787"/>
              <a:ext cx="445" cy="359"/>
            </a:xfrm>
            <a:prstGeom prst="rect">
              <a:avLst/>
            </a:prstGeom>
            <a:solidFill>
              <a:schemeClr val="bg1"/>
            </a:solidFill>
            <a:ln w="12700" algn="ctr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942102" name="Text Box 22"/>
          <p:cNvSpPr txBox="1">
            <a:spLocks noChangeArrowheads="1"/>
          </p:cNvSpPr>
          <p:nvPr/>
        </p:nvSpPr>
        <p:spPr bwMode="auto">
          <a:xfrm>
            <a:off x="4539698" y="2012803"/>
            <a:ext cx="4436471" cy="28931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dirty="0" err="1" smtClean="0"/>
              <a:t>SuperBelle</a:t>
            </a:r>
            <a:r>
              <a:rPr lang="en-US" dirty="0" smtClean="0"/>
              <a:t> (and ILC) Ladder:</a:t>
            </a:r>
            <a:endParaRPr lang="en-US" dirty="0"/>
          </a:p>
          <a:p>
            <a:pPr algn="l"/>
            <a:endParaRPr lang="en-US" dirty="0"/>
          </a:p>
          <a:p>
            <a:pPr algn="l"/>
            <a:r>
              <a:rPr lang="en-US" dirty="0"/>
              <a:t>    -: MCM </a:t>
            </a:r>
            <a:r>
              <a:rPr lang="en-US" dirty="0" smtClean="0"/>
              <a:t>– ASICs in different technologies</a:t>
            </a:r>
          </a:p>
          <a:p>
            <a:pPr algn="l"/>
            <a:r>
              <a:rPr lang="en-US" dirty="0" smtClean="0"/>
              <a:t>                   on Sensor as substrate</a:t>
            </a:r>
          </a:p>
          <a:p>
            <a:pPr algn="l"/>
            <a:endParaRPr lang="en-US" dirty="0"/>
          </a:p>
          <a:p>
            <a:pPr algn="l"/>
            <a:r>
              <a:rPr lang="en-US" dirty="0"/>
              <a:t>    -: </a:t>
            </a:r>
            <a:r>
              <a:rPr lang="en-US" dirty="0">
                <a:cs typeface="Tahoma" pitchFamily="34" charset="0"/>
              </a:rPr>
              <a:t>bump bonds </a:t>
            </a:r>
            <a:r>
              <a:rPr lang="en-US" dirty="0" smtClean="0">
                <a:cs typeface="Tahoma" pitchFamily="34" charset="0"/>
              </a:rPr>
              <a:t>only on balconies</a:t>
            </a:r>
            <a:endParaRPr lang="en-US" dirty="0">
              <a:cs typeface="Tahoma" pitchFamily="34" charset="0"/>
            </a:endParaRPr>
          </a:p>
          <a:p>
            <a:pPr algn="l"/>
            <a:r>
              <a:rPr lang="en-US" dirty="0">
                <a:cs typeface="Tahoma" pitchFamily="34" charset="0"/>
              </a:rPr>
              <a:t>    -: ~ 250 bumps/chip</a:t>
            </a:r>
            <a:endParaRPr lang="en-US" dirty="0"/>
          </a:p>
          <a:p>
            <a:pPr algn="l"/>
            <a:r>
              <a:rPr lang="en-US" dirty="0"/>
              <a:t>    -: 150 - 200 </a:t>
            </a:r>
            <a:r>
              <a:rPr lang="en-US" dirty="0">
                <a:cs typeface="Tahoma" pitchFamily="34" charset="0"/>
              </a:rPr>
              <a:t>µ</a:t>
            </a:r>
            <a:r>
              <a:rPr lang="en-US" dirty="0"/>
              <a:t>m pitch</a:t>
            </a:r>
          </a:p>
          <a:p>
            <a:pPr algn="l"/>
            <a:endParaRPr lang="en-US" dirty="0"/>
          </a:p>
          <a:p>
            <a:pPr algn="l"/>
            <a:r>
              <a:rPr lang="en-US" dirty="0"/>
              <a:t>    -: </a:t>
            </a:r>
            <a:r>
              <a:rPr lang="en-US" dirty="0" smtClean="0">
                <a:cs typeface="Tahoma" pitchFamily="34" charset="0"/>
              </a:rPr>
              <a:t>Baseline: </a:t>
            </a:r>
            <a:r>
              <a:rPr lang="en-US" dirty="0">
                <a:cs typeface="Tahoma" pitchFamily="34" charset="0"/>
              </a:rPr>
              <a:t>Au stud bump </a:t>
            </a:r>
            <a:r>
              <a:rPr lang="en-US" dirty="0" smtClean="0">
                <a:cs typeface="Tahoma" pitchFamily="34" charset="0"/>
              </a:rPr>
              <a:t>bonds </a:t>
            </a:r>
            <a:r>
              <a:rPr lang="en-US" dirty="0" smtClean="0">
                <a:cs typeface="Tahoma" pitchFamily="34" charset="0"/>
                <a:sym typeface="Wingdings" pitchFamily="2" charset="2"/>
              </a:rPr>
              <a:t> Christian’s talk</a:t>
            </a:r>
          </a:p>
          <a:p>
            <a:pPr algn="l"/>
            <a:endParaRPr lang="en-US" dirty="0">
              <a:cs typeface="Tahoma" pitchFamily="34" charset="0"/>
            </a:endParaRPr>
          </a:p>
          <a:p>
            <a:pPr algn="l"/>
            <a:r>
              <a:rPr lang="en-US" dirty="0">
                <a:cs typeface="Tahoma" pitchFamily="34" charset="0"/>
              </a:rPr>
              <a:t>    -: </a:t>
            </a:r>
            <a:r>
              <a:rPr lang="en-US" dirty="0" smtClean="0">
                <a:cs typeface="Tahoma" pitchFamily="34" charset="0"/>
              </a:rPr>
              <a:t>what are the other options??</a:t>
            </a:r>
            <a:endParaRPr lang="en-US" dirty="0">
              <a:cs typeface="Tahoma" pitchFamily="34" charset="0"/>
            </a:endParaRPr>
          </a:p>
          <a:p>
            <a:pPr algn="l"/>
            <a:r>
              <a:rPr lang="en-US" dirty="0">
                <a:cs typeface="Tahoma" pitchFamily="34" charset="0"/>
              </a:rPr>
              <a:t>      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May, 2009</a:t>
            </a:r>
            <a:endParaRPr lang="de-DE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Ladislav Andricek, MPI für Physik, HLL</a:t>
            </a:r>
          </a:p>
        </p:txBody>
      </p:sp>
      <p:sp>
        <p:nvSpPr>
          <p:cNvPr id="922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/>
              <a:t>HLL PiN Diodes .... with Cu und Sn (done at IZM)</a:t>
            </a:r>
          </a:p>
        </p:txBody>
      </p:sp>
      <p:pic>
        <p:nvPicPr>
          <p:cNvPr id="922627" name="Picture 3" descr="test-izm-1-a1-sample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6250" y="1042988"/>
            <a:ext cx="3773488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628" name="Text Box 4"/>
          <p:cNvSpPr txBox="1">
            <a:spLocks noChangeArrowheads="1"/>
          </p:cNvSpPr>
          <p:nvPr/>
        </p:nvSpPr>
        <p:spPr bwMode="auto">
          <a:xfrm>
            <a:off x="703263" y="4716463"/>
            <a:ext cx="3502025" cy="942975"/>
          </a:xfrm>
          <a:prstGeom prst="rect">
            <a:avLst/>
          </a:prstGeom>
          <a:solidFill>
            <a:srgbClr val="C9DBD8"/>
          </a:solidFill>
          <a:ln w="127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/>
              <a:t>-: IV Curves before Cu metallization</a:t>
            </a:r>
          </a:p>
          <a:p>
            <a:pPr algn="l"/>
            <a:r>
              <a:rPr lang="en-US"/>
              <a:t>-: measured at HLL, right before shipment</a:t>
            </a:r>
          </a:p>
          <a:p>
            <a:pPr algn="l"/>
            <a:r>
              <a:rPr lang="en-US"/>
              <a:t>   to IZM</a:t>
            </a:r>
          </a:p>
          <a:p>
            <a:pPr algn="l"/>
            <a:r>
              <a:rPr lang="en-US"/>
              <a:t>-: from CV curves </a:t>
            </a:r>
            <a:r>
              <a:rPr lang="en-US">
                <a:sym typeface="Wingdings" pitchFamily="2" charset="2"/>
              </a:rPr>
              <a:t> full depletion at 50 V</a:t>
            </a:r>
            <a:endParaRPr lang="en-US"/>
          </a:p>
        </p:txBody>
      </p:sp>
      <p:sp>
        <p:nvSpPr>
          <p:cNvPr id="922629" name="Text Box 5"/>
          <p:cNvSpPr txBox="1">
            <a:spLocks noChangeArrowheads="1"/>
          </p:cNvSpPr>
          <p:nvPr/>
        </p:nvSpPr>
        <p:spPr bwMode="auto">
          <a:xfrm>
            <a:off x="4481513" y="4294188"/>
            <a:ext cx="4430712" cy="1793875"/>
          </a:xfrm>
          <a:prstGeom prst="rect">
            <a:avLst/>
          </a:prstGeom>
          <a:solidFill>
            <a:srgbClr val="C9DBD8"/>
          </a:solidFill>
          <a:ln w="127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/>
              <a:t>Correlation of the reverse current at full depletion </a:t>
            </a:r>
          </a:p>
          <a:p>
            <a:r>
              <a:rPr lang="en-US"/>
              <a:t>   (50 V) before and after Cu metallization</a:t>
            </a:r>
          </a:p>
          <a:p>
            <a:pPr algn="l"/>
            <a:endParaRPr lang="en-US"/>
          </a:p>
          <a:p>
            <a:pPr algn="l"/>
            <a:r>
              <a:rPr lang="en-US"/>
              <a:t>-: right after Cu-System application (black diamonds)</a:t>
            </a:r>
          </a:p>
          <a:p>
            <a:pPr algn="l"/>
            <a:endParaRPr lang="en-US"/>
          </a:p>
          <a:p>
            <a:pPr algn="l"/>
            <a:r>
              <a:rPr lang="en-US"/>
              <a:t>-: after 320 degC in forming gas  (red diamonds)</a:t>
            </a:r>
          </a:p>
          <a:p>
            <a:pPr algn="l"/>
            <a:endParaRPr lang="en-US"/>
          </a:p>
          <a:p>
            <a:pPr algn="l"/>
            <a:r>
              <a:rPr lang="en-US">
                <a:sym typeface="Wingdings" pitchFamily="2" charset="2"/>
              </a:rPr>
              <a:t> No significant effect of Cu metallization noticeable!</a:t>
            </a:r>
          </a:p>
        </p:txBody>
      </p:sp>
      <p:pic>
        <p:nvPicPr>
          <p:cNvPr id="922630" name="Picture 6" descr="corr-al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22738" y="954088"/>
            <a:ext cx="4456112" cy="31829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May, 2009</a:t>
            </a:r>
            <a:endParaRPr lang="de-DE"/>
          </a:p>
        </p:txBody>
      </p:sp>
      <p:sp>
        <p:nvSpPr>
          <p:cNvPr id="3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Ladislav Andricek, MPI für Physik, HLL</a:t>
            </a:r>
          </a:p>
        </p:txBody>
      </p:sp>
      <p:sp>
        <p:nvSpPr>
          <p:cNvPr id="916521" name="Rectangle 41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sz="1800" dirty="0" smtClean="0"/>
              <a:t>Test  HLL </a:t>
            </a:r>
            <a:r>
              <a:rPr lang="en-US" sz="1800" dirty="0" err="1"/>
              <a:t>PiN</a:t>
            </a:r>
            <a:r>
              <a:rPr lang="en-US" sz="1800" dirty="0"/>
              <a:t> Diodes </a:t>
            </a:r>
            <a:r>
              <a:rPr lang="en-US" sz="1800" dirty="0" smtClean="0"/>
              <a:t>.... with Cu pads made at CNM</a:t>
            </a:r>
            <a:endParaRPr lang="en-US" sz="1800" dirty="0"/>
          </a:p>
        </p:txBody>
      </p:sp>
      <p:sp>
        <p:nvSpPr>
          <p:cNvPr id="41" name="Freeform 40"/>
          <p:cNvSpPr/>
          <p:nvPr/>
        </p:nvSpPr>
        <p:spPr bwMode="auto">
          <a:xfrm>
            <a:off x="4231760" y="1169691"/>
            <a:ext cx="3681596" cy="1786160"/>
          </a:xfrm>
          <a:custGeom>
            <a:avLst/>
            <a:gdLst>
              <a:gd name="connsiteX0" fmla="*/ 152400 w 3476625"/>
              <a:gd name="connsiteY0" fmla="*/ 666750 h 2219325"/>
              <a:gd name="connsiteX1" fmla="*/ 219075 w 3476625"/>
              <a:gd name="connsiteY1" fmla="*/ 561975 h 2219325"/>
              <a:gd name="connsiteX2" fmla="*/ 238125 w 3476625"/>
              <a:gd name="connsiteY2" fmla="*/ 485775 h 2219325"/>
              <a:gd name="connsiteX3" fmla="*/ 257175 w 3476625"/>
              <a:gd name="connsiteY3" fmla="*/ 447675 h 2219325"/>
              <a:gd name="connsiteX4" fmla="*/ 266700 w 3476625"/>
              <a:gd name="connsiteY4" fmla="*/ 400050 h 2219325"/>
              <a:gd name="connsiteX5" fmla="*/ 285750 w 3476625"/>
              <a:gd name="connsiteY5" fmla="*/ 371475 h 2219325"/>
              <a:gd name="connsiteX6" fmla="*/ 295275 w 3476625"/>
              <a:gd name="connsiteY6" fmla="*/ 342900 h 2219325"/>
              <a:gd name="connsiteX7" fmla="*/ 314325 w 3476625"/>
              <a:gd name="connsiteY7" fmla="*/ 314325 h 2219325"/>
              <a:gd name="connsiteX8" fmla="*/ 352425 w 3476625"/>
              <a:gd name="connsiteY8" fmla="*/ 247650 h 2219325"/>
              <a:gd name="connsiteX9" fmla="*/ 400050 w 3476625"/>
              <a:gd name="connsiteY9" fmla="*/ 133350 h 2219325"/>
              <a:gd name="connsiteX10" fmla="*/ 447675 w 3476625"/>
              <a:gd name="connsiteY10" fmla="*/ 76200 h 2219325"/>
              <a:gd name="connsiteX11" fmla="*/ 466725 w 3476625"/>
              <a:gd name="connsiteY11" fmla="*/ 38100 h 2219325"/>
              <a:gd name="connsiteX12" fmla="*/ 504825 w 3476625"/>
              <a:gd name="connsiteY12" fmla="*/ 19050 h 2219325"/>
              <a:gd name="connsiteX13" fmla="*/ 733425 w 3476625"/>
              <a:gd name="connsiteY13" fmla="*/ 28575 h 2219325"/>
              <a:gd name="connsiteX14" fmla="*/ 790575 w 3476625"/>
              <a:gd name="connsiteY14" fmla="*/ 38100 h 2219325"/>
              <a:gd name="connsiteX15" fmla="*/ 876300 w 3476625"/>
              <a:gd name="connsiteY15" fmla="*/ 47625 h 2219325"/>
              <a:gd name="connsiteX16" fmla="*/ 952500 w 3476625"/>
              <a:gd name="connsiteY16" fmla="*/ 57150 h 2219325"/>
              <a:gd name="connsiteX17" fmla="*/ 1476375 w 3476625"/>
              <a:gd name="connsiteY17" fmla="*/ 38100 h 2219325"/>
              <a:gd name="connsiteX18" fmla="*/ 1743075 w 3476625"/>
              <a:gd name="connsiteY18" fmla="*/ 0 h 2219325"/>
              <a:gd name="connsiteX19" fmla="*/ 2381250 w 3476625"/>
              <a:gd name="connsiteY19" fmla="*/ 9525 h 2219325"/>
              <a:gd name="connsiteX20" fmla="*/ 2571750 w 3476625"/>
              <a:gd name="connsiteY20" fmla="*/ 28575 h 2219325"/>
              <a:gd name="connsiteX21" fmla="*/ 2676525 w 3476625"/>
              <a:gd name="connsiteY21" fmla="*/ 38100 h 2219325"/>
              <a:gd name="connsiteX22" fmla="*/ 2771775 w 3476625"/>
              <a:gd name="connsiteY22" fmla="*/ 57150 h 2219325"/>
              <a:gd name="connsiteX23" fmla="*/ 2819400 w 3476625"/>
              <a:gd name="connsiteY23" fmla="*/ 66675 h 2219325"/>
              <a:gd name="connsiteX24" fmla="*/ 2914650 w 3476625"/>
              <a:gd name="connsiteY24" fmla="*/ 76200 h 2219325"/>
              <a:gd name="connsiteX25" fmla="*/ 2981325 w 3476625"/>
              <a:gd name="connsiteY25" fmla="*/ 85725 h 2219325"/>
              <a:gd name="connsiteX26" fmla="*/ 3143250 w 3476625"/>
              <a:gd name="connsiteY26" fmla="*/ 104775 h 2219325"/>
              <a:gd name="connsiteX27" fmla="*/ 3200400 w 3476625"/>
              <a:gd name="connsiteY27" fmla="*/ 123825 h 2219325"/>
              <a:gd name="connsiteX28" fmla="*/ 3248025 w 3476625"/>
              <a:gd name="connsiteY28" fmla="*/ 142875 h 2219325"/>
              <a:gd name="connsiteX29" fmla="*/ 3305175 w 3476625"/>
              <a:gd name="connsiteY29" fmla="*/ 152400 h 2219325"/>
              <a:gd name="connsiteX30" fmla="*/ 3333750 w 3476625"/>
              <a:gd name="connsiteY30" fmla="*/ 171450 h 2219325"/>
              <a:gd name="connsiteX31" fmla="*/ 3409950 w 3476625"/>
              <a:gd name="connsiteY31" fmla="*/ 190500 h 2219325"/>
              <a:gd name="connsiteX32" fmla="*/ 3457575 w 3476625"/>
              <a:gd name="connsiteY32" fmla="*/ 257175 h 2219325"/>
              <a:gd name="connsiteX33" fmla="*/ 3476625 w 3476625"/>
              <a:gd name="connsiteY33" fmla="*/ 285750 h 2219325"/>
              <a:gd name="connsiteX34" fmla="*/ 3457575 w 3476625"/>
              <a:gd name="connsiteY34" fmla="*/ 419100 h 2219325"/>
              <a:gd name="connsiteX35" fmla="*/ 3419475 w 3476625"/>
              <a:gd name="connsiteY35" fmla="*/ 447675 h 2219325"/>
              <a:gd name="connsiteX36" fmla="*/ 3362325 w 3476625"/>
              <a:gd name="connsiteY36" fmla="*/ 514350 h 2219325"/>
              <a:gd name="connsiteX37" fmla="*/ 3343275 w 3476625"/>
              <a:gd name="connsiteY37" fmla="*/ 552450 h 2219325"/>
              <a:gd name="connsiteX38" fmla="*/ 3324225 w 3476625"/>
              <a:gd name="connsiteY38" fmla="*/ 581025 h 2219325"/>
              <a:gd name="connsiteX39" fmla="*/ 3305175 w 3476625"/>
              <a:gd name="connsiteY39" fmla="*/ 638175 h 2219325"/>
              <a:gd name="connsiteX40" fmla="*/ 3324225 w 3476625"/>
              <a:gd name="connsiteY40" fmla="*/ 885825 h 2219325"/>
              <a:gd name="connsiteX41" fmla="*/ 3333750 w 3476625"/>
              <a:gd name="connsiteY41" fmla="*/ 933450 h 2219325"/>
              <a:gd name="connsiteX42" fmla="*/ 3352800 w 3476625"/>
              <a:gd name="connsiteY42" fmla="*/ 981075 h 2219325"/>
              <a:gd name="connsiteX43" fmla="*/ 3371850 w 3476625"/>
              <a:gd name="connsiteY43" fmla="*/ 1057275 h 2219325"/>
              <a:gd name="connsiteX44" fmla="*/ 3381375 w 3476625"/>
              <a:gd name="connsiteY44" fmla="*/ 1095375 h 2219325"/>
              <a:gd name="connsiteX45" fmla="*/ 3324225 w 3476625"/>
              <a:gd name="connsiteY45" fmla="*/ 1323975 h 2219325"/>
              <a:gd name="connsiteX46" fmla="*/ 3276600 w 3476625"/>
              <a:gd name="connsiteY46" fmla="*/ 1419225 h 2219325"/>
              <a:gd name="connsiteX47" fmla="*/ 3257550 w 3476625"/>
              <a:gd name="connsiteY47" fmla="*/ 1466850 h 2219325"/>
              <a:gd name="connsiteX48" fmla="*/ 3238500 w 3476625"/>
              <a:gd name="connsiteY48" fmla="*/ 1495425 h 2219325"/>
              <a:gd name="connsiteX49" fmla="*/ 3219450 w 3476625"/>
              <a:gd name="connsiteY49" fmla="*/ 1533525 h 2219325"/>
              <a:gd name="connsiteX50" fmla="*/ 3200400 w 3476625"/>
              <a:gd name="connsiteY50" fmla="*/ 1562100 h 2219325"/>
              <a:gd name="connsiteX51" fmla="*/ 3171825 w 3476625"/>
              <a:gd name="connsiteY51" fmla="*/ 1619250 h 2219325"/>
              <a:gd name="connsiteX52" fmla="*/ 3105150 w 3476625"/>
              <a:gd name="connsiteY52" fmla="*/ 1704975 h 2219325"/>
              <a:gd name="connsiteX53" fmla="*/ 3067050 w 3476625"/>
              <a:gd name="connsiteY53" fmla="*/ 1752600 h 2219325"/>
              <a:gd name="connsiteX54" fmla="*/ 3048000 w 3476625"/>
              <a:gd name="connsiteY54" fmla="*/ 1781175 h 2219325"/>
              <a:gd name="connsiteX55" fmla="*/ 3019425 w 3476625"/>
              <a:gd name="connsiteY55" fmla="*/ 1809750 h 2219325"/>
              <a:gd name="connsiteX56" fmla="*/ 2962275 w 3476625"/>
              <a:gd name="connsiteY56" fmla="*/ 1876425 h 2219325"/>
              <a:gd name="connsiteX57" fmla="*/ 2933700 w 3476625"/>
              <a:gd name="connsiteY57" fmla="*/ 1914525 h 2219325"/>
              <a:gd name="connsiteX58" fmla="*/ 2895600 w 3476625"/>
              <a:gd name="connsiteY58" fmla="*/ 1933575 h 2219325"/>
              <a:gd name="connsiteX59" fmla="*/ 2828925 w 3476625"/>
              <a:gd name="connsiteY59" fmla="*/ 1962150 h 2219325"/>
              <a:gd name="connsiteX60" fmla="*/ 2790825 w 3476625"/>
              <a:gd name="connsiteY60" fmla="*/ 1981200 h 2219325"/>
              <a:gd name="connsiteX61" fmla="*/ 2714625 w 3476625"/>
              <a:gd name="connsiteY61" fmla="*/ 1990725 h 2219325"/>
              <a:gd name="connsiteX62" fmla="*/ 2638425 w 3476625"/>
              <a:gd name="connsiteY62" fmla="*/ 2019300 h 2219325"/>
              <a:gd name="connsiteX63" fmla="*/ 2609850 w 3476625"/>
              <a:gd name="connsiteY63" fmla="*/ 2028825 h 2219325"/>
              <a:gd name="connsiteX64" fmla="*/ 2562225 w 3476625"/>
              <a:gd name="connsiteY64" fmla="*/ 2047875 h 2219325"/>
              <a:gd name="connsiteX65" fmla="*/ 2486025 w 3476625"/>
              <a:gd name="connsiteY65" fmla="*/ 2066925 h 2219325"/>
              <a:gd name="connsiteX66" fmla="*/ 2457450 w 3476625"/>
              <a:gd name="connsiteY66" fmla="*/ 2085975 h 2219325"/>
              <a:gd name="connsiteX67" fmla="*/ 2400300 w 3476625"/>
              <a:gd name="connsiteY67" fmla="*/ 2133600 h 2219325"/>
              <a:gd name="connsiteX68" fmla="*/ 2371725 w 3476625"/>
              <a:gd name="connsiteY68" fmla="*/ 2143125 h 2219325"/>
              <a:gd name="connsiteX69" fmla="*/ 2343150 w 3476625"/>
              <a:gd name="connsiteY69" fmla="*/ 2162175 h 2219325"/>
              <a:gd name="connsiteX70" fmla="*/ 2314575 w 3476625"/>
              <a:gd name="connsiteY70" fmla="*/ 2171700 h 2219325"/>
              <a:gd name="connsiteX71" fmla="*/ 2238375 w 3476625"/>
              <a:gd name="connsiteY71" fmla="*/ 2200275 h 2219325"/>
              <a:gd name="connsiteX72" fmla="*/ 2190750 w 3476625"/>
              <a:gd name="connsiteY72" fmla="*/ 2209800 h 2219325"/>
              <a:gd name="connsiteX73" fmla="*/ 2152650 w 3476625"/>
              <a:gd name="connsiteY73" fmla="*/ 2219325 h 2219325"/>
              <a:gd name="connsiteX74" fmla="*/ 1714500 w 3476625"/>
              <a:gd name="connsiteY74" fmla="*/ 2181225 h 2219325"/>
              <a:gd name="connsiteX75" fmla="*/ 1676400 w 3476625"/>
              <a:gd name="connsiteY75" fmla="*/ 2162175 h 2219325"/>
              <a:gd name="connsiteX76" fmla="*/ 1562100 w 3476625"/>
              <a:gd name="connsiteY76" fmla="*/ 2124075 h 2219325"/>
              <a:gd name="connsiteX77" fmla="*/ 1485900 w 3476625"/>
              <a:gd name="connsiteY77" fmla="*/ 2085975 h 2219325"/>
              <a:gd name="connsiteX78" fmla="*/ 1381125 w 3476625"/>
              <a:gd name="connsiteY78" fmla="*/ 2066925 h 2219325"/>
              <a:gd name="connsiteX79" fmla="*/ 1314450 w 3476625"/>
              <a:gd name="connsiteY79" fmla="*/ 2038350 h 2219325"/>
              <a:gd name="connsiteX80" fmla="*/ 1219200 w 3476625"/>
              <a:gd name="connsiteY80" fmla="*/ 2009775 h 2219325"/>
              <a:gd name="connsiteX81" fmla="*/ 1152525 w 3476625"/>
              <a:gd name="connsiteY81" fmla="*/ 1962150 h 2219325"/>
              <a:gd name="connsiteX82" fmla="*/ 1104900 w 3476625"/>
              <a:gd name="connsiteY82" fmla="*/ 1952625 h 2219325"/>
              <a:gd name="connsiteX83" fmla="*/ 1028700 w 3476625"/>
              <a:gd name="connsiteY83" fmla="*/ 1914525 h 2219325"/>
              <a:gd name="connsiteX84" fmla="*/ 971550 w 3476625"/>
              <a:gd name="connsiteY84" fmla="*/ 1895475 h 2219325"/>
              <a:gd name="connsiteX85" fmla="*/ 885825 w 3476625"/>
              <a:gd name="connsiteY85" fmla="*/ 1838325 h 2219325"/>
              <a:gd name="connsiteX86" fmla="*/ 809625 w 3476625"/>
              <a:gd name="connsiteY86" fmla="*/ 1790700 h 2219325"/>
              <a:gd name="connsiteX87" fmla="*/ 752475 w 3476625"/>
              <a:gd name="connsiteY87" fmla="*/ 1771650 h 2219325"/>
              <a:gd name="connsiteX88" fmla="*/ 723900 w 3476625"/>
              <a:gd name="connsiteY88" fmla="*/ 1752600 h 2219325"/>
              <a:gd name="connsiteX89" fmla="*/ 628650 w 3476625"/>
              <a:gd name="connsiteY89" fmla="*/ 1714500 h 2219325"/>
              <a:gd name="connsiteX90" fmla="*/ 533400 w 3476625"/>
              <a:gd name="connsiteY90" fmla="*/ 1724025 h 2219325"/>
              <a:gd name="connsiteX91" fmla="*/ 495300 w 3476625"/>
              <a:gd name="connsiteY91" fmla="*/ 1733550 h 2219325"/>
              <a:gd name="connsiteX92" fmla="*/ 447675 w 3476625"/>
              <a:gd name="connsiteY92" fmla="*/ 1743075 h 2219325"/>
              <a:gd name="connsiteX93" fmla="*/ 409575 w 3476625"/>
              <a:gd name="connsiteY93" fmla="*/ 1762125 h 2219325"/>
              <a:gd name="connsiteX94" fmla="*/ 314325 w 3476625"/>
              <a:gd name="connsiteY94" fmla="*/ 1781175 h 2219325"/>
              <a:gd name="connsiteX95" fmla="*/ 219075 w 3476625"/>
              <a:gd name="connsiteY95" fmla="*/ 1762125 h 2219325"/>
              <a:gd name="connsiteX96" fmla="*/ 95250 w 3476625"/>
              <a:gd name="connsiteY96" fmla="*/ 1657350 h 2219325"/>
              <a:gd name="connsiteX97" fmla="*/ 38100 w 3476625"/>
              <a:gd name="connsiteY97" fmla="*/ 1571625 h 2219325"/>
              <a:gd name="connsiteX98" fmla="*/ 0 w 3476625"/>
              <a:gd name="connsiteY98" fmla="*/ 1495425 h 2219325"/>
              <a:gd name="connsiteX99" fmla="*/ 9525 w 3476625"/>
              <a:gd name="connsiteY99" fmla="*/ 1409700 h 2219325"/>
              <a:gd name="connsiteX100" fmla="*/ 19050 w 3476625"/>
              <a:gd name="connsiteY100" fmla="*/ 1362075 h 2219325"/>
              <a:gd name="connsiteX101" fmla="*/ 85725 w 3476625"/>
              <a:gd name="connsiteY101" fmla="*/ 1276350 h 2219325"/>
              <a:gd name="connsiteX102" fmla="*/ 114300 w 3476625"/>
              <a:gd name="connsiteY102" fmla="*/ 1190625 h 2219325"/>
              <a:gd name="connsiteX103" fmla="*/ 123825 w 3476625"/>
              <a:gd name="connsiteY103" fmla="*/ 1162050 h 2219325"/>
              <a:gd name="connsiteX104" fmla="*/ 142875 w 3476625"/>
              <a:gd name="connsiteY104" fmla="*/ 1123950 h 2219325"/>
              <a:gd name="connsiteX105" fmla="*/ 161925 w 3476625"/>
              <a:gd name="connsiteY105" fmla="*/ 1038225 h 2219325"/>
              <a:gd name="connsiteX106" fmla="*/ 171450 w 3476625"/>
              <a:gd name="connsiteY106" fmla="*/ 1009650 h 2219325"/>
              <a:gd name="connsiteX107" fmla="*/ 190500 w 3476625"/>
              <a:gd name="connsiteY107" fmla="*/ 923925 h 2219325"/>
              <a:gd name="connsiteX108" fmla="*/ 200025 w 3476625"/>
              <a:gd name="connsiteY108" fmla="*/ 895350 h 2219325"/>
              <a:gd name="connsiteX109" fmla="*/ 209550 w 3476625"/>
              <a:gd name="connsiteY109" fmla="*/ 857250 h 2219325"/>
              <a:gd name="connsiteX110" fmla="*/ 228600 w 3476625"/>
              <a:gd name="connsiteY110" fmla="*/ 790575 h 2219325"/>
              <a:gd name="connsiteX111" fmla="*/ 190500 w 3476625"/>
              <a:gd name="connsiteY111" fmla="*/ 676275 h 2219325"/>
              <a:gd name="connsiteX112" fmla="*/ 152400 w 3476625"/>
              <a:gd name="connsiteY112" fmla="*/ 666750 h 2219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</a:cxnLst>
            <a:rect l="l" t="t" r="r" b="b"/>
            <a:pathLst>
              <a:path w="3476625" h="2219325">
                <a:moveTo>
                  <a:pt x="152400" y="666750"/>
                </a:moveTo>
                <a:cubicBezTo>
                  <a:pt x="157162" y="647700"/>
                  <a:pt x="210956" y="602568"/>
                  <a:pt x="219075" y="561975"/>
                </a:cubicBezTo>
                <a:cubicBezTo>
                  <a:pt x="224666" y="534022"/>
                  <a:pt x="227142" y="511403"/>
                  <a:pt x="238125" y="485775"/>
                </a:cubicBezTo>
                <a:cubicBezTo>
                  <a:pt x="243718" y="472724"/>
                  <a:pt x="250825" y="460375"/>
                  <a:pt x="257175" y="447675"/>
                </a:cubicBezTo>
                <a:cubicBezTo>
                  <a:pt x="260350" y="431800"/>
                  <a:pt x="261016" y="415209"/>
                  <a:pt x="266700" y="400050"/>
                </a:cubicBezTo>
                <a:cubicBezTo>
                  <a:pt x="270720" y="389331"/>
                  <a:pt x="280630" y="381714"/>
                  <a:pt x="285750" y="371475"/>
                </a:cubicBezTo>
                <a:cubicBezTo>
                  <a:pt x="290240" y="362495"/>
                  <a:pt x="290785" y="351880"/>
                  <a:pt x="295275" y="342900"/>
                </a:cubicBezTo>
                <a:cubicBezTo>
                  <a:pt x="300395" y="332661"/>
                  <a:pt x="308645" y="324264"/>
                  <a:pt x="314325" y="314325"/>
                </a:cubicBezTo>
                <a:cubicBezTo>
                  <a:pt x="362664" y="229732"/>
                  <a:pt x="306013" y="317268"/>
                  <a:pt x="352425" y="247650"/>
                </a:cubicBezTo>
                <a:cubicBezTo>
                  <a:pt x="368838" y="182000"/>
                  <a:pt x="356096" y="221259"/>
                  <a:pt x="400050" y="133350"/>
                </a:cubicBezTo>
                <a:cubicBezTo>
                  <a:pt x="424220" y="85011"/>
                  <a:pt x="407286" y="103126"/>
                  <a:pt x="447675" y="76200"/>
                </a:cubicBezTo>
                <a:cubicBezTo>
                  <a:pt x="454025" y="63500"/>
                  <a:pt x="456685" y="48140"/>
                  <a:pt x="466725" y="38100"/>
                </a:cubicBezTo>
                <a:cubicBezTo>
                  <a:pt x="476765" y="28060"/>
                  <a:pt x="490635" y="19557"/>
                  <a:pt x="504825" y="19050"/>
                </a:cubicBezTo>
                <a:lnTo>
                  <a:pt x="733425" y="28575"/>
                </a:lnTo>
                <a:cubicBezTo>
                  <a:pt x="752475" y="31750"/>
                  <a:pt x="771432" y="35548"/>
                  <a:pt x="790575" y="38100"/>
                </a:cubicBezTo>
                <a:cubicBezTo>
                  <a:pt x="819074" y="41900"/>
                  <a:pt x="847746" y="44266"/>
                  <a:pt x="876300" y="47625"/>
                </a:cubicBezTo>
                <a:lnTo>
                  <a:pt x="952500" y="57150"/>
                </a:lnTo>
                <a:cubicBezTo>
                  <a:pt x="1127125" y="50800"/>
                  <a:pt x="1302089" y="50699"/>
                  <a:pt x="1476375" y="38100"/>
                </a:cubicBezTo>
                <a:cubicBezTo>
                  <a:pt x="1565944" y="31625"/>
                  <a:pt x="1743075" y="0"/>
                  <a:pt x="1743075" y="0"/>
                </a:cubicBezTo>
                <a:lnTo>
                  <a:pt x="2381250" y="9525"/>
                </a:lnTo>
                <a:cubicBezTo>
                  <a:pt x="2580160" y="14436"/>
                  <a:pt x="2450579" y="14320"/>
                  <a:pt x="2571750" y="28575"/>
                </a:cubicBezTo>
                <a:cubicBezTo>
                  <a:pt x="2606579" y="32673"/>
                  <a:pt x="2641600" y="34925"/>
                  <a:pt x="2676525" y="38100"/>
                </a:cubicBezTo>
                <a:cubicBezTo>
                  <a:pt x="2743915" y="54947"/>
                  <a:pt x="2686143" y="41581"/>
                  <a:pt x="2771775" y="57150"/>
                </a:cubicBezTo>
                <a:cubicBezTo>
                  <a:pt x="2787703" y="60046"/>
                  <a:pt x="2803353" y="64535"/>
                  <a:pt x="2819400" y="66675"/>
                </a:cubicBezTo>
                <a:cubicBezTo>
                  <a:pt x="2851028" y="70892"/>
                  <a:pt x="2882960" y="72472"/>
                  <a:pt x="2914650" y="76200"/>
                </a:cubicBezTo>
                <a:cubicBezTo>
                  <a:pt x="2936947" y="78823"/>
                  <a:pt x="2959071" y="82758"/>
                  <a:pt x="2981325" y="85725"/>
                </a:cubicBezTo>
                <a:cubicBezTo>
                  <a:pt x="3046781" y="94452"/>
                  <a:pt x="3076195" y="97324"/>
                  <a:pt x="3143250" y="104775"/>
                </a:cubicBezTo>
                <a:cubicBezTo>
                  <a:pt x="3162300" y="111125"/>
                  <a:pt x="3181529" y="116963"/>
                  <a:pt x="3200400" y="123825"/>
                </a:cubicBezTo>
                <a:cubicBezTo>
                  <a:pt x="3216468" y="129668"/>
                  <a:pt x="3231530" y="138376"/>
                  <a:pt x="3248025" y="142875"/>
                </a:cubicBezTo>
                <a:cubicBezTo>
                  <a:pt x="3266657" y="147957"/>
                  <a:pt x="3286125" y="149225"/>
                  <a:pt x="3305175" y="152400"/>
                </a:cubicBezTo>
                <a:cubicBezTo>
                  <a:pt x="3314700" y="158750"/>
                  <a:pt x="3322992" y="167538"/>
                  <a:pt x="3333750" y="171450"/>
                </a:cubicBezTo>
                <a:cubicBezTo>
                  <a:pt x="3358355" y="180397"/>
                  <a:pt x="3409950" y="190500"/>
                  <a:pt x="3409950" y="190500"/>
                </a:cubicBezTo>
                <a:cubicBezTo>
                  <a:pt x="3454845" y="257843"/>
                  <a:pt x="3398502" y="174473"/>
                  <a:pt x="3457575" y="257175"/>
                </a:cubicBezTo>
                <a:cubicBezTo>
                  <a:pt x="3464229" y="266490"/>
                  <a:pt x="3470275" y="276225"/>
                  <a:pt x="3476625" y="285750"/>
                </a:cubicBezTo>
                <a:cubicBezTo>
                  <a:pt x="3470275" y="330200"/>
                  <a:pt x="3472519" y="376759"/>
                  <a:pt x="3457575" y="419100"/>
                </a:cubicBezTo>
                <a:cubicBezTo>
                  <a:pt x="3452291" y="434070"/>
                  <a:pt x="3429000" y="434975"/>
                  <a:pt x="3419475" y="447675"/>
                </a:cubicBezTo>
                <a:cubicBezTo>
                  <a:pt x="3361099" y="525510"/>
                  <a:pt x="3443997" y="473514"/>
                  <a:pt x="3362325" y="514350"/>
                </a:cubicBezTo>
                <a:cubicBezTo>
                  <a:pt x="3355975" y="527050"/>
                  <a:pt x="3350320" y="540122"/>
                  <a:pt x="3343275" y="552450"/>
                </a:cubicBezTo>
                <a:cubicBezTo>
                  <a:pt x="3337595" y="562389"/>
                  <a:pt x="3328874" y="570564"/>
                  <a:pt x="3324225" y="581025"/>
                </a:cubicBezTo>
                <a:cubicBezTo>
                  <a:pt x="3316070" y="599375"/>
                  <a:pt x="3311525" y="619125"/>
                  <a:pt x="3305175" y="638175"/>
                </a:cubicBezTo>
                <a:cubicBezTo>
                  <a:pt x="3319336" y="949718"/>
                  <a:pt x="3296985" y="763244"/>
                  <a:pt x="3324225" y="885825"/>
                </a:cubicBezTo>
                <a:cubicBezTo>
                  <a:pt x="3327737" y="901629"/>
                  <a:pt x="3329098" y="917943"/>
                  <a:pt x="3333750" y="933450"/>
                </a:cubicBezTo>
                <a:cubicBezTo>
                  <a:pt x="3338663" y="949827"/>
                  <a:pt x="3347772" y="964733"/>
                  <a:pt x="3352800" y="981075"/>
                </a:cubicBezTo>
                <a:cubicBezTo>
                  <a:pt x="3360500" y="1006099"/>
                  <a:pt x="3365500" y="1031875"/>
                  <a:pt x="3371850" y="1057275"/>
                </a:cubicBezTo>
                <a:lnTo>
                  <a:pt x="3381375" y="1095375"/>
                </a:lnTo>
                <a:cubicBezTo>
                  <a:pt x="3331527" y="1394462"/>
                  <a:pt x="3399697" y="1022088"/>
                  <a:pt x="3324225" y="1323975"/>
                </a:cubicBezTo>
                <a:cubicBezTo>
                  <a:pt x="3302399" y="1411281"/>
                  <a:pt x="3326960" y="1385652"/>
                  <a:pt x="3276600" y="1419225"/>
                </a:cubicBezTo>
                <a:cubicBezTo>
                  <a:pt x="3270250" y="1435100"/>
                  <a:pt x="3265196" y="1451557"/>
                  <a:pt x="3257550" y="1466850"/>
                </a:cubicBezTo>
                <a:cubicBezTo>
                  <a:pt x="3252430" y="1477089"/>
                  <a:pt x="3244180" y="1485486"/>
                  <a:pt x="3238500" y="1495425"/>
                </a:cubicBezTo>
                <a:cubicBezTo>
                  <a:pt x="3231455" y="1507753"/>
                  <a:pt x="3226495" y="1521197"/>
                  <a:pt x="3219450" y="1533525"/>
                </a:cubicBezTo>
                <a:cubicBezTo>
                  <a:pt x="3213770" y="1543464"/>
                  <a:pt x="3205520" y="1551861"/>
                  <a:pt x="3200400" y="1562100"/>
                </a:cubicBezTo>
                <a:cubicBezTo>
                  <a:pt x="3180118" y="1602664"/>
                  <a:pt x="3204582" y="1581034"/>
                  <a:pt x="3171825" y="1619250"/>
                </a:cubicBezTo>
                <a:cubicBezTo>
                  <a:pt x="3103571" y="1698880"/>
                  <a:pt x="3160554" y="1612634"/>
                  <a:pt x="3105150" y="1704975"/>
                </a:cubicBezTo>
                <a:cubicBezTo>
                  <a:pt x="3085395" y="1783994"/>
                  <a:pt x="3114022" y="1715022"/>
                  <a:pt x="3067050" y="1752600"/>
                </a:cubicBezTo>
                <a:cubicBezTo>
                  <a:pt x="3058111" y="1759751"/>
                  <a:pt x="3055329" y="1772381"/>
                  <a:pt x="3048000" y="1781175"/>
                </a:cubicBezTo>
                <a:cubicBezTo>
                  <a:pt x="3039376" y="1791523"/>
                  <a:pt x="3028436" y="1799738"/>
                  <a:pt x="3019425" y="1809750"/>
                </a:cubicBezTo>
                <a:cubicBezTo>
                  <a:pt x="2999843" y="1831508"/>
                  <a:pt x="2980811" y="1853770"/>
                  <a:pt x="2962275" y="1876425"/>
                </a:cubicBezTo>
                <a:cubicBezTo>
                  <a:pt x="2952222" y="1888712"/>
                  <a:pt x="2945753" y="1904194"/>
                  <a:pt x="2933700" y="1914525"/>
                </a:cubicBezTo>
                <a:cubicBezTo>
                  <a:pt x="2922919" y="1923766"/>
                  <a:pt x="2907928" y="1926530"/>
                  <a:pt x="2895600" y="1933575"/>
                </a:cubicBezTo>
                <a:cubicBezTo>
                  <a:pt x="2809615" y="1982709"/>
                  <a:pt x="2931326" y="1923750"/>
                  <a:pt x="2828925" y="1962150"/>
                </a:cubicBezTo>
                <a:cubicBezTo>
                  <a:pt x="2815630" y="1967136"/>
                  <a:pt x="2804600" y="1977756"/>
                  <a:pt x="2790825" y="1981200"/>
                </a:cubicBezTo>
                <a:cubicBezTo>
                  <a:pt x="2765992" y="1987408"/>
                  <a:pt x="2740025" y="1987550"/>
                  <a:pt x="2714625" y="1990725"/>
                </a:cubicBezTo>
                <a:cubicBezTo>
                  <a:pt x="2649765" y="2012345"/>
                  <a:pt x="2729540" y="1985132"/>
                  <a:pt x="2638425" y="2019300"/>
                </a:cubicBezTo>
                <a:cubicBezTo>
                  <a:pt x="2629024" y="2022825"/>
                  <a:pt x="2619251" y="2025300"/>
                  <a:pt x="2609850" y="2028825"/>
                </a:cubicBezTo>
                <a:cubicBezTo>
                  <a:pt x="2593841" y="2034828"/>
                  <a:pt x="2578567" y="2042847"/>
                  <a:pt x="2562225" y="2047875"/>
                </a:cubicBezTo>
                <a:cubicBezTo>
                  <a:pt x="2537201" y="2055575"/>
                  <a:pt x="2486025" y="2066925"/>
                  <a:pt x="2486025" y="2066925"/>
                </a:cubicBezTo>
                <a:cubicBezTo>
                  <a:pt x="2476500" y="2073275"/>
                  <a:pt x="2466244" y="2078646"/>
                  <a:pt x="2457450" y="2085975"/>
                </a:cubicBezTo>
                <a:cubicBezTo>
                  <a:pt x="2425852" y="2112307"/>
                  <a:pt x="2435773" y="2115863"/>
                  <a:pt x="2400300" y="2133600"/>
                </a:cubicBezTo>
                <a:cubicBezTo>
                  <a:pt x="2391320" y="2138090"/>
                  <a:pt x="2380705" y="2138635"/>
                  <a:pt x="2371725" y="2143125"/>
                </a:cubicBezTo>
                <a:cubicBezTo>
                  <a:pt x="2361486" y="2148245"/>
                  <a:pt x="2353389" y="2157055"/>
                  <a:pt x="2343150" y="2162175"/>
                </a:cubicBezTo>
                <a:cubicBezTo>
                  <a:pt x="2334170" y="2166665"/>
                  <a:pt x="2323976" y="2168175"/>
                  <a:pt x="2314575" y="2171700"/>
                </a:cubicBezTo>
                <a:cubicBezTo>
                  <a:pt x="2297094" y="2178255"/>
                  <a:pt x="2259995" y="2194870"/>
                  <a:pt x="2238375" y="2200275"/>
                </a:cubicBezTo>
                <a:cubicBezTo>
                  <a:pt x="2222669" y="2204202"/>
                  <a:pt x="2206554" y="2206288"/>
                  <a:pt x="2190750" y="2209800"/>
                </a:cubicBezTo>
                <a:cubicBezTo>
                  <a:pt x="2177971" y="2212640"/>
                  <a:pt x="2165350" y="2216150"/>
                  <a:pt x="2152650" y="2219325"/>
                </a:cubicBezTo>
                <a:cubicBezTo>
                  <a:pt x="2059895" y="2213869"/>
                  <a:pt x="1839147" y="2212387"/>
                  <a:pt x="1714500" y="2181225"/>
                </a:cubicBezTo>
                <a:cubicBezTo>
                  <a:pt x="1700725" y="2177781"/>
                  <a:pt x="1689744" y="2167027"/>
                  <a:pt x="1676400" y="2162175"/>
                </a:cubicBezTo>
                <a:cubicBezTo>
                  <a:pt x="1585838" y="2129244"/>
                  <a:pt x="1636694" y="2158503"/>
                  <a:pt x="1562100" y="2124075"/>
                </a:cubicBezTo>
                <a:cubicBezTo>
                  <a:pt x="1536316" y="2112175"/>
                  <a:pt x="1513840" y="2091055"/>
                  <a:pt x="1485900" y="2085975"/>
                </a:cubicBezTo>
                <a:lnTo>
                  <a:pt x="1381125" y="2066925"/>
                </a:lnTo>
                <a:cubicBezTo>
                  <a:pt x="1358900" y="2057400"/>
                  <a:pt x="1337252" y="2046398"/>
                  <a:pt x="1314450" y="2038350"/>
                </a:cubicBezTo>
                <a:cubicBezTo>
                  <a:pt x="1283192" y="2027318"/>
                  <a:pt x="1249193" y="2023889"/>
                  <a:pt x="1219200" y="2009775"/>
                </a:cubicBezTo>
                <a:cubicBezTo>
                  <a:pt x="1194487" y="1998145"/>
                  <a:pt x="1176954" y="1974364"/>
                  <a:pt x="1152525" y="1962150"/>
                </a:cubicBezTo>
                <a:cubicBezTo>
                  <a:pt x="1138045" y="1954910"/>
                  <a:pt x="1120407" y="1957277"/>
                  <a:pt x="1104900" y="1952625"/>
                </a:cubicBezTo>
                <a:cubicBezTo>
                  <a:pt x="988626" y="1917743"/>
                  <a:pt x="1110347" y="1950813"/>
                  <a:pt x="1028700" y="1914525"/>
                </a:cubicBezTo>
                <a:cubicBezTo>
                  <a:pt x="1010350" y="1906370"/>
                  <a:pt x="990600" y="1901825"/>
                  <a:pt x="971550" y="1895475"/>
                </a:cubicBezTo>
                <a:cubicBezTo>
                  <a:pt x="912638" y="1851291"/>
                  <a:pt x="954061" y="1880317"/>
                  <a:pt x="885825" y="1838325"/>
                </a:cubicBezTo>
                <a:cubicBezTo>
                  <a:pt x="860315" y="1822627"/>
                  <a:pt x="838041" y="1800172"/>
                  <a:pt x="809625" y="1790700"/>
                </a:cubicBezTo>
                <a:cubicBezTo>
                  <a:pt x="790575" y="1784350"/>
                  <a:pt x="770825" y="1779805"/>
                  <a:pt x="752475" y="1771650"/>
                </a:cubicBezTo>
                <a:cubicBezTo>
                  <a:pt x="742014" y="1767001"/>
                  <a:pt x="734294" y="1757397"/>
                  <a:pt x="723900" y="1752600"/>
                </a:cubicBezTo>
                <a:cubicBezTo>
                  <a:pt x="692852" y="1738270"/>
                  <a:pt x="628650" y="1714500"/>
                  <a:pt x="628650" y="1714500"/>
                </a:cubicBezTo>
                <a:cubicBezTo>
                  <a:pt x="596900" y="1717675"/>
                  <a:pt x="564988" y="1719512"/>
                  <a:pt x="533400" y="1724025"/>
                </a:cubicBezTo>
                <a:cubicBezTo>
                  <a:pt x="520441" y="1725876"/>
                  <a:pt x="508079" y="1730710"/>
                  <a:pt x="495300" y="1733550"/>
                </a:cubicBezTo>
                <a:cubicBezTo>
                  <a:pt x="479496" y="1737062"/>
                  <a:pt x="463550" y="1739900"/>
                  <a:pt x="447675" y="1743075"/>
                </a:cubicBezTo>
                <a:cubicBezTo>
                  <a:pt x="434975" y="1749425"/>
                  <a:pt x="423228" y="1758224"/>
                  <a:pt x="409575" y="1762125"/>
                </a:cubicBezTo>
                <a:cubicBezTo>
                  <a:pt x="378442" y="1771020"/>
                  <a:pt x="314325" y="1781175"/>
                  <a:pt x="314325" y="1781175"/>
                </a:cubicBezTo>
                <a:cubicBezTo>
                  <a:pt x="282575" y="1774825"/>
                  <a:pt x="250208" y="1771020"/>
                  <a:pt x="219075" y="1762125"/>
                </a:cubicBezTo>
                <a:cubicBezTo>
                  <a:pt x="171787" y="1748614"/>
                  <a:pt x="114293" y="1685915"/>
                  <a:pt x="95250" y="1657350"/>
                </a:cubicBezTo>
                <a:cubicBezTo>
                  <a:pt x="76200" y="1628775"/>
                  <a:pt x="53459" y="1602342"/>
                  <a:pt x="38100" y="1571625"/>
                </a:cubicBezTo>
                <a:lnTo>
                  <a:pt x="0" y="1495425"/>
                </a:lnTo>
                <a:cubicBezTo>
                  <a:pt x="3175" y="1466850"/>
                  <a:pt x="5459" y="1438162"/>
                  <a:pt x="9525" y="1409700"/>
                </a:cubicBezTo>
                <a:cubicBezTo>
                  <a:pt x="11815" y="1393673"/>
                  <a:pt x="11810" y="1376555"/>
                  <a:pt x="19050" y="1362075"/>
                </a:cubicBezTo>
                <a:cubicBezTo>
                  <a:pt x="68360" y="1263454"/>
                  <a:pt x="32426" y="1436246"/>
                  <a:pt x="85725" y="1276350"/>
                </a:cubicBezTo>
                <a:lnTo>
                  <a:pt x="114300" y="1190625"/>
                </a:lnTo>
                <a:cubicBezTo>
                  <a:pt x="117475" y="1181100"/>
                  <a:pt x="119335" y="1171030"/>
                  <a:pt x="123825" y="1162050"/>
                </a:cubicBezTo>
                <a:lnTo>
                  <a:pt x="142875" y="1123950"/>
                </a:lnTo>
                <a:cubicBezTo>
                  <a:pt x="149422" y="1091214"/>
                  <a:pt x="152957" y="1069612"/>
                  <a:pt x="161925" y="1038225"/>
                </a:cubicBezTo>
                <a:cubicBezTo>
                  <a:pt x="164683" y="1028571"/>
                  <a:pt x="169015" y="1019390"/>
                  <a:pt x="171450" y="1009650"/>
                </a:cubicBezTo>
                <a:cubicBezTo>
                  <a:pt x="191092" y="931084"/>
                  <a:pt x="170944" y="992371"/>
                  <a:pt x="190500" y="923925"/>
                </a:cubicBezTo>
                <a:cubicBezTo>
                  <a:pt x="193258" y="914271"/>
                  <a:pt x="197267" y="905004"/>
                  <a:pt x="200025" y="895350"/>
                </a:cubicBezTo>
                <a:cubicBezTo>
                  <a:pt x="203621" y="882763"/>
                  <a:pt x="205954" y="869837"/>
                  <a:pt x="209550" y="857250"/>
                </a:cubicBezTo>
                <a:cubicBezTo>
                  <a:pt x="236879" y="761597"/>
                  <a:pt x="198823" y="909682"/>
                  <a:pt x="228600" y="790575"/>
                </a:cubicBezTo>
                <a:cubicBezTo>
                  <a:pt x="222311" y="765419"/>
                  <a:pt x="212471" y="702640"/>
                  <a:pt x="190500" y="676275"/>
                </a:cubicBezTo>
                <a:cubicBezTo>
                  <a:pt x="183171" y="667481"/>
                  <a:pt x="147638" y="685800"/>
                  <a:pt x="152400" y="666750"/>
                </a:cubicBezTo>
                <a:close/>
              </a:path>
            </a:pathLst>
          </a:custGeom>
          <a:solidFill>
            <a:srgbClr val="FFC000">
              <a:alpha val="27000"/>
            </a:srgb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42" name="Octagon 41"/>
          <p:cNvSpPr/>
          <p:nvPr/>
        </p:nvSpPr>
        <p:spPr bwMode="auto">
          <a:xfrm>
            <a:off x="4853173" y="1600199"/>
            <a:ext cx="704850" cy="723901"/>
          </a:xfrm>
          <a:prstGeom prst="octagon">
            <a:avLst/>
          </a:prstGeom>
          <a:solidFill>
            <a:srgbClr val="FFC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44" name="Octagon 43"/>
          <p:cNvSpPr/>
          <p:nvPr/>
        </p:nvSpPr>
        <p:spPr bwMode="auto">
          <a:xfrm>
            <a:off x="6712929" y="1600199"/>
            <a:ext cx="704850" cy="723901"/>
          </a:xfrm>
          <a:prstGeom prst="octagon">
            <a:avLst/>
          </a:prstGeom>
          <a:solidFill>
            <a:srgbClr val="FFC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48" name="Rectangle 47"/>
          <p:cNvSpPr/>
          <p:nvPr/>
        </p:nvSpPr>
        <p:spPr bwMode="auto">
          <a:xfrm>
            <a:off x="5560402" y="1862136"/>
            <a:ext cx="1152525" cy="200026"/>
          </a:xfrm>
          <a:prstGeom prst="rect">
            <a:avLst/>
          </a:prstGeom>
          <a:solidFill>
            <a:srgbClr val="FFC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50" name="Octagon 49"/>
          <p:cNvSpPr>
            <a:spLocks noChangeAspect="1"/>
          </p:cNvSpPr>
          <p:nvPr/>
        </p:nvSpPr>
        <p:spPr bwMode="auto">
          <a:xfrm>
            <a:off x="5029393" y="1781183"/>
            <a:ext cx="352421" cy="361951"/>
          </a:xfrm>
          <a:prstGeom prst="octagon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51" name="Octagon 50"/>
          <p:cNvSpPr>
            <a:spLocks noChangeAspect="1"/>
          </p:cNvSpPr>
          <p:nvPr/>
        </p:nvSpPr>
        <p:spPr bwMode="auto">
          <a:xfrm>
            <a:off x="6882006" y="1771658"/>
            <a:ext cx="352421" cy="361951"/>
          </a:xfrm>
          <a:prstGeom prst="octagon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52" name="Octagon 51"/>
          <p:cNvSpPr>
            <a:spLocks noChangeAspect="1"/>
          </p:cNvSpPr>
          <p:nvPr/>
        </p:nvSpPr>
        <p:spPr bwMode="auto">
          <a:xfrm>
            <a:off x="5139320" y="1895483"/>
            <a:ext cx="146531" cy="150492"/>
          </a:xfrm>
          <a:prstGeom prst="octagon">
            <a:avLst/>
          </a:prstGeom>
          <a:solidFill>
            <a:srgbClr val="92D05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53" name="Octagon 52"/>
          <p:cNvSpPr>
            <a:spLocks noChangeAspect="1"/>
          </p:cNvSpPr>
          <p:nvPr/>
        </p:nvSpPr>
        <p:spPr bwMode="auto">
          <a:xfrm>
            <a:off x="6991933" y="1885958"/>
            <a:ext cx="146531" cy="150492"/>
          </a:xfrm>
          <a:prstGeom prst="octagon">
            <a:avLst/>
          </a:prstGeom>
          <a:solidFill>
            <a:srgbClr val="92D05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54" name="Rectangle 53"/>
          <p:cNvSpPr/>
          <p:nvPr/>
        </p:nvSpPr>
        <p:spPr bwMode="auto">
          <a:xfrm>
            <a:off x="6579578" y="1869281"/>
            <a:ext cx="285749" cy="185737"/>
          </a:xfrm>
          <a:prstGeom prst="rect">
            <a:avLst/>
          </a:prstGeom>
          <a:solidFill>
            <a:srgbClr val="FFC0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55" name="Rectangle 54"/>
          <p:cNvSpPr/>
          <p:nvPr/>
        </p:nvSpPr>
        <p:spPr bwMode="auto">
          <a:xfrm>
            <a:off x="5434196" y="1871662"/>
            <a:ext cx="285749" cy="185737"/>
          </a:xfrm>
          <a:prstGeom prst="rect">
            <a:avLst/>
          </a:prstGeom>
          <a:solidFill>
            <a:srgbClr val="FFC0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56" name="Text Box 32"/>
          <p:cNvSpPr txBox="1">
            <a:spLocks noChangeArrowheads="1"/>
          </p:cNvSpPr>
          <p:nvPr/>
        </p:nvSpPr>
        <p:spPr bwMode="auto">
          <a:xfrm>
            <a:off x="5493684" y="1843420"/>
            <a:ext cx="331788" cy="2444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000" dirty="0"/>
              <a:t>Cu</a:t>
            </a:r>
          </a:p>
        </p:txBody>
      </p:sp>
      <p:sp>
        <p:nvSpPr>
          <p:cNvPr id="57" name="Text Box 28"/>
          <p:cNvSpPr txBox="1">
            <a:spLocks noChangeArrowheads="1"/>
          </p:cNvSpPr>
          <p:nvPr/>
        </p:nvSpPr>
        <p:spPr bwMode="auto">
          <a:xfrm>
            <a:off x="5864214" y="1567948"/>
            <a:ext cx="409575" cy="2444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000" dirty="0"/>
              <a:t>BCB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3274828" y="3189768"/>
            <a:ext cx="2604977" cy="520996"/>
          </a:xfrm>
          <a:prstGeom prst="rect">
            <a:avLst/>
          </a:prstGeom>
          <a:solidFill>
            <a:srgbClr val="C9DBD8"/>
          </a:solidFill>
          <a:ln>
            <a:solidFill>
              <a:schemeClr val="tx1"/>
            </a:solidFill>
          </a:ln>
        </p:spPr>
        <p:txBody>
          <a:bodyPr wrap="none" rtlCol="0">
            <a:noAutofit/>
          </a:bodyPr>
          <a:lstStyle/>
          <a:p>
            <a:r>
              <a:rPr lang="en-US" sz="1200" dirty="0" smtClean="0"/>
              <a:t>6 Wafers </a:t>
            </a:r>
          </a:p>
          <a:p>
            <a:r>
              <a:rPr lang="en-US" sz="1200" dirty="0" smtClean="0"/>
              <a:t>processed in the HLL R&amp;D Lab</a:t>
            </a:r>
            <a:endParaRPr lang="en-US" sz="1200" dirty="0"/>
          </a:p>
        </p:txBody>
      </p:sp>
      <p:sp>
        <p:nvSpPr>
          <p:cNvPr id="59" name="TextBox 58"/>
          <p:cNvSpPr txBox="1"/>
          <p:nvPr/>
        </p:nvSpPr>
        <p:spPr>
          <a:xfrm>
            <a:off x="1056924" y="4394791"/>
            <a:ext cx="2692980" cy="646331"/>
          </a:xfrm>
          <a:prstGeom prst="rect">
            <a:avLst/>
          </a:prstGeom>
          <a:solidFill>
            <a:srgbClr val="C9DBD8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 smtClean="0"/>
              <a:t>3 SOI Wafers, </a:t>
            </a:r>
          </a:p>
          <a:p>
            <a:r>
              <a:rPr lang="en-US" sz="1200" dirty="0" smtClean="0"/>
              <a:t>50 micron top layer</a:t>
            </a:r>
          </a:p>
          <a:p>
            <a:r>
              <a:rPr lang="de-DE" sz="1200" dirty="0" smtClean="0"/>
              <a:t>Handle </a:t>
            </a:r>
            <a:r>
              <a:rPr lang="de-DE" sz="1200" dirty="0" err="1" smtClean="0"/>
              <a:t>wafer</a:t>
            </a:r>
            <a:r>
              <a:rPr lang="de-DE" sz="1200" dirty="0" smtClean="0"/>
              <a:t> as back </a:t>
            </a:r>
            <a:r>
              <a:rPr lang="de-DE" sz="1200" dirty="0" err="1" smtClean="0"/>
              <a:t>side</a:t>
            </a:r>
            <a:r>
              <a:rPr lang="de-DE" sz="1200" dirty="0" smtClean="0"/>
              <a:t> </a:t>
            </a:r>
            <a:r>
              <a:rPr lang="de-DE" sz="1200" dirty="0" err="1" smtClean="0"/>
              <a:t>protection</a:t>
            </a:r>
            <a:endParaRPr lang="en-US" sz="1200" dirty="0"/>
          </a:p>
        </p:txBody>
      </p:sp>
      <p:sp>
        <p:nvSpPr>
          <p:cNvPr id="60" name="TextBox 59"/>
          <p:cNvSpPr txBox="1"/>
          <p:nvPr/>
        </p:nvSpPr>
        <p:spPr>
          <a:xfrm>
            <a:off x="6255255" y="4440862"/>
            <a:ext cx="1830181" cy="461665"/>
          </a:xfrm>
          <a:prstGeom prst="rect">
            <a:avLst/>
          </a:prstGeom>
          <a:solidFill>
            <a:srgbClr val="C9DBD8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 smtClean="0"/>
              <a:t>3 std. </a:t>
            </a:r>
            <a:r>
              <a:rPr lang="en-US" sz="1200" dirty="0" err="1" smtClean="0"/>
              <a:t>HiRes</a:t>
            </a:r>
            <a:r>
              <a:rPr lang="en-US" sz="1200" dirty="0" smtClean="0"/>
              <a:t> Wafers</a:t>
            </a:r>
          </a:p>
          <a:p>
            <a:r>
              <a:rPr lang="de-DE" sz="1200" dirty="0" smtClean="0"/>
              <a:t>No back </a:t>
            </a:r>
            <a:r>
              <a:rPr lang="de-DE" sz="1200" dirty="0" err="1" smtClean="0"/>
              <a:t>side</a:t>
            </a:r>
            <a:r>
              <a:rPr lang="de-DE" sz="1200" dirty="0" smtClean="0"/>
              <a:t> </a:t>
            </a:r>
            <a:r>
              <a:rPr lang="de-DE" sz="1200" dirty="0" err="1" smtClean="0"/>
              <a:t>protection</a:t>
            </a:r>
            <a:r>
              <a:rPr lang="de-DE" sz="1200" dirty="0" smtClean="0"/>
              <a:t> 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730103" y="5472223"/>
            <a:ext cx="3346622" cy="461665"/>
          </a:xfrm>
          <a:prstGeom prst="rect">
            <a:avLst/>
          </a:prstGeom>
          <a:solidFill>
            <a:srgbClr val="C9DBD8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de-DE" sz="1200" dirty="0" smtClean="0"/>
              <a:t>1 </a:t>
            </a:r>
            <a:r>
              <a:rPr lang="de-DE" sz="1200" dirty="0" err="1" smtClean="0"/>
              <a:t>Wafer</a:t>
            </a:r>
            <a:r>
              <a:rPr lang="de-DE" sz="1200" dirty="0" smtClean="0"/>
              <a:t>: Minimal </a:t>
            </a:r>
            <a:r>
              <a:rPr lang="de-DE" sz="1200" dirty="0" err="1" smtClean="0"/>
              <a:t>contact</a:t>
            </a:r>
            <a:r>
              <a:rPr lang="de-DE" sz="1200" dirty="0" smtClean="0"/>
              <a:t> </a:t>
            </a:r>
            <a:r>
              <a:rPr lang="de-DE" sz="1200" dirty="0" err="1" smtClean="0"/>
              <a:t>openings</a:t>
            </a:r>
            <a:r>
              <a:rPr lang="de-DE" sz="1200" dirty="0" smtClean="0"/>
              <a:t> on </a:t>
            </a:r>
            <a:r>
              <a:rPr lang="de-DE" sz="1200" dirty="0" err="1" smtClean="0"/>
              <a:t>top</a:t>
            </a:r>
            <a:r>
              <a:rPr lang="de-DE" sz="1200" dirty="0" smtClean="0"/>
              <a:t> </a:t>
            </a:r>
            <a:r>
              <a:rPr lang="de-DE" sz="1200" dirty="0" err="1" smtClean="0"/>
              <a:t>side</a:t>
            </a:r>
            <a:endParaRPr lang="de-DE" sz="1200" dirty="0" smtClean="0"/>
          </a:p>
          <a:p>
            <a:r>
              <a:rPr lang="de-DE" sz="1200" dirty="0" smtClean="0"/>
              <a:t>Oxide as additional </a:t>
            </a:r>
            <a:r>
              <a:rPr lang="de-DE" sz="1200" dirty="0" err="1" smtClean="0"/>
              <a:t>barrier</a:t>
            </a:r>
            <a:r>
              <a:rPr lang="de-DE" sz="1200" dirty="0" smtClean="0"/>
              <a:t> </a:t>
            </a:r>
            <a:r>
              <a:rPr lang="de-DE" sz="1200" dirty="0" err="1" smtClean="0"/>
              <a:t>against</a:t>
            </a:r>
            <a:r>
              <a:rPr lang="de-DE" sz="1200" dirty="0" smtClean="0"/>
              <a:t> Cu</a:t>
            </a:r>
            <a:endParaRPr lang="en-US" sz="1200" dirty="0"/>
          </a:p>
        </p:txBody>
      </p:sp>
      <p:sp>
        <p:nvSpPr>
          <p:cNvPr id="62" name="TextBox 61"/>
          <p:cNvSpPr txBox="1"/>
          <p:nvPr/>
        </p:nvSpPr>
        <p:spPr>
          <a:xfrm>
            <a:off x="766556" y="6028660"/>
            <a:ext cx="3273717" cy="461665"/>
          </a:xfrm>
          <a:prstGeom prst="rect">
            <a:avLst/>
          </a:prstGeom>
          <a:solidFill>
            <a:srgbClr val="C9DBD8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de-DE" sz="1200" dirty="0" smtClean="0"/>
              <a:t>2 </a:t>
            </a:r>
            <a:r>
              <a:rPr lang="de-DE" sz="1200" dirty="0" err="1" smtClean="0"/>
              <a:t>Wafers</a:t>
            </a:r>
            <a:r>
              <a:rPr lang="de-DE" sz="1200" dirty="0" smtClean="0"/>
              <a:t>: Large </a:t>
            </a:r>
            <a:r>
              <a:rPr lang="de-DE" sz="1200" dirty="0" err="1" smtClean="0"/>
              <a:t>contact</a:t>
            </a:r>
            <a:r>
              <a:rPr lang="de-DE" sz="1200" dirty="0" smtClean="0"/>
              <a:t> </a:t>
            </a:r>
            <a:r>
              <a:rPr lang="de-DE" sz="1200" dirty="0" err="1" smtClean="0"/>
              <a:t>openings</a:t>
            </a:r>
            <a:r>
              <a:rPr lang="de-DE" sz="1200" dirty="0" smtClean="0"/>
              <a:t> on </a:t>
            </a:r>
            <a:r>
              <a:rPr lang="de-DE" sz="1200" dirty="0" err="1" smtClean="0"/>
              <a:t>top</a:t>
            </a:r>
            <a:r>
              <a:rPr lang="de-DE" sz="1200" dirty="0" smtClean="0"/>
              <a:t> </a:t>
            </a:r>
            <a:r>
              <a:rPr lang="de-DE" sz="1200" dirty="0" err="1" smtClean="0"/>
              <a:t>side</a:t>
            </a:r>
            <a:endParaRPr lang="de-DE" sz="1200" dirty="0" smtClean="0"/>
          </a:p>
          <a:p>
            <a:r>
              <a:rPr lang="de-DE" sz="1200" dirty="0" err="1" smtClean="0"/>
              <a:t>The</a:t>
            </a:r>
            <a:r>
              <a:rPr lang="de-DE" sz="1200" dirty="0" smtClean="0"/>
              <a:t> </a:t>
            </a:r>
            <a:r>
              <a:rPr lang="de-DE" sz="1200" dirty="0" err="1" smtClean="0"/>
              <a:t>only</a:t>
            </a:r>
            <a:r>
              <a:rPr lang="de-DE" sz="1200" dirty="0" smtClean="0"/>
              <a:t> </a:t>
            </a:r>
            <a:r>
              <a:rPr lang="de-DE" sz="1200" dirty="0" err="1" smtClean="0"/>
              <a:t>barriers</a:t>
            </a:r>
            <a:r>
              <a:rPr lang="de-DE" sz="1200" dirty="0" smtClean="0"/>
              <a:t> </a:t>
            </a:r>
            <a:r>
              <a:rPr lang="de-DE" sz="1200" dirty="0" err="1" smtClean="0"/>
              <a:t>are</a:t>
            </a:r>
            <a:r>
              <a:rPr lang="de-DE" sz="1200" dirty="0" smtClean="0"/>
              <a:t> TiW and BCB</a:t>
            </a:r>
            <a:endParaRPr lang="en-US" sz="1200" dirty="0"/>
          </a:p>
        </p:txBody>
      </p:sp>
      <p:grpSp>
        <p:nvGrpSpPr>
          <p:cNvPr id="2" name="Group 93"/>
          <p:cNvGrpSpPr/>
          <p:nvPr/>
        </p:nvGrpSpPr>
        <p:grpSpPr>
          <a:xfrm>
            <a:off x="786520" y="1185981"/>
            <a:ext cx="3110799" cy="1525993"/>
            <a:chOff x="1084244" y="1143449"/>
            <a:chExt cx="3110799" cy="1525993"/>
          </a:xfrm>
        </p:grpSpPr>
        <p:grpSp>
          <p:nvGrpSpPr>
            <p:cNvPr id="3" name="Group 39"/>
            <p:cNvGrpSpPr/>
            <p:nvPr/>
          </p:nvGrpSpPr>
          <p:grpSpPr>
            <a:xfrm>
              <a:off x="1084244" y="1143449"/>
              <a:ext cx="3110799" cy="1525993"/>
              <a:chOff x="667341" y="1376695"/>
              <a:chExt cx="3110799" cy="1525993"/>
            </a:xfrm>
          </p:grpSpPr>
          <p:grpSp>
            <p:nvGrpSpPr>
              <p:cNvPr id="4" name="Group 27"/>
              <p:cNvGrpSpPr>
                <a:grpSpLocks/>
              </p:cNvGrpSpPr>
              <p:nvPr/>
            </p:nvGrpSpPr>
            <p:grpSpPr bwMode="auto">
              <a:xfrm>
                <a:off x="1151529" y="1570370"/>
                <a:ext cx="2033588" cy="604838"/>
                <a:chOff x="3876" y="3687"/>
                <a:chExt cx="1281" cy="381"/>
              </a:xfrm>
            </p:grpSpPr>
            <p:sp>
              <p:nvSpPr>
                <p:cNvPr id="916505" name="Freeform 25"/>
                <p:cNvSpPr>
                  <a:spLocks/>
                </p:cNvSpPr>
                <p:nvPr/>
              </p:nvSpPr>
              <p:spPr bwMode="auto">
                <a:xfrm>
                  <a:off x="4050" y="3732"/>
                  <a:ext cx="900" cy="19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23" y="0"/>
                    </a:cxn>
                    <a:cxn ang="0">
                      <a:pos x="192" y="138"/>
                    </a:cxn>
                    <a:cxn ang="0">
                      <a:pos x="387" y="138"/>
                    </a:cxn>
                    <a:cxn ang="0">
                      <a:pos x="438" y="195"/>
                    </a:cxn>
                    <a:cxn ang="0">
                      <a:pos x="504" y="195"/>
                    </a:cxn>
                    <a:cxn ang="0">
                      <a:pos x="543" y="135"/>
                    </a:cxn>
                    <a:cxn ang="0">
                      <a:pos x="735" y="135"/>
                    </a:cxn>
                    <a:cxn ang="0">
                      <a:pos x="804" y="21"/>
                    </a:cxn>
                    <a:cxn ang="0">
                      <a:pos x="900" y="21"/>
                    </a:cxn>
                  </a:cxnLst>
                  <a:rect l="0" t="0" r="r" b="b"/>
                  <a:pathLst>
                    <a:path w="900" h="195">
                      <a:moveTo>
                        <a:pt x="0" y="0"/>
                      </a:moveTo>
                      <a:lnTo>
                        <a:pt x="123" y="0"/>
                      </a:lnTo>
                      <a:lnTo>
                        <a:pt x="192" y="138"/>
                      </a:lnTo>
                      <a:lnTo>
                        <a:pt x="387" y="138"/>
                      </a:lnTo>
                      <a:lnTo>
                        <a:pt x="438" y="195"/>
                      </a:lnTo>
                      <a:lnTo>
                        <a:pt x="504" y="195"/>
                      </a:lnTo>
                      <a:lnTo>
                        <a:pt x="543" y="135"/>
                      </a:lnTo>
                      <a:lnTo>
                        <a:pt x="735" y="135"/>
                      </a:lnTo>
                      <a:lnTo>
                        <a:pt x="804" y="21"/>
                      </a:lnTo>
                      <a:lnTo>
                        <a:pt x="900" y="21"/>
                      </a:lnTo>
                    </a:path>
                  </a:pathLst>
                </a:custGeom>
                <a:noFill/>
                <a:ln w="38100" cap="flat" cmpd="sng">
                  <a:solidFill>
                    <a:srgbClr val="33CCCC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916504" name="Freeform 24"/>
                <p:cNvSpPr>
                  <a:spLocks/>
                </p:cNvSpPr>
                <p:nvPr/>
              </p:nvSpPr>
              <p:spPr bwMode="auto">
                <a:xfrm flipH="1">
                  <a:off x="4781" y="3755"/>
                  <a:ext cx="372" cy="141"/>
                </a:xfrm>
                <a:custGeom>
                  <a:avLst/>
                  <a:gdLst/>
                  <a:ahLst/>
                  <a:cxnLst>
                    <a:cxn ang="0">
                      <a:pos x="0" y="135"/>
                    </a:cxn>
                    <a:cxn ang="0">
                      <a:pos x="0" y="0"/>
                    </a:cxn>
                    <a:cxn ang="0">
                      <a:pos x="294" y="0"/>
                    </a:cxn>
                    <a:cxn ang="0">
                      <a:pos x="369" y="141"/>
                    </a:cxn>
                    <a:cxn ang="0">
                      <a:pos x="0" y="135"/>
                    </a:cxn>
                  </a:cxnLst>
                  <a:rect l="0" t="0" r="r" b="b"/>
                  <a:pathLst>
                    <a:path w="369" h="141">
                      <a:moveTo>
                        <a:pt x="0" y="135"/>
                      </a:moveTo>
                      <a:lnTo>
                        <a:pt x="0" y="0"/>
                      </a:lnTo>
                      <a:lnTo>
                        <a:pt x="294" y="0"/>
                      </a:lnTo>
                      <a:lnTo>
                        <a:pt x="369" y="141"/>
                      </a:lnTo>
                      <a:lnTo>
                        <a:pt x="0" y="135"/>
                      </a:lnTo>
                      <a:close/>
                    </a:path>
                  </a:pathLst>
                </a:custGeom>
                <a:solidFill>
                  <a:srgbClr val="FFCC00"/>
                </a:solidFill>
                <a:ln w="12700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916503" name="Freeform 23"/>
                <p:cNvSpPr>
                  <a:spLocks/>
                </p:cNvSpPr>
                <p:nvPr/>
              </p:nvSpPr>
              <p:spPr bwMode="auto">
                <a:xfrm>
                  <a:off x="3876" y="3741"/>
                  <a:ext cx="369" cy="141"/>
                </a:xfrm>
                <a:custGeom>
                  <a:avLst/>
                  <a:gdLst/>
                  <a:ahLst/>
                  <a:cxnLst>
                    <a:cxn ang="0">
                      <a:pos x="0" y="135"/>
                    </a:cxn>
                    <a:cxn ang="0">
                      <a:pos x="0" y="0"/>
                    </a:cxn>
                    <a:cxn ang="0">
                      <a:pos x="294" y="0"/>
                    </a:cxn>
                    <a:cxn ang="0">
                      <a:pos x="369" y="141"/>
                    </a:cxn>
                    <a:cxn ang="0">
                      <a:pos x="0" y="135"/>
                    </a:cxn>
                  </a:cxnLst>
                  <a:rect l="0" t="0" r="r" b="b"/>
                  <a:pathLst>
                    <a:path w="369" h="141">
                      <a:moveTo>
                        <a:pt x="0" y="135"/>
                      </a:moveTo>
                      <a:lnTo>
                        <a:pt x="0" y="0"/>
                      </a:lnTo>
                      <a:lnTo>
                        <a:pt x="294" y="0"/>
                      </a:lnTo>
                      <a:lnTo>
                        <a:pt x="369" y="141"/>
                      </a:lnTo>
                      <a:lnTo>
                        <a:pt x="0" y="135"/>
                      </a:lnTo>
                      <a:close/>
                    </a:path>
                  </a:pathLst>
                </a:custGeom>
                <a:solidFill>
                  <a:srgbClr val="FFCC00"/>
                </a:solidFill>
                <a:ln w="12700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916499" name="Line 19"/>
                <p:cNvSpPr>
                  <a:spLocks noChangeShapeType="1"/>
                </p:cNvSpPr>
                <p:nvPr/>
              </p:nvSpPr>
              <p:spPr bwMode="auto">
                <a:xfrm>
                  <a:off x="3879" y="3945"/>
                  <a:ext cx="570" cy="0"/>
                </a:xfrm>
                <a:prstGeom prst="line">
                  <a:avLst/>
                </a:prstGeom>
                <a:noFill/>
                <a:ln w="730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916500" name="Line 20"/>
                <p:cNvSpPr>
                  <a:spLocks noChangeShapeType="1"/>
                </p:cNvSpPr>
                <p:nvPr/>
              </p:nvSpPr>
              <p:spPr bwMode="auto">
                <a:xfrm>
                  <a:off x="4592" y="3944"/>
                  <a:ext cx="564" cy="0"/>
                </a:xfrm>
                <a:prstGeom prst="line">
                  <a:avLst/>
                </a:prstGeom>
                <a:noFill/>
                <a:ln w="730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916502" name="Freeform 22"/>
                <p:cNvSpPr>
                  <a:spLocks/>
                </p:cNvSpPr>
                <p:nvPr/>
              </p:nvSpPr>
              <p:spPr bwMode="auto">
                <a:xfrm>
                  <a:off x="3876" y="3900"/>
                  <a:ext cx="1281" cy="54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540" y="0"/>
                    </a:cxn>
                    <a:cxn ang="0">
                      <a:pos x="588" y="54"/>
                    </a:cxn>
                    <a:cxn ang="0">
                      <a:pos x="708" y="54"/>
                    </a:cxn>
                    <a:cxn ang="0">
                      <a:pos x="732" y="3"/>
                    </a:cxn>
                    <a:cxn ang="0">
                      <a:pos x="1281" y="3"/>
                    </a:cxn>
                  </a:cxnLst>
                  <a:rect l="0" t="0" r="r" b="b"/>
                  <a:pathLst>
                    <a:path w="1281" h="54">
                      <a:moveTo>
                        <a:pt x="0" y="0"/>
                      </a:moveTo>
                      <a:lnTo>
                        <a:pt x="540" y="0"/>
                      </a:lnTo>
                      <a:lnTo>
                        <a:pt x="588" y="54"/>
                      </a:lnTo>
                      <a:lnTo>
                        <a:pt x="708" y="54"/>
                      </a:lnTo>
                      <a:lnTo>
                        <a:pt x="732" y="3"/>
                      </a:lnTo>
                      <a:lnTo>
                        <a:pt x="1281" y="3"/>
                      </a:lnTo>
                    </a:path>
                  </a:pathLst>
                </a:custGeom>
                <a:noFill/>
                <a:ln w="85725" cap="flat" cmpd="sng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916497" name="Rectangle 17"/>
                <p:cNvSpPr>
                  <a:spLocks noChangeArrowheads="1"/>
                </p:cNvSpPr>
                <p:nvPr/>
              </p:nvSpPr>
              <p:spPr bwMode="auto">
                <a:xfrm>
                  <a:off x="4149" y="3963"/>
                  <a:ext cx="720" cy="105"/>
                </a:xfrm>
                <a:prstGeom prst="rect">
                  <a:avLst/>
                </a:prstGeom>
                <a:solidFill>
                  <a:srgbClr val="FF0000"/>
                </a:solidFill>
                <a:ln w="12700" algn="ctr">
                  <a:noFill/>
                  <a:miter lim="800000"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916506" name="Freeform 26"/>
                <p:cNvSpPr>
                  <a:spLocks/>
                </p:cNvSpPr>
                <p:nvPr/>
              </p:nvSpPr>
              <p:spPr bwMode="auto">
                <a:xfrm>
                  <a:off x="4053" y="3687"/>
                  <a:ext cx="888" cy="19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26" y="0"/>
                    </a:cxn>
                    <a:cxn ang="0">
                      <a:pos x="213" y="138"/>
                    </a:cxn>
                    <a:cxn ang="0">
                      <a:pos x="393" y="138"/>
                    </a:cxn>
                    <a:cxn ang="0">
                      <a:pos x="447" y="198"/>
                    </a:cxn>
                    <a:cxn ang="0">
                      <a:pos x="483" y="198"/>
                    </a:cxn>
                    <a:cxn ang="0">
                      <a:pos x="531" y="138"/>
                    </a:cxn>
                    <a:cxn ang="0">
                      <a:pos x="714" y="138"/>
                    </a:cxn>
                    <a:cxn ang="0">
                      <a:pos x="789" y="24"/>
                    </a:cxn>
                    <a:cxn ang="0">
                      <a:pos x="888" y="24"/>
                    </a:cxn>
                  </a:cxnLst>
                  <a:rect l="0" t="0" r="r" b="b"/>
                  <a:pathLst>
                    <a:path w="888" h="198">
                      <a:moveTo>
                        <a:pt x="0" y="0"/>
                      </a:moveTo>
                      <a:lnTo>
                        <a:pt x="126" y="0"/>
                      </a:lnTo>
                      <a:lnTo>
                        <a:pt x="213" y="138"/>
                      </a:lnTo>
                      <a:lnTo>
                        <a:pt x="393" y="138"/>
                      </a:lnTo>
                      <a:lnTo>
                        <a:pt x="447" y="198"/>
                      </a:lnTo>
                      <a:lnTo>
                        <a:pt x="483" y="198"/>
                      </a:lnTo>
                      <a:lnTo>
                        <a:pt x="531" y="138"/>
                      </a:lnTo>
                      <a:lnTo>
                        <a:pt x="714" y="138"/>
                      </a:lnTo>
                      <a:lnTo>
                        <a:pt x="789" y="24"/>
                      </a:lnTo>
                      <a:lnTo>
                        <a:pt x="888" y="24"/>
                      </a:lnTo>
                    </a:path>
                  </a:pathLst>
                </a:custGeom>
                <a:noFill/>
                <a:ln w="101600" cap="flat" cmpd="sng">
                  <a:solidFill>
                    <a:srgbClr val="FF99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916508" name="Text Box 28"/>
              <p:cNvSpPr txBox="1">
                <a:spLocks noChangeArrowheads="1"/>
              </p:cNvSpPr>
              <p:nvPr/>
            </p:nvSpPr>
            <p:spPr bwMode="auto">
              <a:xfrm>
                <a:off x="2778716" y="1662445"/>
                <a:ext cx="409575" cy="244475"/>
              </a:xfrm>
              <a:prstGeom prst="rect">
                <a:avLst/>
              </a:prstGeom>
              <a:noFill/>
              <a:ln w="12700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000" dirty="0"/>
                  <a:t>BCB</a:t>
                </a:r>
              </a:p>
            </p:txBody>
          </p:sp>
          <p:sp>
            <p:nvSpPr>
              <p:cNvPr id="916509" name="Text Box 29"/>
              <p:cNvSpPr txBox="1">
                <a:spLocks noChangeArrowheads="1"/>
              </p:cNvSpPr>
              <p:nvPr/>
            </p:nvSpPr>
            <p:spPr bwMode="auto">
              <a:xfrm>
                <a:off x="667341" y="2192191"/>
                <a:ext cx="288925" cy="244475"/>
              </a:xfrm>
              <a:prstGeom prst="rect">
                <a:avLst/>
              </a:prstGeom>
              <a:noFill/>
              <a:ln w="12700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000" dirty="0"/>
                  <a:t>Al</a:t>
                </a:r>
              </a:p>
            </p:txBody>
          </p:sp>
          <p:sp>
            <p:nvSpPr>
              <p:cNvPr id="916510" name="Text Box 30"/>
              <p:cNvSpPr txBox="1">
                <a:spLocks noChangeArrowheads="1"/>
              </p:cNvSpPr>
              <p:nvPr/>
            </p:nvSpPr>
            <p:spPr bwMode="auto">
              <a:xfrm>
                <a:off x="3354277" y="1621171"/>
                <a:ext cx="423863" cy="244475"/>
              </a:xfrm>
              <a:prstGeom prst="rect">
                <a:avLst/>
              </a:prstGeom>
              <a:noFill/>
              <a:ln w="12700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000" dirty="0"/>
                  <a:t>SiO</a:t>
                </a:r>
                <a:r>
                  <a:rPr lang="en-US" sz="1000" baseline="-25000" dirty="0"/>
                  <a:t>2</a:t>
                </a:r>
              </a:p>
            </p:txBody>
          </p:sp>
          <p:sp>
            <p:nvSpPr>
              <p:cNvPr id="916511" name="Text Box 31"/>
              <p:cNvSpPr txBox="1">
                <a:spLocks noChangeArrowheads="1"/>
              </p:cNvSpPr>
              <p:nvPr/>
            </p:nvSpPr>
            <p:spPr bwMode="auto">
              <a:xfrm>
                <a:off x="829266" y="1386220"/>
                <a:ext cx="401638" cy="244475"/>
              </a:xfrm>
              <a:prstGeom prst="rect">
                <a:avLst/>
              </a:prstGeom>
              <a:noFill/>
              <a:ln w="12700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000"/>
                  <a:t>TiW</a:t>
                </a:r>
              </a:p>
            </p:txBody>
          </p:sp>
          <p:sp>
            <p:nvSpPr>
              <p:cNvPr id="916512" name="Text Box 32"/>
              <p:cNvSpPr txBox="1">
                <a:spLocks noChangeArrowheads="1"/>
              </p:cNvSpPr>
              <p:nvPr/>
            </p:nvSpPr>
            <p:spPr bwMode="auto">
              <a:xfrm>
                <a:off x="3004141" y="1376695"/>
                <a:ext cx="331788" cy="244475"/>
              </a:xfrm>
              <a:prstGeom prst="rect">
                <a:avLst/>
              </a:prstGeom>
              <a:noFill/>
              <a:ln w="12700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000" dirty="0"/>
                  <a:t>Cu</a:t>
                </a:r>
              </a:p>
            </p:txBody>
          </p:sp>
          <p:sp>
            <p:nvSpPr>
              <p:cNvPr id="916513" name="Line 33"/>
              <p:cNvSpPr>
                <a:spLocks noChangeShapeType="1"/>
              </p:cNvSpPr>
              <p:nvPr/>
            </p:nvSpPr>
            <p:spPr bwMode="auto">
              <a:xfrm flipV="1">
                <a:off x="3220005" y="1796231"/>
                <a:ext cx="233343" cy="9204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916514" name="Line 34"/>
              <p:cNvSpPr>
                <a:spLocks noChangeShapeType="1"/>
              </p:cNvSpPr>
              <p:nvPr/>
            </p:nvSpPr>
            <p:spPr bwMode="auto">
              <a:xfrm flipV="1">
                <a:off x="795207" y="1943100"/>
                <a:ext cx="337123" cy="28906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916515" name="Line 35"/>
              <p:cNvSpPr>
                <a:spLocks noChangeShapeType="1"/>
              </p:cNvSpPr>
              <p:nvPr/>
            </p:nvSpPr>
            <p:spPr bwMode="auto">
              <a:xfrm>
                <a:off x="1191216" y="1511633"/>
                <a:ext cx="207963" cy="11747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916516" name="Line 36"/>
              <p:cNvSpPr>
                <a:spLocks noChangeShapeType="1"/>
              </p:cNvSpPr>
              <p:nvPr/>
            </p:nvSpPr>
            <p:spPr bwMode="auto">
              <a:xfrm flipH="1">
                <a:off x="2839041" y="1502108"/>
                <a:ext cx="234950" cy="4603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4" name="Rectangle 33"/>
              <p:cNvSpPr/>
              <p:nvPr/>
            </p:nvSpPr>
            <p:spPr bwMode="auto">
              <a:xfrm>
                <a:off x="1157288" y="2009773"/>
                <a:ext cx="2019300" cy="752477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37" name="Rectangle 36"/>
              <p:cNvSpPr/>
              <p:nvPr/>
            </p:nvSpPr>
            <p:spPr bwMode="auto">
              <a:xfrm>
                <a:off x="1154907" y="2583710"/>
                <a:ext cx="2022788" cy="191386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39" name="Rectangle 38"/>
              <p:cNvSpPr/>
              <p:nvPr/>
            </p:nvSpPr>
            <p:spPr bwMode="auto">
              <a:xfrm>
                <a:off x="1159271" y="2775098"/>
                <a:ext cx="2034142" cy="127590"/>
              </a:xfrm>
              <a:prstGeom prst="rect">
                <a:avLst/>
              </a:prstGeom>
              <a:solidFill>
                <a:schemeClr val="accent6"/>
              </a:soli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</p:grpSp>
        <p:sp>
          <p:nvSpPr>
            <p:cNvPr id="90" name="Text Box 29"/>
            <p:cNvSpPr txBox="1">
              <a:spLocks noChangeArrowheads="1"/>
            </p:cNvSpPr>
            <p:nvPr/>
          </p:nvSpPr>
          <p:spPr bwMode="auto">
            <a:xfrm>
              <a:off x="1683212" y="1977656"/>
              <a:ext cx="443300" cy="246221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de-DE" sz="1000" dirty="0" smtClean="0"/>
                <a:t>n-</a:t>
              </a:r>
              <a:endParaRPr lang="en-US" sz="1000" dirty="0"/>
            </a:p>
          </p:txBody>
        </p:sp>
        <p:sp>
          <p:nvSpPr>
            <p:cNvPr id="91" name="Text Box 29"/>
            <p:cNvSpPr txBox="1">
              <a:spLocks noChangeArrowheads="1"/>
            </p:cNvSpPr>
            <p:nvPr/>
          </p:nvSpPr>
          <p:spPr bwMode="auto">
            <a:xfrm>
              <a:off x="2069529" y="1736651"/>
              <a:ext cx="443300" cy="246221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de-DE" sz="1000" dirty="0" smtClean="0"/>
                <a:t>p</a:t>
              </a:r>
              <a:r>
                <a:rPr lang="de-DE" sz="1000" baseline="30000" dirty="0" smtClean="0"/>
                <a:t>++</a:t>
              </a:r>
              <a:endParaRPr lang="en-US" sz="1000" baseline="30000" dirty="0"/>
            </a:p>
          </p:txBody>
        </p:sp>
        <p:sp>
          <p:nvSpPr>
            <p:cNvPr id="92" name="Text Box 29"/>
            <p:cNvSpPr txBox="1">
              <a:spLocks noChangeArrowheads="1"/>
            </p:cNvSpPr>
            <p:nvPr/>
          </p:nvSpPr>
          <p:spPr bwMode="auto">
            <a:xfrm>
              <a:off x="2073073" y="2314354"/>
              <a:ext cx="443300" cy="246221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de-DE" sz="1000" dirty="0" smtClean="0"/>
                <a:t>n</a:t>
              </a:r>
              <a:r>
                <a:rPr lang="de-DE" sz="1000" baseline="30000" dirty="0" smtClean="0"/>
                <a:t>++</a:t>
              </a:r>
              <a:endParaRPr lang="en-US" sz="1000" baseline="30000" dirty="0"/>
            </a:p>
          </p:txBody>
        </p:sp>
        <p:sp>
          <p:nvSpPr>
            <p:cNvPr id="93" name="Line 34"/>
            <p:cNvSpPr>
              <a:spLocks noChangeShapeType="1"/>
            </p:cNvSpPr>
            <p:nvPr/>
          </p:nvSpPr>
          <p:spPr bwMode="auto">
            <a:xfrm>
              <a:off x="1254643" y="2169041"/>
              <a:ext cx="265813" cy="40403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endParaRPr lang="en-US"/>
            </a:p>
          </p:txBody>
        </p:sp>
      </p:grpSp>
      <p:sp>
        <p:nvSpPr>
          <p:cNvPr id="81" name="Rectangle 80"/>
          <p:cNvSpPr/>
          <p:nvPr/>
        </p:nvSpPr>
        <p:spPr bwMode="auto">
          <a:xfrm>
            <a:off x="5039833" y="1344685"/>
            <a:ext cx="2165735" cy="197036"/>
          </a:xfrm>
          <a:prstGeom prst="rect">
            <a:avLst/>
          </a:prstGeom>
          <a:solidFill>
            <a:srgbClr val="FFC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82" name="Rectangle 81"/>
          <p:cNvSpPr/>
          <p:nvPr/>
        </p:nvSpPr>
        <p:spPr bwMode="auto">
          <a:xfrm>
            <a:off x="5064642" y="2379588"/>
            <a:ext cx="2165735" cy="197036"/>
          </a:xfrm>
          <a:prstGeom prst="rect">
            <a:avLst/>
          </a:prstGeom>
          <a:solidFill>
            <a:srgbClr val="FFC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5497034" y="5475767"/>
            <a:ext cx="3346622" cy="461665"/>
          </a:xfrm>
          <a:prstGeom prst="rect">
            <a:avLst/>
          </a:prstGeom>
          <a:solidFill>
            <a:srgbClr val="C9DBD8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de-DE" sz="1200" dirty="0" smtClean="0"/>
              <a:t>1 </a:t>
            </a:r>
            <a:r>
              <a:rPr lang="de-DE" sz="1200" dirty="0" err="1" smtClean="0"/>
              <a:t>Wafer</a:t>
            </a:r>
            <a:r>
              <a:rPr lang="de-DE" sz="1200" dirty="0" smtClean="0"/>
              <a:t>: Minimal </a:t>
            </a:r>
            <a:r>
              <a:rPr lang="de-DE" sz="1200" dirty="0" err="1" smtClean="0"/>
              <a:t>contact</a:t>
            </a:r>
            <a:r>
              <a:rPr lang="de-DE" sz="1200" dirty="0" smtClean="0"/>
              <a:t> </a:t>
            </a:r>
            <a:r>
              <a:rPr lang="de-DE" sz="1200" dirty="0" err="1" smtClean="0"/>
              <a:t>openings</a:t>
            </a:r>
            <a:r>
              <a:rPr lang="de-DE" sz="1200" dirty="0" smtClean="0"/>
              <a:t> on </a:t>
            </a:r>
            <a:r>
              <a:rPr lang="de-DE" sz="1200" dirty="0" err="1" smtClean="0"/>
              <a:t>top</a:t>
            </a:r>
            <a:r>
              <a:rPr lang="de-DE" sz="1200" dirty="0" smtClean="0"/>
              <a:t> </a:t>
            </a:r>
            <a:r>
              <a:rPr lang="de-DE" sz="1200" dirty="0" err="1" smtClean="0"/>
              <a:t>side</a:t>
            </a:r>
            <a:endParaRPr lang="de-DE" sz="1200" dirty="0" smtClean="0"/>
          </a:p>
          <a:p>
            <a:r>
              <a:rPr lang="de-DE" sz="1200" dirty="0" smtClean="0"/>
              <a:t>Oxide as additional </a:t>
            </a:r>
            <a:r>
              <a:rPr lang="de-DE" sz="1200" dirty="0" err="1" smtClean="0"/>
              <a:t>barrier</a:t>
            </a:r>
            <a:r>
              <a:rPr lang="de-DE" sz="1200" dirty="0" smtClean="0"/>
              <a:t> </a:t>
            </a:r>
            <a:r>
              <a:rPr lang="de-DE" sz="1200" dirty="0" err="1" smtClean="0"/>
              <a:t>against</a:t>
            </a:r>
            <a:r>
              <a:rPr lang="de-DE" sz="1200" dirty="0" smtClean="0"/>
              <a:t> Cu</a:t>
            </a:r>
            <a:endParaRPr lang="en-US" sz="1200" dirty="0"/>
          </a:p>
        </p:txBody>
      </p:sp>
      <p:sp>
        <p:nvSpPr>
          <p:cNvPr id="68" name="TextBox 67"/>
          <p:cNvSpPr txBox="1"/>
          <p:nvPr/>
        </p:nvSpPr>
        <p:spPr>
          <a:xfrm>
            <a:off x="5533487" y="6032204"/>
            <a:ext cx="3273717" cy="461665"/>
          </a:xfrm>
          <a:prstGeom prst="rect">
            <a:avLst/>
          </a:prstGeom>
          <a:solidFill>
            <a:srgbClr val="C9DBD8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de-DE" sz="1200" dirty="0" smtClean="0"/>
              <a:t>2 </a:t>
            </a:r>
            <a:r>
              <a:rPr lang="de-DE" sz="1200" dirty="0" err="1" smtClean="0"/>
              <a:t>Wafers</a:t>
            </a:r>
            <a:r>
              <a:rPr lang="de-DE" sz="1200" dirty="0" smtClean="0"/>
              <a:t>: Large </a:t>
            </a:r>
            <a:r>
              <a:rPr lang="de-DE" sz="1200" dirty="0" err="1" smtClean="0"/>
              <a:t>contact</a:t>
            </a:r>
            <a:r>
              <a:rPr lang="de-DE" sz="1200" dirty="0" smtClean="0"/>
              <a:t> </a:t>
            </a:r>
            <a:r>
              <a:rPr lang="de-DE" sz="1200" dirty="0" err="1" smtClean="0"/>
              <a:t>openings</a:t>
            </a:r>
            <a:r>
              <a:rPr lang="de-DE" sz="1200" dirty="0" smtClean="0"/>
              <a:t> on </a:t>
            </a:r>
            <a:r>
              <a:rPr lang="de-DE" sz="1200" dirty="0" err="1" smtClean="0"/>
              <a:t>top</a:t>
            </a:r>
            <a:r>
              <a:rPr lang="de-DE" sz="1200" dirty="0" smtClean="0"/>
              <a:t> </a:t>
            </a:r>
            <a:r>
              <a:rPr lang="de-DE" sz="1200" dirty="0" err="1" smtClean="0"/>
              <a:t>side</a:t>
            </a:r>
            <a:endParaRPr lang="de-DE" sz="1200" dirty="0" smtClean="0"/>
          </a:p>
          <a:p>
            <a:r>
              <a:rPr lang="de-DE" sz="1200" dirty="0" err="1" smtClean="0"/>
              <a:t>The</a:t>
            </a:r>
            <a:r>
              <a:rPr lang="de-DE" sz="1200" dirty="0" smtClean="0"/>
              <a:t> </a:t>
            </a:r>
            <a:r>
              <a:rPr lang="de-DE" sz="1200" dirty="0" err="1" smtClean="0"/>
              <a:t>only</a:t>
            </a:r>
            <a:r>
              <a:rPr lang="de-DE" sz="1200" dirty="0" smtClean="0"/>
              <a:t> </a:t>
            </a:r>
            <a:r>
              <a:rPr lang="de-DE" sz="1200" dirty="0" err="1" smtClean="0"/>
              <a:t>barriers</a:t>
            </a:r>
            <a:r>
              <a:rPr lang="de-DE" sz="1200" dirty="0" smtClean="0"/>
              <a:t> </a:t>
            </a:r>
            <a:r>
              <a:rPr lang="de-DE" sz="1200" dirty="0" err="1" smtClean="0"/>
              <a:t>are</a:t>
            </a:r>
            <a:r>
              <a:rPr lang="de-DE" sz="1200" dirty="0" smtClean="0"/>
              <a:t> TiW and BCB</a:t>
            </a:r>
            <a:endParaRPr lang="en-US" sz="1200" dirty="0"/>
          </a:p>
        </p:txBody>
      </p:sp>
      <p:cxnSp>
        <p:nvCxnSpPr>
          <p:cNvPr id="71" name="Straight Arrow Connector 70"/>
          <p:cNvCxnSpPr>
            <a:endCxn id="59" idx="0"/>
          </p:cNvCxnSpPr>
          <p:nvPr/>
        </p:nvCxnSpPr>
        <p:spPr bwMode="auto">
          <a:xfrm rot="10800000" flipV="1">
            <a:off x="2403414" y="3700129"/>
            <a:ext cx="882046" cy="694661"/>
          </a:xfrm>
          <a:prstGeom prst="straightConnector1">
            <a:avLst/>
          </a:prstGeom>
          <a:solidFill>
            <a:schemeClr val="tx2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5" name="Straight Arrow Connector 74"/>
          <p:cNvCxnSpPr>
            <a:stCxn id="59" idx="2"/>
            <a:endCxn id="61" idx="0"/>
          </p:cNvCxnSpPr>
          <p:nvPr/>
        </p:nvCxnSpPr>
        <p:spPr bwMode="auto">
          <a:xfrm rot="5400000">
            <a:off x="2187864" y="5256672"/>
            <a:ext cx="431101" cy="1588"/>
          </a:xfrm>
          <a:prstGeom prst="straightConnector1">
            <a:avLst/>
          </a:prstGeom>
          <a:solidFill>
            <a:schemeClr val="tx2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9" name="Straight Arrow Connector 78"/>
          <p:cNvCxnSpPr>
            <a:endCxn id="60" idx="0"/>
          </p:cNvCxnSpPr>
          <p:nvPr/>
        </p:nvCxnSpPr>
        <p:spPr bwMode="auto">
          <a:xfrm>
            <a:off x="5879805" y="3732028"/>
            <a:ext cx="1290541" cy="708834"/>
          </a:xfrm>
          <a:prstGeom prst="straightConnector1">
            <a:avLst/>
          </a:prstGeom>
          <a:solidFill>
            <a:schemeClr val="tx2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5" name="Straight Arrow Connector 84"/>
          <p:cNvCxnSpPr>
            <a:stCxn id="60" idx="2"/>
            <a:endCxn id="66" idx="0"/>
          </p:cNvCxnSpPr>
          <p:nvPr/>
        </p:nvCxnSpPr>
        <p:spPr bwMode="auto">
          <a:xfrm rot="5400000">
            <a:off x="6883726" y="5189147"/>
            <a:ext cx="573240" cy="1"/>
          </a:xfrm>
          <a:prstGeom prst="straightConnector1">
            <a:avLst/>
          </a:prstGeom>
          <a:solidFill>
            <a:schemeClr val="tx2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May, 2009</a:t>
            </a:r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Ladislav Andricek, MPI für Physik, HLL</a:t>
            </a:r>
          </a:p>
        </p:txBody>
      </p:sp>
      <p:sp>
        <p:nvSpPr>
          <p:cNvPr id="970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dirty="0" smtClean="0"/>
              <a:t>Process flow and Status of the HLL-CNM Test</a:t>
            </a:r>
            <a:endParaRPr lang="en-US" sz="1800" dirty="0"/>
          </a:p>
        </p:txBody>
      </p:sp>
      <p:sp>
        <p:nvSpPr>
          <p:cNvPr id="970755" name="Text Box 3"/>
          <p:cNvSpPr txBox="1">
            <a:spLocks noChangeArrowheads="1"/>
          </p:cNvSpPr>
          <p:nvPr/>
        </p:nvSpPr>
        <p:spPr bwMode="auto">
          <a:xfrm>
            <a:off x="1528431" y="1462014"/>
            <a:ext cx="5796780" cy="397031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endParaRPr lang="en-US" dirty="0"/>
          </a:p>
          <a:p>
            <a:pPr algn="l"/>
            <a:r>
              <a:rPr lang="en-US" dirty="0"/>
              <a:t>-: </a:t>
            </a:r>
            <a:r>
              <a:rPr lang="en-US" dirty="0" smtClean="0"/>
              <a:t>at HLL:</a:t>
            </a:r>
          </a:p>
          <a:p>
            <a:pPr algn="l"/>
            <a:endParaRPr lang="en-US" dirty="0"/>
          </a:p>
          <a:p>
            <a:pPr algn="l"/>
            <a:r>
              <a:rPr lang="de-DE" dirty="0" smtClean="0">
                <a:sym typeface="Wingdings" pitchFamily="2" charset="2"/>
              </a:rPr>
              <a:t>        a. </a:t>
            </a:r>
            <a:r>
              <a:rPr lang="en-US" dirty="0" smtClean="0">
                <a:sym typeface="Wingdings" pitchFamily="2" charset="2"/>
              </a:rPr>
              <a:t>Pre-processing</a:t>
            </a:r>
            <a:r>
              <a:rPr lang="de-DE" dirty="0" smtClean="0">
                <a:sym typeface="Wingdings" pitchFamily="2" charset="2"/>
              </a:rPr>
              <a:t>  of test </a:t>
            </a:r>
            <a:r>
              <a:rPr lang="en-US" dirty="0" smtClean="0">
                <a:sym typeface="Wingdings" pitchFamily="2" charset="2"/>
              </a:rPr>
              <a:t>diodes</a:t>
            </a:r>
            <a:r>
              <a:rPr lang="de-DE" dirty="0" smtClean="0">
                <a:sym typeface="Wingdings" pitchFamily="2" charset="2"/>
              </a:rPr>
              <a:t> up to BCB </a:t>
            </a:r>
            <a:r>
              <a:rPr lang="en-US" dirty="0" smtClean="0">
                <a:sym typeface="Wingdings" pitchFamily="2" charset="2"/>
              </a:rPr>
              <a:t>openings</a:t>
            </a:r>
            <a:r>
              <a:rPr lang="de-DE" dirty="0" smtClean="0">
                <a:sym typeface="Wingdings" pitchFamily="2" charset="2"/>
              </a:rPr>
              <a:t> </a:t>
            </a:r>
          </a:p>
          <a:p>
            <a:pPr algn="l"/>
            <a:r>
              <a:rPr lang="de-DE" dirty="0" smtClean="0">
                <a:sym typeface="Wingdings" pitchFamily="2" charset="2"/>
              </a:rPr>
              <a:t>            </a:t>
            </a:r>
            <a:r>
              <a:rPr lang="de-DE" b="1" dirty="0" smtClean="0">
                <a:sym typeface="Wingdings" pitchFamily="2" charset="2"/>
              </a:rPr>
              <a:t> </a:t>
            </a:r>
            <a:r>
              <a:rPr lang="en-US" b="1" dirty="0" smtClean="0">
                <a:sym typeface="Wingdings" pitchFamily="2" charset="2"/>
              </a:rPr>
              <a:t>almost</a:t>
            </a:r>
            <a:r>
              <a:rPr lang="de-DE" b="1" dirty="0" smtClean="0">
                <a:sym typeface="Wingdings" pitchFamily="2" charset="2"/>
              </a:rPr>
              <a:t> </a:t>
            </a:r>
            <a:r>
              <a:rPr lang="en-US" b="1" dirty="0" smtClean="0">
                <a:sym typeface="Wingdings" pitchFamily="2" charset="2"/>
              </a:rPr>
              <a:t>done, only BCB missing, finished in ~3 weeks</a:t>
            </a:r>
          </a:p>
          <a:p>
            <a:pPr algn="l"/>
            <a:r>
              <a:rPr lang="en-US" dirty="0" smtClean="0">
                <a:sym typeface="Wingdings" pitchFamily="2" charset="2"/>
              </a:rPr>
              <a:t>        b. characterization before</a:t>
            </a:r>
            <a:r>
              <a:rPr lang="de-DE" dirty="0" smtClean="0">
                <a:sym typeface="Wingdings" pitchFamily="2" charset="2"/>
              </a:rPr>
              <a:t> Cu</a:t>
            </a:r>
            <a:endParaRPr lang="en-US" dirty="0">
              <a:sym typeface="Wingdings" pitchFamily="2" charset="2"/>
            </a:endParaRPr>
          </a:p>
          <a:p>
            <a:pPr algn="l"/>
            <a:endParaRPr lang="en-US" dirty="0">
              <a:sym typeface="Wingdings" pitchFamily="2" charset="2"/>
            </a:endParaRPr>
          </a:p>
          <a:p>
            <a:pPr algn="l"/>
            <a:r>
              <a:rPr lang="en-US" dirty="0">
                <a:sym typeface="Wingdings" pitchFamily="2" charset="2"/>
              </a:rPr>
              <a:t>-: </a:t>
            </a:r>
            <a:r>
              <a:rPr lang="en-US" dirty="0" smtClean="0">
                <a:sym typeface="Wingdings" pitchFamily="2" charset="2"/>
              </a:rPr>
              <a:t>at CNM, Barcelona (common small project of CNM and HLL) :</a:t>
            </a:r>
          </a:p>
          <a:p>
            <a:pPr algn="l"/>
            <a:endParaRPr lang="en-US" dirty="0" smtClean="0">
              <a:sym typeface="Wingdings" pitchFamily="2" charset="2"/>
            </a:endParaRPr>
          </a:p>
          <a:p>
            <a:pPr algn="l"/>
            <a:r>
              <a:rPr lang="de-DE" dirty="0" smtClean="0">
                <a:sym typeface="Wingdings" pitchFamily="2" charset="2"/>
              </a:rPr>
              <a:t>         a. TiW and Cu </a:t>
            </a:r>
            <a:r>
              <a:rPr lang="en-US" dirty="0" smtClean="0">
                <a:sym typeface="Wingdings" pitchFamily="2" charset="2"/>
              </a:rPr>
              <a:t>seed sputtering</a:t>
            </a:r>
          </a:p>
          <a:p>
            <a:pPr algn="l"/>
            <a:r>
              <a:rPr lang="en-US" dirty="0" smtClean="0">
                <a:sym typeface="Wingdings" pitchFamily="2" charset="2"/>
              </a:rPr>
              <a:t>         b. Lithography (plating mask)</a:t>
            </a:r>
          </a:p>
          <a:p>
            <a:pPr algn="l"/>
            <a:r>
              <a:rPr lang="en-US" dirty="0" smtClean="0">
                <a:sym typeface="Wingdings" pitchFamily="2" charset="2"/>
              </a:rPr>
              <a:t>         c. electro-plating of Cu (5 micron)</a:t>
            </a:r>
          </a:p>
          <a:p>
            <a:pPr algn="l"/>
            <a:r>
              <a:rPr lang="en-US" dirty="0" smtClean="0">
                <a:sym typeface="Wingdings" pitchFamily="2" charset="2"/>
              </a:rPr>
              <a:t>         d. resist striping and removal of the seed layers</a:t>
            </a:r>
          </a:p>
          <a:p>
            <a:pPr algn="l"/>
            <a:endParaRPr lang="en-US" dirty="0" smtClean="0">
              <a:sym typeface="Wingdings" pitchFamily="2" charset="2"/>
            </a:endParaRPr>
          </a:p>
          <a:p>
            <a:pPr algn="l"/>
            <a:r>
              <a:rPr lang="en-US" dirty="0" smtClean="0">
                <a:sym typeface="Wingdings" pitchFamily="2" charset="2"/>
              </a:rPr>
              <a:t>-: at HLL:</a:t>
            </a:r>
          </a:p>
          <a:p>
            <a:pPr algn="l"/>
            <a:endParaRPr lang="en-US" dirty="0" smtClean="0">
              <a:sym typeface="Wingdings" pitchFamily="2" charset="2"/>
            </a:endParaRPr>
          </a:p>
          <a:p>
            <a:pPr algn="l"/>
            <a:r>
              <a:rPr lang="en-US" dirty="0" smtClean="0">
                <a:sym typeface="Wingdings" pitchFamily="2" charset="2"/>
              </a:rPr>
              <a:t>         a. characterization after C</a:t>
            </a:r>
            <a:r>
              <a:rPr lang="de-DE" dirty="0" smtClean="0">
                <a:sym typeface="Wingdings" pitchFamily="2" charset="2"/>
              </a:rPr>
              <a:t>u</a:t>
            </a:r>
            <a:endParaRPr lang="en-US" dirty="0">
              <a:sym typeface="Wingdings" pitchFamily="2" charset="2"/>
            </a:endParaRPr>
          </a:p>
          <a:p>
            <a:pPr algn="l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May, 2009</a:t>
            </a:r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Ladislav Andricek, MPI für Physik, HLL</a:t>
            </a:r>
          </a:p>
        </p:txBody>
      </p:sp>
      <p:sp>
        <p:nvSpPr>
          <p:cNvPr id="970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dirty="0" smtClean="0"/>
              <a:t>Synergy with XFEL DEPFETs</a:t>
            </a:r>
            <a:endParaRPr lang="en-US" sz="1800" dirty="0"/>
          </a:p>
        </p:txBody>
      </p:sp>
      <p:pic>
        <p:nvPicPr>
          <p:cNvPr id="6" name="Picture 61" descr="xfelTechCrossSection"/>
          <p:cNvPicPr>
            <a:picLocks noChangeAspect="1" noChangeArrowheads="1"/>
          </p:cNvPicPr>
          <p:nvPr/>
        </p:nvPicPr>
        <p:blipFill>
          <a:blip r:embed="rId3"/>
          <a:srcRect t="6929"/>
          <a:stretch>
            <a:fillRect/>
          </a:stretch>
        </p:blipFill>
        <p:spPr bwMode="auto">
          <a:xfrm>
            <a:off x="1867874" y="3325775"/>
            <a:ext cx="5930714" cy="3266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8"/>
          <p:cNvPicPr>
            <a:picLocks noChangeAspect="1" noChangeArrowheads="1"/>
          </p:cNvPicPr>
          <p:nvPr/>
        </p:nvPicPr>
        <p:blipFill>
          <a:blip r:embed="rId4"/>
          <a:srcRect t="59716" r="11850"/>
          <a:stretch>
            <a:fillRect/>
          </a:stretch>
        </p:blipFill>
        <p:spPr bwMode="auto">
          <a:xfrm>
            <a:off x="4072861" y="1339702"/>
            <a:ext cx="4941273" cy="1275907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520995" y="1052606"/>
            <a:ext cx="3530010" cy="2062733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en-US" dirty="0" smtClean="0"/>
              <a:t>-: Hybrid Pixel Detector with DEPFETs</a:t>
            </a:r>
          </a:p>
          <a:p>
            <a:pPr algn="l">
              <a:lnSpc>
                <a:spcPct val="150000"/>
              </a:lnSpc>
            </a:pPr>
            <a:r>
              <a:rPr lang="en-US" dirty="0" smtClean="0"/>
              <a:t>-: 4000 bumps per chip (C4)</a:t>
            </a:r>
          </a:p>
          <a:p>
            <a:pPr algn="l">
              <a:lnSpc>
                <a:spcPct val="150000"/>
              </a:lnSpc>
            </a:pPr>
            <a:r>
              <a:rPr lang="en-US" dirty="0" smtClean="0"/>
              <a:t>-: one bump per pixel, ~200 µm pitch</a:t>
            </a:r>
          </a:p>
          <a:p>
            <a:pPr algn="l">
              <a:lnSpc>
                <a:spcPct val="150000"/>
              </a:lnSpc>
            </a:pPr>
            <a:r>
              <a:rPr lang="en-US" dirty="0" smtClean="0"/>
              <a:t>-: 16 ASICs and 2 sensor chips per ladder</a:t>
            </a:r>
          </a:p>
          <a:p>
            <a:pPr algn="l"/>
            <a:endParaRPr lang="en-US" dirty="0" smtClean="0"/>
          </a:p>
          <a:p>
            <a:pPr algn="l"/>
            <a:r>
              <a:rPr lang="en-US" dirty="0" smtClean="0"/>
              <a:t>-: 3</a:t>
            </a:r>
            <a:r>
              <a:rPr lang="en-US" baseline="30000" dirty="0" smtClean="0"/>
              <a:t>rd</a:t>
            </a:r>
            <a:r>
              <a:rPr lang="en-US" dirty="0" smtClean="0"/>
              <a:t> metal layer in Cu will be used to </a:t>
            </a:r>
          </a:p>
          <a:p>
            <a:pPr algn="l"/>
            <a:r>
              <a:rPr lang="en-US" dirty="0" smtClean="0"/>
              <a:t>    reinforce the clear lines </a:t>
            </a:r>
          </a:p>
          <a:p>
            <a:pPr algn="l"/>
            <a:endParaRPr lang="en-US" dirty="0" smtClean="0"/>
          </a:p>
        </p:txBody>
      </p:sp>
      <p:sp>
        <p:nvSpPr>
          <p:cNvPr id="18" name="Oval 17"/>
          <p:cNvSpPr/>
          <p:nvPr/>
        </p:nvSpPr>
        <p:spPr bwMode="auto">
          <a:xfrm>
            <a:off x="2292350" y="4283075"/>
            <a:ext cx="107950" cy="98425"/>
          </a:xfrm>
          <a:prstGeom prst="ellipse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cxnSp>
        <p:nvCxnSpPr>
          <p:cNvPr id="10" name="Straight Connector 9"/>
          <p:cNvCxnSpPr/>
          <p:nvPr/>
        </p:nvCxnSpPr>
        <p:spPr bwMode="auto">
          <a:xfrm rot="16200000" flipH="1">
            <a:off x="1328741" y="3319464"/>
            <a:ext cx="1342386" cy="692783"/>
          </a:xfrm>
          <a:prstGeom prst="line">
            <a:avLst/>
          </a:prstGeom>
          <a:solidFill>
            <a:schemeClr val="tx2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oval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May, 2009</a:t>
            </a:r>
            <a:endParaRPr lang="de-DE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Ladislav Andricek, MPI für Physik, HLL</a:t>
            </a:r>
          </a:p>
        </p:txBody>
      </p:sp>
      <p:sp>
        <p:nvSpPr>
          <p:cNvPr id="972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dirty="0" smtClean="0"/>
              <a:t>Summary</a:t>
            </a:r>
            <a:endParaRPr lang="en-US" sz="1800" dirty="0"/>
          </a:p>
        </p:txBody>
      </p:sp>
      <p:sp>
        <p:nvSpPr>
          <p:cNvPr id="5" name="TextBox 4"/>
          <p:cNvSpPr txBox="1"/>
          <p:nvPr/>
        </p:nvSpPr>
        <p:spPr>
          <a:xfrm>
            <a:off x="946298" y="1127051"/>
            <a:ext cx="7208874" cy="484844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Autofit/>
          </a:bodyPr>
          <a:lstStyle/>
          <a:p>
            <a:endParaRPr lang="en-US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595423" y="1105797"/>
            <a:ext cx="8272131" cy="5316268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Autofit/>
          </a:bodyPr>
          <a:lstStyle/>
          <a:p>
            <a:pPr algn="l"/>
            <a:r>
              <a:rPr lang="en-US" sz="1200" dirty="0" smtClean="0"/>
              <a:t>-: HLL will extend its processing capabilities and integrate UBM (landing pads including 3</a:t>
            </a:r>
            <a:r>
              <a:rPr lang="en-US" sz="1200" baseline="30000" dirty="0" smtClean="0"/>
              <a:t>rd</a:t>
            </a:r>
            <a:r>
              <a:rPr lang="en-US" sz="1200" dirty="0" smtClean="0"/>
              <a:t> metal layer) </a:t>
            </a:r>
          </a:p>
          <a:p>
            <a:pPr algn="l"/>
            <a:r>
              <a:rPr lang="en-US" sz="1200" dirty="0" smtClean="0"/>
              <a:t>      for solder bumps on the sensor substrate. Time line is given by the XFEL project; expect UBM</a:t>
            </a:r>
          </a:p>
          <a:p>
            <a:pPr algn="l"/>
            <a:r>
              <a:rPr lang="en-US" sz="1200" dirty="0" smtClean="0"/>
              <a:t>      on the sensor to be available in the 2</a:t>
            </a:r>
            <a:r>
              <a:rPr lang="en-US" sz="1200" baseline="30000" dirty="0" smtClean="0"/>
              <a:t>nd</a:t>
            </a:r>
            <a:r>
              <a:rPr lang="en-US" sz="1200" dirty="0" smtClean="0"/>
              <a:t> quarter of 2010.</a:t>
            </a:r>
          </a:p>
          <a:p>
            <a:pPr algn="l"/>
            <a:endParaRPr lang="en-US" sz="1200" dirty="0" smtClean="0"/>
          </a:p>
          <a:p>
            <a:pPr algn="l"/>
            <a:r>
              <a:rPr lang="en-US" sz="1200" dirty="0" smtClean="0"/>
              <a:t>-: First tests are done and more are scheduled in collaboration with CNM this summer.</a:t>
            </a:r>
          </a:p>
          <a:p>
            <a:pPr algn="l"/>
            <a:endParaRPr lang="en-US" sz="1200" dirty="0" smtClean="0"/>
          </a:p>
          <a:p>
            <a:pPr algn="l"/>
            <a:r>
              <a:rPr lang="en-US" sz="1200" dirty="0" smtClean="0"/>
              <a:t>-: </a:t>
            </a:r>
            <a:r>
              <a:rPr lang="en-US" sz="1200" dirty="0" err="1" smtClean="0"/>
              <a:t>SuperBelle</a:t>
            </a:r>
            <a:r>
              <a:rPr lang="en-US" sz="1200" dirty="0" smtClean="0"/>
              <a:t> can take advantage of this:</a:t>
            </a:r>
          </a:p>
          <a:p>
            <a:pPr algn="l"/>
            <a:endParaRPr lang="en-US" sz="1200" dirty="0" smtClean="0"/>
          </a:p>
          <a:p>
            <a:pPr algn="l"/>
            <a:r>
              <a:rPr lang="en-US" sz="1200" dirty="0" smtClean="0"/>
              <a:t>                </a:t>
            </a:r>
            <a:r>
              <a:rPr lang="en-US" sz="1200" dirty="0" smtClean="0">
                <a:sym typeface="Wingdings" pitchFamily="2" charset="2"/>
              </a:rPr>
              <a:t></a:t>
            </a:r>
            <a:r>
              <a:rPr lang="en-US" sz="1200" dirty="0" smtClean="0"/>
              <a:t> </a:t>
            </a:r>
            <a:r>
              <a:rPr lang="en-US" sz="1200" dirty="0" err="1" smtClean="0"/>
              <a:t>solderable</a:t>
            </a:r>
            <a:r>
              <a:rPr lang="en-US" sz="1200" dirty="0" smtClean="0"/>
              <a:t> pads on the sensor for passive components and connectors</a:t>
            </a:r>
          </a:p>
          <a:p>
            <a:pPr algn="l"/>
            <a:r>
              <a:rPr lang="en-US" sz="1200" dirty="0" smtClean="0"/>
              <a:t>                </a:t>
            </a:r>
            <a:r>
              <a:rPr lang="en-US" sz="1200" dirty="0" smtClean="0">
                <a:sym typeface="Wingdings" pitchFamily="2" charset="2"/>
              </a:rPr>
              <a:t> affordable external bumping services for DHP and DCD(?)</a:t>
            </a:r>
          </a:p>
          <a:p>
            <a:pPr algn="l"/>
            <a:r>
              <a:rPr lang="en-US" sz="1200" dirty="0" smtClean="0">
                <a:sym typeface="Wingdings" pitchFamily="2" charset="2"/>
              </a:rPr>
              <a:t>                 conventional technologies for Flip-Chip with low pressure, low temperature, </a:t>
            </a:r>
          </a:p>
          <a:p>
            <a:pPr algn="l"/>
            <a:r>
              <a:rPr lang="en-US" sz="1200" dirty="0" smtClean="0">
                <a:sym typeface="Wingdings" pitchFamily="2" charset="2"/>
              </a:rPr>
              <a:t>                      and hopefully re-workable</a:t>
            </a:r>
          </a:p>
          <a:p>
            <a:pPr algn="l"/>
            <a:endParaRPr lang="en-US" sz="1200" dirty="0" smtClean="0">
              <a:sym typeface="Wingdings" pitchFamily="2" charset="2"/>
            </a:endParaRPr>
          </a:p>
          <a:p>
            <a:pPr algn="l"/>
            <a:r>
              <a:rPr lang="en-US" sz="1200" dirty="0" smtClean="0">
                <a:sym typeface="Wingdings" pitchFamily="2" charset="2"/>
              </a:rPr>
              <a:t>-: so far so good, but still some open questions:</a:t>
            </a:r>
          </a:p>
          <a:p>
            <a:pPr algn="l"/>
            <a:endParaRPr lang="en-US" sz="1200" dirty="0" smtClean="0">
              <a:sym typeface="Wingdings" pitchFamily="2" charset="2"/>
            </a:endParaRPr>
          </a:p>
          <a:p>
            <a:pPr algn="l"/>
            <a:r>
              <a:rPr lang="en-US" sz="1200" dirty="0" smtClean="0">
                <a:sym typeface="Wingdings" pitchFamily="2" charset="2"/>
              </a:rPr>
              <a:t>                1.) What about Switcher bumping? </a:t>
            </a:r>
          </a:p>
          <a:p>
            <a:pPr algn="l"/>
            <a:r>
              <a:rPr lang="en-US" sz="1200" dirty="0" smtClean="0">
                <a:sym typeface="Wingdings" pitchFamily="2" charset="2"/>
              </a:rPr>
              <a:t>                               a.) </a:t>
            </a:r>
            <a:r>
              <a:rPr lang="en-US" sz="1200" dirty="0" err="1" smtClean="0">
                <a:sym typeface="Wingdings" pitchFamily="2" charset="2"/>
              </a:rPr>
              <a:t>Pactech</a:t>
            </a:r>
            <a:r>
              <a:rPr lang="en-US" sz="1200" dirty="0" smtClean="0">
                <a:sym typeface="Wingdings" pitchFamily="2" charset="2"/>
              </a:rPr>
              <a:t> solution (chip wise gold stud with solder jetting) …</a:t>
            </a:r>
          </a:p>
          <a:p>
            <a:pPr algn="l"/>
            <a:r>
              <a:rPr lang="en-US" sz="1200" dirty="0" smtClean="0">
                <a:sym typeface="Wingdings" pitchFamily="2" charset="2"/>
              </a:rPr>
              <a:t>                               c.) Bumping on chip level  very(!!) cumbersome, painful, and expensive </a:t>
            </a:r>
          </a:p>
          <a:p>
            <a:pPr algn="l"/>
            <a:r>
              <a:rPr lang="en-US" sz="1200" dirty="0" smtClean="0">
                <a:sym typeface="Wingdings" pitchFamily="2" charset="2"/>
              </a:rPr>
              <a:t>                               b.) conventional gold stud???</a:t>
            </a:r>
          </a:p>
          <a:p>
            <a:pPr algn="l"/>
            <a:endParaRPr lang="en-US" sz="1200" dirty="0" smtClean="0">
              <a:sym typeface="Wingdings" pitchFamily="2" charset="2"/>
            </a:endParaRPr>
          </a:p>
          <a:p>
            <a:pPr algn="l"/>
            <a:r>
              <a:rPr lang="en-US" sz="1200" dirty="0" smtClean="0">
                <a:sym typeface="Wingdings" pitchFamily="2" charset="2"/>
              </a:rPr>
              <a:t>                 2.) What about the Flip-Chip?</a:t>
            </a:r>
          </a:p>
          <a:p>
            <a:pPr algn="l"/>
            <a:r>
              <a:rPr lang="en-US" sz="1200" dirty="0" smtClean="0">
                <a:sym typeface="Wingdings" pitchFamily="2" charset="2"/>
              </a:rPr>
              <a:t>                               -: Sensor as substrate  special tooling</a:t>
            </a:r>
          </a:p>
          <a:p>
            <a:pPr algn="l"/>
            <a:r>
              <a:rPr lang="en-US" sz="1200" dirty="0" smtClean="0">
                <a:sym typeface="Wingdings" pitchFamily="2" charset="2"/>
              </a:rPr>
              <a:t>                               -: moderate reflow temperatures (≤ 250..300°C)</a:t>
            </a:r>
          </a:p>
          <a:p>
            <a:pPr algn="l"/>
            <a:r>
              <a:rPr lang="de-DE" sz="1200" dirty="0" smtClean="0">
                <a:sym typeface="Wingdings" pitchFamily="2" charset="2"/>
              </a:rPr>
              <a:t>                               -: </a:t>
            </a:r>
            <a:r>
              <a:rPr lang="en-US" sz="1200" dirty="0" smtClean="0"/>
              <a:t>preferentially</a:t>
            </a:r>
            <a:r>
              <a:rPr lang="de-DE" sz="1200" dirty="0" smtClean="0">
                <a:sym typeface="Wingdings" pitchFamily="2" charset="2"/>
              </a:rPr>
              <a:t> </a:t>
            </a:r>
            <a:r>
              <a:rPr lang="en-US" sz="1200" dirty="0" smtClean="0">
                <a:sym typeface="Wingdings" pitchFamily="2" charset="2"/>
              </a:rPr>
              <a:t>flux-less</a:t>
            </a:r>
            <a:r>
              <a:rPr lang="de-DE" sz="1200" dirty="0" smtClean="0">
                <a:sym typeface="Wingdings" pitchFamily="2" charset="2"/>
              </a:rPr>
              <a:t> to </a:t>
            </a:r>
            <a:r>
              <a:rPr lang="en-US" sz="1200" dirty="0" smtClean="0">
                <a:sym typeface="Wingdings" pitchFamily="2" charset="2"/>
              </a:rPr>
              <a:t>avoid</a:t>
            </a:r>
            <a:r>
              <a:rPr lang="de-DE" sz="1200" dirty="0" smtClean="0">
                <a:sym typeface="Wingdings" pitchFamily="2" charset="2"/>
              </a:rPr>
              <a:t> </a:t>
            </a:r>
            <a:r>
              <a:rPr lang="en-US" sz="1200" dirty="0" smtClean="0">
                <a:sym typeface="Wingdings" pitchFamily="2" charset="2"/>
              </a:rPr>
              <a:t>residues</a:t>
            </a:r>
          </a:p>
          <a:p>
            <a:pPr algn="l"/>
            <a:r>
              <a:rPr lang="en-US" sz="1200" dirty="0" smtClean="0">
                <a:sym typeface="Wingdings" pitchFamily="2" charset="2"/>
              </a:rPr>
              <a:t>                               -: </a:t>
            </a:r>
            <a:r>
              <a:rPr lang="en-US" sz="1200" dirty="0" err="1" smtClean="0">
                <a:sym typeface="Wingdings" pitchFamily="2" charset="2"/>
              </a:rPr>
              <a:t>reworkable</a:t>
            </a:r>
            <a:r>
              <a:rPr lang="en-US" sz="1200" dirty="0" smtClean="0">
                <a:sym typeface="Wingdings" pitchFamily="2" charset="2"/>
              </a:rPr>
              <a:t> …</a:t>
            </a: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 cstate="print"/>
          <a:srcRect l="8617" t="12483" r="7419" b="9395"/>
          <a:stretch>
            <a:fillRect/>
          </a:stretch>
        </p:blipFill>
        <p:spPr bwMode="auto">
          <a:xfrm>
            <a:off x="5863356" y="4433777"/>
            <a:ext cx="3078626" cy="2147956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</p:pic>
      <p:pic>
        <p:nvPicPr>
          <p:cNvPr id="8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2088" y="5563481"/>
            <a:ext cx="1972536" cy="100262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May, 2009</a:t>
            </a:r>
            <a:endParaRPr lang="de-DE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Ladislav Andricek, MPI für Physik, HLL</a:t>
            </a:r>
          </a:p>
        </p:txBody>
      </p:sp>
      <p:sp>
        <p:nvSpPr>
          <p:cNvPr id="972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/>
              <a:t>Backup slides follow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May, 2009</a:t>
            </a:r>
            <a:endParaRPr lang="de-DE"/>
          </a:p>
        </p:txBody>
      </p:sp>
      <p:sp>
        <p:nvSpPr>
          <p:cNvPr id="2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Ladislav Andricek, MPI für Physik, HLL</a:t>
            </a:r>
          </a:p>
        </p:txBody>
      </p:sp>
      <p:sp>
        <p:nvSpPr>
          <p:cNvPr id="962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dirty="0" smtClean="0"/>
              <a:t>Installation of the back-end processing at HLL</a:t>
            </a:r>
            <a:endParaRPr lang="en-US" sz="1800" dirty="0"/>
          </a:p>
        </p:txBody>
      </p:sp>
      <p:grpSp>
        <p:nvGrpSpPr>
          <p:cNvPr id="44" name="Group 43"/>
          <p:cNvGrpSpPr/>
          <p:nvPr/>
        </p:nvGrpSpPr>
        <p:grpSpPr>
          <a:xfrm>
            <a:off x="839960" y="1155454"/>
            <a:ext cx="7747326" cy="5152969"/>
            <a:chOff x="744263" y="1272417"/>
            <a:chExt cx="7747326" cy="5152969"/>
          </a:xfrm>
        </p:grpSpPr>
        <p:pic>
          <p:nvPicPr>
            <p:cNvPr id="2051" name="Picture 3" descr="D:\Laci\2-PROJECTS\Appl. Labor\EP-LPCVD-Oxid-Install\Umbau Appl_Final-2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16200000">
              <a:off x="2219721" y="153518"/>
              <a:ext cx="5152969" cy="7390767"/>
            </a:xfrm>
            <a:prstGeom prst="rect">
              <a:avLst/>
            </a:prstGeom>
            <a:noFill/>
          </p:spPr>
        </p:pic>
        <p:sp>
          <p:nvSpPr>
            <p:cNvPr id="32" name="Text Box 30"/>
            <p:cNvSpPr txBox="1">
              <a:spLocks noChangeArrowheads="1"/>
            </p:cNvSpPr>
            <p:nvPr/>
          </p:nvSpPr>
          <p:spPr bwMode="auto">
            <a:xfrm rot="-4089161">
              <a:off x="2079536" y="3285963"/>
              <a:ext cx="2185988" cy="304800"/>
            </a:xfrm>
            <a:prstGeom prst="rect">
              <a:avLst/>
            </a:prstGeom>
            <a:solidFill>
              <a:srgbClr val="C9DBD8"/>
            </a:solidFill>
            <a:ln w="127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dirty="0"/>
                <a:t>Back-end post processing</a:t>
              </a:r>
            </a:p>
          </p:txBody>
        </p:sp>
        <p:sp>
          <p:nvSpPr>
            <p:cNvPr id="33" name="Text Box 31"/>
            <p:cNvSpPr txBox="1">
              <a:spLocks noChangeArrowheads="1"/>
            </p:cNvSpPr>
            <p:nvPr/>
          </p:nvSpPr>
          <p:spPr bwMode="auto">
            <a:xfrm rot="-4089161">
              <a:off x="6127068" y="2442739"/>
              <a:ext cx="871538" cy="304800"/>
            </a:xfrm>
            <a:prstGeom prst="rect">
              <a:avLst/>
            </a:prstGeom>
            <a:solidFill>
              <a:srgbClr val="C9DBD8"/>
            </a:solidFill>
            <a:ln w="12700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dirty="0"/>
                <a:t>R&amp;D Lab</a:t>
              </a:r>
            </a:p>
          </p:txBody>
        </p:sp>
        <p:sp>
          <p:nvSpPr>
            <p:cNvPr id="34" name="Rectangle 33"/>
            <p:cNvSpPr/>
            <p:nvPr/>
          </p:nvSpPr>
          <p:spPr bwMode="auto">
            <a:xfrm>
              <a:off x="1913860" y="1424763"/>
              <a:ext cx="1041991" cy="786809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36" name="Rectangle 35"/>
            <p:cNvSpPr/>
            <p:nvPr/>
          </p:nvSpPr>
          <p:spPr bwMode="auto">
            <a:xfrm>
              <a:off x="1871330" y="3338623"/>
              <a:ext cx="797442" cy="776177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38" name="Rectangle 37"/>
            <p:cNvSpPr/>
            <p:nvPr/>
          </p:nvSpPr>
          <p:spPr bwMode="auto">
            <a:xfrm>
              <a:off x="744263" y="4933507"/>
              <a:ext cx="1520456" cy="1403498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39" name="Rectangle 38"/>
            <p:cNvSpPr/>
            <p:nvPr/>
          </p:nvSpPr>
          <p:spPr bwMode="auto">
            <a:xfrm>
              <a:off x="3487479" y="3285460"/>
              <a:ext cx="903768" cy="3040912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988288" y="1584251"/>
              <a:ext cx="86453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smtClean="0"/>
                <a:t>Flip Chip</a:t>
              </a:r>
              <a:endParaRPr lang="en-US" dirty="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2055627" y="3576083"/>
              <a:ext cx="42992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smtClean="0"/>
                <a:t>MA</a:t>
              </a:r>
              <a:endParaRPr lang="en-US" dirty="0"/>
            </a:p>
          </p:txBody>
        </p:sp>
        <p:sp>
          <p:nvSpPr>
            <p:cNvPr id="42" name="TextBox 41"/>
            <p:cNvSpPr txBox="1"/>
            <p:nvPr/>
          </p:nvSpPr>
          <p:spPr>
            <a:xfrm rot="5400000">
              <a:off x="3402307" y="4479851"/>
              <a:ext cx="103329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err="1" smtClean="0"/>
                <a:t>Wet</a:t>
              </a:r>
              <a:r>
                <a:rPr lang="de-DE" dirty="0" smtClean="0"/>
                <a:t> </a:t>
              </a:r>
              <a:r>
                <a:rPr lang="de-DE" dirty="0" err="1" smtClean="0"/>
                <a:t>Bench</a:t>
              </a:r>
              <a:endParaRPr lang="en-US" dirty="0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949842" y="5489943"/>
              <a:ext cx="75873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err="1" smtClean="0"/>
                <a:t>Sputter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May, 2009</a:t>
            </a:r>
            <a:endParaRPr lang="de-DE"/>
          </a:p>
        </p:txBody>
      </p:sp>
      <p:sp>
        <p:nvSpPr>
          <p:cNvPr id="2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Ladislav Andricek, MPI für Physik, HLL</a:t>
            </a:r>
          </a:p>
        </p:txBody>
      </p:sp>
      <p:sp>
        <p:nvSpPr>
          <p:cNvPr id="962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z="1800" dirty="0" err="1" smtClean="0"/>
              <a:t>Wet</a:t>
            </a:r>
            <a:r>
              <a:rPr lang="de-DE" sz="1800" dirty="0" smtClean="0"/>
              <a:t> </a:t>
            </a:r>
            <a:r>
              <a:rPr lang="de-DE" sz="1800" dirty="0" err="1" smtClean="0"/>
              <a:t>Bench</a:t>
            </a:r>
            <a:r>
              <a:rPr lang="de-DE" sz="1800" dirty="0" smtClean="0"/>
              <a:t> </a:t>
            </a:r>
            <a:r>
              <a:rPr lang="de-DE" sz="1800" dirty="0" err="1" smtClean="0"/>
              <a:t>Concept</a:t>
            </a:r>
            <a:endParaRPr lang="en-US" sz="1800" dirty="0"/>
          </a:p>
        </p:txBody>
      </p:sp>
      <p:sp>
        <p:nvSpPr>
          <p:cNvPr id="17" name="Rectangle 16"/>
          <p:cNvSpPr/>
          <p:nvPr/>
        </p:nvSpPr>
        <p:spPr bwMode="auto">
          <a:xfrm>
            <a:off x="648581" y="1488557"/>
            <a:ext cx="7776000" cy="180753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cxnSp>
        <p:nvCxnSpPr>
          <p:cNvPr id="19" name="Straight Connector 18"/>
          <p:cNvCxnSpPr/>
          <p:nvPr/>
        </p:nvCxnSpPr>
        <p:spPr bwMode="auto">
          <a:xfrm rot="5400000" flipH="1" flipV="1">
            <a:off x="462510" y="1228061"/>
            <a:ext cx="350874" cy="1588"/>
          </a:xfrm>
          <a:prstGeom prst="line">
            <a:avLst/>
          </a:prstGeom>
          <a:solidFill>
            <a:schemeClr val="tx2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Straight Connector 20"/>
          <p:cNvCxnSpPr/>
          <p:nvPr/>
        </p:nvCxnSpPr>
        <p:spPr bwMode="auto">
          <a:xfrm rot="5400000" flipH="1" flipV="1">
            <a:off x="8227821" y="1252870"/>
            <a:ext cx="350874" cy="1588"/>
          </a:xfrm>
          <a:prstGeom prst="line">
            <a:avLst/>
          </a:prstGeom>
          <a:solidFill>
            <a:schemeClr val="tx2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Arrow Connector 22"/>
          <p:cNvCxnSpPr/>
          <p:nvPr/>
        </p:nvCxnSpPr>
        <p:spPr bwMode="auto">
          <a:xfrm rot="10800000" flipV="1">
            <a:off x="669848" y="1222744"/>
            <a:ext cx="3487477" cy="2"/>
          </a:xfrm>
          <a:prstGeom prst="straightConnector1">
            <a:avLst/>
          </a:prstGeom>
          <a:solidFill>
            <a:schemeClr val="tx2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5" name="Straight Arrow Connector 24"/>
          <p:cNvCxnSpPr/>
          <p:nvPr/>
        </p:nvCxnSpPr>
        <p:spPr bwMode="auto">
          <a:xfrm>
            <a:off x="4827175" y="1212112"/>
            <a:ext cx="3530010" cy="1588"/>
          </a:xfrm>
          <a:prstGeom prst="straightConnector1">
            <a:avLst/>
          </a:prstGeom>
          <a:solidFill>
            <a:schemeClr val="tx2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7" name="TextBox 36"/>
          <p:cNvSpPr txBox="1"/>
          <p:nvPr/>
        </p:nvSpPr>
        <p:spPr>
          <a:xfrm>
            <a:off x="4221118" y="1052620"/>
            <a:ext cx="6190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~ 4m</a:t>
            </a:r>
            <a:endParaRPr lang="en-US" dirty="0"/>
          </a:p>
        </p:txBody>
      </p:sp>
      <p:sp>
        <p:nvSpPr>
          <p:cNvPr id="46" name="Rectangle 45"/>
          <p:cNvSpPr/>
          <p:nvPr/>
        </p:nvSpPr>
        <p:spPr bwMode="auto">
          <a:xfrm>
            <a:off x="871864" y="2413593"/>
            <a:ext cx="829339" cy="701749"/>
          </a:xfrm>
          <a:prstGeom prst="rect">
            <a:avLst/>
          </a:prstGeom>
          <a:solidFill>
            <a:schemeClr val="accent1">
              <a:alpha val="41000"/>
            </a:schemeClr>
          </a:solidFill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47" name="Rectangle 46"/>
          <p:cNvSpPr/>
          <p:nvPr/>
        </p:nvSpPr>
        <p:spPr bwMode="auto">
          <a:xfrm>
            <a:off x="875408" y="1619694"/>
            <a:ext cx="829339" cy="701749"/>
          </a:xfrm>
          <a:prstGeom prst="rect">
            <a:avLst/>
          </a:prstGeom>
          <a:solidFill>
            <a:schemeClr val="accent1">
              <a:alpha val="41000"/>
            </a:schemeClr>
          </a:solidFill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063251" y="1818167"/>
            <a:ext cx="4058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HP</a:t>
            </a:r>
            <a:endParaRPr lang="en-US" dirty="0"/>
          </a:p>
        </p:txBody>
      </p:sp>
      <p:sp>
        <p:nvSpPr>
          <p:cNvPr id="49" name="TextBox 48"/>
          <p:cNvSpPr txBox="1"/>
          <p:nvPr/>
        </p:nvSpPr>
        <p:spPr>
          <a:xfrm>
            <a:off x="1088060" y="2587256"/>
            <a:ext cx="4058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SC</a:t>
            </a:r>
            <a:endParaRPr lang="en-US" dirty="0"/>
          </a:p>
        </p:txBody>
      </p:sp>
      <p:sp>
        <p:nvSpPr>
          <p:cNvPr id="51" name="Rectangle 50"/>
          <p:cNvSpPr/>
          <p:nvPr/>
        </p:nvSpPr>
        <p:spPr bwMode="auto">
          <a:xfrm>
            <a:off x="1991826" y="1860700"/>
            <a:ext cx="634416" cy="1073886"/>
          </a:xfrm>
          <a:prstGeom prst="rect">
            <a:avLst/>
          </a:prstGeom>
          <a:solidFill>
            <a:srgbClr val="92D050">
              <a:alpha val="41000"/>
            </a:srgbClr>
          </a:solidFill>
          <a:ln w="25400" cap="flat" cmpd="sng" algn="ctr">
            <a:solidFill>
              <a:srgbClr val="66FF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 rot="5400000">
            <a:off x="1803987" y="2275653"/>
            <a:ext cx="9675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Solvents</a:t>
            </a:r>
            <a:endParaRPr lang="en-US" dirty="0"/>
          </a:p>
        </p:txBody>
      </p:sp>
      <p:sp>
        <p:nvSpPr>
          <p:cNvPr id="54" name="Rectangle 53"/>
          <p:cNvSpPr/>
          <p:nvPr/>
        </p:nvSpPr>
        <p:spPr bwMode="auto">
          <a:xfrm>
            <a:off x="4061654" y="1531090"/>
            <a:ext cx="1244009" cy="829340"/>
          </a:xfrm>
          <a:prstGeom prst="rect">
            <a:avLst/>
          </a:prstGeom>
          <a:solidFill>
            <a:schemeClr val="accent5">
              <a:alpha val="59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4022668" y="1704755"/>
            <a:ext cx="12936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Rinse/Dry</a:t>
            </a:r>
            <a:endParaRPr lang="en-US" dirty="0"/>
          </a:p>
        </p:txBody>
      </p:sp>
      <p:sp>
        <p:nvSpPr>
          <p:cNvPr id="56" name="Rectangle 55"/>
          <p:cNvSpPr/>
          <p:nvPr/>
        </p:nvSpPr>
        <p:spPr bwMode="auto">
          <a:xfrm>
            <a:off x="5816018" y="2062717"/>
            <a:ext cx="967563" cy="882502"/>
          </a:xfrm>
          <a:prstGeom prst="rect">
            <a:avLst/>
          </a:prstGeom>
          <a:solidFill>
            <a:srgbClr val="FF0000">
              <a:alpha val="46000"/>
            </a:srgbClr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57" name="Rectangle 56"/>
          <p:cNvSpPr/>
          <p:nvPr/>
        </p:nvSpPr>
        <p:spPr bwMode="auto">
          <a:xfrm>
            <a:off x="7180530" y="2066261"/>
            <a:ext cx="967563" cy="882502"/>
          </a:xfrm>
          <a:prstGeom prst="rect">
            <a:avLst/>
          </a:prstGeom>
          <a:solidFill>
            <a:srgbClr val="FF0000">
              <a:alpha val="46000"/>
            </a:srgbClr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5925890" y="2215116"/>
            <a:ext cx="7513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Etch</a:t>
            </a:r>
          </a:p>
          <a:p>
            <a:r>
              <a:rPr lang="en-US" dirty="0" smtClean="0"/>
              <a:t>Bath</a:t>
            </a:r>
            <a:endParaRPr lang="en-US" dirty="0"/>
          </a:p>
        </p:txBody>
      </p:sp>
      <p:sp>
        <p:nvSpPr>
          <p:cNvPr id="59" name="TextBox 58"/>
          <p:cNvSpPr txBox="1"/>
          <p:nvPr/>
        </p:nvSpPr>
        <p:spPr>
          <a:xfrm>
            <a:off x="7279769" y="2144230"/>
            <a:ext cx="75136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EP Cu &amp;</a:t>
            </a:r>
          </a:p>
          <a:p>
            <a:r>
              <a:rPr lang="de-DE" dirty="0" err="1" smtClean="0"/>
              <a:t>PbSn</a:t>
            </a:r>
            <a:r>
              <a:rPr lang="de-DE" dirty="0" smtClean="0"/>
              <a:t>?</a:t>
            </a:r>
            <a:endParaRPr lang="en-US" dirty="0"/>
          </a:p>
        </p:txBody>
      </p:sp>
      <p:sp>
        <p:nvSpPr>
          <p:cNvPr id="62" name="Rectangle 61"/>
          <p:cNvSpPr/>
          <p:nvPr/>
        </p:nvSpPr>
        <p:spPr bwMode="auto">
          <a:xfrm>
            <a:off x="2867243" y="2087526"/>
            <a:ext cx="705296" cy="666305"/>
          </a:xfrm>
          <a:prstGeom prst="rect">
            <a:avLst/>
          </a:prstGeom>
          <a:solidFill>
            <a:schemeClr val="accent2">
              <a:alpha val="41000"/>
            </a:schemeClr>
          </a:solidFill>
          <a:ln w="254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2927496" y="2225748"/>
            <a:ext cx="5706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QDR</a:t>
            </a:r>
            <a:endParaRPr lang="en-US" dirty="0"/>
          </a:p>
        </p:txBody>
      </p:sp>
      <p:pic>
        <p:nvPicPr>
          <p:cNvPr id="3074" name="Picture 2" descr="C:\Dokumente und Einstellungen\laci\Desktop\capture_18042009_185414.jpg"/>
          <p:cNvPicPr>
            <a:picLocks noChangeAspect="1" noChangeArrowheads="1"/>
          </p:cNvPicPr>
          <p:nvPr/>
        </p:nvPicPr>
        <p:blipFill>
          <a:blip r:embed="rId2"/>
          <a:srcRect l="18055" t="10808" r="18306" b="23568"/>
          <a:stretch>
            <a:fillRect/>
          </a:stretch>
        </p:blipFill>
        <p:spPr bwMode="auto">
          <a:xfrm>
            <a:off x="5721742" y="3636337"/>
            <a:ext cx="2647837" cy="2806997"/>
          </a:xfrm>
          <a:prstGeom prst="rect">
            <a:avLst/>
          </a:prstGeom>
          <a:noFill/>
        </p:spPr>
      </p:pic>
      <p:sp>
        <p:nvSpPr>
          <p:cNvPr id="64" name="TextBox 63"/>
          <p:cNvSpPr txBox="1"/>
          <p:nvPr/>
        </p:nvSpPr>
        <p:spPr>
          <a:xfrm>
            <a:off x="956930" y="4486944"/>
            <a:ext cx="3923510" cy="1169551"/>
          </a:xfrm>
          <a:prstGeom prst="rect">
            <a:avLst/>
          </a:prstGeom>
          <a:solidFill>
            <a:srgbClr val="C9DBD8"/>
          </a:solidFill>
        </p:spPr>
        <p:txBody>
          <a:bodyPr wrap="none" rtlCol="0">
            <a:spAutoFit/>
          </a:bodyPr>
          <a:lstStyle/>
          <a:p>
            <a:pPr algn="l"/>
            <a:r>
              <a:rPr lang="en-US" dirty="0" smtClean="0"/>
              <a:t>-: First contacts  with manufacturer established</a:t>
            </a:r>
          </a:p>
          <a:p>
            <a:pPr algn="l"/>
            <a:r>
              <a:rPr lang="en-US" dirty="0" smtClean="0"/>
              <a:t> </a:t>
            </a:r>
          </a:p>
          <a:p>
            <a:pPr algn="l"/>
            <a:r>
              <a:rPr lang="en-US" dirty="0" smtClean="0"/>
              <a:t>-: technical discussions started </a:t>
            </a:r>
          </a:p>
          <a:p>
            <a:pPr algn="l"/>
            <a:endParaRPr lang="de-DE" dirty="0" smtClean="0"/>
          </a:p>
          <a:p>
            <a:pPr algn="l"/>
            <a:r>
              <a:rPr lang="en-US" dirty="0" smtClean="0"/>
              <a:t>-:       Prize tag: ~ 200k</a:t>
            </a:r>
            <a:endParaRPr lang="en-US" dirty="0"/>
          </a:p>
        </p:txBody>
      </p:sp>
      <p:sp>
        <p:nvSpPr>
          <p:cNvPr id="66" name="TextBox 65"/>
          <p:cNvSpPr txBox="1"/>
          <p:nvPr/>
        </p:nvSpPr>
        <p:spPr>
          <a:xfrm>
            <a:off x="4150241" y="3597352"/>
            <a:ext cx="1937262" cy="307777"/>
          </a:xfrm>
          <a:prstGeom prst="rect">
            <a:avLst/>
          </a:prstGeom>
          <a:solidFill>
            <a:srgbClr val="C9DBD8"/>
          </a:solidFill>
        </p:spPr>
        <p:txBody>
          <a:bodyPr wrap="none" rtlCol="0">
            <a:spAutoFit/>
          </a:bodyPr>
          <a:lstStyle/>
          <a:p>
            <a:pPr algn="l"/>
            <a:r>
              <a:rPr lang="en-US" dirty="0" smtClean="0"/>
              <a:t>Something like that …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May, 2009</a:t>
            </a:r>
            <a:endParaRPr lang="de-DE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Ladislav Andricek, MPI für Physik, HLL</a:t>
            </a:r>
          </a:p>
        </p:txBody>
      </p:sp>
      <p:pic>
        <p:nvPicPr>
          <p:cNvPr id="953347" name="Picture 3" descr="DSCF012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5662" y="3938698"/>
            <a:ext cx="3481387" cy="2609850"/>
          </a:xfrm>
          <a:prstGeom prst="rect">
            <a:avLst/>
          </a:prstGeom>
          <a:noFill/>
        </p:spPr>
      </p:pic>
      <p:sp>
        <p:nvSpPr>
          <p:cNvPr id="953350" name="Text Box 6"/>
          <p:cNvSpPr txBox="1">
            <a:spLocks noChangeArrowheads="1"/>
          </p:cNvSpPr>
          <p:nvPr/>
        </p:nvSpPr>
        <p:spPr bwMode="auto">
          <a:xfrm>
            <a:off x="643455" y="4053146"/>
            <a:ext cx="1762125" cy="263525"/>
          </a:xfrm>
          <a:prstGeom prst="rect">
            <a:avLst/>
          </a:prstGeom>
          <a:solidFill>
            <a:srgbClr val="FFFF00"/>
          </a:solidFill>
          <a:ln w="190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fi-FI" sz="1000" b="1">
                <a:solidFill>
                  <a:srgbClr val="0033CC"/>
                </a:solidFill>
                <a:latin typeface="Times New Roman" pitchFamily="18" charset="0"/>
              </a:rPr>
              <a:t>Wet bench for electroplating</a:t>
            </a:r>
          </a:p>
        </p:txBody>
      </p:sp>
      <p:pic>
        <p:nvPicPr>
          <p:cNvPr id="953352" name="Picture 8" descr="Bumpi-4"/>
          <p:cNvPicPr>
            <a:picLocks noChangeAspect="1" noChangeArrowheads="1"/>
          </p:cNvPicPr>
          <p:nvPr/>
        </p:nvPicPr>
        <p:blipFill>
          <a:blip r:embed="rId3"/>
          <a:srcRect l="4752" t="10190" r="7603" b="9264"/>
          <a:stretch>
            <a:fillRect/>
          </a:stretch>
        </p:blipFill>
        <p:spPr bwMode="auto">
          <a:xfrm>
            <a:off x="506413" y="1993900"/>
            <a:ext cx="2762250" cy="1736725"/>
          </a:xfrm>
          <a:prstGeom prst="rect">
            <a:avLst/>
          </a:prstGeom>
          <a:noFill/>
        </p:spPr>
      </p:pic>
      <p:sp>
        <p:nvSpPr>
          <p:cNvPr id="953356" name="Rectangle 1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GB" sz="1800"/>
              <a:t>Beispiel: VTT fuer ALICE und LHCb Pixel Sensoren - Galvanik</a:t>
            </a:r>
          </a:p>
        </p:txBody>
      </p:sp>
      <p:sp>
        <p:nvSpPr>
          <p:cNvPr id="953357" name="AutoShape 13"/>
          <p:cNvSpPr>
            <a:spLocks noChangeArrowheads="1"/>
          </p:cNvSpPr>
          <p:nvPr/>
        </p:nvSpPr>
        <p:spPr bwMode="auto">
          <a:xfrm>
            <a:off x="1643063" y="1322388"/>
            <a:ext cx="487362" cy="514350"/>
          </a:xfrm>
          <a:prstGeom prst="downArrow">
            <a:avLst>
              <a:gd name="adj1" fmla="val 50000"/>
              <a:gd name="adj2" fmla="val 26384"/>
            </a:avLst>
          </a:prstGeom>
          <a:solidFill>
            <a:schemeClr val="tx2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953359" name="Picture 15"/>
          <p:cNvPicPr>
            <a:picLocks noChangeAspect="1" noChangeArrowheads="1"/>
          </p:cNvPicPr>
          <p:nvPr/>
        </p:nvPicPr>
        <p:blipFill>
          <a:blip r:embed="rId4"/>
          <a:srcRect l="15938" t="20564" r="41029" b="9142"/>
          <a:stretch>
            <a:fillRect/>
          </a:stretch>
        </p:blipFill>
        <p:spPr bwMode="auto">
          <a:xfrm>
            <a:off x="4465342" y="1197195"/>
            <a:ext cx="4263987" cy="522441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May, 2009</a:t>
            </a:r>
            <a:endParaRPr lang="de-DE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Ladislav Andricek, MPI für Physik, HLL</a:t>
            </a:r>
          </a:p>
        </p:txBody>
      </p:sp>
      <p:sp>
        <p:nvSpPr>
          <p:cNvPr id="964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Ti:W Etching</a:t>
            </a:r>
          </a:p>
        </p:txBody>
      </p:sp>
      <p:pic>
        <p:nvPicPr>
          <p:cNvPr id="964612" name="Picture 4"/>
          <p:cNvPicPr>
            <a:picLocks noChangeAspect="1" noChangeArrowheads="1"/>
          </p:cNvPicPr>
          <p:nvPr/>
        </p:nvPicPr>
        <p:blipFill>
          <a:blip r:embed="rId2"/>
          <a:srcRect t="15625" r="49779" b="6641"/>
          <a:stretch>
            <a:fillRect/>
          </a:stretch>
        </p:blipFill>
        <p:spPr bwMode="auto">
          <a:xfrm>
            <a:off x="458788" y="1081088"/>
            <a:ext cx="3833812" cy="47466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</p:pic>
      <p:pic>
        <p:nvPicPr>
          <p:cNvPr id="96461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52938" y="1187450"/>
            <a:ext cx="4505325" cy="51466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</p:pic>
      <p:pic>
        <p:nvPicPr>
          <p:cNvPr id="964614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3075" y="5791200"/>
            <a:ext cx="3937000" cy="72866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May, 2009</a:t>
            </a:r>
            <a:endParaRPr lang="de-DE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Ladislav Andricek, MPI für Physik, HLL</a:t>
            </a:r>
          </a:p>
        </p:txBody>
      </p:sp>
      <p:sp>
        <p:nvSpPr>
          <p:cNvPr id="9441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42875"/>
            <a:ext cx="8229600" cy="720725"/>
          </a:xfrm>
        </p:spPr>
        <p:txBody>
          <a:bodyPr/>
          <a:lstStyle/>
          <a:p>
            <a:pPr marL="530225" indent="-530225"/>
            <a:r>
              <a:rPr lang="en-US" sz="1800"/>
              <a:t>Technologies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393404" y="1041990"/>
            <a:ext cx="4859079" cy="3296093"/>
            <a:chOff x="2078739" y="3644494"/>
            <a:chExt cx="4730750" cy="2916237"/>
          </a:xfrm>
        </p:grpSpPr>
        <p:pic>
          <p:nvPicPr>
            <p:cNvPr id="944138" name="Picture 10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078739" y="3644494"/>
              <a:ext cx="4730750" cy="2916237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  <a:effectLst/>
          </p:spPr>
        </p:pic>
        <p:sp>
          <p:nvSpPr>
            <p:cNvPr id="944154" name="Text Box 26"/>
            <p:cNvSpPr txBox="1">
              <a:spLocks noChangeArrowheads="1"/>
            </p:cNvSpPr>
            <p:nvPr/>
          </p:nvSpPr>
          <p:spPr bwMode="auto">
            <a:xfrm>
              <a:off x="3672589" y="5035144"/>
              <a:ext cx="436563" cy="214312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800" b="1" dirty="0"/>
                <a:t>or In</a:t>
              </a:r>
            </a:p>
          </p:txBody>
        </p:sp>
      </p:grpSp>
      <p:pic>
        <p:nvPicPr>
          <p:cNvPr id="944139" name="Picture 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276" y="1332430"/>
            <a:ext cx="4143723" cy="2391904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1701209" y="4486938"/>
            <a:ext cx="6092456" cy="189259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Autofit/>
          </a:bodyPr>
          <a:lstStyle/>
          <a:p>
            <a:r>
              <a:rPr lang="en-US" dirty="0" smtClean="0"/>
              <a:t>In general you always have :</a:t>
            </a:r>
          </a:p>
          <a:p>
            <a:endParaRPr lang="en-US" dirty="0" smtClean="0"/>
          </a:p>
          <a:p>
            <a:pPr marL="342900" indent="-342900" algn="l">
              <a:buAutoNum type="arabicPeriod"/>
            </a:pPr>
            <a:r>
              <a:rPr lang="en-US" dirty="0" smtClean="0"/>
              <a:t>Bumping of the ASICs</a:t>
            </a:r>
          </a:p>
          <a:p>
            <a:pPr marL="342900" indent="-342900" algn="l">
              <a:buAutoNum type="arabicPeriod"/>
            </a:pPr>
            <a:endParaRPr lang="en-US" dirty="0" smtClean="0"/>
          </a:p>
          <a:p>
            <a:pPr marL="342900" indent="-342900" algn="l">
              <a:buAutoNum type="arabicPeriod"/>
            </a:pPr>
            <a:r>
              <a:rPr lang="en-US" dirty="0" smtClean="0"/>
              <a:t> Prepare the landing pads on the substrate (sensor)</a:t>
            </a:r>
          </a:p>
          <a:p>
            <a:pPr marL="342900" indent="-342900" algn="l">
              <a:buAutoNum type="arabicPeriod"/>
            </a:pPr>
            <a:endParaRPr lang="en-US" dirty="0" smtClean="0"/>
          </a:p>
          <a:p>
            <a:pPr marL="342900" indent="-342900" algn="l">
              <a:buAutoNum type="arabicPeriod"/>
            </a:pPr>
            <a:r>
              <a:rPr lang="en-US" dirty="0" smtClean="0"/>
              <a:t>Flip-Chip ASICs to sensor and join electrically and mechanically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May, 2009</a:t>
            </a:r>
            <a:endParaRPr lang="de-DE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Ladislav Andricek, MPI für Physik, HLL</a:t>
            </a:r>
          </a:p>
        </p:txBody>
      </p:sp>
      <p:sp>
        <p:nvSpPr>
          <p:cNvPr id="957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z="1800"/>
              <a:t>SET FC150 (ehemals Suess)</a:t>
            </a:r>
            <a:endParaRPr lang="en-US" sz="1800"/>
          </a:p>
        </p:txBody>
      </p:sp>
      <p:pic>
        <p:nvPicPr>
          <p:cNvPr id="957445" name="Picture 5"/>
          <p:cNvPicPr>
            <a:picLocks noChangeAspect="1" noChangeArrowheads="1"/>
          </p:cNvPicPr>
          <p:nvPr/>
        </p:nvPicPr>
        <p:blipFill>
          <a:blip r:embed="rId2"/>
          <a:srcRect l="8617" t="12483" r="7419" b="9395"/>
          <a:stretch>
            <a:fillRect/>
          </a:stretch>
        </p:blipFill>
        <p:spPr bwMode="auto">
          <a:xfrm>
            <a:off x="400050" y="957263"/>
            <a:ext cx="5797550" cy="404495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</p:pic>
      <p:pic>
        <p:nvPicPr>
          <p:cNvPr id="957446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73813" y="1295400"/>
            <a:ext cx="2335212" cy="29194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</p:pic>
      <p:sp>
        <p:nvSpPr>
          <p:cNvPr id="957447" name="Text Box 7"/>
          <p:cNvSpPr txBox="1">
            <a:spLocks noChangeArrowheads="1"/>
          </p:cNvSpPr>
          <p:nvPr/>
        </p:nvSpPr>
        <p:spPr bwMode="auto">
          <a:xfrm>
            <a:off x="1374775" y="5383213"/>
            <a:ext cx="4144963" cy="852487"/>
          </a:xfrm>
          <a:prstGeom prst="rect">
            <a:avLst/>
          </a:prstGeom>
          <a:solidFill>
            <a:srgbClr val="7CA6B1"/>
          </a:solidFill>
          <a:ln w="127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de-DE" sz="1200">
                <a:solidFill>
                  <a:schemeClr val="bg1"/>
                </a:solidFill>
              </a:rPr>
              <a:t>Installiert bei:</a:t>
            </a:r>
          </a:p>
          <a:p>
            <a:pPr algn="l"/>
            <a:r>
              <a:rPr lang="de-DE" sz="1200">
                <a:solidFill>
                  <a:schemeClr val="bg1"/>
                </a:solidFill>
              </a:rPr>
              <a:t>     -: IZM Berlin</a:t>
            </a:r>
          </a:p>
          <a:p>
            <a:pPr algn="l"/>
            <a:r>
              <a:rPr lang="de-DE" sz="1200">
                <a:solidFill>
                  <a:schemeClr val="bg1"/>
                </a:solidFill>
              </a:rPr>
              <a:t>     -: CNM Barcelona</a:t>
            </a:r>
          </a:p>
          <a:p>
            <a:pPr algn="l"/>
            <a:r>
              <a:rPr lang="de-DE" sz="1200">
                <a:solidFill>
                  <a:schemeClr val="bg1"/>
                </a:solidFill>
              </a:rPr>
              <a:t>     -: RTI North Carolina .... (</a:t>
            </a:r>
            <a:r>
              <a:rPr lang="de-DE" sz="1200">
                <a:solidFill>
                  <a:schemeClr val="bg1"/>
                </a:solidFill>
                <a:sym typeface="Wingdings" pitchFamily="2" charset="2"/>
              </a:rPr>
              <a:t> Fermilab SLID Versuche) </a:t>
            </a:r>
            <a:r>
              <a:rPr lang="de-DE"/>
              <a:t> </a:t>
            </a:r>
            <a:endParaRPr lang="en-US"/>
          </a:p>
        </p:txBody>
      </p:sp>
      <p:pic>
        <p:nvPicPr>
          <p:cNvPr id="957448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86513" y="4510088"/>
            <a:ext cx="2433637" cy="175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57449" name="Text Box 9"/>
          <p:cNvSpPr txBox="1">
            <a:spLocks noChangeArrowheads="1"/>
          </p:cNvSpPr>
          <p:nvPr/>
        </p:nvSpPr>
        <p:spPr bwMode="auto">
          <a:xfrm>
            <a:off x="7073900" y="6310313"/>
            <a:ext cx="1112838" cy="3048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/>
              <a:t>SLID @ RTI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May, 2009</a:t>
            </a:r>
            <a:endParaRPr lang="de-DE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Ladislav Andricek, MPI für Physik, HLL</a:t>
            </a:r>
          </a:p>
        </p:txBody>
      </p:sp>
      <p:sp>
        <p:nvSpPr>
          <p:cNvPr id="914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42875"/>
            <a:ext cx="8229600" cy="720725"/>
          </a:xfrm>
        </p:spPr>
        <p:txBody>
          <a:bodyPr/>
          <a:lstStyle/>
          <a:p>
            <a:pPr marL="530225" indent="-530225"/>
            <a:r>
              <a:rPr lang="en-US" sz="1800" dirty="0" smtClean="0"/>
              <a:t>C4 Bump (only a few details…)</a:t>
            </a:r>
            <a:endParaRPr lang="en-US" sz="1800" dirty="0"/>
          </a:p>
        </p:txBody>
      </p:sp>
      <p:pic>
        <p:nvPicPr>
          <p:cNvPr id="4098" name="Picture 2" descr="D:\Laci\1-Conferences-Talks\XFEL\2009-04-Mailand\capture_18042009_22483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25253" y="985727"/>
            <a:ext cx="5648106" cy="4202961"/>
          </a:xfrm>
          <a:prstGeom prst="rect">
            <a:avLst/>
          </a:prstGeom>
          <a:noFill/>
        </p:spPr>
      </p:pic>
      <p:cxnSp>
        <p:nvCxnSpPr>
          <p:cNvPr id="9" name="Straight Connector 8"/>
          <p:cNvCxnSpPr/>
          <p:nvPr/>
        </p:nvCxnSpPr>
        <p:spPr bwMode="auto">
          <a:xfrm rot="5400000">
            <a:off x="2780414" y="4970720"/>
            <a:ext cx="1541721" cy="1588"/>
          </a:xfrm>
          <a:prstGeom prst="line">
            <a:avLst/>
          </a:prstGeom>
          <a:solidFill>
            <a:schemeClr val="tx2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/>
          <p:cNvCxnSpPr/>
          <p:nvPr/>
        </p:nvCxnSpPr>
        <p:spPr bwMode="auto">
          <a:xfrm rot="5400000">
            <a:off x="5027429" y="4981353"/>
            <a:ext cx="1559443" cy="3544"/>
          </a:xfrm>
          <a:prstGeom prst="line">
            <a:avLst/>
          </a:prstGeom>
          <a:solidFill>
            <a:schemeClr val="tx2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 rot="16200000" flipH="1">
            <a:off x="2915091" y="4680096"/>
            <a:ext cx="1524002" cy="3545"/>
          </a:xfrm>
          <a:prstGeom prst="line">
            <a:avLst/>
          </a:prstGeom>
          <a:solidFill>
            <a:schemeClr val="tx2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 rot="5400000">
            <a:off x="4890975" y="4667693"/>
            <a:ext cx="1562988" cy="10631"/>
          </a:xfrm>
          <a:prstGeom prst="line">
            <a:avLst/>
          </a:prstGeom>
          <a:solidFill>
            <a:schemeClr val="tx2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" name="TextBox 12"/>
          <p:cNvSpPr txBox="1"/>
          <p:nvPr/>
        </p:nvSpPr>
        <p:spPr>
          <a:xfrm>
            <a:off x="4082901" y="5146158"/>
            <a:ext cx="1074668" cy="41601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Autofit/>
          </a:bodyPr>
          <a:lstStyle/>
          <a:p>
            <a:r>
              <a:rPr lang="de-DE" dirty="0" smtClean="0"/>
              <a:t>100 µ</a:t>
            </a:r>
            <a:endParaRPr lang="en-US" dirty="0" smtClean="0"/>
          </a:p>
        </p:txBody>
      </p:sp>
      <p:sp>
        <p:nvSpPr>
          <p:cNvPr id="14" name="TextBox 13"/>
          <p:cNvSpPr txBox="1"/>
          <p:nvPr/>
        </p:nvSpPr>
        <p:spPr>
          <a:xfrm>
            <a:off x="4128973" y="5468671"/>
            <a:ext cx="1074668" cy="41601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Autofit/>
          </a:bodyPr>
          <a:lstStyle/>
          <a:p>
            <a:r>
              <a:rPr lang="de-DE" dirty="0" smtClean="0"/>
              <a:t>130 µ</a:t>
            </a:r>
            <a:endParaRPr lang="en-US" dirty="0" smtClean="0"/>
          </a:p>
        </p:txBody>
      </p:sp>
      <p:cxnSp>
        <p:nvCxnSpPr>
          <p:cNvPr id="18" name="Straight Connector 17"/>
          <p:cNvCxnSpPr/>
          <p:nvPr/>
        </p:nvCxnSpPr>
        <p:spPr bwMode="auto">
          <a:xfrm>
            <a:off x="4986670" y="5305646"/>
            <a:ext cx="637953" cy="1589"/>
          </a:xfrm>
          <a:prstGeom prst="line">
            <a:avLst/>
          </a:prstGeom>
          <a:solidFill>
            <a:schemeClr val="tx2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Straight Connector 21"/>
          <p:cNvCxnSpPr/>
          <p:nvPr/>
        </p:nvCxnSpPr>
        <p:spPr bwMode="auto">
          <a:xfrm>
            <a:off x="3724939" y="5309189"/>
            <a:ext cx="549830" cy="1"/>
          </a:xfrm>
          <a:prstGeom prst="line">
            <a:avLst/>
          </a:prstGeom>
          <a:solidFill>
            <a:schemeClr val="tx2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/>
          <p:cNvCxnSpPr/>
          <p:nvPr/>
        </p:nvCxnSpPr>
        <p:spPr bwMode="auto">
          <a:xfrm flipV="1">
            <a:off x="4926418" y="5624616"/>
            <a:ext cx="836427" cy="3543"/>
          </a:xfrm>
          <a:prstGeom prst="line">
            <a:avLst/>
          </a:prstGeom>
          <a:solidFill>
            <a:schemeClr val="tx2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/>
          <p:cNvCxnSpPr/>
          <p:nvPr/>
        </p:nvCxnSpPr>
        <p:spPr bwMode="auto">
          <a:xfrm>
            <a:off x="3604436" y="5645881"/>
            <a:ext cx="797441" cy="1588"/>
          </a:xfrm>
          <a:prstGeom prst="line">
            <a:avLst/>
          </a:prstGeom>
          <a:solidFill>
            <a:schemeClr val="tx2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1" name="TextBox 30"/>
          <p:cNvSpPr txBox="1"/>
          <p:nvPr/>
        </p:nvSpPr>
        <p:spPr>
          <a:xfrm>
            <a:off x="5784109" y="5295015"/>
            <a:ext cx="1265277" cy="350873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Autofit/>
          </a:bodyPr>
          <a:lstStyle/>
          <a:p>
            <a:r>
              <a:rPr lang="en-US" dirty="0" smtClean="0"/>
              <a:t>For “4 on 8”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359348" y="244548"/>
            <a:ext cx="3019646" cy="53162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Autofit/>
          </a:bodyPr>
          <a:lstStyle/>
          <a:p>
            <a:r>
              <a:rPr lang="en-US" sz="1200" dirty="0" smtClean="0"/>
              <a:t>‘Package Interconnects’ , J.R. Wilcox</a:t>
            </a:r>
          </a:p>
          <a:p>
            <a:r>
              <a:rPr lang="en-US" sz="1200" dirty="0" smtClean="0"/>
              <a:t>IBM, January 2006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938127" y="6095999"/>
            <a:ext cx="3813547" cy="357963"/>
          </a:xfrm>
          <a:prstGeom prst="rect">
            <a:avLst/>
          </a:prstGeom>
          <a:solidFill>
            <a:srgbClr val="7CA6A6"/>
          </a:solidFill>
          <a:ln>
            <a:noFill/>
          </a:ln>
        </p:spPr>
        <p:txBody>
          <a:bodyPr wrap="none" rtlCol="0">
            <a:no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Precise design rules available in IBM Design Kit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May, 2009</a:t>
            </a:r>
            <a:endParaRPr lang="de-DE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Ladislav Andricek, MPI für Physik, HLL</a:t>
            </a:r>
          </a:p>
        </p:txBody>
      </p:sp>
      <p:sp>
        <p:nvSpPr>
          <p:cNvPr id="9441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42875"/>
            <a:ext cx="8229600" cy="720725"/>
          </a:xfrm>
        </p:spPr>
        <p:txBody>
          <a:bodyPr/>
          <a:lstStyle/>
          <a:p>
            <a:pPr marL="530225" indent="-530225"/>
            <a:r>
              <a:rPr lang="en-US" sz="1800" dirty="0" smtClean="0"/>
              <a:t>ASIC Bumping</a:t>
            </a:r>
            <a:endParaRPr lang="en-US" sz="1800" dirty="0"/>
          </a:p>
        </p:txBody>
      </p:sp>
      <p:sp>
        <p:nvSpPr>
          <p:cNvPr id="944157" name="Text Box 29"/>
          <p:cNvSpPr txBox="1">
            <a:spLocks noChangeArrowheads="1"/>
          </p:cNvSpPr>
          <p:nvPr/>
        </p:nvSpPr>
        <p:spPr bwMode="auto">
          <a:xfrm>
            <a:off x="854563" y="1434109"/>
            <a:ext cx="7598327" cy="4154984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endParaRPr lang="en-US" sz="1200" u="sng" dirty="0"/>
          </a:p>
          <a:p>
            <a:pPr marL="342900" indent="-342900" algn="l">
              <a:buAutoNum type="arabicPeriod"/>
            </a:pPr>
            <a:r>
              <a:rPr lang="en-US" dirty="0" smtClean="0"/>
              <a:t>Au stud and </a:t>
            </a:r>
            <a:r>
              <a:rPr lang="en-US" i="1" dirty="0" err="1" smtClean="0"/>
              <a:t>Pactech</a:t>
            </a:r>
            <a:r>
              <a:rPr lang="en-US" dirty="0" smtClean="0"/>
              <a:t>  Solder jetting on metal studs </a:t>
            </a:r>
            <a:r>
              <a:rPr lang="en-US" dirty="0" smtClean="0">
                <a:solidFill>
                  <a:schemeClr val="accent6"/>
                </a:solidFill>
                <a:sym typeface="Wingdings" pitchFamily="2" charset="2"/>
              </a:rPr>
              <a:t> in-house bumping</a:t>
            </a:r>
            <a:endParaRPr lang="en-US" dirty="0" smtClean="0">
              <a:solidFill>
                <a:schemeClr val="accent6"/>
              </a:solidFill>
            </a:endParaRPr>
          </a:p>
          <a:p>
            <a:pPr marL="342900" indent="-342900" algn="l"/>
            <a:endParaRPr lang="en-US" dirty="0"/>
          </a:p>
          <a:p>
            <a:pPr algn="l"/>
            <a:r>
              <a:rPr lang="en-US" dirty="0"/>
              <a:t>     </a:t>
            </a:r>
            <a:r>
              <a:rPr lang="en-US" dirty="0">
                <a:solidFill>
                  <a:srgbClr val="00B050"/>
                </a:solidFill>
              </a:rPr>
              <a:t>-: on chip level </a:t>
            </a:r>
            <a:endParaRPr lang="en-US" dirty="0" smtClean="0">
              <a:solidFill>
                <a:srgbClr val="00B050"/>
              </a:solidFill>
            </a:endParaRPr>
          </a:p>
          <a:p>
            <a:pPr algn="l"/>
            <a:r>
              <a:rPr lang="en-US" dirty="0" smtClean="0"/>
              <a:t>     -: described by Christian, applicable to all ASIC technologies</a:t>
            </a:r>
          </a:p>
          <a:p>
            <a:pPr algn="l"/>
            <a:endParaRPr lang="en-US" dirty="0" smtClean="0"/>
          </a:p>
          <a:p>
            <a:pPr algn="l"/>
            <a:r>
              <a:rPr lang="en-US" dirty="0" smtClean="0"/>
              <a:t>2</a:t>
            </a:r>
            <a:r>
              <a:rPr lang="en-US" dirty="0"/>
              <a:t>. Indium bumps</a:t>
            </a:r>
            <a:r>
              <a:rPr lang="en-US" dirty="0" smtClean="0"/>
              <a:t>: (</a:t>
            </a:r>
            <a:r>
              <a:rPr lang="en-US" dirty="0" smtClean="0">
                <a:sym typeface="Wingdings" pitchFamily="2" charset="2"/>
              </a:rPr>
              <a:t> CMS Pixels, space applications)</a:t>
            </a:r>
            <a:endParaRPr lang="en-US" dirty="0" smtClean="0"/>
          </a:p>
          <a:p>
            <a:pPr algn="l"/>
            <a:endParaRPr lang="en-US" dirty="0"/>
          </a:p>
          <a:p>
            <a:pPr algn="l"/>
            <a:r>
              <a:rPr lang="en-US" dirty="0">
                <a:solidFill>
                  <a:srgbClr val="C00000"/>
                </a:solidFill>
              </a:rPr>
              <a:t>     -: on wafer level </a:t>
            </a:r>
            <a:r>
              <a:rPr lang="en-US" dirty="0" smtClean="0">
                <a:solidFill>
                  <a:srgbClr val="C00000"/>
                </a:solidFill>
              </a:rPr>
              <a:t>by evaporation</a:t>
            </a:r>
          </a:p>
          <a:p>
            <a:pPr algn="l"/>
            <a:r>
              <a:rPr lang="en-US" dirty="0" smtClean="0"/>
              <a:t>     -: few specialized </a:t>
            </a:r>
            <a:r>
              <a:rPr lang="en-US" dirty="0"/>
              <a:t>Labs (PSI, </a:t>
            </a:r>
            <a:r>
              <a:rPr lang="en-US" dirty="0" err="1" smtClean="0"/>
              <a:t>Alenia</a:t>
            </a:r>
            <a:r>
              <a:rPr lang="en-US" dirty="0" smtClean="0"/>
              <a:t>)</a:t>
            </a:r>
          </a:p>
          <a:p>
            <a:pPr algn="l"/>
            <a:r>
              <a:rPr lang="en-US" dirty="0" smtClean="0"/>
              <a:t>     </a:t>
            </a:r>
            <a:r>
              <a:rPr lang="en-US" dirty="0" smtClean="0">
                <a:solidFill>
                  <a:schemeClr val="accent6"/>
                </a:solidFill>
              </a:rPr>
              <a:t>-: need full wafers for external bumping!!! </a:t>
            </a:r>
            <a:r>
              <a:rPr lang="en-US" dirty="0" smtClean="0">
                <a:solidFill>
                  <a:schemeClr val="accent6"/>
                </a:solidFill>
                <a:sym typeface="Wingdings" pitchFamily="2" charset="2"/>
              </a:rPr>
              <a:t> expensive!!!</a:t>
            </a:r>
            <a:endParaRPr lang="en-US" dirty="0" smtClean="0">
              <a:solidFill>
                <a:schemeClr val="accent6"/>
              </a:solidFill>
            </a:endParaRPr>
          </a:p>
          <a:p>
            <a:pPr algn="l"/>
            <a:r>
              <a:rPr lang="en-US" dirty="0" smtClean="0"/>
              <a:t>   </a:t>
            </a:r>
          </a:p>
          <a:p>
            <a:pPr algn="l"/>
            <a:endParaRPr lang="en-US" dirty="0"/>
          </a:p>
          <a:p>
            <a:pPr algn="l"/>
            <a:r>
              <a:rPr lang="en-US" dirty="0"/>
              <a:t>3. Solder bumps</a:t>
            </a:r>
            <a:r>
              <a:rPr lang="en-US" dirty="0" smtClean="0"/>
              <a:t>: (ATLAS Pixels, ALICE, etc …) </a:t>
            </a:r>
            <a:r>
              <a:rPr lang="en-US" b="1" dirty="0" smtClean="0">
                <a:solidFill>
                  <a:schemeClr val="accent6"/>
                </a:solidFill>
                <a:sym typeface="Wingdings" pitchFamily="2" charset="2"/>
              </a:rPr>
              <a:t> external bumping of the ASICs</a:t>
            </a:r>
            <a:endParaRPr lang="en-US" b="1" dirty="0" smtClean="0">
              <a:solidFill>
                <a:schemeClr val="accent6"/>
              </a:solidFill>
            </a:endParaRPr>
          </a:p>
          <a:p>
            <a:pPr algn="l"/>
            <a:endParaRPr lang="en-US" dirty="0"/>
          </a:p>
          <a:p>
            <a:pPr algn="l"/>
            <a:r>
              <a:rPr lang="en-US" dirty="0"/>
              <a:t> </a:t>
            </a:r>
            <a:r>
              <a:rPr lang="en-US" dirty="0">
                <a:solidFill>
                  <a:srgbClr val="C00000"/>
                </a:solidFill>
              </a:rPr>
              <a:t>    -: Wafer </a:t>
            </a:r>
            <a:r>
              <a:rPr lang="en-US" dirty="0" smtClean="0">
                <a:solidFill>
                  <a:srgbClr val="C00000"/>
                </a:solidFill>
              </a:rPr>
              <a:t>process, mostly thru mask electroplated</a:t>
            </a:r>
          </a:p>
          <a:p>
            <a:pPr algn="l"/>
            <a:r>
              <a:rPr lang="en-US" dirty="0" smtClean="0"/>
              <a:t>     -: </a:t>
            </a:r>
            <a:r>
              <a:rPr lang="en-US" dirty="0"/>
              <a:t>commercially available in MPW runs</a:t>
            </a:r>
            <a:br>
              <a:rPr lang="en-US" dirty="0"/>
            </a:br>
            <a:r>
              <a:rPr lang="en-US" dirty="0"/>
              <a:t>         </a:t>
            </a:r>
            <a:r>
              <a:rPr lang="en-US" dirty="0" smtClean="0"/>
              <a:t>   </a:t>
            </a:r>
            <a:r>
              <a:rPr lang="en-US" dirty="0"/>
              <a:t>- IBM </a:t>
            </a:r>
            <a:r>
              <a:rPr lang="en-US" dirty="0" smtClean="0"/>
              <a:t>C4 and C4NP: </a:t>
            </a:r>
            <a:r>
              <a:rPr lang="en-US" dirty="0"/>
              <a:t>200 micron pitch</a:t>
            </a:r>
          </a:p>
          <a:p>
            <a:pPr algn="l"/>
            <a:r>
              <a:rPr lang="en-US" dirty="0"/>
              <a:t>          </a:t>
            </a:r>
            <a:r>
              <a:rPr lang="en-US" dirty="0" smtClean="0"/>
              <a:t>  - </a:t>
            </a:r>
            <a:r>
              <a:rPr lang="en-US" dirty="0"/>
              <a:t>UMC, TSMC: external bumping </a:t>
            </a:r>
            <a:r>
              <a:rPr lang="en-US" dirty="0" smtClean="0"/>
              <a:t>services (SPIL and others), ~150 micron pitch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May, 2009</a:t>
            </a:r>
            <a:endParaRPr lang="de-DE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Ladislav Andricek, MPI für Physik, HLL</a:t>
            </a:r>
          </a:p>
        </p:txBody>
      </p:sp>
      <p:sp>
        <p:nvSpPr>
          <p:cNvPr id="965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42875"/>
            <a:ext cx="8229600" cy="720725"/>
          </a:xfrm>
        </p:spPr>
        <p:txBody>
          <a:bodyPr/>
          <a:lstStyle/>
          <a:p>
            <a:pPr marL="530225" indent="-530225"/>
            <a:r>
              <a:rPr lang="en-US" sz="1800"/>
              <a:t>Bumping Services for ASICs </a:t>
            </a:r>
            <a:r>
              <a:rPr lang="en-US" sz="1800">
                <a:sym typeface="Wingdings" pitchFamily="2" charset="2"/>
              </a:rPr>
              <a:t> ask google .... </a:t>
            </a:r>
            <a:endParaRPr lang="en-US" sz="1800"/>
          </a:p>
        </p:txBody>
      </p:sp>
      <p:pic>
        <p:nvPicPr>
          <p:cNvPr id="965643" name="Picture 11" descr="wafer_bumping_2005_Page_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8475" y="1058863"/>
            <a:ext cx="4044950" cy="5416550"/>
          </a:xfrm>
          <a:prstGeom prst="rect">
            <a:avLst/>
          </a:prstGeom>
          <a:noFill/>
        </p:spPr>
      </p:pic>
      <p:pic>
        <p:nvPicPr>
          <p:cNvPr id="965644" name="Picture 12" descr="wafer_bumping_2005_Page_2"/>
          <p:cNvPicPr>
            <a:picLocks noChangeAspect="1" noChangeArrowheads="1"/>
          </p:cNvPicPr>
          <p:nvPr/>
        </p:nvPicPr>
        <p:blipFill>
          <a:blip r:embed="rId4"/>
          <a:srcRect b="44327"/>
          <a:stretch>
            <a:fillRect/>
          </a:stretch>
        </p:blipFill>
        <p:spPr bwMode="auto">
          <a:xfrm>
            <a:off x="4751388" y="1360488"/>
            <a:ext cx="4140200" cy="3084512"/>
          </a:xfrm>
          <a:prstGeom prst="rect">
            <a:avLst/>
          </a:prstGeom>
          <a:noFill/>
        </p:spPr>
      </p:pic>
      <p:sp>
        <p:nvSpPr>
          <p:cNvPr id="965645" name="Text Box 13"/>
          <p:cNvSpPr txBox="1">
            <a:spLocks noChangeArrowheads="1"/>
          </p:cNvSpPr>
          <p:nvPr/>
        </p:nvSpPr>
        <p:spPr bwMode="auto">
          <a:xfrm>
            <a:off x="4849813" y="4602163"/>
            <a:ext cx="3913187" cy="158115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dirty="0">
                <a:sym typeface="Wingdings" pitchFamily="2" charset="2"/>
              </a:rPr>
              <a:t>-: various bump metallurgies, pitches etc.</a:t>
            </a:r>
          </a:p>
          <a:p>
            <a:pPr algn="l"/>
            <a:r>
              <a:rPr lang="en-US" dirty="0">
                <a:sym typeface="Wingdings" pitchFamily="2" charset="2"/>
              </a:rPr>
              <a:t>-: some have contracts with ASIC </a:t>
            </a:r>
            <a:r>
              <a:rPr lang="en-US" dirty="0" err="1">
                <a:sym typeface="Wingdings" pitchFamily="2" charset="2"/>
              </a:rPr>
              <a:t>fabs</a:t>
            </a:r>
            <a:endParaRPr lang="en-US" dirty="0">
              <a:sym typeface="Wingdings" pitchFamily="2" charset="2"/>
            </a:endParaRPr>
          </a:p>
          <a:p>
            <a:pPr algn="l"/>
            <a:r>
              <a:rPr lang="en-US" dirty="0">
                <a:sym typeface="Wingdings" pitchFamily="2" charset="2"/>
              </a:rPr>
              <a:t>    (SPIL, </a:t>
            </a:r>
            <a:r>
              <a:rPr lang="en-US" dirty="0" err="1">
                <a:sym typeface="Wingdings" pitchFamily="2" charset="2"/>
              </a:rPr>
              <a:t>FlipChip</a:t>
            </a:r>
            <a:r>
              <a:rPr lang="en-US" dirty="0">
                <a:sym typeface="Wingdings" pitchFamily="2" charset="2"/>
              </a:rPr>
              <a:t> International...)</a:t>
            </a:r>
          </a:p>
          <a:p>
            <a:pPr algn="l"/>
            <a:r>
              <a:rPr lang="en-US" dirty="0">
                <a:sym typeface="Wingdings" pitchFamily="2" charset="2"/>
              </a:rPr>
              <a:t>-: dummy chips for tests, bumped, with custom</a:t>
            </a:r>
          </a:p>
          <a:p>
            <a:pPr algn="l"/>
            <a:r>
              <a:rPr lang="en-US" dirty="0">
                <a:sym typeface="Wingdings" pitchFamily="2" charset="2"/>
              </a:rPr>
              <a:t>    layout, can be ordered</a:t>
            </a:r>
          </a:p>
          <a:p>
            <a:pPr algn="l"/>
            <a:r>
              <a:rPr lang="en-US" dirty="0">
                <a:sym typeface="Wingdings" pitchFamily="2" charset="2"/>
              </a:rPr>
              <a:t>-: technology: almost exclusively solder bumps</a:t>
            </a:r>
          </a:p>
          <a:p>
            <a:pPr algn="l"/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May, 2009</a:t>
            </a:r>
            <a:endParaRPr lang="de-DE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Ladislav Andricek, MPI für Physik, HLL</a:t>
            </a:r>
          </a:p>
        </p:txBody>
      </p:sp>
      <p:sp>
        <p:nvSpPr>
          <p:cNvPr id="965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42875"/>
            <a:ext cx="8229600" cy="720725"/>
          </a:xfrm>
        </p:spPr>
        <p:txBody>
          <a:bodyPr/>
          <a:lstStyle/>
          <a:p>
            <a:pPr marL="530225" indent="-530225"/>
            <a:r>
              <a:rPr lang="en-US" sz="1800" dirty="0" smtClean="0"/>
              <a:t>SPIL in Taiwan/China</a:t>
            </a:r>
            <a:endParaRPr lang="en-US" sz="1800" dirty="0"/>
          </a:p>
        </p:txBody>
      </p:sp>
      <p:sp>
        <p:nvSpPr>
          <p:cNvPr id="9" name="TextBox 8"/>
          <p:cNvSpPr txBox="1"/>
          <p:nvPr/>
        </p:nvSpPr>
        <p:spPr>
          <a:xfrm>
            <a:off x="2615608" y="1073888"/>
            <a:ext cx="4529469" cy="29771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Autofit/>
          </a:bodyPr>
          <a:lstStyle/>
          <a:p>
            <a:r>
              <a:rPr lang="en-US" dirty="0" smtClean="0"/>
              <a:t>In Cooperation with TSMC (via </a:t>
            </a:r>
            <a:r>
              <a:rPr lang="en-US" dirty="0" err="1" smtClean="0"/>
              <a:t>Europarctice</a:t>
            </a:r>
            <a:r>
              <a:rPr lang="en-US" dirty="0" smtClean="0"/>
              <a:t>), UMC???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563525" y="1355000"/>
            <a:ext cx="4606425" cy="4237710"/>
            <a:chOff x="624793" y="1116418"/>
            <a:chExt cx="4606425" cy="423771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/>
            <a:srcRect l="11958" t="25058" r="57468" b="30124"/>
            <a:stretch>
              <a:fillRect/>
            </a:stretch>
          </p:blipFill>
          <p:spPr bwMode="auto">
            <a:xfrm>
              <a:off x="635435" y="1116418"/>
              <a:ext cx="4595783" cy="42104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3"/>
            <a:srcRect l="11958" t="46977" r="57468" b="20931"/>
            <a:stretch>
              <a:fillRect/>
            </a:stretch>
          </p:blipFill>
          <p:spPr bwMode="auto">
            <a:xfrm>
              <a:off x="624793" y="2339164"/>
              <a:ext cx="4595783" cy="30149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10" name="Rectangle 9"/>
          <p:cNvSpPr/>
          <p:nvPr/>
        </p:nvSpPr>
        <p:spPr>
          <a:xfrm>
            <a:off x="933097" y="1914130"/>
            <a:ext cx="133382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i="1" dirty="0" smtClean="0">
                <a:solidFill>
                  <a:schemeClr val="bg1"/>
                </a:solidFill>
              </a:rPr>
              <a:t>www.spil.com.tw</a:t>
            </a:r>
            <a:endParaRPr lang="en-US" sz="1200" i="1" dirty="0">
              <a:solidFill>
                <a:schemeClr val="bg1"/>
              </a:solidFill>
            </a:endParaRPr>
          </a:p>
        </p:txBody>
      </p:sp>
      <p:pic>
        <p:nvPicPr>
          <p:cNvPr id="8" name="Picture 29"/>
          <p:cNvPicPr>
            <a:picLocks noChangeAspect="1" noChangeArrowheads="1"/>
          </p:cNvPicPr>
          <p:nvPr/>
        </p:nvPicPr>
        <p:blipFill>
          <a:blip r:embed="rId4"/>
          <a:srcRect l="1251" t="13460" r="63651" b="58665"/>
          <a:stretch>
            <a:fillRect/>
          </a:stretch>
        </p:blipFill>
        <p:spPr bwMode="auto">
          <a:xfrm>
            <a:off x="4447226" y="4143439"/>
            <a:ext cx="4569183" cy="226800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May, 2009</a:t>
            </a:r>
            <a:endParaRPr lang="de-DE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Ladislav Andricek, MPI für Physik, HLL</a:t>
            </a:r>
          </a:p>
        </p:txBody>
      </p:sp>
      <p:sp>
        <p:nvSpPr>
          <p:cNvPr id="914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42875"/>
            <a:ext cx="8229600" cy="720725"/>
          </a:xfrm>
        </p:spPr>
        <p:txBody>
          <a:bodyPr/>
          <a:lstStyle/>
          <a:p>
            <a:pPr marL="530225" indent="-530225"/>
            <a:r>
              <a:rPr lang="en-US" sz="1800" dirty="0" smtClean="0"/>
              <a:t>C4 Bump from IBM</a:t>
            </a:r>
            <a:endParaRPr lang="en-US" sz="1800" dirty="0"/>
          </a:p>
        </p:txBody>
      </p:sp>
      <p:sp>
        <p:nvSpPr>
          <p:cNvPr id="12" name="TextBox 11"/>
          <p:cNvSpPr txBox="1"/>
          <p:nvPr/>
        </p:nvSpPr>
        <p:spPr>
          <a:xfrm>
            <a:off x="2601678" y="6475481"/>
            <a:ext cx="1565013" cy="21240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Autofit/>
          </a:bodyPr>
          <a:lstStyle/>
          <a:p>
            <a:r>
              <a:rPr lang="de-DE" sz="800" dirty="0" smtClean="0"/>
              <a:t>IBM </a:t>
            </a:r>
            <a:r>
              <a:rPr lang="de-DE" sz="800" dirty="0" err="1" smtClean="0"/>
              <a:t>MicroNews</a:t>
            </a:r>
            <a:r>
              <a:rPr lang="de-DE" sz="800" dirty="0" smtClean="0"/>
              <a:t>, Vol.8, No.2, 2002</a:t>
            </a:r>
            <a:endParaRPr lang="en-US" sz="800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4359348" y="244548"/>
            <a:ext cx="3019646" cy="53162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Autofit/>
          </a:bodyPr>
          <a:lstStyle/>
          <a:p>
            <a:r>
              <a:rPr lang="en-US" sz="1200" dirty="0" smtClean="0"/>
              <a:t>‘Package Interconnects’ , J.R. Wilcox</a:t>
            </a:r>
          </a:p>
          <a:p>
            <a:r>
              <a:rPr lang="en-US" sz="1200" dirty="0" smtClean="0"/>
              <a:t>IBM, January 2006</a:t>
            </a:r>
          </a:p>
        </p:txBody>
      </p:sp>
      <p:pic>
        <p:nvPicPr>
          <p:cNvPr id="13" name="Picture 3" descr="D:\Laci\1-Conferences-Talks\XFEL\2009-04-Mailand\capture_18042009_22524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4878" y="2583713"/>
            <a:ext cx="4063182" cy="2998379"/>
          </a:xfrm>
          <a:prstGeom prst="rect">
            <a:avLst/>
          </a:prstGeom>
          <a:noFill/>
        </p:spPr>
      </p:pic>
      <p:pic>
        <p:nvPicPr>
          <p:cNvPr id="4100" name="Picture 4" descr="D:\Laci\1-Conferences-Talks\XFEL\2009-04-Mailand\capture_18042009_22544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4701" y="937691"/>
            <a:ext cx="4028725" cy="2953826"/>
          </a:xfrm>
          <a:prstGeom prst="rect">
            <a:avLst/>
          </a:prstGeom>
          <a:noFill/>
        </p:spPr>
      </p:pic>
      <p:grpSp>
        <p:nvGrpSpPr>
          <p:cNvPr id="17" name="Group 16"/>
          <p:cNvGrpSpPr/>
          <p:nvPr/>
        </p:nvGrpSpPr>
        <p:grpSpPr>
          <a:xfrm>
            <a:off x="904989" y="3976578"/>
            <a:ext cx="3323673" cy="2566497"/>
            <a:chOff x="479691" y="4008474"/>
            <a:chExt cx="3323673" cy="2566497"/>
          </a:xfrm>
        </p:grpSpPr>
        <p:pic>
          <p:nvPicPr>
            <p:cNvPr id="4101" name="Picture 5" descr="D:\Laci\1-Conferences-Talks\XFEL\2009-04-Mailand\capture_18042009_231241.jpg"/>
            <p:cNvPicPr>
              <a:picLocks noChangeAspect="1" noChangeArrowheads="1"/>
            </p:cNvPicPr>
            <p:nvPr/>
          </p:nvPicPr>
          <p:blipFill>
            <a:blip r:embed="rId5"/>
            <a:srcRect t="6611" r="65125"/>
            <a:stretch>
              <a:fillRect/>
            </a:stretch>
          </p:blipFill>
          <p:spPr bwMode="auto">
            <a:xfrm>
              <a:off x="479691" y="4029740"/>
              <a:ext cx="1795676" cy="2545231"/>
            </a:xfrm>
            <a:prstGeom prst="rect">
              <a:avLst/>
            </a:prstGeom>
            <a:noFill/>
          </p:spPr>
        </p:pic>
        <p:pic>
          <p:nvPicPr>
            <p:cNvPr id="14" name="Picture 5" descr="D:\Laci\1-Conferences-Talks\XFEL\2009-04-Mailand\capture_18042009_231241.jpg"/>
            <p:cNvPicPr>
              <a:picLocks noChangeAspect="1" noChangeArrowheads="1"/>
            </p:cNvPicPr>
            <p:nvPr/>
          </p:nvPicPr>
          <p:blipFill>
            <a:blip r:embed="rId5"/>
            <a:srcRect l="70324" t="6091"/>
            <a:stretch>
              <a:fillRect/>
            </a:stretch>
          </p:blipFill>
          <p:spPr bwMode="auto">
            <a:xfrm>
              <a:off x="2275368" y="4008474"/>
              <a:ext cx="1527996" cy="2559407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err="1"/>
              <a:t>Ladislav</a:t>
            </a:r>
            <a:r>
              <a:rPr lang="de-DE"/>
              <a:t> Andricek, MPI für Physik, HLL</a:t>
            </a:r>
          </a:p>
        </p:txBody>
      </p:sp>
      <p:sp>
        <p:nvSpPr>
          <p:cNvPr id="968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dirty="0" smtClean="0"/>
              <a:t>UBM for the Sensor </a:t>
            </a:r>
            <a:r>
              <a:rPr lang="en-US" sz="1800" dirty="0" smtClean="0">
                <a:sym typeface="Wingdings" pitchFamily="2" charset="2"/>
              </a:rPr>
              <a:t> Landing Pad</a:t>
            </a:r>
            <a:endParaRPr lang="en-US" sz="1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 l="23809" t="53164" r="19471" b="16868"/>
          <a:stretch>
            <a:fillRect/>
          </a:stretch>
        </p:blipFill>
        <p:spPr bwMode="auto">
          <a:xfrm>
            <a:off x="5922327" y="4323640"/>
            <a:ext cx="2856106" cy="1045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 Box 21"/>
          <p:cNvSpPr txBox="1">
            <a:spLocks noChangeArrowheads="1"/>
          </p:cNvSpPr>
          <p:nvPr/>
        </p:nvSpPr>
        <p:spPr bwMode="auto">
          <a:xfrm>
            <a:off x="1983987" y="1067791"/>
            <a:ext cx="5534400" cy="954107"/>
          </a:xfrm>
          <a:prstGeom prst="rect">
            <a:avLst/>
          </a:prstGeom>
          <a:solidFill>
            <a:srgbClr val="C9DBD8"/>
          </a:solidFill>
          <a:ln w="127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dirty="0"/>
              <a:t>Starting point:</a:t>
            </a:r>
          </a:p>
          <a:p>
            <a:pPr algn="l"/>
            <a:endParaRPr lang="en-US" dirty="0"/>
          </a:p>
          <a:p>
            <a:pPr algn="l"/>
            <a:r>
              <a:rPr lang="en-US" dirty="0"/>
              <a:t>1.) read out chips with solder bumps </a:t>
            </a:r>
            <a:r>
              <a:rPr lang="en-US" dirty="0" smtClean="0"/>
              <a:t>from </a:t>
            </a:r>
            <a:r>
              <a:rPr lang="en-US" dirty="0"/>
              <a:t>external supplier</a:t>
            </a:r>
          </a:p>
          <a:p>
            <a:pPr algn="l"/>
            <a:r>
              <a:rPr lang="en-US" dirty="0"/>
              <a:t>2.) Sensor wafer, last metal Alu2, BCB </a:t>
            </a:r>
            <a:r>
              <a:rPr lang="en-US" dirty="0" err="1"/>
              <a:t>passivated</a:t>
            </a:r>
            <a:r>
              <a:rPr lang="en-US" dirty="0"/>
              <a:t> </a:t>
            </a:r>
            <a:r>
              <a:rPr lang="en-US" dirty="0" smtClean="0"/>
              <a:t>, from </a:t>
            </a:r>
            <a:r>
              <a:rPr lang="en-US" dirty="0"/>
              <a:t>clean room</a:t>
            </a:r>
          </a:p>
        </p:txBody>
      </p:sp>
      <p:sp>
        <p:nvSpPr>
          <p:cNvPr id="9" name="Text Box 22"/>
          <p:cNvSpPr txBox="1">
            <a:spLocks noChangeArrowheads="1"/>
          </p:cNvSpPr>
          <p:nvPr/>
        </p:nvSpPr>
        <p:spPr bwMode="auto">
          <a:xfrm>
            <a:off x="761547" y="2631191"/>
            <a:ext cx="3008388" cy="1015663"/>
          </a:xfrm>
          <a:prstGeom prst="rect">
            <a:avLst/>
          </a:prstGeom>
          <a:solidFill>
            <a:srgbClr val="7CA6B1"/>
          </a:solidFill>
          <a:ln w="127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200" dirty="0">
                <a:solidFill>
                  <a:schemeClr val="bg1"/>
                </a:solidFill>
              </a:rPr>
              <a:t>   Through mask electroplating:</a:t>
            </a:r>
          </a:p>
          <a:p>
            <a:pPr algn="l"/>
            <a:endParaRPr lang="en-US" sz="1200" dirty="0">
              <a:solidFill>
                <a:schemeClr val="bg1"/>
              </a:solidFill>
            </a:endParaRPr>
          </a:p>
          <a:p>
            <a:pPr algn="l"/>
            <a:r>
              <a:rPr lang="en-US" sz="1200" dirty="0">
                <a:solidFill>
                  <a:schemeClr val="bg1"/>
                </a:solidFill>
              </a:rPr>
              <a:t>-: Sputter </a:t>
            </a:r>
            <a:r>
              <a:rPr lang="en-US" sz="1200" dirty="0" err="1">
                <a:solidFill>
                  <a:schemeClr val="bg1"/>
                </a:solidFill>
              </a:rPr>
              <a:t>Ti:W</a:t>
            </a:r>
            <a:r>
              <a:rPr lang="en-US" sz="1200" dirty="0">
                <a:solidFill>
                  <a:schemeClr val="bg1"/>
                </a:solidFill>
              </a:rPr>
              <a:t> Barrier</a:t>
            </a:r>
          </a:p>
          <a:p>
            <a:pPr algn="l"/>
            <a:r>
              <a:rPr lang="en-US" sz="1200" dirty="0">
                <a:solidFill>
                  <a:schemeClr val="bg1"/>
                </a:solidFill>
              </a:rPr>
              <a:t>-: Sputter Cu seed layer</a:t>
            </a:r>
          </a:p>
          <a:p>
            <a:pPr algn="l"/>
            <a:r>
              <a:rPr lang="en-US" sz="1200" dirty="0">
                <a:solidFill>
                  <a:schemeClr val="bg1"/>
                </a:solidFill>
              </a:rPr>
              <a:t>-: electroplating of Cu, </a:t>
            </a:r>
            <a:r>
              <a:rPr lang="en-US" sz="1200" dirty="0" err="1">
                <a:solidFill>
                  <a:schemeClr val="bg1"/>
                </a:solidFill>
              </a:rPr>
              <a:t>Sn</a:t>
            </a:r>
            <a:r>
              <a:rPr lang="en-US" sz="1200" dirty="0">
                <a:solidFill>
                  <a:schemeClr val="bg1"/>
                </a:solidFill>
              </a:rPr>
              <a:t>, </a:t>
            </a:r>
            <a:r>
              <a:rPr lang="en-US" sz="1200" dirty="0" err="1">
                <a:solidFill>
                  <a:schemeClr val="bg1"/>
                </a:solidFill>
              </a:rPr>
              <a:t>PbSn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smtClean="0">
                <a:solidFill>
                  <a:schemeClr val="bg1"/>
                </a:solidFill>
              </a:rPr>
              <a:t>... </a:t>
            </a:r>
            <a:r>
              <a:rPr lang="en-US" sz="1200" dirty="0" err="1" smtClean="0">
                <a:solidFill>
                  <a:schemeClr val="bg1"/>
                </a:solidFill>
              </a:rPr>
              <a:t>tbd</a:t>
            </a:r>
            <a:r>
              <a:rPr lang="en-US" sz="1200" dirty="0" smtClean="0">
                <a:solidFill>
                  <a:schemeClr val="bg1"/>
                </a:solidFill>
              </a:rPr>
              <a:t> ..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0" name="Text Box 23"/>
          <p:cNvSpPr txBox="1">
            <a:spLocks noChangeArrowheads="1"/>
          </p:cNvSpPr>
          <p:nvPr/>
        </p:nvSpPr>
        <p:spPr bwMode="auto">
          <a:xfrm>
            <a:off x="5866053" y="2705621"/>
            <a:ext cx="2913426" cy="830997"/>
          </a:xfrm>
          <a:prstGeom prst="rect">
            <a:avLst/>
          </a:prstGeom>
          <a:solidFill>
            <a:srgbClr val="7CA6B1"/>
          </a:solidFill>
          <a:ln w="127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200" dirty="0">
                <a:solidFill>
                  <a:schemeClr val="bg1"/>
                </a:solidFill>
              </a:rPr>
              <a:t>     </a:t>
            </a:r>
            <a:r>
              <a:rPr lang="en-US" sz="1200" dirty="0" err="1">
                <a:solidFill>
                  <a:schemeClr val="bg1"/>
                </a:solidFill>
              </a:rPr>
              <a:t>Electroless</a:t>
            </a:r>
            <a:r>
              <a:rPr lang="en-US" sz="1200" dirty="0">
                <a:solidFill>
                  <a:schemeClr val="bg1"/>
                </a:solidFill>
              </a:rPr>
              <a:t> Nickel/Gold (ENIG):</a:t>
            </a:r>
          </a:p>
          <a:p>
            <a:pPr algn="l"/>
            <a:endParaRPr lang="en-US" sz="1200" dirty="0">
              <a:solidFill>
                <a:schemeClr val="bg1"/>
              </a:solidFill>
            </a:endParaRPr>
          </a:p>
          <a:p>
            <a:pPr algn="l"/>
            <a:r>
              <a:rPr lang="en-US" sz="1200" dirty="0">
                <a:solidFill>
                  <a:schemeClr val="bg1"/>
                </a:solidFill>
              </a:rPr>
              <a:t>-: electrochemical reaction gives Ni and </a:t>
            </a:r>
          </a:p>
          <a:p>
            <a:pPr algn="l"/>
            <a:r>
              <a:rPr lang="en-US" sz="1200" dirty="0">
                <a:solidFill>
                  <a:schemeClr val="bg1"/>
                </a:solidFill>
              </a:rPr>
              <a:t>     thin Au layer on exposed Al </a:t>
            </a:r>
            <a:r>
              <a:rPr lang="en-US" sz="1200" dirty="0" smtClean="0">
                <a:solidFill>
                  <a:schemeClr val="bg1"/>
                </a:solidFill>
              </a:rPr>
              <a:t>pads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1" name="Text Box 26"/>
          <p:cNvSpPr txBox="1">
            <a:spLocks noChangeArrowheads="1"/>
          </p:cNvSpPr>
          <p:nvPr/>
        </p:nvSpPr>
        <p:spPr bwMode="auto">
          <a:xfrm>
            <a:off x="3954010" y="2192110"/>
            <a:ext cx="1377950" cy="304800"/>
          </a:xfrm>
          <a:prstGeom prst="rect">
            <a:avLst/>
          </a:prstGeom>
          <a:solidFill>
            <a:srgbClr val="7CA6B1"/>
          </a:solidFill>
          <a:ln w="127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UBM on Sensor</a:t>
            </a:r>
          </a:p>
        </p:txBody>
      </p:sp>
      <p:sp>
        <p:nvSpPr>
          <p:cNvPr id="12" name="Line 27"/>
          <p:cNvSpPr>
            <a:spLocks noChangeShapeType="1"/>
          </p:cNvSpPr>
          <p:nvPr/>
        </p:nvSpPr>
        <p:spPr bwMode="auto">
          <a:xfrm flipH="1">
            <a:off x="3083442" y="2349500"/>
            <a:ext cx="828158" cy="191681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3" name="Line 28"/>
          <p:cNvSpPr>
            <a:spLocks noChangeShapeType="1"/>
          </p:cNvSpPr>
          <p:nvPr/>
        </p:nvSpPr>
        <p:spPr bwMode="auto">
          <a:xfrm>
            <a:off x="5372101" y="2349500"/>
            <a:ext cx="954272" cy="2342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4" name="Text Box 23"/>
          <p:cNvSpPr txBox="1">
            <a:spLocks noChangeArrowheads="1"/>
          </p:cNvSpPr>
          <p:nvPr/>
        </p:nvSpPr>
        <p:spPr bwMode="auto">
          <a:xfrm>
            <a:off x="5786076" y="5741598"/>
            <a:ext cx="3187796" cy="830997"/>
          </a:xfrm>
          <a:prstGeom prst="rect">
            <a:avLst/>
          </a:prstGeom>
          <a:solidFill>
            <a:srgbClr val="7CA6B1"/>
          </a:solidFill>
          <a:ln w="12700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n-US" sz="1200" dirty="0" smtClean="0">
                <a:solidFill>
                  <a:schemeClr val="bg1"/>
                </a:solidFill>
              </a:rPr>
              <a:t>-: No Lithography, no masks</a:t>
            </a:r>
          </a:p>
          <a:p>
            <a:pPr algn="l"/>
            <a:r>
              <a:rPr lang="en-US" sz="1200" dirty="0" smtClean="0">
                <a:solidFill>
                  <a:schemeClr val="bg1"/>
                </a:solidFill>
              </a:rPr>
              <a:t>-: </a:t>
            </a:r>
            <a:r>
              <a:rPr lang="en-US" sz="1200" dirty="0" err="1" smtClean="0">
                <a:solidFill>
                  <a:schemeClr val="bg1"/>
                </a:solidFill>
              </a:rPr>
              <a:t>passivation</a:t>
            </a:r>
            <a:r>
              <a:rPr lang="en-US" sz="1200" dirty="0" smtClean="0">
                <a:solidFill>
                  <a:schemeClr val="bg1"/>
                </a:solidFill>
              </a:rPr>
              <a:t> opening is the landing pad</a:t>
            </a:r>
          </a:p>
          <a:p>
            <a:pPr algn="l"/>
            <a:endParaRPr lang="en-US" sz="1200" dirty="0">
              <a:solidFill>
                <a:schemeClr val="bg1"/>
              </a:solidFill>
            </a:endParaRPr>
          </a:p>
          <a:p>
            <a:pPr algn="l"/>
            <a:r>
              <a:rPr lang="en-US" sz="1200" dirty="0">
                <a:solidFill>
                  <a:schemeClr val="bg1"/>
                </a:solidFill>
                <a:sym typeface="Wingdings" pitchFamily="2" charset="2"/>
              </a:rPr>
              <a:t> </a:t>
            </a:r>
            <a:r>
              <a:rPr lang="en-US" sz="1200" dirty="0" err="1">
                <a:solidFill>
                  <a:schemeClr val="bg1"/>
                </a:solidFill>
                <a:sym typeface="Wingdings" pitchFamily="2" charset="2"/>
              </a:rPr>
              <a:t>wetable</a:t>
            </a:r>
            <a:r>
              <a:rPr lang="en-US" sz="1200" dirty="0">
                <a:solidFill>
                  <a:schemeClr val="bg1"/>
                </a:solidFill>
                <a:sym typeface="Wingdings" pitchFamily="2" charset="2"/>
              </a:rPr>
              <a:t> </a:t>
            </a:r>
            <a:r>
              <a:rPr lang="en-US" sz="1200" dirty="0" smtClean="0">
                <a:solidFill>
                  <a:schemeClr val="bg1"/>
                </a:solidFill>
                <a:sym typeface="Wingdings" pitchFamily="2" charset="2"/>
              </a:rPr>
              <a:t>pad, but no metal traces for RDL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41" name="Text Box 23"/>
          <p:cNvSpPr txBox="1">
            <a:spLocks noChangeArrowheads="1"/>
          </p:cNvSpPr>
          <p:nvPr/>
        </p:nvSpPr>
        <p:spPr bwMode="auto">
          <a:xfrm>
            <a:off x="558402" y="5755751"/>
            <a:ext cx="3187796" cy="830997"/>
          </a:xfrm>
          <a:prstGeom prst="rect">
            <a:avLst/>
          </a:prstGeom>
          <a:solidFill>
            <a:srgbClr val="7CA6B1"/>
          </a:solidFill>
          <a:ln w="12700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n-US" sz="1200" dirty="0" smtClean="0">
                <a:solidFill>
                  <a:schemeClr val="bg1"/>
                </a:solidFill>
              </a:rPr>
              <a:t>-: Lithography step needed</a:t>
            </a:r>
          </a:p>
          <a:p>
            <a:pPr algn="l"/>
            <a:r>
              <a:rPr lang="en-US" sz="1200" dirty="0" smtClean="0">
                <a:solidFill>
                  <a:schemeClr val="bg1"/>
                </a:solidFill>
              </a:rPr>
              <a:t>-: landing pad defined by mask</a:t>
            </a:r>
            <a:endParaRPr lang="en-US" sz="1200" dirty="0">
              <a:solidFill>
                <a:schemeClr val="bg1"/>
              </a:solidFill>
            </a:endParaRPr>
          </a:p>
          <a:p>
            <a:pPr algn="l">
              <a:buFont typeface="Wingdings" pitchFamily="2" charset="2"/>
              <a:buChar char="à"/>
            </a:pPr>
            <a:r>
              <a:rPr lang="en-US" sz="1200" dirty="0" err="1" smtClean="0">
                <a:solidFill>
                  <a:schemeClr val="bg1"/>
                </a:solidFill>
                <a:sym typeface="Wingdings" pitchFamily="2" charset="2"/>
              </a:rPr>
              <a:t>wetable</a:t>
            </a:r>
            <a:r>
              <a:rPr lang="en-US" sz="1200" dirty="0" smtClean="0">
                <a:solidFill>
                  <a:schemeClr val="bg1"/>
                </a:solidFill>
                <a:sym typeface="Wingdings" pitchFamily="2" charset="2"/>
              </a:rPr>
              <a:t> pad</a:t>
            </a:r>
          </a:p>
          <a:p>
            <a:pPr algn="l"/>
            <a:r>
              <a:rPr lang="en-US" sz="1200" dirty="0" smtClean="0">
                <a:solidFill>
                  <a:schemeClr val="bg1"/>
                </a:solidFill>
                <a:sym typeface="Wingdings" pitchFamily="2" charset="2"/>
              </a:rPr>
              <a:t>-: but also RDL (additional metal layer!!)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42" name="Date Placeholder 4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May, 2009</a:t>
            </a:r>
            <a:endParaRPr lang="de-DE"/>
          </a:p>
        </p:txBody>
      </p:sp>
      <p:grpSp>
        <p:nvGrpSpPr>
          <p:cNvPr id="45" name="Group 44"/>
          <p:cNvGrpSpPr/>
          <p:nvPr/>
        </p:nvGrpSpPr>
        <p:grpSpPr>
          <a:xfrm>
            <a:off x="558800" y="3689350"/>
            <a:ext cx="3568700" cy="1849436"/>
            <a:chOff x="558800" y="3689350"/>
            <a:chExt cx="3568700" cy="1849436"/>
          </a:xfrm>
        </p:grpSpPr>
        <p:grpSp>
          <p:nvGrpSpPr>
            <p:cNvPr id="40" name="Group 39"/>
            <p:cNvGrpSpPr/>
            <p:nvPr/>
          </p:nvGrpSpPr>
          <p:grpSpPr>
            <a:xfrm>
              <a:off x="558800" y="3689350"/>
              <a:ext cx="3568700" cy="1836922"/>
              <a:chOff x="558800" y="3816350"/>
              <a:chExt cx="3568700" cy="1836922"/>
            </a:xfrm>
          </p:grpSpPr>
          <p:pic>
            <p:nvPicPr>
              <p:cNvPr id="16" name="Picture 146" descr="Picture3"/>
              <p:cNvPicPr>
                <a:picLocks noChangeAspect="1" noChangeArrowheads="1"/>
              </p:cNvPicPr>
              <p:nvPr/>
            </p:nvPicPr>
            <p:blipFill>
              <a:blip r:embed="rId4"/>
              <a:srcRect t="38010"/>
              <a:stretch>
                <a:fillRect/>
              </a:stretch>
            </p:blipFill>
            <p:spPr bwMode="auto">
              <a:xfrm>
                <a:off x="651466" y="3867150"/>
                <a:ext cx="3434108" cy="1786122"/>
              </a:xfrm>
              <a:prstGeom prst="rect">
                <a:avLst/>
              </a:prstGeom>
              <a:noFill/>
            </p:spPr>
          </p:pic>
          <p:sp>
            <p:nvSpPr>
              <p:cNvPr id="37" name="Rectangle 36"/>
              <p:cNvSpPr/>
              <p:nvPr/>
            </p:nvSpPr>
            <p:spPr bwMode="auto">
              <a:xfrm>
                <a:off x="558800" y="4857750"/>
                <a:ext cx="1701800" cy="260350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38" name="Rectangle 37"/>
              <p:cNvSpPr/>
              <p:nvPr/>
            </p:nvSpPr>
            <p:spPr bwMode="auto">
              <a:xfrm>
                <a:off x="2292350" y="5227805"/>
                <a:ext cx="1701800" cy="146050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39" name="Rectangle 38"/>
              <p:cNvSpPr/>
              <p:nvPr/>
            </p:nvSpPr>
            <p:spPr bwMode="auto">
              <a:xfrm>
                <a:off x="3765550" y="3816350"/>
                <a:ext cx="361950" cy="374650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</p:grpSp>
        <p:sp>
          <p:nvSpPr>
            <p:cNvPr id="43" name="Rectangle 42"/>
            <p:cNvSpPr/>
            <p:nvPr/>
          </p:nvSpPr>
          <p:spPr bwMode="auto">
            <a:xfrm>
              <a:off x="652462" y="4257674"/>
              <a:ext cx="1533525" cy="29051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44" name="Rectangle 43"/>
            <p:cNvSpPr/>
            <p:nvPr/>
          </p:nvSpPr>
          <p:spPr bwMode="auto">
            <a:xfrm>
              <a:off x="647700" y="5248273"/>
              <a:ext cx="1533525" cy="29051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May, 2009</a:t>
            </a:r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Ladislav Andricek, MPI für Physik, HLL</a:t>
            </a:r>
          </a:p>
        </p:txBody>
      </p:sp>
      <p:sp>
        <p:nvSpPr>
          <p:cNvPr id="968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dirty="0" smtClean="0"/>
              <a:t>IBM 200mm Wafer Bump Offering </a:t>
            </a:r>
            <a:r>
              <a:rPr lang="en-US" sz="1400" dirty="0" smtClean="0"/>
              <a:t>(to Hans Krueger via </a:t>
            </a:r>
            <a:r>
              <a:rPr lang="en-US" sz="1400" dirty="0" err="1" smtClean="0"/>
              <a:t>Mosis</a:t>
            </a:r>
            <a:r>
              <a:rPr lang="en-US" sz="1400" dirty="0" smtClean="0"/>
              <a:t>)</a:t>
            </a:r>
            <a:endParaRPr lang="en-US" sz="1400" dirty="0"/>
          </a:p>
        </p:txBody>
      </p:sp>
      <p:sp>
        <p:nvSpPr>
          <p:cNvPr id="968711" name="Text Box 7"/>
          <p:cNvSpPr txBox="1">
            <a:spLocks noChangeArrowheads="1"/>
          </p:cNvSpPr>
          <p:nvPr/>
        </p:nvSpPr>
        <p:spPr bwMode="auto">
          <a:xfrm>
            <a:off x="2481706" y="1014224"/>
            <a:ext cx="4125425" cy="2462213"/>
          </a:xfrm>
          <a:prstGeom prst="rect">
            <a:avLst/>
          </a:prstGeom>
          <a:solidFill>
            <a:srgbClr val="C9DBD8"/>
          </a:solidFill>
          <a:ln w="12700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 algn="l">
              <a:buAutoNum type="arabicPeriod"/>
            </a:pPr>
            <a:r>
              <a:rPr lang="en-US" dirty="0" smtClean="0"/>
              <a:t>Electroplated C4, </a:t>
            </a:r>
            <a:r>
              <a:rPr lang="en-US" dirty="0" err="1" smtClean="0"/>
              <a:t>PbSn</a:t>
            </a:r>
            <a:r>
              <a:rPr lang="en-US" dirty="0" smtClean="0"/>
              <a:t> 97/3,  in two Options:</a:t>
            </a:r>
          </a:p>
          <a:p>
            <a:pPr marL="342900" indent="-342900" algn="l"/>
            <a:r>
              <a:rPr lang="de-DE" dirty="0" smtClean="0">
                <a:sym typeface="Wingdings" pitchFamily="2" charset="2"/>
              </a:rPr>
              <a:t>            </a:t>
            </a:r>
          </a:p>
          <a:p>
            <a:pPr marL="342900" indent="-342900" algn="l"/>
            <a:r>
              <a:rPr lang="de-DE" dirty="0" smtClean="0">
                <a:sym typeface="Wingdings" pitchFamily="2" charset="2"/>
              </a:rPr>
              <a:t>            -:  high </a:t>
            </a:r>
            <a:r>
              <a:rPr lang="de-DE" dirty="0" err="1" smtClean="0">
                <a:sym typeface="Wingdings" pitchFamily="2" charset="2"/>
              </a:rPr>
              <a:t>temp</a:t>
            </a:r>
            <a:r>
              <a:rPr lang="de-DE" dirty="0" smtClean="0">
                <a:sym typeface="Wingdings" pitchFamily="2" charset="2"/>
              </a:rPr>
              <a:t>. </a:t>
            </a:r>
            <a:r>
              <a:rPr lang="de-DE" dirty="0" err="1" smtClean="0">
                <a:sym typeface="Wingdings" pitchFamily="2" charset="2"/>
              </a:rPr>
              <a:t>reflow</a:t>
            </a:r>
            <a:r>
              <a:rPr lang="de-DE" dirty="0" smtClean="0">
                <a:sym typeface="Wingdings" pitchFamily="2" charset="2"/>
              </a:rPr>
              <a:t>: 345 – 375 </a:t>
            </a:r>
            <a:r>
              <a:rPr lang="de-DE" dirty="0" err="1" smtClean="0">
                <a:sym typeface="Wingdings" pitchFamily="2" charset="2"/>
              </a:rPr>
              <a:t>degC</a:t>
            </a:r>
            <a:endParaRPr lang="de-DE" dirty="0" smtClean="0">
              <a:sym typeface="Wingdings" pitchFamily="2" charset="2"/>
            </a:endParaRPr>
          </a:p>
          <a:p>
            <a:pPr marL="342900" indent="-342900" algn="l"/>
            <a:r>
              <a:rPr lang="de-DE" dirty="0" smtClean="0">
                <a:sym typeface="Wingdings" pitchFamily="2" charset="2"/>
              </a:rPr>
              <a:t>            -:  </a:t>
            </a:r>
            <a:r>
              <a:rPr lang="de-DE" dirty="0" err="1" smtClean="0">
                <a:sym typeface="Wingdings" pitchFamily="2" charset="2"/>
              </a:rPr>
              <a:t>low</a:t>
            </a:r>
            <a:r>
              <a:rPr lang="de-DE" dirty="0" smtClean="0">
                <a:sym typeface="Wingdings" pitchFamily="2" charset="2"/>
              </a:rPr>
              <a:t> </a:t>
            </a:r>
            <a:r>
              <a:rPr lang="de-DE" dirty="0" err="1" smtClean="0">
                <a:sym typeface="Wingdings" pitchFamily="2" charset="2"/>
              </a:rPr>
              <a:t>temp</a:t>
            </a:r>
            <a:r>
              <a:rPr lang="de-DE" dirty="0" smtClean="0">
                <a:sym typeface="Wingdings" pitchFamily="2" charset="2"/>
              </a:rPr>
              <a:t>. </a:t>
            </a:r>
            <a:r>
              <a:rPr lang="de-DE" dirty="0" err="1" smtClean="0">
                <a:sym typeface="Wingdings" pitchFamily="2" charset="2"/>
              </a:rPr>
              <a:t>reflow</a:t>
            </a:r>
            <a:r>
              <a:rPr lang="de-DE" dirty="0" smtClean="0">
                <a:sym typeface="Wingdings" pitchFamily="2" charset="2"/>
              </a:rPr>
              <a:t>:  215 – 255 </a:t>
            </a:r>
            <a:r>
              <a:rPr lang="de-DE" dirty="0" err="1" smtClean="0">
                <a:sym typeface="Wingdings" pitchFamily="2" charset="2"/>
              </a:rPr>
              <a:t>degC</a:t>
            </a:r>
            <a:endParaRPr lang="en-US" dirty="0" smtClean="0">
              <a:sym typeface="Wingdings" pitchFamily="2" charset="2"/>
            </a:endParaRPr>
          </a:p>
          <a:p>
            <a:pPr marL="342900" indent="-342900" algn="l"/>
            <a:endParaRPr lang="en-US" dirty="0" smtClean="0">
              <a:sym typeface="Wingdings" pitchFamily="2" charset="2"/>
            </a:endParaRPr>
          </a:p>
          <a:p>
            <a:pPr marL="342900" indent="-342900" algn="l"/>
            <a:endParaRPr lang="en-US" dirty="0" smtClean="0">
              <a:sym typeface="Wingdings" pitchFamily="2" charset="2"/>
            </a:endParaRPr>
          </a:p>
          <a:p>
            <a:pPr marL="342900" indent="-342900" algn="l">
              <a:buAutoNum type="arabicPeriod" startAt="2"/>
            </a:pPr>
            <a:r>
              <a:rPr lang="en-US" dirty="0" smtClean="0">
                <a:sym typeface="Wingdings" pitchFamily="2" charset="2"/>
              </a:rPr>
              <a:t>Lead-free, C4NP (“new process”): </a:t>
            </a:r>
          </a:p>
          <a:p>
            <a:pPr marL="342900" indent="-342900" algn="l"/>
            <a:endParaRPr lang="en-US" dirty="0" smtClean="0">
              <a:sym typeface="Wingdings" pitchFamily="2" charset="2"/>
            </a:endParaRPr>
          </a:p>
          <a:p>
            <a:pPr marL="342900" indent="-342900" algn="l"/>
            <a:r>
              <a:rPr lang="en-US" dirty="0" smtClean="0">
                <a:sym typeface="Wingdings" pitchFamily="2" charset="2"/>
              </a:rPr>
              <a:t>            -: </a:t>
            </a:r>
            <a:r>
              <a:rPr lang="en-US" dirty="0" err="1" smtClean="0">
                <a:sym typeface="Wingdings" pitchFamily="2" charset="2"/>
              </a:rPr>
              <a:t>SnAg</a:t>
            </a:r>
            <a:r>
              <a:rPr lang="en-US" dirty="0" smtClean="0">
                <a:sym typeface="Wingdings" pitchFamily="2" charset="2"/>
              </a:rPr>
              <a:t> 99.5/0.5</a:t>
            </a:r>
          </a:p>
          <a:p>
            <a:pPr marL="342900" indent="-342900" algn="l"/>
            <a:r>
              <a:rPr lang="de-DE" dirty="0" smtClean="0">
                <a:sym typeface="Wingdings" pitchFamily="2" charset="2"/>
              </a:rPr>
              <a:t>            -: </a:t>
            </a:r>
            <a:r>
              <a:rPr lang="de-DE" dirty="0" err="1" smtClean="0">
                <a:sym typeface="Wingdings" pitchFamily="2" charset="2"/>
              </a:rPr>
              <a:t>bump</a:t>
            </a:r>
            <a:r>
              <a:rPr lang="de-DE" dirty="0" smtClean="0">
                <a:sym typeface="Wingdings" pitchFamily="2" charset="2"/>
              </a:rPr>
              <a:t> </a:t>
            </a:r>
            <a:r>
              <a:rPr lang="de-DE" dirty="0" err="1" smtClean="0">
                <a:sym typeface="Wingdings" pitchFamily="2" charset="2"/>
              </a:rPr>
              <a:t>size</a:t>
            </a:r>
            <a:r>
              <a:rPr lang="de-DE" dirty="0" smtClean="0">
                <a:sym typeface="Wingdings" pitchFamily="2" charset="2"/>
              </a:rPr>
              <a:t> </a:t>
            </a:r>
            <a:r>
              <a:rPr lang="de-DE" dirty="0" err="1" smtClean="0">
                <a:sym typeface="Wingdings" pitchFamily="2" charset="2"/>
              </a:rPr>
              <a:t>smaller</a:t>
            </a:r>
            <a:r>
              <a:rPr lang="de-DE" dirty="0" smtClean="0">
                <a:sym typeface="Wingdings" pitchFamily="2" charset="2"/>
              </a:rPr>
              <a:t>  100 µm!</a:t>
            </a:r>
          </a:p>
          <a:p>
            <a:pPr marL="342900" indent="-342900" algn="l"/>
            <a:r>
              <a:rPr lang="de-DE" dirty="0" smtClean="0">
                <a:sym typeface="Wingdings" pitchFamily="2" charset="2"/>
              </a:rPr>
              <a:t>            -: </a:t>
            </a:r>
            <a:r>
              <a:rPr lang="de-DE" dirty="0" err="1" smtClean="0">
                <a:sym typeface="Wingdings" pitchFamily="2" charset="2"/>
              </a:rPr>
              <a:t>reflow</a:t>
            </a:r>
            <a:r>
              <a:rPr lang="de-DE" dirty="0" smtClean="0">
                <a:sym typeface="Wingdings" pitchFamily="2" charset="2"/>
              </a:rPr>
              <a:t> at 235 – 255 </a:t>
            </a:r>
            <a:r>
              <a:rPr lang="de-DE" dirty="0" err="1" smtClean="0">
                <a:sym typeface="Wingdings" pitchFamily="2" charset="2"/>
              </a:rPr>
              <a:t>degC</a:t>
            </a:r>
            <a:r>
              <a:rPr lang="de-DE" dirty="0" smtClean="0">
                <a:sym typeface="Wingdings" pitchFamily="2" charset="2"/>
              </a:rPr>
              <a:t>        </a:t>
            </a:r>
            <a:endParaRPr lang="en-US" dirty="0" smtClean="0">
              <a:sym typeface="Wingdings" pitchFamily="2" charset="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44276" y="3785190"/>
            <a:ext cx="8176439" cy="2477390"/>
          </a:xfrm>
          <a:prstGeom prst="rect">
            <a:avLst/>
          </a:prstGeom>
          <a:solidFill>
            <a:srgbClr val="7CA6A6"/>
          </a:solidFill>
          <a:ln>
            <a:noFill/>
          </a:ln>
        </p:spPr>
        <p:txBody>
          <a:bodyPr wrap="none" rtlCol="0">
            <a:noAutofit/>
          </a:bodyPr>
          <a:lstStyle/>
          <a:p>
            <a:pPr algn="l"/>
            <a:r>
              <a:rPr lang="en-US" dirty="0" smtClean="0"/>
              <a:t>                                   </a:t>
            </a:r>
            <a:r>
              <a:rPr lang="en-US" dirty="0" smtClean="0">
                <a:solidFill>
                  <a:schemeClr val="bg1"/>
                </a:solidFill>
              </a:rPr>
              <a:t>This means for the landing pad on the sensor:</a:t>
            </a:r>
          </a:p>
          <a:p>
            <a:pPr algn="l"/>
            <a:endParaRPr lang="de-DE" dirty="0" smtClean="0">
              <a:solidFill>
                <a:schemeClr val="bg1"/>
              </a:solidFill>
            </a:endParaRPr>
          </a:p>
          <a:p>
            <a:pPr algn="l"/>
            <a:r>
              <a:rPr lang="en-US" dirty="0" smtClean="0">
                <a:solidFill>
                  <a:schemeClr val="bg1"/>
                </a:solidFill>
              </a:rPr>
              <a:t>-: Cu as landing pad should be okay for both low temp. options, but needs verification </a:t>
            </a:r>
          </a:p>
          <a:p>
            <a:pPr algn="l"/>
            <a:endParaRPr lang="en-US" dirty="0" smtClean="0">
              <a:solidFill>
                <a:schemeClr val="bg1"/>
              </a:solidFill>
            </a:endParaRPr>
          </a:p>
          <a:p>
            <a:pPr algn="l"/>
            <a:r>
              <a:rPr lang="en-US" dirty="0" smtClean="0">
                <a:solidFill>
                  <a:schemeClr val="bg1"/>
                </a:solidFill>
                <a:sym typeface="Wingdings" pitchFamily="2" charset="2"/>
              </a:rPr>
              <a:t>                             </a:t>
            </a:r>
            <a:r>
              <a:rPr lang="en-US" b="1" dirty="0" smtClean="0">
                <a:solidFill>
                  <a:schemeClr val="bg1"/>
                </a:solidFill>
                <a:sym typeface="Wingdings" pitchFamily="2" charset="2"/>
              </a:rPr>
              <a:t> Use thru mask electro-plated </a:t>
            </a:r>
            <a:r>
              <a:rPr lang="en-US" b="1" dirty="0" err="1" smtClean="0">
                <a:solidFill>
                  <a:schemeClr val="bg1"/>
                </a:solidFill>
                <a:sym typeface="Wingdings" pitchFamily="2" charset="2"/>
              </a:rPr>
              <a:t>TiW</a:t>
            </a:r>
            <a:r>
              <a:rPr lang="en-US" b="1" dirty="0" smtClean="0">
                <a:solidFill>
                  <a:schemeClr val="bg1"/>
                </a:solidFill>
                <a:sym typeface="Wingdings" pitchFamily="2" charset="2"/>
              </a:rPr>
              <a:t>/Cu-sp/Cu-</a:t>
            </a:r>
            <a:r>
              <a:rPr lang="en-US" b="1" dirty="0" err="1" smtClean="0">
                <a:solidFill>
                  <a:schemeClr val="bg1"/>
                </a:solidFill>
                <a:sym typeface="Wingdings" pitchFamily="2" charset="2"/>
              </a:rPr>
              <a:t>ep</a:t>
            </a:r>
            <a:endParaRPr lang="en-US" b="1" dirty="0" smtClean="0">
              <a:solidFill>
                <a:schemeClr val="bg1"/>
              </a:solidFill>
            </a:endParaRPr>
          </a:p>
          <a:p>
            <a:pPr algn="l"/>
            <a:endParaRPr lang="en-US" dirty="0" smtClean="0">
              <a:solidFill>
                <a:schemeClr val="bg1"/>
              </a:solidFill>
            </a:endParaRPr>
          </a:p>
          <a:p>
            <a:pPr algn="l"/>
            <a:r>
              <a:rPr lang="en-US" dirty="0" smtClean="0">
                <a:solidFill>
                  <a:schemeClr val="bg1"/>
                </a:solidFill>
              </a:rPr>
              <a:t>-: Design rules for Copper traces similar to metal on the Sensor: 5/5 (width/spacing) </a:t>
            </a:r>
          </a:p>
          <a:p>
            <a:pPr algn="l"/>
            <a:endParaRPr lang="de-DE" dirty="0" smtClean="0">
              <a:solidFill>
                <a:schemeClr val="bg1"/>
              </a:solidFill>
            </a:endParaRPr>
          </a:p>
          <a:p>
            <a:pPr algn="l"/>
            <a:r>
              <a:rPr lang="de-DE" dirty="0" smtClean="0">
                <a:solidFill>
                  <a:schemeClr val="bg1"/>
                </a:solidFill>
              </a:rPr>
              <a:t>-: Distance </a:t>
            </a:r>
            <a:r>
              <a:rPr lang="en-US" dirty="0" smtClean="0">
                <a:solidFill>
                  <a:schemeClr val="bg1"/>
                </a:solidFill>
              </a:rPr>
              <a:t>from the landing pad to the next Cu trace not yet completely clear!</a:t>
            </a:r>
          </a:p>
          <a:p>
            <a:pPr algn="l"/>
            <a:endParaRPr lang="de-DE" dirty="0" smtClean="0">
              <a:solidFill>
                <a:schemeClr val="bg1"/>
              </a:solidFill>
            </a:endParaRPr>
          </a:p>
          <a:p>
            <a:pPr algn="l"/>
            <a:r>
              <a:rPr lang="en-US" dirty="0" smtClean="0">
                <a:solidFill>
                  <a:schemeClr val="bg1"/>
                </a:solidFill>
              </a:rPr>
              <a:t>-: Diameter of the landing pad ca. 100 µm - same as UBM/BLM on the ASIC</a:t>
            </a:r>
          </a:p>
          <a:p>
            <a:pPr algn="l"/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10" name="Right Arrow 9"/>
          <p:cNvSpPr/>
          <p:nvPr/>
        </p:nvSpPr>
        <p:spPr bwMode="auto">
          <a:xfrm rot="10800000">
            <a:off x="6475227" y="1690569"/>
            <a:ext cx="453655" cy="198479"/>
          </a:xfrm>
          <a:prstGeom prst="rightArrow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1" name="Right Arrow 10"/>
          <p:cNvSpPr/>
          <p:nvPr/>
        </p:nvSpPr>
        <p:spPr bwMode="auto">
          <a:xfrm rot="10800000">
            <a:off x="6489404" y="3235836"/>
            <a:ext cx="453655" cy="198479"/>
          </a:xfrm>
          <a:prstGeom prst="rightArrow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13181" y="2267392"/>
            <a:ext cx="2030819" cy="632638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Autofit/>
          </a:bodyPr>
          <a:lstStyle/>
          <a:p>
            <a:r>
              <a:rPr lang="en-US" sz="1200" dirty="0" smtClean="0"/>
              <a:t>Low T Option preferred</a:t>
            </a:r>
          </a:p>
          <a:p>
            <a:r>
              <a:rPr lang="en-US" sz="1200" dirty="0" smtClean="0"/>
              <a:t>BCB has </a:t>
            </a:r>
            <a:r>
              <a:rPr lang="en-US" sz="1200" dirty="0" err="1" smtClean="0"/>
              <a:t>Tg</a:t>
            </a:r>
            <a:r>
              <a:rPr lang="en-US" sz="1200" dirty="0" smtClean="0"/>
              <a:t> </a:t>
            </a:r>
            <a:r>
              <a:rPr lang="en-US" sz="1200" dirty="0" smtClean="0">
                <a:sym typeface="Symbol"/>
              </a:rPr>
              <a:t> 350°C</a:t>
            </a:r>
            <a:endParaRPr lang="en-US" sz="1200" dirty="0" smtClean="0"/>
          </a:p>
          <a:p>
            <a:endParaRPr lang="en-US" dirty="0" smtClean="0"/>
          </a:p>
        </p:txBody>
      </p:sp>
      <p:sp>
        <p:nvSpPr>
          <p:cNvPr id="12" name="Right Brace 11"/>
          <p:cNvSpPr/>
          <p:nvPr/>
        </p:nvSpPr>
        <p:spPr bwMode="auto">
          <a:xfrm>
            <a:off x="6985591" y="1648045"/>
            <a:ext cx="329609" cy="1796903"/>
          </a:xfrm>
          <a:prstGeom prst="rightBrace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May, 2009</a:t>
            </a:r>
            <a:endParaRPr lang="de-DE"/>
          </a:p>
        </p:txBody>
      </p:sp>
      <p:sp>
        <p:nvSpPr>
          <p:cNvPr id="3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Ladislav Andricek, MPI für Physik, HLL</a:t>
            </a: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1332503" y="882502"/>
            <a:ext cx="6365481" cy="1307806"/>
            <a:chOff x="254" y="782"/>
            <a:chExt cx="2949" cy="574"/>
          </a:xfrm>
        </p:grpSpPr>
        <p:pic>
          <p:nvPicPr>
            <p:cNvPr id="916486" name="Picture 6" descr="soi-dioden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54" y="782"/>
              <a:ext cx="2949" cy="574"/>
            </a:xfrm>
            <a:prstGeom prst="rect">
              <a:avLst/>
            </a:prstGeom>
            <a:noFill/>
          </p:spPr>
        </p:pic>
        <p:sp>
          <p:nvSpPr>
            <p:cNvPr id="916487" name="Rectangle 7"/>
            <p:cNvSpPr>
              <a:spLocks noChangeArrowheads="1"/>
            </p:cNvSpPr>
            <p:nvPr/>
          </p:nvSpPr>
          <p:spPr bwMode="auto">
            <a:xfrm>
              <a:off x="327" y="964"/>
              <a:ext cx="2806" cy="28"/>
            </a:xfrm>
            <a:prstGeom prst="rect">
              <a:avLst/>
            </a:prstGeom>
            <a:solidFill>
              <a:schemeClr val="accent2"/>
            </a:solidFill>
            <a:ln w="12700" algn="ctr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916488" name="Rectangle 8"/>
            <p:cNvSpPr>
              <a:spLocks noChangeArrowheads="1"/>
            </p:cNvSpPr>
            <p:nvPr/>
          </p:nvSpPr>
          <p:spPr bwMode="auto">
            <a:xfrm>
              <a:off x="318" y="1298"/>
              <a:ext cx="2814" cy="56"/>
            </a:xfrm>
            <a:prstGeom prst="rect">
              <a:avLst/>
            </a:prstGeom>
            <a:solidFill>
              <a:schemeClr val="bg1"/>
            </a:solidFill>
            <a:ln w="12700" algn="ctr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916489" name="Text Box 9"/>
          <p:cNvSpPr txBox="1">
            <a:spLocks noChangeArrowheads="1"/>
          </p:cNvSpPr>
          <p:nvPr/>
        </p:nvSpPr>
        <p:spPr bwMode="auto">
          <a:xfrm>
            <a:off x="2554227" y="1473939"/>
            <a:ext cx="4059237" cy="49244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1200" dirty="0"/>
              <a:t>Diodes (our standard test vehicles) have been produced on SOI </a:t>
            </a:r>
            <a:r>
              <a:rPr lang="en-US" sz="1200" dirty="0" smtClean="0"/>
              <a:t>Wafers, top </a:t>
            </a:r>
            <a:r>
              <a:rPr lang="en-US" sz="1200" dirty="0"/>
              <a:t>layer: 50 </a:t>
            </a:r>
            <a:r>
              <a:rPr lang="el-GR" sz="1200" dirty="0">
                <a:cs typeface="Tahoma" pitchFamily="34" charset="0"/>
              </a:rPr>
              <a:t>μ</a:t>
            </a:r>
            <a:r>
              <a:rPr lang="en-US" sz="1200" dirty="0">
                <a:cs typeface="Tahoma" pitchFamily="34" charset="0"/>
              </a:rPr>
              <a:t>m thick, 150 </a:t>
            </a:r>
            <a:r>
              <a:rPr lang="el-GR" sz="1200" dirty="0">
                <a:cs typeface="Tahoma" pitchFamily="34" charset="0"/>
              </a:rPr>
              <a:t>Ω</a:t>
            </a:r>
            <a:r>
              <a:rPr lang="en-US" sz="1200" dirty="0">
                <a:cs typeface="Tahoma" pitchFamily="34" charset="0"/>
              </a:rPr>
              <a:t>.cm</a:t>
            </a:r>
            <a:r>
              <a:rPr lang="en-US" dirty="0">
                <a:cs typeface="Tahoma" pitchFamily="34" charset="0"/>
              </a:rPr>
              <a:t> </a:t>
            </a:r>
            <a:endParaRPr lang="el-GR" dirty="0">
              <a:cs typeface="Tahoma" pitchFamily="34" charset="0"/>
            </a:endParaRPr>
          </a:p>
        </p:txBody>
      </p:sp>
      <p:sp>
        <p:nvSpPr>
          <p:cNvPr id="916495" name="Text Box 15"/>
          <p:cNvSpPr txBox="1">
            <a:spLocks noChangeArrowheads="1"/>
          </p:cNvSpPr>
          <p:nvPr/>
        </p:nvSpPr>
        <p:spPr bwMode="auto">
          <a:xfrm>
            <a:off x="763225" y="3690938"/>
            <a:ext cx="3871912" cy="2649537"/>
          </a:xfrm>
          <a:prstGeom prst="rect">
            <a:avLst/>
          </a:prstGeom>
          <a:solidFill>
            <a:srgbClr val="7CA6A6"/>
          </a:solidFill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l"/>
            <a:endParaRPr lang="en-GB" dirty="0">
              <a:solidFill>
                <a:schemeClr val="bg1"/>
              </a:solidFill>
              <a:latin typeface="Arial" charset="0"/>
            </a:endParaRPr>
          </a:p>
          <a:p>
            <a:pPr algn="l"/>
            <a:r>
              <a:rPr lang="en-GB" sz="1200" dirty="0">
                <a:solidFill>
                  <a:schemeClr val="bg1"/>
                </a:solidFill>
              </a:rPr>
              <a:t>-: BCB layer with openings to define </a:t>
            </a:r>
          </a:p>
          <a:p>
            <a:pPr algn="l"/>
            <a:r>
              <a:rPr lang="en-GB" sz="1200" dirty="0">
                <a:solidFill>
                  <a:schemeClr val="bg1"/>
                </a:solidFill>
              </a:rPr>
              <a:t>   </a:t>
            </a:r>
            <a:r>
              <a:rPr lang="en-GB" sz="1200" dirty="0" err="1" smtClean="0">
                <a:solidFill>
                  <a:schemeClr val="bg1"/>
                </a:solidFill>
              </a:rPr>
              <a:t>TiW</a:t>
            </a:r>
            <a:r>
              <a:rPr lang="en-GB" sz="1200" dirty="0" smtClean="0">
                <a:solidFill>
                  <a:schemeClr val="bg1"/>
                </a:solidFill>
              </a:rPr>
              <a:t>/Cu/Cu(/</a:t>
            </a:r>
            <a:r>
              <a:rPr lang="en-GB" sz="1200" dirty="0" err="1" smtClean="0">
                <a:solidFill>
                  <a:schemeClr val="bg1"/>
                </a:solidFill>
              </a:rPr>
              <a:t>Sn</a:t>
            </a:r>
            <a:r>
              <a:rPr lang="en-GB" sz="1200" dirty="0" smtClean="0">
                <a:solidFill>
                  <a:schemeClr val="bg1"/>
                </a:solidFill>
              </a:rPr>
              <a:t>) System</a:t>
            </a:r>
            <a:endParaRPr lang="en-GB" sz="1200" dirty="0">
              <a:solidFill>
                <a:schemeClr val="bg1"/>
              </a:solidFill>
            </a:endParaRPr>
          </a:p>
          <a:p>
            <a:pPr algn="l"/>
            <a:endParaRPr lang="en-GB" sz="1200" dirty="0">
              <a:solidFill>
                <a:schemeClr val="bg1"/>
              </a:solidFill>
            </a:endParaRPr>
          </a:p>
          <a:p>
            <a:pPr algn="l"/>
            <a:r>
              <a:rPr lang="en-GB" sz="1200" dirty="0">
                <a:solidFill>
                  <a:schemeClr val="bg1"/>
                </a:solidFill>
              </a:rPr>
              <a:t>-: Handle wafer acts as back side protection</a:t>
            </a:r>
          </a:p>
          <a:p>
            <a:pPr algn="l"/>
            <a:r>
              <a:rPr lang="en-GB" sz="1200" dirty="0">
                <a:solidFill>
                  <a:schemeClr val="bg1"/>
                </a:solidFill>
              </a:rPr>
              <a:t>  </a:t>
            </a:r>
            <a:r>
              <a:rPr lang="en-GB" sz="1200" dirty="0" smtClean="0">
                <a:solidFill>
                  <a:schemeClr val="bg1"/>
                </a:solidFill>
              </a:rPr>
              <a:t>   </a:t>
            </a:r>
            <a:r>
              <a:rPr lang="en-GB" sz="1200" dirty="0">
                <a:solidFill>
                  <a:schemeClr val="bg1"/>
                </a:solidFill>
              </a:rPr>
              <a:t>layer during the IZM processing</a:t>
            </a:r>
          </a:p>
          <a:p>
            <a:pPr algn="l"/>
            <a:endParaRPr lang="en-GB" sz="1200" dirty="0">
              <a:solidFill>
                <a:schemeClr val="bg1"/>
              </a:solidFill>
            </a:endParaRPr>
          </a:p>
          <a:p>
            <a:pPr algn="l"/>
            <a:r>
              <a:rPr lang="en-GB" sz="1200" dirty="0">
                <a:solidFill>
                  <a:schemeClr val="bg1"/>
                </a:solidFill>
              </a:rPr>
              <a:t>-: Metal system done at IZM:</a:t>
            </a:r>
          </a:p>
          <a:p>
            <a:pPr algn="l"/>
            <a:r>
              <a:rPr lang="en-GB" sz="1200" dirty="0">
                <a:solidFill>
                  <a:schemeClr val="bg1"/>
                </a:solidFill>
              </a:rPr>
              <a:t>     100 nm </a:t>
            </a:r>
            <a:r>
              <a:rPr lang="en-GB" sz="1200" dirty="0" err="1">
                <a:solidFill>
                  <a:schemeClr val="bg1"/>
                </a:solidFill>
              </a:rPr>
              <a:t>TiW</a:t>
            </a:r>
            <a:r>
              <a:rPr lang="en-GB" sz="1200" dirty="0">
                <a:solidFill>
                  <a:schemeClr val="bg1"/>
                </a:solidFill>
              </a:rPr>
              <a:t>,  sputtered </a:t>
            </a:r>
          </a:p>
          <a:p>
            <a:pPr algn="l"/>
            <a:r>
              <a:rPr lang="en-GB" sz="1200" dirty="0">
                <a:solidFill>
                  <a:schemeClr val="bg1"/>
                </a:solidFill>
              </a:rPr>
              <a:t>     200 nm Cu,  </a:t>
            </a:r>
            <a:r>
              <a:rPr lang="en-GB" sz="1200" dirty="0" smtClean="0">
                <a:solidFill>
                  <a:schemeClr val="bg1"/>
                </a:solidFill>
              </a:rPr>
              <a:t> </a:t>
            </a:r>
            <a:r>
              <a:rPr lang="en-GB" sz="1200" dirty="0">
                <a:solidFill>
                  <a:schemeClr val="bg1"/>
                </a:solidFill>
              </a:rPr>
              <a:t>sputtered</a:t>
            </a:r>
          </a:p>
          <a:p>
            <a:pPr algn="l"/>
            <a:r>
              <a:rPr lang="en-GB" sz="1200" dirty="0">
                <a:solidFill>
                  <a:schemeClr val="bg1"/>
                </a:solidFill>
              </a:rPr>
              <a:t>     1 </a:t>
            </a:r>
            <a:r>
              <a:rPr lang="el-GR" sz="1200" dirty="0">
                <a:solidFill>
                  <a:schemeClr val="bg1"/>
                </a:solidFill>
                <a:cs typeface="Arial" charset="0"/>
              </a:rPr>
              <a:t>μ</a:t>
            </a:r>
            <a:r>
              <a:rPr lang="en-US" sz="1200" dirty="0">
                <a:solidFill>
                  <a:schemeClr val="bg1"/>
                </a:solidFill>
                <a:cs typeface="Arial" charset="0"/>
              </a:rPr>
              <a:t>m     Cu,    through mask electroplated</a:t>
            </a:r>
          </a:p>
          <a:p>
            <a:pPr algn="l"/>
            <a:endParaRPr lang="en-US" sz="1200" dirty="0">
              <a:solidFill>
                <a:schemeClr val="bg1"/>
              </a:solidFill>
              <a:cs typeface="Arial" charset="0"/>
            </a:endParaRPr>
          </a:p>
          <a:p>
            <a:pPr algn="l"/>
            <a:r>
              <a:rPr lang="en-US" sz="1200" dirty="0">
                <a:solidFill>
                  <a:schemeClr val="bg1"/>
                </a:solidFill>
                <a:cs typeface="Arial" charset="0"/>
              </a:rPr>
              <a:t>-: on a 2</a:t>
            </a:r>
            <a:r>
              <a:rPr lang="en-US" sz="1200" baseline="30000" dirty="0">
                <a:solidFill>
                  <a:schemeClr val="bg1"/>
                </a:solidFill>
                <a:cs typeface="Arial" charset="0"/>
              </a:rPr>
              <a:t>nd</a:t>
            </a:r>
            <a:r>
              <a:rPr lang="en-US" sz="1200" dirty="0">
                <a:solidFill>
                  <a:schemeClr val="bg1"/>
                </a:solidFill>
                <a:cs typeface="Arial" charset="0"/>
              </a:rPr>
              <a:t> Wafer: </a:t>
            </a:r>
            <a:r>
              <a:rPr lang="en-US" sz="1200" dirty="0" err="1">
                <a:solidFill>
                  <a:schemeClr val="bg1"/>
                </a:solidFill>
                <a:cs typeface="Arial" charset="0"/>
              </a:rPr>
              <a:t>TiW</a:t>
            </a:r>
            <a:r>
              <a:rPr lang="en-US" sz="1200" dirty="0">
                <a:solidFill>
                  <a:schemeClr val="bg1"/>
                </a:solidFill>
                <a:cs typeface="Arial" charset="0"/>
              </a:rPr>
              <a:t> + 5 </a:t>
            </a:r>
            <a:r>
              <a:rPr lang="el-GR" sz="1200" dirty="0">
                <a:solidFill>
                  <a:schemeClr val="bg1"/>
                </a:solidFill>
              </a:rPr>
              <a:t>μ</a:t>
            </a:r>
            <a:r>
              <a:rPr lang="en-US" sz="1200" dirty="0">
                <a:solidFill>
                  <a:schemeClr val="bg1"/>
                </a:solidFill>
              </a:rPr>
              <a:t>m Cu + 1 </a:t>
            </a:r>
            <a:r>
              <a:rPr lang="el-GR" sz="1200" dirty="0">
                <a:solidFill>
                  <a:schemeClr val="bg1"/>
                </a:solidFill>
              </a:rPr>
              <a:t>μ</a:t>
            </a:r>
            <a:r>
              <a:rPr lang="en-US" sz="1200" dirty="0">
                <a:solidFill>
                  <a:schemeClr val="bg1"/>
                </a:solidFill>
              </a:rPr>
              <a:t>m </a:t>
            </a:r>
            <a:r>
              <a:rPr lang="en-US" sz="1200" dirty="0" err="1">
                <a:solidFill>
                  <a:schemeClr val="bg1"/>
                </a:solidFill>
              </a:rPr>
              <a:t>Sn</a:t>
            </a:r>
            <a:r>
              <a:rPr lang="en-US" sz="1200" dirty="0"/>
              <a:t> </a:t>
            </a:r>
            <a:endParaRPr lang="el-GR" sz="1200" dirty="0">
              <a:solidFill>
                <a:schemeClr val="bg1"/>
              </a:solidFill>
              <a:cs typeface="Arial" charset="0"/>
            </a:endParaRPr>
          </a:p>
          <a:p>
            <a:pPr algn="l"/>
            <a:endParaRPr lang="en-GB" sz="1200" dirty="0">
              <a:solidFill>
                <a:schemeClr val="bg1"/>
              </a:solidFill>
            </a:endParaRPr>
          </a:p>
        </p:txBody>
      </p:sp>
      <p:pic>
        <p:nvPicPr>
          <p:cNvPr id="916496" name="Picture 16" descr="Cu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89525" y="2155825"/>
            <a:ext cx="3554413" cy="2667000"/>
          </a:xfrm>
          <a:prstGeom prst="rect">
            <a:avLst/>
          </a:prstGeom>
          <a:noFill/>
        </p:spPr>
      </p:pic>
      <p:grpSp>
        <p:nvGrpSpPr>
          <p:cNvPr id="3" name="Group 37"/>
          <p:cNvGrpSpPr>
            <a:grpSpLocks/>
          </p:cNvGrpSpPr>
          <p:nvPr/>
        </p:nvGrpSpPr>
        <p:grpSpPr bwMode="auto">
          <a:xfrm>
            <a:off x="1364887" y="2333625"/>
            <a:ext cx="2668588" cy="912813"/>
            <a:chOff x="3571" y="3565"/>
            <a:chExt cx="1681" cy="575"/>
          </a:xfrm>
        </p:grpSpPr>
        <p:grpSp>
          <p:nvGrpSpPr>
            <p:cNvPr id="4" name="Group 27"/>
            <p:cNvGrpSpPr>
              <a:grpSpLocks/>
            </p:cNvGrpSpPr>
            <p:nvPr/>
          </p:nvGrpSpPr>
          <p:grpSpPr bwMode="auto">
            <a:xfrm>
              <a:off x="3876" y="3687"/>
              <a:ext cx="1281" cy="381"/>
              <a:chOff x="3876" y="3687"/>
              <a:chExt cx="1281" cy="381"/>
            </a:xfrm>
          </p:grpSpPr>
          <p:sp>
            <p:nvSpPr>
              <p:cNvPr id="916505" name="Freeform 25"/>
              <p:cNvSpPr>
                <a:spLocks/>
              </p:cNvSpPr>
              <p:nvPr/>
            </p:nvSpPr>
            <p:spPr bwMode="auto">
              <a:xfrm>
                <a:off x="4050" y="3732"/>
                <a:ext cx="900" cy="19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23" y="0"/>
                  </a:cxn>
                  <a:cxn ang="0">
                    <a:pos x="192" y="138"/>
                  </a:cxn>
                  <a:cxn ang="0">
                    <a:pos x="387" y="138"/>
                  </a:cxn>
                  <a:cxn ang="0">
                    <a:pos x="438" y="195"/>
                  </a:cxn>
                  <a:cxn ang="0">
                    <a:pos x="504" y="195"/>
                  </a:cxn>
                  <a:cxn ang="0">
                    <a:pos x="543" y="135"/>
                  </a:cxn>
                  <a:cxn ang="0">
                    <a:pos x="735" y="135"/>
                  </a:cxn>
                  <a:cxn ang="0">
                    <a:pos x="804" y="21"/>
                  </a:cxn>
                  <a:cxn ang="0">
                    <a:pos x="900" y="21"/>
                  </a:cxn>
                </a:cxnLst>
                <a:rect l="0" t="0" r="r" b="b"/>
                <a:pathLst>
                  <a:path w="900" h="195">
                    <a:moveTo>
                      <a:pt x="0" y="0"/>
                    </a:moveTo>
                    <a:lnTo>
                      <a:pt x="123" y="0"/>
                    </a:lnTo>
                    <a:lnTo>
                      <a:pt x="192" y="138"/>
                    </a:lnTo>
                    <a:lnTo>
                      <a:pt x="387" y="138"/>
                    </a:lnTo>
                    <a:lnTo>
                      <a:pt x="438" y="195"/>
                    </a:lnTo>
                    <a:lnTo>
                      <a:pt x="504" y="195"/>
                    </a:lnTo>
                    <a:lnTo>
                      <a:pt x="543" y="135"/>
                    </a:lnTo>
                    <a:lnTo>
                      <a:pt x="735" y="135"/>
                    </a:lnTo>
                    <a:lnTo>
                      <a:pt x="804" y="21"/>
                    </a:lnTo>
                    <a:lnTo>
                      <a:pt x="900" y="21"/>
                    </a:lnTo>
                  </a:path>
                </a:pathLst>
              </a:custGeom>
              <a:noFill/>
              <a:ln w="38100" cap="flat" cmpd="sng">
                <a:solidFill>
                  <a:srgbClr val="33CCCC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916504" name="Freeform 24"/>
              <p:cNvSpPr>
                <a:spLocks/>
              </p:cNvSpPr>
              <p:nvPr/>
            </p:nvSpPr>
            <p:spPr bwMode="auto">
              <a:xfrm flipH="1">
                <a:off x="4781" y="3755"/>
                <a:ext cx="372" cy="141"/>
              </a:xfrm>
              <a:custGeom>
                <a:avLst/>
                <a:gdLst/>
                <a:ahLst/>
                <a:cxnLst>
                  <a:cxn ang="0">
                    <a:pos x="0" y="135"/>
                  </a:cxn>
                  <a:cxn ang="0">
                    <a:pos x="0" y="0"/>
                  </a:cxn>
                  <a:cxn ang="0">
                    <a:pos x="294" y="0"/>
                  </a:cxn>
                  <a:cxn ang="0">
                    <a:pos x="369" y="141"/>
                  </a:cxn>
                  <a:cxn ang="0">
                    <a:pos x="0" y="135"/>
                  </a:cxn>
                </a:cxnLst>
                <a:rect l="0" t="0" r="r" b="b"/>
                <a:pathLst>
                  <a:path w="369" h="141">
                    <a:moveTo>
                      <a:pt x="0" y="135"/>
                    </a:moveTo>
                    <a:lnTo>
                      <a:pt x="0" y="0"/>
                    </a:lnTo>
                    <a:lnTo>
                      <a:pt x="294" y="0"/>
                    </a:lnTo>
                    <a:lnTo>
                      <a:pt x="369" y="141"/>
                    </a:lnTo>
                    <a:lnTo>
                      <a:pt x="0" y="135"/>
                    </a:lnTo>
                    <a:close/>
                  </a:path>
                </a:pathLst>
              </a:custGeom>
              <a:solidFill>
                <a:srgbClr val="FFCC00"/>
              </a:solidFill>
              <a:ln w="1270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916503" name="Freeform 23"/>
              <p:cNvSpPr>
                <a:spLocks/>
              </p:cNvSpPr>
              <p:nvPr/>
            </p:nvSpPr>
            <p:spPr bwMode="auto">
              <a:xfrm>
                <a:off x="3876" y="3741"/>
                <a:ext cx="369" cy="141"/>
              </a:xfrm>
              <a:custGeom>
                <a:avLst/>
                <a:gdLst/>
                <a:ahLst/>
                <a:cxnLst>
                  <a:cxn ang="0">
                    <a:pos x="0" y="135"/>
                  </a:cxn>
                  <a:cxn ang="0">
                    <a:pos x="0" y="0"/>
                  </a:cxn>
                  <a:cxn ang="0">
                    <a:pos x="294" y="0"/>
                  </a:cxn>
                  <a:cxn ang="0">
                    <a:pos x="369" y="141"/>
                  </a:cxn>
                  <a:cxn ang="0">
                    <a:pos x="0" y="135"/>
                  </a:cxn>
                </a:cxnLst>
                <a:rect l="0" t="0" r="r" b="b"/>
                <a:pathLst>
                  <a:path w="369" h="141">
                    <a:moveTo>
                      <a:pt x="0" y="135"/>
                    </a:moveTo>
                    <a:lnTo>
                      <a:pt x="0" y="0"/>
                    </a:lnTo>
                    <a:lnTo>
                      <a:pt x="294" y="0"/>
                    </a:lnTo>
                    <a:lnTo>
                      <a:pt x="369" y="141"/>
                    </a:lnTo>
                    <a:lnTo>
                      <a:pt x="0" y="135"/>
                    </a:lnTo>
                    <a:close/>
                  </a:path>
                </a:pathLst>
              </a:custGeom>
              <a:solidFill>
                <a:srgbClr val="FFCC00"/>
              </a:solidFill>
              <a:ln w="1270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916499" name="Line 19"/>
              <p:cNvSpPr>
                <a:spLocks noChangeShapeType="1"/>
              </p:cNvSpPr>
              <p:nvPr/>
            </p:nvSpPr>
            <p:spPr bwMode="auto">
              <a:xfrm>
                <a:off x="3879" y="3945"/>
                <a:ext cx="570" cy="0"/>
              </a:xfrm>
              <a:prstGeom prst="line">
                <a:avLst/>
              </a:prstGeom>
              <a:noFill/>
              <a:ln w="730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916500" name="Line 20"/>
              <p:cNvSpPr>
                <a:spLocks noChangeShapeType="1"/>
              </p:cNvSpPr>
              <p:nvPr/>
            </p:nvSpPr>
            <p:spPr bwMode="auto">
              <a:xfrm>
                <a:off x="4592" y="3944"/>
                <a:ext cx="564" cy="0"/>
              </a:xfrm>
              <a:prstGeom prst="line">
                <a:avLst/>
              </a:prstGeom>
              <a:noFill/>
              <a:ln w="730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916502" name="Freeform 22"/>
              <p:cNvSpPr>
                <a:spLocks/>
              </p:cNvSpPr>
              <p:nvPr/>
            </p:nvSpPr>
            <p:spPr bwMode="auto">
              <a:xfrm>
                <a:off x="3876" y="3900"/>
                <a:ext cx="1281" cy="5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40" y="0"/>
                  </a:cxn>
                  <a:cxn ang="0">
                    <a:pos x="588" y="54"/>
                  </a:cxn>
                  <a:cxn ang="0">
                    <a:pos x="708" y="54"/>
                  </a:cxn>
                  <a:cxn ang="0">
                    <a:pos x="732" y="3"/>
                  </a:cxn>
                  <a:cxn ang="0">
                    <a:pos x="1281" y="3"/>
                  </a:cxn>
                </a:cxnLst>
                <a:rect l="0" t="0" r="r" b="b"/>
                <a:pathLst>
                  <a:path w="1281" h="54">
                    <a:moveTo>
                      <a:pt x="0" y="0"/>
                    </a:moveTo>
                    <a:lnTo>
                      <a:pt x="540" y="0"/>
                    </a:lnTo>
                    <a:lnTo>
                      <a:pt x="588" y="54"/>
                    </a:lnTo>
                    <a:lnTo>
                      <a:pt x="708" y="54"/>
                    </a:lnTo>
                    <a:lnTo>
                      <a:pt x="732" y="3"/>
                    </a:lnTo>
                    <a:lnTo>
                      <a:pt x="1281" y="3"/>
                    </a:lnTo>
                  </a:path>
                </a:pathLst>
              </a:custGeom>
              <a:noFill/>
              <a:ln w="857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916497" name="Rectangle 17"/>
              <p:cNvSpPr>
                <a:spLocks noChangeArrowheads="1"/>
              </p:cNvSpPr>
              <p:nvPr/>
            </p:nvSpPr>
            <p:spPr bwMode="auto">
              <a:xfrm>
                <a:off x="4149" y="3963"/>
                <a:ext cx="720" cy="105"/>
              </a:xfrm>
              <a:prstGeom prst="rect">
                <a:avLst/>
              </a:prstGeom>
              <a:solidFill>
                <a:srgbClr val="FF0000"/>
              </a:solidFill>
              <a:ln w="12700" algn="ctr">
                <a:noFill/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916506" name="Freeform 26"/>
              <p:cNvSpPr>
                <a:spLocks/>
              </p:cNvSpPr>
              <p:nvPr/>
            </p:nvSpPr>
            <p:spPr bwMode="auto">
              <a:xfrm>
                <a:off x="4053" y="3687"/>
                <a:ext cx="888" cy="19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26" y="0"/>
                  </a:cxn>
                  <a:cxn ang="0">
                    <a:pos x="213" y="138"/>
                  </a:cxn>
                  <a:cxn ang="0">
                    <a:pos x="393" y="138"/>
                  </a:cxn>
                  <a:cxn ang="0">
                    <a:pos x="447" y="198"/>
                  </a:cxn>
                  <a:cxn ang="0">
                    <a:pos x="483" y="198"/>
                  </a:cxn>
                  <a:cxn ang="0">
                    <a:pos x="531" y="138"/>
                  </a:cxn>
                  <a:cxn ang="0">
                    <a:pos x="714" y="138"/>
                  </a:cxn>
                  <a:cxn ang="0">
                    <a:pos x="789" y="24"/>
                  </a:cxn>
                  <a:cxn ang="0">
                    <a:pos x="888" y="24"/>
                  </a:cxn>
                </a:cxnLst>
                <a:rect l="0" t="0" r="r" b="b"/>
                <a:pathLst>
                  <a:path w="888" h="198">
                    <a:moveTo>
                      <a:pt x="0" y="0"/>
                    </a:moveTo>
                    <a:lnTo>
                      <a:pt x="126" y="0"/>
                    </a:lnTo>
                    <a:lnTo>
                      <a:pt x="213" y="138"/>
                    </a:lnTo>
                    <a:lnTo>
                      <a:pt x="393" y="138"/>
                    </a:lnTo>
                    <a:lnTo>
                      <a:pt x="447" y="198"/>
                    </a:lnTo>
                    <a:lnTo>
                      <a:pt x="483" y="198"/>
                    </a:lnTo>
                    <a:lnTo>
                      <a:pt x="531" y="138"/>
                    </a:lnTo>
                    <a:lnTo>
                      <a:pt x="714" y="138"/>
                    </a:lnTo>
                    <a:lnTo>
                      <a:pt x="789" y="24"/>
                    </a:lnTo>
                    <a:lnTo>
                      <a:pt x="888" y="24"/>
                    </a:lnTo>
                  </a:path>
                </a:pathLst>
              </a:custGeom>
              <a:noFill/>
              <a:ln w="101600" cap="flat" cmpd="sng">
                <a:solidFill>
                  <a:srgbClr val="FF99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916508" name="Text Box 28"/>
            <p:cNvSpPr txBox="1">
              <a:spLocks noChangeArrowheads="1"/>
            </p:cNvSpPr>
            <p:nvPr/>
          </p:nvSpPr>
          <p:spPr bwMode="auto">
            <a:xfrm>
              <a:off x="4901" y="3745"/>
              <a:ext cx="258" cy="154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000"/>
                <a:t>BCB</a:t>
              </a:r>
            </a:p>
          </p:txBody>
        </p:sp>
        <p:sp>
          <p:nvSpPr>
            <p:cNvPr id="916509" name="Text Box 29"/>
            <p:cNvSpPr txBox="1">
              <a:spLocks noChangeArrowheads="1"/>
            </p:cNvSpPr>
            <p:nvPr/>
          </p:nvSpPr>
          <p:spPr bwMode="auto">
            <a:xfrm>
              <a:off x="3571" y="3784"/>
              <a:ext cx="182" cy="154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000"/>
                <a:t>Al</a:t>
              </a:r>
            </a:p>
          </p:txBody>
        </p:sp>
        <p:sp>
          <p:nvSpPr>
            <p:cNvPr id="916510" name="Text Box 30"/>
            <p:cNvSpPr txBox="1">
              <a:spLocks noChangeArrowheads="1"/>
            </p:cNvSpPr>
            <p:nvPr/>
          </p:nvSpPr>
          <p:spPr bwMode="auto">
            <a:xfrm>
              <a:off x="3631" y="3986"/>
              <a:ext cx="267" cy="154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000"/>
                <a:t>SiO</a:t>
              </a:r>
              <a:r>
                <a:rPr lang="en-US" sz="1000" baseline="-25000"/>
                <a:t>2</a:t>
              </a:r>
            </a:p>
          </p:txBody>
        </p:sp>
        <p:sp>
          <p:nvSpPr>
            <p:cNvPr id="916511" name="Text Box 31"/>
            <p:cNvSpPr txBox="1">
              <a:spLocks noChangeArrowheads="1"/>
            </p:cNvSpPr>
            <p:nvPr/>
          </p:nvSpPr>
          <p:spPr bwMode="auto">
            <a:xfrm>
              <a:off x="3673" y="3571"/>
              <a:ext cx="253" cy="154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000"/>
                <a:t>TiW</a:t>
              </a:r>
            </a:p>
          </p:txBody>
        </p:sp>
        <p:sp>
          <p:nvSpPr>
            <p:cNvPr id="916512" name="Text Box 32"/>
            <p:cNvSpPr txBox="1">
              <a:spLocks noChangeArrowheads="1"/>
            </p:cNvSpPr>
            <p:nvPr/>
          </p:nvSpPr>
          <p:spPr bwMode="auto">
            <a:xfrm>
              <a:off x="5043" y="3565"/>
              <a:ext cx="209" cy="154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000"/>
                <a:t>Cu</a:t>
              </a:r>
            </a:p>
          </p:txBody>
        </p:sp>
        <p:sp>
          <p:nvSpPr>
            <p:cNvPr id="916513" name="Line 33"/>
            <p:cNvSpPr>
              <a:spLocks noChangeShapeType="1"/>
            </p:cNvSpPr>
            <p:nvPr/>
          </p:nvSpPr>
          <p:spPr bwMode="auto">
            <a:xfrm flipV="1">
              <a:off x="3844" y="3958"/>
              <a:ext cx="114" cy="10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916514" name="Line 34"/>
            <p:cNvSpPr>
              <a:spLocks noChangeShapeType="1"/>
            </p:cNvSpPr>
            <p:nvPr/>
          </p:nvSpPr>
          <p:spPr bwMode="auto">
            <a:xfrm>
              <a:off x="3741" y="3867"/>
              <a:ext cx="143" cy="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916515" name="Line 35"/>
            <p:cNvSpPr>
              <a:spLocks noChangeShapeType="1"/>
            </p:cNvSpPr>
            <p:nvPr/>
          </p:nvSpPr>
          <p:spPr bwMode="auto">
            <a:xfrm>
              <a:off x="3901" y="3650"/>
              <a:ext cx="131" cy="7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916516" name="Line 36"/>
            <p:cNvSpPr>
              <a:spLocks noChangeShapeType="1"/>
            </p:cNvSpPr>
            <p:nvPr/>
          </p:nvSpPr>
          <p:spPr bwMode="auto">
            <a:xfrm flipH="1">
              <a:off x="4939" y="3644"/>
              <a:ext cx="148" cy="2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sp>
        <p:nvSpPr>
          <p:cNvPr id="916494" name="Text Box 14"/>
          <p:cNvSpPr txBox="1">
            <a:spLocks noChangeArrowheads="1"/>
          </p:cNvSpPr>
          <p:nvPr/>
        </p:nvSpPr>
        <p:spPr bwMode="auto">
          <a:xfrm>
            <a:off x="5590381" y="2422525"/>
            <a:ext cx="2552700" cy="274638"/>
          </a:xfrm>
          <a:prstGeom prst="rect">
            <a:avLst/>
          </a:prstGeom>
          <a:solidFill>
            <a:srgbClr val="C9DBD8"/>
          </a:solidFill>
          <a:ln w="127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/>
              <a:t>Corner of a 10 mm</a:t>
            </a:r>
            <a:r>
              <a:rPr lang="en-US" sz="1200" baseline="30000"/>
              <a:t>2</a:t>
            </a:r>
            <a:r>
              <a:rPr lang="en-US" sz="1200"/>
              <a:t> Diode, with Cu</a:t>
            </a:r>
          </a:p>
        </p:txBody>
      </p:sp>
      <p:pic>
        <p:nvPicPr>
          <p:cNvPr id="916518" name="Picture 38" descr="Cu-Sn1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73750" y="4983791"/>
            <a:ext cx="1985963" cy="1489075"/>
          </a:xfrm>
          <a:prstGeom prst="rect">
            <a:avLst/>
          </a:prstGeom>
          <a:noFill/>
        </p:spPr>
      </p:pic>
      <p:sp>
        <p:nvSpPr>
          <p:cNvPr id="916519" name="Text Box 39"/>
          <p:cNvSpPr txBox="1">
            <a:spLocks noChangeArrowheads="1"/>
          </p:cNvSpPr>
          <p:nvPr/>
        </p:nvSpPr>
        <p:spPr bwMode="auto">
          <a:xfrm>
            <a:off x="6107906" y="5094916"/>
            <a:ext cx="1517650" cy="244475"/>
          </a:xfrm>
          <a:prstGeom prst="rect">
            <a:avLst/>
          </a:prstGeom>
          <a:solidFill>
            <a:srgbClr val="C9DBD8"/>
          </a:solidFill>
          <a:ln w="127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000"/>
              <a:t>same diode, with Cu/Sn</a:t>
            </a:r>
          </a:p>
        </p:txBody>
      </p:sp>
      <p:sp>
        <p:nvSpPr>
          <p:cNvPr id="916521" name="Rectangle 41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sz="1800"/>
              <a:t>HLL PiN Diodes .... with Cu und Sn (done at IZM)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>
            <a:lumMod val="85000"/>
          </a:schemeClr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  <a:no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  <a:ln>
          <a:noFill/>
        </a:ln>
      </a:spPr>
      <a:bodyPr wrap="none" rtlCol="0">
        <a:noAutofit/>
      </a:bodyPr>
      <a:lstStyle>
        <a:defPPr>
          <a:defRPr dirty="0" smtClean="0"/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1697</TotalTime>
  <Words>1755</Words>
  <Application>Microsoft PowerPoint</Application>
  <PresentationFormat>On-screen Show (4:3)</PresentationFormat>
  <Paragraphs>328</Paragraphs>
  <Slides>21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Default Design</vt:lpstr>
      <vt:lpstr>Interconnection Sensor - ASICs</vt:lpstr>
      <vt:lpstr>Technologies</vt:lpstr>
      <vt:lpstr>ASIC Bumping</vt:lpstr>
      <vt:lpstr>Bumping Services for ASICs  ask google .... </vt:lpstr>
      <vt:lpstr>SPIL in Taiwan/China</vt:lpstr>
      <vt:lpstr>C4 Bump from IBM</vt:lpstr>
      <vt:lpstr>UBM for the Sensor  Landing Pad</vt:lpstr>
      <vt:lpstr>IBM 200mm Wafer Bump Offering (to Hans Krueger via Mosis)</vt:lpstr>
      <vt:lpstr>HLL PiN Diodes .... with Cu und Sn (done at IZM)</vt:lpstr>
      <vt:lpstr>HLL PiN Diodes .... with Cu und Sn (done at IZM)</vt:lpstr>
      <vt:lpstr>Test  HLL PiN Diodes .... with Cu pads made at CNM</vt:lpstr>
      <vt:lpstr>Process flow and Status of the HLL-CNM Test</vt:lpstr>
      <vt:lpstr>Synergy with XFEL DEPFETs</vt:lpstr>
      <vt:lpstr>Summary</vt:lpstr>
      <vt:lpstr>Backup slides follow</vt:lpstr>
      <vt:lpstr>Installation of the back-end processing at HLL</vt:lpstr>
      <vt:lpstr>Wet Bench Concept</vt:lpstr>
      <vt:lpstr>Beispiel: VTT fuer ALICE und LHCb Pixel Sensoren - Galvanik</vt:lpstr>
      <vt:lpstr>Ti:W Etching</vt:lpstr>
      <vt:lpstr>SET FC150 (ehemals Suess)</vt:lpstr>
      <vt:lpstr>C4 Bump (only a few details…)</vt:lpstr>
    </vt:vector>
  </TitlesOfParts>
  <Company>MPI HLL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Talk</dc:title>
  <dc:creator>Laci</dc:creator>
  <cp:lastModifiedBy>Laci</cp:lastModifiedBy>
  <cp:revision>884</cp:revision>
  <cp:lastPrinted>2001-12-17T12:31:23Z</cp:lastPrinted>
  <dcterms:created xsi:type="dcterms:W3CDTF">2000-08-08T15:04:12Z</dcterms:created>
  <dcterms:modified xsi:type="dcterms:W3CDTF">2009-05-03T20:15:15Z</dcterms:modified>
</cp:coreProperties>
</file>