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9"/>
  </p:notesMasterIdLst>
  <p:sldIdLst>
    <p:sldId id="651" r:id="rId2"/>
    <p:sldId id="652" r:id="rId3"/>
    <p:sldId id="657" r:id="rId4"/>
    <p:sldId id="653" r:id="rId5"/>
    <p:sldId id="654" r:id="rId6"/>
    <p:sldId id="655" r:id="rId7"/>
    <p:sldId id="656" r:id="rId8"/>
  </p:sldIdLst>
  <p:sldSz cx="9144000" cy="6858000" type="screen4x3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43D3"/>
    <a:srgbClr val="FF00FF"/>
    <a:srgbClr val="FFFF00"/>
    <a:srgbClr val="3399FF"/>
    <a:srgbClr val="000000"/>
    <a:srgbClr val="FF0000"/>
    <a:srgbClr val="B2B2B2"/>
    <a:srgbClr val="FFCC00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567" autoAdjust="0"/>
    <p:restoredTop sz="99492" autoAdjust="0"/>
  </p:normalViewPr>
  <p:slideViewPr>
    <p:cSldViewPr>
      <p:cViewPr varScale="1">
        <p:scale>
          <a:sx n="70" d="100"/>
          <a:sy n="7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C64FE3-6EEA-43CE-BADA-756C43F34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42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E84AB-6C80-4E4D-B843-FDA9605F1D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0"/>
            <a:ext cx="712879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</p:spTree>
    <p:extLst>
      <p:ext uri="{BB962C8B-B14F-4D97-AF65-F5344CB8AC3E}">
        <p14:creationId xmlns:p14="http://schemas.microsoft.com/office/powerpoint/2010/main" val="1591867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600" y="0"/>
            <a:ext cx="712879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das Titelformat zu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81075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				</a:t>
            </a:r>
          </a:p>
        </p:txBody>
      </p:sp>
      <p:sp>
        <p:nvSpPr>
          <p:cNvPr id="13620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4250" y="6597650"/>
            <a:ext cx="5397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accent2"/>
                </a:solidFill>
                <a:cs typeface="+mn-cs"/>
              </a:defRPr>
            </a:lvl1pPr>
          </a:lstStyle>
          <a:p>
            <a:pPr>
              <a:defRPr/>
            </a:pPr>
            <a:fld id="{5FD4E496-7071-41B1-8C53-D6F54F32977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  <p:pic>
        <p:nvPicPr>
          <p:cNvPr id="1029" name="Picture 6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101013" y="0"/>
            <a:ext cx="1042987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/>
        </p:nvCxnSpPr>
        <p:spPr>
          <a:xfrm>
            <a:off x="0" y="908050"/>
            <a:ext cx="9144000" cy="0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6623774"/>
            <a:ext cx="25314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baseline="0" dirty="0" smtClean="0">
                <a:solidFill>
                  <a:schemeClr val="accent2"/>
                </a:solidFill>
              </a:rPr>
              <a:t>H.-G. Moser,  </a:t>
            </a:r>
            <a:r>
              <a:rPr lang="en-US" sz="1100" b="1" baseline="0" dirty="0" smtClean="0">
                <a:solidFill>
                  <a:schemeClr val="accent2"/>
                </a:solidFill>
              </a:rPr>
              <a:t>PXD TB, Dec.16, 2016</a:t>
            </a:r>
            <a:endParaRPr lang="en-US" sz="1100" b="1" dirty="0">
              <a:solidFill>
                <a:schemeClr val="accent2"/>
              </a:solidFill>
            </a:endParaRPr>
          </a:p>
        </p:txBody>
      </p:sp>
      <p:pic>
        <p:nvPicPr>
          <p:cNvPr id="9" name="Picture 9" descr="MPP_os_logo_cmyk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979291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30000"/>
        </a:lnSpc>
        <a:spcBef>
          <a:spcPct val="20000"/>
        </a:spcBef>
        <a:spcAft>
          <a:spcPct val="2000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Module Tests at MPP</a:t>
            </a:r>
            <a:endParaRPr lang="en-GB" dirty="0"/>
          </a:p>
        </p:txBody>
      </p:sp>
      <p:sp>
        <p:nvSpPr>
          <p:cNvPr id="8" name="Textfeld 7"/>
          <p:cNvSpPr txBox="1"/>
          <p:nvPr/>
        </p:nvSpPr>
        <p:spPr>
          <a:xfrm>
            <a:off x="755576" y="1268760"/>
            <a:ext cx="621356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Test setup prepared by Philipp Leitl</a:t>
            </a:r>
          </a:p>
          <a:p>
            <a:endParaRPr lang="en-GB" dirty="0"/>
          </a:p>
          <a:p>
            <a:r>
              <a:rPr lang="en-GB" dirty="0" smtClean="0"/>
              <a:t>2 setups for </a:t>
            </a:r>
            <a:r>
              <a:rPr lang="en-GB" dirty="0"/>
              <a:t>m</a:t>
            </a:r>
            <a:r>
              <a:rPr lang="en-GB" dirty="0" smtClean="0"/>
              <a:t>odule tests</a:t>
            </a:r>
          </a:p>
          <a:p>
            <a:r>
              <a:rPr lang="en-GB" dirty="0" smtClean="0"/>
              <a:t>1 setup for ladder Tests</a:t>
            </a:r>
          </a:p>
          <a:p>
            <a:endParaRPr lang="en-GB" dirty="0"/>
          </a:p>
          <a:p>
            <a:r>
              <a:rPr lang="en-GB" dirty="0" smtClean="0"/>
              <a:t>Aim: </a:t>
            </a:r>
          </a:p>
          <a:p>
            <a:endParaRPr lang="en-GB" dirty="0"/>
          </a:p>
          <a:p>
            <a:r>
              <a:rPr lang="en-GB" dirty="0" smtClean="0"/>
              <a:t>QC of modules after </a:t>
            </a:r>
            <a:r>
              <a:rPr lang="en-GB" dirty="0" err="1" smtClean="0"/>
              <a:t>kapton</a:t>
            </a:r>
            <a:r>
              <a:rPr lang="en-GB" dirty="0" smtClean="0"/>
              <a:t> attachment</a:t>
            </a:r>
          </a:p>
          <a:p>
            <a:r>
              <a:rPr lang="en-GB" dirty="0" smtClean="0"/>
              <a:t>Grading (A, B, ….)</a:t>
            </a:r>
          </a:p>
          <a:p>
            <a:r>
              <a:rPr lang="en-GB" dirty="0" smtClean="0"/>
              <a:t>Characterization (Pedestals, noise, maps of noisy/dead pixels…)</a:t>
            </a:r>
          </a:p>
          <a:p>
            <a:r>
              <a:rPr lang="en-GB" dirty="0" smtClean="0"/>
              <a:t>Optimization (data links….)</a:t>
            </a:r>
          </a:p>
          <a:p>
            <a:endParaRPr lang="en-GB" dirty="0"/>
          </a:p>
          <a:p>
            <a:r>
              <a:rPr lang="en-GB" dirty="0" smtClean="0"/>
              <a:t>Tools: </a:t>
            </a:r>
          </a:p>
          <a:p>
            <a:endParaRPr lang="en-GB" dirty="0" smtClean="0"/>
          </a:p>
          <a:p>
            <a:r>
              <a:rPr lang="en-GB" dirty="0" smtClean="0"/>
              <a:t>Laser illumination (full module, no laser spot on backside possible)</a:t>
            </a:r>
          </a:p>
          <a:p>
            <a:r>
              <a:rPr lang="en-GB" dirty="0" smtClean="0"/>
              <a:t>Cd-Source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30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Tests planned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755576" y="5589240"/>
            <a:ext cx="7691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Times are estimated (we </a:t>
            </a:r>
            <a:r>
              <a:rPr lang="en-GB" dirty="0" err="1" smtClean="0"/>
              <a:t>havn’t</a:t>
            </a:r>
            <a:r>
              <a:rPr lang="en-GB" dirty="0" smtClean="0"/>
              <a:t> tested a ‘normal’ module yet)</a:t>
            </a:r>
          </a:p>
          <a:p>
            <a:r>
              <a:rPr lang="en-GB" dirty="0" smtClean="0"/>
              <a:t>Some tests may be obsolete, additional tests may be necessary (need experience)</a:t>
            </a:r>
          </a:p>
          <a:p>
            <a:r>
              <a:rPr lang="en-GB" dirty="0" smtClean="0"/>
              <a:t>Aim: test 2 modules and 1 ladder / week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271588"/>
            <a:ext cx="797242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127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1423988"/>
            <a:ext cx="7953375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320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Setup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04503"/>
            <a:ext cx="771525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581128"/>
            <a:ext cx="4001814" cy="174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924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Status: Hardware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124744"/>
            <a:ext cx="804862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763374" y="5013176"/>
            <a:ext cx="70888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PCs, Powers Supplies, DHEs, cables exist (two power supplies still missing)</a:t>
            </a:r>
          </a:p>
          <a:p>
            <a:r>
              <a:rPr lang="en-GB" dirty="0" smtClean="0"/>
              <a:t>One of two black boxes exist (2 others in work)</a:t>
            </a:r>
          </a:p>
          <a:p>
            <a:r>
              <a:rPr lang="en-GB" dirty="0" smtClean="0"/>
              <a:t>C</a:t>
            </a:r>
            <a:r>
              <a:rPr lang="en-GB" baseline="-25000" dirty="0" smtClean="0"/>
              <a:t>d</a:t>
            </a:r>
            <a:r>
              <a:rPr lang="en-GB" baseline="30000" dirty="0" smtClean="0"/>
              <a:t>109</a:t>
            </a:r>
            <a:r>
              <a:rPr lang="en-GB" dirty="0" smtClean="0"/>
              <a:t> source delivered (not yet installed), motor stage to be ordered</a:t>
            </a:r>
          </a:p>
          <a:p>
            <a:r>
              <a:rPr lang="en-GB" dirty="0" smtClean="0"/>
              <a:t>Laser delivered (not yet installed)</a:t>
            </a:r>
          </a:p>
          <a:p>
            <a:r>
              <a:rPr lang="en-GB" dirty="0" smtClean="0"/>
              <a:t>Need more patch panels (we have only 4, will go to DESY)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74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Status: Test Activity</a:t>
            </a:r>
            <a:endParaRPr lang="en-GB" dirty="0"/>
          </a:p>
        </p:txBody>
      </p:sp>
      <p:sp>
        <p:nvSpPr>
          <p:cNvPr id="5" name="Textfeld 4"/>
          <p:cNvSpPr txBox="1"/>
          <p:nvPr/>
        </p:nvSpPr>
        <p:spPr>
          <a:xfrm>
            <a:off x="395536" y="1268760"/>
            <a:ext cx="8753487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</a:t>
            </a:r>
            <a:r>
              <a:rPr lang="en-GB" dirty="0" smtClean="0"/>
              <a:t>he basic tests can already be performed (except source and laser, to come soon)</a:t>
            </a:r>
          </a:p>
          <a:p>
            <a:endParaRPr lang="en-GB" dirty="0" smtClean="0"/>
          </a:p>
          <a:p>
            <a:r>
              <a:rPr lang="en-GB" dirty="0" smtClean="0"/>
              <a:t>The setup could be verified with W30OB2</a:t>
            </a:r>
          </a:p>
          <a:p>
            <a:endParaRPr lang="en-GB" dirty="0"/>
          </a:p>
          <a:p>
            <a:r>
              <a:rPr lang="en-GB" dirty="0" smtClean="0"/>
              <a:t>Plan was to start with the PERSY/Beam Test modules</a:t>
            </a:r>
          </a:p>
          <a:p>
            <a:endParaRPr lang="en-GB" dirty="0"/>
          </a:p>
          <a:p>
            <a:r>
              <a:rPr lang="en-GB" dirty="0" smtClean="0"/>
              <a:t>However, due to problems with these module the test activity was transferred to the HLL</a:t>
            </a:r>
          </a:p>
          <a:p>
            <a:endParaRPr lang="en-GB" dirty="0"/>
          </a:p>
          <a:p>
            <a:r>
              <a:rPr lang="en-GB" dirty="0" smtClean="0"/>
              <a:t>No progress during the last few weeks</a:t>
            </a:r>
          </a:p>
          <a:p>
            <a:endParaRPr lang="en-GB" dirty="0"/>
          </a:p>
          <a:p>
            <a:r>
              <a:rPr lang="en-GB" dirty="0" smtClean="0"/>
              <a:t>Need to start again to get experience (IF and OF modules are now at MPP. Restart next week)</a:t>
            </a:r>
          </a:p>
          <a:p>
            <a:endParaRPr lang="en-GB" dirty="0"/>
          </a:p>
          <a:p>
            <a:r>
              <a:rPr lang="en-GB" dirty="0" smtClean="0"/>
              <a:t>=&gt; Transition from debugging to routine testing</a:t>
            </a:r>
          </a:p>
        </p:txBody>
      </p:sp>
    </p:spTree>
    <p:extLst>
      <p:ext uri="{BB962C8B-B14F-4D97-AF65-F5344CB8AC3E}">
        <p14:creationId xmlns:p14="http://schemas.microsoft.com/office/powerpoint/2010/main" val="76828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E84AB-6C80-4E4D-B843-FDA9605F1D2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1484784"/>
            <a:ext cx="7003840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tests at MPP are for QC, not for debugging or failure analysis</a:t>
            </a:r>
          </a:p>
          <a:p>
            <a:endParaRPr lang="en-GB" dirty="0"/>
          </a:p>
          <a:p>
            <a:r>
              <a:rPr lang="en-GB" dirty="0" smtClean="0"/>
              <a:t>High throughput needed, limited time per module (during series production)</a:t>
            </a:r>
          </a:p>
          <a:p>
            <a:endParaRPr lang="en-GB" dirty="0"/>
          </a:p>
          <a:p>
            <a:r>
              <a:rPr lang="en-GB" dirty="0" smtClean="0"/>
              <a:t>=&gt; Problematic modules need to be put aside and measured elsewhere</a:t>
            </a:r>
          </a:p>
          <a:p>
            <a:endParaRPr lang="en-GB" dirty="0"/>
          </a:p>
          <a:p>
            <a:pPr marL="285750" indent="-285750">
              <a:buFont typeface="Symbol"/>
              <a:buChar char="Þ"/>
            </a:pPr>
            <a:r>
              <a:rPr lang="en-GB" b="1" dirty="0" smtClean="0"/>
              <a:t>Need test capacities elsewhere (HLL, ….)</a:t>
            </a:r>
          </a:p>
          <a:p>
            <a:pPr marL="285750" indent="-285750">
              <a:buFont typeface="Symbol"/>
              <a:buChar char="Þ"/>
            </a:pPr>
            <a:endParaRPr lang="en-GB" dirty="0"/>
          </a:p>
          <a:p>
            <a:r>
              <a:rPr lang="en-GB" dirty="0"/>
              <a:t> </a:t>
            </a:r>
            <a:r>
              <a:rPr lang="en-GB" dirty="0" smtClean="0"/>
              <a:t> 	analysis of problematic modules (repair, rework?)</a:t>
            </a:r>
          </a:p>
          <a:p>
            <a:r>
              <a:rPr lang="en-GB" dirty="0"/>
              <a:t>	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tests beyond the scope of the MPP QC tests:</a:t>
            </a:r>
          </a:p>
          <a:p>
            <a:r>
              <a:rPr lang="en-GB" dirty="0"/>
              <a:t>	</a:t>
            </a:r>
            <a:r>
              <a:rPr lang="en-GB" dirty="0" smtClean="0"/>
              <a:t>	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Laser scans (spot)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Gated mode tests (optimization)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Long term tests (stability…)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Explore alternative operation modes (optimization)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 smtClean="0"/>
              <a:t>……………..</a:t>
            </a:r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88748827"/>
      </p:ext>
    </p:extLst>
  </p:cSld>
  <p:clrMapOvr>
    <a:masterClrMapping/>
  </p:clrMapOvr>
</p:sld>
</file>

<file path=ppt/theme/theme1.xml><?xml version="1.0" encoding="utf-8"?>
<a:theme xmlns:a="http://schemas.openxmlformats.org/drawingml/2006/main" name="Procedure">
  <a:themeElements>
    <a:clrScheme name="2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Standarddesign">
      <a:majorFont>
        <a:latin typeface="Arial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Procedure</Template>
  <TotalTime>0</TotalTime>
  <Words>320</Words>
  <Application>Microsoft Office PowerPoint</Application>
  <PresentationFormat>Bildschirmpräsentation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Procedure</vt:lpstr>
      <vt:lpstr>Module Tests at MPP</vt:lpstr>
      <vt:lpstr>Tests planned</vt:lpstr>
      <vt:lpstr>Evaluation</vt:lpstr>
      <vt:lpstr>Setup</vt:lpstr>
      <vt:lpstr>Status: Hardware</vt:lpstr>
      <vt:lpstr>Status: Test Activity</vt:lpstr>
      <vt:lpstr>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2015-05-06T12:31:13Z</dcterms:created>
  <dcterms:modified xsi:type="dcterms:W3CDTF">2016-12-16T06:50:53Z</dcterms:modified>
</cp:coreProperties>
</file>