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6"/>
  </p:notesMasterIdLst>
  <p:handoutMasterIdLst>
    <p:handoutMasterId r:id="rId37"/>
  </p:handoutMasterIdLst>
  <p:sldIdLst>
    <p:sldId id="333" r:id="rId2"/>
    <p:sldId id="334" r:id="rId3"/>
    <p:sldId id="320" r:id="rId4"/>
    <p:sldId id="335" r:id="rId5"/>
    <p:sldId id="293" r:id="rId6"/>
    <p:sldId id="294" r:id="rId7"/>
    <p:sldId id="331" r:id="rId8"/>
    <p:sldId id="317" r:id="rId9"/>
    <p:sldId id="286" r:id="rId10"/>
    <p:sldId id="315" r:id="rId11"/>
    <p:sldId id="297" r:id="rId12"/>
    <p:sldId id="299" r:id="rId13"/>
    <p:sldId id="319" r:id="rId14"/>
    <p:sldId id="305" r:id="rId15"/>
    <p:sldId id="339" r:id="rId16"/>
    <p:sldId id="306" r:id="rId17"/>
    <p:sldId id="287" r:id="rId18"/>
    <p:sldId id="323" r:id="rId19"/>
    <p:sldId id="288" r:id="rId20"/>
    <p:sldId id="307" r:id="rId21"/>
    <p:sldId id="308" r:id="rId22"/>
    <p:sldId id="309" r:id="rId23"/>
    <p:sldId id="332" r:id="rId24"/>
    <p:sldId id="316" r:id="rId25"/>
    <p:sldId id="311" r:id="rId26"/>
    <p:sldId id="322" r:id="rId27"/>
    <p:sldId id="313" r:id="rId28"/>
    <p:sldId id="314" r:id="rId29"/>
    <p:sldId id="329" r:id="rId30"/>
    <p:sldId id="326" r:id="rId31"/>
    <p:sldId id="337" r:id="rId32"/>
    <p:sldId id="338" r:id="rId33"/>
    <p:sldId id="327" r:id="rId34"/>
    <p:sldId id="336" r:id="rId35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B03"/>
    <a:srgbClr val="DDDDDD"/>
    <a:srgbClr val="66FFFF"/>
    <a:srgbClr val="FFCC99"/>
    <a:srgbClr val="FFCCCC"/>
    <a:srgbClr val="E6D71A"/>
    <a:srgbClr val="3333FF"/>
    <a:srgbClr val="F4E6AA"/>
    <a:srgbClr val="F5F7A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21" autoAdjust="0"/>
    <p:restoredTop sz="94660"/>
  </p:normalViewPr>
  <p:slideViewPr>
    <p:cSldViewPr showGuides="1">
      <p:cViewPr varScale="1">
        <p:scale>
          <a:sx n="85" d="100"/>
          <a:sy n="85" d="100"/>
        </p:scale>
        <p:origin x="-85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7" d="100"/>
          <a:sy n="57" d="100"/>
        </p:scale>
        <p:origin x="-2602" y="-91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65" cy="51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39" tIns="47370" rIns="94739" bIns="47370" numCol="1" anchor="t" anchorCtr="0" compatLnSpc="1">
            <a:prstTxWarp prst="textNoShape">
              <a:avLst/>
            </a:prstTxWarp>
          </a:bodyPr>
          <a:lstStyle>
            <a:lvl1pPr defTabSz="947979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358" y="1"/>
            <a:ext cx="3078265" cy="51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39" tIns="47370" rIns="94739" bIns="47370" numCol="1" anchor="t" anchorCtr="0" compatLnSpc="1">
            <a:prstTxWarp prst="textNoShape">
              <a:avLst/>
            </a:prstTxWarp>
          </a:bodyPr>
          <a:lstStyle>
            <a:lvl1pPr algn="r" defTabSz="947979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245"/>
            <a:ext cx="3078265" cy="51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39" tIns="47370" rIns="94739" bIns="47370" numCol="1" anchor="b" anchorCtr="0" compatLnSpc="1">
            <a:prstTxWarp prst="textNoShape">
              <a:avLst/>
            </a:prstTxWarp>
          </a:bodyPr>
          <a:lstStyle>
            <a:lvl1pPr defTabSz="947979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358" y="9720245"/>
            <a:ext cx="3078265" cy="51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39" tIns="47370" rIns="94739" bIns="47370" numCol="1" anchor="b" anchorCtr="0" compatLnSpc="1">
            <a:prstTxWarp prst="textNoShape">
              <a:avLst/>
            </a:prstTxWarp>
          </a:bodyPr>
          <a:lstStyle>
            <a:lvl1pPr algn="r" defTabSz="947979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2145182-B752-40C4-BAC4-16777B7FAACB}" type="slidenum">
              <a:rPr lang="en-GB" altLang="en-US" smtClean="0"/>
              <a:pPr>
                <a:defRPr/>
              </a:pPr>
              <a:t>‹#›</a:t>
            </a:fld>
            <a:r>
              <a:rPr lang="en-GB" altLang="en-US" dirty="0" smtClean="0"/>
              <a:t>/34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8680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65" cy="51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t" anchorCtr="0" compatLnSpc="1">
            <a:prstTxWarp prst="textNoShape">
              <a:avLst/>
            </a:prstTxWarp>
          </a:bodyPr>
          <a:lstStyle>
            <a:lvl1pPr defTabSz="952959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358" y="1"/>
            <a:ext cx="3078265" cy="51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t" anchorCtr="0" compatLnSpc="1">
            <a:prstTxWarp prst="textNoShape">
              <a:avLst/>
            </a:prstTxWarp>
          </a:bodyPr>
          <a:lstStyle>
            <a:lvl1pPr algn="r" defTabSz="952959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6" y="4860123"/>
            <a:ext cx="5680111" cy="460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Textmasterformate durch Klicken bearbeiten</a:t>
            </a:r>
          </a:p>
          <a:p>
            <a:pPr lvl="1"/>
            <a:r>
              <a:rPr lang="en-GB" altLang="en-US" noProof="0" smtClean="0"/>
              <a:t>Zweite Ebene</a:t>
            </a:r>
          </a:p>
          <a:p>
            <a:pPr lvl="2"/>
            <a:r>
              <a:rPr lang="en-GB" altLang="en-US" noProof="0" smtClean="0"/>
              <a:t>Dritte Ebene</a:t>
            </a:r>
          </a:p>
          <a:p>
            <a:pPr lvl="3"/>
            <a:r>
              <a:rPr lang="en-GB" altLang="en-US" noProof="0" smtClean="0"/>
              <a:t>Vierte Ebene</a:t>
            </a:r>
          </a:p>
          <a:p>
            <a:pPr lvl="4"/>
            <a:r>
              <a:rPr lang="en-GB" altLang="en-US" noProof="0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94"/>
            <a:ext cx="3078265" cy="51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b" anchorCtr="0" compatLnSpc="1">
            <a:prstTxWarp prst="textNoShape">
              <a:avLst/>
            </a:prstTxWarp>
          </a:bodyPr>
          <a:lstStyle>
            <a:lvl1pPr defTabSz="952959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358" y="9721894"/>
            <a:ext cx="3078265" cy="51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b" anchorCtr="0" compatLnSpc="1">
            <a:prstTxWarp prst="textNoShape">
              <a:avLst/>
            </a:prstTxWarp>
          </a:bodyPr>
          <a:lstStyle>
            <a:lvl1pPr algn="r" defTabSz="952959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C1CE7CB-70C7-4B42-83FD-0607AF56BC4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0382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8B35ECA-47B4-413B-9063-626305A8792D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1CB053-F2E7-433D-9C3B-79DEB9A8D611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10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AD4438-B9FF-4A8E-87CB-73EE135C2A20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C4E0DF5-621D-46C9-A8CC-2FC72E885F06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5DDE71-4909-44CE-A43C-85073F068CA6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13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A4E2EB-830F-4B7D-8BE3-FCF1C185F592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A4E2EB-830F-4B7D-8BE3-FCF1C185F592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15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34EDEA8-FF2F-49EB-BCFA-2192B47D7166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16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28BE2C-BDA6-435E-AED5-C053F53FA9A4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17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85DE97-4BFD-44B5-B77A-2FAE1D029448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18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4FB7358-AA30-4F9B-94A7-BA93DBCD4DE1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19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8B35ECA-47B4-413B-9063-626305A8792D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85BE9F-E942-4BB9-B7FF-6A6470F4AD18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20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32DD3B-547D-4A66-8198-DD62FA7360C0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21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4EFB36-86CB-4B0C-9863-327B9DBD39FF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22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2C32A-594E-47B2-8091-9AB05E9F70FA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23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AAF962-81AE-48F8-84E6-96036C8F32F1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24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0DF1E4-4267-4D65-9CC6-CFB9068073CD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25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14A44AB-2EBD-41F5-A8B6-F1AB0BEF6F55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26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76BD8C7-6584-465C-B31F-61D47045D758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27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CE9789-BCFC-4C02-BFF2-534FF5147ED8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28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C0C178-4C96-44B4-AC44-82FBB5BEC547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29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E813DF-E2B4-446F-9FDE-06CD72FD58E0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39118E-FDD0-4175-9028-819BA6D3172A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30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39118E-FDD0-4175-9028-819BA6D3172A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31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39118E-FDD0-4175-9028-819BA6D3172A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32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BCC5C63-C424-4D1F-AEAC-40419DB7D40C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33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BCC5C63-C424-4D1F-AEAC-40419DB7D40C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34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E813DF-E2B4-446F-9FDE-06CD72FD58E0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4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6063118-A84E-4BC7-8B22-9D11FCB8F69C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7CBB927-0CB0-4436-BC65-1252FED00D10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EF9F2B-7278-40E3-B923-E8CC3EDE9DAF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BA1FD1-7116-4ED5-A3A3-44F7C7F0A723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76977" indent="-298837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9534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7348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51629" indent="-239070" defTabSz="952959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9769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10790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8604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64188" indent="-239070" defTabSz="952959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EA7099-1D1B-4ED4-A90F-F3D2756CA1EA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9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dirty="0" smtClean="0"/>
              <a:t>xxx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8517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4925" y="123825"/>
            <a:ext cx="302518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000" b="0" noProof="0" dirty="0" smtClean="0"/>
              <a:t>MPI</a:t>
            </a:r>
            <a:r>
              <a:rPr lang="en-GB" altLang="en-US" sz="1000" b="0" baseline="0" noProof="0" dirty="0" smtClean="0"/>
              <a:t> for Physics: 100 Year Anniversary </a:t>
            </a:r>
            <a:r>
              <a:rPr lang="en-GB" altLang="en-US" sz="1000" b="0" noProof="0" dirty="0" smtClean="0"/>
              <a:t>– 11.Oct.</a:t>
            </a:r>
            <a:r>
              <a:rPr lang="en-GB" altLang="en-US" sz="1000" b="0" baseline="0" noProof="0" dirty="0" smtClean="0"/>
              <a:t> </a:t>
            </a:r>
            <a:r>
              <a:rPr lang="en-GB" altLang="en-US" sz="1000" b="0" noProof="0" dirty="0" smtClean="0"/>
              <a:t>2017</a:t>
            </a:r>
            <a:endParaRPr lang="en-GB" altLang="en-US" sz="1000" b="0" noProof="0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5013" y="6611938"/>
            <a:ext cx="7921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07950" y="476250"/>
            <a:ext cx="885666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378575" y="107950"/>
            <a:ext cx="2114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en-US" sz="1000" b="0"/>
              <a:t>Robert Klanner, Universität Hamburg</a:t>
            </a:r>
            <a:endParaRPr lang="en-GB" altLang="en-US" sz="1000" b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0"/>
            <a:ext cx="463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34925" y="123825"/>
            <a:ext cx="184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en-US" sz="1000" b="0" dirty="0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107950" y="476250"/>
            <a:ext cx="885666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6378575" y="107950"/>
            <a:ext cx="2114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en-US" sz="1000" b="0"/>
              <a:t>Robert Klanner, Universität Hamburg</a:t>
            </a:r>
            <a:endParaRPr lang="en-GB" altLang="en-US" sz="1000" b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0"/>
            <a:ext cx="463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wmf"/><Relationship Id="rId5" Type="http://schemas.openxmlformats.org/officeDocument/2006/relationships/image" Target="../media/image34.wm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wmf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24.xml"/><Relationship Id="rId7" Type="http://schemas.openxmlformats.org/officeDocument/2006/relationships/hyperlink" Target="http://www.mppmu.mpg.de/~sct/welcomeaux/images/Middle8C.jpg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10" Type="http://schemas.openxmlformats.org/officeDocument/2006/relationships/image" Target="../media/image60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0FB6BC3-A369-43E0-9A01-2C6821BCE445}" type="slidenum">
              <a:rPr lang="en-GB" altLang="en-US" sz="1000" smtClean="0"/>
              <a:pPr eaLnBrk="1" hangingPunct="1"/>
              <a:t>1</a:t>
            </a:fld>
            <a:r>
              <a:rPr lang="en-GB" altLang="en-US" sz="1000" dirty="0" smtClean="0"/>
              <a:t>/34</a:t>
            </a:r>
            <a:endParaRPr lang="en-GB" altLang="en-US" sz="1000" dirty="0"/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3058944" y="92075"/>
            <a:ext cx="330978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/>
              <a:t>Overview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7975" y="640759"/>
            <a:ext cx="8656638" cy="4216539"/>
            <a:chOff x="307975" y="1297360"/>
            <a:chExt cx="8656638" cy="4216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07975" y="1297360"/>
                  <a:ext cx="8656638" cy="42165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 defTabSz="355600" eaLnBrk="0" hangingPunct="0">
                    <a:tabLst>
                      <a:tab pos="355600" algn="l"/>
                    </a:tabLs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1pPr>
                  <a:lvl2pPr marL="800100" indent="-342900" defTabSz="355600" eaLnBrk="0" hangingPunct="0">
                    <a:tabLst>
                      <a:tab pos="355600" algn="l"/>
                    </a:tabLs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2pPr>
                  <a:lvl3pPr marL="1257300" indent="-342900" defTabSz="355600" eaLnBrk="0" hangingPunct="0">
                    <a:tabLst>
                      <a:tab pos="355600" algn="l"/>
                    </a:tabLs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3pPr>
                  <a:lvl4pPr marL="1714500" indent="-342900" defTabSz="355600" eaLnBrk="0" hangingPunct="0">
                    <a:tabLst>
                      <a:tab pos="355600" algn="l"/>
                    </a:tabLs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4pPr>
                  <a:lvl5pPr marL="2171700" indent="-342900" defTabSz="355600" eaLnBrk="0" hangingPunct="0">
                    <a:tabLst>
                      <a:tab pos="355600" algn="l"/>
                    </a:tabLs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5pPr>
                  <a:lvl6pPr marL="2628900" indent="-3429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6pPr>
                  <a:lvl7pPr marL="3086100" indent="-3429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7pPr>
                  <a:lvl8pPr marL="3543300" indent="-3429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8pPr>
                  <a:lvl9pPr marL="4000500" indent="-3429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>
                    <a:spcAft>
                      <a:spcPts val="300"/>
                    </a:spcAft>
                  </a:pPr>
                  <a:r>
                    <a:rPr lang="en-GB" altLang="en-US" sz="2400" dirty="0" smtClean="0">
                      <a:solidFill>
                        <a:srgbClr val="FF0000"/>
                      </a:solidFill>
                    </a:rPr>
                    <a:t>MPI for Physics: 100 Year Anniversary</a:t>
                  </a:r>
                </a:p>
                <a:p>
                  <a:pPr algn="ctr" eaLnBrk="1" hangingPunct="1">
                    <a:spcAft>
                      <a:spcPts val="300"/>
                    </a:spcAft>
                  </a:pPr>
                  <a:r>
                    <a:rPr lang="en-GB" altLang="en-US" sz="2000" dirty="0" smtClean="0">
                      <a:solidFill>
                        <a:srgbClr val="FF0000"/>
                      </a:solidFill>
                    </a:rPr>
                    <a:t>Detector and Technology Developments </a:t>
                  </a:r>
                  <a:r>
                    <a:rPr lang="en-GB" altLang="en-US" sz="2000" dirty="0">
                      <a:solidFill>
                        <a:srgbClr val="FF0000"/>
                      </a:solidFill>
                    </a:rPr>
                    <a:t>for Particle Physics </a:t>
                  </a:r>
                  <a:r>
                    <a:rPr lang="en-GB" altLang="en-US" sz="2000" dirty="0" smtClean="0">
                      <a:solidFill>
                        <a:srgbClr val="FF0000"/>
                      </a:solidFill>
                    </a:rPr>
                    <a:t>(and beyond)</a:t>
                  </a:r>
                  <a:endParaRPr lang="en-GB" altLang="en-US" sz="2000" dirty="0">
                    <a:solidFill>
                      <a:srgbClr val="FF0000"/>
                    </a:solidFill>
                  </a:endParaRPr>
                </a:p>
                <a:p>
                  <a:pPr algn="ctr" eaLnBrk="1" hangingPunct="1">
                    <a:spcAft>
                      <a:spcPct val="25000"/>
                    </a:spcAft>
                  </a:pPr>
                  <a:r>
                    <a:rPr lang="en-GB" altLang="en-US" sz="1600" dirty="0">
                      <a:solidFill>
                        <a:schemeClr val="tx1"/>
                      </a:solidFill>
                    </a:rPr>
                    <a:t>(</a:t>
                  </a:r>
                  <a:r>
                    <a:rPr lang="en-GB" altLang="en-US" sz="1600" dirty="0">
                      <a:solidFill>
                        <a:srgbClr val="3333FF"/>
                      </a:solidFill>
                    </a:rPr>
                    <a:t>or</a:t>
                  </a:r>
                  <a:r>
                    <a:rPr lang="en-GB" altLang="en-US" sz="1600" dirty="0">
                      <a:solidFill>
                        <a:schemeClr val="tx1"/>
                      </a:solidFill>
                    </a:rPr>
                    <a:t>: </a:t>
                  </a:r>
                  <a:r>
                    <a:rPr lang="en-GB" altLang="en-US" sz="1600" dirty="0">
                      <a:solidFill>
                        <a:srgbClr val="FF0000"/>
                      </a:solidFill>
                    </a:rPr>
                    <a:t>Excellent</a:t>
                  </a:r>
                  <a:r>
                    <a:rPr lang="en-GB" altLang="en-US" sz="1600" dirty="0">
                      <a:solidFill>
                        <a:schemeClr val="tx1"/>
                      </a:solidFill>
                    </a:rPr>
                    <a:t> Science needs</a:t>
                  </a:r>
                  <a:r>
                    <a:rPr lang="en-GB" altLang="en-US" sz="1600" dirty="0">
                      <a:solidFill>
                        <a:srgbClr val="FF0000"/>
                      </a:solidFill>
                    </a:rPr>
                    <a:t> Excellent </a:t>
                  </a:r>
                  <a:r>
                    <a:rPr lang="en-GB" altLang="en-US" sz="1600" dirty="0">
                      <a:solidFill>
                        <a:schemeClr val="tx1"/>
                      </a:solidFill>
                    </a:rPr>
                    <a:t>Scientists</a:t>
                  </a:r>
                  <a:r>
                    <a:rPr lang="en-GB" altLang="en-US" sz="16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GB" altLang="en-US" sz="1600" dirty="0">
                      <a:solidFill>
                        <a:srgbClr val="FF0000"/>
                      </a:solidFill>
                    </a:rPr>
                    <a:t>+ Excellent Detectors</a:t>
                  </a:r>
                  <a:r>
                    <a:rPr lang="en-GB" altLang="en-US" sz="1600" dirty="0" smtClean="0">
                      <a:solidFill>
                        <a:schemeClr val="tx1"/>
                      </a:solidFill>
                    </a:rPr>
                    <a:t>)</a:t>
                  </a:r>
                  <a:endParaRPr lang="de-DE" altLang="en-US" sz="1600" dirty="0">
                    <a:cs typeface="Times New Roman" pitchFamily="18" charset="0"/>
                  </a:endParaRPr>
                </a:p>
                <a:p>
                  <a:pPr lvl="1" eaLnBrk="1" hangingPunct="1">
                    <a:spcAft>
                      <a:spcPct val="25000"/>
                    </a:spcAft>
                    <a:buFontTx/>
                    <a:buAutoNum type="arabicPeriod"/>
                  </a:pPr>
                  <a:r>
                    <a:rPr lang="en-GB" altLang="en-US" sz="1800" dirty="0" smtClean="0">
                      <a:cs typeface="Times New Roman" pitchFamily="18" charset="0"/>
                    </a:rPr>
                    <a:t>Introduction</a:t>
                  </a:r>
                </a:p>
                <a:p>
                  <a:pPr lvl="1" eaLnBrk="1" hangingPunct="1">
                    <a:spcAft>
                      <a:spcPct val="25000"/>
                    </a:spcAft>
                    <a:buFontTx/>
                    <a:buAutoNum type="arabicPeriod"/>
                  </a:pPr>
                  <a:r>
                    <a:rPr lang="en-GB" altLang="en-US" sz="1800" dirty="0" smtClean="0">
                      <a:cs typeface="Times New Roman" pitchFamily="18" charset="0"/>
                    </a:rPr>
                    <a:t>HYBUC</a:t>
                  </a:r>
                  <a:r>
                    <a:rPr lang="en-GB" altLang="en-US" sz="1800" dirty="0">
                      <a:cs typeface="Times New Roman" pitchFamily="18" charset="0"/>
                    </a:rPr>
                    <a:t>: the hyperon bubble chamber</a:t>
                  </a:r>
                </a:p>
                <a:p>
                  <a:pPr lvl="1" eaLnBrk="1" hangingPunct="1">
                    <a:spcAft>
                      <a:spcPct val="25000"/>
                    </a:spcAft>
                    <a:buFontTx/>
                    <a:buAutoNum type="arabicPeriod"/>
                  </a:pPr>
                  <a:r>
                    <a:rPr lang="en-GB" altLang="en-US" sz="1800" dirty="0">
                      <a:cs typeface="Times New Roman" pitchFamily="18" charset="0"/>
                    </a:rPr>
                    <a:t>Fixed-target spectrometer experiments</a:t>
                  </a:r>
                </a:p>
                <a:p>
                  <a:pPr lvl="1" eaLnBrk="1" hangingPunct="1">
                    <a:spcAft>
                      <a:spcPct val="25000"/>
                    </a:spcAft>
                    <a:buFontTx/>
                    <a:buAutoNum type="arabicPeriod"/>
                  </a:pPr>
                  <a:r>
                    <a:rPr lang="en-GB" altLang="en-US" sz="1800" dirty="0">
                      <a:cs typeface="Times New Roman" pitchFamily="18" charset="0"/>
                    </a:rPr>
                    <a:t>Large volume tracking detectors: TPC</a:t>
                  </a:r>
                </a:p>
                <a:p>
                  <a:pPr lvl="1" eaLnBrk="1" hangingPunct="1">
                    <a:spcAft>
                      <a:spcPct val="25000"/>
                    </a:spcAft>
                    <a:buFontTx/>
                    <a:buAutoNum type="arabicPeriod"/>
                  </a:pPr>
                  <a:r>
                    <a:rPr lang="en-GB" altLang="en-US" sz="1800" dirty="0">
                      <a:cs typeface="Times New Roman" pitchFamily="18" charset="0"/>
                    </a:rPr>
                    <a:t>Liquid argon calorimetry and associated electronics</a:t>
                  </a:r>
                </a:p>
                <a:p>
                  <a:pPr lvl="1" eaLnBrk="1" hangingPunct="1">
                    <a:spcAft>
                      <a:spcPct val="25000"/>
                    </a:spcAft>
                    <a:buFontTx/>
                    <a:buAutoNum type="arabicPeriod"/>
                  </a:pPr>
                  <a:r>
                    <a:rPr lang="en-GB" altLang="en-US" sz="1800" dirty="0">
                      <a:cs typeface="Times New Roman" pitchFamily="18" charset="0"/>
                    </a:rPr>
                    <a:t>Solid state detectors for particle physics and X-ray astronomy</a:t>
                  </a:r>
                </a:p>
                <a:p>
                  <a:pPr lvl="1" eaLnBrk="1" hangingPunct="1">
                    <a:spcAft>
                      <a:spcPct val="25000"/>
                    </a:spcAft>
                    <a:buFontTx/>
                    <a:buAutoNum type="arabicPeriod"/>
                  </a:pPr>
                  <a:r>
                    <a:rPr lang="en-GB" altLang="en-US" sz="1800" dirty="0" smtClean="0">
                      <a:cs typeface="Times New Roman" pitchFamily="18" charset="0"/>
                    </a:rPr>
                    <a:t>Photo detectors and Cherenkov </a:t>
                  </a:r>
                  <a:r>
                    <a:rPr lang="en-GB" altLang="en-US" sz="1800" dirty="0">
                      <a:cs typeface="Times New Roman" pitchFamily="18" charset="0"/>
                    </a:rPr>
                    <a:t>telescopes for </a:t>
                  </a:r>
                  <a:r>
                    <a:rPr lang="en-GB" altLang="en-US" sz="1800" dirty="0" err="1">
                      <a:cs typeface="Times New Roman" pitchFamily="18" charset="0"/>
                    </a:rPr>
                    <a:t>TeV</a:t>
                  </a:r>
                  <a:r>
                    <a:rPr lang="en-GB" altLang="en-US" sz="1800" dirty="0">
                      <a:cs typeface="Times New Roman" pitchFamily="18" charset="0"/>
                    </a:rPr>
                    <a:t> photon </a:t>
                  </a:r>
                  <a:r>
                    <a:rPr lang="en-GB" altLang="en-US" sz="1800" dirty="0" smtClean="0">
                      <a:cs typeface="Times New Roman" pitchFamily="18" charset="0"/>
                    </a:rPr>
                    <a:t>astronomy</a:t>
                  </a:r>
                </a:p>
                <a:p>
                  <a:pPr lvl="1" eaLnBrk="1" hangingPunct="1">
                    <a:spcAft>
                      <a:spcPct val="25000"/>
                    </a:spcAft>
                    <a:buFontTx/>
                    <a:buAutoNum type="arabicPeriod"/>
                  </a:pPr>
                  <a:r>
                    <a:rPr lang="en-GB" altLang="en-US" sz="1800" dirty="0" smtClean="0">
                      <a:cs typeface="Times New Roman" pitchFamily="18" charset="0"/>
                    </a:rPr>
                    <a:t>GERDA: neutrino-less double </a:t>
                  </a:r>
                  <a14:m>
                    <m:oMath xmlns:m="http://schemas.openxmlformats.org/officeDocument/2006/math">
                      <m:r>
                        <a:rPr lang="en-GB" altLang="en-US" sz="18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𝜷</m:t>
                      </m:r>
                    </m:oMath>
                  </a14:m>
                  <a:r>
                    <a:rPr lang="en-GB" altLang="en-US" sz="1800" dirty="0" smtClean="0">
                      <a:cs typeface="Times New Roman" pitchFamily="18" charset="0"/>
                    </a:rPr>
                    <a:t>-decay</a:t>
                  </a:r>
                  <a:endParaRPr lang="en-GB" altLang="en-US" sz="1800" dirty="0">
                    <a:cs typeface="Times New Roman" pitchFamily="18" charset="0"/>
                  </a:endParaRPr>
                </a:p>
                <a:p>
                  <a:pPr lvl="1" eaLnBrk="1" hangingPunct="1">
                    <a:spcAft>
                      <a:spcPct val="25000"/>
                    </a:spcAft>
                    <a:buFontTx/>
                    <a:buAutoNum type="arabicPeriod"/>
                  </a:pPr>
                  <a:r>
                    <a:rPr lang="en-GB" altLang="en-US" sz="1800" dirty="0">
                      <a:cs typeface="Times New Roman" pitchFamily="18" charset="0"/>
                    </a:rPr>
                    <a:t>Summary</a:t>
                  </a:r>
                </a:p>
              </p:txBody>
            </p:sp>
          </mc:Choice>
          <mc:Fallback xmlns="">
            <p:sp>
              <p:nvSpPr>
                <p:cNvPr id="2051" name="Text 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07975" y="1297360"/>
                  <a:ext cx="8656638" cy="421653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156" b="-101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53" name="Rectangle 4"/>
            <p:cNvSpPr>
              <a:spLocks noChangeArrowheads="1"/>
            </p:cNvSpPr>
            <p:nvPr/>
          </p:nvSpPr>
          <p:spPr bwMode="auto">
            <a:xfrm>
              <a:off x="395288" y="2370694"/>
              <a:ext cx="7993136" cy="3106504"/>
            </a:xfrm>
            <a:prstGeom prst="rect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66993" y="4879320"/>
            <a:ext cx="8753480" cy="166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FF0000"/>
                </a:solidFill>
              </a:rPr>
              <a:t>In this talk</a:t>
            </a:r>
          </a:p>
          <a:p>
            <a:pPr eaLnBrk="1" hangingPunct="1">
              <a:spcAft>
                <a:spcPct val="20000"/>
              </a:spcAft>
            </a:pPr>
            <a:r>
              <a:rPr lang="en-GB" altLang="en-US" sz="1600" dirty="0">
                <a:solidFill>
                  <a:schemeClr val="tx1"/>
                </a:solidFill>
              </a:rPr>
              <a:t>    -  I look back on some of the beautiful detectors developed and built at the </a:t>
            </a:r>
            <a:r>
              <a:rPr lang="en-GB" altLang="en-US" sz="1600" dirty="0" smtClean="0">
                <a:solidFill>
                  <a:schemeClr val="tx1"/>
                </a:solidFill>
              </a:rPr>
              <a:t>MPI-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Physik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for </a:t>
            </a:r>
            <a:r>
              <a:rPr lang="en-GB" altLang="en-US" sz="1600" dirty="0" smtClean="0">
                <a:solidFill>
                  <a:schemeClr val="tx1"/>
                </a:solidFill>
              </a:rPr>
              <a:t> 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astro</a:t>
            </a:r>
            <a:r>
              <a:rPr lang="en-GB" altLang="en-US" sz="1600" dirty="0" smtClean="0">
                <a:solidFill>
                  <a:schemeClr val="tx1"/>
                </a:solidFill>
              </a:rPr>
              <a:t> particle- and particle physics, </a:t>
            </a:r>
            <a:r>
              <a:rPr lang="en-GB" altLang="en-US" sz="1600" dirty="0">
                <a:solidFill>
                  <a:schemeClr val="tx1"/>
                </a:solidFill>
              </a:rPr>
              <a:t>and on the experiments </a:t>
            </a:r>
            <a:r>
              <a:rPr lang="en-GB" altLang="en-US" sz="1600" dirty="0" smtClean="0">
                <a:solidFill>
                  <a:schemeClr val="tx1"/>
                </a:solidFill>
              </a:rPr>
              <a:t>in which </a:t>
            </a:r>
            <a:r>
              <a:rPr lang="en-GB" altLang="en-US" sz="1600" dirty="0">
                <a:solidFill>
                  <a:schemeClr val="tx1"/>
                </a:solidFill>
              </a:rPr>
              <a:t>they were </a:t>
            </a:r>
            <a:r>
              <a:rPr lang="en-GB" altLang="en-US" sz="1600" dirty="0" smtClean="0">
                <a:solidFill>
                  <a:schemeClr val="tx1"/>
                </a:solidFill>
              </a:rPr>
              <a:t>used.</a:t>
            </a: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spcAft>
                <a:spcPct val="20000"/>
              </a:spcAft>
            </a:pPr>
            <a:r>
              <a:rPr lang="en-GB" altLang="en-US" sz="1600" dirty="0">
                <a:solidFill>
                  <a:schemeClr val="tx1"/>
                </a:solidFill>
              </a:rPr>
              <a:t>    -  These developments have allowed </a:t>
            </a:r>
            <a:r>
              <a:rPr lang="en-GB" altLang="en-US" sz="1600" dirty="0" smtClean="0">
                <a:solidFill>
                  <a:schemeClr val="tx1"/>
                </a:solidFill>
              </a:rPr>
              <a:t>the MPI-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Physik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to play a lead role in </a:t>
            </a:r>
            <a:r>
              <a:rPr lang="en-GB" altLang="en-US" sz="1600" dirty="0" smtClean="0">
                <a:solidFill>
                  <a:schemeClr val="tx1"/>
                </a:solidFill>
              </a:rPr>
              <a:t>many experiments</a:t>
            </a:r>
            <a:r>
              <a:rPr lang="en-GB" altLang="en-US" sz="1600" dirty="0">
                <a:solidFill>
                  <a:schemeClr val="tx1"/>
                </a:solidFill>
              </a:rPr>
              <a:t>, which have </a:t>
            </a:r>
            <a:r>
              <a:rPr lang="en-GB" altLang="en-US" sz="1600" dirty="0" smtClean="0">
                <a:solidFill>
                  <a:schemeClr val="tx1"/>
                </a:solidFill>
              </a:rPr>
              <a:t>shaped and </a:t>
            </a:r>
            <a:r>
              <a:rPr lang="en-GB" altLang="en-US" sz="1600" dirty="0">
                <a:solidFill>
                  <a:schemeClr val="tx1"/>
                </a:solidFill>
              </a:rPr>
              <a:t>are shaping particle and </a:t>
            </a:r>
            <a:r>
              <a:rPr lang="en-GB" altLang="en-US" sz="1600" dirty="0" err="1">
                <a:solidFill>
                  <a:schemeClr val="tx1"/>
                </a:solidFill>
              </a:rPr>
              <a:t>astro</a:t>
            </a:r>
            <a:r>
              <a:rPr lang="en-GB" altLang="en-US" sz="1600" dirty="0">
                <a:solidFill>
                  <a:schemeClr val="tx1"/>
                </a:solidFill>
              </a:rPr>
              <a:t>-particle </a:t>
            </a:r>
            <a:r>
              <a:rPr lang="en-GB" altLang="en-US" sz="1600" dirty="0" smtClean="0">
                <a:solidFill>
                  <a:schemeClr val="tx1"/>
                </a:solidFill>
              </a:rPr>
              <a:t>physics. </a:t>
            </a: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spcAft>
                <a:spcPct val="20000"/>
              </a:spcAft>
            </a:pPr>
            <a:r>
              <a:rPr lang="en-GB" altLang="en-US" sz="1600" dirty="0">
                <a:solidFill>
                  <a:schemeClr val="tx1"/>
                </a:solidFill>
              </a:rPr>
              <a:t>    -  These developments </a:t>
            </a:r>
            <a:r>
              <a:rPr lang="en-GB" altLang="en-US" sz="1600" dirty="0" smtClean="0">
                <a:solidFill>
                  <a:schemeClr val="tx1"/>
                </a:solidFill>
              </a:rPr>
              <a:t>also found </a:t>
            </a:r>
            <a:r>
              <a:rPr lang="en-GB" altLang="en-US" sz="1600" dirty="0">
                <a:solidFill>
                  <a:schemeClr val="tx1"/>
                </a:solidFill>
              </a:rPr>
              <a:t>applications in other </a:t>
            </a:r>
            <a:r>
              <a:rPr lang="en-GB" altLang="en-US" sz="1600" dirty="0" smtClean="0">
                <a:solidFill>
                  <a:schemeClr val="tx1"/>
                </a:solidFill>
              </a:rPr>
              <a:t>science fields and commercial products.</a:t>
            </a:r>
            <a:endParaRPr lang="en-GB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8D7D96-FC3C-45F6-8E00-E5CC062712A1}" type="slidenum">
              <a:rPr lang="en-GB" altLang="en-US" sz="1000"/>
              <a:pPr eaLnBrk="1" hangingPunct="1"/>
              <a:t>10</a:t>
            </a:fld>
            <a:r>
              <a:rPr lang="en-GB" altLang="en-US" sz="1000"/>
              <a:t>/31</a:t>
            </a:r>
          </a:p>
        </p:txBody>
      </p:sp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128588" y="558800"/>
            <a:ext cx="372268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>
                <a:solidFill>
                  <a:srgbClr val="FF0000"/>
                </a:solidFill>
              </a:rPr>
              <a:t>TPC 90: </a:t>
            </a:r>
            <a:r>
              <a:rPr lang="en-GB" altLang="en-US" sz="1600" dirty="0">
                <a:solidFill>
                  <a:schemeClr val="tx1"/>
                </a:solidFill>
              </a:rPr>
              <a:t>R&amp;D on gaseous detectors</a:t>
            </a:r>
          </a:p>
          <a:p>
            <a:pPr eaLnBrk="1" hangingPunct="1"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Much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of the work found its way into textbooks:</a:t>
            </a:r>
            <a:r>
              <a:rPr lang="en-GB" altLang="en-US" sz="1600" dirty="0"/>
              <a:t> </a:t>
            </a:r>
            <a:endParaRPr lang="en-US" altLang="en-US" sz="1600" dirty="0">
              <a:cs typeface="Times New Roman" pitchFamily="18" charset="0"/>
            </a:endParaRP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2820988" y="92075"/>
            <a:ext cx="3476625" cy="244475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 dirty="0" smtClean="0"/>
              <a:t> </a:t>
            </a:r>
            <a:r>
              <a:rPr lang="en-GB" altLang="en-US" sz="1000" dirty="0"/>
              <a:t>Large volume gaseous tracking detectors</a:t>
            </a:r>
          </a:p>
        </p:txBody>
      </p:sp>
      <p:pic>
        <p:nvPicPr>
          <p:cNvPr id="10245" name="Picture 11" descr="SCAN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76250"/>
            <a:ext cx="5260975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4932363" y="620713"/>
            <a:ext cx="3497262" cy="3206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500">
                <a:solidFill>
                  <a:srgbClr val="FF0000"/>
                </a:solidFill>
              </a:rPr>
              <a:t>TPC 90</a:t>
            </a:r>
            <a:r>
              <a:rPr lang="en-GB" altLang="en-US" sz="1500">
                <a:solidFill>
                  <a:schemeClr val="tx1"/>
                </a:solidFill>
              </a:rPr>
              <a:t>: entirely built at MPI-workshop</a:t>
            </a:r>
            <a:r>
              <a:rPr lang="en-GB" altLang="en-US" sz="1200" b="0"/>
              <a:t> </a:t>
            </a:r>
          </a:p>
        </p:txBody>
      </p:sp>
      <p:pic>
        <p:nvPicPr>
          <p:cNvPr id="9524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557338"/>
            <a:ext cx="3427412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AC3431-529F-41CB-8DAC-6FF921124E15}" type="slidenum">
              <a:rPr lang="en-GB" altLang="en-US" sz="1000"/>
              <a:pPr eaLnBrk="1" hangingPunct="1"/>
              <a:t>11</a:t>
            </a:fld>
            <a:r>
              <a:rPr lang="en-GB" altLang="en-US" sz="1000"/>
              <a:t>/31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79388" y="549275"/>
            <a:ext cx="4321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49275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800" dirty="0">
                <a:solidFill>
                  <a:srgbClr val="FF0000"/>
                </a:solidFill>
                <a:sym typeface="Wingdings" pitchFamily="2" charset="2"/>
              </a:rPr>
              <a:t> ALEPH </a:t>
            </a:r>
            <a:r>
              <a:rPr lang="en-GB" altLang="en-US" sz="1800" dirty="0" smtClean="0">
                <a:solidFill>
                  <a:srgbClr val="FF0000"/>
                </a:solidFill>
                <a:sym typeface="Wingdings" pitchFamily="2" charset="2"/>
              </a:rPr>
              <a:t>TPC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			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grpSp>
        <p:nvGrpSpPr>
          <p:cNvPr id="74774" name="Group 22"/>
          <p:cNvGrpSpPr>
            <a:grpSpLocks/>
          </p:cNvGrpSpPr>
          <p:nvPr/>
        </p:nvGrpSpPr>
        <p:grpSpPr bwMode="auto">
          <a:xfrm>
            <a:off x="4576763" y="908050"/>
            <a:ext cx="4567237" cy="5949950"/>
            <a:chOff x="2883" y="572"/>
            <a:chExt cx="2877" cy="3748"/>
          </a:xfrm>
        </p:grpSpPr>
        <p:pic>
          <p:nvPicPr>
            <p:cNvPr id="11271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572"/>
              <a:ext cx="2877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21"/>
            <p:cNvSpPr txBox="1">
              <a:spLocks noChangeArrowheads="1"/>
            </p:cNvSpPr>
            <p:nvPr/>
          </p:nvSpPr>
          <p:spPr bwMode="auto">
            <a:xfrm>
              <a:off x="4123" y="4069"/>
              <a:ext cx="1597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400" dirty="0">
                  <a:solidFill>
                    <a:schemeClr val="tx1"/>
                  </a:solidFill>
                </a:rPr>
                <a:t>after connecting 47000 cables! </a:t>
              </a:r>
            </a:p>
          </p:txBody>
        </p:sp>
      </p:grpSp>
      <p:pic>
        <p:nvPicPr>
          <p:cNvPr id="11270" name="Picture 23" descr="TPC-ALEPH-endpla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6355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Large </a:t>
            </a:r>
            <a:r>
              <a:rPr lang="en-GB" altLang="en-US" sz="1200" dirty="0"/>
              <a:t>volume gaseous tracking 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F08EC1-E286-48FC-A5CA-3A1B06C52459}" type="slidenum">
              <a:rPr lang="en-GB" altLang="en-US" sz="1000" smtClean="0"/>
              <a:pPr eaLnBrk="1" hangingPunct="1"/>
              <a:t>12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-36513" y="498475"/>
            <a:ext cx="8640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49275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altLang="en-US" sz="2000">
                <a:solidFill>
                  <a:srgbClr val="FF0000"/>
                </a:solidFill>
                <a:sym typeface="Wingdings" pitchFamily="2" charset="2"/>
              </a:rPr>
              <a:t>ALEPH TPC:</a:t>
            </a:r>
            <a:r>
              <a:rPr lang="en-GB" altLang="en-US" sz="160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altLang="en-US" sz="1600">
                <a:solidFill>
                  <a:schemeClr val="tx1"/>
                </a:solidFill>
                <a:sym typeface="Wingdings" pitchFamily="2" charset="2"/>
              </a:rPr>
              <a:t>some events at LEP (</a:t>
            </a:r>
            <a:r>
              <a:rPr lang="en-GB" altLang="en-US" sz="1600" i="1">
                <a:solidFill>
                  <a:schemeClr val="tx1"/>
                </a:solidFill>
                <a:latin typeface="Albertus" pitchFamily="18" charset="0"/>
                <a:sym typeface="Wingdings" pitchFamily="2" charset="2"/>
              </a:rPr>
              <a:t>e</a:t>
            </a:r>
            <a:r>
              <a:rPr lang="en-GB" altLang="en-US" sz="1600" baseline="30000">
                <a:solidFill>
                  <a:schemeClr val="tx1"/>
                </a:solidFill>
                <a:sym typeface="Wingdings" pitchFamily="2" charset="2"/>
              </a:rPr>
              <a:t>+</a:t>
            </a:r>
            <a:r>
              <a:rPr lang="en-GB" altLang="en-US" sz="1600" i="1">
                <a:solidFill>
                  <a:schemeClr val="tx1"/>
                </a:solidFill>
                <a:latin typeface="Albertus" pitchFamily="18" charset="0"/>
                <a:sym typeface="Wingdings" pitchFamily="2" charset="2"/>
              </a:rPr>
              <a:t>e</a:t>
            </a:r>
            <a:r>
              <a:rPr lang="en-GB" altLang="en-US" sz="1600" baseline="30000">
                <a:solidFill>
                  <a:schemeClr val="tx1"/>
                </a:solidFill>
                <a:sym typeface="Wingdings" pitchFamily="2" charset="2"/>
              </a:rPr>
              <a:t>-</a:t>
            </a:r>
            <a:r>
              <a:rPr lang="en-GB" altLang="en-US" sz="1600">
                <a:solidFill>
                  <a:schemeClr val="tx1"/>
                </a:solidFill>
                <a:sym typeface="Wingdings" pitchFamily="2" charset="2"/>
              </a:rPr>
              <a:t>interactions up to 209 GeV centre-of-mass energy), which demonstrate the impressive performance and pattern recognition abilities</a:t>
            </a:r>
            <a:endParaRPr lang="en-GB" altLang="en-US" sz="1800">
              <a:solidFill>
                <a:srgbClr val="FF0000"/>
              </a:solidFill>
            </a:endParaRPr>
          </a:p>
        </p:txBody>
      </p:sp>
      <p:grpSp>
        <p:nvGrpSpPr>
          <p:cNvPr id="13317" name="Group 13"/>
          <p:cNvGrpSpPr>
            <a:grpSpLocks/>
          </p:cNvGrpSpPr>
          <p:nvPr/>
        </p:nvGrpSpPr>
        <p:grpSpPr bwMode="auto">
          <a:xfrm>
            <a:off x="34925" y="1090613"/>
            <a:ext cx="8653463" cy="5495925"/>
            <a:chOff x="0" y="851"/>
            <a:chExt cx="5451" cy="3462"/>
          </a:xfrm>
        </p:grpSpPr>
        <p:pic>
          <p:nvPicPr>
            <p:cNvPr id="1332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1"/>
              <a:ext cx="2448" cy="1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2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912"/>
              <a:ext cx="3070" cy="1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2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4"/>
              <a:ext cx="2640" cy="1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2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" y="2461"/>
              <a:ext cx="2640" cy="1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27" name="Text Box 9"/>
            <p:cNvSpPr txBox="1">
              <a:spLocks noChangeArrowheads="1"/>
            </p:cNvSpPr>
            <p:nvPr/>
          </p:nvSpPr>
          <p:spPr bwMode="auto">
            <a:xfrm>
              <a:off x="158" y="1026"/>
              <a:ext cx="423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altLang="en-US" sz="1200">
                  <a:solidFill>
                    <a:schemeClr val="tx1"/>
                  </a:solidFill>
                </a:rPr>
                <a:t>91 GeV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13328" name="Text Box 10"/>
            <p:cNvSpPr txBox="1">
              <a:spLocks noChangeArrowheads="1"/>
            </p:cNvSpPr>
            <p:nvPr/>
          </p:nvSpPr>
          <p:spPr bwMode="auto">
            <a:xfrm>
              <a:off x="2901" y="2614"/>
              <a:ext cx="47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altLang="en-US" sz="1200">
                  <a:solidFill>
                    <a:schemeClr val="tx1"/>
                  </a:solidFill>
                </a:rPr>
                <a:t>200 GeV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13329" name="Text Box 11"/>
            <p:cNvSpPr txBox="1">
              <a:spLocks noChangeArrowheads="1"/>
            </p:cNvSpPr>
            <p:nvPr/>
          </p:nvSpPr>
          <p:spPr bwMode="auto">
            <a:xfrm>
              <a:off x="2517" y="1130"/>
              <a:ext cx="47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altLang="en-US" sz="1200">
                  <a:solidFill>
                    <a:schemeClr val="tx1"/>
                  </a:solidFill>
                </a:rPr>
                <a:t>161 GeV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13330" name="Text Box 12"/>
            <p:cNvSpPr txBox="1">
              <a:spLocks noChangeArrowheads="1"/>
            </p:cNvSpPr>
            <p:nvPr/>
          </p:nvSpPr>
          <p:spPr bwMode="auto">
            <a:xfrm>
              <a:off x="134" y="2707"/>
              <a:ext cx="47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altLang="en-US" sz="1200">
                  <a:solidFill>
                    <a:schemeClr val="tx1"/>
                  </a:solidFill>
                </a:rPr>
                <a:t>161 GeV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13318" name="Text Box 14"/>
          <p:cNvSpPr txBox="1">
            <a:spLocks noChangeArrowheads="1"/>
          </p:cNvSpPr>
          <p:nvPr/>
        </p:nvSpPr>
        <p:spPr bwMode="auto">
          <a:xfrm>
            <a:off x="80963" y="6502400"/>
            <a:ext cx="8594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tx2"/>
                </a:solidFill>
              </a:rPr>
              <a:t>Physics results: </a:t>
            </a:r>
            <a:r>
              <a:rPr lang="en-US" altLang="en-US" sz="1400">
                <a:solidFill>
                  <a:schemeClr val="tx2"/>
                </a:solidFill>
                <a:sym typeface="Wingdings" pitchFamily="2" charset="2"/>
              </a:rPr>
              <a:t> for precision electro-weak physics  talk by D.Schlatter</a:t>
            </a:r>
            <a:endParaRPr lang="en-US" altLang="en-US" sz="1400">
              <a:solidFill>
                <a:schemeClr val="tx2"/>
              </a:solidFill>
            </a:endParaRPr>
          </a:p>
        </p:txBody>
      </p:sp>
      <p:sp>
        <p:nvSpPr>
          <p:cNvPr id="13319" name="Text Box 15"/>
          <p:cNvSpPr txBox="1">
            <a:spLocks noChangeArrowheads="1"/>
          </p:cNvSpPr>
          <p:nvPr/>
        </p:nvSpPr>
        <p:spPr bwMode="auto">
          <a:xfrm>
            <a:off x="231775" y="3384550"/>
            <a:ext cx="88265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/>
              <a:t>3 jets at Z</a:t>
            </a:r>
            <a:r>
              <a:rPr lang="en-GB" altLang="en-US" sz="1200" baseline="30000"/>
              <a:t>0</a:t>
            </a:r>
            <a:endParaRPr lang="en-GB" altLang="en-US" sz="1200"/>
          </a:p>
        </p:txBody>
      </p:sp>
      <p:sp>
        <p:nvSpPr>
          <p:cNvPr id="13320" name="Text Box 16"/>
          <p:cNvSpPr txBox="1">
            <a:spLocks noChangeArrowheads="1"/>
          </p:cNvSpPr>
          <p:nvPr/>
        </p:nvSpPr>
        <p:spPr bwMode="auto">
          <a:xfrm>
            <a:off x="6640513" y="1354138"/>
            <a:ext cx="18446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/>
              <a:t>3 jets at W</a:t>
            </a:r>
            <a:r>
              <a:rPr lang="en-GB" altLang="en-US" sz="1200" baseline="30000"/>
              <a:t>+</a:t>
            </a:r>
            <a:r>
              <a:rPr lang="en-GB" altLang="en-US" sz="1200"/>
              <a:t> W</a:t>
            </a:r>
            <a:r>
              <a:rPr lang="en-GB" altLang="en-US" sz="1200" baseline="30000"/>
              <a:t>- </a:t>
            </a:r>
            <a:r>
              <a:rPr lang="en-GB" altLang="en-US" sz="1200"/>
              <a:t> threshold</a:t>
            </a:r>
          </a:p>
        </p:txBody>
      </p:sp>
      <p:sp>
        <p:nvSpPr>
          <p:cNvPr id="13321" name="Text Box 17"/>
          <p:cNvSpPr txBox="1">
            <a:spLocks noChangeArrowheads="1"/>
          </p:cNvSpPr>
          <p:nvPr/>
        </p:nvSpPr>
        <p:spPr bwMode="auto">
          <a:xfrm>
            <a:off x="250825" y="6161088"/>
            <a:ext cx="20701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>
                <a:latin typeface="Symbol" pitchFamily="18" charset="2"/>
              </a:rPr>
              <a:t>m</a:t>
            </a:r>
            <a:r>
              <a:rPr lang="en-GB" altLang="en-US" sz="1200"/>
              <a:t> + 2 jets at W</a:t>
            </a:r>
            <a:r>
              <a:rPr lang="en-GB" altLang="en-US" sz="1200" baseline="30000"/>
              <a:t>+</a:t>
            </a:r>
            <a:r>
              <a:rPr lang="en-GB" altLang="en-US" sz="1200"/>
              <a:t> W</a:t>
            </a:r>
            <a:r>
              <a:rPr lang="en-GB" altLang="en-US" sz="1200" baseline="30000"/>
              <a:t>-</a:t>
            </a:r>
            <a:r>
              <a:rPr lang="en-GB" altLang="en-US" sz="1200"/>
              <a:t> threshold</a:t>
            </a:r>
          </a:p>
        </p:txBody>
      </p:sp>
      <p:sp>
        <p:nvSpPr>
          <p:cNvPr id="13322" name="Text Box 18"/>
          <p:cNvSpPr txBox="1">
            <a:spLocks noChangeArrowheads="1"/>
          </p:cNvSpPr>
          <p:nvPr/>
        </p:nvSpPr>
        <p:spPr bwMode="auto">
          <a:xfrm>
            <a:off x="4538663" y="6283325"/>
            <a:ext cx="2344737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/>
              <a:t>4 jets at the highest LEP energies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Large </a:t>
            </a:r>
            <a:r>
              <a:rPr lang="en-GB" altLang="en-US" sz="1200" dirty="0"/>
              <a:t>volume gaseous tracking detectors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DD042EB-2140-4DF7-96E1-F1260588D535}" type="slidenum">
              <a:rPr lang="en-GB" altLang="en-US" sz="1000" smtClean="0"/>
              <a:pPr eaLnBrk="1" hangingPunct="1"/>
              <a:t>13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179388" y="498475"/>
            <a:ext cx="8640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49275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altLang="en-US" sz="2000" dirty="0">
                <a:solidFill>
                  <a:srgbClr val="FF0000"/>
                </a:solidFill>
                <a:sym typeface="Wingdings" pitchFamily="2" charset="2"/>
              </a:rPr>
              <a:t>CERN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altLang="en-US" sz="2000" dirty="0" smtClean="0">
                <a:solidFill>
                  <a:srgbClr val="FF0000"/>
                </a:solidFill>
                <a:sym typeface="Wingdings" pitchFamily="2" charset="2"/>
              </a:rPr>
              <a:t>NA49: </a:t>
            </a:r>
            <a:r>
              <a:rPr lang="en-GB" altLang="en-US" sz="2000" dirty="0">
                <a:solidFill>
                  <a:srgbClr val="FF0000"/>
                </a:solidFill>
                <a:sym typeface="Wingdings" pitchFamily="2" charset="2"/>
              </a:rPr>
              <a:t>TPC for fixed target heavy ion interactions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pic>
        <p:nvPicPr>
          <p:cNvPr id="14341" name="Picture 8" descr="TPC-NA49-Feldkae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268413"/>
            <a:ext cx="376237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11188" y="1052513"/>
            <a:ext cx="2074862" cy="336550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5FB0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600"/>
              <a:t>NA49 TPC: field cage</a:t>
            </a:r>
          </a:p>
        </p:txBody>
      </p:sp>
      <p:pic>
        <p:nvPicPr>
          <p:cNvPr id="14343" name="Picture 10" descr="TPC-NA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030413"/>
            <a:ext cx="5383212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4500563" y="1700213"/>
            <a:ext cx="4151312" cy="336550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5FB0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600"/>
              <a:t>NA49 charged tracks from heavy ion collision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Large </a:t>
            </a:r>
            <a:r>
              <a:rPr lang="en-GB" altLang="en-US" sz="1200" dirty="0"/>
              <a:t>volume gaseous tracking 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9366A57-974E-4469-8DA3-4A1C9E83686A}" type="slidenum">
              <a:rPr lang="en-GB" altLang="en-US" sz="1000" smtClean="0"/>
              <a:pPr eaLnBrk="1" hangingPunct="1"/>
              <a:t>14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179388" y="498475"/>
            <a:ext cx="8640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49275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altLang="en-US" sz="2000">
                <a:solidFill>
                  <a:srgbClr val="FF0000"/>
                </a:solidFill>
                <a:sym typeface="Wingdings" pitchFamily="2" charset="2"/>
              </a:rPr>
              <a:t>NA49 TPC  STAR TPC  ALICE TPC:</a:t>
            </a:r>
            <a:r>
              <a:rPr lang="en-GB" altLang="en-US" sz="160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altLang="en-US" sz="1600">
                <a:solidFill>
                  <a:schemeClr val="tx1"/>
                </a:solidFill>
                <a:sym typeface="Wingdings" pitchFamily="2" charset="2"/>
              </a:rPr>
              <a:t>most impressive tracking performance</a:t>
            </a:r>
            <a:endParaRPr lang="en-GB" altLang="en-US" sz="1800">
              <a:solidFill>
                <a:srgbClr val="FF0000"/>
              </a:solidFill>
            </a:endParaRPr>
          </a:p>
        </p:txBody>
      </p:sp>
      <p:pic>
        <p:nvPicPr>
          <p:cNvPr id="8500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76572"/>
            <a:ext cx="7777162" cy="579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Large </a:t>
            </a:r>
            <a:r>
              <a:rPr lang="en-GB" altLang="en-US" sz="1200" dirty="0"/>
              <a:t>volume gaseous tracking detectors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7554" y="1412776"/>
            <a:ext cx="2652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Au + Au @ 140 </a:t>
            </a:r>
            <a:r>
              <a:rPr lang="de-DE" sz="2000" dirty="0" err="1" smtClean="0">
                <a:solidFill>
                  <a:srgbClr val="FFFF00"/>
                </a:solidFill>
              </a:rPr>
              <a:t>A</a:t>
            </a:r>
            <a:r>
              <a:rPr lang="de-DE" sz="2000" dirty="0" err="1" smtClean="0">
                <a:solidFill>
                  <a:srgbClr val="FFFF00"/>
                </a:solidFill>
                <a:sym typeface="Symbol"/>
              </a:rPr>
              <a:t>GeV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827583" y="5877272"/>
            <a:ext cx="3816573" cy="707886"/>
          </a:xfrm>
          <a:prstGeom prst="rect">
            <a:avLst/>
          </a:prstGeom>
          <a:solidFill>
            <a:srgbClr val="F5FB03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marL="0" lvl="1" indent="0" algn="ctr" eaLnBrk="1" hangingPunct="1">
              <a:spcAft>
                <a:spcPct val="25000"/>
              </a:spcAft>
              <a:tabLst>
                <a:tab pos="182563" algn="l"/>
              </a:tabLst>
            </a:pPr>
            <a:r>
              <a:rPr lang="en-GB" altLang="en-US" sz="2000" dirty="0" smtClean="0">
                <a:solidFill>
                  <a:srgbClr val="FF0000"/>
                </a:solidFill>
              </a:rPr>
              <a:t>A development which has shaped experimental particle physics</a:t>
            </a:r>
            <a:endParaRPr lang="en-GB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9366A57-974E-4469-8DA3-4A1C9E83686A}" type="slidenum">
              <a:rPr lang="en-GB" altLang="en-US" sz="1000" smtClean="0"/>
              <a:pPr eaLnBrk="1" hangingPunct="1"/>
              <a:t>15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179388" y="498475"/>
            <a:ext cx="8640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49275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altLang="en-US" sz="2000">
                <a:solidFill>
                  <a:srgbClr val="FF0000"/>
                </a:solidFill>
                <a:sym typeface="Wingdings" pitchFamily="2" charset="2"/>
              </a:rPr>
              <a:t>NA49 TPC  STAR TPC  ALICE TPC:</a:t>
            </a:r>
            <a:r>
              <a:rPr lang="en-GB" altLang="en-US" sz="160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altLang="en-US" sz="1600">
                <a:solidFill>
                  <a:schemeClr val="tx1"/>
                </a:solidFill>
                <a:sym typeface="Wingdings" pitchFamily="2" charset="2"/>
              </a:rPr>
              <a:t>most impressive tracking performance</a:t>
            </a:r>
            <a:endParaRPr lang="en-GB" altLang="en-US" sz="1800">
              <a:solidFill>
                <a:srgbClr val="FF0000"/>
              </a:solidFill>
            </a:endParaRPr>
          </a:p>
        </p:txBody>
      </p:sp>
      <p:pic>
        <p:nvPicPr>
          <p:cNvPr id="1536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7777162" cy="580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920750"/>
            <a:ext cx="76708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7777162" cy="58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68375"/>
            <a:ext cx="7777162" cy="579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Large </a:t>
            </a:r>
            <a:r>
              <a:rPr lang="en-GB" altLang="en-US" sz="1200" dirty="0"/>
              <a:t>volume gaseous tracking detectors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93474" y="1546785"/>
            <a:ext cx="2652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Au + Au @ 140 </a:t>
            </a:r>
            <a:r>
              <a:rPr lang="de-DE" sz="2000" dirty="0" err="1" smtClean="0">
                <a:solidFill>
                  <a:srgbClr val="FFFF00"/>
                </a:solidFill>
              </a:rPr>
              <a:t>A</a:t>
            </a:r>
            <a:r>
              <a:rPr lang="de-DE" sz="2000" dirty="0" err="1" smtClean="0">
                <a:solidFill>
                  <a:srgbClr val="FFFF00"/>
                </a:solidFill>
                <a:sym typeface="Symbol"/>
              </a:rPr>
              <a:t>GeV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6C76FC9-5349-4DBC-8125-1A54059F67B6}" type="slidenum">
              <a:rPr lang="en-GB" altLang="en-US" sz="1000" smtClean="0"/>
              <a:pPr eaLnBrk="1" hangingPunct="1"/>
              <a:t>16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179388" y="498475"/>
            <a:ext cx="8640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49275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GB" altLang="en-US" sz="2000">
                <a:solidFill>
                  <a:srgbClr val="FF0000"/>
                </a:solidFill>
                <a:sym typeface="Wingdings" pitchFamily="2" charset="2"/>
              </a:rPr>
              <a:t> STAR TPC:</a:t>
            </a:r>
            <a:r>
              <a:rPr lang="en-GB" altLang="en-US" sz="160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altLang="en-US" sz="1600">
                <a:solidFill>
                  <a:schemeClr val="tx1"/>
                </a:solidFill>
                <a:sym typeface="Wingdings" pitchFamily="2" charset="2"/>
              </a:rPr>
              <a:t>most impressive tracking and particle identification performance</a:t>
            </a:r>
            <a:endParaRPr lang="en-GB" altLang="en-US" sz="1800">
              <a:solidFill>
                <a:srgbClr val="FF0000"/>
              </a:solidFill>
            </a:endParaRPr>
          </a:p>
        </p:txBody>
      </p:sp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869950"/>
            <a:ext cx="3709988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844550"/>
            <a:ext cx="3819525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3730625"/>
            <a:ext cx="2800350" cy="3101975"/>
          </a:xfrm>
          <a:prstGeom prst="rect">
            <a:avLst/>
          </a:prstGeom>
          <a:noFill/>
          <a:ln w="9525" algn="ctr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4763"/>
            <a:ext cx="2376487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468313" y="5516563"/>
            <a:ext cx="285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altLang="en-US" sz="1400"/>
              <a:t>+</a:t>
            </a:r>
            <a:endParaRPr lang="en-GB" altLang="en-US" sz="1400"/>
          </a:p>
        </p:txBody>
      </p:sp>
      <p:pic>
        <p:nvPicPr>
          <p:cNvPr id="1639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365875"/>
            <a:ext cx="1728787" cy="268288"/>
          </a:xfrm>
          <a:prstGeom prst="rect">
            <a:avLst/>
          </a:prstGeom>
          <a:noFill/>
          <a:ln w="28575" algn="ctr">
            <a:solidFill>
              <a:srgbClr val="CC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984250" y="6165850"/>
            <a:ext cx="2232025" cy="536575"/>
          </a:xfrm>
          <a:prstGeom prst="rect">
            <a:avLst/>
          </a:prstGeom>
          <a:solidFill>
            <a:srgbClr val="FAFD7F"/>
          </a:solidFill>
          <a:ln w="19050" algn="ctr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667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defTabSz="2667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defTabSz="2667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defTabSz="2667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defTabSz="2667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defTabSz="2667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defTabSz="2667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defTabSz="2667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defTabSz="2667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400">
                <a:sym typeface="Wingdings" pitchFamily="2" charset="2"/>
              </a:rPr>
              <a:t>      R&amp;D for further      improved TPC for ILC</a:t>
            </a:r>
            <a:endParaRPr lang="en-GB" altLang="en-US" sz="140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Large </a:t>
            </a:r>
            <a:r>
              <a:rPr lang="en-GB" altLang="en-US" sz="1200" dirty="0"/>
              <a:t>volume gaseous tracking detectors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8D4A23-333F-4056-8261-2B45AB666A7E}" type="slidenum">
              <a:rPr lang="en-GB" altLang="en-US" sz="1000" smtClean="0"/>
              <a:pPr eaLnBrk="1" hangingPunct="1"/>
              <a:t>17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28588" y="558800"/>
            <a:ext cx="88360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800" dirty="0" smtClean="0">
                <a:solidFill>
                  <a:srgbClr val="FF0000"/>
                </a:solidFill>
              </a:rPr>
              <a:t>Calorimetry </a:t>
            </a:r>
            <a:r>
              <a:rPr lang="en-GB" altLang="en-US" sz="1800" dirty="0">
                <a:solidFill>
                  <a:srgbClr val="FF0000"/>
                </a:solidFill>
              </a:rPr>
              <a:t>and associated electronics: liquid argon </a:t>
            </a:r>
            <a:r>
              <a:rPr lang="en-GB" altLang="en-US" sz="1600" dirty="0"/>
              <a:t>CELLO </a:t>
            </a:r>
            <a:r>
              <a:rPr lang="en-GB" altLang="en-US" sz="1600" dirty="0">
                <a:sym typeface="Wingdings" pitchFamily="2" charset="2"/>
              </a:rPr>
              <a:t> H1 ATLAS 	</a:t>
            </a:r>
            <a:r>
              <a:rPr lang="en-GB" altLang="en-US" sz="1400" dirty="0">
                <a:solidFill>
                  <a:schemeClr val="tx1"/>
                </a:solidFill>
                <a:sym typeface="Wingdings" pitchFamily="2" charset="2"/>
              </a:rPr>
              <a:t>	(+ 4</a:t>
            </a:r>
            <a:r>
              <a:rPr lang="en-GB" altLang="en-US" sz="1400" dirty="0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GB" altLang="en-US" sz="1400" dirty="0">
                <a:solidFill>
                  <a:schemeClr val="tx1"/>
                </a:solidFill>
                <a:sym typeface="Wingdings" pitchFamily="2" charset="2"/>
              </a:rPr>
              <a:t> calorimetry for fixed target experiments (NA5), low T calorimeters for WIMP-searches,  crystal  	calorimetry with Si-sensor read-out, non-hep applications and many more)</a:t>
            </a:r>
            <a:r>
              <a:rPr lang="en-GB" altLang="en-US" sz="1600" dirty="0">
                <a:sym typeface="Wingdings" pitchFamily="2" charset="2"/>
              </a:rPr>
              <a:t>  </a:t>
            </a:r>
            <a:endParaRPr lang="en-US" altLang="en-US" sz="1600" dirty="0">
              <a:sym typeface="Wingdings" pitchFamily="2" charset="2"/>
            </a:endParaRP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Liquid </a:t>
            </a:r>
            <a:r>
              <a:rPr lang="en-GB" altLang="en-US" sz="1200" dirty="0"/>
              <a:t>argon </a:t>
            </a:r>
            <a:r>
              <a:rPr lang="en-GB" altLang="en-US" sz="1200" dirty="0" smtClean="0"/>
              <a:t>calorimetry</a:t>
            </a:r>
            <a:endParaRPr lang="en-GB" altLang="en-US" sz="1200" dirty="0"/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35247" y="1400394"/>
            <a:ext cx="8785225" cy="512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47688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</a:rPr>
              <a:t>At the heart of every collider detector</a:t>
            </a:r>
            <a:r>
              <a:rPr lang="en-GB" altLang="en-US" sz="1600" dirty="0">
                <a:solidFill>
                  <a:srgbClr val="FF0000"/>
                </a:solidFill>
              </a:rPr>
              <a:t>: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tracking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i="1" dirty="0">
                <a:solidFill>
                  <a:schemeClr val="tx1"/>
                </a:solidFill>
                <a:latin typeface="Albertus" pitchFamily="18" charset="0"/>
              </a:rPr>
              <a:t>∙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calorimetry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rgbClr val="FF0000"/>
                </a:solidFill>
              </a:rPr>
              <a:t>Challenges and requirements</a:t>
            </a:r>
            <a:r>
              <a:rPr lang="en-GB" altLang="en-US" sz="1600" dirty="0">
                <a:solidFill>
                  <a:schemeClr val="tx1"/>
                </a:solidFill>
              </a:rPr>
              <a:t>:</a:t>
            </a:r>
          </a:p>
          <a:p>
            <a:pPr>
              <a:spcAft>
                <a:spcPct val="25000"/>
              </a:spcAft>
            </a:pPr>
            <a:r>
              <a:rPr lang="de-DE" altLang="en-US" sz="1600" dirty="0">
                <a:solidFill>
                  <a:schemeClr val="tx1"/>
                </a:solidFill>
              </a:rPr>
              <a:t>  - </a:t>
            </a:r>
            <a:r>
              <a:rPr lang="en-GB" altLang="en-US" sz="1600" dirty="0">
                <a:solidFill>
                  <a:schemeClr val="tx1"/>
                </a:solidFill>
              </a:rPr>
              <a:t>E</a:t>
            </a:r>
            <a:r>
              <a:rPr lang="en-GB" altLang="en-US" sz="1600" dirty="0" smtClean="0">
                <a:solidFill>
                  <a:schemeClr val="tx1"/>
                </a:solidFill>
              </a:rPr>
              <a:t>nergy </a:t>
            </a:r>
            <a:r>
              <a:rPr lang="en-GB" altLang="en-US" sz="1600" dirty="0">
                <a:solidFill>
                  <a:schemeClr val="tx1"/>
                </a:solidFill>
              </a:rPr>
              <a:t>and position measurement of electrons, charged and neutron hadrons over entire solid angle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missing energy “measurement”</a:t>
            </a:r>
          </a:p>
          <a:p>
            <a:pPr>
              <a:spcAft>
                <a:spcPct val="25000"/>
              </a:spcAft>
            </a:pPr>
            <a:r>
              <a:rPr lang="de-DE" altLang="en-US" sz="1600" dirty="0">
                <a:solidFill>
                  <a:schemeClr val="tx1"/>
                </a:solidFill>
                <a:sym typeface="Wingdings" pitchFamily="2" charset="2"/>
              </a:rPr>
              <a:t>  -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U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niformity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of response (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%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); stable calibration and reliable operation in hostile environment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 -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Particle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identification: e/</a:t>
            </a:r>
            <a:r>
              <a:rPr lang="en-GB" altLang="en-US" sz="1600" dirty="0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g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– hadrons – </a:t>
            </a:r>
            <a:r>
              <a:rPr lang="en-GB" altLang="en-US" sz="1600" dirty="0" smtClean="0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’s</a:t>
            </a:r>
            <a:endParaRPr lang="en-GB" alt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 -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Timing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(adapted to bunch crossing rate of collider: 100 </a:t>
            </a:r>
            <a:r>
              <a:rPr lang="en-GB" altLang="en-US" sz="1600" dirty="0" err="1">
                <a:solidFill>
                  <a:schemeClr val="tx1"/>
                </a:solidFill>
                <a:sym typeface="Wingdings" pitchFamily="2" charset="2"/>
              </a:rPr>
              <a:t>ns@HERA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and 25 </a:t>
            </a:r>
            <a:r>
              <a:rPr lang="en-GB" altLang="en-US" sz="1600" dirty="0" err="1">
                <a:solidFill>
                  <a:schemeClr val="tx1"/>
                </a:solidFill>
                <a:sym typeface="Wingdings" pitchFamily="2" charset="2"/>
              </a:rPr>
              <a:t>ns@LHC</a:t>
            </a:r>
            <a:endParaRPr lang="en-GB" alt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 -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Fast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signal for trigger decision – to select the rare interesting events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Technology chosen at MPI: </a:t>
            </a:r>
            <a:r>
              <a:rPr lang="en-GB" altLang="en-US" sz="1600" dirty="0">
                <a:sym typeface="Wingdings" pitchFamily="2" charset="2"/>
              </a:rPr>
              <a:t>liquid </a:t>
            </a:r>
            <a:r>
              <a:rPr lang="en-GB" altLang="en-US" sz="1600" dirty="0" err="1">
                <a:sym typeface="Wingdings" pitchFamily="2" charset="2"/>
              </a:rPr>
              <a:t>Ar</a:t>
            </a:r>
            <a:r>
              <a:rPr lang="en-GB" altLang="en-US" sz="1600" dirty="0">
                <a:sym typeface="Wingdings" pitchFamily="2" charset="2"/>
              </a:rPr>
              <a:t> (</a:t>
            </a:r>
            <a:r>
              <a:rPr lang="en-GB" altLang="en-US" sz="1600" dirty="0" err="1">
                <a:sym typeface="Wingdings" pitchFamily="2" charset="2"/>
              </a:rPr>
              <a:t>LAr</a:t>
            </a:r>
            <a:r>
              <a:rPr lang="en-GB" altLang="en-US" sz="1600" dirty="0">
                <a:sym typeface="Wingdings" pitchFamily="2" charset="2"/>
              </a:rPr>
              <a:t>) sampling calorimeters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Challenges of </a:t>
            </a:r>
            <a:r>
              <a:rPr lang="en-GB" altLang="en-US" sz="1600" dirty="0" err="1">
                <a:solidFill>
                  <a:srgbClr val="FF0000"/>
                </a:solidFill>
                <a:sym typeface="Wingdings" pitchFamily="2" charset="2"/>
              </a:rPr>
              <a:t>LAr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:</a:t>
            </a:r>
            <a:endParaRPr lang="en-GB" alt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spcAft>
                <a:spcPct val="1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 -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Pulse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shaping (speed) </a:t>
            </a:r>
            <a:r>
              <a:rPr lang="en-GB" altLang="en-US" sz="1800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↔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electronics noise (capacitance!)</a:t>
            </a:r>
          </a:p>
          <a:p>
            <a:pPr>
              <a:spcAft>
                <a:spcPct val="1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   (+ large number of channels + complex el. connections</a:t>
            </a:r>
          </a:p>
          <a:p>
            <a:pPr>
              <a:spcAft>
                <a:spcPct val="1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  ATLAS: “cold GaAs electronics !) </a:t>
            </a:r>
          </a:p>
          <a:p>
            <a:pPr>
              <a:spcAft>
                <a:spcPct val="1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 -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Purity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(electron life time) need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&lt;&lt;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ppm</a:t>
            </a:r>
          </a:p>
          <a:p>
            <a:pPr>
              <a:spcAft>
                <a:spcPct val="1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 -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Mechanical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tolerances + HV stability</a:t>
            </a:r>
          </a:p>
          <a:p>
            <a:pPr>
              <a:spcAft>
                <a:spcPct val="1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- 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But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: </a:t>
            </a:r>
            <a:r>
              <a:rPr lang="en-GB" altLang="en-US" sz="1600" dirty="0" err="1">
                <a:solidFill>
                  <a:schemeClr val="tx1"/>
                </a:solidFill>
                <a:sym typeface="Wingdings" pitchFamily="2" charset="2"/>
              </a:rPr>
              <a:t>LAr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is intrinsically radiation hard</a:t>
            </a:r>
          </a:p>
          <a:p>
            <a:pPr>
              <a:spcAft>
                <a:spcPct val="25000"/>
              </a:spcAft>
              <a:buFont typeface="Wingdings" pitchFamily="2" charset="2"/>
              <a:buChar char="à"/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with 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CELLO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(PETRA)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H1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(HERA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)  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ATLAS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(LHC)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	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    </a:t>
            </a:r>
            <a:endParaRPr lang="en-GB" altLang="en-US" sz="1600" dirty="0">
              <a:solidFill>
                <a:schemeClr val="tx1"/>
              </a:solidFill>
              <a:sym typeface="Wingdings" pitchFamily="2" charset="2"/>
            </a:endParaRPr>
          </a:p>
        </p:txBody>
      </p:sp>
      <p:grpSp>
        <p:nvGrpSpPr>
          <p:cNvPr id="17414" name="Group 18"/>
          <p:cNvGrpSpPr>
            <a:grpSpLocks/>
          </p:cNvGrpSpPr>
          <p:nvPr/>
        </p:nvGrpSpPr>
        <p:grpSpPr bwMode="auto">
          <a:xfrm>
            <a:off x="5795963" y="4076700"/>
            <a:ext cx="3240087" cy="2665413"/>
            <a:chOff x="3651" y="2576"/>
            <a:chExt cx="2041" cy="1671"/>
          </a:xfrm>
        </p:grpSpPr>
        <p:pic>
          <p:nvPicPr>
            <p:cNvPr id="174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2614"/>
              <a:ext cx="1678" cy="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8" name="Text Box 6"/>
            <p:cNvSpPr txBox="1">
              <a:spLocks noChangeArrowheads="1"/>
            </p:cNvSpPr>
            <p:nvPr/>
          </p:nvSpPr>
          <p:spPr bwMode="auto">
            <a:xfrm>
              <a:off x="4649" y="2976"/>
              <a:ext cx="2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en-US" sz="1200">
                  <a:solidFill>
                    <a:srgbClr val="FF0000"/>
                  </a:solidFill>
                </a:rPr>
                <a:t>I (</a:t>
              </a:r>
              <a:r>
                <a:rPr lang="de-DE" altLang="en-US" sz="1200" i="1">
                  <a:solidFill>
                    <a:srgbClr val="FF0000"/>
                  </a:solidFill>
                </a:rPr>
                <a:t>t</a:t>
              </a:r>
              <a:r>
                <a:rPr lang="de-DE" altLang="en-US" sz="1200">
                  <a:solidFill>
                    <a:srgbClr val="FF0000"/>
                  </a:solidFill>
                </a:rPr>
                <a:t>)</a:t>
              </a:r>
              <a:endParaRPr lang="en-GB" altLang="en-US" sz="1200">
                <a:solidFill>
                  <a:srgbClr val="FF0000"/>
                </a:solidFill>
              </a:endParaRPr>
            </a:p>
          </p:txBody>
        </p:sp>
        <p:sp>
          <p:nvSpPr>
            <p:cNvPr id="17419" name="Text Box 7"/>
            <p:cNvSpPr txBox="1">
              <a:spLocks noChangeArrowheads="1"/>
            </p:cNvSpPr>
            <p:nvPr/>
          </p:nvSpPr>
          <p:spPr bwMode="auto">
            <a:xfrm>
              <a:off x="4500" y="2576"/>
              <a:ext cx="68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en-US" sz="1200"/>
                <a:t>Q(T) = </a:t>
              </a:r>
              <a:r>
                <a:rPr lang="de-DE" altLang="en-US" sz="1400">
                  <a:cs typeface="Times New Roman" pitchFamily="18" charset="0"/>
                </a:rPr>
                <a:t>∫</a:t>
              </a:r>
              <a:r>
                <a:rPr lang="de-DE" altLang="en-US" sz="1200"/>
                <a:t>I (</a:t>
              </a:r>
              <a:r>
                <a:rPr lang="de-DE" altLang="en-US" sz="1200" i="1"/>
                <a:t>t</a:t>
              </a:r>
              <a:r>
                <a:rPr lang="de-DE" altLang="en-US" sz="1200"/>
                <a:t>)d</a:t>
              </a:r>
              <a:r>
                <a:rPr lang="de-DE" altLang="en-US" sz="1200" i="1"/>
                <a:t>t</a:t>
              </a:r>
              <a:endParaRPr lang="en-GB" altLang="en-US" sz="1200"/>
            </a:p>
          </p:txBody>
        </p:sp>
        <p:pic>
          <p:nvPicPr>
            <p:cNvPr id="1742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" y="3384"/>
              <a:ext cx="643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3825"/>
              <a:ext cx="99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22" name="Text Box 11"/>
            <p:cNvSpPr txBox="1">
              <a:spLocks noChangeArrowheads="1"/>
            </p:cNvSpPr>
            <p:nvPr/>
          </p:nvSpPr>
          <p:spPr bwMode="auto">
            <a:xfrm>
              <a:off x="4233" y="3665"/>
              <a:ext cx="145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200">
                  <a:solidFill>
                    <a:schemeClr val="tx1"/>
                  </a:solidFill>
                </a:rPr>
                <a:t>after pulse-shaping with </a:t>
              </a:r>
              <a:r>
                <a:rPr lang="en-GB" altLang="en-US" sz="1200" i="1">
                  <a:solidFill>
                    <a:schemeClr val="tx1"/>
                  </a:solidFill>
                </a:rPr>
                <a:t>t</a:t>
              </a:r>
              <a:r>
                <a:rPr lang="en-GB" altLang="en-US" sz="1200" baseline="-25000">
                  <a:solidFill>
                    <a:schemeClr val="tx1"/>
                  </a:solidFill>
                </a:rPr>
                <a:t>p</a:t>
              </a:r>
              <a:r>
                <a:rPr lang="en-GB" altLang="en-US" sz="1200">
                  <a:solidFill>
                    <a:schemeClr val="tx1"/>
                  </a:solidFill>
                </a:rPr>
                <a:t>=50 ns</a:t>
              </a:r>
            </a:p>
          </p:txBody>
        </p:sp>
        <p:sp>
          <p:nvSpPr>
            <p:cNvPr id="17423" name="Text Box 12"/>
            <p:cNvSpPr txBox="1">
              <a:spLocks noChangeArrowheads="1"/>
            </p:cNvSpPr>
            <p:nvPr/>
          </p:nvSpPr>
          <p:spPr bwMode="auto">
            <a:xfrm>
              <a:off x="4830" y="2840"/>
              <a:ext cx="80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200">
                  <a:solidFill>
                    <a:schemeClr val="tx1"/>
                  </a:solidFill>
                </a:rPr>
                <a:t>no pulse-shaping</a:t>
              </a:r>
            </a:p>
          </p:txBody>
        </p:sp>
        <p:sp>
          <p:nvSpPr>
            <p:cNvPr id="17424" name="Line 13"/>
            <p:cNvSpPr>
              <a:spLocks noChangeShapeType="1"/>
            </p:cNvSpPr>
            <p:nvPr/>
          </p:nvSpPr>
          <p:spPr bwMode="auto">
            <a:xfrm>
              <a:off x="3899" y="3249"/>
              <a:ext cx="0" cy="7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7425" name="Text Box 14"/>
            <p:cNvSpPr txBox="1">
              <a:spLocks noChangeArrowheads="1"/>
            </p:cNvSpPr>
            <p:nvPr/>
          </p:nvSpPr>
          <p:spPr bwMode="auto">
            <a:xfrm>
              <a:off x="4332" y="3393"/>
              <a:ext cx="13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200">
                  <a:solidFill>
                    <a:srgbClr val="FF0000"/>
                  </a:solidFill>
                </a:rPr>
                <a:t>25 ns bunch crossing of LHC</a:t>
              </a:r>
            </a:p>
          </p:txBody>
        </p:sp>
        <p:sp>
          <p:nvSpPr>
            <p:cNvPr id="17426" name="Line 15"/>
            <p:cNvSpPr>
              <a:spLocks noChangeShapeType="1"/>
            </p:cNvSpPr>
            <p:nvPr/>
          </p:nvSpPr>
          <p:spPr bwMode="auto">
            <a:xfrm flipH="1">
              <a:off x="3899" y="3475"/>
              <a:ext cx="45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17416" name="Rectangle 19"/>
          <p:cNvSpPr>
            <a:spLocks noChangeArrowheads="1"/>
          </p:cNvSpPr>
          <p:nvPr/>
        </p:nvSpPr>
        <p:spPr bwMode="auto">
          <a:xfrm>
            <a:off x="5778500" y="4043363"/>
            <a:ext cx="3348038" cy="2781300"/>
          </a:xfrm>
          <a:prstGeom prst="rect">
            <a:avLst/>
          </a:prstGeom>
          <a:noFill/>
          <a:ln w="9525" algn="ctr">
            <a:solidFill>
              <a:srgbClr val="CC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07504" y="6457510"/>
            <a:ext cx="5408532" cy="369332"/>
          </a:xfrm>
          <a:prstGeom prst="rect">
            <a:avLst/>
          </a:prstGeom>
          <a:solidFill>
            <a:srgbClr val="FFFF00"/>
          </a:solidFill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altLang="en-US" sz="1800" dirty="0" smtClean="0">
                <a:solidFill>
                  <a:srgbClr val="FF0000"/>
                </a:solidFill>
                <a:sym typeface="Wingdings" pitchFamily="2" charset="2"/>
              </a:rPr>
              <a:t>MPI  </a:t>
            </a:r>
            <a:r>
              <a:rPr lang="en-GB" altLang="en-US" sz="1800" dirty="0">
                <a:solidFill>
                  <a:srgbClr val="FF0000"/>
                </a:solidFill>
                <a:sym typeface="Wingdings" pitchFamily="2" charset="2"/>
              </a:rPr>
              <a:t>world-leading centre to </a:t>
            </a:r>
            <a:r>
              <a:rPr lang="en-GB" altLang="en-US" sz="1800" dirty="0" smtClean="0">
                <a:solidFill>
                  <a:srgbClr val="FF0000"/>
                </a:solidFill>
                <a:sym typeface="Wingdings" pitchFamily="2" charset="2"/>
              </a:rPr>
              <a:t>master such challenges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AA036F4-1650-4C12-97EF-433318050D50}" type="slidenum">
              <a:rPr lang="en-GB" altLang="en-US" sz="1000" smtClean="0"/>
              <a:pPr eaLnBrk="1" hangingPunct="1"/>
              <a:t>18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28588" y="45720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>
                <a:solidFill>
                  <a:srgbClr val="FF0000"/>
                </a:solidFill>
              </a:rPr>
              <a:t>LAr calorimetry@MPI:</a:t>
            </a:r>
            <a:endParaRPr lang="en-US" altLang="en-US" sz="1600">
              <a:sym typeface="Wingdings" pitchFamily="2" charset="2"/>
            </a:endParaRPr>
          </a:p>
        </p:txBody>
      </p:sp>
      <p:pic>
        <p:nvPicPr>
          <p:cNvPr id="18437" name="Picture 19" descr="cell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798513"/>
            <a:ext cx="8424863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20"/>
          <p:cNvSpPr txBox="1">
            <a:spLocks noChangeArrowheads="1"/>
          </p:cNvSpPr>
          <p:nvPr/>
        </p:nvSpPr>
        <p:spPr bwMode="auto">
          <a:xfrm>
            <a:off x="519113" y="1004888"/>
            <a:ext cx="1830387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/>
              <a:t>CELLO LAr calorimeter</a:t>
            </a:r>
          </a:p>
        </p:txBody>
      </p:sp>
      <p:grpSp>
        <p:nvGrpSpPr>
          <p:cNvPr id="106522" name="Group 26"/>
          <p:cNvGrpSpPr>
            <a:grpSpLocks/>
          </p:cNvGrpSpPr>
          <p:nvPr/>
        </p:nvGrpSpPr>
        <p:grpSpPr bwMode="auto">
          <a:xfrm>
            <a:off x="1476375" y="836613"/>
            <a:ext cx="7205663" cy="6769100"/>
            <a:chOff x="930" y="527"/>
            <a:chExt cx="4539" cy="4264"/>
          </a:xfrm>
        </p:grpSpPr>
        <p:grpSp>
          <p:nvGrpSpPr>
            <p:cNvPr id="18446" name="Group 24"/>
            <p:cNvGrpSpPr>
              <a:grpSpLocks/>
            </p:cNvGrpSpPr>
            <p:nvPr/>
          </p:nvGrpSpPr>
          <p:grpSpPr bwMode="auto">
            <a:xfrm>
              <a:off x="930" y="527"/>
              <a:ext cx="4539" cy="4264"/>
              <a:chOff x="930" y="527"/>
              <a:chExt cx="4539" cy="4264"/>
            </a:xfrm>
          </p:grpSpPr>
          <p:pic>
            <p:nvPicPr>
              <p:cNvPr id="18448" name="Picture 21" descr="h1stack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527"/>
                <a:ext cx="4539" cy="4264"/>
              </a:xfrm>
              <a:prstGeom prst="rect">
                <a:avLst/>
              </a:prstGeom>
              <a:noFill/>
              <a:ln w="9525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449" name="Text Box 22"/>
              <p:cNvSpPr txBox="1">
                <a:spLocks noChangeArrowheads="1"/>
              </p:cNvSpPr>
              <p:nvPr/>
            </p:nvSpPr>
            <p:spPr bwMode="auto">
              <a:xfrm>
                <a:off x="975" y="618"/>
                <a:ext cx="946" cy="17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3333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GB" altLang="en-US" sz="1200"/>
                  <a:t>H1 LAr calorimeter</a:t>
                </a:r>
              </a:p>
            </p:txBody>
          </p:sp>
        </p:grpSp>
        <p:sp>
          <p:nvSpPr>
            <p:cNvPr id="18447" name="Rectangle 25"/>
            <p:cNvSpPr>
              <a:spLocks noChangeArrowheads="1"/>
            </p:cNvSpPr>
            <p:nvPr/>
          </p:nvSpPr>
          <p:spPr bwMode="auto">
            <a:xfrm>
              <a:off x="930" y="527"/>
              <a:ext cx="4535" cy="3793"/>
            </a:xfrm>
            <a:prstGeom prst="rect">
              <a:avLst/>
            </a:prstGeom>
            <a:noFill/>
            <a:ln w="38100" algn="ctr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06526" name="Group 30"/>
          <p:cNvGrpSpPr>
            <a:grpSpLocks/>
          </p:cNvGrpSpPr>
          <p:nvPr/>
        </p:nvGrpSpPr>
        <p:grpSpPr bwMode="auto">
          <a:xfrm>
            <a:off x="1116013" y="1446974"/>
            <a:ext cx="7621587" cy="5402262"/>
            <a:chOff x="703" y="889"/>
            <a:chExt cx="4801" cy="3403"/>
          </a:xfrm>
        </p:grpSpPr>
        <p:pic>
          <p:nvPicPr>
            <p:cNvPr id="18444" name="Picture 31" descr="H1 CB wheel assembl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889"/>
              <a:ext cx="4801" cy="3403"/>
            </a:xfrm>
            <a:prstGeom prst="rect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5" name="Text Box 32"/>
            <p:cNvSpPr txBox="1">
              <a:spLocks noChangeArrowheads="1"/>
            </p:cNvSpPr>
            <p:nvPr/>
          </p:nvSpPr>
          <p:spPr bwMode="auto">
            <a:xfrm>
              <a:off x="894" y="1065"/>
              <a:ext cx="1027" cy="17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1200" dirty="0"/>
                <a:t>H1 </a:t>
              </a:r>
              <a:r>
                <a:rPr lang="en-GB" altLang="en-US" sz="1200" dirty="0" err="1"/>
                <a:t>LAr</a:t>
              </a:r>
              <a:r>
                <a:rPr lang="en-GB" altLang="en-US" sz="1200" dirty="0"/>
                <a:t> </a:t>
              </a:r>
              <a:r>
                <a:rPr lang="en-GB" altLang="en-US" sz="1200" dirty="0" smtClean="0"/>
                <a:t>calorimeter</a:t>
              </a:r>
            </a:p>
          </p:txBody>
        </p:sp>
      </p:grpSp>
      <p:grpSp>
        <p:nvGrpSpPr>
          <p:cNvPr id="106525" name="Group 29"/>
          <p:cNvGrpSpPr>
            <a:grpSpLocks/>
          </p:cNvGrpSpPr>
          <p:nvPr/>
        </p:nvGrpSpPr>
        <p:grpSpPr bwMode="auto">
          <a:xfrm>
            <a:off x="4156075" y="836613"/>
            <a:ext cx="4516438" cy="6021387"/>
            <a:chOff x="2618" y="527"/>
            <a:chExt cx="2845" cy="3793"/>
          </a:xfrm>
        </p:grpSpPr>
        <p:pic>
          <p:nvPicPr>
            <p:cNvPr id="18442" name="Picture 27" descr="LAR-ATLAS-endca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527"/>
              <a:ext cx="2845" cy="3793"/>
            </a:xfrm>
            <a:prstGeom prst="rect">
              <a:avLst/>
            </a:prstGeom>
            <a:noFill/>
            <a:ln w="38100">
              <a:solidFill>
                <a:srgbClr val="33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3" name="Text Box 28"/>
            <p:cNvSpPr txBox="1">
              <a:spLocks noChangeArrowheads="1"/>
            </p:cNvSpPr>
            <p:nvPr/>
          </p:nvSpPr>
          <p:spPr bwMode="auto">
            <a:xfrm>
              <a:off x="4591" y="4119"/>
              <a:ext cx="790" cy="17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200"/>
                <a:t>ATLAS end-cap</a:t>
              </a:r>
            </a:p>
          </p:txBody>
        </p:sp>
      </p:grp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Liquid </a:t>
            </a:r>
            <a:r>
              <a:rPr lang="en-GB" altLang="en-US" sz="1200" dirty="0"/>
              <a:t>argon </a:t>
            </a:r>
            <a:r>
              <a:rPr lang="en-GB" altLang="en-US" sz="1200" dirty="0" smtClean="0"/>
              <a:t>calorimetry</a:t>
            </a:r>
            <a:endParaRPr lang="en-GB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7255CF0-4FD0-4AF9-A1DF-D3B6BF3BBA7C}" type="slidenum">
              <a:rPr lang="en-GB" altLang="en-US" sz="1000" smtClean="0"/>
              <a:pPr eaLnBrk="1" hangingPunct="1"/>
              <a:t>19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28588" y="558800"/>
            <a:ext cx="88360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Solid </a:t>
            </a:r>
            <a:r>
              <a:rPr lang="en-GB" altLang="en-US" sz="1800" dirty="0">
                <a:solidFill>
                  <a:srgbClr val="FF0000"/>
                </a:solidFill>
              </a:rPr>
              <a:t>state detectors: </a:t>
            </a:r>
            <a:r>
              <a:rPr lang="en-GB" altLang="en-US" sz="1600" dirty="0" smtClean="0"/>
              <a:t>NA11/32 </a:t>
            </a:r>
            <a:r>
              <a:rPr lang="en-GB" altLang="en-US" sz="1600" dirty="0">
                <a:sym typeface="Wingdings" pitchFamily="2" charset="2"/>
              </a:rPr>
              <a:t> ALEPH  </a:t>
            </a:r>
            <a:r>
              <a:rPr lang="en-GB" altLang="en-US" sz="1600" dirty="0" smtClean="0">
                <a:sym typeface="Wingdings" pitchFamily="2" charset="2"/>
              </a:rPr>
              <a:t>ATLAS  </a:t>
            </a:r>
            <a:r>
              <a:rPr lang="en-GB" altLang="en-US" sz="1600" dirty="0" err="1">
                <a:sym typeface="Wingdings" pitchFamily="2" charset="2"/>
              </a:rPr>
              <a:t>Röntgen</a:t>
            </a:r>
            <a:r>
              <a:rPr lang="en-GB" altLang="en-US" sz="1600" dirty="0">
                <a:sym typeface="Wingdings" pitchFamily="2" charset="2"/>
              </a:rPr>
              <a:t> Astrophysics </a:t>
            </a:r>
            <a:r>
              <a:rPr lang="en-GB" altLang="en-US" sz="1600" dirty="0" smtClean="0">
                <a:sym typeface="Wingdings" pitchFamily="2" charset="2"/>
              </a:rPr>
              <a:t> BELLE II  … </a:t>
            </a:r>
            <a:endParaRPr lang="en-US" altLang="en-US" sz="1600" dirty="0">
              <a:cs typeface="Times New Roman" pitchFamily="18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1113" y="981075"/>
            <a:ext cx="513715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458788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</a:rPr>
              <a:t>After discovery of charm (1974), </a:t>
            </a:r>
            <a:r>
              <a:rPr lang="en-GB" altLang="en-US" sz="1600" dirty="0">
                <a:solidFill>
                  <a:schemeClr val="tx1"/>
                </a:solidFill>
                <a:latin typeface="Symbol" pitchFamily="18" charset="2"/>
              </a:rPr>
              <a:t>t</a:t>
            </a:r>
            <a:r>
              <a:rPr lang="en-GB" altLang="en-US" sz="1600" dirty="0">
                <a:solidFill>
                  <a:schemeClr val="tx1"/>
                </a:solidFill>
              </a:rPr>
              <a:t>-lepton (1975) and beauty (1977) with lifetimes </a:t>
            </a:r>
            <a:r>
              <a:rPr lang="en-GB" altLang="en-US" sz="1600" dirty="0" err="1">
                <a:solidFill>
                  <a:schemeClr val="tx1"/>
                </a:solidFill>
              </a:rPr>
              <a:t>c</a:t>
            </a:r>
            <a:r>
              <a:rPr lang="en-GB" altLang="en-US" sz="1600" dirty="0" err="1">
                <a:solidFill>
                  <a:schemeClr val="tx1"/>
                </a:solidFill>
                <a:latin typeface="Symbol" pitchFamily="18" charset="2"/>
              </a:rPr>
              <a:t>t</a:t>
            </a:r>
            <a:r>
              <a:rPr lang="en-GB" altLang="en-US" sz="1600" dirty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~100 </a:t>
            </a:r>
            <a:r>
              <a:rPr lang="en-GB" altLang="en-US" sz="1600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altLang="en-US" sz="1600" dirty="0">
                <a:solidFill>
                  <a:schemeClr val="tx1"/>
                </a:solidFill>
              </a:rPr>
              <a:t>m: </a:t>
            </a:r>
            <a:r>
              <a:rPr lang="en-GB" altLang="en-US" sz="1600" dirty="0">
                <a:solidFill>
                  <a:srgbClr val="FF0000"/>
                </a:solidFill>
              </a:rPr>
              <a:t>need fast (ns), and precise (</a:t>
            </a:r>
            <a:r>
              <a:rPr lang="en-GB" altLang="en-US" sz="16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altLang="en-US" sz="1600" dirty="0">
                <a:solidFill>
                  <a:srgbClr val="FF0000"/>
                </a:solidFill>
              </a:rPr>
              <a:t>m) electronic tracking detectors</a:t>
            </a:r>
          </a:p>
          <a:p>
            <a:pPr>
              <a:spcAft>
                <a:spcPct val="25000"/>
              </a:spcAft>
            </a:pPr>
            <a:r>
              <a:rPr lang="de-DE" altLang="en-US" sz="1600" dirty="0">
                <a:solidFill>
                  <a:srgbClr val="FF0000"/>
                </a:solidFill>
              </a:rPr>
              <a:t>1980 </a:t>
            </a:r>
            <a:r>
              <a:rPr lang="de-DE" altLang="en-US" sz="1600" dirty="0">
                <a:solidFill>
                  <a:schemeClr val="tx1"/>
                </a:solidFill>
              </a:rPr>
              <a:t>J.</a:t>
            </a:r>
            <a:r>
              <a:rPr lang="en-GB" altLang="en-US" sz="1600" dirty="0" err="1">
                <a:solidFill>
                  <a:schemeClr val="tx1"/>
                </a:solidFill>
              </a:rPr>
              <a:t>Kemmer</a:t>
            </a:r>
            <a:r>
              <a:rPr lang="en-GB" altLang="en-US" sz="1600" dirty="0">
                <a:solidFill>
                  <a:schemeClr val="tx1"/>
                </a:solidFill>
              </a:rPr>
              <a:t> (</a:t>
            </a:r>
            <a:r>
              <a:rPr lang="en-GB" altLang="en-US" sz="1600" dirty="0">
                <a:solidFill>
                  <a:srgbClr val="FF0000"/>
                </a:solidFill>
              </a:rPr>
              <a:t>TUM</a:t>
            </a:r>
            <a:r>
              <a:rPr lang="en-GB" altLang="en-US" sz="1600" dirty="0">
                <a:solidFill>
                  <a:schemeClr val="tx1"/>
                </a:solidFill>
              </a:rPr>
              <a:t>): highly developed Si-technology transferred to detector-grade (k</a:t>
            </a:r>
            <a:r>
              <a:rPr lang="en-GB" altLang="en-US" sz="1600" dirty="0" smtClean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GB" altLang="en-US" sz="1600" dirty="0" smtClean="0">
                <a:solidFill>
                  <a:schemeClr val="tx1"/>
                </a:solidFill>
                <a:latin typeface="Symbol" pitchFamily="18" charset="2"/>
                <a:sym typeface="Symbol"/>
              </a:rPr>
              <a:t></a:t>
            </a:r>
            <a:r>
              <a:rPr lang="en-GB" altLang="en-US" sz="1600" dirty="0" smtClean="0">
                <a:solidFill>
                  <a:schemeClr val="tx1"/>
                </a:solidFill>
              </a:rPr>
              <a:t>cm</a:t>
            </a:r>
            <a:r>
              <a:rPr lang="en-GB" altLang="en-US" sz="1600" dirty="0">
                <a:solidFill>
                  <a:schemeClr val="tx1"/>
                </a:solidFill>
              </a:rPr>
              <a:t>) material</a:t>
            </a:r>
          </a:p>
          <a:p>
            <a:pPr>
              <a:spcAft>
                <a:spcPct val="25000"/>
              </a:spcAft>
            </a:pPr>
            <a:r>
              <a:rPr lang="en-GB" altLang="en-US" sz="1600" dirty="0" smtClean="0">
                <a:solidFill>
                  <a:schemeClr val="tx1"/>
                </a:solidFill>
              </a:rPr>
              <a:t>“Miniaturized</a:t>
            </a:r>
            <a:r>
              <a:rPr lang="en-GB" altLang="en-US" sz="1600" dirty="0">
                <a:solidFill>
                  <a:schemeClr val="tx1"/>
                </a:solidFill>
              </a:rPr>
              <a:t>” low-noise amplifiers in thick field hybrid technology available (at MPI electronics workshop!) and hep groups started with VLSI design</a:t>
            </a:r>
          </a:p>
          <a:p>
            <a:pPr>
              <a:spcAft>
                <a:spcPct val="25000"/>
              </a:spcAft>
            </a:pPr>
            <a:r>
              <a:rPr lang="de-DE" altLang="en-US" sz="1600" dirty="0">
                <a:solidFill>
                  <a:schemeClr val="tx1"/>
                </a:solidFill>
              </a:rPr>
              <a:t>1980: </a:t>
            </a:r>
            <a:r>
              <a:rPr lang="en-GB" altLang="en-US" sz="1600" dirty="0">
                <a:solidFill>
                  <a:schemeClr val="tx1"/>
                </a:solidFill>
              </a:rPr>
              <a:t>NA11 collaboration (NB </a:t>
            </a:r>
            <a:r>
              <a:rPr lang="en-GB" altLang="en-US" sz="1600" dirty="0">
                <a:solidFill>
                  <a:srgbClr val="FF0000"/>
                </a:solidFill>
              </a:rPr>
              <a:t>first </a:t>
            </a:r>
            <a:r>
              <a:rPr lang="en-GB" altLang="en-US" sz="1600" dirty="0" err="1">
                <a:solidFill>
                  <a:srgbClr val="FF0000"/>
                </a:solidFill>
              </a:rPr>
              <a:t>Ringberg</a:t>
            </a:r>
            <a:r>
              <a:rPr lang="en-GB" altLang="en-US" sz="1600" dirty="0">
                <a:solidFill>
                  <a:srgbClr val="FF0000"/>
                </a:solidFill>
              </a:rPr>
              <a:t> meeting</a:t>
            </a:r>
            <a:r>
              <a:rPr lang="en-GB" altLang="en-US" sz="1600" dirty="0" smtClean="0">
                <a:solidFill>
                  <a:schemeClr val="tx1"/>
                </a:solidFill>
              </a:rPr>
              <a:t>!)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125538"/>
            <a:ext cx="3749675" cy="3479800"/>
          </a:xfrm>
          <a:prstGeom prst="rect">
            <a:avLst/>
          </a:prstGeom>
          <a:solidFill>
            <a:schemeClr val="bg1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463" name="Group 10"/>
          <p:cNvGrpSpPr>
            <a:grpSpLocks/>
          </p:cNvGrpSpPr>
          <p:nvPr/>
        </p:nvGrpSpPr>
        <p:grpSpPr bwMode="auto">
          <a:xfrm>
            <a:off x="5307013" y="4616450"/>
            <a:ext cx="3836987" cy="2055813"/>
            <a:chOff x="3217" y="2915"/>
            <a:chExt cx="2234" cy="1295"/>
          </a:xfrm>
        </p:grpSpPr>
        <p:pic>
          <p:nvPicPr>
            <p:cNvPr id="1946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" y="2915"/>
              <a:ext cx="2234" cy="1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7" name="Text Box 8"/>
            <p:cNvSpPr txBox="1">
              <a:spLocks noChangeArrowheads="1"/>
            </p:cNvSpPr>
            <p:nvPr/>
          </p:nvSpPr>
          <p:spPr bwMode="auto">
            <a:xfrm>
              <a:off x="4022" y="3081"/>
              <a:ext cx="419" cy="19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en-US" sz="1400">
                  <a:solidFill>
                    <a:srgbClr val="FFFFFF"/>
                  </a:solidFill>
                  <a:latin typeface="Comic Sans MS" pitchFamily="66" charset="0"/>
                </a:rPr>
                <a:t>20 </a:t>
              </a:r>
              <a:r>
                <a:rPr lang="en-GB" altLang="en-US" sz="1400">
                  <a:solidFill>
                    <a:srgbClr val="FFFFFF"/>
                  </a:solidFill>
                  <a:latin typeface="Symbol" pitchFamily="18" charset="2"/>
                </a:rPr>
                <a:t>m</a:t>
              </a:r>
              <a:r>
                <a:rPr lang="en-GB" altLang="en-US" sz="1400">
                  <a:solidFill>
                    <a:srgbClr val="FFFFFF"/>
                  </a:solidFill>
                  <a:latin typeface="Comic Sans MS" pitchFamily="66" charset="0"/>
                </a:rPr>
                <a:t>m</a:t>
              </a:r>
              <a:endParaRPr lang="en-GB" altLang="en-US" sz="1200" b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19468" name="Line 9"/>
            <p:cNvSpPr>
              <a:spLocks noChangeShapeType="1"/>
            </p:cNvSpPr>
            <p:nvPr/>
          </p:nvSpPr>
          <p:spPr bwMode="auto">
            <a:xfrm>
              <a:off x="3984" y="3336"/>
              <a:ext cx="4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946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73513"/>
            <a:ext cx="4140200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6824" y="3494131"/>
            <a:ext cx="5104859" cy="338554"/>
          </a:xfrm>
          <a:prstGeom prst="rect">
            <a:avLst/>
          </a:prstGeom>
          <a:solidFill>
            <a:srgbClr val="FFFF00"/>
          </a:solidFill>
          <a:ln w="31750" algn="ctr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 develop Si detectors (micro-strips </a:t>
            </a:r>
            <a:r>
              <a:rPr lang="en-GB" altLang="en-US" sz="1600" dirty="0">
                <a:sym typeface="Wingdings" pitchFamily="2" charset="2"/>
              </a:rPr>
              <a:t>(MPI)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 and CCDs)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fld id="{C0FB6BC3-A369-43E0-9A01-2C6821BCE445}" type="slidenum">
              <a:rPr lang="en-GB" altLang="en-US" sz="1000" smtClean="0"/>
              <a:pPr/>
              <a:t>2</a:t>
            </a:fld>
            <a:r>
              <a:rPr lang="en-GB" altLang="en-US" sz="1000" dirty="0" smtClean="0"/>
              <a:t>/33</a:t>
            </a:r>
            <a:endParaRPr lang="en-GB" altLang="en-US" dirty="0"/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3058944" y="92075"/>
            <a:ext cx="330978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Introduction</a:t>
            </a:r>
            <a:endParaRPr lang="en-GB" altLang="en-US" sz="1200" dirty="0"/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79512" y="476672"/>
            <a:ext cx="86409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Precision measurements, Max Planck and </a:t>
            </a:r>
            <a:r>
              <a:rPr lang="en-GB" altLang="en-US" sz="1800" dirty="0">
                <a:solidFill>
                  <a:srgbClr val="FF0000"/>
                </a:solidFill>
              </a:rPr>
              <a:t>t</a:t>
            </a:r>
            <a:r>
              <a:rPr lang="en-GB" altLang="en-US" sz="1800" dirty="0" smtClean="0">
                <a:solidFill>
                  <a:srgbClr val="FF0000"/>
                </a:solidFill>
              </a:rPr>
              <a:t>he beginning of Quantum Mechanics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92" y="3485425"/>
            <a:ext cx="3215580" cy="325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35496" y="764704"/>
                <a:ext cx="3960440" cy="2739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 defTabSz="355600" eaLnBrk="0" hangingPunct="0">
                  <a:tabLst>
                    <a:tab pos="35560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1pPr>
                <a:lvl2pPr marL="800100" indent="-342900" defTabSz="355600" eaLnBrk="0" hangingPunct="0">
                  <a:tabLst>
                    <a:tab pos="35560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2pPr>
                <a:lvl3pPr marL="1257300" indent="-342900" defTabSz="355600" eaLnBrk="0" hangingPunct="0">
                  <a:tabLst>
                    <a:tab pos="35560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3pPr>
                <a:lvl4pPr marL="1714500" indent="-342900" defTabSz="355600" eaLnBrk="0" hangingPunct="0">
                  <a:tabLst>
                    <a:tab pos="35560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4pPr>
                <a:lvl5pPr marL="2171700" indent="-342900" defTabSz="355600" eaLnBrk="0" hangingPunct="0">
                  <a:tabLst>
                    <a:tab pos="35560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5pPr>
                <a:lvl6pPr marL="2628900" indent="-3429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6pPr>
                <a:lvl7pPr marL="3086100" indent="-3429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7pPr>
                <a:lvl8pPr marL="3543300" indent="-3429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8pPr>
                <a:lvl9pPr marL="4000500" indent="-3429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9pPr>
              </a:lstStyle>
              <a:p>
                <a:pPr marL="182563" lvl="1" indent="-182563" eaLnBrk="1" hangingPunct="1">
                  <a:spcAft>
                    <a:spcPct val="25000"/>
                  </a:spcAft>
                  <a:buFont typeface="Arial" panose="020B0604020202020204" pitchFamily="34" charset="0"/>
                  <a:buChar char="•"/>
                  <a:tabLst>
                    <a:tab pos="182563" algn="l"/>
                  </a:tabLst>
                </a:pPr>
                <a:r>
                  <a:rPr lang="en-GB" altLang="en-US" sz="1600" dirty="0" smtClean="0">
                    <a:solidFill>
                      <a:schemeClr val="tx1"/>
                    </a:solidFill>
                  </a:rPr>
                  <a:t>~ 1880: Street and home lightning by gas and electricity </a:t>
                </a:r>
                <a:r>
                  <a:rPr lang="en-GB" altLang="en-US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need for a standard light normal</a:t>
                </a:r>
              </a:p>
              <a:p>
                <a:pPr marL="182563" lvl="1" indent="-182563" eaLnBrk="1" hangingPunct="1">
                  <a:spcAft>
                    <a:spcPct val="25000"/>
                  </a:spcAft>
                  <a:buFont typeface="Arial" panose="020B0604020202020204" pitchFamily="34" charset="0"/>
                  <a:buChar char="•"/>
                  <a:tabLst>
                    <a:tab pos="182563" algn="l"/>
                  </a:tabLst>
                </a:pPr>
                <a:r>
                  <a:rPr lang="en-GB" altLang="en-US" sz="160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Physikalisch-Technische</a:t>
                </a:r>
                <a:r>
                  <a:rPr lang="en-GB" altLang="en-US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GB" altLang="en-US" sz="160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Reichsanstalt</a:t>
                </a:r>
                <a:r>
                  <a:rPr lang="en-GB" altLang="en-US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   Development of black body + bolometers</a:t>
                </a:r>
              </a:p>
              <a:p>
                <a:pPr marL="182563" lvl="1" indent="-182563" eaLnBrk="1" hangingPunct="1">
                  <a:spcAft>
                    <a:spcPct val="25000"/>
                  </a:spcAft>
                  <a:buFont typeface="Arial" panose="020B0604020202020204" pitchFamily="34" charset="0"/>
                  <a:buChar char="•"/>
                  <a:tabLst>
                    <a:tab pos="182563" algn="l"/>
                  </a:tabLst>
                </a:pPr>
                <a:r>
                  <a:rPr lang="en-GB" altLang="en-US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Oct. 1900 Rubens + </a:t>
                </a:r>
                <a:r>
                  <a:rPr lang="en-GB" altLang="en-US" sz="160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Kurlbaum</a:t>
                </a:r>
                <a:r>
                  <a:rPr lang="en-GB" altLang="en-US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+ others: Precision results of black-body spectrum  conflict with theoretical predictions</a:t>
                </a:r>
              </a:p>
              <a:p>
                <a:pPr marL="182563" lvl="1" indent="-182563" eaLnBrk="1" hangingPunct="1">
                  <a:spcAft>
                    <a:spcPct val="25000"/>
                  </a:spcAft>
                  <a:buFont typeface="Arial" panose="020B0604020202020204" pitchFamily="34" charset="0"/>
                  <a:buChar char="•"/>
                  <a:tabLst>
                    <a:tab pos="182563" algn="l"/>
                  </a:tabLst>
                </a:pPr>
                <a:r>
                  <a:rPr lang="en-GB" altLang="en-US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Max Planck 14. Dec. 1900:  </a:t>
                </a:r>
                <a14:m>
                  <m:oMath xmlns:m="http://schemas.openxmlformats.org/officeDocument/2006/math">
                    <m:r>
                      <a:rPr lang="de-DE" altLang="en-US" sz="1600" b="1" i="1" smtClean="0">
                        <a:solidFill>
                          <a:srgbClr val="FF0000"/>
                        </a:solidFill>
                        <a:latin typeface="Cambria Math"/>
                        <a:sym typeface="Wingdings" panose="05000000000000000000" pitchFamily="2" charset="2"/>
                      </a:rPr>
                      <m:t>𝑬</m:t>
                    </m:r>
                    <m:r>
                      <a:rPr lang="de-DE" altLang="en-US" sz="1600" b="1" i="1" smtClean="0">
                        <a:solidFill>
                          <a:srgbClr val="FF0000"/>
                        </a:solidFill>
                        <a:latin typeface="Cambria Math"/>
                        <a:sym typeface="Wingdings" panose="05000000000000000000" pitchFamily="2" charset="2"/>
                      </a:rPr>
                      <m:t>=</m:t>
                    </m:r>
                    <m:r>
                      <a:rPr lang="de-DE" altLang="en-US" sz="1600" b="1" i="1" smtClean="0">
                        <a:solidFill>
                          <a:srgbClr val="FF0000"/>
                        </a:solidFill>
                        <a:latin typeface="Cambria Math"/>
                        <a:sym typeface="Wingdings" panose="05000000000000000000" pitchFamily="2" charset="2"/>
                      </a:rPr>
                      <m:t>𝒉</m:t>
                    </m:r>
                    <m:r>
                      <a:rPr lang="de-DE" altLang="en-US" sz="16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𝝂</m:t>
                    </m:r>
                  </m:oMath>
                </a14:m>
                <a:r>
                  <a:rPr lang="en-GB" altLang="en-US" sz="1600" dirty="0" smtClean="0">
                    <a:solidFill>
                      <a:srgbClr val="FF0000"/>
                    </a:solidFill>
                  </a:rPr>
                  <a:t>         </a:t>
                </a:r>
                <a:r>
                  <a:rPr lang="en-GB" altLang="en-US" sz="1600" dirty="0" smtClean="0">
                    <a:solidFill>
                      <a:schemeClr val="tx1"/>
                    </a:solidFill>
                  </a:rPr>
                  <a:t>“</a:t>
                </a:r>
                <a:r>
                  <a:rPr lang="en-GB" altLang="en-US" sz="1600" dirty="0" smtClean="0">
                    <a:solidFill>
                      <a:srgbClr val="FF0000"/>
                    </a:solidFill>
                  </a:rPr>
                  <a:t>Akt der </a:t>
                </a:r>
                <a:r>
                  <a:rPr lang="en-GB" altLang="en-US" sz="1600" dirty="0" err="1" smtClean="0">
                    <a:solidFill>
                      <a:srgbClr val="FF0000"/>
                    </a:solidFill>
                  </a:rPr>
                  <a:t>Verzweiflung</a:t>
                </a:r>
                <a:r>
                  <a:rPr lang="en-GB" altLang="en-US" sz="1600" dirty="0" smtClean="0">
                    <a:solidFill>
                      <a:schemeClr val="tx1"/>
                    </a:solidFill>
                  </a:rPr>
                  <a:t>”</a:t>
                </a:r>
                <a:endParaRPr lang="en-GB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764704"/>
                <a:ext cx="3960440" cy="2739211"/>
              </a:xfrm>
              <a:prstGeom prst="rect">
                <a:avLst/>
              </a:prstGeom>
              <a:blipFill rotWithShape="1">
                <a:blip r:embed="rId4"/>
                <a:stretch>
                  <a:fillRect l="-615" t="-667" r="-462" b="-17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0914" y="-541704"/>
            <a:ext cx="187778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D:\sync\Junk\Varia\100-Jahre-KWG\Schwarzer_Koerper_Versuchsanordnung_F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64" y="2966472"/>
            <a:ext cx="513115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635896" y="5970766"/>
            <a:ext cx="5328592" cy="707886"/>
          </a:xfrm>
          <a:prstGeom prst="rect">
            <a:avLst/>
          </a:prstGeom>
          <a:solidFill>
            <a:srgbClr val="F5FB03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marL="0" lvl="1" indent="0" algn="ctr" eaLnBrk="1" hangingPunct="1">
              <a:spcAft>
                <a:spcPct val="25000"/>
              </a:spcAft>
              <a:tabLst>
                <a:tab pos="182563" algn="l"/>
              </a:tabLst>
            </a:pPr>
            <a:r>
              <a:rPr lang="en-GB" altLang="en-US" sz="2000" dirty="0" smtClean="0">
                <a:solidFill>
                  <a:schemeClr val="tx1"/>
                </a:solidFill>
              </a:rPr>
              <a:t>MPI-</a:t>
            </a:r>
            <a:r>
              <a:rPr lang="en-GB" altLang="en-US" sz="2000" dirty="0" err="1" smtClean="0">
                <a:solidFill>
                  <a:schemeClr val="tx1"/>
                </a:solidFill>
              </a:rPr>
              <a:t>Physik</a:t>
            </a:r>
            <a:r>
              <a:rPr lang="en-GB" altLang="en-US" sz="2000" dirty="0" smtClean="0">
                <a:solidFill>
                  <a:schemeClr val="tx1"/>
                </a:solidFill>
              </a:rPr>
              <a:t>: </a:t>
            </a:r>
            <a:r>
              <a:rPr lang="en-GB" altLang="en-US" sz="2000" dirty="0" smtClean="0">
                <a:solidFill>
                  <a:srgbClr val="FF0000"/>
                </a:solidFill>
              </a:rPr>
              <a:t>Innovative detectors </a:t>
            </a:r>
            <a:r>
              <a:rPr lang="en-GB" altLang="en-US" sz="2000" dirty="0" smtClean="0">
                <a:solidFill>
                  <a:srgbClr val="FF0000"/>
                </a:solidFill>
                <a:sym typeface="Symbol"/>
              </a:rPr>
              <a:t></a:t>
            </a:r>
            <a:r>
              <a:rPr lang="en-GB" altLang="en-US" sz="2000" dirty="0" smtClean="0">
                <a:solidFill>
                  <a:srgbClr val="FF0000"/>
                </a:solidFill>
              </a:rPr>
              <a:t> excellent experiments </a:t>
            </a:r>
            <a:r>
              <a:rPr lang="en-GB" altLang="en-US" sz="2000" dirty="0">
                <a:solidFill>
                  <a:srgbClr val="FF0000"/>
                </a:solidFill>
                <a:sym typeface="Symbol"/>
              </a:rPr>
              <a:t></a:t>
            </a:r>
            <a:r>
              <a:rPr lang="en-GB" altLang="en-US" sz="2000" dirty="0" smtClean="0">
                <a:solidFill>
                  <a:srgbClr val="FF0000"/>
                </a:solidFill>
              </a:rPr>
              <a:t> original theoretical ideas </a:t>
            </a:r>
            <a:endParaRPr lang="en-GB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088D85C-2159-4DC6-BA2B-3C3E63EC90B4}" type="slidenum">
              <a:rPr lang="en-GB" altLang="en-US" sz="1000"/>
              <a:pPr eaLnBrk="1" hangingPunct="1"/>
              <a:t>20</a:t>
            </a:fld>
            <a:r>
              <a:rPr lang="en-GB" altLang="en-US" sz="1000"/>
              <a:t>/31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9388" y="549275"/>
            <a:ext cx="3240087" cy="419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2550" indent="-825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de-DE" altLang="en-US" sz="1600" dirty="0">
                <a:solidFill>
                  <a:srgbClr val="FF0000"/>
                </a:solidFill>
              </a:rPr>
              <a:t>1981: </a:t>
            </a:r>
            <a:r>
              <a:rPr lang="en-GB" altLang="en-US" sz="1600" dirty="0">
                <a:solidFill>
                  <a:schemeClr val="tx1"/>
                </a:solidFill>
              </a:rPr>
              <a:t>first detectors in beam: </a:t>
            </a:r>
            <a:endParaRPr lang="en-GB" altLang="en-US" sz="1400" dirty="0">
              <a:solidFill>
                <a:schemeClr val="tx1"/>
              </a:solidFill>
            </a:endParaRPr>
          </a:p>
          <a:p>
            <a:pPr>
              <a:spcAft>
                <a:spcPct val="10000"/>
              </a:spcAft>
              <a:buFontTx/>
              <a:buChar char="-"/>
            </a:pPr>
            <a:r>
              <a:rPr lang="en-GB" altLang="en-US" sz="1400" dirty="0">
                <a:solidFill>
                  <a:schemeClr val="tx1"/>
                </a:solidFill>
              </a:rPr>
              <a:t> 24 x 36 mm, 1200 strips</a:t>
            </a:r>
          </a:p>
          <a:p>
            <a:pPr>
              <a:spcAft>
                <a:spcPct val="10000"/>
              </a:spcAft>
              <a:buFontTx/>
              <a:buChar char="-"/>
            </a:pPr>
            <a:r>
              <a:rPr lang="en-GB" altLang="en-US" sz="1400" dirty="0">
                <a:solidFill>
                  <a:schemeClr val="tx1"/>
                </a:solidFill>
              </a:rPr>
              <a:t> 20 </a:t>
            </a:r>
            <a:r>
              <a:rPr lang="en-GB" altLang="en-US" sz="1400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altLang="en-US" sz="1400" dirty="0">
                <a:solidFill>
                  <a:schemeClr val="tx1"/>
                </a:solidFill>
              </a:rPr>
              <a:t>m strip pitch</a:t>
            </a:r>
          </a:p>
          <a:p>
            <a:pPr>
              <a:spcAft>
                <a:spcPct val="25000"/>
              </a:spcAft>
              <a:buFontTx/>
              <a:buChar char="-"/>
            </a:pPr>
            <a:r>
              <a:rPr lang="en-GB" altLang="en-US" sz="1400" dirty="0">
                <a:solidFill>
                  <a:schemeClr val="tx1"/>
                </a:solidFill>
              </a:rPr>
              <a:t> 60 </a:t>
            </a:r>
            <a:r>
              <a:rPr lang="en-GB" altLang="en-US" sz="1400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altLang="en-US" sz="1400" dirty="0">
                <a:solidFill>
                  <a:schemeClr val="tx1"/>
                </a:solidFill>
              </a:rPr>
              <a:t>m readout pitch</a:t>
            </a:r>
          </a:p>
          <a:p>
            <a:pPr>
              <a:spcAft>
                <a:spcPct val="25000"/>
              </a:spcAft>
            </a:pPr>
            <a:r>
              <a:rPr lang="en-GB" altLang="en-US" sz="1400" b="0" dirty="0" smtClean="0">
                <a:solidFill>
                  <a:schemeClr val="tx1"/>
                </a:solidFill>
              </a:rPr>
              <a:t>- </a:t>
            </a:r>
            <a:r>
              <a:rPr lang="en-GB" altLang="en-US" sz="1400" dirty="0" smtClean="0">
                <a:solidFill>
                  <a:schemeClr val="tx1"/>
                </a:solidFill>
              </a:rPr>
              <a:t>Area </a:t>
            </a:r>
            <a:r>
              <a:rPr lang="en-GB" altLang="en-US" sz="1400" dirty="0">
                <a:solidFill>
                  <a:schemeClr val="tx1"/>
                </a:solidFill>
              </a:rPr>
              <a:t>Si telescope:  0.01 m</a:t>
            </a:r>
            <a:r>
              <a:rPr lang="en-GB" altLang="en-US" sz="1400" baseline="30000" dirty="0">
                <a:solidFill>
                  <a:schemeClr val="tx1"/>
                </a:solidFill>
              </a:rPr>
              <a:t>2</a:t>
            </a:r>
            <a:endParaRPr lang="en-GB" altLang="en-US" sz="1400" dirty="0">
              <a:solidFill>
                <a:schemeClr val="tx1"/>
              </a:solidFill>
            </a:endParaRPr>
          </a:p>
          <a:p>
            <a:pPr>
              <a:spcAft>
                <a:spcPct val="10000"/>
              </a:spcAft>
            </a:pP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        5.4 </a:t>
            </a:r>
            <a:r>
              <a:rPr lang="en-GB" altLang="en-US" sz="1600" dirty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m accuracy</a:t>
            </a:r>
          </a:p>
          <a:p>
            <a:pPr>
              <a:spcAft>
                <a:spcPct val="10000"/>
              </a:spcAft>
              <a:buFont typeface="Wingdings" pitchFamily="2" charset="2"/>
              <a:buNone/>
            </a:pP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       100 % efficiency</a:t>
            </a:r>
          </a:p>
          <a:p>
            <a:pPr>
              <a:spcAft>
                <a:spcPct val="10000"/>
              </a:spcAft>
              <a:buFont typeface="Wingdings" pitchFamily="2" charset="2"/>
              <a:buNone/>
            </a:pPr>
            <a:endParaRPr lang="en-GB" altLang="en-US" sz="1600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spcAft>
                <a:spcPct val="10000"/>
              </a:spcAft>
              <a:buFont typeface="Wingdings" pitchFamily="2" charset="2"/>
              <a:buNone/>
            </a:pPr>
            <a:endParaRPr lang="en-GB" altLang="en-US" sz="1600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spcAft>
                <a:spcPct val="10000"/>
              </a:spcAft>
              <a:buFont typeface="Wingdings" pitchFamily="2" charset="2"/>
              <a:buNone/>
            </a:pPr>
            <a:endParaRPr lang="en-GB" altLang="en-US" sz="1600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spcAft>
                <a:spcPct val="10000"/>
              </a:spcAft>
              <a:buFont typeface="Wingdings" pitchFamily="2" charset="2"/>
              <a:buNone/>
            </a:pPr>
            <a:endParaRPr lang="en-GB" altLang="en-US" sz="1600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spcAft>
                <a:spcPct val="10000"/>
              </a:spcAft>
              <a:buFont typeface="Wingdings" pitchFamily="2" charset="2"/>
              <a:buNone/>
            </a:pPr>
            <a:r>
              <a:rPr lang="de-DE" altLang="en-US" sz="1600" dirty="0">
                <a:solidFill>
                  <a:schemeClr val="tx1"/>
                </a:solidFill>
                <a:sym typeface="Wingdings" pitchFamily="2" charset="2"/>
              </a:rPr>
              <a:t>- </a:t>
            </a:r>
            <a:r>
              <a:rPr lang="en-GB" altLang="en-US" sz="1400" dirty="0" smtClean="0">
                <a:sym typeface="Wingdings" pitchFamily="2" charset="2"/>
              </a:rPr>
              <a:t>Built </a:t>
            </a:r>
            <a:r>
              <a:rPr lang="en-GB" altLang="en-US" sz="1400" dirty="0">
                <a:solidFill>
                  <a:srgbClr val="FF0000"/>
                </a:solidFill>
                <a:sym typeface="Wingdings" pitchFamily="2" charset="2"/>
              </a:rPr>
              <a:t>at the MPI-workshop</a:t>
            </a:r>
            <a:r>
              <a:rPr lang="en-GB" altLang="en-US" sz="1400" dirty="0">
                <a:sym typeface="Wingdings" pitchFamily="2" charset="2"/>
              </a:rPr>
              <a:t> a high resolution vertex detector (6 beam +    6 vertex detectors) with a total of 2000 channels running in early 1982</a:t>
            </a:r>
            <a:endParaRPr lang="en-GB" altLang="en-US" sz="1400" dirty="0"/>
          </a:p>
          <a:p>
            <a:pPr>
              <a:spcAft>
                <a:spcPct val="25000"/>
              </a:spcAft>
            </a:pP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52475"/>
            <a:ext cx="5435600" cy="2647950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3417888"/>
            <a:ext cx="540067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62499"/>
            <a:ext cx="3141663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Rectangle 15"/>
          <p:cNvSpPr>
            <a:spLocks noChangeArrowheads="1"/>
          </p:cNvSpPr>
          <p:nvPr/>
        </p:nvSpPr>
        <p:spPr bwMode="auto">
          <a:xfrm>
            <a:off x="395288" y="1882775"/>
            <a:ext cx="2016125" cy="576263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7702" y="2700209"/>
            <a:ext cx="3024138" cy="584775"/>
          </a:xfrm>
          <a:prstGeom prst="rect">
            <a:avLst/>
          </a:prstGeom>
          <a:solidFill>
            <a:srgbClr val="FFFF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>
              <a:spcAft>
                <a:spcPts val="300"/>
              </a:spcAft>
            </a:pPr>
            <a:r>
              <a:rPr lang="en-GB" altLang="en-US" sz="1600" dirty="0" smtClean="0">
                <a:solidFill>
                  <a:schemeClr val="tx1"/>
                </a:solidFill>
              </a:rPr>
              <a:t>A major break-through in electronic detectors</a:t>
            </a:r>
            <a:endParaRPr lang="en-GB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F837CB-A515-4235-A2ED-9B24E1928DC4}" type="slidenum">
              <a:rPr lang="en-GB" altLang="en-US" sz="1000" smtClean="0"/>
              <a:pPr eaLnBrk="1" hangingPunct="1"/>
              <a:t>21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grpSp>
        <p:nvGrpSpPr>
          <p:cNvPr id="21508" name="Group 9"/>
          <p:cNvGrpSpPr>
            <a:grpSpLocks/>
          </p:cNvGrpSpPr>
          <p:nvPr/>
        </p:nvGrpSpPr>
        <p:grpSpPr bwMode="auto">
          <a:xfrm>
            <a:off x="4514850" y="1055688"/>
            <a:ext cx="4594225" cy="5464175"/>
            <a:chOff x="2594" y="665"/>
            <a:chExt cx="2894" cy="3442"/>
          </a:xfrm>
        </p:grpSpPr>
        <p:pic>
          <p:nvPicPr>
            <p:cNvPr id="215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" y="665"/>
              <a:ext cx="2788" cy="3442"/>
            </a:xfrm>
            <a:prstGeom prst="rect">
              <a:avLst/>
            </a:prstGeom>
            <a:noFill/>
            <a:ln w="9525">
              <a:solidFill>
                <a:srgbClr val="CC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5231" y="3054"/>
              <a:ext cx="21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en-US" sz="140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GB" altLang="en-US" sz="1400" baseline="30000">
                  <a:solidFill>
                    <a:srgbClr val="FF0000"/>
                  </a:solidFill>
                </a:rPr>
                <a:t>+</a:t>
              </a:r>
              <a:endParaRPr lang="en-GB" altLang="en-US" sz="1400" b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1514" name="Text Box 7"/>
            <p:cNvSpPr txBox="1">
              <a:spLocks noChangeArrowheads="1"/>
            </p:cNvSpPr>
            <p:nvPr/>
          </p:nvSpPr>
          <p:spPr bwMode="auto">
            <a:xfrm>
              <a:off x="5216" y="3323"/>
              <a:ext cx="27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GB" altLang="en-US" sz="1400">
                  <a:solidFill>
                    <a:srgbClr val="FF0000"/>
                  </a:solidFill>
                </a:rPr>
                <a:t>K</a:t>
              </a:r>
              <a:r>
                <a:rPr lang="en-GB" altLang="en-US" sz="1400" baseline="30000">
                  <a:solidFill>
                    <a:srgbClr val="FF0000"/>
                  </a:solidFill>
                </a:rPr>
                <a:t>+</a:t>
              </a:r>
              <a:r>
                <a:rPr lang="en-GB" altLang="en-US" sz="1400">
                  <a:solidFill>
                    <a:srgbClr val="FF0000"/>
                  </a:solidFill>
                </a:rPr>
                <a:t> </a:t>
              </a:r>
            </a:p>
            <a:p>
              <a:pPr>
                <a:lnSpc>
                  <a:spcPct val="75000"/>
                </a:lnSpc>
              </a:pPr>
              <a:r>
                <a:rPr lang="en-GB" altLang="en-US" sz="1400">
                  <a:solidFill>
                    <a:srgbClr val="FF0000"/>
                  </a:solidFill>
                </a:rPr>
                <a:t>K</a:t>
              </a:r>
              <a:r>
                <a:rPr lang="en-GB" altLang="en-US" sz="1400" baseline="30000">
                  <a:solidFill>
                    <a:srgbClr val="FF0000"/>
                  </a:solidFill>
                </a:rPr>
                <a:t>-</a:t>
              </a:r>
              <a:endParaRPr lang="en-GB" altLang="en-US" sz="1400" b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1515" name="Line 8"/>
            <p:cNvSpPr>
              <a:spLocks noChangeShapeType="1"/>
            </p:cNvSpPr>
            <p:nvPr/>
          </p:nvSpPr>
          <p:spPr bwMode="auto">
            <a:xfrm>
              <a:off x="2594" y="2432"/>
              <a:ext cx="2812" cy="0"/>
            </a:xfrm>
            <a:prstGeom prst="line">
              <a:avLst/>
            </a:prstGeom>
            <a:noFill/>
            <a:ln w="9525">
              <a:solidFill>
                <a:srgbClr val="CC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5673725" y="3919538"/>
            <a:ext cx="164782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400"/>
              <a:t>production + decay</a:t>
            </a:r>
          </a:p>
          <a:p>
            <a:pPr eaLnBrk="1" hangingPunct="1"/>
            <a:r>
              <a:rPr lang="de-DE" altLang="en-US" sz="1400">
                <a:solidFill>
                  <a:srgbClr val="FF0000"/>
                </a:solidFill>
              </a:rPr>
              <a:t>D</a:t>
            </a:r>
            <a:r>
              <a:rPr lang="de-DE" altLang="en-US" sz="1400" baseline="-25000">
                <a:solidFill>
                  <a:srgbClr val="FF0000"/>
                </a:solidFill>
              </a:rPr>
              <a:t>S</a:t>
            </a:r>
            <a:r>
              <a:rPr lang="de-DE" altLang="en-US" sz="120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altLang="en-US" sz="140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altLang="en-US" sz="140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de-DE" altLang="en-US" sz="1400" baseline="3000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de-DE" altLang="en-US" sz="140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altLang="en-US" sz="140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F</a:t>
            </a:r>
            <a:r>
              <a:rPr lang="de-DE" altLang="en-US" sz="140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de-DE" altLang="en-US" sz="120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altLang="en-US" sz="1400">
                <a:solidFill>
                  <a:srgbClr val="FF0000"/>
                </a:solidFill>
                <a:sym typeface="Wingdings" pitchFamily="2" charset="2"/>
              </a:rPr>
              <a:t> K</a:t>
            </a:r>
            <a:r>
              <a:rPr lang="de-DE" altLang="en-US" sz="1400" baseline="3000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de-DE" altLang="en-US" sz="1400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lang="de-DE" altLang="en-US" sz="1400" baseline="3000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lang="de-DE" altLang="en-US" sz="140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GB" altLang="en-US" sz="1400">
              <a:solidFill>
                <a:srgbClr val="FF0000"/>
              </a:solidFill>
            </a:endParaRPr>
          </a:p>
        </p:txBody>
      </p:sp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466725" y="692150"/>
            <a:ext cx="3529013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en-GB" altLang="en-US" sz="1800" dirty="0">
                <a:solidFill>
                  <a:srgbClr val="FF0000"/>
                </a:solidFill>
              </a:rPr>
              <a:t>NA11/32 results on charm:</a:t>
            </a:r>
          </a:p>
          <a:p>
            <a:pPr>
              <a:spcAft>
                <a:spcPct val="40000"/>
              </a:spcAft>
            </a:pPr>
            <a:r>
              <a:rPr lang="en-GB" altLang="en-US" sz="1600" dirty="0">
                <a:solidFill>
                  <a:schemeClr val="tx1"/>
                </a:solidFill>
              </a:rPr>
              <a:t>-  </a:t>
            </a:r>
            <a:r>
              <a:rPr lang="en-GB" altLang="en-US" sz="1600" dirty="0" smtClean="0">
                <a:solidFill>
                  <a:schemeClr val="tx1"/>
                </a:solidFill>
              </a:rPr>
              <a:t>Precision </a:t>
            </a:r>
            <a:r>
              <a:rPr lang="en-GB" altLang="en-US" sz="1600" dirty="0">
                <a:solidFill>
                  <a:schemeClr val="tx1"/>
                </a:solidFill>
              </a:rPr>
              <a:t>mass measurements: D</a:t>
            </a:r>
            <a:r>
              <a:rPr lang="en-GB" altLang="en-US" sz="1600" baseline="30000" dirty="0">
                <a:solidFill>
                  <a:schemeClr val="tx1"/>
                </a:solidFill>
              </a:rPr>
              <a:t>0</a:t>
            </a:r>
            <a:r>
              <a:rPr lang="en-GB" altLang="en-US" sz="1600" dirty="0">
                <a:solidFill>
                  <a:schemeClr val="tx1"/>
                </a:solidFill>
              </a:rPr>
              <a:t>, D</a:t>
            </a:r>
            <a:r>
              <a:rPr lang="en-GB" altLang="en-US" sz="1600" baseline="30000" dirty="0">
                <a:solidFill>
                  <a:schemeClr val="tx1"/>
                </a:solidFill>
                <a:sym typeface="Symbol" pitchFamily="18" charset="2"/>
              </a:rPr>
              <a:t></a:t>
            </a:r>
            <a:r>
              <a:rPr lang="en-GB" altLang="en-US" sz="1600" dirty="0">
                <a:solidFill>
                  <a:schemeClr val="tx1"/>
                </a:solidFill>
              </a:rPr>
              <a:t>, D</a:t>
            </a:r>
            <a:r>
              <a:rPr lang="en-GB" altLang="en-US" sz="1600" baseline="30000" dirty="0">
                <a:solidFill>
                  <a:schemeClr val="tx1"/>
                </a:solidFill>
              </a:rPr>
              <a:t>*</a:t>
            </a:r>
            <a:r>
              <a:rPr lang="en-GB" altLang="en-US" sz="1600" dirty="0">
                <a:solidFill>
                  <a:schemeClr val="tx1"/>
                </a:solidFill>
              </a:rPr>
              <a:t>(2010)</a:t>
            </a:r>
            <a:r>
              <a:rPr lang="en-GB" altLang="en-US" sz="1600" baseline="30000" dirty="0">
                <a:solidFill>
                  <a:schemeClr val="tx1"/>
                </a:solidFill>
                <a:sym typeface="Symbol" pitchFamily="18" charset="2"/>
              </a:rPr>
              <a:t></a:t>
            </a:r>
            <a:r>
              <a:rPr lang="en-GB" altLang="en-US" sz="1600" dirty="0">
                <a:solidFill>
                  <a:schemeClr val="tx1"/>
                </a:solidFill>
              </a:rPr>
              <a:t>, D</a:t>
            </a:r>
            <a:r>
              <a:rPr lang="en-GB" altLang="en-US" sz="1600" baseline="30000" dirty="0">
                <a:solidFill>
                  <a:schemeClr val="tx1"/>
                </a:solidFill>
                <a:sym typeface="Symbol" pitchFamily="18" charset="2"/>
              </a:rPr>
              <a:t></a:t>
            </a:r>
            <a:r>
              <a:rPr lang="en-GB" altLang="en-US" sz="1600" baseline="-25000" dirty="0">
                <a:solidFill>
                  <a:schemeClr val="tx1"/>
                </a:solidFill>
                <a:sym typeface="Symbol" pitchFamily="18" charset="2"/>
              </a:rPr>
              <a:t>S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 err="1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GB" altLang="en-US" sz="1600" baseline="-25000" dirty="0" err="1">
                <a:solidFill>
                  <a:schemeClr val="tx1"/>
                </a:solidFill>
              </a:rPr>
              <a:t>c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>
                <a:solidFill>
                  <a:schemeClr val="tx1"/>
                </a:solidFill>
                <a:sym typeface="Symbol" pitchFamily="18" charset="2"/>
              </a:rPr>
              <a:t></a:t>
            </a:r>
            <a:r>
              <a:rPr lang="en-GB" altLang="en-US" sz="1600" baseline="-25000" dirty="0">
                <a:solidFill>
                  <a:schemeClr val="tx1"/>
                </a:solidFill>
                <a:sym typeface="Symbol" pitchFamily="18" charset="2"/>
              </a:rPr>
              <a:t>c</a:t>
            </a:r>
            <a:r>
              <a:rPr lang="en-GB" altLang="en-US" sz="1600" baseline="30000" dirty="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>
                <a:solidFill>
                  <a:schemeClr val="tx1"/>
                </a:solidFill>
                <a:sym typeface="Symbol" pitchFamily="18" charset="2"/>
              </a:rPr>
              <a:t></a:t>
            </a:r>
            <a:r>
              <a:rPr lang="en-GB" altLang="en-US" sz="1600" baseline="-25000" dirty="0">
                <a:solidFill>
                  <a:schemeClr val="tx1"/>
                </a:solidFill>
                <a:sym typeface="Symbol" pitchFamily="18" charset="2"/>
              </a:rPr>
              <a:t>c</a:t>
            </a:r>
            <a:r>
              <a:rPr lang="en-GB" altLang="en-US" sz="1600" baseline="30000" dirty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/>
              <a:t>(in several cases best mass values and first identified decays)</a:t>
            </a:r>
          </a:p>
          <a:p>
            <a:pPr>
              <a:spcAft>
                <a:spcPct val="40000"/>
              </a:spcAft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L</a:t>
            </a:r>
            <a:r>
              <a:rPr lang="en-GB" altLang="en-US" sz="1600" dirty="0" smtClean="0">
                <a:solidFill>
                  <a:schemeClr val="tx1"/>
                </a:solidFill>
              </a:rPr>
              <a:t>ifetimes </a:t>
            </a:r>
            <a:r>
              <a:rPr lang="en-GB" altLang="en-US" sz="1600" dirty="0">
                <a:solidFill>
                  <a:schemeClr val="tx1"/>
                </a:solidFill>
              </a:rPr>
              <a:t>D</a:t>
            </a:r>
            <a:r>
              <a:rPr lang="en-GB" altLang="en-US" sz="1600" baseline="30000" dirty="0">
                <a:solidFill>
                  <a:schemeClr val="tx1"/>
                </a:solidFill>
              </a:rPr>
              <a:t>0</a:t>
            </a:r>
            <a:r>
              <a:rPr lang="en-GB" altLang="en-US" sz="1600" dirty="0">
                <a:solidFill>
                  <a:schemeClr val="tx1"/>
                </a:solidFill>
              </a:rPr>
              <a:t>, D</a:t>
            </a:r>
            <a:r>
              <a:rPr lang="en-GB" altLang="en-US" sz="1600" baseline="30000" dirty="0">
                <a:solidFill>
                  <a:schemeClr val="tx1"/>
                </a:solidFill>
                <a:sym typeface="Symbol" pitchFamily="18" charset="2"/>
              </a:rPr>
              <a:t></a:t>
            </a:r>
            <a:r>
              <a:rPr lang="en-GB" altLang="en-US" sz="1600" dirty="0">
                <a:solidFill>
                  <a:schemeClr val="tx1"/>
                </a:solidFill>
              </a:rPr>
              <a:t>, D</a:t>
            </a:r>
            <a:r>
              <a:rPr lang="en-GB" altLang="en-US" sz="1600" baseline="30000" dirty="0">
                <a:solidFill>
                  <a:schemeClr val="tx1"/>
                </a:solidFill>
              </a:rPr>
              <a:t>*</a:t>
            </a:r>
            <a:r>
              <a:rPr lang="en-GB" altLang="en-US" sz="1600" dirty="0">
                <a:solidFill>
                  <a:schemeClr val="tx1"/>
                </a:solidFill>
              </a:rPr>
              <a:t>(2010)</a:t>
            </a:r>
            <a:r>
              <a:rPr lang="en-GB" altLang="en-US" sz="1600" baseline="30000" dirty="0">
                <a:solidFill>
                  <a:schemeClr val="tx1"/>
                </a:solidFill>
              </a:rPr>
              <a:t>+</a:t>
            </a:r>
            <a:r>
              <a:rPr lang="en-GB" altLang="en-US" sz="1600" dirty="0">
                <a:solidFill>
                  <a:schemeClr val="tx1"/>
                </a:solidFill>
              </a:rPr>
              <a:t>, D</a:t>
            </a:r>
            <a:r>
              <a:rPr lang="en-GB" altLang="en-US" sz="1600" baseline="30000" dirty="0">
                <a:solidFill>
                  <a:schemeClr val="tx1"/>
                </a:solidFill>
                <a:sym typeface="Symbol" pitchFamily="18" charset="2"/>
              </a:rPr>
              <a:t></a:t>
            </a:r>
            <a:r>
              <a:rPr lang="en-GB" altLang="en-US" sz="1600" baseline="-25000" dirty="0">
                <a:solidFill>
                  <a:schemeClr val="tx1"/>
                </a:solidFill>
                <a:sym typeface="Symbol" pitchFamily="18" charset="2"/>
              </a:rPr>
              <a:t>S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 err="1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GB" altLang="en-US" sz="1600" baseline="-25000" dirty="0" err="1">
                <a:solidFill>
                  <a:schemeClr val="tx1"/>
                </a:solidFill>
              </a:rPr>
              <a:t>c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>
                <a:solidFill>
                  <a:schemeClr val="tx1"/>
                </a:solidFill>
                <a:sym typeface="Symbol" pitchFamily="18" charset="2"/>
              </a:rPr>
              <a:t></a:t>
            </a:r>
            <a:r>
              <a:rPr lang="en-GB" altLang="en-US" sz="1600" baseline="-25000" dirty="0">
                <a:solidFill>
                  <a:schemeClr val="tx1"/>
                </a:solidFill>
                <a:sym typeface="Symbol" pitchFamily="18" charset="2"/>
              </a:rPr>
              <a:t>c</a:t>
            </a:r>
            <a:r>
              <a:rPr lang="en-GB" altLang="en-US" sz="1600" baseline="30000" dirty="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>
                <a:solidFill>
                  <a:schemeClr val="tx1"/>
                </a:solidFill>
                <a:sym typeface="Symbol" pitchFamily="18" charset="2"/>
              </a:rPr>
              <a:t></a:t>
            </a:r>
            <a:r>
              <a:rPr lang="en-GB" altLang="en-US" sz="1600" baseline="-25000" dirty="0">
                <a:solidFill>
                  <a:schemeClr val="tx1"/>
                </a:solidFill>
                <a:sym typeface="Symbol" pitchFamily="18" charset="2"/>
              </a:rPr>
              <a:t>c</a:t>
            </a:r>
            <a:r>
              <a:rPr lang="en-GB" altLang="en-US" sz="1600" baseline="30000" dirty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GB" altLang="en-US" sz="1600" dirty="0">
                <a:solidFill>
                  <a:schemeClr val="tx1"/>
                </a:solidFill>
              </a:rPr>
              <a:t>, and branching fractions, </a:t>
            </a:r>
          </a:p>
          <a:p>
            <a:pPr>
              <a:spcAft>
                <a:spcPct val="40000"/>
              </a:spcAft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H</a:t>
            </a:r>
            <a:r>
              <a:rPr lang="en-GB" altLang="en-US" sz="1600" dirty="0" smtClean="0">
                <a:solidFill>
                  <a:schemeClr val="tx1"/>
                </a:solidFill>
              </a:rPr>
              <a:t>adronic </a:t>
            </a:r>
            <a:r>
              <a:rPr lang="en-GB" altLang="en-US" sz="1600" dirty="0">
                <a:solidFill>
                  <a:schemeClr val="tx1"/>
                </a:solidFill>
              </a:rPr>
              <a:t>production of charmed particles at (relatively) low energies (QCD)</a:t>
            </a:r>
          </a:p>
        </p:txBody>
      </p:sp>
      <p:sp>
        <p:nvSpPr>
          <p:cNvPr id="21511" name="Text Box 14"/>
          <p:cNvSpPr txBox="1">
            <a:spLocks noChangeArrowheads="1"/>
          </p:cNvSpPr>
          <p:nvPr/>
        </p:nvSpPr>
        <p:spPr bwMode="auto">
          <a:xfrm>
            <a:off x="539750" y="3898900"/>
            <a:ext cx="3527425" cy="2339102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>
              <a:spcAft>
                <a:spcPts val="300"/>
              </a:spcAft>
            </a:pPr>
            <a:r>
              <a:rPr lang="en-GB" altLang="en-US" sz="1600" dirty="0" smtClean="0">
                <a:solidFill>
                  <a:schemeClr val="tx1"/>
                </a:solidFill>
              </a:rPr>
              <a:t>MPI+TU have </a:t>
            </a:r>
            <a:r>
              <a:rPr lang="en-GB" altLang="en-US" sz="1600" dirty="0">
                <a:solidFill>
                  <a:schemeClr val="tx1"/>
                </a:solidFill>
              </a:rPr>
              <a:t>been the starting point of the </a:t>
            </a:r>
            <a:r>
              <a:rPr lang="en-GB" altLang="en-US" sz="1600" dirty="0" smtClean="0">
                <a:solidFill>
                  <a:srgbClr val="FF0000"/>
                </a:solidFill>
              </a:rPr>
              <a:t>success story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of silicon detectors </a:t>
            </a:r>
            <a:r>
              <a:rPr lang="en-GB" altLang="en-US" sz="1600" dirty="0" smtClean="0">
                <a:solidFill>
                  <a:schemeClr val="tx1"/>
                </a:solidFill>
              </a:rPr>
              <a:t>now </a:t>
            </a:r>
            <a:r>
              <a:rPr lang="en-GB" altLang="en-US" sz="1600" dirty="0">
                <a:solidFill>
                  <a:schemeClr val="tx1"/>
                </a:solidFill>
              </a:rPr>
              <a:t>used in all collider experiments</a:t>
            </a:r>
          </a:p>
          <a:p>
            <a:pPr algn="ctr">
              <a:spcAft>
                <a:spcPts val="300"/>
              </a:spcAft>
            </a:pPr>
            <a:r>
              <a:rPr lang="en-GB" altLang="en-US" sz="1200" dirty="0">
                <a:solidFill>
                  <a:schemeClr val="tx1"/>
                </a:solidFill>
              </a:rPr>
              <a:t> and</a:t>
            </a:r>
          </a:p>
          <a:p>
            <a:pPr algn="ctr">
              <a:spcAft>
                <a:spcPts val="300"/>
              </a:spcAft>
            </a:pPr>
            <a:r>
              <a:rPr lang="en-GB" altLang="en-US" sz="1600" dirty="0">
                <a:solidFill>
                  <a:schemeClr val="tx1"/>
                </a:solidFill>
              </a:rPr>
              <a:t>MPI (HLL) continues to play a leading role </a:t>
            </a:r>
            <a:endParaRPr lang="en-GB" altLang="en-US" sz="1600" dirty="0" smtClean="0">
              <a:solidFill>
                <a:schemeClr val="tx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GB" altLang="en-US" sz="1200" dirty="0">
                <a:solidFill>
                  <a:schemeClr val="tx1"/>
                </a:solidFill>
              </a:rPr>
              <a:t>a</a:t>
            </a:r>
            <a:r>
              <a:rPr lang="en-GB" altLang="en-US" sz="1200" dirty="0" smtClean="0">
                <a:solidFill>
                  <a:schemeClr val="tx1"/>
                </a:solidFill>
              </a:rPr>
              <a:t>nd</a:t>
            </a:r>
          </a:p>
          <a:p>
            <a:pPr algn="ctr">
              <a:spcAft>
                <a:spcPts val="300"/>
              </a:spcAft>
            </a:pPr>
            <a:r>
              <a:rPr lang="en-GB" altLang="en-US" sz="1600" dirty="0" smtClean="0">
                <a:solidFill>
                  <a:schemeClr val="tx1"/>
                </a:solidFill>
              </a:rPr>
              <a:t>major impact on novel applications of silicon detectors in many fields </a:t>
            </a:r>
            <a:endParaRPr lang="en-GB" altLang="en-US" sz="16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F8EF57-DF09-43E2-93DE-BB09C86433D3}" type="slidenum">
              <a:rPr lang="en-GB" altLang="en-US" sz="1000" smtClean="0"/>
              <a:pPr eaLnBrk="1" hangingPunct="1"/>
              <a:t>22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28588" y="55880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>
                <a:solidFill>
                  <a:srgbClr val="FF0000"/>
                </a:solidFill>
              </a:rPr>
              <a:t>MPI </a:t>
            </a:r>
            <a:r>
              <a:rPr lang="en-GB" altLang="en-US" sz="1600" dirty="0">
                <a:solidFill>
                  <a:schemeClr val="tx1"/>
                </a:solidFill>
              </a:rPr>
              <a:t>became </a:t>
            </a:r>
            <a:r>
              <a:rPr lang="en-GB" altLang="en-US" sz="1600" dirty="0">
                <a:solidFill>
                  <a:srgbClr val="FF0000"/>
                </a:solidFill>
              </a:rPr>
              <a:t>the</a:t>
            </a:r>
            <a:r>
              <a:rPr lang="en-GB" altLang="en-US" sz="1600" dirty="0">
                <a:solidFill>
                  <a:schemeClr val="tx1"/>
                </a:solidFill>
              </a:rPr>
              <a:t> leading semiconductor detector </a:t>
            </a:r>
            <a:r>
              <a:rPr lang="en-GB" altLang="en-US" sz="1600" dirty="0" smtClean="0">
                <a:solidFill>
                  <a:schemeClr val="tx1"/>
                </a:solidFill>
              </a:rPr>
              <a:t>laboratory in the 80-ies</a:t>
            </a:r>
            <a:r>
              <a:rPr lang="en-GB" altLang="en-US" sz="1600" dirty="0" smtClean="0">
                <a:sym typeface="Wingdings" pitchFamily="2" charset="2"/>
              </a:rPr>
              <a:t> </a:t>
            </a:r>
            <a:endParaRPr lang="en-US" altLang="en-US" sz="1600" dirty="0">
              <a:cs typeface="Times New Roman" pitchFamily="18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93725" y="979488"/>
            <a:ext cx="8008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altLang="en-US" sz="2000">
                <a:solidFill>
                  <a:srgbClr val="FF0000"/>
                </a:solidFill>
              </a:rPr>
              <a:t>1983: 3</a:t>
            </a:r>
            <a:r>
              <a:rPr lang="en-GB" altLang="en-US" sz="2000" baseline="30000">
                <a:solidFill>
                  <a:srgbClr val="FF0000"/>
                </a:solidFill>
              </a:rPr>
              <a:t>rd</a:t>
            </a:r>
            <a:r>
              <a:rPr lang="en-GB" altLang="en-US" sz="2000">
                <a:solidFill>
                  <a:srgbClr val="FF0000"/>
                </a:solidFill>
              </a:rPr>
              <a:t> European Symposium on Semiconductor Detectors at Munich</a:t>
            </a:r>
            <a:endParaRPr lang="en-GB" altLang="en-US" sz="2000" b="0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393825"/>
            <a:ext cx="8696325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3825" y="4703018"/>
            <a:ext cx="2880256" cy="2038350"/>
            <a:chOff x="123825" y="4703018"/>
            <a:chExt cx="2880256" cy="2038350"/>
          </a:xfrm>
        </p:grpSpPr>
        <p:pic>
          <p:nvPicPr>
            <p:cNvPr id="8909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" y="4703018"/>
              <a:ext cx="1365250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075" y="4710261"/>
              <a:ext cx="1515006" cy="203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35F5BFE-771E-4306-BDEE-34CB94B91482}" type="slidenum">
              <a:rPr lang="en-GB" altLang="en-US" sz="1000"/>
              <a:pPr eaLnBrk="1" hangingPunct="1"/>
              <a:t>23</a:t>
            </a:fld>
            <a:r>
              <a:rPr lang="en-GB" altLang="en-US" sz="1000"/>
              <a:t>/31</a:t>
            </a:r>
          </a:p>
        </p:txBody>
      </p:sp>
      <p:pic>
        <p:nvPicPr>
          <p:cNvPr id="23555" name="Picture 10" descr="IMG_62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4597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128588" y="47625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>
                <a:solidFill>
                  <a:srgbClr val="FF0000"/>
                </a:solidFill>
              </a:rPr>
              <a:t>Solid state detectors: </a:t>
            </a:r>
            <a:r>
              <a:rPr lang="en-GB" altLang="en-US" sz="1600"/>
              <a:t>NA11/32 </a:t>
            </a:r>
            <a:r>
              <a:rPr lang="en-GB" altLang="en-US" sz="1600">
                <a:sym typeface="Wingdings" pitchFamily="2" charset="2"/>
              </a:rPr>
              <a:t> ALEPH  ATLAS  </a:t>
            </a:r>
            <a:r>
              <a:rPr lang="en-GB" altLang="en-US" sz="1800">
                <a:solidFill>
                  <a:srgbClr val="FF0000"/>
                </a:solidFill>
                <a:sym typeface="Wingdings" pitchFamily="2" charset="2"/>
              </a:rPr>
              <a:t>an impressive development</a:t>
            </a:r>
            <a:endParaRPr lang="en-US" altLang="en-US" sz="1800">
              <a:cs typeface="Times New Roman" pitchFamily="18" charset="0"/>
            </a:endParaRPr>
          </a:p>
        </p:txBody>
      </p:sp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671513" y="830263"/>
            <a:ext cx="6492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800">
                <a:solidFill>
                  <a:schemeClr val="tx1"/>
                </a:solidFill>
              </a:rPr>
              <a:t>Aleph silicon detector </a:t>
            </a:r>
            <a:r>
              <a:rPr lang="de-DE" altLang="en-US" sz="1800">
                <a:solidFill>
                  <a:schemeClr val="tx1"/>
                </a:solidFill>
              </a:rPr>
              <a:t> </a:t>
            </a:r>
            <a:r>
              <a:rPr lang="de-DE" altLang="en-US" sz="1800"/>
              <a:t>(</a:t>
            </a:r>
            <a:r>
              <a:rPr lang="en-GB" altLang="en-US" sz="1800"/>
              <a:t>version 0 </a:t>
            </a:r>
            <a:r>
              <a:rPr lang="en-GB" altLang="en-US" sz="1600">
                <a:sym typeface="Wingdings" pitchFamily="2" charset="2"/>
              </a:rPr>
              <a:t></a:t>
            </a:r>
            <a:r>
              <a:rPr lang="de-DE" altLang="en-US" sz="1800">
                <a:sym typeface="Wingdings" pitchFamily="2" charset="2"/>
              </a:rPr>
              <a:t> </a:t>
            </a:r>
            <a:r>
              <a:rPr lang="en-GB" altLang="en-US" sz="1800">
                <a:sym typeface="Wingdings" pitchFamily="2" charset="2"/>
              </a:rPr>
              <a:t>exhibited here at MPI</a:t>
            </a:r>
            <a:r>
              <a:rPr lang="de-DE" altLang="en-US" sz="1800">
                <a:sym typeface="Wingdings" pitchFamily="2" charset="2"/>
              </a:rPr>
              <a:t> !)</a:t>
            </a:r>
            <a:r>
              <a:rPr lang="de-DE" altLang="en-US" sz="1800">
                <a:solidFill>
                  <a:schemeClr val="tx1"/>
                </a:solidFill>
              </a:rPr>
              <a:t> </a:t>
            </a:r>
            <a:endParaRPr lang="en-GB" altLang="en-US" sz="1800">
              <a:solidFill>
                <a:schemeClr val="tx1"/>
              </a:solidFill>
            </a:endParaRPr>
          </a:p>
        </p:txBody>
      </p:sp>
      <p:grpSp>
        <p:nvGrpSpPr>
          <p:cNvPr id="162822" name="Group 6"/>
          <p:cNvGrpSpPr>
            <a:grpSpLocks/>
          </p:cNvGrpSpPr>
          <p:nvPr/>
        </p:nvGrpSpPr>
        <p:grpSpPr bwMode="auto">
          <a:xfrm>
            <a:off x="66675" y="6016625"/>
            <a:ext cx="3233738" cy="828675"/>
            <a:chOff x="282" y="3354"/>
            <a:chExt cx="2037" cy="522"/>
          </a:xfrm>
        </p:grpSpPr>
        <p:sp>
          <p:nvSpPr>
            <p:cNvPr id="23561" name="Text Box 7"/>
            <p:cNvSpPr txBox="1">
              <a:spLocks noChangeArrowheads="1"/>
            </p:cNvSpPr>
            <p:nvPr/>
          </p:nvSpPr>
          <p:spPr bwMode="auto">
            <a:xfrm>
              <a:off x="282" y="3354"/>
              <a:ext cx="2037" cy="51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200" dirty="0">
                  <a:solidFill>
                    <a:srgbClr val="FF0000"/>
                  </a:solidFill>
                </a:rPr>
                <a:t>version 0: </a:t>
              </a:r>
              <a:r>
                <a:rPr lang="en-GB" altLang="en-US" sz="1200" dirty="0">
                  <a:solidFill>
                    <a:schemeClr val="tx2"/>
                  </a:solidFill>
                </a:rPr>
                <a:t>operating in ALEPH 1990-1991</a:t>
              </a:r>
            </a:p>
            <a:p>
              <a:pPr eaLnBrk="1" hangingPunct="1"/>
              <a:r>
                <a:rPr lang="en-GB" altLang="en-US" sz="1200" dirty="0">
                  <a:solidFill>
                    <a:schemeClr val="tx2"/>
                  </a:solidFill>
                </a:rPr>
                <a:t>73 728 channels; </a:t>
              </a:r>
              <a:r>
                <a:rPr lang="en-GB" altLang="en-US" sz="1200" dirty="0">
                  <a:solidFill>
                    <a:schemeClr val="tx2"/>
                  </a:solidFill>
                  <a:latin typeface="Symbol" pitchFamily="18" charset="2"/>
                </a:rPr>
                <a:t>d</a:t>
              </a:r>
              <a:r>
                <a:rPr lang="en-GB" altLang="en-US" sz="1200" dirty="0">
                  <a:solidFill>
                    <a:schemeClr val="tx2"/>
                  </a:solidFill>
                </a:rPr>
                <a:t> = 12 </a:t>
              </a:r>
              <a:r>
                <a:rPr lang="en-GB" altLang="en-US" sz="1200" dirty="0">
                  <a:solidFill>
                    <a:schemeClr val="tx2"/>
                  </a:solidFill>
                  <a:latin typeface="Symbol" pitchFamily="18" charset="2"/>
                </a:rPr>
                <a:t>m</a:t>
              </a:r>
              <a:r>
                <a:rPr lang="en-GB" altLang="en-US" sz="1200" dirty="0">
                  <a:solidFill>
                    <a:schemeClr val="tx2"/>
                  </a:solidFill>
                </a:rPr>
                <a:t>m x 12 </a:t>
              </a:r>
              <a:r>
                <a:rPr lang="en-GB" altLang="en-US" sz="1200" dirty="0">
                  <a:solidFill>
                    <a:schemeClr val="tx2"/>
                  </a:solidFill>
                  <a:latin typeface="Symbol" pitchFamily="18" charset="2"/>
                </a:rPr>
                <a:t>m</a:t>
              </a:r>
              <a:r>
                <a:rPr lang="en-GB" altLang="en-US" sz="1200" dirty="0">
                  <a:solidFill>
                    <a:schemeClr val="tx2"/>
                  </a:solidFill>
                </a:rPr>
                <a:t>m,</a:t>
              </a:r>
            </a:p>
            <a:p>
              <a:pPr eaLnBrk="1" hangingPunct="1"/>
              <a:r>
                <a:rPr lang="en-GB" altLang="en-US" sz="1200" dirty="0">
                  <a:solidFill>
                    <a:schemeClr val="tx2"/>
                  </a:solidFill>
                </a:rPr>
                <a:t>first “double-sided” vertex detector at collider,</a:t>
              </a:r>
            </a:p>
            <a:p>
              <a:pPr eaLnBrk="1" hangingPunct="1"/>
              <a:r>
                <a:rPr lang="en-GB" altLang="en-US" sz="1200" dirty="0">
                  <a:solidFill>
                    <a:schemeClr val="tx2"/>
                  </a:solidFill>
                </a:rPr>
                <a:t>lifetime </a:t>
              </a:r>
              <a:r>
                <a:rPr lang="en-GB" altLang="en-US" sz="1200" dirty="0" err="1">
                  <a:solidFill>
                    <a:schemeClr val="tx2"/>
                  </a:solidFill>
                </a:rPr>
                <a:t>B</a:t>
              </a:r>
              <a:r>
                <a:rPr lang="en-GB" altLang="en-US" sz="1200" baseline="-25000" dirty="0" err="1">
                  <a:solidFill>
                    <a:schemeClr val="tx2"/>
                  </a:solidFill>
                </a:rPr>
                <a:t>s</a:t>
              </a:r>
              <a:r>
                <a:rPr lang="en-GB" altLang="en-US" sz="1200" dirty="0">
                  <a:solidFill>
                    <a:schemeClr val="tx2"/>
                  </a:solidFill>
                </a:rPr>
                <a:t> and </a:t>
              </a:r>
              <a:r>
                <a:rPr lang="en-GB" altLang="en-US" sz="1200" dirty="0">
                  <a:solidFill>
                    <a:schemeClr val="tx2"/>
                  </a:solidFill>
                  <a:latin typeface="Symbol" pitchFamily="18" charset="2"/>
                </a:rPr>
                <a:t>t</a:t>
              </a:r>
              <a:r>
                <a:rPr lang="en-GB" altLang="en-US" sz="1200" dirty="0">
                  <a:solidFill>
                    <a:schemeClr val="tx2"/>
                  </a:solidFill>
                </a:rPr>
                <a:t>;              -mixing + much more</a:t>
              </a:r>
            </a:p>
          </p:txBody>
        </p:sp>
        <p:graphicFrame>
          <p:nvGraphicFramePr>
            <p:cNvPr id="23562" name="Object 8"/>
            <p:cNvGraphicFramePr>
              <a:graphicFrameLocks noChangeAspect="1"/>
            </p:cNvGraphicFramePr>
            <p:nvPr/>
          </p:nvGraphicFramePr>
          <p:xfrm>
            <a:off x="1066" y="3716"/>
            <a:ext cx="304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51" name="Equation" r:id="rId5" imgW="482391" imgH="253890" progId="Equation.3">
                    <p:embed/>
                  </p:oleObj>
                </mc:Choice>
                <mc:Fallback>
                  <p:oleObj name="Equation" r:id="rId5" imgW="482391" imgH="25389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" y="3716"/>
                          <a:ext cx="304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28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833938"/>
            <a:ext cx="3467100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684FFD5-BF7D-4365-905D-2F8DF60C62EF}" type="slidenum">
              <a:rPr lang="en-GB" altLang="en-US" sz="1000"/>
              <a:pPr eaLnBrk="1" hangingPunct="1"/>
              <a:t>24</a:t>
            </a:fld>
            <a:r>
              <a:rPr lang="en-GB" altLang="en-US" sz="1000"/>
              <a:t>/31</a:t>
            </a: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28588" y="47625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Silicon </a:t>
            </a:r>
            <a:r>
              <a:rPr lang="en-GB" altLang="en-US" sz="1800" dirty="0">
                <a:solidFill>
                  <a:srgbClr val="FF0000"/>
                </a:solidFill>
              </a:rPr>
              <a:t>detectors: </a:t>
            </a:r>
            <a:r>
              <a:rPr lang="en-GB" altLang="en-US" sz="1600" dirty="0"/>
              <a:t>NA11/32 </a:t>
            </a:r>
            <a:r>
              <a:rPr lang="en-GB" altLang="en-US" sz="1600" dirty="0">
                <a:sym typeface="Wingdings" pitchFamily="2" charset="2"/>
              </a:rPr>
              <a:t> ALEPH  ATLAS  </a:t>
            </a:r>
            <a:r>
              <a:rPr lang="en-GB" altLang="en-US" sz="1800" dirty="0">
                <a:solidFill>
                  <a:srgbClr val="FF0000"/>
                </a:solidFill>
                <a:sym typeface="Wingdings" pitchFamily="2" charset="2"/>
              </a:rPr>
              <a:t>an impressive development</a:t>
            </a:r>
            <a:endParaRPr lang="en-US" altLang="en-US" sz="1800" dirty="0">
              <a:cs typeface="Times New Roman" pitchFamily="18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9388" y="831850"/>
            <a:ext cx="352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800" dirty="0" smtClean="0">
                <a:solidFill>
                  <a:schemeClr val="tx1"/>
                </a:solidFill>
              </a:rPr>
              <a:t> </a:t>
            </a:r>
            <a:r>
              <a:rPr lang="en-GB" altLang="en-US" sz="1800" dirty="0">
                <a:solidFill>
                  <a:schemeClr val="tx1"/>
                </a:solidFill>
              </a:rPr>
              <a:t>ATLAS silicon </a:t>
            </a:r>
            <a:r>
              <a:rPr lang="en-GB" altLang="en-US" sz="1800" dirty="0" smtClean="0">
                <a:solidFill>
                  <a:schemeClr val="tx1"/>
                </a:solidFill>
              </a:rPr>
              <a:t>tracker</a:t>
            </a:r>
            <a:r>
              <a:rPr lang="de-DE" altLang="en-US" sz="1800" dirty="0" smtClean="0">
                <a:solidFill>
                  <a:schemeClr val="tx1"/>
                </a:solidFill>
              </a:rPr>
              <a:t> 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pic>
        <p:nvPicPr>
          <p:cNvPr id="9627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765175"/>
            <a:ext cx="4859337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2060575"/>
            <a:ext cx="4859337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62438" y="4160838"/>
            <a:ext cx="4859337" cy="26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277" name="Group 21"/>
          <p:cNvGrpSpPr>
            <a:grpSpLocks/>
          </p:cNvGrpSpPr>
          <p:nvPr/>
        </p:nvGrpSpPr>
        <p:grpSpPr bwMode="auto">
          <a:xfrm>
            <a:off x="12700" y="1185863"/>
            <a:ext cx="4246563" cy="5810250"/>
            <a:chOff x="8" y="747"/>
            <a:chExt cx="2675" cy="3660"/>
          </a:xfrm>
        </p:grpSpPr>
        <p:pic>
          <p:nvPicPr>
            <p:cNvPr id="24586" name="Picture 14" descr="Middle8C_t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" y="747"/>
              <a:ext cx="2675" cy="3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87" name="Group 18"/>
            <p:cNvGrpSpPr>
              <a:grpSpLocks/>
            </p:cNvGrpSpPr>
            <p:nvPr/>
          </p:nvGrpSpPr>
          <p:grpSpPr bwMode="auto">
            <a:xfrm>
              <a:off x="31" y="3897"/>
              <a:ext cx="1736" cy="510"/>
              <a:chOff x="282" y="3354"/>
              <a:chExt cx="1736" cy="510"/>
            </a:xfrm>
          </p:grpSpPr>
          <p:sp>
            <p:nvSpPr>
              <p:cNvPr id="24588" name="Text Box 19"/>
              <p:cNvSpPr txBox="1">
                <a:spLocks noChangeArrowheads="1"/>
              </p:cNvSpPr>
              <p:nvPr/>
            </p:nvSpPr>
            <p:spPr bwMode="auto">
              <a:xfrm>
                <a:off x="282" y="3354"/>
                <a:ext cx="1736" cy="40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GB" altLang="en-US" sz="1200">
                    <a:solidFill>
                      <a:schemeClr val="tx2"/>
                    </a:solidFill>
                  </a:rPr>
                  <a:t>15 552 sensors – 61 m</a:t>
                </a:r>
                <a:r>
                  <a:rPr lang="en-GB" altLang="en-US" sz="1200" baseline="30000">
                    <a:solidFill>
                      <a:schemeClr val="tx2"/>
                    </a:solidFill>
                  </a:rPr>
                  <a:t>2</a:t>
                </a:r>
                <a:endParaRPr lang="en-GB" altLang="en-US" sz="1200">
                  <a:solidFill>
                    <a:schemeClr val="tx2"/>
                  </a:solidFill>
                </a:endParaRPr>
              </a:p>
              <a:p>
                <a:pPr eaLnBrk="1" hangingPunct="1"/>
                <a:r>
                  <a:rPr lang="en-GB" altLang="en-US" sz="1200">
                    <a:solidFill>
                      <a:schemeClr val="tx2"/>
                    </a:solidFill>
                  </a:rPr>
                  <a:t>~80 </a:t>
                </a:r>
                <a:r>
                  <a:rPr lang="en-GB" altLang="en-US" sz="1200">
                    <a:solidFill>
                      <a:schemeClr val="tx2"/>
                    </a:solidFill>
                    <a:latin typeface="Symbol" pitchFamily="18" charset="2"/>
                  </a:rPr>
                  <a:t>m</a:t>
                </a:r>
                <a:r>
                  <a:rPr lang="en-GB" altLang="en-US" sz="1200">
                    <a:solidFill>
                      <a:schemeClr val="tx2"/>
                    </a:solidFill>
                  </a:rPr>
                  <a:t>m pitch, 5 </a:t>
                </a:r>
                <a:r>
                  <a:rPr lang="en-GB" altLang="en-US" sz="1200">
                    <a:solidFill>
                      <a:schemeClr val="tx2"/>
                    </a:solidFill>
                    <a:latin typeface="Symbol" pitchFamily="18" charset="2"/>
                  </a:rPr>
                  <a:t>m</a:t>
                </a:r>
                <a:r>
                  <a:rPr lang="en-GB" altLang="en-US" sz="1200">
                    <a:solidFill>
                      <a:schemeClr val="tx2"/>
                    </a:solidFill>
                  </a:rPr>
                  <a:t>m alignment accuracy</a:t>
                </a:r>
              </a:p>
              <a:p>
                <a:pPr eaLnBrk="1" hangingPunct="1"/>
                <a:r>
                  <a:rPr lang="en-GB" altLang="en-US" sz="1200">
                    <a:solidFill>
                      <a:schemeClr val="tx2"/>
                    </a:solidFill>
                  </a:rPr>
                  <a:t>rad. tolerant for &gt; 10 y LHC operation</a:t>
                </a:r>
              </a:p>
            </p:txBody>
          </p:sp>
          <p:graphicFrame>
            <p:nvGraphicFramePr>
              <p:cNvPr id="24589" name="Object 20"/>
              <p:cNvGraphicFramePr>
                <a:graphicFrameLocks noChangeAspect="1"/>
              </p:cNvGraphicFramePr>
              <p:nvPr/>
            </p:nvGraphicFramePr>
            <p:xfrm>
              <a:off x="1182" y="3728"/>
              <a:ext cx="72" cy="1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79" name="Equation" r:id="rId9" imgW="114151" imgH="215619" progId="Equation.3">
                      <p:embed/>
                    </p:oleObj>
                  </mc:Choice>
                  <mc:Fallback>
                    <p:oleObj name="Equation" r:id="rId9" imgW="114151" imgH="215619" progId="Equation.3">
                      <p:embed/>
                      <p:pic>
                        <p:nvPicPr>
                          <p:cNvPr id="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82" y="3728"/>
                            <a:ext cx="72" cy="1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D89014-3796-44BD-9304-5EACA1A529C3}" type="slidenum">
              <a:rPr lang="en-GB" altLang="en-US" sz="1000" smtClean="0"/>
              <a:pPr eaLnBrk="1" hangingPunct="1"/>
              <a:t>25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128588" y="45720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chemeClr val="tx1"/>
                </a:solidFill>
              </a:rPr>
              <a:t>Silicon </a:t>
            </a:r>
            <a:r>
              <a:rPr lang="en-GB" altLang="en-US" sz="1800" dirty="0">
                <a:solidFill>
                  <a:schemeClr val="tx1"/>
                </a:solidFill>
              </a:rPr>
              <a:t>detectors:</a:t>
            </a:r>
            <a:r>
              <a:rPr lang="en-GB" altLang="en-US" sz="1800" dirty="0">
                <a:solidFill>
                  <a:srgbClr val="FF0000"/>
                </a:solidFill>
              </a:rPr>
              <a:t> Si-drift chambers and further developments</a:t>
            </a:r>
            <a:endParaRPr lang="en-US" altLang="en-US" sz="1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20020"/>
            <a:ext cx="356235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3524250"/>
            <a:ext cx="5407025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08" name="Group 9"/>
          <p:cNvGrpSpPr>
            <a:grpSpLocks/>
          </p:cNvGrpSpPr>
          <p:nvPr/>
        </p:nvGrpSpPr>
        <p:grpSpPr bwMode="auto">
          <a:xfrm>
            <a:off x="4068638" y="6146800"/>
            <a:ext cx="4895850" cy="304800"/>
            <a:chOff x="2414" y="3768"/>
            <a:chExt cx="3084" cy="192"/>
          </a:xfrm>
        </p:grpSpPr>
        <p:sp>
          <p:nvSpPr>
            <p:cNvPr id="25620" name="Text Box 10"/>
            <p:cNvSpPr txBox="1">
              <a:spLocks noChangeArrowheads="1"/>
            </p:cNvSpPr>
            <p:nvPr/>
          </p:nvSpPr>
          <p:spPr bwMode="auto">
            <a:xfrm>
              <a:off x="2414" y="3768"/>
              <a:ext cx="1788" cy="19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en-US" sz="1400">
                  <a:solidFill>
                    <a:schemeClr val="tx1"/>
                  </a:solidFill>
                </a:rPr>
                <a:t>Position resolution using laser spot</a:t>
              </a:r>
              <a:r>
                <a:rPr lang="en-GB" altLang="en-US" sz="1400" b="0">
                  <a:solidFill>
                    <a:schemeClr val="tx1"/>
                  </a:solidFill>
                </a:rPr>
                <a:t>           </a:t>
              </a:r>
              <a:endParaRPr lang="en-GB" altLang="en-US" sz="1400" b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25621" name="Text Box 11"/>
            <p:cNvSpPr txBox="1">
              <a:spLocks noChangeArrowheads="1"/>
            </p:cNvSpPr>
            <p:nvPr/>
          </p:nvSpPr>
          <p:spPr bwMode="auto">
            <a:xfrm>
              <a:off x="4398" y="3768"/>
              <a:ext cx="1100" cy="19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en-US" sz="1400">
                  <a:solidFill>
                    <a:schemeClr val="tx1"/>
                  </a:solidFill>
                </a:rPr>
                <a:t>using beam particles</a:t>
              </a:r>
              <a:r>
                <a:rPr lang="en-GB" altLang="en-US" sz="1400" b="0">
                  <a:solidFill>
                    <a:schemeClr val="tx1"/>
                  </a:solidFill>
                </a:rPr>
                <a:t>       </a:t>
              </a:r>
              <a:endParaRPr lang="en-GB" altLang="en-US" sz="1400" b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</p:grpSp>
      <p:pic>
        <p:nvPicPr>
          <p:cNvPr id="2560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57250"/>
            <a:ext cx="40386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0" name="Text Box 13"/>
          <p:cNvSpPr txBox="1">
            <a:spLocks noChangeArrowheads="1"/>
          </p:cNvSpPr>
          <p:nvPr/>
        </p:nvSpPr>
        <p:spPr bwMode="auto">
          <a:xfrm>
            <a:off x="179388" y="765437"/>
            <a:ext cx="42481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5000"/>
              </a:spcAft>
            </a:pPr>
            <a:r>
              <a:rPr lang="en-GB" altLang="en-US" sz="1600" dirty="0"/>
              <a:t>Principle of </a:t>
            </a:r>
            <a:r>
              <a:rPr lang="en-GB" altLang="en-US" sz="1800" dirty="0">
                <a:solidFill>
                  <a:srgbClr val="FF0000"/>
                </a:solidFill>
              </a:rPr>
              <a:t>Si-drift chamber</a:t>
            </a:r>
            <a:r>
              <a:rPr lang="en-GB" altLang="en-US" sz="1600" dirty="0"/>
              <a:t> (</a:t>
            </a:r>
            <a:r>
              <a:rPr lang="en-GB" altLang="en-US" sz="1600" dirty="0" err="1"/>
              <a:t>Gatti+Rehak</a:t>
            </a:r>
            <a:r>
              <a:rPr lang="en-GB" altLang="en-US" sz="1600" dirty="0"/>
              <a:t>) </a:t>
            </a:r>
            <a:r>
              <a:rPr lang="en-GB" altLang="en-US" sz="1600" dirty="0">
                <a:sym typeface="Wingdings" pitchFamily="2" charset="2"/>
              </a:rPr>
              <a:t>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shaping the E-field inside of detector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  <p:sp>
        <p:nvSpPr>
          <p:cNvPr id="25611" name="Text Box 14"/>
          <p:cNvSpPr txBox="1">
            <a:spLocks noChangeArrowheads="1"/>
          </p:cNvSpPr>
          <p:nvPr/>
        </p:nvSpPr>
        <p:spPr bwMode="auto">
          <a:xfrm>
            <a:off x="3621088" y="5224463"/>
            <a:ext cx="601662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altLang="en-US" sz="1200">
                <a:solidFill>
                  <a:srgbClr val="FF0000"/>
                </a:solidFill>
              </a:rPr>
              <a:t>3 </a:t>
            </a:r>
            <a:r>
              <a:rPr lang="de-DE" altLang="en-US" sz="12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de-DE" altLang="en-US" sz="1200">
                <a:solidFill>
                  <a:srgbClr val="FF0000"/>
                </a:solidFill>
              </a:rPr>
              <a:t>m -</a:t>
            </a:r>
            <a:endParaRPr lang="en-GB" altLang="en-US" sz="1200">
              <a:solidFill>
                <a:srgbClr val="FF0000"/>
              </a:solidFill>
            </a:endParaRPr>
          </a:p>
        </p:txBody>
      </p:sp>
      <p:sp>
        <p:nvSpPr>
          <p:cNvPr id="25612" name="Line 15"/>
          <p:cNvSpPr>
            <a:spLocks noChangeShapeType="1"/>
          </p:cNvSpPr>
          <p:nvPr/>
        </p:nvSpPr>
        <p:spPr bwMode="auto">
          <a:xfrm>
            <a:off x="4130675" y="5373688"/>
            <a:ext cx="2233613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5613" name="Line 16"/>
          <p:cNvSpPr>
            <a:spLocks noChangeShapeType="1"/>
          </p:cNvSpPr>
          <p:nvPr/>
        </p:nvSpPr>
        <p:spPr bwMode="auto">
          <a:xfrm>
            <a:off x="4127500" y="5157788"/>
            <a:ext cx="0" cy="431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5614" name="Line 17"/>
          <p:cNvSpPr>
            <a:spLocks noChangeShapeType="1"/>
          </p:cNvSpPr>
          <p:nvPr/>
        </p:nvSpPr>
        <p:spPr bwMode="auto">
          <a:xfrm flipH="1">
            <a:off x="2411413" y="2398713"/>
            <a:ext cx="360362" cy="108108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5615" name="Text Box 21"/>
          <p:cNvSpPr txBox="1">
            <a:spLocks noChangeArrowheads="1"/>
          </p:cNvSpPr>
          <p:nvPr/>
        </p:nvSpPr>
        <p:spPr bwMode="auto">
          <a:xfrm>
            <a:off x="4273550" y="2239963"/>
            <a:ext cx="752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tx1"/>
                </a:solidFill>
              </a:rPr>
              <a:t>n</a:t>
            </a:r>
            <a:r>
              <a:rPr lang="en-GB" altLang="en-US" sz="1200" baseline="30000">
                <a:solidFill>
                  <a:schemeClr val="tx1"/>
                </a:solidFill>
              </a:rPr>
              <a:t>+</a:t>
            </a:r>
            <a:r>
              <a:rPr lang="en-GB" altLang="en-US" sz="1200">
                <a:solidFill>
                  <a:schemeClr val="tx1"/>
                </a:solidFill>
              </a:rPr>
              <a:t> anode</a:t>
            </a:r>
          </a:p>
        </p:txBody>
      </p:sp>
      <p:sp>
        <p:nvSpPr>
          <p:cNvPr id="25616" name="Text Box 22"/>
          <p:cNvSpPr txBox="1">
            <a:spLocks noChangeArrowheads="1"/>
          </p:cNvSpPr>
          <p:nvPr/>
        </p:nvSpPr>
        <p:spPr bwMode="auto">
          <a:xfrm>
            <a:off x="3741738" y="2855913"/>
            <a:ext cx="8382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>
                <a:solidFill>
                  <a:schemeClr val="tx1"/>
                </a:solidFill>
              </a:rPr>
              <a:t>p</a:t>
            </a:r>
            <a:r>
              <a:rPr lang="en-GB" altLang="en-US" sz="1200" baseline="30000">
                <a:solidFill>
                  <a:schemeClr val="tx1"/>
                </a:solidFill>
              </a:rPr>
              <a:t>+</a:t>
            </a:r>
            <a:r>
              <a:rPr lang="en-GB" altLang="en-US" sz="1200">
                <a:solidFill>
                  <a:schemeClr val="tx1"/>
                </a:solidFill>
              </a:rPr>
              <a:t> field</a:t>
            </a:r>
          </a:p>
          <a:p>
            <a:pPr algn="ctr" eaLnBrk="1" hangingPunct="1"/>
            <a:r>
              <a:rPr lang="en-GB" altLang="en-US" sz="1200">
                <a:solidFill>
                  <a:schemeClr val="tx1"/>
                </a:solidFill>
              </a:rPr>
              <a:t>shaping</a:t>
            </a:r>
          </a:p>
          <a:p>
            <a:pPr algn="ctr" eaLnBrk="1" hangingPunct="1"/>
            <a:r>
              <a:rPr lang="en-GB" altLang="en-US" sz="1200">
                <a:solidFill>
                  <a:schemeClr val="tx1"/>
                </a:solidFill>
              </a:rPr>
              <a:t>electrodes</a:t>
            </a:r>
          </a:p>
        </p:txBody>
      </p:sp>
      <p:sp>
        <p:nvSpPr>
          <p:cNvPr id="25617" name="Line 23"/>
          <p:cNvSpPr>
            <a:spLocks noChangeShapeType="1"/>
          </p:cNvSpPr>
          <p:nvPr/>
        </p:nvSpPr>
        <p:spPr bwMode="auto">
          <a:xfrm>
            <a:off x="4489450" y="3190875"/>
            <a:ext cx="863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5618" name="Line 24"/>
          <p:cNvSpPr>
            <a:spLocks noChangeShapeType="1"/>
          </p:cNvSpPr>
          <p:nvPr/>
        </p:nvSpPr>
        <p:spPr bwMode="auto">
          <a:xfrm>
            <a:off x="4616450" y="2503488"/>
            <a:ext cx="180022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5619" name="Text Box 25"/>
          <p:cNvSpPr txBox="1">
            <a:spLocks noChangeArrowheads="1"/>
          </p:cNvSpPr>
          <p:nvPr/>
        </p:nvSpPr>
        <p:spPr bwMode="auto">
          <a:xfrm>
            <a:off x="5076825" y="3860800"/>
            <a:ext cx="12033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tx1"/>
                </a:solidFill>
              </a:rPr>
              <a:t>3 </a:t>
            </a:r>
            <a:r>
              <a:rPr lang="en-GB" altLang="en-US" sz="120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altLang="en-US" sz="1200">
                <a:solidFill>
                  <a:schemeClr val="tx1"/>
                </a:solidFill>
              </a:rPr>
              <a:t>m resolution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35496" y="6330806"/>
            <a:ext cx="3983161" cy="338554"/>
          </a:xfrm>
          <a:prstGeom prst="rect">
            <a:avLst/>
          </a:prstGeom>
          <a:solidFill>
            <a:srgbClr val="FFFF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>
              <a:spcAft>
                <a:spcPts val="300"/>
              </a:spcAft>
            </a:pPr>
            <a:r>
              <a:rPr lang="en-GB" altLang="en-US" sz="1600" dirty="0" smtClean="0">
                <a:solidFill>
                  <a:schemeClr val="tx1"/>
                </a:solidFill>
              </a:rPr>
              <a:t>MPI attracted leading Si detector experts</a:t>
            </a:r>
            <a:endParaRPr lang="en-GB" alt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84150" y="1340875"/>
            <a:ext cx="3883025" cy="1872101"/>
            <a:chOff x="184150" y="1340875"/>
            <a:chExt cx="3883025" cy="1872101"/>
          </a:xfrm>
        </p:grpSpPr>
        <p:pic>
          <p:nvPicPr>
            <p:cNvPr id="2560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0" y="1354443"/>
              <a:ext cx="3883025" cy="1858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Connector 3"/>
            <p:cNvCxnSpPr/>
            <p:nvPr/>
          </p:nvCxnSpPr>
          <p:spPr bwMode="auto">
            <a:xfrm flipV="1">
              <a:off x="1241702" y="1700808"/>
              <a:ext cx="866030" cy="697906"/>
            </a:xfrm>
            <a:prstGeom prst="line">
              <a:avLst/>
            </a:prstGeom>
            <a:solidFill>
              <a:srgbClr val="F5FB03"/>
            </a:solidFill>
            <a:ln w="1016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TextBox 5"/>
            <p:cNvSpPr txBox="1"/>
            <p:nvPr/>
          </p:nvSpPr>
          <p:spPr>
            <a:xfrm>
              <a:off x="2009916" y="1340875"/>
              <a:ext cx="35298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</a:rPr>
                <a:t>n</a:t>
              </a:r>
              <a:r>
                <a:rPr lang="de-DE" sz="1400" baseline="30000" dirty="0" smtClean="0">
                  <a:solidFill>
                    <a:srgbClr val="FF0000"/>
                  </a:solidFill>
                </a:rPr>
                <a:t>+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2C9D0B-0B0D-480C-B56E-8B427116A721}" type="slidenum">
              <a:rPr lang="en-GB" altLang="en-US" sz="1000" smtClean="0"/>
              <a:pPr eaLnBrk="1" hangingPunct="1"/>
              <a:t>26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pic>
        <p:nvPicPr>
          <p:cNvPr id="2662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77875"/>
            <a:ext cx="3960813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128588" y="48260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>
                <a:solidFill>
                  <a:schemeClr val="tx1"/>
                </a:solidFill>
              </a:rPr>
              <a:t>Solid state detectors:</a:t>
            </a:r>
            <a:r>
              <a:rPr lang="en-GB" altLang="en-US" sz="1800">
                <a:solidFill>
                  <a:srgbClr val="FF0000"/>
                </a:solidFill>
              </a:rPr>
              <a:t> Cylindrical drift chamber for high resolution X-ray spectroscopy</a:t>
            </a:r>
            <a:endParaRPr lang="en-US" altLang="en-US" sz="1600">
              <a:cs typeface="Times New Roman" pitchFamily="18" charset="0"/>
            </a:endParaRPr>
          </a:p>
        </p:txBody>
      </p: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005263"/>
            <a:ext cx="4572000" cy="2724150"/>
          </a:xfrm>
          <a:prstGeom prst="rect">
            <a:avLst/>
          </a:prstGeom>
          <a:solidFill>
            <a:srgbClr val="CCECFF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34925" y="3141663"/>
            <a:ext cx="4537075" cy="793750"/>
          </a:xfrm>
          <a:prstGeom prst="rect">
            <a:avLst/>
          </a:prstGeom>
          <a:noFill/>
          <a:ln w="9525" algn="ctr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de-DE" altLang="en-US" sz="1400" dirty="0">
                <a:solidFill>
                  <a:schemeClr val="tx2"/>
                </a:solidFill>
              </a:rPr>
              <a:t> - </a:t>
            </a:r>
            <a:r>
              <a:rPr lang="en-GB" altLang="en-US" sz="1400" dirty="0">
                <a:solidFill>
                  <a:srgbClr val="FF0000"/>
                </a:solidFill>
              </a:rPr>
              <a:t>L</a:t>
            </a:r>
            <a:r>
              <a:rPr lang="en-GB" altLang="en-US" sz="1400" dirty="0" smtClean="0">
                <a:solidFill>
                  <a:srgbClr val="FF0000"/>
                </a:solidFill>
              </a:rPr>
              <a:t>ow </a:t>
            </a:r>
            <a:r>
              <a:rPr lang="en-GB" altLang="en-US" sz="1400" dirty="0">
                <a:solidFill>
                  <a:srgbClr val="FF0000"/>
                </a:solidFill>
              </a:rPr>
              <a:t>capacitance</a:t>
            </a:r>
            <a:r>
              <a:rPr lang="en-GB" altLang="en-US" sz="1400" dirty="0">
                <a:solidFill>
                  <a:schemeClr val="tx2"/>
                </a:solidFill>
              </a:rPr>
              <a:t> (~ independent of area) + on-detector FET    </a:t>
            </a:r>
            <a:r>
              <a:rPr lang="en-GB" altLang="en-US" sz="1400" dirty="0">
                <a:solidFill>
                  <a:schemeClr val="tx2"/>
                </a:solidFill>
                <a:sym typeface="Wingdings" pitchFamily="2" charset="2"/>
              </a:rPr>
              <a:t>     </a:t>
            </a:r>
            <a:r>
              <a:rPr lang="en-GB" altLang="en-US" sz="1400" dirty="0">
                <a:solidFill>
                  <a:schemeClr val="tx2"/>
                </a:solidFill>
              </a:rPr>
              <a:t>energy resolution:</a:t>
            </a:r>
            <a:r>
              <a:rPr lang="en-GB" altLang="en-US" sz="1400" dirty="0">
                <a:solidFill>
                  <a:srgbClr val="3333CC"/>
                </a:solidFill>
              </a:rPr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121eV</a:t>
            </a:r>
            <a:r>
              <a:rPr lang="en-GB" altLang="en-US" sz="1400" dirty="0">
                <a:solidFill>
                  <a:srgbClr val="3333CC"/>
                </a:solidFill>
              </a:rPr>
              <a:t>@6keV (-10°C)</a:t>
            </a:r>
          </a:p>
          <a:p>
            <a:pPr eaLnBrk="1" hangingPunct="1">
              <a:spcAft>
                <a:spcPct val="25000"/>
              </a:spcAft>
            </a:pPr>
            <a:r>
              <a:rPr lang="en-GB" altLang="en-US" sz="1400" dirty="0">
                <a:solidFill>
                  <a:schemeClr val="tx1"/>
                </a:solidFill>
              </a:rPr>
              <a:t>- </a:t>
            </a:r>
            <a:r>
              <a:rPr lang="en-GB" altLang="en-US" sz="1400" dirty="0" smtClean="0">
                <a:solidFill>
                  <a:schemeClr val="tx1"/>
                </a:solidFill>
              </a:rPr>
              <a:t> Back </a:t>
            </a:r>
            <a:r>
              <a:rPr lang="en-GB" altLang="en-US" sz="1400" dirty="0">
                <a:solidFill>
                  <a:schemeClr val="tx1"/>
                </a:solidFill>
              </a:rPr>
              <a:t>irradiation </a:t>
            </a:r>
            <a:r>
              <a:rPr lang="en-GB" altLang="en-US" sz="1400" dirty="0">
                <a:solidFill>
                  <a:schemeClr val="tx1"/>
                </a:solidFill>
                <a:sym typeface="Wingdings" pitchFamily="2" charset="2"/>
              </a:rPr>
              <a:t> ultra-thin “window”  low </a:t>
            </a:r>
            <a:r>
              <a:rPr lang="en-GB" altLang="en-US" sz="1400" dirty="0" err="1">
                <a:solidFill>
                  <a:schemeClr val="tx1"/>
                </a:solidFill>
                <a:sym typeface="Wingdings" pitchFamily="2" charset="2"/>
              </a:rPr>
              <a:t>E</a:t>
            </a:r>
            <a:r>
              <a:rPr lang="en-GB" altLang="en-US" sz="1600" baseline="-25000" dirty="0" err="1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g</a:t>
            </a:r>
            <a:r>
              <a:rPr lang="en-GB" altLang="en-US" sz="1400" dirty="0">
                <a:solidFill>
                  <a:schemeClr val="tx1"/>
                </a:solidFill>
                <a:sym typeface="Wingdings" pitchFamily="2" charset="2"/>
              </a:rPr>
              <a:t> !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6632" name="Text Box 6"/>
          <p:cNvSpPr txBox="1">
            <a:spLocks noChangeArrowheads="1"/>
          </p:cNvSpPr>
          <p:nvPr/>
        </p:nvSpPr>
        <p:spPr bwMode="auto">
          <a:xfrm>
            <a:off x="4695825" y="835025"/>
            <a:ext cx="338931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400">
                <a:solidFill>
                  <a:schemeClr val="tx1"/>
                </a:solidFill>
              </a:rPr>
              <a:t>Applications in industry, research, art, ….</a:t>
            </a:r>
          </a:p>
          <a:p>
            <a:pPr eaLnBrk="1" hangingPunct="1">
              <a:spcAft>
                <a:spcPct val="25000"/>
              </a:spcAft>
            </a:pPr>
            <a:r>
              <a:rPr lang="de-DE" altLang="en-US" sz="140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altLang="en-US" sz="1400">
                <a:solidFill>
                  <a:srgbClr val="FF0000"/>
                </a:solidFill>
              </a:rPr>
              <a:t>portable </a:t>
            </a:r>
            <a:r>
              <a:rPr lang="en-GB" altLang="en-US" sz="1400">
                <a:solidFill>
                  <a:schemeClr val="tx1"/>
                </a:solidFill>
              </a:rPr>
              <a:t>XRay-fluorescence</a:t>
            </a:r>
            <a:r>
              <a:rPr lang="en-GB" altLang="en-US" sz="1400">
                <a:solidFill>
                  <a:srgbClr val="FF0000"/>
                </a:solidFill>
              </a:rPr>
              <a:t> system</a:t>
            </a:r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 flipV="1">
            <a:off x="3949700" y="2420938"/>
            <a:ext cx="0" cy="576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3297238" y="2395538"/>
            <a:ext cx="698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en-US" sz="1400">
                <a:solidFill>
                  <a:srgbClr val="FF0000"/>
                </a:solidFill>
              </a:rPr>
              <a:t>X-rays</a:t>
            </a:r>
            <a:endParaRPr lang="en-GB" altLang="en-US" sz="1400">
              <a:solidFill>
                <a:srgbClr val="FF0000"/>
              </a:solidFill>
            </a:endParaRPr>
          </a:p>
        </p:txBody>
      </p:sp>
      <p:pic>
        <p:nvPicPr>
          <p:cNvPr id="2663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933825"/>
            <a:ext cx="4167188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38275"/>
            <a:ext cx="4054475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7" name="Oval 17"/>
          <p:cNvSpPr>
            <a:spLocks noChangeArrowheads="1"/>
          </p:cNvSpPr>
          <p:nvPr/>
        </p:nvSpPr>
        <p:spPr bwMode="auto">
          <a:xfrm>
            <a:off x="3924300" y="2133600"/>
            <a:ext cx="71438" cy="21748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8" name="Text Box 18"/>
          <p:cNvSpPr txBox="1">
            <a:spLocks noChangeArrowheads="1"/>
          </p:cNvSpPr>
          <p:nvPr/>
        </p:nvSpPr>
        <p:spPr bwMode="auto">
          <a:xfrm>
            <a:off x="3027363" y="4111625"/>
            <a:ext cx="13287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 baseline="30000">
                <a:solidFill>
                  <a:schemeClr val="tx1"/>
                </a:solidFill>
              </a:rPr>
              <a:t>55</a:t>
            </a:r>
            <a:r>
              <a:rPr lang="en-GB" altLang="en-US" sz="1200">
                <a:solidFill>
                  <a:schemeClr val="tx1"/>
                </a:solidFill>
              </a:rPr>
              <a:t>Fe X-ray source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584F5B-3587-4C67-A00A-2C1D442A1E57}" type="slidenum">
              <a:rPr lang="en-GB" altLang="en-US" sz="1000" smtClean="0"/>
              <a:pPr eaLnBrk="1" hangingPunct="1"/>
              <a:t>27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34925" y="482600"/>
            <a:ext cx="4587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>
                <a:solidFill>
                  <a:schemeClr val="tx1"/>
                </a:solidFill>
              </a:rPr>
              <a:t>Solid state detectors: </a:t>
            </a:r>
            <a:r>
              <a:rPr lang="en-GB" altLang="en-US" sz="1800">
                <a:solidFill>
                  <a:srgbClr val="FF0000"/>
                </a:solidFill>
              </a:rPr>
              <a:t>DEPFET pixel detector</a:t>
            </a:r>
            <a:endParaRPr lang="en-US" altLang="en-US" sz="1600">
              <a:cs typeface="Times New Roman" pitchFamily="18" charset="0"/>
            </a:endParaRPr>
          </a:p>
        </p:txBody>
      </p:sp>
      <p:grpSp>
        <p:nvGrpSpPr>
          <p:cNvPr id="27653" name="Group 10"/>
          <p:cNvGrpSpPr>
            <a:grpSpLocks/>
          </p:cNvGrpSpPr>
          <p:nvPr/>
        </p:nvGrpSpPr>
        <p:grpSpPr bwMode="auto">
          <a:xfrm>
            <a:off x="323850" y="987425"/>
            <a:ext cx="4195763" cy="1577975"/>
            <a:chOff x="2898" y="328"/>
            <a:chExt cx="2643" cy="994"/>
          </a:xfrm>
        </p:grpSpPr>
        <p:sp>
          <p:nvSpPr>
            <p:cNvPr id="27657" name="Text Box 5"/>
            <p:cNvSpPr txBox="1">
              <a:spLocks noChangeArrowheads="1"/>
            </p:cNvSpPr>
            <p:nvPr/>
          </p:nvSpPr>
          <p:spPr bwMode="auto">
            <a:xfrm rot="5400000">
              <a:off x="5131" y="790"/>
              <a:ext cx="62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charset="0"/>
                </a:rPr>
                <a:t>50-500</a:t>
              </a:r>
              <a:r>
                <a:rPr lang="en-US" altLang="en-US" sz="1400">
                  <a:solidFill>
                    <a:schemeClr val="tx1"/>
                  </a:solidFill>
                  <a:latin typeface="Symbol" pitchFamily="18" charset="2"/>
                </a:rPr>
                <a:t>m</a:t>
              </a:r>
              <a:r>
                <a:rPr lang="en-US" altLang="en-US" sz="1400">
                  <a:solidFill>
                    <a:schemeClr val="tx1"/>
                  </a:solidFill>
                  <a:latin typeface="Arial" charset="0"/>
                </a:rPr>
                <a:t>m</a:t>
              </a:r>
            </a:p>
          </p:txBody>
        </p:sp>
        <p:pic>
          <p:nvPicPr>
            <p:cNvPr id="2765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" y="328"/>
              <a:ext cx="2477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59" name="Line 7"/>
            <p:cNvSpPr>
              <a:spLocks noChangeShapeType="1"/>
            </p:cNvSpPr>
            <p:nvPr/>
          </p:nvSpPr>
          <p:spPr bwMode="auto">
            <a:xfrm>
              <a:off x="5429" y="34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0" name="Line 8"/>
            <p:cNvSpPr>
              <a:spLocks noChangeShapeType="1"/>
            </p:cNvSpPr>
            <p:nvPr/>
          </p:nvSpPr>
          <p:spPr bwMode="auto">
            <a:xfrm flipV="1">
              <a:off x="5429" y="1162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2766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391"/>
              <a:ext cx="1724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654" name="Rectangle 11"/>
          <p:cNvSpPr>
            <a:spLocks noChangeArrowheads="1"/>
          </p:cNvSpPr>
          <p:nvPr/>
        </p:nvSpPr>
        <p:spPr bwMode="auto">
          <a:xfrm>
            <a:off x="250825" y="2847975"/>
            <a:ext cx="4233863" cy="36004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7800" indent="-1778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357188" indent="1762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670050" indent="-403225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2235200" indent="-38576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801938" indent="-3873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3259138" indent="-38735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716338" indent="-38735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4173538" indent="-38735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630738" indent="-38735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400" dirty="0">
                <a:solidFill>
                  <a:srgbClr val="3333CC"/>
                </a:solidFill>
              </a:rPr>
              <a:t>- </a:t>
            </a:r>
            <a:r>
              <a:rPr lang="en-US" altLang="en-US" sz="1400" dirty="0" smtClean="0">
                <a:solidFill>
                  <a:srgbClr val="3333CC"/>
                </a:solidFill>
              </a:rPr>
              <a:t>Sideward </a:t>
            </a:r>
            <a:r>
              <a:rPr lang="en-US" altLang="en-US" sz="1400" dirty="0">
                <a:solidFill>
                  <a:srgbClr val="3333CC"/>
                </a:solidFill>
              </a:rPr>
              <a:t>depletion (Si-drift chamber)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400" dirty="0">
                <a:solidFill>
                  <a:srgbClr val="3333CC"/>
                </a:solidFill>
              </a:rPr>
              <a:t>- </a:t>
            </a:r>
            <a:r>
              <a:rPr lang="en-US" altLang="en-US" sz="1400" dirty="0" smtClean="0">
                <a:solidFill>
                  <a:srgbClr val="3333CC"/>
                </a:solidFill>
              </a:rPr>
              <a:t>Potential </a:t>
            </a:r>
            <a:r>
              <a:rPr lang="en-US" altLang="en-US" sz="1400" dirty="0">
                <a:solidFill>
                  <a:srgbClr val="3333CC"/>
                </a:solidFill>
              </a:rPr>
              <a:t>minimum for e</a:t>
            </a:r>
            <a:r>
              <a:rPr lang="en-US" altLang="en-US" sz="1400" baseline="30000" dirty="0">
                <a:solidFill>
                  <a:srgbClr val="3333CC"/>
                </a:solidFill>
              </a:rPr>
              <a:t>-</a:t>
            </a:r>
            <a:r>
              <a:rPr lang="en-US" altLang="en-US" sz="1400" dirty="0">
                <a:solidFill>
                  <a:srgbClr val="3333CC"/>
                </a:solidFill>
              </a:rPr>
              <a:t> ~1</a:t>
            </a:r>
            <a:r>
              <a:rPr lang="en-US" altLang="en-US" sz="1400" dirty="0">
                <a:solidFill>
                  <a:srgbClr val="3333CC"/>
                </a:solidFill>
                <a:latin typeface="Symbol" pitchFamily="18" charset="2"/>
              </a:rPr>
              <a:t>m</a:t>
            </a:r>
            <a:r>
              <a:rPr lang="en-US" altLang="en-US" sz="1400" dirty="0">
                <a:solidFill>
                  <a:srgbClr val="3333CC"/>
                </a:solidFill>
              </a:rPr>
              <a:t>m underneath transistor channel by “deep” n-implant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400" dirty="0">
                <a:solidFill>
                  <a:srgbClr val="3333CC"/>
                </a:solidFill>
              </a:rPr>
              <a:t>- </a:t>
            </a:r>
            <a:r>
              <a:rPr lang="en-US" altLang="en-US" sz="1400" dirty="0" smtClean="0">
                <a:solidFill>
                  <a:srgbClr val="3333CC"/>
                </a:solidFill>
              </a:rPr>
              <a:t>Transistor </a:t>
            </a:r>
            <a:r>
              <a:rPr lang="en-US" altLang="en-US" sz="1400" dirty="0">
                <a:solidFill>
                  <a:srgbClr val="3333CC"/>
                </a:solidFill>
              </a:rPr>
              <a:t>channel steered by external gate and by </a:t>
            </a:r>
            <a:r>
              <a:rPr lang="en-US" altLang="en-US" sz="1400" dirty="0">
                <a:solidFill>
                  <a:srgbClr val="FF0000"/>
                </a:solidFill>
              </a:rPr>
              <a:t>internal gate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400" dirty="0">
                <a:solidFill>
                  <a:srgbClr val="3333CC"/>
                </a:solidFill>
              </a:rPr>
              <a:t>- </a:t>
            </a:r>
            <a:r>
              <a:rPr lang="en-US" altLang="en-US" sz="1400" dirty="0" smtClean="0">
                <a:solidFill>
                  <a:srgbClr val="3333CC"/>
                </a:solidFill>
              </a:rPr>
              <a:t>Very </a:t>
            </a:r>
            <a:r>
              <a:rPr lang="en-US" altLang="en-US" sz="1400" dirty="0">
                <a:solidFill>
                  <a:srgbClr val="3333CC"/>
                </a:solidFill>
              </a:rPr>
              <a:t>low C (~</a:t>
            </a:r>
            <a:r>
              <a:rPr lang="en-US" altLang="en-US" sz="1400" dirty="0" err="1">
                <a:solidFill>
                  <a:srgbClr val="3333CC"/>
                </a:solidFill>
              </a:rPr>
              <a:t>fF</a:t>
            </a:r>
            <a:r>
              <a:rPr lang="en-US" altLang="en-US" sz="1400" dirty="0">
                <a:solidFill>
                  <a:srgbClr val="3333CC"/>
                </a:solidFill>
              </a:rPr>
              <a:t>) </a:t>
            </a:r>
            <a:r>
              <a:rPr lang="en-US" altLang="en-US" sz="1400" dirty="0">
                <a:solidFill>
                  <a:srgbClr val="3333CC"/>
                </a:solidFill>
                <a:sym typeface="Wingdings" pitchFamily="2" charset="2"/>
              </a:rPr>
              <a:t> low </a:t>
            </a:r>
            <a:r>
              <a:rPr lang="en-US" altLang="en-US" sz="1400">
                <a:solidFill>
                  <a:srgbClr val="3333CC"/>
                </a:solidFill>
                <a:sym typeface="Wingdings" pitchFamily="2" charset="2"/>
              </a:rPr>
              <a:t>noise </a:t>
            </a:r>
            <a:r>
              <a:rPr lang="en-US" altLang="en-US" sz="1400" smtClean="0">
                <a:solidFill>
                  <a:srgbClr val="3333CC"/>
                </a:solidFill>
                <a:sym typeface="Wingdings" pitchFamily="2" charset="2"/>
              </a:rPr>
              <a:t>(&lt;1e </a:t>
            </a:r>
            <a:r>
              <a:rPr lang="en-US" altLang="en-US" sz="1400" dirty="0">
                <a:solidFill>
                  <a:srgbClr val="3333CC"/>
                </a:solidFill>
                <a:sym typeface="Wingdings" pitchFamily="2" charset="2"/>
              </a:rPr>
              <a:t>for circular structure, 10 e for linear structure)</a:t>
            </a:r>
          </a:p>
          <a:p>
            <a:pPr eaLnBrk="1" hangingPunct="1">
              <a:spcBef>
                <a:spcPct val="20000"/>
              </a:spcBef>
              <a:spcAft>
                <a:spcPct val="50000"/>
              </a:spcAft>
            </a:pPr>
            <a:r>
              <a:rPr lang="en-US" altLang="en-US" sz="1400" dirty="0">
                <a:solidFill>
                  <a:srgbClr val="3333CC"/>
                </a:solidFill>
                <a:sym typeface="Wingdings" pitchFamily="2" charset="2"/>
              </a:rPr>
              <a:t>- </a:t>
            </a:r>
            <a:r>
              <a:rPr lang="en-US" altLang="en-US" sz="1400" dirty="0" smtClean="0">
                <a:solidFill>
                  <a:srgbClr val="3333CC"/>
                </a:solidFill>
                <a:sym typeface="Wingdings" pitchFamily="2" charset="2"/>
              </a:rPr>
              <a:t>Achieved </a:t>
            </a:r>
            <a:r>
              <a:rPr lang="en-US" altLang="en-US" sz="1400" dirty="0">
                <a:solidFill>
                  <a:srgbClr val="3333CC"/>
                </a:solidFill>
                <a:sym typeface="Wingdings" pitchFamily="2" charset="2"/>
              </a:rPr>
              <a:t>amplifications ~400pA/e (</a:t>
            </a:r>
            <a:r>
              <a:rPr lang="en-US" altLang="en-US" sz="1400" dirty="0">
                <a:solidFill>
                  <a:srgbClr val="FF0000"/>
                </a:solidFill>
                <a:sym typeface="Wingdings" pitchFamily="2" charset="2"/>
              </a:rPr>
              <a:t>int. gate</a:t>
            </a:r>
            <a:r>
              <a:rPr lang="en-US" altLang="en-US" sz="1400" dirty="0">
                <a:solidFill>
                  <a:srgbClr val="3333CC"/>
                </a:solidFill>
                <a:sym typeface="Wingdings" pitchFamily="2" charset="2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600" dirty="0" smtClean="0">
                <a:solidFill>
                  <a:schemeClr val="tx1"/>
                </a:solidFill>
                <a:sym typeface="Wingdings" pitchFamily="2" charset="2"/>
              </a:rPr>
              <a:t>“</a:t>
            </a:r>
            <a:r>
              <a:rPr lang="en-US" altLang="en-US" sz="1600" dirty="0">
                <a:solidFill>
                  <a:srgbClr val="FF0000"/>
                </a:solidFill>
                <a:sym typeface="Wingdings" pitchFamily="2" charset="2"/>
              </a:rPr>
              <a:t>O</a:t>
            </a:r>
            <a:r>
              <a:rPr lang="en-US" altLang="en-US" sz="1600" dirty="0" smtClean="0">
                <a:solidFill>
                  <a:srgbClr val="FF0000"/>
                </a:solidFill>
                <a:sym typeface="Wingdings" pitchFamily="2" charset="2"/>
              </a:rPr>
              <a:t>utstanding</a:t>
            </a:r>
            <a:r>
              <a:rPr lang="en-US" altLang="en-US" sz="1600" dirty="0">
                <a:solidFill>
                  <a:schemeClr val="tx1"/>
                </a:solidFill>
                <a:sym typeface="Wingdings" pitchFamily="2" charset="2"/>
              </a:rPr>
              <a:t>” performance</a:t>
            </a:r>
            <a:r>
              <a:rPr lang="en-US" altLang="en-US" sz="1600" dirty="0">
                <a:solidFill>
                  <a:srgbClr val="3333CC"/>
                </a:solidFill>
                <a:sym typeface="Wingdings" pitchFamily="2" charset="2"/>
              </a:rPr>
              <a:t>  R&amp;D and sensor production for: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altLang="en-US" sz="1400" dirty="0">
                <a:solidFill>
                  <a:schemeClr val="tx1"/>
                </a:solidFill>
              </a:rPr>
              <a:t>- </a:t>
            </a:r>
            <a:r>
              <a:rPr lang="en-US" altLang="en-US" sz="1600" dirty="0">
                <a:solidFill>
                  <a:schemeClr val="tx1"/>
                </a:solidFill>
              </a:rPr>
              <a:t>vertex </a:t>
            </a:r>
            <a:r>
              <a:rPr lang="en-US" altLang="en-US" sz="1600" dirty="0" smtClean="0">
                <a:solidFill>
                  <a:schemeClr val="tx1"/>
                </a:solidFill>
              </a:rPr>
              <a:t>detectors </a:t>
            </a:r>
            <a:r>
              <a:rPr lang="en-US" altLang="en-US" sz="1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BELLE II in Japan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en-US" sz="1400" dirty="0">
                <a:solidFill>
                  <a:schemeClr val="tx1"/>
                </a:solidFill>
              </a:rPr>
              <a:t>- X-ray astronomy</a:t>
            </a:r>
          </a:p>
          <a:p>
            <a:pPr lvl="1" eaLnBrk="1" hangingPunct="1"/>
            <a:r>
              <a:rPr lang="en-US" altLang="en-US" sz="1400" dirty="0">
                <a:solidFill>
                  <a:schemeClr val="tx1"/>
                </a:solidFill>
              </a:rPr>
              <a:t>- P</a:t>
            </a:r>
            <a:r>
              <a:rPr lang="en-US" altLang="en-US" sz="1400" dirty="0" smtClean="0">
                <a:solidFill>
                  <a:schemeClr val="tx1"/>
                </a:solidFill>
              </a:rPr>
              <a:t>hoton-research 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en-US" sz="1400" dirty="0">
                <a:solidFill>
                  <a:schemeClr val="tx1"/>
                </a:solidFill>
              </a:rPr>
              <a:t>- </a:t>
            </a:r>
            <a:r>
              <a:rPr lang="en-US" altLang="en-US" sz="1400" dirty="0" smtClean="0">
                <a:solidFill>
                  <a:schemeClr val="tx1"/>
                </a:solidFill>
              </a:rPr>
              <a:t>Bio-medical </a:t>
            </a:r>
            <a:r>
              <a:rPr lang="en-US" altLang="en-US" sz="1400" dirty="0">
                <a:solidFill>
                  <a:schemeClr val="tx1"/>
                </a:solidFill>
              </a:rPr>
              <a:t>applications, …</a:t>
            </a:r>
          </a:p>
        </p:txBody>
      </p:sp>
      <p:sp>
        <p:nvSpPr>
          <p:cNvPr id="27655" name="Rectangle 12"/>
          <p:cNvSpPr>
            <a:spLocks noChangeArrowheads="1"/>
          </p:cNvSpPr>
          <p:nvPr/>
        </p:nvSpPr>
        <p:spPr bwMode="auto">
          <a:xfrm>
            <a:off x="4586288" y="488950"/>
            <a:ext cx="4233862" cy="59769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73050" indent="-2730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628650" indent="-1762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390650" indent="-403225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955800" indent="-38576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522538" indent="-3873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979738" indent="-38735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436938" indent="-38735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894138" indent="-38735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351338" indent="-38735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1600">
                <a:solidFill>
                  <a:srgbClr val="3333CC"/>
                </a:solidFill>
                <a:latin typeface="Comic Sans MS" pitchFamily="66" charset="0"/>
              </a:rPr>
              <a:t>Matrix readout                          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(e.g. ILC 13x100mm</a:t>
            </a:r>
            <a:r>
              <a:rPr lang="en-GB" altLang="en-US" sz="1400" baseline="30000">
                <a:solidFill>
                  <a:schemeClr val="tx1"/>
                </a:solidFill>
                <a:latin typeface="Comic Sans MS" pitchFamily="66" charset="0"/>
              </a:rPr>
              <a:t>2</a:t>
            </a:r>
            <a:r>
              <a:rPr lang="en-GB" altLang="en-US" sz="1400" baseline="-2500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25</a:t>
            </a:r>
            <a:r>
              <a:rPr lang="en-GB" altLang="en-US" sz="140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m</a:t>
            </a:r>
            <a:r>
              <a:rPr lang="en-GB" altLang="en-US" sz="1400" baseline="30000">
                <a:solidFill>
                  <a:schemeClr val="tx1"/>
                </a:solidFill>
                <a:latin typeface="Comic Sans MS" pitchFamily="66" charset="0"/>
              </a:rPr>
              <a:t>2 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pixels-5W):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sz="1600">
                <a:solidFill>
                  <a:schemeClr val="tx1"/>
                </a:solidFill>
                <a:latin typeface="Comic Sans MS" pitchFamily="66" charset="0"/>
              </a:rPr>
              <a:t> - 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connect </a:t>
            </a:r>
            <a:r>
              <a:rPr lang="en-GB" altLang="en-US" sz="1400">
                <a:solidFill>
                  <a:srgbClr val="FF0000"/>
                </a:solidFill>
                <a:latin typeface="Comic Sans MS" pitchFamily="66" charset="0"/>
              </a:rPr>
              <a:t>gates/clears horizontally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 to select/clear signal rows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 - connect </a:t>
            </a:r>
            <a:r>
              <a:rPr lang="en-GB" altLang="en-US" sz="1400">
                <a:solidFill>
                  <a:srgbClr val="FF0000"/>
                </a:solidFill>
                <a:latin typeface="Comic Sans MS" pitchFamily="66" charset="0"/>
              </a:rPr>
              <a:t>drains(+sources) vertically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 and amplify I or V 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no shift of charge !!!</a:t>
            </a:r>
            <a:endParaRPr lang="en-GB" altLang="en-US" sz="1400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 - </a:t>
            </a:r>
            <a:r>
              <a:rPr lang="en-GB" altLang="en-US" sz="1400">
                <a:solidFill>
                  <a:srgbClr val="FF0000"/>
                </a:solidFill>
                <a:latin typeface="Comic Sans MS" pitchFamily="66" charset="0"/>
              </a:rPr>
              <a:t>sequence: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 enable row 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 read (I</a:t>
            </a:r>
            <a:r>
              <a:rPr lang="en-GB" altLang="en-US" sz="1400" baseline="-25000">
                <a:solidFill>
                  <a:schemeClr val="tx1"/>
                </a:solidFill>
                <a:latin typeface="Comic Sans MS" pitchFamily="66" charset="0"/>
              </a:rPr>
              <a:t>sig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+I</a:t>
            </a:r>
            <a:r>
              <a:rPr lang="en-GB" altLang="en-US" sz="1400" baseline="-25000">
                <a:solidFill>
                  <a:schemeClr val="tx1"/>
                </a:solidFill>
                <a:latin typeface="Comic Sans MS" pitchFamily="66" charset="0"/>
              </a:rPr>
              <a:t>ped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</a:rPr>
              <a:t>) 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clear  subtract (I</a:t>
            </a:r>
            <a:r>
              <a:rPr lang="en-GB" altLang="en-US" sz="1400" baseline="-2500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ped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)  next row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60000"/>
              </a:spcBef>
            </a:pP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- read </a:t>
            </a:r>
            <a:r>
              <a:rPr lang="en-GB" altLang="en-US" sz="140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10x2048 rows in 50 ns</a:t>
            </a:r>
            <a:r>
              <a:rPr lang="en-GB" altLang="en-US" sz="140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(20 MHz) </a:t>
            </a:r>
          </a:p>
          <a:p>
            <a:pPr eaLnBrk="1" hangingPunct="1">
              <a:spcBef>
                <a:spcPct val="20000"/>
              </a:spcBef>
            </a:pPr>
            <a:endParaRPr lang="en-GB" altLang="en-US" sz="140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765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505075"/>
            <a:ext cx="416242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D7DFD5-982E-4B33-B9A6-88714C95D2FC}" type="slidenum">
              <a:rPr lang="en-GB" altLang="en-US" sz="1000" smtClean="0"/>
              <a:pPr eaLnBrk="1" hangingPunct="1"/>
              <a:t>28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84138" y="482600"/>
            <a:ext cx="901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>
                <a:solidFill>
                  <a:schemeClr val="tx1"/>
                </a:solidFill>
              </a:rPr>
              <a:t>Solid state detectors:</a:t>
            </a:r>
            <a:r>
              <a:rPr lang="en-GB" altLang="en-US" sz="1800" dirty="0">
                <a:solidFill>
                  <a:srgbClr val="FF0000"/>
                </a:solidFill>
              </a:rPr>
              <a:t> fully depleted </a:t>
            </a:r>
            <a:r>
              <a:rPr lang="en-GB" altLang="en-US" sz="1800" dirty="0" err="1">
                <a:solidFill>
                  <a:srgbClr val="FF0000"/>
                </a:solidFill>
              </a:rPr>
              <a:t>npCCDs</a:t>
            </a:r>
            <a:r>
              <a:rPr lang="en-GB" altLang="en-US" sz="1800" dirty="0">
                <a:solidFill>
                  <a:srgbClr val="FF0000"/>
                </a:solidFill>
              </a:rPr>
              <a:t> for X-ray science </a:t>
            </a:r>
            <a:r>
              <a:rPr lang="en-GB" altLang="en-US" sz="2000" dirty="0">
                <a:solidFill>
                  <a:schemeClr val="tx1"/>
                </a:solidFill>
              </a:rPr>
              <a:t>(</a:t>
            </a:r>
            <a:r>
              <a:rPr lang="en-GB" altLang="en-US" sz="1600" dirty="0">
                <a:solidFill>
                  <a:schemeClr val="tx1"/>
                </a:solidFill>
              </a:rPr>
              <a:t>astrophysics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 SR-research)</a:t>
            </a:r>
            <a:endParaRPr lang="en-US" altLang="en-US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09538" y="863600"/>
            <a:ext cx="2586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400"/>
              <a:t>Principle of operation (pnCCD)</a:t>
            </a:r>
          </a:p>
        </p:txBody>
      </p:sp>
      <p:grpSp>
        <p:nvGrpSpPr>
          <p:cNvPr id="28678" name="Group 12"/>
          <p:cNvGrpSpPr>
            <a:grpSpLocks/>
          </p:cNvGrpSpPr>
          <p:nvPr/>
        </p:nvGrpSpPr>
        <p:grpSpPr bwMode="auto">
          <a:xfrm>
            <a:off x="107950" y="1412875"/>
            <a:ext cx="2233613" cy="2724150"/>
            <a:chOff x="68" y="709"/>
            <a:chExt cx="1407" cy="1716"/>
          </a:xfrm>
        </p:grpSpPr>
        <p:pic>
          <p:nvPicPr>
            <p:cNvPr id="2869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09"/>
              <a:ext cx="1407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93" name="Line 9"/>
            <p:cNvSpPr>
              <a:spLocks noChangeShapeType="1"/>
            </p:cNvSpPr>
            <p:nvPr/>
          </p:nvSpPr>
          <p:spPr bwMode="auto">
            <a:xfrm flipV="1">
              <a:off x="249" y="1727"/>
              <a:ext cx="227" cy="63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179388" y="1125538"/>
            <a:ext cx="2447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tx1"/>
                </a:solidFill>
              </a:rPr>
              <a:t>(</a:t>
            </a:r>
            <a:r>
              <a:rPr lang="en-GB" altLang="en-US" sz="1200">
                <a:solidFill>
                  <a:srgbClr val="FF0000"/>
                </a:solidFill>
              </a:rPr>
              <a:t>CCD </a:t>
            </a:r>
            <a:r>
              <a:rPr lang="en-GB" altLang="en-US" sz="1200">
                <a:solidFill>
                  <a:schemeClr val="tx1"/>
                </a:solidFill>
              </a:rPr>
              <a:t>= </a:t>
            </a:r>
            <a:r>
              <a:rPr lang="en-GB" altLang="en-US" sz="1200">
                <a:solidFill>
                  <a:srgbClr val="FF0000"/>
                </a:solidFill>
              </a:rPr>
              <a:t>C</a:t>
            </a:r>
            <a:r>
              <a:rPr lang="en-GB" altLang="en-US" sz="1200">
                <a:solidFill>
                  <a:schemeClr val="tx1"/>
                </a:solidFill>
              </a:rPr>
              <a:t>harged </a:t>
            </a:r>
            <a:r>
              <a:rPr lang="en-GB" altLang="en-US" sz="1200">
                <a:solidFill>
                  <a:srgbClr val="FF0000"/>
                </a:solidFill>
              </a:rPr>
              <a:t>C</a:t>
            </a:r>
            <a:r>
              <a:rPr lang="en-GB" altLang="en-US" sz="1200">
                <a:solidFill>
                  <a:schemeClr val="tx1"/>
                </a:solidFill>
              </a:rPr>
              <a:t>oupled </a:t>
            </a:r>
            <a:r>
              <a:rPr lang="en-GB" altLang="en-US" sz="1200">
                <a:solidFill>
                  <a:srgbClr val="FF0000"/>
                </a:solidFill>
              </a:rPr>
              <a:t>D</a:t>
            </a:r>
            <a:r>
              <a:rPr lang="en-GB" altLang="en-US" sz="1200">
                <a:solidFill>
                  <a:schemeClr val="tx1"/>
                </a:solidFill>
              </a:rPr>
              <a:t>evice)</a:t>
            </a:r>
          </a:p>
        </p:txBody>
      </p:sp>
      <p:sp>
        <p:nvSpPr>
          <p:cNvPr id="28680" name="Text Box 11"/>
          <p:cNvSpPr txBox="1">
            <a:spLocks noChangeArrowheads="1"/>
          </p:cNvSpPr>
          <p:nvPr/>
        </p:nvSpPr>
        <p:spPr bwMode="auto">
          <a:xfrm>
            <a:off x="34925" y="4076700"/>
            <a:ext cx="2665413" cy="24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2550" indent="-825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30000"/>
              </a:spcAft>
              <a:buFontTx/>
              <a:buChar char="-"/>
            </a:pPr>
            <a:r>
              <a:rPr lang="en-GB" altLang="en-US" sz="1400" dirty="0">
                <a:solidFill>
                  <a:schemeClr val="tx1"/>
                </a:solidFill>
              </a:rPr>
              <a:t>C</a:t>
            </a:r>
            <a:r>
              <a:rPr lang="en-GB" altLang="en-US" sz="1400" dirty="0" smtClean="0">
                <a:solidFill>
                  <a:schemeClr val="tx1"/>
                </a:solidFill>
              </a:rPr>
              <a:t>harge </a:t>
            </a:r>
            <a:r>
              <a:rPr lang="en-GB" altLang="en-US" sz="1400" dirty="0">
                <a:solidFill>
                  <a:schemeClr val="tx1"/>
                </a:solidFill>
              </a:rPr>
              <a:t>from </a:t>
            </a:r>
            <a:r>
              <a:rPr lang="en-GB" altLang="en-US" sz="1400" dirty="0"/>
              <a:t>entire</a:t>
            </a:r>
            <a:r>
              <a:rPr lang="en-GB" altLang="en-US" sz="1400" dirty="0">
                <a:solidFill>
                  <a:schemeClr val="tx1"/>
                </a:solidFill>
              </a:rPr>
              <a:t> detector depth stored below electrodes </a:t>
            </a:r>
            <a:r>
              <a:rPr lang="en-GB" altLang="en-US" sz="1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altLang="en-US" sz="1400" dirty="0">
                <a:solidFill>
                  <a:srgbClr val="FF0000"/>
                </a:solidFill>
                <a:sym typeface="Wingdings" pitchFamily="2" charset="2"/>
              </a:rPr>
              <a:t>S</a:t>
            </a:r>
            <a:r>
              <a:rPr lang="en-GB" altLang="en-US" sz="1400" dirty="0" smtClean="0">
                <a:solidFill>
                  <a:srgbClr val="FF0000"/>
                </a:solidFill>
                <a:sym typeface="Wingdings" pitchFamily="2" charset="2"/>
              </a:rPr>
              <a:t>ensitive </a:t>
            </a:r>
            <a:r>
              <a:rPr lang="en-GB" altLang="en-US" sz="1400" dirty="0">
                <a:solidFill>
                  <a:srgbClr val="FF0000"/>
                </a:solidFill>
                <a:sym typeface="Wingdings" pitchFamily="2" charset="2"/>
              </a:rPr>
              <a:t>to </a:t>
            </a:r>
            <a:r>
              <a:rPr lang="en-GB" altLang="en-US" sz="1400" u="sng" dirty="0">
                <a:solidFill>
                  <a:srgbClr val="FF0000"/>
                </a:solidFill>
                <a:sym typeface="Wingdings" pitchFamily="2" charset="2"/>
              </a:rPr>
              <a:t>high E</a:t>
            </a:r>
            <a:r>
              <a:rPr lang="en-GB" altLang="en-US" sz="1400" dirty="0">
                <a:solidFill>
                  <a:srgbClr val="FF0000"/>
                </a:solidFill>
                <a:sym typeface="Wingdings" pitchFamily="2" charset="2"/>
              </a:rPr>
              <a:t> X-rays</a:t>
            </a:r>
            <a:endParaRPr lang="en-GB" altLang="en-US" sz="1400" dirty="0">
              <a:solidFill>
                <a:srgbClr val="FF0000"/>
              </a:solidFill>
            </a:endParaRPr>
          </a:p>
          <a:p>
            <a:pPr eaLnBrk="1" hangingPunct="1">
              <a:spcAft>
                <a:spcPct val="30000"/>
              </a:spcAft>
              <a:buFontTx/>
              <a:buChar char="-"/>
            </a:pPr>
            <a:r>
              <a:rPr lang="en-GB" altLang="en-US" sz="1400" dirty="0">
                <a:solidFill>
                  <a:schemeClr val="tx1"/>
                </a:solidFill>
                <a:sym typeface="Wingdings" pitchFamily="2" charset="2"/>
              </a:rPr>
              <a:t>T</a:t>
            </a:r>
            <a:r>
              <a:rPr lang="en-GB" altLang="en-US" sz="1400" dirty="0" smtClean="0">
                <a:solidFill>
                  <a:schemeClr val="tx1"/>
                </a:solidFill>
                <a:sym typeface="Wingdings" pitchFamily="2" charset="2"/>
              </a:rPr>
              <a:t>hin </a:t>
            </a:r>
            <a:r>
              <a:rPr lang="en-GB" altLang="en-US" sz="1400" dirty="0">
                <a:solidFill>
                  <a:schemeClr val="tx1"/>
                </a:solidFill>
                <a:sym typeface="Wingdings" pitchFamily="2" charset="2"/>
              </a:rPr>
              <a:t>back contact + low noise            </a:t>
            </a:r>
            <a:r>
              <a:rPr lang="en-GB" altLang="en-US" sz="1400" dirty="0">
                <a:solidFill>
                  <a:srgbClr val="FF0000"/>
                </a:solidFill>
                <a:sym typeface="Wingdings" pitchFamily="2" charset="2"/>
              </a:rPr>
              <a:t>S</a:t>
            </a:r>
            <a:r>
              <a:rPr lang="en-GB" altLang="en-US" sz="1400" dirty="0" smtClean="0">
                <a:solidFill>
                  <a:srgbClr val="FF0000"/>
                </a:solidFill>
                <a:sym typeface="Wingdings" pitchFamily="2" charset="2"/>
              </a:rPr>
              <a:t>ensitive </a:t>
            </a:r>
            <a:r>
              <a:rPr lang="en-GB" altLang="en-US" sz="1400" dirty="0">
                <a:solidFill>
                  <a:srgbClr val="FF0000"/>
                </a:solidFill>
                <a:sym typeface="Wingdings" pitchFamily="2" charset="2"/>
              </a:rPr>
              <a:t>to </a:t>
            </a:r>
            <a:r>
              <a:rPr lang="en-GB" altLang="en-US" sz="1400" u="sng" dirty="0">
                <a:solidFill>
                  <a:srgbClr val="FF0000"/>
                </a:solidFill>
                <a:sym typeface="Wingdings" pitchFamily="2" charset="2"/>
              </a:rPr>
              <a:t>low E</a:t>
            </a:r>
            <a:r>
              <a:rPr lang="en-GB" altLang="en-US" sz="1400" dirty="0">
                <a:solidFill>
                  <a:srgbClr val="FF0000"/>
                </a:solidFill>
                <a:sym typeface="Wingdings" pitchFamily="2" charset="2"/>
              </a:rPr>
              <a:t> X-rays</a:t>
            </a:r>
            <a:r>
              <a:rPr lang="en-GB" altLang="en-US" sz="1000" dirty="0"/>
              <a:t> </a:t>
            </a:r>
            <a:r>
              <a:rPr lang="en-GB" altLang="en-US" sz="1400" dirty="0">
                <a:solidFill>
                  <a:schemeClr val="tx1"/>
                </a:solidFill>
              </a:rPr>
              <a:t>C</a:t>
            </a:r>
            <a:r>
              <a:rPr lang="en-GB" altLang="en-US" sz="1400" dirty="0" smtClean="0">
                <a:solidFill>
                  <a:schemeClr val="tx1"/>
                </a:solidFill>
              </a:rPr>
              <a:t>locking </a:t>
            </a:r>
            <a:r>
              <a:rPr lang="en-GB" altLang="en-US" sz="1400" dirty="0">
                <a:solidFill>
                  <a:schemeClr val="tx1"/>
                </a:solidFill>
              </a:rPr>
              <a:t>of shift-registers </a:t>
            </a:r>
            <a:r>
              <a:rPr lang="en-GB" altLang="en-US" sz="1400" dirty="0">
                <a:solidFill>
                  <a:schemeClr val="tx1"/>
                </a:solidFill>
                <a:sym typeface="Wingdings" pitchFamily="2" charset="2"/>
              </a:rPr>
              <a:t> transfer charge to anodes  of low capacitance = </a:t>
            </a:r>
            <a:r>
              <a:rPr lang="en-GB" altLang="en-US" sz="1400" dirty="0">
                <a:solidFill>
                  <a:srgbClr val="FF0000"/>
                </a:solidFill>
                <a:sym typeface="Wingdings" pitchFamily="2" charset="2"/>
              </a:rPr>
              <a:t>low noise</a:t>
            </a:r>
            <a:r>
              <a:rPr lang="en-GB" altLang="en-US" sz="1400" dirty="0">
                <a:solidFill>
                  <a:schemeClr val="tx1"/>
                </a:solidFill>
                <a:sym typeface="Wingdings" pitchFamily="2" charset="2"/>
              </a:rPr>
              <a:t> (at close to ambient temperature)</a:t>
            </a:r>
            <a:endParaRPr lang="en-GB" altLang="en-US" sz="1400" dirty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/>
            <a:r>
              <a:rPr lang="en-GB" altLang="en-US" sz="1600" dirty="0">
                <a:solidFill>
                  <a:srgbClr val="3333FF"/>
                </a:solidFill>
                <a:sym typeface="Wingdings" pitchFamily="2" charset="2"/>
              </a:rPr>
              <a:t>   </a:t>
            </a:r>
            <a:r>
              <a:rPr lang="en-GB" altLang="en-US" sz="1600" dirty="0" smtClean="0">
                <a:solidFill>
                  <a:srgbClr val="3333FF"/>
                </a:solidFill>
                <a:sym typeface="Wingdings" pitchFamily="2" charset="2"/>
              </a:rPr>
              <a:t>Superior </a:t>
            </a:r>
            <a:r>
              <a:rPr lang="en-GB" altLang="en-US" sz="1600" dirty="0">
                <a:solidFill>
                  <a:srgbClr val="3333FF"/>
                </a:solidFill>
                <a:sym typeface="Wingdings" pitchFamily="2" charset="2"/>
              </a:rPr>
              <a:t>performance</a:t>
            </a:r>
          </a:p>
        </p:txBody>
      </p:sp>
      <p:sp>
        <p:nvSpPr>
          <p:cNvPr id="28681" name="Rectangle 13"/>
          <p:cNvSpPr>
            <a:spLocks noChangeArrowheads="1"/>
          </p:cNvSpPr>
          <p:nvPr/>
        </p:nvSpPr>
        <p:spPr bwMode="auto">
          <a:xfrm>
            <a:off x="88900" y="6148388"/>
            <a:ext cx="2466876" cy="28892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2" name="Text Box 8"/>
          <p:cNvSpPr txBox="1">
            <a:spLocks noChangeArrowheads="1"/>
          </p:cNvSpPr>
          <p:nvPr/>
        </p:nvSpPr>
        <p:spPr bwMode="auto">
          <a:xfrm>
            <a:off x="684213" y="3213100"/>
            <a:ext cx="12874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/>
              <a:t>particle or X-ray</a:t>
            </a:r>
          </a:p>
        </p:txBody>
      </p:sp>
      <p:sp>
        <p:nvSpPr>
          <p:cNvPr id="28683" name="Rectangle 15"/>
          <p:cNvSpPr>
            <a:spLocks noChangeArrowheads="1"/>
          </p:cNvSpPr>
          <p:nvPr/>
        </p:nvSpPr>
        <p:spPr bwMode="auto">
          <a:xfrm>
            <a:off x="55563" y="908050"/>
            <a:ext cx="2627312" cy="5761038"/>
          </a:xfrm>
          <a:prstGeom prst="rect">
            <a:avLst/>
          </a:prstGeom>
          <a:noFill/>
          <a:ln w="9525" algn="ctr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8684" name="Group 18"/>
          <p:cNvGrpSpPr>
            <a:grpSpLocks/>
          </p:cNvGrpSpPr>
          <p:nvPr/>
        </p:nvGrpSpPr>
        <p:grpSpPr bwMode="auto">
          <a:xfrm>
            <a:off x="2686050" y="981075"/>
            <a:ext cx="3433763" cy="5616575"/>
            <a:chOff x="1734" y="618"/>
            <a:chExt cx="2163" cy="3538"/>
          </a:xfrm>
        </p:grpSpPr>
        <p:pic>
          <p:nvPicPr>
            <p:cNvPr id="28690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4" y="845"/>
              <a:ext cx="2163" cy="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91" name="Text Box 16"/>
            <p:cNvSpPr txBox="1">
              <a:spLocks noChangeArrowheads="1"/>
            </p:cNvSpPr>
            <p:nvPr/>
          </p:nvSpPr>
          <p:spPr bwMode="auto">
            <a:xfrm>
              <a:off x="2010" y="618"/>
              <a:ext cx="14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400">
                  <a:solidFill>
                    <a:schemeClr val="tx1"/>
                  </a:solidFill>
                </a:rPr>
                <a:t>XMM-Newton observatory</a:t>
              </a:r>
            </a:p>
          </p:txBody>
        </p:sp>
      </p:grpSp>
      <p:pic>
        <p:nvPicPr>
          <p:cNvPr id="2868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392238"/>
            <a:ext cx="3151188" cy="448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6" name="Rectangle 19"/>
          <p:cNvSpPr>
            <a:spLocks noChangeArrowheads="1"/>
          </p:cNvSpPr>
          <p:nvPr/>
        </p:nvSpPr>
        <p:spPr bwMode="auto">
          <a:xfrm>
            <a:off x="2689225" y="908050"/>
            <a:ext cx="3311525" cy="5761038"/>
          </a:xfrm>
          <a:prstGeom prst="rect">
            <a:avLst/>
          </a:prstGeom>
          <a:noFill/>
          <a:ln w="9525" algn="ctr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7" name="Text Box 23"/>
          <p:cNvSpPr txBox="1">
            <a:spLocks noChangeArrowheads="1"/>
          </p:cNvSpPr>
          <p:nvPr/>
        </p:nvSpPr>
        <p:spPr bwMode="auto">
          <a:xfrm>
            <a:off x="6227763" y="981075"/>
            <a:ext cx="2592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400">
                <a:solidFill>
                  <a:schemeClr val="tx1"/>
                </a:solidFill>
                <a:sym typeface="Wingdings" pitchFamily="2" charset="2"/>
              </a:rPr>
              <a:t>  deep </a:t>
            </a:r>
            <a:r>
              <a:rPr lang="en-GB" altLang="en-US" sz="1400">
                <a:solidFill>
                  <a:schemeClr val="tx1"/>
                </a:solidFill>
              </a:rPr>
              <a:t>X-ray sky</a:t>
            </a:r>
          </a:p>
        </p:txBody>
      </p:sp>
      <p:sp>
        <p:nvSpPr>
          <p:cNvPr id="28688" name="Text Box 25"/>
          <p:cNvSpPr txBox="1">
            <a:spLocks noChangeArrowheads="1"/>
          </p:cNvSpPr>
          <p:nvPr/>
        </p:nvSpPr>
        <p:spPr bwMode="auto">
          <a:xfrm>
            <a:off x="6011863" y="5821363"/>
            <a:ext cx="3132137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400">
                <a:solidFill>
                  <a:srgbClr val="FF0000"/>
                </a:solidFill>
              </a:rPr>
              <a:t>deep X-ray sky: 10</a:t>
            </a:r>
            <a:r>
              <a:rPr lang="en-GB" altLang="en-US" sz="1400" baseline="30000">
                <a:solidFill>
                  <a:srgbClr val="FF0000"/>
                </a:solidFill>
              </a:rPr>
              <a:t>6 </a:t>
            </a:r>
            <a:r>
              <a:rPr lang="en-GB" altLang="en-US" sz="1400">
                <a:solidFill>
                  <a:srgbClr val="FF0000"/>
                </a:solidFill>
              </a:rPr>
              <a:t>sec observation </a:t>
            </a:r>
            <a:r>
              <a:rPr lang="en-GB" altLang="en-US" sz="1200">
                <a:solidFill>
                  <a:schemeClr val="tx1"/>
                </a:solidFill>
              </a:rPr>
              <a:t> </a:t>
            </a:r>
            <a:r>
              <a:rPr lang="en-GB" altLang="en-US" sz="120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GB" altLang="en-US" sz="1200">
                <a:solidFill>
                  <a:schemeClr val="tx1"/>
                </a:solidFill>
              </a:rPr>
              <a:t>  - distant galaxies with massive black holes</a:t>
            </a:r>
          </a:p>
          <a:p>
            <a:pPr eaLnBrk="1" hangingPunct="1">
              <a:buFontTx/>
              <a:buChar char="-"/>
            </a:pPr>
            <a:r>
              <a:rPr lang="en-GB" altLang="en-US" sz="1200">
                <a:solidFill>
                  <a:schemeClr val="tx1"/>
                </a:solidFill>
              </a:rPr>
              <a:t>“</a:t>
            </a:r>
            <a:r>
              <a:rPr lang="en-GB" altLang="en-US" sz="1200">
                <a:solidFill>
                  <a:srgbClr val="3333FF"/>
                </a:solidFill>
              </a:rPr>
              <a:t>colours</a:t>
            </a:r>
            <a:r>
              <a:rPr lang="en-GB" altLang="en-US" sz="1200">
                <a:solidFill>
                  <a:schemeClr val="tx1"/>
                </a:solidFill>
              </a:rPr>
              <a:t>” </a:t>
            </a:r>
            <a:r>
              <a:rPr lang="en-GB" altLang="en-US" sz="1200">
                <a:solidFill>
                  <a:schemeClr val="tx1"/>
                </a:solidFill>
                <a:sym typeface="Wingdings" pitchFamily="2" charset="2"/>
              </a:rPr>
              <a:t> info on black holes + surround.</a:t>
            </a:r>
          </a:p>
          <a:p>
            <a:pPr eaLnBrk="1" hangingPunct="1">
              <a:buFontTx/>
              <a:buChar char="-"/>
            </a:pPr>
            <a:r>
              <a:rPr lang="en-GB" altLang="en-US" sz="1200">
                <a:solidFill>
                  <a:schemeClr val="tx1"/>
                </a:solidFill>
              </a:rPr>
              <a:t> most “blue objects” XMM-N. discoveries</a:t>
            </a:r>
          </a:p>
        </p:txBody>
      </p:sp>
      <p:sp>
        <p:nvSpPr>
          <p:cNvPr id="28689" name="Rectangle 26"/>
          <p:cNvSpPr>
            <a:spLocks noChangeArrowheads="1"/>
          </p:cNvSpPr>
          <p:nvPr/>
        </p:nvSpPr>
        <p:spPr bwMode="auto">
          <a:xfrm>
            <a:off x="6011863" y="908050"/>
            <a:ext cx="3132137" cy="5761038"/>
          </a:xfrm>
          <a:prstGeom prst="rect">
            <a:avLst/>
          </a:prstGeom>
          <a:noFill/>
          <a:ln w="9525" algn="ctr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DE53A48-ADDE-4F20-A929-FF5EB3BEDA38}" type="slidenum">
              <a:rPr lang="en-GB" altLang="en-US" sz="1000" smtClean="0"/>
              <a:pPr eaLnBrk="1" hangingPunct="1"/>
              <a:t>29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128588" y="48260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>
                <a:solidFill>
                  <a:srgbClr val="FF0000"/>
                </a:solidFill>
              </a:rPr>
              <a:t>Fully depleted CCDs for X-ray science: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400" dirty="0">
                <a:solidFill>
                  <a:schemeClr val="tx1"/>
                </a:solidFill>
              </a:rPr>
              <a:t>view of chemical composition </a:t>
            </a:r>
            <a:r>
              <a:rPr lang="en-GB" altLang="en-US" sz="1400" dirty="0" smtClean="0">
                <a:solidFill>
                  <a:schemeClr val="tx1"/>
                </a:solidFill>
              </a:rPr>
              <a:t>of </a:t>
            </a:r>
            <a:r>
              <a:rPr lang="en-GB" altLang="en-US" sz="1400" dirty="0" err="1">
                <a:solidFill>
                  <a:schemeClr val="tx1"/>
                </a:solidFill>
              </a:rPr>
              <a:t>Tycho</a:t>
            </a:r>
            <a:r>
              <a:rPr lang="en-GB" altLang="en-US" sz="1400" dirty="0">
                <a:solidFill>
                  <a:schemeClr val="tx1"/>
                </a:solidFill>
              </a:rPr>
              <a:t> supernova remnant</a:t>
            </a:r>
            <a:endParaRPr lang="en-US" altLang="en-US" sz="1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6913562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347864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Silicon </a:t>
            </a:r>
            <a:r>
              <a:rPr lang="en-GB" altLang="en-US" sz="1200" dirty="0"/>
              <a:t>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BFA241D-9387-42EF-A79B-B656F51B41B1}" type="slidenum">
              <a:rPr lang="en-GB" altLang="en-US" sz="1000"/>
              <a:pPr eaLnBrk="1" hangingPunct="1"/>
              <a:t>3</a:t>
            </a:fld>
            <a:r>
              <a:rPr lang="en-GB" altLang="en-US" sz="1000"/>
              <a:t>/31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982663"/>
            <a:ext cx="3836987" cy="58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8588" y="55880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HYBUC</a:t>
            </a:r>
            <a:r>
              <a:rPr lang="en-GB" altLang="en-US" sz="1800" dirty="0">
                <a:solidFill>
                  <a:srgbClr val="FF0000"/>
                </a:solidFill>
              </a:rPr>
              <a:t>: </a:t>
            </a:r>
            <a:r>
              <a:rPr lang="en-GB" altLang="en-US" sz="1600" dirty="0">
                <a:solidFill>
                  <a:srgbClr val="FF0000"/>
                </a:solidFill>
              </a:rPr>
              <a:t>Hyperon bubble chamber</a:t>
            </a:r>
            <a:r>
              <a:rPr lang="en-GB" altLang="en-US" sz="1600" dirty="0"/>
              <a:t> - MPI-</a:t>
            </a:r>
            <a:r>
              <a:rPr lang="en-GB" altLang="en-US" sz="1600" dirty="0" err="1"/>
              <a:t>München</a:t>
            </a:r>
            <a:r>
              <a:rPr lang="en-GB" altLang="en-US" sz="1600" dirty="0"/>
              <a:t>, Vanderbilt-University</a:t>
            </a:r>
            <a:r>
              <a:rPr lang="en-GB" altLang="en-US" sz="1600" dirty="0">
                <a:sym typeface="Wingdings" pitchFamily="2" charset="2"/>
              </a:rPr>
              <a:t>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(1970-1973)</a:t>
            </a:r>
            <a:r>
              <a:rPr lang="en-US" altLang="en-US" sz="1600" dirty="0">
                <a:cs typeface="Times New Roman" pitchFamily="18" charset="0"/>
              </a:rPr>
              <a:t> 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2987824" y="92075"/>
            <a:ext cx="330978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HYBUC </a:t>
            </a:r>
            <a:r>
              <a:rPr lang="en-GB" altLang="en-US" sz="1200" dirty="0"/>
              <a:t>– dedicated hyperon bubble chamber 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34925" y="881063"/>
            <a:ext cx="5041131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indent="-101600"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de-DE" altLang="en-US" sz="1800" dirty="0" err="1"/>
              <a:t>Physics</a:t>
            </a:r>
            <a:r>
              <a:rPr lang="de-DE" altLang="en-US" sz="1800" dirty="0"/>
              <a:t>: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magnetic moment </a:t>
            </a:r>
            <a:r>
              <a:rPr lang="en-GB" altLang="en-US" sz="1600" dirty="0" err="1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altLang="en-US" sz="1600" baseline="-25000" dirty="0" err="1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GB" altLang="en-US" sz="1600" dirty="0">
                <a:solidFill>
                  <a:schemeClr val="tx1"/>
                </a:solidFill>
              </a:rPr>
              <a:t> of </a:t>
            </a:r>
            <a:r>
              <a:rPr lang="en-GB" altLang="en-US" sz="1600" dirty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GB" altLang="en-US" sz="1600" baseline="30000" dirty="0">
                <a:solidFill>
                  <a:schemeClr val="tx1"/>
                </a:solidFill>
              </a:rPr>
              <a:t>+</a:t>
            </a:r>
            <a:r>
              <a:rPr lang="en-GB" altLang="en-US" sz="1600" dirty="0">
                <a:solidFill>
                  <a:schemeClr val="tx1"/>
                </a:solidFill>
              </a:rPr>
              <a:t> (</a:t>
            </a:r>
            <a:r>
              <a:rPr lang="en-GB" altLang="en-US" sz="1600" i="1" dirty="0" err="1">
                <a:solidFill>
                  <a:schemeClr val="tx1"/>
                </a:solidFill>
              </a:rPr>
              <a:t>uus</a:t>
            </a:r>
            <a:r>
              <a:rPr lang="en-GB" altLang="en-US" sz="1600" dirty="0">
                <a:solidFill>
                  <a:schemeClr val="tx1"/>
                </a:solidFill>
              </a:rPr>
              <a:t>)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 does    	simple quark-model describe structure of baryons ?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ym typeface="Wingdings" pitchFamily="2" charset="2"/>
              </a:rPr>
              <a:t> Method: 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 K</a:t>
            </a:r>
            <a:r>
              <a:rPr lang="en-GB" altLang="en-US" sz="1600" baseline="30000" dirty="0">
                <a:solidFill>
                  <a:srgbClr val="FF0000"/>
                </a:solidFill>
                <a:sym typeface="Wingdings" pitchFamily="2" charset="2"/>
              </a:rPr>
              <a:t>-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p 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altLang="en-US" sz="16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GB" altLang="en-US" sz="1600" baseline="30000" dirty="0" smtClean="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 + </a:t>
            </a:r>
            <a:r>
              <a:rPr lang="en-GB" altLang="en-US" sz="16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GB" altLang="en-US" sz="1600" baseline="30000" dirty="0">
                <a:solidFill>
                  <a:srgbClr val="FF0000"/>
                </a:solidFill>
                <a:sym typeface="Wingdings" pitchFamily="2" charset="2"/>
              </a:rPr>
              <a:t>+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GB" altLang="en-US" sz="1600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↑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)</a:t>
            </a:r>
            <a:r>
              <a:rPr lang="en-GB" altLang="en-US" sz="1600" baseline="30000" dirty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 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p </a:t>
            </a:r>
            <a:r>
              <a:rPr lang="en-GB" altLang="en-US" sz="1600" dirty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GB" altLang="en-US" sz="1600" baseline="30000" dirty="0">
                <a:solidFill>
                  <a:srgbClr val="FF0000"/>
                </a:solidFill>
                <a:sym typeface="Wingdings" pitchFamily="2" charset="2"/>
              </a:rPr>
              <a:t>0			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           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	</a:t>
            </a:r>
            <a:r>
              <a:rPr lang="en-GB" altLang="en-US" sz="1600" dirty="0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GB" altLang="en-US" sz="1600" baseline="30000" dirty="0">
                <a:solidFill>
                  <a:schemeClr val="tx1"/>
                </a:solidFill>
                <a:sym typeface="Wingdings" pitchFamily="2" charset="2"/>
              </a:rPr>
              <a:t>+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  <a:sym typeface="Wingdings" pitchFamily="2" charset="2"/>
              </a:rPr>
              <a:t>precesses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in B-field; decay (10</a:t>
            </a:r>
            <a:r>
              <a:rPr lang="en-GB" altLang="en-US" sz="1600" baseline="30000" dirty="0">
                <a:solidFill>
                  <a:schemeClr val="tx1"/>
                </a:solidFill>
                <a:sym typeface="Wingdings" pitchFamily="2" charset="2"/>
              </a:rPr>
              <a:t>-10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s) measures </a:t>
            </a:r>
            <a:r>
              <a:rPr lang="en-GB" altLang="en-US" sz="1600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altLang="en-US" sz="1600" baseline="-25000" dirty="0" err="1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ct val="25000"/>
              </a:spcAft>
            </a:pPr>
            <a:r>
              <a:rPr lang="en-GB" altLang="en-US" sz="1600" dirty="0" smtClean="0">
                <a:sym typeface="Wingdings" pitchFamily="2" charset="2"/>
              </a:rPr>
              <a:t>Challenges</a:t>
            </a:r>
            <a:r>
              <a:rPr lang="en-GB" altLang="en-US" sz="1600" dirty="0">
                <a:sym typeface="Wingdings" pitchFamily="2" charset="2"/>
              </a:rPr>
              <a:t>: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11.5 Tesla field !									high statistics: (2 Mio. pictures  70 000 </a:t>
            </a:r>
            <a:r>
              <a:rPr lang="en-GB" altLang="en-US" sz="1600" dirty="0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GB" altLang="en-US" sz="1600" baseline="30000" dirty="0">
                <a:solidFill>
                  <a:schemeClr val="tx1"/>
                </a:solidFill>
                <a:sym typeface="Wingdings" pitchFamily="2" charset="2"/>
              </a:rPr>
              <a:t>+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-decays)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altLang="en-US" sz="1600" dirty="0">
                <a:sym typeface="Wingdings" pitchFamily="2" charset="2"/>
              </a:rPr>
              <a:t>Results: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10 physics publications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H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ighlight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: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GB" altLang="en-US" sz="1600" baseline="-25000" dirty="0" err="1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 = (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2.30 </a:t>
            </a:r>
            <a:r>
              <a:rPr lang="en-US" altLang="en-US" sz="1600" dirty="0" smtClean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± 0.14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) </a:t>
            </a:r>
            <a:r>
              <a:rPr lang="en-GB" altLang="en-US" sz="1600" dirty="0" err="1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GB" altLang="en-US" sz="1600" baseline="-25000" dirty="0" err="1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: an impressive early 	confirmation of the simple quark model and a very 	beautiful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experiment ! 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1619250" y="2349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5343525" y="5681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08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9363"/>
            <a:ext cx="4319588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3203575" y="6237288"/>
            <a:ext cx="140493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</a:rPr>
              <a:t>the „typical“ event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2103438" y="5705475"/>
            <a:ext cx="354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en-US" sz="1400">
                <a:latin typeface="Symbol" pitchFamily="18" charset="2"/>
              </a:rPr>
              <a:t>S</a:t>
            </a:r>
            <a:r>
              <a:rPr lang="de-DE" altLang="en-US" sz="1400" baseline="30000"/>
              <a:t>+</a:t>
            </a:r>
            <a:endParaRPr lang="en-GB" altLang="en-US" sz="1400"/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1692275" y="6000750"/>
            <a:ext cx="360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en-US" sz="1400"/>
              <a:t>K</a:t>
            </a:r>
            <a:r>
              <a:rPr lang="de-DE" altLang="en-US" sz="1400" baseline="30000"/>
              <a:t>-</a:t>
            </a:r>
            <a:endParaRPr lang="en-GB" altLang="en-US" sz="1400"/>
          </a:p>
        </p:txBody>
      </p:sp>
      <p:sp>
        <p:nvSpPr>
          <p:cNvPr id="3085" name="Text Box 15"/>
          <p:cNvSpPr txBox="1">
            <a:spLocks noChangeArrowheads="1"/>
          </p:cNvSpPr>
          <p:nvPr/>
        </p:nvSpPr>
        <p:spPr bwMode="auto">
          <a:xfrm>
            <a:off x="1116013" y="5154613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en-US" sz="1400">
                <a:latin typeface="Symbol" pitchFamily="18" charset="2"/>
              </a:rPr>
              <a:t>p</a:t>
            </a:r>
            <a:r>
              <a:rPr lang="de-DE" altLang="en-US" sz="1400" baseline="30000"/>
              <a:t>-</a:t>
            </a:r>
            <a:endParaRPr lang="en-GB" altLang="en-US" sz="1400"/>
          </a:p>
        </p:txBody>
      </p:sp>
      <p:sp>
        <p:nvSpPr>
          <p:cNvPr id="3086" name="Text Box 16"/>
          <p:cNvSpPr txBox="1">
            <a:spLocks noChangeArrowheads="1"/>
          </p:cNvSpPr>
          <p:nvPr/>
        </p:nvSpPr>
        <p:spPr bwMode="auto">
          <a:xfrm>
            <a:off x="3819525" y="42799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en-US" sz="1400"/>
              <a:t>p</a:t>
            </a:r>
            <a:endParaRPr lang="en-GB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9C788B-E00E-407B-80EC-7A5DB4EB41F2}" type="slidenum">
              <a:rPr lang="en-GB" altLang="en-US" sz="1000" smtClean="0"/>
              <a:pPr eaLnBrk="1" hangingPunct="1"/>
              <a:t>30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28588" y="558800"/>
            <a:ext cx="88360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Since &gt; 50 years: </a:t>
            </a:r>
            <a:r>
              <a:rPr lang="en-GB" altLang="en-US" sz="1800" dirty="0" smtClean="0">
                <a:solidFill>
                  <a:schemeClr val="tx1"/>
                </a:solidFill>
              </a:rPr>
              <a:t>One of the leading labs for improving and developing novel photo-detectors for low-light application in collaboration with industry and research labs</a:t>
            </a:r>
            <a:r>
              <a:rPr lang="en-GB" altLang="en-US" sz="1800" dirty="0" smtClean="0">
                <a:solidFill>
                  <a:srgbClr val="FF0000"/>
                </a:solidFill>
              </a:rPr>
              <a:t> </a:t>
            </a:r>
            <a:endParaRPr lang="en-US" altLang="en-US" sz="1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3134419" y="92075"/>
            <a:ext cx="294974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 Low-light photo detectors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496" y="1052736"/>
            <a:ext cx="17002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Detector types:</a:t>
            </a:r>
            <a:endParaRPr lang="en-US" altLang="en-US" sz="1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450" y="1422350"/>
            <a:ext cx="4417784" cy="1387165"/>
            <a:chOff x="135485" y="1249015"/>
            <a:chExt cx="4628156" cy="1387165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85" y="1556792"/>
              <a:ext cx="4628156" cy="10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737075" y="1249015"/>
              <a:ext cx="3015569" cy="307777"/>
            </a:xfrm>
            <a:prstGeom prst="rect">
              <a:avLst/>
            </a:prstGeom>
            <a:solidFill>
              <a:srgbClr val="E6D71A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tx1"/>
                  </a:solidFill>
                </a:rPr>
                <a:t>“Classical” vacuum photomultipliers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3652" y="2810247"/>
            <a:ext cx="4418582" cy="2031613"/>
            <a:chOff x="1772015" y="2653238"/>
            <a:chExt cx="4418582" cy="2031613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015" y="2653238"/>
              <a:ext cx="2341844" cy="189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103166" y="2653526"/>
              <a:ext cx="2087431" cy="2031325"/>
            </a:xfrm>
            <a:prstGeom prst="rect">
              <a:avLst/>
            </a:prstGeom>
            <a:solidFill>
              <a:srgbClr val="DDDDDD"/>
            </a:solidFill>
          </p:spPr>
          <p:txBody>
            <a:bodyPr wrap="none" rtlCol="0">
              <a:spAutoFit/>
            </a:bodyPr>
            <a:lstStyle/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  <a:p>
              <a:pPr algn="ctr"/>
              <a:endParaRPr lang="en-GB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APD arrays</a:t>
              </a:r>
            </a:p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(avalanche photodiodes)</a:t>
              </a:r>
            </a:p>
            <a:p>
              <a:pPr algn="ctr"/>
              <a:endParaRPr lang="en-GB" sz="1400" dirty="0">
                <a:solidFill>
                  <a:schemeClr val="tx1"/>
                </a:solidFill>
              </a:endParaRPr>
            </a:p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  <a:p>
              <a:pPr algn="ctr"/>
              <a:endParaRPr lang="en-GB" sz="1400" dirty="0">
                <a:solidFill>
                  <a:schemeClr val="tx1"/>
                </a:solidFill>
              </a:endParaRPr>
            </a:p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9699" y="4682455"/>
            <a:ext cx="4377476" cy="1914897"/>
            <a:chOff x="117882" y="4514815"/>
            <a:chExt cx="4377476" cy="1914896"/>
          </a:xfrm>
        </p:grpSpPr>
        <p:grpSp>
          <p:nvGrpSpPr>
            <p:cNvPr id="5" name="Group 4"/>
            <p:cNvGrpSpPr/>
            <p:nvPr/>
          </p:nvGrpSpPr>
          <p:grpSpPr>
            <a:xfrm>
              <a:off x="117882" y="4518085"/>
              <a:ext cx="4377476" cy="1911626"/>
              <a:chOff x="99952" y="4544980"/>
              <a:chExt cx="4377476" cy="1911626"/>
            </a:xfrm>
          </p:grpSpPr>
          <p:pic>
            <p:nvPicPr>
              <p:cNvPr id="25604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952" y="4544980"/>
                <a:ext cx="3267834" cy="1911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455721" y="5715365"/>
                <a:ext cx="2021707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 err="1" smtClean="0">
                    <a:solidFill>
                      <a:schemeClr val="bg1"/>
                    </a:solidFill>
                  </a:rPr>
                  <a:t>SiPMs</a:t>
                </a:r>
                <a:endParaRPr lang="en-GB" sz="14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</a:rPr>
                  <a:t>(silicon </a:t>
                </a:r>
                <a:r>
                  <a:rPr lang="en-GB" sz="1400" dirty="0" err="1" smtClean="0">
                    <a:solidFill>
                      <a:schemeClr val="bg1"/>
                    </a:solidFill>
                  </a:rPr>
                  <a:t>photmultipliers</a:t>
                </a:r>
                <a:r>
                  <a:rPr lang="en-GB" sz="1400" dirty="0">
                    <a:solidFill>
                      <a:schemeClr val="bg1"/>
                    </a:solidFill>
                  </a:rPr>
                  <a:t>)</a:t>
                </a:r>
              </a:p>
              <a:p>
                <a:pPr algn="ctr"/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3141162" y="4514815"/>
              <a:ext cx="1354196" cy="12005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644008" y="1139840"/>
            <a:ext cx="4104456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Major improvements:</a:t>
            </a:r>
            <a:endParaRPr lang="en-GB" altLang="en-US" sz="1600" dirty="0" smtClean="0">
              <a:solidFill>
                <a:srgbClr val="FF0000"/>
              </a:solidFill>
            </a:endParaRPr>
          </a:p>
          <a:p>
            <a:pPr marL="268288" lvl="1" indent="-179388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cs typeface="Times New Roman" pitchFamily="18" charset="0"/>
              </a:rPr>
              <a:t>P</a:t>
            </a:r>
            <a:r>
              <a:rPr lang="en-US" altLang="en-US" sz="1600" dirty="0" smtClean="0">
                <a:solidFill>
                  <a:schemeClr val="tx1"/>
                </a:solidFill>
                <a:cs typeface="Times New Roman" pitchFamily="18" charset="0"/>
              </a:rPr>
              <a:t>hoto-detection efficiency</a:t>
            </a:r>
          </a:p>
          <a:p>
            <a:pPr marL="268288" lvl="1" indent="-179388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cs typeface="Times New Roman" pitchFamily="18" charset="0"/>
              </a:rPr>
              <a:t>W</a:t>
            </a:r>
            <a:r>
              <a:rPr lang="en-US" altLang="en-US" sz="1600" dirty="0" smtClean="0">
                <a:solidFill>
                  <a:schemeClr val="tx1"/>
                </a:solidFill>
                <a:cs typeface="Times New Roman" pitchFamily="18" charset="0"/>
              </a:rPr>
              <a:t>avelength range</a:t>
            </a:r>
          </a:p>
          <a:p>
            <a:pPr marL="268288" lvl="1" indent="-179388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tx1"/>
                </a:solidFill>
                <a:cs typeface="Times New Roman" pitchFamily="18" charset="0"/>
              </a:rPr>
              <a:t>Noise by cross-talk </a:t>
            </a:r>
          </a:p>
          <a:p>
            <a:pPr marL="0" indent="-368300" eaLnBrk="1" hangingPunct="1">
              <a:spcAft>
                <a:spcPts val="300"/>
              </a:spcAft>
            </a:pPr>
            <a:r>
              <a:rPr lang="en-US" altLang="en-US" sz="1600" dirty="0" smtClean="0">
                <a:solidFill>
                  <a:srgbClr val="FF0000"/>
                </a:solidFill>
                <a:cs typeface="Times New Roman" pitchFamily="18" charset="0"/>
              </a:rPr>
              <a:t>Major progress in understanding </a:t>
            </a:r>
            <a:r>
              <a:rPr lang="en-US" altLang="en-US" sz="1600" dirty="0" smtClean="0">
                <a:solidFill>
                  <a:schemeClr val="tx1"/>
                </a:solidFill>
                <a:cs typeface="Times New Roman" pitchFamily="18" charset="0"/>
              </a:rPr>
              <a:t>	  </a:t>
            </a:r>
            <a:r>
              <a:rPr lang="en-US" altLang="en-US" sz="1600" dirty="0" smtClean="0">
                <a:solidFill>
                  <a:schemeClr val="tx1"/>
                </a:solidFill>
                <a:cs typeface="Times New Roman" pitchFamily="18" charset="0"/>
                <a:sym typeface="Wingdings" panose="05000000000000000000" pitchFamily="2" charset="2"/>
              </a:rPr>
              <a:t> Enabling novel applications</a:t>
            </a:r>
            <a:r>
              <a:rPr lang="en-US" altLang="en-US" sz="16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en-US" altLang="en-US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87" y="3025834"/>
            <a:ext cx="4104456" cy="358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5145" y="3059995"/>
            <a:ext cx="3546677" cy="369332"/>
          </a:xfrm>
          <a:prstGeom prst="rect">
            <a:avLst/>
          </a:prstGeom>
          <a:solidFill>
            <a:srgbClr val="F4E6AA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</a:rPr>
              <a:t>1440 pixel </a:t>
            </a:r>
            <a:r>
              <a:rPr lang="en-GB" sz="1800" dirty="0" err="1" smtClean="0">
                <a:solidFill>
                  <a:schemeClr val="tx2"/>
                </a:solidFill>
              </a:rPr>
              <a:t>SiPM</a:t>
            </a:r>
            <a:r>
              <a:rPr lang="en-GB" sz="1800" dirty="0" smtClean="0">
                <a:solidFill>
                  <a:schemeClr val="tx2"/>
                </a:solidFill>
              </a:rPr>
              <a:t> camera “FACT” </a:t>
            </a:r>
            <a:endParaRPr lang="en-GB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9C788B-E00E-407B-80EC-7A5DB4EB41F2}" type="slidenum">
              <a:rPr lang="en-GB" altLang="en-US" sz="1000" smtClean="0"/>
              <a:pPr eaLnBrk="1" hangingPunct="1"/>
              <a:t>31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28589" y="513975"/>
            <a:ext cx="84758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Low-light photodetectors used in Cherenkov </a:t>
            </a:r>
            <a:r>
              <a:rPr lang="en-GB" altLang="en-US" sz="1800" dirty="0">
                <a:solidFill>
                  <a:srgbClr val="FF0000"/>
                </a:solidFill>
              </a:rPr>
              <a:t>telescopes for GeV/</a:t>
            </a:r>
            <a:r>
              <a:rPr lang="en-GB" altLang="en-US" sz="1800" dirty="0" err="1">
                <a:solidFill>
                  <a:srgbClr val="FF0000"/>
                </a:solidFill>
              </a:rPr>
              <a:t>TeV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8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altLang="en-US" sz="1800" dirty="0">
                <a:solidFill>
                  <a:srgbClr val="FF0000"/>
                </a:solidFill>
              </a:rPr>
              <a:t> astronomy</a:t>
            </a:r>
            <a:r>
              <a:rPr lang="en-GB" altLang="en-US" sz="1800" dirty="0"/>
              <a:t>: </a:t>
            </a:r>
            <a:r>
              <a:rPr lang="en-GB" altLang="en-US" sz="1800" dirty="0">
                <a:solidFill>
                  <a:schemeClr val="tx1"/>
                </a:solidFill>
              </a:rPr>
              <a:t>HEGRA </a:t>
            </a:r>
            <a:r>
              <a:rPr lang="en-GB" altLang="en-US" sz="1800" dirty="0">
                <a:solidFill>
                  <a:schemeClr val="tx1"/>
                </a:solidFill>
                <a:sym typeface="Wingdings" pitchFamily="2" charset="2"/>
              </a:rPr>
              <a:t> MAGIC  </a:t>
            </a:r>
            <a:r>
              <a:rPr lang="en-GB" altLang="en-US" sz="1800" dirty="0" smtClean="0">
                <a:solidFill>
                  <a:schemeClr val="tx1"/>
                </a:solidFill>
                <a:sym typeface="Wingdings" pitchFamily="2" charset="2"/>
              </a:rPr>
              <a:t>CTA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altLang="en-US" sz="1800" dirty="0">
                <a:solidFill>
                  <a:srgbClr val="FF0000"/>
                </a:solidFill>
                <a:sym typeface="Wingdings" pitchFamily="2" charset="2"/>
              </a:rPr>
              <a:t>pioneering role of </a:t>
            </a:r>
            <a:r>
              <a:rPr lang="en-GB" altLang="en-US" sz="1800" dirty="0" smtClean="0">
                <a:solidFill>
                  <a:srgbClr val="FF0000"/>
                </a:solidFill>
                <a:sym typeface="Wingdings" pitchFamily="2" charset="2"/>
              </a:rPr>
              <a:t>MPI in this field of research,		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but also with major impact on medical applications, calorimetry, sensing, … </a:t>
            </a:r>
            <a:endParaRPr lang="en-US" altLang="en-US" sz="1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3275856" y="92075"/>
            <a:ext cx="3021757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High </a:t>
            </a:r>
            <a:r>
              <a:rPr lang="en-GB" altLang="en-US" sz="1200" dirty="0"/>
              <a:t>energy </a:t>
            </a:r>
            <a:r>
              <a:rPr lang="en-GB" altLang="en-US" sz="1200" dirty="0">
                <a:latin typeface="Symbol" pitchFamily="18" charset="2"/>
              </a:rPr>
              <a:t>g</a:t>
            </a:r>
            <a:r>
              <a:rPr lang="en-GB" altLang="en-US" sz="1200" dirty="0"/>
              <a:t> -astronomy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6229" y="1484784"/>
            <a:ext cx="7850187" cy="5233988"/>
            <a:chOff x="395288" y="1412776"/>
            <a:chExt cx="7850187" cy="5233988"/>
          </a:xfrm>
        </p:grpSpPr>
        <p:pic>
          <p:nvPicPr>
            <p:cNvPr id="30725" name="Picture 5" descr="magicnight_wagner_fu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412776"/>
              <a:ext cx="7850187" cy="523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7" name="Text Box 7"/>
            <p:cNvSpPr txBox="1">
              <a:spLocks noChangeArrowheads="1"/>
            </p:cNvSpPr>
            <p:nvPr/>
          </p:nvSpPr>
          <p:spPr bwMode="auto">
            <a:xfrm>
              <a:off x="6205538" y="1556792"/>
              <a:ext cx="1963737" cy="63976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200" dirty="0"/>
                <a:t>Calibration and alignment</a:t>
              </a:r>
            </a:p>
            <a:p>
              <a:pPr algn="ctr" eaLnBrk="1" hangingPunct="1"/>
              <a:r>
                <a:rPr lang="en-GB" altLang="en-US" sz="1200" dirty="0"/>
                <a:t>of MAGIC C-telescope at Las Palmas</a:t>
              </a:r>
            </a:p>
          </p:txBody>
        </p:sp>
        <p:sp>
          <p:nvSpPr>
            <p:cNvPr id="30728" name="Text Box 8"/>
            <p:cNvSpPr txBox="1">
              <a:spLocks noChangeArrowheads="1"/>
            </p:cNvSpPr>
            <p:nvPr/>
          </p:nvSpPr>
          <p:spPr bwMode="auto">
            <a:xfrm>
              <a:off x="6072188" y="6093296"/>
              <a:ext cx="2089150" cy="45720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200"/>
                <a:t>17 m telescope </a:t>
              </a:r>
              <a:r>
                <a:rPr lang="en-US" altLang="en-US" sz="1200">
                  <a:cs typeface="Times New Roman" pitchFamily="18" charset="0"/>
                </a:rPr>
                <a:t>Ø</a:t>
              </a:r>
            </a:p>
            <a:p>
              <a:pPr algn="ctr" eaLnBrk="1" hangingPunct="1"/>
              <a:r>
                <a:rPr lang="en-GB" altLang="en-US" sz="1200">
                  <a:latin typeface="Symbol" pitchFamily="18" charset="2"/>
                </a:rPr>
                <a:t>g</a:t>
              </a:r>
              <a:r>
                <a:rPr lang="en-GB" altLang="en-US" sz="1200"/>
                <a:t>-energy threshold ~25 GeV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9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9C788B-E00E-407B-80EC-7A5DB4EB41F2}" type="slidenum">
              <a:rPr lang="en-GB" altLang="en-US" sz="1000" smtClean="0"/>
              <a:pPr eaLnBrk="1" hangingPunct="1"/>
              <a:t>32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3" name="Text Box 2"/>
              <p:cNvSpPr txBox="1">
                <a:spLocks noChangeArrowheads="1"/>
              </p:cNvSpPr>
              <p:nvPr/>
            </p:nvSpPr>
            <p:spPr bwMode="auto">
              <a:xfrm>
                <a:off x="128589" y="504831"/>
                <a:ext cx="8259835" cy="406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tabLst>
                    <a:tab pos="27305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1pPr>
                <a:lvl2pPr marL="800100" indent="-342900" eaLnBrk="0" hangingPunct="0">
                  <a:tabLst>
                    <a:tab pos="27305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2pPr>
                <a:lvl3pPr marL="1257300" indent="-342900" eaLnBrk="0" hangingPunct="0">
                  <a:tabLst>
                    <a:tab pos="27305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3pPr>
                <a:lvl4pPr marL="1714500" indent="-342900" eaLnBrk="0" hangingPunct="0">
                  <a:tabLst>
                    <a:tab pos="27305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4pPr>
                <a:lvl5pPr marL="2171700" indent="-342900" eaLnBrk="0" hangingPunct="0">
                  <a:tabLst>
                    <a:tab pos="27305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5pPr>
                <a:lvl6pPr marL="26289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305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6pPr>
                <a:lvl7pPr marL="30861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305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7pPr>
                <a:lvl8pPr marL="35433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305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8pPr>
                <a:lvl9pPr marL="40005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3050" algn="l"/>
                  </a:tabLs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Aft>
                    <a:spcPct val="25000"/>
                  </a:spcAft>
                </a:pPr>
                <a:r>
                  <a:rPr lang="en-GB" altLang="en-US" sz="1800" dirty="0" smtClean="0">
                    <a:solidFill>
                      <a:srgbClr val="FF0000"/>
                    </a:solidFill>
                  </a:rPr>
                  <a:t>Can one measure a decay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8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altLang="en-US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de-DE" altLang="en-US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de-DE" altLang="en-US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de-DE" altLang="en-US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de-DE" altLang="en-US" sz="18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de-DE" altLang="en-US" sz="1800" b="1" i="1" smtClean="0">
                        <a:solidFill>
                          <a:srgbClr val="FF0000"/>
                        </a:solidFill>
                        <a:latin typeface="Cambria Math"/>
                      </a:rPr>
                      <m:t>𝑶</m:t>
                    </m:r>
                    <m:r>
                      <a:rPr lang="de-DE" altLang="en-US" sz="1800" b="1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de-DE" altLang="en-US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altLang="en-US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e-DE" altLang="en-US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𝟐𝟔</m:t>
                        </m:r>
                      </m:sup>
                    </m:sSup>
                    <m:r>
                      <a:rPr lang="de-DE" altLang="en-US" sz="1800" b="1" i="0" smtClean="0">
                        <a:solidFill>
                          <a:srgbClr val="FF0000"/>
                        </a:solidFill>
                        <a:latin typeface="Cambria Math"/>
                      </a:rPr>
                      <m:t>𝐲𝐫</m:t>
                    </m:r>
                    <m:r>
                      <a:rPr lang="de-DE" altLang="en-US" sz="1800" b="1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altLang="en-US" sz="1800" dirty="0" smtClean="0"/>
                  <a:t> </a:t>
                </a:r>
                <a:r>
                  <a:rPr lang="en-GB" altLang="en-US" sz="1800" dirty="0" smtClean="0">
                    <a:solidFill>
                      <a:srgbClr val="FF0000"/>
                    </a:solidFill>
                  </a:rPr>
                  <a:t>without background ?</a:t>
                </a:r>
              </a:p>
            </p:txBody>
          </p:sp>
        </mc:Choice>
        <mc:Fallback xmlns="">
          <p:sp>
            <p:nvSpPr>
              <p:cNvPr id="3072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589" y="504831"/>
                <a:ext cx="8259835" cy="406778"/>
              </a:xfrm>
              <a:prstGeom prst="rect">
                <a:avLst/>
              </a:prstGeom>
              <a:blipFill rotWithShape="1">
                <a:blip r:embed="rId3"/>
                <a:stretch>
                  <a:fillRect l="-590" t="-4478" b="-164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3275856" y="92075"/>
            <a:ext cx="3021757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GERDA: Neutrino-less double </a:t>
            </a:r>
            <a:r>
              <a:rPr lang="el-GR" altLang="en-US" sz="1200" dirty="0" smtClean="0"/>
              <a:t>β</a:t>
            </a:r>
            <a:r>
              <a:rPr lang="de-DE" altLang="en-US" sz="1200" dirty="0" smtClean="0"/>
              <a:t> </a:t>
            </a:r>
            <a:r>
              <a:rPr lang="de-DE" altLang="en-US" sz="1200" dirty="0" err="1" smtClean="0"/>
              <a:t>decay</a:t>
            </a:r>
            <a:endParaRPr lang="en-GB" altLang="en-US" sz="12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24456"/>
            <a:ext cx="1869629" cy="21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51520" y="6372036"/>
            <a:ext cx="3402763" cy="369332"/>
          </a:xfrm>
          <a:prstGeom prst="rect">
            <a:avLst/>
          </a:prstGeom>
          <a:solidFill>
            <a:srgbClr val="F5FB03"/>
          </a:solidFill>
          <a:ln w="28575">
            <a:solidFill>
              <a:srgbClr val="FF0000"/>
            </a:solidFill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de-DE" altLang="en-US" sz="1800" dirty="0" smtClean="0">
                <a:solidFill>
                  <a:srgbClr val="FF0000"/>
                </a:solidFill>
              </a:rPr>
              <a:t>Yes, </a:t>
            </a:r>
            <a:r>
              <a:rPr lang="de-DE" altLang="en-US" sz="1800" dirty="0" err="1" smtClean="0">
                <a:solidFill>
                  <a:srgbClr val="FF0000"/>
                </a:solidFill>
              </a:rPr>
              <a:t>they</a:t>
            </a:r>
            <a:r>
              <a:rPr lang="de-DE" altLang="en-US" sz="1800" dirty="0" smtClean="0">
                <a:solidFill>
                  <a:srgbClr val="FF0000"/>
                </a:solidFill>
              </a:rPr>
              <a:t> </a:t>
            </a:r>
            <a:r>
              <a:rPr lang="de-DE" altLang="en-US" sz="1800" dirty="0" err="1" smtClean="0">
                <a:solidFill>
                  <a:srgbClr val="FF0000"/>
                </a:solidFill>
              </a:rPr>
              <a:t>can</a:t>
            </a:r>
            <a:r>
              <a:rPr lang="de-DE" altLang="en-US" sz="1800" dirty="0" smtClean="0">
                <a:solidFill>
                  <a:srgbClr val="FF0000"/>
                </a:solidFill>
              </a:rPr>
              <a:t>! (die schaffen das!)</a:t>
            </a:r>
            <a:endParaRPr lang="en-US" altLang="en-US" sz="1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3166" y="915033"/>
            <a:ext cx="4371403" cy="140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marL="268288" lvl="1" indent="-179388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solidFill>
                  <a:schemeClr val="tx1"/>
                </a:solidFill>
              </a:rPr>
              <a:t>Is the neutrino its own anti-particle? 	        </a:t>
            </a:r>
            <a:r>
              <a:rPr lang="en-GB" altLang="en-US" sz="1400" dirty="0" smtClean="0">
                <a:solidFill>
                  <a:srgbClr val="3333FF"/>
                </a:solidFill>
              </a:rPr>
              <a:t>(since &gt; 50 years a most fundamental question!)</a:t>
            </a:r>
          </a:p>
          <a:p>
            <a:pPr marL="268288" lvl="1" indent="-179388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solidFill>
                  <a:schemeClr val="tx1"/>
                </a:solidFill>
              </a:rPr>
              <a:t>Isotopes  with forbidden </a:t>
            </a:r>
            <a:r>
              <a:rPr lang="el-GR" altLang="en-US" sz="1600" dirty="0" smtClean="0">
                <a:solidFill>
                  <a:schemeClr val="tx1"/>
                </a:solidFill>
              </a:rPr>
              <a:t>β</a:t>
            </a:r>
            <a:r>
              <a:rPr lang="de-DE" altLang="en-US" sz="1600" dirty="0" smtClean="0">
                <a:solidFill>
                  <a:schemeClr val="tx1"/>
                </a:solidFill>
              </a:rPr>
              <a:t> </a:t>
            </a:r>
            <a:r>
              <a:rPr lang="de-DE" altLang="en-US" sz="1600" dirty="0" err="1" smtClean="0">
                <a:solidFill>
                  <a:schemeClr val="tx1"/>
                </a:solidFill>
              </a:rPr>
              <a:t>decay</a:t>
            </a:r>
            <a:r>
              <a:rPr lang="de-DE" altLang="en-US" sz="1600" dirty="0" smtClean="0">
                <a:solidFill>
                  <a:schemeClr val="tx1"/>
                </a:solidFill>
              </a:rPr>
              <a:t>: e.g. </a:t>
            </a:r>
            <a:r>
              <a:rPr lang="de-DE" altLang="en-US" sz="1600" baseline="30000" dirty="0" smtClean="0">
                <a:solidFill>
                  <a:schemeClr val="tx1"/>
                </a:solidFill>
              </a:rPr>
              <a:t>76</a:t>
            </a:r>
            <a:r>
              <a:rPr lang="de-DE" altLang="en-US" sz="1600" dirty="0" smtClean="0">
                <a:solidFill>
                  <a:schemeClr val="tx1"/>
                </a:solidFill>
              </a:rPr>
              <a:t>Ge</a:t>
            </a:r>
          </a:p>
          <a:p>
            <a:pPr marL="268288" lvl="1" indent="-179388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en-US" sz="1600" baseline="30000" dirty="0" smtClean="0">
                <a:solidFill>
                  <a:schemeClr val="tx1"/>
                </a:solidFill>
              </a:rPr>
              <a:t>76</a:t>
            </a:r>
            <a:r>
              <a:rPr lang="de-DE" altLang="en-US" sz="1600" dirty="0" smtClean="0">
                <a:solidFill>
                  <a:schemeClr val="tx1"/>
                </a:solidFill>
              </a:rPr>
              <a:t>Ge </a:t>
            </a:r>
            <a:r>
              <a:rPr lang="de-DE" altLang="en-US" sz="1600" dirty="0" err="1" smtClean="0">
                <a:solidFill>
                  <a:schemeClr val="tx1"/>
                </a:solidFill>
              </a:rPr>
              <a:t>enriched</a:t>
            </a:r>
            <a:r>
              <a:rPr lang="de-DE" altLang="en-US" sz="1600" dirty="0" smtClean="0">
                <a:solidFill>
                  <a:schemeClr val="tx1"/>
                </a:solidFill>
              </a:rPr>
              <a:t> </a:t>
            </a:r>
            <a:r>
              <a:rPr lang="de-DE" altLang="en-US" sz="1600" dirty="0" err="1" smtClean="0">
                <a:solidFill>
                  <a:schemeClr val="tx1"/>
                </a:solidFill>
              </a:rPr>
              <a:t>crystals</a:t>
            </a:r>
            <a:r>
              <a:rPr lang="de-DE" altLang="en-US" sz="1600" dirty="0" smtClean="0">
                <a:solidFill>
                  <a:schemeClr val="tx1"/>
                </a:solidFill>
              </a:rPr>
              <a:t> + pulse-</a:t>
            </a:r>
            <a:r>
              <a:rPr lang="de-DE" altLang="en-US" sz="1600" dirty="0" err="1" smtClean="0">
                <a:solidFill>
                  <a:schemeClr val="tx1"/>
                </a:solidFill>
              </a:rPr>
              <a:t>shape</a:t>
            </a:r>
            <a:r>
              <a:rPr lang="de-DE" altLang="en-US" sz="1600" dirty="0" smtClean="0">
                <a:solidFill>
                  <a:schemeClr val="tx1"/>
                </a:solidFill>
              </a:rPr>
              <a:t> </a:t>
            </a:r>
            <a:r>
              <a:rPr lang="de-DE" altLang="en-US" sz="1600" dirty="0" err="1" smtClean="0">
                <a:solidFill>
                  <a:schemeClr val="tx1"/>
                </a:solidFill>
              </a:rPr>
              <a:t>analysis</a:t>
            </a:r>
            <a:endParaRPr lang="de-DE" altLang="en-US" sz="1600" dirty="0">
              <a:solidFill>
                <a:schemeClr val="tx1"/>
              </a:solidFill>
            </a:endParaRPr>
          </a:p>
          <a:p>
            <a:pPr marL="268288" lvl="1" indent="-179388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en-US" sz="1600" dirty="0" smtClean="0">
                <a:solidFill>
                  <a:schemeClr val="tx1"/>
                </a:solidFill>
                <a:cs typeface="Times New Roman" pitchFamily="18" charset="0"/>
              </a:rPr>
              <a:t>Ultra-clean </a:t>
            </a:r>
            <a:r>
              <a:rPr lang="en-US" altLang="en-US" sz="1600" dirty="0" smtClean="0">
                <a:solidFill>
                  <a:schemeClr val="tx1"/>
                </a:solidFill>
                <a:cs typeface="Times New Roman" pitchFamily="18" charset="0"/>
              </a:rPr>
              <a:t>materials</a:t>
            </a:r>
            <a:r>
              <a:rPr lang="de-DE" altLang="en-US" sz="1600" dirty="0" smtClean="0">
                <a:solidFill>
                  <a:schemeClr val="tx1"/>
                </a:solidFill>
                <a:cs typeface="Times New Roman" pitchFamily="18" charset="0"/>
              </a:rPr>
              <a:t> + </a:t>
            </a:r>
            <a:r>
              <a:rPr lang="de-DE" altLang="en-US" sz="1600" dirty="0" err="1" smtClean="0">
                <a:solidFill>
                  <a:schemeClr val="tx1"/>
                </a:solidFill>
                <a:cs typeface="Times New Roman" pitchFamily="18" charset="0"/>
              </a:rPr>
              <a:t>shielding</a:t>
            </a:r>
            <a:r>
              <a:rPr lang="de-DE" altLang="en-US" sz="1600" dirty="0" smtClean="0">
                <a:solidFill>
                  <a:schemeClr val="tx1"/>
                </a:solidFill>
                <a:cs typeface="Times New Roman" pitchFamily="18" charset="0"/>
              </a:rPr>
              <a:t> + </a:t>
            </a:r>
            <a:r>
              <a:rPr lang="de-DE" altLang="en-US" sz="1600" dirty="0" err="1" smtClean="0">
                <a:solidFill>
                  <a:schemeClr val="tx1"/>
                </a:solidFill>
                <a:cs typeface="Times New Roman" pitchFamily="18" charset="0"/>
              </a:rPr>
              <a:t>vetos</a:t>
            </a:r>
            <a:r>
              <a:rPr lang="de-DE" altLang="en-US" sz="1600" dirty="0" smtClean="0">
                <a:solidFill>
                  <a:schemeClr val="tx1"/>
                </a:solidFill>
                <a:cs typeface="Times New Roman" pitchFamily="18" charset="0"/>
              </a:rPr>
              <a:t>   </a:t>
            </a:r>
            <a:endParaRPr lang="en-US" altLang="en-US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95554"/>
            <a:ext cx="53721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5536" y="2312304"/>
            <a:ext cx="2880320" cy="3968970"/>
            <a:chOff x="395536" y="2348880"/>
            <a:chExt cx="2880320" cy="3968970"/>
          </a:xfrm>
          <a:solidFill>
            <a:srgbClr val="DDDDDD"/>
          </a:solidFill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348880"/>
              <a:ext cx="2880320" cy="396897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08388" y="5637993"/>
              <a:ext cx="476412" cy="276999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H</a:t>
              </a:r>
              <a:r>
                <a:rPr lang="en-GB" sz="1200" baseline="-25000" dirty="0" smtClean="0"/>
                <a:t>2</a:t>
              </a:r>
              <a:r>
                <a:rPr lang="en-GB" sz="1200" dirty="0" smtClean="0"/>
                <a:t>O</a:t>
              </a:r>
              <a:endParaRPr lang="en-GB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05006" y="5312241"/>
              <a:ext cx="46679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/>
                <a:t>LAr</a:t>
              </a:r>
              <a:endParaRPr lang="en-GB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9752" y="4304129"/>
              <a:ext cx="373820" cy="276999"/>
            </a:xfrm>
            <a:prstGeom prst="rect">
              <a:avLst/>
            </a:prstGeom>
            <a:solidFill>
              <a:srgbClr val="F5FB03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Ge</a:t>
              </a:r>
              <a:endParaRPr lang="en-GB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832477" y="2387345"/>
                  <a:ext cx="60785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𝝁</m:t>
                      </m:r>
                    </m:oMath>
                  </a14:m>
                  <a:r>
                    <a:rPr lang="en-GB" sz="1200" dirty="0" smtClean="0">
                      <a:solidFill>
                        <a:schemeClr val="tx1"/>
                      </a:solidFill>
                    </a:rPr>
                    <a:t>-veto</a:t>
                  </a:r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2477" y="2387345"/>
                  <a:ext cx="607859" cy="27699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6444208" y="884321"/>
            <a:ext cx="2515476" cy="1824599"/>
            <a:chOff x="6444208" y="884321"/>
            <a:chExt cx="2515476" cy="1824599"/>
          </a:xfrm>
        </p:grpSpPr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161507"/>
              <a:ext cx="2515475" cy="154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444584" y="884321"/>
              <a:ext cx="2515100" cy="276999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ea typeface="Cambria Math"/>
                </a:rPr>
                <a:t>     enriched </a:t>
              </a:r>
              <a:r>
                <a:rPr lang="en-GB" sz="1200" baseline="30000" dirty="0" smtClean="0">
                  <a:solidFill>
                    <a:schemeClr val="tx1"/>
                  </a:solidFill>
                  <a:ea typeface="Cambria Math"/>
                </a:rPr>
                <a:t>76</a:t>
              </a:r>
              <a:r>
                <a:rPr lang="en-GB" sz="1200" dirty="0" smtClean="0">
                  <a:solidFill>
                    <a:schemeClr val="tx1"/>
                  </a:solidFill>
                  <a:ea typeface="Cambria Math"/>
                </a:rPr>
                <a:t>Ge detector                  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3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D455AF4-A9B4-48CC-B219-2326D011F5A5}" type="slidenum">
              <a:rPr lang="en-GB" altLang="en-US" sz="1000" smtClean="0"/>
              <a:pPr eaLnBrk="1" hangingPunct="1"/>
              <a:t>33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28588" y="558800"/>
            <a:ext cx="8836025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endParaRPr lang="en-GB" altLang="en-US" sz="1800" dirty="0">
              <a:solidFill>
                <a:srgbClr val="FF0000"/>
              </a:solidFill>
            </a:endParaRPr>
          </a:p>
          <a:p>
            <a:pPr eaLnBrk="1" hangingPunct="1">
              <a:spcAft>
                <a:spcPct val="25000"/>
              </a:spcAft>
            </a:pPr>
            <a:endParaRPr lang="en-GB" altLang="en-US" sz="1800" dirty="0">
              <a:solidFill>
                <a:srgbClr val="FF0000"/>
              </a:solidFill>
            </a:endParaRPr>
          </a:p>
          <a:p>
            <a:pPr eaLnBrk="1" hangingPunct="1">
              <a:spcAft>
                <a:spcPct val="25000"/>
              </a:spcAft>
            </a:pPr>
            <a:endParaRPr lang="en-GB" altLang="en-US" sz="1800" dirty="0">
              <a:solidFill>
                <a:srgbClr val="FF0000"/>
              </a:solidFill>
            </a:endParaRPr>
          </a:p>
          <a:p>
            <a:pPr eaLnBrk="1" hangingPunct="1">
              <a:spcAft>
                <a:spcPct val="25000"/>
              </a:spcAft>
            </a:pPr>
            <a:endParaRPr lang="en-GB" altLang="en-US" sz="1800" dirty="0">
              <a:solidFill>
                <a:srgbClr val="FF0000"/>
              </a:solidFill>
            </a:endParaRPr>
          </a:p>
          <a:p>
            <a:pPr algn="ctr" eaLnBrk="1" hangingPunct="1">
              <a:spcAft>
                <a:spcPct val="25000"/>
              </a:spcAft>
            </a:pPr>
            <a:r>
              <a:rPr lang="en-GB" altLang="en-US" sz="4800" u="sng" dirty="0" smtClean="0">
                <a:solidFill>
                  <a:srgbClr val="FF0000"/>
                </a:solidFill>
              </a:rPr>
              <a:t>100 </a:t>
            </a:r>
            <a:r>
              <a:rPr lang="en-GB" altLang="en-US" sz="4800" u="sng" dirty="0">
                <a:solidFill>
                  <a:srgbClr val="FF0000"/>
                </a:solidFill>
              </a:rPr>
              <a:t>years</a:t>
            </a:r>
            <a:r>
              <a:rPr lang="en-GB" altLang="en-US" sz="4800" u="sng" dirty="0"/>
              <a:t> </a:t>
            </a:r>
            <a:r>
              <a:rPr lang="en-GB" altLang="en-US" sz="4800" u="sng" dirty="0" smtClean="0"/>
              <a:t>MPI-</a:t>
            </a:r>
            <a:r>
              <a:rPr lang="en-GB" altLang="en-US" sz="4800" u="sng" dirty="0" err="1" smtClean="0"/>
              <a:t>Physik</a:t>
            </a:r>
            <a:r>
              <a:rPr lang="en-GB" altLang="en-US" sz="4800" u="sng" dirty="0" smtClean="0"/>
              <a:t> </a:t>
            </a:r>
            <a:r>
              <a:rPr lang="en-GB" altLang="en-US" sz="4800" dirty="0">
                <a:cs typeface="Times New Roman" pitchFamily="18" charset="0"/>
              </a:rPr>
              <a:t>≡</a:t>
            </a:r>
            <a:r>
              <a:rPr lang="en-GB" altLang="en-US" sz="4800" u="sng" dirty="0"/>
              <a:t> (</a:t>
            </a:r>
            <a:r>
              <a:rPr lang="en-GB" altLang="en-US" sz="4800" u="sng" dirty="0">
                <a:solidFill>
                  <a:srgbClr val="FF0000"/>
                </a:solidFill>
              </a:rPr>
              <a:t>also</a:t>
            </a:r>
            <a:r>
              <a:rPr lang="en-GB" altLang="en-US" sz="4800" u="sng" dirty="0" smtClean="0"/>
              <a:t>) </a:t>
            </a:r>
            <a:endParaRPr lang="en-GB" altLang="en-US" sz="4800" u="sng" dirty="0"/>
          </a:p>
          <a:p>
            <a:pPr algn="ctr" eaLnBrk="1" hangingPunct="1">
              <a:spcAft>
                <a:spcPct val="25000"/>
              </a:spcAft>
            </a:pPr>
            <a:r>
              <a:rPr lang="en-GB" altLang="en-US" sz="4800" u="sng" dirty="0"/>
              <a:t>E</a:t>
            </a:r>
            <a:r>
              <a:rPr lang="en-GB" altLang="en-US" sz="4800" u="sng" dirty="0" smtClean="0"/>
              <a:t>xcellence </a:t>
            </a:r>
            <a:r>
              <a:rPr lang="en-GB" altLang="en-US" sz="4800" u="sng" dirty="0"/>
              <a:t>in </a:t>
            </a:r>
            <a:r>
              <a:rPr lang="en-GB" altLang="en-US" sz="4800" u="sng" dirty="0" smtClean="0"/>
              <a:t>detectors and their use in innovative experiments</a:t>
            </a:r>
            <a:endParaRPr lang="en-GB" altLang="en-US" sz="4800" u="sng" dirty="0"/>
          </a:p>
          <a:p>
            <a:pPr algn="ctr" eaLnBrk="1" hangingPunct="1">
              <a:spcAft>
                <a:spcPct val="25000"/>
              </a:spcAft>
            </a:pPr>
            <a:endParaRPr lang="en-US" altLang="en-US" sz="1600" u="sng" dirty="0"/>
          </a:p>
          <a:p>
            <a:pPr algn="ctr" eaLnBrk="1" hangingPunct="1">
              <a:spcAft>
                <a:spcPct val="25000"/>
              </a:spcAft>
            </a:pPr>
            <a:endParaRPr lang="en-US" altLang="en-US" sz="1600" u="sng" dirty="0"/>
          </a:p>
          <a:p>
            <a:pPr algn="ctr" eaLnBrk="1" hangingPunct="1">
              <a:spcAft>
                <a:spcPct val="25000"/>
              </a:spcAft>
            </a:pPr>
            <a:endParaRPr lang="en-US" altLang="en-US" sz="1600" u="sng" dirty="0"/>
          </a:p>
          <a:p>
            <a:pPr algn="ctr" eaLnBrk="1" hangingPunct="1">
              <a:spcAft>
                <a:spcPct val="25000"/>
              </a:spcAft>
            </a:pPr>
            <a:endParaRPr lang="en-US" altLang="en-US" sz="1600" u="sng" dirty="0"/>
          </a:p>
          <a:p>
            <a:pPr algn="ctr" eaLnBrk="1" hangingPunct="1">
              <a:spcAft>
                <a:spcPct val="25000"/>
              </a:spcAft>
            </a:pPr>
            <a:endParaRPr lang="en-US" altLang="en-US" sz="1600" u="sng" dirty="0"/>
          </a:p>
          <a:p>
            <a:pPr algn="ctr" eaLnBrk="1" hangingPunct="1">
              <a:spcAft>
                <a:spcPct val="25000"/>
              </a:spcAft>
            </a:pPr>
            <a:r>
              <a:rPr lang="en-US" altLang="en-US" sz="1400" dirty="0">
                <a:solidFill>
                  <a:schemeClr val="tx1"/>
                </a:solidFill>
              </a:rPr>
              <a:t>A</a:t>
            </a:r>
            <a:r>
              <a:rPr lang="en-US" altLang="en-US" sz="1400" dirty="0" smtClean="0">
                <a:solidFill>
                  <a:schemeClr val="tx1"/>
                </a:solidFill>
              </a:rPr>
              <a:t>pologies </a:t>
            </a:r>
            <a:r>
              <a:rPr lang="en-US" altLang="en-US" sz="1400" dirty="0">
                <a:solidFill>
                  <a:schemeClr val="tx1"/>
                </a:solidFill>
              </a:rPr>
              <a:t>to all the excellent work, which I did not mention – thank you for providing me with information</a:t>
            </a: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419872" y="92075"/>
            <a:ext cx="2877741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Summary I</a:t>
            </a:r>
            <a:endParaRPr lang="en-GB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D455AF4-A9B4-48CC-B219-2326D011F5A5}" type="slidenum">
              <a:rPr lang="en-GB" altLang="en-US" sz="1000" smtClean="0"/>
              <a:pPr eaLnBrk="1" hangingPunct="1"/>
              <a:t>34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28588" y="504104"/>
            <a:ext cx="88360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GB" altLang="en-US" sz="2400" dirty="0" smtClean="0">
                <a:solidFill>
                  <a:srgbClr val="FF0000"/>
                </a:solidFill>
              </a:rPr>
              <a:t>Many thanks to the visionary founding fathers of the Kaiser-Wilhelm-Institute for Physics 100 years ago</a:t>
            </a: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419872" y="92075"/>
            <a:ext cx="2877741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Summary II</a:t>
            </a:r>
            <a:endParaRPr lang="en-GB" altLang="en-US" sz="1200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7895"/>
            <a:ext cx="4180309" cy="540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5301208"/>
            <a:ext cx="2376264" cy="138499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de-DE" sz="1050" dirty="0" smtClean="0">
                <a:solidFill>
                  <a:schemeClr val="tx1"/>
                </a:solidFill>
              </a:rPr>
              <a:t>Karikatur auf die Gründung der Kaiser-Wilhelm-Gesellschaft.</a:t>
            </a:r>
          </a:p>
          <a:p>
            <a:pPr algn="just"/>
            <a:r>
              <a:rPr lang="de-DE" sz="1050" dirty="0" smtClean="0">
                <a:solidFill>
                  <a:schemeClr val="tx1"/>
                </a:solidFill>
              </a:rPr>
              <a:t>Untertitel: “Beim Friedensfürsten.</a:t>
            </a:r>
          </a:p>
          <a:p>
            <a:pPr algn="just"/>
            <a:r>
              <a:rPr lang="de-DE" sz="1050" dirty="0" smtClean="0">
                <a:solidFill>
                  <a:schemeClr val="tx1"/>
                </a:solidFill>
              </a:rPr>
              <a:t>Die drei Könige aus dem Morgenland bringen ihre Weihnachtsgeschenke”</a:t>
            </a:r>
            <a:endParaRPr lang="de-DE" sz="1050" dirty="0">
              <a:solidFill>
                <a:schemeClr val="tx1"/>
              </a:solidFill>
            </a:endParaRPr>
          </a:p>
          <a:p>
            <a:pPr algn="just"/>
            <a:r>
              <a:rPr lang="de-DE" sz="1050" b="0" dirty="0" smtClean="0">
                <a:solidFill>
                  <a:schemeClr val="tx1"/>
                </a:solidFill>
              </a:rPr>
              <a:t>(aus A. Hermann, Die Geschichte der Deutschen Physikalischen Gesellschaft  1899–1945)</a:t>
            </a:r>
            <a:endParaRPr lang="de-DE" sz="1050" b="0" dirty="0">
              <a:solidFill>
                <a:schemeClr val="tx1"/>
              </a:solidFill>
            </a:endParaRPr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18667"/>
            <a:ext cx="31146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1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BFA241D-9387-42EF-A79B-B656F51B41B1}" type="slidenum">
              <a:rPr lang="en-GB" altLang="en-US" sz="1000" smtClean="0"/>
              <a:pPr eaLnBrk="1" hangingPunct="1"/>
              <a:t>4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8588" y="558800"/>
            <a:ext cx="88360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Albert Einstein: 1</a:t>
            </a:r>
            <a:r>
              <a:rPr lang="en-GB" altLang="en-US" sz="1800" baseline="30000" dirty="0" smtClean="0">
                <a:solidFill>
                  <a:srgbClr val="FF0000"/>
                </a:solidFill>
              </a:rPr>
              <a:t>st</a:t>
            </a:r>
            <a:r>
              <a:rPr lang="en-GB" altLang="en-US" sz="1800" dirty="0" smtClean="0">
                <a:solidFill>
                  <a:srgbClr val="FF0000"/>
                </a:solidFill>
              </a:rPr>
              <a:t> director of the Kaiser Wilhelm </a:t>
            </a:r>
            <a:r>
              <a:rPr lang="en-GB" altLang="en-US" sz="1800" dirty="0" err="1" smtClean="0">
                <a:solidFill>
                  <a:srgbClr val="FF0000"/>
                </a:solidFill>
              </a:rPr>
              <a:t>Institut</a:t>
            </a:r>
            <a:r>
              <a:rPr lang="en-GB" altLang="en-US" sz="1800" dirty="0" smtClean="0">
                <a:solidFill>
                  <a:srgbClr val="FF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FF0000"/>
                </a:solidFill>
              </a:rPr>
              <a:t>für</a:t>
            </a:r>
            <a:r>
              <a:rPr lang="en-GB" altLang="en-US" sz="1800" dirty="0" smtClean="0">
                <a:solidFill>
                  <a:srgbClr val="FF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FF0000"/>
                </a:solidFill>
              </a:rPr>
              <a:t>Physik</a:t>
            </a:r>
            <a:r>
              <a:rPr lang="en-GB" altLang="en-US" sz="1800" dirty="0" smtClean="0">
                <a:solidFill>
                  <a:srgbClr val="FF0000"/>
                </a:solidFill>
              </a:rPr>
              <a:t> </a:t>
            </a:r>
            <a:endParaRPr lang="en-US" altLang="en-US" sz="1600" dirty="0">
              <a:cs typeface="Times New Roman" pitchFamily="18" charset="0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062411" y="92075"/>
            <a:ext cx="3309789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Albert Einstein and magnetic moments </a:t>
            </a:r>
            <a:endParaRPr lang="en-GB" altLang="en-US" sz="1200" dirty="0"/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34925" y="881063"/>
            <a:ext cx="4897115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indent="-101600"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defTabSz="265113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marL="182563" indent="-182563">
              <a:spcAft>
                <a:spcPct val="25000"/>
              </a:spcAft>
            </a:pP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Ampère 1820: Molecular currents postulated 			                  Magnetism linked to angular momentum</a:t>
            </a:r>
            <a:endParaRPr lang="en-GB" alt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marL="182563" indent="-182563">
              <a:spcAft>
                <a:spcPct val="25000"/>
              </a:spcAft>
            </a:pP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Einstein–de Haas 1915: Experimental demonstration  Agreement with theory (at that time!)  </a:t>
            </a:r>
            <a:endParaRPr lang="en-GB" alt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marL="182563" indent="-182563">
              <a:spcAft>
                <a:spcPct val="25000"/>
              </a:spcAft>
            </a:pP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Improved measurements  Einstein’s only </a:t>
            </a:r>
            <a:r>
              <a:rPr lang="en-GB" altLang="en-US" sz="1600" dirty="0" err="1" smtClean="0">
                <a:solidFill>
                  <a:schemeClr val="tx1"/>
                </a:solidFill>
                <a:sym typeface="Wingdings" pitchFamily="2" charset="2"/>
              </a:rPr>
              <a:t>experi-ment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 off by factor 2 !  explained by electron spin</a:t>
            </a:r>
          </a:p>
          <a:p>
            <a:pPr marL="182563" indent="-182563">
              <a:spcAft>
                <a:spcPct val="25000"/>
              </a:spcAft>
            </a:pP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Understanding the spin of hadrons remains a puzzle </a:t>
            </a:r>
            <a:endParaRPr lang="en-GB" altLang="en-US" sz="1600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1619250" y="2349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5343525" y="5681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779912" y="5970766"/>
            <a:ext cx="5256709" cy="707886"/>
          </a:xfrm>
          <a:prstGeom prst="rect">
            <a:avLst/>
          </a:prstGeom>
          <a:solidFill>
            <a:srgbClr val="F5FB03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marL="0" lvl="1" indent="0" algn="ctr" eaLnBrk="1" hangingPunct="1">
              <a:spcAft>
                <a:spcPct val="25000"/>
              </a:spcAft>
              <a:tabLst>
                <a:tab pos="182563" algn="l"/>
              </a:tabLst>
            </a:pPr>
            <a:r>
              <a:rPr lang="en-GB" altLang="en-US" sz="2000" dirty="0" smtClean="0">
                <a:solidFill>
                  <a:srgbClr val="FF0000"/>
                </a:solidFill>
              </a:rPr>
              <a:t>Shall we believe experiments by theoreticians if they know already the result? </a:t>
            </a:r>
            <a:endParaRPr lang="en-GB" altLang="en-US" sz="2000" dirty="0">
              <a:solidFill>
                <a:srgbClr val="FF0000"/>
              </a:solidFill>
            </a:endParaRPr>
          </a:p>
        </p:txBody>
      </p:sp>
      <p:pic>
        <p:nvPicPr>
          <p:cNvPr id="68610" name="Picture 2" descr="D:\sync\Junk\Varia\100-Jahre-KWG\Einstein_1921_by_F_Schmutzer_-_restor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3" y="2879094"/>
            <a:ext cx="2941297" cy="38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D:\sync\Junk\Varia\100-Jahre-KWG\dibujo20101013_einstein-dehaas_experiment_for_spin_orient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68" y="945381"/>
            <a:ext cx="4320605" cy="277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779023" y="3758560"/>
            <a:ext cx="5256709" cy="2120280"/>
            <a:chOff x="541759" y="2987040"/>
            <a:chExt cx="5732096" cy="2946137"/>
          </a:xfrm>
        </p:grpSpPr>
        <p:pic>
          <p:nvPicPr>
            <p:cNvPr id="6861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59" y="2987040"/>
              <a:ext cx="573209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00" y="4056752"/>
              <a:ext cx="5715000" cy="187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94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976C45-EDDC-46FE-A22B-A8C781932FD0}" type="slidenum">
              <a:rPr lang="en-GB" altLang="en-US" sz="1000" smtClean="0"/>
              <a:pPr eaLnBrk="1" hangingPunct="1"/>
              <a:t>5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28588" y="55880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Fixed </a:t>
            </a:r>
            <a:r>
              <a:rPr lang="en-GB" altLang="en-US" sz="1800" dirty="0">
                <a:solidFill>
                  <a:srgbClr val="FF0000"/>
                </a:solidFill>
              </a:rPr>
              <a:t>target spectrometer experiments: </a:t>
            </a:r>
            <a:r>
              <a:rPr lang="en-GB" altLang="en-US" sz="1600" dirty="0"/>
              <a:t>CERN-Munich (PS) </a:t>
            </a:r>
            <a:r>
              <a:rPr lang="en-GB" altLang="en-US" sz="1600" dirty="0">
                <a:sym typeface="Wingdings" pitchFamily="2" charset="2"/>
              </a:rPr>
              <a:t> ACCMOR SPS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(1970-1989)</a:t>
            </a:r>
            <a:r>
              <a:rPr lang="en-US" altLang="en-US" sz="1600" dirty="0">
                <a:cs typeface="Times New Roman" pitchFamily="18" charset="0"/>
              </a:rPr>
              <a:t> 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059832" y="92075"/>
            <a:ext cx="3260601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Fixed </a:t>
            </a:r>
            <a:r>
              <a:rPr lang="en-GB" altLang="en-US" sz="1200" dirty="0"/>
              <a:t>target spectrometer experiments 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4925" y="957263"/>
            <a:ext cx="8785225" cy="312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de-DE" altLang="en-US" sz="1800" dirty="0" err="1"/>
              <a:t>Physics</a:t>
            </a:r>
            <a:r>
              <a:rPr lang="de-DE" altLang="en-US" sz="1800" dirty="0"/>
              <a:t> </a:t>
            </a:r>
            <a:r>
              <a:rPr lang="de-DE" altLang="en-US" sz="1800" dirty="0" err="1"/>
              <a:t>studied</a:t>
            </a:r>
            <a:r>
              <a:rPr lang="de-DE" altLang="en-US" sz="1800" dirty="0"/>
              <a:t>: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endParaRPr lang="de-DE" altLang="en-US" sz="1600" dirty="0">
              <a:solidFill>
                <a:schemeClr val="tx1"/>
              </a:solidFill>
            </a:endParaRPr>
          </a:p>
          <a:p>
            <a:pPr lvl="1"/>
            <a:r>
              <a:rPr lang="en-GB" altLang="en-US" sz="1600" dirty="0">
                <a:solidFill>
                  <a:schemeClr val="tx1"/>
                </a:solidFill>
              </a:rPr>
              <a:t>- </a:t>
            </a:r>
            <a:r>
              <a:rPr lang="en-GB" altLang="en-US" sz="1600" dirty="0" smtClean="0">
                <a:solidFill>
                  <a:schemeClr val="tx1"/>
                </a:solidFill>
              </a:rPr>
              <a:t>Hadron </a:t>
            </a:r>
            <a:r>
              <a:rPr lang="en-GB" altLang="en-US" sz="1600" dirty="0">
                <a:solidFill>
                  <a:schemeClr val="tx1"/>
                </a:solidFill>
              </a:rPr>
              <a:t>(meson) spectroscopy: unflavoured, strange and charmed hadrons</a:t>
            </a:r>
          </a:p>
          <a:p>
            <a:pPr lvl="1">
              <a:spcAft>
                <a:spcPct val="25000"/>
              </a:spcAft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H</a:t>
            </a:r>
            <a:r>
              <a:rPr lang="en-GB" altLang="en-US" sz="1600" dirty="0" smtClean="0">
                <a:solidFill>
                  <a:schemeClr val="tx1"/>
                </a:solidFill>
              </a:rPr>
              <a:t>adronic </a:t>
            </a:r>
            <a:r>
              <a:rPr lang="en-GB" altLang="en-US" sz="1600" dirty="0">
                <a:solidFill>
                  <a:schemeClr val="tx1"/>
                </a:solidFill>
              </a:rPr>
              <a:t>production mechanism (model independent analyses, 		               meson exchange and soft diffraction</a:t>
            </a:r>
            <a:r>
              <a:rPr lang="en-GB" altLang="en-US" sz="1600" dirty="0" smtClean="0">
                <a:solidFill>
                  <a:schemeClr val="tx1"/>
                </a:solidFill>
              </a:rPr>
              <a:t>)</a:t>
            </a:r>
          </a:p>
          <a:p>
            <a:pPr marL="355600" lvl="1" indent="0">
              <a:spcAft>
                <a:spcPct val="25000"/>
              </a:spcAft>
            </a:pPr>
            <a:r>
              <a:rPr lang="en-GB" alt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More than 100 publications</a:t>
            </a:r>
            <a:endParaRPr lang="en-GB" altLang="en-US" sz="1800" dirty="0">
              <a:solidFill>
                <a:srgbClr val="FF0000"/>
              </a:solidFill>
            </a:endParaRPr>
          </a:p>
          <a:p>
            <a:pPr>
              <a:spcAft>
                <a:spcPct val="25000"/>
              </a:spcAft>
            </a:pPr>
            <a:r>
              <a:rPr lang="en-GB" altLang="en-US" sz="1800" dirty="0"/>
              <a:t>Challenges:</a:t>
            </a:r>
          </a:p>
          <a:p>
            <a:pPr lvl="1"/>
            <a:r>
              <a:rPr lang="en-GB" altLang="en-US" sz="1600" dirty="0">
                <a:solidFill>
                  <a:schemeClr val="tx1"/>
                </a:solidFill>
              </a:rPr>
              <a:t>-  </a:t>
            </a:r>
            <a:r>
              <a:rPr lang="en-GB" altLang="en-US" sz="1600" dirty="0" smtClean="0">
                <a:solidFill>
                  <a:schemeClr val="tx1"/>
                </a:solidFill>
              </a:rPr>
              <a:t>Large </a:t>
            </a:r>
            <a:r>
              <a:rPr lang="en-GB" altLang="en-US" sz="1600" dirty="0">
                <a:solidFill>
                  <a:schemeClr val="tx1"/>
                </a:solidFill>
              </a:rPr>
              <a:t>acceptance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 large tracking detectors</a:t>
            </a:r>
          </a:p>
          <a:p>
            <a:pPr lvl="1"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Precision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measurement of angles and momenta</a:t>
            </a:r>
          </a:p>
          <a:p>
            <a:pPr lvl="1"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Particle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identification  large, </a:t>
            </a:r>
            <a:r>
              <a:rPr lang="en-GB" altLang="en-US" sz="1600" dirty="0" err="1">
                <a:solidFill>
                  <a:schemeClr val="tx1"/>
                </a:solidFill>
                <a:sym typeface="Wingdings" pitchFamily="2" charset="2"/>
              </a:rPr>
              <a:t>multicell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C-detectors</a:t>
            </a:r>
          </a:p>
          <a:p>
            <a:pPr lvl="1"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High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statistics  selective trigger +  state-of-the-art DAQ </a:t>
            </a:r>
          </a:p>
          <a:p>
            <a:pPr lvl="1">
              <a:spcAft>
                <a:spcPct val="25000"/>
              </a:spcAft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 (for the time) very complex analyses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1619250" y="2349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4103" name="Group 23"/>
          <p:cNvGrpSpPr>
            <a:grpSpLocks/>
          </p:cNvGrpSpPr>
          <p:nvPr/>
        </p:nvGrpSpPr>
        <p:grpSpPr bwMode="auto">
          <a:xfrm>
            <a:off x="5148263" y="1882775"/>
            <a:ext cx="4032250" cy="2292350"/>
            <a:chOff x="3107" y="1207"/>
            <a:chExt cx="2540" cy="1444"/>
          </a:xfrm>
        </p:grpSpPr>
        <p:grpSp>
          <p:nvGrpSpPr>
            <p:cNvPr id="4117" name="Group 19"/>
            <p:cNvGrpSpPr>
              <a:grpSpLocks/>
            </p:cNvGrpSpPr>
            <p:nvPr/>
          </p:nvGrpSpPr>
          <p:grpSpPr bwMode="auto">
            <a:xfrm>
              <a:off x="3107" y="1207"/>
              <a:ext cx="2540" cy="1348"/>
              <a:chOff x="3107" y="1207"/>
              <a:chExt cx="2540" cy="1348"/>
            </a:xfrm>
          </p:grpSpPr>
          <p:sp>
            <p:nvSpPr>
              <p:cNvPr id="4121" name="Text Box 13"/>
              <p:cNvSpPr txBox="1">
                <a:spLocks noChangeArrowheads="1"/>
              </p:cNvSpPr>
              <p:nvPr/>
            </p:nvSpPr>
            <p:spPr bwMode="auto">
              <a:xfrm>
                <a:off x="3107" y="1723"/>
                <a:ext cx="69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de-DE" altLang="en-US" sz="1000">
                    <a:solidFill>
                      <a:srgbClr val="FF0000"/>
                    </a:solidFill>
                  </a:rPr>
                  <a:t>17.2 GeV/c beam</a:t>
                </a:r>
                <a:endParaRPr lang="en-GB" altLang="en-US" sz="100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122" name="Group 18"/>
              <p:cNvGrpSpPr>
                <a:grpSpLocks/>
              </p:cNvGrpSpPr>
              <p:nvPr/>
            </p:nvGrpSpPr>
            <p:grpSpPr bwMode="auto">
              <a:xfrm>
                <a:off x="3328" y="1207"/>
                <a:ext cx="2319" cy="1348"/>
                <a:chOff x="3178" y="1207"/>
                <a:chExt cx="2319" cy="1348"/>
              </a:xfrm>
            </p:grpSpPr>
            <p:grpSp>
              <p:nvGrpSpPr>
                <p:cNvPr id="4123" name="Group 12"/>
                <p:cNvGrpSpPr>
                  <a:grpSpLocks/>
                </p:cNvGrpSpPr>
                <p:nvPr/>
              </p:nvGrpSpPr>
              <p:grpSpPr bwMode="auto">
                <a:xfrm>
                  <a:off x="3178" y="1207"/>
                  <a:ext cx="2242" cy="1348"/>
                  <a:chOff x="3133" y="1211"/>
                  <a:chExt cx="2242" cy="1348"/>
                </a:xfrm>
              </p:grpSpPr>
              <p:pic>
                <p:nvPicPr>
                  <p:cNvPr id="412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1" y="1382"/>
                    <a:ext cx="1684" cy="1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29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91" y="1211"/>
                    <a:ext cx="1678" cy="192"/>
                  </a:xfrm>
                  <a:prstGeom prst="rect">
                    <a:avLst/>
                  </a:prstGeom>
                  <a:solidFill>
                    <a:srgbClr val="CC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700" b="1">
                        <a:solidFill>
                          <a:schemeClr val="accent2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700" b="1">
                        <a:solidFill>
                          <a:schemeClr val="accent2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700" b="1">
                        <a:solidFill>
                          <a:schemeClr val="accent2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700" b="1">
                        <a:solidFill>
                          <a:schemeClr val="accent2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700" b="1">
                        <a:solidFill>
                          <a:schemeClr val="accent2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700" b="1">
                        <a:solidFill>
                          <a:schemeClr val="accent2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700" b="1">
                        <a:solidFill>
                          <a:schemeClr val="accent2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700" b="1">
                        <a:solidFill>
                          <a:schemeClr val="accent2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700" b="1">
                        <a:solidFill>
                          <a:schemeClr val="accent2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/>
                    <a:r>
                      <a:rPr lang="de-DE" altLang="en-US" sz="1400">
                        <a:solidFill>
                          <a:schemeClr val="tx1"/>
                        </a:solidFill>
                      </a:rPr>
                      <a:t>CERN-Munich Spectrometer </a:t>
                    </a:r>
                    <a:endParaRPr lang="en-GB" altLang="en-US" sz="140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413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3133" y="1888"/>
                    <a:ext cx="635" cy="0"/>
                    <a:chOff x="1338" y="1842"/>
                    <a:chExt cx="635" cy="0"/>
                  </a:xfrm>
                </p:grpSpPr>
                <p:sp>
                  <p:nvSpPr>
                    <p:cNvPr id="4131" name="Line 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8" y="1842"/>
                      <a:ext cx="36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132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1842"/>
                      <a:ext cx="31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4124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857" y="1828"/>
                  <a:ext cx="454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5" name="Line 15"/>
                <p:cNvSpPr>
                  <a:spLocks noChangeShapeType="1"/>
                </p:cNvSpPr>
                <p:nvPr/>
              </p:nvSpPr>
              <p:spPr bwMode="auto">
                <a:xfrm>
                  <a:off x="4318" y="1828"/>
                  <a:ext cx="1179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6" name="Line 16"/>
                <p:cNvSpPr>
                  <a:spLocks noChangeShapeType="1"/>
                </p:cNvSpPr>
                <p:nvPr/>
              </p:nvSpPr>
              <p:spPr bwMode="auto">
                <a:xfrm>
                  <a:off x="3833" y="1888"/>
                  <a:ext cx="499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32" y="1525"/>
                  <a:ext cx="1133" cy="4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4118" name="Text Box 20"/>
            <p:cNvSpPr txBox="1">
              <a:spLocks noChangeArrowheads="1"/>
            </p:cNvSpPr>
            <p:nvPr/>
          </p:nvSpPr>
          <p:spPr bwMode="auto">
            <a:xfrm>
              <a:off x="4558" y="2478"/>
              <a:ext cx="2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200">
                  <a:solidFill>
                    <a:schemeClr val="tx1"/>
                  </a:solidFill>
                </a:rPr>
                <a:t>8 m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4119" name="Line 21"/>
            <p:cNvSpPr>
              <a:spLocks noChangeShapeType="1"/>
            </p:cNvSpPr>
            <p:nvPr/>
          </p:nvSpPr>
          <p:spPr bwMode="auto">
            <a:xfrm>
              <a:off x="4830" y="2568"/>
              <a:ext cx="6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20" name="Line 22"/>
            <p:cNvSpPr>
              <a:spLocks noChangeShapeType="1"/>
            </p:cNvSpPr>
            <p:nvPr/>
          </p:nvSpPr>
          <p:spPr bwMode="auto">
            <a:xfrm flipH="1">
              <a:off x="3878" y="2572"/>
              <a:ext cx="6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04" name="Text Box 28"/>
          <p:cNvSpPr txBox="1">
            <a:spLocks noChangeArrowheads="1"/>
          </p:cNvSpPr>
          <p:nvPr/>
        </p:nvSpPr>
        <p:spPr bwMode="auto">
          <a:xfrm>
            <a:off x="5343525" y="5681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70693" name="Group 37"/>
          <p:cNvGrpSpPr>
            <a:grpSpLocks/>
          </p:cNvGrpSpPr>
          <p:nvPr/>
        </p:nvGrpSpPr>
        <p:grpSpPr bwMode="auto">
          <a:xfrm>
            <a:off x="539750" y="4149725"/>
            <a:ext cx="7994650" cy="2519363"/>
            <a:chOff x="703" y="2614"/>
            <a:chExt cx="5036" cy="1587"/>
          </a:xfrm>
        </p:grpSpPr>
        <p:grpSp>
          <p:nvGrpSpPr>
            <p:cNvPr id="4106" name="Group 32"/>
            <p:cNvGrpSpPr>
              <a:grpSpLocks/>
            </p:cNvGrpSpPr>
            <p:nvPr/>
          </p:nvGrpSpPr>
          <p:grpSpPr bwMode="auto">
            <a:xfrm>
              <a:off x="1202" y="2614"/>
              <a:ext cx="4537" cy="1587"/>
              <a:chOff x="1202" y="2614"/>
              <a:chExt cx="4537" cy="1587"/>
            </a:xfrm>
          </p:grpSpPr>
          <p:grpSp>
            <p:nvGrpSpPr>
              <p:cNvPr id="4111" name="Group 31"/>
              <p:cNvGrpSpPr>
                <a:grpSpLocks/>
              </p:cNvGrpSpPr>
              <p:nvPr/>
            </p:nvGrpSpPr>
            <p:grpSpPr bwMode="auto">
              <a:xfrm>
                <a:off x="1215" y="2782"/>
                <a:ext cx="4523" cy="1419"/>
                <a:chOff x="1156" y="2659"/>
                <a:chExt cx="4523" cy="1419"/>
              </a:xfrm>
            </p:grpSpPr>
            <p:pic>
              <p:nvPicPr>
                <p:cNvPr id="4113" name="Picture 2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6" y="2659"/>
                  <a:ext cx="4523" cy="14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289" y="3612"/>
                  <a:ext cx="316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00" b="1">
                      <a:solidFill>
                        <a:schemeClr val="accent2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de-DE" altLang="en-US" sz="1200">
                      <a:solidFill>
                        <a:schemeClr val="tx1"/>
                      </a:solidFill>
                    </a:rPr>
                    <a:t>30 m</a:t>
                  </a:r>
                  <a:endParaRPr lang="en-GB" alt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15" name="Line 26"/>
                <p:cNvSpPr>
                  <a:spLocks noChangeShapeType="1"/>
                </p:cNvSpPr>
                <p:nvPr/>
              </p:nvSpPr>
              <p:spPr bwMode="auto">
                <a:xfrm>
                  <a:off x="3651" y="3702"/>
                  <a:ext cx="163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16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656" y="3702"/>
                  <a:ext cx="163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4112" name="Text Box 30"/>
              <p:cNvSpPr txBox="1">
                <a:spLocks noChangeArrowheads="1"/>
              </p:cNvSpPr>
              <p:nvPr/>
            </p:nvSpPr>
            <p:spPr bwMode="auto">
              <a:xfrm>
                <a:off x="1202" y="2614"/>
                <a:ext cx="4537" cy="173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 b="1">
                    <a:solidFill>
                      <a:schemeClr val="accent2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de-DE" altLang="en-US" sz="1200">
                    <a:solidFill>
                      <a:schemeClr val="tx1"/>
                    </a:solidFill>
                  </a:rPr>
                  <a:t>WA-3 SPS-W-hall </a:t>
                </a:r>
                <a:r>
                  <a:rPr lang="de-DE" altLang="en-US" sz="1200">
                    <a:solidFill>
                      <a:schemeClr val="tx1"/>
                    </a:solidFill>
                    <a:sym typeface="Wingdings" pitchFamily="2" charset="2"/>
                  </a:rPr>
                  <a:t> </a:t>
                </a:r>
                <a:r>
                  <a:rPr lang="de-DE" altLang="en-US" sz="1200">
                    <a:solidFill>
                      <a:schemeClr val="tx1"/>
                    </a:solidFill>
                  </a:rPr>
                  <a:t>NA12/32 SPS-N-hall</a:t>
                </a:r>
                <a:endParaRPr lang="en-GB" alt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07" name="Group 35"/>
            <p:cNvGrpSpPr>
              <a:grpSpLocks/>
            </p:cNvGrpSpPr>
            <p:nvPr/>
          </p:nvGrpSpPr>
          <p:grpSpPr bwMode="auto">
            <a:xfrm>
              <a:off x="748" y="3357"/>
              <a:ext cx="953" cy="0"/>
              <a:chOff x="476" y="3385"/>
              <a:chExt cx="953" cy="0"/>
            </a:xfrm>
          </p:grpSpPr>
          <p:sp>
            <p:nvSpPr>
              <p:cNvPr id="4109" name="Line 33"/>
              <p:cNvSpPr>
                <a:spLocks noChangeShapeType="1"/>
              </p:cNvSpPr>
              <p:nvPr/>
            </p:nvSpPr>
            <p:spPr bwMode="auto">
              <a:xfrm>
                <a:off x="476" y="3385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10" name="Line 34"/>
              <p:cNvSpPr>
                <a:spLocks noChangeShapeType="1"/>
              </p:cNvSpPr>
              <p:nvPr/>
            </p:nvSpPr>
            <p:spPr bwMode="auto">
              <a:xfrm>
                <a:off x="884" y="3385"/>
                <a:ext cx="5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108" name="Text Box 36"/>
            <p:cNvSpPr txBox="1">
              <a:spLocks noChangeArrowheads="1"/>
            </p:cNvSpPr>
            <p:nvPr/>
          </p:nvSpPr>
          <p:spPr bwMode="auto">
            <a:xfrm>
              <a:off x="703" y="3383"/>
              <a:ext cx="775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200">
                  <a:solidFill>
                    <a:schemeClr val="tx1"/>
                  </a:solidFill>
                </a:rPr>
                <a:t>up to 220 GeV/c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4BABA0-B5DE-4AA9-A898-3683300D1FA9}" type="slidenum">
              <a:rPr lang="en-GB" altLang="en-US" sz="1000" smtClean="0"/>
              <a:pPr eaLnBrk="1" hangingPunct="1"/>
              <a:t>6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059832" y="92075"/>
            <a:ext cx="3237781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Fixed </a:t>
            </a:r>
            <a:r>
              <a:rPr lang="en-GB" altLang="en-US" sz="1200" dirty="0"/>
              <a:t>target spectrometer experiments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925" y="476250"/>
            <a:ext cx="8785225" cy="63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34988" indent="-1793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de-DE" altLang="en-US" sz="1800" dirty="0"/>
              <a:t>(</a:t>
            </a:r>
            <a:r>
              <a:rPr lang="de-DE" altLang="en-US" sz="1800" dirty="0" err="1"/>
              <a:t>up</a:t>
            </a:r>
            <a:r>
              <a:rPr lang="de-DE" altLang="en-US" sz="1800" dirty="0"/>
              <a:t> </a:t>
            </a:r>
            <a:r>
              <a:rPr lang="de-DE" altLang="en-US" sz="1800" dirty="0" err="1"/>
              <a:t>to</a:t>
            </a:r>
            <a:r>
              <a:rPr lang="de-DE" altLang="en-US" sz="1800" dirty="0"/>
              <a:t>) 80 </a:t>
            </a:r>
            <a:r>
              <a:rPr lang="de-DE" altLang="en-US" sz="1800" dirty="0" err="1"/>
              <a:t>huge</a:t>
            </a:r>
            <a:r>
              <a:rPr lang="de-DE" altLang="en-US" sz="1800" dirty="0"/>
              <a:t> high </a:t>
            </a:r>
            <a:r>
              <a:rPr lang="de-DE" altLang="en-US" sz="1800" dirty="0" err="1"/>
              <a:t>precision</a:t>
            </a:r>
            <a:r>
              <a:rPr lang="de-DE" altLang="en-US" sz="1800" dirty="0"/>
              <a:t> </a:t>
            </a:r>
            <a:r>
              <a:rPr lang="de-DE" altLang="en-US" sz="1800" dirty="0" err="1"/>
              <a:t>spark</a:t>
            </a:r>
            <a:r>
              <a:rPr lang="de-DE" altLang="en-US" sz="1800" dirty="0"/>
              <a:t> </a:t>
            </a:r>
            <a:r>
              <a:rPr lang="de-DE" altLang="en-US" sz="1800" dirty="0" err="1"/>
              <a:t>chambers</a:t>
            </a:r>
            <a:r>
              <a:rPr lang="de-DE" altLang="en-US" sz="1800" dirty="0"/>
              <a:t> (in NA32 </a:t>
            </a:r>
            <a:r>
              <a:rPr lang="de-DE" altLang="en-US" sz="1800" dirty="0" err="1"/>
              <a:t>drift</a:t>
            </a:r>
            <a:r>
              <a:rPr lang="de-DE" altLang="en-US" sz="1800" dirty="0"/>
              <a:t> </a:t>
            </a:r>
            <a:r>
              <a:rPr lang="de-DE" altLang="en-US" sz="1800" dirty="0" err="1"/>
              <a:t>chambers</a:t>
            </a:r>
            <a:r>
              <a:rPr lang="de-DE" altLang="en-US" sz="1800" dirty="0"/>
              <a:t>):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endParaRPr lang="de-DE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L</a:t>
            </a:r>
            <a:r>
              <a:rPr lang="en-GB" altLang="en-US" sz="1600" dirty="0" smtClean="0">
                <a:solidFill>
                  <a:schemeClr val="tx1"/>
                </a:solidFill>
              </a:rPr>
              <a:t>argest </a:t>
            </a:r>
            <a:r>
              <a:rPr lang="en-GB" altLang="en-US" sz="1600" dirty="0">
                <a:solidFill>
                  <a:schemeClr val="tx1"/>
                </a:solidFill>
              </a:rPr>
              <a:t>chambers: 4m x 2m – simple but effective and reliable design (lived for 15 years!)</a:t>
            </a:r>
          </a:p>
          <a:p>
            <a:pPr lvl="1"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E</a:t>
            </a:r>
            <a:r>
              <a:rPr lang="en-GB" altLang="en-US" sz="1600" dirty="0" smtClean="0">
                <a:solidFill>
                  <a:schemeClr val="tx1"/>
                </a:solidFill>
              </a:rPr>
              <a:t>lectronics </a:t>
            </a:r>
            <a:r>
              <a:rPr lang="en-GB" altLang="en-US" sz="1600" dirty="0">
                <a:solidFill>
                  <a:schemeClr val="tx1"/>
                </a:solidFill>
              </a:rPr>
              <a:t>(</a:t>
            </a:r>
            <a:r>
              <a:rPr lang="en-GB" altLang="en-US" sz="1600" dirty="0" err="1">
                <a:solidFill>
                  <a:schemeClr val="tx1"/>
                </a:solidFill>
              </a:rPr>
              <a:t>magnetostrictive</a:t>
            </a:r>
            <a:r>
              <a:rPr lang="en-GB" altLang="en-US" sz="1600" dirty="0">
                <a:solidFill>
                  <a:schemeClr val="tx1"/>
                </a:solidFill>
              </a:rPr>
              <a:t>) read-out with inductive pick-up coils</a:t>
            </a:r>
          </a:p>
          <a:p>
            <a:pPr lvl="1"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P</a:t>
            </a:r>
            <a:r>
              <a:rPr lang="en-GB" altLang="en-US" sz="1600" dirty="0" smtClean="0">
                <a:solidFill>
                  <a:schemeClr val="tx1"/>
                </a:solidFill>
              </a:rPr>
              <a:t>osition </a:t>
            </a:r>
            <a:r>
              <a:rPr lang="en-GB" altLang="en-US" sz="1600" dirty="0">
                <a:solidFill>
                  <a:schemeClr val="tx1"/>
                </a:solidFill>
              </a:rPr>
              <a:t>resolution: 200 </a:t>
            </a:r>
            <a:r>
              <a:rPr lang="en-GB" altLang="en-US" sz="1600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altLang="en-US" sz="1600" dirty="0">
                <a:solidFill>
                  <a:schemeClr val="tx1"/>
                </a:solidFill>
              </a:rPr>
              <a:t>m ! </a:t>
            </a:r>
            <a:r>
              <a:rPr lang="en-GB" altLang="en-US" sz="1600" dirty="0">
                <a:solidFill>
                  <a:srgbClr val="FF0000"/>
                </a:solidFill>
              </a:rPr>
              <a:t>+</a:t>
            </a:r>
            <a:r>
              <a:rPr lang="en-GB" altLang="en-US" sz="1600" dirty="0">
                <a:solidFill>
                  <a:schemeClr val="tx1"/>
                </a:solidFill>
              </a:rPr>
              <a:t> precision overall alignment of detector components</a:t>
            </a:r>
          </a:p>
          <a:p>
            <a:pPr lvl="1"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E</a:t>
            </a:r>
            <a:r>
              <a:rPr lang="en-GB" altLang="en-US" sz="1600" dirty="0" smtClean="0">
                <a:solidFill>
                  <a:schemeClr val="tx1"/>
                </a:solidFill>
              </a:rPr>
              <a:t>legant </a:t>
            </a:r>
            <a:r>
              <a:rPr lang="en-GB" altLang="en-US" sz="1600" dirty="0">
                <a:solidFill>
                  <a:schemeClr val="tx1"/>
                </a:solidFill>
              </a:rPr>
              <a:t>+ precise </a:t>
            </a:r>
            <a:r>
              <a:rPr lang="en-GB" altLang="en-US" sz="1600" dirty="0" smtClean="0">
                <a:solidFill>
                  <a:schemeClr val="tx1"/>
                </a:solidFill>
              </a:rPr>
              <a:t>set-up allowing </a:t>
            </a:r>
            <a:r>
              <a:rPr lang="en-GB" altLang="en-US" sz="1600" dirty="0">
                <a:solidFill>
                  <a:schemeClr val="tx1"/>
                </a:solidFill>
              </a:rPr>
              <a:t>for easy servicing and change of spectrometer geometry!</a:t>
            </a: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en-GB" altLang="en-US" sz="1600" dirty="0">
              <a:solidFill>
                <a:schemeClr val="tx1"/>
              </a:solidFill>
            </a:endParaRPr>
          </a:p>
          <a:p>
            <a:r>
              <a:rPr lang="en-GB" altLang="en-US" sz="1600" dirty="0">
                <a:solidFill>
                  <a:srgbClr val="3333FF"/>
                </a:solidFill>
              </a:rPr>
              <a:t> + </a:t>
            </a:r>
            <a:r>
              <a:rPr lang="en-GB" altLang="en-US" sz="1600" dirty="0" smtClean="0">
                <a:solidFill>
                  <a:srgbClr val="3333FF"/>
                </a:solidFill>
              </a:rPr>
              <a:t>Large </a:t>
            </a:r>
            <a:r>
              <a:rPr lang="en-GB" altLang="en-US" sz="1600" dirty="0">
                <a:solidFill>
                  <a:srgbClr val="3333FF"/>
                </a:solidFill>
              </a:rPr>
              <a:t>multi-cellular </a:t>
            </a:r>
            <a:r>
              <a:rPr lang="en-GB" altLang="en-US" sz="1600" dirty="0" err="1">
                <a:solidFill>
                  <a:srgbClr val="3333FF"/>
                </a:solidFill>
              </a:rPr>
              <a:t>Cernkov</a:t>
            </a:r>
            <a:r>
              <a:rPr lang="en-GB" altLang="en-US" sz="1600" dirty="0">
                <a:solidFill>
                  <a:srgbClr val="3333FF"/>
                </a:solidFill>
              </a:rPr>
              <a:t> counters </a:t>
            </a:r>
            <a:r>
              <a:rPr lang="en-GB" altLang="en-US" sz="1400" dirty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expertise later used </a:t>
            </a:r>
            <a:r>
              <a:rPr lang="en-GB" altLang="en-US" sz="1600" dirty="0">
                <a:solidFill>
                  <a:srgbClr val="FF0000"/>
                </a:solidFill>
              </a:rPr>
              <a:t> in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FF0000"/>
                </a:solidFill>
              </a:rPr>
              <a:t>HEGRA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 MAGIC</a:t>
            </a: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 CTA</a:t>
            </a:r>
            <a:endParaRPr lang="en-GB" altLang="en-US" sz="16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r>
              <a:rPr lang="en-GB" altLang="en-US" sz="1600" dirty="0">
                <a:solidFill>
                  <a:srgbClr val="FF0000"/>
                </a:solidFill>
              </a:rPr>
              <a:t>A</a:t>
            </a:r>
            <a:r>
              <a:rPr lang="en-GB" altLang="en-US" sz="1600" dirty="0" smtClean="0">
                <a:solidFill>
                  <a:srgbClr val="FF0000"/>
                </a:solidFill>
              </a:rPr>
              <a:t>fter </a:t>
            </a:r>
            <a:r>
              <a:rPr lang="en-GB" altLang="en-US" sz="1600" dirty="0">
                <a:solidFill>
                  <a:srgbClr val="FF0000"/>
                </a:solidFill>
              </a:rPr>
              <a:t>1980: </a:t>
            </a:r>
            <a:r>
              <a:rPr lang="en-GB" altLang="en-US" sz="1600" dirty="0">
                <a:solidFill>
                  <a:schemeClr val="tx1"/>
                </a:solidFill>
              </a:rPr>
              <a:t>Si-detectors with </a:t>
            </a:r>
            <a:r>
              <a:rPr lang="en-GB" altLang="en-US" sz="1600" dirty="0" smtClean="0">
                <a:solidFill>
                  <a:schemeClr val="tx1"/>
                </a:solidFill>
              </a:rPr>
              <a:t>~ 5 </a:t>
            </a:r>
            <a:r>
              <a:rPr lang="en-GB" altLang="en-US" sz="1600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altLang="en-US" sz="1600" dirty="0">
                <a:solidFill>
                  <a:schemeClr val="tx1"/>
                </a:solidFill>
              </a:rPr>
              <a:t>m resolutions were pioneered in NA-32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(</a:t>
            </a:r>
            <a:r>
              <a:rPr lang="en-GB" altLang="en-US" sz="1600" dirty="0" err="1">
                <a:solidFill>
                  <a:schemeClr val="tx1"/>
                </a:solidFill>
                <a:sym typeface="Wingdings" pitchFamily="2" charset="2"/>
              </a:rPr>
              <a:t>CCDs+Si-strips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), which made extension of program to charm </a:t>
            </a:r>
            <a:r>
              <a:rPr lang="en-GB" altLang="en-US" sz="1600" dirty="0" smtClean="0">
                <a:solidFill>
                  <a:schemeClr val="tx1"/>
                </a:solidFill>
                <a:sym typeface="Wingdings" pitchFamily="2" charset="2"/>
              </a:rPr>
              <a:t>possible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619250" y="2349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6" name="Text Box 23"/>
          <p:cNvSpPr txBox="1">
            <a:spLocks noChangeArrowheads="1"/>
          </p:cNvSpPr>
          <p:nvPr/>
        </p:nvSpPr>
        <p:spPr bwMode="auto">
          <a:xfrm>
            <a:off x="5343525" y="5681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5127" name="Group 37"/>
          <p:cNvGrpSpPr>
            <a:grpSpLocks/>
          </p:cNvGrpSpPr>
          <p:nvPr/>
        </p:nvGrpSpPr>
        <p:grpSpPr bwMode="auto">
          <a:xfrm>
            <a:off x="1982788" y="1957388"/>
            <a:ext cx="5568950" cy="3724275"/>
            <a:chOff x="1056" y="1471"/>
            <a:chExt cx="3508" cy="2496"/>
          </a:xfrm>
        </p:grpSpPr>
        <p:pic>
          <p:nvPicPr>
            <p:cNvPr id="5128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471"/>
              <a:ext cx="3508" cy="2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 Box 36"/>
            <p:cNvSpPr txBox="1">
              <a:spLocks noChangeArrowheads="1"/>
            </p:cNvSpPr>
            <p:nvPr/>
          </p:nvSpPr>
          <p:spPr bwMode="auto">
            <a:xfrm>
              <a:off x="1066" y="3755"/>
              <a:ext cx="3492" cy="2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600">
                  <a:solidFill>
                    <a:schemeClr val="tx1"/>
                  </a:solidFill>
                </a:rPr>
                <a:t>large spark chambers of the CERN-Munich experiment</a:t>
              </a:r>
              <a:endParaRPr lang="en-GB" altLang="en-US" sz="16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01B7E37-3E1D-4C27-A898-DE7A03E3A5C6}" type="slidenum">
              <a:rPr lang="en-GB" altLang="en-US" sz="1000"/>
              <a:pPr eaLnBrk="1" hangingPunct="1"/>
              <a:t>7</a:t>
            </a:fld>
            <a:r>
              <a:rPr lang="en-GB" altLang="en-US" sz="1000"/>
              <a:t>/31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Fixed </a:t>
            </a:r>
            <a:r>
              <a:rPr lang="en-GB" altLang="en-US" sz="1200" dirty="0"/>
              <a:t>target spectrometer experiments 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619250" y="2349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343525" y="5681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308225"/>
            <a:ext cx="5867401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11"/>
          <p:cNvSpPr txBox="1">
            <a:spLocks noChangeArrowheads="1"/>
          </p:cNvSpPr>
          <p:nvPr/>
        </p:nvSpPr>
        <p:spPr bwMode="auto">
          <a:xfrm>
            <a:off x="14606" y="1620084"/>
            <a:ext cx="4811395" cy="677108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34988" indent="-1793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>
              <a:spcAft>
                <a:spcPct val="25000"/>
              </a:spcAft>
            </a:pPr>
            <a:r>
              <a:rPr lang="en-US" altLang="en-US" sz="1800" dirty="0"/>
              <a:t>     </a:t>
            </a:r>
            <a:r>
              <a:rPr lang="en-US" altLang="en-US" sz="1800" dirty="0">
                <a:solidFill>
                  <a:srgbClr val="FF0000"/>
                </a:solidFill>
              </a:rPr>
              <a:t>CERN-Munich +:</a:t>
            </a:r>
            <a:r>
              <a:rPr lang="en-US" altLang="en-US" sz="1800" dirty="0"/>
              <a:t> E-hall of the </a:t>
            </a:r>
            <a:r>
              <a:rPr lang="en-US" altLang="en-US" sz="1800" dirty="0" smtClean="0"/>
              <a:t>CERN-PS   </a:t>
            </a:r>
            <a:r>
              <a:rPr lang="en-US" altLang="en-US" sz="2000" dirty="0" smtClean="0">
                <a:cs typeface="Times New Roman" pitchFamily="18" charset="0"/>
                <a:sym typeface="Wingdings" pitchFamily="2" charset="2"/>
              </a:rPr>
              <a:t>↓</a:t>
            </a:r>
            <a:endParaRPr lang="en-US" altLang="en-US" sz="2000" dirty="0"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158732" name="Group 12"/>
          <p:cNvGrpSpPr>
            <a:grpSpLocks/>
          </p:cNvGrpSpPr>
          <p:nvPr/>
        </p:nvGrpSpPr>
        <p:grpSpPr bwMode="auto">
          <a:xfrm>
            <a:off x="1225551" y="476672"/>
            <a:ext cx="7883526" cy="6381750"/>
            <a:chOff x="772" y="300"/>
            <a:chExt cx="4966" cy="4020"/>
          </a:xfrm>
          <a:solidFill>
            <a:srgbClr val="CCECFF"/>
          </a:solidFill>
        </p:grpSpPr>
        <p:sp>
          <p:nvSpPr>
            <p:cNvPr id="6153" name="Text Box 3"/>
            <p:cNvSpPr txBox="1">
              <a:spLocks noChangeArrowheads="1"/>
            </p:cNvSpPr>
            <p:nvPr/>
          </p:nvSpPr>
          <p:spPr bwMode="auto">
            <a:xfrm>
              <a:off x="772" y="773"/>
              <a:ext cx="2268" cy="233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534988" indent="-179388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r">
                <a:spcAft>
                  <a:spcPct val="25000"/>
                </a:spcAft>
              </a:pPr>
              <a:r>
                <a:rPr lang="en-US" altLang="en-US" sz="1800" dirty="0" smtClean="0"/>
                <a:t> </a:t>
              </a:r>
              <a:r>
                <a:rPr lang="en-US" altLang="en-US" sz="1800" dirty="0">
                  <a:solidFill>
                    <a:srgbClr val="FF0000"/>
                  </a:solidFill>
                </a:rPr>
                <a:t>WA3:</a:t>
              </a:r>
              <a:r>
                <a:rPr lang="en-US" altLang="en-US" sz="1800" dirty="0"/>
                <a:t> W-hall of the CERN-SPS </a:t>
              </a:r>
              <a:r>
                <a:rPr lang="en-US" altLang="en-US" sz="1800" dirty="0">
                  <a:sym typeface="Wingdings" pitchFamily="2" charset="2"/>
                </a:rPr>
                <a:t></a:t>
              </a:r>
            </a:p>
          </p:txBody>
        </p:sp>
        <p:pic>
          <p:nvPicPr>
            <p:cNvPr id="6154" name="Picture 6" descr="WA3-Pho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" y="300"/>
              <a:ext cx="2678" cy="4020"/>
            </a:xfrm>
            <a:prstGeom prst="rect">
              <a:avLst/>
            </a:prstGeom>
            <a:grpFill/>
            <a:ln w="28575">
              <a:solidFill>
                <a:schemeClr val="bg2"/>
              </a:solidFill>
              <a:miter lim="800000"/>
              <a:headEnd/>
              <a:tailEnd/>
            </a:ln>
            <a:extLst/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605" y="476672"/>
            <a:ext cx="4811396" cy="707886"/>
          </a:xfrm>
          <a:prstGeom prst="rect">
            <a:avLst/>
          </a:prstGeom>
          <a:solidFill>
            <a:srgbClr val="F5FB03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8001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2573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7145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171700" indent="-342900" defTabSz="355600" eaLnBrk="0" hangingPunct="0"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6289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30861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5433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4000500" indent="-342900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marL="0" lvl="1" indent="0" algn="ctr" eaLnBrk="1" hangingPunct="1">
              <a:spcAft>
                <a:spcPct val="25000"/>
              </a:spcAft>
              <a:tabLst>
                <a:tab pos="182563" algn="l"/>
              </a:tabLst>
            </a:pPr>
            <a:r>
              <a:rPr lang="en-GB" altLang="en-US" sz="2000" dirty="0" smtClean="0">
                <a:solidFill>
                  <a:srgbClr val="FF0000"/>
                </a:solidFill>
              </a:rPr>
              <a:t>Pioneered fixed target spectrometers </a:t>
            </a:r>
            <a:r>
              <a:rPr lang="en-GB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template for many experiments</a:t>
            </a:r>
            <a:endParaRPr lang="en-GB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3C3149-DDDC-4913-906B-7C9FEB3BD663}" type="slidenum">
              <a:rPr lang="en-GB" altLang="en-US" sz="1000" smtClean="0"/>
              <a:pPr eaLnBrk="1" hangingPunct="1"/>
              <a:t>8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grpSp>
        <p:nvGrpSpPr>
          <p:cNvPr id="8195" name="Group 21"/>
          <p:cNvGrpSpPr>
            <a:grpSpLocks/>
          </p:cNvGrpSpPr>
          <p:nvPr/>
        </p:nvGrpSpPr>
        <p:grpSpPr bwMode="auto">
          <a:xfrm>
            <a:off x="179388" y="2395538"/>
            <a:ext cx="5327650" cy="4418012"/>
            <a:chOff x="113" y="1389"/>
            <a:chExt cx="3356" cy="2783"/>
          </a:xfrm>
        </p:grpSpPr>
        <p:pic>
          <p:nvPicPr>
            <p:cNvPr id="8204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389"/>
              <a:ext cx="3356" cy="2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05" name="Line 16"/>
            <p:cNvSpPr>
              <a:spLocks noChangeShapeType="1"/>
            </p:cNvSpPr>
            <p:nvPr/>
          </p:nvSpPr>
          <p:spPr bwMode="auto">
            <a:xfrm>
              <a:off x="1489" y="3003"/>
              <a:ext cx="544" cy="31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8206" name="Text Box 19"/>
            <p:cNvSpPr txBox="1">
              <a:spLocks noChangeArrowheads="1"/>
            </p:cNvSpPr>
            <p:nvPr/>
          </p:nvSpPr>
          <p:spPr bwMode="auto">
            <a:xfrm>
              <a:off x="1655" y="2898"/>
              <a:ext cx="46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/>
                <a:t>E-, B-field</a:t>
              </a:r>
            </a:p>
          </p:txBody>
        </p:sp>
        <p:sp>
          <p:nvSpPr>
            <p:cNvPr id="8207" name="Text Box 20"/>
            <p:cNvSpPr txBox="1">
              <a:spLocks noChangeArrowheads="1"/>
            </p:cNvSpPr>
            <p:nvPr/>
          </p:nvSpPr>
          <p:spPr bwMode="auto">
            <a:xfrm>
              <a:off x="2034" y="3219"/>
              <a:ext cx="37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5FB0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altLang="en-US" sz="1000">
                  <a:solidFill>
                    <a:srgbClr val="FF0000"/>
                  </a:solidFill>
                </a:rPr>
                <a:t>particle</a:t>
              </a:r>
              <a:endParaRPr lang="en-GB" altLang="en-US" sz="1000">
                <a:solidFill>
                  <a:srgbClr val="FF0000"/>
                </a:solidFill>
              </a:endParaRPr>
            </a:p>
          </p:txBody>
        </p:sp>
      </p:grp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28588" y="55880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 smtClean="0">
                <a:solidFill>
                  <a:srgbClr val="FF0000"/>
                </a:solidFill>
              </a:rPr>
              <a:t>Large </a:t>
            </a:r>
            <a:r>
              <a:rPr lang="en-GB" altLang="en-US" sz="1800" dirty="0">
                <a:solidFill>
                  <a:srgbClr val="FF0000"/>
                </a:solidFill>
              </a:rPr>
              <a:t>volume </a:t>
            </a:r>
            <a:r>
              <a:rPr lang="en-GB" altLang="en-US" sz="1800" dirty="0" smtClean="0">
                <a:solidFill>
                  <a:srgbClr val="FF0000"/>
                </a:solidFill>
              </a:rPr>
              <a:t>gas </a:t>
            </a:r>
            <a:r>
              <a:rPr lang="en-GB" altLang="en-US" sz="1800" dirty="0">
                <a:solidFill>
                  <a:srgbClr val="FF0000"/>
                </a:solidFill>
              </a:rPr>
              <a:t>tracking detectors: </a:t>
            </a:r>
            <a:r>
              <a:rPr lang="en-GB" altLang="en-US" sz="1800" dirty="0"/>
              <a:t>streamer chambers and TPCs </a:t>
            </a:r>
            <a:endParaRPr lang="en-US" altLang="en-US" sz="1600" dirty="0">
              <a:cs typeface="Times New Roman" pitchFamily="18" charset="0"/>
            </a:endParaRP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3131840" y="92075"/>
            <a:ext cx="3165773" cy="276999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200" dirty="0" smtClean="0"/>
              <a:t>Large </a:t>
            </a:r>
            <a:r>
              <a:rPr lang="en-GB" altLang="en-US" sz="1200" dirty="0"/>
              <a:t>volume </a:t>
            </a:r>
            <a:r>
              <a:rPr lang="en-GB" altLang="en-US" sz="1200" dirty="0" smtClean="0"/>
              <a:t>gas </a:t>
            </a:r>
            <a:r>
              <a:rPr lang="en-GB" altLang="en-US" sz="1200" dirty="0"/>
              <a:t>tracking detectors</a:t>
            </a: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239713" y="919163"/>
            <a:ext cx="8785225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49275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 dirty="0"/>
              <a:t>Aim</a:t>
            </a:r>
            <a:r>
              <a:rPr lang="en-GB" altLang="en-US" sz="1800" dirty="0">
                <a:solidFill>
                  <a:schemeClr val="tx1"/>
                </a:solidFill>
              </a:rPr>
              <a:t>: (</a:t>
            </a:r>
            <a:r>
              <a:rPr lang="en-GB" altLang="en-US" sz="1600" dirty="0">
                <a:solidFill>
                  <a:schemeClr val="tx1"/>
                </a:solidFill>
              </a:rPr>
              <a:t>for study of high-multiplicity events at colliders and fixed target (heavy ion)</a:t>
            </a:r>
            <a:r>
              <a:rPr lang="en-GB" altLang="en-US" sz="1000" dirty="0"/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experiments)</a:t>
            </a:r>
            <a:endParaRPr lang="en-GB" altLang="en-US" sz="1800" dirty="0">
              <a:solidFill>
                <a:schemeClr val="tx1"/>
              </a:solidFill>
            </a:endParaRPr>
          </a:p>
          <a:p>
            <a:pPr>
              <a:spcAft>
                <a:spcPct val="25000"/>
              </a:spcAft>
            </a:pPr>
            <a:r>
              <a:rPr lang="en-GB" altLang="en-US" sz="1800" dirty="0">
                <a:solidFill>
                  <a:schemeClr val="tx1"/>
                </a:solidFill>
              </a:rPr>
              <a:t>  - </a:t>
            </a:r>
            <a:r>
              <a:rPr lang="en-GB" altLang="en-US" sz="1600" dirty="0">
                <a:solidFill>
                  <a:schemeClr val="tx1"/>
                </a:solidFill>
              </a:rPr>
              <a:t>C</a:t>
            </a:r>
            <a:r>
              <a:rPr lang="en-GB" altLang="en-US" sz="1600" dirty="0" smtClean="0">
                <a:solidFill>
                  <a:schemeClr val="tx1"/>
                </a:solidFill>
              </a:rPr>
              <a:t>omplete </a:t>
            </a:r>
            <a:r>
              <a:rPr lang="en-GB" altLang="en-US" sz="1600" dirty="0">
                <a:solidFill>
                  <a:schemeClr val="tx1"/>
                </a:solidFill>
              </a:rPr>
              <a:t>and precise 3-dimensional reconstruction of complex high-multiplicity events with minimal material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</a:rPr>
              <a:t>  - </a:t>
            </a:r>
            <a:r>
              <a:rPr lang="en-GB" altLang="en-US" sz="1600" dirty="0" smtClean="0">
                <a:solidFill>
                  <a:schemeClr val="tx1"/>
                </a:solidFill>
              </a:rPr>
              <a:t>Charged </a:t>
            </a:r>
            <a:r>
              <a:rPr lang="en-GB" altLang="en-US" sz="1600" dirty="0">
                <a:solidFill>
                  <a:schemeClr val="tx1"/>
                </a:solidFill>
              </a:rPr>
              <a:t>particle identification using ionization (</a:t>
            </a:r>
            <a:r>
              <a:rPr lang="en-GB" altLang="en-US" sz="1600" dirty="0" err="1">
                <a:solidFill>
                  <a:schemeClr val="tx1"/>
                </a:solidFill>
              </a:rPr>
              <a:t>d</a:t>
            </a:r>
            <a:r>
              <a:rPr lang="en-GB" altLang="en-US" sz="1600" i="1" dirty="0" err="1">
                <a:solidFill>
                  <a:schemeClr val="tx1"/>
                </a:solidFill>
                <a:latin typeface="Albertus" pitchFamily="18" charset="0"/>
              </a:rPr>
              <a:t>E</a:t>
            </a:r>
            <a:r>
              <a:rPr lang="en-GB" altLang="en-US" sz="1600" dirty="0">
                <a:solidFill>
                  <a:schemeClr val="tx1"/>
                </a:solidFill>
              </a:rPr>
              <a:t>/d</a:t>
            </a:r>
            <a:r>
              <a:rPr lang="en-GB" altLang="en-US" sz="1600" i="1" dirty="0">
                <a:solidFill>
                  <a:schemeClr val="tx1"/>
                </a:solidFill>
                <a:latin typeface="Albertus" pitchFamily="18" charset="0"/>
              </a:rPr>
              <a:t>x</a:t>
            </a:r>
            <a:r>
              <a:rPr lang="en-GB" altLang="en-US" sz="1600" dirty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chemeClr val="tx1"/>
                </a:solidFill>
              </a:rPr>
              <a:t>MPI: development </a:t>
            </a:r>
            <a:r>
              <a:rPr lang="en-GB" altLang="en-US" sz="1600" dirty="0">
                <a:solidFill>
                  <a:srgbClr val="FF0000"/>
                </a:solidFill>
              </a:rPr>
              <a:t>to perfection </a:t>
            </a:r>
            <a:r>
              <a:rPr lang="en-GB" altLang="en-US" sz="1600" dirty="0">
                <a:solidFill>
                  <a:schemeClr val="tx1"/>
                </a:solidFill>
              </a:rPr>
              <a:t>of </a:t>
            </a:r>
            <a:r>
              <a:rPr lang="en-GB" altLang="en-US" sz="1600" dirty="0">
                <a:solidFill>
                  <a:srgbClr val="FF0000"/>
                </a:solidFill>
              </a:rPr>
              <a:t>streamer chamber </a:t>
            </a:r>
            <a:r>
              <a:rPr lang="en-GB" altLang="en-US" sz="1600" dirty="0">
                <a:solidFill>
                  <a:schemeClr val="tx1"/>
                </a:solidFill>
              </a:rPr>
              <a:t>and </a:t>
            </a:r>
            <a:r>
              <a:rPr lang="en-GB" altLang="en-US" sz="1600" dirty="0">
                <a:solidFill>
                  <a:srgbClr val="FF0000"/>
                </a:solidFill>
              </a:rPr>
              <a:t>time projection chamber (TPC)</a:t>
            </a:r>
            <a:endParaRPr lang="en-GB" altLang="en-US" sz="1600" dirty="0">
              <a:solidFill>
                <a:schemeClr val="tx1"/>
              </a:solidFill>
            </a:endParaRPr>
          </a:p>
          <a:p>
            <a:pPr>
              <a:spcAft>
                <a:spcPct val="25000"/>
              </a:spcAft>
            </a:pPr>
            <a:r>
              <a:rPr lang="en-GB" altLang="en-US" sz="1600" dirty="0"/>
              <a:t>Principle of operation of TPC:</a:t>
            </a:r>
          </a:p>
        </p:txBody>
      </p:sp>
      <p:pic>
        <p:nvPicPr>
          <p:cNvPr id="819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2500313"/>
            <a:ext cx="2497138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5508625" y="5114925"/>
            <a:ext cx="3260725" cy="171739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8900" indent="-889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0000"/>
              </a:spcAft>
              <a:buFontTx/>
              <a:buChar char="-"/>
            </a:pPr>
            <a:r>
              <a:rPr lang="en-GB" altLang="en-US" sz="1200" dirty="0">
                <a:solidFill>
                  <a:schemeClr val="tx1"/>
                </a:solidFill>
              </a:rPr>
              <a:t>C</a:t>
            </a:r>
            <a:r>
              <a:rPr lang="en-GB" altLang="en-US" sz="1200" dirty="0" smtClean="0">
                <a:solidFill>
                  <a:schemeClr val="tx1"/>
                </a:solidFill>
              </a:rPr>
              <a:t>harged </a:t>
            </a:r>
            <a:r>
              <a:rPr lang="en-GB" altLang="en-US" sz="1200" dirty="0">
                <a:solidFill>
                  <a:schemeClr val="tx1"/>
                </a:solidFill>
              </a:rPr>
              <a:t>particles ionize chamber gas</a:t>
            </a:r>
          </a:p>
          <a:p>
            <a:pPr eaLnBrk="1" hangingPunct="1">
              <a:spcAft>
                <a:spcPct val="20000"/>
              </a:spcAft>
              <a:buFontTx/>
              <a:buChar char="-"/>
            </a:pPr>
            <a:r>
              <a:rPr lang="en-GB" altLang="en-US" sz="1200" dirty="0">
                <a:solidFill>
                  <a:schemeClr val="tx1"/>
                </a:solidFill>
              </a:rPr>
              <a:t>E</a:t>
            </a:r>
            <a:r>
              <a:rPr lang="en-GB" altLang="en-US" sz="1200" dirty="0" smtClean="0">
                <a:solidFill>
                  <a:schemeClr val="tx1"/>
                </a:solidFill>
              </a:rPr>
              <a:t>lectrons </a:t>
            </a:r>
            <a:r>
              <a:rPr lang="en-GB" altLang="en-US" sz="1200" dirty="0">
                <a:solidFill>
                  <a:schemeClr val="tx1"/>
                </a:solidFill>
              </a:rPr>
              <a:t>drift (up to 2.5 m) in uniform E- and B-field to chambers on end plates</a:t>
            </a:r>
          </a:p>
          <a:p>
            <a:pPr eaLnBrk="1" hangingPunct="1">
              <a:spcAft>
                <a:spcPct val="20000"/>
              </a:spcAft>
              <a:buFontTx/>
              <a:buChar char="-"/>
            </a:pPr>
            <a:r>
              <a:rPr lang="en-GB" altLang="en-US" sz="1200" dirty="0">
                <a:solidFill>
                  <a:schemeClr val="tx1"/>
                </a:solidFill>
              </a:rPr>
              <a:t>C</a:t>
            </a:r>
            <a:r>
              <a:rPr lang="en-GB" altLang="en-US" sz="1200" dirty="0" smtClean="0">
                <a:solidFill>
                  <a:schemeClr val="tx1"/>
                </a:solidFill>
              </a:rPr>
              <a:t>hambers </a:t>
            </a:r>
            <a:r>
              <a:rPr lang="en-GB" altLang="en-US" sz="1200" dirty="0">
                <a:solidFill>
                  <a:schemeClr val="tx1"/>
                </a:solidFill>
              </a:rPr>
              <a:t>measure pulse shape </a:t>
            </a:r>
            <a:r>
              <a:rPr lang="en-GB" altLang="en-US" sz="1200" dirty="0">
                <a:solidFill>
                  <a:schemeClr val="tx1"/>
                </a:solidFill>
                <a:sym typeface="Wingdings" pitchFamily="2" charset="2"/>
              </a:rPr>
              <a:t> from position and time  3-dimensional position measurement</a:t>
            </a:r>
          </a:p>
          <a:p>
            <a:pPr eaLnBrk="1" hangingPunct="1">
              <a:spcAft>
                <a:spcPct val="20000"/>
              </a:spcAft>
              <a:buFontTx/>
              <a:buChar char="-"/>
            </a:pPr>
            <a:r>
              <a:rPr lang="en-GB" altLang="en-US" sz="1200" dirty="0">
                <a:solidFill>
                  <a:schemeClr val="tx1"/>
                </a:solidFill>
              </a:rPr>
              <a:t>R</a:t>
            </a:r>
            <a:r>
              <a:rPr lang="en-GB" altLang="en-US" sz="1200" dirty="0" smtClean="0">
                <a:solidFill>
                  <a:schemeClr val="tx1"/>
                </a:solidFill>
              </a:rPr>
              <a:t>esolution </a:t>
            </a:r>
            <a:r>
              <a:rPr lang="en-GB" altLang="en-US" sz="1200" dirty="0">
                <a:solidFill>
                  <a:schemeClr val="tx1"/>
                </a:solidFill>
              </a:rPr>
              <a:t>(ALEPH)  </a:t>
            </a:r>
            <a:r>
              <a:rPr lang="en-GB" altLang="en-US" sz="1200" dirty="0" err="1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GB" altLang="en-US" sz="1200" baseline="-25000" dirty="0" err="1">
                <a:solidFill>
                  <a:srgbClr val="FF0000"/>
                </a:solidFill>
              </a:rPr>
              <a:t>r,</a:t>
            </a:r>
            <a:r>
              <a:rPr lang="en-GB" altLang="en-US" sz="1200" baseline="-25000" dirty="0" err="1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GB" altLang="en-US" sz="1200" dirty="0">
                <a:solidFill>
                  <a:srgbClr val="FF0000"/>
                </a:solidFill>
              </a:rPr>
              <a:t> = 170 </a:t>
            </a:r>
            <a:r>
              <a:rPr lang="en-GB" altLang="en-US" sz="12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altLang="en-US" sz="1200" dirty="0">
                <a:solidFill>
                  <a:srgbClr val="FF0000"/>
                </a:solidFill>
              </a:rPr>
              <a:t>m</a:t>
            </a:r>
          </a:p>
          <a:p>
            <a:pPr eaLnBrk="1" hangingPunct="1">
              <a:spcAft>
                <a:spcPct val="20000"/>
              </a:spcAft>
            </a:pPr>
            <a:r>
              <a:rPr lang="en-GB" altLang="en-US" sz="1200" dirty="0">
                <a:solidFill>
                  <a:srgbClr val="FF0000"/>
                </a:solidFill>
                <a:latin typeface="Symbol" pitchFamily="18" charset="2"/>
              </a:rPr>
              <a:t>                                       </a:t>
            </a:r>
            <a:r>
              <a:rPr lang="en-GB" altLang="en-US" sz="1200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GB" altLang="en-US" sz="1200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GB" altLang="en-US" sz="1200" baseline="-25000" dirty="0" err="1" smtClean="0">
                <a:solidFill>
                  <a:srgbClr val="FF0000"/>
                </a:solidFill>
              </a:rPr>
              <a:t>z</a:t>
            </a:r>
            <a:r>
              <a:rPr lang="en-GB" altLang="en-US" sz="1200" dirty="0" smtClean="0">
                <a:solidFill>
                  <a:srgbClr val="FF0000"/>
                </a:solidFill>
              </a:rPr>
              <a:t>   </a:t>
            </a:r>
            <a:r>
              <a:rPr lang="en-GB" altLang="en-US" sz="1200" dirty="0">
                <a:solidFill>
                  <a:srgbClr val="FF0000"/>
                </a:solidFill>
              </a:rPr>
              <a:t>= 750 </a:t>
            </a:r>
            <a:r>
              <a:rPr lang="en-GB" altLang="en-US" sz="12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altLang="en-US" sz="12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8201" name="Line 17"/>
          <p:cNvSpPr>
            <a:spLocks noChangeShapeType="1"/>
          </p:cNvSpPr>
          <p:nvPr/>
        </p:nvSpPr>
        <p:spPr bwMode="auto">
          <a:xfrm flipV="1">
            <a:off x="6380163" y="3843338"/>
            <a:ext cx="1008062" cy="73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8202" name="Line 18"/>
          <p:cNvSpPr>
            <a:spLocks noChangeShapeType="1"/>
          </p:cNvSpPr>
          <p:nvPr/>
        </p:nvSpPr>
        <p:spPr bwMode="auto">
          <a:xfrm flipH="1">
            <a:off x="2484438" y="4975225"/>
            <a:ext cx="574675" cy="2873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8203" name="Text Box 22"/>
          <p:cNvSpPr txBox="1">
            <a:spLocks noChangeArrowheads="1"/>
          </p:cNvSpPr>
          <p:nvPr/>
        </p:nvSpPr>
        <p:spPr bwMode="auto">
          <a:xfrm>
            <a:off x="2566988" y="6597650"/>
            <a:ext cx="1939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0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bg2"/>
                </a:solidFill>
              </a:rPr>
              <a:t>for wire- or other chamber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8BB1E1-C643-4F57-8FFE-8792C5D13448}" type="slidenum">
              <a:rPr lang="en-GB" altLang="en-US" sz="1000" smtClean="0"/>
              <a:pPr eaLnBrk="1" hangingPunct="1"/>
              <a:t>9</a:t>
            </a:fld>
            <a:r>
              <a:rPr lang="en-GB" altLang="en-US" sz="1000" dirty="0" smtClean="0"/>
              <a:t>/33</a:t>
            </a:r>
            <a:endParaRPr lang="en-GB" altLang="en-US" sz="1000" dirty="0"/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28588" y="558800"/>
            <a:ext cx="8836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GB" altLang="en-US" sz="1800" dirty="0">
                <a:solidFill>
                  <a:srgbClr val="FF0000"/>
                </a:solidFill>
              </a:rPr>
              <a:t>Large volume </a:t>
            </a:r>
            <a:r>
              <a:rPr lang="en-GB" altLang="en-US" sz="1800" dirty="0" smtClean="0">
                <a:solidFill>
                  <a:srgbClr val="FF0000"/>
                </a:solidFill>
              </a:rPr>
              <a:t>gas </a:t>
            </a:r>
            <a:r>
              <a:rPr lang="en-GB" altLang="en-US" sz="1800" dirty="0">
                <a:solidFill>
                  <a:srgbClr val="FF0000"/>
                </a:solidFill>
              </a:rPr>
              <a:t>tracking detectors: </a:t>
            </a:r>
            <a:r>
              <a:rPr lang="en-GB" altLang="en-US" sz="1800" dirty="0"/>
              <a:t>TPC</a:t>
            </a:r>
            <a:r>
              <a:rPr lang="en-GB" altLang="en-US" sz="1600" dirty="0"/>
              <a:t> </a:t>
            </a:r>
            <a:endParaRPr lang="en-US" altLang="en-US" sz="1600" dirty="0">
              <a:cs typeface="Times New Roman" pitchFamily="18" charset="0"/>
            </a:endParaRP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2820988" y="92075"/>
            <a:ext cx="3476625" cy="244475"/>
          </a:xfrm>
          <a:prstGeom prst="rect">
            <a:avLst/>
          </a:prstGeom>
          <a:solidFill>
            <a:srgbClr val="F5FB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 dirty="0" smtClean="0"/>
              <a:t> </a:t>
            </a:r>
            <a:r>
              <a:rPr lang="en-GB" altLang="en-US" sz="1000" dirty="0"/>
              <a:t>Large volume </a:t>
            </a:r>
            <a:r>
              <a:rPr lang="en-GB" altLang="en-US" sz="1000" dirty="0" err="1" smtClean="0"/>
              <a:t>gase</a:t>
            </a:r>
            <a:r>
              <a:rPr lang="en-GB" altLang="en-US" sz="1000" dirty="0" smtClean="0"/>
              <a:t> </a:t>
            </a:r>
            <a:r>
              <a:rPr lang="en-GB" altLang="en-US" sz="1000" dirty="0"/>
              <a:t>tracking detectors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239713" y="919163"/>
            <a:ext cx="8785225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549275" indent="-101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rgbClr val="FF0000"/>
                </a:solidFill>
              </a:rPr>
              <a:t>TPC: </a:t>
            </a:r>
            <a:r>
              <a:rPr lang="en-GB" altLang="en-US" sz="1600" dirty="0">
                <a:solidFill>
                  <a:schemeClr val="tx1"/>
                </a:solidFill>
              </a:rPr>
              <a:t>LBL – Pep4: pioneering work – but still lots of understanding and improvement needed</a:t>
            </a: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rgbClr val="FF0000"/>
                </a:solidFill>
              </a:rPr>
              <a:t>MPI: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Development </a:t>
            </a:r>
            <a:r>
              <a:rPr lang="en-GB" altLang="en-US" sz="1600" dirty="0">
                <a:solidFill>
                  <a:schemeClr val="tx1"/>
                </a:solidFill>
              </a:rPr>
              <a:t>to perfection of </a:t>
            </a:r>
            <a:r>
              <a:rPr lang="en-GB" altLang="en-US" sz="1600" dirty="0">
                <a:solidFill>
                  <a:srgbClr val="FF0000"/>
                </a:solidFill>
              </a:rPr>
              <a:t>time projection chamber (TPC) </a:t>
            </a:r>
            <a:r>
              <a:rPr lang="en-GB" altLang="en-US" sz="1600" dirty="0">
                <a:solidFill>
                  <a:schemeClr val="tx1"/>
                </a:solidFill>
              </a:rPr>
              <a:t>+ leading role in construction and exploitation for physics of a number of TPCs</a:t>
            </a:r>
            <a:endParaRPr lang="en-GB" altLang="en-US" sz="1600" dirty="0">
              <a:solidFill>
                <a:srgbClr val="FF0000"/>
              </a:solidFill>
            </a:endParaRPr>
          </a:p>
          <a:p>
            <a:pPr>
              <a:spcAft>
                <a:spcPct val="25000"/>
              </a:spcAft>
            </a:pPr>
            <a:r>
              <a:rPr lang="en-GB" altLang="en-US" sz="1600" dirty="0">
                <a:solidFill>
                  <a:srgbClr val="FF0000"/>
                </a:solidFill>
              </a:rPr>
              <a:t>1983: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TPC </a:t>
            </a:r>
            <a:r>
              <a:rPr lang="en-GB" altLang="en-US" sz="1600" dirty="0">
                <a:solidFill>
                  <a:schemeClr val="tx1"/>
                </a:solidFill>
              </a:rPr>
              <a:t>90 </a:t>
            </a:r>
            <a:r>
              <a:rPr lang="en-GB" altLang="en-US" sz="16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/>
              <a:t>working horse for an </a:t>
            </a:r>
            <a:r>
              <a:rPr lang="en-GB" altLang="en-US" sz="1600" dirty="0" smtClean="0"/>
              <a:t>in-depth 				 understanding </a:t>
            </a:r>
            <a:r>
              <a:rPr lang="en-GB" altLang="en-US" sz="1600" dirty="0"/>
              <a:t>of a large volume TPC:</a:t>
            </a:r>
          </a:p>
          <a:p>
            <a:pPr>
              <a:spcAft>
                <a:spcPct val="15000"/>
              </a:spcAft>
            </a:pPr>
            <a:r>
              <a:rPr lang="en-GB" altLang="en-US" sz="1600" dirty="0"/>
              <a:t> - </a:t>
            </a:r>
            <a:r>
              <a:rPr lang="en-GB" altLang="en-US" sz="1600" dirty="0" smtClean="0"/>
              <a:t>Diffusion </a:t>
            </a:r>
            <a:r>
              <a:rPr lang="en-GB" altLang="en-US" sz="1600" dirty="0"/>
              <a:t>of drifting electrons </a:t>
            </a:r>
          </a:p>
          <a:p>
            <a:pPr>
              <a:spcAft>
                <a:spcPct val="15000"/>
              </a:spcAft>
            </a:pPr>
            <a:r>
              <a:rPr lang="en-GB" altLang="en-US" sz="1600" dirty="0"/>
              <a:t> - </a:t>
            </a:r>
            <a:r>
              <a:rPr lang="en-GB" altLang="en-US" sz="1600" dirty="0" smtClean="0"/>
              <a:t>Gas </a:t>
            </a:r>
            <a:r>
              <a:rPr lang="en-GB" altLang="en-US" sz="1600" dirty="0"/>
              <a:t>amplification in strong E/B-fields</a:t>
            </a:r>
          </a:p>
          <a:p>
            <a:pPr>
              <a:spcAft>
                <a:spcPct val="15000"/>
              </a:spcAft>
            </a:pPr>
            <a:r>
              <a:rPr lang="en-GB" altLang="en-US" sz="1600" dirty="0"/>
              <a:t> - </a:t>
            </a:r>
            <a:r>
              <a:rPr lang="en-GB" altLang="en-US" sz="1600" dirty="0" smtClean="0"/>
              <a:t>“Laser tracks</a:t>
            </a:r>
            <a:r>
              <a:rPr lang="en-GB" altLang="en-US" sz="1600" dirty="0"/>
              <a:t>” ionisation</a:t>
            </a:r>
          </a:p>
          <a:p>
            <a:pPr>
              <a:spcAft>
                <a:spcPct val="15000"/>
              </a:spcAft>
            </a:pPr>
            <a:r>
              <a:rPr lang="en-GB" altLang="en-US" sz="1600" dirty="0"/>
              <a:t> - </a:t>
            </a:r>
            <a:r>
              <a:rPr lang="en-GB" altLang="en-US" sz="1600" dirty="0" smtClean="0"/>
              <a:t>Gas </a:t>
            </a:r>
            <a:r>
              <a:rPr lang="en-GB" altLang="en-US" sz="1600" dirty="0"/>
              <a:t>chemistry and purity</a:t>
            </a:r>
          </a:p>
          <a:p>
            <a:pPr>
              <a:spcAft>
                <a:spcPct val="15000"/>
              </a:spcAft>
            </a:pPr>
            <a:r>
              <a:rPr lang="en-GB" altLang="en-US" sz="1600" dirty="0"/>
              <a:t> - </a:t>
            </a:r>
            <a:r>
              <a:rPr lang="en-GB" altLang="en-US" sz="1600" dirty="0" smtClean="0"/>
              <a:t>Response </a:t>
            </a:r>
            <a:r>
              <a:rPr lang="en-GB" altLang="en-US" sz="1600" dirty="0"/>
              <a:t>function + electronics</a:t>
            </a:r>
          </a:p>
          <a:p>
            <a:r>
              <a:rPr lang="en-GB" altLang="en-US" sz="1600" dirty="0"/>
              <a:t> - </a:t>
            </a:r>
            <a:r>
              <a:rPr lang="en-GB" altLang="en-US" sz="1600" dirty="0" smtClean="0"/>
              <a:t>Optimization </a:t>
            </a:r>
            <a:r>
              <a:rPr lang="en-GB" altLang="en-US" sz="1600" dirty="0"/>
              <a:t>and test place </a:t>
            </a:r>
          </a:p>
          <a:p>
            <a:r>
              <a:rPr lang="en-GB" altLang="en-US" sz="1600" dirty="0"/>
              <a:t>   for read-out chambers and </a:t>
            </a:r>
          </a:p>
          <a:p>
            <a:pPr>
              <a:spcAft>
                <a:spcPct val="15000"/>
              </a:spcAft>
            </a:pPr>
            <a:r>
              <a:rPr lang="en-GB" altLang="en-US" sz="1600" dirty="0"/>
              <a:t>    read-out electronics</a:t>
            </a:r>
          </a:p>
          <a:p>
            <a:pPr>
              <a:spcAft>
                <a:spcPct val="25000"/>
              </a:spcAft>
            </a:pPr>
            <a:r>
              <a:rPr lang="de-DE" altLang="en-US" sz="1600" dirty="0">
                <a:solidFill>
                  <a:srgbClr val="3333FF"/>
                </a:solidFill>
              </a:rPr>
              <a:t> - …</a:t>
            </a:r>
          </a:p>
          <a:p>
            <a:pPr>
              <a:spcAft>
                <a:spcPct val="25000"/>
              </a:spcAft>
            </a:pPr>
            <a:endParaRPr lang="en-GB" altLang="en-US" sz="1600" dirty="0">
              <a:solidFill>
                <a:srgbClr val="3333FF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n-GB" altLang="en-US" sz="1600" dirty="0" smtClean="0">
                <a:solidFill>
                  <a:srgbClr val="FF0000"/>
                </a:solidFill>
                <a:sym typeface="Wingdings" pitchFamily="2" charset="2"/>
              </a:rPr>
              <a:t>A  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“</a:t>
            </a:r>
            <a:r>
              <a:rPr lang="de-DE" altLang="en-US" sz="1600" dirty="0">
                <a:solidFill>
                  <a:srgbClr val="3333FF"/>
                </a:solidFill>
                <a:sym typeface="Wingdings" pitchFamily="2" charset="2"/>
              </a:rPr>
              <a:t>Musterbeispiel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” how to </a:t>
            </a:r>
            <a:r>
              <a:rPr lang="en-GB" altLang="en-US" sz="1600" dirty="0" err="1">
                <a:solidFill>
                  <a:srgbClr val="FF0000"/>
                </a:solidFill>
                <a:sym typeface="Wingdings" pitchFamily="2" charset="2"/>
              </a:rPr>
              <a:t>syste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-</a:t>
            </a:r>
          </a:p>
          <a:p>
            <a:pPr>
              <a:buFont typeface="Wingdings" pitchFamily="2" charset="2"/>
              <a:buNone/>
            </a:pP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     </a:t>
            </a:r>
            <a:r>
              <a:rPr lang="en-GB" altLang="en-US" sz="1600" dirty="0" err="1">
                <a:solidFill>
                  <a:srgbClr val="FF0000"/>
                </a:solidFill>
                <a:sym typeface="Wingdings" pitchFamily="2" charset="2"/>
              </a:rPr>
              <a:t>matically</a:t>
            </a:r>
            <a:r>
              <a:rPr lang="en-GB" altLang="en-US" sz="1600" dirty="0">
                <a:solidFill>
                  <a:srgbClr val="FF0000"/>
                </a:solidFill>
                <a:sym typeface="Wingdings" pitchFamily="2" charset="2"/>
              </a:rPr>
              <a:t> solve </a:t>
            </a:r>
            <a:r>
              <a:rPr lang="en-GB" altLang="en-US" sz="1600" dirty="0">
                <a:solidFill>
                  <a:srgbClr val="FF0000"/>
                </a:solidFill>
              </a:rPr>
              <a:t>a complex </a:t>
            </a:r>
          </a:p>
          <a:p>
            <a:pPr>
              <a:buFont typeface="Wingdings" pitchFamily="2" charset="2"/>
              <a:buNone/>
            </a:pPr>
            <a:r>
              <a:rPr lang="en-GB" altLang="en-US" sz="1600" dirty="0">
                <a:solidFill>
                  <a:srgbClr val="FF0000"/>
                </a:solidFill>
              </a:rPr>
              <a:t>     experimental problem and train </a:t>
            </a:r>
          </a:p>
          <a:p>
            <a:pPr>
              <a:buFont typeface="Wingdings" pitchFamily="2" charset="2"/>
              <a:buNone/>
            </a:pPr>
            <a:r>
              <a:rPr lang="en-GB" altLang="en-US" sz="1600" dirty="0">
                <a:solidFill>
                  <a:srgbClr val="FF0000"/>
                </a:solidFill>
              </a:rPr>
              <a:t>     excellent students and post-docs</a:t>
            </a:r>
          </a:p>
          <a:p>
            <a:pPr>
              <a:spcAft>
                <a:spcPct val="25000"/>
              </a:spcAft>
            </a:pPr>
            <a:endParaRPr lang="en-GB" altLang="en-US" sz="1800" dirty="0">
              <a:solidFill>
                <a:srgbClr val="FF0000"/>
              </a:solidFill>
            </a:endParaRPr>
          </a:p>
        </p:txBody>
      </p:sp>
      <p:grpSp>
        <p:nvGrpSpPr>
          <p:cNvPr id="9223" name="Group 10"/>
          <p:cNvGrpSpPr>
            <a:grpSpLocks/>
          </p:cNvGrpSpPr>
          <p:nvPr/>
        </p:nvGrpSpPr>
        <p:grpSpPr bwMode="auto">
          <a:xfrm>
            <a:off x="3710876" y="2420938"/>
            <a:ext cx="5472113" cy="3967162"/>
            <a:chOff x="2472" y="1979"/>
            <a:chExt cx="3220" cy="2226"/>
          </a:xfrm>
        </p:grpSpPr>
        <p:pic>
          <p:nvPicPr>
            <p:cNvPr id="9224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 bright="-38000" contras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979"/>
              <a:ext cx="3220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Text Box 7"/>
            <p:cNvSpPr txBox="1">
              <a:spLocks noChangeArrowheads="1"/>
            </p:cNvSpPr>
            <p:nvPr/>
          </p:nvSpPr>
          <p:spPr bwMode="auto">
            <a:xfrm>
              <a:off x="4758" y="2069"/>
              <a:ext cx="640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200">
                  <a:solidFill>
                    <a:schemeClr val="tx1"/>
                  </a:solidFill>
                </a:rPr>
                <a:t>1.2 Tesla field</a:t>
              </a:r>
            </a:p>
          </p:txBody>
        </p:sp>
        <p:sp>
          <p:nvSpPr>
            <p:cNvPr id="9226" name="Line 8"/>
            <p:cNvSpPr>
              <a:spLocks noChangeShapeType="1"/>
            </p:cNvSpPr>
            <p:nvPr/>
          </p:nvSpPr>
          <p:spPr bwMode="auto">
            <a:xfrm>
              <a:off x="3379" y="2750"/>
              <a:ext cx="363" cy="6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27" name="Text Box 9"/>
            <p:cNvSpPr txBox="1">
              <a:spLocks noChangeArrowheads="1"/>
            </p:cNvSpPr>
            <p:nvPr/>
          </p:nvSpPr>
          <p:spPr bwMode="auto">
            <a:xfrm>
              <a:off x="3571" y="3067"/>
              <a:ext cx="336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00"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altLang="en-US" sz="1200">
                  <a:solidFill>
                    <a:srgbClr val="FF0000"/>
                  </a:solidFill>
                </a:rPr>
                <a:t>90 cm</a:t>
              </a:r>
              <a:endParaRPr lang="en-GB" altLang="en-US" sz="1200">
                <a:solidFill>
                  <a:srgbClr val="FF0000"/>
                </a:solidFill>
              </a:endParaRPr>
            </a:p>
          </p:txBody>
        </p:sp>
      </p:grp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554690" y="6451600"/>
            <a:ext cx="3251147" cy="30777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altLang="en-US" sz="1300" dirty="0">
                <a:solidFill>
                  <a:srgbClr val="FF0000"/>
                </a:solidFill>
              </a:rPr>
              <a:t>TPC 90</a:t>
            </a:r>
            <a:r>
              <a:rPr lang="de-DE" altLang="en-US" sz="1300" dirty="0">
                <a:solidFill>
                  <a:schemeClr val="tx1"/>
                </a:solidFill>
              </a:rPr>
              <a:t>: </a:t>
            </a:r>
            <a:r>
              <a:rPr lang="de-DE" altLang="en-US" sz="1400" dirty="0" err="1">
                <a:solidFill>
                  <a:schemeClr val="tx1"/>
                </a:solidFill>
              </a:rPr>
              <a:t>entirely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built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smtClean="0">
                <a:solidFill>
                  <a:schemeClr val="tx1"/>
                </a:solidFill>
              </a:rPr>
              <a:t>in </a:t>
            </a:r>
            <a:r>
              <a:rPr lang="de-DE" altLang="en-US" sz="1400" dirty="0">
                <a:solidFill>
                  <a:schemeClr val="tx1"/>
                </a:solidFill>
              </a:rPr>
              <a:t>MPI-workshop</a:t>
            </a:r>
            <a:r>
              <a:rPr lang="de-DE" altLang="en-US" sz="1050" b="0" dirty="0"/>
              <a:t> </a:t>
            </a:r>
            <a:endParaRPr lang="en-GB" altLang="en-US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5FB03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7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5FB03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7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0</TotalTime>
  <Words>2475</Words>
  <Application>Microsoft Office PowerPoint</Application>
  <PresentationFormat>On-screen Show (4:3)</PresentationFormat>
  <Paragraphs>436</Paragraphs>
  <Slides>34</Slides>
  <Notes>34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Standarddesign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UNI-Hamburg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Vortrag 50 Jahre MPI-München</dc:title>
  <dc:creator>klanner</dc:creator>
  <cp:lastModifiedBy>Klanner, Robert</cp:lastModifiedBy>
  <cp:revision>217</cp:revision>
  <cp:lastPrinted>2017-09-17T10:16:13Z</cp:lastPrinted>
  <dcterms:created xsi:type="dcterms:W3CDTF">2007-03-28T18:37:02Z</dcterms:created>
  <dcterms:modified xsi:type="dcterms:W3CDTF">2017-10-09T06:28:10Z</dcterms:modified>
</cp:coreProperties>
</file>