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71" r:id="rId3"/>
    <p:sldId id="257" r:id="rId4"/>
    <p:sldId id="259" r:id="rId5"/>
    <p:sldId id="261" r:id="rId6"/>
    <p:sldId id="264" r:id="rId7"/>
    <p:sldId id="262" r:id="rId8"/>
    <p:sldId id="266" r:id="rId9"/>
    <p:sldId id="270" r:id="rId10"/>
    <p:sldId id="268" r:id="rId11"/>
    <p:sldId id="263" r:id="rId12"/>
    <p:sldId id="267" r:id="rId13"/>
    <p:sldId id="272" r:id="rId14"/>
    <p:sldId id="273" r:id="rId15"/>
    <p:sldId id="275" r:id="rId16"/>
    <p:sldId id="276" r:id="rId17"/>
    <p:sldId id="278" r:id="rId18"/>
    <p:sldId id="277" r:id="rId19"/>
    <p:sldId id="279" r:id="rId20"/>
    <p:sldId id="281" r:id="rId21"/>
    <p:sldId id="328" r:id="rId22"/>
    <p:sldId id="283" r:id="rId23"/>
    <p:sldId id="284" r:id="rId24"/>
    <p:sldId id="286" r:id="rId25"/>
    <p:sldId id="329" r:id="rId26"/>
    <p:sldId id="333" r:id="rId27"/>
    <p:sldId id="288" r:id="rId28"/>
    <p:sldId id="331" r:id="rId29"/>
    <p:sldId id="287" r:id="rId30"/>
    <p:sldId id="292" r:id="rId31"/>
    <p:sldId id="299" r:id="rId32"/>
    <p:sldId id="301" r:id="rId33"/>
    <p:sldId id="303" r:id="rId34"/>
    <p:sldId id="332" r:id="rId35"/>
    <p:sldId id="305" r:id="rId36"/>
    <p:sldId id="307" r:id="rId37"/>
    <p:sldId id="309" r:id="rId38"/>
    <p:sldId id="335" r:id="rId39"/>
    <p:sldId id="338" r:id="rId40"/>
    <p:sldId id="341" r:id="rId41"/>
    <p:sldId id="342" r:id="rId42"/>
    <p:sldId id="343" r:id="rId43"/>
    <p:sldId id="317" r:id="rId44"/>
    <p:sldId id="319" r:id="rId45"/>
    <p:sldId id="321" r:id="rId46"/>
    <p:sldId id="323" r:id="rId47"/>
    <p:sldId id="325" r:id="rId48"/>
    <p:sldId id="32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5912" autoAdjust="0"/>
  </p:normalViewPr>
  <p:slideViewPr>
    <p:cSldViewPr snapToGrid="0">
      <p:cViewPr varScale="1">
        <p:scale>
          <a:sx n="118" d="100"/>
          <a:sy n="118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5FE3-7793-4E34-ABA4-818FC69449B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5DAE6-22C0-47B8-99A9-E0BA1E44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5DAE6-22C0-47B8-99A9-E0BA1E44B8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8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5DAE6-22C0-47B8-99A9-E0BA1E44B8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0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0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2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0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7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7B01A-E004-49C1-9039-CFEE99ED08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2285-F10E-4EA2-BBEA-AF0A759A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7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wmf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553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The Strong CP Problem and </a:t>
            </a:r>
            <a:r>
              <a:rPr lang="en-US" sz="4800" dirty="0" err="1">
                <a:solidFill>
                  <a:srgbClr val="FF0000"/>
                </a:solidFill>
              </a:rPr>
              <a:t>A</a:t>
            </a:r>
            <a:r>
              <a:rPr lang="en-US" sz="4800" dirty="0" err="1" smtClean="0">
                <a:solidFill>
                  <a:srgbClr val="FF0000"/>
                </a:solidFill>
              </a:rPr>
              <a:t>xions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725" y="2944813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R. D. Peccei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UCLA</a:t>
            </a:r>
          </a:p>
          <a:p>
            <a:pPr algn="l"/>
            <a:r>
              <a:rPr lang="en-US" sz="3200" dirty="0" smtClean="0">
                <a:solidFill>
                  <a:srgbClr val="00B050"/>
                </a:solidFill>
              </a:rPr>
              <a:t>MPI 100</a:t>
            </a:r>
            <a:r>
              <a:rPr lang="en-US" sz="3200" baseline="30000" dirty="0" smtClean="0">
                <a:solidFill>
                  <a:srgbClr val="00B050"/>
                </a:solidFill>
              </a:rPr>
              <a:t>th</a:t>
            </a:r>
            <a:r>
              <a:rPr lang="en-US" sz="3200" dirty="0" smtClean="0">
                <a:solidFill>
                  <a:srgbClr val="00B050"/>
                </a:solidFill>
              </a:rPr>
              <a:t> Anniversary                    Munich, October 2017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0717" y="277379"/>
            <a:ext cx="11076709" cy="649749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Using this result for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dirty="0" smtClean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last two terms in </a:t>
            </a:r>
            <a:r>
              <a:rPr lang="en-US" altLang="en-US" sz="3200" dirty="0" err="1">
                <a:sym typeface="Symbol" panose="05050102010706020507" pitchFamily="18" charset="2"/>
              </a:rPr>
              <a:t>L</a:t>
            </a:r>
            <a:r>
              <a:rPr lang="en-US" altLang="en-US" sz="3200" baseline="-25000" dirty="0" err="1">
                <a:sym typeface="Symbol" panose="05050102010706020507" pitchFamily="18" charset="2"/>
              </a:rPr>
              <a:t>eff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reduce to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       ½ </a:t>
            </a:r>
            <a:r>
              <a:rPr lang="en-US" altLang="en-US" sz="3200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Tr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[ln -ln </a:t>
            </a:r>
            <a:r>
              <a:rPr lang="en-US" altLang="en-US" sz="3200" dirty="0">
                <a:solidFill>
                  <a:srgbClr val="00990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3200" baseline="300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†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+ [1/ </a:t>
            </a:r>
            <a:r>
              <a:rPr lang="en-US" altLang="en-US" sz="3200" dirty="0">
                <a:sym typeface="Symbol" panose="05050102010706020507" pitchFamily="18" charset="2"/>
              </a:rPr>
              <a:t>F</a:t>
            </a:r>
            <a:r>
              <a:rPr lang="en-US" altLang="en-US" sz="3200" baseline="30000" dirty="0"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]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-½M</a:t>
            </a:r>
            <a:r>
              <a:rPr lang="en-US" altLang="en-US" sz="3200" baseline="30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3200" baseline="300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endParaRPr lang="en-US" altLang="en-US" sz="32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  <a:buNone/>
            </a:pPr>
            <a:r>
              <a:rPr lang="en-US" altLang="en-US" sz="3200" baseline="30000" dirty="0" smtClean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providing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an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effective </a:t>
            </a:r>
            <a:r>
              <a:rPr lang="en-US" altLang="en-US" sz="3200" dirty="0" err="1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gluonic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mass term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for the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 </a:t>
            </a:r>
            <a:r>
              <a:rPr lang="en-US" altLang="en-US" sz="3200" dirty="0" smtClean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meson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,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 and thus resolving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en-US" altLang="en-US" sz="3200" dirty="0">
                <a:solidFill>
                  <a:srgbClr val="7030A0"/>
                </a:solidFill>
              </a:rPr>
              <a:t>U</a:t>
            </a:r>
            <a:r>
              <a:rPr lang="en-US" altLang="en-US" sz="3200" baseline="-25000" dirty="0">
                <a:solidFill>
                  <a:srgbClr val="7030A0"/>
                </a:solidFill>
              </a:rPr>
              <a:t>A</a:t>
            </a:r>
            <a:r>
              <a:rPr lang="en-US" altLang="en-US" sz="3200" dirty="0">
                <a:solidFill>
                  <a:srgbClr val="7030A0"/>
                </a:solidFill>
              </a:rPr>
              <a:t>(1) </a:t>
            </a:r>
            <a:r>
              <a:rPr lang="en-US" altLang="en-US" sz="3200" dirty="0" smtClean="0">
                <a:solidFill>
                  <a:srgbClr val="7030A0"/>
                </a:solidFill>
              </a:rPr>
              <a:t>problem</a:t>
            </a:r>
          </a:p>
          <a:p>
            <a:pPr>
              <a:buClr>
                <a:schemeClr val="tx1"/>
              </a:buClr>
            </a:pP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Although one can see directly from the </a:t>
            </a:r>
            <a:r>
              <a:rPr lang="en-US" altLang="en-US" sz="3200" dirty="0" smtClean="0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Chiral </a:t>
            </a:r>
            <a:r>
              <a:rPr lang="en-US" altLang="en-US" sz="3200" dirty="0" err="1" smtClean="0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Lagrangian</a:t>
            </a:r>
            <a:r>
              <a:rPr lang="en-US" altLang="en-US" sz="3200" dirty="0" smtClean="0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how the dynamical role of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removes an apparent </a:t>
            </a:r>
            <a:r>
              <a:rPr lang="en-US" altLang="en-US" sz="3200" dirty="0" err="1" smtClean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Nambu</a:t>
            </a:r>
            <a:r>
              <a:rPr lang="en-US" altLang="en-US" sz="3200" dirty="0" smtClean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Goldstone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boson (the </a:t>
            </a:r>
            <a:r>
              <a:rPr lang="en-US" altLang="en-US" sz="3200" dirty="0" smtClean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) from the spectrum, this follows also directly from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QCD</a:t>
            </a:r>
          </a:p>
          <a:p>
            <a:pPr>
              <a:buClr>
                <a:schemeClr val="tx1"/>
              </a:buClr>
            </a:pP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It can be traced to the non trivial properties of the QCD vacuum which involve a new dimensionless parameter – the vacuum angle </a:t>
            </a:r>
            <a:r>
              <a:rPr lang="el-GR" altLang="en-US" sz="3200" dirty="0" smtClean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sz="3200" dirty="0" smtClean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en-US" sz="3200" dirty="0" smtClean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‘t </a:t>
            </a:r>
            <a:r>
              <a:rPr lang="en-US" altLang="en-US" sz="3200" dirty="0" err="1" smtClean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Hooft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</a:p>
          <a:p>
            <a:pPr>
              <a:buClr>
                <a:schemeClr val="tx1"/>
              </a:buClr>
            </a:pP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I’ll sketch below the principal points</a:t>
            </a:r>
          </a:p>
        </p:txBody>
      </p:sp>
    </p:spTree>
    <p:extLst>
      <p:ext uri="{BB962C8B-B14F-4D97-AF65-F5344CB8AC3E}">
        <p14:creationId xmlns:p14="http://schemas.microsoft.com/office/powerpoint/2010/main" val="10565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473"/>
            <a:ext cx="11627428" cy="6224154"/>
          </a:xfrm>
        </p:spPr>
        <p:txBody>
          <a:bodyPr>
            <a:noAutofit/>
          </a:bodyPr>
          <a:lstStyle/>
          <a:p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Because the integral of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is a topological invariant:</a:t>
            </a:r>
          </a:p>
          <a:p>
            <a:pPr marL="0" indent="0">
              <a:buNone/>
            </a:pP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 </a:t>
            </a:r>
            <a:r>
              <a:rPr lang="en-US" altLang="en-US" sz="3200" dirty="0">
                <a:sym typeface="Symbol" panose="05050102010706020507" pitchFamily="18" charset="2"/>
              </a:rPr>
              <a:t>=</a:t>
            </a:r>
            <a:r>
              <a:rPr lang="en-US" alt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 d</a:t>
            </a:r>
            <a:r>
              <a:rPr lang="en-US" altLang="en-US" sz="3200" baseline="30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 Q  </a:t>
            </a:r>
            <a:r>
              <a:rPr lang="en-US" altLang="en-US" sz="3200" dirty="0">
                <a:solidFill>
                  <a:srgbClr val="7030A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  <a:sym typeface="Symbol" panose="05050102010706020507" pitchFamily="18" charset="2"/>
              </a:rPr>
              <a:t>∫                   with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 = 0, ± 1, ±2,… </a:t>
            </a:r>
            <a:r>
              <a:rPr lang="en-US" altLang="en-US" sz="3200" dirty="0">
                <a:sym typeface="Symbol" panose="05050102010706020507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3200" dirty="0"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all t</a:t>
            </a:r>
            <a:r>
              <a:rPr lang="en-US" sz="3200" dirty="0" smtClean="0"/>
              <a:t>ransition </a:t>
            </a:r>
            <a:r>
              <a:rPr lang="en-US" sz="3200" dirty="0"/>
              <a:t>amplitudes in QCD  contain </a:t>
            </a:r>
            <a:r>
              <a:rPr lang="en-US" sz="3200" dirty="0">
                <a:solidFill>
                  <a:srgbClr val="0070C0"/>
                </a:solidFill>
              </a:rPr>
              <a:t>sums</a:t>
            </a:r>
            <a:r>
              <a:rPr lang="en-US" sz="3200" dirty="0"/>
              <a:t> over distinct </a:t>
            </a:r>
            <a:r>
              <a:rPr lang="en-US" sz="3200" dirty="0">
                <a:solidFill>
                  <a:srgbClr val="0070C0"/>
                </a:solidFill>
              </a:rPr>
              <a:t>sectors</a:t>
            </a:r>
            <a:r>
              <a:rPr lang="en-US" sz="3200" dirty="0"/>
              <a:t> characterized by the </a:t>
            </a:r>
            <a:r>
              <a:rPr lang="en-US" sz="3200" dirty="0">
                <a:solidFill>
                  <a:srgbClr val="0070C0"/>
                </a:solidFill>
              </a:rPr>
              <a:t>winding number 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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contributions of the 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≠0 sectors</a:t>
            </a:r>
            <a:r>
              <a:rPr lang="en-US" sz="3200" dirty="0"/>
              <a:t>  break the </a:t>
            </a:r>
            <a:r>
              <a:rPr lang="en-US" sz="3200" dirty="0">
                <a:solidFill>
                  <a:srgbClr val="7030A0"/>
                </a:solidFill>
              </a:rPr>
              <a:t>U(1)</a:t>
            </a:r>
            <a:r>
              <a:rPr lang="en-US" sz="3200" baseline="-25000" dirty="0">
                <a:solidFill>
                  <a:srgbClr val="7030A0"/>
                </a:solidFill>
              </a:rPr>
              <a:t>A</a:t>
            </a:r>
            <a:r>
              <a:rPr lang="en-US" sz="3200" dirty="0">
                <a:solidFill>
                  <a:srgbClr val="7030A0"/>
                </a:solidFill>
              </a:rPr>
              <a:t> symmetry 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/>
              <a:t>Furthermore, one </a:t>
            </a:r>
            <a:r>
              <a:rPr lang="en-US" sz="3200" dirty="0"/>
              <a:t>can show that </a:t>
            </a:r>
            <a:r>
              <a:rPr lang="en-US" sz="3200" dirty="0">
                <a:solidFill>
                  <a:srgbClr val="FF0000"/>
                </a:solidFill>
              </a:rPr>
              <a:t>gauge invariance </a:t>
            </a:r>
            <a:r>
              <a:rPr lang="en-US" sz="3200" dirty="0"/>
              <a:t>introduces a parameter </a:t>
            </a:r>
            <a:r>
              <a:rPr lang="el-GR" sz="3200" dirty="0">
                <a:solidFill>
                  <a:srgbClr val="00B050"/>
                </a:solidFill>
              </a:rPr>
              <a:t>θ</a:t>
            </a:r>
            <a:r>
              <a:rPr lang="en-US" sz="3200" dirty="0"/>
              <a:t> associated with the sum over the distinct 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 </a:t>
            </a:r>
            <a:r>
              <a:rPr lang="en-US" alt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sectors</a:t>
            </a:r>
            <a:r>
              <a:rPr lang="en-US" altLang="en-US" sz="3200" dirty="0" smtClean="0">
                <a:sym typeface="Symbol" panose="05050102010706020507" pitchFamily="18" charset="2"/>
              </a:rPr>
              <a:t> in the QCD transition amplitudes [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e </a:t>
            </a:r>
            <a:r>
              <a:rPr lang="en-US" altLang="en-US" sz="3200" baseline="30000" dirty="0" err="1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en-US" altLang="en-US" sz="32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  </a:t>
            </a:r>
            <a:r>
              <a:rPr lang="en-US" altLang="en-US" sz="32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sym typeface="Symbol" panose="05050102010706020507" pitchFamily="18" charset="2"/>
              </a:rPr>
              <a:t>is </a:t>
            </a:r>
            <a:r>
              <a:rPr lang="en-US" alt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Bloch phase</a:t>
            </a:r>
            <a:r>
              <a:rPr lang="en-US" altLang="en-US" sz="3200" dirty="0" smtClean="0">
                <a:sym typeface="Symbol" panose="05050102010706020507" pitchFamily="18" charset="2"/>
              </a:rPr>
              <a:t>]</a:t>
            </a:r>
            <a:endParaRPr lang="en-US" altLang="en-US" sz="32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                                      </a:t>
            </a:r>
            <a:r>
              <a:rPr lang="en-US" alt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A  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= </a:t>
            </a:r>
            <a:r>
              <a:rPr lang="en-US" altLang="en-US" sz="3200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e </a:t>
            </a:r>
            <a:r>
              <a:rPr lang="en-US" altLang="en-US" sz="32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en-US" altLang="en-US" sz="3200" baseline="30000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 </a:t>
            </a:r>
            <a:r>
              <a:rPr lang="en-US" altLang="en-US" sz="32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A</a:t>
            </a:r>
            <a:r>
              <a:rPr lang="en-US" altLang="en-US" sz="3200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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parameter  </a:t>
            </a:r>
            <a:r>
              <a:rPr lang="el-GR" sz="3200" dirty="0">
                <a:solidFill>
                  <a:srgbClr val="00B050"/>
                </a:solidFill>
              </a:rPr>
              <a:t>θ</a:t>
            </a:r>
            <a:r>
              <a:rPr lang="en-US" sz="3200" dirty="0"/>
              <a:t> can be connected with the structure of the </a:t>
            </a:r>
            <a:r>
              <a:rPr lang="en-US" sz="3200" dirty="0">
                <a:solidFill>
                  <a:srgbClr val="00B050"/>
                </a:solidFill>
              </a:rPr>
              <a:t>QCD vacuum </a:t>
            </a:r>
            <a:r>
              <a:rPr lang="en-US" sz="3200" dirty="0"/>
              <a:t>and its presence gives an additional contribution to the </a:t>
            </a:r>
            <a:r>
              <a:rPr lang="en-US" sz="3200" dirty="0">
                <a:solidFill>
                  <a:srgbClr val="FF0000"/>
                </a:solidFill>
              </a:rPr>
              <a:t>QCD </a:t>
            </a:r>
            <a:r>
              <a:rPr lang="en-US" sz="3200" dirty="0" err="1" smtClean="0">
                <a:solidFill>
                  <a:srgbClr val="FF0000"/>
                </a:solidFill>
              </a:rPr>
              <a:t>Lagrangian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10723"/>
              </p:ext>
            </p:extLst>
          </p:nvPr>
        </p:nvGraphicFramePr>
        <p:xfrm>
          <a:off x="3456290" y="553347"/>
          <a:ext cx="1617519" cy="76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4" imgW="888840" imgH="419040" progId="Equation.3">
                  <p:embed/>
                </p:oleObj>
              </mc:Choice>
              <mc:Fallback>
                <p:oleObj name="Equation" r:id="rId4" imgW="88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290" y="553347"/>
                        <a:ext cx="1617519" cy="760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0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909" y="131907"/>
            <a:ext cx="11450782" cy="6445538"/>
          </a:xfrm>
        </p:spPr>
        <p:txBody>
          <a:bodyPr>
            <a:noAutofit/>
          </a:bodyPr>
          <a:lstStyle/>
          <a:p>
            <a:r>
              <a:rPr lang="en-US" sz="3200" dirty="0"/>
              <a:t>This can be seen as follows. In the </a:t>
            </a:r>
            <a:r>
              <a:rPr lang="en-US" sz="3200" dirty="0">
                <a:solidFill>
                  <a:srgbClr val="FF0000"/>
                </a:solidFill>
              </a:rPr>
              <a:t>case of QCD</a:t>
            </a:r>
            <a:r>
              <a:rPr lang="en-US" sz="3200" dirty="0"/>
              <a:t>, by having to sum over the distinct  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 sectors</a:t>
            </a:r>
            <a:r>
              <a:rPr lang="en-US" altLang="en-US" sz="3200" dirty="0">
                <a:sym typeface="Symbol" panose="05050102010706020507" pitchFamily="18" charset="2"/>
              </a:rPr>
              <a:t>, </a:t>
            </a:r>
            <a:r>
              <a:rPr lang="en-US" sz="3200" dirty="0"/>
              <a:t>the usual path-integral representation for the vacuum-vacuum transition amplitude is </a:t>
            </a:r>
            <a:r>
              <a:rPr lang="en-US" sz="3200" dirty="0" smtClean="0"/>
              <a:t>modified to read:</a:t>
            </a:r>
            <a:endParaRPr lang="en-US" sz="3200" dirty="0"/>
          </a:p>
          <a:p>
            <a:pPr marL="0" indent="0">
              <a:buNone/>
            </a:pPr>
            <a:r>
              <a:rPr lang="en-US" sz="3200" baseline="-25000" dirty="0"/>
              <a:t>           </a:t>
            </a:r>
          </a:p>
          <a:p>
            <a:pPr marL="0" indent="0">
              <a:buNone/>
            </a:pPr>
            <a:r>
              <a:rPr lang="en-US" sz="3200" baseline="-25000" dirty="0"/>
              <a:t>              +</a:t>
            </a:r>
            <a:r>
              <a:rPr lang="en-US" sz="3200" dirty="0"/>
              <a:t>&lt;</a:t>
            </a:r>
            <a:r>
              <a:rPr lang="en-US" sz="3200" dirty="0" err="1"/>
              <a:t>vac|vac</a:t>
            </a:r>
            <a:r>
              <a:rPr lang="en-US" sz="3200" dirty="0"/>
              <a:t>&gt;</a:t>
            </a:r>
            <a:r>
              <a:rPr lang="en-US" sz="3200" baseline="-25000" dirty="0"/>
              <a:t>-</a:t>
            </a:r>
            <a:r>
              <a:rPr lang="en-US" sz="3200" dirty="0"/>
              <a:t> =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</a:t>
            </a:r>
            <a:r>
              <a:rPr lang="en-US" altLang="en-US" sz="3200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e </a:t>
            </a:r>
            <a:r>
              <a:rPr lang="en-US" altLang="en-US" sz="3200" baseline="30000" dirty="0" err="1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en-US" altLang="en-US" sz="32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  </a:t>
            </a:r>
            <a:r>
              <a:rPr lang="en-US" altLang="en-US" sz="32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ym typeface="Symbol" panose="05050102010706020507" pitchFamily="18" charset="2"/>
              </a:rPr>
              <a:t>∫</a:t>
            </a:r>
            <a:r>
              <a:rPr lang="el-GR" altLang="en-US" sz="3200" dirty="0">
                <a:sym typeface="Symbol" panose="05050102010706020507" pitchFamily="18" charset="2"/>
              </a:rPr>
              <a:t>δ</a:t>
            </a:r>
            <a:r>
              <a:rPr lang="en-US" altLang="en-US" sz="3200" dirty="0">
                <a:sym typeface="Symbol" panose="05050102010706020507" pitchFamily="18" charset="2"/>
              </a:rPr>
              <a:t>A e</a:t>
            </a:r>
            <a:r>
              <a:rPr lang="en-US" altLang="en-US" sz="3200" baseline="30000" dirty="0">
                <a:sym typeface="Symbol" panose="05050102010706020507" pitchFamily="18" charset="2"/>
              </a:rPr>
              <a:t> </a:t>
            </a:r>
            <a:r>
              <a:rPr lang="en-US" altLang="en-US" sz="3200" baseline="30000" dirty="0" err="1">
                <a:sym typeface="Symbol" panose="05050102010706020507" pitchFamily="18" charset="2"/>
              </a:rPr>
              <a:t>i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baseline="30000" dirty="0">
                <a:sym typeface="Symbol" panose="05050102010706020507" pitchFamily="18" charset="2"/>
              </a:rPr>
              <a:t>S[A]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l-GR" altLang="en-US" sz="3200" dirty="0">
                <a:sym typeface="Symbol" panose="05050102010706020507" pitchFamily="18" charset="2"/>
              </a:rPr>
              <a:t>δ</a:t>
            </a:r>
            <a:r>
              <a:rPr lang="en-US" altLang="en-US" sz="3200" dirty="0">
                <a:sym typeface="Symbol" panose="05050102010706020507" pitchFamily="18" charset="2"/>
              </a:rPr>
              <a:t>(</a:t>
            </a:r>
            <a:r>
              <a:rPr lang="en-US" alt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l-GR" sz="3200" dirty="0">
                <a:solidFill>
                  <a:srgbClr val="0070C0"/>
                </a:solidFill>
              </a:rPr>
              <a:t>ν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-  ∫                    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Denoting the </a:t>
            </a:r>
            <a:r>
              <a:rPr lang="en-US" sz="3200" dirty="0" smtClean="0">
                <a:solidFill>
                  <a:srgbClr val="00B050"/>
                </a:solidFill>
              </a:rPr>
              <a:t>QCD vacuum </a:t>
            </a:r>
            <a:r>
              <a:rPr lang="en-US" sz="3200" dirty="0" smtClean="0"/>
              <a:t>as | </a:t>
            </a:r>
            <a:r>
              <a:rPr lang="el-GR" sz="3200" dirty="0">
                <a:solidFill>
                  <a:srgbClr val="00B050"/>
                </a:solidFill>
              </a:rPr>
              <a:t>θ </a:t>
            </a:r>
            <a:r>
              <a:rPr lang="en-US" sz="3200" dirty="0" smtClean="0"/>
              <a:t>&gt;,  one can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ym typeface="Symbol" panose="05050102010706020507" pitchFamily="18" charset="2"/>
              </a:rPr>
              <a:t>re-interpret the </a:t>
            </a:r>
            <a:r>
              <a:rPr lang="en-US" alt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 </a:t>
            </a:r>
            <a:r>
              <a:rPr lang="en-US" altLang="en-US" sz="3200" dirty="0" smtClean="0">
                <a:sym typeface="Symbol" panose="05050102010706020507" pitchFamily="18" charset="2"/>
              </a:rPr>
              <a:t>term in the </a:t>
            </a:r>
            <a:r>
              <a:rPr lang="en-US" alt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sum over </a:t>
            </a:r>
            <a:r>
              <a:rPr lang="el-GR" alt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ν</a:t>
            </a:r>
            <a:r>
              <a:rPr lang="en-US" alt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ym typeface="Symbol" panose="05050102010706020507" pitchFamily="18" charset="2"/>
              </a:rPr>
              <a:t>as an </a:t>
            </a:r>
            <a:r>
              <a:rPr lang="en-US" alt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addition</a:t>
            </a:r>
            <a:r>
              <a:rPr lang="en-US" altLang="en-US" sz="3200" dirty="0">
                <a:sym typeface="Symbol" panose="05050102010706020507" pitchFamily="18" charset="2"/>
              </a:rPr>
              <a:t> to the usual </a:t>
            </a:r>
            <a:r>
              <a:rPr lang="en-US" alt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QCD 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action</a:t>
            </a:r>
          </a:p>
          <a:p>
            <a:r>
              <a:rPr lang="en-US" altLang="en-US" sz="3200" dirty="0" smtClean="0">
                <a:sym typeface="Symbol" panose="05050102010706020507" pitchFamily="18" charset="2"/>
              </a:rPr>
              <a:t>That is:</a:t>
            </a:r>
          </a:p>
          <a:p>
            <a:pPr marL="0" indent="0">
              <a:buNone/>
            </a:pPr>
            <a:endParaRPr lang="en-US" altLang="en-US" sz="32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3200" dirty="0" smtClean="0">
                <a:sym typeface="Symbol" panose="05050102010706020507" pitchFamily="18" charset="2"/>
              </a:rPr>
              <a:t>where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6703"/>
              </p:ext>
            </p:extLst>
          </p:nvPr>
        </p:nvGraphicFramePr>
        <p:xfrm>
          <a:off x="1174650" y="4259598"/>
          <a:ext cx="7620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Equation" r:id="rId3" imgW="3187440" imgH="444240" progId="Equation.3">
                  <p:embed/>
                </p:oleObj>
              </mc:Choice>
              <mc:Fallback>
                <p:oleObj name="Equation" r:id="rId3" imgW="3187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650" y="4259598"/>
                        <a:ext cx="7620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50308"/>
              </p:ext>
            </p:extLst>
          </p:nvPr>
        </p:nvGraphicFramePr>
        <p:xfrm>
          <a:off x="2430138" y="5553554"/>
          <a:ext cx="571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Equation" r:id="rId5" imgW="2095200" imgH="419040" progId="Equation.3">
                  <p:embed/>
                </p:oleObj>
              </mc:Choice>
              <mc:Fallback>
                <p:oleObj name="Equation" r:id="rId5" imgW="2095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138" y="5553554"/>
                        <a:ext cx="571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19786"/>
              </p:ext>
            </p:extLst>
          </p:nvPr>
        </p:nvGraphicFramePr>
        <p:xfrm>
          <a:off x="7538540" y="1892561"/>
          <a:ext cx="1617519" cy="76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Equation" r:id="rId7" imgW="888840" imgH="419040" progId="Equation.3">
                  <p:embed/>
                </p:oleObj>
              </mc:Choice>
              <mc:Fallback>
                <p:oleObj name="Equation" r:id="rId7" imgW="88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540" y="1892561"/>
                        <a:ext cx="1617519" cy="760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3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The Strong CP Problem and its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685443" cy="498553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en-US" sz="3200" dirty="0"/>
              <a:t>T</a:t>
            </a:r>
            <a:r>
              <a:rPr lang="en-US" altLang="en-US" sz="3200" dirty="0" smtClean="0"/>
              <a:t>he </a:t>
            </a:r>
            <a:r>
              <a:rPr lang="en-US" altLang="en-US" sz="3200" dirty="0"/>
              <a:t>resolution of the </a:t>
            </a:r>
            <a:r>
              <a:rPr lang="en-US" altLang="en-US" sz="3200" dirty="0">
                <a:solidFill>
                  <a:srgbClr val="008000"/>
                </a:solidFill>
              </a:rPr>
              <a:t>U(1)</a:t>
            </a:r>
            <a:r>
              <a:rPr lang="en-US" altLang="en-US" sz="3200" baseline="-25000" dirty="0">
                <a:solidFill>
                  <a:srgbClr val="008000"/>
                </a:solidFill>
              </a:rPr>
              <a:t>A</a:t>
            </a:r>
            <a:r>
              <a:rPr lang="en-US" altLang="en-US" sz="3200" dirty="0">
                <a:solidFill>
                  <a:srgbClr val="008000"/>
                </a:solidFill>
              </a:rPr>
              <a:t> problem</a:t>
            </a:r>
            <a:r>
              <a:rPr lang="en-US" altLang="en-US" sz="3200" dirty="0"/>
              <a:t>, however, </a:t>
            </a:r>
            <a:r>
              <a:rPr lang="en-US" altLang="en-US" sz="3200" dirty="0" smtClean="0"/>
              <a:t> engenders </a:t>
            </a:r>
            <a:r>
              <a:rPr lang="en-US" altLang="en-US" sz="3200" dirty="0"/>
              <a:t>another problem: </a:t>
            </a:r>
            <a:r>
              <a:rPr lang="en-US" altLang="en-US" sz="3200" dirty="0">
                <a:solidFill>
                  <a:srgbClr val="3333CC"/>
                </a:solidFill>
              </a:rPr>
              <a:t>the strong CP problem </a:t>
            </a:r>
            <a:endParaRPr lang="en-US" altLang="en-US" sz="3200" dirty="0" smtClean="0">
              <a:solidFill>
                <a:srgbClr val="3333CC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en-US" sz="3200" dirty="0" smtClean="0"/>
              <a:t>As we have seen, effectively </a:t>
            </a:r>
            <a:r>
              <a:rPr lang="en-US" altLang="en-US" sz="3200" dirty="0"/>
              <a:t>the</a:t>
            </a:r>
            <a:r>
              <a:rPr lang="en-US" altLang="en-US" sz="3200" dirty="0">
                <a:solidFill>
                  <a:srgbClr val="FF0000"/>
                </a:solidFill>
              </a:rPr>
              <a:t> QCD vacuum structure </a:t>
            </a:r>
            <a:r>
              <a:rPr lang="en-US" altLang="en-US" sz="3200" dirty="0"/>
              <a:t>adds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and </a:t>
            </a:r>
            <a:r>
              <a:rPr lang="en-US" altLang="en-US" sz="3200" dirty="0">
                <a:solidFill>
                  <a:srgbClr val="FF0000"/>
                </a:solidFill>
              </a:rPr>
              <a:t>extra term</a:t>
            </a:r>
            <a:r>
              <a:rPr lang="en-US" altLang="en-US" sz="3200" dirty="0"/>
              <a:t> to </a:t>
            </a:r>
            <a:r>
              <a:rPr lang="en-US" altLang="en-US" sz="3200" dirty="0">
                <a:solidFill>
                  <a:srgbClr val="FF0000"/>
                </a:solidFill>
              </a:rPr>
              <a:t>L</a:t>
            </a:r>
            <a:r>
              <a:rPr lang="en-US" altLang="en-US" sz="3200" baseline="-25000" dirty="0">
                <a:solidFill>
                  <a:srgbClr val="FF0000"/>
                </a:solidFill>
              </a:rPr>
              <a:t>QCD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</a:rPr>
              <a:t>         </a:t>
            </a:r>
            <a:endParaRPr lang="en-US" altLang="en-US" sz="32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US" altLang="en-US" sz="3200" dirty="0">
              <a:sym typeface="Symbol" panose="05050102010706020507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3200" dirty="0">
                <a:sym typeface="Symbol" panose="05050102010706020507" pitchFamily="18" charset="2"/>
              </a:rPr>
              <a:t>   </a:t>
            </a:r>
            <a:r>
              <a:rPr lang="en-US" altLang="en-US" sz="3200" dirty="0" smtClean="0">
                <a:sym typeface="Symbol" panose="05050102010706020507" pitchFamily="18" charset="2"/>
              </a:rPr>
              <a:t>This term </a:t>
            </a:r>
            <a:r>
              <a:rPr lang="en-US" altLang="en-US" sz="3200" dirty="0">
                <a:solidFill>
                  <a:srgbClr val="008000"/>
                </a:solidFill>
                <a:sym typeface="Symbol" panose="05050102010706020507" pitchFamily="18" charset="2"/>
              </a:rPr>
              <a:t>conserves </a:t>
            </a:r>
            <a:r>
              <a:rPr lang="en-US" altLang="en-US" sz="3200" dirty="0" smtClean="0">
                <a:solidFill>
                  <a:srgbClr val="008000"/>
                </a:solidFill>
                <a:sym typeface="Symbol" panose="05050102010706020507" pitchFamily="18" charset="2"/>
              </a:rPr>
              <a:t>C</a:t>
            </a:r>
            <a:r>
              <a:rPr lang="en-US" altLang="en-US" sz="3200" dirty="0" smtClean="0">
                <a:sym typeface="Symbol" panose="05050102010706020507" pitchFamily="18" charset="2"/>
              </a:rPr>
              <a:t> but </a:t>
            </a:r>
            <a:r>
              <a:rPr lang="en-US" altLang="en-US" sz="3200" dirty="0">
                <a:solidFill>
                  <a:srgbClr val="7030A0"/>
                </a:solidFill>
                <a:sym typeface="Symbol" panose="05050102010706020507" pitchFamily="18" charset="2"/>
              </a:rPr>
              <a:t>violates P </a:t>
            </a:r>
            <a:r>
              <a:rPr lang="en-US" altLang="en-US" sz="3200" dirty="0">
                <a:sym typeface="Symbol" panose="05050102010706020507" pitchFamily="18" charset="2"/>
              </a:rPr>
              <a:t>and</a:t>
            </a:r>
            <a:r>
              <a:rPr lang="en-US" altLang="en-US" sz="3200" dirty="0">
                <a:solidFill>
                  <a:srgbClr val="7030A0"/>
                </a:solidFill>
                <a:sym typeface="Symbol" panose="05050102010706020507" pitchFamily="18" charset="2"/>
              </a:rPr>
              <a:t> T</a:t>
            </a:r>
            <a:r>
              <a:rPr lang="en-US" altLang="en-US" sz="3200" dirty="0">
                <a:sym typeface="Symbol" panose="05050102010706020507" pitchFamily="18" charset="2"/>
              </a:rPr>
              <a:t>,  </a:t>
            </a:r>
            <a:r>
              <a:rPr lang="en-US" altLang="en-US" sz="3200" dirty="0" smtClean="0">
                <a:sym typeface="Symbol" panose="05050102010706020507" pitchFamily="18" charset="2"/>
              </a:rPr>
              <a:t>and thus it also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sym typeface="Symbol" panose="05050102010706020507" pitchFamily="18" charset="2"/>
              </a:rPr>
              <a:t>   </a:t>
            </a:r>
            <a:r>
              <a:rPr lang="en-US" alt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violates CP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sym typeface="Symbol" panose="05050102010706020507" pitchFamily="18" charset="2"/>
              </a:rPr>
              <a:t>This is problematic, as there is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no evidence </a:t>
            </a:r>
            <a:r>
              <a:rPr lang="en-US" sz="3200" dirty="0" smtClean="0">
                <a:sym typeface="Symbol" panose="05050102010706020507" pitchFamily="18" charset="2"/>
              </a:rPr>
              <a:t>of 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CP violation</a:t>
            </a:r>
            <a:r>
              <a:rPr lang="en-US" sz="3200" dirty="0" smtClean="0">
                <a:sym typeface="Symbol" panose="05050102010706020507" pitchFamily="18" charset="2"/>
              </a:rPr>
              <a:t> in the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strong interactions</a:t>
            </a:r>
            <a:r>
              <a:rPr lang="en-US" sz="3200" dirty="0" smtClean="0">
                <a:sym typeface="Symbol" panose="05050102010706020507" pitchFamily="18" charset="2"/>
              </a:rPr>
              <a:t>!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69267"/>
              </p:ext>
            </p:extLst>
          </p:nvPr>
        </p:nvGraphicFramePr>
        <p:xfrm>
          <a:off x="3566712" y="3498850"/>
          <a:ext cx="35814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3" imgW="1231560" imgH="419040" progId="Equation.3">
                  <p:embed/>
                </p:oleObj>
              </mc:Choice>
              <mc:Fallback>
                <p:oleObj name="Equation" r:id="rId3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712" y="3498850"/>
                        <a:ext cx="35814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3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1546541" cy="6858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In fact, 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 smtClean="0">
                <a:sym typeface="Symbol" pitchFamily="18" charset="2"/>
              </a:rPr>
              <a:t>  term produces an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electric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dipole moment </a:t>
            </a:r>
            <a:r>
              <a:rPr lang="en-US" sz="3200" dirty="0" smtClean="0">
                <a:sym typeface="Symbol" pitchFamily="18" charset="2"/>
              </a:rPr>
              <a:t>for the neutron of order: </a:t>
            </a:r>
            <a:endParaRPr lang="en-US" sz="3200" dirty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>
                <a:solidFill>
                  <a:srgbClr val="C00000"/>
                </a:solidFill>
                <a:sym typeface="Symbol" pitchFamily="18" charset="2"/>
              </a:rPr>
              <a:t>                  </a:t>
            </a:r>
            <a:r>
              <a:rPr lang="en-US" sz="3200" dirty="0" smtClean="0">
                <a:solidFill>
                  <a:srgbClr val="C00000"/>
                </a:solidFill>
                <a:sym typeface="Symbol" pitchFamily="18" charset="2"/>
              </a:rPr>
              <a:t>       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d</a:t>
            </a:r>
            <a:r>
              <a:rPr lang="en-US" sz="3200" baseline="-25000" dirty="0" err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 e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baseline="-25000" dirty="0" err="1">
                <a:solidFill>
                  <a:srgbClr val="00B050"/>
                </a:solidFill>
                <a:sym typeface="Symbol" pitchFamily="18" charset="2"/>
              </a:rPr>
              <a:t>q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/M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</a:t>
            </a:r>
            <a:r>
              <a:rPr lang="en-US" sz="3200" dirty="0">
                <a:sym typeface="Symbol" pitchFamily="18" charset="2"/>
              </a:rPr>
              <a:t>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10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-16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sym typeface="Symbol" pitchFamily="18" charset="2"/>
              </a:rPr>
              <a:t>ecm</a:t>
            </a:r>
            <a:endParaRPr lang="en-US" sz="3200" dirty="0" smtClean="0">
              <a:solidFill>
                <a:srgbClr val="00B050"/>
              </a:solidFill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The strong </a:t>
            </a:r>
            <a:r>
              <a:rPr lang="en-US" sz="3200" dirty="0" smtClean="0">
                <a:sym typeface="Symbol" pitchFamily="18" charset="2"/>
              </a:rPr>
              <a:t>experimental bound  </a:t>
            </a:r>
            <a:r>
              <a:rPr lang="en-US" sz="3200" dirty="0" err="1" smtClean="0">
                <a:solidFill>
                  <a:srgbClr val="00B050"/>
                </a:solidFill>
                <a:sym typeface="Symbol" pitchFamily="18" charset="2"/>
              </a:rPr>
              <a:t>d</a:t>
            </a:r>
            <a:r>
              <a:rPr lang="en-US" sz="3200" baseline="-25000" dirty="0" err="1" smtClean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&lt;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2.9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x 10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-26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ecm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requires </a:t>
            </a:r>
            <a:r>
              <a:rPr lang="en-US" sz="3200" dirty="0">
                <a:sym typeface="Symbol" pitchFamily="18" charset="2"/>
              </a:rPr>
              <a:t>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angle  </a:t>
            </a:r>
            <a:r>
              <a:rPr lang="en-US" sz="3200" dirty="0">
                <a:sym typeface="Symbol" pitchFamily="18" charset="2"/>
              </a:rPr>
              <a:t>to be very small 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&lt; 10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-9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-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10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-10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[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Baluni</a:t>
            </a:r>
            <a:r>
              <a:rPr lang="en-US" sz="3200" dirty="0">
                <a:sym typeface="Symbol" pitchFamily="18" charset="2"/>
              </a:rPr>
              <a:t>;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Crewther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Di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Vecchia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Veneziano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sym typeface="Symbol" pitchFamily="18" charset="2"/>
              </a:rPr>
              <a:t>Witten</a:t>
            </a:r>
            <a:r>
              <a:rPr lang="en-US" sz="3200" dirty="0" smtClean="0">
                <a:sym typeface="Symbol" pitchFamily="18" charset="2"/>
              </a:rPr>
              <a:t>].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Why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</a:t>
            </a:r>
            <a:r>
              <a:rPr lang="en-US" sz="3200" dirty="0">
                <a:sym typeface="Symbol" pitchFamily="18" charset="2"/>
              </a:rPr>
              <a:t>should be this small is the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strong CP problem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Problem is actually worse if one considers the effect of </a:t>
            </a:r>
            <a:r>
              <a:rPr lang="en-US" sz="3200" dirty="0">
                <a:solidFill>
                  <a:srgbClr val="002060"/>
                </a:solidFill>
                <a:sym typeface="Symbol" pitchFamily="18" charset="2"/>
              </a:rPr>
              <a:t>chiral transformations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on 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-vacuum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Because </a:t>
            </a:r>
            <a:r>
              <a:rPr lang="en-US" sz="3200" dirty="0">
                <a:sym typeface="Symbol" pitchFamily="18" charset="2"/>
              </a:rPr>
              <a:t>of the </a:t>
            </a:r>
            <a:r>
              <a:rPr lang="en-US" sz="3200" dirty="0">
                <a:solidFill>
                  <a:srgbClr val="002060"/>
                </a:solidFill>
                <a:sym typeface="Symbol" pitchFamily="18" charset="2"/>
              </a:rPr>
              <a:t>chiral </a:t>
            </a:r>
            <a:r>
              <a:rPr lang="en-US" sz="3200" dirty="0" smtClean="0">
                <a:solidFill>
                  <a:srgbClr val="002060"/>
                </a:solidFill>
                <a:sym typeface="Symbol" pitchFamily="18" charset="2"/>
              </a:rPr>
              <a:t>anomaly</a:t>
            </a:r>
            <a:r>
              <a:rPr lang="en-US" sz="3200" dirty="0" smtClean="0">
                <a:sym typeface="Symbol" pitchFamily="18" charset="2"/>
              </a:rPr>
              <a:t>, these transformations change </a:t>
            </a:r>
            <a:r>
              <a:rPr lang="en-US" sz="3200" dirty="0">
                <a:sym typeface="Symbol" pitchFamily="18" charset="2"/>
              </a:rPr>
              <a:t>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-vacuum </a:t>
            </a:r>
            <a:r>
              <a:rPr lang="en-US" sz="3200" dirty="0">
                <a:sym typeface="Symbol" pitchFamily="18" charset="2"/>
              </a:rPr>
              <a:t>[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Jackiw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Rebbi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]: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3200" dirty="0" smtClean="0">
                <a:sym typeface="Symbol" pitchFamily="18" charset="2"/>
              </a:rPr>
              <a:t>                           </a:t>
            </a:r>
            <a:r>
              <a:rPr lang="en-US" sz="3200" dirty="0">
                <a:sym typeface="Symbol" pitchFamily="18" charset="2"/>
              </a:rPr>
              <a:t>e</a:t>
            </a:r>
            <a:r>
              <a:rPr lang="en-US" sz="3200" baseline="30000" dirty="0"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sz="3200" baseline="30000" dirty="0">
                <a:solidFill>
                  <a:srgbClr val="002060"/>
                </a:solidFill>
                <a:sym typeface="Symbol" pitchFamily="18" charset="2"/>
              </a:rPr>
              <a:t>Q</a:t>
            </a:r>
            <a:r>
              <a:rPr lang="en-US" sz="3200" baseline="8000" dirty="0">
                <a:solidFill>
                  <a:srgbClr val="002060"/>
                </a:solidFill>
                <a:sym typeface="Symbol" pitchFamily="18" charset="2"/>
              </a:rPr>
              <a:t>5</a:t>
            </a:r>
            <a:r>
              <a:rPr lang="en-US" sz="3200" baseline="8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|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</a:t>
            </a:r>
            <a:r>
              <a:rPr lang="en-US" sz="3200" dirty="0">
                <a:sym typeface="Symbol" pitchFamily="18" charset="2"/>
              </a:rPr>
              <a:t>&gt; = |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+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sz="3200" dirty="0">
                <a:sym typeface="Symbol" pitchFamily="18" charset="2"/>
              </a:rPr>
              <a:t> &gt; </a:t>
            </a:r>
            <a:r>
              <a:rPr lang="en-US" sz="3200" baseline="30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 baseline="30000" dirty="0">
              <a:solidFill>
                <a:schemeClr val="accent2"/>
              </a:solidFill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4" y="125506"/>
            <a:ext cx="114568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>
                <a:sym typeface="Symbol" pitchFamily="18" charset="2"/>
              </a:rPr>
              <a:t>If besides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QCD</a:t>
            </a:r>
            <a:r>
              <a:rPr lang="en-US" sz="3200" dirty="0">
                <a:sym typeface="Symbol" pitchFamily="18" charset="2"/>
              </a:rPr>
              <a:t> one includes the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weak interactions</a:t>
            </a:r>
            <a:r>
              <a:rPr lang="en-US" sz="3200" dirty="0">
                <a:sym typeface="Symbol" pitchFamily="18" charset="2"/>
              </a:rPr>
              <a:t>, in general the quark mass matrix is  non-diagonal and complex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</a:rPr>
              <a:t>          </a:t>
            </a:r>
            <a:r>
              <a:rPr lang="en-US" sz="3200" dirty="0" smtClean="0">
                <a:solidFill>
                  <a:srgbClr val="FF0000"/>
                </a:solidFill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</a:rPr>
              <a:t>L</a:t>
            </a:r>
            <a:r>
              <a:rPr lang="en-US" sz="3200" baseline="-25000" dirty="0" err="1">
                <a:solidFill>
                  <a:srgbClr val="FF0000"/>
                </a:solidFill>
              </a:rPr>
              <a:t>Mass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= -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</a:t>
            </a:r>
            <a:r>
              <a:rPr lang="en-US" sz="3200" dirty="0" err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sz="3200" baseline="-25000" dirty="0" err="1">
                <a:solidFill>
                  <a:srgbClr val="FF0000"/>
                </a:solidFill>
                <a:sym typeface="Symbol" pitchFamily="18" charset="2"/>
              </a:rPr>
              <a:t>iR</a:t>
            </a:r>
            <a:r>
              <a:rPr lang="en-US" sz="3200" baseline="-25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</a:t>
            </a:r>
            <a:r>
              <a:rPr lang="en-US" sz="3200" baseline="-25000" dirty="0" err="1">
                <a:solidFill>
                  <a:srgbClr val="0070C0"/>
                </a:solidFill>
              </a:rPr>
              <a:t>ij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</a:t>
            </a:r>
            <a:r>
              <a:rPr lang="en-US" sz="3200" baseline="-25000" dirty="0" err="1">
                <a:solidFill>
                  <a:srgbClr val="FF0000"/>
                </a:solidFill>
              </a:rPr>
              <a:t>jL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+ h. c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To </a:t>
            </a:r>
            <a:r>
              <a:rPr lang="en-US" sz="3200" dirty="0" err="1"/>
              <a:t>diagonalize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M </a:t>
            </a:r>
            <a:r>
              <a:rPr lang="en-US" sz="3200" dirty="0"/>
              <a:t>one must, among other things, perform a </a:t>
            </a:r>
            <a:r>
              <a:rPr lang="en-US" sz="3200" dirty="0">
                <a:solidFill>
                  <a:srgbClr val="002060"/>
                </a:solidFill>
              </a:rPr>
              <a:t>chiral transformation</a:t>
            </a:r>
            <a:r>
              <a:rPr lang="en-US" sz="3200" dirty="0">
                <a:solidFill>
                  <a:srgbClr val="0070C0"/>
                </a:solidFill>
              </a:rPr>
              <a:t>  </a:t>
            </a:r>
            <a:r>
              <a:rPr lang="en-US" sz="3200" dirty="0"/>
              <a:t>by an </a:t>
            </a:r>
            <a:r>
              <a:rPr lang="en-US" sz="3200"/>
              <a:t>angle </a:t>
            </a:r>
            <a:r>
              <a:rPr lang="en-US" sz="3200" smtClean="0"/>
              <a:t>of 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Arg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det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which, </a:t>
            </a:r>
            <a:r>
              <a:rPr lang="en-US" sz="3200" dirty="0" smtClean="0"/>
              <a:t>because of </a:t>
            </a:r>
            <a:r>
              <a:rPr lang="en-US" sz="3200" dirty="0"/>
              <a:t>the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Jackiw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Symbol" pitchFamily="18" charset="2"/>
              </a:rPr>
              <a:t>Rebbi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result, changes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into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         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             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=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+</a:t>
            </a: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Arg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  <a:sym typeface="Symbol" pitchFamily="18" charset="2"/>
              </a:rPr>
              <a:t>det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rgbClr val="0070C0"/>
              </a:solidFill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/>
              <a:t>Thus, in full generality, the </a:t>
            </a:r>
            <a:r>
              <a:rPr lang="en-US" sz="3200" dirty="0">
                <a:solidFill>
                  <a:srgbClr val="FF0000"/>
                </a:solidFill>
              </a:rPr>
              <a:t>strong CP problem </a:t>
            </a:r>
            <a:r>
              <a:rPr lang="en-US" sz="3200" dirty="0"/>
              <a:t>can be stated as </a:t>
            </a:r>
            <a:r>
              <a:rPr lang="en-US" sz="3200" dirty="0" smtClean="0"/>
              <a:t>follows: why </a:t>
            </a:r>
            <a:r>
              <a:rPr lang="en-US" sz="3200" dirty="0"/>
              <a:t>is the angle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/>
              <a:t>, coming from the</a:t>
            </a:r>
            <a:r>
              <a:rPr lang="en-US" sz="3200" dirty="0">
                <a:solidFill>
                  <a:srgbClr val="FF0000"/>
                </a:solidFill>
              </a:rPr>
              <a:t> strong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weak interactions</a:t>
            </a:r>
            <a:r>
              <a:rPr lang="en-US" sz="3200" dirty="0"/>
              <a:t>, so small? </a:t>
            </a:r>
          </a:p>
        </p:txBody>
      </p:sp>
    </p:spTree>
    <p:extLst>
      <p:ext uri="{BB962C8B-B14F-4D97-AF65-F5344CB8AC3E}">
        <p14:creationId xmlns:p14="http://schemas.microsoft.com/office/powerpoint/2010/main" val="2832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19953" y="340658"/>
            <a:ext cx="11672047" cy="6257365"/>
          </a:xfrm>
        </p:spPr>
        <p:txBody>
          <a:bodyPr>
            <a:noAutofit/>
          </a:bodyPr>
          <a:lstStyle/>
          <a:p>
            <a:pPr marL="660400" indent="-660400">
              <a:buFontTx/>
              <a:buChar char="•"/>
            </a:pPr>
            <a:r>
              <a:rPr lang="en-US" sz="3200" dirty="0"/>
              <a:t>There are only three </a:t>
            </a:r>
            <a:r>
              <a:rPr lang="en-US" sz="3200" dirty="0" smtClean="0"/>
              <a:t>known classes of </a:t>
            </a:r>
            <a:r>
              <a:rPr lang="en-US" sz="3200" dirty="0" smtClean="0">
                <a:solidFill>
                  <a:srgbClr val="002060"/>
                </a:solidFill>
              </a:rPr>
              <a:t>s</a:t>
            </a:r>
            <a:r>
              <a:rPr lang="en-US" sz="3200" dirty="0">
                <a:solidFill>
                  <a:srgbClr val="002060"/>
                </a:solidFill>
              </a:rPr>
              <a:t>olutions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/>
              <a:t>to the </a:t>
            </a:r>
            <a:r>
              <a:rPr lang="en-US" sz="3200" dirty="0">
                <a:solidFill>
                  <a:srgbClr val="FF0000"/>
                </a:solidFill>
              </a:rPr>
              <a:t>strong CP problem:</a:t>
            </a:r>
          </a:p>
          <a:p>
            <a:pPr marL="660400" indent="-660400">
              <a:buFontTx/>
              <a:buAutoNum type="romanLcPeriod"/>
            </a:pPr>
            <a:r>
              <a:rPr lang="en-US" sz="3200" dirty="0" err="1">
                <a:solidFill>
                  <a:srgbClr val="002060"/>
                </a:solidFill>
              </a:rPr>
              <a:t>Anthropically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is small</a:t>
            </a:r>
          </a:p>
          <a:p>
            <a:pPr marL="660400" indent="-660400">
              <a:buFontTx/>
              <a:buAutoNum type="romanLcPeriod"/>
            </a:pPr>
            <a:r>
              <a:rPr lang="en-US" sz="3200" dirty="0" smtClean="0">
                <a:solidFill>
                  <a:srgbClr val="002060"/>
                </a:solidFill>
              </a:rPr>
              <a:t>CP is broken spontaneously and the induced 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is small</a:t>
            </a:r>
          </a:p>
          <a:p>
            <a:pPr marL="660400" indent="-660400">
              <a:buFontTx/>
              <a:buAutoNum type="romanLcPeriod"/>
            </a:pPr>
            <a:r>
              <a:rPr lang="en-US" sz="3200" dirty="0">
                <a:solidFill>
                  <a:srgbClr val="002060"/>
                </a:solidFill>
              </a:rPr>
              <a:t>A chiral symmetry drives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→ 0</a:t>
            </a:r>
            <a:endParaRPr lang="en-US" sz="3200" dirty="0">
              <a:solidFill>
                <a:srgbClr val="00B0F0"/>
              </a:solidFill>
              <a:cs typeface="Arial" charset="0"/>
            </a:endParaRPr>
          </a:p>
          <a:p>
            <a:pPr marL="660400" indent="-660400">
              <a:buFontTx/>
              <a:buChar char="•"/>
            </a:pPr>
            <a:r>
              <a:rPr lang="en-US" sz="3200" dirty="0"/>
              <a:t>I will make no comments </a:t>
            </a:r>
            <a:r>
              <a:rPr lang="en-US" sz="3200" dirty="0">
                <a:solidFill>
                  <a:srgbClr val="002060"/>
                </a:solidFill>
              </a:rPr>
              <a:t>on 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marL="660400" indent="-660400">
              <a:buFontTx/>
              <a:buChar char="•"/>
            </a:pPr>
            <a:r>
              <a:rPr lang="en-US" sz="3200" dirty="0"/>
              <a:t> Although </a:t>
            </a:r>
            <a:r>
              <a:rPr lang="en-US" sz="3200" dirty="0">
                <a:solidFill>
                  <a:srgbClr val="002060"/>
                </a:solidFill>
              </a:rPr>
              <a:t>ii. </a:t>
            </a:r>
            <a:r>
              <a:rPr lang="en-US" sz="3200" dirty="0"/>
              <a:t>is interesting</a:t>
            </a:r>
            <a:r>
              <a:rPr lang="en-US" sz="3200" dirty="0" smtClean="0"/>
              <a:t>, the models which lead to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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10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-10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are rather complex and often are at odds with the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CKM paradigm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and/or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cosmology</a:t>
            </a:r>
            <a:endParaRPr lang="en-US" sz="3200" dirty="0">
              <a:cs typeface="Arial" charset="0"/>
            </a:endParaRPr>
          </a:p>
          <a:p>
            <a:pPr marL="660400" indent="-660400">
              <a:buFontTx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 </a:t>
            </a:r>
            <a:r>
              <a:rPr lang="en-US" sz="3200" dirty="0"/>
              <a:t>my opinion, only </a:t>
            </a:r>
            <a:r>
              <a:rPr lang="en-US" sz="3200" dirty="0">
                <a:solidFill>
                  <a:srgbClr val="002060"/>
                </a:solidFill>
              </a:rPr>
              <a:t>iii. </a:t>
            </a:r>
            <a:r>
              <a:rPr lang="en-US" sz="3200" dirty="0"/>
              <a:t>is a viable </a:t>
            </a:r>
            <a:r>
              <a:rPr lang="en-US" sz="3200" dirty="0" smtClean="0"/>
              <a:t>solution, </a:t>
            </a:r>
            <a:r>
              <a:rPr lang="en-US" sz="3200" dirty="0"/>
              <a:t>although it necessitates </a:t>
            </a:r>
            <a:r>
              <a:rPr lang="en-US" sz="3200" dirty="0" smtClean="0"/>
              <a:t>introducing a </a:t>
            </a:r>
            <a:r>
              <a:rPr lang="en-US" sz="3200" dirty="0" smtClean="0">
                <a:solidFill>
                  <a:srgbClr val="FF0000"/>
                </a:solidFill>
              </a:rPr>
              <a:t>new global, spontaneously broken, chiral symmetry </a:t>
            </a:r>
          </a:p>
        </p:txBody>
      </p:sp>
    </p:spTree>
    <p:extLst>
      <p:ext uri="{BB962C8B-B14F-4D97-AF65-F5344CB8AC3E}">
        <p14:creationId xmlns:p14="http://schemas.microsoft.com/office/powerpoint/2010/main" val="31201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5858" y="17929"/>
            <a:ext cx="12192000" cy="6176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 smtClean="0">
                <a:sym typeface="Symbol" pitchFamily="18" charset="2"/>
              </a:rPr>
              <a:t>In principle, of course, this additional </a:t>
            </a:r>
            <a:r>
              <a:rPr lang="en-US" sz="3200" dirty="0" smtClean="0">
                <a:solidFill>
                  <a:srgbClr val="002060"/>
                </a:solidFill>
                <a:sym typeface="Symbol" pitchFamily="18" charset="2"/>
              </a:rPr>
              <a:t>chiral </a:t>
            </a:r>
            <a:r>
              <a:rPr lang="en-US" sz="3200" dirty="0">
                <a:solidFill>
                  <a:srgbClr val="002060"/>
                </a:solidFill>
                <a:sym typeface="Symbol" pitchFamily="18" charset="2"/>
              </a:rPr>
              <a:t>symmetry </a:t>
            </a:r>
            <a:r>
              <a:rPr lang="en-US" sz="3200" dirty="0">
                <a:sym typeface="Symbol" pitchFamily="18" charset="2"/>
              </a:rPr>
              <a:t>could be intrinsic to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QCD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if the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u-quark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had no </a:t>
            </a:r>
            <a:r>
              <a:rPr lang="en-US" sz="3200" dirty="0" smtClean="0">
                <a:sym typeface="Symbol" pitchFamily="18" charset="2"/>
              </a:rPr>
              <a:t>mass,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u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0 </a:t>
            </a:r>
            <a:r>
              <a:rPr lang="en-US" sz="3200" dirty="0">
                <a:sym typeface="Symbol" pitchFamily="18" charset="2"/>
              </a:rPr>
              <a:t>[</a:t>
            </a:r>
            <a:r>
              <a:rPr lang="en-US" sz="3200" dirty="0">
                <a:solidFill>
                  <a:srgbClr val="7030A0"/>
                </a:solidFill>
                <a:sym typeface="Symbol" pitchFamily="18" charset="2"/>
              </a:rPr>
              <a:t>Kaplan Manohar</a:t>
            </a:r>
            <a:r>
              <a:rPr lang="en-US" sz="3200" dirty="0" smtClean="0">
                <a:sym typeface="Symbol" pitchFamily="18" charset="2"/>
              </a:rPr>
              <a:t>]. </a:t>
            </a:r>
            <a:r>
              <a:rPr lang="en-US" sz="3200" dirty="0">
                <a:sym typeface="Symbol" pitchFamily="18" charset="2"/>
              </a:rPr>
              <a:t>However,  calculations on the lattice exclude </a:t>
            </a:r>
            <a:r>
              <a:rPr lang="en-US" sz="3200" dirty="0" smtClean="0">
                <a:sym typeface="Symbol" pitchFamily="18" charset="2"/>
              </a:rPr>
              <a:t>the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baseline="-25000" dirty="0" smtClean="0">
                <a:solidFill>
                  <a:srgbClr val="00B050"/>
                </a:solidFill>
                <a:sym typeface="Symbol" pitchFamily="18" charset="2"/>
              </a:rPr>
              <a:t>u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0 </a:t>
            </a:r>
            <a:r>
              <a:rPr lang="en-US" sz="3200" dirty="0" smtClean="0">
                <a:sym typeface="Symbol" pitchFamily="18" charset="2"/>
              </a:rPr>
              <a:t>solution</a:t>
            </a:r>
          </a:p>
          <a:p>
            <a:pPr marL="457200" indent="-457200">
              <a:buClr>
                <a:schemeClr val="tx1"/>
              </a:buClr>
            </a:pPr>
            <a:endParaRPr lang="en-US" sz="3200" dirty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200" dirty="0" smtClean="0">
              <a:sym typeface="Symbol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      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Leutwyler</a:t>
            </a:r>
            <a:endParaRPr lang="en-US" sz="3200" dirty="0" smtClean="0">
              <a:solidFill>
                <a:srgbClr val="7030A0"/>
              </a:solidFill>
              <a:sym typeface="Symbol" pitchFamily="18" charset="2"/>
            </a:endParaRPr>
          </a:p>
          <a:p>
            <a:pPr marL="457200" indent="-457200">
              <a:buClr>
                <a:schemeClr val="tx1"/>
              </a:buClr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9" y="1416321"/>
            <a:ext cx="5887351" cy="544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17224" y="3048000"/>
            <a:ext cx="355002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MILC Collaboration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>
                <a:solidFill>
                  <a:srgbClr val="009900"/>
                </a:solidFill>
              </a:rPr>
              <a:t>rules out m</a:t>
            </a:r>
            <a:r>
              <a:rPr lang="en-US" sz="3200" baseline="-25000" dirty="0">
                <a:solidFill>
                  <a:srgbClr val="009900"/>
                </a:solidFill>
              </a:rPr>
              <a:t>u</a:t>
            </a:r>
            <a:r>
              <a:rPr lang="en-US" sz="3200" dirty="0">
                <a:solidFill>
                  <a:srgbClr val="009900"/>
                </a:solidFill>
              </a:rPr>
              <a:t>=0 </a:t>
            </a:r>
            <a:endParaRPr lang="en-US" sz="3200" dirty="0" smtClean="0">
              <a:solidFill>
                <a:srgbClr val="0099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 at </a:t>
            </a:r>
            <a:r>
              <a:rPr lang="en-US" sz="3200" dirty="0">
                <a:solidFill>
                  <a:srgbClr val="009900"/>
                </a:solidFill>
              </a:rPr>
              <a:t>10</a:t>
            </a:r>
            <a:r>
              <a:rPr lang="en-US" sz="3200" dirty="0">
                <a:solidFill>
                  <a:srgbClr val="009900"/>
                </a:solidFill>
                <a:sym typeface="Symbol" pitchFamily="18" charset="2"/>
              </a:rPr>
              <a:t></a:t>
            </a:r>
          </a:p>
        </p:txBody>
      </p:sp>
    </p:spTree>
    <p:extLst>
      <p:ext uri="{BB962C8B-B14F-4D97-AF65-F5344CB8AC3E}">
        <p14:creationId xmlns:p14="http://schemas.microsoft.com/office/powerpoint/2010/main" val="31317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294"/>
            <a:ext cx="11958918" cy="728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Helen </a:t>
            </a:r>
            <a:r>
              <a:rPr lang="en-US" sz="3200" dirty="0">
                <a:solidFill>
                  <a:srgbClr val="7030A0"/>
                </a:solidFill>
              </a:rPr>
              <a:t>Quinn</a:t>
            </a:r>
            <a:r>
              <a:rPr lang="en-US" sz="3200" dirty="0"/>
              <a:t>  and I </a:t>
            </a:r>
            <a:r>
              <a:rPr lang="en-US" sz="3200" dirty="0" smtClean="0"/>
              <a:t>proposed the first prototype </a:t>
            </a:r>
            <a:r>
              <a:rPr lang="en-US" sz="3200" dirty="0" smtClean="0">
                <a:solidFill>
                  <a:srgbClr val="FF0000"/>
                </a:solidFill>
              </a:rPr>
              <a:t>chiral solution </a:t>
            </a:r>
            <a:r>
              <a:rPr lang="en-US" sz="3200" dirty="0" smtClean="0">
                <a:solidFill>
                  <a:srgbClr val="002060"/>
                </a:solidFill>
              </a:rPr>
              <a:t>[</a:t>
            </a:r>
            <a:r>
              <a:rPr lang="en-US" sz="3200" dirty="0" smtClean="0"/>
              <a:t>40 years ago!] </a:t>
            </a:r>
            <a:r>
              <a:rPr lang="en-US" sz="3200" dirty="0"/>
              <a:t>suggesting </a:t>
            </a:r>
            <a:r>
              <a:rPr lang="en-US" sz="3200" dirty="0" smtClean="0"/>
              <a:t>that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SM </a:t>
            </a:r>
            <a:r>
              <a:rPr lang="en-US" sz="3200" dirty="0"/>
              <a:t>had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 additional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U(1)</a:t>
            </a:r>
            <a:r>
              <a:rPr lang="en-US" sz="3200" baseline="-250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chiral symmetry (</a:t>
            </a:r>
            <a:r>
              <a:rPr lang="en-US" sz="3200" dirty="0" smtClean="0"/>
              <a:t>now </a:t>
            </a:r>
            <a:r>
              <a:rPr lang="en-US" sz="3200" dirty="0"/>
              <a:t>called </a:t>
            </a:r>
            <a:r>
              <a:rPr lang="en-US" sz="3200" dirty="0" smtClean="0">
                <a:solidFill>
                  <a:srgbClr val="002060"/>
                </a:solidFill>
              </a:rPr>
              <a:t>U(1)</a:t>
            </a:r>
            <a:r>
              <a:rPr lang="en-US" sz="3200" baseline="-25000" dirty="0" smtClean="0">
                <a:solidFill>
                  <a:srgbClr val="002060"/>
                </a:solidFill>
              </a:rPr>
              <a:t>PQ</a:t>
            </a:r>
            <a:r>
              <a:rPr lang="en-US" sz="3200" dirty="0" smtClean="0"/>
              <a:t>) which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/>
              <a:t>drives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→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charset="0"/>
                <a:sym typeface="Symbol" pitchFamily="18" charset="2"/>
              </a:rPr>
              <a:t>R</a:t>
            </a:r>
            <a:r>
              <a:rPr lang="en-US" sz="3200" dirty="0" smtClean="0">
                <a:cs typeface="Arial" charset="0"/>
                <a:sym typeface="Symbol" pitchFamily="18" charset="2"/>
              </a:rPr>
              <a:t>ecently a number of </a:t>
            </a:r>
            <a:r>
              <a:rPr lang="en-US" sz="3200" dirty="0" smtClean="0">
                <a:solidFill>
                  <a:srgbClr val="002060"/>
                </a:solidFill>
                <a:cs typeface="Arial" charset="0"/>
                <a:sym typeface="Symbol" pitchFamily="18" charset="2"/>
              </a:rPr>
              <a:t>variant chiral solutions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have been proposed:</a:t>
            </a:r>
          </a:p>
          <a:p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   -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Hook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and independently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Fukuda </a:t>
            </a:r>
            <a:r>
              <a:rPr lang="en-US" sz="320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arigaya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be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Yanagida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use a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Z</a:t>
            </a:r>
            <a:r>
              <a:rPr lang="en-US" sz="3200" baseline="-25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</a:p>
          <a:p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     symmetry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which takes </a:t>
            </a:r>
            <a:r>
              <a:rPr lang="en-US" sz="3200" dirty="0">
                <a:solidFill>
                  <a:srgbClr val="FF0000"/>
                </a:solidFill>
              </a:rPr>
              <a:t>SM </a:t>
            </a:r>
            <a:r>
              <a:rPr lang="en-US" sz="3200" dirty="0" smtClean="0">
                <a:solidFill>
                  <a:srgbClr val="FF0000"/>
                </a:solidFill>
              </a:rPr>
              <a:t>&lt;-&gt; SM’ </a:t>
            </a:r>
            <a:r>
              <a:rPr lang="en-US" sz="3200" dirty="0" smtClean="0"/>
              <a:t>and an anomalous U(1)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symmetry to drive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total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→ 0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      - 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Ahn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uses a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flavored version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of </a:t>
            </a:r>
            <a:r>
              <a:rPr lang="en-US" sz="3200" dirty="0" smtClean="0">
                <a:solidFill>
                  <a:srgbClr val="002060"/>
                </a:solidFill>
              </a:rPr>
              <a:t>U(1)</a:t>
            </a:r>
            <a:r>
              <a:rPr lang="en-US" sz="3200" baseline="-25000" dirty="0" smtClean="0">
                <a:solidFill>
                  <a:srgbClr val="002060"/>
                </a:solidFill>
              </a:rPr>
              <a:t>PQ</a:t>
            </a:r>
            <a:r>
              <a:rPr lang="en-US" sz="3200" dirty="0" smtClean="0">
                <a:solidFill>
                  <a:srgbClr val="002060"/>
                </a:solidFill>
              </a:rPr>
              <a:t> [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baseline="-25000" dirty="0" smtClean="0">
                <a:solidFill>
                  <a:srgbClr val="00B050"/>
                </a:solidFill>
              </a:rPr>
              <a:t>4 </a:t>
            </a:r>
            <a:r>
              <a:rPr lang="en-US" sz="3200" dirty="0" smtClean="0"/>
              <a:t>x </a:t>
            </a:r>
            <a:r>
              <a:rPr lang="en-US" sz="3200" dirty="0">
                <a:solidFill>
                  <a:srgbClr val="002060"/>
                </a:solidFill>
              </a:rPr>
              <a:t>U(1)</a:t>
            </a:r>
            <a:r>
              <a:rPr lang="en-US" sz="3200" baseline="-25000" dirty="0">
                <a:solidFill>
                  <a:srgbClr val="002060"/>
                </a:solidFill>
              </a:rPr>
              <a:t>PQ</a:t>
            </a:r>
            <a:r>
              <a:rPr lang="en-US" sz="3200" dirty="0" smtClean="0"/>
              <a:t> ] to accomplish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the same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- </a:t>
            </a:r>
            <a:r>
              <a:rPr lang="en-US" sz="3200" dirty="0" smtClean="0">
                <a:solidFill>
                  <a:srgbClr val="7030A0"/>
                </a:solidFill>
              </a:rPr>
              <a:t>Kawasaki Yamada </a:t>
            </a:r>
            <a:r>
              <a:rPr lang="en-US" sz="3200" dirty="0" err="1" smtClean="0">
                <a:solidFill>
                  <a:srgbClr val="7030A0"/>
                </a:solidFill>
              </a:rPr>
              <a:t>Yanagida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use instead </a:t>
            </a:r>
            <a:r>
              <a:rPr lang="en-US" sz="3200" dirty="0" smtClean="0">
                <a:solidFill>
                  <a:srgbClr val="002060"/>
                </a:solidFill>
              </a:rPr>
              <a:t>[</a:t>
            </a:r>
            <a:r>
              <a:rPr lang="en-US" sz="3200" dirty="0" smtClean="0">
                <a:solidFill>
                  <a:srgbClr val="00B050"/>
                </a:solidFill>
              </a:rPr>
              <a:t>SU(3)</a:t>
            </a:r>
            <a:r>
              <a:rPr lang="en-US" sz="3200" dirty="0" smtClean="0"/>
              <a:t>x </a:t>
            </a:r>
            <a:r>
              <a:rPr lang="en-US" sz="3200" dirty="0">
                <a:solidFill>
                  <a:srgbClr val="002060"/>
                </a:solidFill>
              </a:rPr>
              <a:t>U(1)</a:t>
            </a:r>
            <a:r>
              <a:rPr lang="en-US" sz="3200" baseline="-25000" dirty="0">
                <a:solidFill>
                  <a:srgbClr val="002060"/>
                </a:solidFill>
              </a:rPr>
              <a:t>PQ</a:t>
            </a:r>
            <a:r>
              <a:rPr lang="en-US" sz="3200" dirty="0"/>
              <a:t> </a:t>
            </a:r>
            <a:r>
              <a:rPr lang="en-US" sz="3200" dirty="0" smtClean="0"/>
              <a:t>] as a </a:t>
            </a:r>
            <a:r>
              <a:rPr lang="en-US" sz="3200" dirty="0" smtClean="0">
                <a:solidFill>
                  <a:srgbClr val="00B050"/>
                </a:solidFill>
              </a:rPr>
              <a:t>flavor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group</a:t>
            </a:r>
            <a:endParaRPr lang="en-US" sz="3200" dirty="0" smtClean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These are all very </a:t>
            </a:r>
            <a:r>
              <a:rPr lang="en-US" sz="3200" dirty="0">
                <a:solidFill>
                  <a:srgbClr val="FF0000"/>
                </a:solidFill>
              </a:rPr>
              <a:t>natural </a:t>
            </a:r>
            <a:r>
              <a:rPr lang="en-US" sz="3200" dirty="0" smtClean="0">
                <a:solidFill>
                  <a:srgbClr val="FF0000"/>
                </a:solidFill>
              </a:rPr>
              <a:t>solutions </a:t>
            </a:r>
            <a:r>
              <a:rPr lang="en-US" sz="3200" dirty="0"/>
              <a:t>to the </a:t>
            </a:r>
            <a:r>
              <a:rPr lang="en-US" sz="3200" dirty="0">
                <a:solidFill>
                  <a:srgbClr val="FF0000"/>
                </a:solidFill>
              </a:rPr>
              <a:t>strong CP </a:t>
            </a:r>
            <a:r>
              <a:rPr lang="en-US" sz="3200" dirty="0" smtClean="0">
                <a:solidFill>
                  <a:srgbClr val="FF0000"/>
                </a:solidFill>
              </a:rPr>
              <a:t>problem</a:t>
            </a:r>
            <a:r>
              <a:rPr lang="en-US" sz="3200" dirty="0" smtClean="0">
                <a:solidFill>
                  <a:srgbClr val="002060"/>
                </a:solidFill>
              </a:rPr>
              <a:t>,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/>
              <a:t>since </a:t>
            </a:r>
            <a:r>
              <a:rPr lang="en-US" sz="3200" dirty="0" smtClean="0">
                <a:solidFill>
                  <a:srgbClr val="002060"/>
                </a:solidFill>
              </a:rPr>
              <a:t>chirality</a:t>
            </a:r>
            <a:r>
              <a:rPr lang="en-US" sz="3200" dirty="0" smtClean="0"/>
              <a:t> effectively rotates the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 -</a:t>
            </a:r>
            <a:r>
              <a:rPr lang="en-US" sz="3200" dirty="0" err="1">
                <a:solidFill>
                  <a:srgbClr val="00B0F0"/>
                </a:solidFill>
                <a:sym typeface="Symbol" pitchFamily="18" charset="2"/>
              </a:rPr>
              <a:t>vacua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away: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>
                <a:sym typeface="Symbol" pitchFamily="18" charset="2"/>
              </a:rPr>
              <a:t>                           </a:t>
            </a:r>
            <a:r>
              <a:rPr lang="en-US" sz="3200" dirty="0" smtClean="0">
                <a:sym typeface="Symbol" pitchFamily="18" charset="2"/>
              </a:rPr>
              <a:t>       </a:t>
            </a:r>
            <a:r>
              <a:rPr lang="en-US" sz="3200" dirty="0">
                <a:sym typeface="Symbol" pitchFamily="18" charset="2"/>
              </a:rPr>
              <a:t>e</a:t>
            </a:r>
            <a:r>
              <a:rPr lang="en-US" sz="3200" baseline="30000" dirty="0">
                <a:sym typeface="Symbol" pitchFamily="18" charset="2"/>
              </a:rPr>
              <a:t>-</a:t>
            </a:r>
            <a:r>
              <a:rPr lang="en-US" sz="3200" baseline="30000" dirty="0" err="1"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</a:t>
            </a:r>
            <a:r>
              <a:rPr lang="en-US" sz="3200" baseline="30000" dirty="0">
                <a:solidFill>
                  <a:srgbClr val="002060"/>
                </a:solidFill>
                <a:sym typeface="Symbol" pitchFamily="18" charset="2"/>
              </a:rPr>
              <a:t>Q</a:t>
            </a:r>
            <a:r>
              <a:rPr lang="en-US" sz="3200" baseline="8000" dirty="0">
                <a:solidFill>
                  <a:srgbClr val="002060"/>
                </a:solidFill>
                <a:sym typeface="Symbol" pitchFamily="18" charset="2"/>
              </a:rPr>
              <a:t>5</a:t>
            </a:r>
            <a:r>
              <a:rPr lang="en-US" sz="3200" baseline="8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 </a:t>
            </a:r>
            <a:r>
              <a:rPr lang="en-US" sz="3200" dirty="0" smtClean="0">
                <a:sym typeface="Symbol" pitchFamily="18" charset="2"/>
              </a:rPr>
              <a:t>&gt; = | 0 &gt;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75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411"/>
            <a:ext cx="10515600" cy="6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Axions</a:t>
            </a:r>
            <a:r>
              <a:rPr lang="en-US" dirty="0">
                <a:solidFill>
                  <a:srgbClr val="0070C0"/>
                </a:solidFill>
              </a:rPr>
              <a:t> and their Role in Cosmology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23" y="885648"/>
            <a:ext cx="10912415" cy="5753819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I’ll focus here on the simplest </a:t>
            </a:r>
            <a:r>
              <a:rPr lang="en-US" sz="3200" dirty="0" smtClean="0">
                <a:solidFill>
                  <a:srgbClr val="00B0F0"/>
                </a:solidFill>
              </a:rPr>
              <a:t>chiral solution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Introducing </a:t>
            </a:r>
            <a:r>
              <a:rPr lang="en-US" sz="3200" dirty="0"/>
              <a:t>a global </a:t>
            </a:r>
            <a:r>
              <a:rPr lang="en-US" sz="3200" dirty="0">
                <a:solidFill>
                  <a:srgbClr val="FF0000"/>
                </a:solidFill>
              </a:rPr>
              <a:t>U(1)</a:t>
            </a:r>
            <a:r>
              <a:rPr lang="en-US" sz="3200" baseline="-25000" dirty="0">
                <a:solidFill>
                  <a:srgbClr val="FF0000"/>
                </a:solidFill>
              </a:rPr>
              <a:t>PQ</a:t>
            </a:r>
            <a:r>
              <a:rPr lang="en-US" sz="3200" dirty="0">
                <a:solidFill>
                  <a:srgbClr val="FF0000"/>
                </a:solidFill>
              </a:rPr>
              <a:t> symmetry</a:t>
            </a:r>
            <a:r>
              <a:rPr lang="en-US" sz="3200" dirty="0"/>
              <a:t>, which is necessarily spontaneously broken, replaces: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chemeClr val="accent2"/>
                </a:solidFill>
                <a:sym typeface="Symbol" pitchFamily="18" charset="2"/>
              </a:rPr>
              <a:t>             </a:t>
            </a:r>
            <a:r>
              <a:rPr lang="en-US" sz="3200" dirty="0">
                <a:sym typeface="Symbol" pitchFamily="18" charset="2"/>
              </a:rPr>
              <a:t>  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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                        </a:t>
            </a:r>
            <a:r>
              <a:rPr lang="en-US" sz="3200" dirty="0">
                <a:sym typeface="Symbol" pitchFamily="18" charset="2"/>
              </a:rPr>
              <a:t>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            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a(x) / 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Static CP Viol. Angle     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Dynamical  CP conserving </a:t>
            </a:r>
            <a:r>
              <a:rPr lang="en-US" sz="3200" dirty="0" err="1">
                <a:solidFill>
                  <a:srgbClr val="00B050"/>
                </a:solidFill>
              </a:rPr>
              <a:t>Axion</a:t>
            </a:r>
            <a:r>
              <a:rPr lang="en-US" sz="3200" dirty="0">
                <a:solidFill>
                  <a:srgbClr val="00B050"/>
                </a:solidFill>
              </a:rPr>
              <a:t> field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 smtClean="0"/>
              <a:t>  and</a:t>
            </a:r>
            <a:r>
              <a:rPr lang="en-US" sz="3200" dirty="0"/>
              <a:t>, effectively, eliminates CP violation in the strong </a:t>
            </a:r>
            <a:r>
              <a:rPr lang="en-US" sz="3200" dirty="0" smtClean="0"/>
              <a:t>sector</a:t>
            </a:r>
            <a:r>
              <a:rPr lang="en-US" sz="3200" dirty="0" smtClean="0">
                <a:sym typeface="Symbol" pitchFamily="18" charset="2"/>
              </a:rPr>
              <a:t>                                                         </a:t>
            </a:r>
            <a:endParaRPr lang="en-US" sz="3200" dirty="0"/>
          </a:p>
          <a:p>
            <a:pPr marL="0" indent="0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3200" dirty="0">
                <a:sym typeface="Symbol" pitchFamily="18" charset="2"/>
              </a:rPr>
              <a:t>                                                  </a:t>
            </a:r>
            <a:r>
              <a:rPr lang="en-US" sz="3200" dirty="0" smtClean="0">
                <a:sym typeface="Symbol" pitchFamily="18" charset="2"/>
              </a:rPr>
              <a:t>  </a:t>
            </a:r>
            <a:endParaRPr lang="en-US" sz="3200" dirty="0"/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3200" dirty="0"/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200" dirty="0"/>
              <a:t>Here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is the scale of the breaking of the </a:t>
            </a:r>
            <a:r>
              <a:rPr lang="en-US" sz="3200" dirty="0">
                <a:solidFill>
                  <a:srgbClr val="FF0000"/>
                </a:solidFill>
              </a:rPr>
              <a:t>U(1)</a:t>
            </a:r>
            <a:r>
              <a:rPr lang="en-US" sz="3200" baseline="-25000" dirty="0">
                <a:solidFill>
                  <a:srgbClr val="FF0000"/>
                </a:solidFill>
              </a:rPr>
              <a:t>PQ</a:t>
            </a:r>
            <a:r>
              <a:rPr lang="en-US" sz="3200" dirty="0">
                <a:solidFill>
                  <a:srgbClr val="FF0000"/>
                </a:solidFill>
              </a:rPr>
              <a:t> symmetry</a:t>
            </a:r>
            <a:r>
              <a:rPr lang="en-US" sz="3200" dirty="0"/>
              <a:t> , while </a:t>
            </a:r>
            <a:r>
              <a:rPr lang="en-US" sz="3200" dirty="0">
                <a:solidFill>
                  <a:srgbClr val="00B050"/>
                </a:solidFill>
              </a:rPr>
              <a:t>a(x) </a:t>
            </a:r>
            <a:r>
              <a:rPr lang="en-US" sz="3200" dirty="0"/>
              <a:t>is the </a:t>
            </a:r>
            <a:r>
              <a:rPr lang="en-US" sz="3200" dirty="0" err="1">
                <a:solidFill>
                  <a:srgbClr val="7030A0"/>
                </a:solidFill>
              </a:rPr>
              <a:t>Nambu</a:t>
            </a:r>
            <a:r>
              <a:rPr lang="en-US" sz="3200" dirty="0">
                <a:solidFill>
                  <a:srgbClr val="7030A0"/>
                </a:solidFill>
              </a:rPr>
              <a:t> Goldstone </a:t>
            </a:r>
            <a:r>
              <a:rPr lang="en-US" sz="3200" dirty="0" err="1">
                <a:solidFill>
                  <a:srgbClr val="00B050"/>
                </a:solidFill>
              </a:rPr>
              <a:t>axion</a:t>
            </a:r>
            <a:r>
              <a:rPr lang="en-US" sz="3200" dirty="0">
                <a:solidFill>
                  <a:srgbClr val="00B050"/>
                </a:solidFill>
              </a:rPr>
              <a:t> field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/>
              <a:t>associated with the broken symmetry [ </a:t>
            </a:r>
            <a:r>
              <a:rPr lang="en-US" sz="3200" dirty="0">
                <a:solidFill>
                  <a:srgbClr val="7030A0"/>
                </a:solidFill>
              </a:rPr>
              <a:t>Weinberg </a:t>
            </a:r>
            <a:r>
              <a:rPr lang="en-US" sz="3200" dirty="0" err="1">
                <a:solidFill>
                  <a:srgbClr val="7030A0"/>
                </a:solidFill>
              </a:rPr>
              <a:t>Wilczek</a:t>
            </a:r>
            <a:r>
              <a:rPr lang="en-US" sz="3200" dirty="0"/>
              <a:t>]  </a:t>
            </a:r>
            <a:endParaRPr lang="en-US" sz="3200" baseline="-25000" dirty="0">
              <a:solidFill>
                <a:srgbClr val="00B050"/>
              </a:solidFill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84260"/>
              </p:ext>
            </p:extLst>
          </p:nvPr>
        </p:nvGraphicFramePr>
        <p:xfrm>
          <a:off x="775562" y="3762558"/>
          <a:ext cx="4540473" cy="120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3" imgW="1231366" imgH="418918" progId="Equation.3">
                  <p:embed/>
                </p:oleObj>
              </mc:Choice>
              <mc:Fallback>
                <p:oleObj name="Equation" r:id="rId3" imgW="123136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62" y="3762558"/>
                        <a:ext cx="4540473" cy="1207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656087"/>
              </p:ext>
            </p:extLst>
          </p:nvPr>
        </p:nvGraphicFramePr>
        <p:xfrm>
          <a:off x="6535023" y="3720625"/>
          <a:ext cx="3910451" cy="129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5" imgW="1384200" imgH="457200" progId="Equation.3">
                  <p:embed/>
                </p:oleObj>
              </mc:Choice>
              <mc:Fallback>
                <p:oleObj name="Equation" r:id="rId5" imgW="138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5023" y="3720625"/>
                        <a:ext cx="3910451" cy="129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2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Strong CP Problem and </a:t>
            </a:r>
            <a:r>
              <a:rPr lang="en-US" dirty="0" err="1">
                <a:solidFill>
                  <a:srgbClr val="FF0000"/>
                </a:solidFill>
              </a:rPr>
              <a:t>Axions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The U(1)</a:t>
            </a:r>
            <a:r>
              <a:rPr lang="en-US" sz="3200" baseline="-25000" dirty="0">
                <a:solidFill>
                  <a:srgbClr val="0070C0"/>
                </a:solidFill>
              </a:rPr>
              <a:t>A</a:t>
            </a:r>
            <a:r>
              <a:rPr lang="en-US" sz="3200" dirty="0">
                <a:solidFill>
                  <a:srgbClr val="0070C0"/>
                </a:solidFill>
              </a:rPr>
              <a:t> Problem of </a:t>
            </a:r>
            <a:r>
              <a:rPr lang="en-US" sz="3200" dirty="0" smtClean="0">
                <a:solidFill>
                  <a:srgbClr val="0070C0"/>
                </a:solidFill>
              </a:rPr>
              <a:t>QCD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The ‘t </a:t>
            </a:r>
            <a:r>
              <a:rPr lang="en-US" sz="3200" dirty="0" err="1">
                <a:solidFill>
                  <a:srgbClr val="0070C0"/>
                </a:solidFill>
              </a:rPr>
              <a:t>Hooft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Solution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The Strong CP Problem and its </a:t>
            </a:r>
            <a:r>
              <a:rPr lang="en-US" sz="3200" dirty="0" smtClean="0">
                <a:solidFill>
                  <a:srgbClr val="0070C0"/>
                </a:solidFill>
              </a:rPr>
              <a:t>Resolution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Axions</a:t>
            </a:r>
            <a:r>
              <a:rPr lang="en-US" sz="3200" dirty="0" smtClean="0">
                <a:solidFill>
                  <a:srgbClr val="0070C0"/>
                </a:solidFill>
              </a:rPr>
              <a:t> and their Role in Cosmology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Looking for Invisible </a:t>
            </a:r>
            <a:r>
              <a:rPr lang="en-US" sz="3200" dirty="0" err="1" smtClean="0">
                <a:solidFill>
                  <a:srgbClr val="0070C0"/>
                </a:solidFill>
              </a:rPr>
              <a:t>Axions</a:t>
            </a:r>
            <a:r>
              <a:rPr lang="en-US" sz="3200" dirty="0" smtClean="0">
                <a:solidFill>
                  <a:srgbClr val="0070C0"/>
                </a:solidFill>
              </a:rPr>
              <a:t> Experimentally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Concluding Remarks</a:t>
            </a: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725" y="1"/>
                <a:ext cx="11948124" cy="7765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 property and interactions of </a:t>
                </a:r>
                <a:r>
                  <a:rPr lang="en-US" sz="3200" dirty="0" err="1"/>
                  <a:t>axions</a:t>
                </a:r>
                <a:r>
                  <a:rPr lang="en-US" sz="3200" dirty="0"/>
                  <a:t> depend on</a:t>
                </a: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 </a:t>
                </a:r>
                <a:r>
                  <a:rPr lang="en-US" sz="3200" dirty="0"/>
                  <a:t>the scale of the breaking of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U(1)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PQ</a:t>
                </a:r>
                <a:r>
                  <a:rPr lang="en-US" sz="3200" dirty="0">
                    <a:solidFill>
                      <a:srgbClr val="FF0000"/>
                    </a:solidFill>
                  </a:rPr>
                  <a:t> symmetry</a:t>
                </a:r>
                <a:r>
                  <a:rPr lang="en-US" sz="3200" dirty="0"/>
                  <a:t> </a:t>
                </a:r>
              </a:p>
              <a:p>
                <a: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 particular,  the </a:t>
                </a:r>
                <a:r>
                  <a:rPr lang="en-US" sz="3200" dirty="0" err="1">
                    <a:solidFill>
                      <a:srgbClr val="00B0F0"/>
                    </a:solidFill>
                  </a:rPr>
                  <a:t>axion</a:t>
                </a:r>
                <a:r>
                  <a:rPr lang="en-US" sz="3200" dirty="0">
                    <a:solidFill>
                      <a:srgbClr val="00B0F0"/>
                    </a:solidFill>
                  </a:rPr>
                  <a:t> mass</a:t>
                </a:r>
                <a:r>
                  <a:rPr lang="en-US" sz="3200" dirty="0"/>
                  <a:t>, its </a:t>
                </a:r>
                <a:r>
                  <a:rPr lang="en-US" sz="3200" dirty="0">
                    <a:solidFill>
                      <a:srgbClr val="00B0F0"/>
                    </a:solidFill>
                  </a:rPr>
                  <a:t>coupling to two photons  </a:t>
                </a:r>
                <a:r>
                  <a:rPr lang="en-US" sz="3200" dirty="0"/>
                  <a:t>and its</a:t>
                </a:r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</a:rPr>
                  <a:t>isoscalar</a:t>
                </a:r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/>
                  <a:t>and </a:t>
                </a:r>
                <a:r>
                  <a:rPr lang="en-US" sz="3200" dirty="0" err="1">
                    <a:solidFill>
                      <a:srgbClr val="00B0F0"/>
                    </a:solidFill>
                  </a:rPr>
                  <a:t>isovector</a:t>
                </a:r>
                <a:r>
                  <a:rPr lang="en-US" sz="3200" dirty="0">
                    <a:solidFill>
                      <a:srgbClr val="00B0F0"/>
                    </a:solidFill>
                  </a:rPr>
                  <a:t> couplings </a:t>
                </a:r>
                <a:r>
                  <a:rPr lang="en-US" sz="3200" dirty="0"/>
                  <a:t>are inversely proportional to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baseline="-250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 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3200" dirty="0">
                    <a:solidFill>
                      <a:srgbClr val="0070C0"/>
                    </a:solidFill>
                  </a:rPr>
                  <a:t>                  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m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</a:t>
                </a:r>
                <a:r>
                  <a:rPr lang="en-US" sz="3200" baseline="30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[</a:t>
                </a:r>
                <a:r>
                  <a:rPr lang="en-US" sz="3200" dirty="0" err="1">
                    <a:solidFill>
                      <a:srgbClr val="00B050"/>
                    </a:solidFill>
                    <a:sym typeface="Symbol" pitchFamily="18" charset="2"/>
                  </a:rPr>
                  <a:t>v</a:t>
                </a:r>
                <a:r>
                  <a:rPr lang="en-US" sz="3200" baseline="-25000" dirty="0" err="1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 smtClean="0">
                    <a:sym typeface="Symbol" pitchFamily="18" charset="2"/>
                  </a:rPr>
                  <a:t>; </a:t>
                </a:r>
                <a:endParaRPr lang="en-US" sz="3200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3200" dirty="0">
                    <a:sym typeface="Symbol" pitchFamily="18" charset="2"/>
                  </a:rPr>
                  <a:t>                 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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a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0 </a:t>
                </a:r>
                <a:r>
                  <a:rPr lang="en-US" sz="3200" dirty="0">
                    <a:solidFill>
                      <a:srgbClr val="00B050"/>
                    </a:solidFill>
                  </a:rPr>
                  <a:t>[</a:t>
                </a:r>
                <a:r>
                  <a:rPr lang="en-US" sz="3200" dirty="0">
                    <a:solidFill>
                      <a:srgbClr val="C0000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C00000"/>
                    </a:solidFill>
                    <a:sym typeface="Symbol" pitchFamily="18" charset="2"/>
                  </a:rPr>
                  <a:t>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     </a:t>
                </a:r>
                <a:r>
                  <a:rPr lang="en-US" sz="3200" dirty="0">
                    <a:sym typeface="Symbol" pitchFamily="18" charset="2"/>
                  </a:rPr>
                  <a:t>;    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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a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3 </a:t>
                </a:r>
                <a:r>
                  <a:rPr lang="en-US" sz="3200" dirty="0">
                    <a:solidFill>
                      <a:srgbClr val="00B050"/>
                    </a:solidFill>
                  </a:rPr>
                  <a:t>[</a:t>
                </a:r>
                <a:r>
                  <a:rPr lang="en-US" sz="3200" dirty="0">
                    <a:solidFill>
                      <a:srgbClr val="C0000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C00000"/>
                    </a:solidFill>
                    <a:sym typeface="Symbol" pitchFamily="18" charset="2"/>
                  </a:rPr>
                  <a:t></a:t>
                </a:r>
                <a:r>
                  <a:rPr lang="en-US" sz="3200" dirty="0">
                    <a:solidFill>
                      <a:schemeClr val="accent2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    </a:t>
                </a:r>
                <a:r>
                  <a:rPr lang="en-US" sz="3200" dirty="0" smtClean="0">
                    <a:sym typeface="Symbol" pitchFamily="18" charset="2"/>
                  </a:rPr>
                  <a:t>Here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sym typeface="Symbol" pitchFamily="18" charset="2"/>
                  </a:rPr>
                  <a:t>v</a:t>
                </a:r>
                <a:r>
                  <a:rPr lang="en-US" sz="3200" baseline="-25000" dirty="0" err="1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G</a:t>
                </a:r>
                <a:r>
                  <a:rPr lang="en-US" sz="3200" baseline="-25000" dirty="0">
                    <a:solidFill>
                      <a:srgbClr val="00B050"/>
                    </a:solidFill>
                  </a:rPr>
                  <a:t>F</a:t>
                </a:r>
                <a:r>
                  <a:rPr lang="en-US" sz="3200" dirty="0">
                    <a:solidFill>
                      <a:srgbClr val="00B050"/>
                    </a:solidFill>
                  </a:rPr>
                  <a:t>)</a:t>
                </a:r>
                <a:r>
                  <a:rPr lang="en-US" sz="3200" baseline="30000" dirty="0">
                    <a:solidFill>
                      <a:srgbClr val="00B050"/>
                    </a:solidFill>
                  </a:rPr>
                  <a:t>-1/2</a:t>
                </a:r>
                <a:r>
                  <a:rPr lang="en-US" sz="3200" dirty="0">
                    <a:solidFill>
                      <a:srgbClr val="00B050"/>
                    </a:solidFill>
                  </a:rPr>
                  <a:t>≈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250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GeV</a:t>
                </a:r>
                <a:r>
                  <a:rPr lang="en-US" sz="3200" dirty="0" smtClean="0"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FF0000"/>
                    </a:solidFill>
                    <a:sym typeface="Symbol" pitchFamily="18" charset="2"/>
                  </a:rPr>
                  <a:t>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 = 92 MeV </a:t>
                </a:r>
                <a:r>
                  <a:rPr lang="en-US" sz="3200" dirty="0">
                    <a:sym typeface="Symbol" pitchFamily="18" charset="2"/>
                  </a:rPr>
                  <a:t>; and </a:t>
                </a:r>
                <a:r>
                  <a:rPr lang="en-US" sz="3200" dirty="0" smtClean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m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/>
                  <a:t>; </a:t>
                </a:r>
                <a:r>
                  <a:rPr lang="en-US" sz="3200" dirty="0" err="1"/>
                  <a:t>K</a:t>
                </a:r>
                <a:r>
                  <a:rPr lang="en-US" sz="3200" baseline="-25000" dirty="0" err="1"/>
                  <a:t>a</a:t>
                </a:r>
                <a:r>
                  <a:rPr lang="el-GR" sz="3200" baseline="-25000" dirty="0"/>
                  <a:t>γγ</a:t>
                </a:r>
                <a:r>
                  <a:rPr lang="en-US" sz="3200" dirty="0"/>
                  <a:t>; 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0 </a:t>
                </a:r>
                <a:r>
                  <a:rPr lang="en-US" sz="3200" dirty="0" smtClean="0">
                    <a:sym typeface="Symbol" pitchFamily="18" charset="2"/>
                  </a:rPr>
                  <a:t>; </a:t>
                </a:r>
                <a:r>
                  <a:rPr lang="en-US" sz="3200" dirty="0" smtClean="0">
                    <a:solidFill>
                      <a:srgbClr val="7030A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7030A0"/>
                    </a:solidFill>
                    <a:sym typeface="Symbol" pitchFamily="18" charset="2"/>
                  </a:rPr>
                  <a:t>3 </a:t>
                </a:r>
                <a:r>
                  <a:rPr lang="en-US" sz="3200" dirty="0">
                    <a:sym typeface="Symbol" pitchFamily="18" charset="2"/>
                  </a:rPr>
                  <a:t>are </a:t>
                </a:r>
                <a:endParaRPr lang="en-US" sz="3200" dirty="0" smtClean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3200" dirty="0" smtClean="0">
                    <a:sym typeface="Symbol" pitchFamily="18" charset="2"/>
                  </a:rPr>
                  <a:t>     parameters  of </a:t>
                </a:r>
                <a:r>
                  <a:rPr lang="en-US" sz="3200" dirty="0">
                    <a:sym typeface="Symbol" pitchFamily="18" charset="2"/>
                  </a:rPr>
                  <a:t>O(1</a:t>
                </a:r>
                <a:r>
                  <a:rPr lang="en-US" sz="3200" dirty="0" smtClean="0">
                    <a:sym typeface="Symbol" pitchFamily="18" charset="2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 the above, the </a:t>
                </a:r>
                <a:r>
                  <a:rPr lang="en-US" sz="3200" dirty="0" err="1"/>
                  <a:t>axion</a:t>
                </a:r>
                <a:r>
                  <a:rPr lang="en-US" sz="3200" dirty="0"/>
                  <a:t> mass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 </a:t>
                </a:r>
                <a:r>
                  <a:rPr lang="en-US" sz="3200" dirty="0"/>
                  <a:t>is</a:t>
                </a:r>
                <a:r>
                  <a:rPr lang="en-US" sz="3200" baseline="30000" dirty="0">
                    <a:solidFill>
                      <a:schemeClr val="accent2"/>
                    </a:solidFill>
                  </a:rPr>
                  <a:t>  </a:t>
                </a:r>
                <a:r>
                  <a:rPr lang="en-US" sz="3200" dirty="0"/>
                  <a:t>the second derivative of the  </a:t>
                </a:r>
                <a:r>
                  <a:rPr lang="en-US" sz="3200" dirty="0" err="1"/>
                  <a:t>axion</a:t>
                </a:r>
                <a:r>
                  <a:rPr lang="en-US" sz="3200" dirty="0"/>
                  <a:t> effective potential generated by </a:t>
                </a:r>
                <a:r>
                  <a:rPr lang="en-US" sz="3200" dirty="0">
                    <a:solidFill>
                      <a:srgbClr val="0070C0"/>
                    </a:solidFill>
                  </a:rPr>
                  <a:t>QCD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</a:rPr>
                  <a:t>                [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</a:t>
                </a:r>
                <a:r>
                  <a:rPr lang="en-US" sz="3200" dirty="0">
                    <a:solidFill>
                      <a:srgbClr val="0070C0"/>
                    </a:solidFill>
                  </a:rPr>
                  <a:t>]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</a:rPr>
                  <a:t>  = </a:t>
                </a:r>
                <a:r>
                  <a:rPr lang="en-US" altLang="en-US" sz="3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</a:t>
                </a:r>
                <a:r>
                  <a:rPr lang="en-US" altLang="en-US" sz="3200" baseline="30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 </a:t>
                </a:r>
                <a:r>
                  <a:rPr lang="en-US" altLang="en-US" sz="3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V / </a:t>
                </a:r>
                <a:r>
                  <a:rPr lang="en-US" altLang="en-US" sz="3200" baseline="30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 </a:t>
                </a:r>
                <a:r>
                  <a:rPr lang="en-US" altLang="en-US" sz="3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a = </a:t>
                </a:r>
                <a:r>
                  <a:rPr lang="en-US" sz="3200" dirty="0">
                    <a:solidFill>
                      <a:srgbClr val="00B050"/>
                    </a:solidFill>
                  </a:rPr>
                  <a:t>[1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</a:t>
                </a:r>
                <a:r>
                  <a:rPr lang="en-US" sz="3200" baseline="30000" dirty="0">
                    <a:solidFill>
                      <a:srgbClr val="00B050"/>
                    </a:solidFill>
                    <a:sym typeface="Symbol" pitchFamily="18" charset="2"/>
                  </a:rPr>
                  <a:t>2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l-GR" sz="3200" dirty="0">
                    <a:solidFill>
                      <a:srgbClr val="00B050"/>
                    </a:solidFill>
                    <a:sym typeface="Symbol" pitchFamily="18" charset="2"/>
                  </a:rPr>
                  <a:t>χ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(0) </a:t>
                </a:r>
                <a:endParaRPr lang="en-US" sz="3200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  </a:t>
                </a:r>
                <a:r>
                  <a:rPr lang="en-US" sz="3200" dirty="0" smtClean="0">
                    <a:sym typeface="Symbol" pitchFamily="18" charset="2"/>
                  </a:rPr>
                  <a:t>where </a:t>
                </a:r>
                <a:r>
                  <a:rPr lang="en-US" sz="3200" dirty="0">
                    <a:sym typeface="Symbol" pitchFamily="18" charset="2"/>
                  </a:rPr>
                  <a:t>the topological susceptibility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l-GR" sz="3200" dirty="0">
                    <a:solidFill>
                      <a:srgbClr val="00B050"/>
                    </a:solidFill>
                    <a:sym typeface="Symbol" pitchFamily="18" charset="2"/>
                  </a:rPr>
                  <a:t>χ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(0) </a:t>
                </a:r>
                <a:r>
                  <a:rPr lang="en-US" sz="3200" dirty="0">
                    <a:sym typeface="Symbol" pitchFamily="18" charset="2"/>
                  </a:rPr>
                  <a:t> is given by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             </a:t>
                </a:r>
                <a:r>
                  <a:rPr lang="el-GR" sz="3200" dirty="0">
                    <a:solidFill>
                      <a:srgbClr val="00B050"/>
                    </a:solidFill>
                    <a:sym typeface="Symbol" pitchFamily="18" charset="2"/>
                  </a:rPr>
                  <a:t>χ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(0)  = </a:t>
                </a:r>
                <a:r>
                  <a:rPr lang="en-US" altLang="en-US" sz="3200" dirty="0">
                    <a:solidFill>
                      <a:srgbClr val="00B05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 d</a:t>
                </a:r>
                <a:r>
                  <a:rPr lang="en-US" altLang="en-US" sz="3200" baseline="30000" dirty="0">
                    <a:solidFill>
                      <a:srgbClr val="00B05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r>
                  <a:rPr lang="en-US" altLang="en-US" sz="3200" dirty="0">
                    <a:solidFill>
                      <a:srgbClr val="00B05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 &lt;Q(x) Q(0)&gt; </a:t>
                </a:r>
              </a:p>
              <a:p>
                <a:pPr>
                  <a:spcBef>
                    <a:spcPct val="20000"/>
                  </a:spcBef>
                </a:pPr>
                <a:endParaRPr lang="en-US" sz="32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1"/>
                <a:ext cx="11948124" cy="7765216"/>
              </a:xfrm>
              <a:prstGeom prst="rect">
                <a:avLst/>
              </a:prstGeom>
              <a:blipFill rotWithShape="0">
                <a:blip r:embed="rId3"/>
                <a:stretch>
                  <a:fillRect l="-1173" t="-1020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6186"/>
              </p:ext>
            </p:extLst>
          </p:nvPr>
        </p:nvGraphicFramePr>
        <p:xfrm>
          <a:off x="5372757" y="2082045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4" imgW="1600200" imgH="457200" progId="Equation.3">
                  <p:embed/>
                </p:oleObj>
              </mc:Choice>
              <mc:Fallback>
                <p:oleObj name="Equation" r:id="rId4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757" y="2082045"/>
                        <a:ext cx="381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7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60385"/>
                <a:ext cx="11887200" cy="694426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The value of the topological susceptibility can be estimated on the lattice, or through chiral perturbation theory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Weinberg</a:t>
                </a:r>
                <a:endParaRPr lang="en-US" sz="3200" dirty="0" smtClean="0"/>
              </a:p>
              <a:p>
                <a:r>
                  <a:rPr lang="en-US" sz="3200" dirty="0" smtClean="0"/>
                  <a:t>In particular, in chiral perturbation theory one finds for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                 f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a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= </a:t>
                </a:r>
                <a:r>
                  <a:rPr lang="en-US" sz="3200" dirty="0" err="1" smtClean="0">
                    <a:solidFill>
                      <a:srgbClr val="00B050"/>
                    </a:solidFill>
                    <a:sym typeface="Symbol" pitchFamily="18" charset="2"/>
                  </a:rPr>
                  <a:t>v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G</a:t>
                </a:r>
                <a:r>
                  <a:rPr lang="en-US" sz="3200" baseline="-25000" dirty="0">
                    <a:solidFill>
                      <a:srgbClr val="00B050"/>
                    </a:solidFill>
                  </a:rPr>
                  <a:t>F</a:t>
                </a:r>
                <a:r>
                  <a:rPr lang="en-US" sz="3200" dirty="0">
                    <a:solidFill>
                      <a:srgbClr val="00B050"/>
                    </a:solidFill>
                  </a:rPr>
                  <a:t>)</a:t>
                </a:r>
                <a:r>
                  <a:rPr lang="en-US" sz="3200" baseline="30000" dirty="0">
                    <a:solidFill>
                      <a:srgbClr val="00B050"/>
                    </a:solidFill>
                  </a:rPr>
                  <a:t>-</a:t>
                </a:r>
                <a:r>
                  <a:rPr lang="en-US" sz="3200" baseline="30000" dirty="0" smtClean="0">
                    <a:solidFill>
                      <a:srgbClr val="00B050"/>
                    </a:solidFill>
                  </a:rPr>
                  <a:t>1/2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≈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  250 GeV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   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3200" dirty="0" smtClean="0"/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</a:t>
                </a:r>
                <a:r>
                  <a:rPr lang="en-US" sz="3200" dirty="0">
                    <a:solidFill>
                      <a:srgbClr val="0070C0"/>
                    </a:solidFill>
                  </a:rPr>
                  <a:t>]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</a:rPr>
                  <a:t>  =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l-GR" sz="3200" baseline="-25000" dirty="0" smtClean="0">
                    <a:solidFill>
                      <a:srgbClr val="0070C0"/>
                    </a:solidFill>
                  </a:rPr>
                  <a:t>π</a:t>
                </a:r>
                <a:r>
                  <a:rPr lang="en-US" sz="3200" baseline="30000" dirty="0" smtClean="0">
                    <a:solidFill>
                      <a:srgbClr val="0070C0"/>
                    </a:solidFill>
                  </a:rPr>
                  <a:t>2 </a:t>
                </a:r>
                <a:r>
                  <a:rPr lang="en-US" sz="3200" dirty="0">
                    <a:solidFill>
                      <a:srgbClr val="0070C0"/>
                    </a:solidFill>
                  </a:rPr>
                  <a:t>[</a:t>
                </a:r>
                <a:r>
                  <a:rPr lang="en-US" sz="3200" dirty="0"/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f</a:t>
                </a:r>
                <a:r>
                  <a:rPr lang="el-GR" sz="3200" baseline="-25000" dirty="0" smtClean="0">
                    <a:solidFill>
                      <a:srgbClr val="0070C0"/>
                    </a:solidFill>
                  </a:rPr>
                  <a:t>π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/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v</a:t>
                </a:r>
                <a:r>
                  <a:rPr lang="en-US" sz="3200" baseline="-25000" dirty="0" err="1" smtClean="0">
                    <a:solidFill>
                      <a:srgbClr val="0070C0"/>
                    </a:solidFill>
                  </a:rPr>
                  <a:t>F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sz="3200" baseline="30000" dirty="0" smtClean="0">
                    <a:solidFill>
                      <a:srgbClr val="0070C0"/>
                    </a:solidFill>
                  </a:rPr>
                  <a:t>2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[(m</a:t>
                </a:r>
                <a:r>
                  <a:rPr lang="en-US" sz="3200" baseline="-25000" dirty="0" smtClean="0">
                    <a:solidFill>
                      <a:srgbClr val="0070C0"/>
                    </a:solidFill>
                  </a:rPr>
                  <a:t>u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) / (m</a:t>
                </a:r>
                <a:r>
                  <a:rPr lang="en-US" sz="3200" baseline="-25000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sz="3200" baseline="30000" dirty="0" smtClean="0"/>
                  <a:t> </a:t>
                </a:r>
                <a:r>
                  <a:rPr lang="en-US" sz="3200" dirty="0" smtClean="0"/>
                  <a:t>+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)</a:t>
                </a:r>
                <a:r>
                  <a:rPr lang="en-US" sz="3200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] ≈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 (25 </a:t>
                </a:r>
                <a:r>
                  <a:rPr lang="en-US" sz="3200" dirty="0" err="1" smtClean="0">
                    <a:solidFill>
                      <a:srgbClr val="0070C0"/>
                    </a:solidFill>
                    <a:sym typeface="Symbol" pitchFamily="18" charset="2"/>
                  </a:rPr>
                  <a:t>KeV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)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sym typeface="Symbol" pitchFamily="18" charset="2"/>
                  </a:rPr>
                  <a:t>2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endParaRPr lang="en-US" sz="3200" baseline="30000" dirty="0">
                  <a:solidFill>
                    <a:srgbClr val="0070C0"/>
                  </a:solidFill>
                  <a:sym typeface="Symbol" pitchFamily="18" charset="2"/>
                </a:endParaRPr>
              </a:p>
              <a:p>
                <a:r>
                  <a:rPr lang="en-US" sz="3200" dirty="0" smtClean="0">
                    <a:sym typeface="Symbol" pitchFamily="18" charset="2"/>
                  </a:rPr>
                  <a:t>It was natural for Helen Quinn and me to take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= </a:t>
                </a:r>
                <a:r>
                  <a:rPr lang="en-US" sz="3200" dirty="0" err="1" smtClean="0">
                    <a:solidFill>
                      <a:srgbClr val="00B050"/>
                    </a:solidFill>
                  </a:rPr>
                  <a:t>v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 smtClean="0"/>
                  <a:t>– the scale of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electroweak symmetry breaking</a:t>
                </a:r>
                <a:r>
                  <a:rPr lang="en-US" sz="3200" dirty="0" smtClean="0"/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3200" dirty="0" smtClean="0"/>
                  <a:t>However, 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electroweak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scale </a:t>
                </a:r>
                <a:r>
                  <a:rPr lang="en-US" sz="3200" dirty="0" err="1">
                    <a:solidFill>
                      <a:srgbClr val="00B050"/>
                    </a:solidFill>
                    <a:sym typeface="Symbol" pitchFamily="18" charset="2"/>
                  </a:rPr>
                  <a:t>axions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are </a:t>
                </a:r>
                <a:r>
                  <a:rPr lang="en-US" sz="3200" dirty="0"/>
                  <a:t>ruled out by experiment.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3200" dirty="0" smtClean="0"/>
                  <a:t>For </a:t>
                </a:r>
                <a:r>
                  <a:rPr lang="en-US" sz="3200" dirty="0"/>
                  <a:t>example, one predicts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rgbClr val="0070C0"/>
                    </a:solidFill>
                  </a:rPr>
                  <a:t>        BR(K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 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+ a) &gt; 1.2 x 10 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-4 </a:t>
                </a:r>
                <a:r>
                  <a:rPr lang="en-US" sz="3200" dirty="0"/>
                  <a:t>[</a:t>
                </a:r>
                <a:r>
                  <a:rPr lang="en-US" sz="3200" dirty="0">
                    <a:solidFill>
                      <a:srgbClr val="7030A0"/>
                    </a:solidFill>
                  </a:rPr>
                  <a:t>Bardeen Peccei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Yanagida</a:t>
                </a:r>
                <a:r>
                  <a:rPr lang="en-US" sz="3200" dirty="0"/>
                  <a:t>]</a:t>
                </a:r>
              </a:p>
              <a:p>
                <a:pPr marL="0" indent="0">
                  <a:buNone/>
                </a:pP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 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/>
                  <a:t>well </a:t>
                </a:r>
                <a:r>
                  <a:rPr lang="en-US" sz="3200" dirty="0"/>
                  <a:t>above the bound  obtained at </a:t>
                </a:r>
                <a:r>
                  <a:rPr lang="en-US" sz="3200" dirty="0">
                    <a:solidFill>
                      <a:srgbClr val="7030A0"/>
                    </a:solidFill>
                  </a:rPr>
                  <a:t>KEK</a:t>
                </a:r>
                <a:r>
                  <a:rPr lang="en-US" sz="3200" dirty="0"/>
                  <a:t> 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70C0"/>
                    </a:solidFill>
                  </a:rPr>
                  <a:t>                BR(K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 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+nothing) &lt; 3.8 x 10 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-8 </a:t>
                </a:r>
                <a:endParaRPr lang="en-US" sz="3200" dirty="0">
                  <a:solidFill>
                    <a:srgbClr val="0070C0"/>
                  </a:solidFill>
                  <a:sym typeface="Symbol" pitchFamily="18" charset="2"/>
                </a:endParaRPr>
              </a:p>
              <a:p>
                <a:endParaRPr lang="en-US" sz="3200" dirty="0"/>
              </a:p>
              <a:p>
                <a:pPr marL="457200" indent="-457200">
                  <a:spcBef>
                    <a:spcPct val="20000"/>
                  </a:spcBef>
                </a:pPr>
                <a:endParaRPr lang="en-US" sz="3200" dirty="0">
                  <a:sym typeface="Symbol" pitchFamily="18" charset="2"/>
                </a:endParaRPr>
              </a:p>
              <a:p>
                <a:endParaRPr lang="en-US" sz="3200" dirty="0"/>
              </a:p>
              <a:p>
                <a:pPr marL="0" indent="0">
                  <a:buNone/>
                </a:pPr>
                <a:r>
                  <a:rPr lang="en-US" sz="3200" baseline="-25000" dirty="0" smtClean="0">
                    <a:solidFill>
                      <a:srgbClr val="0070C0"/>
                    </a:solidFill>
                  </a:rPr>
                  <a:t> </a:t>
                </a:r>
                <a:endParaRPr lang="en-US" sz="3200" baseline="30000" dirty="0"/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60385"/>
                <a:ext cx="11887200" cy="6944264"/>
              </a:xfrm>
              <a:blipFill rotWithShape="0">
                <a:blip r:embed="rId2"/>
                <a:stretch>
                  <a:fillRect l="-1179" t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4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48" y="76200"/>
            <a:ext cx="11934825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itchFamily="18" charset="2"/>
              </a:rPr>
              <a:t>The choice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v</a:t>
            </a:r>
            <a:r>
              <a:rPr lang="en-US" sz="3200" baseline="-25000" dirty="0" err="1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is not necessary to solve the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strong CP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problem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0070C0"/>
              </a:solidFill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itchFamily="18" charset="2"/>
              </a:rPr>
              <a:t>I</a:t>
            </a:r>
            <a:r>
              <a:rPr lang="en-US" sz="3200" dirty="0" smtClean="0">
                <a:sym typeface="Symbol" pitchFamily="18" charset="2"/>
              </a:rPr>
              <a:t>f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sym typeface="Symbol" pitchFamily="18" charset="2"/>
              </a:rPr>
              <a:t>a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&gt;&gt; </a:t>
            </a:r>
            <a:r>
              <a:rPr lang="en-US" sz="3200" dirty="0" err="1">
                <a:solidFill>
                  <a:srgbClr val="008000"/>
                </a:solidFill>
                <a:sym typeface="Symbol" pitchFamily="18" charset="2"/>
              </a:rPr>
              <a:t>v</a:t>
            </a:r>
            <a:r>
              <a:rPr lang="en-US" sz="3200" baseline="-25000" dirty="0" err="1">
                <a:solidFill>
                  <a:srgbClr val="008000"/>
                </a:solidFill>
                <a:sym typeface="Symbol" pitchFamily="18" charset="2"/>
              </a:rPr>
              <a:t>F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then the 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Symbol" pitchFamily="18" charset="2"/>
              </a:rPr>
              <a:t>axion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is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very light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very weakly coupled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and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very long lived</a:t>
            </a:r>
            <a:r>
              <a:rPr lang="en-US" sz="3200" dirty="0">
                <a:sym typeface="Symbol" pitchFamily="18" charset="2"/>
              </a:rPr>
              <a:t>  and such 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invisible </a:t>
            </a:r>
            <a:r>
              <a:rPr lang="en-US" sz="3200" dirty="0" err="1">
                <a:solidFill>
                  <a:srgbClr val="00B0F0"/>
                </a:solidFill>
                <a:sym typeface="Symbol" pitchFamily="18" charset="2"/>
              </a:rPr>
              <a:t>axion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models</a:t>
            </a:r>
            <a:r>
              <a:rPr 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remain </a:t>
            </a:r>
            <a:r>
              <a:rPr lang="en-US" sz="3200" dirty="0" smtClean="0">
                <a:sym typeface="Symbol" pitchFamily="18" charset="2"/>
              </a:rPr>
              <a:t>viable</a:t>
            </a:r>
            <a:endParaRPr lang="en-US" sz="3200" dirty="0" smtClean="0"/>
          </a:p>
          <a:p>
            <a:pPr marL="457200" indent="-457200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These </a:t>
            </a:r>
            <a:r>
              <a:rPr lang="en-US" sz="3200" dirty="0"/>
              <a:t>models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introduce fields which carry</a:t>
            </a:r>
            <a:r>
              <a:rPr lang="en-US" sz="3200" dirty="0">
                <a:solidFill>
                  <a:srgbClr val="CC0099"/>
                </a:solidFill>
              </a:rPr>
              <a:t>  </a:t>
            </a:r>
            <a:r>
              <a:rPr lang="en-US" sz="3200" dirty="0">
                <a:solidFill>
                  <a:srgbClr val="00B050"/>
                </a:solidFill>
              </a:rPr>
              <a:t>PQ charge </a:t>
            </a:r>
            <a:r>
              <a:rPr lang="en-US" sz="3200" dirty="0"/>
              <a:t>but are </a:t>
            </a:r>
            <a:r>
              <a:rPr lang="en-US" sz="3200" dirty="0">
                <a:solidFill>
                  <a:srgbClr val="00B050"/>
                </a:solidFill>
              </a:rPr>
              <a:t>SU(2)XU(1) </a:t>
            </a:r>
            <a:r>
              <a:rPr lang="en-US" sz="3200" dirty="0" err="1">
                <a:solidFill>
                  <a:srgbClr val="00B050"/>
                </a:solidFill>
              </a:rPr>
              <a:t>singlets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.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Two different generic models exist</a:t>
            </a:r>
            <a:r>
              <a:rPr lang="en-US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>
                <a:solidFill>
                  <a:schemeClr val="accent2"/>
                </a:solidFill>
              </a:rPr>
              <a:t>      </a:t>
            </a:r>
            <a:r>
              <a:rPr lang="en-US" sz="3200" dirty="0" err="1">
                <a:solidFill>
                  <a:srgbClr val="00B0F0"/>
                </a:solidFill>
              </a:rPr>
              <a:t>i</a:t>
            </a:r>
            <a:r>
              <a:rPr lang="en-US" sz="3200" dirty="0">
                <a:solidFill>
                  <a:srgbClr val="00B0F0"/>
                </a:solidFill>
              </a:rPr>
              <a:t>) DFSZ Models</a:t>
            </a:r>
            <a:r>
              <a:rPr lang="en-US" sz="3200" dirty="0"/>
              <a:t> [</a:t>
            </a:r>
            <a:r>
              <a:rPr lang="en-US" sz="3200" dirty="0">
                <a:solidFill>
                  <a:srgbClr val="7030A0"/>
                </a:solidFill>
              </a:rPr>
              <a:t>Dine </a:t>
            </a:r>
            <a:r>
              <a:rPr lang="en-US" sz="3200" dirty="0" err="1">
                <a:solidFill>
                  <a:srgbClr val="7030A0"/>
                </a:solidFill>
              </a:rPr>
              <a:t>Fischler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Srednicki</a:t>
            </a:r>
            <a:r>
              <a:rPr lang="en-US" sz="3200" dirty="0"/>
              <a:t>;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Zhitnisky</a:t>
            </a:r>
            <a:r>
              <a:rPr lang="en-US" sz="3200" dirty="0"/>
              <a:t>]</a:t>
            </a:r>
          </a:p>
          <a:p>
            <a:r>
              <a:rPr lang="en-US" sz="3200" dirty="0"/>
              <a:t>      These models add to the </a:t>
            </a:r>
            <a:r>
              <a:rPr lang="en-US" sz="3200" dirty="0">
                <a:solidFill>
                  <a:srgbClr val="7030A0"/>
                </a:solidFill>
              </a:rPr>
              <a:t>PQ model </a:t>
            </a:r>
            <a:r>
              <a:rPr lang="en-US" sz="3200" dirty="0"/>
              <a:t>a scalar field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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which carries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PQ</a:t>
            </a:r>
          </a:p>
          <a:p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     charge </a:t>
            </a:r>
            <a:r>
              <a:rPr lang="en-US" sz="3200" dirty="0">
                <a:sym typeface="Symbol" pitchFamily="18" charset="2"/>
              </a:rPr>
              <a:t>and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&lt;&gt;</a:t>
            </a:r>
            <a:r>
              <a:rPr lang="en-US" sz="3200" dirty="0">
                <a:solidFill>
                  <a:srgbClr val="00B050"/>
                </a:solidFill>
              </a:rPr>
              <a:t> &gt;&gt; </a:t>
            </a:r>
            <a:r>
              <a:rPr lang="en-US" sz="3200" dirty="0" err="1">
                <a:solidFill>
                  <a:srgbClr val="00B050"/>
                </a:solidFill>
              </a:rPr>
              <a:t>v</a:t>
            </a:r>
            <a:r>
              <a:rPr lang="en-US" sz="3200" baseline="-25000" dirty="0" err="1">
                <a:solidFill>
                  <a:srgbClr val="00B050"/>
                </a:solidFill>
              </a:rPr>
              <a:t>F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B0F0"/>
                </a:solidFill>
              </a:rPr>
              <a:t>      ii) KSVZ Models </a:t>
            </a:r>
            <a:r>
              <a:rPr lang="en-US" sz="3200" dirty="0"/>
              <a:t>[</a:t>
            </a:r>
            <a:r>
              <a:rPr lang="en-US" sz="3200" dirty="0">
                <a:solidFill>
                  <a:srgbClr val="7030A0"/>
                </a:solidFill>
              </a:rPr>
              <a:t>Kim</a:t>
            </a:r>
            <a:r>
              <a:rPr lang="en-US" sz="3200" dirty="0"/>
              <a:t>; </a:t>
            </a:r>
            <a:r>
              <a:rPr lang="en-US" sz="3200" dirty="0" err="1">
                <a:solidFill>
                  <a:srgbClr val="7030A0"/>
                </a:solidFill>
              </a:rPr>
              <a:t>Shifman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Vainshtein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Zakharov</a:t>
            </a:r>
            <a:r>
              <a:rPr lang="en-US" sz="3200" dirty="0"/>
              <a:t>]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       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nly</a:t>
            </a:r>
            <a:r>
              <a:rPr lang="en-US" sz="3200" dirty="0" smtClean="0"/>
              <a:t> </a:t>
            </a:r>
            <a:r>
              <a:rPr lang="en-US" sz="3200" dirty="0"/>
              <a:t>a </a:t>
            </a:r>
            <a:r>
              <a:rPr lang="en-US" sz="3200" dirty="0" err="1"/>
              <a:t>superheavy</a:t>
            </a:r>
            <a:r>
              <a:rPr lang="en-US" sz="3200" dirty="0"/>
              <a:t> quark</a:t>
            </a:r>
            <a:r>
              <a:rPr lang="en-US" sz="3200" dirty="0">
                <a:solidFill>
                  <a:srgbClr val="FF0000"/>
                </a:solidFill>
              </a:rPr>
              <a:t> Q </a:t>
            </a:r>
            <a:r>
              <a:rPr lang="en-US" sz="3200" dirty="0"/>
              <a:t>and a scalar field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 </a:t>
            </a:r>
            <a:r>
              <a:rPr lang="en-US" sz="3200" dirty="0" smtClean="0"/>
              <a:t>carry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PQ </a:t>
            </a:r>
            <a:r>
              <a:rPr lang="en-US" sz="3200" dirty="0" smtClean="0">
                <a:solidFill>
                  <a:srgbClr val="00B050"/>
                </a:solidFill>
              </a:rPr>
              <a:t>charge</a:t>
            </a:r>
            <a:r>
              <a:rPr lang="en-US" sz="3200" dirty="0" smtClean="0"/>
              <a:t>.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   The </a:t>
            </a:r>
            <a:r>
              <a:rPr lang="en-US" sz="3200" dirty="0"/>
              <a:t>dynamics is such that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= &lt;&gt; </a:t>
            </a:r>
            <a:r>
              <a:rPr lang="en-US" sz="3200" dirty="0">
                <a:solidFill>
                  <a:srgbClr val="00B050"/>
                </a:solidFill>
              </a:rPr>
              <a:t>&gt;&gt; </a:t>
            </a:r>
            <a:r>
              <a:rPr lang="en-US" sz="3200" dirty="0" err="1">
                <a:solidFill>
                  <a:srgbClr val="00B050"/>
                </a:solidFill>
              </a:rPr>
              <a:t>v</a:t>
            </a:r>
            <a:r>
              <a:rPr lang="en-US" sz="3200" baseline="-25000" dirty="0" err="1">
                <a:solidFill>
                  <a:srgbClr val="00B050"/>
                </a:solidFill>
              </a:rPr>
              <a:t>F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≈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38978" y="638271"/>
                <a:ext cx="10570685" cy="5828630"/>
              </a:xfrm>
            </p:spPr>
            <p:txBody>
              <a:bodyPr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3200" dirty="0"/>
                  <a:t>For both the </a:t>
                </a:r>
                <a:r>
                  <a:rPr lang="en-US" sz="3200" dirty="0">
                    <a:solidFill>
                      <a:srgbClr val="00B0F0"/>
                    </a:solidFill>
                  </a:rPr>
                  <a:t>KSVZ </a:t>
                </a:r>
                <a:r>
                  <a:rPr lang="en-US" sz="3200" dirty="0"/>
                  <a:t>and the</a:t>
                </a:r>
                <a:r>
                  <a:rPr lang="en-US" sz="3200" dirty="0">
                    <a:solidFill>
                      <a:srgbClr val="993300"/>
                    </a:solidFill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</a:rPr>
                  <a:t>DFSZ </a:t>
                </a:r>
                <a:r>
                  <a:rPr lang="en-US" sz="3200" dirty="0"/>
                  <a:t>models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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=1</a:t>
                </a:r>
                <a:r>
                  <a:rPr lang="en-US" sz="3200" dirty="0">
                    <a:sym typeface="Symbol" pitchFamily="18" charset="2"/>
                  </a:rPr>
                  <a:t>,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hence: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           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=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st </a:t>
                </a:r>
                <a:r>
                  <a:rPr lang="en-US" sz="3200" dirty="0">
                    <a:solidFill>
                      <a:srgbClr val="00B0F0"/>
                    </a:solidFill>
                  </a:rPr>
                  <a:t>[</a:t>
                </a:r>
                <a:r>
                  <a:rPr lang="en-US" sz="3200" dirty="0" err="1">
                    <a:solidFill>
                      <a:srgbClr val="00B0F0"/>
                    </a:solidFill>
                    <a:sym typeface="Symbol" pitchFamily="18" charset="2"/>
                  </a:rPr>
                  <a:t>v</a:t>
                </a:r>
                <a:r>
                  <a:rPr lang="en-US" sz="3200" baseline="-25000" dirty="0" err="1">
                    <a:solidFill>
                      <a:srgbClr val="00B0F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>
                    <a:solidFill>
                      <a:srgbClr val="00B0F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sym typeface="Symbol" pitchFamily="18" charset="2"/>
                  </a:rPr>
                  <a:t>/ f</a:t>
                </a:r>
                <a:r>
                  <a:rPr lang="en-US" sz="3200" baseline="-25000" dirty="0">
                    <a:solidFill>
                      <a:srgbClr val="00B0F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F0"/>
                    </a:solidFill>
                    <a:sym typeface="Symbol" pitchFamily="18" charset="2"/>
                  </a:rPr>
                  <a:t>]</a:t>
                </a:r>
                <a:r>
                  <a:rPr lang="en-US" sz="3200" dirty="0">
                    <a:sym typeface="Symbol" pitchFamily="18" charset="2"/>
                  </a:rPr>
                  <a:t>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[10</a:t>
                </a:r>
                <a:r>
                  <a:rPr lang="en-US" sz="3200" baseline="30000" dirty="0">
                    <a:solidFill>
                      <a:srgbClr val="00B050"/>
                    </a:solidFill>
                    <a:sym typeface="Symbol" pitchFamily="18" charset="2"/>
                  </a:rPr>
                  <a:t>6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GeV / 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 smtClean="0">
                    <a:solidFill>
                      <a:srgbClr val="0070C0"/>
                    </a:solidFill>
                    <a:sym typeface="Symbol" pitchFamily="18" charset="2"/>
                  </a:rPr>
                  <a:t>5.7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eV</a:t>
                </a:r>
              </a:p>
              <a:p>
                <a:pPr marL="457200" indent="-457200">
                  <a:spcBef>
                    <a:spcPct val="20000"/>
                  </a:spcBef>
                </a:pPr>
                <a:r>
                  <a:rPr lang="en-US" sz="3200" dirty="0"/>
                  <a:t>The</a:t>
                </a:r>
                <a:r>
                  <a:rPr lang="en-US" sz="3200" dirty="0">
                    <a:solidFill>
                      <a:srgbClr val="00B0F0"/>
                    </a:solidFill>
                  </a:rPr>
                  <a:t> KSVZ</a:t>
                </a:r>
                <a:r>
                  <a:rPr lang="en-US" sz="3200" dirty="0"/>
                  <a:t> and </a:t>
                </a:r>
                <a:r>
                  <a:rPr lang="en-US" sz="3200" dirty="0">
                    <a:solidFill>
                      <a:srgbClr val="00B0F0"/>
                    </a:solidFill>
                  </a:rPr>
                  <a:t>DFSZ </a:t>
                </a:r>
                <a:r>
                  <a:rPr lang="en-US" sz="3200" dirty="0" err="1">
                    <a:solidFill>
                      <a:srgbClr val="0070C0"/>
                    </a:solidFill>
                  </a:rPr>
                  <a:t>axions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are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very light</a:t>
                </a:r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rgbClr val="0070C0"/>
                    </a:solidFill>
                  </a:rPr>
                  <a:t>very weakly coupled </a:t>
                </a:r>
                <a:r>
                  <a:rPr lang="en-US" sz="3200" dirty="0"/>
                  <a:t>and </a:t>
                </a:r>
                <a:r>
                  <a:rPr lang="en-US" sz="3200" dirty="0">
                    <a:solidFill>
                      <a:srgbClr val="0070C0"/>
                    </a:solidFill>
                  </a:rPr>
                  <a:t>very long-lived</a:t>
                </a:r>
                <a:r>
                  <a:rPr lang="en-US" sz="3200" dirty="0"/>
                  <a:t>, but are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not totally invisible</a:t>
                </a:r>
              </a:p>
              <a:p>
                <a:pPr marL="457200" indent="-457200">
                  <a:spcBef>
                    <a:spcPct val="20000"/>
                  </a:spcBef>
                </a:pPr>
                <a:r>
                  <a:rPr lang="en-US" sz="3200" dirty="0"/>
                  <a:t>Upper bounds on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70C0"/>
                    </a:solidFill>
                  </a:rPr>
                  <a:t>a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sz="3200" dirty="0"/>
                  <a:t>can be inferred from </a:t>
                </a:r>
                <a:r>
                  <a:rPr lang="en-US" sz="3200" dirty="0">
                    <a:solidFill>
                      <a:srgbClr val="00B050"/>
                    </a:solidFill>
                  </a:rPr>
                  <a:t>astrophysics</a:t>
                </a:r>
                <a:r>
                  <a:rPr lang="en-US" sz="3200" dirty="0"/>
                  <a:t> since </a:t>
                </a:r>
                <a:r>
                  <a:rPr lang="en-US" sz="3200" dirty="0" err="1"/>
                  <a:t>axion</a:t>
                </a:r>
                <a:r>
                  <a:rPr lang="en-US" sz="3200" dirty="0"/>
                  <a:t> emission, through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sym typeface="Symbol" pitchFamily="18" charset="2"/>
                  </a:rPr>
                  <a:t>Primakoff</a:t>
                </a:r>
                <a:r>
                  <a:rPr lang="en-US" sz="3200" dirty="0">
                    <a:solidFill>
                      <a:srgbClr val="7030A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and other processes</a:t>
                </a:r>
                <a:r>
                  <a:rPr lang="en-US" sz="3200" dirty="0" smtClean="0">
                    <a:sym typeface="Symbol" pitchFamily="18" charset="2"/>
                  </a:rPr>
                  <a:t>,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causes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energy loss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1/f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en-US" sz="3200" dirty="0"/>
                  <a:t> affecting </a:t>
                </a:r>
                <a:r>
                  <a:rPr lang="en-US" sz="3200" dirty="0">
                    <a:solidFill>
                      <a:srgbClr val="00B050"/>
                    </a:solidFill>
                  </a:rPr>
                  <a:t>stellar evolution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>
                    <a:sym typeface="Symbol" pitchFamily="18" charset="2"/>
                  </a:rPr>
                  <a:t> 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 Typically  these astrophysical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bounds, which I will</a:t>
                </a:r>
              </a:p>
              <a:p>
                <a:pPr marL="0" indent="0">
                  <a:buNone/>
                </a:pPr>
                <a:r>
                  <a:rPr lang="en-US" sz="3200" dirty="0"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  not discuss in detail here, 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allow </a:t>
                </a:r>
                <a:r>
                  <a:rPr lang="en-US" sz="3200" dirty="0" err="1" smtClean="0">
                    <a:cs typeface="Arial" charset="0"/>
                    <a:sym typeface="Symbol" pitchFamily="18" charset="2"/>
                  </a:rPr>
                  <a:t>axions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lighter than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70C0"/>
                    </a:solidFill>
                  </a:rPr>
                  <a:t>                        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0070C0"/>
                    </a:solidFill>
                  </a:rPr>
                  <a:t>a </a:t>
                </a:r>
                <a:r>
                  <a:rPr lang="en-US" sz="3200" dirty="0">
                    <a:solidFill>
                      <a:srgbClr val="0070C0"/>
                    </a:solidFill>
                    <a:cs typeface="Arial" charset="0"/>
                  </a:rPr>
                  <a:t>≤ 1-10</a:t>
                </a:r>
                <a:r>
                  <a:rPr lang="en-US" sz="3200" baseline="30000" dirty="0">
                    <a:solidFill>
                      <a:srgbClr val="0070C0"/>
                    </a:solidFill>
                    <a:cs typeface="Arial" charset="0"/>
                  </a:rPr>
                  <a:t>-3</a:t>
                </a:r>
                <a:r>
                  <a:rPr lang="en-US" sz="3200" dirty="0">
                    <a:solidFill>
                      <a:srgbClr val="0070C0"/>
                    </a:solidFill>
                    <a:cs typeface="Arial" charset="0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cs typeface="Arial" charset="0"/>
                  </a:rPr>
                  <a:t>eV 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Arial" charset="0"/>
                  </a:rPr>
                  <a:t>Raffelt</a:t>
                </a:r>
                <a:r>
                  <a:rPr lang="en-US" sz="3200" dirty="0" smtClean="0">
                    <a:solidFill>
                      <a:srgbClr val="7030A0"/>
                    </a:solidFill>
                    <a:cs typeface="Arial" charset="0"/>
                  </a:rPr>
                  <a:t> et al</a:t>
                </a:r>
                <a:endParaRPr lang="en-US" sz="3200" dirty="0">
                  <a:solidFill>
                    <a:srgbClr val="0070C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38978" y="638271"/>
                <a:ext cx="10570685" cy="5828630"/>
              </a:xfrm>
              <a:blipFill rotWithShape="0">
                <a:blip r:embed="rId2"/>
                <a:stretch>
                  <a:fillRect l="-1557" t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95" y="4201184"/>
            <a:ext cx="2105025" cy="156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3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450" y="225425"/>
            <a:ext cx="11582400" cy="650875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3200" dirty="0" smtClean="0">
                <a:cs typeface="Arial" pitchFamily="34" charset="0"/>
              </a:rPr>
              <a:t>Rather </a:t>
            </a:r>
            <a:r>
              <a:rPr lang="en-US" sz="3200" dirty="0" smtClean="0"/>
              <a:t>remarkably, </a:t>
            </a:r>
            <a:r>
              <a:rPr lang="en-US" sz="3200" dirty="0" smtClean="0">
                <a:solidFill>
                  <a:srgbClr val="FF0000"/>
                </a:solidFill>
              </a:rPr>
              <a:t>cosmology</a:t>
            </a:r>
            <a:r>
              <a:rPr lang="en-US" sz="3200" dirty="0" smtClean="0"/>
              <a:t> gives a </a:t>
            </a:r>
            <a:r>
              <a:rPr lang="en-US" sz="3200" dirty="0" smtClean="0">
                <a:solidFill>
                  <a:srgbClr val="0070C0"/>
                </a:solidFill>
              </a:rPr>
              <a:t>lower bound </a:t>
            </a:r>
            <a:r>
              <a:rPr lang="en-US" sz="3200" dirty="0" smtClean="0"/>
              <a:t>for the</a:t>
            </a:r>
            <a:r>
              <a:rPr lang="en-US" sz="3200" dirty="0" smtClean="0">
                <a:solidFill>
                  <a:srgbClr val="CC0099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axion</a:t>
            </a:r>
            <a:r>
              <a:rPr lang="en-US" sz="3200" dirty="0" smtClean="0">
                <a:solidFill>
                  <a:srgbClr val="0070C0"/>
                </a:solidFill>
              </a:rPr>
              <a:t> mass </a:t>
            </a:r>
            <a:r>
              <a:rPr lang="en-US" sz="3200" dirty="0" smtClean="0"/>
              <a:t>(upper bound on </a:t>
            </a:r>
            <a:r>
              <a:rPr lang="en-US" sz="3200" dirty="0" smtClean="0">
                <a:solidFill>
                  <a:srgbClr val="008000"/>
                </a:solidFill>
              </a:rPr>
              <a:t>f</a:t>
            </a:r>
            <a:r>
              <a:rPr lang="en-US" sz="3200" baseline="-25000" dirty="0" smtClean="0">
                <a:solidFill>
                  <a:srgbClr val="008000"/>
                </a:solidFill>
              </a:rPr>
              <a:t>a</a:t>
            </a:r>
            <a:r>
              <a:rPr lang="en-US" sz="3200" dirty="0" smtClean="0"/>
              <a:t> ) [</a:t>
            </a:r>
            <a:r>
              <a:rPr lang="en-US" sz="3200" dirty="0" err="1" smtClean="0">
                <a:solidFill>
                  <a:srgbClr val="7030A0"/>
                </a:solidFill>
              </a:rPr>
              <a:t>Preskill</a:t>
            </a:r>
            <a:r>
              <a:rPr lang="en-US" sz="3200" dirty="0" smtClean="0">
                <a:solidFill>
                  <a:srgbClr val="7030A0"/>
                </a:solidFill>
              </a:rPr>
              <a:t> Wise </a:t>
            </a:r>
            <a:r>
              <a:rPr lang="en-US" sz="3200" dirty="0" err="1" smtClean="0">
                <a:solidFill>
                  <a:srgbClr val="7030A0"/>
                </a:solidFill>
              </a:rPr>
              <a:t>Wilczek</a:t>
            </a:r>
            <a:r>
              <a:rPr lang="en-US" sz="3200" dirty="0" smtClean="0"/>
              <a:t>; </a:t>
            </a:r>
            <a:r>
              <a:rPr lang="en-US" sz="3200" dirty="0" smtClean="0">
                <a:solidFill>
                  <a:srgbClr val="7030A0"/>
                </a:solidFill>
              </a:rPr>
              <a:t>Abbott </a:t>
            </a:r>
            <a:r>
              <a:rPr lang="en-US" sz="3200" dirty="0" err="1" smtClean="0">
                <a:solidFill>
                  <a:srgbClr val="7030A0"/>
                </a:solidFill>
              </a:rPr>
              <a:t>Sikivie</a:t>
            </a:r>
            <a:r>
              <a:rPr lang="en-US" sz="3200" dirty="0" smtClean="0"/>
              <a:t>; </a:t>
            </a:r>
            <a:r>
              <a:rPr lang="en-US" sz="3200" dirty="0" smtClean="0">
                <a:solidFill>
                  <a:srgbClr val="7030A0"/>
                </a:solidFill>
              </a:rPr>
              <a:t>Dine </a:t>
            </a:r>
            <a:r>
              <a:rPr lang="en-US" sz="3200" dirty="0" err="1" smtClean="0">
                <a:solidFill>
                  <a:srgbClr val="7030A0"/>
                </a:solidFill>
              </a:rPr>
              <a:t>Fischler</a:t>
            </a:r>
            <a:r>
              <a:rPr lang="en-US" sz="3200" dirty="0" smtClean="0"/>
              <a:t>] and </a:t>
            </a:r>
            <a:r>
              <a:rPr lang="en-US" sz="3200" dirty="0" err="1" smtClean="0">
                <a:solidFill>
                  <a:srgbClr val="00B0F0"/>
                </a:solidFill>
              </a:rPr>
              <a:t>axions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can have </a:t>
            </a:r>
            <a:r>
              <a:rPr lang="en-US" sz="3200" dirty="0" smtClean="0">
                <a:solidFill>
                  <a:srgbClr val="00B0F0"/>
                </a:solidFill>
              </a:rPr>
              <a:t>a significant cosmological role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Physics is simple to understand. When Universe goes through the </a:t>
            </a:r>
            <a:r>
              <a:rPr lang="en-US" sz="3200" dirty="0" smtClean="0">
                <a:solidFill>
                  <a:srgbClr val="00B050"/>
                </a:solidFill>
              </a:rPr>
              <a:t>U(1)</a:t>
            </a:r>
            <a:r>
              <a:rPr lang="en-US" sz="3200" baseline="-25000" dirty="0" smtClean="0">
                <a:solidFill>
                  <a:srgbClr val="00B050"/>
                </a:solidFill>
              </a:rPr>
              <a:t>PQ</a:t>
            </a:r>
            <a:r>
              <a:rPr lang="en-US" sz="3200" dirty="0" smtClean="0">
                <a:solidFill>
                  <a:srgbClr val="00B050"/>
                </a:solidFill>
              </a:rPr>
              <a:t> phase transition </a:t>
            </a:r>
            <a:r>
              <a:rPr lang="en-US" sz="3200" dirty="0" smtClean="0"/>
              <a:t>at </a:t>
            </a:r>
            <a:r>
              <a:rPr lang="en-US" sz="3200" dirty="0" smtClean="0">
                <a:solidFill>
                  <a:srgbClr val="00B050"/>
                </a:solidFill>
              </a:rPr>
              <a:t>T  ̴ f</a:t>
            </a:r>
            <a:r>
              <a:rPr lang="en-US" sz="3200" baseline="-25000" dirty="0" smtClean="0">
                <a:solidFill>
                  <a:srgbClr val="00B050"/>
                </a:solidFill>
              </a:rPr>
              <a:t>a </a:t>
            </a:r>
            <a:r>
              <a:rPr lang="en-US" sz="3200" dirty="0" smtClean="0">
                <a:solidFill>
                  <a:srgbClr val="00B050"/>
                </a:solidFill>
              </a:rPr>
              <a:t>&gt;&gt;</a:t>
            </a:r>
            <a:r>
              <a:rPr lang="el-GR" sz="3200" dirty="0" smtClean="0">
                <a:solidFill>
                  <a:srgbClr val="00B050"/>
                </a:solidFill>
                <a:cs typeface="Arial" pitchFamily="34" charset="0"/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  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B0F0"/>
                </a:solidFill>
              </a:rPr>
              <a:t>QCD anomaly </a:t>
            </a:r>
            <a:r>
              <a:rPr lang="en-US" sz="3200" dirty="0" smtClean="0"/>
              <a:t>is ineffective and</a:t>
            </a:r>
            <a:r>
              <a:rPr lang="en-US" sz="3200" dirty="0" smtClean="0">
                <a:solidFill>
                  <a:srgbClr val="00B0F0"/>
                </a:solidFill>
              </a:rPr>
              <a:t> θ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00B0F0"/>
                </a:solidFill>
              </a:rPr>
              <a:t>arbitrary</a:t>
            </a:r>
            <a:r>
              <a:rPr lang="en-US" sz="3200" dirty="0" smtClean="0"/>
              <a:t>. Eventually, when Universe cools to </a:t>
            </a:r>
            <a:r>
              <a:rPr lang="en-US" sz="3200" dirty="0" smtClean="0">
                <a:solidFill>
                  <a:srgbClr val="00B050"/>
                </a:solidFill>
              </a:rPr>
              <a:t>T  ̴</a:t>
            </a:r>
            <a:r>
              <a:rPr lang="el-GR" sz="3200" dirty="0" smtClean="0">
                <a:solidFill>
                  <a:srgbClr val="00B050"/>
                </a:solidFill>
                <a:cs typeface="Arial" pitchFamily="34" charset="0"/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 </a:t>
            </a:r>
            <a:r>
              <a:rPr lang="en-US" sz="3200" dirty="0" smtClean="0"/>
              <a:t>the </a:t>
            </a:r>
            <a:r>
              <a:rPr lang="en-US" sz="3200" dirty="0" err="1" smtClean="0"/>
              <a:t>axion</a:t>
            </a:r>
            <a:r>
              <a:rPr lang="en-US" sz="3200" dirty="0" smtClean="0"/>
              <a:t> gets a mass and  </a:t>
            </a:r>
            <a:r>
              <a:rPr lang="en-US" sz="3200" dirty="0" smtClean="0">
                <a:solidFill>
                  <a:srgbClr val="00B050"/>
                </a:solidFill>
              </a:rPr>
              <a:t>θ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 0</a:t>
            </a:r>
            <a:r>
              <a:rPr lang="en-US" sz="3200" dirty="0" smtClean="0">
                <a:sym typeface="Symbol" pitchFamily="18" charset="2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The 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coherent  </a:t>
            </a:r>
            <a:r>
              <a:rPr lang="en-US" sz="3200" b="1" dirty="0" smtClean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="1" baseline="-25000" dirty="0" smtClean="0">
                <a:solidFill>
                  <a:srgbClr val="00B0F0"/>
                </a:solidFill>
                <a:sym typeface="Symbol" pitchFamily="18" charset="2"/>
              </a:rPr>
              <a:t>a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 err="1" smtClean="0">
                <a:solidFill>
                  <a:srgbClr val="00B0F0"/>
                </a:solidFill>
                <a:sym typeface="Symbol" pitchFamily="18" charset="2"/>
              </a:rPr>
              <a:t>axion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 oscillations </a:t>
            </a:r>
            <a:r>
              <a:rPr lang="en-US" sz="3200" dirty="0" smtClean="0">
                <a:sym typeface="Symbol" pitchFamily="18" charset="2"/>
              </a:rPr>
              <a:t>towards this minimum contribute to the Universe’s energy density and act as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cold dark matter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ym typeface="Symbol" pitchFamily="18" charset="2"/>
              </a:rPr>
              <a:t>The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detailed results depend on whether the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PQ phase transition  </a:t>
            </a:r>
            <a:r>
              <a:rPr lang="en-US" sz="3200" dirty="0" smtClean="0">
                <a:sym typeface="Symbol" pitchFamily="18" charset="2"/>
              </a:rPr>
              <a:t>occurs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before</a:t>
            </a:r>
            <a:r>
              <a:rPr lang="en-US" sz="3200" dirty="0" smtClean="0">
                <a:sym typeface="Symbol" pitchFamily="18" charset="2"/>
              </a:rPr>
              <a:t> or 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after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inflation </a:t>
            </a:r>
            <a:r>
              <a:rPr lang="en-US" sz="3200" dirty="0" smtClean="0">
                <a:sym typeface="Symbol" pitchFamily="18" charset="2"/>
              </a:rPr>
              <a:t>and I’ll sketch the main issues in both cases</a:t>
            </a:r>
            <a:endParaRPr lang="en-US" sz="32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27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49856" y="-111319"/>
            <a:ext cx="11623607" cy="66673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equation of motion for the </a:t>
            </a:r>
            <a:r>
              <a:rPr lang="en-US" dirty="0" err="1"/>
              <a:t>axion</a:t>
            </a:r>
            <a:r>
              <a:rPr lang="en-US" dirty="0"/>
              <a:t> field: </a:t>
            </a:r>
            <a:endParaRPr lang="en-US" dirty="0" smtClean="0"/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                </a:t>
            </a:r>
            <a:r>
              <a:rPr lang="en-US" altLang="en-US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2 </a:t>
            </a:r>
            <a:r>
              <a:rPr lang="en-US" alt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a /</a:t>
            </a:r>
            <a:r>
              <a:rPr lang="en-US" altLang="en-US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2 </a:t>
            </a:r>
            <a:r>
              <a:rPr lang="en-US" alt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t +  3H(t)  a/  t = -  V( a )/  a</a:t>
            </a:r>
          </a:p>
          <a:p>
            <a:pPr marL="0" indent="0">
              <a:buNone/>
            </a:pPr>
            <a:r>
              <a:rPr lang="en-US" altLang="en-US" baseline="30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en-US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     </a:t>
            </a:r>
            <a:r>
              <a:rPr lang="en-US" altLang="en-US" dirty="0" smtClean="0">
                <a:sym typeface="Symbol" panose="05050102010706020507" pitchFamily="18" charset="2"/>
              </a:rPr>
              <a:t>gives t</a:t>
            </a:r>
            <a:r>
              <a:rPr lang="en-US" dirty="0" smtClean="0"/>
              <a:t>he </a:t>
            </a:r>
            <a:r>
              <a:rPr lang="en-US" dirty="0"/>
              <a:t>evolution of the </a:t>
            </a:r>
            <a:r>
              <a:rPr lang="en-US" dirty="0" err="1"/>
              <a:t>axion</a:t>
            </a:r>
            <a:r>
              <a:rPr lang="en-US" dirty="0"/>
              <a:t> field in the </a:t>
            </a:r>
            <a:r>
              <a:rPr lang="en-US" dirty="0" smtClean="0"/>
              <a:t>Universe, where</a:t>
            </a:r>
            <a:r>
              <a:rPr lang="en-US" baseline="30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H(t</a:t>
            </a:r>
            <a:r>
              <a:rPr lang="en-US" altLang="en-US" dirty="0">
                <a:solidFill>
                  <a:srgbClr val="00B050"/>
                </a:solidFill>
                <a:sym typeface="Symbol" panose="05050102010706020507" pitchFamily="18" charset="2"/>
              </a:rPr>
              <a:t>) </a:t>
            </a:r>
            <a:r>
              <a:rPr lang="en-US" dirty="0" smtClean="0"/>
              <a:t>is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expansion rate of the Universe with </a:t>
            </a:r>
            <a:r>
              <a:rPr lang="en-US" alt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H(t) ~ 1/t ~ T</a:t>
            </a:r>
            <a:r>
              <a:rPr lang="en-US" altLang="en-US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 /M</a:t>
            </a:r>
            <a:r>
              <a:rPr lang="en-US" altLang="en-US" baseline="-25000" dirty="0" smtClean="0">
                <a:solidFill>
                  <a:srgbClr val="00B050"/>
                </a:solidFill>
                <a:sym typeface="Symbol" panose="05050102010706020507" pitchFamily="18" charset="2"/>
              </a:rPr>
              <a:t>P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In a suitable approximation, the </a:t>
            </a:r>
            <a:r>
              <a:rPr lang="en-US" dirty="0" err="1" smtClean="0"/>
              <a:t>axion</a:t>
            </a:r>
            <a:r>
              <a:rPr lang="en-US" dirty="0" smtClean="0"/>
              <a:t> potential can be taken 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smtClean="0">
                <a:solidFill>
                  <a:srgbClr val="00B050"/>
                </a:solidFill>
              </a:rPr>
              <a:t>V(a) =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χ(T)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[ 1 – cos (a / f</a:t>
            </a:r>
            <a:r>
              <a:rPr lang="en-US" baseline="-25000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) ]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where the </a:t>
            </a:r>
            <a:r>
              <a:rPr lang="en-US" dirty="0" smtClean="0">
                <a:solidFill>
                  <a:srgbClr val="FF0000"/>
                </a:solidFill>
              </a:rPr>
              <a:t>susceptibility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χ(T) </a:t>
            </a:r>
            <a:r>
              <a:rPr lang="en-US" altLang="en-US" dirty="0" smtClean="0">
                <a:sym typeface="Symbol" panose="05050102010706020507" pitchFamily="18" charset="2"/>
              </a:rPr>
              <a:t>can be calculated in QCD [</a:t>
            </a:r>
            <a:r>
              <a:rPr lang="en-US" altLang="en-US" dirty="0" smtClean="0">
                <a:solidFill>
                  <a:srgbClr val="7030A0"/>
                </a:solidFill>
                <a:sym typeface="Symbol" panose="05050102010706020507" pitchFamily="18" charset="2"/>
              </a:rPr>
              <a:t>Figure</a:t>
            </a:r>
            <a:r>
              <a:rPr lang="en-US" altLang="en-US" dirty="0" smtClean="0">
                <a:sym typeface="Symbol" panose="05050102010706020507" pitchFamily="18" charset="2"/>
              </a:rPr>
              <a:t>]and gives a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temperature dependent </a:t>
            </a:r>
            <a:r>
              <a:rPr lang="en-US" dirty="0" err="1" smtClean="0"/>
              <a:t>axion</a:t>
            </a:r>
            <a:r>
              <a:rPr lang="en-US" dirty="0" smtClean="0"/>
              <a:t> mass</a:t>
            </a:r>
            <a:r>
              <a:rPr lang="en-US" b="1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(T) = [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χ(T)] </a:t>
            </a:r>
            <a:r>
              <a:rPr lang="en-US" altLang="en-US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1/2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/ </a:t>
            </a:r>
            <a:r>
              <a:rPr lang="en-US" dirty="0" smtClean="0">
                <a:solidFill>
                  <a:srgbClr val="FF0000"/>
                </a:solidFill>
              </a:rPr>
              <a:t> f</a:t>
            </a:r>
            <a:r>
              <a:rPr lang="en-US" baseline="-25000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which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drops rapidly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with temperature</a:t>
            </a:r>
            <a:endParaRPr lang="en-US" dirty="0"/>
          </a:p>
          <a:p>
            <a:r>
              <a:rPr lang="en-US" dirty="0" smtClean="0"/>
              <a:t>At temperatures of </a:t>
            </a:r>
            <a:r>
              <a:rPr lang="en-US" dirty="0" smtClean="0">
                <a:solidFill>
                  <a:srgbClr val="00B0F0"/>
                </a:solidFill>
              </a:rPr>
              <a:t>O (T≈ f</a:t>
            </a:r>
            <a:r>
              <a:rPr lang="en-US" baseline="-25000" dirty="0" smtClean="0">
                <a:solidFill>
                  <a:srgbClr val="00B0F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 ) </a:t>
            </a:r>
            <a:r>
              <a:rPr lang="en-US" dirty="0" smtClean="0"/>
              <a:t>the </a:t>
            </a:r>
            <a:r>
              <a:rPr lang="en-US" dirty="0" err="1" smtClean="0"/>
              <a:t>axion</a:t>
            </a:r>
            <a:r>
              <a:rPr lang="en-US" dirty="0" smtClean="0"/>
              <a:t> field takes an initial value </a:t>
            </a:r>
            <a:r>
              <a:rPr lang="en-US" dirty="0" smtClean="0">
                <a:solidFill>
                  <a:srgbClr val="00B0F0"/>
                </a:solidFill>
              </a:rPr>
              <a:t>a = f</a:t>
            </a:r>
            <a:r>
              <a:rPr lang="en-US" baseline="-25000" dirty="0" smtClean="0">
                <a:solidFill>
                  <a:srgbClr val="00B0F0"/>
                </a:solidFill>
              </a:rPr>
              <a:t>a </a:t>
            </a:r>
            <a:r>
              <a:rPr lang="el-GR" dirty="0" smtClean="0">
                <a:solidFill>
                  <a:srgbClr val="00B0F0"/>
                </a:solidFill>
              </a:rPr>
              <a:t>θ</a:t>
            </a:r>
            <a:r>
              <a:rPr lang="en-US" baseline="-25000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and remains at that value until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 ≈ H(T)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which occurs at temperatures of order a GeV, when it starts oscillating about the minimum of the potential</a:t>
            </a:r>
          </a:p>
          <a:p>
            <a:r>
              <a:rPr lang="en-US" dirty="0" smtClean="0"/>
              <a:t>The energy density of these oscillations could account for the Universe’s energy density in cold dark matter</a:t>
            </a:r>
            <a:endParaRPr lang="en-US" dirty="0"/>
          </a:p>
          <a:p>
            <a:endParaRPr lang="en-US" baseline="-25000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0865" y="318977"/>
            <a:ext cx="9836795" cy="5920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08473" y="900545"/>
            <a:ext cx="189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Borsanyi</a:t>
            </a:r>
            <a:r>
              <a:rPr lang="en-US" sz="2400" dirty="0" smtClean="0">
                <a:solidFill>
                  <a:srgbClr val="00B050"/>
                </a:solidFill>
              </a:rPr>
              <a:t> et al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144" y="2849526"/>
            <a:ext cx="2778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Slope of </a:t>
            </a:r>
            <a:r>
              <a:rPr lang="el-GR" sz="2400" dirty="0" smtClean="0">
                <a:solidFill>
                  <a:srgbClr val="0070C0"/>
                </a:solidFill>
              </a:rPr>
              <a:t>χ </a:t>
            </a:r>
            <a:r>
              <a:rPr lang="en-US" sz="2400" dirty="0" smtClean="0">
                <a:solidFill>
                  <a:srgbClr val="0070C0"/>
                </a:solidFill>
              </a:rPr>
              <a:t>(T) same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as that of DIGA, but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normalization differs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2077700" cy="665797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first case to consider is having the </a:t>
            </a:r>
            <a:r>
              <a:rPr lang="en-US" sz="3200" dirty="0" smtClean="0">
                <a:solidFill>
                  <a:srgbClr val="FF0000"/>
                </a:solidFill>
              </a:rPr>
              <a:t>PQ phase transition </a:t>
            </a:r>
            <a:r>
              <a:rPr lang="en-US" sz="3200" dirty="0" smtClean="0"/>
              <a:t>happens </a:t>
            </a:r>
            <a:r>
              <a:rPr lang="en-US" sz="3200" dirty="0" smtClean="0">
                <a:solidFill>
                  <a:srgbClr val="00B050"/>
                </a:solidFill>
              </a:rPr>
              <a:t>before</a:t>
            </a:r>
            <a:r>
              <a:rPr lang="en-US" sz="3200" dirty="0" smtClean="0"/>
              <a:t> (or during)  </a:t>
            </a:r>
            <a:r>
              <a:rPr lang="en-US" sz="3200" dirty="0" smtClean="0">
                <a:solidFill>
                  <a:srgbClr val="FF0000"/>
                </a:solidFill>
              </a:rPr>
              <a:t>inflation</a:t>
            </a:r>
            <a:endParaRPr lang="en-US" sz="3200" dirty="0"/>
          </a:p>
          <a:p>
            <a:r>
              <a:rPr lang="en-US" sz="3200" dirty="0"/>
              <a:t>D</a:t>
            </a:r>
            <a:r>
              <a:rPr lang="en-US" sz="3200" dirty="0" smtClean="0"/>
              <a:t>uring inflation the </a:t>
            </a:r>
            <a:r>
              <a:rPr lang="en-US" sz="3200" dirty="0" err="1" smtClean="0"/>
              <a:t>axion</a:t>
            </a:r>
            <a:r>
              <a:rPr lang="en-US" sz="3200" dirty="0" smtClean="0"/>
              <a:t> field is homogenized over enormous distances. Thus only the evolution of the </a:t>
            </a:r>
            <a:r>
              <a:rPr lang="en-US" sz="3200" b="1" dirty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="1" baseline="-25000" dirty="0">
                <a:solidFill>
                  <a:srgbClr val="00B0F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 smtClean="0"/>
              <a:t>mode is relevant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A </a:t>
            </a:r>
            <a:r>
              <a:rPr lang="en-US" sz="3200" dirty="0" smtClean="0"/>
              <a:t>recent </a:t>
            </a:r>
            <a:r>
              <a:rPr lang="en-US" sz="3200" dirty="0"/>
              <a:t>calculation of the </a:t>
            </a:r>
            <a:r>
              <a:rPr lang="en-US" sz="3200" dirty="0" err="1"/>
              <a:t>axion</a:t>
            </a:r>
            <a:r>
              <a:rPr lang="en-US" sz="3200" dirty="0"/>
              <a:t> contribution to Universe’s energy density </a:t>
            </a:r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7030A0"/>
                </a:solidFill>
              </a:rPr>
              <a:t>Ballesteros </a:t>
            </a:r>
            <a:r>
              <a:rPr lang="en-US" sz="3200" dirty="0">
                <a:solidFill>
                  <a:srgbClr val="7030A0"/>
                </a:solidFill>
              </a:rPr>
              <a:t>et al</a:t>
            </a:r>
            <a:r>
              <a:rPr lang="en-US" sz="3200" dirty="0"/>
              <a:t>] </a:t>
            </a:r>
            <a:r>
              <a:rPr lang="en-US" sz="3200" dirty="0" smtClean="0"/>
              <a:t>then gives</a:t>
            </a:r>
            <a:endParaRPr lang="en-US" sz="3200" dirty="0"/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rgbClr val="CC0099"/>
                </a:solidFill>
                <a:cs typeface="Arial" charset="0"/>
                <a:sym typeface="Symbol" pitchFamily="18" charset="2"/>
              </a:rPr>
              <a:t>                         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Ω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baseline="-250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cs typeface="Arial" charset="0"/>
              </a:rPr>
              <a:t>=</a:t>
            </a:r>
            <a:r>
              <a:rPr lang="en-US" sz="3200" dirty="0">
                <a:solidFill>
                  <a:srgbClr val="CC0099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0.176±0.029 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</a:rPr>
              <a:t>[f</a:t>
            </a:r>
            <a:r>
              <a:rPr lang="en-US" sz="3200" baseline="-25000" dirty="0" smtClean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/10</a:t>
            </a:r>
            <a:r>
              <a:rPr lang="en-US" sz="3200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GeV]</a:t>
            </a:r>
            <a:r>
              <a:rPr lang="en-US" sz="3200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1.17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[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]</a:t>
            </a:r>
            <a:endParaRPr lang="en-US" sz="320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  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where 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is the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initial misalignment angle </a:t>
            </a:r>
            <a:endParaRPr lang="en-US" sz="3200" dirty="0" smtClean="0">
              <a:solidFill>
                <a:srgbClr val="00B0F0"/>
              </a:solidFill>
              <a:cs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cs typeface="Arial" charset="0"/>
                <a:sym typeface="Symbol" pitchFamily="18" charset="2"/>
              </a:rPr>
              <a:t>This quantity is bounded by the density of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Cold Dark Matter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in the Universe: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                      </a:t>
            </a:r>
            <a:r>
              <a:rPr lang="en-US" sz="3200" dirty="0" smtClean="0">
                <a:solidFill>
                  <a:srgbClr val="0070C0"/>
                </a:solidFill>
              </a:rPr>
              <a:t>Ω</a:t>
            </a:r>
            <a:r>
              <a:rPr lang="en-US" sz="3200" baseline="-25000" dirty="0" smtClean="0">
                <a:solidFill>
                  <a:srgbClr val="0070C0"/>
                </a:solidFill>
              </a:rPr>
              <a:t>CDM</a:t>
            </a:r>
            <a:r>
              <a:rPr lang="en-US" sz="3200" dirty="0" smtClean="0">
                <a:solidFill>
                  <a:srgbClr val="0070C0"/>
                </a:solidFill>
              </a:rPr>
              <a:t>h</a:t>
            </a:r>
            <a:r>
              <a:rPr lang="en-US" sz="3200" baseline="30000" dirty="0" smtClean="0">
                <a:solidFill>
                  <a:srgbClr val="0070C0"/>
                </a:solidFill>
              </a:rPr>
              <a:t>2 </a:t>
            </a:r>
            <a:r>
              <a:rPr lang="en-US" sz="3200" dirty="0">
                <a:solidFill>
                  <a:srgbClr val="0070C0"/>
                </a:solidFill>
              </a:rPr>
              <a:t>= 0.120 ± </a:t>
            </a:r>
            <a:r>
              <a:rPr lang="en-US" sz="3200" dirty="0" smtClean="0">
                <a:solidFill>
                  <a:srgbClr val="0070C0"/>
                </a:solidFill>
              </a:rPr>
              <a:t>0.003     </a:t>
            </a:r>
            <a:r>
              <a:rPr lang="en-US" sz="3200" dirty="0" smtClean="0">
                <a:solidFill>
                  <a:srgbClr val="7030A0"/>
                </a:solidFill>
              </a:rPr>
              <a:t>WMAP Planck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 smtClean="0"/>
              <a:t>If one assumes </a:t>
            </a:r>
            <a:r>
              <a:rPr lang="en-US" sz="3200" dirty="0"/>
              <a:t>that </a:t>
            </a:r>
            <a:r>
              <a:rPr lang="en-US" sz="3200" dirty="0" err="1">
                <a:solidFill>
                  <a:srgbClr val="FF0000"/>
                </a:solidFill>
              </a:rPr>
              <a:t>axions</a:t>
            </a:r>
            <a:r>
              <a:rPr lang="en-US" sz="3200" dirty="0"/>
              <a:t> are the </a:t>
            </a:r>
            <a:r>
              <a:rPr lang="en-US" sz="3200" dirty="0">
                <a:solidFill>
                  <a:srgbClr val="FF0000"/>
                </a:solidFill>
              </a:rPr>
              <a:t>dark matter </a:t>
            </a:r>
            <a:r>
              <a:rPr lang="en-US" sz="3200" dirty="0"/>
              <a:t>in the </a:t>
            </a:r>
            <a:r>
              <a:rPr lang="en-US" sz="3200" dirty="0" smtClean="0"/>
              <a:t>Universe, this then </a:t>
            </a:r>
            <a:r>
              <a:rPr lang="en-US" sz="3200" dirty="0"/>
              <a:t>gives a</a:t>
            </a:r>
            <a:r>
              <a:rPr lang="en-US" sz="3200" dirty="0">
                <a:solidFill>
                  <a:srgbClr val="0070C0"/>
                </a:solidFill>
              </a:rPr>
              <a:t> relation </a:t>
            </a:r>
            <a:r>
              <a:rPr lang="en-US" sz="3200" dirty="0"/>
              <a:t>between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: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                        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cs typeface="Arial" charset="0"/>
                <a:sym typeface="Symbol" pitchFamily="18" charset="2"/>
              </a:rPr>
              <a:t>= 0.83 ± 0.06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</a:rPr>
              <a:t>[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10</a:t>
            </a:r>
            <a:r>
              <a:rPr lang="en-US" sz="3200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GeV/ 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 smtClean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sz="3200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0.585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endParaRPr lang="en-US" sz="3200" dirty="0">
              <a:solidFill>
                <a:srgbClr val="008000"/>
              </a:solidFill>
              <a:cs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sz="3200" dirty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01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0588"/>
            <a:ext cx="11338560" cy="6456459"/>
          </a:xfrm>
        </p:spPr>
        <p:txBody>
          <a:bodyPr/>
          <a:lstStyle/>
          <a:p>
            <a:pPr marL="457200" indent="-457200" fontAlgn="t"/>
            <a:r>
              <a:rPr lang="en-US" dirty="0">
                <a:cs typeface="Arial" charset="0"/>
                <a:sym typeface="Symbol" pitchFamily="18" charset="2"/>
              </a:rPr>
              <a:t>The table below gives some typical values for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62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and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f</a:t>
            </a:r>
            <a:r>
              <a:rPr lang="en-US" baseline="-62000" dirty="0" smtClean="0">
                <a:solidFill>
                  <a:srgbClr val="00B050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62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endParaRPr lang="en-US" baseline="-62000" dirty="0" smtClean="0">
              <a:solidFill>
                <a:srgbClr val="00B050"/>
              </a:solidFill>
              <a:cs typeface="Arial" charset="0"/>
            </a:endParaRPr>
          </a:p>
          <a:p>
            <a:pPr marL="457200" indent="-457200" fontAlgn="t"/>
            <a:endParaRPr lang="en-US" baseline="-62000" dirty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457200" indent="-457200" fontAlgn="t"/>
            <a:endParaRPr lang="en-US" baseline="-62000" dirty="0" smtClean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457200" indent="-457200" fontAlgn="t"/>
            <a:endParaRPr lang="en-US" baseline="-62000" dirty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457200" indent="-457200" fontAlgn="t"/>
            <a:endParaRPr lang="en-US" baseline="-62000" dirty="0" smtClean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457200" indent="-457200" fontAlgn="t"/>
            <a:endParaRPr lang="en-US" baseline="-62000" dirty="0">
              <a:solidFill>
                <a:srgbClr val="00B050"/>
              </a:solidFill>
              <a:cs typeface="Arial" charset="0"/>
              <a:sym typeface="Symbol" pitchFamily="18" charset="2"/>
            </a:endParaRPr>
          </a:p>
          <a:p>
            <a:pPr marL="457200" indent="-457200" fontAlgn="t"/>
            <a:r>
              <a:rPr lang="en-US" dirty="0" smtClean="0">
                <a:cs typeface="Arial" charset="0"/>
                <a:sym typeface="Symbol" pitchFamily="18" charset="2"/>
              </a:rPr>
              <a:t>The </a:t>
            </a:r>
            <a:r>
              <a:rPr lang="en-US" dirty="0" err="1" smtClean="0">
                <a:cs typeface="Arial" charset="0"/>
                <a:sym typeface="Symbol" pitchFamily="18" charset="2"/>
              </a:rPr>
              <a:t>axion</a:t>
            </a:r>
            <a:r>
              <a:rPr lang="en-US" dirty="0" smtClean="0">
                <a:cs typeface="Arial" charset="0"/>
                <a:sym typeface="Symbol" pitchFamily="18" charset="2"/>
              </a:rPr>
              <a:t> mass follows from the relation</a:t>
            </a:r>
          </a:p>
          <a:p>
            <a:pPr marL="0" indent="0" fontAlgn="t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m</a:t>
            </a:r>
            <a:r>
              <a:rPr lang="en-US" baseline="-40000" dirty="0" smtClean="0">
                <a:solidFill>
                  <a:srgbClr val="0070C0"/>
                </a:solidFill>
              </a:rPr>
              <a:t>a</a:t>
            </a:r>
            <a:r>
              <a:rPr lang="en-US" baseline="30000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5.7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[10</a:t>
            </a:r>
            <a:r>
              <a:rPr lang="en-US" baseline="30000" dirty="0">
                <a:solidFill>
                  <a:srgbClr val="00B050"/>
                </a:solidFill>
                <a:sym typeface="Symbol" pitchFamily="18" charset="2"/>
              </a:rPr>
              <a:t>6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GeV /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f</a:t>
            </a:r>
            <a:r>
              <a:rPr lang="en-US" baseline="-52000" dirty="0" smtClean="0">
                <a:solidFill>
                  <a:srgbClr val="00B050"/>
                </a:solidFill>
                <a:sym typeface="Symbol" pitchFamily="18" charset="2"/>
              </a:rPr>
              <a:t> a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]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eV</a:t>
            </a:r>
          </a:p>
          <a:p>
            <a:pPr marL="0" indent="0" fontAlgn="t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</a:t>
            </a:r>
            <a:r>
              <a:rPr lang="en-US" dirty="0" smtClean="0">
                <a:sym typeface="Symbol" pitchFamily="18" charset="2"/>
              </a:rPr>
              <a:t>and for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pre-inflationary 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axions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is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not fixed </a:t>
            </a:r>
            <a:r>
              <a:rPr lang="en-US" dirty="0" smtClean="0">
                <a:sym typeface="Symbol" pitchFamily="18" charset="2"/>
              </a:rPr>
              <a:t>since the initial misalignment</a:t>
            </a:r>
          </a:p>
          <a:p>
            <a:pPr marL="0" indent="0" fontAlgn="t"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 angle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40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is not</a:t>
            </a:r>
          </a:p>
          <a:p>
            <a:pPr fontAlgn="t"/>
            <a:r>
              <a:rPr lang="en-US" dirty="0">
                <a:sym typeface="Symbol" pitchFamily="18" charset="2"/>
              </a:rPr>
              <a:t>T</a:t>
            </a:r>
            <a:r>
              <a:rPr lang="en-US" dirty="0" smtClean="0"/>
              <a:t>hese </a:t>
            </a:r>
            <a:r>
              <a:rPr lang="en-US" dirty="0"/>
              <a:t>results for 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f</a:t>
            </a:r>
            <a:r>
              <a:rPr lang="en-US" baseline="-62000" dirty="0" smtClean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40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/>
              <a:t>give an interesting bound, suggested long ago by </a:t>
            </a:r>
            <a:r>
              <a:rPr lang="en-US" dirty="0" err="1">
                <a:solidFill>
                  <a:srgbClr val="7030A0"/>
                </a:solidFill>
              </a:rPr>
              <a:t>Lyth</a:t>
            </a:r>
            <a:r>
              <a:rPr lang="en-US" dirty="0"/>
              <a:t>, which originates because </a:t>
            </a:r>
            <a:r>
              <a:rPr lang="en-US" dirty="0">
                <a:solidFill>
                  <a:srgbClr val="FF0000"/>
                </a:solidFill>
              </a:rPr>
              <a:t>inflation</a:t>
            </a:r>
            <a:r>
              <a:rPr lang="en-US" dirty="0"/>
              <a:t>  induces measurable quantum fluctuations in the </a:t>
            </a:r>
            <a:r>
              <a:rPr lang="en-US" dirty="0" err="1"/>
              <a:t>axion</a:t>
            </a:r>
            <a:r>
              <a:rPr lang="en-US" dirty="0"/>
              <a:t> field </a:t>
            </a:r>
          </a:p>
          <a:p>
            <a:pPr fontAlgn="t"/>
            <a:r>
              <a:rPr lang="en-US" dirty="0" smtClean="0">
                <a:sym typeface="Symbol" pitchFamily="18" charset="2"/>
              </a:rPr>
              <a:t>Let me discuss briefly this bound</a:t>
            </a:r>
            <a:endParaRPr lang="en-US" dirty="0">
              <a:sym typeface="Symbol" pitchFamily="18" charset="2"/>
            </a:endParaRPr>
          </a:p>
          <a:p>
            <a:pPr marL="0" indent="0" fontAlgn="t">
              <a:buNone/>
            </a:pPr>
            <a:endParaRPr lang="en-US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44013"/>
              </p:ext>
            </p:extLst>
          </p:nvPr>
        </p:nvGraphicFramePr>
        <p:xfrm>
          <a:off x="318052" y="719666"/>
          <a:ext cx="9939131" cy="172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476"/>
                <a:gridCol w="2368824"/>
                <a:gridCol w="2368824"/>
                <a:gridCol w="2466007"/>
              </a:tblGrid>
              <a:tr h="38843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baseline="0" dirty="0" smtClean="0"/>
                        <a:t>  (GeV)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6704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</a:t>
                      </a:r>
                      <a:r>
                        <a:rPr lang="en-US" sz="1800" baseline="-25000" dirty="0" err="1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lang="en-US" sz="1800" baseline="-250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0.83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1.8 x 10</a:t>
                      </a:r>
                      <a:r>
                        <a:rPr lang="en-US" baseline="30000" dirty="0" smtClean="0">
                          <a:solidFill>
                            <a:srgbClr val="00B0F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3.1 x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00B0F0"/>
                          </a:solidFill>
                        </a:rPr>
                        <a:t>-4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67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f</a:t>
                      </a:r>
                      <a:r>
                        <a:rPr lang="en-US" baseline="-25000" dirty="0" err="1" smtClean="0">
                          <a:solidFill>
                            <a:schemeClr val="accent1"/>
                          </a:solidFill>
                        </a:rPr>
                        <a:t>a</a:t>
                      </a:r>
                      <a:r>
                        <a:rPr lang="en-US" sz="1800" dirty="0" err="1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</a:t>
                      </a:r>
                      <a:r>
                        <a:rPr lang="en-US" sz="1800" baseline="-25000" dirty="0" err="1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lang="en-US" sz="1800" baseline="-25000" dirty="0" smtClean="0">
                          <a:solidFill>
                            <a:srgbClr val="00B0F0"/>
                          </a:solidFill>
                          <a:cs typeface="Arial" charset="0"/>
                          <a:sym typeface="Symbol" pitchFamily="18" charset="2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 (GeV)</a:t>
                      </a:r>
                      <a:endParaRPr lang="en-US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8.3 x 10</a:t>
                      </a:r>
                      <a:r>
                        <a:rPr lang="en-US" baseline="30000" dirty="0" smtClean="0">
                          <a:solidFill>
                            <a:srgbClr val="00B0F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1.8 x 10</a:t>
                      </a:r>
                      <a:r>
                        <a:rPr lang="en-US" baseline="30000" dirty="0" smtClean="0">
                          <a:solidFill>
                            <a:srgbClr val="00B0F0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3.1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x 10</a:t>
                      </a:r>
                      <a:r>
                        <a:rPr lang="en-US" baseline="30000" dirty="0" smtClean="0">
                          <a:solidFill>
                            <a:srgbClr val="00B0F0"/>
                          </a:solidFill>
                        </a:rPr>
                        <a:t>14</a:t>
                      </a:r>
                      <a:endParaRPr lang="en-US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1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98304"/>
            <a:ext cx="11854149" cy="652198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Axions</a:t>
            </a:r>
            <a:r>
              <a:rPr lang="en-US" dirty="0" smtClean="0"/>
              <a:t> engender, so called,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isocurvature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axion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perturbations</a:t>
            </a:r>
            <a:r>
              <a:rPr lang="en-US" dirty="0" smtClean="0"/>
              <a:t> which correspond to </a:t>
            </a:r>
            <a:r>
              <a:rPr lang="en-US" dirty="0">
                <a:solidFill>
                  <a:srgbClr val="00B0F0"/>
                </a:solidFill>
              </a:rPr>
              <a:t>fluctuations</a:t>
            </a:r>
            <a:r>
              <a:rPr lang="en-US" dirty="0"/>
              <a:t> in the initial misalignment angle </a:t>
            </a: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 </a:t>
            </a:r>
            <a:endParaRPr lang="en-US" baseline="-25000" dirty="0" smtClean="0">
              <a:solidFill>
                <a:srgbClr val="00B0F0"/>
              </a:solidFill>
              <a:cs typeface="Arial" charset="0"/>
              <a:sym typeface="Symbol" pitchFamily="18" charset="2"/>
            </a:endParaRPr>
          </a:p>
          <a:p>
            <a:endParaRPr lang="en-US" baseline="-25000" dirty="0">
              <a:solidFill>
                <a:srgbClr val="00B0F0"/>
              </a:solidFill>
              <a:cs typeface="Arial" charset="0"/>
              <a:sym typeface="Symbol" pitchFamily="18" charset="2"/>
            </a:endParaRPr>
          </a:p>
          <a:p>
            <a:r>
              <a:rPr lang="en-US" dirty="0" smtClean="0">
                <a:cs typeface="Arial" charset="0"/>
                <a:sym typeface="Symbol" pitchFamily="18" charset="2"/>
              </a:rPr>
              <a:t>These  fluctuations have </a:t>
            </a:r>
            <a:r>
              <a:rPr lang="en-US" dirty="0">
                <a:cs typeface="Arial" charset="0"/>
                <a:sym typeface="Symbol" pitchFamily="18" charset="2"/>
              </a:rPr>
              <a:t>a power spectrum given by:</a:t>
            </a:r>
          </a:p>
          <a:p>
            <a:pPr marL="0" indent="0">
              <a:buNone/>
            </a:pPr>
            <a:r>
              <a:rPr lang="en-US" dirty="0">
                <a:cs typeface="Arial" charset="0"/>
                <a:sym typeface="Symbol" pitchFamily="18" charset="2"/>
              </a:rPr>
              <a:t>                       </a:t>
            </a:r>
            <a:r>
              <a:rPr lang="el-GR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= [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 |</a:t>
            </a:r>
            <a:r>
              <a:rPr lang="el-GR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|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/ </a:t>
            </a:r>
            <a:r>
              <a:rPr lang="en-US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[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/</a:t>
            </a:r>
            <a:r>
              <a:rPr lang="el-GR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π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f</a:t>
            </a:r>
            <a:r>
              <a:rPr lang="en-US" baseline="-25000" dirty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 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</a:t>
            </a:r>
            <a:r>
              <a:rPr lang="en-US" dirty="0">
                <a:cs typeface="Arial" charset="0"/>
                <a:sym typeface="Symbol" pitchFamily="18" charset="2"/>
              </a:rPr>
              <a:t>where 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dirty="0">
                <a:cs typeface="Arial" charset="0"/>
                <a:sym typeface="Symbol" pitchFamily="18" charset="2"/>
              </a:rPr>
              <a:t>is </a:t>
            </a:r>
            <a:r>
              <a:rPr lang="en-US" dirty="0" smtClean="0">
                <a:cs typeface="Arial" charset="0"/>
                <a:sym typeface="Symbol" pitchFamily="18" charset="2"/>
              </a:rPr>
              <a:t>the Universe’s </a:t>
            </a:r>
            <a:r>
              <a:rPr lang="en-US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expansion rate </a:t>
            </a:r>
            <a:r>
              <a:rPr lang="en-US" dirty="0">
                <a:cs typeface="Arial" charset="0"/>
                <a:sym typeface="Symbol" pitchFamily="18" charset="2"/>
              </a:rPr>
              <a:t>during inflation</a:t>
            </a:r>
          </a:p>
          <a:p>
            <a:r>
              <a:rPr lang="en-US" dirty="0">
                <a:cs typeface="Arial" charset="0"/>
                <a:sym typeface="Symbol" pitchFamily="18" charset="2"/>
              </a:rPr>
              <a:t>Both </a:t>
            </a:r>
            <a:r>
              <a:rPr lang="en-US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WMAP </a:t>
            </a:r>
            <a:r>
              <a:rPr lang="en-US" dirty="0">
                <a:cs typeface="Arial" charset="0"/>
                <a:sym typeface="Symbol" pitchFamily="18" charset="2"/>
              </a:rPr>
              <a:t>and </a:t>
            </a:r>
            <a:r>
              <a:rPr lang="en-US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Planck </a:t>
            </a:r>
            <a:r>
              <a:rPr lang="en-US" dirty="0">
                <a:cs typeface="Arial" charset="0"/>
                <a:sym typeface="Symbol" pitchFamily="18" charset="2"/>
              </a:rPr>
              <a:t>have put bounds on the ratio:</a:t>
            </a:r>
          </a:p>
          <a:p>
            <a:pPr marL="0" indent="0">
              <a:buNone/>
            </a:pPr>
            <a:r>
              <a:rPr lang="en-US" dirty="0">
                <a:cs typeface="Arial" charset="0"/>
                <a:sym typeface="Symbol" pitchFamily="18" charset="2"/>
              </a:rPr>
              <a:t>                        </a:t>
            </a:r>
            <a:r>
              <a:rPr lang="el-GR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β</a:t>
            </a:r>
            <a:r>
              <a:rPr lang="en-US" baseline="-25000" dirty="0" err="1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= </a:t>
            </a:r>
            <a:r>
              <a:rPr lang="el-GR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/(</a:t>
            </a:r>
            <a:r>
              <a:rPr lang="el-GR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 + </a:t>
            </a:r>
            <a:r>
              <a:rPr lang="el-GR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 </a:t>
            </a:r>
            <a:r>
              <a:rPr lang="en-US" dirty="0">
                <a:cs typeface="Arial" charset="0"/>
                <a:sym typeface="Symbol" pitchFamily="18" charset="2"/>
              </a:rPr>
              <a:t>where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</a:t>
            </a:r>
            <a:r>
              <a:rPr lang="el-GR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dirty="0">
                <a:cs typeface="Arial" charset="0"/>
                <a:sym typeface="Symbol" pitchFamily="18" charset="2"/>
              </a:rPr>
              <a:t>measures the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curvature perturbation </a:t>
            </a:r>
            <a:r>
              <a:rPr lang="en-US" dirty="0">
                <a:cs typeface="Arial" charset="0"/>
                <a:sym typeface="Symbol" pitchFamily="18" charset="2"/>
              </a:rPr>
              <a:t>spectrum. </a:t>
            </a:r>
            <a:endParaRPr lang="en-US" dirty="0" smtClean="0">
              <a:cs typeface="Arial" charset="0"/>
              <a:sym typeface="Symbol" pitchFamily="18" charset="2"/>
            </a:endParaRPr>
          </a:p>
          <a:p>
            <a:r>
              <a:rPr lang="en-US" dirty="0">
                <a:cs typeface="Arial" charset="0"/>
                <a:sym typeface="Symbol" pitchFamily="18" charset="2"/>
              </a:rPr>
              <a:t>At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k= 0.002 Mpc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</a:t>
            </a:r>
            <a:r>
              <a:rPr lang="en-US" dirty="0">
                <a:cs typeface="Arial" charset="0"/>
                <a:sym typeface="Symbol" pitchFamily="18" charset="2"/>
              </a:rPr>
              <a:t> these collaborations find</a:t>
            </a:r>
            <a:r>
              <a:rPr lang="en-US" dirty="0" smtClean="0">
                <a:cs typeface="Arial" charset="0"/>
                <a:sym typeface="Symbol" pitchFamily="18" charset="2"/>
              </a:rPr>
              <a:t>:</a:t>
            </a:r>
            <a:endParaRPr lang="en-US" dirty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</a:t>
            </a:r>
            <a:r>
              <a:rPr lang="el-GR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β</a:t>
            </a:r>
            <a:r>
              <a:rPr lang="en-US" baseline="-25000" dirty="0" err="1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&lt; 0.036 (95% CL) </a:t>
            </a:r>
            <a:r>
              <a:rPr lang="en-US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Planck 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l-GR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β</a:t>
            </a:r>
            <a:r>
              <a:rPr lang="en-US" baseline="-25000" dirty="0" err="1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&lt; 0.047 (95% CL) </a:t>
            </a:r>
            <a:r>
              <a:rPr lang="en-US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WMAP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  <a:cs typeface="Arial" charset="0"/>
              <a:sym typeface="Symbol" pitchFamily="18" charset="2"/>
            </a:endParaRPr>
          </a:p>
          <a:p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This </a:t>
            </a:r>
            <a:r>
              <a:rPr lang="en-US" dirty="0">
                <a:cs typeface="Arial" charset="0"/>
                <a:sym typeface="Symbol" pitchFamily="18" charset="2"/>
              </a:rPr>
              <a:t>bound on</a:t>
            </a:r>
            <a:r>
              <a:rPr lang="el-GR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β</a:t>
            </a:r>
            <a:r>
              <a:rPr lang="en-US" baseline="-25000" dirty="0" err="1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dirty="0">
                <a:cs typeface="Arial" charset="0"/>
                <a:sym typeface="Symbol" pitchFamily="18" charset="2"/>
              </a:rPr>
              <a:t> implies a bound on the </a:t>
            </a:r>
            <a:r>
              <a:rPr lang="en-US" dirty="0" err="1">
                <a:solidFill>
                  <a:srgbClr val="00B0F0"/>
                </a:solidFill>
              </a:rPr>
              <a:t>isocurvature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axion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perturbations </a:t>
            </a:r>
            <a:r>
              <a:rPr lang="en-US" dirty="0">
                <a:cs typeface="Arial" charset="0"/>
                <a:sym typeface="Symbol" pitchFamily="18" charset="2"/>
              </a:rPr>
              <a:t>at 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k= 0.002 Mpc</a:t>
            </a:r>
            <a:r>
              <a:rPr lang="en-US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 </a:t>
            </a:r>
            <a:r>
              <a:rPr lang="en-US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/>
            <a:endParaRPr lang="en-US" dirty="0">
              <a:solidFill>
                <a:srgbClr val="7030A0"/>
              </a:solidFill>
            </a:endParaRPr>
          </a:p>
          <a:p>
            <a:pPr marL="0" indent="0" fontAlgn="t">
              <a:buNone/>
            </a:pPr>
            <a:endParaRPr lang="en-US" dirty="0">
              <a:cs typeface="Arial" charset="0"/>
              <a:sym typeface="Symbol" pitchFamily="18" charset="2"/>
            </a:endParaRPr>
          </a:p>
          <a:p>
            <a:pPr marL="0" indent="0">
              <a:spcBef>
                <a:spcPct val="20000"/>
              </a:spcBef>
              <a:buNone/>
            </a:pPr>
            <a:endParaRPr lang="en-US" dirty="0" smtClean="0">
              <a:cs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dirty="0">
              <a:cs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dirty="0" smtClean="0">
              <a:cs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dirty="0">
              <a:cs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dirty="0" smtClean="0">
              <a:cs typeface="Arial" charset="0"/>
              <a:sym typeface="Symbol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U(1)</a:t>
            </a:r>
            <a:r>
              <a:rPr lang="en-US" baseline="-25000" dirty="0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Problem of QCD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5119"/>
            <a:ext cx="10945091" cy="4743018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In the 1970’s the strong interactions had a puzzling problem, which became particularly clear with the development of </a:t>
            </a:r>
            <a:r>
              <a:rPr lang="en-US" altLang="en-US" sz="3200" dirty="0" smtClean="0">
                <a:solidFill>
                  <a:srgbClr val="FF0000"/>
                </a:solidFill>
              </a:rPr>
              <a:t>QCD</a:t>
            </a:r>
            <a:r>
              <a:rPr lang="en-US" altLang="en-US" sz="3200" dirty="0" smtClean="0"/>
              <a:t>. </a:t>
            </a:r>
          </a:p>
          <a:p>
            <a:r>
              <a:rPr lang="en-US" altLang="en-US" sz="3200" dirty="0" smtClean="0"/>
              <a:t>The </a:t>
            </a:r>
            <a:r>
              <a:rPr lang="en-US" altLang="en-US" sz="3200" dirty="0" smtClean="0">
                <a:solidFill>
                  <a:srgbClr val="FF0000"/>
                </a:solidFill>
              </a:rPr>
              <a:t>QCD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Lagrangian</a:t>
            </a:r>
            <a:r>
              <a:rPr lang="en-US" altLang="en-US" sz="3200" dirty="0" smtClean="0"/>
              <a:t> for </a:t>
            </a:r>
            <a:r>
              <a:rPr lang="en-US" altLang="en-US" sz="3200" dirty="0" smtClean="0">
                <a:solidFill>
                  <a:srgbClr val="00B0F0"/>
                </a:solidFill>
              </a:rPr>
              <a:t>N flavors</a:t>
            </a:r>
          </a:p>
          <a:p>
            <a:pPr>
              <a:buFontTx/>
              <a:buNone/>
            </a:pPr>
            <a:r>
              <a:rPr lang="en-US" altLang="en-US" sz="3200" dirty="0" smtClean="0"/>
              <a:t>    </a:t>
            </a:r>
            <a:r>
              <a:rPr lang="en-US" altLang="en-US" sz="3200" dirty="0" smtClean="0">
                <a:solidFill>
                  <a:srgbClr val="FF0000"/>
                </a:solidFill>
              </a:rPr>
              <a:t>L</a:t>
            </a:r>
            <a:r>
              <a:rPr lang="en-US" altLang="en-US" sz="3200" baseline="-25000" dirty="0" smtClean="0">
                <a:solidFill>
                  <a:srgbClr val="FF0000"/>
                </a:solidFill>
              </a:rPr>
              <a:t>QCD </a:t>
            </a:r>
            <a:r>
              <a:rPr lang="en-US" altLang="en-US" sz="3200" dirty="0" smtClean="0">
                <a:solidFill>
                  <a:srgbClr val="FF0000"/>
                </a:solidFill>
              </a:rPr>
              <a:t>= -1/4F</a:t>
            </a:r>
            <a:r>
              <a:rPr lang="en-US" alt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altLang="en-US" sz="32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 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F</a:t>
            </a:r>
            <a:r>
              <a:rPr lang="en-US" alt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altLang="en-US" sz="32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</a:t>
            </a:r>
            <a:r>
              <a:rPr lang="en-US" altLang="en-US" sz="3200" dirty="0" smtClean="0">
                <a:solidFill>
                  <a:srgbClr val="FF0000"/>
                </a:solidFill>
              </a:rPr>
              <a:t>- </a:t>
            </a:r>
            <a:r>
              <a:rPr lang="el-GR" alt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32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q</a:t>
            </a:r>
            <a:r>
              <a:rPr lang="en-US" altLang="en-US" sz="32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f</a:t>
            </a:r>
            <a:r>
              <a:rPr lang="en-US" altLang="en-US" sz="32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(-</a:t>
            </a:r>
            <a:r>
              <a:rPr lang="en-US" altLang="en-US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altLang="en-US" sz="32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D</a:t>
            </a:r>
            <a:r>
              <a:rPr lang="en-US" altLang="en-US" sz="32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3200" dirty="0" smtClean="0">
                <a:solidFill>
                  <a:srgbClr val="FF0000"/>
                </a:solidFill>
              </a:rPr>
              <a:t> + </a:t>
            </a:r>
            <a:r>
              <a:rPr lang="en-US" altLang="en-US" sz="3200" dirty="0" smtClean="0">
                <a:solidFill>
                  <a:srgbClr val="0070C0"/>
                </a:solidFill>
              </a:rPr>
              <a:t>m</a:t>
            </a:r>
            <a:r>
              <a:rPr lang="en-US" altLang="en-US" sz="3200" baseline="-25000" dirty="0" smtClean="0">
                <a:solidFill>
                  <a:srgbClr val="0070C0"/>
                </a:solidFill>
              </a:rPr>
              <a:t>f</a:t>
            </a:r>
            <a:r>
              <a:rPr lang="en-US" altLang="en-US" sz="3200" dirty="0" smtClean="0">
                <a:solidFill>
                  <a:srgbClr val="FF0000"/>
                </a:solidFill>
              </a:rPr>
              <a:t>)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q</a:t>
            </a:r>
            <a:r>
              <a:rPr lang="en-US" altLang="en-US" sz="3200" baseline="-25000" dirty="0" err="1" smtClean="0">
                <a:solidFill>
                  <a:srgbClr val="FF0000"/>
                </a:solidFill>
              </a:rPr>
              <a:t>f</a:t>
            </a:r>
            <a:endParaRPr lang="en-US" altLang="en-US" sz="3200" baseline="-250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sz="3200" baseline="-250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z="3200" dirty="0" smtClean="0">
                <a:solidFill>
                  <a:schemeClr val="tx2"/>
                </a:solidFill>
              </a:rPr>
              <a:t>   </a:t>
            </a:r>
            <a:r>
              <a:rPr lang="en-US" altLang="en-US" sz="3200" dirty="0" smtClean="0"/>
              <a:t>in the limit </a:t>
            </a:r>
            <a:r>
              <a:rPr lang="en-US" altLang="en-US" sz="3200" dirty="0" smtClean="0">
                <a:solidFill>
                  <a:srgbClr val="0070C0"/>
                </a:solidFill>
              </a:rPr>
              <a:t>m</a:t>
            </a:r>
            <a:r>
              <a:rPr lang="en-US" altLang="en-US" sz="3200" baseline="-25000" dirty="0" smtClean="0">
                <a:solidFill>
                  <a:srgbClr val="0070C0"/>
                </a:solidFill>
              </a:rPr>
              <a:t>f </a:t>
            </a:r>
            <a:r>
              <a:rPr lang="en-US" altLang="en-US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→</a:t>
            </a:r>
            <a:r>
              <a:rPr lang="en-US" altLang="en-US" sz="3200" dirty="0" smtClean="0">
                <a:solidFill>
                  <a:srgbClr val="0070C0"/>
                </a:solidFill>
              </a:rPr>
              <a:t> 0 </a:t>
            </a:r>
            <a:r>
              <a:rPr lang="en-US" altLang="en-US" sz="3200" dirty="0" smtClean="0"/>
              <a:t>has a large global symmetry: </a:t>
            </a:r>
            <a:r>
              <a:rPr lang="en-US" altLang="en-US" sz="3200" dirty="0" smtClean="0">
                <a:solidFill>
                  <a:srgbClr val="CC0099"/>
                </a:solidFill>
              </a:rPr>
              <a:t>U</a:t>
            </a:r>
            <a:r>
              <a:rPr lang="en-US" altLang="en-US" sz="3200" baseline="-25000" dirty="0" smtClean="0">
                <a:solidFill>
                  <a:srgbClr val="CC0099"/>
                </a:solidFill>
              </a:rPr>
              <a:t> </a:t>
            </a:r>
            <a:r>
              <a:rPr lang="en-US" altLang="en-US" sz="3200" dirty="0" smtClean="0">
                <a:solidFill>
                  <a:srgbClr val="CC0099"/>
                </a:solidFill>
              </a:rPr>
              <a:t>(</a:t>
            </a:r>
            <a:r>
              <a:rPr lang="en-US" altLang="en-US" sz="3200" dirty="0" smtClean="0">
                <a:solidFill>
                  <a:srgbClr val="00B0F0"/>
                </a:solidFill>
              </a:rPr>
              <a:t>N</a:t>
            </a:r>
            <a:r>
              <a:rPr lang="en-US" altLang="en-US" sz="3200" dirty="0" smtClean="0">
                <a:solidFill>
                  <a:srgbClr val="CC0099"/>
                </a:solidFill>
              </a:rPr>
              <a:t>)</a:t>
            </a:r>
            <a:r>
              <a:rPr lang="en-US" altLang="en-US" sz="3200" baseline="-25000" dirty="0" err="1" smtClean="0">
                <a:solidFill>
                  <a:srgbClr val="CC0099"/>
                </a:solidFill>
              </a:rPr>
              <a:t>V</a:t>
            </a:r>
            <a:r>
              <a:rPr lang="en-US" altLang="en-US" sz="3200" dirty="0" err="1" smtClean="0">
                <a:solidFill>
                  <a:srgbClr val="CC0099"/>
                </a:solidFill>
              </a:rPr>
              <a:t>x</a:t>
            </a:r>
            <a:r>
              <a:rPr lang="en-US" altLang="en-US" sz="3200" dirty="0" smtClean="0">
                <a:solidFill>
                  <a:srgbClr val="CC0099"/>
                </a:solidFill>
              </a:rPr>
              <a:t> U</a:t>
            </a:r>
            <a:r>
              <a:rPr lang="en-US" altLang="en-US" sz="3200" baseline="-25000" dirty="0" smtClean="0">
                <a:solidFill>
                  <a:srgbClr val="CC0099"/>
                </a:solidFill>
              </a:rPr>
              <a:t> </a:t>
            </a:r>
            <a:r>
              <a:rPr lang="en-US" altLang="en-US" sz="3200" dirty="0" smtClean="0">
                <a:solidFill>
                  <a:srgbClr val="CC0099"/>
                </a:solidFill>
              </a:rPr>
              <a:t>(</a:t>
            </a:r>
            <a:r>
              <a:rPr lang="en-US" altLang="en-US" sz="3200" dirty="0" smtClean="0">
                <a:solidFill>
                  <a:srgbClr val="00B0F0"/>
                </a:solidFill>
              </a:rPr>
              <a:t>N</a:t>
            </a:r>
            <a:r>
              <a:rPr lang="en-US" altLang="en-US" sz="3200" dirty="0" smtClean="0">
                <a:solidFill>
                  <a:srgbClr val="CC0099"/>
                </a:solidFill>
              </a:rPr>
              <a:t>)</a:t>
            </a:r>
            <a:r>
              <a:rPr lang="en-US" altLang="en-US" sz="3200" baseline="-25000" dirty="0" smtClean="0">
                <a:solidFill>
                  <a:srgbClr val="CC0099"/>
                </a:solidFill>
              </a:rPr>
              <a:t>A</a:t>
            </a:r>
            <a:r>
              <a:rPr lang="en-US" altLang="en-US" sz="3200" dirty="0" smtClean="0"/>
              <a:t> </a:t>
            </a:r>
          </a:p>
          <a:p>
            <a:pPr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</a:rPr>
              <a:t>     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q</a:t>
            </a:r>
            <a:r>
              <a:rPr lang="en-US" altLang="en-US" sz="32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→</a:t>
            </a:r>
            <a:r>
              <a:rPr lang="en-US" altLang="en-US" sz="3200" dirty="0" smtClean="0">
                <a:solidFill>
                  <a:srgbClr val="FF0000"/>
                </a:solidFill>
              </a:rPr>
              <a:t> [e </a:t>
            </a:r>
            <a:r>
              <a:rPr lang="en-US" altLang="en-US" sz="3200" baseline="32000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3200" baseline="3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3200" baseline="18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3200" baseline="3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3200" baseline="18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3200" baseline="32000" dirty="0" smtClean="0">
                <a:solidFill>
                  <a:srgbClr val="FF0000"/>
                </a:solidFill>
                <a:sym typeface="Symbol" panose="05050102010706020507" pitchFamily="18" charset="2"/>
              </a:rPr>
              <a:t>/2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]</a:t>
            </a:r>
            <a:r>
              <a:rPr lang="en-US" altLang="en-US" sz="32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ff</a:t>
            </a:r>
            <a:r>
              <a:rPr lang="en-US" altLang="en-US" sz="32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’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q</a:t>
            </a:r>
            <a:r>
              <a:rPr lang="en-US" altLang="en-US" sz="32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3200" baseline="-25000" dirty="0" smtClean="0">
                <a:solidFill>
                  <a:srgbClr val="FF0000"/>
                </a:solidFill>
              </a:rPr>
              <a:t>’   </a:t>
            </a:r>
            <a:r>
              <a:rPr lang="en-US" altLang="en-US" sz="3200" dirty="0" smtClean="0">
                <a:solidFill>
                  <a:schemeClr val="accent2"/>
                </a:solidFill>
              </a:rPr>
              <a:t>;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q</a:t>
            </a:r>
            <a:r>
              <a:rPr lang="en-US" altLang="en-US" sz="32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→</a:t>
            </a:r>
            <a:r>
              <a:rPr lang="en-US" altLang="en-US" sz="3200" dirty="0" smtClean="0">
                <a:solidFill>
                  <a:srgbClr val="FF0000"/>
                </a:solidFill>
              </a:rPr>
              <a:t> [e </a:t>
            </a:r>
            <a:r>
              <a:rPr lang="en-US" altLang="en-US" sz="3200" baseline="32000" dirty="0" smtClean="0">
                <a:solidFill>
                  <a:srgbClr val="FF0000"/>
                </a:solidFill>
              </a:rPr>
              <a:t>i</a:t>
            </a:r>
            <a:r>
              <a:rPr lang="en-US" altLang="en-US" sz="3200" baseline="3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3200" baseline="16000" dirty="0" smtClean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3200" baseline="32000" dirty="0" smtClean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3200" baseline="16000" dirty="0" smtClean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3200" baseline="3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altLang="en-US" sz="3200" baseline="10000" dirty="0" smtClean="0">
                <a:solidFill>
                  <a:srgbClr val="FF0000"/>
                </a:solidFill>
                <a:sym typeface="Symbol" panose="05050102010706020507" pitchFamily="18" charset="2"/>
              </a:rPr>
              <a:t>5</a:t>
            </a:r>
            <a:r>
              <a:rPr lang="en-US" altLang="en-US" sz="3200" baseline="32000" dirty="0" smtClean="0">
                <a:solidFill>
                  <a:srgbClr val="FF0000"/>
                </a:solidFill>
                <a:sym typeface="Symbol" panose="05050102010706020507" pitchFamily="18" charset="2"/>
              </a:rPr>
              <a:t>/2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]</a:t>
            </a:r>
            <a:r>
              <a:rPr lang="en-US" altLang="en-US" sz="32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ff</a:t>
            </a:r>
            <a:r>
              <a:rPr lang="en-US" altLang="en-US" sz="32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’</a:t>
            </a:r>
            <a:r>
              <a:rPr lang="en-US" alt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q</a:t>
            </a:r>
            <a:r>
              <a:rPr lang="en-US" altLang="en-US" sz="32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3200" baseline="-25000" dirty="0" smtClean="0">
                <a:solidFill>
                  <a:srgbClr val="FF0000"/>
                </a:solidFill>
              </a:rPr>
              <a:t>’ </a:t>
            </a:r>
          </a:p>
          <a:p>
            <a:pPr>
              <a:buFontTx/>
              <a:buNone/>
            </a:pPr>
            <a:r>
              <a:rPr lang="en-US" altLang="en-US" sz="32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           </a:t>
            </a:r>
            <a:r>
              <a:rPr lang="en-US" altLang="en-US" sz="3200" dirty="0" smtClean="0">
                <a:solidFill>
                  <a:srgbClr val="00B050"/>
                </a:solidFill>
                <a:sym typeface="Symbol" panose="05050102010706020507" pitchFamily="18" charset="2"/>
              </a:rPr>
              <a:t>Vector</a:t>
            </a:r>
            <a:r>
              <a:rPr lang="en-US" altLang="en-US" sz="32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                     </a:t>
            </a:r>
            <a:r>
              <a:rPr lang="en-US" altLang="en-US" sz="3200" dirty="0" smtClean="0">
                <a:solidFill>
                  <a:srgbClr val="00B050"/>
                </a:solidFill>
                <a:sym typeface="Symbol" panose="05050102010706020507" pitchFamily="18" charset="2"/>
              </a:rPr>
              <a:t>Axial</a:t>
            </a:r>
          </a:p>
          <a:p>
            <a:pPr>
              <a:buFontTx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68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233082"/>
            <a:ext cx="11905129" cy="6400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Using the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best fit result of </a:t>
            </a:r>
            <a:r>
              <a:rPr lang="en-US" sz="3200" dirty="0">
                <a:solidFill>
                  <a:srgbClr val="7030A0"/>
                </a:solidFill>
              </a:rPr>
              <a:t>Planck </a:t>
            </a:r>
            <a:r>
              <a:rPr lang="en-US" sz="3200" dirty="0" smtClean="0"/>
              <a:t>for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(k) </a:t>
            </a:r>
            <a:r>
              <a:rPr lang="en-US" sz="3200" dirty="0" smtClean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                       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=2.2 x 10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-9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(k/ 0.05 </a:t>
            </a:r>
            <a:r>
              <a:rPr lang="en-US" sz="3200" dirty="0" err="1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Mpc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-0.04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the bound on</a:t>
            </a:r>
            <a:r>
              <a:rPr lang="el-GR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 β</a:t>
            </a:r>
            <a:r>
              <a:rPr lang="en-US" sz="3200" baseline="-25000" dirty="0" err="1">
                <a:solidFill>
                  <a:srgbClr val="00B050"/>
                </a:solidFill>
                <a:cs typeface="Arial" charset="0"/>
                <a:sym typeface="Symbol" pitchFamily="18" charset="2"/>
              </a:rPr>
              <a:t>iso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implies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                      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(k</a:t>
            </a: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) &lt; 9.25 x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10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-11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Hence the fluctuation in the initial misalignment angle is very small: </a:t>
            </a:r>
          </a:p>
          <a:p>
            <a:pPr marL="0" indent="0">
              <a:buNone/>
            </a:pPr>
            <a:r>
              <a:rPr lang="en-US" sz="3200" dirty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                                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|</a:t>
            </a:r>
            <a:r>
              <a:rPr lang="el-GR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|/ 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 &lt; 4.8 x 10 </a:t>
            </a:r>
            <a:r>
              <a:rPr lang="en-US" sz="3200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-6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 and there is a strong bound on the expansion rate during inflation:</a:t>
            </a:r>
            <a:endParaRPr lang="en-US" sz="3200" dirty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 smtClean="0">
                <a:cs typeface="Arial" charset="0"/>
                <a:sym typeface="Symbol" pitchFamily="18" charset="2"/>
              </a:rPr>
              <a:t>                                     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&lt; 3 x 10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-5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</a:t>
            </a:r>
            <a:endParaRPr lang="en-US" sz="3200" dirty="0" smtClean="0">
              <a:cs typeface="Arial" charset="0"/>
            </a:endParaRPr>
          </a:p>
          <a:p>
            <a:r>
              <a:rPr lang="en-US" sz="3200" dirty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For a sensible range of PQ scales [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10</a:t>
            </a:r>
            <a:r>
              <a:rPr lang="en-US" sz="3200" baseline="30000" dirty="0" smtClean="0">
                <a:solidFill>
                  <a:srgbClr val="00B050"/>
                </a:solidFill>
                <a:cs typeface="Arial" charset="0"/>
              </a:rPr>
              <a:t> 12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 GeV &lt; f</a:t>
            </a:r>
            <a:r>
              <a:rPr lang="en-US" sz="3200" baseline="-25000" dirty="0" smtClean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 &lt; 10</a:t>
            </a:r>
            <a:r>
              <a:rPr lang="en-US" sz="3200" baseline="30000" dirty="0" smtClean="0">
                <a:solidFill>
                  <a:srgbClr val="00B050"/>
                </a:solidFill>
                <a:cs typeface="Arial" charset="0"/>
              </a:rPr>
              <a:t> 18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</a:rPr>
              <a:t> GeV</a:t>
            </a:r>
            <a:r>
              <a:rPr lang="en-US" sz="3200" dirty="0" smtClean="0">
                <a:cs typeface="Arial" charset="0"/>
              </a:rPr>
              <a:t>] this 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</a:rPr>
              <a:t>Lyth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</a:rPr>
              <a:t> bound </a:t>
            </a:r>
            <a:r>
              <a:rPr lang="en-US" sz="3200" dirty="0" smtClean="0">
                <a:cs typeface="Arial" charset="0"/>
              </a:rPr>
              <a:t>on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cs typeface="Arial" charset="0"/>
              </a:rPr>
              <a:t> ranges from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2.4 x 10 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GeV </a:t>
            </a:r>
            <a:r>
              <a:rPr lang="en-US" sz="3200" dirty="0" smtClean="0">
                <a:cs typeface="Arial" charset="0"/>
              </a:rPr>
              <a:t>to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9.3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x 10 </a:t>
            </a:r>
            <a:r>
              <a:rPr lang="en-US" sz="3200" baseline="30000" dirty="0" smtClean="0">
                <a:solidFill>
                  <a:srgbClr val="FF0000"/>
                </a:solidFill>
                <a:cs typeface="Arial" charset="0"/>
              </a:rPr>
              <a:t>9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GeV </a:t>
            </a:r>
            <a:r>
              <a:rPr lang="en-US" sz="3200" dirty="0" smtClean="0">
                <a:cs typeface="Arial" charset="0"/>
              </a:rPr>
              <a:t>. </a:t>
            </a:r>
            <a:r>
              <a:rPr lang="en-US" sz="3200" dirty="0" smtClean="0"/>
              <a:t>Taking this bound at face value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smtClean="0"/>
              <a:t>makes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</a:rPr>
              <a:t>only low energy scale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</a:rPr>
              <a:t>inflation models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tenable</a:t>
            </a:r>
            <a:r>
              <a:rPr lang="en-US" sz="3200" dirty="0" smtClean="0">
                <a:cs typeface="Arial" charset="0"/>
              </a:rPr>
              <a:t>. Conversely, if one could establish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I </a:t>
            </a:r>
            <a:r>
              <a:rPr lang="en-US" sz="3200" dirty="0" smtClean="0">
                <a:cs typeface="Arial" charset="0"/>
              </a:rPr>
              <a:t>is large, then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</a:rPr>
              <a:t>pre-inflationary </a:t>
            </a:r>
            <a:r>
              <a:rPr lang="en-US" sz="3200" dirty="0" err="1" smtClean="0">
                <a:solidFill>
                  <a:srgbClr val="00B0F0"/>
                </a:solidFill>
                <a:cs typeface="Arial" charset="0"/>
              </a:rPr>
              <a:t>axions</a:t>
            </a:r>
            <a:r>
              <a:rPr lang="en-US" sz="3200" dirty="0" smtClean="0">
                <a:cs typeface="Arial" charset="0"/>
              </a:rPr>
              <a:t> are ruled 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11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2096520" cy="6858000"/>
          </a:xfrm>
        </p:spPr>
        <p:txBody>
          <a:bodyPr/>
          <a:lstStyle/>
          <a:p>
            <a:r>
              <a:rPr lang="en-US" sz="3200" dirty="0" smtClean="0"/>
              <a:t>Let us now consider the other possibility, when the </a:t>
            </a:r>
            <a:r>
              <a:rPr lang="en-US" sz="3200" dirty="0">
                <a:solidFill>
                  <a:srgbClr val="FF0000"/>
                </a:solidFill>
              </a:rPr>
              <a:t>PQ phase transition </a:t>
            </a:r>
            <a:r>
              <a:rPr lang="en-US" sz="3200" dirty="0"/>
              <a:t>happens </a:t>
            </a:r>
            <a:r>
              <a:rPr lang="en-US" sz="3200" dirty="0" smtClean="0">
                <a:solidFill>
                  <a:srgbClr val="00B050"/>
                </a:solidFill>
              </a:rPr>
              <a:t>after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inflation</a:t>
            </a:r>
            <a:endParaRPr lang="en-US" sz="3200" dirty="0" smtClean="0"/>
          </a:p>
          <a:p>
            <a:r>
              <a:rPr lang="en-US" sz="3200" dirty="0" smtClean="0"/>
              <a:t>Because the </a:t>
            </a:r>
            <a:r>
              <a:rPr lang="en-US" sz="3200" dirty="0">
                <a:solidFill>
                  <a:srgbClr val="FF0000"/>
                </a:solidFill>
              </a:rPr>
              <a:t>PQ phase transition</a:t>
            </a:r>
            <a:r>
              <a:rPr lang="en-US" sz="3200" dirty="0"/>
              <a:t> occurred </a:t>
            </a:r>
            <a:r>
              <a:rPr lang="en-US" sz="3200" dirty="0">
                <a:solidFill>
                  <a:srgbClr val="0070C0"/>
                </a:solidFill>
              </a:rPr>
              <a:t>after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inflation</a:t>
            </a:r>
            <a:r>
              <a:rPr lang="en-US" sz="3200" dirty="0"/>
              <a:t>, </a:t>
            </a:r>
            <a:r>
              <a:rPr lang="en-US" sz="3200" dirty="0" smtClean="0"/>
              <a:t>no </a:t>
            </a:r>
            <a:r>
              <a:rPr lang="en-US" sz="3200" dirty="0" err="1"/>
              <a:t>isocurvature</a:t>
            </a:r>
            <a:r>
              <a:rPr lang="en-US" sz="3200" dirty="0"/>
              <a:t> fluctuations </a:t>
            </a:r>
            <a:r>
              <a:rPr lang="en-US" sz="3200" dirty="0" smtClean="0"/>
              <a:t>ensue in this case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However, as emphasized originally by </a:t>
            </a:r>
            <a:r>
              <a:rPr lang="en-US" sz="3200" dirty="0" err="1">
                <a:solidFill>
                  <a:srgbClr val="7030A0"/>
                </a:solidFill>
              </a:rPr>
              <a:t>Sikivie</a:t>
            </a:r>
            <a:r>
              <a:rPr lang="en-US" sz="3200" dirty="0"/>
              <a:t>, in this case other </a:t>
            </a:r>
            <a:r>
              <a:rPr lang="en-US" sz="3200" dirty="0">
                <a:solidFill>
                  <a:srgbClr val="0070C0"/>
                </a:solidFill>
              </a:rPr>
              <a:t>dynamical issues</a:t>
            </a:r>
            <a:r>
              <a:rPr lang="en-US" sz="3200" dirty="0"/>
              <a:t> arise due to the formation of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strings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domain </a:t>
            </a:r>
            <a:r>
              <a:rPr lang="en-US" sz="3200" dirty="0" smtClean="0">
                <a:solidFill>
                  <a:srgbClr val="00B050"/>
                </a:solidFill>
              </a:rPr>
              <a:t>walls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which are not </a:t>
            </a:r>
            <a:r>
              <a:rPr lang="en-US" sz="3200" dirty="0"/>
              <a:t>erased by</a:t>
            </a:r>
            <a:r>
              <a:rPr lang="en-US" sz="3200" dirty="0">
                <a:solidFill>
                  <a:srgbClr val="FF0000"/>
                </a:solidFill>
              </a:rPr>
              <a:t> inflation</a:t>
            </a:r>
            <a:endParaRPr lang="en-US" sz="3200" dirty="0"/>
          </a:p>
          <a:p>
            <a:r>
              <a:rPr lang="en-US" sz="3200" dirty="0"/>
              <a:t>At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 ≈ </a:t>
            </a:r>
            <a:r>
              <a:rPr lang="en-US" sz="3200" dirty="0">
                <a:solidFill>
                  <a:srgbClr val="008000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rgbClr val="008000"/>
                </a:solidFill>
                <a:cs typeface="Arial" charset="0"/>
              </a:rPr>
              <a:t>a 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U(1)</a:t>
            </a:r>
            <a:r>
              <a:rPr lang="en-US" sz="3200" baseline="-25000" dirty="0">
                <a:solidFill>
                  <a:srgbClr val="7030A0"/>
                </a:solidFill>
              </a:rPr>
              <a:t>PQ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gets spontaneously broken, and one-dimensional defects: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strings</a:t>
            </a:r>
            <a:r>
              <a:rPr lang="en-US" sz="3200" dirty="0"/>
              <a:t>, around which </a:t>
            </a:r>
            <a:r>
              <a:rPr lang="el-GR" sz="3200" dirty="0">
                <a:solidFill>
                  <a:srgbClr val="00B0F0"/>
                </a:solidFill>
              </a:rPr>
              <a:t>θ</a:t>
            </a:r>
            <a:r>
              <a:rPr lang="en-US" sz="3200" dirty="0">
                <a:solidFill>
                  <a:srgbClr val="00B0F0"/>
                </a:solidFill>
              </a:rPr>
              <a:t>= </a:t>
            </a:r>
            <a:r>
              <a:rPr lang="en-US" sz="3200" dirty="0">
                <a:solidFill>
                  <a:srgbClr val="00B050"/>
                </a:solidFill>
              </a:rPr>
              <a:t>a/f</a:t>
            </a:r>
            <a:r>
              <a:rPr lang="en-US" sz="3200" baseline="-25000" dirty="0">
                <a:solidFill>
                  <a:srgbClr val="00B050"/>
                </a:solidFill>
              </a:rPr>
              <a:t>a </a:t>
            </a:r>
            <a:r>
              <a:rPr lang="en-US" sz="3200" dirty="0"/>
              <a:t>winds by </a:t>
            </a:r>
            <a:r>
              <a:rPr lang="en-US" sz="3200" dirty="0">
                <a:solidFill>
                  <a:srgbClr val="00B0F0"/>
                </a:solidFill>
              </a:rPr>
              <a:t>2</a:t>
            </a:r>
            <a:r>
              <a:rPr lang="el-GR" sz="3200" dirty="0">
                <a:solidFill>
                  <a:srgbClr val="00B0F0"/>
                </a:solidFill>
              </a:rPr>
              <a:t>π</a:t>
            </a:r>
            <a:r>
              <a:rPr lang="en-US" sz="3200" dirty="0"/>
              <a:t>,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are formed</a:t>
            </a:r>
          </a:p>
          <a:p>
            <a:r>
              <a:rPr lang="en-US" sz="3200" dirty="0"/>
              <a:t>These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strings </a:t>
            </a:r>
            <a:r>
              <a:rPr lang="en-US" sz="3200" dirty="0"/>
              <a:t>have an energy per unit length </a:t>
            </a:r>
            <a:r>
              <a:rPr lang="el-GR" sz="3200" dirty="0">
                <a:solidFill>
                  <a:srgbClr val="0070C0"/>
                </a:solidFill>
              </a:rPr>
              <a:t>μ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l-GR" sz="3200" dirty="0">
                <a:solidFill>
                  <a:srgbClr val="0070C0"/>
                </a:solidFill>
              </a:rPr>
              <a:t>≈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</a:rPr>
              <a:t>a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70C0"/>
                </a:solidFill>
              </a:rPr>
              <a:t>ln L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, where </a:t>
            </a:r>
            <a:r>
              <a:rPr lang="en-US" sz="3200" dirty="0">
                <a:solidFill>
                  <a:srgbClr val="0070C0"/>
                </a:solidFill>
              </a:rPr>
              <a:t>L</a:t>
            </a:r>
            <a:r>
              <a:rPr lang="en-US" sz="3200" dirty="0"/>
              <a:t> is the inter-string separation. </a:t>
            </a:r>
            <a:r>
              <a:rPr lang="en-US" sz="3200" dirty="0" smtClean="0"/>
              <a:t>These</a:t>
            </a:r>
            <a:r>
              <a:rPr lang="en-US" sz="3200" dirty="0" smtClean="0">
                <a:solidFill>
                  <a:srgbClr val="00B050"/>
                </a:solidFill>
              </a:rPr>
              <a:t> strings </a:t>
            </a:r>
            <a:r>
              <a:rPr lang="en-US" sz="3200" dirty="0"/>
              <a:t>decay very efficiently into </a:t>
            </a:r>
            <a:r>
              <a:rPr lang="en-US" sz="3200" dirty="0" err="1">
                <a:solidFill>
                  <a:srgbClr val="00B050"/>
                </a:solidFill>
              </a:rPr>
              <a:t>axions</a:t>
            </a:r>
            <a:r>
              <a:rPr lang="en-US" sz="3200" dirty="0"/>
              <a:t> up to temperatures  </a:t>
            </a:r>
            <a:r>
              <a:rPr lang="en-US" sz="3200" dirty="0">
                <a:solidFill>
                  <a:srgbClr val="FF0000"/>
                </a:solidFill>
              </a:rPr>
              <a:t>T </a:t>
            </a:r>
            <a:r>
              <a:rPr lang="en-US" sz="3200" dirty="0"/>
              <a:t>≈ </a:t>
            </a:r>
            <a:r>
              <a:rPr lang="el-GR" sz="3200" dirty="0">
                <a:solidFill>
                  <a:srgbClr val="00B050"/>
                </a:solidFill>
              </a:rPr>
              <a:t>Λ</a:t>
            </a:r>
            <a:r>
              <a:rPr lang="en-US" sz="3200" baseline="-25000" dirty="0">
                <a:solidFill>
                  <a:srgbClr val="00B050"/>
                </a:solidFill>
              </a:rPr>
              <a:t>QCD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488373"/>
            <a:ext cx="12063846" cy="63696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</a:t>
            </a:r>
            <a:r>
              <a:rPr lang="en-US" sz="3200" dirty="0">
                <a:solidFill>
                  <a:srgbClr val="FF0000"/>
                </a:solidFill>
              </a:rPr>
              <a:t>T </a:t>
            </a:r>
            <a:r>
              <a:rPr lang="en-US" sz="3200" dirty="0"/>
              <a:t>≈ </a:t>
            </a:r>
            <a:r>
              <a:rPr lang="el-GR" sz="3200" dirty="0">
                <a:solidFill>
                  <a:srgbClr val="00B050"/>
                </a:solidFill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FF0000"/>
                </a:solidFill>
              </a:rPr>
              <a:t>U(1)</a:t>
            </a:r>
            <a:r>
              <a:rPr lang="en-US" sz="3200" baseline="-25000" dirty="0">
                <a:solidFill>
                  <a:srgbClr val="FF0000"/>
                </a:solidFill>
              </a:rPr>
              <a:t>PQ</a:t>
            </a:r>
            <a:r>
              <a:rPr lang="en-US" sz="3200" dirty="0"/>
              <a:t> is explicitly </a:t>
            </a:r>
            <a:r>
              <a:rPr lang="en-US" sz="3200" dirty="0">
                <a:solidFill>
                  <a:srgbClr val="002060"/>
                </a:solidFill>
              </a:rPr>
              <a:t>broken</a:t>
            </a:r>
            <a:r>
              <a:rPr lang="en-US" sz="3200" dirty="0"/>
              <a:t> by the </a:t>
            </a:r>
            <a:r>
              <a:rPr lang="en-US" sz="3200" dirty="0">
                <a:solidFill>
                  <a:srgbClr val="FF0000"/>
                </a:solidFill>
              </a:rPr>
              <a:t>gluon anomaly</a:t>
            </a:r>
            <a:r>
              <a:rPr lang="en-US" sz="3200" dirty="0"/>
              <a:t>. However, since under a </a:t>
            </a:r>
            <a:r>
              <a:rPr lang="en-US" sz="3200" dirty="0">
                <a:solidFill>
                  <a:srgbClr val="7030A0"/>
                </a:solidFill>
              </a:rPr>
              <a:t>PQ</a:t>
            </a:r>
            <a:r>
              <a:rPr lang="en-US" sz="3200" dirty="0"/>
              <a:t> transformation </a:t>
            </a:r>
            <a:r>
              <a:rPr lang="el-GR" sz="3200" dirty="0">
                <a:solidFill>
                  <a:srgbClr val="00B0F0"/>
                </a:solidFill>
              </a:rPr>
              <a:t>θ→ θ </a:t>
            </a:r>
            <a:r>
              <a:rPr lang="en-US" sz="3200" dirty="0">
                <a:solidFill>
                  <a:srgbClr val="00B0F0"/>
                </a:solidFill>
              </a:rPr>
              <a:t> + 2</a:t>
            </a:r>
            <a:r>
              <a:rPr lang="el-GR" sz="3200" dirty="0">
                <a:solidFill>
                  <a:srgbClr val="00B0F0"/>
                </a:solidFill>
              </a:rPr>
              <a:t>α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/>
              <a:t> </a:t>
            </a:r>
            <a:r>
              <a:rPr lang="en-US" sz="3200" dirty="0" smtClean="0"/>
              <a:t> (where </a:t>
            </a:r>
            <a:r>
              <a:rPr lang="en-US" sz="3200" dirty="0" err="1" smtClean="0">
                <a:solidFill>
                  <a:srgbClr val="00B050"/>
                </a:solidFill>
              </a:rPr>
              <a:t>N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fl</a:t>
            </a:r>
            <a:r>
              <a:rPr lang="en-US" sz="3200" dirty="0" smtClean="0"/>
              <a:t> </a:t>
            </a:r>
            <a:r>
              <a:rPr lang="en-US" sz="3200" dirty="0"/>
              <a:t>is the number of quarks carrying </a:t>
            </a:r>
            <a:r>
              <a:rPr lang="en-US" sz="3200" dirty="0" smtClean="0">
                <a:solidFill>
                  <a:srgbClr val="7030A0"/>
                </a:solidFill>
              </a:rPr>
              <a:t>U(1)</a:t>
            </a:r>
            <a:r>
              <a:rPr lang="en-US" sz="3200" baseline="-25000" dirty="0" smtClean="0">
                <a:solidFill>
                  <a:srgbClr val="7030A0"/>
                </a:solidFill>
              </a:rPr>
              <a:t>PQ </a:t>
            </a:r>
            <a:r>
              <a:rPr lang="en-US" sz="3200" dirty="0" smtClean="0"/>
              <a:t>) a </a:t>
            </a:r>
            <a:r>
              <a:rPr lang="en-US" sz="3200" dirty="0">
                <a:solidFill>
                  <a:srgbClr val="0070C0"/>
                </a:solidFill>
              </a:rPr>
              <a:t>Z(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/>
              <a:t>discrete symmetry is </a:t>
            </a:r>
            <a:r>
              <a:rPr lang="en-US" sz="3200" dirty="0">
                <a:solidFill>
                  <a:srgbClr val="0070C0"/>
                </a:solidFill>
              </a:rPr>
              <a:t>preserved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Because </a:t>
            </a:r>
            <a:r>
              <a:rPr lang="en-US" sz="3200" dirty="0"/>
              <a:t>of </a:t>
            </a:r>
            <a:r>
              <a:rPr lang="en-US" sz="3200" dirty="0" smtClean="0"/>
              <a:t>this </a:t>
            </a:r>
            <a:r>
              <a:rPr lang="en-US" sz="3200" dirty="0">
                <a:solidFill>
                  <a:srgbClr val="0070C0"/>
                </a:solidFill>
              </a:rPr>
              <a:t>Z(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/>
              <a:t>symmetry there are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degenerate </a:t>
            </a:r>
            <a:r>
              <a:rPr lang="en-US" sz="3200" dirty="0">
                <a:solidFill>
                  <a:srgbClr val="00B050"/>
                </a:solidFill>
              </a:rPr>
              <a:t>vacuum </a:t>
            </a:r>
            <a:r>
              <a:rPr lang="en-US" sz="3200" dirty="0" smtClean="0">
                <a:solidFill>
                  <a:srgbClr val="00B050"/>
                </a:solidFill>
              </a:rPr>
              <a:t>states </a:t>
            </a:r>
            <a:r>
              <a:rPr lang="en-US" sz="3200" dirty="0" smtClean="0"/>
              <a:t>for the </a:t>
            </a:r>
            <a:r>
              <a:rPr lang="en-US" sz="3200" dirty="0" err="1" smtClean="0">
                <a:solidFill>
                  <a:srgbClr val="00B050"/>
                </a:solidFill>
              </a:rPr>
              <a:t>axion</a:t>
            </a:r>
            <a:r>
              <a:rPr lang="en-US" sz="3200" dirty="0" smtClean="0">
                <a:solidFill>
                  <a:srgbClr val="00B050"/>
                </a:solidFill>
              </a:rPr>
              <a:t> field</a:t>
            </a:r>
            <a:r>
              <a:rPr lang="en-US" sz="3200" dirty="0" smtClean="0"/>
              <a:t>. As a result, neighboring </a:t>
            </a:r>
            <a:r>
              <a:rPr lang="en-US" sz="3200" dirty="0"/>
              <a:t>regions in the Universe which are in </a:t>
            </a:r>
            <a:r>
              <a:rPr lang="en-US" sz="3200" dirty="0">
                <a:solidFill>
                  <a:srgbClr val="00B0F0"/>
                </a:solidFill>
              </a:rPr>
              <a:t>different</a:t>
            </a:r>
            <a:r>
              <a:rPr lang="en-US" sz="3200" dirty="0"/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axion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vacua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/>
              <a:t>are separated by </a:t>
            </a:r>
            <a:r>
              <a:rPr lang="en-US" sz="3200" dirty="0">
                <a:solidFill>
                  <a:srgbClr val="00B050"/>
                </a:solidFill>
              </a:rPr>
              <a:t>domain walls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At </a:t>
            </a:r>
            <a:r>
              <a:rPr lang="en-US" sz="3200" dirty="0">
                <a:solidFill>
                  <a:srgbClr val="FF0000"/>
                </a:solidFill>
              </a:rPr>
              <a:t>T </a:t>
            </a:r>
            <a:r>
              <a:rPr lang="en-US" sz="3200" dirty="0"/>
              <a:t>≈ </a:t>
            </a:r>
            <a:r>
              <a:rPr lang="el-GR" sz="3200" dirty="0">
                <a:solidFill>
                  <a:srgbClr val="00B050"/>
                </a:solidFill>
              </a:rPr>
              <a:t>Λ</a:t>
            </a:r>
            <a:r>
              <a:rPr lang="en-US" sz="3200" baseline="-25000" dirty="0" smtClean="0">
                <a:solidFill>
                  <a:srgbClr val="00B050"/>
                </a:solidFill>
              </a:rPr>
              <a:t>QCD </a:t>
            </a:r>
            <a:r>
              <a:rPr lang="en-US" sz="3200" dirty="0" smtClean="0"/>
              <a:t>, since </a:t>
            </a:r>
            <a:r>
              <a:rPr lang="el-GR" sz="3200" dirty="0">
                <a:solidFill>
                  <a:srgbClr val="00B0F0"/>
                </a:solidFill>
              </a:rPr>
              <a:t>θ </a:t>
            </a:r>
            <a:r>
              <a:rPr lang="en-US" sz="3200" dirty="0"/>
              <a:t>winds by </a:t>
            </a:r>
            <a:r>
              <a:rPr lang="en-US" sz="3200" dirty="0">
                <a:solidFill>
                  <a:srgbClr val="00B0F0"/>
                </a:solidFill>
              </a:rPr>
              <a:t>2</a:t>
            </a:r>
            <a:r>
              <a:rPr lang="el-GR" sz="3200" dirty="0">
                <a:solidFill>
                  <a:srgbClr val="00B0F0"/>
                </a:solidFill>
              </a:rPr>
              <a:t>π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as one goes </a:t>
            </a:r>
            <a:r>
              <a:rPr lang="en-US" sz="3200" dirty="0"/>
              <a:t>around </a:t>
            </a:r>
            <a:r>
              <a:rPr lang="en-US" sz="3200" dirty="0" smtClean="0"/>
              <a:t>an </a:t>
            </a:r>
            <a:r>
              <a:rPr lang="en-US" sz="3200" dirty="0" err="1" smtClean="0">
                <a:solidFill>
                  <a:srgbClr val="00B050"/>
                </a:solidFill>
              </a:rPr>
              <a:t>axionic</a:t>
            </a:r>
            <a:r>
              <a:rPr lang="en-US" sz="3200" dirty="0" smtClean="0">
                <a:solidFill>
                  <a:srgbClr val="00B050"/>
                </a:solidFill>
              </a:rPr>
              <a:t> string</a:t>
            </a:r>
            <a:r>
              <a:rPr lang="en-US" sz="3200" dirty="0" smtClean="0"/>
              <a:t>, </a:t>
            </a:r>
            <a:r>
              <a:rPr lang="en-US" sz="3200" dirty="0"/>
              <a:t>the </a:t>
            </a:r>
            <a:r>
              <a:rPr lang="en-US" sz="3200" dirty="0" err="1"/>
              <a:t>axion</a:t>
            </a:r>
            <a:r>
              <a:rPr lang="en-US" sz="3200" dirty="0"/>
              <a:t> field passes through each </a:t>
            </a:r>
            <a:r>
              <a:rPr lang="en-US" sz="3200" dirty="0" smtClean="0"/>
              <a:t>minimum. As a result</a:t>
            </a:r>
            <a:r>
              <a:rPr lang="en-US" sz="3200" baseline="-250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each </a:t>
            </a:r>
            <a:r>
              <a:rPr lang="en-US" sz="3200" dirty="0" err="1">
                <a:solidFill>
                  <a:srgbClr val="00B050"/>
                </a:solidFill>
              </a:rPr>
              <a:t>axionic</a:t>
            </a:r>
            <a:r>
              <a:rPr lang="en-US" sz="3200" dirty="0">
                <a:solidFill>
                  <a:srgbClr val="00B050"/>
                </a:solidFill>
              </a:rPr>
              <a:t> string </a:t>
            </a:r>
            <a:r>
              <a:rPr lang="en-US" sz="3200" dirty="0" smtClean="0"/>
              <a:t>becomes the edge to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domain walls</a:t>
            </a:r>
            <a:r>
              <a:rPr lang="en-US" sz="3200" dirty="0"/>
              <a:t>,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the process of </a:t>
            </a:r>
            <a:r>
              <a:rPr lang="en-US" sz="3200" dirty="0" err="1" smtClean="0">
                <a:solidFill>
                  <a:srgbClr val="00B0F0"/>
                </a:solidFill>
              </a:rPr>
              <a:t>axion</a:t>
            </a:r>
            <a:r>
              <a:rPr lang="en-US" sz="3200" dirty="0" smtClean="0">
                <a:solidFill>
                  <a:srgbClr val="00B0F0"/>
                </a:solidFill>
              </a:rPr>
              <a:t> radiation stops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83127"/>
            <a:ext cx="12001500" cy="6587837"/>
          </a:xfrm>
        </p:spPr>
        <p:txBody>
          <a:bodyPr/>
          <a:lstStyle/>
          <a:p>
            <a:r>
              <a:rPr lang="en-US" sz="3200" dirty="0"/>
              <a:t>If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. </a:t>
            </a:r>
            <a:r>
              <a:rPr lang="en-US" sz="3200" dirty="0">
                <a:solidFill>
                  <a:srgbClr val="00B050"/>
                </a:solidFill>
              </a:rPr>
              <a:t>&gt; 1 </a:t>
            </a:r>
            <a:r>
              <a:rPr lang="en-US" sz="3200" dirty="0"/>
              <a:t>(like </a:t>
            </a:r>
            <a:r>
              <a:rPr lang="en-US" sz="3200" dirty="0" smtClean="0"/>
              <a:t>in the </a:t>
            </a:r>
            <a:r>
              <a:rPr lang="en-US" sz="3200" dirty="0" smtClean="0">
                <a:solidFill>
                  <a:srgbClr val="00B0F0"/>
                </a:solidFill>
              </a:rPr>
              <a:t>DFSZ model</a:t>
            </a:r>
            <a:r>
              <a:rPr lang="en-US" sz="3200" dirty="0" smtClean="0"/>
              <a:t>) this </a:t>
            </a:r>
            <a:r>
              <a:rPr lang="en-US" sz="3200" dirty="0" smtClean="0">
                <a:solidFill>
                  <a:srgbClr val="FF0000"/>
                </a:solidFill>
              </a:rPr>
              <a:t>string-wall network </a:t>
            </a:r>
            <a:r>
              <a:rPr lang="en-US" sz="3200" dirty="0" smtClean="0"/>
              <a:t>is stable and has a sizable </a:t>
            </a:r>
            <a:r>
              <a:rPr lang="en-US" sz="3200" dirty="0" smtClean="0">
                <a:solidFill>
                  <a:srgbClr val="0070C0"/>
                </a:solidFill>
              </a:rPr>
              <a:t>surface energy density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                        </a:t>
            </a:r>
            <a:r>
              <a:rPr lang="el-GR" sz="3200" dirty="0" smtClean="0">
                <a:solidFill>
                  <a:srgbClr val="0070C0"/>
                </a:solidFill>
              </a:rPr>
              <a:t>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l-GR" sz="3200" dirty="0" smtClean="0"/>
              <a:t>≈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l-GR" sz="3200" dirty="0" smtClean="0"/>
              <a:t>≈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6.3 x 10</a:t>
            </a:r>
            <a:r>
              <a:rPr lang="en-US" sz="3200" baseline="30000" dirty="0" smtClean="0">
                <a:solidFill>
                  <a:srgbClr val="0070C0"/>
                </a:solidFill>
              </a:rPr>
              <a:t>9 </a:t>
            </a:r>
            <a:r>
              <a:rPr lang="en-US" sz="3200" dirty="0" smtClean="0">
                <a:solidFill>
                  <a:srgbClr val="0070C0"/>
                </a:solidFill>
              </a:rPr>
              <a:t>GeV</a:t>
            </a:r>
            <a:r>
              <a:rPr lang="en-US" sz="3200" baseline="30000" dirty="0" smtClean="0">
                <a:solidFill>
                  <a:srgbClr val="0070C0"/>
                </a:solidFill>
              </a:rPr>
              <a:t>3 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</a:rPr>
              <a:t>[f</a:t>
            </a:r>
            <a:r>
              <a:rPr lang="en-US" sz="3200" baseline="-25000" dirty="0" smtClean="0">
                <a:solidFill>
                  <a:srgbClr val="008000"/>
                </a:solidFill>
                <a:cs typeface="Arial" charset="0"/>
              </a:rPr>
              <a:t>a 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/10</a:t>
            </a:r>
            <a:r>
              <a:rPr lang="en-US" sz="3200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sz="32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GeV]</a:t>
            </a:r>
            <a:endParaRPr lang="en-US" sz="3200" dirty="0" smtClean="0">
              <a:cs typeface="Arial" charset="0"/>
              <a:sym typeface="Symbol" pitchFamily="18" charset="2"/>
            </a:endParaRP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This is a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real problem</a:t>
            </a:r>
            <a:r>
              <a:rPr lang="en-US" sz="3200" dirty="0" smtClean="0">
                <a:cs typeface="Arial" charset="0"/>
                <a:sym typeface="Symbol" pitchFamily="18" charset="2"/>
              </a:rPr>
              <a:t>, since the energy density in these walls dissipates slowly as the Universe expands [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Zeldovich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Kobzarev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Okun</a:t>
            </a:r>
            <a:r>
              <a:rPr lang="en-US" sz="3200" dirty="0" smtClean="0">
                <a:cs typeface="Arial" charset="0"/>
                <a:sym typeface="Symbol" pitchFamily="18" charset="2"/>
              </a:rPr>
              <a:t>]</a:t>
            </a:r>
          </a:p>
          <a:p>
            <a:pPr marL="0" indent="0">
              <a:buNone/>
            </a:pPr>
            <a:r>
              <a:rPr lang="en-US" sz="3200" dirty="0" smtClean="0">
                <a:cs typeface="Arial" charset="0"/>
                <a:sym typeface="Symbol" pitchFamily="18" charset="2"/>
              </a:rPr>
              <a:t>                                          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ρ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wall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=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T </a:t>
            </a:r>
            <a:endParaRPr lang="en-US" sz="3200" dirty="0" smtClean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 smtClean="0">
                <a:cs typeface="Arial" charset="0"/>
                <a:sym typeface="Symbol" pitchFamily="18" charset="2"/>
              </a:rPr>
              <a:t>   </a:t>
            </a:r>
            <a:r>
              <a:rPr lang="en-US" sz="3200" dirty="0">
                <a:cs typeface="Arial" charset="0"/>
                <a:sym typeface="Symbol" pitchFamily="18" charset="2"/>
              </a:rPr>
              <a:t>and </a:t>
            </a:r>
            <a:r>
              <a:rPr lang="el-GR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ρ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wall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now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would vastly </a:t>
            </a:r>
            <a:r>
              <a:rPr lang="en-US" sz="32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exceed</a:t>
            </a:r>
            <a:r>
              <a:rPr lang="en-US" sz="3200" dirty="0">
                <a:cs typeface="Arial" charset="0"/>
                <a:sym typeface="Symbol" pitchFamily="18" charset="2"/>
              </a:rPr>
              <a:t> the closure density of the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Universe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This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disaster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is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avoided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if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=1</a:t>
            </a:r>
            <a:r>
              <a:rPr lang="en-US" sz="3200" dirty="0" smtClean="0"/>
              <a:t>. Even though there is a unique vacuum, </a:t>
            </a:r>
            <a:r>
              <a:rPr lang="en-US" sz="3200" dirty="0" smtClean="0">
                <a:solidFill>
                  <a:srgbClr val="00B050"/>
                </a:solidFill>
              </a:rPr>
              <a:t>domain walls </a:t>
            </a:r>
            <a:r>
              <a:rPr lang="en-US" sz="3200" dirty="0" smtClean="0"/>
              <a:t>still form and attach to an </a:t>
            </a:r>
            <a:r>
              <a:rPr lang="en-US" sz="3200" dirty="0" err="1" smtClean="0">
                <a:solidFill>
                  <a:srgbClr val="00B050"/>
                </a:solidFill>
              </a:rPr>
              <a:t>axionic</a:t>
            </a:r>
            <a:r>
              <a:rPr lang="en-US" sz="3200" dirty="0" smtClean="0">
                <a:solidFill>
                  <a:srgbClr val="00B050"/>
                </a:solidFill>
              </a:rPr>
              <a:t> string </a:t>
            </a:r>
            <a:r>
              <a:rPr lang="en-US" sz="3200" dirty="0" smtClean="0"/>
              <a:t>–one wall per string. </a:t>
            </a:r>
          </a:p>
          <a:p>
            <a:r>
              <a:rPr lang="en-US" sz="3200" dirty="0" smtClean="0"/>
              <a:t>However, as </a:t>
            </a:r>
            <a:r>
              <a:rPr lang="en-US" sz="3200" dirty="0" smtClean="0">
                <a:solidFill>
                  <a:srgbClr val="7030A0"/>
                </a:solidFill>
              </a:rPr>
              <a:t>Everett and </a:t>
            </a:r>
            <a:r>
              <a:rPr lang="en-US" sz="3200" dirty="0" err="1" smtClean="0">
                <a:solidFill>
                  <a:srgbClr val="7030A0"/>
                </a:solidFill>
              </a:rPr>
              <a:t>Vilenkin</a:t>
            </a:r>
            <a:r>
              <a:rPr lang="en-US" sz="3200" dirty="0"/>
              <a:t> </a:t>
            </a:r>
            <a:r>
              <a:rPr lang="en-US" sz="3200" dirty="0" smtClean="0"/>
              <a:t>showed, these walls very rapidly get </a:t>
            </a:r>
            <a:r>
              <a:rPr lang="en-US" sz="3200" dirty="0" smtClean="0">
                <a:solidFill>
                  <a:srgbClr val="00B0F0"/>
                </a:solidFill>
              </a:rPr>
              <a:t>chopped up </a:t>
            </a:r>
            <a:r>
              <a:rPr lang="en-US" sz="3200" dirty="0" smtClean="0"/>
              <a:t>into pieces, each enclosed by strings. These structures are unstable and </a:t>
            </a:r>
            <a:r>
              <a:rPr lang="en-US" sz="3200" dirty="0" smtClean="0">
                <a:solidFill>
                  <a:srgbClr val="00B0F0"/>
                </a:solidFill>
              </a:rPr>
              <a:t>disappear by radiating </a:t>
            </a:r>
            <a:r>
              <a:rPr lang="en-US" sz="3200" dirty="0" err="1" smtClean="0">
                <a:solidFill>
                  <a:srgbClr val="00B0F0"/>
                </a:solidFill>
              </a:rPr>
              <a:t>axions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-1"/>
            <a:ext cx="12025223" cy="67631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follows that, if the PQ symmetry breaks </a:t>
            </a:r>
            <a:r>
              <a:rPr lang="en-US" sz="3200" dirty="0" smtClean="0">
                <a:solidFill>
                  <a:srgbClr val="FF0000"/>
                </a:solidFill>
              </a:rPr>
              <a:t>after inflation</a:t>
            </a:r>
            <a:r>
              <a:rPr lang="en-US" sz="3200" dirty="0" smtClean="0"/>
              <a:t>, the Universe contains many patches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which have different initial angles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62000" dirty="0" err="1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cs typeface="Arial" charset="0"/>
                <a:sym typeface="Symbol" pitchFamily="18" charset="2"/>
              </a:rPr>
              <a:t>. </a:t>
            </a: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In this case the 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coherent  </a:t>
            </a:r>
            <a:r>
              <a:rPr lang="en-US" sz="3200" b="1" dirty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="1" baseline="-25000" dirty="0">
                <a:solidFill>
                  <a:srgbClr val="00B0F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 err="1">
                <a:solidFill>
                  <a:srgbClr val="00B0F0"/>
                </a:solidFill>
                <a:sym typeface="Symbol" pitchFamily="18" charset="2"/>
              </a:rPr>
              <a:t>axion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oscillations </a:t>
            </a:r>
            <a:r>
              <a:rPr lang="en-US" sz="3200" dirty="0">
                <a:sym typeface="Symbol" pitchFamily="18" charset="2"/>
              </a:rPr>
              <a:t>towards </a:t>
            </a:r>
            <a:r>
              <a:rPr lang="en-US" sz="3200" dirty="0" smtClean="0">
                <a:sym typeface="Symbol" pitchFamily="18" charset="2"/>
              </a:rPr>
              <a:t>the minimum will give a contribution to the Universe’s energy density corresponding to an average initial angle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= &lt;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&gt;= </a:t>
            </a:r>
            <a:r>
              <a:rPr lang="en-US" sz="3200" baseline="30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/3 </a:t>
            </a:r>
            <a:endParaRPr lang="en-US" sz="3200" dirty="0" smtClean="0">
              <a:solidFill>
                <a:srgbClr val="00B0F0"/>
              </a:solidFill>
              <a:cs typeface="Arial" charset="0"/>
              <a:sym typeface="Symbol" pitchFamily="18" charset="2"/>
            </a:endParaRP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Whence one expects</a:t>
            </a:r>
          </a:p>
          <a:p>
            <a:pPr marL="0" indent="0">
              <a:buNone/>
            </a:pPr>
            <a:r>
              <a:rPr lang="en-US" dirty="0">
                <a:solidFill>
                  <a:srgbClr val="CC0099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C0099"/>
                </a:solidFill>
                <a:cs typeface="Arial" charset="0"/>
                <a:sym typeface="Symbol" pitchFamily="18" charset="2"/>
              </a:rPr>
              <a:t>    </a:t>
            </a:r>
            <a:r>
              <a:rPr lang="el-GR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Ω</a:t>
            </a:r>
            <a:r>
              <a:rPr lang="en-US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dirty="0" smtClean="0">
                <a:cs typeface="Arial" charset="0"/>
              </a:rPr>
              <a:t>=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0.176 ± 0.029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[f</a:t>
            </a:r>
            <a:r>
              <a:rPr lang="en-US" baseline="-25000" dirty="0" smtClean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/10</a:t>
            </a:r>
            <a:r>
              <a:rPr lang="en-US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GeV]</a:t>
            </a:r>
            <a:r>
              <a:rPr lang="en-US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1.17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&lt;</a:t>
            </a:r>
            <a:r>
              <a:rPr lang="en-US" baseline="300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&gt; = 0.579 ± 0.095</a:t>
            </a:r>
            <a:r>
              <a:rPr lang="en-US" baseline="-250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[f</a:t>
            </a:r>
            <a:r>
              <a:rPr lang="en-US" baseline="-25000" dirty="0" smtClean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/10</a:t>
            </a:r>
            <a:r>
              <a:rPr lang="en-US" baseline="30000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12</a:t>
            </a:r>
            <a:r>
              <a:rPr lang="en-US" dirty="0" smtClean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GeV]</a:t>
            </a:r>
            <a:r>
              <a:rPr lang="en-US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1.17</a:t>
            </a:r>
            <a:r>
              <a:rPr lang="en-US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endParaRPr lang="en-US" dirty="0" smtClean="0">
              <a:solidFill>
                <a:srgbClr val="008000"/>
              </a:solidFill>
              <a:cs typeface="Arial" charset="0"/>
              <a:sym typeface="Symbol" pitchFamily="18" charset="2"/>
            </a:endParaRPr>
          </a:p>
          <a:p>
            <a:r>
              <a:rPr lang="en-US" sz="3200" dirty="0" smtClean="0">
                <a:cs typeface="Arial" charset="0"/>
                <a:sym typeface="Symbol" pitchFamily="18" charset="2"/>
              </a:rPr>
              <a:t>Equating this to the Universe’s cold dark matter density               </a:t>
            </a:r>
            <a:r>
              <a:rPr lang="en-US" sz="3200" dirty="0" smtClean="0">
                <a:solidFill>
                  <a:srgbClr val="0070C0"/>
                </a:solidFill>
              </a:rPr>
              <a:t>Ω</a:t>
            </a:r>
            <a:r>
              <a:rPr lang="en-US" sz="3200" baseline="-25000" dirty="0" smtClean="0">
                <a:solidFill>
                  <a:srgbClr val="0070C0"/>
                </a:solidFill>
              </a:rPr>
              <a:t>CDM</a:t>
            </a:r>
            <a:r>
              <a:rPr lang="en-US" sz="3200" dirty="0" smtClean="0">
                <a:solidFill>
                  <a:srgbClr val="0070C0"/>
                </a:solidFill>
              </a:rPr>
              <a:t>h</a:t>
            </a:r>
            <a:r>
              <a:rPr lang="en-US" sz="3200" baseline="30000" dirty="0" smtClean="0">
                <a:solidFill>
                  <a:srgbClr val="0070C0"/>
                </a:solidFill>
              </a:rPr>
              <a:t>2 </a:t>
            </a:r>
            <a:r>
              <a:rPr lang="en-US" sz="3200" dirty="0">
                <a:solidFill>
                  <a:srgbClr val="0070C0"/>
                </a:solidFill>
              </a:rPr>
              <a:t>= </a:t>
            </a:r>
            <a:r>
              <a:rPr lang="en-US" sz="3200" dirty="0" smtClean="0">
                <a:solidFill>
                  <a:srgbClr val="0070C0"/>
                </a:solidFill>
              </a:rPr>
              <a:t>0.12 </a:t>
            </a:r>
            <a:r>
              <a:rPr lang="en-US" sz="3200" dirty="0" smtClean="0"/>
              <a:t>gives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                 f</a:t>
            </a:r>
            <a:r>
              <a:rPr lang="en-US" sz="3200" baseline="-25000" dirty="0" smtClean="0">
                <a:solidFill>
                  <a:srgbClr val="00B050"/>
                </a:solidFill>
              </a:rPr>
              <a:t>a  </a:t>
            </a:r>
            <a:r>
              <a:rPr lang="en-US" sz="3200" dirty="0" smtClean="0">
                <a:solidFill>
                  <a:srgbClr val="00B050"/>
                </a:solidFill>
              </a:rPr>
              <a:t>= [1.77 </a:t>
            </a:r>
            <a:r>
              <a:rPr lang="en-US" sz="3200" dirty="0">
                <a:solidFill>
                  <a:srgbClr val="00B050"/>
                </a:solidFill>
                <a:cs typeface="Arial" charset="0"/>
              </a:rPr>
              <a:t>±</a:t>
            </a:r>
            <a:r>
              <a:rPr lang="en-US" sz="3200" dirty="0" smtClean="0">
                <a:solidFill>
                  <a:srgbClr val="00B050"/>
                </a:solidFill>
              </a:rPr>
              <a:t> 0.25] x 10</a:t>
            </a:r>
            <a:r>
              <a:rPr lang="en-US" sz="3200" baseline="30000" dirty="0" smtClean="0">
                <a:solidFill>
                  <a:srgbClr val="00B050"/>
                </a:solidFill>
              </a:rPr>
              <a:t> 11</a:t>
            </a:r>
            <a:r>
              <a:rPr lang="en-US" sz="3200" dirty="0" smtClean="0">
                <a:solidFill>
                  <a:srgbClr val="00B050"/>
                </a:solidFill>
              </a:rPr>
              <a:t> GeV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which gives an </a:t>
            </a:r>
            <a:r>
              <a:rPr lang="en-US" sz="3200" dirty="0" err="1" smtClean="0">
                <a:solidFill>
                  <a:srgbClr val="FF0000"/>
                </a:solidFill>
              </a:rPr>
              <a:t>axion</a:t>
            </a:r>
            <a:r>
              <a:rPr lang="en-US" sz="3200" dirty="0" smtClean="0">
                <a:solidFill>
                  <a:srgbClr val="FF0000"/>
                </a:solidFill>
              </a:rPr>
              <a:t> mass </a:t>
            </a:r>
            <a:r>
              <a:rPr lang="en-US" sz="3200" dirty="0" smtClean="0"/>
              <a:t>in the range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FF0000"/>
                </a:solidFill>
              </a:rPr>
              <a:t>28 </a:t>
            </a:r>
            <a:r>
              <a:rPr lang="el-GR" sz="3200" dirty="0" smtClean="0">
                <a:solidFill>
                  <a:srgbClr val="FF0000"/>
                </a:solidFill>
              </a:rPr>
              <a:t>μ</a:t>
            </a:r>
            <a:r>
              <a:rPr lang="en-US" sz="3200" dirty="0" smtClean="0">
                <a:solidFill>
                  <a:srgbClr val="FF0000"/>
                </a:solidFill>
              </a:rPr>
              <a:t>eV &lt; m</a:t>
            </a:r>
            <a:r>
              <a:rPr lang="en-US" sz="3200" baseline="-25000" dirty="0" smtClean="0">
                <a:solidFill>
                  <a:srgbClr val="FF0000"/>
                </a:solidFill>
              </a:rPr>
              <a:t>a </a:t>
            </a:r>
            <a:r>
              <a:rPr lang="en-US" sz="3200" dirty="0" smtClean="0">
                <a:solidFill>
                  <a:srgbClr val="FF0000"/>
                </a:solidFill>
              </a:rPr>
              <a:t> &lt; 36 </a:t>
            </a:r>
            <a:r>
              <a:rPr lang="el-GR" sz="3200" dirty="0">
                <a:solidFill>
                  <a:srgbClr val="FF0000"/>
                </a:solidFill>
              </a:rPr>
              <a:t>μ</a:t>
            </a:r>
            <a:r>
              <a:rPr lang="en-US" sz="3200" dirty="0">
                <a:solidFill>
                  <a:srgbClr val="FF0000"/>
                </a:solidFill>
              </a:rPr>
              <a:t>eV </a:t>
            </a:r>
            <a:endParaRPr lang="en-US" sz="3200" dirty="0"/>
          </a:p>
          <a:p>
            <a:r>
              <a:rPr lang="en-US" sz="3200" dirty="0" smtClean="0"/>
              <a:t>However, </a:t>
            </a:r>
            <a:r>
              <a:rPr lang="en-US" sz="3200" dirty="0" err="1" smtClean="0"/>
              <a:t>axions</a:t>
            </a:r>
            <a:r>
              <a:rPr lang="en-US" sz="3200" dirty="0" smtClean="0"/>
              <a:t> radiated by the </a:t>
            </a:r>
            <a:r>
              <a:rPr lang="en-US" sz="3200" dirty="0" err="1" smtClean="0"/>
              <a:t>axionic</a:t>
            </a:r>
            <a:r>
              <a:rPr lang="en-US" sz="3200" dirty="0" smtClean="0"/>
              <a:t> strings also contribute to </a:t>
            </a:r>
            <a:r>
              <a:rPr lang="el-GR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Ω</a:t>
            </a:r>
            <a:r>
              <a:rPr lang="en-US" sz="3200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h</a:t>
            </a:r>
            <a:r>
              <a:rPr lang="en-US" sz="3200" baseline="30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27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2074236" cy="6712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has been an ongoing controversy on how much the </a:t>
            </a:r>
            <a:r>
              <a:rPr lang="en-US" sz="3200" dirty="0" err="1" smtClean="0"/>
              <a:t>axions</a:t>
            </a:r>
            <a:r>
              <a:rPr lang="en-US" sz="3200" dirty="0" smtClean="0"/>
              <a:t> radiated by these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</a:t>
            </a:r>
            <a:r>
              <a:rPr lang="en-US" sz="3200" baseline="-25000" dirty="0" err="1">
                <a:solidFill>
                  <a:srgbClr val="00B050"/>
                </a:solidFill>
              </a:rPr>
              <a:t>fl</a:t>
            </a:r>
            <a:r>
              <a:rPr lang="en-US" sz="3200" baseline="-250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=1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walls</a:t>
            </a:r>
            <a:r>
              <a:rPr lang="en-US" sz="3200" dirty="0" smtClean="0"/>
              <a:t>, as well as by </a:t>
            </a:r>
            <a:r>
              <a:rPr lang="en-US" sz="3200" dirty="0" err="1" smtClean="0">
                <a:solidFill>
                  <a:srgbClr val="00B050"/>
                </a:solidFill>
              </a:rPr>
              <a:t>axionic</a:t>
            </a:r>
            <a:r>
              <a:rPr lang="en-US" sz="3200" dirty="0" smtClean="0">
                <a:solidFill>
                  <a:srgbClr val="00B050"/>
                </a:solidFill>
              </a:rPr>
              <a:t> strings</a:t>
            </a:r>
            <a:r>
              <a:rPr lang="en-US" sz="3200" dirty="0" smtClean="0"/>
              <a:t>, contribute to the Universe’s energy density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Gondolo</a:t>
            </a:r>
            <a:r>
              <a:rPr lang="en-US" sz="3200" dirty="0" smtClean="0">
                <a:solidFill>
                  <a:srgbClr val="7030A0"/>
                </a:solidFill>
              </a:rPr>
              <a:t> and </a:t>
            </a:r>
            <a:r>
              <a:rPr lang="en-US" sz="3200" dirty="0" err="1" smtClean="0">
                <a:solidFill>
                  <a:srgbClr val="7030A0"/>
                </a:solidFill>
              </a:rPr>
              <a:t>Visinelli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gives</a:t>
            </a:r>
            <a:r>
              <a:rPr lang="en-US" sz="3200" dirty="0"/>
              <a:t> </a:t>
            </a:r>
            <a:r>
              <a:rPr lang="en-US" sz="3200" dirty="0" smtClean="0"/>
              <a:t>the following range for the ratio</a:t>
            </a:r>
            <a:r>
              <a:rPr lang="el-GR" sz="3200" dirty="0">
                <a:solidFill>
                  <a:srgbClr val="FF0000"/>
                </a:solidFill>
              </a:rPr>
              <a:t> α</a:t>
            </a:r>
            <a:r>
              <a:rPr lang="en-US" sz="3200" dirty="0" smtClean="0"/>
              <a:t> of the contributions to the energy density of </a:t>
            </a:r>
            <a:r>
              <a:rPr lang="en-US" sz="3200" dirty="0" smtClean="0">
                <a:solidFill>
                  <a:srgbClr val="00B050"/>
                </a:solidFill>
              </a:rPr>
              <a:t>string/wall decay </a:t>
            </a:r>
            <a:r>
              <a:rPr lang="en-US" sz="3200" dirty="0" smtClean="0"/>
              <a:t>compared to that for  </a:t>
            </a:r>
            <a:r>
              <a:rPr lang="en-US" sz="3200" b="1" dirty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="1" baseline="-25000" dirty="0">
                <a:solidFill>
                  <a:srgbClr val="00B0F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 smtClean="0">
                <a:solidFill>
                  <a:srgbClr val="00B0F0"/>
                </a:solidFill>
              </a:rPr>
              <a:t>oscillations</a:t>
            </a:r>
            <a:r>
              <a:rPr lang="en-US" sz="3200" dirty="0" smtClean="0"/>
              <a:t> 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0.16 </a:t>
            </a:r>
            <a:r>
              <a:rPr lang="en-US" sz="3200" dirty="0" smtClean="0"/>
              <a:t>[</a:t>
            </a:r>
            <a:r>
              <a:rPr lang="en-US" sz="3200" dirty="0" err="1" smtClean="0">
                <a:solidFill>
                  <a:srgbClr val="7030A0"/>
                </a:solidFill>
              </a:rPr>
              <a:t>Sikivie</a:t>
            </a:r>
            <a:r>
              <a:rPr lang="en-US" sz="3200" dirty="0" smtClean="0">
                <a:solidFill>
                  <a:srgbClr val="7030A0"/>
                </a:solidFill>
              </a:rPr>
              <a:t> et al</a:t>
            </a:r>
            <a:r>
              <a:rPr lang="en-US" sz="3200" dirty="0" smtClean="0"/>
              <a:t>]</a:t>
            </a:r>
            <a:r>
              <a:rPr lang="en-US" sz="3200" dirty="0" smtClean="0">
                <a:solidFill>
                  <a:srgbClr val="FF0000"/>
                </a:solidFill>
              </a:rPr>
              <a:t> &lt;  </a:t>
            </a:r>
            <a:r>
              <a:rPr lang="el-GR" sz="3200" dirty="0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</a:rPr>
              <a:t> = </a:t>
            </a:r>
            <a:r>
              <a:rPr lang="el-GR" sz="3200" dirty="0">
                <a:solidFill>
                  <a:srgbClr val="FF0000"/>
                </a:solidFill>
              </a:rPr>
              <a:t>Ω</a:t>
            </a:r>
            <a:r>
              <a:rPr lang="en-US" sz="3200" baseline="-25000" dirty="0" err="1">
                <a:solidFill>
                  <a:srgbClr val="00B050"/>
                </a:solidFill>
              </a:rPr>
              <a:t>str</a:t>
            </a:r>
            <a:r>
              <a:rPr lang="en-US" sz="3200" baseline="-25000" dirty="0">
                <a:solidFill>
                  <a:srgbClr val="00B050"/>
                </a:solidFill>
              </a:rPr>
              <a:t>/wall 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l-GR" sz="3200" dirty="0" smtClean="0">
                <a:solidFill>
                  <a:srgbClr val="FF0000"/>
                </a:solidFill>
              </a:rPr>
              <a:t>Ω</a:t>
            </a:r>
            <a:r>
              <a:rPr lang="en-US" sz="3200" b="1" baseline="-25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b="1" baseline="-25000" dirty="0" smtClean="0">
                <a:solidFill>
                  <a:srgbClr val="00B0F0"/>
                </a:solidFill>
                <a:sym typeface="Symbol" pitchFamily="18" charset="2"/>
              </a:rPr>
              <a:t>p</a:t>
            </a:r>
            <a:r>
              <a:rPr lang="en-US" sz="3200" baseline="-25000" dirty="0" smtClean="0">
                <a:solidFill>
                  <a:srgbClr val="00B0F0"/>
                </a:solidFill>
                <a:sym typeface="Symbol" pitchFamily="18" charset="2"/>
              </a:rPr>
              <a:t>=0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&lt; 186 </a:t>
            </a:r>
            <a:r>
              <a:rPr lang="en-US" sz="3200" dirty="0" smtClean="0">
                <a:sym typeface="Symbol" pitchFamily="18" charset="2"/>
              </a:rPr>
              <a:t>[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Battye</a:t>
            </a:r>
            <a:r>
              <a:rPr lang="en-US" sz="3200" dirty="0" smtClean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Shellard</a:t>
            </a:r>
            <a:r>
              <a:rPr lang="en-US" sz="3200" dirty="0" smtClean="0">
                <a:sym typeface="Symbol" pitchFamily="18" charset="2"/>
              </a:rPr>
              <a:t>]</a:t>
            </a:r>
          </a:p>
          <a:p>
            <a:r>
              <a:rPr lang="en-US" sz="3200" dirty="0" smtClean="0">
                <a:sym typeface="Symbol" pitchFamily="18" charset="2"/>
              </a:rPr>
              <a:t>Using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the recent estimate of </a:t>
            </a:r>
            <a:r>
              <a:rPr lang="en-US" sz="3200" dirty="0" err="1" smtClean="0">
                <a:solidFill>
                  <a:srgbClr val="7030A0"/>
                </a:solidFill>
                <a:sym typeface="Symbol" pitchFamily="18" charset="2"/>
              </a:rPr>
              <a:t>Hiramatsu</a:t>
            </a:r>
            <a:r>
              <a:rPr lang="en-US" sz="3200" dirty="0" smtClean="0">
                <a:solidFill>
                  <a:srgbClr val="7030A0"/>
                </a:solidFill>
                <a:sym typeface="Symbol" pitchFamily="18" charset="2"/>
              </a:rPr>
              <a:t> et al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</a:rPr>
              <a:t> = 19 ± 10 </a:t>
            </a:r>
            <a:r>
              <a:rPr lang="en-US" sz="3200" dirty="0" smtClean="0"/>
              <a:t>gives</a:t>
            </a:r>
            <a:endParaRPr lang="en-US" sz="3200" dirty="0" smtClean="0"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</a:t>
            </a:r>
            <a:r>
              <a:rPr lang="en-US" sz="3200" dirty="0" smtClean="0">
                <a:solidFill>
                  <a:srgbClr val="0070C0"/>
                </a:solidFill>
              </a:rPr>
              <a:t>m</a:t>
            </a:r>
            <a:r>
              <a:rPr lang="en-US" sz="3200" baseline="-25000" dirty="0" smtClean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(32 </a:t>
            </a:r>
            <a:r>
              <a:rPr lang="en-US" sz="3200" dirty="0">
                <a:solidFill>
                  <a:srgbClr val="0070C0"/>
                </a:solidFill>
                <a:cs typeface="Arial" charset="0"/>
              </a:rPr>
              <a:t>±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4)</a:t>
            </a:r>
            <a:r>
              <a:rPr lang="en-US" sz="3200" dirty="0" smtClean="0">
                <a:solidFill>
                  <a:srgbClr val="0070C0"/>
                </a:solidFill>
              </a:rPr>
              <a:t>x </a:t>
            </a:r>
            <a:r>
              <a:rPr lang="en-US" sz="3200" dirty="0">
                <a:solidFill>
                  <a:srgbClr val="0070C0"/>
                </a:solidFill>
              </a:rPr>
              <a:t>10</a:t>
            </a:r>
            <a:r>
              <a:rPr lang="en-US" sz="3200" baseline="30000" dirty="0">
                <a:solidFill>
                  <a:srgbClr val="0070C0"/>
                </a:solidFill>
              </a:rPr>
              <a:t>-6 </a:t>
            </a:r>
            <a:r>
              <a:rPr lang="en-US" sz="3200" dirty="0" smtClean="0">
                <a:solidFill>
                  <a:srgbClr val="0070C0"/>
                </a:solidFill>
              </a:rPr>
              <a:t>eV) </a:t>
            </a:r>
            <a:r>
              <a:rPr lang="en-US" sz="3200" dirty="0" smtClean="0">
                <a:solidFill>
                  <a:srgbClr val="FF0000"/>
                </a:solidFill>
              </a:rPr>
              <a:t>(1 +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baseline="30000" dirty="0" smtClean="0">
                <a:solidFill>
                  <a:srgbClr val="FF0000"/>
                </a:solidFill>
              </a:rPr>
              <a:t>.884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</a:t>
            </a:r>
            <a:r>
              <a:rPr lang="en-US" sz="3200" dirty="0" smtClean="0">
                <a:solidFill>
                  <a:srgbClr val="0070C0"/>
                </a:solidFill>
                <a:sym typeface="Symbol" pitchFamily="18" charset="2"/>
              </a:rPr>
              <a:t>(32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± 4</a:t>
            </a:r>
            <a:r>
              <a:rPr lang="en-US" sz="3200" dirty="0" smtClean="0">
                <a:solidFill>
                  <a:srgbClr val="0070C0"/>
                </a:solidFill>
              </a:rPr>
              <a:t>) </a:t>
            </a:r>
            <a:r>
              <a:rPr lang="en-US" sz="3200" dirty="0">
                <a:solidFill>
                  <a:srgbClr val="0070C0"/>
                </a:solidFill>
              </a:rPr>
              <a:t>x 10</a:t>
            </a:r>
            <a:r>
              <a:rPr lang="en-US" sz="3200" baseline="30000" dirty="0">
                <a:solidFill>
                  <a:srgbClr val="0070C0"/>
                </a:solidFill>
              </a:rPr>
              <a:t>-6 </a:t>
            </a:r>
            <a:r>
              <a:rPr lang="en-US" sz="3200" dirty="0" smtClean="0">
                <a:solidFill>
                  <a:srgbClr val="0070C0"/>
                </a:solidFill>
              </a:rPr>
              <a:t>eV </a:t>
            </a:r>
            <a:r>
              <a:rPr lang="en-US" sz="3200" dirty="0" smtClean="0">
                <a:solidFill>
                  <a:srgbClr val="FF0000"/>
                </a:solidFill>
              </a:rPr>
              <a:t>(20 </a:t>
            </a:r>
            <a:r>
              <a:rPr lang="en-US" sz="3200" dirty="0">
                <a:solidFill>
                  <a:srgbClr val="FF0000"/>
                </a:solidFill>
              </a:rPr>
              <a:t>± </a:t>
            </a:r>
            <a:r>
              <a:rPr lang="en-US" sz="3200" dirty="0" smtClean="0">
                <a:solidFill>
                  <a:srgbClr val="FF0000"/>
                </a:solidFill>
              </a:rPr>
              <a:t>10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baseline="30000" dirty="0">
                <a:solidFill>
                  <a:srgbClr val="FF0000"/>
                </a:solidFill>
              </a:rPr>
              <a:t>.884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  pushing </a:t>
            </a:r>
            <a:r>
              <a:rPr lang="en-US" sz="3200" dirty="0">
                <a:solidFill>
                  <a:srgbClr val="0070C0"/>
                </a:solidFill>
              </a:rPr>
              <a:t>m</a:t>
            </a:r>
            <a:r>
              <a:rPr lang="en-US" sz="3200" baseline="-25000" dirty="0">
                <a:solidFill>
                  <a:srgbClr val="0070C0"/>
                </a:solidFill>
              </a:rPr>
              <a:t>a </a:t>
            </a:r>
            <a:r>
              <a:rPr lang="en-US" sz="3200" dirty="0" smtClean="0"/>
              <a:t>quite close to the </a:t>
            </a:r>
            <a:r>
              <a:rPr lang="en-US" sz="3200" dirty="0" smtClean="0">
                <a:solidFill>
                  <a:srgbClr val="00B050"/>
                </a:solidFill>
              </a:rPr>
              <a:t>astrophysical upper bound!</a:t>
            </a:r>
          </a:p>
          <a:p>
            <a:r>
              <a:rPr lang="en-US" sz="3200" dirty="0" smtClean="0"/>
              <a:t>A recent estimate of </a:t>
            </a:r>
            <a:r>
              <a:rPr lang="en-US" sz="3200" dirty="0" smtClean="0">
                <a:solidFill>
                  <a:srgbClr val="7030A0"/>
                </a:solidFill>
              </a:rPr>
              <a:t>Ballesteros et al </a:t>
            </a:r>
            <a:r>
              <a:rPr lang="en-US" sz="3200" dirty="0" smtClean="0"/>
              <a:t>gives a narrower range</a:t>
            </a:r>
          </a:p>
          <a:p>
            <a:pPr marL="0" indent="0">
              <a:buNone/>
            </a:pPr>
            <a:r>
              <a:rPr lang="en-US" sz="3200" dirty="0" smtClean="0"/>
              <a:t>                         </a:t>
            </a:r>
            <a:r>
              <a:rPr lang="en-US" sz="3200" dirty="0" smtClean="0">
                <a:solidFill>
                  <a:srgbClr val="0070C0"/>
                </a:solidFill>
              </a:rPr>
              <a:t>50 </a:t>
            </a:r>
            <a:r>
              <a:rPr lang="el-GR" sz="3200" dirty="0" smtClean="0">
                <a:solidFill>
                  <a:srgbClr val="0070C0"/>
                </a:solidFill>
              </a:rPr>
              <a:t>μ</a:t>
            </a:r>
            <a:r>
              <a:rPr lang="en-US" sz="3200" dirty="0" smtClean="0">
                <a:solidFill>
                  <a:srgbClr val="0070C0"/>
                </a:solidFill>
              </a:rPr>
              <a:t>eV &lt; </a:t>
            </a:r>
            <a:r>
              <a:rPr lang="en-US" sz="3200" dirty="0">
                <a:solidFill>
                  <a:srgbClr val="0070C0"/>
                </a:solidFill>
              </a:rPr>
              <a:t> m</a:t>
            </a:r>
            <a:r>
              <a:rPr lang="en-US" sz="3200" baseline="-25000" dirty="0">
                <a:solidFill>
                  <a:srgbClr val="0070C0"/>
                </a:solidFill>
              </a:rPr>
              <a:t>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&lt; 200 </a:t>
            </a:r>
            <a:r>
              <a:rPr lang="el-GR" sz="3200" dirty="0">
                <a:solidFill>
                  <a:srgbClr val="0070C0"/>
                </a:solidFill>
              </a:rPr>
              <a:t>μ</a:t>
            </a:r>
            <a:r>
              <a:rPr lang="en-US" sz="3200" dirty="0">
                <a:solidFill>
                  <a:srgbClr val="0070C0"/>
                </a:solidFill>
              </a:rPr>
              <a:t>eV </a:t>
            </a:r>
          </a:p>
          <a:p>
            <a:pPr marL="0" indent="0">
              <a:buNone/>
            </a:pPr>
            <a:endParaRPr lang="en-US" sz="32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2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8024" y="-368550"/>
            <a:ext cx="10786973" cy="127958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Looking for Invisible </a:t>
            </a:r>
            <a:r>
              <a:rPr lang="en-US" dirty="0" err="1">
                <a:solidFill>
                  <a:srgbClr val="0070C0"/>
                </a:solidFill>
              </a:rPr>
              <a:t>Axions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9343" y="569343"/>
            <a:ext cx="10472469" cy="6331789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here are many searches underway for </a:t>
            </a:r>
            <a:r>
              <a:rPr lang="en-US" sz="3200" dirty="0">
                <a:solidFill>
                  <a:srgbClr val="00B0F0"/>
                </a:solidFill>
              </a:rPr>
              <a:t>invisible </a:t>
            </a:r>
            <a:r>
              <a:rPr lang="en-US" sz="3200" dirty="0" err="1" smtClean="0">
                <a:solidFill>
                  <a:srgbClr val="00B0F0"/>
                </a:solidFill>
              </a:rPr>
              <a:t>axions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and I’ll conclude by briefly discussing some of these experiments </a:t>
            </a:r>
          </a:p>
          <a:p>
            <a:r>
              <a:rPr lang="en-US" sz="3200" dirty="0" smtClean="0"/>
              <a:t>A number of experiments use </a:t>
            </a:r>
            <a:r>
              <a:rPr lang="en-US" sz="3200" dirty="0" err="1" smtClean="0">
                <a:solidFill>
                  <a:srgbClr val="7030A0"/>
                </a:solidFill>
              </a:rPr>
              <a:t>Sikivie’s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idea </a:t>
            </a:r>
            <a:r>
              <a:rPr lang="en-US" sz="3200" dirty="0"/>
              <a:t>of converting </a:t>
            </a:r>
            <a:r>
              <a:rPr lang="en-US" sz="3200" dirty="0" err="1">
                <a:solidFill>
                  <a:srgbClr val="FF0000"/>
                </a:solidFill>
              </a:rPr>
              <a:t>axions</a:t>
            </a:r>
            <a:r>
              <a:rPr lang="en-US" sz="3200" dirty="0"/>
              <a:t> into </a:t>
            </a:r>
            <a:r>
              <a:rPr lang="en-US" sz="3200" dirty="0" smtClean="0">
                <a:solidFill>
                  <a:srgbClr val="00B050"/>
                </a:solidFill>
              </a:rPr>
              <a:t>photons </a:t>
            </a:r>
            <a:r>
              <a:rPr lang="en-US" sz="3200" dirty="0"/>
              <a:t>by using a </a:t>
            </a:r>
            <a:r>
              <a:rPr lang="en-US" sz="3200" dirty="0">
                <a:solidFill>
                  <a:srgbClr val="00B050"/>
                </a:solidFill>
              </a:rPr>
              <a:t>B-field</a:t>
            </a:r>
            <a:r>
              <a:rPr lang="en-US" sz="3200" dirty="0"/>
              <a:t> in a </a:t>
            </a:r>
            <a:r>
              <a:rPr lang="en-US" sz="3200" dirty="0">
                <a:solidFill>
                  <a:srgbClr val="00B0F0"/>
                </a:solidFill>
              </a:rPr>
              <a:t>resonant </a:t>
            </a:r>
            <a:r>
              <a:rPr lang="en-US" sz="3200" dirty="0" smtClean="0">
                <a:solidFill>
                  <a:srgbClr val="00B0F0"/>
                </a:solidFill>
              </a:rPr>
              <a:t>cavity</a:t>
            </a:r>
          </a:p>
          <a:p>
            <a:r>
              <a:rPr lang="en-US" sz="3200" dirty="0" smtClean="0"/>
              <a:t>The key coupling </a:t>
            </a:r>
            <a:r>
              <a:rPr lang="en-US" sz="3200" dirty="0" err="1">
                <a:solidFill>
                  <a:srgbClr val="FF0000"/>
                </a:solidFill>
              </a:rPr>
              <a:t>g</a:t>
            </a:r>
            <a:r>
              <a:rPr lang="en-US" sz="3200" baseline="-25000" dirty="0" err="1">
                <a:solidFill>
                  <a:srgbClr val="FF0000"/>
                </a:solidFill>
              </a:rPr>
              <a:t>a</a:t>
            </a:r>
            <a:r>
              <a:rPr lang="el-GR" sz="3200" baseline="-25000" dirty="0">
                <a:solidFill>
                  <a:srgbClr val="FF0000"/>
                </a:solidFill>
              </a:rPr>
              <a:t>γγ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is inversely proportional to </a:t>
            </a:r>
            <a:r>
              <a:rPr lang="en-US" sz="3200" dirty="0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= </a:t>
            </a:r>
            <a:r>
              <a:rPr lang="en-US" sz="3200" dirty="0" err="1" smtClean="0">
                <a:solidFill>
                  <a:srgbClr val="FF0000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a</a:t>
            </a:r>
            <a:r>
              <a:rPr lang="el-GR" sz="3200" baseline="-25000" dirty="0" smtClean="0">
                <a:solidFill>
                  <a:srgbClr val="FF0000"/>
                </a:solidFill>
              </a:rPr>
              <a:t>γγ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cap="all" dirty="0" smtClean="0">
                <a:solidFill>
                  <a:srgbClr val="00B050"/>
                </a:solidFill>
              </a:rPr>
              <a:t> </a:t>
            </a:r>
            <a:r>
              <a:rPr lang="en-US" sz="3200" b="1" cap="all" dirty="0" smtClean="0">
                <a:solidFill>
                  <a:srgbClr val="00B0F0"/>
                </a:solidFill>
              </a:rPr>
              <a:t>E . B</a:t>
            </a:r>
          </a:p>
          <a:p>
            <a:pPr marL="0" indent="0">
              <a:buNone/>
            </a:pPr>
            <a:r>
              <a:rPr lang="en-US" sz="3200" b="1" cap="all" dirty="0" smtClean="0">
                <a:solidFill>
                  <a:srgbClr val="00B0F0"/>
                </a:solidFill>
              </a:rPr>
              <a:t>   </a:t>
            </a:r>
            <a:endParaRPr lang="en-US" sz="3200" b="1" cap="all" dirty="0">
              <a:solidFill>
                <a:srgbClr val="00B0F0"/>
              </a:solidFill>
            </a:endParaRPr>
          </a:p>
          <a:p>
            <a:r>
              <a:rPr lang="en-US" sz="3200" dirty="0" smtClean="0"/>
              <a:t>The longest running experiment is </a:t>
            </a:r>
            <a:r>
              <a:rPr lang="en-US" sz="3200" dirty="0" smtClean="0">
                <a:solidFill>
                  <a:srgbClr val="00B050"/>
                </a:solidFill>
              </a:rPr>
              <a:t>ADMX </a:t>
            </a:r>
            <a:r>
              <a:rPr lang="en-US" sz="3200" dirty="0" smtClean="0"/>
              <a:t>which</a:t>
            </a:r>
            <a:r>
              <a:rPr lang="en-US" sz="3200" dirty="0"/>
              <a:t> started at </a:t>
            </a:r>
            <a:r>
              <a:rPr lang="en-US" sz="3200" dirty="0">
                <a:solidFill>
                  <a:srgbClr val="0070C0"/>
                </a:solidFill>
              </a:rPr>
              <a:t>LLNL</a:t>
            </a:r>
            <a:r>
              <a:rPr lang="en-US" sz="3200" dirty="0"/>
              <a:t> </a:t>
            </a:r>
            <a:r>
              <a:rPr lang="en-US" sz="3200" dirty="0" smtClean="0"/>
              <a:t>over a decade ago, but </a:t>
            </a:r>
            <a:r>
              <a:rPr lang="en-US" sz="3200" dirty="0"/>
              <a:t>now has moved to the </a:t>
            </a:r>
            <a:r>
              <a:rPr lang="en-US" sz="3200" dirty="0">
                <a:solidFill>
                  <a:srgbClr val="0070C0"/>
                </a:solidFill>
              </a:rPr>
              <a:t>Univ. Washington 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It probes the parameter space that would allow </a:t>
            </a:r>
            <a:r>
              <a:rPr lang="en-US" sz="3200" dirty="0" smtClean="0">
                <a:solidFill>
                  <a:srgbClr val="00B0F0"/>
                </a:solidFill>
              </a:rPr>
              <a:t>invisible </a:t>
            </a:r>
            <a:r>
              <a:rPr lang="en-US" sz="3200" dirty="0" err="1" smtClean="0">
                <a:solidFill>
                  <a:srgbClr val="00B0F0"/>
                </a:solidFill>
              </a:rPr>
              <a:t>axions</a:t>
            </a:r>
            <a:r>
              <a:rPr lang="en-US" sz="3200" dirty="0" smtClean="0"/>
              <a:t> to be the </a:t>
            </a:r>
            <a:r>
              <a:rPr lang="en-US" sz="3200" dirty="0" smtClean="0">
                <a:solidFill>
                  <a:srgbClr val="0070C0"/>
                </a:solidFill>
              </a:rPr>
              <a:t>dark matter</a:t>
            </a:r>
            <a:r>
              <a:rPr lang="en-US" sz="3200" dirty="0" smtClean="0"/>
              <a:t> in the Universe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ej.iop.org/images/1475-7516/2003/04/003/Full/img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70" y="3193970"/>
            <a:ext cx="2581274" cy="10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90009"/>
              </p:ext>
            </p:extLst>
          </p:nvPr>
        </p:nvGraphicFramePr>
        <p:xfrm>
          <a:off x="929435" y="3067883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4" imgW="1600200" imgH="457200" progId="Equation.3">
                  <p:embed/>
                </p:oleObj>
              </mc:Choice>
              <mc:Fallback>
                <p:oleObj name="Equation" r:id="rId4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435" y="3067883"/>
                        <a:ext cx="381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7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1924"/>
            <a:ext cx="11944350" cy="6696075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Schematically </a:t>
            </a:r>
            <a:r>
              <a:rPr lang="en-US" sz="12800" dirty="0">
                <a:solidFill>
                  <a:srgbClr val="00B050"/>
                </a:solidFill>
              </a:rPr>
              <a:t>ADMX</a:t>
            </a:r>
            <a:r>
              <a:rPr lang="en-US" sz="12800" dirty="0"/>
              <a:t> </a:t>
            </a:r>
            <a:r>
              <a:rPr lang="en-US" sz="12800" dirty="0" smtClean="0"/>
              <a:t>looks like the Figure below, a large volume cavity in a strong magnetic field</a:t>
            </a:r>
            <a:endParaRPr lang="en-US" sz="12800" dirty="0"/>
          </a:p>
          <a:p>
            <a:r>
              <a:rPr lang="en-US" sz="12800" dirty="0" smtClean="0"/>
              <a:t>For </a:t>
            </a:r>
            <a:r>
              <a:rPr lang="en-US" sz="12800" dirty="0">
                <a:solidFill>
                  <a:srgbClr val="0070C0"/>
                </a:solidFill>
              </a:rPr>
              <a:t>m</a:t>
            </a:r>
            <a:r>
              <a:rPr lang="en-US" sz="12800" baseline="-25000" dirty="0">
                <a:solidFill>
                  <a:srgbClr val="0070C0"/>
                </a:solidFill>
              </a:rPr>
              <a:t>a</a:t>
            </a:r>
            <a:r>
              <a:rPr lang="en-US" sz="12800" dirty="0">
                <a:solidFill>
                  <a:srgbClr val="0070C0"/>
                </a:solidFill>
              </a:rPr>
              <a:t> </a:t>
            </a:r>
            <a:r>
              <a:rPr lang="en-US" sz="128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≈</a:t>
            </a:r>
            <a:r>
              <a:rPr lang="en-US" sz="12800" dirty="0">
                <a:solidFill>
                  <a:srgbClr val="0070C0"/>
                </a:solidFill>
                <a:sym typeface="Symbol" pitchFamily="18" charset="2"/>
              </a:rPr>
              <a:t> 10 </a:t>
            </a:r>
            <a:r>
              <a:rPr lang="en-US" sz="12800" baseline="30000" dirty="0">
                <a:solidFill>
                  <a:srgbClr val="0070C0"/>
                </a:solidFill>
              </a:rPr>
              <a:t> </a:t>
            </a:r>
            <a:r>
              <a:rPr lang="el-GR" sz="12800" dirty="0">
                <a:solidFill>
                  <a:srgbClr val="0070C0"/>
                </a:solidFill>
              </a:rPr>
              <a:t>μ</a:t>
            </a:r>
            <a:r>
              <a:rPr lang="en-US" sz="12800" dirty="0">
                <a:solidFill>
                  <a:srgbClr val="0070C0"/>
                </a:solidFill>
              </a:rPr>
              <a:t>eV  </a:t>
            </a:r>
            <a:r>
              <a:rPr lang="en-US" sz="12800" dirty="0"/>
              <a:t>the </a:t>
            </a:r>
            <a:r>
              <a:rPr lang="en-US" sz="12800" dirty="0" smtClean="0"/>
              <a:t> </a:t>
            </a:r>
            <a:r>
              <a:rPr lang="en-US" sz="12800" dirty="0" smtClean="0">
                <a:solidFill>
                  <a:srgbClr val="0070C0"/>
                </a:solidFill>
              </a:rPr>
              <a:t>photon frequency </a:t>
            </a:r>
            <a:r>
              <a:rPr lang="en-US" sz="12800" dirty="0" smtClean="0"/>
              <a:t>which </a:t>
            </a:r>
            <a:r>
              <a:rPr lang="en-US" sz="12800" dirty="0">
                <a:solidFill>
                  <a:srgbClr val="00B050"/>
                </a:solidFill>
              </a:rPr>
              <a:t>ADMX</a:t>
            </a:r>
            <a:r>
              <a:rPr lang="en-US" sz="12800" dirty="0"/>
              <a:t> </a:t>
            </a:r>
            <a:r>
              <a:rPr lang="en-US" sz="12800" dirty="0" smtClean="0"/>
              <a:t>must detect </a:t>
            </a:r>
            <a:r>
              <a:rPr lang="en-US" sz="12800" dirty="0"/>
              <a:t>is in the </a:t>
            </a:r>
            <a:r>
              <a:rPr lang="en-US" sz="12800" dirty="0">
                <a:solidFill>
                  <a:srgbClr val="0070C0"/>
                </a:solidFill>
              </a:rPr>
              <a:t>GHz </a:t>
            </a:r>
            <a:r>
              <a:rPr lang="en-US" sz="12800" dirty="0" smtClean="0">
                <a:solidFill>
                  <a:srgbClr val="0070C0"/>
                </a:solidFill>
              </a:rPr>
              <a:t>range</a:t>
            </a:r>
            <a:endParaRPr lang="en-US" sz="1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800" dirty="0" smtClean="0"/>
              <a:t>                                                       The </a:t>
            </a:r>
            <a:r>
              <a:rPr lang="en-US" sz="12800" dirty="0">
                <a:solidFill>
                  <a:srgbClr val="00B050"/>
                </a:solidFill>
              </a:rPr>
              <a:t>ADMX </a:t>
            </a:r>
            <a:r>
              <a:rPr lang="en-US" sz="12800" dirty="0"/>
              <a:t>experiment so far has </a:t>
            </a:r>
            <a:endParaRPr lang="en-US" sz="12800" dirty="0" smtClean="0"/>
          </a:p>
          <a:p>
            <a:pPr marL="0" indent="0">
              <a:buNone/>
            </a:pPr>
            <a:r>
              <a:rPr lang="en-US" sz="12800" dirty="0"/>
              <a:t> </a:t>
            </a:r>
            <a:r>
              <a:rPr lang="en-US" sz="12800" dirty="0" smtClean="0"/>
              <a:t>                                                      explored the </a:t>
            </a:r>
            <a:r>
              <a:rPr lang="en-US" sz="12800" dirty="0" err="1" smtClean="0"/>
              <a:t>axion</a:t>
            </a:r>
            <a:r>
              <a:rPr lang="en-US" sz="12800" dirty="0" smtClean="0"/>
              <a:t> </a:t>
            </a:r>
            <a:r>
              <a:rPr lang="en-US" sz="12800" dirty="0"/>
              <a:t>mass </a:t>
            </a:r>
            <a:r>
              <a:rPr lang="en-US" sz="12800" dirty="0" smtClean="0"/>
              <a:t>range</a:t>
            </a:r>
          </a:p>
          <a:p>
            <a:pPr marL="0" indent="0">
              <a:buNone/>
            </a:pPr>
            <a:endParaRPr lang="en-US" sz="12800" dirty="0"/>
          </a:p>
          <a:p>
            <a:pPr marL="0" indent="0">
              <a:buNone/>
            </a:pPr>
            <a:r>
              <a:rPr lang="en-US" sz="12800" dirty="0" smtClean="0">
                <a:solidFill>
                  <a:srgbClr val="0070C0"/>
                </a:solidFill>
              </a:rPr>
              <a:t>                                                                1.9 </a:t>
            </a:r>
            <a:r>
              <a:rPr lang="el-GR" sz="12800" dirty="0">
                <a:solidFill>
                  <a:srgbClr val="0070C0"/>
                </a:solidFill>
              </a:rPr>
              <a:t>μ</a:t>
            </a:r>
            <a:r>
              <a:rPr lang="en-US" sz="12800" dirty="0">
                <a:solidFill>
                  <a:srgbClr val="0070C0"/>
                </a:solidFill>
              </a:rPr>
              <a:t>eV &lt; m</a:t>
            </a:r>
            <a:r>
              <a:rPr lang="en-US" sz="12800" baseline="-25000" dirty="0">
                <a:solidFill>
                  <a:srgbClr val="0070C0"/>
                </a:solidFill>
              </a:rPr>
              <a:t>a </a:t>
            </a:r>
            <a:r>
              <a:rPr lang="en-US" sz="12800" dirty="0">
                <a:solidFill>
                  <a:srgbClr val="0070C0"/>
                </a:solidFill>
              </a:rPr>
              <a:t>&lt; 3.3 </a:t>
            </a:r>
            <a:r>
              <a:rPr lang="el-GR" sz="12800" dirty="0">
                <a:solidFill>
                  <a:srgbClr val="0070C0"/>
                </a:solidFill>
              </a:rPr>
              <a:t>μ</a:t>
            </a:r>
            <a:r>
              <a:rPr lang="en-US" sz="12800" dirty="0" smtClean="0">
                <a:solidFill>
                  <a:srgbClr val="0070C0"/>
                </a:solidFill>
              </a:rPr>
              <a:t>eV</a:t>
            </a:r>
          </a:p>
          <a:p>
            <a:pPr marL="0" indent="0">
              <a:buNone/>
            </a:pPr>
            <a:endParaRPr lang="en-US" sz="1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800" dirty="0" smtClean="0"/>
              <a:t>                                                      at </a:t>
            </a:r>
            <a:r>
              <a:rPr lang="en-US" sz="12800" dirty="0"/>
              <a:t>an </a:t>
            </a:r>
            <a:r>
              <a:rPr lang="en-US" sz="12800" dirty="0" smtClean="0"/>
              <a:t>appropriate </a:t>
            </a:r>
            <a:r>
              <a:rPr lang="en-US" sz="12800" dirty="0"/>
              <a:t>strength </a:t>
            </a:r>
            <a:r>
              <a:rPr lang="en-US" sz="12800" dirty="0" err="1">
                <a:solidFill>
                  <a:srgbClr val="FF0000"/>
                </a:solidFill>
                <a:cs typeface="Arial" charset="0"/>
              </a:rPr>
              <a:t>g</a:t>
            </a:r>
            <a:r>
              <a:rPr lang="en-US" sz="12800" baseline="-25000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l-GR" sz="12800" baseline="-25000" dirty="0">
                <a:solidFill>
                  <a:srgbClr val="FF0000"/>
                </a:solidFill>
                <a:cs typeface="Arial" charset="0"/>
              </a:rPr>
              <a:t>γγ</a:t>
            </a:r>
            <a:r>
              <a:rPr lang="en-US" sz="128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2800" dirty="0">
                <a:cs typeface="Arial" charset="0"/>
              </a:rPr>
              <a:t>for </a:t>
            </a:r>
            <a:r>
              <a:rPr lang="en-US" sz="12800" dirty="0" err="1">
                <a:cs typeface="Arial" charset="0"/>
              </a:rPr>
              <a:t>axions</a:t>
            </a:r>
            <a:r>
              <a:rPr lang="en-US" sz="12800" dirty="0"/>
              <a:t> </a:t>
            </a:r>
            <a:endParaRPr lang="en-US" sz="12800" dirty="0" smtClean="0"/>
          </a:p>
          <a:p>
            <a:pPr marL="0" indent="0">
              <a:buNone/>
            </a:pPr>
            <a:r>
              <a:rPr lang="en-US" sz="12800" dirty="0"/>
              <a:t> </a:t>
            </a:r>
            <a:r>
              <a:rPr lang="en-US" sz="12800" dirty="0" smtClean="0"/>
              <a:t>                                                     to </a:t>
            </a:r>
            <a:r>
              <a:rPr lang="en-US" sz="12800" dirty="0"/>
              <a:t>be the dark </a:t>
            </a:r>
            <a:r>
              <a:rPr lang="en-US" sz="12800" dirty="0" smtClean="0"/>
              <a:t>matter in the </a:t>
            </a:r>
            <a:r>
              <a:rPr lang="en-US" sz="12800" dirty="0" err="1" smtClean="0"/>
              <a:t>Univers</a:t>
            </a:r>
            <a:endParaRPr lang="en-US" sz="12800" dirty="0" smtClean="0"/>
          </a:p>
          <a:p>
            <a:endParaRPr lang="en-US" sz="12800" dirty="0" smtClean="0">
              <a:solidFill>
                <a:srgbClr val="00B050"/>
              </a:solidFill>
            </a:endParaRPr>
          </a:p>
          <a:p>
            <a:endParaRPr lang="en-US" sz="12800" dirty="0" smtClean="0">
              <a:solidFill>
                <a:srgbClr val="00B050"/>
              </a:solidFill>
            </a:endParaRPr>
          </a:p>
          <a:p>
            <a:endParaRPr lang="en-US" sz="12800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3" y="1824612"/>
            <a:ext cx="4370554" cy="48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5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1" y="1072844"/>
            <a:ext cx="9848242" cy="5785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103" y="0"/>
            <a:ext cx="9378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second generation experiment  </a:t>
            </a:r>
            <a:r>
              <a:rPr lang="en-US" sz="3200" dirty="0">
                <a:solidFill>
                  <a:srgbClr val="00B050"/>
                </a:solidFill>
              </a:rPr>
              <a:t>ADMX Gen2 </a:t>
            </a:r>
            <a:r>
              <a:rPr lang="en-US" sz="3200" dirty="0"/>
              <a:t>is now running hoping to search for </a:t>
            </a:r>
            <a:r>
              <a:rPr lang="en-US" sz="3200" dirty="0" err="1"/>
              <a:t>axions</a:t>
            </a:r>
            <a:r>
              <a:rPr lang="en-US" sz="3200" dirty="0"/>
              <a:t> with mass up to </a:t>
            </a:r>
            <a:r>
              <a:rPr lang="en-US" sz="3200" dirty="0">
                <a:solidFill>
                  <a:srgbClr val="0070C0"/>
                </a:solidFill>
              </a:rPr>
              <a:t>m</a:t>
            </a:r>
            <a:r>
              <a:rPr lang="en-US" sz="3200" baseline="-25000" dirty="0">
                <a:solidFill>
                  <a:srgbClr val="0070C0"/>
                </a:solidFill>
              </a:rPr>
              <a:t>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= </a:t>
            </a:r>
            <a:r>
              <a:rPr lang="en-US" sz="3200" dirty="0">
                <a:solidFill>
                  <a:srgbClr val="0070C0"/>
                </a:solidFill>
                <a:sym typeface="Symbol" pitchFamily="18" charset="2"/>
              </a:rPr>
              <a:t>40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μeV</a:t>
            </a:r>
            <a:r>
              <a:rPr lang="en-US" sz="3200" dirty="0">
                <a:solidFill>
                  <a:srgbClr val="0070C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1852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7" y="1318537"/>
            <a:ext cx="8990253" cy="49683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690225" cy="175577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Another </a:t>
            </a:r>
            <a:r>
              <a:rPr lang="en-US" sz="3200" dirty="0" err="1"/>
              <a:t>Haloscope</a:t>
            </a:r>
            <a:r>
              <a:rPr lang="en-US" sz="3200" dirty="0"/>
              <a:t> has reported results recently, for larger </a:t>
            </a:r>
            <a:r>
              <a:rPr lang="en-US" sz="3200" dirty="0" err="1"/>
              <a:t>axion</a:t>
            </a:r>
            <a:r>
              <a:rPr lang="en-US" sz="3200" dirty="0"/>
              <a:t> masses </a:t>
            </a:r>
            <a:r>
              <a:rPr lang="en-US" sz="3200" dirty="0">
                <a:solidFill>
                  <a:srgbClr val="0070C0"/>
                </a:solidFill>
              </a:rPr>
              <a:t>23.5 </a:t>
            </a:r>
            <a:r>
              <a:rPr lang="el-GR" sz="3200" dirty="0">
                <a:solidFill>
                  <a:srgbClr val="0070C0"/>
                </a:solidFill>
              </a:rPr>
              <a:t>μ</a:t>
            </a:r>
            <a:r>
              <a:rPr lang="en-US" sz="3200" dirty="0">
                <a:solidFill>
                  <a:srgbClr val="0070C0"/>
                </a:solidFill>
              </a:rPr>
              <a:t>eV &lt; m</a:t>
            </a:r>
            <a:r>
              <a:rPr lang="en-US" sz="3200" baseline="-25000" dirty="0">
                <a:solidFill>
                  <a:srgbClr val="0070C0"/>
                </a:solidFill>
              </a:rPr>
              <a:t>a </a:t>
            </a:r>
            <a:r>
              <a:rPr lang="en-US" sz="3200" dirty="0">
                <a:solidFill>
                  <a:srgbClr val="0070C0"/>
                </a:solidFill>
              </a:rPr>
              <a:t>&lt; 24 </a:t>
            </a:r>
            <a:r>
              <a:rPr lang="el-GR" sz="3200" dirty="0">
                <a:solidFill>
                  <a:srgbClr val="0070C0"/>
                </a:solidFill>
              </a:rPr>
              <a:t>μ</a:t>
            </a:r>
            <a:r>
              <a:rPr lang="en-US" sz="3200" dirty="0">
                <a:solidFill>
                  <a:srgbClr val="0070C0"/>
                </a:solidFill>
              </a:rPr>
              <a:t>eV</a:t>
            </a:r>
            <a:r>
              <a:rPr lang="en-US" sz="3200" dirty="0"/>
              <a:t>, but not quite at the strength needed to detect </a:t>
            </a:r>
            <a:r>
              <a:rPr lang="en-US" sz="3200" dirty="0">
                <a:solidFill>
                  <a:srgbClr val="FF0000"/>
                </a:solidFill>
              </a:rPr>
              <a:t>KSVZ </a:t>
            </a:r>
            <a:r>
              <a:rPr lang="en-US" sz="3200" dirty="0" err="1">
                <a:solidFill>
                  <a:srgbClr val="FF0000"/>
                </a:solidFill>
              </a:rPr>
              <a:t>axions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 flipH="1">
            <a:off x="9338209" y="2905042"/>
            <a:ext cx="2702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Brubaker et al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33845" y="273628"/>
            <a:ext cx="10453255" cy="630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Since  </a:t>
            </a:r>
            <a:r>
              <a:rPr lang="en-US" altLang="en-US" dirty="0">
                <a:solidFill>
                  <a:schemeClr val="hlink"/>
                </a:solidFill>
                <a:latin typeface="+mn-lt"/>
              </a:rPr>
              <a:t>m</a:t>
            </a:r>
            <a:r>
              <a:rPr lang="en-US" altLang="en-US" baseline="-25000" dirty="0">
                <a:solidFill>
                  <a:schemeClr val="hlink"/>
                </a:solidFill>
                <a:latin typeface="+mn-lt"/>
              </a:rPr>
              <a:t>u</a:t>
            </a:r>
            <a:r>
              <a:rPr lang="en-US" altLang="en-US" dirty="0">
                <a:solidFill>
                  <a:schemeClr val="hlink"/>
                </a:solidFill>
                <a:latin typeface="+mn-lt"/>
              </a:rPr>
              <a:t>, m</a:t>
            </a:r>
            <a:r>
              <a:rPr lang="en-US" altLang="en-US" baseline="-25000" dirty="0">
                <a:solidFill>
                  <a:schemeClr val="hlink"/>
                </a:solidFill>
                <a:latin typeface="+mn-lt"/>
              </a:rPr>
              <a:t>d</a:t>
            </a:r>
            <a:r>
              <a:rPr lang="en-US" altLang="en-US" dirty="0">
                <a:solidFill>
                  <a:schemeClr val="hlink"/>
                </a:solidFill>
                <a:latin typeface="+mn-lt"/>
              </a:rPr>
              <a:t> &lt;&lt; </a:t>
            </a:r>
            <a:r>
              <a:rPr lang="el-GR" altLang="en-US" dirty="0">
                <a:solidFill>
                  <a:schemeClr val="hlink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n-US" altLang="en-US" baseline="-25000" dirty="0">
                <a:solidFill>
                  <a:schemeClr val="hlink"/>
                </a:solidFill>
                <a:latin typeface="+mn-lt"/>
                <a:cs typeface="Arial" panose="020B0604020202020204" pitchFamily="34" charset="0"/>
              </a:rPr>
              <a:t>QCD</a:t>
            </a:r>
            <a:r>
              <a:rPr lang="en-US" altLang="en-US" dirty="0">
                <a:latin typeface="+mn-lt"/>
              </a:rPr>
              <a:t>,  for these </a:t>
            </a:r>
            <a:r>
              <a:rPr lang="en-US" altLang="en-US" dirty="0" smtClean="0">
                <a:latin typeface="+mn-lt"/>
              </a:rPr>
              <a:t>quarks the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altLang="en-US" baseline="-25000" dirty="0">
                <a:solidFill>
                  <a:srgbClr val="0070C0"/>
                </a:solidFill>
                <a:latin typeface="+mn-lt"/>
              </a:rPr>
              <a:t>f </a:t>
            </a:r>
            <a:r>
              <a:rPr lang="en-US" altLang="en-US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 0 </a:t>
            </a:r>
            <a:r>
              <a:rPr lang="en-US" altLang="en-US" dirty="0">
                <a:latin typeface="+mn-lt"/>
              </a:rPr>
              <a:t>limit is sensible. Thus </a:t>
            </a:r>
            <a:r>
              <a:rPr lang="en-US" altLang="en-US" dirty="0" smtClean="0">
                <a:latin typeface="+mn-lt"/>
              </a:rPr>
              <a:t>one expect </a:t>
            </a:r>
            <a:r>
              <a:rPr lang="en-US" altLang="en-US" dirty="0">
                <a:latin typeface="+mn-lt"/>
              </a:rPr>
              <a:t>strong interactions to be </a:t>
            </a:r>
            <a:r>
              <a:rPr lang="en-US" altLang="en-US" dirty="0">
                <a:solidFill>
                  <a:srgbClr val="002060"/>
                </a:solidFill>
                <a:latin typeface="+mn-lt"/>
              </a:rPr>
              <a:t>approximately</a:t>
            </a:r>
            <a:r>
              <a:rPr lang="en-US" altLang="en-US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U</a:t>
            </a:r>
            <a:r>
              <a:rPr lang="en-US" altLang="en-US" baseline="-25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(2)</a:t>
            </a:r>
            <a:r>
              <a:rPr lang="en-US" altLang="en-US" baseline="-25000" dirty="0" err="1">
                <a:solidFill>
                  <a:srgbClr val="7030A0"/>
                </a:solidFill>
                <a:latin typeface="+mn-lt"/>
              </a:rPr>
              <a:t>V</a:t>
            </a:r>
            <a:r>
              <a:rPr lang="en-US" altLang="en-US" dirty="0" err="1">
                <a:solidFill>
                  <a:srgbClr val="7030A0"/>
                </a:solidFill>
                <a:latin typeface="+mn-lt"/>
              </a:rPr>
              <a:t>x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 U</a:t>
            </a:r>
            <a:r>
              <a:rPr lang="en-US" altLang="en-US" baseline="-25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(2)</a:t>
            </a:r>
            <a:r>
              <a:rPr lang="en-US" altLang="en-US" baseline="-25000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invariant.</a:t>
            </a:r>
          </a:p>
          <a:p>
            <a:r>
              <a:rPr lang="en-US" altLang="en-US" dirty="0" smtClean="0">
                <a:latin typeface="+mn-lt"/>
              </a:rPr>
              <a:t>Indeed, one knows experimentally</a:t>
            </a:r>
            <a:r>
              <a:rPr lang="en-US" altLang="en-US" sz="4800" dirty="0" smtClean="0"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that</a:t>
            </a:r>
            <a:endParaRPr lang="en-US" altLang="en-US" dirty="0">
              <a:latin typeface="+mn-lt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+mn-lt"/>
              </a:rPr>
              <a:t>    </a:t>
            </a:r>
            <a:r>
              <a:rPr lang="en-US" altLang="en-US" dirty="0" smtClean="0">
                <a:solidFill>
                  <a:srgbClr val="7030A0"/>
                </a:solidFill>
                <a:latin typeface="+mn-lt"/>
              </a:rPr>
              <a:t>      U(2)</a:t>
            </a:r>
            <a:r>
              <a:rPr lang="en-US" altLang="en-US" baseline="-25000" dirty="0" smtClean="0">
                <a:solidFill>
                  <a:srgbClr val="7030A0"/>
                </a:solidFill>
                <a:latin typeface="+mn-lt"/>
              </a:rPr>
              <a:t>V</a:t>
            </a:r>
            <a:r>
              <a:rPr lang="en-US" altLang="en-US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= SU(2)</a:t>
            </a:r>
            <a:r>
              <a:rPr lang="en-US" altLang="en-US" baseline="-25000" dirty="0">
                <a:solidFill>
                  <a:srgbClr val="7030A0"/>
                </a:solidFill>
                <a:latin typeface="+mn-lt"/>
              </a:rPr>
              <a:t>V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 x </a:t>
            </a:r>
            <a:r>
              <a:rPr lang="en-US" altLang="en-US" dirty="0" smtClean="0">
                <a:solidFill>
                  <a:srgbClr val="7030A0"/>
                </a:solidFill>
                <a:latin typeface="+mn-lt"/>
              </a:rPr>
              <a:t>U(1)</a:t>
            </a:r>
            <a:r>
              <a:rPr lang="en-US" altLang="en-US" baseline="-25000" dirty="0" smtClean="0">
                <a:solidFill>
                  <a:srgbClr val="7030A0"/>
                </a:solidFill>
                <a:latin typeface="+mn-lt"/>
              </a:rPr>
              <a:t>V </a:t>
            </a:r>
            <a:r>
              <a:rPr lang="en-US" altLang="en-US" dirty="0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≡ 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sospin 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x Baryon #</a:t>
            </a:r>
          </a:p>
          <a:p>
            <a:pPr>
              <a:buFontTx/>
              <a:buNone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   is a good approximate symmetry of nature</a:t>
            </a:r>
          </a:p>
          <a:p>
            <a:pPr>
              <a:buFontTx/>
              <a:buNone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   </a:t>
            </a:r>
            <a:r>
              <a:rPr lang="en-US" altLang="en-US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+mn-lt"/>
                <a:cs typeface="Arial" panose="020B0604020202020204" pitchFamily="34" charset="0"/>
              </a:rPr>
              <a:t> (p, n) and (</a:t>
            </a:r>
            <a:r>
              <a:rPr lang="en-US" altLang="en-US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baseline="300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altLang="en-US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, °)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multiplets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in spectrum</a:t>
            </a:r>
          </a:p>
          <a:p>
            <a:r>
              <a:rPr lang="en-US" altLang="en-US" dirty="0">
                <a:latin typeface="+mn-lt"/>
              </a:rPr>
              <a:t>For </a:t>
            </a:r>
            <a:r>
              <a:rPr lang="en-US" altLang="en-US" dirty="0">
                <a:solidFill>
                  <a:srgbClr val="008000"/>
                </a:solidFill>
                <a:latin typeface="+mn-lt"/>
              </a:rPr>
              <a:t>axial symmetries</a:t>
            </a:r>
            <a:r>
              <a:rPr lang="en-US" altLang="en-US" dirty="0">
                <a:latin typeface="+mn-lt"/>
              </a:rPr>
              <a:t>, however, things are </a:t>
            </a:r>
            <a:r>
              <a:rPr lang="en-US" altLang="en-US" dirty="0">
                <a:solidFill>
                  <a:srgbClr val="008000"/>
                </a:solidFill>
                <a:latin typeface="+mn-lt"/>
              </a:rPr>
              <a:t>different</a:t>
            </a:r>
            <a:r>
              <a:rPr lang="en-US" altLang="en-US" dirty="0">
                <a:latin typeface="+mn-lt"/>
              </a:rPr>
              <a:t>. Dynamically, </a:t>
            </a:r>
            <a:r>
              <a:rPr lang="en-US" altLang="en-US" dirty="0">
                <a:solidFill>
                  <a:srgbClr val="009900"/>
                </a:solidFill>
                <a:latin typeface="+mn-lt"/>
              </a:rPr>
              <a:t>quark condensates</a:t>
            </a:r>
          </a:p>
          <a:p>
            <a:pPr>
              <a:buFontTx/>
              <a:buNone/>
            </a:pPr>
            <a:r>
              <a:rPr lang="en-US" altLang="en-US" dirty="0">
                <a:latin typeface="+mn-lt"/>
              </a:rPr>
              <a:t>    </a:t>
            </a:r>
            <a:r>
              <a:rPr lang="en-US" altLang="en-US" dirty="0" smtClean="0">
                <a:latin typeface="+mn-lt"/>
              </a:rPr>
              <a:t>form </a:t>
            </a:r>
            <a:r>
              <a:rPr lang="en-US" altLang="en-US" dirty="0">
                <a:latin typeface="+mn-lt"/>
              </a:rPr>
              <a:t>and </a:t>
            </a:r>
            <a:r>
              <a:rPr lang="en-US" altLang="en-US" dirty="0">
                <a:solidFill>
                  <a:srgbClr val="008000"/>
                </a:solidFill>
                <a:latin typeface="+mn-lt"/>
              </a:rPr>
              <a:t>break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U(2)</a:t>
            </a:r>
            <a:r>
              <a:rPr lang="en-US" altLang="en-US" baseline="-25000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rgbClr val="008000"/>
                </a:solidFill>
                <a:latin typeface="+mn-lt"/>
              </a:rPr>
              <a:t>down</a:t>
            </a:r>
            <a:r>
              <a:rPr lang="en-US" altLang="en-US" dirty="0">
                <a:latin typeface="+mn-lt"/>
              </a:rPr>
              <a:t> spontaneously </a:t>
            </a:r>
            <a:r>
              <a:rPr lang="en-US" altLang="en-US" dirty="0" smtClean="0">
                <a:latin typeface="+mn-lt"/>
              </a:rPr>
              <a:t>and, as a result,</a:t>
            </a: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 there are </a:t>
            </a:r>
            <a:r>
              <a:rPr lang="en-US" altLang="en-US" dirty="0">
                <a:solidFill>
                  <a:srgbClr val="008000"/>
                </a:solidFill>
                <a:latin typeface="+mn-lt"/>
                <a:sym typeface="Symbol" panose="05050102010706020507" pitchFamily="18" charset="2"/>
              </a:rPr>
              <a:t>no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 mixed parity </a:t>
            </a:r>
            <a:r>
              <a:rPr lang="en-US" altLang="en-US" dirty="0" err="1">
                <a:solidFill>
                  <a:srgbClr val="008000"/>
                </a:solidFill>
                <a:latin typeface="+mn-lt"/>
                <a:sym typeface="Symbol" panose="05050102010706020507" pitchFamily="18" charset="2"/>
              </a:rPr>
              <a:t>multiplets</a:t>
            </a:r>
            <a:endParaRPr lang="en-US" altLang="en-US" dirty="0">
              <a:solidFill>
                <a:srgbClr val="008000"/>
              </a:solidFill>
              <a:latin typeface="+mn-lt"/>
              <a:sym typeface="Symbol" panose="05050102010706020507" pitchFamily="18" charset="2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82592"/>
              </p:ext>
            </p:extLst>
          </p:nvPr>
        </p:nvGraphicFramePr>
        <p:xfrm>
          <a:off x="6587753" y="5008626"/>
          <a:ext cx="320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3" imgW="1117440" imgH="203040" progId="Equation.3">
                  <p:embed/>
                </p:oleObj>
              </mc:Choice>
              <mc:Fallback>
                <p:oleObj name="Equation" r:id="rId3" imgW="1117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753" y="5008626"/>
                        <a:ext cx="3200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88" y="1874275"/>
            <a:ext cx="8456177" cy="5302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313" y="0"/>
            <a:ext cx="9783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Currently a large effort is underway in Korea in the </a:t>
            </a:r>
            <a:r>
              <a:rPr lang="en-US" sz="2800" dirty="0">
                <a:solidFill>
                  <a:srgbClr val="00B050"/>
                </a:solidFill>
              </a:rPr>
              <a:t>Center for </a:t>
            </a:r>
            <a:r>
              <a:rPr lang="en-US" sz="2800" dirty="0" err="1">
                <a:solidFill>
                  <a:srgbClr val="00B050"/>
                </a:solidFill>
              </a:rPr>
              <a:t>Axion</a:t>
            </a:r>
            <a:r>
              <a:rPr lang="en-US" sz="2800" dirty="0">
                <a:solidFill>
                  <a:srgbClr val="00B050"/>
                </a:solidFill>
              </a:rPr>
              <a:t> and Precision Physics Research (CAPP)</a:t>
            </a:r>
            <a:r>
              <a:rPr lang="en-US" sz="2800" dirty="0"/>
              <a:t> to mount a series of experiments to detect dark matter </a:t>
            </a:r>
            <a:r>
              <a:rPr lang="en-US" sz="2800" dirty="0" err="1"/>
              <a:t>axions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Figure shows area in  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baseline="-25000" dirty="0" err="1">
                <a:solidFill>
                  <a:srgbClr val="FF0000"/>
                </a:solidFill>
              </a:rPr>
              <a:t>a</a:t>
            </a:r>
            <a:r>
              <a:rPr lang="el-GR" sz="2800" baseline="-25000" dirty="0">
                <a:solidFill>
                  <a:srgbClr val="FF0000"/>
                </a:solidFill>
              </a:rPr>
              <a:t>γγ</a:t>
            </a:r>
            <a:r>
              <a:rPr lang="en-US" sz="2800" baseline="-25000" dirty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- m</a:t>
            </a:r>
            <a:r>
              <a:rPr lang="en-US" sz="2800" baseline="-25000" dirty="0">
                <a:solidFill>
                  <a:srgbClr val="FF0000"/>
                </a:solidFill>
              </a:rPr>
              <a:t>a </a:t>
            </a:r>
            <a:r>
              <a:rPr lang="en-US" sz="2800" dirty="0"/>
              <a:t>plane expected to be </a:t>
            </a:r>
            <a:r>
              <a:rPr lang="en-US" sz="2800" dirty="0" smtClean="0"/>
              <a:t>accessible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7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9933"/>
            <a:ext cx="11701083" cy="6007030"/>
          </a:xfrm>
        </p:spPr>
        <p:txBody>
          <a:bodyPr/>
          <a:lstStyle/>
          <a:p>
            <a:r>
              <a:rPr lang="en-US" dirty="0" err="1" smtClean="0"/>
              <a:t>Haloscopes</a:t>
            </a:r>
            <a:r>
              <a:rPr lang="en-US" dirty="0" smtClean="0"/>
              <a:t> based on cavity resonators have difficulty probing </a:t>
            </a:r>
            <a:r>
              <a:rPr lang="en-US" dirty="0" err="1" smtClean="0"/>
              <a:t>axion</a:t>
            </a:r>
            <a:r>
              <a:rPr lang="en-US" dirty="0" smtClean="0"/>
              <a:t> masses above 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baseline="-25000" dirty="0">
                <a:solidFill>
                  <a:srgbClr val="0070C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≈ 40 </a:t>
            </a:r>
            <a:r>
              <a:rPr lang="el-GR" dirty="0" smtClean="0">
                <a:solidFill>
                  <a:srgbClr val="0070C0"/>
                </a:solidFill>
              </a:rPr>
              <a:t>μ</a:t>
            </a:r>
            <a:r>
              <a:rPr lang="en-US" dirty="0" smtClean="0">
                <a:solidFill>
                  <a:srgbClr val="0070C0"/>
                </a:solidFill>
              </a:rPr>
              <a:t>eV </a:t>
            </a:r>
            <a:r>
              <a:rPr lang="en-US" dirty="0" smtClean="0"/>
              <a:t>because the strength of the </a:t>
            </a:r>
            <a:r>
              <a:rPr lang="en-US" dirty="0" smtClean="0">
                <a:solidFill>
                  <a:srgbClr val="FF0000"/>
                </a:solidFill>
              </a:rPr>
              <a:t>signal </a:t>
            </a:r>
            <a:r>
              <a:rPr lang="en-US" dirty="0" smtClean="0"/>
              <a:t>is proportional to the volume of the cavity </a:t>
            </a:r>
            <a:r>
              <a:rPr lang="en-US" dirty="0" smtClean="0">
                <a:solidFill>
                  <a:srgbClr val="00B0F0"/>
                </a:solidFill>
              </a:rPr>
              <a:t>V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                                     </a:t>
            </a:r>
            <a:r>
              <a:rPr lang="en-US" dirty="0" smtClean="0">
                <a:solidFill>
                  <a:srgbClr val="00B0F0"/>
                </a:solidFill>
              </a:rPr>
              <a:t>V </a:t>
            </a:r>
            <a:r>
              <a:rPr lang="en-US" baseline="-16000" dirty="0" smtClean="0">
                <a:solidFill>
                  <a:srgbClr val="00B0F0"/>
                </a:solidFill>
              </a:rPr>
              <a:t>~  </a:t>
            </a:r>
            <a:r>
              <a:rPr lang="en-US" dirty="0" smtClean="0">
                <a:solidFill>
                  <a:srgbClr val="00B0F0"/>
                </a:solidFill>
              </a:rPr>
              <a:t> 1/ </a:t>
            </a:r>
            <a:r>
              <a:rPr lang="el-GR" dirty="0" smtClean="0">
                <a:solidFill>
                  <a:srgbClr val="00B0F0"/>
                </a:solidFill>
              </a:rPr>
              <a:t>ν</a:t>
            </a:r>
            <a:r>
              <a:rPr lang="en-US" baseline="30000" dirty="0" smtClean="0">
                <a:solidFill>
                  <a:srgbClr val="00B0F0"/>
                </a:solidFill>
              </a:rPr>
              <a:t>3 </a:t>
            </a:r>
            <a:r>
              <a:rPr lang="en-US" baseline="-16000" dirty="0">
                <a:solidFill>
                  <a:srgbClr val="00B0F0"/>
                </a:solidFill>
              </a:rPr>
              <a:t>~ 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1/m</a:t>
            </a:r>
            <a:r>
              <a:rPr lang="en-US" baseline="-25000" dirty="0" smtClean="0">
                <a:solidFill>
                  <a:srgbClr val="00B0F0"/>
                </a:solidFill>
              </a:rPr>
              <a:t>a </a:t>
            </a:r>
            <a:r>
              <a:rPr lang="en-US" baseline="30000" dirty="0" smtClean="0">
                <a:solidFill>
                  <a:srgbClr val="00B0F0"/>
                </a:solidFill>
              </a:rPr>
              <a:t>3</a:t>
            </a:r>
          </a:p>
          <a:p>
            <a:r>
              <a:rPr lang="en-US" dirty="0" smtClean="0"/>
              <a:t>This limitation is bypassed by </a:t>
            </a:r>
            <a:r>
              <a:rPr lang="en-US" dirty="0" smtClean="0">
                <a:solidFill>
                  <a:srgbClr val="00B050"/>
                </a:solidFill>
              </a:rPr>
              <a:t>dielectric </a:t>
            </a:r>
            <a:r>
              <a:rPr lang="en-US" dirty="0" err="1" smtClean="0">
                <a:solidFill>
                  <a:srgbClr val="00B050"/>
                </a:solidFill>
              </a:rPr>
              <a:t>haloscopes</a:t>
            </a:r>
            <a:r>
              <a:rPr lang="en-US" dirty="0" smtClean="0"/>
              <a:t>, such as those proposed by the </a:t>
            </a:r>
            <a:r>
              <a:rPr lang="en-US" dirty="0" smtClean="0">
                <a:solidFill>
                  <a:srgbClr val="7030A0"/>
                </a:solidFill>
              </a:rPr>
              <a:t>MADMAX</a:t>
            </a:r>
            <a:r>
              <a:rPr lang="en-US" dirty="0" smtClean="0"/>
              <a:t> experiment, consisting of a series of parallel dielectric disks with a mirror on one side, all within a </a:t>
            </a:r>
            <a:r>
              <a:rPr lang="en-US" dirty="0" smtClean="0">
                <a:solidFill>
                  <a:srgbClr val="00B0F0"/>
                </a:solidFill>
              </a:rPr>
              <a:t>B field </a:t>
            </a:r>
            <a:r>
              <a:rPr lang="en-US" dirty="0" smtClean="0"/>
              <a:t>parallel to the disks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Schematically</a:t>
            </a:r>
            <a:r>
              <a:rPr lang="en-US" dirty="0" smtClean="0"/>
              <a:t>                                                                  </a:t>
            </a:r>
            <a:r>
              <a:rPr lang="en-US" dirty="0" smtClean="0">
                <a:solidFill>
                  <a:srgbClr val="7030A0"/>
                </a:solidFill>
              </a:rPr>
              <a:t>A    </a:t>
            </a:r>
            <a:r>
              <a:rPr lang="en-US" dirty="0" err="1" smtClean="0">
                <a:solidFill>
                  <a:srgbClr val="7030A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. Caldwell et 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44" y="3061731"/>
            <a:ext cx="5615873" cy="31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96509"/>
            <a:ext cx="12049041" cy="6079859"/>
          </a:xfrm>
        </p:spPr>
        <p:txBody>
          <a:bodyPr>
            <a:normAutofit/>
          </a:bodyPr>
          <a:lstStyle/>
          <a:p>
            <a:r>
              <a:rPr lang="en-US" dirty="0" smtClean="0"/>
              <a:t>Theory of </a:t>
            </a:r>
            <a:r>
              <a:rPr lang="en-US" dirty="0" smtClean="0">
                <a:solidFill>
                  <a:srgbClr val="FF0000"/>
                </a:solidFill>
              </a:rPr>
              <a:t>dielectric </a:t>
            </a:r>
            <a:r>
              <a:rPr lang="en-US" dirty="0" err="1" smtClean="0">
                <a:solidFill>
                  <a:srgbClr val="FF0000"/>
                </a:solidFill>
              </a:rPr>
              <a:t>haloscopes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fully developed in paper by </a:t>
            </a:r>
            <a:r>
              <a:rPr lang="en-US" dirty="0" smtClean="0">
                <a:solidFill>
                  <a:srgbClr val="7030A0"/>
                </a:solidFill>
              </a:rPr>
              <a:t>Millar, </a:t>
            </a:r>
            <a:r>
              <a:rPr lang="en-US" dirty="0" err="1" smtClean="0">
                <a:solidFill>
                  <a:srgbClr val="7030A0"/>
                </a:solidFill>
              </a:rPr>
              <a:t>Raffelt</a:t>
            </a:r>
            <a:r>
              <a:rPr lang="en-US" dirty="0" smtClean="0">
                <a:solidFill>
                  <a:srgbClr val="7030A0"/>
                </a:solidFill>
              </a:rPr>
              <a:t>, Redondo, and Steffen</a:t>
            </a:r>
          </a:p>
          <a:p>
            <a:r>
              <a:rPr lang="en-US" dirty="0" smtClean="0"/>
              <a:t>When an interface between different dielectric media is inside a </a:t>
            </a:r>
            <a:r>
              <a:rPr lang="en-US" dirty="0" smtClean="0">
                <a:solidFill>
                  <a:srgbClr val="00B0F0"/>
                </a:solidFill>
              </a:rPr>
              <a:t>B field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0070C0"/>
                </a:solidFill>
              </a:rPr>
              <a:t>oscillating </a:t>
            </a:r>
            <a:r>
              <a:rPr lang="en-US" dirty="0" err="1" smtClean="0">
                <a:solidFill>
                  <a:srgbClr val="0070C0"/>
                </a:solidFill>
              </a:rPr>
              <a:t>axion</a:t>
            </a:r>
            <a:r>
              <a:rPr lang="en-US" dirty="0" smtClean="0">
                <a:solidFill>
                  <a:srgbClr val="0070C0"/>
                </a:solidFill>
              </a:rPr>
              <a:t> field </a:t>
            </a:r>
            <a:r>
              <a:rPr lang="en-US" dirty="0" smtClean="0"/>
              <a:t>acts as  a source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of </a:t>
            </a:r>
            <a:r>
              <a:rPr lang="en-US" dirty="0" smtClean="0">
                <a:solidFill>
                  <a:srgbClr val="0070C0"/>
                </a:solidFill>
              </a:rPr>
              <a:t>electromagnetic waves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emission rate </a:t>
            </a:r>
            <a:r>
              <a:rPr lang="en-US" dirty="0" smtClean="0"/>
              <a:t>of these waves can be</a:t>
            </a:r>
            <a:r>
              <a:rPr lang="en-US" dirty="0" smtClean="0">
                <a:solidFill>
                  <a:srgbClr val="00B050"/>
                </a:solidFill>
              </a:rPr>
              <a:t> boosted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00B050"/>
                </a:solidFill>
              </a:rPr>
              <a:t>constructive  interference</a:t>
            </a:r>
            <a:r>
              <a:rPr lang="en-US" dirty="0" smtClean="0"/>
              <a:t>, by judiciously placing multiple dielectric layers</a:t>
            </a:r>
          </a:p>
          <a:p>
            <a:r>
              <a:rPr lang="en-US" dirty="0" smtClean="0"/>
              <a:t>As the Figure shows this technique can</a:t>
            </a:r>
          </a:p>
          <a:p>
            <a:pPr marL="0" indent="0">
              <a:buNone/>
            </a:pPr>
            <a:r>
              <a:rPr lang="en-US" dirty="0" smtClean="0"/>
              <a:t>   potentially search the high frequency range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10- 100 GHz</a:t>
            </a:r>
            <a:r>
              <a:rPr lang="en-US" dirty="0" smtClean="0"/>
              <a:t>, corresponding to </a:t>
            </a:r>
            <a:r>
              <a:rPr lang="en-US" dirty="0" err="1" smtClean="0"/>
              <a:t>axion</a:t>
            </a:r>
            <a:r>
              <a:rPr lang="en-US" dirty="0" smtClean="0"/>
              <a:t> masses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range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0070C0"/>
                </a:solidFill>
              </a:rPr>
              <a:t>40 </a:t>
            </a:r>
            <a:r>
              <a:rPr lang="el-GR" dirty="0">
                <a:solidFill>
                  <a:srgbClr val="0070C0"/>
                </a:solidFill>
              </a:rPr>
              <a:t>μ</a:t>
            </a:r>
            <a:r>
              <a:rPr lang="en-US" dirty="0">
                <a:solidFill>
                  <a:srgbClr val="0070C0"/>
                </a:solidFill>
              </a:rPr>
              <a:t>eV &lt; m</a:t>
            </a:r>
            <a:r>
              <a:rPr lang="en-US" baseline="-25000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</a:rPr>
              <a:t>&lt; </a:t>
            </a:r>
            <a:r>
              <a:rPr lang="en-US" dirty="0" smtClean="0">
                <a:solidFill>
                  <a:srgbClr val="0070C0"/>
                </a:solidFill>
              </a:rPr>
              <a:t>400 </a:t>
            </a:r>
            <a:r>
              <a:rPr lang="el-GR" dirty="0">
                <a:solidFill>
                  <a:srgbClr val="0070C0"/>
                </a:solidFill>
              </a:rPr>
              <a:t>μ</a:t>
            </a:r>
            <a:r>
              <a:rPr lang="en-US" dirty="0">
                <a:solidFill>
                  <a:srgbClr val="0070C0"/>
                </a:solidFill>
              </a:rPr>
              <a:t>eV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948" y="1779007"/>
            <a:ext cx="4280687" cy="51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" y="180975"/>
            <a:ext cx="118776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It is possible that the </a:t>
            </a:r>
            <a:r>
              <a:rPr lang="en-US" sz="3200" dirty="0" smtClean="0">
                <a:solidFill>
                  <a:srgbClr val="7030A0"/>
                </a:solidFill>
              </a:rPr>
              <a:t>PQ symmetry breaking </a:t>
            </a:r>
            <a:r>
              <a:rPr lang="en-US" sz="3200" dirty="0" smtClean="0"/>
              <a:t>occurred </a:t>
            </a:r>
            <a:r>
              <a:rPr lang="en-US" sz="3200" dirty="0" smtClean="0">
                <a:solidFill>
                  <a:srgbClr val="FF0000"/>
                </a:solidFill>
              </a:rPr>
              <a:t>before inflation</a:t>
            </a:r>
            <a:r>
              <a:rPr lang="en-US" sz="3200" dirty="0" smtClean="0"/>
              <a:t> and the misalignment angle </a:t>
            </a:r>
            <a:r>
              <a:rPr lang="en-US" sz="3200" dirty="0" smtClean="0">
                <a:sym typeface="Symbol" pitchFamily="18" charset="2"/>
              </a:rPr>
              <a:t>is</a:t>
            </a: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dirty="0" smtClean="0">
                <a:solidFill>
                  <a:srgbClr val="00B0F0"/>
                </a:solidFill>
                <a:cs typeface="Arial" charset="0"/>
                <a:sym typeface="Symbol" pitchFamily="18" charset="2"/>
              </a:rPr>
              <a:t>&lt;&lt; 1</a:t>
            </a:r>
            <a:r>
              <a:rPr lang="en-US" sz="3200" dirty="0" smtClean="0">
                <a:cs typeface="Arial" charset="0"/>
                <a:sym typeface="Symbol" pitchFamily="18" charset="2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charset="0"/>
                <a:sym typeface="Symbol" pitchFamily="18" charset="2"/>
              </a:rPr>
              <a:t>In this case,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d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ark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m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atter </a:t>
            </a:r>
            <a:r>
              <a:rPr lang="en-US" sz="3200" dirty="0" err="1">
                <a:solidFill>
                  <a:srgbClr val="0070C0"/>
                </a:solidFill>
                <a:cs typeface="Arial" charset="0"/>
                <a:sym typeface="Symbol" pitchFamily="18" charset="2"/>
              </a:rPr>
              <a:t>axions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are associated with larger 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scales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of U(1)</a:t>
            </a:r>
            <a:r>
              <a:rPr lang="en-US" sz="3200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PQ </a:t>
            </a:r>
            <a:r>
              <a:rPr lang="en-US" sz="32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breaking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[</a:t>
            </a:r>
            <a:r>
              <a:rPr lang="en-US" sz="3200" dirty="0" smtClean="0"/>
              <a:t>e.g. if </a:t>
            </a:r>
            <a:r>
              <a:rPr lang="en-US" sz="32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sz="3200" baseline="-25000" dirty="0" err="1">
                <a:solidFill>
                  <a:srgbClr val="00B0F0"/>
                </a:solidFill>
                <a:cs typeface="Arial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00B0F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/>
              <a:t>= </a:t>
            </a:r>
            <a:r>
              <a:rPr lang="en-US" sz="3200" dirty="0" smtClean="0">
                <a:solidFill>
                  <a:srgbClr val="00B0F0"/>
                </a:solidFill>
              </a:rPr>
              <a:t>1.8 </a:t>
            </a:r>
            <a:r>
              <a:rPr lang="en-US" sz="3200" dirty="0">
                <a:solidFill>
                  <a:srgbClr val="00B0F0"/>
                </a:solidFill>
              </a:rPr>
              <a:t>x 10 </a:t>
            </a:r>
            <a:r>
              <a:rPr lang="en-US" sz="3200" baseline="30000" dirty="0">
                <a:solidFill>
                  <a:srgbClr val="00B0F0"/>
                </a:solidFill>
              </a:rPr>
              <a:t>-</a:t>
            </a:r>
            <a:r>
              <a:rPr lang="en-US" sz="3200" baseline="30000" dirty="0" smtClean="0">
                <a:solidFill>
                  <a:srgbClr val="00B0F0"/>
                </a:solidFill>
              </a:rPr>
              <a:t>2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then </a:t>
            </a:r>
            <a:r>
              <a:rPr lang="en-US" sz="3200" dirty="0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=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10</a:t>
            </a:r>
            <a:r>
              <a:rPr lang="en-US" sz="3200" baseline="300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15</a:t>
            </a:r>
            <a:r>
              <a:rPr lang="en-US" sz="3200" dirty="0" smtClean="0">
                <a:solidFill>
                  <a:srgbClr val="00B050"/>
                </a:solidFill>
                <a:cs typeface="Arial" charset="0"/>
                <a:sym typeface="Symbol" pitchFamily="18" charset="2"/>
              </a:rPr>
              <a:t> GeV</a:t>
            </a:r>
            <a:r>
              <a:rPr lang="en-US" sz="3200" dirty="0" smtClean="0">
                <a:cs typeface="Arial" charset="0"/>
                <a:sym typeface="Symbol" pitchFamily="18" charset="2"/>
              </a:rPr>
              <a:t>] and the </a:t>
            </a:r>
            <a:r>
              <a:rPr lang="en-US" sz="3200" dirty="0" err="1" smtClean="0">
                <a:cs typeface="Arial" charset="0"/>
                <a:sym typeface="Symbol" pitchFamily="18" charset="2"/>
              </a:rPr>
              <a:t>axions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are superlight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[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m</a:t>
            </a:r>
            <a:r>
              <a:rPr lang="en-US" sz="3200" baseline="-25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= 5.7 x 10 </a:t>
            </a:r>
            <a:r>
              <a:rPr lang="en-US" sz="3200" baseline="300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-9 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eV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for this example]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charset="0"/>
                <a:sym typeface="Symbol" pitchFamily="18" charset="2"/>
              </a:rPr>
              <a:t>In many ways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PQ breaking scales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</a:rPr>
              <a:t>a </a:t>
            </a:r>
            <a:r>
              <a:rPr lang="en-US" sz="3200" dirty="0">
                <a:solidFill>
                  <a:srgbClr val="00B050"/>
                </a:solidFill>
              </a:rPr>
              <a:t>≈ (10</a:t>
            </a:r>
            <a:r>
              <a:rPr lang="en-US" sz="3200" baseline="30000" dirty="0">
                <a:solidFill>
                  <a:srgbClr val="00B050"/>
                </a:solidFill>
              </a:rPr>
              <a:t>15</a:t>
            </a:r>
            <a:r>
              <a:rPr lang="en-US" sz="3200" dirty="0">
                <a:solidFill>
                  <a:srgbClr val="00B050"/>
                </a:solidFill>
              </a:rPr>
              <a:t>- </a:t>
            </a:r>
            <a:r>
              <a:rPr lang="en-US" sz="3200" dirty="0" smtClean="0">
                <a:solidFill>
                  <a:srgbClr val="00B050"/>
                </a:solidFill>
              </a:rPr>
              <a:t>10</a:t>
            </a:r>
            <a:r>
              <a:rPr lang="en-US" sz="3200" baseline="30000" dirty="0" smtClean="0">
                <a:solidFill>
                  <a:srgbClr val="00B050"/>
                </a:solidFill>
              </a:rPr>
              <a:t>18</a:t>
            </a:r>
            <a:r>
              <a:rPr lang="en-US" sz="3200" dirty="0" smtClean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rgbClr val="00B050"/>
                </a:solidFill>
              </a:rPr>
              <a:t>GeV </a:t>
            </a:r>
            <a:r>
              <a:rPr lang="en-US" sz="3200" dirty="0" smtClean="0"/>
              <a:t>are very natural, since </a:t>
            </a:r>
            <a:r>
              <a:rPr lang="en-US" sz="3200" dirty="0" err="1" smtClean="0"/>
              <a:t>axions</a:t>
            </a:r>
            <a:r>
              <a:rPr lang="en-US" sz="3200" dirty="0" smtClean="0"/>
              <a:t> are ubiquitous in string theories [</a:t>
            </a:r>
            <a:r>
              <a:rPr lang="en-US" sz="3200" dirty="0" err="1" smtClean="0">
                <a:solidFill>
                  <a:srgbClr val="7030A0"/>
                </a:solidFill>
              </a:rPr>
              <a:t>Svrcek</a:t>
            </a:r>
            <a:r>
              <a:rPr lang="en-US" sz="3200" dirty="0" smtClean="0">
                <a:solidFill>
                  <a:srgbClr val="7030A0"/>
                </a:solidFill>
              </a:rPr>
              <a:t> Witten</a:t>
            </a:r>
            <a:r>
              <a:rPr lang="en-US" sz="3200" dirty="0" smtClean="0"/>
              <a:t>]</a:t>
            </a:r>
            <a:endParaRPr lang="en-US" sz="3200" dirty="0">
              <a:solidFill>
                <a:srgbClr val="0070C0"/>
              </a:solidFill>
              <a:cs typeface="Arial" charset="0"/>
              <a:sym typeface="Symbol" pitchFamily="18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Arial" charset="0"/>
                <a:sym typeface="Symbol" pitchFamily="18" charset="2"/>
              </a:rPr>
              <a:t>Remarkably, one might  </a:t>
            </a:r>
            <a:r>
              <a:rPr lang="en-US" sz="3200" dirty="0">
                <a:cs typeface="Arial" charset="0"/>
                <a:sym typeface="Symbol" pitchFamily="18" charset="2"/>
              </a:rPr>
              <a:t>be able to detect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such </a:t>
            </a:r>
            <a:r>
              <a:rPr lang="en-US" sz="3200" dirty="0" smtClean="0">
                <a:solidFill>
                  <a:srgbClr val="7030A0"/>
                </a:solidFill>
                <a:cs typeface="Arial" charset="0"/>
                <a:sym typeface="Symbol" pitchFamily="18" charset="2"/>
              </a:rPr>
              <a:t>high PQ breaking scale</a:t>
            </a:r>
            <a:r>
              <a:rPr lang="en-US" sz="32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s</a:t>
            </a:r>
            <a:r>
              <a:rPr lang="en-US" sz="3200" dirty="0" smtClean="0">
                <a:cs typeface="Arial" charset="0"/>
                <a:sym typeface="Symbol" pitchFamily="18" charset="2"/>
              </a:rPr>
              <a:t> </a:t>
            </a:r>
            <a:r>
              <a:rPr lang="en-US" sz="3200" dirty="0">
                <a:cs typeface="Arial" charset="0"/>
                <a:sym typeface="Symbol" pitchFamily="18" charset="2"/>
              </a:rPr>
              <a:t>and </a:t>
            </a:r>
            <a:r>
              <a:rPr lang="en-US" sz="32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superlight dark matter </a:t>
            </a:r>
            <a:r>
              <a:rPr lang="en-US" sz="3200" dirty="0" err="1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axions</a:t>
            </a:r>
            <a:r>
              <a:rPr lang="en-US" sz="3200" dirty="0" smtClean="0">
                <a:solidFill>
                  <a:srgbClr val="0070C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[</a:t>
            </a:r>
            <a:r>
              <a:rPr lang="en-US" sz="32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Graham and </a:t>
            </a:r>
            <a:r>
              <a:rPr lang="en-US" sz="3200" dirty="0" err="1">
                <a:solidFill>
                  <a:srgbClr val="7030A0"/>
                </a:solidFill>
                <a:cs typeface="Arial" charset="0"/>
                <a:sym typeface="Symbol" pitchFamily="18" charset="2"/>
              </a:rPr>
              <a:t>Rajendran</a:t>
            </a:r>
            <a:r>
              <a:rPr lang="en-US" sz="3200" baseline="-25000" dirty="0">
                <a:solidFill>
                  <a:srgbClr val="7030A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3200" dirty="0" smtClean="0">
                <a:cs typeface="Arial" charset="0"/>
                <a:sym typeface="Symbol" pitchFamily="18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075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0"/>
                <a:ext cx="12076386" cy="7010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Idea of </a:t>
                </a:r>
                <a:r>
                  <a:rPr lang="en-US" sz="3200" dirty="0">
                    <a:solidFill>
                      <a:srgbClr val="7030A0"/>
                    </a:solidFill>
                    <a:cs typeface="Arial" charset="0"/>
                    <a:sym typeface="Symbol" pitchFamily="18" charset="2"/>
                  </a:rPr>
                  <a:t>Graham and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Arial" charset="0"/>
                    <a:sym typeface="Symbol" pitchFamily="18" charset="2"/>
                  </a:rPr>
                  <a:t>Rajendran</a:t>
                </a:r>
                <a:r>
                  <a:rPr lang="en-US" sz="3200" dirty="0" smtClean="0">
                    <a:solidFill>
                      <a:srgbClr val="7030A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is very nice. Recall</a:t>
                </a:r>
                <a:r>
                  <a:rPr lang="en-US" sz="3200" dirty="0" smtClean="0"/>
                  <a:t> that the QCD angle  gave a neutron electric dipole moment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d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 e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q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/M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</a:t>
                </a:r>
              </a:p>
              <a:p>
                <a:r>
                  <a:rPr lang="en-US" sz="3200" dirty="0" smtClean="0">
                    <a:sym typeface="Symbol" pitchFamily="18" charset="2"/>
                  </a:rPr>
                  <a:t>If there is </a:t>
                </a:r>
                <a:r>
                  <a:rPr lang="en-US" sz="32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U(1)</a:t>
                </a:r>
                <a:r>
                  <a:rPr lang="en-US" sz="3200" baseline="-250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PQ </a:t>
                </a:r>
                <a:r>
                  <a:rPr lang="en-US" sz="32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symmetry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, 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 </a:t>
                </a:r>
                <a:r>
                  <a:rPr lang="en-US" sz="3200" dirty="0">
                    <a:cs typeface="Arial" charset="0"/>
                    <a:sym typeface="Symbol" pitchFamily="18" charset="2"/>
                  </a:rPr>
                  <a:t>i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s replaced by the </a:t>
                </a:r>
                <a:r>
                  <a:rPr lang="en-US" sz="3200" dirty="0" err="1" smtClean="0">
                    <a:cs typeface="Arial" charset="0"/>
                    <a:sym typeface="Symbol" pitchFamily="18" charset="2"/>
                  </a:rPr>
                  <a:t>axion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field: </a:t>
                </a:r>
                <a:r>
                  <a:rPr lang="en-US" sz="3200" dirty="0">
                    <a:solidFill>
                      <a:srgbClr val="FF0000"/>
                    </a:solidFill>
                    <a:sym typeface="Symbol" pitchFamily="18" charset="2"/>
                  </a:rPr>
                  <a:t> </a:t>
                </a:r>
                <a:r>
                  <a:rPr lang="en-US" sz="3200" dirty="0" smtClean="0">
                    <a:sym typeface="Symbol" pitchFamily="18" charset="2"/>
                  </a:rPr>
                  <a:t>→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a(x)/</a:t>
                </a:r>
                <a:r>
                  <a:rPr lang="en-US" sz="3200" dirty="0" err="1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endParaRPr lang="en-US" sz="3200" baseline="-25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So in </a:t>
                </a:r>
                <a:r>
                  <a:rPr lang="en-US" sz="3200" dirty="0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invisible </a:t>
                </a:r>
                <a:r>
                  <a:rPr lang="en-US" sz="3200" dirty="0" err="1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axion</a:t>
                </a:r>
                <a:r>
                  <a:rPr lang="en-US" sz="3200" dirty="0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 models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there is a dynamical </a:t>
                </a:r>
                <a:r>
                  <a:rPr lang="en-US" sz="3200" dirty="0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oscillatory 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neutron </a:t>
                </a:r>
                <a:r>
                  <a:rPr lang="en-US" sz="3200" dirty="0" err="1" smtClean="0">
                    <a:cs typeface="Arial" charset="0"/>
                    <a:sym typeface="Symbol" pitchFamily="18" charset="2"/>
                  </a:rPr>
                  <a:t>edm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cs typeface="Arial" charset="0"/>
                    <a:sym typeface="Symbol" pitchFamily="18" charset="2"/>
                  </a:rPr>
                  <a:t>                    </a:t>
                </a:r>
                <a:r>
                  <a:rPr lang="en-US" sz="3200" dirty="0" err="1" smtClean="0">
                    <a:solidFill>
                      <a:srgbClr val="0070C0"/>
                    </a:solidFill>
                    <a:sym typeface="Symbol" pitchFamily="18" charset="2"/>
                  </a:rPr>
                  <a:t>d</a:t>
                </a:r>
                <a:r>
                  <a:rPr lang="en-US" sz="3200" baseline="-25000" dirty="0" err="1" smtClean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>
                    <a:sym typeface="Symbol" pitchFamily="18" charset="2"/>
                  </a:rPr>
                  <a:t>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e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q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/M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a(t)/</a:t>
                </a:r>
                <a:r>
                  <a:rPr lang="en-US" sz="3200" dirty="0" err="1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= 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e </a:t>
                </a:r>
                <a:r>
                  <a:rPr lang="en-US" sz="3200" dirty="0" err="1">
                    <a:solidFill>
                      <a:srgbClr val="0070C0"/>
                    </a:solidFill>
                    <a:sym typeface="Symbol" pitchFamily="18" charset="2"/>
                  </a:rPr>
                  <a:t>m</a:t>
                </a:r>
                <a:r>
                  <a:rPr lang="en-US" sz="3200" baseline="-25000" dirty="0" err="1">
                    <a:solidFill>
                      <a:srgbClr val="0070C0"/>
                    </a:solidFill>
                    <a:sym typeface="Symbol" pitchFamily="18" charset="2"/>
                  </a:rPr>
                  <a:t>q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/M</a:t>
                </a:r>
                <a:r>
                  <a:rPr lang="en-US" sz="3200" baseline="-25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3200" baseline="30000" dirty="0">
                    <a:solidFill>
                      <a:srgbClr val="0070C0"/>
                    </a:solidFill>
                    <a:sym typeface="Symbol" pitchFamily="18" charset="2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[a/</a:t>
                </a:r>
                <a:r>
                  <a:rPr lang="en-US" sz="3200" dirty="0" err="1" smtClean="0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cos m</a:t>
                </a:r>
                <a:r>
                  <a:rPr lang="en-US" sz="3200" baseline="-25000" dirty="0" smtClean="0">
                    <a:solidFill>
                      <a:srgbClr val="FF000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t</a:t>
                </a: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r>
                  <a:rPr lang="en-US" sz="3200" dirty="0" smtClean="0">
                    <a:cs typeface="Arial" charset="0"/>
                    <a:sym typeface="Symbol" pitchFamily="18" charset="2"/>
                  </a:rPr>
                  <a:t>However, if</a:t>
                </a:r>
                <a:r>
                  <a:rPr lang="en-US" sz="3200" dirty="0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axions</a:t>
                </a:r>
                <a:r>
                  <a:rPr lang="en-US" sz="3200" dirty="0" smtClean="0">
                    <a:solidFill>
                      <a:srgbClr val="00B0F0"/>
                    </a:solidFill>
                    <a:cs typeface="Arial" charset="0"/>
                    <a:sym typeface="Symbol" pitchFamily="18" charset="2"/>
                  </a:rPr>
                  <a:t> are the dark matter in the Universe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, the ratio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[a/</a:t>
                </a:r>
                <a:r>
                  <a:rPr lang="en-US" sz="3200" dirty="0" err="1">
                    <a:solidFill>
                      <a:srgbClr val="00B050"/>
                    </a:solidFill>
                    <a:sym typeface="Symbol" pitchFamily="18" charset="2"/>
                  </a:rPr>
                  <a:t>f</a:t>
                </a:r>
                <a:r>
                  <a:rPr lang="en-US" sz="3200" baseline="-25000" dirty="0" err="1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is fixed since: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                 </a:t>
                </a:r>
                <a:r>
                  <a:rPr lang="en-US" sz="3200" dirty="0" err="1" smtClean="0">
                    <a:cs typeface="Arial" charset="0"/>
                    <a:sym typeface="Symbol" pitchFamily="18" charset="2"/>
                  </a:rPr>
                  <a:t>ρ</a:t>
                </a:r>
                <a:r>
                  <a:rPr lang="en-US" sz="3200" baseline="-25000" dirty="0" err="1" smtClean="0">
                    <a:cs typeface="Arial" charset="0"/>
                    <a:sym typeface="Symbol" pitchFamily="18" charset="2"/>
                  </a:rPr>
                  <a:t>DM</a:t>
                </a: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≈ 0.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𝐺𝑒𝑉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m</a:t>
                </a:r>
                <a:r>
                  <a:rPr lang="en-US" sz="3200" baseline="30000" dirty="0" smtClean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itchFamily="18" charset="2"/>
                  </a:rPr>
                  <a:t>a</a:t>
                </a:r>
                <a:r>
                  <a:rPr lang="en-US" sz="3200" baseline="30000" dirty="0" smtClean="0">
                    <a:solidFill>
                      <a:srgbClr val="FF0000"/>
                    </a:solidFill>
                    <a:sym typeface="Symbol" pitchFamily="18" charset="2"/>
                  </a:rPr>
                  <a:t>2 </a:t>
                </a:r>
                <a:r>
                  <a:rPr lang="en-US" sz="3200" dirty="0" smtClean="0"/>
                  <a:t>=</a:t>
                </a:r>
                <a:r>
                  <a:rPr lang="en-US" sz="32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3200" dirty="0"/>
                  <a:t>[</a:t>
                </a:r>
                <a:r>
                  <a:rPr lang="en-US" sz="3200" dirty="0" smtClean="0"/>
                  <a:t>4.4 x 10</a:t>
                </a:r>
                <a:r>
                  <a:rPr lang="en-US" sz="3200" baseline="30000" dirty="0" smtClean="0"/>
                  <a:t>-3 </a:t>
                </a:r>
                <a:r>
                  <a:rPr lang="en-US" sz="3200" dirty="0" smtClean="0"/>
                  <a:t>GeV 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] </a:t>
                </a:r>
                <a:r>
                  <a:rPr lang="en-US" sz="3200" baseline="30000" dirty="0" smtClean="0"/>
                  <a:t>2</a:t>
                </a:r>
                <a:r>
                  <a:rPr lang="en-US" sz="3200" baseline="-25000" dirty="0" smtClean="0"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[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a/f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]</a:t>
                </a:r>
                <a:r>
                  <a:rPr lang="en-US" sz="3200" baseline="30000" dirty="0" smtClean="0">
                    <a:solidFill>
                      <a:srgbClr val="00B050"/>
                    </a:solidFill>
                    <a:sym typeface="Symbol" pitchFamily="18" charset="2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cs typeface="Arial" charset="0"/>
                    <a:sym typeface="Symbol" pitchFamily="18" charset="2"/>
                  </a:rPr>
                  <a:t>    which gives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                                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[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a/f</a:t>
                </a:r>
                <a:r>
                  <a:rPr lang="en-US" sz="3200" baseline="-25000" dirty="0">
                    <a:solidFill>
                      <a:srgbClr val="00B050"/>
                    </a:solidFill>
                    <a:sym typeface="Symbol" pitchFamily="18" charset="2"/>
                  </a:rPr>
                  <a:t>a</a:t>
                </a:r>
                <a:r>
                  <a:rPr lang="en-US" sz="3200" dirty="0">
                    <a:solidFill>
                      <a:srgbClr val="00B050"/>
                    </a:solidFill>
                    <a:sym typeface="Symbol" pitchFamily="18" charset="2"/>
                  </a:rPr>
                  <a:t>]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 pitchFamily="18" charset="2"/>
                  </a:rPr>
                  <a:t>≈ 5.4 x 10</a:t>
                </a:r>
                <a:r>
                  <a:rPr lang="en-US" sz="3200" baseline="30000" dirty="0" smtClean="0">
                    <a:solidFill>
                      <a:srgbClr val="00B050"/>
                    </a:solidFill>
                    <a:sym typeface="Symbol" pitchFamily="18" charset="2"/>
                  </a:rPr>
                  <a:t> -20</a:t>
                </a:r>
                <a:endParaRPr lang="en-US" sz="3200" baseline="-25000" dirty="0" smtClean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charset="0"/>
                    <a:sym typeface="Symbol" pitchFamily="18" charset="2"/>
                  </a:rPr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0"/>
                <a:ext cx="12076386" cy="7010400"/>
              </a:xfrm>
              <a:blipFill rotWithShape="0">
                <a:blip r:embed="rId2"/>
                <a:stretch>
                  <a:fillRect l="-1161" t="-1826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8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68014" y="228600"/>
                <a:ext cx="11923986" cy="6629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Upshot is that, if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axions</a:t>
                </a:r>
                <a:r>
                  <a:rPr lang="en-US" sz="3200" dirty="0" smtClean="0"/>
                  <a:t> are the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dark matter</a:t>
                </a:r>
                <a:r>
                  <a:rPr lang="en-US" sz="3200" dirty="0" smtClean="0"/>
                  <a:t>,  the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amplitude</a:t>
                </a:r>
                <a:r>
                  <a:rPr lang="en-US" sz="3200" dirty="0" smtClean="0"/>
                  <a:t> of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baseline="-25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>
                    <a:sym typeface="Symbol" pitchFamily="18" charset="2"/>
                  </a:rPr>
                  <a:t>is fixed and one predicts: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baseline="-25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/>
                  <a:t>= (4 x 10 </a:t>
                </a:r>
                <a:r>
                  <a:rPr lang="en-US" sz="3200" baseline="30000" dirty="0" smtClean="0"/>
                  <a:t>-35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cos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00B05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3200" dirty="0" smtClean="0"/>
                  <a:t> )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e cm</a:t>
                </a:r>
              </a:p>
              <a:p>
                <a:r>
                  <a:rPr lang="en-US" sz="3200" dirty="0" smtClean="0"/>
                  <a:t>Only  unknown is the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oscillation frequency </a:t>
                </a:r>
                <a:r>
                  <a:rPr lang="en-US" sz="3200" dirty="0" smtClean="0"/>
                  <a:t>which depends on the </a:t>
                </a:r>
                <a:r>
                  <a:rPr lang="en-US" sz="3200" dirty="0" err="1" smtClean="0"/>
                  <a:t>axion</a:t>
                </a:r>
                <a:r>
                  <a:rPr lang="en-US" sz="3200" dirty="0" smtClean="0"/>
                  <a:t> mass </a:t>
                </a:r>
                <a:r>
                  <a:rPr lang="en-US" sz="3200" dirty="0">
                    <a:solidFill>
                      <a:srgbClr val="00B050"/>
                    </a:solidFill>
                  </a:rPr>
                  <a:t>m</a:t>
                </a:r>
                <a:r>
                  <a:rPr lang="en-US" sz="3200" baseline="-25000" dirty="0">
                    <a:solidFill>
                      <a:srgbClr val="00B050"/>
                    </a:solidFill>
                  </a:rPr>
                  <a:t>a</a:t>
                </a:r>
                <a:r>
                  <a:rPr lang="en-US" sz="3200" dirty="0" smtClean="0"/>
                  <a:t> (or </a:t>
                </a:r>
                <a:r>
                  <a:rPr lang="en-US" sz="3200" dirty="0" err="1">
                    <a:solidFill>
                      <a:srgbClr val="00B050"/>
                    </a:solidFill>
                  </a:rPr>
                  <a:t>f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</a:rPr>
                  <a:t>a</a:t>
                </a:r>
                <a:r>
                  <a:rPr lang="en-US" sz="3200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B050"/>
                    </a:solidFill>
                  </a:rPr>
                  <a:t>                                  m</a:t>
                </a:r>
                <a:r>
                  <a:rPr lang="en-US" sz="3200" baseline="-25000" dirty="0" smtClean="0">
                    <a:solidFill>
                      <a:srgbClr val="00B050"/>
                    </a:solidFill>
                  </a:rPr>
                  <a:t>a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≈ 1 kHz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≈ 1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MHz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However, this </a:t>
                </a:r>
                <a:r>
                  <a:rPr lang="en-US" sz="3200" dirty="0">
                    <a:solidFill>
                      <a:srgbClr val="0070C0"/>
                    </a:solidFill>
                  </a:rPr>
                  <a:t>tiny </a:t>
                </a:r>
                <a:r>
                  <a:rPr lang="en-US" sz="3200" dirty="0" err="1">
                    <a:solidFill>
                      <a:srgbClr val="0070C0"/>
                    </a:solidFill>
                  </a:rPr>
                  <a:t>edm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might be </a:t>
                </a:r>
                <a:r>
                  <a:rPr lang="en-US" sz="3200" dirty="0" smtClean="0"/>
                  <a:t>measurable because it is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oscillatory</a:t>
                </a:r>
                <a:r>
                  <a:rPr lang="en-US" sz="3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7030A0"/>
                    </a:solidFill>
                  </a:rPr>
                  <a:t>   - Graham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Rajendran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suggest using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nergy shifts in cold molecules </a:t>
                </a:r>
                <a:r>
                  <a:rPr lang="en-US" sz="3200" dirty="0" smtClean="0"/>
                  <a:t>to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detect this effect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-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Budker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Graham Ledbetter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Rajendran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Sushkov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suggest looking for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precession of nuclear spins in a material</a:t>
                </a:r>
                <a:r>
                  <a:rPr lang="en-US" sz="3200" dirty="0" smtClean="0"/>
                  <a:t> in the presence of a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background magnetic field to measure the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oscillating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edm</a:t>
                </a:r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    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8014" y="228600"/>
                <a:ext cx="11923986" cy="6629400"/>
              </a:xfrm>
              <a:blipFill rotWithShape="0">
                <a:blip r:embed="rId2"/>
                <a:stretch>
                  <a:fillRect l="-1176" t="-1932" b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4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219" y="488731"/>
            <a:ext cx="7249174" cy="58118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-1" y="488731"/>
            <a:ext cx="5506495" cy="56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Figure shows the</a:t>
            </a:r>
            <a:r>
              <a:rPr lang="en-US" sz="3200" dirty="0"/>
              <a:t> </a:t>
            </a:r>
            <a:r>
              <a:rPr lang="en-US" sz="3200" dirty="0" smtClean="0"/>
              <a:t>estimated reach of the proposed </a:t>
            </a:r>
            <a:r>
              <a:rPr lang="en-US" sz="3200" dirty="0" err="1" smtClean="0">
                <a:solidFill>
                  <a:srgbClr val="7030A0"/>
                </a:solidFill>
              </a:rPr>
              <a:t>Budker</a:t>
            </a:r>
            <a:r>
              <a:rPr lang="en-US" sz="3200" dirty="0" smtClean="0">
                <a:solidFill>
                  <a:srgbClr val="7030A0"/>
                </a:solidFill>
              </a:rPr>
              <a:t> et al </a:t>
            </a:r>
            <a:r>
              <a:rPr lang="en-US" sz="3200" dirty="0" smtClean="0"/>
              <a:t>experiment [</a:t>
            </a:r>
            <a:r>
              <a:rPr lang="en-US" sz="3200" dirty="0" smtClean="0">
                <a:solidFill>
                  <a:srgbClr val="7030A0"/>
                </a:solidFill>
              </a:rPr>
              <a:t>CASPER</a:t>
            </a:r>
            <a:r>
              <a:rPr lang="en-US" sz="3200" dirty="0" smtClean="0"/>
              <a:t>]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</a:t>
            </a:r>
            <a:r>
              <a:rPr lang="en-US" sz="3200" dirty="0" smtClean="0">
                <a:solidFill>
                  <a:srgbClr val="0070C0"/>
                </a:solidFill>
              </a:rPr>
              <a:t>m</a:t>
            </a:r>
            <a:r>
              <a:rPr lang="en-US" sz="3200" baseline="-25000" dirty="0" smtClean="0">
                <a:solidFill>
                  <a:srgbClr val="0070C0"/>
                </a:solidFill>
              </a:rPr>
              <a:t>a </a:t>
            </a:r>
            <a:r>
              <a:rPr lang="en-US" sz="3200" dirty="0" smtClean="0">
                <a:solidFill>
                  <a:srgbClr val="0070C0"/>
                </a:solidFill>
              </a:rPr>
              <a:t>&lt; 10</a:t>
            </a:r>
            <a:r>
              <a:rPr lang="en-US" sz="3200" baseline="30000" dirty="0" smtClean="0">
                <a:solidFill>
                  <a:srgbClr val="0070C0"/>
                </a:solidFill>
              </a:rPr>
              <a:t>-9</a:t>
            </a:r>
            <a:r>
              <a:rPr lang="en-US" sz="3200" dirty="0" smtClean="0">
                <a:solidFill>
                  <a:srgbClr val="0070C0"/>
                </a:solidFill>
              </a:rPr>
              <a:t> eV</a:t>
            </a:r>
            <a:r>
              <a:rPr lang="en-US" sz="3200" baseline="300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rgbClr val="00B050"/>
                </a:solidFill>
              </a:rPr>
              <a:t> </a:t>
            </a:r>
            <a:r>
              <a:rPr lang="en-US" sz="3200" baseline="30000" dirty="0" smtClean="0">
                <a:solidFill>
                  <a:srgbClr val="00B050"/>
                </a:solidFill>
              </a:rPr>
              <a:t>     </a:t>
            </a:r>
            <a:r>
              <a:rPr lang="en-US" sz="3200" baseline="30000" dirty="0" err="1" smtClean="0">
                <a:solidFill>
                  <a:srgbClr val="00B050"/>
                </a:solidFill>
              </a:rPr>
              <a:t>f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 &gt; 6 x 10</a:t>
            </a:r>
            <a:r>
              <a:rPr lang="en-US" sz="3200" baseline="30000" dirty="0" smtClean="0">
                <a:solidFill>
                  <a:srgbClr val="00B050"/>
                </a:solidFill>
              </a:rPr>
              <a:t>15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GeV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1890" y="-1"/>
                <a:ext cx="12050110" cy="64639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500" dirty="0" smtClean="0"/>
                  <a:t>A different, but similar, idea for detecting 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DM </a:t>
                </a:r>
                <a:r>
                  <a:rPr lang="en-US" sz="3500" dirty="0" err="1" smtClean="0">
                    <a:solidFill>
                      <a:srgbClr val="00B0F0"/>
                    </a:solidFill>
                  </a:rPr>
                  <a:t>axions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500" dirty="0" smtClean="0"/>
                  <a:t>has been suggested by </a:t>
                </a:r>
                <a:r>
                  <a:rPr lang="en-US" sz="3500" dirty="0" err="1" smtClean="0">
                    <a:solidFill>
                      <a:srgbClr val="7030A0"/>
                    </a:solidFill>
                  </a:rPr>
                  <a:t>Sikivie</a:t>
                </a:r>
                <a:r>
                  <a:rPr lang="en-US" sz="3500" dirty="0" smtClean="0">
                    <a:solidFill>
                      <a:srgbClr val="7030A0"/>
                    </a:solidFill>
                  </a:rPr>
                  <a:t> Sullivan Tanner</a:t>
                </a:r>
              </a:p>
              <a:p>
                <a:r>
                  <a:rPr lang="en-US" sz="3500" dirty="0" smtClean="0"/>
                  <a:t>In the presence of a strong external B-field, </a:t>
                </a:r>
                <a:r>
                  <a:rPr lang="en-US" sz="3500" dirty="0" err="1" smtClean="0"/>
                  <a:t>B</a:t>
                </a:r>
                <a:r>
                  <a:rPr lang="en-US" sz="3500" baseline="-25000" dirty="0" err="1" smtClean="0"/>
                  <a:t>ext</a:t>
                </a:r>
                <a:r>
                  <a:rPr lang="en-US" sz="3500" dirty="0" smtClean="0"/>
                  <a:t>,</a:t>
                </a:r>
                <a:r>
                  <a:rPr lang="en-US" sz="3500" baseline="-25000" dirty="0" smtClean="0"/>
                  <a:t> 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DM </a:t>
                </a:r>
                <a:r>
                  <a:rPr lang="en-US" sz="3500" dirty="0" err="1" smtClean="0">
                    <a:solidFill>
                      <a:srgbClr val="00B0F0"/>
                    </a:solidFill>
                  </a:rPr>
                  <a:t>axions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500" dirty="0" smtClean="0"/>
                  <a:t> can 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induce a small B field, B</a:t>
                </a:r>
                <a:r>
                  <a:rPr lang="en-US" sz="3500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, which can be detected after amplification by an LC circuit</a:t>
                </a:r>
              </a:p>
              <a:p>
                <a:pPr marL="0" indent="0">
                  <a:buNone/>
                </a:pPr>
                <a:r>
                  <a:rPr lang="en-US" sz="3500" dirty="0" smtClean="0">
                    <a:solidFill>
                      <a:srgbClr val="FF0000"/>
                    </a:solidFill>
                  </a:rPr>
                  <a:t>                                                                                </a:t>
                </a:r>
                <a:r>
                  <a:rPr lang="en-US" sz="3500" dirty="0" err="1" smtClean="0">
                    <a:solidFill>
                      <a:srgbClr val="0070C0"/>
                    </a:solidFill>
                  </a:rPr>
                  <a:t>Axion</a:t>
                </a:r>
                <a:r>
                  <a:rPr lang="en-US" sz="3500" dirty="0" smtClean="0">
                    <a:solidFill>
                      <a:srgbClr val="0070C0"/>
                    </a:solidFill>
                  </a:rPr>
                  <a:t> induced B field</a:t>
                </a:r>
                <a:endParaRPr lang="en-US" sz="3500" dirty="0">
                  <a:solidFill>
                    <a:srgbClr val="0070C0"/>
                  </a:solidFill>
                </a:endParaRPr>
              </a:p>
              <a:p>
                <a:r>
                  <a:rPr lang="en-US" sz="3500" dirty="0" smtClean="0"/>
                  <a:t>Strength of 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3500" baseline="-250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3500" dirty="0" smtClean="0"/>
                  <a:t>is measure of </a:t>
                </a:r>
                <a:r>
                  <a:rPr lang="en-US" sz="3500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3500" baseline="-25000" dirty="0" err="1" smtClean="0">
                    <a:solidFill>
                      <a:srgbClr val="00B050"/>
                    </a:solidFill>
                  </a:rPr>
                  <a:t>a</a:t>
                </a:r>
                <a:r>
                  <a:rPr lang="en-US" sz="35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3500" dirty="0"/>
                  <a:t> </a:t>
                </a:r>
                <a:r>
                  <a:rPr lang="en-US" sz="3500" dirty="0" smtClean="0"/>
                  <a:t>  since </a:t>
                </a:r>
                <a14:m>
                  <m:oMath xmlns:m="http://schemas.openxmlformats.org/officeDocument/2006/math"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5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dirty="0" smtClean="0">
                    <a:solidFill>
                      <a:srgbClr val="00B0F0"/>
                    </a:solidFill>
                  </a:rPr>
                  <a:t> (∂</a:t>
                </a:r>
                <a:r>
                  <a:rPr lang="en-US" sz="3500" baseline="-25000" dirty="0" smtClean="0">
                    <a:solidFill>
                      <a:srgbClr val="00B0F0"/>
                    </a:solidFill>
                  </a:rPr>
                  <a:t>t </a:t>
                </a:r>
                <a:r>
                  <a:rPr lang="en-US" sz="3500" dirty="0" smtClean="0">
                    <a:solidFill>
                      <a:srgbClr val="00B0F0"/>
                    </a:solidFill>
                  </a:rPr>
                  <a:t>a)</a:t>
                </a:r>
                <a:r>
                  <a:rPr lang="en-US" sz="3500" baseline="30000" dirty="0" smtClean="0">
                    <a:solidFill>
                      <a:srgbClr val="00B0F0"/>
                    </a:solidFill>
                  </a:rPr>
                  <a:t>2 </a:t>
                </a:r>
                <a:r>
                  <a:rPr lang="en-US" sz="3500" dirty="0" smtClean="0"/>
                  <a:t>= </a:t>
                </a:r>
                <a:r>
                  <a:rPr lang="en-US" sz="3500" dirty="0" err="1">
                    <a:cs typeface="Arial" charset="0"/>
                    <a:sym typeface="Symbol" pitchFamily="18" charset="2"/>
                  </a:rPr>
                  <a:t>ρ</a:t>
                </a:r>
                <a:r>
                  <a:rPr lang="en-US" sz="3500" baseline="-25000" dirty="0" err="1">
                    <a:cs typeface="Arial" charset="0"/>
                    <a:sym typeface="Symbol" pitchFamily="18" charset="2"/>
                  </a:rPr>
                  <a:t>DM</a:t>
                </a:r>
                <a:r>
                  <a:rPr lang="en-US" sz="3500" dirty="0">
                    <a:cs typeface="Arial" charset="0"/>
                    <a:sym typeface="Symbol" pitchFamily="18" charset="2"/>
                  </a:rPr>
                  <a:t> </a:t>
                </a:r>
                <a:endParaRPr lang="en-US" sz="3500" dirty="0" smtClean="0"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3500" dirty="0" smtClean="0">
                  <a:cs typeface="Arial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35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Sensitivity of proposed experiment</a:t>
                </a:r>
              </a:p>
              <a:p>
                <a:pPr marL="0" indent="0">
                  <a:buNone/>
                </a:pPr>
                <a:r>
                  <a:rPr lang="en-US" sz="3500" dirty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3500" dirty="0" smtClean="0">
                    <a:solidFill>
                      <a:srgbClr val="00B050"/>
                    </a:solidFill>
                    <a:cs typeface="Arial" charset="0"/>
                    <a:sym typeface="Symbol" pitchFamily="18" charset="2"/>
                  </a:rPr>
                  <a:t>    (a, b, c –different magnets)</a:t>
                </a:r>
                <a:endParaRPr lang="en-US" sz="35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1890" y="-1"/>
                <a:ext cx="12050110" cy="6463917"/>
              </a:xfrm>
              <a:blipFill rotWithShape="0">
                <a:blip r:embed="rId3"/>
                <a:stretch>
                  <a:fillRect l="-1265" t="-254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68023" y="1649519"/>
          <a:ext cx="4584481" cy="116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4" imgW="1485720" imgH="457200" progId="Equation.3">
                  <p:embed/>
                </p:oleObj>
              </mc:Choice>
              <mc:Fallback>
                <p:oleObj name="Equation" r:id="rId4" imgW="14857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8023" y="1649519"/>
                        <a:ext cx="4584481" cy="116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504" y="2812731"/>
            <a:ext cx="5136756" cy="38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979"/>
            <a:ext cx="10515600" cy="9367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0070C0"/>
                </a:solidFill>
              </a:rPr>
              <a:t>Concluding Remarks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66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The existence of an additional chiral symmetry- like  </a:t>
            </a:r>
            <a:r>
              <a:rPr lang="en-US" sz="3200" dirty="0" smtClean="0">
                <a:solidFill>
                  <a:srgbClr val="7030A0"/>
                </a:solidFill>
              </a:rPr>
              <a:t>U(1) </a:t>
            </a:r>
            <a:r>
              <a:rPr lang="en-US" sz="3200" baseline="-25000" dirty="0" smtClean="0">
                <a:solidFill>
                  <a:srgbClr val="7030A0"/>
                </a:solidFill>
              </a:rPr>
              <a:t>PQ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-remains the most </a:t>
            </a:r>
            <a:r>
              <a:rPr lang="en-US" sz="3200" dirty="0" smtClean="0">
                <a:solidFill>
                  <a:srgbClr val="00B050"/>
                </a:solidFill>
              </a:rPr>
              <a:t>compelling solution </a:t>
            </a:r>
            <a:r>
              <a:rPr lang="en-US" sz="3200" dirty="0" smtClean="0"/>
              <a:t>to the </a:t>
            </a:r>
            <a:r>
              <a:rPr lang="en-US" sz="3200" dirty="0" smtClean="0">
                <a:solidFill>
                  <a:srgbClr val="FF0000"/>
                </a:solidFill>
              </a:rPr>
              <a:t>strong CP problem</a:t>
            </a:r>
          </a:p>
          <a:p>
            <a:r>
              <a:rPr lang="en-US" sz="3200" dirty="0" smtClean="0"/>
              <a:t>The concomitant </a:t>
            </a:r>
            <a:r>
              <a:rPr lang="en-US" sz="3200" dirty="0" err="1" smtClean="0">
                <a:solidFill>
                  <a:srgbClr val="0070C0"/>
                </a:solidFill>
              </a:rPr>
              <a:t>axions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play an interesting </a:t>
            </a:r>
            <a:r>
              <a:rPr lang="en-US" sz="3200" dirty="0" smtClean="0">
                <a:solidFill>
                  <a:srgbClr val="0070C0"/>
                </a:solidFill>
              </a:rPr>
              <a:t>cosmological role</a:t>
            </a:r>
            <a:r>
              <a:rPr lang="en-US" sz="3200" dirty="0" smtClean="0"/>
              <a:t> and arise naturally in theories beyond the Standard Model</a:t>
            </a:r>
          </a:p>
          <a:p>
            <a:r>
              <a:rPr lang="en-US" sz="3200" dirty="0" smtClean="0"/>
              <a:t>There are both ongoing and proposed </a:t>
            </a:r>
            <a:r>
              <a:rPr lang="en-US" sz="3200" dirty="0" smtClean="0">
                <a:solidFill>
                  <a:srgbClr val="00B0F0"/>
                </a:solidFill>
              </a:rPr>
              <a:t>experiments </a:t>
            </a:r>
            <a:r>
              <a:rPr lang="en-US" sz="3200" dirty="0" smtClean="0"/>
              <a:t>which in the next decade or so should tell us if </a:t>
            </a:r>
            <a:r>
              <a:rPr lang="en-US" sz="3200" dirty="0" err="1">
                <a:solidFill>
                  <a:srgbClr val="00B0F0"/>
                </a:solidFill>
              </a:rPr>
              <a:t>a</a:t>
            </a:r>
            <a:r>
              <a:rPr lang="en-US" sz="3200" dirty="0" err="1" smtClean="0">
                <a:solidFill>
                  <a:srgbClr val="00B0F0"/>
                </a:solidFill>
              </a:rPr>
              <a:t>xions</a:t>
            </a:r>
            <a:r>
              <a:rPr lang="en-US" sz="3200" dirty="0" smtClean="0">
                <a:solidFill>
                  <a:srgbClr val="00B0F0"/>
                </a:solidFill>
              </a:rPr>
              <a:t> exist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23899" y="450272"/>
            <a:ext cx="966701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However, because 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U(2)</a:t>
            </a:r>
            <a:r>
              <a:rPr lang="en-US" altLang="en-US" baseline="-25000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is a </a:t>
            </a:r>
            <a:r>
              <a:rPr lang="en-US" altLang="en-US" dirty="0">
                <a:solidFill>
                  <a:srgbClr val="008000"/>
                </a:solidFill>
                <a:latin typeface="+mn-lt"/>
              </a:rPr>
              <a:t>spontaneously broken symmetry</a:t>
            </a:r>
            <a:r>
              <a:rPr lang="en-US" altLang="en-US" dirty="0">
                <a:latin typeface="+mn-lt"/>
              </a:rPr>
              <a:t>,  </a:t>
            </a:r>
            <a:r>
              <a:rPr lang="en-US" altLang="en-US" dirty="0" smtClean="0">
                <a:latin typeface="+mn-lt"/>
              </a:rPr>
              <a:t>one expects now the </a:t>
            </a:r>
            <a:r>
              <a:rPr lang="en-US" altLang="en-US" dirty="0">
                <a:latin typeface="+mn-lt"/>
              </a:rPr>
              <a:t>appearance in the spectrum of approximate  </a:t>
            </a:r>
            <a:r>
              <a:rPr lang="en-US" altLang="en-US" dirty="0" err="1">
                <a:solidFill>
                  <a:srgbClr val="FF0000"/>
                </a:solidFill>
                <a:latin typeface="+mn-lt"/>
              </a:rPr>
              <a:t>Nambu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-Goldstone bosons</a:t>
            </a:r>
            <a:r>
              <a:rPr lang="en-US" altLang="en-US" dirty="0">
                <a:latin typeface="+mn-lt"/>
              </a:rPr>
              <a:t>, with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m 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 0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en-US" dirty="0">
                <a:latin typeface="+mn-lt"/>
              </a:rPr>
              <a:t>[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 0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as </a:t>
            </a:r>
            <a:r>
              <a:rPr lang="en-US" altLang="en-US" dirty="0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m</a:t>
            </a:r>
            <a:r>
              <a:rPr lang="en-US" altLang="en-US" baseline="-25000" dirty="0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u</a:t>
            </a:r>
            <a:r>
              <a:rPr lang="en-US" altLang="en-US" dirty="0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, m</a:t>
            </a:r>
            <a:r>
              <a:rPr lang="en-US" altLang="en-US" baseline="-25000" dirty="0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d</a:t>
            </a:r>
            <a:r>
              <a:rPr lang="en-US" altLang="en-US" dirty="0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  0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]</a:t>
            </a:r>
            <a:endParaRPr lang="en-US" altLang="en-US" dirty="0">
              <a:latin typeface="+mn-lt"/>
            </a:endParaRPr>
          </a:p>
          <a:p>
            <a:r>
              <a:rPr lang="en-US" altLang="en-US" dirty="0">
                <a:latin typeface="+mn-lt"/>
              </a:rPr>
              <a:t>For </a:t>
            </a:r>
            <a:r>
              <a:rPr lang="en-US" altLang="en-US" dirty="0">
                <a:solidFill>
                  <a:srgbClr val="7030A0"/>
                </a:solidFill>
                <a:latin typeface="+mn-lt"/>
              </a:rPr>
              <a:t>U(2)</a:t>
            </a:r>
            <a:r>
              <a:rPr lang="en-US" altLang="en-US" baseline="-25000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one</a:t>
            </a:r>
            <a:r>
              <a:rPr lang="en-US" altLang="en-U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expects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such bosons (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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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). Although </a:t>
            </a:r>
            <a:r>
              <a:rPr lang="en-US" altLang="en-US" dirty="0" err="1">
                <a:latin typeface="+mn-lt"/>
                <a:sym typeface="Symbol" panose="05050102010706020507" pitchFamily="18" charset="2"/>
              </a:rPr>
              <a:t>pions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 are light, 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m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 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 0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, </a:t>
            </a: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there is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smtClean="0">
                <a:solidFill>
                  <a:srgbClr val="00B0F0"/>
                </a:solidFill>
                <a:latin typeface="+mn-lt"/>
              </a:rPr>
              <a:t>no sign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of  another light state in the hadronic spectrum, since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m</a:t>
            </a:r>
            <a:r>
              <a:rPr lang="en-US" altLang="en-US" baseline="30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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&gt;&gt; m</a:t>
            </a:r>
            <a:r>
              <a:rPr lang="en-US" altLang="en-US" baseline="30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</a:t>
            </a:r>
            <a:r>
              <a:rPr lang="en-US" altLang="en-US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7030A0"/>
                </a:solidFill>
                <a:latin typeface="+mn-lt"/>
              </a:rPr>
              <a:t>Weinberg</a:t>
            </a:r>
            <a:r>
              <a:rPr lang="en-US" altLang="en-US" dirty="0">
                <a:solidFill>
                  <a:srgbClr val="9933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dubbed this the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U(1)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A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problem </a:t>
            </a:r>
            <a:r>
              <a:rPr lang="en-US" altLang="en-US" dirty="0">
                <a:latin typeface="+mn-lt"/>
              </a:rPr>
              <a:t>and suggested that, somehow, there was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no U(1)</a:t>
            </a:r>
            <a:r>
              <a:rPr lang="en-US" altLang="en-US" baseline="-25000" dirty="0">
                <a:solidFill>
                  <a:srgbClr val="FF0000"/>
                </a:solidFill>
                <a:latin typeface="+mn-lt"/>
              </a:rPr>
              <a:t>A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symmetry</a:t>
            </a:r>
            <a:r>
              <a:rPr lang="en-US" altLang="en-US" dirty="0">
                <a:latin typeface="+mn-lt"/>
              </a:rPr>
              <a:t> in the strong interactions </a:t>
            </a:r>
          </a:p>
        </p:txBody>
      </p:sp>
    </p:spTree>
    <p:extLst>
      <p:ext uri="{BB962C8B-B14F-4D97-AF65-F5344CB8AC3E}">
        <p14:creationId xmlns:p14="http://schemas.microsoft.com/office/powerpoint/2010/main" val="14215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87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09155" y="1219200"/>
            <a:ext cx="3834245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cs typeface="Arial" panose="020B0604020202020204" pitchFamily="34" charset="0"/>
              </a:rPr>
              <a:t>That there is </a:t>
            </a:r>
            <a:r>
              <a:rPr lang="en-US" sz="3200" dirty="0" smtClean="0">
                <a:solidFill>
                  <a:srgbClr val="7030A0"/>
                </a:solidFill>
                <a:cs typeface="Arial" panose="020B0604020202020204" pitchFamily="34" charset="0"/>
              </a:rPr>
              <a:t>no U(1)</a:t>
            </a:r>
            <a:r>
              <a:rPr lang="en-US" sz="3200" baseline="-25000" dirty="0" smtClean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7030A0"/>
                </a:solidFill>
                <a:cs typeface="Arial" panose="020B0604020202020204" pitchFamily="34" charset="0"/>
              </a:rPr>
              <a:t>  symmetry </a:t>
            </a:r>
            <a:r>
              <a:rPr lang="en-US" sz="3200" dirty="0" smtClean="0">
                <a:cs typeface="Arial" panose="020B0604020202020204" pitchFamily="34" charset="0"/>
              </a:rPr>
              <a:t>emerges explicitly in 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lattice QCD </a:t>
            </a:r>
            <a:r>
              <a:rPr lang="en-US" sz="3200" dirty="0">
                <a:cs typeface="Arial" panose="020B0604020202020204" pitchFamily="34" charset="0"/>
              </a:rPr>
              <a:t>calculations, which show </a:t>
            </a:r>
            <a:r>
              <a:rPr lang="en-US" sz="3200" dirty="0" smtClean="0">
                <a:cs typeface="Arial" panose="020B0604020202020204" pitchFamily="34" charset="0"/>
              </a:rPr>
              <a:t>that </a:t>
            </a:r>
            <a:r>
              <a:rPr lang="en-US" sz="3200" dirty="0">
                <a:cs typeface="Arial" panose="020B0604020202020204" pitchFamily="34" charset="0"/>
              </a:rPr>
              <a:t>indeed</a:t>
            </a:r>
            <a:r>
              <a:rPr lang="en-US" sz="3200" dirty="0" smtClean="0">
                <a:cs typeface="Arial" panose="020B0604020202020204" pitchFamily="34" charset="0"/>
              </a:rPr>
              <a:t>,</a:t>
            </a:r>
            <a:r>
              <a:rPr lang="en-US" sz="3200" dirty="0" smtClean="0">
                <a:cs typeface="Arial" panose="020B0604020202020204" pitchFamily="34" charset="0"/>
                <a:sym typeface="Symbol" pitchFamily="18" charset="2"/>
              </a:rPr>
              <a:t> as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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→ 0</a:t>
            </a:r>
            <a:r>
              <a:rPr lang="en-US" sz="3200" dirty="0" smtClean="0">
                <a:cs typeface="Arial" panose="020B0604020202020204" pitchFamily="34" charset="0"/>
                <a:sym typeface="Symbol" pitchFamily="18" charset="2"/>
              </a:rPr>
              <a:t>,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 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→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constant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26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98764" y="152400"/>
            <a:ext cx="10169236" cy="64770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cs typeface="Arial" panose="020B0604020202020204" pitchFamily="34" charset="0"/>
              </a:rPr>
              <a:t>It is useful to describe the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U(1)</a:t>
            </a:r>
            <a:r>
              <a:rPr lang="en-US" altLang="en-US" sz="32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 problem </a:t>
            </a:r>
            <a:r>
              <a:rPr lang="en-US" altLang="en-US" sz="3200" dirty="0" smtClean="0">
                <a:cs typeface="Arial" panose="020B0604020202020204" pitchFamily="34" charset="0"/>
              </a:rPr>
              <a:t>in </a:t>
            </a:r>
            <a:r>
              <a:rPr lang="en-US" altLang="en-US" sz="3200" dirty="0">
                <a:cs typeface="Arial" panose="020B0604020202020204" pitchFamily="34" charset="0"/>
              </a:rPr>
              <a:t>the language of </a:t>
            </a:r>
            <a:r>
              <a:rPr lang="en-US" alt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Chiral Perturbation Theory</a:t>
            </a:r>
            <a:r>
              <a:rPr lang="en-US" altLang="en-US" sz="3200" dirty="0" smtClean="0">
                <a:cs typeface="Arial" panose="020B0604020202020204" pitchFamily="34" charset="0"/>
              </a:rPr>
              <a:t>, which describes the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QCD dynamics </a:t>
            </a:r>
            <a:r>
              <a:rPr lang="en-US" altLang="en-US" sz="3200" dirty="0">
                <a:cs typeface="Arial" panose="020B0604020202020204" pitchFamily="34" charset="0"/>
              </a:rPr>
              <a:t>for the (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)-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sector</a:t>
            </a:r>
          </a:p>
          <a:p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Beyond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the  breaking term induced by the quark mass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terms, the effective </a:t>
            </a:r>
            <a:r>
              <a:rPr lang="en-US" altLang="en-US" sz="3200" dirty="0" smtClean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Chiral </a:t>
            </a:r>
            <a:r>
              <a:rPr lang="en-US" altLang="en-US" sz="3200" dirty="0" err="1" smtClean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Lagrangian</a:t>
            </a:r>
            <a:r>
              <a:rPr lang="en-US" altLang="en-US" sz="3200" dirty="0" smtClean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for this theory needs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to be </a:t>
            </a:r>
            <a:r>
              <a:rPr lang="en-US" altLang="en-US" sz="3200" dirty="0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augmented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by an additional term which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breaks explicitly 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U(1)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</a:p>
          <a:p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Defining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 = </a:t>
            </a:r>
            <a:r>
              <a:rPr lang="en-US" altLang="en-US" sz="32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/F</a:t>
            </a:r>
            <a:r>
              <a:rPr lang="en-US" altLang="en-US" sz="3200" baseline="-250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[</a:t>
            </a:r>
            <a:r>
              <a:rPr lang="en-US" altLang="en-US" sz="3200" baseline="-250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32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baseline="-250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+]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and including a symmetry breaking pion mass 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~ (m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+ m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one has:</a:t>
            </a:r>
          </a:p>
          <a:p>
            <a:pPr>
              <a:buFontTx/>
              <a:buNone/>
            </a:pP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en-US" altLang="en-US" sz="3200" dirty="0" err="1">
                <a:cs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altLang="en-US" sz="32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eff</a:t>
            </a:r>
            <a:r>
              <a:rPr lang="en-US" altLang="en-US" sz="3200" baseline="-25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= ¼F</a:t>
            </a:r>
            <a:r>
              <a:rPr lang="en-US" altLang="en-US" sz="32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Tr</a:t>
            </a:r>
            <a:r>
              <a:rPr lang="en-US" altLang="en-US" sz="32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</a:t>
            </a:r>
            <a:r>
              <a:rPr lang="en-US" altLang="en-US" sz="3200" baseline="-250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32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 </a:t>
            </a:r>
            <a:r>
              <a:rPr lang="en-US" altLang="en-US" sz="3200" baseline="300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32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</a:t>
            </a:r>
            <a:r>
              <a:rPr lang="en-US" altLang="en-US" sz="3200" baseline="300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†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+ ¼F</a:t>
            </a:r>
            <a:r>
              <a:rPr lang="en-US" altLang="en-US" sz="32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Tr</a:t>
            </a:r>
            <a:r>
              <a:rPr lang="en-US" altLang="en-US" sz="3200" dirty="0" smtClean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( + </a:t>
            </a:r>
            <a:r>
              <a:rPr lang="en-US" altLang="en-US" sz="3200" baseline="30000" dirty="0" smtClean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† </a:t>
            </a:r>
            <a:r>
              <a:rPr lang="en-US" altLang="en-US" sz="3200" dirty="0" smtClean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- ½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3200" baseline="300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</a:p>
          <a:p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Provided 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&gt;&gt;</a:t>
            </a:r>
            <a:r>
              <a:rPr lang="en-US" altLang="en-US" sz="3200" dirty="0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this allows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&gt;&gt; m</a:t>
            </a:r>
            <a:r>
              <a:rPr lang="en-US" altLang="en-US" sz="3200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, but 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what is the origin of this last term?</a:t>
            </a:r>
            <a:endParaRPr lang="en-US" altLang="en-US" sz="3200" baseline="-25000" dirty="0">
              <a:solidFill>
                <a:srgbClr val="7030A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82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2118" y="1215736"/>
            <a:ext cx="11149446" cy="56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dirty="0"/>
              <a:t>The resolution </a:t>
            </a:r>
            <a:r>
              <a:rPr lang="en-US" sz="3200" dirty="0" smtClean="0"/>
              <a:t>o</a:t>
            </a:r>
            <a:r>
              <a:rPr lang="en-US" sz="3200" dirty="0"/>
              <a:t>f</a:t>
            </a:r>
            <a:r>
              <a:rPr lang="en-US" sz="3200" dirty="0" smtClean="0"/>
              <a:t>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7030A0"/>
                </a:solidFill>
              </a:rPr>
              <a:t>U(1)</a:t>
            </a:r>
            <a:r>
              <a:rPr lang="en-US" sz="3200" baseline="-25000" dirty="0">
                <a:solidFill>
                  <a:srgbClr val="7030A0"/>
                </a:solidFill>
              </a:rPr>
              <a:t>A</a:t>
            </a:r>
            <a:r>
              <a:rPr lang="en-US" sz="3200" dirty="0">
                <a:solidFill>
                  <a:srgbClr val="7030A0"/>
                </a:solidFill>
              </a:rPr>
              <a:t> problem  </a:t>
            </a:r>
            <a:r>
              <a:rPr lang="en-US" sz="3200" dirty="0" smtClean="0"/>
              <a:t>is due to </a:t>
            </a:r>
            <a:r>
              <a:rPr lang="en-US" sz="3200" dirty="0">
                <a:solidFill>
                  <a:srgbClr val="7030A0"/>
                </a:solidFill>
              </a:rPr>
              <a:t>‘t </a:t>
            </a:r>
            <a:r>
              <a:rPr lang="en-US" sz="3200" dirty="0" err="1">
                <a:solidFill>
                  <a:srgbClr val="7030A0"/>
                </a:solidFill>
              </a:rPr>
              <a:t>Hooft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dirty="0"/>
              <a:t>who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realized the crucial dynamical role played by the 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gluon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pseudoscalar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density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                               Q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 = </a:t>
            </a:r>
            <a:endParaRPr lang="en-US" sz="3200" dirty="0" smtClean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/>
              <a:t>E</a:t>
            </a:r>
            <a:r>
              <a:rPr lang="en-US" sz="3200" dirty="0" smtClean="0"/>
              <a:t>ven though in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0070C0"/>
                </a:solidFill>
              </a:rPr>
              <a:t>massless quark limit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7030A0"/>
                </a:solidFill>
              </a:rPr>
              <a:t>U(1)</a:t>
            </a:r>
            <a:r>
              <a:rPr lang="en-US" sz="3200" baseline="-25000" dirty="0">
                <a:solidFill>
                  <a:srgbClr val="7030A0"/>
                </a:solidFill>
              </a:rPr>
              <a:t>A </a:t>
            </a:r>
            <a:r>
              <a:rPr lang="en-US" sz="3200" dirty="0" smtClean="0"/>
              <a:t> </a:t>
            </a:r>
            <a:r>
              <a:rPr lang="en-US" sz="3200" dirty="0"/>
              <a:t>is an apparent symmetry of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QCD </a:t>
            </a:r>
            <a:r>
              <a:rPr lang="en-US" sz="3200" dirty="0" err="1">
                <a:solidFill>
                  <a:srgbClr val="FF0000"/>
                </a:solidFill>
              </a:rPr>
              <a:t>Lagrangian</a:t>
            </a:r>
            <a:r>
              <a:rPr lang="en-US" sz="3200" baseline="-25000" dirty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, the  </a:t>
            </a:r>
            <a:r>
              <a:rPr lang="en-US" sz="3200" dirty="0">
                <a:solidFill>
                  <a:srgbClr val="00B0F0"/>
                </a:solidFill>
              </a:rPr>
              <a:t>current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 J</a:t>
            </a:r>
            <a:r>
              <a:rPr lang="en-US" sz="3200" baseline="30000" dirty="0">
                <a:solidFill>
                  <a:srgbClr val="00B0F0"/>
                </a:solidFill>
                <a:sym typeface="Symbol" pitchFamily="18" charset="2"/>
              </a:rPr>
              <a:t>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5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associated with the </a:t>
            </a:r>
            <a:r>
              <a:rPr lang="en-US" sz="3200" dirty="0">
                <a:solidFill>
                  <a:srgbClr val="7030A0"/>
                </a:solidFill>
              </a:rPr>
              <a:t>U(1)</a:t>
            </a:r>
            <a:r>
              <a:rPr lang="en-US" sz="3200" baseline="-250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</a:rPr>
              <a:t>symmetry </a:t>
            </a:r>
            <a:r>
              <a:rPr lang="en-US" sz="3200" dirty="0"/>
              <a:t>is </a:t>
            </a:r>
            <a:r>
              <a:rPr lang="en-US" sz="3200" dirty="0" smtClean="0">
                <a:solidFill>
                  <a:srgbClr val="00B0F0"/>
                </a:solidFill>
              </a:rPr>
              <a:t>anomalous </a:t>
            </a:r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7030A0"/>
                </a:solidFill>
              </a:rPr>
              <a:t>Adler Bell </a:t>
            </a:r>
            <a:r>
              <a:rPr lang="en-US" sz="3200" dirty="0" err="1" smtClean="0">
                <a:solidFill>
                  <a:srgbClr val="7030A0"/>
                </a:solidFill>
              </a:rPr>
              <a:t>Jackiw</a:t>
            </a:r>
            <a:r>
              <a:rPr lang="en-US" sz="3200" dirty="0" smtClean="0"/>
              <a:t>]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                                                                      </a:t>
            </a:r>
            <a:r>
              <a:rPr lang="en-US" sz="3200" dirty="0" smtClean="0"/>
              <a:t>= N </a:t>
            </a:r>
            <a:r>
              <a:rPr lang="en-US" sz="3200" dirty="0" smtClean="0">
                <a:solidFill>
                  <a:srgbClr val="FF0000"/>
                </a:solidFill>
              </a:rPr>
              <a:t>Q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200" dirty="0"/>
              <a:t> </a:t>
            </a:r>
            <a:r>
              <a:rPr lang="en-US" sz="3200" dirty="0" smtClean="0"/>
              <a:t>     where N is the number of massless quarks</a:t>
            </a:r>
            <a:endParaRPr lang="en-US" sz="3200" dirty="0"/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3200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6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826" y="416498"/>
            <a:ext cx="10533063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‘t </a:t>
            </a:r>
            <a:r>
              <a:rPr lang="en-US" dirty="0" err="1" smtClean="0">
                <a:solidFill>
                  <a:srgbClr val="0070C0"/>
                </a:solidFill>
              </a:rPr>
              <a:t>Hooft</a:t>
            </a:r>
            <a:r>
              <a:rPr lang="en-US" dirty="0" smtClean="0">
                <a:solidFill>
                  <a:srgbClr val="0070C0"/>
                </a:solidFill>
              </a:rPr>
              <a:t> Solution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307227"/>
              </p:ext>
            </p:extLst>
          </p:nvPr>
        </p:nvGraphicFramePr>
        <p:xfrm>
          <a:off x="3381729" y="4797425"/>
          <a:ext cx="3505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" name="Equation" r:id="rId8" imgW="1384300" imgH="419100" progId="Equation.3">
                  <p:embed/>
                </p:oleObj>
              </mc:Choice>
              <mc:Fallback>
                <p:oleObj name="Equation" r:id="rId8" imgW="1384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729" y="4797425"/>
                        <a:ext cx="3505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11005"/>
              </p:ext>
            </p:extLst>
          </p:nvPr>
        </p:nvGraphicFramePr>
        <p:xfrm>
          <a:off x="4657129" y="2668381"/>
          <a:ext cx="1617519" cy="76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" name="Equation" r:id="rId10" imgW="888840" imgH="419040" progId="Equation.3">
                  <p:embed/>
                </p:oleObj>
              </mc:Choice>
              <mc:Fallback>
                <p:oleObj name="Equation" r:id="rId10" imgW="88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129" y="2668381"/>
                        <a:ext cx="1617519" cy="760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3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88135"/>
            <a:ext cx="11622795" cy="66101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Since </a:t>
            </a:r>
            <a:r>
              <a:rPr lang="en-US" sz="3200" dirty="0" smtClean="0">
                <a:solidFill>
                  <a:srgbClr val="FF0000"/>
                </a:solidFill>
              </a:rPr>
              <a:t>Q  </a:t>
            </a:r>
            <a:r>
              <a:rPr lang="en-US" sz="3200" dirty="0" smtClean="0"/>
              <a:t>enters in the </a:t>
            </a:r>
            <a:r>
              <a:rPr lang="en-US" sz="3200" dirty="0" smtClean="0">
                <a:solidFill>
                  <a:srgbClr val="00B0F0"/>
                </a:solidFill>
              </a:rPr>
              <a:t>anomaly</a:t>
            </a:r>
            <a:r>
              <a:rPr lang="en-US" sz="3200" dirty="0" smtClean="0"/>
              <a:t> equation, if it is dynamically important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7030A0"/>
                </a:solidFill>
              </a:rPr>
              <a:t>U(1)</a:t>
            </a:r>
            <a:r>
              <a:rPr lang="en-US" sz="3200" baseline="-25000" dirty="0">
                <a:solidFill>
                  <a:srgbClr val="7030A0"/>
                </a:solidFill>
              </a:rPr>
              <a:t>A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problem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should be resolved, because then there is really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no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conserved </a:t>
            </a:r>
            <a:r>
              <a:rPr lang="en-US" sz="3200" dirty="0">
                <a:solidFill>
                  <a:srgbClr val="7030A0"/>
                </a:solidFill>
              </a:rPr>
              <a:t>U(1)</a:t>
            </a:r>
            <a:r>
              <a:rPr lang="en-US" sz="3200" baseline="-25000" dirty="0">
                <a:solidFill>
                  <a:srgbClr val="7030A0"/>
                </a:solidFill>
              </a:rPr>
              <a:t>A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current</a:t>
            </a:r>
            <a:endParaRPr lang="en-US" altLang="en-US" sz="32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This can be checked by explicitly including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in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en-US" altLang="en-US" sz="32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Chiral </a:t>
            </a:r>
            <a:r>
              <a:rPr lang="en-US" altLang="en-US" sz="3200" dirty="0" err="1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Lagrangian</a:t>
            </a:r>
            <a:r>
              <a:rPr lang="en-US" altLang="en-US" sz="32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describing the low energy behavior of QCD [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Di </a:t>
            </a:r>
            <a:r>
              <a:rPr lang="en-US" altLang="en-US" sz="3200" dirty="0" err="1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Vecchia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Veneziano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] </a:t>
            </a:r>
            <a:endParaRPr lang="en-US" altLang="en-US" sz="32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z="3200" dirty="0"/>
              <a:t>Taking into account the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3200" dirty="0">
                <a:solidFill>
                  <a:srgbClr val="7030A0"/>
                </a:solidFill>
              </a:rPr>
              <a:t>anomaly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3200" dirty="0"/>
              <a:t>in the </a:t>
            </a:r>
            <a:r>
              <a:rPr lang="en-US" altLang="en-US" sz="3200" dirty="0">
                <a:solidFill>
                  <a:srgbClr val="002060"/>
                </a:solidFill>
              </a:rPr>
              <a:t>U</a:t>
            </a:r>
            <a:r>
              <a:rPr lang="en-US" altLang="en-US" sz="3200" baseline="-25000" dirty="0">
                <a:solidFill>
                  <a:srgbClr val="002060"/>
                </a:solidFill>
              </a:rPr>
              <a:t>A</a:t>
            </a:r>
            <a:r>
              <a:rPr lang="en-US" altLang="en-US" sz="3200" dirty="0">
                <a:solidFill>
                  <a:srgbClr val="002060"/>
                </a:solidFill>
              </a:rPr>
              <a:t>(1) current </a:t>
            </a:r>
            <a:r>
              <a:rPr lang="en-US" sz="3200" dirty="0"/>
              <a:t>and keeping terms up to O(</a:t>
            </a:r>
            <a:r>
              <a:rPr lang="en-US" sz="3200" dirty="0">
                <a:solidFill>
                  <a:srgbClr val="FF0000"/>
                </a:solidFill>
              </a:rPr>
              <a:t>Q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) one has</a:t>
            </a:r>
            <a:r>
              <a:rPr lang="en-US" sz="3200" dirty="0" smtClean="0"/>
              <a:t>:</a:t>
            </a:r>
            <a:endParaRPr lang="en-US" sz="3200" dirty="0"/>
          </a:p>
          <a:p>
            <a:pPr>
              <a:buFontTx/>
              <a:buNone/>
            </a:pPr>
            <a:r>
              <a:rPr lang="en-US" altLang="en-US" sz="3200" dirty="0" smtClean="0">
                <a:sym typeface="Symbol" panose="05050102010706020507" pitchFamily="18" charset="2"/>
              </a:rPr>
              <a:t>                 </a:t>
            </a:r>
            <a:r>
              <a:rPr lang="en-US" altLang="en-US" sz="3200" dirty="0" err="1" smtClean="0">
                <a:sym typeface="Symbol" panose="05050102010706020507" pitchFamily="18" charset="2"/>
              </a:rPr>
              <a:t>L</a:t>
            </a:r>
            <a:r>
              <a:rPr lang="en-US" altLang="en-US" sz="3200" baseline="-25000" dirty="0" err="1" smtClean="0">
                <a:sym typeface="Symbol" panose="05050102010706020507" pitchFamily="18" charset="2"/>
              </a:rPr>
              <a:t>eff</a:t>
            </a:r>
            <a:r>
              <a:rPr lang="en-US" altLang="en-US" sz="3200" baseline="-25000" dirty="0" smtClean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ym typeface="Symbol" panose="05050102010706020507" pitchFamily="18" charset="2"/>
              </a:rPr>
              <a:t>=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¼</a:t>
            </a:r>
            <a:r>
              <a:rPr lang="en-US" altLang="en-US" sz="3200" dirty="0">
                <a:sym typeface="Symbol" panose="05050102010706020507" pitchFamily="18" charset="2"/>
              </a:rPr>
              <a:t>F</a:t>
            </a:r>
            <a:r>
              <a:rPr lang="en-US" altLang="en-US" sz="3200" baseline="30000" dirty="0"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 err="1">
                <a:sym typeface="Symbol" panose="05050102010706020507" pitchFamily="18" charset="2"/>
              </a:rPr>
              <a:t>Tr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</a:t>
            </a:r>
            <a:r>
              <a:rPr lang="en-US" altLang="en-US" sz="3200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 </a:t>
            </a:r>
            <a:r>
              <a:rPr lang="en-US" altLang="en-US" sz="32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3200" baseline="300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†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+ ¼</a:t>
            </a:r>
            <a:r>
              <a:rPr lang="en-US" altLang="en-US" sz="3200" dirty="0">
                <a:sym typeface="Symbol" panose="05050102010706020507" pitchFamily="18" charset="2"/>
              </a:rPr>
              <a:t>F</a:t>
            </a:r>
            <a:r>
              <a:rPr lang="en-US" altLang="en-US" sz="3200" baseline="30000" dirty="0"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sym typeface="Symbol" panose="05050102010706020507" pitchFamily="18" charset="2"/>
              </a:rPr>
              <a:t>Tr</a:t>
            </a:r>
            <a:r>
              <a:rPr lang="en-US" alt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 ( + </a:t>
            </a:r>
            <a:r>
              <a:rPr lang="en-US" altLang="en-US" sz="3200" baseline="300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† </a:t>
            </a:r>
            <a:r>
              <a:rPr lang="en-US" altLang="en-US" sz="3200" dirty="0" smtClean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solidFill>
                  <a:srgbClr val="00B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              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½ </a:t>
            </a:r>
            <a:r>
              <a:rPr lang="en-US" altLang="en-US" sz="3200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Tr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[ln -ln </a:t>
            </a:r>
            <a:r>
              <a:rPr lang="en-US" altLang="en-US" sz="3200" dirty="0">
                <a:solidFill>
                  <a:srgbClr val="00990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3200" baseline="300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†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[1/ </a:t>
            </a:r>
            <a:r>
              <a:rPr lang="en-US" altLang="en-US" sz="3200" dirty="0">
                <a:sym typeface="Symbol" panose="05050102010706020507" pitchFamily="18" charset="2"/>
              </a:rPr>
              <a:t>F</a:t>
            </a:r>
            <a:r>
              <a:rPr lang="en-US" altLang="en-US" sz="3200" baseline="30000" dirty="0"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]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+…</a:t>
            </a:r>
          </a:p>
          <a:p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 In this </a:t>
            </a:r>
            <a:r>
              <a:rPr lang="en-US" altLang="en-US" sz="3200" dirty="0" err="1" smtClean="0">
                <a:cs typeface="Arial" panose="020B0604020202020204" pitchFamily="34" charset="0"/>
                <a:sym typeface="Symbol" panose="05050102010706020507" pitchFamily="18" charset="2"/>
              </a:rPr>
              <a:t>Lagrangian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is essentially a background field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and can</a:t>
            </a:r>
            <a:endParaRPr lang="en-US" altLang="en-US" sz="32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   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be eliminated through its equation of motion: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        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= -</a:t>
            </a:r>
            <a:r>
              <a:rPr lang="en-US" altLang="en-US" sz="3200" dirty="0" err="1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/4 [</a:t>
            </a:r>
            <a:r>
              <a:rPr lang="en-US" altLang="en-US" sz="3200" dirty="0">
                <a:sym typeface="Symbol" panose="05050102010706020507" pitchFamily="18" charset="2"/>
              </a:rPr>
              <a:t>F</a:t>
            </a:r>
            <a:r>
              <a:rPr lang="en-US" altLang="en-US" sz="3200" baseline="30000" dirty="0"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] </a:t>
            </a:r>
            <a:r>
              <a:rPr lang="en-US" altLang="en-US" sz="3200" dirty="0" err="1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Tr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[ln -ln </a:t>
            </a:r>
            <a:r>
              <a:rPr lang="en-US" altLang="en-US" sz="3200" dirty="0">
                <a:solidFill>
                  <a:srgbClr val="00990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3200" baseline="300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†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]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= ½ [</a:t>
            </a:r>
            <a:r>
              <a:rPr lang="en-US" altLang="en-US" sz="3200" dirty="0">
                <a:sym typeface="Symbol" panose="05050102010706020507" pitchFamily="18" charset="2"/>
              </a:rPr>
              <a:t>F</a:t>
            </a:r>
            <a:r>
              <a:rPr lang="en-US" altLang="en-US" sz="3200" baseline="-25000" dirty="0">
                <a:sym typeface="Symbol" panose="05050102010706020507" pitchFamily="18" charset="2"/>
              </a:rPr>
              <a:t>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3200" baseline="30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baseline="-250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] </a:t>
            </a:r>
            <a:r>
              <a:rPr lang="en-US" altLang="en-US" sz="3200" dirty="0">
                <a:solidFill>
                  <a:srgbClr val="0099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 </a:t>
            </a:r>
            <a:r>
              <a:rPr lang="en-US" altLang="en-US" sz="3200" dirty="0">
                <a:cs typeface="Arial" panose="020B0604020202020204" pitchFamily="34" charset="0"/>
                <a:sym typeface="Symbol" panose="05050102010706020507" pitchFamily="18" charset="2"/>
              </a:rPr>
              <a:t>+...</a:t>
            </a:r>
            <a:endParaRPr lang="en-US" altLang="en-US" sz="3200" dirty="0">
              <a:solidFill>
                <a:srgbClr val="0099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altLang="en-US" sz="3200" dirty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25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4748</Words>
  <Application>Microsoft Office PowerPoint</Application>
  <PresentationFormat>Widescreen</PresentationFormat>
  <Paragraphs>381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The Strong CP Problem and Axions</vt:lpstr>
      <vt:lpstr>The Strong CP Problem and Axions</vt:lpstr>
      <vt:lpstr>The U(1)A Problem of QCD</vt:lpstr>
      <vt:lpstr>PowerPoint Presentation</vt:lpstr>
      <vt:lpstr>PowerPoint Presentation</vt:lpstr>
      <vt:lpstr>PowerPoint Presentation</vt:lpstr>
      <vt:lpstr>PowerPoint Presentation</vt:lpstr>
      <vt:lpstr>The ‘t Hooft Solution</vt:lpstr>
      <vt:lpstr>PowerPoint Presentation</vt:lpstr>
      <vt:lpstr>PowerPoint Presentation</vt:lpstr>
      <vt:lpstr>PowerPoint Presentation</vt:lpstr>
      <vt:lpstr>PowerPoint Presentation</vt:lpstr>
      <vt:lpstr>The Strong CP Problem and its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Axions and their Role in Cosmology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Invisible Axions</vt:lpstr>
      <vt:lpstr>PowerPoint Presentation</vt:lpstr>
      <vt:lpstr>PowerPoint Presentation</vt:lpstr>
      <vt:lpstr>Another Haloscope has reported results recently, for larger axion masses 23.5 μeV &lt; ma &lt; 24 μeV, but not quite at the strength needed to detect KSVZ axions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Strong CP Problem and Axions</dc:title>
  <dc:creator>peccei</dc:creator>
  <cp:lastModifiedBy>roberto peccei</cp:lastModifiedBy>
  <cp:revision>186</cp:revision>
  <dcterms:created xsi:type="dcterms:W3CDTF">2015-04-20T21:40:37Z</dcterms:created>
  <dcterms:modified xsi:type="dcterms:W3CDTF">2017-09-29T00:50:48Z</dcterms:modified>
</cp:coreProperties>
</file>