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0" r:id="rId2"/>
    <p:sldMasterId id="2147483702" r:id="rId3"/>
    <p:sldMasterId id="2147483720" r:id="rId4"/>
    <p:sldMasterId id="2147483738" r:id="rId5"/>
  </p:sldMasterIdLst>
  <p:notesMasterIdLst>
    <p:notesMasterId r:id="rId75"/>
  </p:notesMasterIdLst>
  <p:sldIdLst>
    <p:sldId id="256" r:id="rId6"/>
    <p:sldId id="339" r:id="rId7"/>
    <p:sldId id="310" r:id="rId8"/>
    <p:sldId id="331" r:id="rId9"/>
    <p:sldId id="293" r:id="rId10"/>
    <p:sldId id="313" r:id="rId11"/>
    <p:sldId id="347" r:id="rId12"/>
    <p:sldId id="304" r:id="rId13"/>
    <p:sldId id="315" r:id="rId14"/>
    <p:sldId id="324" r:id="rId15"/>
    <p:sldId id="302" r:id="rId16"/>
    <p:sldId id="278" r:id="rId17"/>
    <p:sldId id="318" r:id="rId18"/>
    <p:sldId id="320" r:id="rId19"/>
    <p:sldId id="321" r:id="rId20"/>
    <p:sldId id="268" r:id="rId21"/>
    <p:sldId id="322" r:id="rId22"/>
    <p:sldId id="305" r:id="rId23"/>
    <p:sldId id="337" r:id="rId24"/>
    <p:sldId id="260" r:id="rId25"/>
    <p:sldId id="328" r:id="rId26"/>
    <p:sldId id="345" r:id="rId27"/>
    <p:sldId id="344" r:id="rId28"/>
    <p:sldId id="311" r:id="rId29"/>
    <p:sldId id="285" r:id="rId30"/>
    <p:sldId id="281" r:id="rId31"/>
    <p:sldId id="346" r:id="rId32"/>
    <p:sldId id="323" r:id="rId33"/>
    <p:sldId id="330" r:id="rId34"/>
    <p:sldId id="317" r:id="rId35"/>
    <p:sldId id="306" r:id="rId36"/>
    <p:sldId id="300" r:id="rId37"/>
    <p:sldId id="349" r:id="rId38"/>
    <p:sldId id="297" r:id="rId39"/>
    <p:sldId id="335" r:id="rId40"/>
    <p:sldId id="298" r:id="rId41"/>
    <p:sldId id="351" r:id="rId42"/>
    <p:sldId id="350" r:id="rId43"/>
    <p:sldId id="316" r:id="rId44"/>
    <p:sldId id="338" r:id="rId45"/>
    <p:sldId id="355" r:id="rId46"/>
    <p:sldId id="354" r:id="rId47"/>
    <p:sldId id="352" r:id="rId48"/>
    <p:sldId id="290" r:id="rId49"/>
    <p:sldId id="319" r:id="rId50"/>
    <p:sldId id="332" r:id="rId51"/>
    <p:sldId id="296" r:id="rId52"/>
    <p:sldId id="259" r:id="rId53"/>
    <p:sldId id="334" r:id="rId54"/>
    <p:sldId id="275" r:id="rId55"/>
    <p:sldId id="271" r:id="rId56"/>
    <p:sldId id="333" r:id="rId57"/>
    <p:sldId id="348" r:id="rId58"/>
    <p:sldId id="265" r:id="rId59"/>
    <p:sldId id="266" r:id="rId60"/>
    <p:sldId id="270" r:id="rId61"/>
    <p:sldId id="329" r:id="rId62"/>
    <p:sldId id="277" r:id="rId63"/>
    <p:sldId id="279" r:id="rId64"/>
    <p:sldId id="301" r:id="rId65"/>
    <p:sldId id="325" r:id="rId66"/>
    <p:sldId id="286" r:id="rId67"/>
    <p:sldId id="273" r:id="rId68"/>
    <p:sldId id="299" r:id="rId69"/>
    <p:sldId id="356" r:id="rId70"/>
    <p:sldId id="291" r:id="rId71"/>
    <p:sldId id="341" r:id="rId72"/>
    <p:sldId id="342" r:id="rId73"/>
    <p:sldId id="343"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92" d="100"/>
          <a:sy n="92" d="100"/>
        </p:scale>
        <p:origin x="101" y="16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3BED8F-06C9-449F-B1FF-9EC2BCE3CDB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55324776-B5E5-463C-9607-B2D85589E76B}">
      <dgm:prSet phldrT="[Text]"/>
      <dgm:spPr/>
      <dgm:t>
        <a:bodyPr/>
        <a:lstStyle/>
        <a:p>
          <a:r>
            <a:rPr lang="de-DE" dirty="0"/>
            <a:t>Gamma-</a:t>
          </a:r>
          <a:r>
            <a:rPr lang="de-DE" dirty="0" err="1"/>
            <a:t>ray</a:t>
          </a:r>
          <a:r>
            <a:rPr lang="de-DE" dirty="0"/>
            <a:t> </a:t>
          </a:r>
          <a:r>
            <a:rPr lang="de-DE" dirty="0" err="1"/>
            <a:t>astrophysics</a:t>
          </a:r>
          <a:endParaRPr lang="de-DE" dirty="0"/>
        </a:p>
      </dgm:t>
    </dgm:pt>
    <dgm:pt modelId="{E6CCDBA3-23F7-45B0-A994-4A858B61CEBB}" type="parTrans" cxnId="{DAA23583-870E-47CA-9608-55F5D6B2AC46}">
      <dgm:prSet/>
      <dgm:spPr/>
      <dgm:t>
        <a:bodyPr/>
        <a:lstStyle/>
        <a:p>
          <a:endParaRPr lang="de-DE"/>
        </a:p>
      </dgm:t>
    </dgm:pt>
    <dgm:pt modelId="{28AD53CB-9D2F-46E1-B205-4AF29CC255E8}" type="sibTrans" cxnId="{DAA23583-870E-47CA-9608-55F5D6B2AC46}">
      <dgm:prSet/>
      <dgm:spPr/>
      <dgm:t>
        <a:bodyPr/>
        <a:lstStyle/>
        <a:p>
          <a:endParaRPr lang="de-DE"/>
        </a:p>
      </dgm:t>
    </dgm:pt>
    <dgm:pt modelId="{08A81E93-094F-4611-B269-591E7663FFBF}">
      <dgm:prSet phldrT="[Text]" custT="1"/>
      <dgm:spPr/>
      <dgm:t>
        <a:bodyPr/>
        <a:lstStyle/>
        <a:p>
          <a:r>
            <a:rPr lang="de-DE" sz="1800" b="1" dirty="0"/>
            <a:t>CR</a:t>
          </a:r>
        </a:p>
      </dgm:t>
    </dgm:pt>
    <dgm:pt modelId="{16BCDCA6-E7E6-4D72-8FCD-E0D1756EB694}" type="parTrans" cxnId="{80F8B067-21B7-462A-84F3-F22B2A188F58}">
      <dgm:prSet/>
      <dgm:spPr/>
      <dgm:t>
        <a:bodyPr/>
        <a:lstStyle/>
        <a:p>
          <a:endParaRPr lang="de-DE"/>
        </a:p>
      </dgm:t>
    </dgm:pt>
    <dgm:pt modelId="{146DC2D8-2A7C-43B2-8729-5F401E5ACE76}" type="sibTrans" cxnId="{80F8B067-21B7-462A-84F3-F22B2A188F58}">
      <dgm:prSet/>
      <dgm:spPr/>
      <dgm:t>
        <a:bodyPr/>
        <a:lstStyle/>
        <a:p>
          <a:endParaRPr lang="de-DE"/>
        </a:p>
      </dgm:t>
    </dgm:pt>
    <dgm:pt modelId="{8DF314A8-D7A1-4930-B762-A5501A6BA9D8}">
      <dgm:prSet phldrT="[Text]" custT="1"/>
      <dgm:spPr/>
      <dgm:t>
        <a:bodyPr/>
        <a:lstStyle/>
        <a:p>
          <a:r>
            <a:rPr lang="de-DE" sz="1800" b="1" dirty="0"/>
            <a:t>SF</a:t>
          </a:r>
        </a:p>
      </dgm:t>
    </dgm:pt>
    <dgm:pt modelId="{438FAD13-32CF-4C9C-BACC-DA5D3A3889EF}" type="parTrans" cxnId="{DBB54B62-7886-484D-9693-E2FEBAD7FB88}">
      <dgm:prSet/>
      <dgm:spPr/>
      <dgm:t>
        <a:bodyPr/>
        <a:lstStyle/>
        <a:p>
          <a:endParaRPr lang="de-DE"/>
        </a:p>
      </dgm:t>
    </dgm:pt>
    <dgm:pt modelId="{6BDB802A-8FAB-4027-AA14-FA6C3F8CBAC0}" type="sibTrans" cxnId="{DBB54B62-7886-484D-9693-E2FEBAD7FB88}">
      <dgm:prSet/>
      <dgm:spPr/>
      <dgm:t>
        <a:bodyPr/>
        <a:lstStyle/>
        <a:p>
          <a:endParaRPr lang="de-DE"/>
        </a:p>
      </dgm:t>
    </dgm:pt>
    <dgm:pt modelId="{82A7E8E8-0E34-47A5-B7BD-3B4EAD0270F3}">
      <dgm:prSet phldrT="[Text]" custT="1"/>
      <dgm:spPr/>
      <dgm:t>
        <a:bodyPr/>
        <a:lstStyle/>
        <a:p>
          <a:r>
            <a:rPr lang="de-DE" sz="1800" b="1" dirty="0"/>
            <a:t>BH</a:t>
          </a:r>
        </a:p>
      </dgm:t>
    </dgm:pt>
    <dgm:pt modelId="{ECBE5752-D5B6-4ADA-A37E-CEBB1F1B8B75}" type="parTrans" cxnId="{30FB7A23-0091-48E3-8EF2-8B6A65BDB62F}">
      <dgm:prSet/>
      <dgm:spPr/>
      <dgm:t>
        <a:bodyPr/>
        <a:lstStyle/>
        <a:p>
          <a:endParaRPr lang="de-DE"/>
        </a:p>
      </dgm:t>
    </dgm:pt>
    <dgm:pt modelId="{2569D046-D5BE-4B4D-8893-C713B860F8F3}" type="sibTrans" cxnId="{30FB7A23-0091-48E3-8EF2-8B6A65BDB62F}">
      <dgm:prSet/>
      <dgm:spPr/>
      <dgm:t>
        <a:bodyPr/>
        <a:lstStyle/>
        <a:p>
          <a:endParaRPr lang="de-DE"/>
        </a:p>
      </dgm:t>
    </dgm:pt>
    <dgm:pt modelId="{92B1B67A-311A-4371-9D1F-A8EF6FE83FE5}">
      <dgm:prSet phldrT="[Text]" custT="1"/>
      <dgm:spPr/>
      <dgm:t>
        <a:bodyPr/>
        <a:lstStyle/>
        <a:p>
          <a:r>
            <a:rPr lang="de-DE" sz="1800" b="1" dirty="0"/>
            <a:t>DM</a:t>
          </a:r>
        </a:p>
      </dgm:t>
    </dgm:pt>
    <dgm:pt modelId="{51618904-DC3B-476B-8067-889C3F36A864}" type="parTrans" cxnId="{89A8E9EA-6142-481F-8073-914EB4B84DE2}">
      <dgm:prSet/>
      <dgm:spPr/>
      <dgm:t>
        <a:bodyPr/>
        <a:lstStyle/>
        <a:p>
          <a:endParaRPr lang="de-DE"/>
        </a:p>
      </dgm:t>
    </dgm:pt>
    <dgm:pt modelId="{F44DF551-8BB2-4AE4-989E-E48A26E16FFC}" type="sibTrans" cxnId="{89A8E9EA-6142-481F-8073-914EB4B84DE2}">
      <dgm:prSet/>
      <dgm:spPr/>
      <dgm:t>
        <a:bodyPr/>
        <a:lstStyle/>
        <a:p>
          <a:endParaRPr lang="de-DE"/>
        </a:p>
      </dgm:t>
    </dgm:pt>
    <dgm:pt modelId="{6E096464-4A39-4C4E-AE4B-AA7B77B99888}">
      <dgm:prSet custT="1"/>
      <dgm:spPr/>
      <dgm:t>
        <a:bodyPr/>
        <a:lstStyle/>
        <a:p>
          <a:r>
            <a:rPr lang="de-DE" sz="1800" b="1" dirty="0" err="1"/>
            <a:t>Acc</a:t>
          </a:r>
          <a:endParaRPr lang="de-DE" sz="1800" b="1" dirty="0"/>
        </a:p>
      </dgm:t>
    </dgm:pt>
    <dgm:pt modelId="{9383360B-F4CD-49A1-9F99-C5E820EBF2D8}" type="parTrans" cxnId="{9DA3BE3E-752A-4359-AD21-0714D0741CCD}">
      <dgm:prSet/>
      <dgm:spPr/>
      <dgm:t>
        <a:bodyPr/>
        <a:lstStyle/>
        <a:p>
          <a:endParaRPr lang="de-DE"/>
        </a:p>
      </dgm:t>
    </dgm:pt>
    <dgm:pt modelId="{CB84BEAB-A6AC-4190-A736-815694EAC135}" type="sibTrans" cxnId="{9DA3BE3E-752A-4359-AD21-0714D0741CCD}">
      <dgm:prSet/>
      <dgm:spPr/>
      <dgm:t>
        <a:bodyPr/>
        <a:lstStyle/>
        <a:p>
          <a:endParaRPr lang="de-DE"/>
        </a:p>
      </dgm:t>
    </dgm:pt>
    <dgm:pt modelId="{4ABD28AF-6EE9-4593-8E50-6D2FE515D259}">
      <dgm:prSet custT="1"/>
      <dgm:spPr/>
      <dgm:t>
        <a:bodyPr/>
        <a:lstStyle/>
        <a:p>
          <a:r>
            <a:rPr lang="de-DE" sz="1800" b="1" dirty="0"/>
            <a:t>ISM</a:t>
          </a:r>
        </a:p>
      </dgm:t>
    </dgm:pt>
    <dgm:pt modelId="{E6737A76-F077-4AF3-A494-D110F87E3B52}" type="parTrans" cxnId="{A08CA32F-07A5-42FC-B6AF-01D29B40C574}">
      <dgm:prSet/>
      <dgm:spPr/>
      <dgm:t>
        <a:bodyPr/>
        <a:lstStyle/>
        <a:p>
          <a:endParaRPr lang="de-DE"/>
        </a:p>
      </dgm:t>
    </dgm:pt>
    <dgm:pt modelId="{82E1AF93-2538-4320-A2E5-E0A2EE3EF791}" type="sibTrans" cxnId="{A08CA32F-07A5-42FC-B6AF-01D29B40C574}">
      <dgm:prSet/>
      <dgm:spPr/>
      <dgm:t>
        <a:bodyPr/>
        <a:lstStyle/>
        <a:p>
          <a:endParaRPr lang="de-DE"/>
        </a:p>
      </dgm:t>
    </dgm:pt>
    <dgm:pt modelId="{CCF19BA6-E22A-41E0-B311-BD6D76DA5954}">
      <dgm:prSet custT="1"/>
      <dgm:spPr/>
      <dgm:t>
        <a:bodyPr/>
        <a:lstStyle/>
        <a:p>
          <a:r>
            <a:rPr lang="de-DE" sz="1800" b="1" dirty="0"/>
            <a:t>Li</a:t>
          </a:r>
        </a:p>
      </dgm:t>
    </dgm:pt>
    <dgm:pt modelId="{E1C84924-3818-4232-9FE7-C7A7C953BD79}" type="parTrans" cxnId="{66A50052-C20C-4789-A47E-04B0900B781E}">
      <dgm:prSet/>
      <dgm:spPr/>
      <dgm:t>
        <a:bodyPr/>
        <a:lstStyle/>
        <a:p>
          <a:endParaRPr lang="de-DE"/>
        </a:p>
      </dgm:t>
    </dgm:pt>
    <dgm:pt modelId="{2C88057E-F825-48B1-9E19-4096492826B9}" type="sibTrans" cxnId="{66A50052-C20C-4789-A47E-04B0900B781E}">
      <dgm:prSet/>
      <dgm:spPr/>
      <dgm:t>
        <a:bodyPr/>
        <a:lstStyle/>
        <a:p>
          <a:endParaRPr lang="de-DE"/>
        </a:p>
      </dgm:t>
    </dgm:pt>
    <dgm:pt modelId="{71533C28-A4C5-40BC-8063-C6608349387B}">
      <dgm:prSet custT="1"/>
      <dgm:spPr/>
      <dgm:t>
        <a:bodyPr/>
        <a:lstStyle/>
        <a:p>
          <a:r>
            <a:rPr lang="de-DE" sz="1800" b="1" dirty="0"/>
            <a:t>QG</a:t>
          </a:r>
        </a:p>
      </dgm:t>
    </dgm:pt>
    <dgm:pt modelId="{ADA6E280-EA8A-4D61-B9F2-C908AE6AD689}" type="parTrans" cxnId="{0F703468-03B9-437F-9B13-6859987A8025}">
      <dgm:prSet/>
      <dgm:spPr/>
      <dgm:t>
        <a:bodyPr/>
        <a:lstStyle/>
        <a:p>
          <a:endParaRPr lang="de-DE"/>
        </a:p>
      </dgm:t>
    </dgm:pt>
    <dgm:pt modelId="{B42B4AF3-AEC6-42B3-A9E5-6DC2CC8B1AD1}" type="sibTrans" cxnId="{0F703468-03B9-437F-9B13-6859987A8025}">
      <dgm:prSet/>
      <dgm:spPr/>
      <dgm:t>
        <a:bodyPr/>
        <a:lstStyle/>
        <a:p>
          <a:endParaRPr lang="de-DE"/>
        </a:p>
      </dgm:t>
    </dgm:pt>
    <dgm:pt modelId="{393DBBDB-0B57-48B0-8A45-FE9C5BD09CB7}">
      <dgm:prSet custT="1"/>
      <dgm:spPr/>
      <dgm:t>
        <a:bodyPr/>
        <a:lstStyle/>
        <a:p>
          <a:r>
            <a:rPr lang="de-DE" sz="1800" b="1" dirty="0"/>
            <a:t>CH</a:t>
          </a:r>
          <a:r>
            <a:rPr lang="de-DE" sz="1800" b="1" baseline="-25000" dirty="0"/>
            <a:t>4</a:t>
          </a:r>
        </a:p>
      </dgm:t>
    </dgm:pt>
    <dgm:pt modelId="{8EF03573-A5C1-4AFF-A94E-3B280860E9E2}" type="parTrans" cxnId="{C45A4A23-D963-43A3-BB11-484E2E920414}">
      <dgm:prSet/>
      <dgm:spPr/>
      <dgm:t>
        <a:bodyPr/>
        <a:lstStyle/>
        <a:p>
          <a:endParaRPr lang="de-DE"/>
        </a:p>
      </dgm:t>
    </dgm:pt>
    <dgm:pt modelId="{8265FE09-4DF0-4018-A95D-1101D6FE2733}" type="sibTrans" cxnId="{C45A4A23-D963-43A3-BB11-484E2E920414}">
      <dgm:prSet/>
      <dgm:spPr/>
      <dgm:t>
        <a:bodyPr/>
        <a:lstStyle/>
        <a:p>
          <a:endParaRPr lang="de-DE"/>
        </a:p>
      </dgm:t>
    </dgm:pt>
    <dgm:pt modelId="{61943582-7024-4A53-8882-F8A8FC6121CE}">
      <dgm:prSet custT="1"/>
      <dgm:spPr/>
      <dgm:t>
        <a:bodyPr/>
        <a:lstStyle/>
        <a:p>
          <a:r>
            <a:rPr lang="de-DE" sz="1800" b="1" dirty="0"/>
            <a:t>B</a:t>
          </a:r>
        </a:p>
      </dgm:t>
    </dgm:pt>
    <dgm:pt modelId="{F5ED16FA-1CAD-4151-A762-1AB344515DB1}" type="parTrans" cxnId="{1EB5513D-FC4B-42CD-A0F7-47C2EB866436}">
      <dgm:prSet/>
      <dgm:spPr/>
      <dgm:t>
        <a:bodyPr/>
        <a:lstStyle/>
        <a:p>
          <a:endParaRPr lang="de-DE"/>
        </a:p>
      </dgm:t>
    </dgm:pt>
    <dgm:pt modelId="{CE6111FE-5910-4381-8588-2D1A1843A69F}" type="sibTrans" cxnId="{1EB5513D-FC4B-42CD-A0F7-47C2EB866436}">
      <dgm:prSet/>
      <dgm:spPr/>
      <dgm:t>
        <a:bodyPr/>
        <a:lstStyle/>
        <a:p>
          <a:endParaRPr lang="de-DE"/>
        </a:p>
      </dgm:t>
    </dgm:pt>
    <dgm:pt modelId="{94B16BD6-B0D9-41F4-ACE6-A5064C1E9A79}">
      <dgm:prSet custT="1"/>
      <dgm:spPr/>
      <dgm:t>
        <a:bodyPr/>
        <a:lstStyle/>
        <a:p>
          <a:r>
            <a:rPr lang="de-DE" sz="1800" b="1" dirty="0"/>
            <a:t>e</a:t>
          </a:r>
          <a:r>
            <a:rPr lang="de-DE" sz="1800" b="1" baseline="30000" dirty="0"/>
            <a:t>+</a:t>
          </a:r>
        </a:p>
      </dgm:t>
    </dgm:pt>
    <dgm:pt modelId="{3FA818DC-4713-4515-9058-C09233F026D5}" type="parTrans" cxnId="{C02F4A2C-7503-4927-B465-124F27BFD90A}">
      <dgm:prSet/>
      <dgm:spPr/>
      <dgm:t>
        <a:bodyPr/>
        <a:lstStyle/>
        <a:p>
          <a:endParaRPr lang="de-DE"/>
        </a:p>
      </dgm:t>
    </dgm:pt>
    <dgm:pt modelId="{021D7F62-D8B1-4358-BEB6-5B7589852484}" type="sibTrans" cxnId="{C02F4A2C-7503-4927-B465-124F27BFD90A}">
      <dgm:prSet/>
      <dgm:spPr/>
      <dgm:t>
        <a:bodyPr/>
        <a:lstStyle/>
        <a:p>
          <a:endParaRPr lang="de-DE"/>
        </a:p>
      </dgm:t>
    </dgm:pt>
    <dgm:pt modelId="{39FED98C-74B3-4EA7-B096-1D4EC04D41C3}">
      <dgm:prSet custT="1"/>
      <dgm:spPr/>
      <dgm:t>
        <a:bodyPr/>
        <a:lstStyle/>
        <a:p>
          <a:r>
            <a:rPr lang="de-DE" sz="1800" b="1" dirty="0"/>
            <a:t>A*</a:t>
          </a:r>
        </a:p>
      </dgm:t>
    </dgm:pt>
    <dgm:pt modelId="{62A0683C-49D0-4027-AE5D-21FEB8365341}" type="parTrans" cxnId="{386182B4-0551-46AF-9347-1CD345BD4F14}">
      <dgm:prSet/>
      <dgm:spPr/>
      <dgm:t>
        <a:bodyPr/>
        <a:lstStyle/>
        <a:p>
          <a:endParaRPr lang="de-DE"/>
        </a:p>
      </dgm:t>
    </dgm:pt>
    <dgm:pt modelId="{E1454238-2D32-4C04-AD2A-282EE3EBBD37}" type="sibTrans" cxnId="{386182B4-0551-46AF-9347-1CD345BD4F14}">
      <dgm:prSet/>
      <dgm:spPr/>
      <dgm:t>
        <a:bodyPr/>
        <a:lstStyle/>
        <a:p>
          <a:endParaRPr lang="de-DE"/>
        </a:p>
      </dgm:t>
    </dgm:pt>
    <dgm:pt modelId="{6F93BF55-E421-4ED8-B91A-8E06388D8475}" type="pres">
      <dgm:prSet presAssocID="{273BED8F-06C9-449F-B1FF-9EC2BCE3CDB5}" presName="Name0" presStyleCnt="0">
        <dgm:presLayoutVars>
          <dgm:chMax val="1"/>
          <dgm:dir/>
          <dgm:animLvl val="ctr"/>
          <dgm:resizeHandles val="exact"/>
        </dgm:presLayoutVars>
      </dgm:prSet>
      <dgm:spPr/>
    </dgm:pt>
    <dgm:pt modelId="{529AC1B7-AD22-4227-A99F-F9BAAF687327}" type="pres">
      <dgm:prSet presAssocID="{55324776-B5E5-463C-9607-B2D85589E76B}" presName="centerShape" presStyleLbl="node0" presStyleIdx="0" presStyleCnt="1" custScaleX="213037" custScaleY="218771"/>
      <dgm:spPr/>
    </dgm:pt>
    <dgm:pt modelId="{B6DB93AA-9CBF-4CC1-BBD9-07A3C5FDD133}" type="pres">
      <dgm:prSet presAssocID="{08A81E93-094F-4611-B269-591E7663FFBF}" presName="node" presStyleLbl="node1" presStyleIdx="0" presStyleCnt="12">
        <dgm:presLayoutVars>
          <dgm:bulletEnabled val="1"/>
        </dgm:presLayoutVars>
      </dgm:prSet>
      <dgm:spPr/>
    </dgm:pt>
    <dgm:pt modelId="{3FD7E8A4-93A1-4B1D-B385-47C25BA353C1}" type="pres">
      <dgm:prSet presAssocID="{08A81E93-094F-4611-B269-591E7663FFBF}" presName="dummy" presStyleCnt="0"/>
      <dgm:spPr/>
    </dgm:pt>
    <dgm:pt modelId="{FF86B68E-E5A4-45DB-AFD0-564E71061AFB}" type="pres">
      <dgm:prSet presAssocID="{146DC2D8-2A7C-43B2-8729-5F401E5ACE76}" presName="sibTrans" presStyleLbl="sibTrans2D1" presStyleIdx="0" presStyleCnt="12"/>
      <dgm:spPr/>
    </dgm:pt>
    <dgm:pt modelId="{FFAD7614-D52D-4E7A-A6A6-9F9E2D15B3BB}" type="pres">
      <dgm:prSet presAssocID="{6E096464-4A39-4C4E-AE4B-AA7B77B99888}" presName="node" presStyleLbl="node1" presStyleIdx="1" presStyleCnt="12">
        <dgm:presLayoutVars>
          <dgm:bulletEnabled val="1"/>
        </dgm:presLayoutVars>
      </dgm:prSet>
      <dgm:spPr/>
    </dgm:pt>
    <dgm:pt modelId="{EDA10F71-3141-4884-AC0E-E26C98483D9D}" type="pres">
      <dgm:prSet presAssocID="{6E096464-4A39-4C4E-AE4B-AA7B77B99888}" presName="dummy" presStyleCnt="0"/>
      <dgm:spPr/>
    </dgm:pt>
    <dgm:pt modelId="{21F6F22C-F3EB-49B8-96BE-B27991E640C5}" type="pres">
      <dgm:prSet presAssocID="{CB84BEAB-A6AC-4190-A736-815694EAC135}" presName="sibTrans" presStyleLbl="sibTrans2D1" presStyleIdx="1" presStyleCnt="12"/>
      <dgm:spPr/>
    </dgm:pt>
    <dgm:pt modelId="{7FDAE86B-08C4-4590-88CE-96AD5F78CAF2}" type="pres">
      <dgm:prSet presAssocID="{4ABD28AF-6EE9-4593-8E50-6D2FE515D259}" presName="node" presStyleLbl="node1" presStyleIdx="2" presStyleCnt="12">
        <dgm:presLayoutVars>
          <dgm:bulletEnabled val="1"/>
        </dgm:presLayoutVars>
      </dgm:prSet>
      <dgm:spPr/>
    </dgm:pt>
    <dgm:pt modelId="{AAD1B70C-6B42-4C78-B165-77C80A1836BA}" type="pres">
      <dgm:prSet presAssocID="{4ABD28AF-6EE9-4593-8E50-6D2FE515D259}" presName="dummy" presStyleCnt="0"/>
      <dgm:spPr/>
    </dgm:pt>
    <dgm:pt modelId="{6B09508E-1529-49D6-8AC2-6724760C93D2}" type="pres">
      <dgm:prSet presAssocID="{82E1AF93-2538-4320-A2E5-E0A2EE3EF791}" presName="sibTrans" presStyleLbl="sibTrans2D1" presStyleIdx="2" presStyleCnt="12"/>
      <dgm:spPr/>
    </dgm:pt>
    <dgm:pt modelId="{ED2EC8A8-5A05-476F-8AD0-C88946E99128}" type="pres">
      <dgm:prSet presAssocID="{61943582-7024-4A53-8882-F8A8FC6121CE}" presName="node" presStyleLbl="node1" presStyleIdx="3" presStyleCnt="12">
        <dgm:presLayoutVars>
          <dgm:bulletEnabled val="1"/>
        </dgm:presLayoutVars>
      </dgm:prSet>
      <dgm:spPr/>
    </dgm:pt>
    <dgm:pt modelId="{E5CE89D5-3363-47F2-88B8-D0DD651D9FC0}" type="pres">
      <dgm:prSet presAssocID="{61943582-7024-4A53-8882-F8A8FC6121CE}" presName="dummy" presStyleCnt="0"/>
      <dgm:spPr/>
    </dgm:pt>
    <dgm:pt modelId="{47CDC6EE-E517-4729-85C1-D41C1EEC1C36}" type="pres">
      <dgm:prSet presAssocID="{CE6111FE-5910-4381-8588-2D1A1843A69F}" presName="sibTrans" presStyleLbl="sibTrans2D1" presStyleIdx="3" presStyleCnt="12"/>
      <dgm:spPr/>
    </dgm:pt>
    <dgm:pt modelId="{7B907D5E-130A-4CB8-B3B4-5FBDD69F2E33}" type="pres">
      <dgm:prSet presAssocID="{39FED98C-74B3-4EA7-B096-1D4EC04D41C3}" presName="node" presStyleLbl="node1" presStyleIdx="4" presStyleCnt="12">
        <dgm:presLayoutVars>
          <dgm:bulletEnabled val="1"/>
        </dgm:presLayoutVars>
      </dgm:prSet>
      <dgm:spPr/>
    </dgm:pt>
    <dgm:pt modelId="{D5861CE1-1939-450B-90ED-FA661BB348D1}" type="pres">
      <dgm:prSet presAssocID="{39FED98C-74B3-4EA7-B096-1D4EC04D41C3}" presName="dummy" presStyleCnt="0"/>
      <dgm:spPr/>
    </dgm:pt>
    <dgm:pt modelId="{82209A04-B483-4834-8667-C51B0F2689B0}" type="pres">
      <dgm:prSet presAssocID="{E1454238-2D32-4C04-AD2A-282EE3EBBD37}" presName="sibTrans" presStyleLbl="sibTrans2D1" presStyleIdx="4" presStyleCnt="12"/>
      <dgm:spPr/>
    </dgm:pt>
    <dgm:pt modelId="{0FBE6EB8-4F97-4F61-BC79-A09487E95565}" type="pres">
      <dgm:prSet presAssocID="{94B16BD6-B0D9-41F4-ACE6-A5064C1E9A79}" presName="node" presStyleLbl="node1" presStyleIdx="5" presStyleCnt="12">
        <dgm:presLayoutVars>
          <dgm:bulletEnabled val="1"/>
        </dgm:presLayoutVars>
      </dgm:prSet>
      <dgm:spPr/>
    </dgm:pt>
    <dgm:pt modelId="{5C4A1F15-D78C-4243-9725-21781DDF882E}" type="pres">
      <dgm:prSet presAssocID="{94B16BD6-B0D9-41F4-ACE6-A5064C1E9A79}" presName="dummy" presStyleCnt="0"/>
      <dgm:spPr/>
    </dgm:pt>
    <dgm:pt modelId="{F194FB60-6B7E-4CCF-AFCF-DDA48F67A4E3}" type="pres">
      <dgm:prSet presAssocID="{021D7F62-D8B1-4358-BEB6-5B7589852484}" presName="sibTrans" presStyleLbl="sibTrans2D1" presStyleIdx="5" presStyleCnt="12"/>
      <dgm:spPr/>
    </dgm:pt>
    <dgm:pt modelId="{343C24EB-3B63-4B5F-86A1-261FFF1D42C2}" type="pres">
      <dgm:prSet presAssocID="{CCF19BA6-E22A-41E0-B311-BD6D76DA5954}" presName="node" presStyleLbl="node1" presStyleIdx="6" presStyleCnt="12">
        <dgm:presLayoutVars>
          <dgm:bulletEnabled val="1"/>
        </dgm:presLayoutVars>
      </dgm:prSet>
      <dgm:spPr/>
    </dgm:pt>
    <dgm:pt modelId="{F57B6F45-AB2B-4AE5-8E13-046C065B5BBA}" type="pres">
      <dgm:prSet presAssocID="{CCF19BA6-E22A-41E0-B311-BD6D76DA5954}" presName="dummy" presStyleCnt="0"/>
      <dgm:spPr/>
    </dgm:pt>
    <dgm:pt modelId="{2E195E1C-6E22-416F-A874-4EBA7B8898C8}" type="pres">
      <dgm:prSet presAssocID="{2C88057E-F825-48B1-9E19-4096492826B9}" presName="sibTrans" presStyleLbl="sibTrans2D1" presStyleIdx="6" presStyleCnt="12"/>
      <dgm:spPr/>
    </dgm:pt>
    <dgm:pt modelId="{06B47B69-A330-40FB-9196-492C907155BE}" type="pres">
      <dgm:prSet presAssocID="{393DBBDB-0B57-48B0-8A45-FE9C5BD09CB7}" presName="node" presStyleLbl="node1" presStyleIdx="7" presStyleCnt="12">
        <dgm:presLayoutVars>
          <dgm:bulletEnabled val="1"/>
        </dgm:presLayoutVars>
      </dgm:prSet>
      <dgm:spPr/>
    </dgm:pt>
    <dgm:pt modelId="{7D4FEE90-CFC1-4ADA-9D75-E40C81F762BC}" type="pres">
      <dgm:prSet presAssocID="{393DBBDB-0B57-48B0-8A45-FE9C5BD09CB7}" presName="dummy" presStyleCnt="0"/>
      <dgm:spPr/>
    </dgm:pt>
    <dgm:pt modelId="{49A8BA98-4FFC-4B53-9C78-5F8C16EB26E1}" type="pres">
      <dgm:prSet presAssocID="{8265FE09-4DF0-4018-A95D-1101D6FE2733}" presName="sibTrans" presStyleLbl="sibTrans2D1" presStyleIdx="7" presStyleCnt="12"/>
      <dgm:spPr/>
    </dgm:pt>
    <dgm:pt modelId="{5B415F94-3B4F-429F-A2C4-5249F2BDB35A}" type="pres">
      <dgm:prSet presAssocID="{8DF314A8-D7A1-4930-B762-A5501A6BA9D8}" presName="node" presStyleLbl="node1" presStyleIdx="8" presStyleCnt="12">
        <dgm:presLayoutVars>
          <dgm:bulletEnabled val="1"/>
        </dgm:presLayoutVars>
      </dgm:prSet>
      <dgm:spPr/>
    </dgm:pt>
    <dgm:pt modelId="{FC7AA690-769E-4BC1-A4D8-DDB9F7FF8CE1}" type="pres">
      <dgm:prSet presAssocID="{8DF314A8-D7A1-4930-B762-A5501A6BA9D8}" presName="dummy" presStyleCnt="0"/>
      <dgm:spPr/>
    </dgm:pt>
    <dgm:pt modelId="{FB3E490D-8359-4588-9CA5-F1223BEC48DF}" type="pres">
      <dgm:prSet presAssocID="{6BDB802A-8FAB-4027-AA14-FA6C3F8CBAC0}" presName="sibTrans" presStyleLbl="sibTrans2D1" presStyleIdx="8" presStyleCnt="12"/>
      <dgm:spPr/>
    </dgm:pt>
    <dgm:pt modelId="{BEB7606F-A614-4908-9D5F-DF2CE6DC8074}" type="pres">
      <dgm:prSet presAssocID="{82A7E8E8-0E34-47A5-B7BD-3B4EAD0270F3}" presName="node" presStyleLbl="node1" presStyleIdx="9" presStyleCnt="12">
        <dgm:presLayoutVars>
          <dgm:bulletEnabled val="1"/>
        </dgm:presLayoutVars>
      </dgm:prSet>
      <dgm:spPr/>
    </dgm:pt>
    <dgm:pt modelId="{5D611529-7B60-4EEC-9450-F04A7CA5A8F4}" type="pres">
      <dgm:prSet presAssocID="{82A7E8E8-0E34-47A5-B7BD-3B4EAD0270F3}" presName="dummy" presStyleCnt="0"/>
      <dgm:spPr/>
    </dgm:pt>
    <dgm:pt modelId="{D2A01EF0-3699-4FCF-BAD3-74D68F0849DE}" type="pres">
      <dgm:prSet presAssocID="{2569D046-D5BE-4B4D-8893-C713B860F8F3}" presName="sibTrans" presStyleLbl="sibTrans2D1" presStyleIdx="9" presStyleCnt="12"/>
      <dgm:spPr/>
    </dgm:pt>
    <dgm:pt modelId="{DEB7619B-F8AA-411E-AEC9-9ECA1A865EBD}" type="pres">
      <dgm:prSet presAssocID="{92B1B67A-311A-4371-9D1F-A8EF6FE83FE5}" presName="node" presStyleLbl="node1" presStyleIdx="10" presStyleCnt="12">
        <dgm:presLayoutVars>
          <dgm:bulletEnabled val="1"/>
        </dgm:presLayoutVars>
      </dgm:prSet>
      <dgm:spPr/>
    </dgm:pt>
    <dgm:pt modelId="{0EFA3738-44E7-43BE-AD5F-D464F1976D72}" type="pres">
      <dgm:prSet presAssocID="{92B1B67A-311A-4371-9D1F-A8EF6FE83FE5}" presName="dummy" presStyleCnt="0"/>
      <dgm:spPr/>
    </dgm:pt>
    <dgm:pt modelId="{8332B93F-74C2-4346-B09B-F3B9E23165B1}" type="pres">
      <dgm:prSet presAssocID="{F44DF551-8BB2-4AE4-989E-E48A26E16FFC}" presName="sibTrans" presStyleLbl="sibTrans2D1" presStyleIdx="10" presStyleCnt="12"/>
      <dgm:spPr/>
    </dgm:pt>
    <dgm:pt modelId="{440AE085-4621-4F77-8FDA-99E5DA77EDA3}" type="pres">
      <dgm:prSet presAssocID="{71533C28-A4C5-40BC-8063-C6608349387B}" presName="node" presStyleLbl="node1" presStyleIdx="11" presStyleCnt="12">
        <dgm:presLayoutVars>
          <dgm:bulletEnabled val="1"/>
        </dgm:presLayoutVars>
      </dgm:prSet>
      <dgm:spPr/>
    </dgm:pt>
    <dgm:pt modelId="{950A87E3-58A1-4DF0-8B80-04072524DAB5}" type="pres">
      <dgm:prSet presAssocID="{71533C28-A4C5-40BC-8063-C6608349387B}" presName="dummy" presStyleCnt="0"/>
      <dgm:spPr/>
    </dgm:pt>
    <dgm:pt modelId="{7E9A220E-CE74-4CB6-9EF8-22A037A37763}" type="pres">
      <dgm:prSet presAssocID="{B42B4AF3-AEC6-42B3-A9E5-6DC2CC8B1AD1}" presName="sibTrans" presStyleLbl="sibTrans2D1" presStyleIdx="11" presStyleCnt="12"/>
      <dgm:spPr/>
    </dgm:pt>
  </dgm:ptLst>
  <dgm:cxnLst>
    <dgm:cxn modelId="{F4097B01-8959-4D6C-A706-ADF8DA19A6DD}" type="presOf" srcId="{393DBBDB-0B57-48B0-8A45-FE9C5BD09CB7}" destId="{06B47B69-A330-40FB-9196-492C907155BE}" srcOrd="0" destOrd="0" presId="urn:microsoft.com/office/officeart/2005/8/layout/radial6"/>
    <dgm:cxn modelId="{1607A509-3DBF-4A6C-8C0F-884DE09E0350}" type="presOf" srcId="{2569D046-D5BE-4B4D-8893-C713B860F8F3}" destId="{D2A01EF0-3699-4FCF-BAD3-74D68F0849DE}" srcOrd="0" destOrd="0" presId="urn:microsoft.com/office/officeart/2005/8/layout/radial6"/>
    <dgm:cxn modelId="{F2AB6516-FC95-4089-9C60-175D29416B27}" type="presOf" srcId="{CE6111FE-5910-4381-8588-2D1A1843A69F}" destId="{47CDC6EE-E517-4729-85C1-D41C1EEC1C36}" srcOrd="0" destOrd="0" presId="urn:microsoft.com/office/officeart/2005/8/layout/radial6"/>
    <dgm:cxn modelId="{C45A4A23-D963-43A3-BB11-484E2E920414}" srcId="{55324776-B5E5-463C-9607-B2D85589E76B}" destId="{393DBBDB-0B57-48B0-8A45-FE9C5BD09CB7}" srcOrd="7" destOrd="0" parTransId="{8EF03573-A5C1-4AFF-A94E-3B280860E9E2}" sibTransId="{8265FE09-4DF0-4018-A95D-1101D6FE2733}"/>
    <dgm:cxn modelId="{30FB7A23-0091-48E3-8EF2-8B6A65BDB62F}" srcId="{55324776-B5E5-463C-9607-B2D85589E76B}" destId="{82A7E8E8-0E34-47A5-B7BD-3B4EAD0270F3}" srcOrd="9" destOrd="0" parTransId="{ECBE5752-D5B6-4ADA-A37E-CEBB1F1B8B75}" sibTransId="{2569D046-D5BE-4B4D-8893-C713B860F8F3}"/>
    <dgm:cxn modelId="{FE793F25-4BDD-4EB5-846A-0E25E6630AF2}" type="presOf" srcId="{6E096464-4A39-4C4E-AE4B-AA7B77B99888}" destId="{FFAD7614-D52D-4E7A-A6A6-9F9E2D15B3BB}" srcOrd="0" destOrd="0" presId="urn:microsoft.com/office/officeart/2005/8/layout/radial6"/>
    <dgm:cxn modelId="{C02F4A2C-7503-4927-B465-124F27BFD90A}" srcId="{55324776-B5E5-463C-9607-B2D85589E76B}" destId="{94B16BD6-B0D9-41F4-ACE6-A5064C1E9A79}" srcOrd="5" destOrd="0" parTransId="{3FA818DC-4713-4515-9058-C09233F026D5}" sibTransId="{021D7F62-D8B1-4358-BEB6-5B7589852484}"/>
    <dgm:cxn modelId="{A08CA32F-07A5-42FC-B6AF-01D29B40C574}" srcId="{55324776-B5E5-463C-9607-B2D85589E76B}" destId="{4ABD28AF-6EE9-4593-8E50-6D2FE515D259}" srcOrd="2" destOrd="0" parTransId="{E6737A76-F077-4AF3-A494-D110F87E3B52}" sibTransId="{82E1AF93-2538-4320-A2E5-E0A2EE3EF791}"/>
    <dgm:cxn modelId="{1EB5513D-FC4B-42CD-A0F7-47C2EB866436}" srcId="{55324776-B5E5-463C-9607-B2D85589E76B}" destId="{61943582-7024-4A53-8882-F8A8FC6121CE}" srcOrd="3" destOrd="0" parTransId="{F5ED16FA-1CAD-4151-A762-1AB344515DB1}" sibTransId="{CE6111FE-5910-4381-8588-2D1A1843A69F}"/>
    <dgm:cxn modelId="{9DA3BE3E-752A-4359-AD21-0714D0741CCD}" srcId="{55324776-B5E5-463C-9607-B2D85589E76B}" destId="{6E096464-4A39-4C4E-AE4B-AA7B77B99888}" srcOrd="1" destOrd="0" parTransId="{9383360B-F4CD-49A1-9F99-C5E820EBF2D8}" sibTransId="{CB84BEAB-A6AC-4190-A736-815694EAC135}"/>
    <dgm:cxn modelId="{08625F5E-C419-42E3-A242-674096884BB4}" type="presOf" srcId="{82E1AF93-2538-4320-A2E5-E0A2EE3EF791}" destId="{6B09508E-1529-49D6-8AC2-6724760C93D2}" srcOrd="0" destOrd="0" presId="urn:microsoft.com/office/officeart/2005/8/layout/radial6"/>
    <dgm:cxn modelId="{DBB54B62-7886-484D-9693-E2FEBAD7FB88}" srcId="{55324776-B5E5-463C-9607-B2D85589E76B}" destId="{8DF314A8-D7A1-4930-B762-A5501A6BA9D8}" srcOrd="8" destOrd="0" parTransId="{438FAD13-32CF-4C9C-BACC-DA5D3A3889EF}" sibTransId="{6BDB802A-8FAB-4027-AA14-FA6C3F8CBAC0}"/>
    <dgm:cxn modelId="{95EA0643-3C26-4DD4-9786-88893C15F459}" type="presOf" srcId="{CCF19BA6-E22A-41E0-B311-BD6D76DA5954}" destId="{343C24EB-3B63-4B5F-86A1-261FFF1D42C2}" srcOrd="0" destOrd="0" presId="urn:microsoft.com/office/officeart/2005/8/layout/radial6"/>
    <dgm:cxn modelId="{80F8B067-21B7-462A-84F3-F22B2A188F58}" srcId="{55324776-B5E5-463C-9607-B2D85589E76B}" destId="{08A81E93-094F-4611-B269-591E7663FFBF}" srcOrd="0" destOrd="0" parTransId="{16BCDCA6-E7E6-4D72-8FCD-E0D1756EB694}" sibTransId="{146DC2D8-2A7C-43B2-8729-5F401E5ACE76}"/>
    <dgm:cxn modelId="{0F703468-03B9-437F-9B13-6859987A8025}" srcId="{55324776-B5E5-463C-9607-B2D85589E76B}" destId="{71533C28-A4C5-40BC-8063-C6608349387B}" srcOrd="11" destOrd="0" parTransId="{ADA6E280-EA8A-4D61-B9F2-C908AE6AD689}" sibTransId="{B42B4AF3-AEC6-42B3-A9E5-6DC2CC8B1AD1}"/>
    <dgm:cxn modelId="{3C11CD6A-0EE5-4848-8B31-24FF038766D8}" type="presOf" srcId="{B42B4AF3-AEC6-42B3-A9E5-6DC2CC8B1AD1}" destId="{7E9A220E-CE74-4CB6-9EF8-22A037A37763}" srcOrd="0" destOrd="0" presId="urn:microsoft.com/office/officeart/2005/8/layout/radial6"/>
    <dgm:cxn modelId="{66A50052-C20C-4789-A47E-04B0900B781E}" srcId="{55324776-B5E5-463C-9607-B2D85589E76B}" destId="{CCF19BA6-E22A-41E0-B311-BD6D76DA5954}" srcOrd="6" destOrd="0" parTransId="{E1C84924-3818-4232-9FE7-C7A7C953BD79}" sibTransId="{2C88057E-F825-48B1-9E19-4096492826B9}"/>
    <dgm:cxn modelId="{5BBF885A-725F-4DB9-8934-3EBD33B52D74}" type="presOf" srcId="{6BDB802A-8FAB-4027-AA14-FA6C3F8CBAC0}" destId="{FB3E490D-8359-4588-9CA5-F1223BEC48DF}" srcOrd="0" destOrd="0" presId="urn:microsoft.com/office/officeart/2005/8/layout/radial6"/>
    <dgm:cxn modelId="{B474CE7C-58C8-44B4-BD01-9C466803B70E}" type="presOf" srcId="{92B1B67A-311A-4371-9D1F-A8EF6FE83FE5}" destId="{DEB7619B-F8AA-411E-AEC9-9ECA1A865EBD}" srcOrd="0" destOrd="0" presId="urn:microsoft.com/office/officeart/2005/8/layout/radial6"/>
    <dgm:cxn modelId="{C0EE227D-E569-4CA5-A449-D03680C51F99}" type="presOf" srcId="{8DF314A8-D7A1-4930-B762-A5501A6BA9D8}" destId="{5B415F94-3B4F-429F-A2C4-5249F2BDB35A}" srcOrd="0" destOrd="0" presId="urn:microsoft.com/office/officeart/2005/8/layout/radial6"/>
    <dgm:cxn modelId="{24A2DD7D-7724-4E8B-BFBD-25A7BFB44240}" type="presOf" srcId="{4ABD28AF-6EE9-4593-8E50-6D2FE515D259}" destId="{7FDAE86B-08C4-4590-88CE-96AD5F78CAF2}" srcOrd="0" destOrd="0" presId="urn:microsoft.com/office/officeart/2005/8/layout/radial6"/>
    <dgm:cxn modelId="{E2EAA381-C47D-4FF1-B0B1-044E5198A06D}" type="presOf" srcId="{08A81E93-094F-4611-B269-591E7663FFBF}" destId="{B6DB93AA-9CBF-4CC1-BBD9-07A3C5FDD133}" srcOrd="0" destOrd="0" presId="urn:microsoft.com/office/officeart/2005/8/layout/radial6"/>
    <dgm:cxn modelId="{DAA23583-870E-47CA-9608-55F5D6B2AC46}" srcId="{273BED8F-06C9-449F-B1FF-9EC2BCE3CDB5}" destId="{55324776-B5E5-463C-9607-B2D85589E76B}" srcOrd="0" destOrd="0" parTransId="{E6CCDBA3-23F7-45B0-A994-4A858B61CEBB}" sibTransId="{28AD53CB-9D2F-46E1-B205-4AF29CC255E8}"/>
    <dgm:cxn modelId="{7E7F0085-242D-4714-B3DD-7BF4AA647D17}" type="presOf" srcId="{146DC2D8-2A7C-43B2-8729-5F401E5ACE76}" destId="{FF86B68E-E5A4-45DB-AFD0-564E71061AFB}" srcOrd="0" destOrd="0" presId="urn:microsoft.com/office/officeart/2005/8/layout/radial6"/>
    <dgm:cxn modelId="{B1E07F87-22C8-4E40-8FA5-0ADAE1F689EC}" type="presOf" srcId="{94B16BD6-B0D9-41F4-ACE6-A5064C1E9A79}" destId="{0FBE6EB8-4F97-4F61-BC79-A09487E95565}" srcOrd="0" destOrd="0" presId="urn:microsoft.com/office/officeart/2005/8/layout/radial6"/>
    <dgm:cxn modelId="{AB6DC789-7BBA-4468-8BCF-203723AB9246}" type="presOf" srcId="{CB84BEAB-A6AC-4190-A736-815694EAC135}" destId="{21F6F22C-F3EB-49B8-96BE-B27991E640C5}" srcOrd="0" destOrd="0" presId="urn:microsoft.com/office/officeart/2005/8/layout/radial6"/>
    <dgm:cxn modelId="{9CE81C97-EBBC-4B49-A59E-42834296B624}" type="presOf" srcId="{55324776-B5E5-463C-9607-B2D85589E76B}" destId="{529AC1B7-AD22-4227-A99F-F9BAAF687327}" srcOrd="0" destOrd="0" presId="urn:microsoft.com/office/officeart/2005/8/layout/radial6"/>
    <dgm:cxn modelId="{ACCEAF9B-B5D2-4906-9F13-F96E362B063C}" type="presOf" srcId="{61943582-7024-4A53-8882-F8A8FC6121CE}" destId="{ED2EC8A8-5A05-476F-8AD0-C88946E99128}" srcOrd="0" destOrd="0" presId="urn:microsoft.com/office/officeart/2005/8/layout/radial6"/>
    <dgm:cxn modelId="{CD26FDAD-6D64-4C8F-AEE8-E0CA5B9BE8C5}" type="presOf" srcId="{273BED8F-06C9-449F-B1FF-9EC2BCE3CDB5}" destId="{6F93BF55-E421-4ED8-B91A-8E06388D8475}" srcOrd="0" destOrd="0" presId="urn:microsoft.com/office/officeart/2005/8/layout/radial6"/>
    <dgm:cxn modelId="{76C18DB2-F418-4DE6-AC5C-494602588C98}" type="presOf" srcId="{021D7F62-D8B1-4358-BEB6-5B7589852484}" destId="{F194FB60-6B7E-4CCF-AFCF-DDA48F67A4E3}" srcOrd="0" destOrd="0" presId="urn:microsoft.com/office/officeart/2005/8/layout/radial6"/>
    <dgm:cxn modelId="{386182B4-0551-46AF-9347-1CD345BD4F14}" srcId="{55324776-B5E5-463C-9607-B2D85589E76B}" destId="{39FED98C-74B3-4EA7-B096-1D4EC04D41C3}" srcOrd="4" destOrd="0" parTransId="{62A0683C-49D0-4027-AE5D-21FEB8365341}" sibTransId="{E1454238-2D32-4C04-AD2A-282EE3EBBD37}"/>
    <dgm:cxn modelId="{14803AD2-59F9-460D-8CF1-754022F6D028}" type="presOf" srcId="{E1454238-2D32-4C04-AD2A-282EE3EBBD37}" destId="{82209A04-B483-4834-8667-C51B0F2689B0}" srcOrd="0" destOrd="0" presId="urn:microsoft.com/office/officeart/2005/8/layout/radial6"/>
    <dgm:cxn modelId="{6DA3AAD3-3879-42D7-814F-13B86ECB204C}" type="presOf" srcId="{8265FE09-4DF0-4018-A95D-1101D6FE2733}" destId="{49A8BA98-4FFC-4B53-9C78-5F8C16EB26E1}" srcOrd="0" destOrd="0" presId="urn:microsoft.com/office/officeart/2005/8/layout/radial6"/>
    <dgm:cxn modelId="{EE3231E5-FEC1-4C37-9FA1-C4251CA2485F}" type="presOf" srcId="{2C88057E-F825-48B1-9E19-4096492826B9}" destId="{2E195E1C-6E22-416F-A874-4EBA7B8898C8}" srcOrd="0" destOrd="0" presId="urn:microsoft.com/office/officeart/2005/8/layout/radial6"/>
    <dgm:cxn modelId="{B0557EE5-8DDA-4EC9-A03A-F08C70EEED1A}" type="presOf" srcId="{39FED98C-74B3-4EA7-B096-1D4EC04D41C3}" destId="{7B907D5E-130A-4CB8-B3B4-5FBDD69F2E33}" srcOrd="0" destOrd="0" presId="urn:microsoft.com/office/officeart/2005/8/layout/radial6"/>
    <dgm:cxn modelId="{89A8E9EA-6142-481F-8073-914EB4B84DE2}" srcId="{55324776-B5E5-463C-9607-B2D85589E76B}" destId="{92B1B67A-311A-4371-9D1F-A8EF6FE83FE5}" srcOrd="10" destOrd="0" parTransId="{51618904-DC3B-476B-8067-889C3F36A864}" sibTransId="{F44DF551-8BB2-4AE4-989E-E48A26E16FFC}"/>
    <dgm:cxn modelId="{69C235EC-63D7-44A3-AC9D-97EBB34E6DCF}" type="presOf" srcId="{82A7E8E8-0E34-47A5-B7BD-3B4EAD0270F3}" destId="{BEB7606F-A614-4908-9D5F-DF2CE6DC8074}" srcOrd="0" destOrd="0" presId="urn:microsoft.com/office/officeart/2005/8/layout/radial6"/>
    <dgm:cxn modelId="{2317B3F1-F4F1-48EB-BF8F-D339925F79B0}" type="presOf" srcId="{F44DF551-8BB2-4AE4-989E-E48A26E16FFC}" destId="{8332B93F-74C2-4346-B09B-F3B9E23165B1}" srcOrd="0" destOrd="0" presId="urn:microsoft.com/office/officeart/2005/8/layout/radial6"/>
    <dgm:cxn modelId="{54C04DF2-4E21-4724-A5A9-174EDC97DDFA}" type="presOf" srcId="{71533C28-A4C5-40BC-8063-C6608349387B}" destId="{440AE085-4621-4F77-8FDA-99E5DA77EDA3}" srcOrd="0" destOrd="0" presId="urn:microsoft.com/office/officeart/2005/8/layout/radial6"/>
    <dgm:cxn modelId="{D015D332-CD79-481E-B247-DE689FC66FDF}" type="presParOf" srcId="{6F93BF55-E421-4ED8-B91A-8E06388D8475}" destId="{529AC1B7-AD22-4227-A99F-F9BAAF687327}" srcOrd="0" destOrd="0" presId="urn:microsoft.com/office/officeart/2005/8/layout/radial6"/>
    <dgm:cxn modelId="{6C5F34C1-CE8D-4691-A112-6F7D4A3AE350}" type="presParOf" srcId="{6F93BF55-E421-4ED8-B91A-8E06388D8475}" destId="{B6DB93AA-9CBF-4CC1-BBD9-07A3C5FDD133}" srcOrd="1" destOrd="0" presId="urn:microsoft.com/office/officeart/2005/8/layout/radial6"/>
    <dgm:cxn modelId="{34431CF4-CADD-4D94-BD45-BC8112B428D2}" type="presParOf" srcId="{6F93BF55-E421-4ED8-B91A-8E06388D8475}" destId="{3FD7E8A4-93A1-4B1D-B385-47C25BA353C1}" srcOrd="2" destOrd="0" presId="urn:microsoft.com/office/officeart/2005/8/layout/radial6"/>
    <dgm:cxn modelId="{34F642F8-2757-41AB-B435-405A936D0D3E}" type="presParOf" srcId="{6F93BF55-E421-4ED8-B91A-8E06388D8475}" destId="{FF86B68E-E5A4-45DB-AFD0-564E71061AFB}" srcOrd="3" destOrd="0" presId="urn:microsoft.com/office/officeart/2005/8/layout/radial6"/>
    <dgm:cxn modelId="{C517809A-4F89-4AC5-82BC-63C52BAA2089}" type="presParOf" srcId="{6F93BF55-E421-4ED8-B91A-8E06388D8475}" destId="{FFAD7614-D52D-4E7A-A6A6-9F9E2D15B3BB}" srcOrd="4" destOrd="0" presId="urn:microsoft.com/office/officeart/2005/8/layout/radial6"/>
    <dgm:cxn modelId="{B48A0050-8434-47CC-BE33-C8092A4151A7}" type="presParOf" srcId="{6F93BF55-E421-4ED8-B91A-8E06388D8475}" destId="{EDA10F71-3141-4884-AC0E-E26C98483D9D}" srcOrd="5" destOrd="0" presId="urn:microsoft.com/office/officeart/2005/8/layout/radial6"/>
    <dgm:cxn modelId="{A77440A8-6A9F-4279-A89E-84E7D9C1899E}" type="presParOf" srcId="{6F93BF55-E421-4ED8-B91A-8E06388D8475}" destId="{21F6F22C-F3EB-49B8-96BE-B27991E640C5}" srcOrd="6" destOrd="0" presId="urn:microsoft.com/office/officeart/2005/8/layout/radial6"/>
    <dgm:cxn modelId="{1E82CA31-4DA3-453A-90DF-F64A4EEFB0C1}" type="presParOf" srcId="{6F93BF55-E421-4ED8-B91A-8E06388D8475}" destId="{7FDAE86B-08C4-4590-88CE-96AD5F78CAF2}" srcOrd="7" destOrd="0" presId="urn:microsoft.com/office/officeart/2005/8/layout/radial6"/>
    <dgm:cxn modelId="{D0C6E18D-2651-4A2F-A397-960B378D375D}" type="presParOf" srcId="{6F93BF55-E421-4ED8-B91A-8E06388D8475}" destId="{AAD1B70C-6B42-4C78-B165-77C80A1836BA}" srcOrd="8" destOrd="0" presId="urn:microsoft.com/office/officeart/2005/8/layout/radial6"/>
    <dgm:cxn modelId="{675F72E0-2343-4E47-8D65-155D93BEEBE0}" type="presParOf" srcId="{6F93BF55-E421-4ED8-B91A-8E06388D8475}" destId="{6B09508E-1529-49D6-8AC2-6724760C93D2}" srcOrd="9" destOrd="0" presId="urn:microsoft.com/office/officeart/2005/8/layout/radial6"/>
    <dgm:cxn modelId="{E80FEC8E-CF3E-4259-975F-0707B1033290}" type="presParOf" srcId="{6F93BF55-E421-4ED8-B91A-8E06388D8475}" destId="{ED2EC8A8-5A05-476F-8AD0-C88946E99128}" srcOrd="10" destOrd="0" presId="urn:microsoft.com/office/officeart/2005/8/layout/radial6"/>
    <dgm:cxn modelId="{0294C803-754B-4B23-969D-829DE4A8A026}" type="presParOf" srcId="{6F93BF55-E421-4ED8-B91A-8E06388D8475}" destId="{E5CE89D5-3363-47F2-88B8-D0DD651D9FC0}" srcOrd="11" destOrd="0" presId="urn:microsoft.com/office/officeart/2005/8/layout/radial6"/>
    <dgm:cxn modelId="{C93E38A1-1C41-486F-B719-7ABFCF4A7C78}" type="presParOf" srcId="{6F93BF55-E421-4ED8-B91A-8E06388D8475}" destId="{47CDC6EE-E517-4729-85C1-D41C1EEC1C36}" srcOrd="12" destOrd="0" presId="urn:microsoft.com/office/officeart/2005/8/layout/radial6"/>
    <dgm:cxn modelId="{80E630C8-4974-4F9A-9285-D859E477D3E4}" type="presParOf" srcId="{6F93BF55-E421-4ED8-B91A-8E06388D8475}" destId="{7B907D5E-130A-4CB8-B3B4-5FBDD69F2E33}" srcOrd="13" destOrd="0" presId="urn:microsoft.com/office/officeart/2005/8/layout/radial6"/>
    <dgm:cxn modelId="{5EFF026F-E5E4-46EB-8DF6-12E7FC451010}" type="presParOf" srcId="{6F93BF55-E421-4ED8-B91A-8E06388D8475}" destId="{D5861CE1-1939-450B-90ED-FA661BB348D1}" srcOrd="14" destOrd="0" presId="urn:microsoft.com/office/officeart/2005/8/layout/radial6"/>
    <dgm:cxn modelId="{B7CF04FC-85F0-427D-BB41-27A36A04BC44}" type="presParOf" srcId="{6F93BF55-E421-4ED8-B91A-8E06388D8475}" destId="{82209A04-B483-4834-8667-C51B0F2689B0}" srcOrd="15" destOrd="0" presId="urn:microsoft.com/office/officeart/2005/8/layout/radial6"/>
    <dgm:cxn modelId="{8C48A7E3-7E04-484A-9B8B-97DE95CA41C1}" type="presParOf" srcId="{6F93BF55-E421-4ED8-B91A-8E06388D8475}" destId="{0FBE6EB8-4F97-4F61-BC79-A09487E95565}" srcOrd="16" destOrd="0" presId="urn:microsoft.com/office/officeart/2005/8/layout/radial6"/>
    <dgm:cxn modelId="{E4E410C0-53B6-44E0-85E2-4023E405EC43}" type="presParOf" srcId="{6F93BF55-E421-4ED8-B91A-8E06388D8475}" destId="{5C4A1F15-D78C-4243-9725-21781DDF882E}" srcOrd="17" destOrd="0" presId="urn:microsoft.com/office/officeart/2005/8/layout/radial6"/>
    <dgm:cxn modelId="{A87377B3-B16E-4CE4-A73D-BA5658847CD9}" type="presParOf" srcId="{6F93BF55-E421-4ED8-B91A-8E06388D8475}" destId="{F194FB60-6B7E-4CCF-AFCF-DDA48F67A4E3}" srcOrd="18" destOrd="0" presId="urn:microsoft.com/office/officeart/2005/8/layout/radial6"/>
    <dgm:cxn modelId="{5B92EEB1-0C05-41B4-A766-2434C89D3C89}" type="presParOf" srcId="{6F93BF55-E421-4ED8-B91A-8E06388D8475}" destId="{343C24EB-3B63-4B5F-86A1-261FFF1D42C2}" srcOrd="19" destOrd="0" presId="urn:microsoft.com/office/officeart/2005/8/layout/radial6"/>
    <dgm:cxn modelId="{4A822767-E687-4B2B-93DF-D313AB40DD95}" type="presParOf" srcId="{6F93BF55-E421-4ED8-B91A-8E06388D8475}" destId="{F57B6F45-AB2B-4AE5-8E13-046C065B5BBA}" srcOrd="20" destOrd="0" presId="urn:microsoft.com/office/officeart/2005/8/layout/radial6"/>
    <dgm:cxn modelId="{C472D08F-FE43-4351-A5EC-100F45CDE27C}" type="presParOf" srcId="{6F93BF55-E421-4ED8-B91A-8E06388D8475}" destId="{2E195E1C-6E22-416F-A874-4EBA7B8898C8}" srcOrd="21" destOrd="0" presId="urn:microsoft.com/office/officeart/2005/8/layout/radial6"/>
    <dgm:cxn modelId="{1FE9A508-BDE0-4BF5-9E13-3D3931C6DB4B}" type="presParOf" srcId="{6F93BF55-E421-4ED8-B91A-8E06388D8475}" destId="{06B47B69-A330-40FB-9196-492C907155BE}" srcOrd="22" destOrd="0" presId="urn:microsoft.com/office/officeart/2005/8/layout/radial6"/>
    <dgm:cxn modelId="{BD05F090-CA28-445B-A2EA-1FDA02AF3286}" type="presParOf" srcId="{6F93BF55-E421-4ED8-B91A-8E06388D8475}" destId="{7D4FEE90-CFC1-4ADA-9D75-E40C81F762BC}" srcOrd="23" destOrd="0" presId="urn:microsoft.com/office/officeart/2005/8/layout/radial6"/>
    <dgm:cxn modelId="{38BDE2E4-2EF1-4A82-8FE1-5AE59C2C5303}" type="presParOf" srcId="{6F93BF55-E421-4ED8-B91A-8E06388D8475}" destId="{49A8BA98-4FFC-4B53-9C78-5F8C16EB26E1}" srcOrd="24" destOrd="0" presId="urn:microsoft.com/office/officeart/2005/8/layout/radial6"/>
    <dgm:cxn modelId="{41F8D612-AC78-43A4-A226-ACB7414523B2}" type="presParOf" srcId="{6F93BF55-E421-4ED8-B91A-8E06388D8475}" destId="{5B415F94-3B4F-429F-A2C4-5249F2BDB35A}" srcOrd="25" destOrd="0" presId="urn:microsoft.com/office/officeart/2005/8/layout/radial6"/>
    <dgm:cxn modelId="{D6BB390B-614C-47ED-8479-027D3F750000}" type="presParOf" srcId="{6F93BF55-E421-4ED8-B91A-8E06388D8475}" destId="{FC7AA690-769E-4BC1-A4D8-DDB9F7FF8CE1}" srcOrd="26" destOrd="0" presId="urn:microsoft.com/office/officeart/2005/8/layout/radial6"/>
    <dgm:cxn modelId="{8B9FD972-AA40-4F48-A716-8B90F23FEBF6}" type="presParOf" srcId="{6F93BF55-E421-4ED8-B91A-8E06388D8475}" destId="{FB3E490D-8359-4588-9CA5-F1223BEC48DF}" srcOrd="27" destOrd="0" presId="urn:microsoft.com/office/officeart/2005/8/layout/radial6"/>
    <dgm:cxn modelId="{8AE734C0-E83B-46A8-B7FF-EB7D3F1D5F71}" type="presParOf" srcId="{6F93BF55-E421-4ED8-B91A-8E06388D8475}" destId="{BEB7606F-A614-4908-9D5F-DF2CE6DC8074}" srcOrd="28" destOrd="0" presId="urn:microsoft.com/office/officeart/2005/8/layout/radial6"/>
    <dgm:cxn modelId="{E1DDF5F4-719C-4626-B60C-99D959BF6D4F}" type="presParOf" srcId="{6F93BF55-E421-4ED8-B91A-8E06388D8475}" destId="{5D611529-7B60-4EEC-9450-F04A7CA5A8F4}" srcOrd="29" destOrd="0" presId="urn:microsoft.com/office/officeart/2005/8/layout/radial6"/>
    <dgm:cxn modelId="{CA517489-3FF4-4B4F-BA2F-61FF3E6363A4}" type="presParOf" srcId="{6F93BF55-E421-4ED8-B91A-8E06388D8475}" destId="{D2A01EF0-3699-4FCF-BAD3-74D68F0849DE}" srcOrd="30" destOrd="0" presId="urn:microsoft.com/office/officeart/2005/8/layout/radial6"/>
    <dgm:cxn modelId="{9EFD46B3-1A8D-4A61-9D69-7AF1FCE99112}" type="presParOf" srcId="{6F93BF55-E421-4ED8-B91A-8E06388D8475}" destId="{DEB7619B-F8AA-411E-AEC9-9ECA1A865EBD}" srcOrd="31" destOrd="0" presId="urn:microsoft.com/office/officeart/2005/8/layout/radial6"/>
    <dgm:cxn modelId="{802E7152-5D13-4BDD-B479-86B16CE63DE9}" type="presParOf" srcId="{6F93BF55-E421-4ED8-B91A-8E06388D8475}" destId="{0EFA3738-44E7-43BE-AD5F-D464F1976D72}" srcOrd="32" destOrd="0" presId="urn:microsoft.com/office/officeart/2005/8/layout/radial6"/>
    <dgm:cxn modelId="{55175F9E-AF58-4D73-82E9-28CC4761926C}" type="presParOf" srcId="{6F93BF55-E421-4ED8-B91A-8E06388D8475}" destId="{8332B93F-74C2-4346-B09B-F3B9E23165B1}" srcOrd="33" destOrd="0" presId="urn:microsoft.com/office/officeart/2005/8/layout/radial6"/>
    <dgm:cxn modelId="{0EEA007A-A4E1-47F5-81FB-C86E5EB134CA}" type="presParOf" srcId="{6F93BF55-E421-4ED8-B91A-8E06388D8475}" destId="{440AE085-4621-4F77-8FDA-99E5DA77EDA3}" srcOrd="34" destOrd="0" presId="urn:microsoft.com/office/officeart/2005/8/layout/radial6"/>
    <dgm:cxn modelId="{37E84BB8-1F09-4274-BE87-A0F6056884B6}" type="presParOf" srcId="{6F93BF55-E421-4ED8-B91A-8E06388D8475}" destId="{950A87E3-58A1-4DF0-8B80-04072524DAB5}" srcOrd="35" destOrd="0" presId="urn:microsoft.com/office/officeart/2005/8/layout/radial6"/>
    <dgm:cxn modelId="{F32C1A44-C5D5-4CB7-AB35-5E7B63DC2771}" type="presParOf" srcId="{6F93BF55-E421-4ED8-B91A-8E06388D8475}" destId="{7E9A220E-CE74-4CB6-9EF8-22A037A37763}" srcOrd="36"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A220E-CE74-4CB6-9EF8-22A037A37763}">
      <dsp:nvSpPr>
        <dsp:cNvPr id="0" name=""/>
        <dsp:cNvSpPr/>
      </dsp:nvSpPr>
      <dsp:spPr>
        <a:xfrm>
          <a:off x="1748676" y="331356"/>
          <a:ext cx="4432989" cy="4432989"/>
        </a:xfrm>
        <a:prstGeom prst="blockArc">
          <a:avLst>
            <a:gd name="adj1" fmla="val 14400000"/>
            <a:gd name="adj2" fmla="val 162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32B93F-74C2-4346-B09B-F3B9E23165B1}">
      <dsp:nvSpPr>
        <dsp:cNvPr id="0" name=""/>
        <dsp:cNvSpPr/>
      </dsp:nvSpPr>
      <dsp:spPr>
        <a:xfrm>
          <a:off x="1748676" y="331356"/>
          <a:ext cx="4432989" cy="4432989"/>
        </a:xfrm>
        <a:prstGeom prst="blockArc">
          <a:avLst>
            <a:gd name="adj1" fmla="val 12600000"/>
            <a:gd name="adj2" fmla="val 144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A01EF0-3699-4FCF-BAD3-74D68F0849DE}">
      <dsp:nvSpPr>
        <dsp:cNvPr id="0" name=""/>
        <dsp:cNvSpPr/>
      </dsp:nvSpPr>
      <dsp:spPr>
        <a:xfrm>
          <a:off x="1748676" y="331356"/>
          <a:ext cx="4432989" cy="4432989"/>
        </a:xfrm>
        <a:prstGeom prst="blockArc">
          <a:avLst>
            <a:gd name="adj1" fmla="val 10800000"/>
            <a:gd name="adj2" fmla="val 126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3E490D-8359-4588-9CA5-F1223BEC48DF}">
      <dsp:nvSpPr>
        <dsp:cNvPr id="0" name=""/>
        <dsp:cNvSpPr/>
      </dsp:nvSpPr>
      <dsp:spPr>
        <a:xfrm>
          <a:off x="1748676" y="331356"/>
          <a:ext cx="4432989" cy="4432989"/>
        </a:xfrm>
        <a:prstGeom prst="blockArc">
          <a:avLst>
            <a:gd name="adj1" fmla="val 9000000"/>
            <a:gd name="adj2" fmla="val 108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A8BA98-4FFC-4B53-9C78-5F8C16EB26E1}">
      <dsp:nvSpPr>
        <dsp:cNvPr id="0" name=""/>
        <dsp:cNvSpPr/>
      </dsp:nvSpPr>
      <dsp:spPr>
        <a:xfrm>
          <a:off x="1748676" y="331356"/>
          <a:ext cx="4432989" cy="4432989"/>
        </a:xfrm>
        <a:prstGeom prst="blockArc">
          <a:avLst>
            <a:gd name="adj1" fmla="val 7200000"/>
            <a:gd name="adj2" fmla="val 90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195E1C-6E22-416F-A874-4EBA7B8898C8}">
      <dsp:nvSpPr>
        <dsp:cNvPr id="0" name=""/>
        <dsp:cNvSpPr/>
      </dsp:nvSpPr>
      <dsp:spPr>
        <a:xfrm>
          <a:off x="1748676" y="331356"/>
          <a:ext cx="4432989" cy="4432989"/>
        </a:xfrm>
        <a:prstGeom prst="blockArc">
          <a:avLst>
            <a:gd name="adj1" fmla="val 5400000"/>
            <a:gd name="adj2" fmla="val 72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94FB60-6B7E-4CCF-AFCF-DDA48F67A4E3}">
      <dsp:nvSpPr>
        <dsp:cNvPr id="0" name=""/>
        <dsp:cNvSpPr/>
      </dsp:nvSpPr>
      <dsp:spPr>
        <a:xfrm>
          <a:off x="1748676" y="331356"/>
          <a:ext cx="4432989" cy="4432989"/>
        </a:xfrm>
        <a:prstGeom prst="blockArc">
          <a:avLst>
            <a:gd name="adj1" fmla="val 3600000"/>
            <a:gd name="adj2" fmla="val 54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209A04-B483-4834-8667-C51B0F2689B0}">
      <dsp:nvSpPr>
        <dsp:cNvPr id="0" name=""/>
        <dsp:cNvSpPr/>
      </dsp:nvSpPr>
      <dsp:spPr>
        <a:xfrm>
          <a:off x="1748676" y="331356"/>
          <a:ext cx="4432989" cy="4432989"/>
        </a:xfrm>
        <a:prstGeom prst="blockArc">
          <a:avLst>
            <a:gd name="adj1" fmla="val 1800000"/>
            <a:gd name="adj2" fmla="val 36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CDC6EE-E517-4729-85C1-D41C1EEC1C36}">
      <dsp:nvSpPr>
        <dsp:cNvPr id="0" name=""/>
        <dsp:cNvSpPr/>
      </dsp:nvSpPr>
      <dsp:spPr>
        <a:xfrm>
          <a:off x="1748676" y="331356"/>
          <a:ext cx="4432989" cy="4432989"/>
        </a:xfrm>
        <a:prstGeom prst="blockArc">
          <a:avLst>
            <a:gd name="adj1" fmla="val 0"/>
            <a:gd name="adj2" fmla="val 18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09508E-1529-49D6-8AC2-6724760C93D2}">
      <dsp:nvSpPr>
        <dsp:cNvPr id="0" name=""/>
        <dsp:cNvSpPr/>
      </dsp:nvSpPr>
      <dsp:spPr>
        <a:xfrm>
          <a:off x="1748676" y="331356"/>
          <a:ext cx="4432989" cy="4432989"/>
        </a:xfrm>
        <a:prstGeom prst="blockArc">
          <a:avLst>
            <a:gd name="adj1" fmla="val 19800000"/>
            <a:gd name="adj2" fmla="val 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F6F22C-F3EB-49B8-96BE-B27991E640C5}">
      <dsp:nvSpPr>
        <dsp:cNvPr id="0" name=""/>
        <dsp:cNvSpPr/>
      </dsp:nvSpPr>
      <dsp:spPr>
        <a:xfrm>
          <a:off x="1748676" y="331356"/>
          <a:ext cx="4432989" cy="4432989"/>
        </a:xfrm>
        <a:prstGeom prst="blockArc">
          <a:avLst>
            <a:gd name="adj1" fmla="val 18000000"/>
            <a:gd name="adj2" fmla="val 198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86B68E-E5A4-45DB-AFD0-564E71061AFB}">
      <dsp:nvSpPr>
        <dsp:cNvPr id="0" name=""/>
        <dsp:cNvSpPr/>
      </dsp:nvSpPr>
      <dsp:spPr>
        <a:xfrm>
          <a:off x="1748676" y="331356"/>
          <a:ext cx="4432989" cy="4432989"/>
        </a:xfrm>
        <a:prstGeom prst="blockArc">
          <a:avLst>
            <a:gd name="adj1" fmla="val 16200000"/>
            <a:gd name="adj2" fmla="val 18000000"/>
            <a:gd name="adj3" fmla="val 230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9AC1B7-AD22-4227-A99F-F9BAAF687327}">
      <dsp:nvSpPr>
        <dsp:cNvPr id="0" name=""/>
        <dsp:cNvSpPr/>
      </dsp:nvSpPr>
      <dsp:spPr>
        <a:xfrm>
          <a:off x="2884512" y="1438106"/>
          <a:ext cx="2161316" cy="221948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Gamma-</a:t>
          </a:r>
          <a:r>
            <a:rPr lang="de-DE" sz="2200" kern="1200" dirty="0" err="1"/>
            <a:t>ray</a:t>
          </a:r>
          <a:r>
            <a:rPr lang="de-DE" sz="2200" kern="1200" dirty="0"/>
            <a:t> </a:t>
          </a:r>
          <a:r>
            <a:rPr lang="de-DE" sz="2200" kern="1200" dirty="0" err="1"/>
            <a:t>astrophysics</a:t>
          </a:r>
          <a:endParaRPr lang="de-DE" sz="2200" kern="1200" dirty="0"/>
        </a:p>
      </dsp:txBody>
      <dsp:txXfrm>
        <a:off x="3201029" y="1763143"/>
        <a:ext cx="1528282" cy="1569415"/>
      </dsp:txXfrm>
    </dsp:sp>
    <dsp:sp modelId="{B6DB93AA-9CBF-4CC1-BBD9-07A3C5FDD133}">
      <dsp:nvSpPr>
        <dsp:cNvPr id="0" name=""/>
        <dsp:cNvSpPr/>
      </dsp:nvSpPr>
      <dsp:spPr>
        <a:xfrm>
          <a:off x="3610086" y="1838"/>
          <a:ext cx="710168" cy="71016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CR</a:t>
          </a:r>
        </a:p>
      </dsp:txBody>
      <dsp:txXfrm>
        <a:off x="3714088" y="105840"/>
        <a:ext cx="502164" cy="502164"/>
      </dsp:txXfrm>
    </dsp:sp>
    <dsp:sp modelId="{FFAD7614-D52D-4E7A-A6A6-9F9E2D15B3BB}">
      <dsp:nvSpPr>
        <dsp:cNvPr id="0" name=""/>
        <dsp:cNvSpPr/>
      </dsp:nvSpPr>
      <dsp:spPr>
        <a:xfrm>
          <a:off x="4705551" y="295367"/>
          <a:ext cx="710168" cy="71016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err="1"/>
            <a:t>Acc</a:t>
          </a:r>
          <a:endParaRPr lang="de-DE" sz="1800" b="1" kern="1200" dirty="0"/>
        </a:p>
      </dsp:txBody>
      <dsp:txXfrm>
        <a:off x="4809553" y="399369"/>
        <a:ext cx="502164" cy="502164"/>
      </dsp:txXfrm>
    </dsp:sp>
    <dsp:sp modelId="{7FDAE86B-08C4-4590-88CE-96AD5F78CAF2}">
      <dsp:nvSpPr>
        <dsp:cNvPr id="0" name=""/>
        <dsp:cNvSpPr/>
      </dsp:nvSpPr>
      <dsp:spPr>
        <a:xfrm>
          <a:off x="5507486" y="1097302"/>
          <a:ext cx="710168" cy="71016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ISM</a:t>
          </a:r>
        </a:p>
      </dsp:txBody>
      <dsp:txXfrm>
        <a:off x="5611488" y="1201304"/>
        <a:ext cx="502164" cy="502164"/>
      </dsp:txXfrm>
    </dsp:sp>
    <dsp:sp modelId="{ED2EC8A8-5A05-476F-8AD0-C88946E99128}">
      <dsp:nvSpPr>
        <dsp:cNvPr id="0" name=""/>
        <dsp:cNvSpPr/>
      </dsp:nvSpPr>
      <dsp:spPr>
        <a:xfrm>
          <a:off x="5801015" y="2192766"/>
          <a:ext cx="710168" cy="71016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B</a:t>
          </a:r>
        </a:p>
      </dsp:txBody>
      <dsp:txXfrm>
        <a:off x="5905017" y="2296768"/>
        <a:ext cx="502164" cy="502164"/>
      </dsp:txXfrm>
    </dsp:sp>
    <dsp:sp modelId="{7B907D5E-130A-4CB8-B3B4-5FBDD69F2E33}">
      <dsp:nvSpPr>
        <dsp:cNvPr id="0" name=""/>
        <dsp:cNvSpPr/>
      </dsp:nvSpPr>
      <dsp:spPr>
        <a:xfrm>
          <a:off x="5507486" y="3288231"/>
          <a:ext cx="710168" cy="71016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A*</a:t>
          </a:r>
        </a:p>
      </dsp:txBody>
      <dsp:txXfrm>
        <a:off x="5611488" y="3392233"/>
        <a:ext cx="502164" cy="502164"/>
      </dsp:txXfrm>
    </dsp:sp>
    <dsp:sp modelId="{0FBE6EB8-4F97-4F61-BC79-A09487E95565}">
      <dsp:nvSpPr>
        <dsp:cNvPr id="0" name=""/>
        <dsp:cNvSpPr/>
      </dsp:nvSpPr>
      <dsp:spPr>
        <a:xfrm>
          <a:off x="4705551" y="4090166"/>
          <a:ext cx="710168" cy="71016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e</a:t>
          </a:r>
          <a:r>
            <a:rPr lang="de-DE" sz="1800" b="1" kern="1200" baseline="30000" dirty="0"/>
            <a:t>+</a:t>
          </a:r>
        </a:p>
      </dsp:txBody>
      <dsp:txXfrm>
        <a:off x="4809553" y="4194168"/>
        <a:ext cx="502164" cy="502164"/>
      </dsp:txXfrm>
    </dsp:sp>
    <dsp:sp modelId="{343C24EB-3B63-4B5F-86A1-261FFF1D42C2}">
      <dsp:nvSpPr>
        <dsp:cNvPr id="0" name=""/>
        <dsp:cNvSpPr/>
      </dsp:nvSpPr>
      <dsp:spPr>
        <a:xfrm>
          <a:off x="3610086" y="4383695"/>
          <a:ext cx="710168" cy="71016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Li</a:t>
          </a:r>
        </a:p>
      </dsp:txBody>
      <dsp:txXfrm>
        <a:off x="3714088" y="4487697"/>
        <a:ext cx="502164" cy="502164"/>
      </dsp:txXfrm>
    </dsp:sp>
    <dsp:sp modelId="{06B47B69-A330-40FB-9196-492C907155BE}">
      <dsp:nvSpPr>
        <dsp:cNvPr id="0" name=""/>
        <dsp:cNvSpPr/>
      </dsp:nvSpPr>
      <dsp:spPr>
        <a:xfrm>
          <a:off x="2514622" y="4090166"/>
          <a:ext cx="710168" cy="71016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CH</a:t>
          </a:r>
          <a:r>
            <a:rPr lang="de-DE" sz="1800" b="1" kern="1200" baseline="-25000" dirty="0"/>
            <a:t>4</a:t>
          </a:r>
        </a:p>
      </dsp:txBody>
      <dsp:txXfrm>
        <a:off x="2618624" y="4194168"/>
        <a:ext cx="502164" cy="502164"/>
      </dsp:txXfrm>
    </dsp:sp>
    <dsp:sp modelId="{5B415F94-3B4F-429F-A2C4-5249F2BDB35A}">
      <dsp:nvSpPr>
        <dsp:cNvPr id="0" name=""/>
        <dsp:cNvSpPr/>
      </dsp:nvSpPr>
      <dsp:spPr>
        <a:xfrm>
          <a:off x="1712687" y="3288231"/>
          <a:ext cx="710168" cy="71016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SF</a:t>
          </a:r>
        </a:p>
      </dsp:txBody>
      <dsp:txXfrm>
        <a:off x="1816689" y="3392233"/>
        <a:ext cx="502164" cy="502164"/>
      </dsp:txXfrm>
    </dsp:sp>
    <dsp:sp modelId="{BEB7606F-A614-4908-9D5F-DF2CE6DC8074}">
      <dsp:nvSpPr>
        <dsp:cNvPr id="0" name=""/>
        <dsp:cNvSpPr/>
      </dsp:nvSpPr>
      <dsp:spPr>
        <a:xfrm>
          <a:off x="1419158" y="2192766"/>
          <a:ext cx="710168" cy="71016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BH</a:t>
          </a:r>
        </a:p>
      </dsp:txBody>
      <dsp:txXfrm>
        <a:off x="1523160" y="2296768"/>
        <a:ext cx="502164" cy="502164"/>
      </dsp:txXfrm>
    </dsp:sp>
    <dsp:sp modelId="{DEB7619B-F8AA-411E-AEC9-9ECA1A865EBD}">
      <dsp:nvSpPr>
        <dsp:cNvPr id="0" name=""/>
        <dsp:cNvSpPr/>
      </dsp:nvSpPr>
      <dsp:spPr>
        <a:xfrm>
          <a:off x="1712687" y="1097302"/>
          <a:ext cx="710168" cy="71016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DM</a:t>
          </a:r>
        </a:p>
      </dsp:txBody>
      <dsp:txXfrm>
        <a:off x="1816689" y="1201304"/>
        <a:ext cx="502164" cy="502164"/>
      </dsp:txXfrm>
    </dsp:sp>
    <dsp:sp modelId="{440AE085-4621-4F77-8FDA-99E5DA77EDA3}">
      <dsp:nvSpPr>
        <dsp:cNvPr id="0" name=""/>
        <dsp:cNvSpPr/>
      </dsp:nvSpPr>
      <dsp:spPr>
        <a:xfrm>
          <a:off x="2514622" y="295367"/>
          <a:ext cx="710168" cy="71016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QG</a:t>
          </a:r>
        </a:p>
      </dsp:txBody>
      <dsp:txXfrm>
        <a:off x="2618624" y="399369"/>
        <a:ext cx="502164" cy="50216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07T14:36:06.634"/>
    </inkml:context>
    <inkml:brush xml:id="br0">
      <inkml:brushProperty name="width" value="0.04" units="cm"/>
      <inkml:brushProperty name="height" value="0.04" units="cm"/>
      <inkml:brushProperty name="ignorePressure" value="1"/>
    </inkml:brush>
  </inkml:definitions>
  <inkml:traceGroup>
    <inkml:annotationXML>
      <emma:emma xmlns:emma="http://www.w3.org/2003/04/emma" version="1.0">
        <emma:interpretation id="{4CAF4A52-D260-4611-92B8-D22E63A57CF0}" emma:medium="tactile" emma:mode="ink">
          <msink:context xmlns:msink="http://schemas.microsoft.com/ink/2010/main" type="inkDrawing" rotatedBoundingBox="26305,14386 26329,14470 26326,14471 26303,14387" shapeName="Other"/>
        </emma:interpretation>
      </emma:emma>
    </inkml:annotationXML>
    <inkml:trace contextRef="#ctx0" brushRef="#br0">6721 4028,'0'0,"0"0,0 0,0 0,0 0,0 0,0 0,0 0,0 0,0 0,0 0,0-4,-5-8,-2-10,1-3,1 4</inkml:trace>
  </inkml:traceGroup>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07T14:36:14.637"/>
    </inkml:context>
    <inkml:brush xml:id="br0">
      <inkml:brushProperty name="width" value="0.04" units="cm"/>
      <inkml:brushProperty name="height" value="0.04" units="cm"/>
      <inkml:brushProperty name="ignorePressure" value="1"/>
    </inkml:brush>
  </inkml:definitions>
  <inkml:traceGroup>
    <inkml:annotationXML>
      <emma:emma xmlns:emma="http://www.w3.org/2003/04/emma" version="1.0">
        <emma:interpretation id="{15E46E08-F839-44F6-BE31-E97456D6293F}" emma:medium="tactile" emma:mode="ink">
          <msink:context xmlns:msink="http://schemas.microsoft.com/ink/2010/main" type="inkDrawing"/>
        </emma:interpretation>
      </emma:emma>
    </inkml:annotationXML>
    <inkml:trace contextRef="#ctx0" brushRef="#br0">7887 2841,'0'0,"0"0,0 0,0 0,0 0,0 0</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65E71-3C9A-49D2-8DB6-226AD553AFD3}" type="datetimeFigureOut">
              <a:rPr lang="de-DE" smtClean="0"/>
              <a:t>11.10.2017</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6C137-9184-44A9-B542-0F721377D19E}" type="slidenum">
              <a:rPr lang="de-DE" smtClean="0"/>
              <a:t>‹Nr.›</a:t>
            </a:fld>
            <a:endParaRPr lang="de-DE"/>
          </a:p>
        </p:txBody>
      </p:sp>
    </p:spTree>
    <p:extLst>
      <p:ext uri="{BB962C8B-B14F-4D97-AF65-F5344CB8AC3E}">
        <p14:creationId xmlns:p14="http://schemas.microsoft.com/office/powerpoint/2010/main" val="3131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Gamma </a:t>
            </a:r>
            <a:r>
              <a:rPr lang="de-DE" dirty="0" err="1"/>
              <a:t>rays</a:t>
            </a:r>
            <a:r>
              <a:rPr lang="de-DE" dirty="0"/>
              <a:t> </a:t>
            </a:r>
            <a:r>
              <a:rPr lang="de-DE" dirty="0" err="1"/>
              <a:t>discovered</a:t>
            </a:r>
            <a:r>
              <a:rPr lang="de-DE" dirty="0"/>
              <a:t> 1900, 5 </a:t>
            </a:r>
            <a:r>
              <a:rPr lang="de-DE" dirty="0" err="1"/>
              <a:t>years</a:t>
            </a:r>
            <a:r>
              <a:rPr lang="de-DE" dirty="0"/>
              <a:t> after X-</a:t>
            </a:r>
            <a:r>
              <a:rPr lang="de-DE" dirty="0" err="1"/>
              <a:t>rays</a:t>
            </a:r>
            <a:r>
              <a:rPr lang="de-DE" dirty="0"/>
              <a:t> (in Würzburg), 1 </a:t>
            </a:r>
            <a:r>
              <a:rPr lang="de-DE" dirty="0" err="1"/>
              <a:t>year</a:t>
            </a:r>
            <a:r>
              <a:rPr lang="de-DE" dirty="0"/>
              <a:t> </a:t>
            </a:r>
            <a:r>
              <a:rPr lang="de-DE" dirty="0" err="1"/>
              <a:t>later</a:t>
            </a:r>
            <a:r>
              <a:rPr lang="de-DE" dirty="0"/>
              <a:t> Heisenberg was </a:t>
            </a:r>
            <a:r>
              <a:rPr lang="de-DE" dirty="0" err="1"/>
              <a:t>born</a:t>
            </a:r>
            <a:r>
              <a:rPr lang="de-DE" dirty="0"/>
              <a:t> in Würzburg</a:t>
            </a:r>
          </a:p>
        </p:txBody>
      </p:sp>
      <p:sp>
        <p:nvSpPr>
          <p:cNvPr id="4" name="Foliennummernplatzhalter 3"/>
          <p:cNvSpPr>
            <a:spLocks noGrp="1"/>
          </p:cNvSpPr>
          <p:nvPr>
            <p:ph type="sldNum" sz="quarter" idx="10"/>
          </p:nvPr>
        </p:nvSpPr>
        <p:spPr/>
        <p:txBody>
          <a:bodyPr/>
          <a:lstStyle/>
          <a:p>
            <a:fld id="{A606C137-9184-44A9-B542-0F721377D19E}" type="slidenum">
              <a:rPr lang="de-DE" smtClean="0"/>
              <a:t>1</a:t>
            </a:fld>
            <a:endParaRPr lang="de-DE"/>
          </a:p>
        </p:txBody>
      </p:sp>
    </p:spTree>
    <p:extLst>
      <p:ext uri="{BB962C8B-B14F-4D97-AF65-F5344CB8AC3E}">
        <p14:creationId xmlns:p14="http://schemas.microsoft.com/office/powerpoint/2010/main" val="111034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FC3E6-5136-475A-8784-8C812D9D97C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230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0E359DF5-7E85-4A45-B732-618E33164340}" type="datetimeFigureOut">
              <a:rPr lang="de-DE" smtClean="0"/>
              <a:t>11.10.2017</a:t>
            </a:fld>
            <a:endParaRPr lang="de-DE"/>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de-DE"/>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78313FB-9CDA-4EE7-9834-8A0BBB3536A1}" type="slidenum">
              <a:rPr lang="de-DE" smtClean="0"/>
              <a:t>‹Nr.›</a:t>
            </a:fld>
            <a:endParaRPr lang="de-DE"/>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658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E359DF5-7E85-4A45-B732-618E33164340}" type="datetimeFigureOut">
              <a:rPr lang="de-DE" smtClean="0"/>
              <a:t>11.10.2017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78313FB-9CDA-4EE7-9834-8A0BBB3536A1}" type="slidenum">
              <a:rPr lang="de-DE" smtClean="0"/>
              <a:t>‹Nr.›</a:t>
            </a:fld>
            <a:endParaRPr lang="de-DE"/>
          </a:p>
        </p:txBody>
      </p:sp>
    </p:spTree>
    <p:extLst>
      <p:ext uri="{BB962C8B-B14F-4D97-AF65-F5344CB8AC3E}">
        <p14:creationId xmlns:p14="http://schemas.microsoft.com/office/powerpoint/2010/main" val="3385493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E359DF5-7E85-4A45-B732-618E33164340}" type="datetimeFigureOut">
              <a:rPr lang="de-DE" smtClean="0"/>
              <a:t>11.10.2017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78313FB-9CDA-4EE7-9834-8A0BBB3536A1}" type="slidenum">
              <a:rPr lang="de-DE" smtClean="0"/>
              <a:t>‹Nr.›</a:t>
            </a:fld>
            <a:endParaRPr lang="de-DE"/>
          </a:p>
        </p:txBody>
      </p:sp>
    </p:spTree>
    <p:extLst>
      <p:ext uri="{BB962C8B-B14F-4D97-AF65-F5344CB8AC3E}">
        <p14:creationId xmlns:p14="http://schemas.microsoft.com/office/powerpoint/2010/main" val="2594253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2FA7009D-E186-427C-8D6D-BEAA71CA23B9}" type="datetimeFigureOut">
              <a:rPr lang="de-DE" smtClean="0"/>
              <a:t>11.10.2017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7983D1-8EBF-4E2D-9ACE-6B3782A2DAC3}" type="slidenum">
              <a:rPr lang="de-DE" smtClean="0"/>
              <a:t>‹Nr.›</a:t>
            </a:fld>
            <a:endParaRPr lang="de-DE"/>
          </a:p>
        </p:txBody>
      </p:sp>
    </p:spTree>
    <p:extLst>
      <p:ext uri="{BB962C8B-B14F-4D97-AF65-F5344CB8AC3E}">
        <p14:creationId xmlns:p14="http://schemas.microsoft.com/office/powerpoint/2010/main" val="2632154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FA7009D-E186-427C-8D6D-BEAA71CA23B9}" type="datetimeFigureOut">
              <a:rPr lang="de-DE" smtClean="0"/>
              <a:t>11.10.2017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7983D1-8EBF-4E2D-9ACE-6B3782A2DAC3}" type="slidenum">
              <a:rPr lang="de-DE" smtClean="0"/>
              <a:t>‹Nr.›</a:t>
            </a:fld>
            <a:endParaRPr lang="de-DE"/>
          </a:p>
        </p:txBody>
      </p:sp>
    </p:spTree>
    <p:extLst>
      <p:ext uri="{BB962C8B-B14F-4D97-AF65-F5344CB8AC3E}">
        <p14:creationId xmlns:p14="http://schemas.microsoft.com/office/powerpoint/2010/main" val="1084478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2FA7009D-E186-427C-8D6D-BEAA71CA23B9}" type="datetimeFigureOut">
              <a:rPr lang="de-DE" smtClean="0"/>
              <a:t>11.10.2017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7983D1-8EBF-4E2D-9ACE-6B3782A2DAC3}" type="slidenum">
              <a:rPr lang="de-DE" smtClean="0"/>
              <a:t>‹Nr.›</a:t>
            </a:fld>
            <a:endParaRPr lang="de-DE"/>
          </a:p>
        </p:txBody>
      </p:sp>
    </p:spTree>
    <p:extLst>
      <p:ext uri="{BB962C8B-B14F-4D97-AF65-F5344CB8AC3E}">
        <p14:creationId xmlns:p14="http://schemas.microsoft.com/office/powerpoint/2010/main" val="27329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2FA7009D-E186-427C-8D6D-BEAA71CA23B9}" type="datetimeFigureOut">
              <a:rPr lang="de-DE" smtClean="0"/>
              <a:t>11.10.2017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87983D1-8EBF-4E2D-9ACE-6B3782A2DAC3}" type="slidenum">
              <a:rPr lang="de-DE" smtClean="0"/>
              <a:t>‹Nr.›</a:t>
            </a:fld>
            <a:endParaRPr lang="de-DE"/>
          </a:p>
        </p:txBody>
      </p:sp>
    </p:spTree>
    <p:extLst>
      <p:ext uri="{BB962C8B-B14F-4D97-AF65-F5344CB8AC3E}">
        <p14:creationId xmlns:p14="http://schemas.microsoft.com/office/powerpoint/2010/main" val="2862174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2FA7009D-E186-427C-8D6D-BEAA71CA23B9}" type="datetimeFigureOut">
              <a:rPr lang="de-DE" smtClean="0"/>
              <a:t>11.10.2017</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87983D1-8EBF-4E2D-9ACE-6B3782A2DAC3}" type="slidenum">
              <a:rPr lang="de-DE" smtClean="0"/>
              <a:t>‹Nr.›</a:t>
            </a:fld>
            <a:endParaRPr lang="de-DE"/>
          </a:p>
        </p:txBody>
      </p:sp>
    </p:spTree>
    <p:extLst>
      <p:ext uri="{BB962C8B-B14F-4D97-AF65-F5344CB8AC3E}">
        <p14:creationId xmlns:p14="http://schemas.microsoft.com/office/powerpoint/2010/main" val="2140502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2FA7009D-E186-427C-8D6D-BEAA71CA23B9}" type="datetimeFigureOut">
              <a:rPr lang="de-DE" smtClean="0"/>
              <a:t>11.10.2017</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87983D1-8EBF-4E2D-9ACE-6B3782A2DAC3}" type="slidenum">
              <a:rPr lang="de-DE" smtClean="0"/>
              <a:t>‹Nr.›</a:t>
            </a:fld>
            <a:endParaRPr lang="de-DE"/>
          </a:p>
        </p:txBody>
      </p:sp>
    </p:spTree>
    <p:extLst>
      <p:ext uri="{BB962C8B-B14F-4D97-AF65-F5344CB8AC3E}">
        <p14:creationId xmlns:p14="http://schemas.microsoft.com/office/powerpoint/2010/main" val="2541988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7009D-E186-427C-8D6D-BEAA71CA23B9}" type="datetimeFigureOut">
              <a:rPr lang="de-DE" smtClean="0"/>
              <a:t>11.10.2017</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87983D1-8EBF-4E2D-9ACE-6B3782A2DAC3}" type="slidenum">
              <a:rPr lang="de-DE" smtClean="0"/>
              <a:t>‹Nr.›</a:t>
            </a:fld>
            <a:endParaRPr lang="de-DE"/>
          </a:p>
        </p:txBody>
      </p:sp>
    </p:spTree>
    <p:extLst>
      <p:ext uri="{BB962C8B-B14F-4D97-AF65-F5344CB8AC3E}">
        <p14:creationId xmlns:p14="http://schemas.microsoft.com/office/powerpoint/2010/main" val="3202146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2FA7009D-E186-427C-8D6D-BEAA71CA23B9}" type="datetimeFigureOut">
              <a:rPr lang="de-DE" smtClean="0"/>
              <a:t>11.10.2017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87983D1-8EBF-4E2D-9ACE-6B3782A2DAC3}" type="slidenum">
              <a:rPr lang="de-DE" smtClean="0"/>
              <a:t>‹Nr.›</a:t>
            </a:fld>
            <a:endParaRPr lang="de-DE"/>
          </a:p>
        </p:txBody>
      </p:sp>
    </p:spTree>
    <p:extLst>
      <p:ext uri="{BB962C8B-B14F-4D97-AF65-F5344CB8AC3E}">
        <p14:creationId xmlns:p14="http://schemas.microsoft.com/office/powerpoint/2010/main" val="2467348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E359DF5-7E85-4A45-B732-618E33164340}" type="datetimeFigureOut">
              <a:rPr lang="de-DE" smtClean="0"/>
              <a:t>11.10.2017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78313FB-9CDA-4EE7-9834-8A0BBB3536A1}" type="slidenum">
              <a:rPr lang="de-DE" smtClean="0"/>
              <a:t>‹Nr.›</a:t>
            </a:fld>
            <a:endParaRPr lang="de-DE"/>
          </a:p>
        </p:txBody>
      </p:sp>
    </p:spTree>
    <p:extLst>
      <p:ext uri="{BB962C8B-B14F-4D97-AF65-F5344CB8AC3E}">
        <p14:creationId xmlns:p14="http://schemas.microsoft.com/office/powerpoint/2010/main" val="569227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2FA7009D-E186-427C-8D6D-BEAA71CA23B9}" type="datetimeFigureOut">
              <a:rPr lang="de-DE" smtClean="0"/>
              <a:t>11.10.2017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87983D1-8EBF-4E2D-9ACE-6B3782A2DAC3}" type="slidenum">
              <a:rPr lang="de-DE" smtClean="0"/>
              <a:t>‹Nr.›</a:t>
            </a:fld>
            <a:endParaRPr lang="de-DE"/>
          </a:p>
        </p:txBody>
      </p:sp>
    </p:spTree>
    <p:extLst>
      <p:ext uri="{BB962C8B-B14F-4D97-AF65-F5344CB8AC3E}">
        <p14:creationId xmlns:p14="http://schemas.microsoft.com/office/powerpoint/2010/main" val="4929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FA7009D-E186-427C-8D6D-BEAA71CA23B9}" type="datetimeFigureOut">
              <a:rPr lang="de-DE" smtClean="0"/>
              <a:t>11.10.2017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7983D1-8EBF-4E2D-9ACE-6B3782A2DAC3}" type="slidenum">
              <a:rPr lang="de-DE" smtClean="0"/>
              <a:t>‹Nr.›</a:t>
            </a:fld>
            <a:endParaRPr lang="de-DE"/>
          </a:p>
        </p:txBody>
      </p:sp>
    </p:spTree>
    <p:extLst>
      <p:ext uri="{BB962C8B-B14F-4D97-AF65-F5344CB8AC3E}">
        <p14:creationId xmlns:p14="http://schemas.microsoft.com/office/powerpoint/2010/main" val="1532089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FA7009D-E186-427C-8D6D-BEAA71CA23B9}" type="datetimeFigureOut">
              <a:rPr lang="de-DE" smtClean="0"/>
              <a:t>11.10.2017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7983D1-8EBF-4E2D-9ACE-6B3782A2DAC3}" type="slidenum">
              <a:rPr lang="de-DE" smtClean="0"/>
              <a:t>‹Nr.›</a:t>
            </a:fld>
            <a:endParaRPr lang="de-DE"/>
          </a:p>
        </p:txBody>
      </p:sp>
    </p:spTree>
    <p:extLst>
      <p:ext uri="{BB962C8B-B14F-4D97-AF65-F5344CB8AC3E}">
        <p14:creationId xmlns:p14="http://schemas.microsoft.com/office/powerpoint/2010/main" val="4133061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9EDEFEB-6F16-4167-9D19-72708AA67BB6}" type="datetimeFigureOut">
              <a:rPr lang="de-DE" smtClean="0"/>
              <a:t>11.10.2017</a:t>
            </a:fld>
            <a:endParaRPr lang="de-DE"/>
          </a:p>
        </p:txBody>
      </p:sp>
      <p:sp>
        <p:nvSpPr>
          <p:cNvPr id="5" name="Footer Placeholder 4"/>
          <p:cNvSpPr>
            <a:spLocks noGrp="1"/>
          </p:cNvSpPr>
          <p:nvPr>
            <p:ph type="ftr" sz="quarter" idx="11"/>
          </p:nvPr>
        </p:nvSpPr>
        <p:spPr>
          <a:xfrm>
            <a:off x="1371600" y="4323845"/>
            <a:ext cx="6400800" cy="365125"/>
          </a:xfrm>
        </p:spPr>
        <p:txBody>
          <a:bodyPr/>
          <a:lstStyle/>
          <a:p>
            <a:endParaRPr lang="de-DE"/>
          </a:p>
        </p:txBody>
      </p:sp>
      <p:sp>
        <p:nvSpPr>
          <p:cNvPr id="6" name="Slide Number Placeholder 5"/>
          <p:cNvSpPr>
            <a:spLocks noGrp="1"/>
          </p:cNvSpPr>
          <p:nvPr>
            <p:ph type="sldNum" sz="quarter" idx="12"/>
          </p:nvPr>
        </p:nvSpPr>
        <p:spPr>
          <a:xfrm>
            <a:off x="8077200" y="1430866"/>
            <a:ext cx="2743200" cy="365125"/>
          </a:xfrm>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1706030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9EDEFEB-6F16-4167-9D19-72708AA67BB6}" type="datetimeFigureOut">
              <a:rPr lang="de-DE" smtClean="0"/>
              <a:t>11.10.2017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2310456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de-DE"/>
              <a:t>Titelmasterformat durch Klicken bearbeiten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D9EDEFEB-6F16-4167-9D19-72708AA67BB6}" type="datetimeFigureOut">
              <a:rPr lang="de-DE" smtClean="0"/>
              <a:t>11.10.2017</a:t>
            </a:fld>
            <a:endParaRPr lang="de-DE"/>
          </a:p>
        </p:txBody>
      </p:sp>
      <p:sp>
        <p:nvSpPr>
          <p:cNvPr id="5" name="Footer Placeholder 4"/>
          <p:cNvSpPr>
            <a:spLocks noGrp="1"/>
          </p:cNvSpPr>
          <p:nvPr>
            <p:ph type="ftr" sz="quarter" idx="11"/>
          </p:nvPr>
        </p:nvSpPr>
        <p:spPr>
          <a:xfrm>
            <a:off x="685800" y="381001"/>
            <a:ext cx="6991492" cy="364065"/>
          </a:xfrm>
        </p:spPr>
        <p:txBody>
          <a:bodyPr/>
          <a:lstStyle/>
          <a:p>
            <a:endParaRPr lang="de-DE"/>
          </a:p>
        </p:txBody>
      </p:sp>
      <p:sp>
        <p:nvSpPr>
          <p:cNvPr id="6" name="Slide Number Placeholder 5"/>
          <p:cNvSpPr>
            <a:spLocks noGrp="1"/>
          </p:cNvSpPr>
          <p:nvPr>
            <p:ph type="sldNum" sz="quarter" idx="12"/>
          </p:nvPr>
        </p:nvSpPr>
        <p:spPr>
          <a:xfrm>
            <a:off x="10862452" y="381000"/>
            <a:ext cx="643748" cy="365125"/>
          </a:xfrm>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2044602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9EDEFEB-6F16-4167-9D19-72708AA67BB6}" type="datetimeFigureOut">
              <a:rPr lang="de-DE" smtClean="0"/>
              <a:t>11.10.2017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3690250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685800" y="3132666"/>
            <a:ext cx="5311775" cy="308601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6172200" y="3132666"/>
            <a:ext cx="5334000" cy="308601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D9EDEFEB-6F16-4167-9D19-72708AA67BB6}" type="datetimeFigureOut">
              <a:rPr lang="de-DE" smtClean="0"/>
              <a:t>11.10.2017</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3000684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D9EDEFEB-6F16-4167-9D19-72708AA67BB6}" type="datetimeFigureOut">
              <a:rPr lang="de-DE" smtClean="0"/>
              <a:t>11.10.2017</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4276876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DEFEB-6F16-4167-9D19-72708AA67BB6}" type="datetimeFigureOut">
              <a:rPr lang="de-DE" smtClean="0"/>
              <a:t>11.10.2017</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1832430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de-DE"/>
              <a:t>Titelmasterformat durch Klicken bearbeiten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0E359DF5-7E85-4A45-B732-618E33164340}" type="datetimeFigureOut">
              <a:rPr lang="de-DE" smtClean="0"/>
              <a:t>11.10.2017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78313FB-9CDA-4EE7-9834-8A0BBB3536A1}" type="slidenum">
              <a:rPr lang="de-DE" smtClean="0"/>
              <a:t>‹Nr.›</a:t>
            </a:fld>
            <a:endParaRPr lang="de-DE"/>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689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de-DE"/>
              <a:t>Titelmasterformat durch Klicken bearbeiten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D9EDEFEB-6F16-4167-9D19-72708AA67BB6}" type="datetimeFigureOut">
              <a:rPr lang="de-DE" smtClean="0"/>
              <a:t>11.10.2017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3147633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D9EDEFEB-6F16-4167-9D19-72708AA67BB6}" type="datetimeFigureOut">
              <a:rPr lang="de-DE" smtClean="0"/>
              <a:t>11.10.2017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1897985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D9EDEFEB-6F16-4167-9D19-72708AA67BB6}" type="datetimeFigureOut">
              <a:rPr lang="de-DE" smtClean="0"/>
              <a:t>11.10.2017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2664154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el und Beschriftung">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de-DE"/>
              <a:t>Titelmasterformat durch Klicken bearbeiten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9EDEFEB-6F16-4167-9D19-72708AA67BB6}" type="datetimeFigureOut">
              <a:rPr lang="de-DE" smtClean="0"/>
              <a:t>11.10.2017</a:t>
            </a:fld>
            <a:endParaRPr lang="de-DE"/>
          </a:p>
        </p:txBody>
      </p:sp>
      <p:sp>
        <p:nvSpPr>
          <p:cNvPr id="6" name="Footer Placeholder 5"/>
          <p:cNvSpPr>
            <a:spLocks noGrp="1"/>
          </p:cNvSpPr>
          <p:nvPr>
            <p:ph type="ftr" sz="quarter" idx="11"/>
          </p:nvPr>
        </p:nvSpPr>
        <p:spPr>
          <a:xfrm>
            <a:off x="685800" y="379941"/>
            <a:ext cx="6991492" cy="365125"/>
          </a:xfrm>
        </p:spPr>
        <p:txBody>
          <a:bodyPr/>
          <a:lstStyle/>
          <a:p>
            <a:endParaRPr lang="de-DE"/>
          </a:p>
        </p:txBody>
      </p:sp>
      <p:sp>
        <p:nvSpPr>
          <p:cNvPr id="7" name="Slide Number Placeholder 6"/>
          <p:cNvSpPr>
            <a:spLocks noGrp="1"/>
          </p:cNvSpPr>
          <p:nvPr>
            <p:ph type="sldNum" sz="quarter" idx="12"/>
          </p:nvPr>
        </p:nvSpPr>
        <p:spPr>
          <a:xfrm>
            <a:off x="10862452" y="381000"/>
            <a:ext cx="643748" cy="365125"/>
          </a:xfrm>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1417423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Zitat mit Beschriftung">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de-DE"/>
              <a:t>Titelmasterformat durch Klicken bearbeiten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9EDEFEB-6F16-4167-9D19-72708AA67BB6}" type="datetimeFigureOut">
              <a:rPr lang="de-DE" smtClean="0"/>
              <a:t>11.10.2017</a:t>
            </a:fld>
            <a:endParaRPr lang="de-DE"/>
          </a:p>
        </p:txBody>
      </p:sp>
      <p:sp>
        <p:nvSpPr>
          <p:cNvPr id="6" name="Footer Placeholder 5"/>
          <p:cNvSpPr>
            <a:spLocks noGrp="1"/>
          </p:cNvSpPr>
          <p:nvPr>
            <p:ph type="ftr" sz="quarter" idx="11"/>
          </p:nvPr>
        </p:nvSpPr>
        <p:spPr>
          <a:xfrm>
            <a:off x="685800" y="379941"/>
            <a:ext cx="6991492" cy="365125"/>
          </a:xfrm>
        </p:spPr>
        <p:txBody>
          <a:bodyPr/>
          <a:lstStyle/>
          <a:p>
            <a:endParaRPr lang="de-DE"/>
          </a:p>
        </p:txBody>
      </p:sp>
      <p:sp>
        <p:nvSpPr>
          <p:cNvPr id="7" name="Slide Number Placeholder 6"/>
          <p:cNvSpPr>
            <a:spLocks noGrp="1"/>
          </p:cNvSpPr>
          <p:nvPr>
            <p:ph type="sldNum" sz="quarter" idx="12"/>
          </p:nvPr>
        </p:nvSpPr>
        <p:spPr>
          <a:xfrm>
            <a:off x="10862452" y="381000"/>
            <a:ext cx="643748" cy="365125"/>
          </a:xfrm>
        </p:spPr>
        <p:txBody>
          <a:bodyPr/>
          <a:lstStyle/>
          <a:p>
            <a:fld id="{9087F886-3627-463A-8D47-13F9A5F83370}" type="slidenum">
              <a:rPr lang="de-DE" smtClean="0"/>
              <a:t>‹Nr.›</a:t>
            </a:fld>
            <a:endParaRPr lang="de-DE"/>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35464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Namenskart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de-DE"/>
              <a:t>Titelmasterformat durch Klicken bearbeiten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D9EDEFEB-6F16-4167-9D19-72708AA67BB6}" type="datetimeFigureOut">
              <a:rPr lang="de-DE" smtClean="0"/>
              <a:t>11.10.2017</a:t>
            </a:fld>
            <a:endParaRPr lang="de-DE"/>
          </a:p>
        </p:txBody>
      </p:sp>
      <p:sp>
        <p:nvSpPr>
          <p:cNvPr id="6" name="Footer Placeholder 5"/>
          <p:cNvSpPr>
            <a:spLocks noGrp="1"/>
          </p:cNvSpPr>
          <p:nvPr>
            <p:ph type="ftr" sz="quarter" idx="11"/>
          </p:nvPr>
        </p:nvSpPr>
        <p:spPr>
          <a:xfrm>
            <a:off x="685800" y="378883"/>
            <a:ext cx="6991492" cy="365125"/>
          </a:xfrm>
        </p:spPr>
        <p:txBody>
          <a:bodyPr/>
          <a:lstStyle/>
          <a:p>
            <a:endParaRPr lang="de-DE"/>
          </a:p>
        </p:txBody>
      </p:sp>
      <p:sp>
        <p:nvSpPr>
          <p:cNvPr id="7" name="Slide Number Placeholder 6"/>
          <p:cNvSpPr>
            <a:spLocks noGrp="1"/>
          </p:cNvSpPr>
          <p:nvPr>
            <p:ph type="sldNum" sz="quarter" idx="12"/>
          </p:nvPr>
        </p:nvSpPr>
        <p:spPr>
          <a:xfrm>
            <a:off x="10862452" y="381000"/>
            <a:ext cx="643748" cy="365125"/>
          </a:xfrm>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3325626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3 Spalte">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de-DE"/>
              <a:t>Titelmasterformat durch Klicken bearbeiten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3" name="Date Placeholder 2"/>
          <p:cNvSpPr>
            <a:spLocks noGrp="1"/>
          </p:cNvSpPr>
          <p:nvPr>
            <p:ph type="dt" sz="half" idx="10"/>
          </p:nvPr>
        </p:nvSpPr>
        <p:spPr/>
        <p:txBody>
          <a:bodyPr/>
          <a:lstStyle/>
          <a:p>
            <a:fld id="{D9EDEFEB-6F16-4167-9D19-72708AA67BB6}" type="datetimeFigureOut">
              <a:rPr lang="de-DE" smtClean="0"/>
              <a:t>11.10.2017</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2760487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3 Bildspalt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de-DE"/>
              <a:t>Titelmasterformat durch Klicken bearbeiten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3" name="Date Placeholder 2"/>
          <p:cNvSpPr>
            <a:spLocks noGrp="1"/>
          </p:cNvSpPr>
          <p:nvPr>
            <p:ph type="dt" sz="half" idx="10"/>
          </p:nvPr>
        </p:nvSpPr>
        <p:spPr/>
        <p:txBody>
          <a:bodyPr/>
          <a:lstStyle/>
          <a:p>
            <a:fld id="{D9EDEFEB-6F16-4167-9D19-72708AA67BB6}" type="datetimeFigureOut">
              <a:rPr lang="de-DE" smtClean="0"/>
              <a:t>11.10.2017</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1023177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9EDEFEB-6F16-4167-9D19-72708AA67BB6}" type="datetimeFigureOut">
              <a:rPr lang="de-DE" smtClean="0"/>
              <a:t>11.10.2017</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3162959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D9EDEFEB-6F16-4167-9D19-72708AA67BB6}" type="datetimeFigureOut">
              <a:rPr lang="de-DE" smtClean="0"/>
              <a:t>11.10.2017</a:t>
            </a:fld>
            <a:endParaRPr lang="de-DE"/>
          </a:p>
        </p:txBody>
      </p:sp>
      <p:sp>
        <p:nvSpPr>
          <p:cNvPr id="5" name="Footer Placeholder 4"/>
          <p:cNvSpPr>
            <a:spLocks noGrp="1"/>
          </p:cNvSpPr>
          <p:nvPr>
            <p:ph type="ftr" sz="quarter" idx="11"/>
          </p:nvPr>
        </p:nvSpPr>
        <p:spPr>
          <a:xfrm>
            <a:off x="685800" y="381000"/>
            <a:ext cx="6991492" cy="365125"/>
          </a:xfrm>
        </p:spPr>
        <p:txBody>
          <a:bodyPr/>
          <a:lstStyle/>
          <a:p>
            <a:endParaRPr lang="de-DE"/>
          </a:p>
        </p:txBody>
      </p:sp>
      <p:sp>
        <p:nvSpPr>
          <p:cNvPr id="6" name="Slide Number Placeholder 5"/>
          <p:cNvSpPr>
            <a:spLocks noGrp="1"/>
          </p:cNvSpPr>
          <p:nvPr>
            <p:ph type="sldNum" sz="quarter" idx="12"/>
          </p:nvPr>
        </p:nvSpPr>
        <p:spPr>
          <a:xfrm>
            <a:off x="10862452" y="381000"/>
            <a:ext cx="643748" cy="365125"/>
          </a:xfrm>
        </p:spPr>
        <p:txBody>
          <a:bodyPr/>
          <a:lstStyle/>
          <a:p>
            <a:fld id="{9087F886-3627-463A-8D47-13F9A5F83370}" type="slidenum">
              <a:rPr lang="de-DE" smtClean="0"/>
              <a:t>‹Nr.›</a:t>
            </a:fld>
            <a:endParaRPr lang="de-DE"/>
          </a:p>
        </p:txBody>
      </p:sp>
    </p:spTree>
    <p:extLst>
      <p:ext uri="{BB962C8B-B14F-4D97-AF65-F5344CB8AC3E}">
        <p14:creationId xmlns:p14="http://schemas.microsoft.com/office/powerpoint/2010/main" val="3923919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E359DF5-7E85-4A45-B732-618E33164340}" type="datetimeFigureOut">
              <a:rPr lang="de-DE" smtClean="0"/>
              <a:t>11.10.2017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78313FB-9CDA-4EE7-9834-8A0BBB3536A1}" type="slidenum">
              <a:rPr lang="de-DE" smtClean="0"/>
              <a:t>‹Nr.›</a:t>
            </a:fld>
            <a:endParaRPr lang="de-DE"/>
          </a:p>
        </p:txBody>
      </p:sp>
    </p:spTree>
    <p:extLst>
      <p:ext uri="{BB962C8B-B14F-4D97-AF65-F5344CB8AC3E}">
        <p14:creationId xmlns:p14="http://schemas.microsoft.com/office/powerpoint/2010/main" val="4057941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de-DE"/>
              <a:t>Titelmasterformat durch Klicken bearbeiten</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395174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8830110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1799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384215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de-DE"/>
              <a:t>Titelmasterformat durch Klicken bearbeiten</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8" name="Footer Placeholder 7"/>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9" name="Slide Number Placeholder 8"/>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561228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4005394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3" name="Footer Placeholder 2"/>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4" name="Slide Number Placeholder 3"/>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718161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de-DE"/>
              <a:t>Titelmasterformat durch Klicken bearbeiten</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e Placeholder 4"/>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000729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e Placeholder 4"/>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4292122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22019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E359DF5-7E85-4A45-B732-618E33164340}" type="datetimeFigureOut">
              <a:rPr lang="de-DE" smtClean="0"/>
              <a:t>11.10.2017</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078313FB-9CDA-4EE7-9834-8A0BBB3536A1}" type="slidenum">
              <a:rPr lang="de-DE" smtClean="0"/>
              <a:t>‹Nr.›</a:t>
            </a:fld>
            <a:endParaRPr lang="de-DE"/>
          </a:p>
        </p:txBody>
      </p:sp>
    </p:spTree>
    <p:extLst>
      <p:ext uri="{BB962C8B-B14F-4D97-AF65-F5344CB8AC3E}">
        <p14:creationId xmlns:p14="http://schemas.microsoft.com/office/powerpoint/2010/main" val="19399779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de-DE"/>
              <a:t>Titelmasterformat durch Klicken bearbeiten</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809065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de-DE"/>
              <a:t>Titelmasterformat durch Klicken bearbeiten</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2666663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de-DE"/>
              <a:t>Titelmasterformat durch Klicken bearbeiten</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42299684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de-DE"/>
              <a:t>Titelmasterformat durch Klicken bearbeiten</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3" name="Date Placeholder 2"/>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142473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de-DE"/>
              <a:t>Titelmasterformat durch Klicken bearbeiten</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3" name="Date Placeholder 2"/>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443317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1244945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831942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FE9E99A-5E97-4814-97AD-71662CC1A33E}" type="datetimeFigureOut">
              <a:rPr lang="de-DE" smtClean="0"/>
              <a:t>11.10.2017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24AA26F-D51C-40D3-AA9F-56088F270596}" type="slidenum">
              <a:rPr lang="de-DE" smtClean="0"/>
              <a:t>‹Nr.›</a:t>
            </a:fld>
            <a:endParaRPr lang="de-DE"/>
          </a:p>
        </p:txBody>
      </p:sp>
    </p:spTree>
    <p:extLst>
      <p:ext uri="{BB962C8B-B14F-4D97-AF65-F5344CB8AC3E}">
        <p14:creationId xmlns:p14="http://schemas.microsoft.com/office/powerpoint/2010/main" val="22452677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FE9E99A-5E97-4814-97AD-71662CC1A33E}" type="datetimeFigureOut">
              <a:rPr lang="de-DE" smtClean="0"/>
              <a:t>11.10.2017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24AA26F-D51C-40D3-AA9F-56088F270596}" type="slidenum">
              <a:rPr lang="de-DE" smtClean="0"/>
              <a:t>‹Nr.›</a:t>
            </a:fld>
            <a:endParaRPr lang="de-DE"/>
          </a:p>
        </p:txBody>
      </p:sp>
    </p:spTree>
    <p:extLst>
      <p:ext uri="{BB962C8B-B14F-4D97-AF65-F5344CB8AC3E}">
        <p14:creationId xmlns:p14="http://schemas.microsoft.com/office/powerpoint/2010/main" val="29956231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8FE9E99A-5E97-4814-97AD-71662CC1A33E}" type="datetimeFigureOut">
              <a:rPr lang="de-DE" smtClean="0"/>
              <a:t>11.10.2017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24AA26F-D51C-40D3-AA9F-56088F270596}" type="slidenum">
              <a:rPr lang="de-DE" smtClean="0"/>
              <a:t>‹Nr.›</a:t>
            </a:fld>
            <a:endParaRPr lang="de-DE"/>
          </a:p>
        </p:txBody>
      </p:sp>
    </p:spTree>
    <p:extLst>
      <p:ext uri="{BB962C8B-B14F-4D97-AF65-F5344CB8AC3E}">
        <p14:creationId xmlns:p14="http://schemas.microsoft.com/office/powerpoint/2010/main" val="639467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0E359DF5-7E85-4A45-B732-618E33164340}" type="datetimeFigureOut">
              <a:rPr lang="de-DE" smtClean="0"/>
              <a:t>11.10.2017</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078313FB-9CDA-4EE7-9834-8A0BBB3536A1}" type="slidenum">
              <a:rPr lang="de-DE" smtClean="0"/>
              <a:t>‹Nr.›</a:t>
            </a:fld>
            <a:endParaRPr lang="de-DE"/>
          </a:p>
        </p:txBody>
      </p:sp>
    </p:spTree>
    <p:extLst>
      <p:ext uri="{BB962C8B-B14F-4D97-AF65-F5344CB8AC3E}">
        <p14:creationId xmlns:p14="http://schemas.microsoft.com/office/powerpoint/2010/main" val="38346486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8FE9E99A-5E97-4814-97AD-71662CC1A33E}" type="datetimeFigureOut">
              <a:rPr lang="de-DE" smtClean="0"/>
              <a:t>11.10.2017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24AA26F-D51C-40D3-AA9F-56088F270596}" type="slidenum">
              <a:rPr lang="de-DE" smtClean="0"/>
              <a:t>‹Nr.›</a:t>
            </a:fld>
            <a:endParaRPr lang="de-DE"/>
          </a:p>
        </p:txBody>
      </p:sp>
    </p:spTree>
    <p:extLst>
      <p:ext uri="{BB962C8B-B14F-4D97-AF65-F5344CB8AC3E}">
        <p14:creationId xmlns:p14="http://schemas.microsoft.com/office/powerpoint/2010/main" val="33525468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FE9E99A-5E97-4814-97AD-71662CC1A33E}" type="datetimeFigureOut">
              <a:rPr lang="de-DE" smtClean="0"/>
              <a:t>11.10.2017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924AA26F-D51C-40D3-AA9F-56088F270596}" type="slidenum">
              <a:rPr lang="de-DE" smtClean="0"/>
              <a:t>‹Nr.›</a:t>
            </a:fld>
            <a:endParaRPr lang="de-DE"/>
          </a:p>
        </p:txBody>
      </p:sp>
    </p:spTree>
    <p:extLst>
      <p:ext uri="{BB962C8B-B14F-4D97-AF65-F5344CB8AC3E}">
        <p14:creationId xmlns:p14="http://schemas.microsoft.com/office/powerpoint/2010/main" val="3507257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FE9E99A-5E97-4814-97AD-71662CC1A33E}" type="datetimeFigureOut">
              <a:rPr lang="de-DE" smtClean="0"/>
              <a:t>11.10.2017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24AA26F-D51C-40D3-AA9F-56088F270596}" type="slidenum">
              <a:rPr lang="de-DE" smtClean="0"/>
              <a:t>‹Nr.›</a:t>
            </a:fld>
            <a:endParaRPr lang="de-DE"/>
          </a:p>
        </p:txBody>
      </p:sp>
    </p:spTree>
    <p:extLst>
      <p:ext uri="{BB962C8B-B14F-4D97-AF65-F5344CB8AC3E}">
        <p14:creationId xmlns:p14="http://schemas.microsoft.com/office/powerpoint/2010/main" val="35814462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FE9E99A-5E97-4814-97AD-71662CC1A33E}" type="datetimeFigureOut">
              <a:rPr lang="de-DE" smtClean="0"/>
              <a:t>11.10.2017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24AA26F-D51C-40D3-AA9F-56088F270596}" type="slidenum">
              <a:rPr lang="de-DE" smtClean="0"/>
              <a:t>‹Nr.›</a:t>
            </a:fld>
            <a:endParaRPr lang="de-DE"/>
          </a:p>
        </p:txBody>
      </p:sp>
    </p:spTree>
    <p:extLst>
      <p:ext uri="{BB962C8B-B14F-4D97-AF65-F5344CB8AC3E}">
        <p14:creationId xmlns:p14="http://schemas.microsoft.com/office/powerpoint/2010/main" val="15142901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8FE9E99A-5E97-4814-97AD-71662CC1A33E}" type="datetimeFigureOut">
              <a:rPr lang="de-DE" smtClean="0"/>
              <a:t>11.10.2017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24AA26F-D51C-40D3-AA9F-56088F270596}" type="slidenum">
              <a:rPr lang="de-DE" smtClean="0"/>
              <a:t>‹Nr.›</a:t>
            </a:fld>
            <a:endParaRPr lang="de-DE"/>
          </a:p>
        </p:txBody>
      </p:sp>
    </p:spTree>
    <p:extLst>
      <p:ext uri="{BB962C8B-B14F-4D97-AF65-F5344CB8AC3E}">
        <p14:creationId xmlns:p14="http://schemas.microsoft.com/office/powerpoint/2010/main" val="2430922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8FE9E99A-5E97-4814-97AD-71662CC1A33E}" type="datetimeFigureOut">
              <a:rPr lang="de-DE" smtClean="0"/>
              <a:t>11.10.2017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24AA26F-D51C-40D3-AA9F-56088F270596}" type="slidenum">
              <a:rPr lang="de-DE" smtClean="0"/>
              <a:t>‹Nr.›</a:t>
            </a:fld>
            <a:endParaRPr lang="de-DE"/>
          </a:p>
        </p:txBody>
      </p:sp>
    </p:spTree>
    <p:extLst>
      <p:ext uri="{BB962C8B-B14F-4D97-AF65-F5344CB8AC3E}">
        <p14:creationId xmlns:p14="http://schemas.microsoft.com/office/powerpoint/2010/main" val="16588914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FE9E99A-5E97-4814-97AD-71662CC1A33E}" type="datetimeFigureOut">
              <a:rPr lang="de-DE" smtClean="0"/>
              <a:t>11.10.2017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24AA26F-D51C-40D3-AA9F-56088F270596}" type="slidenum">
              <a:rPr lang="de-DE" smtClean="0"/>
              <a:t>‹Nr.›</a:t>
            </a:fld>
            <a:endParaRPr lang="de-DE"/>
          </a:p>
        </p:txBody>
      </p:sp>
    </p:spTree>
    <p:extLst>
      <p:ext uri="{BB962C8B-B14F-4D97-AF65-F5344CB8AC3E}">
        <p14:creationId xmlns:p14="http://schemas.microsoft.com/office/powerpoint/2010/main" val="2111493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FE9E99A-5E97-4814-97AD-71662CC1A33E}" type="datetimeFigureOut">
              <a:rPr lang="de-DE" smtClean="0"/>
              <a:t>11.10.2017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24AA26F-D51C-40D3-AA9F-56088F270596}" type="slidenum">
              <a:rPr lang="de-DE" smtClean="0"/>
              <a:t>‹Nr.›</a:t>
            </a:fld>
            <a:endParaRPr lang="de-DE"/>
          </a:p>
        </p:txBody>
      </p:sp>
    </p:spTree>
    <p:extLst>
      <p:ext uri="{BB962C8B-B14F-4D97-AF65-F5344CB8AC3E}">
        <p14:creationId xmlns:p14="http://schemas.microsoft.com/office/powerpoint/2010/main" val="364775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59DF5-7E85-4A45-B732-618E33164340}" type="datetimeFigureOut">
              <a:rPr lang="de-DE" smtClean="0"/>
              <a:t>11.10.2017</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078313FB-9CDA-4EE7-9834-8A0BBB3536A1}" type="slidenum">
              <a:rPr lang="de-DE" smtClean="0"/>
              <a:t>‹Nr.›</a:t>
            </a:fld>
            <a:endParaRPr lang="de-DE"/>
          </a:p>
        </p:txBody>
      </p:sp>
    </p:spTree>
    <p:extLst>
      <p:ext uri="{BB962C8B-B14F-4D97-AF65-F5344CB8AC3E}">
        <p14:creationId xmlns:p14="http://schemas.microsoft.com/office/powerpoint/2010/main" val="397454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e-DE"/>
              <a:t>Titelmasterformat durch Klicken bearbeiten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0E359DF5-7E85-4A45-B732-618E33164340}" type="datetimeFigureOut">
              <a:rPr lang="de-DE" smtClean="0"/>
              <a:t>11.10.2017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78313FB-9CDA-4EE7-9834-8A0BBB3536A1}" type="slidenum">
              <a:rPr lang="de-DE" smtClean="0"/>
              <a:t>‹Nr.›</a:t>
            </a:fld>
            <a:endParaRPr lang="de-DE"/>
          </a:p>
        </p:txBody>
      </p:sp>
    </p:spTree>
    <p:extLst>
      <p:ext uri="{BB962C8B-B14F-4D97-AF65-F5344CB8AC3E}">
        <p14:creationId xmlns:p14="http://schemas.microsoft.com/office/powerpoint/2010/main" val="3225756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0E359DF5-7E85-4A45-B732-618E33164340}" type="datetimeFigureOut">
              <a:rPr lang="de-DE" smtClean="0"/>
              <a:t>11.10.2017</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78313FB-9CDA-4EE7-9834-8A0BBB3536A1}" type="slidenum">
              <a:rPr lang="de-DE" smtClean="0"/>
              <a:t>‹Nr.›</a:t>
            </a:fld>
            <a:endParaRPr lang="de-DE"/>
          </a:p>
        </p:txBody>
      </p:sp>
    </p:spTree>
    <p:extLst>
      <p:ext uri="{BB962C8B-B14F-4D97-AF65-F5344CB8AC3E}">
        <p14:creationId xmlns:p14="http://schemas.microsoft.com/office/powerpoint/2010/main" val="240399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0E359DF5-7E85-4A45-B732-618E33164340}" type="datetimeFigureOut">
              <a:rPr lang="de-DE" smtClean="0"/>
              <a:t>11.10.2017</a:t>
            </a:fld>
            <a:endParaRPr lang="de-DE"/>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de-DE"/>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078313FB-9CDA-4EE7-9834-8A0BBB3536A1}" type="slidenum">
              <a:rPr lang="de-DE" smtClean="0"/>
              <a:t>‹Nr.›</a:t>
            </a:fld>
            <a:endParaRPr lang="de-DE"/>
          </a:p>
        </p:txBody>
      </p:sp>
    </p:spTree>
    <p:extLst>
      <p:ext uri="{BB962C8B-B14F-4D97-AF65-F5344CB8AC3E}">
        <p14:creationId xmlns:p14="http://schemas.microsoft.com/office/powerpoint/2010/main" val="61144986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A7009D-E186-427C-8D6D-BEAA71CA23B9}" type="datetimeFigureOut">
              <a:rPr lang="de-DE" smtClean="0"/>
              <a:t>11.10.2017</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983D1-8EBF-4E2D-9ACE-6B3782A2DAC3}" type="slidenum">
              <a:rPr lang="de-DE" smtClean="0"/>
              <a:t>‹Nr.›</a:t>
            </a:fld>
            <a:endParaRPr lang="de-DE"/>
          </a:p>
        </p:txBody>
      </p:sp>
    </p:spTree>
    <p:extLst>
      <p:ext uri="{BB962C8B-B14F-4D97-AF65-F5344CB8AC3E}">
        <p14:creationId xmlns:p14="http://schemas.microsoft.com/office/powerpoint/2010/main" val="2434524301"/>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9EDEFEB-6F16-4167-9D19-72708AA67BB6}" type="datetimeFigureOut">
              <a:rPr lang="de-DE" smtClean="0"/>
              <a:t>11.10.2017</a:t>
            </a:fld>
            <a:endParaRPr lang="de-DE"/>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087F886-3627-463A-8D47-13F9A5F83370}" type="slidenum">
              <a:rPr lang="de-DE" smtClean="0"/>
              <a:t>‹Nr.›</a:t>
            </a:fld>
            <a:endParaRPr lang="de-DE"/>
          </a:p>
        </p:txBody>
      </p:sp>
    </p:spTree>
    <p:extLst>
      <p:ext uri="{BB962C8B-B14F-4D97-AF65-F5344CB8AC3E}">
        <p14:creationId xmlns:p14="http://schemas.microsoft.com/office/powerpoint/2010/main" val="3106336967"/>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47357F5-2238-41CC-8B5B-D2851576FDA6}" type="datetimeFigureOut">
              <a:rPr lang="de-DE" smtClean="0">
                <a:solidFill>
                  <a:prstClr val="white">
                    <a:lumMod val="95000"/>
                  </a:prstClr>
                </a:solidFill>
                <a:effectLst>
                  <a:outerShdw blurRad="50800" dist="38100" dir="2700000" algn="tl" rotWithShape="0">
                    <a:prstClr val="black">
                      <a:alpha val="43000"/>
                    </a:prstClr>
                  </a:outerShdw>
                </a:effectLst>
              </a:rPr>
              <a:pPr/>
              <a:t>11.10.2017</a:t>
            </a:fld>
            <a:endParaRPr lang="de-DE">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de-DE">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60C9714-5B92-4F83-8911-D65876C8A5FA}" type="slidenum">
              <a:rPr lang="de-DE" smtClean="0">
                <a:solidFill>
                  <a:prstClr val="white">
                    <a:lumMod val="95000"/>
                  </a:prstClr>
                </a:solidFill>
                <a:effectLst>
                  <a:outerShdw blurRad="50800" dist="38100" dir="2700000" algn="tl" rotWithShape="0">
                    <a:prstClr val="black">
                      <a:alpha val="43000"/>
                    </a:prstClr>
                  </a:outerShdw>
                </a:effectLst>
              </a:rPr>
              <a:pPr/>
              <a:t>‹Nr.›</a:t>
            </a:fld>
            <a:endParaRPr lang="de-DE">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4050895872"/>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9E99A-5E97-4814-97AD-71662CC1A33E}" type="datetimeFigureOut">
              <a:rPr lang="de-DE" smtClean="0"/>
              <a:t>11.10.2017</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AA26F-D51C-40D3-AA9F-56088F270596}" type="slidenum">
              <a:rPr lang="de-DE" smtClean="0"/>
              <a:t>‹Nr.›</a:t>
            </a:fld>
            <a:endParaRPr lang="de-DE"/>
          </a:p>
        </p:txBody>
      </p:sp>
    </p:spTree>
    <p:extLst>
      <p:ext uri="{BB962C8B-B14F-4D97-AF65-F5344CB8AC3E}">
        <p14:creationId xmlns:p14="http://schemas.microsoft.com/office/powerpoint/2010/main" val="404282233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9.xml"/><Relationship Id="rId5" Type="http://schemas.openxmlformats.org/officeDocument/2006/relationships/image" Target="../media/image43.gif"/><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astronomerstelegram.org/?read=10830" TargetMode="External"/><Relationship Id="rId2" Type="http://schemas.openxmlformats.org/officeDocument/2006/relationships/hyperlink" Target="mailto:Razmik.Mirzoyan@mpp.mpg.de" TargetMode="Externa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hyperlink" Target="http://www.astronomerstelegram.org/?read=1083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60.emf"/></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7.xml"/><Relationship Id="rId4" Type="http://schemas.openxmlformats.org/officeDocument/2006/relationships/image" Target="../media/image63.emf"/></Relationships>
</file>

<file path=ppt/slides/_rels/slide3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8.xml"/><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00.emf"/><Relationship Id="rId7" Type="http://schemas.openxmlformats.org/officeDocument/2006/relationships/image" Target="../media/image104.emf"/><Relationship Id="rId2" Type="http://schemas.openxmlformats.org/officeDocument/2006/relationships/image" Target="../media/image99.emf"/><Relationship Id="rId1" Type="http://schemas.openxmlformats.org/officeDocument/2006/relationships/slideLayout" Target="../slideLayouts/slideLayout18.xml"/><Relationship Id="rId6" Type="http://schemas.openxmlformats.org/officeDocument/2006/relationships/image" Target="../media/image103.emf"/><Relationship Id="rId5" Type="http://schemas.openxmlformats.org/officeDocument/2006/relationships/image" Target="../media/image102.emf"/><Relationship Id="rId10" Type="http://schemas.openxmlformats.org/officeDocument/2006/relationships/image" Target="../media/image107.emf"/><Relationship Id="rId4" Type="http://schemas.openxmlformats.org/officeDocument/2006/relationships/image" Target="../media/image101.emf"/><Relationship Id="rId9" Type="http://schemas.openxmlformats.org/officeDocument/2006/relationships/image" Target="../media/image106.emf"/></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9.png"/><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7.emf"/><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customXml" Target="../ink/ink2.xml"/><Relationship Id="rId4" Type="http://schemas.openxmlformats.org/officeDocument/2006/relationships/image" Target="../media/image1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7.xml"/><Relationship Id="rId5" Type="http://schemas.openxmlformats.org/officeDocument/2006/relationships/image" Target="../media/image122.emf"/><Relationship Id="rId4" Type="http://schemas.openxmlformats.org/officeDocument/2006/relationships/image" Target="../media/image121.png"/></Relationships>
</file>

<file path=ppt/slides/_rels/slide68.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12434" y="1534439"/>
            <a:ext cx="9522995" cy="1540702"/>
          </a:xfrm>
        </p:spPr>
        <p:txBody>
          <a:bodyPr>
            <a:normAutofit/>
          </a:bodyPr>
          <a:lstStyle/>
          <a:p>
            <a:r>
              <a:rPr lang="de-DE" sz="5400" dirty="0"/>
              <a:t>Gamma-</a:t>
            </a:r>
            <a:r>
              <a:rPr lang="de-DE" sz="5400" dirty="0" err="1"/>
              <a:t>ray</a:t>
            </a:r>
            <a:r>
              <a:rPr lang="de-DE" sz="5400" dirty="0"/>
              <a:t> </a:t>
            </a:r>
            <a:r>
              <a:rPr lang="de-DE" sz="5400" dirty="0" err="1"/>
              <a:t>astronomy</a:t>
            </a:r>
            <a:r>
              <a:rPr lang="de-DE" sz="5400" dirty="0"/>
              <a:t>: </a:t>
            </a:r>
            <a:r>
              <a:rPr lang="de-DE" sz="5400" dirty="0" err="1"/>
              <a:t>discovery</a:t>
            </a:r>
            <a:r>
              <a:rPr lang="de-DE" sz="5400" dirty="0"/>
              <a:t> </a:t>
            </a:r>
            <a:r>
              <a:rPr lang="de-DE" sz="5400" dirty="0" err="1"/>
              <a:t>perspectiveS</a:t>
            </a:r>
            <a:endParaRPr lang="de-DE" sz="5400" dirty="0"/>
          </a:p>
        </p:txBody>
      </p:sp>
      <p:sp>
        <p:nvSpPr>
          <p:cNvPr id="3" name="Untertitel 2"/>
          <p:cNvSpPr>
            <a:spLocks noGrp="1"/>
          </p:cNvSpPr>
          <p:nvPr>
            <p:ph type="subTitle" idx="1"/>
          </p:nvPr>
        </p:nvSpPr>
        <p:spPr/>
        <p:txBody>
          <a:bodyPr/>
          <a:lstStyle/>
          <a:p>
            <a:r>
              <a:rPr lang="de-DE" dirty="0"/>
              <a:t>Karl Mannheim</a:t>
            </a:r>
          </a:p>
          <a:p>
            <a:r>
              <a:rPr lang="de-DE" dirty="0"/>
              <a:t>Institut für Theoretische Physik  und Astrophysik</a:t>
            </a:r>
          </a:p>
          <a:p>
            <a:r>
              <a:rPr lang="de-DE" dirty="0"/>
              <a:t>Julius-Maximilians-Universität Würzburg</a:t>
            </a:r>
          </a:p>
        </p:txBody>
      </p:sp>
      <p:pic>
        <p:nvPicPr>
          <p:cNvPr id="4" name="Grafik 3">
            <a:extLst>
              <a:ext uri="{FF2B5EF4-FFF2-40B4-BE49-F238E27FC236}">
                <a16:creationId xmlns:a16="http://schemas.microsoft.com/office/drawing/2014/main" id="{B97C9F29-2C9E-449E-A346-2636061AE693}"/>
              </a:ext>
            </a:extLst>
          </p:cNvPr>
          <p:cNvPicPr>
            <a:picLocks noChangeAspect="1"/>
          </p:cNvPicPr>
          <p:nvPr/>
        </p:nvPicPr>
        <p:blipFill>
          <a:blip r:embed="rId3"/>
          <a:stretch>
            <a:fillRect/>
          </a:stretch>
        </p:blipFill>
        <p:spPr>
          <a:xfrm rot="1269111">
            <a:off x="9964485" y="581859"/>
            <a:ext cx="1553084" cy="1035389"/>
          </a:xfrm>
          <a:prstGeom prst="rect">
            <a:avLst/>
          </a:prstGeom>
        </p:spPr>
      </p:pic>
    </p:spTree>
    <p:extLst>
      <p:ext uri="{BB962C8B-B14F-4D97-AF65-F5344CB8AC3E}">
        <p14:creationId xmlns:p14="http://schemas.microsoft.com/office/powerpoint/2010/main" val="391124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EFC657F8-2F45-4E23-A95E-B3CF80291909}"/>
              </a:ext>
            </a:extLst>
          </p:cNvPr>
          <p:cNvSpPr txBox="1"/>
          <p:nvPr/>
        </p:nvSpPr>
        <p:spPr>
          <a:xfrm>
            <a:off x="727721" y="1604438"/>
            <a:ext cx="4842948" cy="4401205"/>
          </a:xfrm>
          <a:prstGeom prst="rect">
            <a:avLst/>
          </a:prstGeom>
          <a:noFill/>
        </p:spPr>
        <p:txBody>
          <a:bodyPr wrap="square" rtlCol="0">
            <a:spAutoFit/>
          </a:bodyPr>
          <a:lstStyle/>
          <a:p>
            <a:pPr algn="just"/>
            <a:r>
              <a:rPr lang="de-DE" sz="2800" b="1" dirty="0" err="1"/>
              <a:t>Magnetic</a:t>
            </a:r>
            <a:r>
              <a:rPr lang="de-DE" sz="2800" b="1" dirty="0"/>
              <a:t> </a:t>
            </a:r>
            <a:r>
              <a:rPr lang="de-DE" sz="2800" b="1" dirty="0" err="1"/>
              <a:t>field</a:t>
            </a:r>
            <a:r>
              <a:rPr lang="de-DE" sz="2800" b="1" dirty="0"/>
              <a:t> </a:t>
            </a:r>
            <a:r>
              <a:rPr lang="de-DE" sz="2800" b="1" dirty="0" err="1"/>
              <a:t>amplification</a:t>
            </a:r>
            <a:r>
              <a:rPr lang="de-DE" sz="2800" b="1" dirty="0"/>
              <a:t> at </a:t>
            </a:r>
            <a:r>
              <a:rPr lang="de-DE" sz="2800" b="1" dirty="0" err="1"/>
              <a:t>shock</a:t>
            </a:r>
            <a:r>
              <a:rPr lang="de-DE" sz="2800" b="1" dirty="0"/>
              <a:t> </a:t>
            </a:r>
            <a:r>
              <a:rPr lang="de-DE" sz="2800" b="1" dirty="0" err="1"/>
              <a:t>required</a:t>
            </a:r>
            <a:endParaRPr lang="de-DE" sz="2800" b="1" dirty="0"/>
          </a:p>
          <a:p>
            <a:pPr algn="just"/>
            <a:endParaRPr lang="de-DE" sz="2800" b="1" dirty="0"/>
          </a:p>
          <a:p>
            <a:pPr algn="just"/>
            <a:r>
              <a:rPr lang="de-DE" sz="2800" b="1" dirty="0"/>
              <a:t>Non-linear </a:t>
            </a:r>
            <a:r>
              <a:rPr lang="de-DE" sz="2800" b="1" dirty="0" err="1"/>
              <a:t>effects</a:t>
            </a:r>
            <a:r>
              <a:rPr lang="de-DE" sz="2800" b="1" dirty="0"/>
              <a:t> in diffusive </a:t>
            </a:r>
            <a:r>
              <a:rPr lang="de-DE" sz="2800" b="1" dirty="0" err="1"/>
              <a:t>shock</a:t>
            </a:r>
            <a:r>
              <a:rPr lang="de-DE" sz="2800" b="1" dirty="0"/>
              <a:t> </a:t>
            </a:r>
            <a:r>
              <a:rPr lang="de-DE" sz="2800" b="1" dirty="0" err="1"/>
              <a:t>acceleration</a:t>
            </a:r>
            <a:r>
              <a:rPr lang="de-DE" sz="2800" b="1" dirty="0"/>
              <a:t> (e.g., </a:t>
            </a:r>
            <a:r>
              <a:rPr lang="de-DE" sz="2800" b="1" dirty="0" err="1"/>
              <a:t>Bykov</a:t>
            </a:r>
            <a:r>
              <a:rPr lang="de-DE" sz="2800" b="1" dirty="0"/>
              <a:t> et al. 2014).</a:t>
            </a:r>
          </a:p>
          <a:p>
            <a:pPr algn="just"/>
            <a:endParaRPr lang="de-DE" sz="2800" b="1" dirty="0"/>
          </a:p>
          <a:p>
            <a:pPr algn="just"/>
            <a:r>
              <a:rPr lang="de-DE" sz="2800" b="1" dirty="0" err="1"/>
              <a:t>Observationally</a:t>
            </a:r>
            <a:r>
              <a:rPr lang="de-DE" sz="2800" b="1" dirty="0"/>
              <a:t> </a:t>
            </a:r>
            <a:r>
              <a:rPr lang="de-DE" sz="2800" b="1" dirty="0" err="1"/>
              <a:t>difficult</a:t>
            </a:r>
            <a:r>
              <a:rPr lang="de-DE" sz="2800" b="1" dirty="0"/>
              <a:t> </a:t>
            </a:r>
            <a:r>
              <a:rPr lang="de-DE" sz="2800" b="1" dirty="0" err="1"/>
              <a:t>to</a:t>
            </a:r>
            <a:r>
              <a:rPr lang="de-DE" sz="2800" b="1" dirty="0"/>
              <a:t> </a:t>
            </a:r>
            <a:r>
              <a:rPr lang="de-DE" sz="2800" b="1" dirty="0" err="1"/>
              <a:t>prove</a:t>
            </a:r>
            <a:endParaRPr lang="de-DE" sz="2800" b="1" dirty="0"/>
          </a:p>
          <a:p>
            <a:pPr algn="just"/>
            <a:endParaRPr lang="de-DE" sz="2800" b="1" dirty="0">
              <a:solidFill>
                <a:srgbClr val="FF0000"/>
              </a:solidFill>
            </a:endParaRPr>
          </a:p>
        </p:txBody>
      </p:sp>
      <p:sp>
        <p:nvSpPr>
          <p:cNvPr id="2" name="Textfeld 1">
            <a:extLst>
              <a:ext uri="{FF2B5EF4-FFF2-40B4-BE49-F238E27FC236}">
                <a16:creationId xmlns:a16="http://schemas.microsoft.com/office/drawing/2014/main" id="{4FF9BD62-982F-4C66-A11B-E60B538F60FF}"/>
              </a:ext>
            </a:extLst>
          </p:cNvPr>
          <p:cNvSpPr txBox="1"/>
          <p:nvPr/>
        </p:nvSpPr>
        <p:spPr>
          <a:xfrm>
            <a:off x="4671753" y="6118167"/>
            <a:ext cx="1438102" cy="276999"/>
          </a:xfrm>
          <a:prstGeom prst="rect">
            <a:avLst/>
          </a:prstGeom>
          <a:noFill/>
        </p:spPr>
        <p:txBody>
          <a:bodyPr wrap="square" rtlCol="0">
            <a:spAutoFit/>
          </a:bodyPr>
          <a:lstStyle/>
          <a:p>
            <a:r>
              <a:rPr lang="de-DE" sz="1200" dirty="0">
                <a:solidFill>
                  <a:schemeClr val="bg1"/>
                </a:solidFill>
              </a:rPr>
              <a:t>NASA/Chandra</a:t>
            </a:r>
          </a:p>
        </p:txBody>
      </p:sp>
      <p:sp>
        <p:nvSpPr>
          <p:cNvPr id="9" name="Titel 1">
            <a:extLst>
              <a:ext uri="{FF2B5EF4-FFF2-40B4-BE49-F238E27FC236}">
                <a16:creationId xmlns:a16="http://schemas.microsoft.com/office/drawing/2014/main" id="{FBAE4D8E-2E1D-49AD-A758-C20264F4DABB}"/>
              </a:ext>
            </a:extLst>
          </p:cNvPr>
          <p:cNvSpPr txBox="1">
            <a:spLocks/>
          </p:cNvSpPr>
          <p:nvPr/>
        </p:nvSpPr>
        <p:spPr>
          <a:xfrm>
            <a:off x="692435" y="557700"/>
            <a:ext cx="9723217" cy="898358"/>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de-DE" b="1" dirty="0" err="1"/>
              <a:t>Paradigm</a:t>
            </a:r>
            <a:endParaRPr lang="de-DE" dirty="0"/>
          </a:p>
        </p:txBody>
      </p:sp>
      <p:pic>
        <p:nvPicPr>
          <p:cNvPr id="5" name="Grafik 4">
            <a:extLst>
              <a:ext uri="{FF2B5EF4-FFF2-40B4-BE49-F238E27FC236}">
                <a16:creationId xmlns:a16="http://schemas.microsoft.com/office/drawing/2014/main" id="{66EACC08-FD08-4DE1-9C52-A171BBB05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9855" y="1627667"/>
            <a:ext cx="5508784" cy="4354745"/>
          </a:xfrm>
          <a:prstGeom prst="rect">
            <a:avLst/>
          </a:prstGeom>
        </p:spPr>
      </p:pic>
    </p:spTree>
    <p:extLst>
      <p:ext uri="{BB962C8B-B14F-4D97-AF65-F5344CB8AC3E}">
        <p14:creationId xmlns:p14="http://schemas.microsoft.com/office/powerpoint/2010/main" val="3839529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19EE1FE-B836-4D4A-B2BC-52172CDA2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236" y="1590409"/>
            <a:ext cx="5498700" cy="4666257"/>
          </a:xfrm>
          <a:prstGeom prst="rect">
            <a:avLst/>
          </a:prstGeom>
        </p:spPr>
      </p:pic>
      <p:sp>
        <p:nvSpPr>
          <p:cNvPr id="4" name="Textfeld 3">
            <a:extLst>
              <a:ext uri="{FF2B5EF4-FFF2-40B4-BE49-F238E27FC236}">
                <a16:creationId xmlns:a16="http://schemas.microsoft.com/office/drawing/2014/main" id="{EFC657F8-2F45-4E23-A95E-B3CF80291909}"/>
              </a:ext>
            </a:extLst>
          </p:cNvPr>
          <p:cNvSpPr txBox="1"/>
          <p:nvPr/>
        </p:nvSpPr>
        <p:spPr>
          <a:xfrm>
            <a:off x="6912032" y="1627647"/>
            <a:ext cx="4106487" cy="1200329"/>
          </a:xfrm>
          <a:prstGeom prst="rect">
            <a:avLst/>
          </a:prstGeom>
          <a:noFill/>
        </p:spPr>
        <p:txBody>
          <a:bodyPr wrap="square" rtlCol="0">
            <a:spAutoFit/>
          </a:bodyPr>
          <a:lstStyle/>
          <a:p>
            <a:pPr algn="just"/>
            <a:r>
              <a:rPr lang="de-DE" sz="2400" dirty="0"/>
              <a:t>Supernova </a:t>
            </a:r>
            <a:r>
              <a:rPr lang="de-DE" sz="2400" dirty="0" err="1"/>
              <a:t>remnant</a:t>
            </a:r>
            <a:r>
              <a:rPr lang="de-DE" sz="2400" dirty="0"/>
              <a:t> Cas A: </a:t>
            </a:r>
            <a:r>
              <a:rPr lang="de-DE" sz="2400" b="1" dirty="0" err="1">
                <a:solidFill>
                  <a:srgbClr val="FF0000"/>
                </a:solidFill>
              </a:rPr>
              <a:t>Spectrum</a:t>
            </a:r>
            <a:r>
              <a:rPr lang="de-DE" sz="2400" b="1" dirty="0">
                <a:solidFill>
                  <a:srgbClr val="FF0000"/>
                </a:solidFill>
              </a:rPr>
              <a:t> </a:t>
            </a:r>
            <a:r>
              <a:rPr lang="de-DE" sz="2400" b="1" dirty="0" err="1">
                <a:solidFill>
                  <a:srgbClr val="FF0000"/>
                </a:solidFill>
              </a:rPr>
              <a:t>cuts</a:t>
            </a:r>
            <a:r>
              <a:rPr lang="de-DE" sz="2400" b="1" dirty="0">
                <a:solidFill>
                  <a:srgbClr val="FF0000"/>
                </a:solidFill>
              </a:rPr>
              <a:t> off </a:t>
            </a:r>
            <a:r>
              <a:rPr lang="de-DE" sz="2400" b="1" dirty="0" err="1">
                <a:solidFill>
                  <a:srgbClr val="FF0000"/>
                </a:solidFill>
              </a:rPr>
              <a:t>below</a:t>
            </a:r>
            <a:r>
              <a:rPr lang="de-DE" sz="2400" b="1" dirty="0">
                <a:solidFill>
                  <a:srgbClr val="FF0000"/>
                </a:solidFill>
              </a:rPr>
              <a:t> </a:t>
            </a:r>
            <a:r>
              <a:rPr lang="de-DE" sz="2400" b="1" dirty="0" err="1">
                <a:solidFill>
                  <a:srgbClr val="FF0000"/>
                </a:solidFill>
              </a:rPr>
              <a:t>knee</a:t>
            </a:r>
            <a:r>
              <a:rPr lang="de-DE" sz="2400" b="1" dirty="0">
                <a:solidFill>
                  <a:srgbClr val="FF0000"/>
                </a:solidFill>
              </a:rPr>
              <a:t> </a:t>
            </a:r>
            <a:r>
              <a:rPr lang="de-DE" sz="2400" b="1" dirty="0" err="1">
                <a:solidFill>
                  <a:srgbClr val="FF0000"/>
                </a:solidFill>
              </a:rPr>
              <a:t>energies</a:t>
            </a:r>
            <a:endParaRPr lang="de-DE" sz="2400" b="1" dirty="0">
              <a:solidFill>
                <a:srgbClr val="FF0000"/>
              </a:solidFill>
            </a:endParaRPr>
          </a:p>
        </p:txBody>
      </p:sp>
      <p:sp>
        <p:nvSpPr>
          <p:cNvPr id="8" name="Textfeld 7">
            <a:extLst>
              <a:ext uri="{FF2B5EF4-FFF2-40B4-BE49-F238E27FC236}">
                <a16:creationId xmlns:a16="http://schemas.microsoft.com/office/drawing/2014/main" id="{6C9F832C-92C2-406D-9A56-D3BDC68099BD}"/>
              </a:ext>
            </a:extLst>
          </p:cNvPr>
          <p:cNvSpPr txBox="1"/>
          <p:nvPr/>
        </p:nvSpPr>
        <p:spPr>
          <a:xfrm>
            <a:off x="1295303" y="1590409"/>
            <a:ext cx="945572" cy="369332"/>
          </a:xfrm>
          <a:prstGeom prst="rect">
            <a:avLst/>
          </a:prstGeom>
          <a:noFill/>
        </p:spPr>
        <p:txBody>
          <a:bodyPr wrap="square" rtlCol="0">
            <a:spAutoFit/>
          </a:bodyPr>
          <a:lstStyle/>
          <a:p>
            <a:r>
              <a:rPr lang="de-DE" b="1" dirty="0">
                <a:solidFill>
                  <a:schemeClr val="bg1"/>
                </a:solidFill>
              </a:rPr>
              <a:t>X-</a:t>
            </a:r>
            <a:r>
              <a:rPr lang="de-DE" b="1" dirty="0" err="1">
                <a:solidFill>
                  <a:schemeClr val="bg1"/>
                </a:solidFill>
              </a:rPr>
              <a:t>rays</a:t>
            </a:r>
            <a:endParaRPr lang="de-DE" b="1" dirty="0">
              <a:solidFill>
                <a:schemeClr val="bg1"/>
              </a:solidFill>
            </a:endParaRPr>
          </a:p>
        </p:txBody>
      </p:sp>
      <p:pic>
        <p:nvPicPr>
          <p:cNvPr id="10" name="Grafik 9">
            <a:extLst>
              <a:ext uri="{FF2B5EF4-FFF2-40B4-BE49-F238E27FC236}">
                <a16:creationId xmlns:a16="http://schemas.microsoft.com/office/drawing/2014/main" id="{554F08B2-5C8A-4A42-B4BD-D34741EC4630}"/>
              </a:ext>
            </a:extLst>
          </p:cNvPr>
          <p:cNvPicPr>
            <a:picLocks noChangeAspect="1"/>
          </p:cNvPicPr>
          <p:nvPr/>
        </p:nvPicPr>
        <p:blipFill>
          <a:blip r:embed="rId3"/>
          <a:stretch>
            <a:fillRect/>
          </a:stretch>
        </p:blipFill>
        <p:spPr>
          <a:xfrm>
            <a:off x="6107182" y="2917768"/>
            <a:ext cx="5291647" cy="3626325"/>
          </a:xfrm>
          <a:prstGeom prst="rect">
            <a:avLst/>
          </a:prstGeom>
        </p:spPr>
      </p:pic>
      <p:sp>
        <p:nvSpPr>
          <p:cNvPr id="11" name="Textfeld 10">
            <a:extLst>
              <a:ext uri="{FF2B5EF4-FFF2-40B4-BE49-F238E27FC236}">
                <a16:creationId xmlns:a16="http://schemas.microsoft.com/office/drawing/2014/main" id="{2A1649EB-F8C1-4390-9899-6A5EB82A820A}"/>
              </a:ext>
            </a:extLst>
          </p:cNvPr>
          <p:cNvSpPr txBox="1"/>
          <p:nvPr/>
        </p:nvSpPr>
        <p:spPr>
          <a:xfrm>
            <a:off x="7323513" y="5328458"/>
            <a:ext cx="2094807" cy="646331"/>
          </a:xfrm>
          <a:prstGeom prst="rect">
            <a:avLst/>
          </a:prstGeom>
          <a:noFill/>
        </p:spPr>
        <p:txBody>
          <a:bodyPr wrap="square" rtlCol="0">
            <a:spAutoFit/>
          </a:bodyPr>
          <a:lstStyle/>
          <a:p>
            <a:r>
              <a:rPr lang="de-DE" dirty="0"/>
              <a:t>Ahnen et al. (MAGIC), 2017</a:t>
            </a:r>
          </a:p>
        </p:txBody>
      </p:sp>
      <p:sp>
        <p:nvSpPr>
          <p:cNvPr id="2" name="Textfeld 1">
            <a:extLst>
              <a:ext uri="{FF2B5EF4-FFF2-40B4-BE49-F238E27FC236}">
                <a16:creationId xmlns:a16="http://schemas.microsoft.com/office/drawing/2014/main" id="{4FF9BD62-982F-4C66-A11B-E60B538F60FF}"/>
              </a:ext>
            </a:extLst>
          </p:cNvPr>
          <p:cNvSpPr txBox="1"/>
          <p:nvPr/>
        </p:nvSpPr>
        <p:spPr>
          <a:xfrm>
            <a:off x="4601834" y="5974789"/>
            <a:ext cx="1438102" cy="276999"/>
          </a:xfrm>
          <a:prstGeom prst="rect">
            <a:avLst/>
          </a:prstGeom>
          <a:noFill/>
        </p:spPr>
        <p:txBody>
          <a:bodyPr wrap="square" rtlCol="0">
            <a:spAutoFit/>
          </a:bodyPr>
          <a:lstStyle/>
          <a:p>
            <a:r>
              <a:rPr lang="de-DE" sz="1200" dirty="0">
                <a:solidFill>
                  <a:schemeClr val="bg1"/>
                </a:solidFill>
              </a:rPr>
              <a:t>NASA/Chandra</a:t>
            </a:r>
          </a:p>
        </p:txBody>
      </p:sp>
      <p:sp>
        <p:nvSpPr>
          <p:cNvPr id="9" name="Titel 1">
            <a:extLst>
              <a:ext uri="{FF2B5EF4-FFF2-40B4-BE49-F238E27FC236}">
                <a16:creationId xmlns:a16="http://schemas.microsoft.com/office/drawing/2014/main" id="{FBAE4D8E-2E1D-49AD-A758-C20264F4DABB}"/>
              </a:ext>
            </a:extLst>
          </p:cNvPr>
          <p:cNvSpPr txBox="1">
            <a:spLocks/>
          </p:cNvSpPr>
          <p:nvPr/>
        </p:nvSpPr>
        <p:spPr>
          <a:xfrm>
            <a:off x="1295302" y="609600"/>
            <a:ext cx="9723217" cy="928255"/>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de-DE" dirty="0" err="1"/>
              <a:t>Paradigm</a:t>
            </a:r>
            <a:r>
              <a:rPr lang="de-DE" dirty="0"/>
              <a:t> </a:t>
            </a:r>
            <a:r>
              <a:rPr lang="de-DE" dirty="0" err="1"/>
              <a:t>shifting</a:t>
            </a:r>
            <a:r>
              <a:rPr lang="de-DE" dirty="0"/>
              <a:t> ….</a:t>
            </a:r>
          </a:p>
        </p:txBody>
      </p:sp>
    </p:spTree>
    <p:extLst>
      <p:ext uri="{BB962C8B-B14F-4D97-AF65-F5344CB8AC3E}">
        <p14:creationId xmlns:p14="http://schemas.microsoft.com/office/powerpoint/2010/main" val="2123669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4765" y="3175280"/>
            <a:ext cx="4792412" cy="3448898"/>
          </a:xfrm>
          <a:prstGeom prst="rect">
            <a:avLst/>
          </a:prstGeom>
        </p:spPr>
      </p:pic>
      <p:sp>
        <p:nvSpPr>
          <p:cNvPr id="2" name="Titel 1"/>
          <p:cNvSpPr>
            <a:spLocks noGrp="1"/>
          </p:cNvSpPr>
          <p:nvPr>
            <p:ph type="title"/>
          </p:nvPr>
        </p:nvSpPr>
        <p:spPr>
          <a:xfrm>
            <a:off x="1143000" y="609600"/>
            <a:ext cx="6905730" cy="1356360"/>
          </a:xfrm>
        </p:spPr>
        <p:txBody>
          <a:bodyPr/>
          <a:lstStyle/>
          <a:p>
            <a:r>
              <a:rPr lang="de-DE" dirty="0" err="1"/>
              <a:t>Overproduction</a:t>
            </a:r>
            <a:r>
              <a:rPr lang="de-DE" dirty="0"/>
              <a:t> </a:t>
            </a:r>
            <a:r>
              <a:rPr lang="de-DE" dirty="0" err="1"/>
              <a:t>of</a:t>
            </a:r>
            <a:r>
              <a:rPr lang="de-DE" dirty="0"/>
              <a:t> Lithium </a:t>
            </a:r>
            <a:r>
              <a:rPr lang="de-DE" dirty="0" err="1"/>
              <a:t>by</a:t>
            </a:r>
            <a:r>
              <a:rPr lang="de-DE" dirty="0"/>
              <a:t> </a:t>
            </a:r>
            <a:r>
              <a:rPr lang="de-DE" dirty="0" err="1"/>
              <a:t>spallation</a:t>
            </a:r>
            <a:r>
              <a:rPr lang="de-DE" dirty="0"/>
              <a:t>?</a:t>
            </a:r>
          </a:p>
        </p:txBody>
      </p:sp>
      <p:sp>
        <p:nvSpPr>
          <p:cNvPr id="3" name="Inhaltsplatzhalter 2"/>
          <p:cNvSpPr>
            <a:spLocks noGrp="1"/>
          </p:cNvSpPr>
          <p:nvPr>
            <p:ph idx="1"/>
          </p:nvPr>
        </p:nvSpPr>
        <p:spPr>
          <a:xfrm>
            <a:off x="1143000" y="2057400"/>
            <a:ext cx="5619541" cy="4038600"/>
          </a:xfrm>
        </p:spPr>
        <p:txBody>
          <a:bodyPr/>
          <a:lstStyle/>
          <a:p>
            <a:r>
              <a:rPr lang="de-DE" dirty="0" err="1"/>
              <a:t>Nuclear</a:t>
            </a:r>
            <a:r>
              <a:rPr lang="de-DE" dirty="0"/>
              <a:t> </a:t>
            </a:r>
            <a:r>
              <a:rPr lang="de-DE" dirty="0" err="1"/>
              <a:t>collisions</a:t>
            </a:r>
            <a:r>
              <a:rPr lang="de-DE" dirty="0"/>
              <a:t> </a:t>
            </a:r>
            <a:r>
              <a:rPr lang="de-DE" dirty="0" err="1"/>
              <a:t>enrich</a:t>
            </a:r>
            <a:r>
              <a:rPr lang="de-DE" dirty="0"/>
              <a:t> </a:t>
            </a:r>
            <a:r>
              <a:rPr lang="de-DE" dirty="0" err="1"/>
              <a:t>the</a:t>
            </a:r>
            <a:r>
              <a:rPr lang="de-DE" dirty="0"/>
              <a:t> ISM </a:t>
            </a:r>
            <a:r>
              <a:rPr lang="de-DE" dirty="0" err="1"/>
              <a:t>with</a:t>
            </a:r>
            <a:r>
              <a:rPr lang="de-DE" dirty="0"/>
              <a:t> </a:t>
            </a:r>
            <a:r>
              <a:rPr lang="de-DE" dirty="0" err="1"/>
              <a:t>spallation</a:t>
            </a:r>
            <a:r>
              <a:rPr lang="de-DE" dirty="0"/>
              <a:t> </a:t>
            </a:r>
            <a:r>
              <a:rPr lang="de-DE" dirty="0" err="1"/>
              <a:t>products</a:t>
            </a:r>
            <a:endParaRPr lang="de-DE" dirty="0"/>
          </a:p>
          <a:p>
            <a:r>
              <a:rPr lang="de-DE" dirty="0" err="1"/>
              <a:t>Cosmic</a:t>
            </a:r>
            <a:r>
              <a:rPr lang="de-DE" dirty="0"/>
              <a:t> </a:t>
            </a:r>
            <a:r>
              <a:rPr lang="de-DE" dirty="0" err="1"/>
              <a:t>rays</a:t>
            </a:r>
            <a:r>
              <a:rPr lang="de-DE" dirty="0"/>
              <a:t> 10 </a:t>
            </a:r>
            <a:r>
              <a:rPr lang="de-DE" dirty="0" err="1"/>
              <a:t>MeV</a:t>
            </a:r>
            <a:r>
              <a:rPr lang="de-DE" dirty="0"/>
              <a:t> – 100 </a:t>
            </a:r>
            <a:r>
              <a:rPr lang="de-DE" dirty="0" err="1"/>
              <a:t>MeV</a:t>
            </a:r>
            <a:r>
              <a:rPr lang="de-DE" dirty="0"/>
              <a:t> </a:t>
            </a:r>
            <a:r>
              <a:rPr lang="de-DE" dirty="0" err="1"/>
              <a:t>determine</a:t>
            </a:r>
            <a:r>
              <a:rPr lang="de-DE" dirty="0"/>
              <a:t> </a:t>
            </a:r>
            <a:r>
              <a:rPr lang="de-DE" dirty="0" err="1"/>
              <a:t>spallation</a:t>
            </a:r>
            <a:r>
              <a:rPr lang="de-DE" dirty="0"/>
              <a:t> </a:t>
            </a:r>
            <a:r>
              <a:rPr lang="de-DE" dirty="0" err="1"/>
              <a:t>yields</a:t>
            </a:r>
            <a:endParaRPr lang="de-DE" dirty="0"/>
          </a:p>
          <a:p>
            <a:r>
              <a:rPr lang="de-DE" dirty="0" err="1"/>
              <a:t>Increase</a:t>
            </a:r>
            <a:r>
              <a:rPr lang="de-DE" dirty="0"/>
              <a:t> </a:t>
            </a:r>
            <a:r>
              <a:rPr lang="de-DE" dirty="0" err="1"/>
              <a:t>primordial</a:t>
            </a:r>
            <a:r>
              <a:rPr lang="de-DE" dirty="0"/>
              <a:t> </a:t>
            </a:r>
            <a:r>
              <a:rPr lang="de-DE" dirty="0" err="1"/>
              <a:t>abundances</a:t>
            </a:r>
            <a:r>
              <a:rPr lang="de-DE" dirty="0"/>
              <a:t> </a:t>
            </a:r>
            <a:r>
              <a:rPr lang="de-DE" dirty="0" err="1"/>
              <a:t>of</a:t>
            </a:r>
            <a:r>
              <a:rPr lang="de-DE" dirty="0"/>
              <a:t> light </a:t>
            </a:r>
            <a:r>
              <a:rPr lang="de-DE" dirty="0" err="1"/>
              <a:t>elements</a:t>
            </a:r>
            <a:r>
              <a:rPr lang="de-DE" dirty="0"/>
              <a:t> (Lithium </a:t>
            </a:r>
            <a:r>
              <a:rPr lang="de-DE" dirty="0" err="1"/>
              <a:t>and</a:t>
            </a:r>
            <a:r>
              <a:rPr lang="de-DE" dirty="0"/>
              <a:t> </a:t>
            </a:r>
            <a:r>
              <a:rPr lang="de-DE" dirty="0" err="1"/>
              <a:t>Boron</a:t>
            </a:r>
            <a:r>
              <a:rPr lang="de-DE" dirty="0"/>
              <a:t>)</a:t>
            </a:r>
          </a:p>
          <a:p>
            <a:r>
              <a:rPr lang="de-DE" dirty="0" err="1"/>
              <a:t>Nuclear</a:t>
            </a:r>
            <a:r>
              <a:rPr lang="de-DE" dirty="0"/>
              <a:t> de-</a:t>
            </a:r>
            <a:r>
              <a:rPr lang="de-DE" dirty="0" err="1"/>
              <a:t>excitation</a:t>
            </a:r>
            <a:r>
              <a:rPr lang="de-DE" dirty="0"/>
              <a:t> </a:t>
            </a:r>
            <a:r>
              <a:rPr lang="de-DE" dirty="0" err="1"/>
              <a:t>lines</a:t>
            </a:r>
            <a:r>
              <a:rPr lang="de-DE" dirty="0"/>
              <a:t> at </a:t>
            </a:r>
            <a:r>
              <a:rPr lang="de-DE" dirty="0" err="1"/>
              <a:t>MeV</a:t>
            </a:r>
            <a:r>
              <a:rPr lang="de-DE" dirty="0"/>
              <a:t> </a:t>
            </a:r>
            <a:r>
              <a:rPr lang="de-DE" dirty="0" err="1"/>
              <a:t>energies</a:t>
            </a:r>
            <a:endParaRPr lang="de-DE" dirty="0"/>
          </a:p>
          <a:p>
            <a:r>
              <a:rPr lang="de-DE" dirty="0"/>
              <a:t>Observable </a:t>
            </a:r>
            <a:r>
              <a:rPr lang="de-DE" dirty="0" err="1"/>
              <a:t>with</a:t>
            </a:r>
            <a:r>
              <a:rPr lang="de-DE" dirty="0"/>
              <a:t> </a:t>
            </a:r>
            <a:r>
              <a:rPr lang="de-DE" dirty="0" err="1"/>
              <a:t>next</a:t>
            </a:r>
            <a:r>
              <a:rPr lang="de-DE" dirty="0"/>
              <a:t>-generation </a:t>
            </a:r>
            <a:r>
              <a:rPr lang="de-DE" dirty="0" err="1"/>
              <a:t>MeV</a:t>
            </a:r>
            <a:r>
              <a:rPr lang="de-DE" dirty="0"/>
              <a:t> </a:t>
            </a:r>
            <a:r>
              <a:rPr lang="de-DE" dirty="0" err="1"/>
              <a:t>space</a:t>
            </a:r>
            <a:r>
              <a:rPr lang="de-DE" dirty="0"/>
              <a:t> </a:t>
            </a:r>
            <a:r>
              <a:rPr lang="de-DE" dirty="0" err="1"/>
              <a:t>telescope</a:t>
            </a:r>
            <a:r>
              <a:rPr lang="de-DE" dirty="0"/>
              <a:t> (</a:t>
            </a:r>
            <a:r>
              <a:rPr lang="de-DE" dirty="0" err="1"/>
              <a:t>eASTROGAM</a:t>
            </a:r>
            <a:r>
              <a:rPr lang="de-DE" dirty="0"/>
              <a:t>)</a:t>
            </a:r>
          </a:p>
        </p:txBody>
      </p:sp>
      <p:pic>
        <p:nvPicPr>
          <p:cNvPr id="1026" name="Picture 2" descr="http://apod.nasa.gov/apod/image/0208/casA_chandra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2114" y="465725"/>
            <a:ext cx="3287639" cy="273969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0621DFFE-9022-4C94-BD02-DD4CEF607228}"/>
              </a:ext>
            </a:extLst>
          </p:cNvPr>
          <p:cNvSpPr txBox="1"/>
          <p:nvPr/>
        </p:nvSpPr>
        <p:spPr>
          <a:xfrm>
            <a:off x="8247529" y="5495365"/>
            <a:ext cx="2384611" cy="461665"/>
          </a:xfrm>
          <a:prstGeom prst="rect">
            <a:avLst/>
          </a:prstGeom>
          <a:noFill/>
        </p:spPr>
        <p:txBody>
          <a:bodyPr wrap="square" rtlCol="0">
            <a:spAutoFit/>
          </a:bodyPr>
          <a:lstStyle/>
          <a:p>
            <a:r>
              <a:rPr lang="de-DE" sz="1200" dirty="0"/>
              <a:t>Summa, Elsässer, Mannheim (2011)</a:t>
            </a:r>
          </a:p>
        </p:txBody>
      </p:sp>
    </p:spTree>
    <p:extLst>
      <p:ext uri="{BB962C8B-B14F-4D97-AF65-F5344CB8AC3E}">
        <p14:creationId xmlns:p14="http://schemas.microsoft.com/office/powerpoint/2010/main" val="2095483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9C5C46CE-DE37-4D87-ABE8-1FB9A8A75F5C}"/>
              </a:ext>
            </a:extLst>
          </p:cNvPr>
          <p:cNvPicPr>
            <a:picLocks noGrp="1" noChangeAspect="1"/>
          </p:cNvPicPr>
          <p:nvPr>
            <p:ph idx="1"/>
          </p:nvPr>
        </p:nvPicPr>
        <p:blipFill>
          <a:blip r:embed="rId2"/>
          <a:stretch>
            <a:fillRect/>
          </a:stretch>
        </p:blipFill>
        <p:spPr>
          <a:xfrm>
            <a:off x="310135" y="1893917"/>
            <a:ext cx="6268533" cy="4499385"/>
          </a:xfrm>
          <a:prstGeom prst="rect">
            <a:avLst/>
          </a:prstGeom>
        </p:spPr>
      </p:pic>
      <p:sp>
        <p:nvSpPr>
          <p:cNvPr id="2" name="Titel 1">
            <a:extLst>
              <a:ext uri="{FF2B5EF4-FFF2-40B4-BE49-F238E27FC236}">
                <a16:creationId xmlns:a16="http://schemas.microsoft.com/office/drawing/2014/main" id="{4BDB3C60-7C03-4805-A91B-3D9704D6E467}"/>
              </a:ext>
            </a:extLst>
          </p:cNvPr>
          <p:cNvSpPr>
            <a:spLocks noGrp="1"/>
          </p:cNvSpPr>
          <p:nvPr>
            <p:ph type="title"/>
          </p:nvPr>
        </p:nvSpPr>
        <p:spPr>
          <a:xfrm>
            <a:off x="824994" y="595746"/>
            <a:ext cx="10131181" cy="1356360"/>
          </a:xfrm>
        </p:spPr>
        <p:txBody>
          <a:bodyPr>
            <a:normAutofit/>
          </a:bodyPr>
          <a:lstStyle/>
          <a:p>
            <a:r>
              <a:rPr lang="de-DE" dirty="0" err="1"/>
              <a:t>TeV</a:t>
            </a:r>
            <a:r>
              <a:rPr lang="de-DE" dirty="0"/>
              <a:t> </a:t>
            </a:r>
            <a:r>
              <a:rPr lang="de-DE" dirty="0" err="1"/>
              <a:t>gamma</a:t>
            </a:r>
            <a:r>
              <a:rPr lang="de-DE" dirty="0"/>
              <a:t> </a:t>
            </a:r>
            <a:r>
              <a:rPr lang="de-DE" dirty="0" err="1"/>
              <a:t>rays</a:t>
            </a:r>
            <a:r>
              <a:rPr lang="de-DE" dirty="0"/>
              <a:t> in </a:t>
            </a:r>
            <a:r>
              <a:rPr lang="de-DE" dirty="0" err="1"/>
              <a:t>starburst</a:t>
            </a:r>
            <a:r>
              <a:rPr lang="de-DE" dirty="0"/>
              <a:t> </a:t>
            </a:r>
            <a:r>
              <a:rPr lang="de-DE" dirty="0" err="1"/>
              <a:t>galaxies</a:t>
            </a:r>
            <a:r>
              <a:rPr lang="de-DE" dirty="0"/>
              <a:t>: Pulsar wind </a:t>
            </a:r>
            <a:r>
              <a:rPr lang="de-DE" dirty="0" err="1"/>
              <a:t>nebulae</a:t>
            </a:r>
            <a:r>
              <a:rPr lang="de-DE" dirty="0"/>
              <a:t>?</a:t>
            </a:r>
          </a:p>
        </p:txBody>
      </p:sp>
      <p:sp>
        <p:nvSpPr>
          <p:cNvPr id="5" name="Textfeld 4">
            <a:extLst>
              <a:ext uri="{FF2B5EF4-FFF2-40B4-BE49-F238E27FC236}">
                <a16:creationId xmlns:a16="http://schemas.microsoft.com/office/drawing/2014/main" id="{23186586-998E-4072-9B99-B218E709FAE7}"/>
              </a:ext>
            </a:extLst>
          </p:cNvPr>
          <p:cNvSpPr txBox="1"/>
          <p:nvPr/>
        </p:nvSpPr>
        <p:spPr>
          <a:xfrm>
            <a:off x="1496291" y="2452254"/>
            <a:ext cx="2424546" cy="646331"/>
          </a:xfrm>
          <a:prstGeom prst="rect">
            <a:avLst/>
          </a:prstGeom>
          <a:noFill/>
        </p:spPr>
        <p:txBody>
          <a:bodyPr wrap="square" rtlCol="0">
            <a:spAutoFit/>
          </a:bodyPr>
          <a:lstStyle/>
          <a:p>
            <a:r>
              <a:rPr lang="de-DE" dirty="0"/>
              <a:t>KM et al., Astropart. Phys. </a:t>
            </a:r>
            <a:r>
              <a:rPr lang="de-DE" b="1" dirty="0"/>
              <a:t>35</a:t>
            </a:r>
            <a:r>
              <a:rPr lang="de-DE" dirty="0"/>
              <a:t>, 797 (2012)</a:t>
            </a:r>
          </a:p>
        </p:txBody>
      </p:sp>
      <p:pic>
        <p:nvPicPr>
          <p:cNvPr id="7" name="Grafik 6">
            <a:extLst>
              <a:ext uri="{FF2B5EF4-FFF2-40B4-BE49-F238E27FC236}">
                <a16:creationId xmlns:a16="http://schemas.microsoft.com/office/drawing/2014/main" id="{1E9F5EDB-B7AD-48DF-91FC-699A4198A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055" y="2130508"/>
            <a:ext cx="4573120" cy="3562032"/>
          </a:xfrm>
          <a:prstGeom prst="rect">
            <a:avLst/>
          </a:prstGeom>
        </p:spPr>
      </p:pic>
      <p:sp>
        <p:nvSpPr>
          <p:cNvPr id="8" name="Textfeld 7">
            <a:extLst>
              <a:ext uri="{FF2B5EF4-FFF2-40B4-BE49-F238E27FC236}">
                <a16:creationId xmlns:a16="http://schemas.microsoft.com/office/drawing/2014/main" id="{A9DBD35F-AE14-47DE-89D4-E1C0D951ECE0}"/>
              </a:ext>
            </a:extLst>
          </p:cNvPr>
          <p:cNvSpPr txBox="1"/>
          <p:nvPr/>
        </p:nvSpPr>
        <p:spPr>
          <a:xfrm>
            <a:off x="9925397" y="5336771"/>
            <a:ext cx="1030778" cy="276999"/>
          </a:xfrm>
          <a:prstGeom prst="rect">
            <a:avLst/>
          </a:prstGeom>
          <a:noFill/>
        </p:spPr>
        <p:txBody>
          <a:bodyPr wrap="square" rtlCol="0">
            <a:spAutoFit/>
          </a:bodyPr>
          <a:lstStyle/>
          <a:p>
            <a:r>
              <a:rPr lang="de-DE" sz="1200" dirty="0">
                <a:solidFill>
                  <a:schemeClr val="bg1"/>
                </a:solidFill>
              </a:rPr>
              <a:t>NASA/HST</a:t>
            </a:r>
          </a:p>
        </p:txBody>
      </p:sp>
    </p:spTree>
    <p:extLst>
      <p:ext uri="{BB962C8B-B14F-4D97-AF65-F5344CB8AC3E}">
        <p14:creationId xmlns:p14="http://schemas.microsoft.com/office/powerpoint/2010/main" val="3743384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C2D941-F02F-4656-BC1E-837503A66CC0}"/>
              </a:ext>
            </a:extLst>
          </p:cNvPr>
          <p:cNvSpPr>
            <a:spLocks noGrp="1"/>
          </p:cNvSpPr>
          <p:nvPr>
            <p:ph type="title"/>
          </p:nvPr>
        </p:nvSpPr>
        <p:spPr>
          <a:xfrm>
            <a:off x="1142999" y="609600"/>
            <a:ext cx="10278687" cy="1356360"/>
          </a:xfrm>
        </p:spPr>
        <p:txBody>
          <a:bodyPr>
            <a:normAutofit fontScale="90000"/>
          </a:bodyPr>
          <a:lstStyle/>
          <a:p>
            <a:r>
              <a:rPr lang="de-DE" dirty="0"/>
              <a:t>AMS-02 </a:t>
            </a:r>
            <a:r>
              <a:rPr lang="de-DE" dirty="0" err="1"/>
              <a:t>positron</a:t>
            </a:r>
            <a:r>
              <a:rPr lang="de-DE" dirty="0"/>
              <a:t> </a:t>
            </a:r>
            <a:r>
              <a:rPr lang="de-DE" dirty="0" err="1"/>
              <a:t>flux</a:t>
            </a:r>
            <a:r>
              <a:rPr lang="de-DE" dirty="0"/>
              <a:t>: </a:t>
            </a:r>
            <a:br>
              <a:rPr lang="de-DE" dirty="0"/>
            </a:br>
            <a:r>
              <a:rPr lang="de-DE" dirty="0" err="1"/>
              <a:t>Deviations</a:t>
            </a:r>
            <a:r>
              <a:rPr lang="de-DE" dirty="0"/>
              <a:t> </a:t>
            </a:r>
            <a:r>
              <a:rPr lang="de-DE" dirty="0" err="1"/>
              <a:t>from</a:t>
            </a:r>
            <a:r>
              <a:rPr lang="de-DE" dirty="0"/>
              <a:t> </a:t>
            </a:r>
            <a:r>
              <a:rPr lang="de-DE" dirty="0" err="1"/>
              <a:t>propagation</a:t>
            </a:r>
            <a:r>
              <a:rPr lang="de-DE" dirty="0"/>
              <a:t>-model </a:t>
            </a:r>
            <a:r>
              <a:rPr lang="de-DE" dirty="0" err="1"/>
              <a:t>predictions</a:t>
            </a:r>
            <a:endParaRPr lang="de-DE" dirty="0"/>
          </a:p>
        </p:txBody>
      </p:sp>
      <p:pic>
        <p:nvPicPr>
          <p:cNvPr id="8" name="Inhaltsplatzhalter 7">
            <a:extLst>
              <a:ext uri="{FF2B5EF4-FFF2-40B4-BE49-F238E27FC236}">
                <a16:creationId xmlns:a16="http://schemas.microsoft.com/office/drawing/2014/main" id="{A188B896-293C-4255-BC25-F9BD1EDCFC9B}"/>
              </a:ext>
            </a:extLst>
          </p:cNvPr>
          <p:cNvPicPr>
            <a:picLocks noGrp="1" noChangeAspect="1"/>
          </p:cNvPicPr>
          <p:nvPr>
            <p:ph idx="1"/>
          </p:nvPr>
        </p:nvPicPr>
        <p:blipFill>
          <a:blip r:embed="rId2"/>
          <a:stretch>
            <a:fillRect/>
          </a:stretch>
        </p:blipFill>
        <p:spPr>
          <a:xfrm>
            <a:off x="1022465" y="1902687"/>
            <a:ext cx="6330389" cy="4428446"/>
          </a:xfrm>
          <a:prstGeom prst="rect">
            <a:avLst/>
          </a:prstGeom>
        </p:spPr>
      </p:pic>
      <p:sp>
        <p:nvSpPr>
          <p:cNvPr id="3" name="Textfeld 2">
            <a:extLst>
              <a:ext uri="{FF2B5EF4-FFF2-40B4-BE49-F238E27FC236}">
                <a16:creationId xmlns:a16="http://schemas.microsoft.com/office/drawing/2014/main" id="{7367A06B-EDB2-4653-AB2D-486A9C763135}"/>
              </a:ext>
            </a:extLst>
          </p:cNvPr>
          <p:cNvSpPr txBox="1"/>
          <p:nvPr/>
        </p:nvSpPr>
        <p:spPr>
          <a:xfrm>
            <a:off x="7805651" y="2286001"/>
            <a:ext cx="3740727" cy="3970318"/>
          </a:xfrm>
          <a:prstGeom prst="rect">
            <a:avLst/>
          </a:prstGeom>
          <a:noFill/>
        </p:spPr>
        <p:txBody>
          <a:bodyPr wrap="square" rtlCol="0">
            <a:spAutoFit/>
          </a:bodyPr>
          <a:lstStyle/>
          <a:p>
            <a:r>
              <a:rPr lang="de-DE" sz="2800" b="1" dirty="0"/>
              <a:t>Are gamma-</a:t>
            </a:r>
            <a:r>
              <a:rPr lang="de-DE" sz="2800" b="1" dirty="0" err="1"/>
              <a:t>ray</a:t>
            </a:r>
            <a:r>
              <a:rPr lang="de-DE" sz="2800" b="1" dirty="0"/>
              <a:t> </a:t>
            </a:r>
            <a:r>
              <a:rPr lang="de-DE" sz="2800" b="1" dirty="0" err="1"/>
              <a:t>emitting</a:t>
            </a:r>
            <a:r>
              <a:rPr lang="de-DE" sz="2800" b="1" dirty="0"/>
              <a:t> </a:t>
            </a:r>
            <a:r>
              <a:rPr lang="de-DE" sz="2800" b="1" dirty="0" err="1"/>
              <a:t>pulsars</a:t>
            </a:r>
            <a:r>
              <a:rPr lang="de-DE" sz="2800" b="1" dirty="0"/>
              <a:t> </a:t>
            </a:r>
            <a:r>
              <a:rPr lang="de-DE" sz="2800" b="1" dirty="0" err="1"/>
              <a:t>responsible</a:t>
            </a:r>
            <a:r>
              <a:rPr lang="de-DE" sz="2800" b="1" dirty="0"/>
              <a:t> </a:t>
            </a:r>
            <a:r>
              <a:rPr lang="de-DE" sz="2800" b="1" dirty="0" err="1"/>
              <a:t>for</a:t>
            </a:r>
            <a:r>
              <a:rPr lang="de-DE" sz="2800" b="1" dirty="0"/>
              <a:t> </a:t>
            </a:r>
            <a:r>
              <a:rPr lang="de-DE" sz="2800" b="1" dirty="0" err="1"/>
              <a:t>the</a:t>
            </a:r>
            <a:r>
              <a:rPr lang="de-DE" sz="2800" b="1" dirty="0"/>
              <a:t> </a:t>
            </a:r>
            <a:r>
              <a:rPr lang="de-DE" sz="2800" b="1" dirty="0" err="1"/>
              <a:t>positrons</a:t>
            </a:r>
            <a:r>
              <a:rPr lang="de-DE" sz="2800" b="1" dirty="0"/>
              <a:t>?</a:t>
            </a:r>
          </a:p>
          <a:p>
            <a:endParaRPr lang="de-DE" sz="2800" b="1" dirty="0"/>
          </a:p>
          <a:p>
            <a:r>
              <a:rPr lang="de-DE" sz="2800" b="1" dirty="0" err="1"/>
              <a:t>Is</a:t>
            </a:r>
            <a:r>
              <a:rPr lang="de-DE" sz="2800" b="1" dirty="0"/>
              <a:t> </a:t>
            </a:r>
            <a:r>
              <a:rPr lang="de-DE" sz="2800" b="1" dirty="0" err="1"/>
              <a:t>the</a:t>
            </a:r>
            <a:r>
              <a:rPr lang="de-DE" sz="2800" b="1" dirty="0"/>
              <a:t> CR </a:t>
            </a:r>
            <a:r>
              <a:rPr lang="de-DE" sz="2800" b="1" dirty="0" err="1"/>
              <a:t>propagation</a:t>
            </a:r>
            <a:r>
              <a:rPr lang="de-DE" sz="2800" b="1" dirty="0"/>
              <a:t> </a:t>
            </a:r>
            <a:r>
              <a:rPr lang="de-DE" sz="2800" b="1" dirty="0" err="1"/>
              <a:t>model</a:t>
            </a:r>
            <a:r>
              <a:rPr lang="de-DE" sz="2800" b="1" dirty="0"/>
              <a:t> (GALPROP) </a:t>
            </a:r>
            <a:r>
              <a:rPr lang="de-DE" sz="2800" b="1" dirty="0" err="1"/>
              <a:t>making</a:t>
            </a:r>
            <a:r>
              <a:rPr lang="de-DE" sz="2800" b="1" dirty="0"/>
              <a:t> </a:t>
            </a:r>
            <a:r>
              <a:rPr lang="de-DE" sz="2800" b="1" dirty="0" err="1"/>
              <a:t>wrong</a:t>
            </a:r>
            <a:r>
              <a:rPr lang="de-DE" sz="2800" b="1" dirty="0"/>
              <a:t> </a:t>
            </a:r>
            <a:r>
              <a:rPr lang="de-DE" sz="2800" b="1" dirty="0" err="1"/>
              <a:t>predictions</a:t>
            </a:r>
            <a:r>
              <a:rPr lang="de-DE" sz="2800" b="1" dirty="0"/>
              <a:t>?</a:t>
            </a:r>
          </a:p>
        </p:txBody>
      </p:sp>
    </p:spTree>
    <p:extLst>
      <p:ext uri="{BB962C8B-B14F-4D97-AF65-F5344CB8AC3E}">
        <p14:creationId xmlns:p14="http://schemas.microsoft.com/office/powerpoint/2010/main" val="1860566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510566-1D2C-4167-8C1B-DDF655AA20A1}"/>
              </a:ext>
            </a:extLst>
          </p:cNvPr>
          <p:cNvPicPr>
            <a:picLocks noChangeAspect="1"/>
          </p:cNvPicPr>
          <p:nvPr/>
        </p:nvPicPr>
        <p:blipFill>
          <a:blip r:embed="rId2"/>
          <a:stretch>
            <a:fillRect/>
          </a:stretch>
        </p:blipFill>
        <p:spPr>
          <a:xfrm>
            <a:off x="232756" y="185620"/>
            <a:ext cx="11712634" cy="6439624"/>
          </a:xfrm>
          <a:prstGeom prst="rect">
            <a:avLst/>
          </a:prstGeom>
        </p:spPr>
      </p:pic>
      <p:pic>
        <p:nvPicPr>
          <p:cNvPr id="5" name="Inhaltsplatzhalter 4">
            <a:extLst>
              <a:ext uri="{FF2B5EF4-FFF2-40B4-BE49-F238E27FC236}">
                <a16:creationId xmlns:a16="http://schemas.microsoft.com/office/drawing/2014/main" id="{7FCADE9D-BBF1-43E6-9A31-A011CFD1634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61366" y="193933"/>
            <a:ext cx="2790673" cy="2790673"/>
          </a:xfrm>
        </p:spPr>
      </p:pic>
      <p:sp>
        <p:nvSpPr>
          <p:cNvPr id="2" name="Titel 1">
            <a:extLst>
              <a:ext uri="{FF2B5EF4-FFF2-40B4-BE49-F238E27FC236}">
                <a16:creationId xmlns:a16="http://schemas.microsoft.com/office/drawing/2014/main" id="{8F19AFDC-EED6-4051-A1FA-770ED47B910B}"/>
              </a:ext>
            </a:extLst>
          </p:cNvPr>
          <p:cNvSpPr>
            <a:spLocks noGrp="1"/>
          </p:cNvSpPr>
          <p:nvPr>
            <p:ph type="title"/>
          </p:nvPr>
        </p:nvSpPr>
        <p:spPr>
          <a:xfrm>
            <a:off x="415637" y="185620"/>
            <a:ext cx="4247804" cy="2818015"/>
          </a:xfrm>
          <a:solidFill>
            <a:schemeClr val="tx1">
              <a:lumMod val="85000"/>
              <a:lumOff val="15000"/>
              <a:alpha val="38000"/>
            </a:schemeClr>
          </a:solidFill>
        </p:spPr>
        <p:txBody>
          <a:bodyPr>
            <a:normAutofit/>
          </a:bodyPr>
          <a:lstStyle/>
          <a:p>
            <a:r>
              <a:rPr lang="de-DE" sz="2800" b="1" dirty="0"/>
              <a:t>Radial </a:t>
            </a:r>
            <a:r>
              <a:rPr lang="de-DE" sz="2800" b="1" dirty="0" err="1"/>
              <a:t>gradient</a:t>
            </a:r>
            <a:r>
              <a:rPr lang="de-DE" sz="2800" b="1" dirty="0"/>
              <a:t> </a:t>
            </a:r>
            <a:r>
              <a:rPr lang="de-DE" sz="2800" b="1" dirty="0" err="1"/>
              <a:t>problem</a:t>
            </a:r>
            <a:r>
              <a:rPr lang="de-DE" sz="2800" b="1" dirty="0"/>
              <a:t>:</a:t>
            </a:r>
            <a:br>
              <a:rPr lang="de-DE" sz="2800" b="1" dirty="0"/>
            </a:br>
            <a:r>
              <a:rPr lang="de-DE" sz="2800" b="1" dirty="0"/>
              <a:t>Supernova </a:t>
            </a:r>
            <a:r>
              <a:rPr lang="de-DE" sz="2800" b="1" dirty="0" err="1"/>
              <a:t>remant</a:t>
            </a:r>
            <a:r>
              <a:rPr lang="de-DE" sz="2800" b="1" dirty="0"/>
              <a:t> and </a:t>
            </a:r>
            <a:r>
              <a:rPr lang="de-DE" sz="2800" b="1" dirty="0" err="1"/>
              <a:t>cosmic</a:t>
            </a:r>
            <a:r>
              <a:rPr lang="de-DE" sz="2800" b="1" dirty="0"/>
              <a:t> </a:t>
            </a:r>
            <a:r>
              <a:rPr lang="de-DE" sz="2800" b="1" dirty="0" err="1"/>
              <a:t>ray</a:t>
            </a:r>
            <a:r>
              <a:rPr lang="de-DE" sz="2800" b="1" dirty="0"/>
              <a:t> </a:t>
            </a:r>
            <a:r>
              <a:rPr lang="de-DE" sz="2800" b="1" dirty="0" err="1"/>
              <a:t>emissivity</a:t>
            </a:r>
            <a:r>
              <a:rPr lang="de-DE" sz="2800" b="1" dirty="0"/>
              <a:t> do not </a:t>
            </a:r>
            <a:r>
              <a:rPr lang="de-DE" sz="2800" b="1" dirty="0" err="1"/>
              <a:t>match</a:t>
            </a:r>
            <a:br>
              <a:rPr lang="de-DE" sz="2800" b="1" dirty="0"/>
            </a:br>
            <a:br>
              <a:rPr lang="de-DE" sz="2800" b="1" dirty="0"/>
            </a:br>
            <a:r>
              <a:rPr lang="de-DE" sz="2800" b="1" dirty="0"/>
              <a:t>Strong </a:t>
            </a:r>
            <a:r>
              <a:rPr lang="de-DE" sz="2800" b="1" dirty="0" err="1"/>
              <a:t>central</a:t>
            </a:r>
            <a:r>
              <a:rPr lang="de-DE" sz="2800" b="1" dirty="0"/>
              <a:t> </a:t>
            </a:r>
            <a:r>
              <a:rPr lang="de-DE" sz="2800" b="1" dirty="0" err="1"/>
              <a:t>source</a:t>
            </a:r>
            <a:r>
              <a:rPr lang="de-DE" sz="2800" b="1" dirty="0"/>
              <a:t> in </a:t>
            </a:r>
            <a:r>
              <a:rPr lang="de-DE" sz="2800" b="1" dirty="0" err="1"/>
              <a:t>our</a:t>
            </a:r>
            <a:r>
              <a:rPr lang="de-DE" sz="2800" b="1" dirty="0"/>
              <a:t> Galaxy?</a:t>
            </a:r>
          </a:p>
        </p:txBody>
      </p:sp>
      <p:sp>
        <p:nvSpPr>
          <p:cNvPr id="6" name="Textfeld 5">
            <a:extLst>
              <a:ext uri="{FF2B5EF4-FFF2-40B4-BE49-F238E27FC236}">
                <a16:creationId xmlns:a16="http://schemas.microsoft.com/office/drawing/2014/main" id="{597860D5-5A87-4EE4-A776-898157379556}"/>
              </a:ext>
            </a:extLst>
          </p:cNvPr>
          <p:cNvSpPr txBox="1"/>
          <p:nvPr/>
        </p:nvSpPr>
        <p:spPr>
          <a:xfrm>
            <a:off x="8861366" y="152368"/>
            <a:ext cx="3541222" cy="276999"/>
          </a:xfrm>
          <a:prstGeom prst="rect">
            <a:avLst/>
          </a:prstGeom>
          <a:noFill/>
        </p:spPr>
        <p:txBody>
          <a:bodyPr wrap="square" rtlCol="0">
            <a:spAutoFit/>
          </a:bodyPr>
          <a:lstStyle/>
          <a:p>
            <a:r>
              <a:rPr lang="de-DE" sz="1200" dirty="0"/>
              <a:t>Strong and </a:t>
            </a:r>
            <a:r>
              <a:rPr lang="de-DE" sz="1200" dirty="0" err="1"/>
              <a:t>Moskalenko</a:t>
            </a:r>
            <a:r>
              <a:rPr lang="de-DE" sz="1200" dirty="0"/>
              <a:t> 1998</a:t>
            </a:r>
          </a:p>
        </p:txBody>
      </p:sp>
      <p:sp>
        <p:nvSpPr>
          <p:cNvPr id="4" name="Textfeld 3">
            <a:extLst>
              <a:ext uri="{FF2B5EF4-FFF2-40B4-BE49-F238E27FC236}">
                <a16:creationId xmlns:a16="http://schemas.microsoft.com/office/drawing/2014/main" id="{3B7DA6E6-8EC4-4639-8E43-2B403BF96385}"/>
              </a:ext>
            </a:extLst>
          </p:cNvPr>
          <p:cNvSpPr txBox="1"/>
          <p:nvPr/>
        </p:nvSpPr>
        <p:spPr>
          <a:xfrm>
            <a:off x="490451" y="5962491"/>
            <a:ext cx="10947862" cy="584775"/>
          </a:xfrm>
          <a:prstGeom prst="rect">
            <a:avLst/>
          </a:prstGeom>
          <a:solidFill>
            <a:schemeClr val="tx1"/>
          </a:solidFill>
        </p:spPr>
        <p:txBody>
          <a:bodyPr wrap="square" rtlCol="0">
            <a:spAutoFit/>
          </a:bodyPr>
          <a:lstStyle/>
          <a:p>
            <a:pPr algn="ctr"/>
            <a:r>
              <a:rPr lang="de-DE" sz="3200" dirty="0">
                <a:solidFill>
                  <a:schemeClr val="bg1"/>
                </a:solidFill>
              </a:rPr>
              <a:t>Torsten Ensslin:  D3PO </a:t>
            </a:r>
            <a:r>
              <a:rPr lang="de-DE" sz="3200" dirty="0" err="1">
                <a:solidFill>
                  <a:schemeClr val="bg1"/>
                </a:solidFill>
              </a:rPr>
              <a:t>analysis</a:t>
            </a:r>
            <a:r>
              <a:rPr lang="de-DE" sz="3200" dirty="0">
                <a:solidFill>
                  <a:schemeClr val="bg1"/>
                </a:solidFill>
              </a:rPr>
              <a:t> </a:t>
            </a:r>
            <a:r>
              <a:rPr lang="de-DE" sz="3200" dirty="0" err="1">
                <a:solidFill>
                  <a:schemeClr val="bg1"/>
                </a:solidFill>
              </a:rPr>
              <a:t>of</a:t>
            </a:r>
            <a:r>
              <a:rPr lang="de-DE" sz="3200" dirty="0">
                <a:solidFill>
                  <a:schemeClr val="bg1"/>
                </a:solidFill>
              </a:rPr>
              <a:t> Fermi-LAT </a:t>
            </a:r>
            <a:r>
              <a:rPr lang="de-DE" sz="3200" dirty="0" err="1">
                <a:solidFill>
                  <a:schemeClr val="bg1"/>
                </a:solidFill>
              </a:rPr>
              <a:t>data</a:t>
            </a:r>
            <a:r>
              <a:rPr lang="de-DE" sz="3200" dirty="0">
                <a:solidFill>
                  <a:schemeClr val="bg1"/>
                </a:solidFill>
              </a:rPr>
              <a:t> (&gt;100 </a:t>
            </a:r>
            <a:r>
              <a:rPr lang="de-DE" sz="3200" dirty="0" err="1">
                <a:solidFill>
                  <a:schemeClr val="bg1"/>
                </a:solidFill>
              </a:rPr>
              <a:t>MeV</a:t>
            </a:r>
            <a:r>
              <a:rPr lang="de-DE" sz="3200" dirty="0">
                <a:solidFill>
                  <a:schemeClr val="bg1"/>
                </a:solidFill>
              </a:rPr>
              <a:t>)</a:t>
            </a:r>
          </a:p>
        </p:txBody>
      </p:sp>
    </p:spTree>
    <p:extLst>
      <p:ext uri="{BB962C8B-B14F-4D97-AF65-F5344CB8AC3E}">
        <p14:creationId xmlns:p14="http://schemas.microsoft.com/office/powerpoint/2010/main" val="2741091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Cosmic</a:t>
            </a:r>
            <a:r>
              <a:rPr lang="de-DE" dirty="0"/>
              <a:t> </a:t>
            </a:r>
            <a:r>
              <a:rPr lang="de-DE" dirty="0" err="1"/>
              <a:t>ray</a:t>
            </a:r>
            <a:r>
              <a:rPr lang="de-DE" dirty="0"/>
              <a:t> </a:t>
            </a:r>
            <a:r>
              <a:rPr lang="de-DE" dirty="0" err="1"/>
              <a:t>interactions</a:t>
            </a:r>
            <a:r>
              <a:rPr lang="de-DE" dirty="0"/>
              <a:t> </a:t>
            </a:r>
            <a:r>
              <a:rPr lang="de-DE" dirty="0" err="1"/>
              <a:t>with</a:t>
            </a:r>
            <a:r>
              <a:rPr lang="de-DE" dirty="0"/>
              <a:t> matter: Neutrinos </a:t>
            </a:r>
            <a:r>
              <a:rPr lang="de-DE" dirty="0" err="1"/>
              <a:t>from</a:t>
            </a:r>
            <a:r>
              <a:rPr lang="de-DE" dirty="0"/>
              <a:t> Supernova </a:t>
            </a:r>
            <a:r>
              <a:rPr lang="de-DE" dirty="0" err="1"/>
              <a:t>Remnants</a:t>
            </a:r>
            <a:endParaRPr lang="de-DE" dirty="0"/>
          </a:p>
        </p:txBody>
      </p:sp>
      <p:pic>
        <p:nvPicPr>
          <p:cNvPr id="4" name="Inhaltsplatzhalter 3"/>
          <p:cNvPicPr>
            <a:picLocks noGrp="1" noChangeAspect="1"/>
          </p:cNvPicPr>
          <p:nvPr>
            <p:ph idx="1"/>
          </p:nvPr>
        </p:nvPicPr>
        <p:blipFill>
          <a:blip r:embed="rId2"/>
          <a:stretch>
            <a:fillRect/>
          </a:stretch>
        </p:blipFill>
        <p:spPr>
          <a:xfrm>
            <a:off x="1143000" y="2085975"/>
            <a:ext cx="6450116" cy="4342030"/>
          </a:xfrm>
          <a:prstGeom prst="rect">
            <a:avLst/>
          </a:prstGeom>
        </p:spPr>
      </p:pic>
      <p:sp>
        <p:nvSpPr>
          <p:cNvPr id="5" name="Textfeld 4"/>
          <p:cNvSpPr txBox="1"/>
          <p:nvPr/>
        </p:nvSpPr>
        <p:spPr>
          <a:xfrm>
            <a:off x="4407694" y="2219681"/>
            <a:ext cx="3176587" cy="369332"/>
          </a:xfrm>
          <a:prstGeom prst="rect">
            <a:avLst/>
          </a:prstGeom>
          <a:noFill/>
        </p:spPr>
        <p:txBody>
          <a:bodyPr wrap="square" rtlCol="0">
            <a:spAutoFit/>
          </a:bodyPr>
          <a:lstStyle/>
          <a:p>
            <a:r>
              <a:rPr lang="de-DE" dirty="0" err="1"/>
              <a:t>Learned</a:t>
            </a:r>
            <a:r>
              <a:rPr lang="de-DE" dirty="0"/>
              <a:t> &amp; Mannheim (2000)</a:t>
            </a:r>
          </a:p>
        </p:txBody>
      </p:sp>
      <p:sp>
        <p:nvSpPr>
          <p:cNvPr id="6" name="Ellipse 5"/>
          <p:cNvSpPr/>
          <p:nvPr/>
        </p:nvSpPr>
        <p:spPr>
          <a:xfrm>
            <a:off x="4557713" y="3895725"/>
            <a:ext cx="1438275" cy="14382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0"/>
              <a:solidFill>
                <a:schemeClr val="accent1"/>
              </a:solidFill>
              <a:effectLst>
                <a:outerShdw blurRad="38100" dist="25400" dir="5400000" algn="ctr" rotWithShape="0">
                  <a:srgbClr val="6E747A">
                    <a:alpha val="43000"/>
                  </a:srgbClr>
                </a:outerShdw>
              </a:effectLst>
            </a:endParaRPr>
          </a:p>
        </p:txBody>
      </p:sp>
      <p:sp>
        <p:nvSpPr>
          <p:cNvPr id="7" name="Textfeld 6"/>
          <p:cNvSpPr txBox="1"/>
          <p:nvPr/>
        </p:nvSpPr>
        <p:spPr>
          <a:xfrm>
            <a:off x="8086725" y="3895725"/>
            <a:ext cx="2752725" cy="1569660"/>
          </a:xfrm>
          <a:prstGeom prst="rect">
            <a:avLst/>
          </a:prstGeom>
          <a:noFill/>
        </p:spPr>
        <p:txBody>
          <a:bodyPr wrap="square" rtlCol="0">
            <a:spAutoFit/>
          </a:bodyPr>
          <a:lstStyle/>
          <a:p>
            <a:r>
              <a:rPr lang="de-DE" sz="4800" dirty="0" err="1">
                <a:solidFill>
                  <a:srgbClr val="FF0000"/>
                </a:solidFill>
              </a:rPr>
              <a:t>IceCube</a:t>
            </a:r>
            <a:endParaRPr lang="de-DE" sz="4800" dirty="0">
              <a:solidFill>
                <a:srgbClr val="FF0000"/>
              </a:solidFill>
            </a:endParaRPr>
          </a:p>
          <a:p>
            <a:r>
              <a:rPr lang="de-DE" sz="4800" dirty="0">
                <a:solidFill>
                  <a:srgbClr val="FF0000"/>
                </a:solidFill>
              </a:rPr>
              <a:t>KM3Net</a:t>
            </a:r>
          </a:p>
        </p:txBody>
      </p:sp>
      <p:sp>
        <p:nvSpPr>
          <p:cNvPr id="8" name="Nach oben gekrümmter Pfeil 7"/>
          <p:cNvSpPr/>
          <p:nvPr/>
        </p:nvSpPr>
        <p:spPr>
          <a:xfrm flipH="1" flipV="1">
            <a:off x="5010151" y="2833686"/>
            <a:ext cx="3433760" cy="1062039"/>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 name="Textfeld 8"/>
          <p:cNvSpPr txBox="1"/>
          <p:nvPr/>
        </p:nvSpPr>
        <p:spPr>
          <a:xfrm>
            <a:off x="2464594" y="4111823"/>
            <a:ext cx="771525" cy="383977"/>
          </a:xfrm>
          <a:prstGeom prst="rect">
            <a:avLst/>
          </a:prstGeom>
          <a:solidFill>
            <a:schemeClr val="bg1"/>
          </a:solidFill>
        </p:spPr>
        <p:txBody>
          <a:bodyPr wrap="square" rtlCol="0">
            <a:spAutoFit/>
          </a:bodyPr>
          <a:lstStyle/>
          <a:p>
            <a:r>
              <a:rPr lang="de-DE" dirty="0" err="1"/>
              <a:t>Cas</a:t>
            </a:r>
            <a:r>
              <a:rPr lang="de-DE" dirty="0"/>
              <a:t> A</a:t>
            </a:r>
          </a:p>
        </p:txBody>
      </p:sp>
      <p:sp>
        <p:nvSpPr>
          <p:cNvPr id="10" name="Textfeld 9"/>
          <p:cNvSpPr txBox="1"/>
          <p:nvPr/>
        </p:nvSpPr>
        <p:spPr>
          <a:xfrm>
            <a:off x="3493294" y="3526393"/>
            <a:ext cx="738189" cy="369332"/>
          </a:xfrm>
          <a:prstGeom prst="rect">
            <a:avLst/>
          </a:prstGeom>
          <a:solidFill>
            <a:schemeClr val="bg1"/>
          </a:solidFill>
        </p:spPr>
        <p:txBody>
          <a:bodyPr wrap="square" rtlCol="0">
            <a:spAutoFit/>
          </a:bodyPr>
          <a:lstStyle/>
          <a:p>
            <a:r>
              <a:rPr lang="de-DE" dirty="0">
                <a:latin typeface="Symbol" panose="05050102010706020507" pitchFamily="18" charset="2"/>
              </a:rPr>
              <a:t>g </a:t>
            </a:r>
            <a:r>
              <a:rPr lang="de-DE" dirty="0" err="1"/>
              <a:t>Cyg</a:t>
            </a:r>
            <a:endParaRPr lang="de-DE" dirty="0"/>
          </a:p>
        </p:txBody>
      </p:sp>
      <p:sp>
        <p:nvSpPr>
          <p:cNvPr id="11" name="Textfeld 10"/>
          <p:cNvSpPr txBox="1"/>
          <p:nvPr/>
        </p:nvSpPr>
        <p:spPr>
          <a:xfrm>
            <a:off x="4810134" y="4704370"/>
            <a:ext cx="747712" cy="369332"/>
          </a:xfrm>
          <a:prstGeom prst="rect">
            <a:avLst/>
          </a:prstGeom>
          <a:solidFill>
            <a:schemeClr val="bg1"/>
          </a:solidFill>
        </p:spPr>
        <p:txBody>
          <a:bodyPr wrap="square" rtlCol="0">
            <a:spAutoFit/>
          </a:bodyPr>
          <a:lstStyle/>
          <a:p>
            <a:r>
              <a:rPr lang="de-DE" dirty="0"/>
              <a:t>IC444</a:t>
            </a:r>
          </a:p>
        </p:txBody>
      </p:sp>
    </p:spTree>
    <p:extLst>
      <p:ext uri="{BB962C8B-B14F-4D97-AF65-F5344CB8AC3E}">
        <p14:creationId xmlns:p14="http://schemas.microsoft.com/office/powerpoint/2010/main" val="3838623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B204C6C-9F46-4E5D-A104-58B4D7F4DAE7}"/>
              </a:ext>
            </a:extLst>
          </p:cNvPr>
          <p:cNvPicPr>
            <a:picLocks noChangeAspect="1"/>
          </p:cNvPicPr>
          <p:nvPr/>
        </p:nvPicPr>
        <p:blipFill>
          <a:blip r:embed="rId2"/>
          <a:stretch>
            <a:fillRect/>
          </a:stretch>
        </p:blipFill>
        <p:spPr>
          <a:xfrm>
            <a:off x="149629" y="207236"/>
            <a:ext cx="11820699" cy="6552316"/>
          </a:xfrm>
          <a:prstGeom prst="rect">
            <a:avLst/>
          </a:prstGeom>
        </p:spPr>
      </p:pic>
      <p:pic>
        <p:nvPicPr>
          <p:cNvPr id="4" name="Grafik 3">
            <a:extLst>
              <a:ext uri="{FF2B5EF4-FFF2-40B4-BE49-F238E27FC236}">
                <a16:creationId xmlns:a16="http://schemas.microsoft.com/office/drawing/2014/main" id="{31297A7F-E3A2-4800-9A87-562D8D303447}"/>
              </a:ext>
            </a:extLst>
          </p:cNvPr>
          <p:cNvPicPr>
            <a:picLocks noChangeAspect="1"/>
          </p:cNvPicPr>
          <p:nvPr/>
        </p:nvPicPr>
        <p:blipFill>
          <a:blip r:embed="rId3"/>
          <a:stretch>
            <a:fillRect/>
          </a:stretch>
        </p:blipFill>
        <p:spPr>
          <a:xfrm>
            <a:off x="2478840" y="1900197"/>
            <a:ext cx="1898130" cy="1898130"/>
          </a:xfrm>
          <a:prstGeom prst="rect">
            <a:avLst/>
          </a:prstGeom>
        </p:spPr>
      </p:pic>
      <p:pic>
        <p:nvPicPr>
          <p:cNvPr id="5" name="Grafik 4">
            <a:extLst>
              <a:ext uri="{FF2B5EF4-FFF2-40B4-BE49-F238E27FC236}">
                <a16:creationId xmlns:a16="http://schemas.microsoft.com/office/drawing/2014/main" id="{96D50A95-292D-455E-872A-19EC6E07AED6}"/>
              </a:ext>
            </a:extLst>
          </p:cNvPr>
          <p:cNvPicPr>
            <a:picLocks noChangeAspect="1"/>
          </p:cNvPicPr>
          <p:nvPr/>
        </p:nvPicPr>
        <p:blipFill>
          <a:blip r:embed="rId4"/>
          <a:stretch>
            <a:fillRect/>
          </a:stretch>
        </p:blipFill>
        <p:spPr>
          <a:xfrm>
            <a:off x="7102028" y="1018532"/>
            <a:ext cx="2693323" cy="1911249"/>
          </a:xfrm>
          <a:prstGeom prst="rect">
            <a:avLst/>
          </a:prstGeom>
        </p:spPr>
      </p:pic>
    </p:spTree>
    <p:extLst>
      <p:ext uri="{BB962C8B-B14F-4D97-AF65-F5344CB8AC3E}">
        <p14:creationId xmlns:p14="http://schemas.microsoft.com/office/powerpoint/2010/main" val="1662865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556000" y="1155583"/>
            <a:ext cx="7470496" cy="5307397"/>
          </a:xfrm>
          <a:prstGeom prst="rect">
            <a:avLst/>
          </a:prstGeom>
        </p:spPr>
      </p:pic>
      <p:sp>
        <p:nvSpPr>
          <p:cNvPr id="3" name="Textfeld 2"/>
          <p:cNvSpPr txBox="1"/>
          <p:nvPr/>
        </p:nvSpPr>
        <p:spPr>
          <a:xfrm>
            <a:off x="9182958" y="1146629"/>
            <a:ext cx="2017709" cy="738664"/>
          </a:xfrm>
          <a:prstGeom prst="rect">
            <a:avLst/>
          </a:prstGeom>
          <a:noFill/>
        </p:spPr>
        <p:txBody>
          <a:bodyPr wrap="square" rtlCol="0">
            <a:spAutoFit/>
          </a:bodyPr>
          <a:lstStyle/>
          <a:p>
            <a:r>
              <a:rPr lang="de-DE" dirty="0">
                <a:solidFill>
                  <a:schemeClr val="bg1"/>
                </a:solidFill>
              </a:rPr>
              <a:t>Hercules A</a:t>
            </a:r>
          </a:p>
          <a:p>
            <a:r>
              <a:rPr lang="de-DE" sz="1200" dirty="0" err="1">
                <a:solidFill>
                  <a:schemeClr val="bg1"/>
                </a:solidFill>
              </a:rPr>
              <a:t>Credit</a:t>
            </a:r>
            <a:r>
              <a:rPr lang="de-DE" sz="1200" dirty="0">
                <a:solidFill>
                  <a:schemeClr val="bg1"/>
                </a:solidFill>
              </a:rPr>
              <a:t>: NASA </a:t>
            </a:r>
          </a:p>
          <a:p>
            <a:r>
              <a:rPr lang="de-DE" sz="1200" dirty="0">
                <a:solidFill>
                  <a:schemeClr val="bg1"/>
                </a:solidFill>
              </a:rPr>
              <a:t>VLA/HST-WFC3</a:t>
            </a:r>
          </a:p>
        </p:txBody>
      </p:sp>
      <p:sp>
        <p:nvSpPr>
          <p:cNvPr id="4" name="Textfeld 3"/>
          <p:cNvSpPr txBox="1"/>
          <p:nvPr/>
        </p:nvSpPr>
        <p:spPr>
          <a:xfrm>
            <a:off x="478970" y="319315"/>
            <a:ext cx="11205029" cy="646331"/>
          </a:xfrm>
          <a:prstGeom prst="rect">
            <a:avLst/>
          </a:prstGeom>
          <a:noFill/>
        </p:spPr>
        <p:txBody>
          <a:bodyPr wrap="square" rtlCol="0">
            <a:spAutoFit/>
          </a:bodyPr>
          <a:lstStyle/>
          <a:p>
            <a:pPr algn="ctr"/>
            <a:r>
              <a:rPr lang="de-DE" sz="3600" b="1" dirty="0">
                <a:solidFill>
                  <a:schemeClr val="accent1"/>
                </a:solidFill>
              </a:rPr>
              <a:t>Radiojets </a:t>
            </a:r>
            <a:r>
              <a:rPr lang="de-DE" sz="3600" b="1" dirty="0" err="1">
                <a:solidFill>
                  <a:schemeClr val="accent1"/>
                </a:solidFill>
              </a:rPr>
              <a:t>from</a:t>
            </a:r>
            <a:r>
              <a:rPr lang="de-DE" sz="3600" b="1" dirty="0">
                <a:solidFill>
                  <a:schemeClr val="accent1"/>
                </a:solidFill>
              </a:rPr>
              <a:t> </a:t>
            </a:r>
            <a:r>
              <a:rPr lang="de-DE" sz="3600" b="1" dirty="0" err="1">
                <a:solidFill>
                  <a:schemeClr val="accent1"/>
                </a:solidFill>
              </a:rPr>
              <a:t>spinning</a:t>
            </a:r>
            <a:r>
              <a:rPr lang="de-DE" sz="3600" b="1" dirty="0">
                <a:solidFill>
                  <a:schemeClr val="accent1"/>
                </a:solidFill>
              </a:rPr>
              <a:t> </a:t>
            </a:r>
            <a:r>
              <a:rPr lang="de-DE" sz="3600" b="1" dirty="0" err="1">
                <a:solidFill>
                  <a:schemeClr val="accent1"/>
                </a:solidFill>
              </a:rPr>
              <a:t>black</a:t>
            </a:r>
            <a:r>
              <a:rPr lang="de-DE" sz="3600" b="1" dirty="0">
                <a:solidFill>
                  <a:schemeClr val="accent1"/>
                </a:solidFill>
              </a:rPr>
              <a:t> </a:t>
            </a:r>
            <a:r>
              <a:rPr lang="de-DE" sz="3600" b="1" dirty="0" err="1">
                <a:solidFill>
                  <a:schemeClr val="accent1"/>
                </a:solidFill>
              </a:rPr>
              <a:t>holes</a:t>
            </a:r>
            <a:endParaRPr lang="de-DE" sz="3600" b="1" dirty="0">
              <a:solidFill>
                <a:schemeClr val="accent1"/>
              </a:solidFill>
            </a:endParaRPr>
          </a:p>
        </p:txBody>
      </p:sp>
      <p:pic>
        <p:nvPicPr>
          <p:cNvPr id="3074" name="Picture 2" descr="http://www.nature.com/nature/journal/v515/n7527/images/nature13856-f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272" y="1146629"/>
            <a:ext cx="2911099" cy="285931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869575" y="4310743"/>
            <a:ext cx="2512253" cy="1323439"/>
          </a:xfrm>
          <a:prstGeom prst="rect">
            <a:avLst/>
          </a:prstGeom>
          <a:noFill/>
        </p:spPr>
        <p:txBody>
          <a:bodyPr wrap="square" rtlCol="0">
            <a:spAutoFit/>
          </a:bodyPr>
          <a:lstStyle/>
          <a:p>
            <a:r>
              <a:rPr lang="de-DE" sz="3200" dirty="0"/>
              <a:t>P</a:t>
            </a:r>
            <a:r>
              <a:rPr lang="de-DE" sz="3200" baseline="-25000" dirty="0"/>
              <a:t>jet</a:t>
            </a:r>
            <a:r>
              <a:rPr lang="de-DE" sz="3200" dirty="0"/>
              <a:t> ~ L</a:t>
            </a:r>
            <a:r>
              <a:rPr lang="de-DE" sz="3200" baseline="-25000" dirty="0"/>
              <a:t>accretion</a:t>
            </a:r>
          </a:p>
          <a:p>
            <a:endParaRPr lang="de-DE" baseline="-25000" dirty="0"/>
          </a:p>
          <a:p>
            <a:r>
              <a:rPr lang="de-DE" dirty="0"/>
              <a:t>Rawlings &amp; Saunders, Nature (1991)</a:t>
            </a:r>
          </a:p>
        </p:txBody>
      </p:sp>
      <p:sp>
        <p:nvSpPr>
          <p:cNvPr id="6" name="Textfeld 5">
            <a:extLst>
              <a:ext uri="{FF2B5EF4-FFF2-40B4-BE49-F238E27FC236}">
                <a16:creationId xmlns:a16="http://schemas.microsoft.com/office/drawing/2014/main" id="{18EC70B3-3174-49D5-A79A-8A89845F43F3}"/>
              </a:ext>
            </a:extLst>
          </p:cNvPr>
          <p:cNvSpPr txBox="1"/>
          <p:nvPr/>
        </p:nvSpPr>
        <p:spPr>
          <a:xfrm>
            <a:off x="869575" y="5824119"/>
            <a:ext cx="2695388" cy="584775"/>
          </a:xfrm>
          <a:prstGeom prst="rect">
            <a:avLst/>
          </a:prstGeom>
          <a:noFill/>
        </p:spPr>
        <p:txBody>
          <a:bodyPr wrap="square" rtlCol="0">
            <a:spAutoFit/>
          </a:bodyPr>
          <a:lstStyle/>
          <a:p>
            <a:r>
              <a:rPr lang="de-DE" sz="3200" dirty="0"/>
              <a:t>E</a:t>
            </a:r>
            <a:r>
              <a:rPr lang="de-DE" sz="3200" baseline="-25000" dirty="0"/>
              <a:t>tot</a:t>
            </a:r>
            <a:r>
              <a:rPr lang="de-DE" sz="3200" dirty="0"/>
              <a:t> ~ 10% M</a:t>
            </a:r>
            <a:r>
              <a:rPr lang="de-DE" sz="3200" baseline="-25000" dirty="0"/>
              <a:t>BH</a:t>
            </a:r>
          </a:p>
        </p:txBody>
      </p:sp>
    </p:spTree>
    <p:extLst>
      <p:ext uri="{BB962C8B-B14F-4D97-AF65-F5344CB8AC3E}">
        <p14:creationId xmlns:p14="http://schemas.microsoft.com/office/powerpoint/2010/main" val="643413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f/f0/Black_Holes_-_Monsters_in_Spa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156"/>
            <a:ext cx="12247999" cy="6890614"/>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8164490" y="362850"/>
            <a:ext cx="4027510" cy="2662740"/>
          </a:xfrm>
          <a:prstGeom prst="rect">
            <a:avLst/>
          </a:prstGeom>
        </p:spPr>
      </p:pic>
      <p:cxnSp>
        <p:nvCxnSpPr>
          <p:cNvPr id="6" name="Gerader Verbinder 5"/>
          <p:cNvCxnSpPr/>
          <p:nvPr/>
        </p:nvCxnSpPr>
        <p:spPr>
          <a:xfrm>
            <a:off x="8606971" y="1683657"/>
            <a:ext cx="3439886" cy="74022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10145486" y="827307"/>
            <a:ext cx="132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0000"/>
                </a:solidFill>
                <a:effectLst/>
                <a:uLnTx/>
                <a:uFillTx/>
                <a:latin typeface="Symbol" panose="05050102010706020507" pitchFamily="18" charset="2"/>
                <a:ea typeface="+mn-ea"/>
                <a:cs typeface="+mn-cs"/>
              </a:rPr>
              <a:t>l</a:t>
            </a:r>
            <a:r>
              <a:rPr kumimoji="0" lang="de-DE" sz="2400" b="1" i="0" u="none" strike="noStrike" kern="1200" cap="none" spc="0" normalizeH="0" baseline="30000" noProof="0" dirty="0">
                <a:ln>
                  <a:noFill/>
                </a:ln>
                <a:solidFill>
                  <a:srgbClr val="FF0000"/>
                </a:solidFill>
                <a:effectLst/>
                <a:uLnTx/>
                <a:uFillTx/>
                <a:latin typeface="Century Gothic" panose="020B0502020202020204"/>
                <a:ea typeface="+mn-ea"/>
                <a:cs typeface="+mn-cs"/>
              </a:rPr>
              <a:t>-4/3</a:t>
            </a:r>
          </a:p>
        </p:txBody>
      </p:sp>
      <p:sp>
        <p:nvSpPr>
          <p:cNvPr id="12" name="Textfeld 11"/>
          <p:cNvSpPr txBox="1"/>
          <p:nvPr/>
        </p:nvSpPr>
        <p:spPr>
          <a:xfrm>
            <a:off x="8171543" y="3018965"/>
            <a:ext cx="4020457" cy="2923877"/>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a:ln>
                  <a:noFill/>
                </a:ln>
                <a:solidFill>
                  <a:srgbClr val="FF0000"/>
                </a:solidFill>
                <a:effectLst/>
                <a:uLnTx/>
                <a:uFillTx/>
                <a:latin typeface="Century Gothic" panose="020B0502020202020204"/>
                <a:ea typeface="+mn-ea"/>
                <a:cs typeface="+mn-cs"/>
              </a:rPr>
              <a:t>Accretion</a:t>
            </a: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de-DE" sz="2400" b="1" i="0" u="none" strike="noStrike" kern="1200" cap="none" spc="0" normalizeH="0" baseline="0" noProof="0" dirty="0" err="1">
                <a:ln>
                  <a:noFill/>
                </a:ln>
                <a:solidFill>
                  <a:srgbClr val="FF0000"/>
                </a:solidFill>
                <a:effectLst/>
                <a:uLnTx/>
                <a:uFillTx/>
                <a:latin typeface="Century Gothic" panose="020B0502020202020204"/>
                <a:ea typeface="+mn-ea"/>
                <a:cs typeface="+mn-cs"/>
              </a:rPr>
              <a:t>disk</a:t>
            </a:r>
            <a:endPar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Eddington </a:t>
            </a:r>
            <a:r>
              <a:rPr kumimoji="0" lang="de-DE" sz="2400" b="1" i="0" u="none" strike="noStrike" kern="1200" cap="none" spc="0" normalizeH="0" baseline="0" noProof="0" dirty="0" err="1">
                <a:ln>
                  <a:noFill/>
                </a:ln>
                <a:solidFill>
                  <a:srgbClr val="FF0000"/>
                </a:solidFill>
                <a:effectLst/>
                <a:uLnTx/>
                <a:uFillTx/>
                <a:latin typeface="Century Gothic" panose="020B0502020202020204"/>
                <a:ea typeface="+mn-ea"/>
                <a:cs typeface="+mn-cs"/>
              </a:rPr>
              <a:t>luminosity</a:t>
            </a:r>
            <a:endPar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L</a:t>
            </a:r>
            <a:r>
              <a:rPr kumimoji="0" lang="de-DE" sz="2400" b="1" i="0" u="none" strike="noStrike" kern="1200" cap="none" spc="0" normalizeH="0" baseline="-25000" noProof="0" dirty="0">
                <a:ln>
                  <a:noFill/>
                </a:ln>
                <a:solidFill>
                  <a:srgbClr val="FF0000"/>
                </a:solidFill>
                <a:effectLst/>
                <a:uLnTx/>
                <a:uFillTx/>
                <a:latin typeface="Century Gothic" panose="020B0502020202020204"/>
                <a:ea typeface="+mn-ea"/>
                <a:cs typeface="+mn-cs"/>
              </a:rPr>
              <a:t>E</a:t>
            </a: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 = 4</a:t>
            </a:r>
            <a:r>
              <a:rPr kumimoji="0" lang="de-DE" sz="2400" b="1" i="0" u="none" strike="noStrike" kern="1200" cap="none" spc="0" normalizeH="0" baseline="0" noProof="0" dirty="0">
                <a:ln>
                  <a:noFill/>
                </a:ln>
                <a:solidFill>
                  <a:srgbClr val="FF0000"/>
                </a:solidFill>
                <a:effectLst/>
                <a:uLnTx/>
                <a:uFillTx/>
                <a:latin typeface="Symbol" panose="05050102010706020507" pitchFamily="18" charset="2"/>
                <a:ea typeface="+mn-ea"/>
                <a:cs typeface="+mn-cs"/>
              </a:rPr>
              <a:t>p</a:t>
            </a: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G</a:t>
            </a:r>
            <a:r>
              <a:rPr kumimoji="0" lang="de-DE" sz="2400" b="1" i="0" u="none" strike="noStrike" kern="1200" cap="none" spc="0" normalizeH="0" baseline="-25000" noProof="0" dirty="0">
                <a:ln>
                  <a:noFill/>
                </a:ln>
                <a:solidFill>
                  <a:srgbClr val="FF0000"/>
                </a:solidFill>
                <a:effectLst/>
                <a:uLnTx/>
                <a:uFillTx/>
                <a:latin typeface="Century Gothic" panose="020B0502020202020204"/>
                <a:ea typeface="+mn-ea"/>
                <a:cs typeface="+mn-cs"/>
              </a:rPr>
              <a:t>N</a:t>
            </a: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Mm</a:t>
            </a:r>
            <a:r>
              <a:rPr kumimoji="0" lang="de-DE" sz="2400" b="1" i="0" u="none" strike="noStrike" kern="1200" cap="none" spc="0" normalizeH="0" baseline="-25000" noProof="0" dirty="0">
                <a:ln>
                  <a:noFill/>
                </a:ln>
                <a:solidFill>
                  <a:srgbClr val="FF0000"/>
                </a:solidFill>
                <a:effectLst/>
                <a:uLnTx/>
                <a:uFillTx/>
                <a:latin typeface="Century Gothic" panose="020B0502020202020204"/>
                <a:ea typeface="+mn-ea"/>
                <a:cs typeface="+mn-cs"/>
              </a:rPr>
              <a:t>p</a:t>
            </a: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c/</a:t>
            </a:r>
            <a:r>
              <a:rPr kumimoji="0" lang="de-DE" sz="2400" b="1" i="0" u="none" strike="noStrike" kern="1200" cap="none" spc="0" normalizeH="0" baseline="0" noProof="0" dirty="0">
                <a:ln>
                  <a:noFill/>
                </a:ln>
                <a:solidFill>
                  <a:srgbClr val="FF0000"/>
                </a:solidFill>
                <a:effectLst/>
                <a:uLnTx/>
                <a:uFillTx/>
                <a:latin typeface="Symbol" panose="05050102010706020507" pitchFamily="18" charset="2"/>
                <a:ea typeface="+mn-ea"/>
                <a:cs typeface="+mn-cs"/>
              </a:rPr>
              <a:t>s</a:t>
            </a:r>
            <a:r>
              <a:rPr kumimoji="0" lang="de-DE" sz="2400" b="1" i="0" u="none" strike="noStrike" kern="1200" cap="none" spc="0" normalizeH="0" baseline="-25000" noProof="0" dirty="0">
                <a:ln>
                  <a:noFill/>
                </a:ln>
                <a:solidFill>
                  <a:srgbClr val="FF0000"/>
                </a:solidFill>
                <a:effectLst/>
                <a:uLnTx/>
                <a:uFillTx/>
                <a:latin typeface="Century Gothic" panose="020B0502020202020204"/>
                <a:ea typeface="+mn-ea"/>
                <a:cs typeface="+mn-cs"/>
              </a:rPr>
              <a:t>T</a:t>
            </a:r>
            <a:endPar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    = 10</a:t>
            </a:r>
            <a:r>
              <a:rPr kumimoji="0" lang="de-DE" sz="2400" b="1" i="0" u="none" strike="noStrike" kern="1200" cap="none" spc="0" normalizeH="0" baseline="30000" noProof="0" dirty="0">
                <a:ln>
                  <a:noFill/>
                </a:ln>
                <a:solidFill>
                  <a:srgbClr val="FF0000"/>
                </a:solidFill>
                <a:effectLst/>
                <a:uLnTx/>
                <a:uFillTx/>
                <a:latin typeface="Century Gothic" panose="020B0502020202020204"/>
                <a:ea typeface="+mn-ea"/>
                <a:cs typeface="+mn-cs"/>
              </a:rPr>
              <a:t>11</a:t>
            </a: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 L</a:t>
            </a:r>
            <a:r>
              <a:rPr kumimoji="0" lang="de-DE" sz="2400" b="1" i="0" u="none" strike="noStrike" kern="1200" cap="none" spc="0" normalizeH="0" baseline="-25000" noProof="0" dirty="0">
                <a:ln>
                  <a:noFill/>
                </a:ln>
                <a:solidFill>
                  <a:srgbClr val="FF0000"/>
                </a:solidFill>
                <a:effectLst/>
                <a:uLnTx/>
                <a:uFillTx/>
                <a:latin typeface="Wingdings 2" panose="05020102010507070707" pitchFamily="18" charset="2"/>
                <a:ea typeface="+mn-ea"/>
                <a:cs typeface="+mn-cs"/>
              </a:rPr>
              <a:t>8</a:t>
            </a: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 (M/10</a:t>
            </a:r>
            <a:r>
              <a:rPr kumimoji="0" lang="de-DE" sz="2400" b="1" i="0" u="none" strike="noStrike" kern="1200" cap="none" spc="0" normalizeH="0" baseline="30000" noProof="0" dirty="0">
                <a:ln>
                  <a:noFill/>
                </a:ln>
                <a:solidFill>
                  <a:srgbClr val="FF0000"/>
                </a:solidFill>
                <a:effectLst/>
                <a:uLnTx/>
                <a:uFillTx/>
                <a:latin typeface="Century Gothic" panose="020B0502020202020204"/>
                <a:ea typeface="+mn-ea"/>
                <a:cs typeface="+mn-cs"/>
              </a:rPr>
              <a:t>6</a:t>
            </a: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M</a:t>
            </a:r>
            <a:r>
              <a:rPr kumimoji="0" lang="de-DE" sz="2400" b="1" i="0" u="none" strike="noStrike" kern="1200" cap="none" spc="0" normalizeH="0" baseline="-25000" noProof="0" dirty="0">
                <a:ln>
                  <a:noFill/>
                </a:ln>
                <a:solidFill>
                  <a:srgbClr val="FF0000"/>
                </a:solidFill>
                <a:effectLst/>
                <a:uLnTx/>
                <a:uFillTx/>
                <a:latin typeface="Wingdings 2" panose="05020102010507070707" pitchFamily="18" charset="2"/>
                <a:ea typeface="+mn-ea"/>
                <a:cs typeface="+mn-cs"/>
              </a:rPr>
              <a:t>8</a:t>
            </a: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25000" noProof="0" dirty="0">
              <a:ln>
                <a:noFill/>
              </a:ln>
              <a:solidFill>
                <a:srgbClr val="FF0000"/>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Growth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t</a:t>
            </a:r>
            <a:r>
              <a:rPr kumimoji="0" lang="de-DE" sz="2400" b="1" i="0" u="none" strike="noStrike" kern="1200" cap="none" spc="0" normalizeH="0" baseline="-25000" noProof="0" dirty="0">
                <a:ln>
                  <a:noFill/>
                </a:ln>
                <a:solidFill>
                  <a:srgbClr val="FF0000"/>
                </a:solidFill>
                <a:effectLst/>
                <a:uLnTx/>
                <a:uFillTx/>
                <a:latin typeface="Century Gothic" panose="020B0502020202020204"/>
                <a:ea typeface="+mn-ea"/>
                <a:cs typeface="+mn-cs"/>
              </a:rPr>
              <a:t>E</a:t>
            </a: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 = Mc</a:t>
            </a:r>
            <a:r>
              <a:rPr kumimoji="0" lang="de-DE" sz="2400" b="1" i="0" u="none" strike="noStrike" kern="1200" cap="none" spc="0" normalizeH="0" baseline="30000" noProof="0" dirty="0">
                <a:ln>
                  <a:noFill/>
                </a:ln>
                <a:solidFill>
                  <a:srgbClr val="FF0000"/>
                </a:solidFill>
                <a:effectLst/>
                <a:uLnTx/>
                <a:uFillTx/>
                <a:latin typeface="Century Gothic" panose="020B0502020202020204"/>
                <a:ea typeface="+mn-ea"/>
                <a:cs typeface="+mn-cs"/>
              </a:rPr>
              <a:t>2</a:t>
            </a: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/L</a:t>
            </a:r>
            <a:r>
              <a:rPr kumimoji="0" lang="de-DE" sz="2400" b="1" i="0" u="none" strike="noStrike" kern="1200" cap="none" spc="0" normalizeH="0" baseline="-25000" noProof="0" dirty="0">
                <a:ln>
                  <a:noFill/>
                </a:ln>
                <a:solidFill>
                  <a:srgbClr val="FF0000"/>
                </a:solidFill>
                <a:effectLst/>
                <a:uLnTx/>
                <a:uFillTx/>
                <a:latin typeface="Century Gothic" panose="020B0502020202020204"/>
                <a:ea typeface="+mn-ea"/>
                <a:cs typeface="+mn-cs"/>
              </a:rPr>
              <a:t>E </a:t>
            </a: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 4 x 10</a:t>
            </a:r>
            <a:r>
              <a:rPr kumimoji="0" lang="de-DE" sz="2400" b="1" i="0" u="none" strike="noStrike" kern="1200" cap="none" spc="0" normalizeH="0" baseline="30000" noProof="0" dirty="0">
                <a:ln>
                  <a:noFill/>
                </a:ln>
                <a:solidFill>
                  <a:srgbClr val="FF0000"/>
                </a:solidFill>
                <a:effectLst/>
                <a:uLnTx/>
                <a:uFillTx/>
                <a:latin typeface="Century Gothic" panose="020B0502020202020204"/>
                <a:ea typeface="+mn-ea"/>
                <a:cs typeface="+mn-cs"/>
              </a:rPr>
              <a:t>8</a:t>
            </a:r>
            <a:r>
              <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de-DE" sz="2400" b="1" i="0" u="none" strike="noStrike" kern="1200" cap="none" spc="0" normalizeH="0" baseline="0" noProof="0" dirty="0" err="1">
                <a:ln>
                  <a:noFill/>
                </a:ln>
                <a:solidFill>
                  <a:srgbClr val="FF0000"/>
                </a:solidFill>
                <a:effectLst/>
                <a:uLnTx/>
                <a:uFillTx/>
                <a:latin typeface="Century Gothic" panose="020B0502020202020204"/>
                <a:ea typeface="+mn-ea"/>
                <a:cs typeface="+mn-cs"/>
              </a:rPr>
              <a:t>yrs</a:t>
            </a:r>
            <a:endParaRPr kumimoji="0" lang="de-DE" sz="24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sp>
        <p:nvSpPr>
          <p:cNvPr id="13" name="Textfeld 12"/>
          <p:cNvSpPr txBox="1"/>
          <p:nvPr/>
        </p:nvSpPr>
        <p:spPr>
          <a:xfrm>
            <a:off x="10130972" y="609596"/>
            <a:ext cx="178525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entury Gothic" panose="020B0502020202020204"/>
                <a:ea typeface="+mn-ea"/>
                <a:cs typeface="+mn-cs"/>
              </a:rPr>
              <a:t>Francis et al. 1991</a:t>
            </a:r>
          </a:p>
        </p:txBody>
      </p:sp>
      <p:sp>
        <p:nvSpPr>
          <p:cNvPr id="3" name="Textfeld 2"/>
          <p:cNvSpPr txBox="1"/>
          <p:nvPr/>
        </p:nvSpPr>
        <p:spPr>
          <a:xfrm>
            <a:off x="374074" y="678873"/>
            <a:ext cx="717665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white"/>
                </a:solidFill>
                <a:effectLst/>
                <a:uLnTx/>
                <a:uFillTx/>
                <a:latin typeface="Century Gothic" panose="020B0502020202020204"/>
                <a:ea typeface="+mn-ea"/>
                <a:cs typeface="+mn-cs"/>
              </a:rPr>
              <a:t>Quasar: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white"/>
                </a:solidFill>
                <a:effectLst/>
                <a:uLnTx/>
                <a:uFillTx/>
                <a:latin typeface="Century Gothic" panose="020B0502020202020204"/>
                <a:ea typeface="+mn-ea"/>
                <a:cs typeface="+mn-cs"/>
              </a:rPr>
              <a:t>Black Hole </a:t>
            </a:r>
            <a:r>
              <a:rPr kumimoji="0" lang="de-DE" sz="3200" b="1" i="0" u="none" strike="noStrike" kern="1200" cap="none" spc="0" normalizeH="0" baseline="0" noProof="0" dirty="0" err="1">
                <a:ln>
                  <a:noFill/>
                </a:ln>
                <a:solidFill>
                  <a:prstClr val="white"/>
                </a:solidFill>
                <a:effectLst/>
                <a:uLnTx/>
                <a:uFillTx/>
                <a:latin typeface="Century Gothic" panose="020B0502020202020204"/>
                <a:ea typeface="+mn-ea"/>
                <a:cs typeface="+mn-cs"/>
              </a:rPr>
              <a:t>with</a:t>
            </a:r>
            <a:r>
              <a:rPr kumimoji="0" lang="de-DE" sz="3200" b="1" i="0" u="none" strike="noStrike" kern="1200" cap="none" spc="0" normalizeH="0" baseline="0" noProof="0" dirty="0">
                <a:ln>
                  <a:noFill/>
                </a:ln>
                <a:solidFill>
                  <a:prstClr val="white"/>
                </a:solidFill>
                <a:effectLst/>
                <a:uLnTx/>
                <a:uFillTx/>
                <a:latin typeface="Century Gothic" panose="020B0502020202020204"/>
                <a:ea typeface="+mn-ea"/>
                <a:cs typeface="+mn-cs"/>
              </a:rPr>
              <a:t> high </a:t>
            </a:r>
            <a:r>
              <a:rPr kumimoji="0" lang="de-DE" sz="3200" b="1" i="0" u="none" strike="noStrike" kern="1200" cap="none" spc="0" normalizeH="0" baseline="0" noProof="0" dirty="0" err="1">
                <a:ln>
                  <a:noFill/>
                </a:ln>
                <a:solidFill>
                  <a:prstClr val="white"/>
                </a:solidFill>
                <a:effectLst/>
                <a:uLnTx/>
                <a:uFillTx/>
                <a:latin typeface="Century Gothic" panose="020B0502020202020204"/>
                <a:ea typeface="+mn-ea"/>
                <a:cs typeface="+mn-cs"/>
              </a:rPr>
              <a:t>accretion</a:t>
            </a:r>
            <a:r>
              <a:rPr kumimoji="0" lang="de-DE" sz="3200" b="1" i="0" u="none" strike="noStrike" kern="1200" cap="none" spc="0" normalizeH="0" baseline="0" noProof="0" dirty="0">
                <a:ln>
                  <a:noFill/>
                </a:ln>
                <a:solidFill>
                  <a:prstClr val="white"/>
                </a:solidFill>
                <a:effectLst/>
                <a:uLnTx/>
                <a:uFillTx/>
                <a:latin typeface="Century Gothic" panose="020B0502020202020204"/>
                <a:ea typeface="+mn-ea"/>
                <a:cs typeface="+mn-cs"/>
              </a:rPr>
              <a:t> rate</a:t>
            </a:r>
          </a:p>
        </p:txBody>
      </p:sp>
    </p:spTree>
    <p:extLst>
      <p:ext uri="{BB962C8B-B14F-4D97-AF65-F5344CB8AC3E}">
        <p14:creationId xmlns:p14="http://schemas.microsoft.com/office/powerpoint/2010/main" val="224599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75C26D2-2FD4-4925-91DA-E8F36BFF6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224" y="341284"/>
            <a:ext cx="8489372" cy="6225540"/>
          </a:xfrm>
          <a:prstGeom prst="rect">
            <a:avLst/>
          </a:prstGeom>
        </p:spPr>
      </p:pic>
    </p:spTree>
    <p:extLst>
      <p:ext uri="{BB962C8B-B14F-4D97-AF65-F5344CB8AC3E}">
        <p14:creationId xmlns:p14="http://schemas.microsoft.com/office/powerpoint/2010/main" val="3567220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04901" y="1938397"/>
            <a:ext cx="4975767" cy="3731825"/>
          </a:xfrm>
          <a:prstGeom prst="rect">
            <a:avLst/>
          </a:prstGeom>
        </p:spPr>
      </p:pic>
      <p:pic>
        <p:nvPicPr>
          <p:cNvPr id="3" name="Grafik 2"/>
          <p:cNvPicPr>
            <a:picLocks noChangeAspect="1"/>
          </p:cNvPicPr>
          <p:nvPr/>
        </p:nvPicPr>
        <p:blipFill>
          <a:blip r:embed="rId3"/>
          <a:stretch>
            <a:fillRect/>
          </a:stretch>
        </p:blipFill>
        <p:spPr>
          <a:xfrm>
            <a:off x="5958182" y="2070759"/>
            <a:ext cx="5715000" cy="3467100"/>
          </a:xfrm>
          <a:prstGeom prst="rect">
            <a:avLst/>
          </a:prstGeom>
        </p:spPr>
      </p:pic>
      <p:sp>
        <p:nvSpPr>
          <p:cNvPr id="10" name="Textfeld 9"/>
          <p:cNvSpPr txBox="1"/>
          <p:nvPr/>
        </p:nvSpPr>
        <p:spPr>
          <a:xfrm>
            <a:off x="1127276" y="672495"/>
            <a:ext cx="9826172" cy="769441"/>
          </a:xfrm>
          <a:prstGeom prst="rect">
            <a:avLst/>
          </a:prstGeom>
          <a:noFill/>
        </p:spPr>
        <p:txBody>
          <a:bodyPr wrap="square" rtlCol="0">
            <a:spAutoFit/>
          </a:bodyPr>
          <a:lstStyle/>
          <a:p>
            <a:pPr algn="ctr"/>
            <a:r>
              <a:rPr lang="de-DE" sz="4400" dirty="0">
                <a:solidFill>
                  <a:srgbClr val="0070C0"/>
                </a:solidFill>
              </a:rPr>
              <a:t>Grad-</a:t>
            </a:r>
            <a:r>
              <a:rPr lang="de-DE" sz="4400" dirty="0" err="1">
                <a:solidFill>
                  <a:srgbClr val="0070C0"/>
                </a:solidFill>
              </a:rPr>
              <a:t>Shafranov</a:t>
            </a:r>
            <a:r>
              <a:rPr lang="de-DE" sz="4400" dirty="0">
                <a:solidFill>
                  <a:srgbClr val="0070C0"/>
                </a:solidFill>
              </a:rPr>
              <a:t> </a:t>
            </a:r>
            <a:r>
              <a:rPr lang="de-DE" sz="4400" dirty="0" err="1">
                <a:solidFill>
                  <a:srgbClr val="0070C0"/>
                </a:solidFill>
              </a:rPr>
              <a:t>Equation</a:t>
            </a:r>
            <a:r>
              <a:rPr lang="de-DE" sz="4400" dirty="0">
                <a:solidFill>
                  <a:srgbClr val="0070C0"/>
                </a:solidFill>
              </a:rPr>
              <a:t>  </a:t>
            </a:r>
          </a:p>
        </p:txBody>
      </p:sp>
      <p:sp>
        <p:nvSpPr>
          <p:cNvPr id="11" name="Textfeld 10"/>
          <p:cNvSpPr txBox="1"/>
          <p:nvPr/>
        </p:nvSpPr>
        <p:spPr>
          <a:xfrm>
            <a:off x="7939314" y="5805714"/>
            <a:ext cx="1649791" cy="461665"/>
          </a:xfrm>
          <a:prstGeom prst="rect">
            <a:avLst/>
          </a:prstGeom>
          <a:noFill/>
        </p:spPr>
        <p:txBody>
          <a:bodyPr wrap="square" rtlCol="0">
            <a:spAutoFit/>
          </a:bodyPr>
          <a:lstStyle/>
          <a:p>
            <a:r>
              <a:rPr lang="de-DE" sz="2400" b="1" dirty="0" err="1"/>
              <a:t>Tokamak</a:t>
            </a:r>
            <a:endParaRPr lang="de-DE" sz="2400" b="1" dirty="0"/>
          </a:p>
        </p:txBody>
      </p:sp>
      <p:sp>
        <p:nvSpPr>
          <p:cNvPr id="12" name="Textfeld 11"/>
          <p:cNvSpPr txBox="1"/>
          <p:nvPr/>
        </p:nvSpPr>
        <p:spPr>
          <a:xfrm>
            <a:off x="2099735" y="5800875"/>
            <a:ext cx="2370667" cy="461665"/>
          </a:xfrm>
          <a:prstGeom prst="rect">
            <a:avLst/>
          </a:prstGeom>
          <a:noFill/>
        </p:spPr>
        <p:txBody>
          <a:bodyPr wrap="square" rtlCol="0">
            <a:spAutoFit/>
          </a:bodyPr>
          <a:lstStyle/>
          <a:p>
            <a:r>
              <a:rPr lang="de-DE" sz="2400" b="1" dirty="0"/>
              <a:t>Black Hole Jet</a:t>
            </a:r>
          </a:p>
        </p:txBody>
      </p:sp>
    </p:spTree>
    <p:extLst>
      <p:ext uri="{BB962C8B-B14F-4D97-AF65-F5344CB8AC3E}">
        <p14:creationId xmlns:p14="http://schemas.microsoft.com/office/powerpoint/2010/main" val="549972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515016" y="647114"/>
            <a:ext cx="4530195" cy="5978770"/>
          </a:xfrm>
          <a:prstGeom prst="rect">
            <a:avLst/>
          </a:prstGeom>
        </p:spPr>
      </p:pic>
      <p:pic>
        <p:nvPicPr>
          <p:cNvPr id="6" name="Grafik 5"/>
          <p:cNvPicPr>
            <a:picLocks noChangeAspect="1"/>
          </p:cNvPicPr>
          <p:nvPr/>
        </p:nvPicPr>
        <p:blipFill>
          <a:blip r:embed="rId3"/>
          <a:stretch>
            <a:fillRect/>
          </a:stretch>
        </p:blipFill>
        <p:spPr>
          <a:xfrm>
            <a:off x="9362662" y="1139483"/>
            <a:ext cx="1239690" cy="1702191"/>
          </a:xfrm>
          <a:prstGeom prst="rect">
            <a:avLst/>
          </a:prstGeom>
        </p:spPr>
      </p:pic>
      <p:pic>
        <p:nvPicPr>
          <p:cNvPr id="9" name="Grafik 8"/>
          <p:cNvPicPr>
            <a:picLocks noChangeAspect="1"/>
          </p:cNvPicPr>
          <p:nvPr/>
        </p:nvPicPr>
        <p:blipFill>
          <a:blip r:embed="rId4"/>
          <a:stretch>
            <a:fillRect/>
          </a:stretch>
        </p:blipFill>
        <p:spPr>
          <a:xfrm>
            <a:off x="7519474" y="1581765"/>
            <a:ext cx="1329104" cy="893708"/>
          </a:xfrm>
          <a:prstGeom prst="rect">
            <a:avLst/>
          </a:prstGeom>
        </p:spPr>
      </p:pic>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417" y="654816"/>
            <a:ext cx="5745984" cy="5745984"/>
          </a:xfrm>
          <a:prstGeom prst="rect">
            <a:avLst/>
          </a:prstGeom>
        </p:spPr>
      </p:pic>
      <p:sp>
        <p:nvSpPr>
          <p:cNvPr id="8" name="Textfeld 7"/>
          <p:cNvSpPr txBox="1"/>
          <p:nvPr/>
        </p:nvSpPr>
        <p:spPr>
          <a:xfrm>
            <a:off x="0" y="0"/>
            <a:ext cx="12192000" cy="369332"/>
          </a:xfrm>
          <a:prstGeom prst="rect">
            <a:avLst/>
          </a:prstGeom>
          <a:solidFill>
            <a:schemeClr val="tx2"/>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Vacuum</a:t>
            </a:r>
            <a:r>
              <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rPr>
              <a:t> </a:t>
            </a: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solutions</a:t>
            </a:r>
            <a:r>
              <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rPr>
              <a:t> </a:t>
            </a: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of</a:t>
            </a:r>
            <a:r>
              <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rPr>
              <a:t> </a:t>
            </a: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Einstein‘s</a:t>
            </a:r>
            <a:r>
              <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rPr>
              <a:t> </a:t>
            </a: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equations</a:t>
            </a:r>
            <a:endPar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15625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4166714" y="638119"/>
            <a:ext cx="6825959" cy="5120905"/>
          </a:xfrm>
          <a:prstGeom prst="rect">
            <a:avLst/>
          </a:prstGeom>
        </p:spPr>
      </p:pic>
      <p:sp>
        <p:nvSpPr>
          <p:cNvPr id="4" name="Textfeld 3"/>
          <p:cNvSpPr txBox="1"/>
          <p:nvPr/>
        </p:nvSpPr>
        <p:spPr>
          <a:xfrm>
            <a:off x="450166" y="745587"/>
            <a:ext cx="3976691"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Neronov</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et al. (2012):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Using</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the</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exact</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solution</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due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to</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R. Wald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for</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poloidal</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magnetic</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field</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parallel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to</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the</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angular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momentum</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of</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the</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black</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hole, </a:t>
            </a:r>
            <a:r>
              <a:rPr kumimoji="0" lang="de-DE" sz="2800" b="1" i="0" u="none" strike="noStrike" kern="1200" cap="none" spc="0" normalizeH="0" baseline="0" noProof="0" dirty="0" err="1">
                <a:ln>
                  <a:noFill/>
                </a:ln>
                <a:solidFill>
                  <a:srgbClr val="FF0000"/>
                </a:solidFill>
                <a:effectLst/>
                <a:uLnTx/>
                <a:uFillTx/>
                <a:latin typeface="Century Gothic" panose="020B0502020202020204"/>
                <a:ea typeface="+mn-ea"/>
                <a:cs typeface="+mn-cs"/>
              </a:rPr>
              <a:t>protons</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srgbClr val="FF0000"/>
                </a:solidFill>
                <a:effectLst/>
                <a:uLnTx/>
                <a:uFillTx/>
                <a:latin typeface="Century Gothic" panose="020B0502020202020204"/>
                <a:ea typeface="+mn-ea"/>
                <a:cs typeface="+mn-cs"/>
              </a:rPr>
              <a:t>are</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srgbClr val="FF0000"/>
                </a:solidFill>
                <a:effectLst/>
                <a:uLnTx/>
                <a:uFillTx/>
                <a:latin typeface="Century Gothic" panose="020B0502020202020204"/>
                <a:ea typeface="+mn-ea"/>
                <a:cs typeface="+mn-cs"/>
              </a:rPr>
              <a:t>suggested</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srgbClr val="FF0000"/>
                </a:solidFill>
                <a:effectLst/>
                <a:uLnTx/>
                <a:uFillTx/>
                <a:latin typeface="Century Gothic" panose="020B0502020202020204"/>
                <a:ea typeface="+mn-ea"/>
                <a:cs typeface="+mn-cs"/>
              </a:rPr>
              <a:t>as</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srgbClr val="FF0000"/>
                </a:solidFill>
                <a:effectLst/>
                <a:uLnTx/>
                <a:uFillTx/>
                <a:latin typeface="Century Gothic" panose="020B0502020202020204"/>
                <a:ea typeface="+mn-ea"/>
                <a:cs typeface="+mn-cs"/>
              </a:rPr>
              <a:t>the</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srgbClr val="FF0000"/>
                </a:solidFill>
                <a:effectLst/>
                <a:uLnTx/>
                <a:uFillTx/>
                <a:latin typeface="Century Gothic" panose="020B0502020202020204"/>
                <a:ea typeface="+mn-ea"/>
                <a:cs typeface="+mn-cs"/>
              </a:rPr>
              <a:t>seed</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srgbClr val="FF0000"/>
                </a:solidFill>
                <a:effectLst/>
                <a:uLnTx/>
                <a:uFillTx/>
                <a:latin typeface="Century Gothic" panose="020B0502020202020204"/>
                <a:ea typeface="+mn-ea"/>
                <a:cs typeface="+mn-cs"/>
              </a:rPr>
              <a:t>particles</a:t>
            </a:r>
            <a:endPar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pic>
        <p:nvPicPr>
          <p:cNvPr id="5" name="Grafik 4"/>
          <p:cNvPicPr>
            <a:picLocks noChangeAspect="1"/>
          </p:cNvPicPr>
          <p:nvPr/>
        </p:nvPicPr>
        <p:blipFill>
          <a:blip r:embed="rId3"/>
          <a:stretch>
            <a:fillRect/>
          </a:stretch>
        </p:blipFill>
        <p:spPr>
          <a:xfrm>
            <a:off x="4753708" y="5699883"/>
            <a:ext cx="6206588" cy="830430"/>
          </a:xfrm>
          <a:prstGeom prst="rect">
            <a:avLst/>
          </a:prstGeom>
        </p:spPr>
      </p:pic>
      <p:sp>
        <p:nvSpPr>
          <p:cNvPr id="7" name="Textfeld 6"/>
          <p:cNvSpPr txBox="1"/>
          <p:nvPr/>
        </p:nvSpPr>
        <p:spPr>
          <a:xfrm>
            <a:off x="0" y="0"/>
            <a:ext cx="12192000" cy="369332"/>
          </a:xfrm>
          <a:prstGeom prst="rect">
            <a:avLst/>
          </a:prstGeom>
          <a:solidFill>
            <a:srgbClr val="DADADA"/>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DADADA">
                    <a:lumMod val="50000"/>
                  </a:srgbClr>
                </a:solidFill>
                <a:effectLst/>
                <a:uLnTx/>
                <a:uFillTx/>
                <a:latin typeface="Calisto MT" panose="02040603050505030304"/>
                <a:ea typeface="+mn-ea"/>
                <a:cs typeface="+mn-cs"/>
              </a:rPr>
              <a:t>Plasma-</a:t>
            </a:r>
            <a:r>
              <a:rPr kumimoji="0" lang="de-DE" sz="1800" b="0" i="0" u="none" strike="noStrike" kern="0" cap="none" spc="0" normalizeH="0" baseline="0" noProof="0" dirty="0" err="1">
                <a:ln>
                  <a:noFill/>
                </a:ln>
                <a:solidFill>
                  <a:srgbClr val="DADADA">
                    <a:lumMod val="50000"/>
                  </a:srgbClr>
                </a:solidFill>
                <a:effectLst/>
                <a:uLnTx/>
                <a:uFillTx/>
                <a:latin typeface="Calisto MT" panose="02040603050505030304"/>
                <a:ea typeface="+mn-ea"/>
                <a:cs typeface="+mn-cs"/>
              </a:rPr>
              <a:t>injection</a:t>
            </a:r>
            <a:r>
              <a:rPr kumimoji="0" lang="de-DE" sz="1800" b="0" i="0" u="none" strike="noStrike" kern="0" cap="none" spc="0" normalizeH="0" baseline="0" noProof="0" dirty="0">
                <a:ln>
                  <a:noFill/>
                </a:ln>
                <a:solidFill>
                  <a:srgbClr val="DADADA">
                    <a:lumMod val="50000"/>
                  </a:srgbClr>
                </a:solidFill>
                <a:effectLst/>
                <a:uLnTx/>
                <a:uFillTx/>
                <a:latin typeface="Calisto MT" panose="02040603050505030304"/>
                <a:ea typeface="+mn-ea"/>
                <a:cs typeface="+mn-cs"/>
              </a:rPr>
              <a:t> </a:t>
            </a:r>
            <a:r>
              <a:rPr kumimoji="0" lang="de-DE" sz="1800" b="0" i="0" u="none" strike="noStrike" kern="0" cap="none" spc="0" normalizeH="0" baseline="0" noProof="0" dirty="0" err="1">
                <a:ln>
                  <a:noFill/>
                </a:ln>
                <a:solidFill>
                  <a:srgbClr val="DADADA">
                    <a:lumMod val="50000"/>
                  </a:srgbClr>
                </a:solidFill>
                <a:effectLst/>
                <a:uLnTx/>
                <a:uFillTx/>
                <a:latin typeface="Calisto MT" panose="02040603050505030304"/>
                <a:ea typeface="+mn-ea"/>
                <a:cs typeface="+mn-cs"/>
              </a:rPr>
              <a:t>and</a:t>
            </a:r>
            <a:r>
              <a:rPr kumimoji="0" lang="de-DE" sz="1800" b="0" i="0" u="none" strike="noStrike" kern="0" cap="none" spc="0" normalizeH="0" baseline="0" noProof="0" dirty="0">
                <a:ln>
                  <a:noFill/>
                </a:ln>
                <a:solidFill>
                  <a:srgbClr val="DADADA">
                    <a:lumMod val="50000"/>
                  </a:srgbClr>
                </a:solidFill>
                <a:effectLst/>
                <a:uLnTx/>
                <a:uFillTx/>
                <a:latin typeface="Calisto MT" panose="02040603050505030304"/>
                <a:ea typeface="+mn-ea"/>
                <a:cs typeface="+mn-cs"/>
              </a:rPr>
              <a:t> </a:t>
            </a:r>
            <a:r>
              <a:rPr kumimoji="0" lang="de-DE" sz="1800" b="0" i="0" u="none" strike="noStrike" kern="0" cap="none" spc="0" normalizeH="0" baseline="0" noProof="0" dirty="0" err="1">
                <a:ln>
                  <a:noFill/>
                </a:ln>
                <a:solidFill>
                  <a:srgbClr val="DADADA">
                    <a:lumMod val="50000"/>
                  </a:srgbClr>
                </a:solidFill>
                <a:effectLst/>
                <a:uLnTx/>
                <a:uFillTx/>
                <a:latin typeface="Calisto MT" panose="02040603050505030304"/>
                <a:ea typeface="+mn-ea"/>
                <a:cs typeface="+mn-cs"/>
              </a:rPr>
              <a:t>particle</a:t>
            </a:r>
            <a:r>
              <a:rPr kumimoji="0" lang="de-DE" sz="1800" b="0" i="0" u="none" strike="noStrike" kern="0" cap="none" spc="0" normalizeH="0" baseline="0" noProof="0" dirty="0">
                <a:ln>
                  <a:noFill/>
                </a:ln>
                <a:solidFill>
                  <a:srgbClr val="DADADA">
                    <a:lumMod val="50000"/>
                  </a:srgbClr>
                </a:solidFill>
                <a:effectLst/>
                <a:uLnTx/>
                <a:uFillTx/>
                <a:latin typeface="Calisto MT" panose="02040603050505030304"/>
                <a:ea typeface="+mn-ea"/>
                <a:cs typeface="+mn-cs"/>
              </a:rPr>
              <a:t> </a:t>
            </a:r>
            <a:r>
              <a:rPr kumimoji="0" lang="de-DE" sz="1800" b="0" i="0" u="none" strike="noStrike" kern="0" cap="none" spc="0" normalizeH="0" baseline="0" noProof="0" dirty="0" err="1">
                <a:ln>
                  <a:noFill/>
                </a:ln>
                <a:solidFill>
                  <a:srgbClr val="DADADA">
                    <a:lumMod val="50000"/>
                  </a:srgbClr>
                </a:solidFill>
                <a:effectLst/>
                <a:uLnTx/>
                <a:uFillTx/>
                <a:latin typeface="Calisto MT" panose="02040603050505030304"/>
                <a:ea typeface="+mn-ea"/>
                <a:cs typeface="+mn-cs"/>
              </a:rPr>
              <a:t>acceleration</a:t>
            </a:r>
            <a:endParaRPr kumimoji="0" lang="de-DE" sz="1800" b="0" i="0" u="none" strike="noStrike" kern="0" cap="none" spc="0" normalizeH="0" baseline="0" noProof="0" dirty="0">
              <a:ln>
                <a:noFill/>
              </a:ln>
              <a:solidFill>
                <a:srgbClr val="DADADA">
                  <a:lumMod val="50000"/>
                </a:srgbClr>
              </a:solidFill>
              <a:effectLst/>
              <a:uLnTx/>
              <a:uFillTx/>
              <a:latin typeface="Calisto MT" panose="02040603050505030304"/>
              <a:ea typeface="+mn-ea"/>
              <a:cs typeface="+mn-cs"/>
            </a:endParaRPr>
          </a:p>
        </p:txBody>
      </p:sp>
    </p:spTree>
    <p:extLst>
      <p:ext uri="{BB962C8B-B14F-4D97-AF65-F5344CB8AC3E}">
        <p14:creationId xmlns:p14="http://schemas.microsoft.com/office/powerpoint/2010/main" val="2384251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b/bf/Black_Hole_Outflows_From_Centaurus_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33" y="0"/>
            <a:ext cx="677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2704847" y="5237501"/>
            <a:ext cx="27854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l</a:t>
            </a:r>
            <a:r>
              <a:rPr kumimoji="0" lang="de-DE" sz="2800" b="0" i="0" u="none" strike="noStrike" kern="1200" cap="none" spc="0" normalizeH="0" baseline="-25000" noProof="0" dirty="0">
                <a:ln>
                  <a:noFill/>
                </a:ln>
                <a:solidFill>
                  <a:prstClr val="white"/>
                </a:solidFill>
                <a:effectLst/>
                <a:uLnTx/>
                <a:uFillTx/>
                <a:latin typeface="Calisto MT" panose="02040603050505030304"/>
                <a:ea typeface="+mn-ea"/>
                <a:cs typeface="+mn-cs"/>
              </a:rPr>
              <a:t>n</a:t>
            </a:r>
            <a:r>
              <a:rPr kumimoji="0" lang="de-DE" sz="2800" b="0" i="0" u="none" strike="noStrike" kern="1200" cap="none" spc="0" normalizeH="0" baseline="0" noProof="0" dirty="0">
                <a:ln>
                  <a:noFill/>
                </a:ln>
                <a:solidFill>
                  <a:prstClr val="white"/>
                </a:solidFill>
                <a:effectLst/>
                <a:uLnTx/>
                <a:uFillTx/>
                <a:latin typeface="Calisto MT" panose="02040603050505030304"/>
                <a:ea typeface="+mn-ea"/>
                <a:cs typeface="+mn-cs"/>
              </a:rPr>
              <a:t> ~ 100 </a:t>
            </a:r>
            <a:r>
              <a:rPr kumimoji="0" lang="de-DE" sz="28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g</a:t>
            </a:r>
            <a:r>
              <a:rPr kumimoji="0" lang="de-DE" sz="2800" b="0" i="0" u="none" strike="noStrike" kern="1200" cap="none" spc="0" normalizeH="0" baseline="-25000" noProof="0" dirty="0">
                <a:ln>
                  <a:noFill/>
                </a:ln>
                <a:solidFill>
                  <a:prstClr val="white"/>
                </a:solidFill>
                <a:effectLst/>
                <a:uLnTx/>
                <a:uFillTx/>
                <a:latin typeface="Calisto MT" panose="02040603050505030304"/>
                <a:ea typeface="+mn-ea"/>
                <a:cs typeface="+mn-cs"/>
              </a:rPr>
              <a:t>10</a:t>
            </a:r>
            <a:r>
              <a:rPr kumimoji="0" lang="de-DE" sz="2800" b="0" i="0" u="none" strike="noStrike" kern="1200" cap="none" spc="0" normalizeH="0" baseline="0" noProof="0" dirty="0">
                <a:ln>
                  <a:noFill/>
                </a:ln>
                <a:solidFill>
                  <a:prstClr val="white"/>
                </a:solidFill>
                <a:effectLst/>
                <a:uLnTx/>
                <a:uFillTx/>
                <a:latin typeface="Calisto MT" panose="02040603050505030304"/>
                <a:ea typeface="+mn-ea"/>
                <a:cs typeface="+mn-cs"/>
              </a:rPr>
              <a:t> </a:t>
            </a:r>
            <a:r>
              <a:rPr kumimoji="0" lang="de-DE" sz="2800" b="0" i="0" u="none" strike="noStrike" kern="1200" cap="none" spc="0" normalizeH="0" baseline="0" noProof="0" dirty="0" err="1">
                <a:ln>
                  <a:noFill/>
                </a:ln>
                <a:solidFill>
                  <a:prstClr val="white"/>
                </a:solidFill>
                <a:effectLst/>
                <a:uLnTx/>
                <a:uFillTx/>
                <a:latin typeface="Calisto MT" panose="02040603050505030304"/>
                <a:ea typeface="+mn-ea"/>
                <a:cs typeface="+mn-cs"/>
              </a:rPr>
              <a:t>kpc</a:t>
            </a:r>
            <a:endParaRPr kumimoji="0" lang="de-DE" sz="2800" b="0" i="0" u="none" strike="noStrike" kern="1200" cap="none" spc="0" normalizeH="0" baseline="0" noProof="0" dirty="0">
              <a:ln>
                <a:noFill/>
              </a:ln>
              <a:solidFill>
                <a:prstClr val="white"/>
              </a:solidFill>
              <a:effectLst/>
              <a:uLnTx/>
              <a:uFillTx/>
              <a:latin typeface="Calisto MT" panose="02040603050505030304"/>
              <a:ea typeface="+mn-ea"/>
              <a:cs typeface="+mn-cs"/>
            </a:endParaRPr>
          </a:p>
        </p:txBody>
      </p:sp>
      <p:cxnSp>
        <p:nvCxnSpPr>
          <p:cNvPr id="4" name="Gerade Verbindung mit Pfeil 3"/>
          <p:cNvCxnSpPr/>
          <p:nvPr/>
        </p:nvCxnSpPr>
        <p:spPr>
          <a:xfrm>
            <a:off x="3376246" y="3404382"/>
            <a:ext cx="3038621" cy="3137096"/>
          </a:xfrm>
          <a:prstGeom prst="straightConnector1">
            <a:avLst/>
          </a:prstGeom>
          <a:ln w="571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7333760" y="1967703"/>
            <a:ext cx="414704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prstClr val="white"/>
                </a:solidFill>
                <a:effectLst/>
                <a:uLnTx/>
                <a:uFillTx/>
                <a:latin typeface="Calisto MT" panose="02040603050505030304"/>
                <a:ea typeface="+mn-ea"/>
                <a:cs typeface="+mn-cs"/>
              </a:rPr>
              <a:t>„Neutron bomb“ </a:t>
            </a:r>
            <a:r>
              <a:rPr kumimoji="0" lang="de-DE" sz="3600" b="0" i="0" u="none" strike="noStrike" kern="1200" cap="none" spc="0" normalizeH="0" baseline="0" noProof="0" dirty="0" err="1">
                <a:ln>
                  <a:noFill/>
                </a:ln>
                <a:solidFill>
                  <a:prstClr val="white"/>
                </a:solidFill>
                <a:effectLst/>
                <a:uLnTx/>
                <a:uFillTx/>
                <a:latin typeface="Calisto MT" panose="02040603050505030304"/>
                <a:ea typeface="+mn-ea"/>
                <a:cs typeface="+mn-cs"/>
              </a:rPr>
              <a:t>could</a:t>
            </a:r>
            <a:r>
              <a:rPr kumimoji="0" lang="de-DE" sz="3600" b="0" i="0" u="none" strike="noStrike" kern="1200" cap="none" spc="0" normalizeH="0" baseline="0" noProof="0" dirty="0">
                <a:ln>
                  <a:noFill/>
                </a:ln>
                <a:solidFill>
                  <a:prstClr val="white"/>
                </a:solidFill>
                <a:effectLst/>
                <a:uLnTx/>
                <a:uFillTx/>
                <a:latin typeface="Calisto MT" panose="02040603050505030304"/>
                <a:ea typeface="+mn-ea"/>
                <a:cs typeface="+mn-cs"/>
              </a:rPr>
              <a:t> </a:t>
            </a:r>
            <a:r>
              <a:rPr kumimoji="0" lang="de-DE" sz="3600" b="0" i="0" u="none" strike="noStrike" kern="1200" cap="none" spc="0" normalizeH="0" baseline="0" noProof="0" dirty="0" err="1">
                <a:ln>
                  <a:noFill/>
                </a:ln>
                <a:solidFill>
                  <a:prstClr val="white"/>
                </a:solidFill>
                <a:effectLst/>
                <a:uLnTx/>
                <a:uFillTx/>
                <a:latin typeface="Calisto MT" panose="02040603050505030304"/>
                <a:ea typeface="+mn-ea"/>
                <a:cs typeface="+mn-cs"/>
              </a:rPr>
              <a:t>explain</a:t>
            </a:r>
            <a:r>
              <a:rPr kumimoji="0" lang="de-DE" sz="3600" b="0" i="0" u="none" strike="noStrike" kern="1200" cap="none" spc="0" normalizeH="0" baseline="0" noProof="0" dirty="0">
                <a:ln>
                  <a:noFill/>
                </a:ln>
                <a:solidFill>
                  <a:prstClr val="white"/>
                </a:solidFill>
                <a:effectLst/>
                <a:uLnTx/>
                <a:uFillTx/>
                <a:latin typeface="Calisto MT" panose="02040603050505030304"/>
                <a:ea typeface="+mn-ea"/>
                <a:cs typeface="+mn-cs"/>
              </a:rPr>
              <a:t> UHE </a:t>
            </a:r>
            <a:r>
              <a:rPr kumimoji="0" lang="de-DE" sz="3600" b="0" i="0" u="none" strike="noStrike" kern="1200" cap="none" spc="0" normalizeH="0" baseline="0" noProof="0" dirty="0" err="1">
                <a:ln>
                  <a:noFill/>
                </a:ln>
                <a:solidFill>
                  <a:prstClr val="white"/>
                </a:solidFill>
                <a:effectLst/>
                <a:uLnTx/>
                <a:uFillTx/>
                <a:latin typeface="Calisto MT" panose="02040603050505030304"/>
                <a:ea typeface="+mn-ea"/>
                <a:cs typeface="+mn-cs"/>
              </a:rPr>
              <a:t>cosmic</a:t>
            </a:r>
            <a:r>
              <a:rPr kumimoji="0" lang="de-DE" sz="3600" b="0" i="0" u="none" strike="noStrike" kern="1200" cap="none" spc="0" normalizeH="0" baseline="0" noProof="0" dirty="0">
                <a:ln>
                  <a:noFill/>
                </a:ln>
                <a:solidFill>
                  <a:prstClr val="white"/>
                </a:solidFill>
                <a:effectLst/>
                <a:uLnTx/>
                <a:uFillTx/>
                <a:latin typeface="Calisto MT" panose="02040603050505030304"/>
                <a:ea typeface="+mn-ea"/>
                <a:cs typeface="+mn-cs"/>
              </a:rPr>
              <a:t> </a:t>
            </a:r>
            <a:r>
              <a:rPr kumimoji="0" lang="de-DE" sz="3600" b="0" i="0" u="none" strike="noStrike" kern="1200" cap="none" spc="0" normalizeH="0" baseline="0" noProof="0" dirty="0" err="1">
                <a:ln>
                  <a:noFill/>
                </a:ln>
                <a:solidFill>
                  <a:prstClr val="white"/>
                </a:solidFill>
                <a:effectLst/>
                <a:uLnTx/>
                <a:uFillTx/>
                <a:latin typeface="Calisto MT" panose="02040603050505030304"/>
                <a:ea typeface="+mn-ea"/>
                <a:cs typeface="+mn-cs"/>
              </a:rPr>
              <a:t>rays</a:t>
            </a:r>
            <a:r>
              <a:rPr kumimoji="0" lang="de-DE" sz="3600" b="0" i="0" u="none" strike="noStrike" kern="1200" cap="none" spc="0" normalizeH="0" baseline="0" noProof="0" dirty="0">
                <a:ln>
                  <a:noFill/>
                </a:ln>
                <a:solidFill>
                  <a:prstClr val="white"/>
                </a:solidFill>
                <a:effectLst/>
                <a:uLnTx/>
                <a:uFillTx/>
                <a:latin typeface="Calisto MT" panose="02040603050505030304"/>
                <a:ea typeface="+mn-ea"/>
                <a:cs typeface="+mn-cs"/>
              </a:rPr>
              <a:t> after </a:t>
            </a:r>
            <a:r>
              <a:rPr kumimoji="0" lang="de-DE" sz="3600" b="0" i="0" u="none" strike="noStrike" kern="1200" cap="none" spc="0" normalizeH="0" baseline="0" noProof="0" dirty="0">
                <a:ln>
                  <a:noFill/>
                </a:ln>
                <a:solidFill>
                  <a:prstClr val="white"/>
                </a:solidFill>
                <a:effectLst/>
                <a:uLnTx/>
                <a:uFillTx/>
                <a:latin typeface="Symbol" panose="05050102010706020507" pitchFamily="18" charset="2"/>
                <a:ea typeface="+mn-ea"/>
                <a:cs typeface="+mn-cs"/>
              </a:rPr>
              <a:t>b</a:t>
            </a:r>
            <a:r>
              <a:rPr kumimoji="0" lang="de-DE" sz="3600" b="0" i="0" u="none" strike="noStrike" kern="1200" cap="none" spc="0" normalizeH="0" baseline="0" noProof="0" dirty="0">
                <a:ln>
                  <a:noFill/>
                </a:ln>
                <a:solidFill>
                  <a:prstClr val="white"/>
                </a:solidFill>
                <a:effectLst/>
                <a:uLnTx/>
                <a:uFillTx/>
                <a:latin typeface="Calisto MT" panose="02040603050505030304"/>
                <a:ea typeface="+mn-ea"/>
                <a:cs typeface="+mn-cs"/>
              </a:rPr>
              <a:t>-</a:t>
            </a:r>
            <a:r>
              <a:rPr kumimoji="0" lang="de-DE" sz="3600" b="0" i="0" u="none" strike="noStrike" kern="1200" cap="none" spc="0" normalizeH="0" baseline="0" noProof="0" dirty="0" err="1">
                <a:ln>
                  <a:noFill/>
                </a:ln>
                <a:solidFill>
                  <a:prstClr val="white"/>
                </a:solidFill>
                <a:effectLst/>
                <a:uLnTx/>
                <a:uFillTx/>
                <a:latin typeface="Calisto MT" panose="02040603050505030304"/>
                <a:ea typeface="+mn-ea"/>
                <a:cs typeface="+mn-cs"/>
              </a:rPr>
              <a:t>decay</a:t>
            </a:r>
            <a:r>
              <a:rPr kumimoji="0" lang="de-DE" sz="3600" b="0" i="0" u="none" strike="noStrike" kern="1200" cap="none" spc="0" normalizeH="0" baseline="0" noProof="0" dirty="0">
                <a:ln>
                  <a:noFill/>
                </a:ln>
                <a:solidFill>
                  <a:prstClr val="white"/>
                </a:solidFill>
                <a:effectLst/>
                <a:uLnTx/>
                <a:uFillTx/>
                <a:latin typeface="Calisto MT" panose="02040603050505030304"/>
                <a:ea typeface="+mn-ea"/>
                <a:cs typeface="+mn-cs"/>
              </a:rPr>
              <a:t> (</a:t>
            </a:r>
            <a:r>
              <a:rPr kumimoji="0" lang="de-DE" sz="3600" b="0" i="0" u="none" strike="noStrike" kern="1200" cap="none" spc="0" normalizeH="0" baseline="0" noProof="0" dirty="0" err="1">
                <a:ln>
                  <a:noFill/>
                </a:ln>
                <a:solidFill>
                  <a:prstClr val="white"/>
                </a:solidFill>
                <a:effectLst/>
                <a:uLnTx/>
                <a:uFillTx/>
                <a:latin typeface="Calisto MT" panose="02040603050505030304"/>
                <a:ea typeface="+mn-ea"/>
                <a:cs typeface="+mn-cs"/>
              </a:rPr>
              <a:t>avoiding</a:t>
            </a:r>
            <a:r>
              <a:rPr kumimoji="0" lang="de-DE" sz="3600" b="0" i="0" u="none" strike="noStrike" kern="1200" cap="none" spc="0" normalizeH="0" baseline="0" noProof="0" dirty="0">
                <a:ln>
                  <a:noFill/>
                </a:ln>
                <a:solidFill>
                  <a:prstClr val="white"/>
                </a:solidFill>
                <a:effectLst/>
                <a:uLnTx/>
                <a:uFillTx/>
                <a:latin typeface="Calisto MT" panose="02040603050505030304"/>
                <a:ea typeface="+mn-ea"/>
                <a:cs typeface="+mn-cs"/>
              </a:rPr>
              <a:t> </a:t>
            </a:r>
            <a:r>
              <a:rPr kumimoji="0" lang="de-DE" sz="3600" b="0" i="0" u="none" strike="noStrike" kern="1200" cap="none" spc="0" normalizeH="0" baseline="0" noProof="0" dirty="0" err="1">
                <a:ln>
                  <a:noFill/>
                </a:ln>
                <a:solidFill>
                  <a:prstClr val="white"/>
                </a:solidFill>
                <a:effectLst/>
                <a:uLnTx/>
                <a:uFillTx/>
                <a:latin typeface="Calisto MT" panose="02040603050505030304"/>
                <a:ea typeface="+mn-ea"/>
                <a:cs typeface="+mn-cs"/>
              </a:rPr>
              <a:t>adiabatic</a:t>
            </a:r>
            <a:r>
              <a:rPr kumimoji="0" lang="de-DE" sz="3600" b="0" i="0" u="none" strike="noStrike" kern="1200" cap="none" spc="0" normalizeH="0" baseline="0" noProof="0" dirty="0">
                <a:ln>
                  <a:noFill/>
                </a:ln>
                <a:solidFill>
                  <a:prstClr val="white"/>
                </a:solidFill>
                <a:effectLst/>
                <a:uLnTx/>
                <a:uFillTx/>
                <a:latin typeface="Calisto MT" panose="02040603050505030304"/>
                <a:ea typeface="+mn-ea"/>
                <a:cs typeface="+mn-cs"/>
              </a:rPr>
              <a:t> </a:t>
            </a:r>
            <a:r>
              <a:rPr kumimoji="0" lang="de-DE" sz="3600" b="0" i="0" u="none" strike="noStrike" kern="1200" cap="none" spc="0" normalizeH="0" baseline="0" noProof="0" dirty="0" err="1">
                <a:ln>
                  <a:noFill/>
                </a:ln>
                <a:solidFill>
                  <a:prstClr val="white"/>
                </a:solidFill>
                <a:effectLst/>
                <a:uLnTx/>
                <a:uFillTx/>
                <a:latin typeface="Calisto MT" panose="02040603050505030304"/>
                <a:ea typeface="+mn-ea"/>
                <a:cs typeface="+mn-cs"/>
              </a:rPr>
              <a:t>losses</a:t>
            </a:r>
            <a:r>
              <a:rPr kumimoji="0" lang="de-DE" sz="3600" b="0" i="0" u="none" strike="noStrike" kern="1200" cap="none" spc="0" normalizeH="0" baseline="0" noProof="0" dirty="0">
                <a:ln>
                  <a:noFill/>
                </a:ln>
                <a:solidFill>
                  <a:prstClr val="white"/>
                </a:solidFill>
                <a:effectLst/>
                <a:uLnTx/>
                <a:uFillTx/>
                <a:latin typeface="Calisto MT" panose="02040603050505030304"/>
                <a:ea typeface="+mn-ea"/>
                <a:cs typeface="+mn-cs"/>
              </a:rPr>
              <a:t>)</a:t>
            </a:r>
          </a:p>
        </p:txBody>
      </p:sp>
      <p:sp>
        <p:nvSpPr>
          <p:cNvPr id="5" name="Textfeld 4"/>
          <p:cNvSpPr txBox="1"/>
          <p:nvPr/>
        </p:nvSpPr>
        <p:spPr>
          <a:xfrm>
            <a:off x="647114" y="6246055"/>
            <a:ext cx="17865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sto MT" panose="02040603050505030304"/>
                <a:ea typeface="+mn-ea"/>
                <a:cs typeface="+mn-cs"/>
              </a:rPr>
              <a:t>Chandra/Apex</a:t>
            </a:r>
          </a:p>
        </p:txBody>
      </p:sp>
      <p:sp>
        <p:nvSpPr>
          <p:cNvPr id="8" name="Textfeld 7"/>
          <p:cNvSpPr txBox="1"/>
          <p:nvPr/>
        </p:nvSpPr>
        <p:spPr>
          <a:xfrm>
            <a:off x="0" y="0"/>
            <a:ext cx="12192000" cy="369332"/>
          </a:xfrm>
          <a:prstGeom prst="rect">
            <a:avLst/>
          </a:prstGeom>
          <a:solidFill>
            <a:srgbClr val="DADADA"/>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DADADA">
                    <a:lumMod val="50000"/>
                  </a:srgbClr>
                </a:solidFill>
                <a:effectLst/>
                <a:uLnTx/>
                <a:uFillTx/>
                <a:latin typeface="Calisto MT" panose="02040603050505030304"/>
                <a:ea typeface="+mn-ea"/>
                <a:cs typeface="+mn-cs"/>
              </a:rPr>
              <a:t>Plasma-</a:t>
            </a:r>
            <a:r>
              <a:rPr kumimoji="0" lang="de-DE" sz="1800" b="0" i="0" u="none" strike="noStrike" kern="0" cap="none" spc="0" normalizeH="0" baseline="0" noProof="0" dirty="0" err="1">
                <a:ln>
                  <a:noFill/>
                </a:ln>
                <a:solidFill>
                  <a:srgbClr val="DADADA">
                    <a:lumMod val="50000"/>
                  </a:srgbClr>
                </a:solidFill>
                <a:effectLst/>
                <a:uLnTx/>
                <a:uFillTx/>
                <a:latin typeface="Calisto MT" panose="02040603050505030304"/>
                <a:ea typeface="+mn-ea"/>
                <a:cs typeface="+mn-cs"/>
              </a:rPr>
              <a:t>injection</a:t>
            </a:r>
            <a:r>
              <a:rPr kumimoji="0" lang="de-DE" sz="1800" b="0" i="0" u="none" strike="noStrike" kern="0" cap="none" spc="0" normalizeH="0" baseline="0" noProof="0" dirty="0">
                <a:ln>
                  <a:noFill/>
                </a:ln>
                <a:solidFill>
                  <a:srgbClr val="DADADA">
                    <a:lumMod val="50000"/>
                  </a:srgbClr>
                </a:solidFill>
                <a:effectLst/>
                <a:uLnTx/>
                <a:uFillTx/>
                <a:latin typeface="Calisto MT" panose="02040603050505030304"/>
                <a:ea typeface="+mn-ea"/>
                <a:cs typeface="+mn-cs"/>
              </a:rPr>
              <a:t> </a:t>
            </a:r>
            <a:r>
              <a:rPr kumimoji="0" lang="de-DE" sz="1800" b="0" i="0" u="none" strike="noStrike" kern="0" cap="none" spc="0" normalizeH="0" baseline="0" noProof="0" dirty="0" err="1">
                <a:ln>
                  <a:noFill/>
                </a:ln>
                <a:solidFill>
                  <a:srgbClr val="DADADA">
                    <a:lumMod val="50000"/>
                  </a:srgbClr>
                </a:solidFill>
                <a:effectLst/>
                <a:uLnTx/>
                <a:uFillTx/>
                <a:latin typeface="Calisto MT" panose="02040603050505030304"/>
                <a:ea typeface="+mn-ea"/>
                <a:cs typeface="+mn-cs"/>
              </a:rPr>
              <a:t>and</a:t>
            </a:r>
            <a:r>
              <a:rPr kumimoji="0" lang="de-DE" sz="1800" b="0" i="0" u="none" strike="noStrike" kern="0" cap="none" spc="0" normalizeH="0" baseline="0" noProof="0" dirty="0">
                <a:ln>
                  <a:noFill/>
                </a:ln>
                <a:solidFill>
                  <a:srgbClr val="DADADA">
                    <a:lumMod val="50000"/>
                  </a:srgbClr>
                </a:solidFill>
                <a:effectLst/>
                <a:uLnTx/>
                <a:uFillTx/>
                <a:latin typeface="Calisto MT" panose="02040603050505030304"/>
                <a:ea typeface="+mn-ea"/>
                <a:cs typeface="+mn-cs"/>
              </a:rPr>
              <a:t> </a:t>
            </a:r>
            <a:r>
              <a:rPr kumimoji="0" lang="de-DE" sz="1800" b="0" i="0" u="none" strike="noStrike" kern="0" cap="none" spc="0" normalizeH="0" baseline="0" noProof="0" dirty="0" err="1">
                <a:ln>
                  <a:noFill/>
                </a:ln>
                <a:solidFill>
                  <a:srgbClr val="DADADA">
                    <a:lumMod val="50000"/>
                  </a:srgbClr>
                </a:solidFill>
                <a:effectLst/>
                <a:uLnTx/>
                <a:uFillTx/>
                <a:latin typeface="Calisto MT" panose="02040603050505030304"/>
                <a:ea typeface="+mn-ea"/>
                <a:cs typeface="+mn-cs"/>
              </a:rPr>
              <a:t>particle</a:t>
            </a:r>
            <a:r>
              <a:rPr kumimoji="0" lang="de-DE" sz="1800" b="0" i="0" u="none" strike="noStrike" kern="0" cap="none" spc="0" normalizeH="0" baseline="0" noProof="0" dirty="0">
                <a:ln>
                  <a:noFill/>
                </a:ln>
                <a:solidFill>
                  <a:srgbClr val="DADADA">
                    <a:lumMod val="50000"/>
                  </a:srgbClr>
                </a:solidFill>
                <a:effectLst/>
                <a:uLnTx/>
                <a:uFillTx/>
                <a:latin typeface="Calisto MT" panose="02040603050505030304"/>
                <a:ea typeface="+mn-ea"/>
                <a:cs typeface="+mn-cs"/>
              </a:rPr>
              <a:t> </a:t>
            </a:r>
            <a:r>
              <a:rPr kumimoji="0" lang="de-DE" sz="1800" b="0" i="0" u="none" strike="noStrike" kern="0" cap="none" spc="0" normalizeH="0" baseline="0" noProof="0" dirty="0" err="1">
                <a:ln>
                  <a:noFill/>
                </a:ln>
                <a:solidFill>
                  <a:srgbClr val="DADADA">
                    <a:lumMod val="50000"/>
                  </a:srgbClr>
                </a:solidFill>
                <a:effectLst/>
                <a:uLnTx/>
                <a:uFillTx/>
                <a:latin typeface="Calisto MT" panose="02040603050505030304"/>
                <a:ea typeface="+mn-ea"/>
                <a:cs typeface="+mn-cs"/>
              </a:rPr>
              <a:t>acceleration</a:t>
            </a:r>
            <a:endParaRPr kumimoji="0" lang="de-DE" sz="1800" b="0" i="0" u="none" strike="noStrike" kern="0" cap="none" spc="0" normalizeH="0" baseline="0" noProof="0" dirty="0">
              <a:ln>
                <a:noFill/>
              </a:ln>
              <a:solidFill>
                <a:srgbClr val="DADADA">
                  <a:lumMod val="50000"/>
                </a:srgbClr>
              </a:solidFill>
              <a:effectLst/>
              <a:uLnTx/>
              <a:uFillTx/>
              <a:latin typeface="Calisto MT" panose="02040603050505030304"/>
              <a:ea typeface="+mn-ea"/>
              <a:cs typeface="+mn-cs"/>
            </a:endParaRPr>
          </a:p>
        </p:txBody>
      </p:sp>
    </p:spTree>
    <p:extLst>
      <p:ext uri="{BB962C8B-B14F-4D97-AF65-F5344CB8AC3E}">
        <p14:creationId xmlns:p14="http://schemas.microsoft.com/office/powerpoint/2010/main" val="320553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B1D5EE26-551A-42D8-9665-2A313A8F98A4}"/>
              </a:ext>
            </a:extLst>
          </p:cNvPr>
          <p:cNvSpPr txBox="1">
            <a:spLocks/>
          </p:cNvSpPr>
          <p:nvPr/>
        </p:nvSpPr>
        <p:spPr>
          <a:xfrm>
            <a:off x="685800" y="1871003"/>
            <a:ext cx="11102926" cy="4571999"/>
          </a:xfrm>
          <a:prstGeom prst="rect">
            <a:avLst/>
          </a:prstGeom>
        </p:spPr>
        <p:txBody>
          <a:bodyPr>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nSpc>
                <a:spcPct val="150000"/>
              </a:lnSpc>
            </a:pPr>
            <a:r>
              <a:rPr lang="de-DE" sz="2800" b="1" dirty="0">
                <a:latin typeface="Lucida Handwriting" panose="03010101010101010101" pitchFamily="66" charset="0"/>
              </a:rPr>
              <a:t>Transform </a:t>
            </a:r>
            <a:r>
              <a:rPr lang="de-DE" sz="2800" b="1" dirty="0"/>
              <a:t> matter </a:t>
            </a:r>
            <a:r>
              <a:rPr lang="de-DE" sz="2800" b="1" dirty="0" err="1"/>
              <a:t>into</a:t>
            </a:r>
            <a:r>
              <a:rPr lang="de-DE" sz="2800" b="1" dirty="0"/>
              <a:t> </a:t>
            </a:r>
            <a:r>
              <a:rPr lang="de-DE" sz="2800" b="1" dirty="0" err="1"/>
              <a:t>radiation</a:t>
            </a:r>
            <a:r>
              <a:rPr lang="de-DE" sz="2800" b="1" dirty="0"/>
              <a:t> </a:t>
            </a:r>
            <a:r>
              <a:rPr lang="de-DE" sz="2800" b="1" dirty="0" err="1"/>
              <a:t>with</a:t>
            </a:r>
            <a:r>
              <a:rPr lang="de-DE" sz="2800" b="1" dirty="0"/>
              <a:t> </a:t>
            </a:r>
            <a:r>
              <a:rPr lang="de-DE" sz="2800" b="1" dirty="0">
                <a:solidFill>
                  <a:srgbClr val="FF0000"/>
                </a:solidFill>
              </a:rPr>
              <a:t>~ 10% - 50% </a:t>
            </a:r>
            <a:r>
              <a:rPr lang="de-DE" sz="2800" b="1" dirty="0" err="1">
                <a:solidFill>
                  <a:srgbClr val="FF0000"/>
                </a:solidFill>
              </a:rPr>
              <a:t>efficiency</a:t>
            </a:r>
            <a:r>
              <a:rPr lang="de-DE" sz="2800" b="1" dirty="0">
                <a:solidFill>
                  <a:srgbClr val="FF0000"/>
                </a:solidFill>
              </a:rPr>
              <a:t> </a:t>
            </a:r>
          </a:p>
          <a:p>
            <a:pPr>
              <a:lnSpc>
                <a:spcPct val="150000"/>
              </a:lnSpc>
            </a:pPr>
            <a:r>
              <a:rPr lang="de-DE" sz="2800" b="1" dirty="0" err="1">
                <a:latin typeface="Lucida Handwriting" panose="03010101010101010101" pitchFamily="66" charset="0"/>
              </a:rPr>
              <a:t>Accelerate</a:t>
            </a:r>
            <a:r>
              <a:rPr lang="de-DE" sz="2800" b="1" dirty="0"/>
              <a:t>  </a:t>
            </a:r>
            <a:r>
              <a:rPr lang="de-DE" sz="2800" b="1" dirty="0" err="1"/>
              <a:t>protons</a:t>
            </a:r>
            <a:r>
              <a:rPr lang="de-DE" sz="2800" b="1" dirty="0"/>
              <a:t> </a:t>
            </a:r>
            <a:r>
              <a:rPr lang="de-DE" sz="2800" b="1" dirty="0" err="1"/>
              <a:t>to</a:t>
            </a:r>
            <a:r>
              <a:rPr lang="de-DE" sz="2800" b="1" dirty="0"/>
              <a:t> </a:t>
            </a:r>
            <a:r>
              <a:rPr lang="de-DE" sz="2800" b="1" dirty="0">
                <a:solidFill>
                  <a:srgbClr val="FF0000"/>
                </a:solidFill>
              </a:rPr>
              <a:t>~ 10</a:t>
            </a:r>
            <a:r>
              <a:rPr lang="de-DE" sz="2800" b="1" baseline="30000" dirty="0">
                <a:solidFill>
                  <a:srgbClr val="FF0000"/>
                </a:solidFill>
              </a:rPr>
              <a:t>20</a:t>
            </a:r>
            <a:r>
              <a:rPr lang="de-DE" sz="2800" b="1" dirty="0">
                <a:solidFill>
                  <a:srgbClr val="FF0000"/>
                </a:solidFill>
              </a:rPr>
              <a:t> eV (UHE </a:t>
            </a:r>
            <a:r>
              <a:rPr lang="de-DE" sz="2800" b="1" dirty="0" err="1">
                <a:solidFill>
                  <a:srgbClr val="FF0000"/>
                </a:solidFill>
              </a:rPr>
              <a:t>cosmic</a:t>
            </a:r>
            <a:r>
              <a:rPr lang="de-DE" sz="2800" b="1" dirty="0">
                <a:solidFill>
                  <a:srgbClr val="FF0000"/>
                </a:solidFill>
              </a:rPr>
              <a:t> </a:t>
            </a:r>
            <a:r>
              <a:rPr lang="de-DE" sz="2800" b="1" dirty="0" err="1">
                <a:solidFill>
                  <a:srgbClr val="FF0000"/>
                </a:solidFill>
              </a:rPr>
              <a:t>rays</a:t>
            </a:r>
            <a:r>
              <a:rPr lang="de-DE" sz="2800" b="1" dirty="0">
                <a:solidFill>
                  <a:srgbClr val="FF0000"/>
                </a:solidFill>
              </a:rPr>
              <a:t>)</a:t>
            </a:r>
          </a:p>
          <a:p>
            <a:pPr>
              <a:lnSpc>
                <a:spcPct val="150000"/>
              </a:lnSpc>
            </a:pPr>
            <a:r>
              <a:rPr lang="de-DE" sz="2800" b="1" dirty="0">
                <a:latin typeface="Lucida Handwriting" panose="03010101010101010101" pitchFamily="66" charset="0"/>
              </a:rPr>
              <a:t>Pull </a:t>
            </a:r>
            <a:r>
              <a:rPr lang="de-DE" sz="2800" b="1" dirty="0"/>
              <a:t> </a:t>
            </a:r>
            <a:r>
              <a:rPr lang="de-DE" sz="2800" b="1" dirty="0" err="1"/>
              <a:t>observers</a:t>
            </a:r>
            <a:r>
              <a:rPr lang="de-DE" sz="2800" b="1" dirty="0"/>
              <a:t> </a:t>
            </a:r>
            <a:r>
              <a:rPr lang="de-DE" sz="2800" b="1" dirty="0" err="1"/>
              <a:t>into</a:t>
            </a:r>
            <a:r>
              <a:rPr lang="de-DE" sz="2800" b="1" dirty="0"/>
              <a:t> </a:t>
            </a:r>
            <a:r>
              <a:rPr lang="de-DE" sz="2800" b="1" dirty="0" err="1">
                <a:solidFill>
                  <a:srgbClr val="FF0000"/>
                </a:solidFill>
              </a:rPr>
              <a:t>another</a:t>
            </a:r>
            <a:r>
              <a:rPr lang="de-DE" sz="2800" b="1" dirty="0">
                <a:solidFill>
                  <a:srgbClr val="FF0000"/>
                </a:solidFill>
              </a:rPr>
              <a:t> Universe</a:t>
            </a:r>
          </a:p>
          <a:p>
            <a:pPr>
              <a:lnSpc>
                <a:spcPct val="150000"/>
              </a:lnSpc>
            </a:pPr>
            <a:r>
              <a:rPr lang="de-DE" sz="2800" b="1" dirty="0">
                <a:latin typeface="Lucida Handwriting" panose="03010101010101010101" pitchFamily="66" charset="0"/>
              </a:rPr>
              <a:t>Create</a:t>
            </a:r>
            <a:r>
              <a:rPr lang="de-DE" sz="2800" b="1" dirty="0"/>
              <a:t>  </a:t>
            </a:r>
            <a:r>
              <a:rPr lang="de-DE" sz="2800" b="1" dirty="0">
                <a:solidFill>
                  <a:srgbClr val="FF0000"/>
                </a:solidFill>
              </a:rPr>
              <a:t>Big-Bang-like </a:t>
            </a:r>
            <a:r>
              <a:rPr lang="de-DE" sz="2800" b="1" dirty="0" err="1">
                <a:solidFill>
                  <a:srgbClr val="FF0000"/>
                </a:solidFill>
              </a:rPr>
              <a:t>relativistic</a:t>
            </a:r>
            <a:r>
              <a:rPr lang="de-DE" sz="2800" b="1" dirty="0">
                <a:solidFill>
                  <a:srgbClr val="FF0000"/>
                </a:solidFill>
              </a:rPr>
              <a:t> </a:t>
            </a:r>
            <a:r>
              <a:rPr lang="de-DE" sz="2800" b="1" dirty="0" err="1">
                <a:solidFill>
                  <a:srgbClr val="FF0000"/>
                </a:solidFill>
              </a:rPr>
              <a:t>plasma</a:t>
            </a:r>
            <a:r>
              <a:rPr lang="de-DE" sz="2800" b="1" dirty="0">
                <a:solidFill>
                  <a:srgbClr val="FF0000"/>
                </a:solidFill>
              </a:rPr>
              <a:t> </a:t>
            </a:r>
            <a:r>
              <a:rPr lang="de-DE" sz="2800" b="1" dirty="0" err="1">
                <a:solidFill>
                  <a:srgbClr val="FF0000"/>
                </a:solidFill>
              </a:rPr>
              <a:t>ergospheres</a:t>
            </a:r>
            <a:endParaRPr lang="de-DE" sz="2800" b="1" dirty="0">
              <a:solidFill>
                <a:srgbClr val="FF0000"/>
              </a:solidFill>
            </a:endParaRPr>
          </a:p>
          <a:p>
            <a:pPr>
              <a:lnSpc>
                <a:spcPct val="150000"/>
              </a:lnSpc>
            </a:pPr>
            <a:r>
              <a:rPr lang="de-DE" sz="2800" b="1" dirty="0" err="1">
                <a:latin typeface="Lucida Handwriting" panose="03010101010101010101" pitchFamily="66" charset="0"/>
              </a:rPr>
              <a:t>Give</a:t>
            </a:r>
            <a:r>
              <a:rPr lang="de-DE" sz="2800" b="1" dirty="0">
                <a:latin typeface="Lucida Handwriting" panose="03010101010101010101" pitchFamily="66" charset="0"/>
              </a:rPr>
              <a:t> </a:t>
            </a:r>
            <a:r>
              <a:rPr lang="de-DE" sz="2800" b="1" dirty="0" err="1">
                <a:latin typeface="Lucida Handwriting" panose="03010101010101010101" pitchFamily="66" charset="0"/>
              </a:rPr>
              <a:t>rise</a:t>
            </a:r>
            <a:r>
              <a:rPr lang="de-DE" sz="2800" b="1" dirty="0">
                <a:latin typeface="Lucida Handwriting" panose="03010101010101010101" pitchFamily="66" charset="0"/>
              </a:rPr>
              <a:t>  </a:t>
            </a:r>
            <a:r>
              <a:rPr lang="de-DE" sz="2800" b="1" dirty="0" err="1"/>
              <a:t>to</a:t>
            </a:r>
            <a:r>
              <a:rPr lang="de-DE" sz="2800" b="1" dirty="0"/>
              <a:t> an </a:t>
            </a:r>
            <a:r>
              <a:rPr lang="de-DE" sz="2800" b="1" dirty="0" err="1"/>
              <a:t>information</a:t>
            </a:r>
            <a:r>
              <a:rPr lang="de-DE" sz="2800" b="1" dirty="0"/>
              <a:t> paradox – </a:t>
            </a:r>
            <a:r>
              <a:rPr lang="de-DE" sz="2800" b="1" dirty="0" err="1">
                <a:solidFill>
                  <a:srgbClr val="FF0000"/>
                </a:solidFill>
              </a:rPr>
              <a:t>event</a:t>
            </a:r>
            <a:r>
              <a:rPr lang="de-DE" sz="2800" b="1" dirty="0">
                <a:solidFill>
                  <a:srgbClr val="FF0000"/>
                </a:solidFill>
              </a:rPr>
              <a:t> </a:t>
            </a:r>
            <a:r>
              <a:rPr lang="de-DE" sz="2800" b="1" dirty="0" err="1">
                <a:solidFill>
                  <a:srgbClr val="FF0000"/>
                </a:solidFill>
              </a:rPr>
              <a:t>horizon</a:t>
            </a:r>
            <a:r>
              <a:rPr lang="de-DE" sz="2800" b="1" dirty="0">
                <a:solidFill>
                  <a:srgbClr val="FF0000"/>
                </a:solidFill>
              </a:rPr>
              <a:t> </a:t>
            </a:r>
            <a:r>
              <a:rPr lang="de-DE" sz="2800" b="1" dirty="0" err="1">
                <a:solidFill>
                  <a:srgbClr val="FF0000"/>
                </a:solidFill>
              </a:rPr>
              <a:t>or</a:t>
            </a:r>
            <a:r>
              <a:rPr lang="de-DE" sz="2800" b="1" dirty="0">
                <a:solidFill>
                  <a:srgbClr val="FF0000"/>
                </a:solidFill>
              </a:rPr>
              <a:t> </a:t>
            </a:r>
            <a:r>
              <a:rPr lang="de-DE" sz="2800" b="1" dirty="0" err="1">
                <a:solidFill>
                  <a:srgbClr val="FF0000"/>
                </a:solidFill>
              </a:rPr>
              <a:t>firewall</a:t>
            </a:r>
            <a:endParaRPr lang="de-DE" sz="2800" b="1" dirty="0">
              <a:solidFill>
                <a:srgbClr val="FF0000"/>
              </a:solidFill>
            </a:endParaRPr>
          </a:p>
        </p:txBody>
      </p:sp>
      <p:sp>
        <p:nvSpPr>
          <p:cNvPr id="6" name="Titel 1">
            <a:extLst>
              <a:ext uri="{FF2B5EF4-FFF2-40B4-BE49-F238E27FC236}">
                <a16:creationId xmlns:a16="http://schemas.microsoft.com/office/drawing/2014/main" id="{AED00A2A-54E9-479E-98C6-F9182F4FEF95}"/>
              </a:ext>
            </a:extLst>
          </p:cNvPr>
          <p:cNvSpPr txBox="1">
            <a:spLocks/>
          </p:cNvSpPr>
          <p:nvPr/>
        </p:nvSpPr>
        <p:spPr>
          <a:xfrm>
            <a:off x="806335" y="571499"/>
            <a:ext cx="10236803" cy="110607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de-DE" b="1" dirty="0"/>
              <a:t>Spinning Black Holes</a:t>
            </a:r>
          </a:p>
        </p:txBody>
      </p:sp>
    </p:spTree>
    <p:extLst>
      <p:ext uri="{BB962C8B-B14F-4D97-AF65-F5344CB8AC3E}">
        <p14:creationId xmlns:p14="http://schemas.microsoft.com/office/powerpoint/2010/main" val="401700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UHE </a:t>
            </a:r>
            <a:r>
              <a:rPr lang="de-DE" b="1" dirty="0" err="1"/>
              <a:t>Cosmic</a:t>
            </a:r>
            <a:r>
              <a:rPr lang="de-DE" b="1" dirty="0"/>
              <a:t> </a:t>
            </a:r>
            <a:r>
              <a:rPr lang="de-DE" b="1" dirty="0" err="1"/>
              <a:t>rays</a:t>
            </a:r>
            <a:r>
              <a:rPr lang="de-DE" b="1" dirty="0"/>
              <a:t> in </a:t>
            </a:r>
            <a:r>
              <a:rPr lang="de-DE" b="1" dirty="0" err="1"/>
              <a:t>extragalactic</a:t>
            </a:r>
            <a:r>
              <a:rPr lang="de-DE" b="1" dirty="0"/>
              <a:t> </a:t>
            </a:r>
            <a:r>
              <a:rPr lang="de-DE" b="1" dirty="0" err="1"/>
              <a:t>jets</a:t>
            </a:r>
            <a:r>
              <a:rPr lang="de-DE" b="1" dirty="0"/>
              <a:t>: Gamma-</a:t>
            </a:r>
            <a:r>
              <a:rPr lang="de-DE" b="1" dirty="0" err="1"/>
              <a:t>ray</a:t>
            </a:r>
            <a:r>
              <a:rPr lang="de-DE" b="1" dirty="0"/>
              <a:t> </a:t>
            </a:r>
            <a:r>
              <a:rPr lang="de-DE" b="1" dirty="0" err="1"/>
              <a:t>emission</a:t>
            </a:r>
            <a:r>
              <a:rPr lang="de-DE" b="1" dirty="0"/>
              <a:t> </a:t>
            </a:r>
          </a:p>
        </p:txBody>
      </p:sp>
      <p:pic>
        <p:nvPicPr>
          <p:cNvPr id="4" name="Inhaltsplatzhalter 3"/>
          <p:cNvPicPr>
            <a:picLocks noGrp="1" noChangeAspect="1"/>
          </p:cNvPicPr>
          <p:nvPr>
            <p:ph idx="1"/>
          </p:nvPr>
        </p:nvPicPr>
        <p:blipFill>
          <a:blip r:embed="rId2"/>
          <a:stretch>
            <a:fillRect/>
          </a:stretch>
        </p:blipFill>
        <p:spPr>
          <a:xfrm>
            <a:off x="742214" y="2140500"/>
            <a:ext cx="5591426" cy="3813788"/>
          </a:xfrm>
          <a:prstGeom prst="rect">
            <a:avLst/>
          </a:prstGeom>
        </p:spPr>
      </p:pic>
      <p:sp>
        <p:nvSpPr>
          <p:cNvPr id="5" name="Textfeld 4"/>
          <p:cNvSpPr txBox="1"/>
          <p:nvPr/>
        </p:nvSpPr>
        <p:spPr>
          <a:xfrm>
            <a:off x="4146055" y="6033815"/>
            <a:ext cx="2133600" cy="369332"/>
          </a:xfrm>
          <a:prstGeom prst="rect">
            <a:avLst/>
          </a:prstGeom>
          <a:noFill/>
        </p:spPr>
        <p:txBody>
          <a:bodyPr wrap="square" rtlCol="0">
            <a:spAutoFit/>
          </a:bodyPr>
          <a:lstStyle/>
          <a:p>
            <a:r>
              <a:rPr lang="de-DE" dirty="0"/>
              <a:t>Mannheim (1993)</a:t>
            </a:r>
          </a:p>
        </p:txBody>
      </p:sp>
      <p:pic>
        <p:nvPicPr>
          <p:cNvPr id="6" name="Grafik 5"/>
          <p:cNvPicPr>
            <a:picLocks noChangeAspect="1"/>
          </p:cNvPicPr>
          <p:nvPr/>
        </p:nvPicPr>
        <p:blipFill>
          <a:blip r:embed="rId3"/>
          <a:stretch>
            <a:fillRect/>
          </a:stretch>
        </p:blipFill>
        <p:spPr>
          <a:xfrm>
            <a:off x="6184147" y="1919424"/>
            <a:ext cx="5372100" cy="4400550"/>
          </a:xfrm>
          <a:prstGeom prst="rect">
            <a:avLst/>
          </a:prstGeom>
        </p:spPr>
      </p:pic>
      <p:sp>
        <p:nvSpPr>
          <p:cNvPr id="7" name="Bogen 6"/>
          <p:cNvSpPr/>
          <p:nvPr/>
        </p:nvSpPr>
        <p:spPr>
          <a:xfrm>
            <a:off x="4308529" y="2753532"/>
            <a:ext cx="1420678" cy="2097438"/>
          </a:xfrm>
          <a:prstGeom prst="arc">
            <a:avLst/>
          </a:prstGeom>
          <a:ln w="3492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8" name="Textfeld 7"/>
          <p:cNvSpPr txBox="1"/>
          <p:nvPr/>
        </p:nvSpPr>
        <p:spPr>
          <a:xfrm>
            <a:off x="5109275" y="3249476"/>
            <a:ext cx="583769" cy="369332"/>
          </a:xfrm>
          <a:prstGeom prst="rect">
            <a:avLst/>
          </a:prstGeom>
          <a:noFill/>
        </p:spPr>
        <p:txBody>
          <a:bodyPr wrap="square" rtlCol="0">
            <a:spAutoFit/>
          </a:bodyPr>
          <a:lstStyle/>
          <a:p>
            <a:r>
              <a:rPr lang="de-DE" b="1" dirty="0">
                <a:solidFill>
                  <a:srgbClr val="FF0000"/>
                </a:solidFill>
              </a:rPr>
              <a:t>EBL</a:t>
            </a:r>
          </a:p>
        </p:txBody>
      </p:sp>
      <p:sp>
        <p:nvSpPr>
          <p:cNvPr id="9" name="Textfeld 8"/>
          <p:cNvSpPr txBox="1"/>
          <p:nvPr/>
        </p:nvSpPr>
        <p:spPr>
          <a:xfrm>
            <a:off x="9551800" y="6033815"/>
            <a:ext cx="2004447" cy="369332"/>
          </a:xfrm>
          <a:prstGeom prst="rect">
            <a:avLst/>
          </a:prstGeom>
          <a:noFill/>
        </p:spPr>
        <p:txBody>
          <a:bodyPr wrap="square" rtlCol="0">
            <a:spAutoFit/>
          </a:bodyPr>
          <a:lstStyle/>
          <a:p>
            <a:r>
              <a:rPr lang="de-DE" dirty="0"/>
              <a:t>Boettcher (2009)</a:t>
            </a:r>
          </a:p>
        </p:txBody>
      </p:sp>
    </p:spTree>
    <p:extLst>
      <p:ext uri="{BB962C8B-B14F-4D97-AF65-F5344CB8AC3E}">
        <p14:creationId xmlns:p14="http://schemas.microsoft.com/office/powerpoint/2010/main" val="52294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Multi-</a:t>
            </a:r>
            <a:r>
              <a:rPr lang="de-DE" dirty="0" err="1"/>
              <a:t>messenger</a:t>
            </a:r>
            <a:r>
              <a:rPr lang="de-DE" dirty="0"/>
              <a:t> </a:t>
            </a:r>
            <a:r>
              <a:rPr lang="de-DE" dirty="0" err="1"/>
              <a:t>conjecture</a:t>
            </a:r>
            <a:r>
              <a:rPr lang="de-DE" dirty="0"/>
              <a:t> </a:t>
            </a:r>
            <a:r>
              <a:rPr lang="de-DE" dirty="0" err="1"/>
              <a:t>of</a:t>
            </a:r>
            <a:r>
              <a:rPr lang="de-DE" dirty="0"/>
              <a:t> 1995</a:t>
            </a:r>
          </a:p>
        </p:txBody>
      </p:sp>
      <p:sp>
        <p:nvSpPr>
          <p:cNvPr id="6" name="Inhaltsplatzhalter 2"/>
          <p:cNvSpPr>
            <a:spLocks noGrp="1"/>
          </p:cNvSpPr>
          <p:nvPr>
            <p:ph idx="1"/>
          </p:nvPr>
        </p:nvSpPr>
        <p:spPr>
          <a:xfrm>
            <a:off x="897776" y="2360814"/>
            <a:ext cx="4921134" cy="3865419"/>
          </a:xfrm>
        </p:spPr>
        <p:txBody>
          <a:bodyPr>
            <a:normAutofit/>
          </a:bodyPr>
          <a:lstStyle/>
          <a:p>
            <a:pPr marL="0" indent="0" algn="just">
              <a:buNone/>
            </a:pPr>
            <a:r>
              <a:rPr lang="de-DE" sz="2400" b="1" dirty="0">
                <a:solidFill>
                  <a:srgbClr val="FF0000"/>
                </a:solidFill>
              </a:rPr>
              <a:t>KM, Astropart.Phys.3, 295 (1995):</a:t>
            </a:r>
          </a:p>
          <a:p>
            <a:pPr marL="0" indent="0" algn="just">
              <a:buNone/>
            </a:pPr>
            <a:r>
              <a:rPr lang="de-DE" sz="2400" b="1" i="1" dirty="0">
                <a:solidFill>
                  <a:schemeClr val="tx1">
                    <a:lumMod val="85000"/>
                    <a:lumOff val="15000"/>
                  </a:schemeClr>
                </a:solidFill>
              </a:rPr>
              <a:t>„</a:t>
            </a:r>
            <a:r>
              <a:rPr lang="en-US" sz="2400" b="1" i="1" dirty="0">
                <a:solidFill>
                  <a:schemeClr val="tx1">
                    <a:lumMod val="85000"/>
                    <a:lumOff val="15000"/>
                  </a:schemeClr>
                </a:solidFill>
              </a:rPr>
              <a:t>A striking similarity exists between the energy fluxes of </a:t>
            </a:r>
            <a:r>
              <a:rPr lang="en-US" sz="2400" b="1" i="1" dirty="0">
                <a:solidFill>
                  <a:srgbClr val="FF0000"/>
                </a:solidFill>
              </a:rPr>
              <a:t>diffuse y-rays </a:t>
            </a:r>
            <a:r>
              <a:rPr lang="en-US" sz="2400" b="1" i="1" dirty="0">
                <a:solidFill>
                  <a:schemeClr val="tx1">
                    <a:lumMod val="85000"/>
                    <a:lumOff val="15000"/>
                  </a:schemeClr>
                </a:solidFill>
              </a:rPr>
              <a:t>above 100 MeV and </a:t>
            </a:r>
            <a:r>
              <a:rPr lang="en-US" sz="2400" b="1" i="1" dirty="0">
                <a:solidFill>
                  <a:srgbClr val="FF0000"/>
                </a:solidFill>
              </a:rPr>
              <a:t>cosmic ray protons</a:t>
            </a:r>
            <a:r>
              <a:rPr lang="en-US" sz="2400" b="1" i="1" dirty="0">
                <a:solidFill>
                  <a:schemeClr val="tx1">
                    <a:lumMod val="85000"/>
                    <a:lumOff val="15000"/>
                  </a:schemeClr>
                </a:solidFill>
              </a:rPr>
              <a:t> above the ankle … The corresponding prediction </a:t>
            </a:r>
            <a:r>
              <a:rPr lang="en-US" sz="2400" b="1" i="1" dirty="0"/>
              <a:t>(assuming photo-pion decay in extragalactic jets)</a:t>
            </a:r>
            <a:r>
              <a:rPr lang="en-US" sz="2400" b="1" i="1" dirty="0">
                <a:solidFill>
                  <a:schemeClr val="tx1">
                    <a:lumMod val="85000"/>
                    <a:lumOff val="15000"/>
                  </a:schemeClr>
                </a:solidFill>
              </a:rPr>
              <a:t> of a </a:t>
            </a:r>
            <a:r>
              <a:rPr lang="en-US" sz="2400" b="1" i="1" dirty="0">
                <a:solidFill>
                  <a:srgbClr val="FF0000"/>
                </a:solidFill>
              </a:rPr>
              <a:t>neutrino</a:t>
            </a:r>
            <a:r>
              <a:rPr lang="en-US" sz="2400" b="1" i="1" dirty="0">
                <a:solidFill>
                  <a:schemeClr val="tx1">
                    <a:lumMod val="85000"/>
                    <a:lumOff val="15000"/>
                  </a:schemeClr>
                </a:solidFill>
              </a:rPr>
              <a:t> flux therefore rests on a firm basis. “</a:t>
            </a:r>
            <a:endParaRPr lang="de-DE" sz="2400" b="1" i="1" dirty="0">
              <a:solidFill>
                <a:schemeClr val="tx1">
                  <a:lumMod val="85000"/>
                  <a:lumOff val="15000"/>
                </a:schemeClr>
              </a:solidFill>
            </a:endParaRPr>
          </a:p>
        </p:txBody>
      </p:sp>
      <p:pic>
        <p:nvPicPr>
          <p:cNvPr id="3" name="Grafik 2">
            <a:extLst>
              <a:ext uri="{FF2B5EF4-FFF2-40B4-BE49-F238E27FC236}">
                <a16:creationId xmlns:a16="http://schemas.microsoft.com/office/drawing/2014/main" id="{F82A06A1-A1AE-4710-9806-681E9ADF8944}"/>
              </a:ext>
            </a:extLst>
          </p:cNvPr>
          <p:cNvPicPr>
            <a:picLocks noChangeAspect="1"/>
          </p:cNvPicPr>
          <p:nvPr/>
        </p:nvPicPr>
        <p:blipFill>
          <a:blip r:embed="rId2"/>
          <a:stretch>
            <a:fillRect/>
          </a:stretch>
        </p:blipFill>
        <p:spPr>
          <a:xfrm>
            <a:off x="5754385" y="2057400"/>
            <a:ext cx="5977481" cy="4110644"/>
          </a:xfrm>
          <a:prstGeom prst="rect">
            <a:avLst/>
          </a:prstGeom>
        </p:spPr>
      </p:pic>
      <p:sp>
        <p:nvSpPr>
          <p:cNvPr id="4" name="Textfeld 3">
            <a:extLst>
              <a:ext uri="{FF2B5EF4-FFF2-40B4-BE49-F238E27FC236}">
                <a16:creationId xmlns:a16="http://schemas.microsoft.com/office/drawing/2014/main" id="{9B155314-9396-421C-B177-51C1A562E5B0}"/>
              </a:ext>
            </a:extLst>
          </p:cNvPr>
          <p:cNvSpPr txBox="1"/>
          <p:nvPr/>
        </p:nvSpPr>
        <p:spPr>
          <a:xfrm>
            <a:off x="7265324" y="5104015"/>
            <a:ext cx="2086494" cy="369332"/>
          </a:xfrm>
          <a:prstGeom prst="rect">
            <a:avLst/>
          </a:prstGeom>
          <a:noFill/>
        </p:spPr>
        <p:txBody>
          <a:bodyPr wrap="square" rtlCol="0">
            <a:spAutoFit/>
          </a:bodyPr>
          <a:lstStyle/>
          <a:p>
            <a:r>
              <a:rPr lang="de-DE" dirty="0"/>
              <a:t>Kowalski 2016</a:t>
            </a:r>
          </a:p>
        </p:txBody>
      </p:sp>
    </p:spTree>
    <p:extLst>
      <p:ext uri="{BB962C8B-B14F-4D97-AF65-F5344CB8AC3E}">
        <p14:creationId xmlns:p14="http://schemas.microsoft.com/office/powerpoint/2010/main" val="4095094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958272" y="245595"/>
            <a:ext cx="9804401" cy="6283681"/>
          </a:xfrm>
          <a:prstGeom prst="rect">
            <a:avLst/>
          </a:prstGeom>
        </p:spPr>
      </p:pic>
      <p:sp>
        <p:nvSpPr>
          <p:cNvPr id="3" name="Textfeld 2"/>
          <p:cNvSpPr txBox="1"/>
          <p:nvPr/>
        </p:nvSpPr>
        <p:spPr>
          <a:xfrm>
            <a:off x="3387437" y="4886732"/>
            <a:ext cx="7928264" cy="584775"/>
          </a:xfrm>
          <a:prstGeom prst="rect">
            <a:avLst/>
          </a:prstGeom>
          <a:noFill/>
        </p:spPr>
        <p:txBody>
          <a:bodyPr wrap="square" rtlCol="0">
            <a:spAutoFit/>
          </a:bodyPr>
          <a:lstStyle/>
          <a:p>
            <a:r>
              <a:rPr lang="de-DE" sz="3200" b="1" dirty="0">
                <a:solidFill>
                  <a:srgbClr val="FF0000"/>
                </a:solidFill>
              </a:rPr>
              <a:t>KM, Astropart. Phys. 1995</a:t>
            </a:r>
          </a:p>
        </p:txBody>
      </p:sp>
      <p:pic>
        <p:nvPicPr>
          <p:cNvPr id="1026" name="Picture 2" descr="https://s3-eu5.ixquick.com/cgi-bin/serveimage?url=http://pic13.nipic.com/20110426/1369025_161601511000_2.jpg&amp;sp=1f38492d69116eda6ba59758d522ade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9320" y="734289"/>
            <a:ext cx="3018561" cy="344978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Gerader Verbinder 4"/>
          <p:cNvCxnSpPr/>
          <p:nvPr/>
        </p:nvCxnSpPr>
        <p:spPr>
          <a:xfrm flipH="1" flipV="1">
            <a:off x="5361709" y="3920837"/>
            <a:ext cx="1274618" cy="429490"/>
          </a:xfrm>
          <a:prstGeom prst="line">
            <a:avLst/>
          </a:prstGeom>
          <a:ln w="14922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311236" y="3061854"/>
            <a:ext cx="6622473" cy="523220"/>
          </a:xfrm>
          <a:prstGeom prst="rect">
            <a:avLst/>
          </a:prstGeom>
          <a:solidFill>
            <a:schemeClr val="bg1"/>
          </a:solidFill>
        </p:spPr>
        <p:txBody>
          <a:bodyPr wrap="square" rtlCol="0">
            <a:spAutoFit/>
          </a:bodyPr>
          <a:lstStyle/>
          <a:p>
            <a:r>
              <a:rPr lang="de-DE" sz="2800" b="1" dirty="0">
                <a:solidFill>
                  <a:srgbClr val="FF0000"/>
                </a:solidFill>
              </a:rPr>
              <a:t>ICECUBE „</a:t>
            </a:r>
            <a:r>
              <a:rPr lang="de-DE" sz="2800" b="1" dirty="0" err="1">
                <a:solidFill>
                  <a:srgbClr val="FF0000"/>
                </a:solidFill>
              </a:rPr>
              <a:t>Physics</a:t>
            </a:r>
            <a:r>
              <a:rPr lang="de-DE" sz="2800" b="1" dirty="0">
                <a:solidFill>
                  <a:srgbClr val="FF0000"/>
                </a:solidFill>
              </a:rPr>
              <a:t> </a:t>
            </a:r>
            <a:r>
              <a:rPr lang="de-DE" sz="2800" b="1" dirty="0" err="1">
                <a:solidFill>
                  <a:srgbClr val="FF0000"/>
                </a:solidFill>
              </a:rPr>
              <a:t>Breakthrough</a:t>
            </a:r>
            <a:r>
              <a:rPr lang="de-DE" sz="2800" b="1" dirty="0">
                <a:solidFill>
                  <a:srgbClr val="FF0000"/>
                </a:solidFill>
              </a:rPr>
              <a:t> 2013“ </a:t>
            </a:r>
          </a:p>
        </p:txBody>
      </p:sp>
      <p:sp>
        <p:nvSpPr>
          <p:cNvPr id="4" name="Pfeil: nach oben 3">
            <a:extLst>
              <a:ext uri="{FF2B5EF4-FFF2-40B4-BE49-F238E27FC236}">
                <a16:creationId xmlns:a16="http://schemas.microsoft.com/office/drawing/2014/main" id="{D55E3A75-3A0B-4B89-AE9A-36653C8E6F42}"/>
              </a:ext>
            </a:extLst>
          </p:cNvPr>
          <p:cNvSpPr/>
          <p:nvPr/>
        </p:nvSpPr>
        <p:spPr>
          <a:xfrm rot="11344719" flipH="1">
            <a:off x="6021491" y="3575062"/>
            <a:ext cx="325383" cy="476016"/>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60273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591946" y="3476786"/>
            <a:ext cx="4520340" cy="2857234"/>
          </a:xfrm>
          <a:prstGeom prst="rect">
            <a:avLst/>
          </a:prstGeom>
        </p:spPr>
      </p:pic>
      <p:pic>
        <p:nvPicPr>
          <p:cNvPr id="3" name="Picture 5"/>
          <p:cNvPicPr>
            <a:picLocks noChangeAspect="1"/>
          </p:cNvPicPr>
          <p:nvPr/>
        </p:nvPicPr>
        <p:blipFill>
          <a:blip r:embed="rId3"/>
          <a:stretch>
            <a:fillRect/>
          </a:stretch>
        </p:blipFill>
        <p:spPr>
          <a:xfrm>
            <a:off x="945397" y="3342466"/>
            <a:ext cx="5071852" cy="2920157"/>
          </a:xfrm>
          <a:prstGeom prst="rect">
            <a:avLst/>
          </a:prstGeom>
        </p:spPr>
      </p:pic>
      <p:sp>
        <p:nvSpPr>
          <p:cNvPr id="4" name="Textfeld 3"/>
          <p:cNvSpPr txBox="1"/>
          <p:nvPr/>
        </p:nvSpPr>
        <p:spPr>
          <a:xfrm>
            <a:off x="573742" y="397790"/>
            <a:ext cx="11241740" cy="2616101"/>
          </a:xfrm>
          <a:prstGeom prst="rect">
            <a:avLst/>
          </a:prstGeom>
          <a:noFill/>
        </p:spPr>
        <p:txBody>
          <a:bodyPr wrap="square" rtlCol="0">
            <a:spAutoFit/>
          </a:bodyPr>
          <a:lstStyle/>
          <a:p>
            <a:r>
              <a:rPr lang="de-DE" sz="3200" b="1" dirty="0">
                <a:solidFill>
                  <a:schemeClr val="tx2">
                    <a:lumMod val="60000"/>
                    <a:lumOff val="40000"/>
                  </a:schemeClr>
                </a:solidFill>
              </a:rPr>
              <a:t>PKS B1424-418 Gamma </a:t>
            </a:r>
            <a:r>
              <a:rPr lang="de-DE" sz="3200" b="1" dirty="0" err="1">
                <a:solidFill>
                  <a:schemeClr val="tx2">
                    <a:lumMod val="60000"/>
                    <a:lumOff val="40000"/>
                  </a:schemeClr>
                </a:solidFill>
              </a:rPr>
              <a:t>outburst</a:t>
            </a:r>
            <a:r>
              <a:rPr lang="de-DE" sz="3200" b="1" dirty="0">
                <a:solidFill>
                  <a:schemeClr val="tx2">
                    <a:lumMod val="60000"/>
                    <a:lumOff val="40000"/>
                  </a:schemeClr>
                </a:solidFill>
              </a:rPr>
              <a:t> </a:t>
            </a:r>
            <a:r>
              <a:rPr lang="de-DE" sz="3200" b="1" dirty="0" err="1">
                <a:solidFill>
                  <a:schemeClr val="tx2">
                    <a:lumMod val="60000"/>
                    <a:lumOff val="40000"/>
                  </a:schemeClr>
                </a:solidFill>
              </a:rPr>
              <a:t>detected</a:t>
            </a:r>
            <a:r>
              <a:rPr lang="de-DE" sz="3200" b="1" dirty="0">
                <a:solidFill>
                  <a:schemeClr val="tx2">
                    <a:lumMod val="60000"/>
                    <a:lumOff val="40000"/>
                  </a:schemeClr>
                </a:solidFill>
              </a:rPr>
              <a:t> </a:t>
            </a:r>
            <a:r>
              <a:rPr lang="de-DE" sz="3200" b="1" dirty="0" err="1">
                <a:solidFill>
                  <a:schemeClr val="tx2">
                    <a:lumMod val="60000"/>
                    <a:lumOff val="40000"/>
                  </a:schemeClr>
                </a:solidFill>
              </a:rPr>
              <a:t>by</a:t>
            </a:r>
            <a:r>
              <a:rPr lang="de-DE" sz="3200" b="1" dirty="0">
                <a:solidFill>
                  <a:schemeClr val="tx2">
                    <a:lumMod val="60000"/>
                    <a:lumOff val="40000"/>
                  </a:schemeClr>
                </a:solidFill>
              </a:rPr>
              <a:t> Fermi-LAT:</a:t>
            </a:r>
          </a:p>
          <a:p>
            <a:r>
              <a:rPr lang="de-DE" sz="3200" b="1" dirty="0" err="1">
                <a:solidFill>
                  <a:schemeClr val="tx2">
                    <a:lumMod val="60000"/>
                    <a:lumOff val="40000"/>
                  </a:schemeClr>
                </a:solidFill>
              </a:rPr>
              <a:t>Fluence</a:t>
            </a:r>
            <a:r>
              <a:rPr lang="de-DE" sz="3200" b="1" dirty="0">
                <a:solidFill>
                  <a:schemeClr val="tx2">
                    <a:lumMod val="60000"/>
                    <a:lumOff val="40000"/>
                  </a:schemeClr>
                </a:solidFill>
              </a:rPr>
              <a:t> </a:t>
            </a:r>
            <a:r>
              <a:rPr lang="de-DE" sz="3200" b="1" dirty="0" err="1">
                <a:solidFill>
                  <a:schemeClr val="tx2">
                    <a:lumMod val="60000"/>
                    <a:lumOff val="40000"/>
                  </a:schemeClr>
                </a:solidFill>
              </a:rPr>
              <a:t>sufficient</a:t>
            </a:r>
            <a:r>
              <a:rPr lang="de-DE" sz="3200" b="1" dirty="0">
                <a:solidFill>
                  <a:schemeClr val="tx2">
                    <a:lumMod val="60000"/>
                    <a:lumOff val="40000"/>
                  </a:schemeClr>
                </a:solidFill>
              </a:rPr>
              <a:t> </a:t>
            </a:r>
            <a:r>
              <a:rPr lang="de-DE" sz="3200" b="1" dirty="0" err="1">
                <a:solidFill>
                  <a:schemeClr val="tx2">
                    <a:lumMod val="60000"/>
                    <a:lumOff val="40000"/>
                  </a:schemeClr>
                </a:solidFill>
              </a:rPr>
              <a:t>for</a:t>
            </a:r>
            <a:r>
              <a:rPr lang="de-DE" sz="3200" b="1" dirty="0">
                <a:solidFill>
                  <a:schemeClr val="tx2">
                    <a:lumMod val="60000"/>
                    <a:lumOff val="40000"/>
                  </a:schemeClr>
                </a:solidFill>
              </a:rPr>
              <a:t> a </a:t>
            </a:r>
            <a:r>
              <a:rPr lang="de-DE" sz="3200" b="1" dirty="0" err="1">
                <a:solidFill>
                  <a:schemeClr val="tx2">
                    <a:lumMod val="60000"/>
                    <a:lumOff val="40000"/>
                  </a:schemeClr>
                </a:solidFill>
              </a:rPr>
              <a:t>PeV</a:t>
            </a:r>
            <a:r>
              <a:rPr lang="de-DE" sz="3200" b="1" dirty="0">
                <a:solidFill>
                  <a:schemeClr val="tx2">
                    <a:lumMod val="60000"/>
                    <a:lumOff val="40000"/>
                  </a:schemeClr>
                </a:solidFill>
              </a:rPr>
              <a:t> </a:t>
            </a:r>
            <a:r>
              <a:rPr lang="de-DE" sz="3200" b="1" dirty="0" err="1">
                <a:solidFill>
                  <a:schemeClr val="tx2">
                    <a:lumMod val="60000"/>
                    <a:lumOff val="40000"/>
                  </a:schemeClr>
                </a:solidFill>
              </a:rPr>
              <a:t>neutrino</a:t>
            </a:r>
            <a:r>
              <a:rPr lang="de-DE" sz="3200" b="1" dirty="0">
                <a:solidFill>
                  <a:schemeClr val="tx2">
                    <a:lumMod val="60000"/>
                    <a:lumOff val="40000"/>
                  </a:schemeClr>
                </a:solidFill>
              </a:rPr>
              <a:t> </a:t>
            </a:r>
            <a:r>
              <a:rPr lang="de-DE" sz="3200" b="1" dirty="0" err="1">
                <a:solidFill>
                  <a:schemeClr val="tx2">
                    <a:lumMod val="60000"/>
                    <a:lumOff val="40000"/>
                  </a:schemeClr>
                </a:solidFill>
              </a:rPr>
              <a:t>event</a:t>
            </a:r>
            <a:r>
              <a:rPr lang="de-DE" sz="3200" b="1" dirty="0">
                <a:solidFill>
                  <a:schemeClr val="tx2">
                    <a:lumMod val="60000"/>
                    <a:lumOff val="40000"/>
                  </a:schemeClr>
                </a:solidFill>
              </a:rPr>
              <a:t> </a:t>
            </a:r>
            <a:r>
              <a:rPr lang="de-DE" sz="3200" b="1" dirty="0" err="1">
                <a:solidFill>
                  <a:schemeClr val="tx2">
                    <a:lumMod val="60000"/>
                    <a:lumOff val="40000"/>
                  </a:schemeClr>
                </a:solidFill>
              </a:rPr>
              <a:t>during</a:t>
            </a:r>
            <a:r>
              <a:rPr lang="de-DE" sz="3200" b="1" dirty="0">
                <a:solidFill>
                  <a:schemeClr val="tx2">
                    <a:lumMod val="60000"/>
                    <a:lumOff val="40000"/>
                  </a:schemeClr>
                </a:solidFill>
              </a:rPr>
              <a:t> </a:t>
            </a:r>
            <a:r>
              <a:rPr lang="de-DE" sz="3200" b="1" dirty="0" err="1">
                <a:solidFill>
                  <a:schemeClr val="tx2">
                    <a:lumMod val="60000"/>
                    <a:lumOff val="40000"/>
                  </a:schemeClr>
                </a:solidFill>
              </a:rPr>
              <a:t>IceCube</a:t>
            </a:r>
            <a:r>
              <a:rPr lang="de-DE" sz="3200" b="1" dirty="0">
                <a:solidFill>
                  <a:schemeClr val="tx2">
                    <a:lumMod val="60000"/>
                    <a:lumOff val="40000"/>
                  </a:schemeClr>
                </a:solidFill>
              </a:rPr>
              <a:t> </a:t>
            </a:r>
            <a:r>
              <a:rPr lang="de-DE" sz="3200" b="1" dirty="0" err="1">
                <a:solidFill>
                  <a:schemeClr val="tx2">
                    <a:lumMod val="60000"/>
                    <a:lumOff val="40000"/>
                  </a:schemeClr>
                </a:solidFill>
              </a:rPr>
              <a:t>measurements</a:t>
            </a:r>
            <a:r>
              <a:rPr lang="de-DE" sz="3200" b="1" dirty="0">
                <a:solidFill>
                  <a:schemeClr val="tx2">
                    <a:lumMod val="60000"/>
                    <a:lumOff val="40000"/>
                  </a:schemeClr>
                </a:solidFill>
              </a:rPr>
              <a:t>                          </a:t>
            </a:r>
            <a:r>
              <a:rPr lang="de-DE" sz="2000" dirty="0" err="1">
                <a:solidFill>
                  <a:schemeClr val="tx2">
                    <a:lumMod val="60000"/>
                    <a:lumOff val="40000"/>
                  </a:schemeClr>
                </a:solidFill>
              </a:rPr>
              <a:t>Kadler</a:t>
            </a:r>
            <a:r>
              <a:rPr lang="de-DE" sz="2000" dirty="0">
                <a:solidFill>
                  <a:schemeClr val="tx2">
                    <a:lumMod val="60000"/>
                    <a:lumOff val="40000"/>
                  </a:schemeClr>
                </a:solidFill>
              </a:rPr>
              <a:t> et al. (&amp; KM), Nature Phys. (2016)</a:t>
            </a:r>
          </a:p>
          <a:p>
            <a:endParaRPr lang="de-DE" sz="2000" dirty="0">
              <a:solidFill>
                <a:schemeClr val="tx2">
                  <a:lumMod val="60000"/>
                  <a:lumOff val="40000"/>
                </a:schemeClr>
              </a:solidFill>
            </a:endParaRPr>
          </a:p>
          <a:p>
            <a:r>
              <a:rPr lang="de-DE" sz="2400" b="1" dirty="0">
                <a:solidFill>
                  <a:schemeClr val="tx1">
                    <a:lumMod val="85000"/>
                    <a:lumOff val="15000"/>
                  </a:schemeClr>
                </a:solidFill>
              </a:rPr>
              <a:t> 5% </a:t>
            </a:r>
            <a:r>
              <a:rPr lang="de-DE" sz="2400" b="1" dirty="0" err="1">
                <a:solidFill>
                  <a:schemeClr val="tx1">
                    <a:lumMod val="85000"/>
                    <a:lumOff val="15000"/>
                  </a:schemeClr>
                </a:solidFill>
              </a:rPr>
              <a:t>chance</a:t>
            </a:r>
            <a:r>
              <a:rPr lang="de-DE" sz="2400" b="1" dirty="0">
                <a:solidFill>
                  <a:schemeClr val="tx1">
                    <a:lumMod val="85000"/>
                    <a:lumOff val="15000"/>
                  </a:schemeClr>
                </a:solidFill>
              </a:rPr>
              <a:t> </a:t>
            </a:r>
            <a:r>
              <a:rPr lang="de-DE" sz="2400" b="1" dirty="0" err="1">
                <a:solidFill>
                  <a:schemeClr val="tx1">
                    <a:lumMod val="85000"/>
                    <a:lumOff val="15000"/>
                  </a:schemeClr>
                </a:solidFill>
              </a:rPr>
              <a:t>probability</a:t>
            </a:r>
            <a:r>
              <a:rPr lang="de-DE" sz="2400" b="1" dirty="0">
                <a:solidFill>
                  <a:schemeClr val="tx1">
                    <a:lumMod val="85000"/>
                    <a:lumOff val="15000"/>
                  </a:schemeClr>
                </a:solidFill>
              </a:rPr>
              <a:t> </a:t>
            </a:r>
            <a:r>
              <a:rPr lang="de-DE" sz="2400" b="1" dirty="0" err="1">
                <a:solidFill>
                  <a:schemeClr val="tx1">
                    <a:lumMod val="85000"/>
                    <a:lumOff val="15000"/>
                  </a:schemeClr>
                </a:solidFill>
              </a:rPr>
              <a:t>for</a:t>
            </a:r>
            <a:r>
              <a:rPr lang="de-DE" sz="2400" b="1" dirty="0">
                <a:solidFill>
                  <a:schemeClr val="tx1">
                    <a:lumMod val="85000"/>
                    <a:lumOff val="15000"/>
                  </a:schemeClr>
                </a:solidFill>
              </a:rPr>
              <a:t> </a:t>
            </a:r>
            <a:r>
              <a:rPr lang="de-DE" sz="2400" b="1" dirty="0" err="1">
                <a:solidFill>
                  <a:schemeClr val="tx1">
                    <a:lumMod val="85000"/>
                    <a:lumOff val="15000"/>
                  </a:schemeClr>
                </a:solidFill>
              </a:rPr>
              <a:t>association</a:t>
            </a:r>
            <a:r>
              <a:rPr lang="de-DE" sz="2400" b="1" dirty="0">
                <a:solidFill>
                  <a:schemeClr val="tx1">
                    <a:lumMod val="85000"/>
                    <a:lumOff val="15000"/>
                  </a:schemeClr>
                </a:solidFill>
              </a:rPr>
              <a:t> </a:t>
            </a:r>
            <a:r>
              <a:rPr lang="de-DE" sz="2400" b="1" dirty="0" err="1">
                <a:solidFill>
                  <a:schemeClr val="tx1">
                    <a:lumMod val="85000"/>
                    <a:lumOff val="15000"/>
                  </a:schemeClr>
                </a:solidFill>
              </a:rPr>
              <a:t>between</a:t>
            </a:r>
            <a:r>
              <a:rPr lang="de-DE" sz="2400" b="1" dirty="0">
                <a:solidFill>
                  <a:schemeClr val="tx1">
                    <a:lumMod val="85000"/>
                    <a:lumOff val="15000"/>
                  </a:schemeClr>
                </a:solidFill>
              </a:rPr>
              <a:t> </a:t>
            </a:r>
            <a:r>
              <a:rPr lang="de-DE" sz="2400" b="1" dirty="0" err="1">
                <a:solidFill>
                  <a:schemeClr val="tx1">
                    <a:lumMod val="85000"/>
                    <a:lumOff val="15000"/>
                  </a:schemeClr>
                </a:solidFill>
              </a:rPr>
              <a:t>brightest</a:t>
            </a:r>
            <a:r>
              <a:rPr lang="de-DE" sz="2400" b="1" dirty="0">
                <a:solidFill>
                  <a:schemeClr val="tx1">
                    <a:lumMod val="85000"/>
                    <a:lumOff val="15000"/>
                  </a:schemeClr>
                </a:solidFill>
              </a:rPr>
              <a:t> Fermi </a:t>
            </a:r>
            <a:r>
              <a:rPr lang="de-DE" sz="2400" b="1" dirty="0" err="1">
                <a:solidFill>
                  <a:schemeClr val="tx1">
                    <a:lumMod val="85000"/>
                    <a:lumOff val="15000"/>
                  </a:schemeClr>
                </a:solidFill>
              </a:rPr>
              <a:t>blazar</a:t>
            </a:r>
            <a:r>
              <a:rPr lang="de-DE" sz="2400" b="1" dirty="0">
                <a:solidFill>
                  <a:schemeClr val="tx1">
                    <a:lumMod val="85000"/>
                    <a:lumOff val="15000"/>
                  </a:schemeClr>
                </a:solidFill>
              </a:rPr>
              <a:t> </a:t>
            </a:r>
            <a:r>
              <a:rPr lang="de-DE" sz="2400" b="1" dirty="0" err="1">
                <a:solidFill>
                  <a:schemeClr val="tx1">
                    <a:lumMod val="85000"/>
                    <a:lumOff val="15000"/>
                  </a:schemeClr>
                </a:solidFill>
              </a:rPr>
              <a:t>outburst</a:t>
            </a:r>
            <a:r>
              <a:rPr lang="de-DE" sz="2400" b="1" dirty="0">
                <a:solidFill>
                  <a:schemeClr val="tx1">
                    <a:lumMod val="85000"/>
                    <a:lumOff val="15000"/>
                  </a:schemeClr>
                </a:solidFill>
              </a:rPr>
              <a:t> at </a:t>
            </a:r>
            <a:r>
              <a:rPr lang="de-DE" sz="2400" b="1" dirty="0" err="1">
                <a:solidFill>
                  <a:schemeClr val="tx1">
                    <a:lumMod val="85000"/>
                    <a:lumOff val="15000"/>
                  </a:schemeClr>
                </a:solidFill>
              </a:rPr>
              <a:t>the</a:t>
            </a:r>
            <a:r>
              <a:rPr lang="de-DE" sz="2400" b="1" dirty="0">
                <a:solidFill>
                  <a:schemeClr val="tx1">
                    <a:lumMod val="85000"/>
                    <a:lumOff val="15000"/>
                  </a:schemeClr>
                </a:solidFill>
              </a:rPr>
              <a:t> </a:t>
            </a:r>
            <a:r>
              <a:rPr lang="de-DE" sz="2400" b="1" dirty="0" err="1">
                <a:solidFill>
                  <a:schemeClr val="tx1">
                    <a:lumMod val="85000"/>
                    <a:lumOff val="15000"/>
                  </a:schemeClr>
                </a:solidFill>
              </a:rPr>
              <a:t>position</a:t>
            </a:r>
            <a:r>
              <a:rPr lang="de-DE" sz="2400" b="1" dirty="0">
                <a:solidFill>
                  <a:schemeClr val="tx1">
                    <a:lumMod val="85000"/>
                    <a:lumOff val="15000"/>
                  </a:schemeClr>
                </a:solidFill>
              </a:rPr>
              <a:t> </a:t>
            </a:r>
            <a:r>
              <a:rPr lang="de-DE" sz="2400" b="1" dirty="0" err="1">
                <a:solidFill>
                  <a:schemeClr val="tx1">
                    <a:lumMod val="85000"/>
                    <a:lumOff val="15000"/>
                  </a:schemeClr>
                </a:solidFill>
              </a:rPr>
              <a:t>of</a:t>
            </a:r>
            <a:r>
              <a:rPr lang="de-DE" sz="2400" b="1" dirty="0">
                <a:solidFill>
                  <a:schemeClr val="tx1">
                    <a:lumMod val="85000"/>
                    <a:lumOff val="15000"/>
                  </a:schemeClr>
                </a:solidFill>
              </a:rPr>
              <a:t> </a:t>
            </a:r>
            <a:r>
              <a:rPr lang="de-DE" sz="2400" b="1" dirty="0" err="1">
                <a:solidFill>
                  <a:schemeClr val="tx1">
                    <a:lumMod val="85000"/>
                    <a:lumOff val="15000"/>
                  </a:schemeClr>
                </a:solidFill>
              </a:rPr>
              <a:t>the</a:t>
            </a:r>
            <a:r>
              <a:rPr lang="de-DE" sz="2400" b="1" dirty="0">
                <a:solidFill>
                  <a:schemeClr val="tx1">
                    <a:lumMod val="85000"/>
                    <a:lumOff val="15000"/>
                  </a:schemeClr>
                </a:solidFill>
              </a:rPr>
              <a:t> </a:t>
            </a:r>
            <a:r>
              <a:rPr lang="de-DE" sz="2400" b="1" dirty="0" err="1">
                <a:solidFill>
                  <a:schemeClr val="tx1">
                    <a:lumMod val="85000"/>
                    <a:lumOff val="15000"/>
                  </a:schemeClr>
                </a:solidFill>
              </a:rPr>
              <a:t>most</a:t>
            </a:r>
            <a:r>
              <a:rPr lang="de-DE" sz="2400" b="1" dirty="0">
                <a:solidFill>
                  <a:schemeClr val="tx1">
                    <a:lumMod val="85000"/>
                    <a:lumOff val="15000"/>
                  </a:schemeClr>
                </a:solidFill>
              </a:rPr>
              <a:t> </a:t>
            </a:r>
            <a:r>
              <a:rPr lang="de-DE" sz="2400" b="1" dirty="0" err="1">
                <a:solidFill>
                  <a:schemeClr val="tx1">
                    <a:lumMod val="85000"/>
                    <a:lumOff val="15000"/>
                  </a:schemeClr>
                </a:solidFill>
              </a:rPr>
              <a:t>energetic</a:t>
            </a:r>
            <a:r>
              <a:rPr lang="de-DE" sz="2400" b="1" dirty="0">
                <a:solidFill>
                  <a:schemeClr val="tx1">
                    <a:lumMod val="85000"/>
                    <a:lumOff val="15000"/>
                  </a:schemeClr>
                </a:solidFill>
              </a:rPr>
              <a:t> </a:t>
            </a:r>
            <a:r>
              <a:rPr lang="de-DE" sz="2400" b="1" dirty="0" err="1">
                <a:solidFill>
                  <a:schemeClr val="tx1">
                    <a:lumMod val="85000"/>
                    <a:lumOff val="15000"/>
                  </a:schemeClr>
                </a:solidFill>
              </a:rPr>
              <a:t>IceCube</a:t>
            </a:r>
            <a:r>
              <a:rPr lang="de-DE" sz="2400" b="1" dirty="0">
                <a:solidFill>
                  <a:schemeClr val="tx1">
                    <a:lumMod val="85000"/>
                    <a:lumOff val="15000"/>
                  </a:schemeClr>
                </a:solidFill>
              </a:rPr>
              <a:t> </a:t>
            </a:r>
            <a:r>
              <a:rPr lang="de-DE" sz="2400" b="1" dirty="0" err="1">
                <a:solidFill>
                  <a:schemeClr val="tx1">
                    <a:lumMod val="85000"/>
                    <a:lumOff val="15000"/>
                  </a:schemeClr>
                </a:solidFill>
              </a:rPr>
              <a:t>neutrino</a:t>
            </a:r>
            <a:r>
              <a:rPr lang="de-DE" sz="2400" b="1" dirty="0">
                <a:solidFill>
                  <a:schemeClr val="tx1">
                    <a:lumMod val="85000"/>
                    <a:lumOff val="15000"/>
                  </a:schemeClr>
                </a:solidFill>
              </a:rPr>
              <a:t> </a:t>
            </a:r>
            <a:r>
              <a:rPr lang="de-DE" sz="2400" b="1" dirty="0" err="1">
                <a:solidFill>
                  <a:schemeClr val="tx1">
                    <a:lumMod val="85000"/>
                    <a:lumOff val="15000"/>
                  </a:schemeClr>
                </a:solidFill>
              </a:rPr>
              <a:t>event</a:t>
            </a:r>
            <a:r>
              <a:rPr lang="de-DE" sz="2400" b="1" dirty="0">
                <a:solidFill>
                  <a:schemeClr val="tx1">
                    <a:lumMod val="85000"/>
                    <a:lumOff val="15000"/>
                  </a:schemeClr>
                </a:solidFill>
              </a:rPr>
              <a:t> </a:t>
            </a:r>
          </a:p>
        </p:txBody>
      </p:sp>
    </p:spTree>
    <p:extLst>
      <p:ext uri="{BB962C8B-B14F-4D97-AF65-F5344CB8AC3E}">
        <p14:creationId xmlns:p14="http://schemas.microsoft.com/office/powerpoint/2010/main" val="1249523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8064E00-3752-4B9F-946E-5A2ADAD7DAF6}"/>
              </a:ext>
            </a:extLst>
          </p:cNvPr>
          <p:cNvSpPr>
            <a:spLocks noChangeArrowheads="1"/>
          </p:cNvSpPr>
          <p:nvPr/>
        </p:nvSpPr>
        <p:spPr bwMode="auto">
          <a:xfrm>
            <a:off x="1174377" y="663442"/>
            <a:ext cx="9368118"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Arial" panose="020B0604020202020204" pitchFamily="34" charset="0"/>
              </a:rPr>
              <a:t>First-time </a:t>
            </a:r>
            <a:r>
              <a:rPr kumimoji="0" lang="de-DE" altLang="de-DE" sz="1600" b="1" i="0" u="none" strike="noStrike" cap="none" normalizeH="0" baseline="0" dirty="0" err="1">
                <a:ln>
                  <a:noFill/>
                </a:ln>
                <a:solidFill>
                  <a:schemeClr val="tx1"/>
                </a:solidFill>
                <a:effectLst/>
                <a:latin typeface="Arial" panose="020B0604020202020204" pitchFamily="34" charset="0"/>
              </a:rPr>
              <a:t>detection</a:t>
            </a:r>
            <a:r>
              <a:rPr kumimoji="0" lang="de-DE" altLang="de-DE" sz="1600" b="1" i="0" u="none" strike="noStrike" cap="none" normalizeH="0" baseline="0" dirty="0">
                <a:ln>
                  <a:noFill/>
                </a:ln>
                <a:solidFill>
                  <a:schemeClr val="tx1"/>
                </a:solidFill>
                <a:effectLst/>
                <a:latin typeface="Arial" panose="020B0604020202020204" pitchFamily="34" charset="0"/>
              </a:rPr>
              <a:t> </a:t>
            </a:r>
            <a:r>
              <a:rPr kumimoji="0" lang="de-DE" altLang="de-DE" sz="1600" b="1" i="0" u="none" strike="noStrike" cap="none" normalizeH="0" baseline="0" dirty="0" err="1">
                <a:ln>
                  <a:noFill/>
                </a:ln>
                <a:solidFill>
                  <a:schemeClr val="tx1"/>
                </a:solidFill>
                <a:effectLst/>
                <a:latin typeface="Arial" panose="020B0604020202020204" pitchFamily="34" charset="0"/>
              </a:rPr>
              <a:t>of</a:t>
            </a:r>
            <a:r>
              <a:rPr kumimoji="0" lang="de-DE" altLang="de-DE" sz="1600" b="1" i="0" u="none" strike="noStrike" cap="none" normalizeH="0" baseline="0" dirty="0">
                <a:ln>
                  <a:noFill/>
                </a:ln>
                <a:solidFill>
                  <a:schemeClr val="tx1"/>
                </a:solidFill>
                <a:effectLst/>
                <a:latin typeface="Arial" panose="020B0604020202020204" pitchFamily="34" charset="0"/>
              </a:rPr>
              <a:t> VHE </a:t>
            </a:r>
            <a:r>
              <a:rPr kumimoji="0" lang="de-DE" altLang="de-DE" sz="1600" b="1" i="0" u="none" strike="noStrike" cap="none" normalizeH="0" baseline="0" dirty="0" err="1">
                <a:ln>
                  <a:noFill/>
                </a:ln>
                <a:solidFill>
                  <a:schemeClr val="tx1"/>
                </a:solidFill>
                <a:effectLst/>
                <a:latin typeface="Arial" panose="020B0604020202020204" pitchFamily="34" charset="0"/>
              </a:rPr>
              <a:t>gamma</a:t>
            </a:r>
            <a:r>
              <a:rPr kumimoji="0" lang="de-DE" altLang="de-DE" sz="1600" b="1" i="0" u="none" strike="noStrike" cap="none" normalizeH="0" baseline="0" dirty="0">
                <a:ln>
                  <a:noFill/>
                </a:ln>
                <a:solidFill>
                  <a:schemeClr val="tx1"/>
                </a:solidFill>
                <a:effectLst/>
                <a:latin typeface="Arial" panose="020B0604020202020204" pitchFamily="34" charset="0"/>
              </a:rPr>
              <a:t> </a:t>
            </a:r>
            <a:r>
              <a:rPr kumimoji="0" lang="de-DE" altLang="de-DE" sz="1600" b="1" i="0" u="none" strike="noStrike" cap="none" normalizeH="0" baseline="0" dirty="0" err="1">
                <a:ln>
                  <a:noFill/>
                </a:ln>
                <a:solidFill>
                  <a:schemeClr val="tx1"/>
                </a:solidFill>
                <a:effectLst/>
                <a:latin typeface="Arial" panose="020B0604020202020204" pitchFamily="34" charset="0"/>
              </a:rPr>
              <a:t>rays</a:t>
            </a:r>
            <a:r>
              <a:rPr kumimoji="0" lang="de-DE" altLang="de-DE" sz="1600" b="1" i="0" u="none" strike="noStrike" cap="none" normalizeH="0" baseline="0" dirty="0">
                <a:ln>
                  <a:noFill/>
                </a:ln>
                <a:solidFill>
                  <a:schemeClr val="tx1"/>
                </a:solidFill>
                <a:effectLst/>
                <a:latin typeface="Arial" panose="020B0604020202020204" pitchFamily="34" charset="0"/>
              </a:rPr>
              <a:t> </a:t>
            </a:r>
            <a:r>
              <a:rPr kumimoji="0" lang="de-DE" altLang="de-DE" sz="1600" b="1" i="0" u="none" strike="noStrike" cap="none" normalizeH="0" baseline="0" dirty="0" err="1">
                <a:ln>
                  <a:noFill/>
                </a:ln>
                <a:solidFill>
                  <a:schemeClr val="tx1"/>
                </a:solidFill>
                <a:effectLst/>
                <a:latin typeface="Arial" panose="020B0604020202020204" pitchFamily="34" charset="0"/>
              </a:rPr>
              <a:t>by</a:t>
            </a:r>
            <a:r>
              <a:rPr kumimoji="0" lang="de-DE" altLang="de-DE" sz="1600" b="1" i="0" u="none" strike="noStrike" cap="none" normalizeH="0" baseline="0" dirty="0">
                <a:ln>
                  <a:noFill/>
                </a:ln>
                <a:solidFill>
                  <a:schemeClr val="tx1"/>
                </a:solidFill>
                <a:effectLst/>
                <a:latin typeface="Arial" panose="020B0604020202020204" pitchFamily="34" charset="0"/>
              </a:rPr>
              <a:t> MAGIC </a:t>
            </a:r>
            <a:r>
              <a:rPr kumimoji="0" lang="de-DE" altLang="de-DE" sz="1600" b="1" i="0" u="none" strike="noStrike" cap="none" normalizeH="0" baseline="0" dirty="0" err="1">
                <a:ln>
                  <a:noFill/>
                </a:ln>
                <a:solidFill>
                  <a:schemeClr val="tx1"/>
                </a:solidFill>
                <a:effectLst/>
                <a:latin typeface="Arial" panose="020B0604020202020204" pitchFamily="34" charset="0"/>
              </a:rPr>
              <a:t>from</a:t>
            </a:r>
            <a:r>
              <a:rPr kumimoji="0" lang="de-DE" altLang="de-DE" sz="1600" b="1" i="0" u="none" strike="noStrike" cap="none" normalizeH="0" baseline="0" dirty="0">
                <a:ln>
                  <a:noFill/>
                </a:ln>
                <a:solidFill>
                  <a:schemeClr val="tx1"/>
                </a:solidFill>
                <a:effectLst/>
                <a:latin typeface="Arial" panose="020B0604020202020204" pitchFamily="34" charset="0"/>
              </a:rPr>
              <a:t> a </a:t>
            </a:r>
            <a:r>
              <a:rPr kumimoji="0" lang="de-DE" altLang="de-DE" sz="1600" b="1" i="0" u="none" strike="noStrike" cap="none" normalizeH="0" baseline="0" dirty="0" err="1">
                <a:ln>
                  <a:noFill/>
                </a:ln>
                <a:solidFill>
                  <a:schemeClr val="tx1"/>
                </a:solidFill>
                <a:effectLst/>
                <a:latin typeface="Arial" panose="020B0604020202020204" pitchFamily="34" charset="0"/>
              </a:rPr>
              <a:t>direction</a:t>
            </a:r>
            <a:r>
              <a:rPr kumimoji="0" lang="de-DE" altLang="de-DE" sz="1600" b="1" i="0" u="none" strike="noStrike" cap="none" normalizeH="0" baseline="0" dirty="0">
                <a:ln>
                  <a:noFill/>
                </a:ln>
                <a:solidFill>
                  <a:schemeClr val="tx1"/>
                </a:solidFill>
                <a:effectLst/>
                <a:latin typeface="Arial" panose="020B0604020202020204" pitchFamily="34" charset="0"/>
              </a:rPr>
              <a:t> </a:t>
            </a:r>
            <a:r>
              <a:rPr kumimoji="0" lang="de-DE" altLang="de-DE" sz="1600" b="1" i="0" u="none" strike="noStrike" cap="none" normalizeH="0" baseline="0" dirty="0" err="1">
                <a:ln>
                  <a:noFill/>
                </a:ln>
                <a:solidFill>
                  <a:schemeClr val="tx1"/>
                </a:solidFill>
                <a:effectLst/>
                <a:latin typeface="Arial" panose="020B0604020202020204" pitchFamily="34" charset="0"/>
              </a:rPr>
              <a:t>consistent</a:t>
            </a:r>
            <a:r>
              <a:rPr kumimoji="0" lang="de-DE" altLang="de-DE" sz="1600" b="1" i="0" u="none" strike="noStrike" cap="none" normalizeH="0" baseline="0" dirty="0">
                <a:ln>
                  <a:noFill/>
                </a:ln>
                <a:solidFill>
                  <a:schemeClr val="tx1"/>
                </a:solidFill>
                <a:effectLst/>
                <a:latin typeface="Arial" panose="020B0604020202020204" pitchFamily="34" charset="0"/>
              </a:rPr>
              <a:t> </a:t>
            </a:r>
            <a:r>
              <a:rPr kumimoji="0" lang="de-DE" altLang="de-DE" sz="1600" b="1" i="0" u="none" strike="noStrike" cap="none" normalizeH="0" baseline="0" dirty="0" err="1">
                <a:ln>
                  <a:noFill/>
                </a:ln>
                <a:solidFill>
                  <a:schemeClr val="tx1"/>
                </a:solidFill>
                <a:effectLst/>
                <a:latin typeface="Arial" panose="020B0604020202020204" pitchFamily="34" charset="0"/>
              </a:rPr>
              <a:t>with</a:t>
            </a:r>
            <a:r>
              <a:rPr kumimoji="0" lang="de-DE" altLang="de-DE" sz="1600" b="1" i="0" u="none" strike="noStrike" cap="none" normalizeH="0" baseline="0" dirty="0">
                <a:ln>
                  <a:noFill/>
                </a:ln>
                <a:solidFill>
                  <a:schemeClr val="tx1"/>
                </a:solidFill>
                <a:effectLst/>
                <a:latin typeface="Arial" panose="020B0604020202020204" pitchFamily="34" charset="0"/>
              </a:rPr>
              <a:t> </a:t>
            </a:r>
            <a:r>
              <a:rPr kumimoji="0" lang="de-DE" altLang="de-DE" sz="1600" b="1" i="0" u="none" strike="noStrike" cap="none" normalizeH="0" baseline="0" dirty="0" err="1">
                <a:ln>
                  <a:noFill/>
                </a:ln>
                <a:solidFill>
                  <a:schemeClr val="tx1"/>
                </a:solidFill>
                <a:effectLst/>
                <a:latin typeface="Arial" panose="020B0604020202020204" pitchFamily="34" charset="0"/>
              </a:rPr>
              <a:t>the</a:t>
            </a:r>
            <a:r>
              <a:rPr kumimoji="0" lang="de-DE" altLang="de-DE" sz="1600" b="1" i="0" u="none" strike="noStrike" cap="none" normalizeH="0" baseline="0" dirty="0">
                <a:ln>
                  <a:noFill/>
                </a:ln>
                <a:solidFill>
                  <a:schemeClr val="tx1"/>
                </a:solidFill>
                <a:effectLst/>
                <a:latin typeface="Arial" panose="020B0604020202020204" pitchFamily="34" charset="0"/>
              </a:rPr>
              <a:t> </a:t>
            </a:r>
            <a:r>
              <a:rPr kumimoji="0" lang="de-DE" altLang="de-DE" sz="1600" b="1" i="0" u="none" strike="noStrike" cap="none" normalizeH="0" baseline="0" dirty="0" err="1">
                <a:ln>
                  <a:noFill/>
                </a:ln>
                <a:solidFill>
                  <a:schemeClr val="tx1"/>
                </a:solidFill>
                <a:effectLst/>
                <a:latin typeface="Arial" panose="020B0604020202020204" pitchFamily="34" charset="0"/>
              </a:rPr>
              <a:t>recent</a:t>
            </a:r>
            <a:r>
              <a:rPr kumimoji="0" lang="de-DE" altLang="de-DE" sz="1600" b="1" i="0" u="none" strike="noStrike" cap="none" normalizeH="0" baseline="0" dirty="0">
                <a:ln>
                  <a:noFill/>
                </a:ln>
                <a:solidFill>
                  <a:schemeClr val="tx1"/>
                </a:solidFill>
                <a:effectLst/>
                <a:latin typeface="Arial" panose="020B0604020202020204" pitchFamily="34" charset="0"/>
              </a:rPr>
              <a:t> EHE </a:t>
            </a:r>
            <a:r>
              <a:rPr kumimoji="0" lang="de-DE" altLang="de-DE" sz="1600" b="1" i="0" u="none" strike="noStrike" cap="none" normalizeH="0" baseline="0" dirty="0" err="1">
                <a:ln>
                  <a:noFill/>
                </a:ln>
                <a:solidFill>
                  <a:schemeClr val="tx1"/>
                </a:solidFill>
                <a:effectLst/>
                <a:latin typeface="Arial" panose="020B0604020202020204" pitchFamily="34" charset="0"/>
              </a:rPr>
              <a:t>neutrino</a:t>
            </a:r>
            <a:r>
              <a:rPr kumimoji="0" lang="de-DE" altLang="de-DE" sz="1600" b="1" i="0" u="none" strike="noStrike" cap="none" normalizeH="0" baseline="0" dirty="0">
                <a:ln>
                  <a:noFill/>
                </a:ln>
                <a:solidFill>
                  <a:schemeClr val="tx1"/>
                </a:solidFill>
                <a:effectLst/>
                <a:latin typeface="Arial" panose="020B0604020202020204" pitchFamily="34" charset="0"/>
              </a:rPr>
              <a:t> </a:t>
            </a:r>
            <a:r>
              <a:rPr kumimoji="0" lang="de-DE" altLang="de-DE" sz="1600" b="1" i="0" u="none" strike="noStrike" cap="none" normalizeH="0" baseline="0" dirty="0" err="1">
                <a:ln>
                  <a:noFill/>
                </a:ln>
                <a:solidFill>
                  <a:schemeClr val="tx1"/>
                </a:solidFill>
                <a:effectLst/>
                <a:latin typeface="Arial" panose="020B0604020202020204" pitchFamily="34" charset="0"/>
              </a:rPr>
              <a:t>event</a:t>
            </a:r>
            <a:r>
              <a:rPr kumimoji="0" lang="de-DE" altLang="de-DE" sz="1600" b="1" i="0" u="none" strike="noStrike" cap="none" normalizeH="0" baseline="0" dirty="0">
                <a:ln>
                  <a:noFill/>
                </a:ln>
                <a:solidFill>
                  <a:schemeClr val="tx1"/>
                </a:solidFill>
                <a:effectLst/>
                <a:latin typeface="Arial" panose="020B0604020202020204" pitchFamily="34" charset="0"/>
              </a:rPr>
              <a:t> IceCube-170922A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err="1">
                <a:ln>
                  <a:noFill/>
                </a:ln>
                <a:solidFill>
                  <a:schemeClr val="tx1"/>
                </a:solidFill>
                <a:effectLst/>
                <a:latin typeface="Arial" panose="020B0604020202020204" pitchFamily="34" charset="0"/>
              </a:rPr>
              <a:t>ATel</a:t>
            </a:r>
            <a:r>
              <a:rPr kumimoji="0" lang="de-DE" altLang="de-DE" sz="800" b="0" i="0" u="none" strike="noStrike" cap="none" normalizeH="0" baseline="0" dirty="0">
                <a:ln>
                  <a:noFill/>
                </a:ln>
                <a:solidFill>
                  <a:schemeClr val="tx1"/>
                </a:solidFill>
                <a:effectLst/>
                <a:latin typeface="Arial" panose="020B0604020202020204" pitchFamily="34" charset="0"/>
              </a:rPr>
              <a:t> #10817; </a:t>
            </a:r>
            <a:r>
              <a:rPr kumimoji="0" lang="de-DE" altLang="de-DE" sz="1800" b="1" i="1" u="none" strike="noStrike" cap="none" normalizeH="0" baseline="0" dirty="0">
                <a:ln>
                  <a:noFill/>
                </a:ln>
                <a:solidFill>
                  <a:schemeClr val="tx1"/>
                </a:solidFill>
                <a:effectLst/>
                <a:latin typeface="Arial" panose="020B0604020202020204" pitchFamily="34" charset="0"/>
                <a:hlinkClick r:id="rId2"/>
              </a:rPr>
              <a:t>Razmik </a:t>
            </a:r>
            <a:r>
              <a:rPr kumimoji="0" lang="de-DE" altLang="de-DE" sz="1800" b="1" i="1" u="none" strike="noStrike" cap="none" normalizeH="0" baseline="0" dirty="0" err="1">
                <a:ln>
                  <a:noFill/>
                </a:ln>
                <a:solidFill>
                  <a:schemeClr val="tx1"/>
                </a:solidFill>
                <a:effectLst/>
                <a:latin typeface="Arial" panose="020B0604020202020204" pitchFamily="34" charset="0"/>
                <a:hlinkClick r:id="rId2"/>
              </a:rPr>
              <a:t>Mirzoyan</a:t>
            </a:r>
            <a:r>
              <a:rPr kumimoji="0" lang="de-DE" altLang="de-DE" sz="1800" b="1" i="1" u="none" strike="noStrike" cap="none" normalizeH="0" baseline="0" dirty="0">
                <a:ln>
                  <a:noFill/>
                </a:ln>
                <a:solidFill>
                  <a:schemeClr val="tx1"/>
                </a:solidFill>
                <a:effectLst/>
                <a:latin typeface="Arial" panose="020B0604020202020204" pitchFamily="34" charset="0"/>
                <a:hlinkClick r:id="rId2"/>
              </a:rPr>
              <a:t> </a:t>
            </a:r>
            <a:r>
              <a:rPr kumimoji="0" lang="de-DE" altLang="de-DE" sz="1800" b="1" i="1" u="none" strike="noStrike" cap="none" normalizeH="0" baseline="0" dirty="0" err="1">
                <a:ln>
                  <a:noFill/>
                </a:ln>
                <a:solidFill>
                  <a:schemeClr val="tx1"/>
                </a:solidFill>
                <a:effectLst/>
                <a:latin typeface="Arial" panose="020B0604020202020204" pitchFamily="34" charset="0"/>
                <a:hlinkClick r:id="rId2"/>
              </a:rPr>
              <a:t>for</a:t>
            </a:r>
            <a:r>
              <a:rPr kumimoji="0" lang="de-DE" altLang="de-DE" sz="1800" b="1" i="1" u="none" strike="noStrike" cap="none" normalizeH="0" baseline="0" dirty="0">
                <a:ln>
                  <a:noFill/>
                </a:ln>
                <a:solidFill>
                  <a:schemeClr val="tx1"/>
                </a:solidFill>
                <a:effectLst/>
                <a:latin typeface="Arial" panose="020B0604020202020204" pitchFamily="34" charset="0"/>
                <a:hlinkClick r:id="rId2"/>
              </a:rPr>
              <a:t> </a:t>
            </a:r>
            <a:r>
              <a:rPr kumimoji="0" lang="de-DE" altLang="de-DE" sz="1800" b="1" i="1" u="none" strike="noStrike" cap="none" normalizeH="0" baseline="0" dirty="0" err="1">
                <a:ln>
                  <a:noFill/>
                </a:ln>
                <a:solidFill>
                  <a:schemeClr val="tx1"/>
                </a:solidFill>
                <a:effectLst/>
                <a:latin typeface="Arial" panose="020B0604020202020204" pitchFamily="34" charset="0"/>
                <a:hlinkClick r:id="rId2"/>
              </a:rPr>
              <a:t>the</a:t>
            </a:r>
            <a:r>
              <a:rPr kumimoji="0" lang="de-DE" altLang="de-DE" sz="1800" b="1" i="1" u="none" strike="noStrike" cap="none" normalizeH="0" baseline="0" dirty="0">
                <a:ln>
                  <a:noFill/>
                </a:ln>
                <a:solidFill>
                  <a:schemeClr val="tx1"/>
                </a:solidFill>
                <a:effectLst/>
                <a:latin typeface="Arial" panose="020B0604020202020204" pitchFamily="34" charset="0"/>
                <a:hlinkClick r:id="rId2"/>
              </a:rPr>
              <a:t> MAGIC </a:t>
            </a:r>
            <a:r>
              <a:rPr kumimoji="0" lang="de-DE" altLang="de-DE" sz="1800" b="1" i="1" u="none" strike="noStrike" cap="none" normalizeH="0" baseline="0" dirty="0" err="1">
                <a:ln>
                  <a:noFill/>
                </a:ln>
                <a:solidFill>
                  <a:schemeClr val="tx1"/>
                </a:solidFill>
                <a:effectLst/>
                <a:latin typeface="Arial" panose="020B0604020202020204" pitchFamily="34" charset="0"/>
                <a:hlinkClick r:id="rId2"/>
              </a:rPr>
              <a:t>Collaboration</a:t>
            </a:r>
            <a:br>
              <a:rPr kumimoji="0" lang="de-DE" altLang="de-DE" sz="1800" b="0" i="1" u="none" strike="noStrike" cap="none" normalizeH="0" baseline="0" dirty="0">
                <a:ln>
                  <a:noFill/>
                </a:ln>
                <a:solidFill>
                  <a:schemeClr val="tx1"/>
                </a:solidFill>
                <a:effectLst/>
                <a:latin typeface="Arial" panose="020B0604020202020204" pitchFamily="34" charset="0"/>
              </a:rPr>
            </a:br>
            <a:endParaRPr kumimoji="0" lang="de-DE" altLang="de-DE" sz="18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chemeClr val="tx1"/>
                </a:solidFill>
                <a:effectLst/>
                <a:latin typeface="Arial" panose="020B0604020202020204" pitchFamily="34" charset="0"/>
              </a:rPr>
              <a:t>on </a:t>
            </a:r>
            <a:r>
              <a:rPr kumimoji="0" lang="de-DE" altLang="de-DE" sz="1800" b="1" i="1" u="none" strike="noStrike" cap="none" normalizeH="0" baseline="0" dirty="0">
                <a:ln>
                  <a:noFill/>
                </a:ln>
                <a:solidFill>
                  <a:schemeClr val="tx1"/>
                </a:solidFill>
                <a:effectLst/>
                <a:latin typeface="Arial" panose="020B0604020202020204" pitchFamily="34" charset="0"/>
              </a:rPr>
              <a:t>4 </a:t>
            </a:r>
            <a:r>
              <a:rPr kumimoji="0" lang="de-DE" altLang="de-DE" sz="1800" b="1" i="1" u="none" strike="noStrike" cap="none" normalizeH="0" baseline="0" dirty="0" err="1">
                <a:ln>
                  <a:noFill/>
                </a:ln>
                <a:solidFill>
                  <a:schemeClr val="tx1"/>
                </a:solidFill>
                <a:effectLst/>
                <a:latin typeface="Arial" panose="020B0604020202020204" pitchFamily="34" charset="0"/>
              </a:rPr>
              <a:t>Oct</a:t>
            </a:r>
            <a:r>
              <a:rPr kumimoji="0" lang="de-DE" altLang="de-DE" sz="1800" b="1" i="1" u="none" strike="noStrike" cap="none" normalizeH="0" baseline="0" dirty="0">
                <a:ln>
                  <a:noFill/>
                </a:ln>
                <a:solidFill>
                  <a:schemeClr val="tx1"/>
                </a:solidFill>
                <a:effectLst/>
                <a:latin typeface="Arial" panose="020B0604020202020204" pitchFamily="34" charset="0"/>
              </a:rPr>
              <a:t> 2017; 17:17 UT</a:t>
            </a:r>
            <a:br>
              <a:rPr kumimoji="0" lang="de-DE" altLang="de-DE" sz="1800" b="0" i="1" u="none" strike="noStrike" cap="none" normalizeH="0" baseline="0" dirty="0">
                <a:ln>
                  <a:noFill/>
                </a:ln>
                <a:solidFill>
                  <a:schemeClr val="tx1"/>
                </a:solidFill>
                <a:effectLst/>
                <a:latin typeface="Arial" panose="020B0604020202020204" pitchFamily="34" charset="0"/>
              </a:rPr>
            </a:br>
            <a:endParaRPr kumimoji="0" lang="de-DE" altLang="de-DE" sz="18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err="1">
                <a:ln>
                  <a:noFill/>
                </a:ln>
                <a:solidFill>
                  <a:schemeClr val="tx1"/>
                </a:solidFill>
                <a:effectLst/>
                <a:latin typeface="Arial" panose="020B0604020202020204" pitchFamily="34" charset="0"/>
              </a:rPr>
              <a:t>Credential</a:t>
            </a:r>
            <a:r>
              <a:rPr kumimoji="0" lang="de-DE" altLang="de-DE" sz="1800" b="0" i="1" u="none" strike="noStrike" cap="none" normalizeH="0" baseline="0" dirty="0">
                <a:ln>
                  <a:noFill/>
                </a:ln>
                <a:solidFill>
                  <a:schemeClr val="tx1"/>
                </a:solidFill>
                <a:effectLst/>
                <a:latin typeface="Arial" panose="020B0604020202020204" pitchFamily="34" charset="0"/>
              </a:rPr>
              <a:t> </a:t>
            </a:r>
            <a:r>
              <a:rPr kumimoji="0" lang="de-DE" altLang="de-DE" sz="1800" b="0" i="1" u="none" strike="noStrike" cap="none" normalizeH="0" baseline="0" dirty="0" err="1">
                <a:ln>
                  <a:noFill/>
                </a:ln>
                <a:solidFill>
                  <a:schemeClr val="tx1"/>
                </a:solidFill>
                <a:effectLst/>
                <a:latin typeface="Arial" panose="020B0604020202020204" pitchFamily="34" charset="0"/>
              </a:rPr>
              <a:t>Certification</a:t>
            </a:r>
            <a:r>
              <a:rPr kumimoji="0" lang="de-DE" altLang="de-DE" sz="1800" b="0" i="1" u="none" strike="noStrike" cap="none" normalizeH="0" baseline="0" dirty="0">
                <a:ln>
                  <a:noFill/>
                </a:ln>
                <a:solidFill>
                  <a:schemeClr val="tx1"/>
                </a:solidFill>
                <a:effectLst/>
                <a:latin typeface="Arial" panose="020B0604020202020204" pitchFamily="34" charset="0"/>
              </a:rPr>
              <a:t>: Razmik </a:t>
            </a:r>
            <a:r>
              <a:rPr kumimoji="0" lang="de-DE" altLang="de-DE" sz="1800" b="0" i="1" u="none" strike="noStrike" cap="none" normalizeH="0" baseline="0" dirty="0" err="1">
                <a:ln>
                  <a:noFill/>
                </a:ln>
                <a:solidFill>
                  <a:schemeClr val="tx1"/>
                </a:solidFill>
                <a:effectLst/>
                <a:latin typeface="Arial" panose="020B0604020202020204" pitchFamily="34" charset="0"/>
              </a:rPr>
              <a:t>Mirzoyan</a:t>
            </a:r>
            <a:r>
              <a:rPr kumimoji="0" lang="de-DE" altLang="de-DE" sz="1800" b="0" i="1" u="none" strike="noStrike" cap="none" normalizeH="0" baseline="0" dirty="0">
                <a:ln>
                  <a:noFill/>
                </a:ln>
                <a:solidFill>
                  <a:schemeClr val="tx1"/>
                </a:solidFill>
                <a:effectLst/>
                <a:latin typeface="Arial" panose="020B0604020202020204" pitchFamily="34" charset="0"/>
              </a:rPr>
              <a:t> (Razmik.Mirzoyan@mpp.mpg.de)</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err="1">
                <a:ln>
                  <a:noFill/>
                </a:ln>
                <a:solidFill>
                  <a:schemeClr val="tx1"/>
                </a:solidFill>
                <a:effectLst/>
                <a:latin typeface="Arial" panose="020B0604020202020204" pitchFamily="34" charset="0"/>
              </a:rPr>
              <a:t>Subjects</a:t>
            </a:r>
            <a:r>
              <a:rPr kumimoji="0" lang="de-DE" altLang="de-DE" sz="1800" b="0" i="0" u="none" strike="noStrike" cap="none" normalizeH="0" baseline="0" dirty="0">
                <a:ln>
                  <a:noFill/>
                </a:ln>
                <a:solidFill>
                  <a:schemeClr val="tx1"/>
                </a:solidFill>
                <a:effectLst/>
                <a:latin typeface="Arial" panose="020B0604020202020204" pitchFamily="34" charset="0"/>
              </a:rPr>
              <a:t>: Optical, Gamma Ray, &gt;</a:t>
            </a:r>
            <a:r>
              <a:rPr kumimoji="0" lang="de-DE" altLang="de-DE" sz="1800" b="0" i="0" u="none" strike="noStrike" cap="none" normalizeH="0" baseline="0" dirty="0" err="1">
                <a:ln>
                  <a:noFill/>
                </a:ln>
                <a:solidFill>
                  <a:schemeClr val="tx1"/>
                </a:solidFill>
                <a:effectLst/>
                <a:latin typeface="Arial" panose="020B0604020202020204" pitchFamily="34" charset="0"/>
              </a:rPr>
              <a:t>GeV</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TeV</a:t>
            </a:r>
            <a:r>
              <a:rPr kumimoji="0" lang="de-DE" altLang="de-DE" sz="1800" b="0" i="0" u="none" strike="noStrike" cap="none" normalizeH="0" baseline="0" dirty="0">
                <a:ln>
                  <a:noFill/>
                </a:ln>
                <a:solidFill>
                  <a:schemeClr val="tx1"/>
                </a:solidFill>
                <a:effectLst/>
                <a:latin typeface="Arial" panose="020B0604020202020204" pitchFamily="34" charset="0"/>
              </a:rPr>
              <a:t>, VHE, UHE, Neutrinos, AGN, </a:t>
            </a:r>
            <a:r>
              <a:rPr kumimoji="0" lang="de-DE" altLang="de-DE" sz="1800" b="0" i="0" u="none" strike="noStrike" cap="none" normalizeH="0" baseline="0" dirty="0" err="1">
                <a:ln>
                  <a:noFill/>
                </a:ln>
                <a:solidFill>
                  <a:schemeClr val="tx1"/>
                </a:solidFill>
                <a:effectLst/>
                <a:latin typeface="Arial" panose="020B0604020202020204" pitchFamily="34" charset="0"/>
              </a:rPr>
              <a:t>Blazar</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err="1">
                <a:ln>
                  <a:noFill/>
                </a:ln>
                <a:solidFill>
                  <a:schemeClr val="tx1"/>
                </a:solidFill>
                <a:effectLst/>
                <a:latin typeface="Arial" panose="020B0604020202020204" pitchFamily="34" charset="0"/>
              </a:rPr>
              <a:t>Referred</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to</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by</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err="1">
                <a:ln>
                  <a:noFill/>
                </a:ln>
                <a:solidFill>
                  <a:schemeClr val="tx1"/>
                </a:solidFill>
                <a:effectLst/>
                <a:latin typeface="Arial" panose="020B0604020202020204" pitchFamily="34" charset="0"/>
              </a:rPr>
              <a:t>ATel</a:t>
            </a:r>
            <a:r>
              <a:rPr kumimoji="0" lang="de-DE" altLang="de-DE" sz="1800" b="0" i="0" u="none" strike="noStrike" cap="none" normalizeH="0" baseline="0" dirty="0">
                <a:ln>
                  <a:noFill/>
                </a:ln>
                <a:solidFill>
                  <a:schemeClr val="tx1"/>
                </a:solidFill>
                <a:effectLst/>
                <a:latin typeface="Arial" panose="020B0604020202020204" pitchFamily="34" charset="0"/>
              </a:rPr>
              <a:t> #: </a:t>
            </a:r>
            <a:r>
              <a:rPr kumimoji="0" lang="de-DE" altLang="de-DE" sz="1800" b="0" i="0" u="none" strike="noStrike" cap="none" normalizeH="0" baseline="0" dirty="0">
                <a:ln>
                  <a:noFill/>
                </a:ln>
                <a:solidFill>
                  <a:schemeClr val="tx1"/>
                </a:solidFill>
                <a:effectLst/>
                <a:latin typeface="Arial" panose="020B0604020202020204" pitchFamily="34" charset="0"/>
                <a:hlinkClick r:id="rId3"/>
              </a:rPr>
              <a:t>10830</a:t>
            </a:r>
            <a:r>
              <a:rPr kumimoji="0" lang="de-DE" altLang="de-DE" sz="1800" b="0" i="0" u="none" strike="noStrike" cap="none" normalizeH="0" baseline="0" dirty="0">
                <a:ln>
                  <a:noFill/>
                </a:ln>
                <a:solidFill>
                  <a:schemeClr val="tx1"/>
                </a:solidFill>
                <a:effectLst/>
                <a:latin typeface="Arial" panose="020B0604020202020204" pitchFamily="34" charset="0"/>
              </a:rPr>
              <a:t>, </a:t>
            </a:r>
            <a:r>
              <a:rPr kumimoji="0" lang="de-DE" altLang="de-DE" sz="1800" b="0" i="0" u="none" strike="noStrike" cap="none" normalizeH="0" baseline="0" dirty="0">
                <a:ln>
                  <a:noFill/>
                </a:ln>
                <a:solidFill>
                  <a:schemeClr val="tx1"/>
                </a:solidFill>
                <a:effectLst/>
                <a:latin typeface="Arial" panose="020B0604020202020204" pitchFamily="34" charset="0"/>
                <a:hlinkClick r:id="rId4"/>
              </a:rPr>
              <a:t>10833</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4" name="Rechteck 3">
            <a:extLst>
              <a:ext uri="{FF2B5EF4-FFF2-40B4-BE49-F238E27FC236}">
                <a16:creationId xmlns:a16="http://schemas.microsoft.com/office/drawing/2014/main" id="{F6A16606-6CA9-44F7-A635-3E2AED0C4539}"/>
              </a:ext>
            </a:extLst>
          </p:cNvPr>
          <p:cNvSpPr/>
          <p:nvPr/>
        </p:nvSpPr>
        <p:spPr>
          <a:xfrm>
            <a:off x="1174377" y="3814553"/>
            <a:ext cx="9538447" cy="2031325"/>
          </a:xfrm>
          <a:prstGeom prst="rect">
            <a:avLst/>
          </a:prstGeom>
        </p:spPr>
        <p:txBody>
          <a:bodyPr wrap="square">
            <a:spAutoFit/>
          </a:bodyPr>
          <a:lstStyle/>
          <a:p>
            <a:r>
              <a:rPr lang="en-US" dirty="0"/>
              <a:t>After the </a:t>
            </a:r>
            <a:r>
              <a:rPr lang="en-US" dirty="0" err="1"/>
              <a:t>IceCube</a:t>
            </a:r>
            <a:r>
              <a:rPr lang="en-US" dirty="0"/>
              <a:t> neutrino event EHE 170922A detected on 22/09/2017 (GCN circular #21916), Fermi-LAT measured enhanced gamma-ray emission from the blazar TXS 0506+056 (05 09 25.96370, +05 41 35.3279 (J2000), [</a:t>
            </a:r>
            <a:r>
              <a:rPr lang="en-US" dirty="0" err="1"/>
              <a:t>Lani</a:t>
            </a:r>
            <a:r>
              <a:rPr lang="en-US" dirty="0"/>
              <a:t> et al., Astron. J., 139, 1695-1712 (2010)]), located </a:t>
            </a:r>
            <a:r>
              <a:rPr lang="en-US" b="1" dirty="0">
                <a:solidFill>
                  <a:srgbClr val="FF0000"/>
                </a:solidFill>
              </a:rPr>
              <a:t>6 arcmin from the EHE 170922A </a:t>
            </a:r>
            <a:r>
              <a:rPr lang="en-US" dirty="0"/>
              <a:t>estimated direction (</a:t>
            </a:r>
            <a:r>
              <a:rPr lang="en-US" dirty="0" err="1"/>
              <a:t>ATel</a:t>
            </a:r>
            <a:r>
              <a:rPr lang="en-US" dirty="0"/>
              <a:t> #10791). </a:t>
            </a:r>
            <a:r>
              <a:rPr lang="en-US" b="1" dirty="0">
                <a:solidFill>
                  <a:srgbClr val="FF0000"/>
                </a:solidFill>
              </a:rPr>
              <a:t>MAGIC</a:t>
            </a:r>
            <a:r>
              <a:rPr lang="en-US" dirty="0"/>
              <a:t> observed this source under good weather conditions and a </a:t>
            </a:r>
            <a:r>
              <a:rPr lang="en-US" b="1" dirty="0">
                <a:solidFill>
                  <a:srgbClr val="FF0000"/>
                </a:solidFill>
              </a:rPr>
              <a:t>5 sigma </a:t>
            </a:r>
            <a:r>
              <a:rPr lang="en-US" dirty="0"/>
              <a:t>detection </a:t>
            </a:r>
            <a:r>
              <a:rPr lang="en-US" b="1" dirty="0">
                <a:solidFill>
                  <a:srgbClr val="FF0000"/>
                </a:solidFill>
              </a:rPr>
              <a:t>above 100 GeV </a:t>
            </a:r>
            <a:r>
              <a:rPr lang="en-US" dirty="0"/>
              <a:t>was achieved after 12 h of observations from September 28th till October 3rd. This is the first time that VHE gamma rays are measured from a direction consistent with a detected neutrino event.</a:t>
            </a:r>
            <a:endParaRPr lang="de-DE" dirty="0"/>
          </a:p>
        </p:txBody>
      </p:sp>
      <p:pic>
        <p:nvPicPr>
          <p:cNvPr id="6" name="Grafik 5">
            <a:extLst>
              <a:ext uri="{FF2B5EF4-FFF2-40B4-BE49-F238E27FC236}">
                <a16:creationId xmlns:a16="http://schemas.microsoft.com/office/drawing/2014/main" id="{E5B25A38-CA65-4231-86D9-853D115C7FF0}"/>
              </a:ext>
            </a:extLst>
          </p:cNvPr>
          <p:cNvPicPr>
            <a:picLocks noChangeAspect="1"/>
          </p:cNvPicPr>
          <p:nvPr/>
        </p:nvPicPr>
        <p:blipFill>
          <a:blip r:embed="rId5"/>
          <a:stretch>
            <a:fillRect/>
          </a:stretch>
        </p:blipFill>
        <p:spPr>
          <a:xfrm rot="2915154">
            <a:off x="9013451" y="1568640"/>
            <a:ext cx="2407584" cy="1616772"/>
          </a:xfrm>
          <a:prstGeom prst="rect">
            <a:avLst/>
          </a:prstGeom>
        </p:spPr>
      </p:pic>
    </p:spTree>
    <p:extLst>
      <p:ext uri="{BB962C8B-B14F-4D97-AF65-F5344CB8AC3E}">
        <p14:creationId xmlns:p14="http://schemas.microsoft.com/office/powerpoint/2010/main" val="4187981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2FCD1-014C-4473-83E8-F0BB8F83FD6C}"/>
              </a:ext>
            </a:extLst>
          </p:cNvPr>
          <p:cNvSpPr>
            <a:spLocks noGrp="1"/>
          </p:cNvSpPr>
          <p:nvPr>
            <p:ph type="title"/>
          </p:nvPr>
        </p:nvSpPr>
        <p:spPr>
          <a:xfrm>
            <a:off x="806335" y="609600"/>
            <a:ext cx="10212185" cy="938645"/>
          </a:xfrm>
        </p:spPr>
        <p:txBody>
          <a:bodyPr/>
          <a:lstStyle/>
          <a:p>
            <a:r>
              <a:rPr lang="de-DE" b="1" dirty="0">
                <a:latin typeface="+mn-lt"/>
              </a:rPr>
              <a:t>Legacy</a:t>
            </a:r>
          </a:p>
        </p:txBody>
      </p:sp>
      <p:sp>
        <p:nvSpPr>
          <p:cNvPr id="3" name="Inhaltsplatzhalter 2">
            <a:extLst>
              <a:ext uri="{FF2B5EF4-FFF2-40B4-BE49-F238E27FC236}">
                <a16:creationId xmlns:a16="http://schemas.microsoft.com/office/drawing/2014/main" id="{EFAF73A6-635F-493C-B432-DB3EE3547CB7}"/>
              </a:ext>
            </a:extLst>
          </p:cNvPr>
          <p:cNvSpPr>
            <a:spLocks noGrp="1"/>
          </p:cNvSpPr>
          <p:nvPr>
            <p:ph idx="1"/>
          </p:nvPr>
        </p:nvSpPr>
        <p:spPr>
          <a:xfrm>
            <a:off x="685800" y="1631373"/>
            <a:ext cx="7107383" cy="2628900"/>
          </a:xfrm>
        </p:spPr>
        <p:txBody>
          <a:bodyPr>
            <a:normAutofit lnSpcReduction="10000"/>
          </a:bodyPr>
          <a:lstStyle/>
          <a:p>
            <a:r>
              <a:rPr lang="de-DE" b="1" dirty="0"/>
              <a:t>1900: Paul  Ulrich Villard </a:t>
            </a:r>
            <a:r>
              <a:rPr lang="de-DE" b="1" dirty="0" err="1"/>
              <a:t>discovers</a:t>
            </a:r>
            <a:r>
              <a:rPr lang="de-DE" b="1" dirty="0"/>
              <a:t> </a:t>
            </a:r>
            <a:r>
              <a:rPr lang="de-DE" b="1" dirty="0">
                <a:latin typeface="Symbol" panose="05050102010706020507" pitchFamily="18" charset="2"/>
              </a:rPr>
              <a:t>g</a:t>
            </a:r>
            <a:r>
              <a:rPr lang="de-DE" b="1" dirty="0"/>
              <a:t>-</a:t>
            </a:r>
            <a:r>
              <a:rPr lang="de-DE" b="1" dirty="0" err="1"/>
              <a:t>rays</a:t>
            </a:r>
            <a:r>
              <a:rPr lang="de-DE" b="1" dirty="0"/>
              <a:t> in Straßburg (just 5 </a:t>
            </a:r>
            <a:r>
              <a:rPr lang="de-DE" b="1" dirty="0" err="1"/>
              <a:t>years</a:t>
            </a:r>
            <a:r>
              <a:rPr lang="de-DE" b="1" dirty="0"/>
              <a:t> after Röntgen </a:t>
            </a:r>
            <a:r>
              <a:rPr lang="de-DE" b="1" dirty="0" err="1"/>
              <a:t>discovered</a:t>
            </a:r>
            <a:r>
              <a:rPr lang="de-DE" b="1" dirty="0"/>
              <a:t> X-</a:t>
            </a:r>
            <a:r>
              <a:rPr lang="de-DE" b="1" dirty="0" err="1"/>
              <a:t>rays</a:t>
            </a:r>
            <a:r>
              <a:rPr lang="de-DE" b="1" dirty="0"/>
              <a:t> in </a:t>
            </a:r>
            <a:r>
              <a:rPr lang="de-DE" b="1"/>
              <a:t>Würzburg)</a:t>
            </a:r>
            <a:endParaRPr lang="de-DE" b="1" dirty="0">
              <a:latin typeface="Symbol" panose="05050102010706020507" pitchFamily="18" charset="2"/>
              <a:sym typeface="Wingdings" panose="05000000000000000000" pitchFamily="2" charset="2"/>
            </a:endParaRPr>
          </a:p>
          <a:p>
            <a:r>
              <a:rPr lang="de-DE" b="1" dirty="0"/>
              <a:t>1912: Hess &amp; </a:t>
            </a:r>
            <a:r>
              <a:rPr lang="de-DE" b="1" dirty="0" err="1"/>
              <a:t>Kohlhörster</a:t>
            </a:r>
            <a:r>
              <a:rPr lang="de-DE" b="1" dirty="0"/>
              <a:t> find </a:t>
            </a:r>
            <a:r>
              <a:rPr lang="de-DE" b="1" dirty="0" err="1"/>
              <a:t>ionizing</a:t>
            </a:r>
            <a:r>
              <a:rPr lang="de-DE" b="1" dirty="0"/>
              <a:t> </a:t>
            </a:r>
            <a:r>
              <a:rPr lang="de-DE" b="1" dirty="0" err="1"/>
              <a:t>radiation</a:t>
            </a:r>
            <a:r>
              <a:rPr lang="de-DE" b="1" dirty="0"/>
              <a:t> </a:t>
            </a:r>
            <a:r>
              <a:rPr lang="de-DE" b="1" dirty="0" err="1"/>
              <a:t>component</a:t>
            </a:r>
            <a:r>
              <a:rPr lang="de-DE" b="1" dirty="0"/>
              <a:t> </a:t>
            </a:r>
            <a:r>
              <a:rPr lang="de-DE" b="1" dirty="0" err="1"/>
              <a:t>rising</a:t>
            </a:r>
            <a:r>
              <a:rPr lang="de-DE" b="1" dirty="0"/>
              <a:t> </a:t>
            </a:r>
            <a:r>
              <a:rPr lang="de-DE" b="1" dirty="0" err="1"/>
              <a:t>with</a:t>
            </a:r>
            <a:r>
              <a:rPr lang="de-DE" b="1" dirty="0"/>
              <a:t> </a:t>
            </a:r>
            <a:r>
              <a:rPr lang="de-DE" b="1" dirty="0" err="1"/>
              <a:t>altitude</a:t>
            </a:r>
            <a:r>
              <a:rPr lang="de-DE" b="1" dirty="0"/>
              <a:t> </a:t>
            </a:r>
          </a:p>
          <a:p>
            <a:pPr>
              <a:buFont typeface="Wingdings" panose="05000000000000000000" pitchFamily="2" charset="2"/>
              <a:buChar char="à"/>
            </a:pPr>
            <a:r>
              <a:rPr lang="de-DE" b="1" dirty="0"/>
              <a:t>Gamma </a:t>
            </a:r>
            <a:r>
              <a:rPr lang="de-DE" b="1" dirty="0" err="1"/>
              <a:t>rays</a:t>
            </a:r>
            <a:r>
              <a:rPr lang="de-DE" b="1" dirty="0"/>
              <a:t> due </a:t>
            </a:r>
            <a:r>
              <a:rPr lang="de-DE" b="1" dirty="0" err="1"/>
              <a:t>to</a:t>
            </a:r>
            <a:r>
              <a:rPr lang="de-DE" b="1" dirty="0"/>
              <a:t> </a:t>
            </a:r>
            <a:r>
              <a:rPr lang="de-DE" b="1" dirty="0" err="1"/>
              <a:t>decay</a:t>
            </a:r>
            <a:r>
              <a:rPr lang="de-DE" b="1" dirty="0"/>
              <a:t> </a:t>
            </a:r>
            <a:r>
              <a:rPr lang="de-DE" b="1" dirty="0" err="1"/>
              <a:t>of</a:t>
            </a:r>
            <a:r>
              <a:rPr lang="de-DE" b="1" dirty="0"/>
              <a:t> „</a:t>
            </a:r>
            <a:r>
              <a:rPr lang="de-DE" b="1" dirty="0" err="1"/>
              <a:t>Uratom</a:t>
            </a:r>
            <a:r>
              <a:rPr lang="de-DE" b="1" dirty="0"/>
              <a:t>“?</a:t>
            </a:r>
          </a:p>
          <a:p>
            <a:pPr>
              <a:buFont typeface="Wingdings" panose="05000000000000000000" pitchFamily="2" charset="2"/>
              <a:buChar char="à"/>
            </a:pPr>
            <a:r>
              <a:rPr lang="de-DE" b="1" dirty="0"/>
              <a:t>Energy </a:t>
            </a:r>
            <a:r>
              <a:rPr lang="de-DE" b="1" dirty="0" err="1"/>
              <a:t>flow</a:t>
            </a:r>
            <a:r>
              <a:rPr lang="de-DE" b="1" dirty="0"/>
              <a:t> </a:t>
            </a:r>
            <a:r>
              <a:rPr lang="de-DE" b="1" dirty="0" err="1"/>
              <a:t>comparable</a:t>
            </a:r>
            <a:r>
              <a:rPr lang="de-DE" b="1" dirty="0"/>
              <a:t> </a:t>
            </a:r>
            <a:r>
              <a:rPr lang="de-DE" b="1" dirty="0" err="1"/>
              <a:t>to</a:t>
            </a:r>
            <a:r>
              <a:rPr lang="de-DE" b="1" dirty="0"/>
              <a:t> </a:t>
            </a:r>
            <a:r>
              <a:rPr lang="de-DE" b="1" dirty="0" err="1"/>
              <a:t>visible</a:t>
            </a:r>
            <a:r>
              <a:rPr lang="de-DE" b="1" dirty="0"/>
              <a:t> light</a:t>
            </a:r>
          </a:p>
        </p:txBody>
      </p:sp>
      <p:pic>
        <p:nvPicPr>
          <p:cNvPr id="4" name="Grafik 3">
            <a:extLst>
              <a:ext uri="{FF2B5EF4-FFF2-40B4-BE49-F238E27FC236}">
                <a16:creationId xmlns:a16="http://schemas.microsoft.com/office/drawing/2014/main" id="{7AA61F14-FFC0-451D-B5D3-CEF17D9681B1}"/>
              </a:ext>
            </a:extLst>
          </p:cNvPr>
          <p:cNvPicPr>
            <a:picLocks noChangeAspect="1"/>
          </p:cNvPicPr>
          <p:nvPr/>
        </p:nvPicPr>
        <p:blipFill>
          <a:blip r:embed="rId2"/>
          <a:stretch>
            <a:fillRect/>
          </a:stretch>
        </p:blipFill>
        <p:spPr>
          <a:xfrm>
            <a:off x="8310218" y="354156"/>
            <a:ext cx="3377477" cy="6005080"/>
          </a:xfrm>
          <a:prstGeom prst="rect">
            <a:avLst/>
          </a:prstGeom>
        </p:spPr>
      </p:pic>
      <p:pic>
        <p:nvPicPr>
          <p:cNvPr id="5" name="Grafik 4">
            <a:extLst>
              <a:ext uri="{FF2B5EF4-FFF2-40B4-BE49-F238E27FC236}">
                <a16:creationId xmlns:a16="http://schemas.microsoft.com/office/drawing/2014/main" id="{65FADC23-9E9E-4140-A655-01B523DFC79A}"/>
              </a:ext>
            </a:extLst>
          </p:cNvPr>
          <p:cNvPicPr>
            <a:picLocks noChangeAspect="1"/>
          </p:cNvPicPr>
          <p:nvPr/>
        </p:nvPicPr>
        <p:blipFill>
          <a:blip r:embed="rId3"/>
          <a:stretch>
            <a:fillRect/>
          </a:stretch>
        </p:blipFill>
        <p:spPr>
          <a:xfrm>
            <a:off x="697447" y="4513509"/>
            <a:ext cx="7354254" cy="1824945"/>
          </a:xfrm>
          <a:prstGeom prst="rect">
            <a:avLst/>
          </a:prstGeom>
        </p:spPr>
      </p:pic>
      <p:cxnSp>
        <p:nvCxnSpPr>
          <p:cNvPr id="7" name="Gerader Verbinder 6">
            <a:extLst>
              <a:ext uri="{FF2B5EF4-FFF2-40B4-BE49-F238E27FC236}">
                <a16:creationId xmlns:a16="http://schemas.microsoft.com/office/drawing/2014/main" id="{C8DBB5FC-CA40-4543-8FB9-4F3B51B1C2BB}"/>
              </a:ext>
            </a:extLst>
          </p:cNvPr>
          <p:cNvCxnSpPr/>
          <p:nvPr/>
        </p:nvCxnSpPr>
        <p:spPr>
          <a:xfrm>
            <a:off x="2460574" y="6292736"/>
            <a:ext cx="5070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6EF20DDF-0833-4DFF-91BF-33C40DEB6682}"/>
              </a:ext>
            </a:extLst>
          </p:cNvPr>
          <p:cNvCxnSpPr>
            <a:cxnSpLocks/>
          </p:cNvCxnSpPr>
          <p:nvPr/>
        </p:nvCxnSpPr>
        <p:spPr>
          <a:xfrm>
            <a:off x="3843261" y="5879867"/>
            <a:ext cx="8451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82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D517EC4-658D-421D-BFF7-D950892B65CF}"/>
              </a:ext>
            </a:extLst>
          </p:cNvPr>
          <p:cNvPicPr>
            <a:picLocks noChangeAspect="1"/>
          </p:cNvPicPr>
          <p:nvPr/>
        </p:nvPicPr>
        <p:blipFill>
          <a:blip r:embed="rId2"/>
          <a:stretch>
            <a:fillRect/>
          </a:stretch>
        </p:blipFill>
        <p:spPr>
          <a:xfrm>
            <a:off x="328225" y="832426"/>
            <a:ext cx="11468863" cy="5163128"/>
          </a:xfrm>
          <a:prstGeom prst="rect">
            <a:avLst/>
          </a:prstGeom>
        </p:spPr>
      </p:pic>
      <p:sp>
        <p:nvSpPr>
          <p:cNvPr id="3" name="Textfeld 2">
            <a:extLst>
              <a:ext uri="{FF2B5EF4-FFF2-40B4-BE49-F238E27FC236}">
                <a16:creationId xmlns:a16="http://schemas.microsoft.com/office/drawing/2014/main" id="{0273D32C-2A63-4D95-9737-E6B803E439B1}"/>
              </a:ext>
            </a:extLst>
          </p:cNvPr>
          <p:cNvSpPr txBox="1"/>
          <p:nvPr/>
        </p:nvSpPr>
        <p:spPr>
          <a:xfrm>
            <a:off x="6670964" y="5995554"/>
            <a:ext cx="3969327" cy="369332"/>
          </a:xfrm>
          <a:prstGeom prst="rect">
            <a:avLst/>
          </a:prstGeom>
          <a:noFill/>
        </p:spPr>
        <p:txBody>
          <a:bodyPr wrap="square" rtlCol="0">
            <a:spAutoFit/>
          </a:bodyPr>
          <a:lstStyle/>
          <a:p>
            <a:r>
              <a:rPr lang="de-DE" b="1" dirty="0" err="1"/>
              <a:t>Aab</a:t>
            </a:r>
            <a:r>
              <a:rPr lang="de-DE" b="1" dirty="0"/>
              <a:t> et al. (PAO </a:t>
            </a:r>
            <a:r>
              <a:rPr lang="de-DE" b="1" dirty="0" err="1"/>
              <a:t>Collaboration</a:t>
            </a:r>
            <a:r>
              <a:rPr lang="de-DE" b="1" dirty="0"/>
              <a:t>), 2017</a:t>
            </a:r>
          </a:p>
        </p:txBody>
      </p:sp>
      <p:sp>
        <p:nvSpPr>
          <p:cNvPr id="4" name="Textfeld 3">
            <a:extLst>
              <a:ext uri="{FF2B5EF4-FFF2-40B4-BE49-F238E27FC236}">
                <a16:creationId xmlns:a16="http://schemas.microsoft.com/office/drawing/2014/main" id="{906213E2-6403-457E-BE9E-582F04F2BF17}"/>
              </a:ext>
            </a:extLst>
          </p:cNvPr>
          <p:cNvSpPr txBox="1"/>
          <p:nvPr/>
        </p:nvSpPr>
        <p:spPr>
          <a:xfrm>
            <a:off x="2507673" y="247650"/>
            <a:ext cx="8132618" cy="584775"/>
          </a:xfrm>
          <a:prstGeom prst="rect">
            <a:avLst/>
          </a:prstGeom>
          <a:noFill/>
        </p:spPr>
        <p:txBody>
          <a:bodyPr wrap="square" rtlCol="0">
            <a:spAutoFit/>
          </a:bodyPr>
          <a:lstStyle/>
          <a:p>
            <a:r>
              <a:rPr lang="de-DE" sz="3200" b="1" dirty="0" err="1">
                <a:solidFill>
                  <a:schemeClr val="accent1"/>
                </a:solidFill>
              </a:rPr>
              <a:t>Extragalactic</a:t>
            </a:r>
            <a:r>
              <a:rPr lang="de-DE" sz="3200" b="1" dirty="0">
                <a:solidFill>
                  <a:schemeClr val="accent1"/>
                </a:solidFill>
              </a:rPr>
              <a:t> </a:t>
            </a:r>
            <a:r>
              <a:rPr lang="de-DE" sz="3200" b="1" dirty="0" err="1">
                <a:solidFill>
                  <a:schemeClr val="accent1"/>
                </a:solidFill>
              </a:rPr>
              <a:t>origin</a:t>
            </a:r>
            <a:r>
              <a:rPr lang="de-DE" sz="3200" b="1" dirty="0">
                <a:solidFill>
                  <a:schemeClr val="accent1"/>
                </a:solidFill>
              </a:rPr>
              <a:t> </a:t>
            </a:r>
            <a:r>
              <a:rPr lang="de-DE" sz="3200" b="1" dirty="0" err="1">
                <a:solidFill>
                  <a:schemeClr val="accent1"/>
                </a:solidFill>
              </a:rPr>
              <a:t>of</a:t>
            </a:r>
            <a:r>
              <a:rPr lang="de-DE" sz="3200" b="1" dirty="0">
                <a:solidFill>
                  <a:schemeClr val="accent1"/>
                </a:solidFill>
              </a:rPr>
              <a:t> UHE </a:t>
            </a:r>
            <a:r>
              <a:rPr lang="de-DE" sz="3200" b="1" dirty="0" err="1">
                <a:solidFill>
                  <a:schemeClr val="accent1"/>
                </a:solidFill>
              </a:rPr>
              <a:t>Cosmic</a:t>
            </a:r>
            <a:r>
              <a:rPr lang="de-DE" sz="3200" b="1" dirty="0">
                <a:solidFill>
                  <a:schemeClr val="accent1"/>
                </a:solidFill>
              </a:rPr>
              <a:t> Rays </a:t>
            </a:r>
          </a:p>
        </p:txBody>
      </p:sp>
      <p:sp>
        <p:nvSpPr>
          <p:cNvPr id="6" name="Textfeld 5">
            <a:extLst>
              <a:ext uri="{FF2B5EF4-FFF2-40B4-BE49-F238E27FC236}">
                <a16:creationId xmlns:a16="http://schemas.microsoft.com/office/drawing/2014/main" id="{CA1F61E4-3475-418E-8443-50A99C4C4751}"/>
              </a:ext>
            </a:extLst>
          </p:cNvPr>
          <p:cNvSpPr txBox="1"/>
          <p:nvPr/>
        </p:nvSpPr>
        <p:spPr>
          <a:xfrm>
            <a:off x="166183" y="5249487"/>
            <a:ext cx="5923511" cy="1200329"/>
          </a:xfrm>
          <a:prstGeom prst="rect">
            <a:avLst/>
          </a:prstGeom>
          <a:noFill/>
        </p:spPr>
        <p:txBody>
          <a:bodyPr wrap="square" rtlCol="0">
            <a:spAutoFit/>
          </a:bodyPr>
          <a:lstStyle/>
          <a:p>
            <a:r>
              <a:rPr lang="de-DE" sz="3600" b="1" dirty="0"/>
              <a:t>E &gt; 8 </a:t>
            </a:r>
            <a:r>
              <a:rPr lang="de-DE" sz="3600" b="1" dirty="0" err="1"/>
              <a:t>EeV</a:t>
            </a:r>
            <a:endParaRPr lang="de-DE" sz="3600" b="1" dirty="0"/>
          </a:p>
          <a:p>
            <a:r>
              <a:rPr lang="de-DE" sz="3600" b="1" dirty="0"/>
              <a:t>6.4 % </a:t>
            </a:r>
            <a:r>
              <a:rPr lang="de-DE" sz="3600" b="1" dirty="0" err="1"/>
              <a:t>anisotropy</a:t>
            </a:r>
            <a:r>
              <a:rPr lang="de-DE" sz="3600" b="1" dirty="0"/>
              <a:t> </a:t>
            </a:r>
            <a:r>
              <a:rPr lang="de-DE" sz="3600" b="1" dirty="0" err="1"/>
              <a:t>with</a:t>
            </a:r>
            <a:r>
              <a:rPr lang="de-DE" sz="3600" b="1" dirty="0"/>
              <a:t> 5.2 </a:t>
            </a:r>
            <a:r>
              <a:rPr lang="de-DE" sz="3600" b="1" dirty="0">
                <a:latin typeface="Symbol" panose="05050102010706020507" pitchFamily="18" charset="2"/>
              </a:rPr>
              <a:t>s</a:t>
            </a:r>
          </a:p>
        </p:txBody>
      </p:sp>
    </p:spTree>
    <p:extLst>
      <p:ext uri="{BB962C8B-B14F-4D97-AF65-F5344CB8AC3E}">
        <p14:creationId xmlns:p14="http://schemas.microsoft.com/office/powerpoint/2010/main" val="3042145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787D512-2EBC-4DF0-B3A4-F7432B50BF62}"/>
              </a:ext>
            </a:extLst>
          </p:cNvPr>
          <p:cNvPicPr>
            <a:picLocks noChangeAspect="1"/>
          </p:cNvPicPr>
          <p:nvPr/>
        </p:nvPicPr>
        <p:blipFill>
          <a:blip r:embed="rId2"/>
          <a:stretch>
            <a:fillRect/>
          </a:stretch>
        </p:blipFill>
        <p:spPr>
          <a:xfrm>
            <a:off x="430182" y="1940746"/>
            <a:ext cx="6151419" cy="4363639"/>
          </a:xfrm>
          <a:prstGeom prst="rect">
            <a:avLst/>
          </a:prstGeom>
        </p:spPr>
      </p:pic>
      <p:sp>
        <p:nvSpPr>
          <p:cNvPr id="3" name="Textfeld 2">
            <a:extLst>
              <a:ext uri="{FF2B5EF4-FFF2-40B4-BE49-F238E27FC236}">
                <a16:creationId xmlns:a16="http://schemas.microsoft.com/office/drawing/2014/main" id="{AA2653A3-F474-4521-A12E-392A764796E5}"/>
              </a:ext>
            </a:extLst>
          </p:cNvPr>
          <p:cNvSpPr txBox="1"/>
          <p:nvPr/>
        </p:nvSpPr>
        <p:spPr>
          <a:xfrm>
            <a:off x="3505891" y="5935053"/>
            <a:ext cx="2213264" cy="369332"/>
          </a:xfrm>
          <a:prstGeom prst="rect">
            <a:avLst/>
          </a:prstGeom>
          <a:noFill/>
        </p:spPr>
        <p:txBody>
          <a:bodyPr wrap="square" rtlCol="0">
            <a:spAutoFit/>
          </a:bodyPr>
          <a:lstStyle/>
          <a:p>
            <a:r>
              <a:rPr lang="de-DE" dirty="0"/>
              <a:t>PAO (2015)</a:t>
            </a:r>
          </a:p>
        </p:txBody>
      </p:sp>
      <p:pic>
        <p:nvPicPr>
          <p:cNvPr id="4" name="Grafik 3">
            <a:extLst>
              <a:ext uri="{FF2B5EF4-FFF2-40B4-BE49-F238E27FC236}">
                <a16:creationId xmlns:a16="http://schemas.microsoft.com/office/drawing/2014/main" id="{934E68F9-3C0B-48E5-829C-045433FF2E72}"/>
              </a:ext>
            </a:extLst>
          </p:cNvPr>
          <p:cNvPicPr>
            <a:picLocks noChangeAspect="1"/>
          </p:cNvPicPr>
          <p:nvPr/>
        </p:nvPicPr>
        <p:blipFill>
          <a:blip r:embed="rId3"/>
          <a:stretch>
            <a:fillRect/>
          </a:stretch>
        </p:blipFill>
        <p:spPr>
          <a:xfrm>
            <a:off x="6460912" y="2144196"/>
            <a:ext cx="4667904" cy="3920273"/>
          </a:xfrm>
          <a:prstGeom prst="rect">
            <a:avLst/>
          </a:prstGeom>
        </p:spPr>
      </p:pic>
      <p:sp>
        <p:nvSpPr>
          <p:cNvPr id="5" name="Textfeld 4">
            <a:extLst>
              <a:ext uri="{FF2B5EF4-FFF2-40B4-BE49-F238E27FC236}">
                <a16:creationId xmlns:a16="http://schemas.microsoft.com/office/drawing/2014/main" id="{8FCC2A95-6739-4204-A738-222365959DBA}"/>
              </a:ext>
            </a:extLst>
          </p:cNvPr>
          <p:cNvSpPr txBox="1"/>
          <p:nvPr/>
        </p:nvSpPr>
        <p:spPr>
          <a:xfrm>
            <a:off x="9341427" y="5878140"/>
            <a:ext cx="1413164" cy="369332"/>
          </a:xfrm>
          <a:prstGeom prst="rect">
            <a:avLst/>
          </a:prstGeom>
          <a:noFill/>
        </p:spPr>
        <p:txBody>
          <a:bodyPr wrap="square" rtlCol="0">
            <a:spAutoFit/>
          </a:bodyPr>
          <a:lstStyle/>
          <a:p>
            <a:r>
              <a:rPr lang="de-DE" dirty="0" err="1"/>
              <a:t>Allard</a:t>
            </a:r>
            <a:r>
              <a:rPr lang="de-DE" dirty="0"/>
              <a:t> (2009)</a:t>
            </a:r>
          </a:p>
        </p:txBody>
      </p:sp>
      <p:sp>
        <p:nvSpPr>
          <p:cNvPr id="6" name="Titel 1">
            <a:extLst>
              <a:ext uri="{FF2B5EF4-FFF2-40B4-BE49-F238E27FC236}">
                <a16:creationId xmlns:a16="http://schemas.microsoft.com/office/drawing/2014/main" id="{75899DDB-BE58-46ED-BC2A-4CE583EF5DB9}"/>
              </a:ext>
            </a:extLst>
          </p:cNvPr>
          <p:cNvSpPr txBox="1">
            <a:spLocks/>
          </p:cNvSpPr>
          <p:nvPr/>
        </p:nvSpPr>
        <p:spPr>
          <a:xfrm>
            <a:off x="789709" y="659278"/>
            <a:ext cx="10623666" cy="1097281"/>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de-DE" sz="3600" dirty="0" err="1"/>
              <a:t>Anisotropy</a:t>
            </a:r>
            <a:r>
              <a:rPr lang="de-DE" sz="3600" dirty="0"/>
              <a:t> and </a:t>
            </a:r>
            <a:r>
              <a:rPr lang="de-DE" sz="3600" dirty="0" err="1"/>
              <a:t>spectum</a:t>
            </a:r>
            <a:r>
              <a:rPr lang="de-DE" sz="3600" dirty="0"/>
              <a:t> ok (Rachen &amp; Biermann), but UHE </a:t>
            </a:r>
            <a:r>
              <a:rPr lang="de-DE" sz="3600" dirty="0" err="1"/>
              <a:t>chemical</a:t>
            </a:r>
            <a:r>
              <a:rPr lang="de-DE" sz="3600" dirty="0"/>
              <a:t> </a:t>
            </a:r>
            <a:r>
              <a:rPr lang="de-DE" sz="3600" dirty="0" err="1"/>
              <a:t>composition</a:t>
            </a:r>
            <a:r>
              <a:rPr lang="de-DE" sz="3600" dirty="0"/>
              <a:t> </a:t>
            </a:r>
            <a:r>
              <a:rPr lang="de-DE" sz="3600" dirty="0" err="1"/>
              <a:t>observed</a:t>
            </a:r>
            <a:r>
              <a:rPr lang="de-DE" sz="3600" dirty="0"/>
              <a:t> </a:t>
            </a:r>
            <a:r>
              <a:rPr lang="de-DE" sz="3600" dirty="0" err="1"/>
              <a:t>by</a:t>
            </a:r>
            <a:r>
              <a:rPr lang="de-DE" sz="3600" dirty="0"/>
              <a:t> PAO </a:t>
            </a:r>
            <a:r>
              <a:rPr lang="de-DE" sz="3600" dirty="0" err="1"/>
              <a:t>seems</a:t>
            </a:r>
            <a:r>
              <a:rPr lang="de-DE" sz="3600" dirty="0"/>
              <a:t> </a:t>
            </a:r>
            <a:r>
              <a:rPr lang="de-DE" sz="3600" dirty="0" err="1"/>
              <a:t>to</a:t>
            </a:r>
            <a:r>
              <a:rPr lang="de-DE" sz="3600" dirty="0"/>
              <a:t> </a:t>
            </a:r>
            <a:r>
              <a:rPr lang="de-DE" sz="3600" dirty="0" err="1"/>
              <a:t>be</a:t>
            </a:r>
            <a:r>
              <a:rPr lang="de-DE" sz="3600" dirty="0"/>
              <a:t> </a:t>
            </a:r>
            <a:r>
              <a:rPr lang="de-DE" sz="3600" dirty="0" err="1"/>
              <a:t>too</a:t>
            </a:r>
            <a:r>
              <a:rPr lang="de-DE" sz="3600" dirty="0"/>
              <a:t> heavy</a:t>
            </a:r>
            <a:endParaRPr lang="de-DE" sz="2200" dirty="0"/>
          </a:p>
        </p:txBody>
      </p:sp>
    </p:spTree>
    <p:extLst>
      <p:ext uri="{BB962C8B-B14F-4D97-AF65-F5344CB8AC3E}">
        <p14:creationId xmlns:p14="http://schemas.microsoft.com/office/powerpoint/2010/main" val="280458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05B14-3CF7-4476-9CAF-D657CBD24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821" y="2398676"/>
            <a:ext cx="4495429" cy="154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3">
            <a:extLst>
              <a:ext uri="{FF2B5EF4-FFF2-40B4-BE49-F238E27FC236}">
                <a16:creationId xmlns:a16="http://schemas.microsoft.com/office/drawing/2014/main" id="{26538E2F-1A8F-434A-A19F-03CAE9591F4A}"/>
              </a:ext>
            </a:extLst>
          </p:cNvPr>
          <p:cNvGrpSpPr>
            <a:grpSpLocks/>
          </p:cNvGrpSpPr>
          <p:nvPr/>
        </p:nvGrpSpPr>
        <p:grpSpPr bwMode="auto">
          <a:xfrm>
            <a:off x="6502493" y="2398676"/>
            <a:ext cx="4002953" cy="2019300"/>
            <a:chOff x="4404" y="1998"/>
            <a:chExt cx="1099" cy="622"/>
          </a:xfrm>
        </p:grpSpPr>
        <p:grpSp>
          <p:nvGrpSpPr>
            <p:cNvPr id="5" name="Group 25">
              <a:extLst>
                <a:ext uri="{FF2B5EF4-FFF2-40B4-BE49-F238E27FC236}">
                  <a16:creationId xmlns:a16="http://schemas.microsoft.com/office/drawing/2014/main" id="{2366853A-6271-4C46-8E7B-298DD9BF1469}"/>
                </a:ext>
              </a:extLst>
            </p:cNvPr>
            <p:cNvGrpSpPr>
              <a:grpSpLocks/>
            </p:cNvGrpSpPr>
            <p:nvPr/>
          </p:nvGrpSpPr>
          <p:grpSpPr bwMode="auto">
            <a:xfrm>
              <a:off x="4404" y="1998"/>
              <a:ext cx="1099" cy="622"/>
              <a:chOff x="7034132" y="3145764"/>
              <a:chExt cx="1744316" cy="987257"/>
            </a:xfrm>
          </p:grpSpPr>
          <p:sp>
            <p:nvSpPr>
              <p:cNvPr id="7" name="TextBox 17">
                <a:extLst>
                  <a:ext uri="{FF2B5EF4-FFF2-40B4-BE49-F238E27FC236}">
                    <a16:creationId xmlns:a16="http://schemas.microsoft.com/office/drawing/2014/main" id="{6F278AA0-BB7F-46D3-B6C2-0E9236F62064}"/>
                  </a:ext>
                </a:extLst>
              </p:cNvPr>
              <p:cNvSpPr txBox="1">
                <a:spLocks noChangeArrowheads="1"/>
              </p:cNvSpPr>
              <p:nvPr/>
            </p:nvSpPr>
            <p:spPr bwMode="auto">
              <a:xfrm>
                <a:off x="7034132" y="3148938"/>
                <a:ext cx="336483" cy="36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de-DE" sz="1800" i="1"/>
                  <a:t>X</a:t>
                </a:r>
              </a:p>
            </p:txBody>
          </p:sp>
          <p:sp>
            <p:nvSpPr>
              <p:cNvPr id="8" name="TextBox 18">
                <a:extLst>
                  <a:ext uri="{FF2B5EF4-FFF2-40B4-BE49-F238E27FC236}">
                    <a16:creationId xmlns:a16="http://schemas.microsoft.com/office/drawing/2014/main" id="{AA5584F1-438C-4E61-9AC2-54E4F5C45FE2}"/>
                  </a:ext>
                </a:extLst>
              </p:cNvPr>
              <p:cNvSpPr txBox="1">
                <a:spLocks noChangeArrowheads="1"/>
              </p:cNvSpPr>
              <p:nvPr/>
            </p:nvSpPr>
            <p:spPr bwMode="auto">
              <a:xfrm>
                <a:off x="7034132" y="3766371"/>
                <a:ext cx="336483" cy="36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de-DE" sz="1800" i="1"/>
                  <a:t>X</a:t>
                </a:r>
              </a:p>
            </p:txBody>
          </p:sp>
          <p:sp>
            <p:nvSpPr>
              <p:cNvPr id="9" name="TextBox 19">
                <a:extLst>
                  <a:ext uri="{FF2B5EF4-FFF2-40B4-BE49-F238E27FC236}">
                    <a16:creationId xmlns:a16="http://schemas.microsoft.com/office/drawing/2014/main" id="{3CB4B74D-2E73-4921-819C-7A6D2FA75533}"/>
                  </a:ext>
                </a:extLst>
              </p:cNvPr>
              <p:cNvSpPr txBox="1">
                <a:spLocks noChangeArrowheads="1"/>
              </p:cNvSpPr>
              <p:nvPr/>
            </p:nvSpPr>
            <p:spPr bwMode="auto">
              <a:xfrm>
                <a:off x="8467360" y="3145764"/>
                <a:ext cx="311088" cy="36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de-DE" sz="1800" i="1"/>
                  <a:t>q</a:t>
                </a:r>
              </a:p>
            </p:txBody>
          </p:sp>
          <p:sp>
            <p:nvSpPr>
              <p:cNvPr id="10" name="TextBox 20">
                <a:extLst>
                  <a:ext uri="{FF2B5EF4-FFF2-40B4-BE49-F238E27FC236}">
                    <a16:creationId xmlns:a16="http://schemas.microsoft.com/office/drawing/2014/main" id="{88CE0CA2-6E34-484C-9B3E-FCE3CDC242F7}"/>
                  </a:ext>
                </a:extLst>
              </p:cNvPr>
              <p:cNvSpPr txBox="1">
                <a:spLocks noChangeArrowheads="1"/>
              </p:cNvSpPr>
              <p:nvPr/>
            </p:nvSpPr>
            <p:spPr bwMode="auto">
              <a:xfrm>
                <a:off x="8467360" y="3763196"/>
                <a:ext cx="311088" cy="36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de-DE" sz="1800" i="1"/>
                  <a:t>q</a:t>
                </a:r>
              </a:p>
            </p:txBody>
          </p:sp>
          <p:grpSp>
            <p:nvGrpSpPr>
              <p:cNvPr id="11" name="Group 24">
                <a:extLst>
                  <a:ext uri="{FF2B5EF4-FFF2-40B4-BE49-F238E27FC236}">
                    <a16:creationId xmlns:a16="http://schemas.microsoft.com/office/drawing/2014/main" id="{6A4FB27A-839A-44D4-B5F0-5B1953325740}"/>
                  </a:ext>
                </a:extLst>
              </p:cNvPr>
              <p:cNvGrpSpPr>
                <a:grpSpLocks/>
              </p:cNvGrpSpPr>
              <p:nvPr/>
            </p:nvGrpSpPr>
            <p:grpSpPr bwMode="auto">
              <a:xfrm>
                <a:off x="7335331" y="3286664"/>
                <a:ext cx="1155940" cy="713117"/>
                <a:chOff x="7335331" y="3286664"/>
                <a:chExt cx="1155940" cy="713117"/>
              </a:xfrm>
            </p:grpSpPr>
            <p:cxnSp>
              <p:nvCxnSpPr>
                <p:cNvPr id="12" name="Straight Connector 10">
                  <a:extLst>
                    <a:ext uri="{FF2B5EF4-FFF2-40B4-BE49-F238E27FC236}">
                      <a16:creationId xmlns:a16="http://schemas.microsoft.com/office/drawing/2014/main" id="{38607453-79FE-4E7D-A77B-081A1401401D}"/>
                    </a:ext>
                  </a:extLst>
                </p:cNvPr>
                <p:cNvCxnSpPr>
                  <a:cxnSpLocks noChangeShapeType="1"/>
                </p:cNvCxnSpPr>
                <p:nvPr/>
              </p:nvCxnSpPr>
              <p:spPr bwMode="auto">
                <a:xfrm>
                  <a:off x="7335331" y="3334109"/>
                  <a:ext cx="11559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 name="Straight Connector 11">
                  <a:extLst>
                    <a:ext uri="{FF2B5EF4-FFF2-40B4-BE49-F238E27FC236}">
                      <a16:creationId xmlns:a16="http://schemas.microsoft.com/office/drawing/2014/main" id="{5607128E-DBD6-4FF9-9EAA-A6498B0D55A3}"/>
                    </a:ext>
                  </a:extLst>
                </p:cNvPr>
                <p:cNvCxnSpPr>
                  <a:cxnSpLocks noChangeShapeType="1"/>
                </p:cNvCxnSpPr>
                <p:nvPr/>
              </p:nvCxnSpPr>
              <p:spPr bwMode="auto">
                <a:xfrm>
                  <a:off x="7335331" y="3952336"/>
                  <a:ext cx="11559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4" name="Straight Connector 14">
                  <a:extLst>
                    <a:ext uri="{FF2B5EF4-FFF2-40B4-BE49-F238E27FC236}">
                      <a16:creationId xmlns:a16="http://schemas.microsoft.com/office/drawing/2014/main" id="{9AB642A1-4785-4686-891A-23C678732C97}"/>
                    </a:ext>
                  </a:extLst>
                </p:cNvPr>
                <p:cNvCxnSpPr>
                  <a:cxnSpLocks noChangeShapeType="1"/>
                </p:cNvCxnSpPr>
                <p:nvPr/>
              </p:nvCxnSpPr>
              <p:spPr bwMode="auto">
                <a:xfrm rot="5400000">
                  <a:off x="7594118" y="3648970"/>
                  <a:ext cx="629733" cy="862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5" name="Oval 22">
                  <a:extLst>
                    <a:ext uri="{FF2B5EF4-FFF2-40B4-BE49-F238E27FC236}">
                      <a16:creationId xmlns:a16="http://schemas.microsoft.com/office/drawing/2014/main" id="{02FB1BC8-848F-4E93-92C1-16A2F8603E2A}"/>
                    </a:ext>
                  </a:extLst>
                </p:cNvPr>
                <p:cNvSpPr>
                  <a:spLocks noChangeArrowheads="1"/>
                </p:cNvSpPr>
                <p:nvPr/>
              </p:nvSpPr>
              <p:spPr bwMode="auto">
                <a:xfrm>
                  <a:off x="7865852" y="3286664"/>
                  <a:ext cx="86264" cy="94890"/>
                </a:xfrm>
                <a:prstGeom prst="ellipse">
                  <a:avLst/>
                </a:prstGeom>
                <a:solidFill>
                  <a:schemeClr val="tx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de-DE" altLang="de-DE" sz="1800"/>
                </a:p>
              </p:txBody>
            </p:sp>
            <p:sp>
              <p:nvSpPr>
                <p:cNvPr id="16" name="Oval 23">
                  <a:extLst>
                    <a:ext uri="{FF2B5EF4-FFF2-40B4-BE49-F238E27FC236}">
                      <a16:creationId xmlns:a16="http://schemas.microsoft.com/office/drawing/2014/main" id="{6F298660-89A1-4D04-B142-9B5F4F0D46E4}"/>
                    </a:ext>
                  </a:extLst>
                </p:cNvPr>
                <p:cNvSpPr>
                  <a:spLocks noChangeArrowheads="1"/>
                </p:cNvSpPr>
                <p:nvPr/>
              </p:nvSpPr>
              <p:spPr bwMode="auto">
                <a:xfrm>
                  <a:off x="7865852" y="3904891"/>
                  <a:ext cx="86264" cy="94890"/>
                </a:xfrm>
                <a:prstGeom prst="ellipse">
                  <a:avLst/>
                </a:prstGeom>
                <a:solidFill>
                  <a:schemeClr val="tx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de-DE" altLang="de-DE" sz="1800"/>
                </a:p>
              </p:txBody>
            </p:sp>
          </p:grpSp>
        </p:grpSp>
        <p:sp>
          <p:nvSpPr>
            <p:cNvPr id="6" name="Text Box 22">
              <a:extLst>
                <a:ext uri="{FF2B5EF4-FFF2-40B4-BE49-F238E27FC236}">
                  <a16:creationId xmlns:a16="http://schemas.microsoft.com/office/drawing/2014/main" id="{E319930C-AE9D-4398-B72C-D3ED0E5E1EDB}"/>
                </a:ext>
              </a:extLst>
            </p:cNvPr>
            <p:cNvSpPr txBox="1">
              <a:spLocks noChangeArrowheads="1"/>
            </p:cNvSpPr>
            <p:nvPr/>
          </p:nvSpPr>
          <p:spPr bwMode="auto">
            <a:xfrm>
              <a:off x="5305" y="2266"/>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de-DE" sz="1800"/>
                <a:t>_</a:t>
              </a:r>
            </a:p>
          </p:txBody>
        </p:sp>
      </p:grpSp>
      <p:sp>
        <p:nvSpPr>
          <p:cNvPr id="17" name="Rechteck 16">
            <a:extLst>
              <a:ext uri="{FF2B5EF4-FFF2-40B4-BE49-F238E27FC236}">
                <a16:creationId xmlns:a16="http://schemas.microsoft.com/office/drawing/2014/main" id="{07B14155-9D32-453E-A8A9-C6DBCAA4CECA}"/>
              </a:ext>
            </a:extLst>
          </p:cNvPr>
          <p:cNvSpPr/>
          <p:nvPr/>
        </p:nvSpPr>
        <p:spPr>
          <a:xfrm>
            <a:off x="2167872" y="5086785"/>
            <a:ext cx="7096743" cy="646331"/>
          </a:xfrm>
          <a:prstGeom prst="rect">
            <a:avLst/>
          </a:prstGeom>
        </p:spPr>
        <p:txBody>
          <a:bodyPr wrap="square">
            <a:spAutoFit/>
          </a:bodyPr>
          <a:lstStyle/>
          <a:p>
            <a:r>
              <a:rPr lang="en-US" altLang="de-DE" sz="3600" i="1" dirty="0"/>
              <a:t>m</a:t>
            </a:r>
            <a:r>
              <a:rPr lang="en-US" altLang="de-DE" sz="3600" i="1" baseline="-25000" dirty="0"/>
              <a:t>X</a:t>
            </a:r>
            <a:r>
              <a:rPr lang="en-US" altLang="de-DE" sz="3600" dirty="0"/>
              <a:t> ~ 100 GeV, </a:t>
            </a:r>
            <a:r>
              <a:rPr lang="en-US" altLang="de-DE" sz="3600" i="1" dirty="0" err="1"/>
              <a:t>g</a:t>
            </a:r>
            <a:r>
              <a:rPr lang="en-US" altLang="de-DE" sz="3600" i="1" baseline="-25000" dirty="0" err="1"/>
              <a:t>X</a:t>
            </a:r>
            <a:r>
              <a:rPr lang="en-US" altLang="de-DE" sz="3600" dirty="0"/>
              <a:t> ~ 0.6 </a:t>
            </a:r>
            <a:r>
              <a:rPr lang="en-US" altLang="de-DE" sz="3600" dirty="0">
                <a:sym typeface="Wingdings" panose="05000000000000000000" pitchFamily="2" charset="2"/>
              </a:rPr>
              <a:t> </a:t>
            </a:r>
            <a:r>
              <a:rPr lang="en-US" altLang="de-DE" sz="3600" dirty="0">
                <a:latin typeface="Symbol" panose="05050102010706020507" pitchFamily="18" charset="2"/>
                <a:sym typeface="Wingdings" panose="05000000000000000000" pitchFamily="2" charset="2"/>
              </a:rPr>
              <a:t>W</a:t>
            </a:r>
            <a:r>
              <a:rPr lang="en-US" altLang="de-DE" sz="3600" i="1" baseline="-25000" dirty="0">
                <a:sym typeface="Wingdings" panose="05000000000000000000" pitchFamily="2" charset="2"/>
              </a:rPr>
              <a:t>X</a:t>
            </a:r>
            <a:r>
              <a:rPr lang="en-US" altLang="de-DE" sz="3600" dirty="0">
                <a:sym typeface="Wingdings" panose="05000000000000000000" pitchFamily="2" charset="2"/>
              </a:rPr>
              <a:t> ~ 0.1</a:t>
            </a:r>
            <a:endParaRPr lang="en-US" altLang="de-DE" sz="3600" dirty="0"/>
          </a:p>
        </p:txBody>
      </p:sp>
      <p:sp>
        <p:nvSpPr>
          <p:cNvPr id="18" name="Titel 1">
            <a:extLst>
              <a:ext uri="{FF2B5EF4-FFF2-40B4-BE49-F238E27FC236}">
                <a16:creationId xmlns:a16="http://schemas.microsoft.com/office/drawing/2014/main" id="{CF6F45D1-14FC-4014-A7AA-FA55E44FC125}"/>
              </a:ext>
            </a:extLst>
          </p:cNvPr>
          <p:cNvSpPr txBox="1">
            <a:spLocks/>
          </p:cNvSpPr>
          <p:nvPr/>
        </p:nvSpPr>
        <p:spPr>
          <a:xfrm>
            <a:off x="806335" y="571499"/>
            <a:ext cx="10236803" cy="110607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de-DE" b="1" dirty="0"/>
              <a:t>WIMP Miracle: </a:t>
            </a:r>
          </a:p>
          <a:p>
            <a:r>
              <a:rPr lang="de-DE" b="1" dirty="0"/>
              <a:t>Dark Matter </a:t>
            </a:r>
            <a:r>
              <a:rPr lang="de-DE" b="1" dirty="0" err="1"/>
              <a:t>indirect</a:t>
            </a:r>
            <a:r>
              <a:rPr lang="de-DE" b="1" dirty="0"/>
              <a:t> </a:t>
            </a:r>
            <a:r>
              <a:rPr lang="de-DE" b="1" dirty="0" err="1"/>
              <a:t>detection</a:t>
            </a:r>
            <a:endParaRPr lang="de-DE" b="1" dirty="0"/>
          </a:p>
        </p:txBody>
      </p:sp>
    </p:spTree>
    <p:extLst>
      <p:ext uri="{BB962C8B-B14F-4D97-AF65-F5344CB8AC3E}">
        <p14:creationId xmlns:p14="http://schemas.microsoft.com/office/powerpoint/2010/main" val="733937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Dark Matter Limits </a:t>
            </a:r>
            <a:r>
              <a:rPr lang="de-DE" b="1" dirty="0" err="1"/>
              <a:t>for</a:t>
            </a:r>
            <a:r>
              <a:rPr lang="de-DE" b="1" dirty="0"/>
              <a:t> </a:t>
            </a:r>
            <a:r>
              <a:rPr lang="de-DE" b="1" dirty="0" err="1"/>
              <a:t>Dwarf</a:t>
            </a:r>
            <a:r>
              <a:rPr lang="de-DE" b="1" dirty="0"/>
              <a:t> </a:t>
            </a:r>
            <a:r>
              <a:rPr lang="de-DE" b="1" dirty="0" err="1"/>
              <a:t>Spheroidals</a:t>
            </a:r>
            <a:r>
              <a:rPr lang="de-DE" b="1" dirty="0"/>
              <a:t> </a:t>
            </a:r>
            <a:br>
              <a:rPr lang="de-DE" b="1" dirty="0"/>
            </a:br>
            <a:r>
              <a:rPr lang="de-DE" sz="3600" b="1" dirty="0"/>
              <a:t>Fermi-LAT data </a:t>
            </a:r>
            <a:r>
              <a:rPr lang="de-DE" sz="3600" b="1" dirty="0" err="1"/>
              <a:t>combined</a:t>
            </a:r>
            <a:r>
              <a:rPr lang="de-DE" sz="3600" b="1" dirty="0"/>
              <a:t> </a:t>
            </a:r>
            <a:r>
              <a:rPr lang="de-DE" sz="3600" b="1" dirty="0" err="1"/>
              <a:t>with</a:t>
            </a:r>
            <a:r>
              <a:rPr lang="de-DE" sz="3600" b="1" dirty="0"/>
              <a:t> 158h Segue-1 MAGIC </a:t>
            </a:r>
            <a:r>
              <a:rPr lang="de-DE" sz="3600" b="1" dirty="0" err="1"/>
              <a:t>data</a:t>
            </a:r>
            <a:r>
              <a:rPr lang="de-DE" sz="3600" b="1" dirty="0"/>
              <a:t> </a:t>
            </a:r>
            <a:br>
              <a:rPr lang="de-DE" sz="3600" b="1" dirty="0"/>
            </a:br>
            <a:r>
              <a:rPr lang="de-DE" sz="3600" b="1" dirty="0"/>
              <a:t>(JCAP 02, 039)</a:t>
            </a:r>
            <a:br>
              <a:rPr lang="de-DE" b="1" dirty="0"/>
            </a:br>
            <a:endParaRPr lang="de-DE" b="1" dirty="0"/>
          </a:p>
        </p:txBody>
      </p:sp>
      <p:pic>
        <p:nvPicPr>
          <p:cNvPr id="6" name="Inhaltsplatzhalter 5"/>
          <p:cNvPicPr>
            <a:picLocks noGrp="1" noChangeAspect="1"/>
          </p:cNvPicPr>
          <p:nvPr>
            <p:ph idx="1"/>
          </p:nvPr>
        </p:nvPicPr>
        <p:blipFill>
          <a:blip r:embed="rId3"/>
          <a:stretch>
            <a:fillRect/>
          </a:stretch>
        </p:blipFill>
        <p:spPr>
          <a:xfrm>
            <a:off x="715264" y="1471351"/>
            <a:ext cx="5096255" cy="4814081"/>
          </a:xfrm>
          <a:prstGeom prst="rect">
            <a:avLst/>
          </a:prstGeom>
        </p:spPr>
      </p:pic>
      <p:pic>
        <p:nvPicPr>
          <p:cNvPr id="7" name="Grafik 6"/>
          <p:cNvPicPr>
            <a:picLocks noChangeAspect="1"/>
          </p:cNvPicPr>
          <p:nvPr/>
        </p:nvPicPr>
        <p:blipFill>
          <a:blip r:embed="rId4"/>
          <a:stretch>
            <a:fillRect/>
          </a:stretch>
        </p:blipFill>
        <p:spPr>
          <a:xfrm>
            <a:off x="5665215" y="1422400"/>
            <a:ext cx="6362690" cy="4451324"/>
          </a:xfrm>
          <a:prstGeom prst="rect">
            <a:avLst/>
          </a:prstGeom>
        </p:spPr>
      </p:pic>
      <p:sp>
        <p:nvSpPr>
          <p:cNvPr id="3" name="Textfeld 2"/>
          <p:cNvSpPr txBox="1"/>
          <p:nvPr/>
        </p:nvSpPr>
        <p:spPr>
          <a:xfrm>
            <a:off x="5991225" y="5800725"/>
            <a:ext cx="5295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FF0000"/>
                </a:solidFill>
                <a:effectLst/>
                <a:uLnTx/>
                <a:uFillTx/>
                <a:latin typeface="Calibri" panose="020F0502020204030204"/>
                <a:ea typeface="+mn-ea"/>
                <a:cs typeface="+mn-cs"/>
              </a:rPr>
              <a:t>Caveat</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Recent</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Triangulum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recalibration</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feld 3"/>
          <p:cNvSpPr txBox="1"/>
          <p:nvPr/>
        </p:nvSpPr>
        <p:spPr>
          <a:xfrm>
            <a:off x="1419224" y="6170057"/>
            <a:ext cx="4788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J-</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factors</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assume</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FNW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profiles</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869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4E252F3-36A3-430F-AE8F-A633078BFE46}"/>
              </a:ext>
            </a:extLst>
          </p:cNvPr>
          <p:cNvPicPr>
            <a:picLocks noChangeAspect="1"/>
          </p:cNvPicPr>
          <p:nvPr/>
        </p:nvPicPr>
        <p:blipFill>
          <a:blip r:embed="rId2"/>
          <a:stretch>
            <a:fillRect/>
          </a:stretch>
        </p:blipFill>
        <p:spPr>
          <a:xfrm>
            <a:off x="380309" y="432261"/>
            <a:ext cx="6840358" cy="6059203"/>
          </a:xfrm>
          <a:prstGeom prst="rect">
            <a:avLst/>
          </a:prstGeom>
        </p:spPr>
      </p:pic>
      <p:pic>
        <p:nvPicPr>
          <p:cNvPr id="3" name="Grafik 2">
            <a:extLst>
              <a:ext uri="{FF2B5EF4-FFF2-40B4-BE49-F238E27FC236}">
                <a16:creationId xmlns:a16="http://schemas.microsoft.com/office/drawing/2014/main" id="{95660105-4315-45BC-BEE3-C286366DC135}"/>
              </a:ext>
            </a:extLst>
          </p:cNvPr>
          <p:cNvPicPr>
            <a:picLocks noChangeAspect="1"/>
          </p:cNvPicPr>
          <p:nvPr/>
        </p:nvPicPr>
        <p:blipFill>
          <a:blip r:embed="rId3"/>
          <a:stretch>
            <a:fillRect/>
          </a:stretch>
        </p:blipFill>
        <p:spPr>
          <a:xfrm>
            <a:off x="7377545" y="466292"/>
            <a:ext cx="4402714" cy="3427302"/>
          </a:xfrm>
          <a:prstGeom prst="rect">
            <a:avLst/>
          </a:prstGeom>
        </p:spPr>
      </p:pic>
      <p:sp>
        <p:nvSpPr>
          <p:cNvPr id="4" name="Textfeld 3">
            <a:extLst>
              <a:ext uri="{FF2B5EF4-FFF2-40B4-BE49-F238E27FC236}">
                <a16:creationId xmlns:a16="http://schemas.microsoft.com/office/drawing/2014/main" id="{3E69B639-27CA-4AD0-9174-1D9496F56C0B}"/>
              </a:ext>
            </a:extLst>
          </p:cNvPr>
          <p:cNvSpPr txBox="1"/>
          <p:nvPr/>
        </p:nvSpPr>
        <p:spPr>
          <a:xfrm>
            <a:off x="7377545" y="4114797"/>
            <a:ext cx="4402714" cy="2031325"/>
          </a:xfrm>
          <a:prstGeom prst="rect">
            <a:avLst/>
          </a:prstGeom>
          <a:noFill/>
        </p:spPr>
        <p:txBody>
          <a:bodyPr wrap="square" rtlCol="0">
            <a:spAutoFit/>
          </a:bodyPr>
          <a:lstStyle/>
          <a:p>
            <a:r>
              <a:rPr lang="de-DE" dirty="0" err="1"/>
              <a:t>Dwarf</a:t>
            </a:r>
            <a:r>
              <a:rPr lang="de-DE" dirty="0"/>
              <a:t> </a:t>
            </a:r>
            <a:r>
              <a:rPr lang="de-DE" dirty="0" err="1"/>
              <a:t>spheroidal</a:t>
            </a:r>
            <a:r>
              <a:rPr lang="de-DE" dirty="0"/>
              <a:t> </a:t>
            </a:r>
            <a:r>
              <a:rPr lang="de-DE" dirty="0" err="1"/>
              <a:t>galaxy</a:t>
            </a:r>
            <a:r>
              <a:rPr lang="de-DE" dirty="0"/>
              <a:t> NGC147 in </a:t>
            </a:r>
            <a:r>
              <a:rPr lang="de-DE" dirty="0" err="1"/>
              <a:t>the</a:t>
            </a:r>
            <a:r>
              <a:rPr lang="de-DE" dirty="0"/>
              <a:t> </a:t>
            </a:r>
            <a:r>
              <a:rPr lang="de-DE" dirty="0" err="1"/>
              <a:t>Local</a:t>
            </a:r>
            <a:r>
              <a:rPr lang="de-DE" dirty="0"/>
              <a:t> Group.</a:t>
            </a:r>
          </a:p>
          <a:p>
            <a:endParaRPr lang="de-DE" dirty="0"/>
          </a:p>
          <a:p>
            <a:r>
              <a:rPr lang="de-DE" dirty="0" err="1"/>
              <a:t>Similar</a:t>
            </a:r>
            <a:r>
              <a:rPr lang="de-DE" dirty="0"/>
              <a:t> </a:t>
            </a:r>
            <a:r>
              <a:rPr lang="de-DE" dirty="0" err="1"/>
              <a:t>to</a:t>
            </a:r>
            <a:r>
              <a:rPr lang="de-DE" dirty="0"/>
              <a:t> </a:t>
            </a:r>
            <a:r>
              <a:rPr lang="de-DE" dirty="0" err="1"/>
              <a:t>Segue</a:t>
            </a:r>
            <a:r>
              <a:rPr lang="de-DE" dirty="0"/>
              <a:t> 1, </a:t>
            </a:r>
            <a:r>
              <a:rPr lang="de-DE" dirty="0" err="1"/>
              <a:t>with</a:t>
            </a:r>
            <a:r>
              <a:rPr lang="de-DE" dirty="0"/>
              <a:t> an </a:t>
            </a:r>
            <a:r>
              <a:rPr lang="de-DE" dirty="0" err="1"/>
              <a:t>age</a:t>
            </a:r>
            <a:r>
              <a:rPr lang="de-DE" dirty="0"/>
              <a:t> </a:t>
            </a:r>
            <a:r>
              <a:rPr lang="de-DE" dirty="0" err="1"/>
              <a:t>of</a:t>
            </a:r>
            <a:r>
              <a:rPr lang="de-DE" dirty="0"/>
              <a:t> 13 </a:t>
            </a:r>
            <a:r>
              <a:rPr lang="de-DE" dirty="0" err="1"/>
              <a:t>Gyrs</a:t>
            </a:r>
            <a:r>
              <a:rPr lang="de-DE" dirty="0"/>
              <a:t> </a:t>
            </a:r>
            <a:r>
              <a:rPr lang="de-DE" dirty="0" err="1"/>
              <a:t>the</a:t>
            </a:r>
            <a:r>
              <a:rPr lang="de-DE" dirty="0"/>
              <a:t> </a:t>
            </a:r>
            <a:r>
              <a:rPr lang="de-DE" dirty="0" err="1"/>
              <a:t>oldest</a:t>
            </a:r>
            <a:r>
              <a:rPr lang="de-DE" dirty="0"/>
              <a:t> </a:t>
            </a:r>
            <a:r>
              <a:rPr lang="de-DE" dirty="0" err="1"/>
              <a:t>known</a:t>
            </a:r>
            <a:r>
              <a:rPr lang="de-DE" dirty="0"/>
              <a:t> </a:t>
            </a:r>
            <a:r>
              <a:rPr lang="de-DE" dirty="0" err="1"/>
              <a:t>galaxy</a:t>
            </a:r>
            <a:r>
              <a:rPr lang="de-DE" dirty="0"/>
              <a:t> (</a:t>
            </a:r>
            <a:r>
              <a:rPr lang="de-DE" dirty="0" err="1"/>
              <a:t>Frebel</a:t>
            </a:r>
            <a:r>
              <a:rPr lang="de-DE" dirty="0"/>
              <a:t> et al. 2014)</a:t>
            </a:r>
          </a:p>
          <a:p>
            <a:endParaRPr lang="de-DE" dirty="0"/>
          </a:p>
          <a:p>
            <a:r>
              <a:rPr lang="de-DE" dirty="0"/>
              <a:t>M/L ~ 3400 M</a:t>
            </a:r>
            <a:r>
              <a:rPr lang="de-DE" baseline="-25000" dirty="0">
                <a:latin typeface="Wingdings 2" panose="05020102010507070707" pitchFamily="18" charset="2"/>
              </a:rPr>
              <a:t>8</a:t>
            </a:r>
            <a:r>
              <a:rPr lang="de-DE" dirty="0"/>
              <a:t>/L</a:t>
            </a:r>
            <a:r>
              <a:rPr lang="de-DE" baseline="-25000" dirty="0">
                <a:latin typeface="Wingdings 2" panose="05020102010507070707" pitchFamily="18" charset="2"/>
              </a:rPr>
              <a:t>8</a:t>
            </a:r>
          </a:p>
        </p:txBody>
      </p:sp>
      <p:sp>
        <p:nvSpPr>
          <p:cNvPr id="5" name="Textfeld 4">
            <a:extLst>
              <a:ext uri="{FF2B5EF4-FFF2-40B4-BE49-F238E27FC236}">
                <a16:creationId xmlns:a16="http://schemas.microsoft.com/office/drawing/2014/main" id="{CA258A9F-33DD-4BD4-877B-C12D0F7ACAEC}"/>
              </a:ext>
            </a:extLst>
          </p:cNvPr>
          <p:cNvSpPr txBox="1"/>
          <p:nvPr/>
        </p:nvSpPr>
        <p:spPr>
          <a:xfrm rot="16200000">
            <a:off x="-896364" y="4324024"/>
            <a:ext cx="3072892" cy="276999"/>
          </a:xfrm>
          <a:prstGeom prst="rect">
            <a:avLst/>
          </a:prstGeom>
          <a:noFill/>
        </p:spPr>
        <p:txBody>
          <a:bodyPr wrap="square" rtlCol="0">
            <a:spAutoFit/>
          </a:bodyPr>
          <a:lstStyle/>
          <a:p>
            <a:r>
              <a:rPr lang="de-DE" sz="1200" dirty="0"/>
              <a:t>M. </a:t>
            </a:r>
            <a:r>
              <a:rPr lang="de-DE" sz="1200" dirty="0" err="1"/>
              <a:t>Doro</a:t>
            </a:r>
            <a:r>
              <a:rPr lang="de-DE" sz="1200" dirty="0"/>
              <a:t> (</a:t>
            </a:r>
            <a:r>
              <a:rPr lang="de-DE" sz="1200" dirty="0" err="1"/>
              <a:t>for</a:t>
            </a:r>
            <a:r>
              <a:rPr lang="de-DE" sz="1200" dirty="0"/>
              <a:t> </a:t>
            </a:r>
            <a:r>
              <a:rPr lang="de-DE" sz="1200" dirty="0" err="1"/>
              <a:t>the</a:t>
            </a:r>
            <a:r>
              <a:rPr lang="de-DE" sz="1200" dirty="0"/>
              <a:t>  MAGIC </a:t>
            </a:r>
            <a:r>
              <a:rPr lang="de-DE" sz="1200" dirty="0" err="1"/>
              <a:t>Collaboration</a:t>
            </a:r>
            <a:r>
              <a:rPr lang="de-DE" sz="1200" dirty="0"/>
              <a:t>), 2017</a:t>
            </a:r>
          </a:p>
        </p:txBody>
      </p:sp>
      <p:pic>
        <p:nvPicPr>
          <p:cNvPr id="6" name="Grafik 5">
            <a:extLst>
              <a:ext uri="{FF2B5EF4-FFF2-40B4-BE49-F238E27FC236}">
                <a16:creationId xmlns:a16="http://schemas.microsoft.com/office/drawing/2014/main" id="{BC591370-E2BF-4961-B1A5-C2F190812E78}"/>
              </a:ext>
            </a:extLst>
          </p:cNvPr>
          <p:cNvPicPr>
            <a:picLocks noChangeAspect="1"/>
          </p:cNvPicPr>
          <p:nvPr/>
        </p:nvPicPr>
        <p:blipFill>
          <a:blip r:embed="rId4"/>
          <a:stretch>
            <a:fillRect/>
          </a:stretch>
        </p:blipFill>
        <p:spPr>
          <a:xfrm>
            <a:off x="3987270" y="2914335"/>
            <a:ext cx="2707617" cy="1095054"/>
          </a:xfrm>
          <a:prstGeom prst="rect">
            <a:avLst/>
          </a:prstGeom>
        </p:spPr>
      </p:pic>
      <p:sp>
        <p:nvSpPr>
          <p:cNvPr id="7" name="Textfeld 6">
            <a:extLst>
              <a:ext uri="{FF2B5EF4-FFF2-40B4-BE49-F238E27FC236}">
                <a16:creationId xmlns:a16="http://schemas.microsoft.com/office/drawing/2014/main" id="{DBC4D942-378B-4BB8-A500-DE953A0BB745}"/>
              </a:ext>
            </a:extLst>
          </p:cNvPr>
          <p:cNvSpPr txBox="1"/>
          <p:nvPr/>
        </p:nvSpPr>
        <p:spPr>
          <a:xfrm rot="1118468">
            <a:off x="2108593" y="3976297"/>
            <a:ext cx="3075710" cy="276999"/>
          </a:xfrm>
          <a:prstGeom prst="rect">
            <a:avLst/>
          </a:prstGeom>
          <a:noFill/>
        </p:spPr>
        <p:txBody>
          <a:bodyPr wrap="square" rtlCol="0">
            <a:spAutoFit/>
          </a:bodyPr>
          <a:lstStyle/>
          <a:p>
            <a:r>
              <a:rPr lang="de-DE" sz="1200" b="1" dirty="0" err="1">
                <a:solidFill>
                  <a:srgbClr val="FF0000"/>
                </a:solidFill>
              </a:rPr>
              <a:t>Particle</a:t>
            </a:r>
            <a:r>
              <a:rPr lang="de-DE" sz="1200" b="1" dirty="0">
                <a:solidFill>
                  <a:srgbClr val="FF0000"/>
                </a:solidFill>
              </a:rPr>
              <a:t> Data Group (2016)</a:t>
            </a:r>
          </a:p>
        </p:txBody>
      </p:sp>
    </p:spTree>
    <p:extLst>
      <p:ext uri="{BB962C8B-B14F-4D97-AF65-F5344CB8AC3E}">
        <p14:creationId xmlns:p14="http://schemas.microsoft.com/office/powerpoint/2010/main" val="3804141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369" y="790308"/>
            <a:ext cx="10515600" cy="1325563"/>
          </a:xfrm>
        </p:spPr>
        <p:txBody>
          <a:bodyPr>
            <a:normAutofit fontScale="90000"/>
          </a:bodyPr>
          <a:lstStyle/>
          <a:p>
            <a:r>
              <a:rPr lang="de-DE" sz="4400" b="1" dirty="0"/>
              <a:t>Radio </a:t>
            </a:r>
            <a:r>
              <a:rPr lang="de-DE" sz="4400" b="1" dirty="0" err="1"/>
              <a:t>galaxies</a:t>
            </a:r>
            <a:r>
              <a:rPr lang="de-DE" sz="4400" b="1" dirty="0"/>
              <a:t> </a:t>
            </a:r>
            <a:r>
              <a:rPr lang="de-DE" sz="4400" b="1" dirty="0" err="1"/>
              <a:t>provide</a:t>
            </a:r>
            <a:r>
              <a:rPr lang="de-DE" sz="4400" b="1" dirty="0"/>
              <a:t> </a:t>
            </a:r>
            <a:r>
              <a:rPr lang="de-DE" sz="4400" b="1" dirty="0" err="1"/>
              <a:t>natural</a:t>
            </a:r>
            <a:r>
              <a:rPr lang="de-DE" sz="4400" b="1" dirty="0"/>
              <a:t> </a:t>
            </a:r>
            <a:r>
              <a:rPr lang="de-DE" sz="4400" b="1" dirty="0" err="1"/>
              <a:t>background</a:t>
            </a:r>
            <a:r>
              <a:rPr lang="de-DE" sz="4400" b="1" dirty="0"/>
              <a:t> </a:t>
            </a:r>
            <a:r>
              <a:rPr lang="de-DE" sz="4400" b="1" dirty="0" err="1"/>
              <a:t>for</a:t>
            </a:r>
            <a:r>
              <a:rPr lang="de-DE" sz="4400" b="1" dirty="0"/>
              <a:t> </a:t>
            </a:r>
            <a:r>
              <a:rPr lang="de-DE" sz="4400" b="1" dirty="0" err="1"/>
              <a:t>dark</a:t>
            </a:r>
            <a:r>
              <a:rPr lang="de-DE" sz="4400" b="1" dirty="0"/>
              <a:t> matter </a:t>
            </a:r>
            <a:r>
              <a:rPr lang="de-DE" sz="4400" b="1" dirty="0" err="1"/>
              <a:t>searches</a:t>
            </a:r>
            <a:br>
              <a:rPr lang="de-DE" sz="3100" dirty="0"/>
            </a:br>
            <a:r>
              <a:rPr lang="de-DE" sz="2200" dirty="0" err="1"/>
              <a:t>Saxena</a:t>
            </a:r>
            <a:r>
              <a:rPr lang="de-DE" sz="2200" dirty="0"/>
              <a:t>, Summa, Elsässer, Rüger, &amp; Mannheim, EPJC 71, 1815 (2011)</a:t>
            </a:r>
          </a:p>
        </p:txBody>
      </p:sp>
      <p:pic>
        <p:nvPicPr>
          <p:cNvPr id="4" name="Inhaltsplatzhalter 3"/>
          <p:cNvPicPr>
            <a:picLocks noGrp="1" noChangeAspect="1"/>
          </p:cNvPicPr>
          <p:nvPr>
            <p:ph idx="1"/>
          </p:nvPr>
        </p:nvPicPr>
        <p:blipFill>
          <a:blip r:embed="rId2"/>
          <a:stretch>
            <a:fillRect/>
          </a:stretch>
        </p:blipFill>
        <p:spPr>
          <a:xfrm>
            <a:off x="1012369" y="2666999"/>
            <a:ext cx="5946901" cy="3749449"/>
          </a:xfrm>
          <a:prstGeom prst="rect">
            <a:avLst/>
          </a:prstGeom>
        </p:spPr>
      </p:pic>
      <p:pic>
        <p:nvPicPr>
          <p:cNvPr id="6" name="Grafik 5"/>
          <p:cNvPicPr>
            <a:picLocks noChangeAspect="1"/>
          </p:cNvPicPr>
          <p:nvPr/>
        </p:nvPicPr>
        <p:blipFill>
          <a:blip r:embed="rId3"/>
          <a:stretch>
            <a:fillRect/>
          </a:stretch>
        </p:blipFill>
        <p:spPr>
          <a:xfrm>
            <a:off x="7241366" y="2674381"/>
            <a:ext cx="4112434" cy="3734684"/>
          </a:xfrm>
          <a:prstGeom prst="rect">
            <a:avLst/>
          </a:prstGeom>
        </p:spPr>
      </p:pic>
      <p:pic>
        <p:nvPicPr>
          <p:cNvPr id="9" name="Picture 2" descr="Lehrstuhl für Astronomie"/>
          <p:cNvPicPr>
            <a:picLocks noChangeAspect="1" noChangeArrowheads="1"/>
          </p:cNvPicPr>
          <p:nvPr/>
        </p:nvPicPr>
        <p:blipFill>
          <a:blip r:embed="rId4" cstate="print"/>
          <a:srcRect/>
          <a:stretch>
            <a:fillRect/>
          </a:stretch>
        </p:blipFill>
        <p:spPr bwMode="auto">
          <a:xfrm>
            <a:off x="10834261" y="0"/>
            <a:ext cx="1224136" cy="585711"/>
          </a:xfrm>
          <a:prstGeom prst="rect">
            <a:avLst/>
          </a:prstGeom>
          <a:noFill/>
        </p:spPr>
      </p:pic>
    </p:spTree>
    <p:extLst>
      <p:ext uri="{BB962C8B-B14F-4D97-AF65-F5344CB8AC3E}">
        <p14:creationId xmlns:p14="http://schemas.microsoft.com/office/powerpoint/2010/main" val="621334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20884E6-46BC-4258-9E6B-70C360E84D73}"/>
              </a:ext>
            </a:extLst>
          </p:cNvPr>
          <p:cNvPicPr>
            <a:picLocks noChangeAspect="1"/>
          </p:cNvPicPr>
          <p:nvPr/>
        </p:nvPicPr>
        <p:blipFill>
          <a:blip r:embed="rId2"/>
          <a:stretch>
            <a:fillRect/>
          </a:stretch>
        </p:blipFill>
        <p:spPr>
          <a:xfrm>
            <a:off x="5576830" y="1112110"/>
            <a:ext cx="6299981" cy="4724986"/>
          </a:xfrm>
          <a:prstGeom prst="rect">
            <a:avLst/>
          </a:prstGeom>
        </p:spPr>
      </p:pic>
      <p:pic>
        <p:nvPicPr>
          <p:cNvPr id="4" name="Grafik 3">
            <a:extLst>
              <a:ext uri="{FF2B5EF4-FFF2-40B4-BE49-F238E27FC236}">
                <a16:creationId xmlns:a16="http://schemas.microsoft.com/office/drawing/2014/main" id="{649E966A-EAB4-40D9-9380-79864CA8585C}"/>
              </a:ext>
            </a:extLst>
          </p:cNvPr>
          <p:cNvPicPr>
            <a:picLocks noChangeAspect="1"/>
          </p:cNvPicPr>
          <p:nvPr/>
        </p:nvPicPr>
        <p:blipFill>
          <a:blip r:embed="rId3">
            <a:extLst>
              <a:ext uri="{BEBA8EAE-BF5A-486C-A8C5-ECC9F3942E4B}">
                <a14:imgProps xmlns:a14="http://schemas.microsoft.com/office/drawing/2010/main">
                  <a14:imgLayer r:embed="rId4">
                    <a14:imgEffect>
                      <a14:saturation sat="94000"/>
                    </a14:imgEffect>
                  </a14:imgLayer>
                </a14:imgProps>
              </a:ext>
            </a:extLst>
          </a:blip>
          <a:stretch>
            <a:fillRect/>
          </a:stretch>
        </p:blipFill>
        <p:spPr>
          <a:xfrm>
            <a:off x="233277" y="758540"/>
            <a:ext cx="6380720" cy="5829300"/>
          </a:xfrm>
          <a:prstGeom prst="rect">
            <a:avLst/>
          </a:prstGeom>
          <a:effectLst/>
        </p:spPr>
      </p:pic>
      <p:sp>
        <p:nvSpPr>
          <p:cNvPr id="7" name="Textfeld 6">
            <a:extLst>
              <a:ext uri="{FF2B5EF4-FFF2-40B4-BE49-F238E27FC236}">
                <a16:creationId xmlns:a16="http://schemas.microsoft.com/office/drawing/2014/main" id="{7615FF3D-2D5C-4F68-98B2-A111CD84E323}"/>
              </a:ext>
            </a:extLst>
          </p:cNvPr>
          <p:cNvSpPr txBox="1"/>
          <p:nvPr/>
        </p:nvSpPr>
        <p:spPr>
          <a:xfrm>
            <a:off x="1880754" y="361366"/>
            <a:ext cx="10837720" cy="646331"/>
          </a:xfrm>
          <a:prstGeom prst="rect">
            <a:avLst/>
          </a:prstGeom>
          <a:noFill/>
        </p:spPr>
        <p:txBody>
          <a:bodyPr wrap="square" rtlCol="0">
            <a:spAutoFit/>
          </a:bodyPr>
          <a:lstStyle/>
          <a:p>
            <a:r>
              <a:rPr lang="de-DE" sz="3600" dirty="0"/>
              <a:t>Perseus Cluster </a:t>
            </a:r>
            <a:r>
              <a:rPr lang="de-DE" sz="3600" dirty="0" err="1"/>
              <a:t>of</a:t>
            </a:r>
            <a:r>
              <a:rPr lang="de-DE" sz="3600" dirty="0"/>
              <a:t> </a:t>
            </a:r>
            <a:r>
              <a:rPr lang="de-DE" sz="3600" dirty="0" err="1"/>
              <a:t>galaxies</a:t>
            </a:r>
            <a:r>
              <a:rPr lang="de-DE" sz="3600" dirty="0"/>
              <a:t> </a:t>
            </a:r>
            <a:r>
              <a:rPr lang="de-DE" sz="3600" dirty="0" err="1"/>
              <a:t>with</a:t>
            </a:r>
            <a:r>
              <a:rPr lang="de-DE" sz="3600" dirty="0"/>
              <a:t> 2 x 10</a:t>
            </a:r>
            <a:r>
              <a:rPr lang="de-DE" sz="3600" baseline="30000" dirty="0"/>
              <a:t>15</a:t>
            </a:r>
            <a:r>
              <a:rPr lang="de-DE" sz="3600" dirty="0"/>
              <a:t> M</a:t>
            </a:r>
            <a:r>
              <a:rPr lang="de-DE" sz="3600" baseline="-25000" dirty="0">
                <a:latin typeface="Wingdings 2" panose="05020102010507070707" pitchFamily="18" charset="2"/>
              </a:rPr>
              <a:t>8</a:t>
            </a:r>
          </a:p>
        </p:txBody>
      </p:sp>
      <p:cxnSp>
        <p:nvCxnSpPr>
          <p:cNvPr id="9" name="Gerade Verbindung mit Pfeil 8">
            <a:extLst>
              <a:ext uri="{FF2B5EF4-FFF2-40B4-BE49-F238E27FC236}">
                <a16:creationId xmlns:a16="http://schemas.microsoft.com/office/drawing/2014/main" id="{9668D423-9D30-43A9-8EC8-8A4AFB35FCFF}"/>
              </a:ext>
            </a:extLst>
          </p:cNvPr>
          <p:cNvCxnSpPr>
            <a:cxnSpLocks/>
          </p:cNvCxnSpPr>
          <p:nvPr/>
        </p:nvCxnSpPr>
        <p:spPr>
          <a:xfrm flipV="1">
            <a:off x="3304309" y="3221182"/>
            <a:ext cx="3782291" cy="155863"/>
          </a:xfrm>
          <a:prstGeom prst="straightConnector1">
            <a:avLst/>
          </a:prstGeom>
          <a:ln w="412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8278BBCD-E65B-49E4-B144-09140676F7C5}"/>
              </a:ext>
            </a:extLst>
          </p:cNvPr>
          <p:cNvCxnSpPr>
            <a:cxnSpLocks/>
          </p:cNvCxnSpPr>
          <p:nvPr/>
        </p:nvCxnSpPr>
        <p:spPr>
          <a:xfrm>
            <a:off x="4339937" y="3677230"/>
            <a:ext cx="6393872" cy="759688"/>
          </a:xfrm>
          <a:prstGeom prst="straightConnector1">
            <a:avLst/>
          </a:prstGeom>
          <a:ln w="412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206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a:t>The Perseus Cluster (A&amp;A 589, A33): </a:t>
            </a:r>
            <a:br>
              <a:rPr lang="de-DE" b="1" dirty="0"/>
            </a:br>
            <a:r>
              <a:rPr lang="de-DE" b="1" dirty="0"/>
              <a:t>NGC 1275, IC310, </a:t>
            </a:r>
            <a:r>
              <a:rPr lang="de-DE" b="1" dirty="0" err="1"/>
              <a:t>and</a:t>
            </a:r>
            <a:r>
              <a:rPr lang="de-DE" b="1" dirty="0"/>
              <a:t> </a:t>
            </a:r>
            <a:r>
              <a:rPr lang="de-DE" b="1" dirty="0" err="1"/>
              <a:t>Cosmic</a:t>
            </a:r>
            <a:r>
              <a:rPr lang="de-DE" b="1" dirty="0"/>
              <a:t> Rays</a:t>
            </a:r>
          </a:p>
        </p:txBody>
      </p:sp>
      <p:pic>
        <p:nvPicPr>
          <p:cNvPr id="4" name="Inhaltsplatzhalter 3"/>
          <p:cNvPicPr>
            <a:picLocks noGrp="1" noChangeAspect="1"/>
          </p:cNvPicPr>
          <p:nvPr>
            <p:ph idx="1"/>
          </p:nvPr>
        </p:nvPicPr>
        <p:blipFill>
          <a:blip r:embed="rId2"/>
          <a:stretch>
            <a:fillRect/>
          </a:stretch>
        </p:blipFill>
        <p:spPr>
          <a:xfrm>
            <a:off x="242888" y="1806891"/>
            <a:ext cx="5672390" cy="4859787"/>
          </a:xfrm>
          <a:prstGeom prst="rect">
            <a:avLst/>
          </a:prstGeom>
        </p:spPr>
      </p:pic>
      <p:pic>
        <p:nvPicPr>
          <p:cNvPr id="6" name="Grafik 5"/>
          <p:cNvPicPr>
            <a:picLocks noChangeAspect="1"/>
          </p:cNvPicPr>
          <p:nvPr/>
        </p:nvPicPr>
        <p:blipFill>
          <a:blip r:embed="rId3"/>
          <a:stretch>
            <a:fillRect/>
          </a:stretch>
        </p:blipFill>
        <p:spPr>
          <a:xfrm>
            <a:off x="5915278" y="1868800"/>
            <a:ext cx="5804021" cy="3826552"/>
          </a:xfrm>
          <a:prstGeom prst="rect">
            <a:avLst/>
          </a:prstGeom>
        </p:spPr>
      </p:pic>
      <p:sp>
        <p:nvSpPr>
          <p:cNvPr id="3" name="Textfeld 2"/>
          <p:cNvSpPr txBox="1"/>
          <p:nvPr/>
        </p:nvSpPr>
        <p:spPr>
          <a:xfrm>
            <a:off x="6015038" y="4475341"/>
            <a:ext cx="5757862" cy="1938992"/>
          </a:xfrm>
          <a:prstGeom prst="rect">
            <a:avLst/>
          </a:prstGeom>
          <a:solidFill>
            <a:srgbClr val="FF0000"/>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sym typeface="Wingdings" panose="05000000000000000000" pitchFamily="2" charset="2"/>
              </a:rPr>
              <a:t>Magnetic</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sym typeface="Wingdings" panose="05000000000000000000" pitchFamily="2" charset="2"/>
              </a:rPr>
              <a:t>field</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sym typeface="Wingdings" panose="05000000000000000000" pitchFamily="2" charset="2"/>
              </a:rPr>
              <a:t>strength</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&gt; 10 </a:t>
            </a:r>
            <a:r>
              <a:rPr kumimoji="0" lang="de-DE" sz="2400" b="0" i="0" u="none" strike="noStrike" kern="1200" cap="none" spc="0" normalizeH="0" baseline="0" noProof="0" dirty="0" err="1">
                <a:ln>
                  <a:noFill/>
                </a:ln>
                <a:solidFill>
                  <a:prstClr val="white"/>
                </a:solidFill>
                <a:effectLst/>
                <a:uLnTx/>
                <a:uFillTx/>
                <a:latin typeface="Symbol" panose="05050102010706020507" pitchFamily="18" charset="2"/>
                <a:ea typeface="+mn-ea"/>
                <a:cs typeface="+mn-cs"/>
                <a:sym typeface="Wingdings" panose="05000000000000000000" pitchFamily="2" charset="2"/>
              </a:rPr>
              <a:t>m</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sym typeface="Wingdings" panose="05000000000000000000" pitchFamily="2" charset="2"/>
              </a:rPr>
              <a:t>G</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Damping</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of</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relativistic</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particles</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due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to</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wave</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excitation</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cascading</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and</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subsequent thermal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dissipation</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400" b="0" i="0" u="none" strike="noStrike" kern="1200" cap="none" spc="0" normalizeH="0" baseline="0" noProof="0" dirty="0" err="1">
                <a:ln>
                  <a:noFill/>
                </a:ln>
                <a:solidFill>
                  <a:prstClr val="white"/>
                </a:solidFill>
                <a:effectLst/>
                <a:uLnTx/>
                <a:uFillTx/>
                <a:latin typeface="Calibri" panose="020F0502020204030204"/>
                <a:ea typeface="+mn-ea"/>
                <a:cs typeface="+mn-cs"/>
              </a:rPr>
              <a:t>Pfrommer</a:t>
            </a: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929494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66654" y="654304"/>
            <a:ext cx="11066114" cy="5639169"/>
          </a:xfrm>
          <a:prstGeom prst="rect">
            <a:avLst/>
          </a:prstGeom>
        </p:spPr>
      </p:pic>
      <p:sp>
        <p:nvSpPr>
          <p:cNvPr id="3" name="Textfeld 2"/>
          <p:cNvSpPr txBox="1"/>
          <p:nvPr/>
        </p:nvSpPr>
        <p:spPr>
          <a:xfrm>
            <a:off x="1329181" y="284972"/>
            <a:ext cx="52601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More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peaked</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CR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profile</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Pinzke</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Pfrommer</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2010)</a:t>
            </a:r>
          </a:p>
        </p:txBody>
      </p:sp>
      <p:sp>
        <p:nvSpPr>
          <p:cNvPr id="4" name="Textfeld 3"/>
          <p:cNvSpPr txBox="1"/>
          <p:nvPr/>
        </p:nvSpPr>
        <p:spPr>
          <a:xfrm>
            <a:off x="7079530" y="284972"/>
            <a:ext cx="46956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More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extended</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CR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profile</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Zanandel</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et al. 2014) </a:t>
            </a:r>
          </a:p>
        </p:txBody>
      </p:sp>
      <p:sp>
        <p:nvSpPr>
          <p:cNvPr id="5" name="Textfeld 4"/>
          <p:cNvSpPr txBox="1"/>
          <p:nvPr/>
        </p:nvSpPr>
        <p:spPr>
          <a:xfrm>
            <a:off x="5382706" y="6047295"/>
            <a:ext cx="18617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G</a:t>
            </a: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 = 2.33</a:t>
            </a:r>
          </a:p>
        </p:txBody>
      </p:sp>
    </p:spTree>
    <p:extLst>
      <p:ext uri="{BB962C8B-B14F-4D97-AF65-F5344CB8AC3E}">
        <p14:creationId xmlns:p14="http://schemas.microsoft.com/office/powerpoint/2010/main" val="1356075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C310_Lightning_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feld 3"/>
          <p:cNvSpPr txBox="1"/>
          <p:nvPr/>
        </p:nvSpPr>
        <p:spPr>
          <a:xfrm>
            <a:off x="0" y="0"/>
            <a:ext cx="12192000" cy="369332"/>
          </a:xfrm>
          <a:prstGeom prst="rect">
            <a:avLst/>
          </a:prstGeom>
          <a:solidFill>
            <a:schemeClr val="tx2"/>
          </a:solidFill>
        </p:spPr>
        <p:txBody>
          <a:bodyPr wrap="square" rtlCol="0">
            <a:spAutoFit/>
          </a:bodyPr>
          <a:lstStyle/>
          <a:p>
            <a:pPr algn="r"/>
            <a:r>
              <a:rPr lang="de-DE" dirty="0">
                <a:solidFill>
                  <a:schemeClr val="tx2">
                    <a:lumMod val="50000"/>
                  </a:schemeClr>
                </a:solidFill>
              </a:rPr>
              <a:t>Rosetta Stone IC 310</a:t>
            </a:r>
          </a:p>
        </p:txBody>
      </p:sp>
    </p:spTree>
    <p:extLst>
      <p:ext uri="{BB962C8B-B14F-4D97-AF65-F5344CB8AC3E}">
        <p14:creationId xmlns:p14="http://schemas.microsoft.com/office/powerpoint/2010/main" val="421265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5432" y="578603"/>
            <a:ext cx="7403024" cy="5486400"/>
          </a:xfrm>
        </p:spPr>
        <p:txBody>
          <a:bodyPr/>
          <a:lstStyle/>
          <a:p>
            <a:pPr marL="45720" indent="0">
              <a:buNone/>
            </a:pPr>
            <a:r>
              <a:rPr lang="en-US" sz="3600" dirty="0"/>
              <a:t>Star-Begotten by H.G. Wells (1937)</a:t>
            </a:r>
          </a:p>
          <a:p>
            <a:pPr marL="560070" indent="-514350">
              <a:buFont typeface="+mj-lt"/>
              <a:buAutoNum type="romanUcPeriod"/>
            </a:pPr>
            <a:r>
              <a:rPr lang="en-US" dirty="0"/>
              <a:t>The Mind of Mr. …  Is Greatly Troubled</a:t>
            </a:r>
          </a:p>
          <a:p>
            <a:pPr marL="560070" indent="-514350">
              <a:buFont typeface="+mj-lt"/>
              <a:buAutoNum type="romanUcPeriod"/>
            </a:pPr>
            <a:r>
              <a:rPr lang="en-US" dirty="0" err="1"/>
              <a:t>Mr</a:t>
            </a:r>
            <a:r>
              <a:rPr lang="en-US" dirty="0"/>
              <a:t>… Learns about Cosmic Rays</a:t>
            </a:r>
          </a:p>
          <a:p>
            <a:pPr marL="560070" indent="-514350">
              <a:buFont typeface="+mj-lt"/>
              <a:buAutoNum type="romanUcPeriod"/>
            </a:pPr>
            <a:r>
              <a:rPr lang="en-US" dirty="0"/>
              <a:t>Mr. … Wrestles with an Incredible Idea</a:t>
            </a:r>
          </a:p>
          <a:p>
            <a:pPr marL="560070" indent="-514350">
              <a:buFont typeface="+mj-lt"/>
              <a:buAutoNum type="romanUcPeriod"/>
            </a:pPr>
            <a:r>
              <a:rPr lang="en-US" dirty="0"/>
              <a:t>Dr. …  Is Infected with the Idea</a:t>
            </a:r>
          </a:p>
          <a:p>
            <a:pPr marL="560070" indent="-514350">
              <a:buFont typeface="+mj-lt"/>
              <a:buAutoNum type="romanUcPeriod"/>
            </a:pPr>
            <a:r>
              <a:rPr lang="en-US" dirty="0"/>
              <a:t>Prof. … Takes Up the Idea in His Own Peculiar Fashion</a:t>
            </a:r>
          </a:p>
          <a:p>
            <a:pPr marL="560070" indent="-514350">
              <a:buFont typeface="+mj-lt"/>
              <a:buAutoNum type="romanUcPeriod"/>
            </a:pPr>
            <a:endParaRPr lang="en-US" dirty="0"/>
          </a:p>
          <a:p>
            <a:pPr marL="45720" indent="0">
              <a:buNone/>
            </a:pPr>
            <a:r>
              <a:rPr lang="en-US" dirty="0"/>
              <a:t>‘…you lay the burden of change and mutation—and in fact all the responsibility for evolution—on those little cosmic rays! Countless myriads fly by and miss. Then one hits—Ping! Ping!—and we get a double-headed calf or a superman.‘</a:t>
            </a:r>
          </a:p>
          <a:p>
            <a:pPr marL="45720" indent="0">
              <a:buNone/>
            </a:pPr>
            <a:r>
              <a:rPr lang="en-US" dirty="0"/>
              <a:t>'What an </a:t>
            </a:r>
            <a:r>
              <a:rPr lang="en-US" i="1" dirty="0"/>
              <a:t>unsettled</a:t>
            </a:r>
            <a:r>
              <a:rPr lang="en-US" dirty="0"/>
              <a:t> universe it is!' </a:t>
            </a:r>
            <a:endParaRPr lang="de-DE" dirty="0"/>
          </a:p>
        </p:txBody>
      </p:sp>
      <p:sp>
        <p:nvSpPr>
          <p:cNvPr id="5" name="Textfeld 4"/>
          <p:cNvSpPr txBox="1"/>
          <p:nvPr/>
        </p:nvSpPr>
        <p:spPr>
          <a:xfrm>
            <a:off x="10822982" y="4530673"/>
            <a:ext cx="769749" cy="369332"/>
          </a:xfrm>
          <a:prstGeom prst="rect">
            <a:avLst/>
          </a:prstGeom>
          <a:noFill/>
        </p:spPr>
        <p:txBody>
          <a:bodyPr wrap="square" rtlCol="0">
            <a:spAutoFit/>
          </a:bodyPr>
          <a:lstStyle/>
          <a:p>
            <a:r>
              <a:rPr lang="de-DE" dirty="0">
                <a:solidFill>
                  <a:schemeClr val="bg1"/>
                </a:solidFill>
              </a:rPr>
              <a:t>1937</a:t>
            </a:r>
          </a:p>
        </p:txBody>
      </p:sp>
      <p:pic>
        <p:nvPicPr>
          <p:cNvPr id="6" name="Grafik 5"/>
          <p:cNvPicPr>
            <a:picLocks noChangeAspect="1"/>
          </p:cNvPicPr>
          <p:nvPr/>
        </p:nvPicPr>
        <p:blipFill>
          <a:blip r:embed="rId2"/>
          <a:stretch>
            <a:fillRect/>
          </a:stretch>
        </p:blipFill>
        <p:spPr>
          <a:xfrm>
            <a:off x="7984453" y="477542"/>
            <a:ext cx="3724275" cy="5905500"/>
          </a:xfrm>
          <a:prstGeom prst="rect">
            <a:avLst/>
          </a:prstGeom>
        </p:spPr>
      </p:pic>
    </p:spTree>
    <p:extLst>
      <p:ext uri="{BB962C8B-B14F-4D97-AF65-F5344CB8AC3E}">
        <p14:creationId xmlns:p14="http://schemas.microsoft.com/office/powerpoint/2010/main" val="2953547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3942417" y="838200"/>
            <a:ext cx="4044552" cy="5532289"/>
          </a:xfrm>
          <a:prstGeom prst="rect">
            <a:avLst/>
          </a:prstGeom>
          <a:ln>
            <a:noFill/>
          </a:ln>
        </p:spPr>
      </p:pic>
      <p:sp>
        <p:nvSpPr>
          <p:cNvPr id="5" name="Textfeld 4"/>
          <p:cNvSpPr txBox="1"/>
          <p:nvPr/>
        </p:nvSpPr>
        <p:spPr>
          <a:xfrm>
            <a:off x="1781571" y="1159579"/>
            <a:ext cx="59928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entury Gothic" panose="020B0502020202020204"/>
                <a:ea typeface="+mn-ea"/>
                <a:cs typeface="+mn-cs"/>
              </a:rPr>
              <a:t>Levinson &amp; Rieger (2011)</a:t>
            </a:r>
          </a:p>
        </p:txBody>
      </p:sp>
      <p:sp>
        <p:nvSpPr>
          <p:cNvPr id="7" name="Textfeld 6"/>
          <p:cNvSpPr txBox="1"/>
          <p:nvPr/>
        </p:nvSpPr>
        <p:spPr>
          <a:xfrm>
            <a:off x="340460" y="124174"/>
            <a:ext cx="88750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rPr>
              <a:t>Aleksic et al. (MAGIC </a:t>
            </a:r>
            <a:r>
              <a:rPr kumimoji="0" lang="de-DE" sz="2400" b="1" i="0" u="none" strike="noStrike" kern="1200" cap="none" spc="0" normalizeH="0" baseline="0" noProof="0" dirty="0" err="1">
                <a:ln>
                  <a:noFill/>
                </a:ln>
                <a:solidFill>
                  <a:prstClr val="white"/>
                </a:solidFill>
                <a:effectLst/>
                <a:uLnTx/>
                <a:uFillTx/>
                <a:latin typeface="Century Gothic" panose="020B0502020202020204"/>
                <a:ea typeface="+mn-ea"/>
                <a:cs typeface="+mn-cs"/>
              </a:rPr>
              <a:t>Collaboration</a:t>
            </a:r>
            <a:r>
              <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rPr>
              <a:t>), Science (2014)</a:t>
            </a:r>
          </a:p>
        </p:txBody>
      </p:sp>
      <p:sp>
        <p:nvSpPr>
          <p:cNvPr id="14" name="Textfeld 13"/>
          <p:cNvSpPr txBox="1"/>
          <p:nvPr/>
        </p:nvSpPr>
        <p:spPr>
          <a:xfrm>
            <a:off x="403412" y="1326995"/>
            <a:ext cx="4213193"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white"/>
                </a:solidFill>
                <a:effectLst/>
                <a:uLnTx/>
                <a:uFillTx/>
                <a:latin typeface="Century Gothic" panose="020B0502020202020204"/>
                <a:ea typeface="+mn-ea"/>
                <a:cs typeface="+mn-cs"/>
              </a:rPr>
              <a:t>IC310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srgbClr val="FFFF00"/>
                </a:solidFill>
                <a:effectLst/>
                <a:uLnTx/>
                <a:uFillTx/>
                <a:latin typeface="Symbol" panose="05050102010706020507" pitchFamily="18" charset="2"/>
                <a:ea typeface="+mn-ea"/>
                <a:cs typeface="+mn-cs"/>
              </a:rPr>
              <a:t>t</a:t>
            </a:r>
            <a:r>
              <a:rPr kumimoji="0" lang="de-DE" sz="2400" b="1" i="0" u="none" strike="noStrike" kern="1200" cap="none" spc="0" normalizeH="0" baseline="-25000" noProof="0" dirty="0">
                <a:ln>
                  <a:noFill/>
                </a:ln>
                <a:solidFill>
                  <a:srgbClr val="FFFF00"/>
                </a:solidFill>
                <a:effectLst/>
                <a:uLnTx/>
                <a:uFillTx/>
                <a:latin typeface="Symbol" panose="05050102010706020507" pitchFamily="18" charset="2"/>
                <a:ea typeface="+mn-ea"/>
                <a:cs typeface="+mn-cs"/>
              </a:rPr>
              <a:t>gg </a:t>
            </a:r>
            <a:r>
              <a:rPr kumimoji="0" lang="de-DE" sz="2400" b="1" i="0" u="none" strike="noStrike" kern="1200" cap="none" spc="0" normalizeH="0" baseline="0" noProof="0" dirty="0">
                <a:ln>
                  <a:noFill/>
                </a:ln>
                <a:solidFill>
                  <a:srgbClr val="FFFF00"/>
                </a:solidFill>
                <a:effectLst/>
                <a:uLnTx/>
                <a:uFillTx/>
                <a:latin typeface="Century Gothic" panose="020B0502020202020204"/>
                <a:ea typeface="+mn-ea"/>
                <a:cs typeface="+mn-cs"/>
              </a:rPr>
              <a:t>= 200 L/L</a:t>
            </a:r>
            <a:r>
              <a:rPr kumimoji="0" lang="de-DE" sz="2400" b="1" i="0" u="none" strike="noStrike" kern="1200" cap="none" spc="0" normalizeH="0" baseline="-25000" noProof="0" dirty="0">
                <a:ln>
                  <a:noFill/>
                </a:ln>
                <a:solidFill>
                  <a:srgbClr val="FFFF00"/>
                </a:solidFill>
                <a:effectLst/>
                <a:uLnTx/>
                <a:uFillTx/>
                <a:latin typeface="Century Gothic" panose="020B0502020202020204"/>
                <a:ea typeface="+mn-ea"/>
                <a:cs typeface="+mn-cs"/>
              </a:rPr>
              <a:t>E </a:t>
            </a:r>
            <a:r>
              <a:rPr kumimoji="0" lang="de-DE" sz="2400" b="1" i="0" u="none" strike="noStrike" kern="1200" cap="none" spc="0" normalizeH="0" baseline="0" noProof="0" dirty="0">
                <a:ln>
                  <a:noFill/>
                </a:ln>
                <a:solidFill>
                  <a:srgbClr val="FFFF00"/>
                </a:solidFill>
                <a:effectLst/>
                <a:uLnTx/>
                <a:uFillTx/>
                <a:latin typeface="Century Gothic" panose="020B0502020202020204"/>
                <a:ea typeface="+mn-ea"/>
                <a:cs typeface="+mn-cs"/>
              </a:rPr>
              <a:t>&lt; 1</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err="1">
                <a:ln>
                  <a:noFill/>
                </a:ln>
                <a:solidFill>
                  <a:prstClr val="white"/>
                </a:solidFill>
                <a:effectLst/>
                <a:uLnTx/>
                <a:uFillTx/>
                <a:latin typeface="Century Gothic" panose="020B0502020202020204"/>
                <a:ea typeface="+mn-ea"/>
                <a:cs typeface="+mn-cs"/>
              </a:rPr>
              <a:t>Vacuum</a:t>
            </a:r>
            <a:r>
              <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de-DE" sz="2400" b="1" i="0" u="none" strike="noStrike" kern="1200" cap="none" spc="0" normalizeH="0" baseline="0" noProof="0" dirty="0" err="1">
                <a:ln>
                  <a:noFill/>
                </a:ln>
                <a:solidFill>
                  <a:prstClr val="white"/>
                </a:solidFill>
                <a:effectLst/>
                <a:uLnTx/>
                <a:uFillTx/>
                <a:latin typeface="Century Gothic" panose="020B0502020202020204"/>
                <a:ea typeface="+mn-ea"/>
                <a:cs typeface="+mn-cs"/>
              </a:rPr>
              <a:t>gaps</a:t>
            </a:r>
            <a:endPar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rPr>
              <a:t>E parallel B</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err="1">
                <a:ln>
                  <a:noFill/>
                </a:ln>
                <a:solidFill>
                  <a:prstClr val="white"/>
                </a:solidFill>
                <a:effectLst/>
                <a:uLnTx/>
                <a:uFillTx/>
                <a:latin typeface="Century Gothic" panose="020B0502020202020204"/>
                <a:ea typeface="+mn-ea"/>
                <a:cs typeface="+mn-cs"/>
              </a:rPr>
              <a:t>Particle</a:t>
            </a:r>
            <a:r>
              <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de-DE" sz="2400" b="1" i="0" u="none" strike="noStrike" kern="1200" cap="none" spc="0" normalizeH="0" baseline="0" noProof="0" dirty="0" err="1">
                <a:ln>
                  <a:noFill/>
                </a:ln>
                <a:solidFill>
                  <a:prstClr val="white"/>
                </a:solidFill>
                <a:effectLst/>
                <a:uLnTx/>
                <a:uFillTx/>
                <a:latin typeface="Century Gothic" panose="020B0502020202020204"/>
                <a:ea typeface="+mn-ea"/>
                <a:cs typeface="+mn-cs"/>
              </a:rPr>
              <a:t>acceleration</a:t>
            </a:r>
            <a:endPar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rPr>
              <a:t>Potential </a:t>
            </a:r>
            <a:r>
              <a:rPr kumimoji="0" lang="de-DE" sz="2400" b="1" i="0" u="none" strike="noStrike" kern="1200" cap="none" spc="0" normalizeH="0" baseline="0" noProof="0" dirty="0" err="1">
                <a:ln>
                  <a:noFill/>
                </a:ln>
                <a:solidFill>
                  <a:prstClr val="white"/>
                </a:solidFill>
                <a:effectLst/>
                <a:uLnTx/>
                <a:uFillTx/>
                <a:latin typeface="Century Gothic" panose="020B0502020202020204"/>
                <a:ea typeface="+mn-ea"/>
                <a:cs typeface="+mn-cs"/>
              </a:rPr>
              <a:t>drop</a:t>
            </a:r>
            <a:r>
              <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rPr>
              <a:t> 10</a:t>
            </a:r>
            <a:r>
              <a:rPr kumimoji="0" lang="de-DE" sz="2400" b="1" i="0" u="none" strike="noStrike" kern="1200" cap="none" spc="0" normalizeH="0" baseline="30000" noProof="0" dirty="0">
                <a:ln>
                  <a:noFill/>
                </a:ln>
                <a:solidFill>
                  <a:prstClr val="white"/>
                </a:solidFill>
                <a:effectLst/>
                <a:uLnTx/>
                <a:uFillTx/>
                <a:latin typeface="Century Gothic" panose="020B0502020202020204"/>
                <a:ea typeface="+mn-ea"/>
                <a:cs typeface="+mn-cs"/>
              </a:rPr>
              <a:t>20</a:t>
            </a:r>
            <a:r>
              <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rPr>
              <a:t> eV</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rPr>
              <a:t>Pair </a:t>
            </a:r>
            <a:r>
              <a:rPr kumimoji="0" lang="de-DE" sz="2400" b="1" i="0" u="none" strike="noStrike" kern="1200" cap="none" spc="0" normalizeH="0" baseline="0" noProof="0" dirty="0" err="1">
                <a:ln>
                  <a:noFill/>
                </a:ln>
                <a:solidFill>
                  <a:prstClr val="white"/>
                </a:solidFill>
                <a:effectLst/>
                <a:uLnTx/>
                <a:uFillTx/>
                <a:latin typeface="Century Gothic" panose="020B0502020202020204"/>
                <a:ea typeface="+mn-ea"/>
                <a:cs typeface="+mn-cs"/>
              </a:rPr>
              <a:t>production</a:t>
            </a:r>
            <a:r>
              <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rPr>
              <a:t> at </a:t>
            </a:r>
            <a:r>
              <a:rPr kumimoji="0" lang="de-DE" sz="2400" b="1" i="0" u="none" strike="noStrike" kern="1200" cap="none" spc="0" normalizeH="0" baseline="0" noProof="0" dirty="0" err="1">
                <a:ln>
                  <a:noFill/>
                </a:ln>
                <a:solidFill>
                  <a:prstClr val="white"/>
                </a:solidFill>
                <a:effectLst/>
                <a:uLnTx/>
                <a:uFillTx/>
                <a:latin typeface="Century Gothic" panose="020B0502020202020204"/>
                <a:ea typeface="+mn-ea"/>
                <a:cs typeface="+mn-cs"/>
              </a:rPr>
              <a:t>very</a:t>
            </a:r>
            <a:r>
              <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rPr>
              <a:t> high </a:t>
            </a:r>
            <a:r>
              <a:rPr kumimoji="0" lang="de-DE" sz="2400" b="1" i="0" u="none" strike="noStrike" kern="1200" cap="none" spc="0" normalizeH="0" baseline="0" noProof="0" dirty="0" err="1">
                <a:ln>
                  <a:noFill/>
                </a:ln>
                <a:solidFill>
                  <a:prstClr val="white"/>
                </a:solidFill>
                <a:effectLst/>
                <a:uLnTx/>
                <a:uFillTx/>
                <a:latin typeface="Century Gothic" panose="020B0502020202020204"/>
                <a:ea typeface="+mn-ea"/>
                <a:cs typeface="+mn-cs"/>
              </a:rPr>
              <a:t>energies</a:t>
            </a:r>
            <a:endPar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rPr>
              <a:t>Gamma-</a:t>
            </a:r>
            <a:r>
              <a:rPr kumimoji="0" lang="de-DE" sz="2400" b="1" i="0" u="none" strike="noStrike" kern="1200" cap="none" spc="0" normalizeH="0" baseline="0" noProof="0" dirty="0" err="1">
                <a:ln>
                  <a:noFill/>
                </a:ln>
                <a:solidFill>
                  <a:prstClr val="white"/>
                </a:solidFill>
                <a:effectLst/>
                <a:uLnTx/>
                <a:uFillTx/>
                <a:latin typeface="Century Gothic" panose="020B0502020202020204"/>
                <a:ea typeface="+mn-ea"/>
                <a:cs typeface="+mn-cs"/>
              </a:rPr>
              <a:t>ray</a:t>
            </a:r>
            <a:r>
              <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de-DE" sz="2400" b="1" i="0" u="none" strike="noStrike" kern="1200" cap="none" spc="0" normalizeH="0" baseline="0" noProof="0" dirty="0" err="1">
                <a:ln>
                  <a:noFill/>
                </a:ln>
                <a:solidFill>
                  <a:prstClr val="white"/>
                </a:solidFill>
                <a:effectLst/>
                <a:uLnTx/>
                <a:uFillTx/>
                <a:latin typeface="Century Gothic" panose="020B0502020202020204"/>
                <a:ea typeface="+mn-ea"/>
                <a:cs typeface="+mn-cs"/>
              </a:rPr>
              <a:t>emission</a:t>
            </a:r>
            <a:endParaRPr kumimoji="0" lang="de-DE" sz="24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 name="Freihandform 15"/>
          <p:cNvSpPr/>
          <p:nvPr/>
        </p:nvSpPr>
        <p:spPr>
          <a:xfrm rot="1087324">
            <a:off x="6768790" y="2672861"/>
            <a:ext cx="1045648" cy="344316"/>
          </a:xfrm>
          <a:custGeom>
            <a:avLst/>
            <a:gdLst>
              <a:gd name="connsiteX0" fmla="*/ 1037064 w 1045648"/>
              <a:gd name="connsiteY0" fmla="*/ 473538 h 473538"/>
              <a:gd name="connsiteX1" fmla="*/ 1037064 w 1045648"/>
              <a:gd name="connsiteY1" fmla="*/ 406630 h 473538"/>
              <a:gd name="connsiteX2" fmla="*/ 947854 w 1045648"/>
              <a:gd name="connsiteY2" fmla="*/ 261665 h 473538"/>
              <a:gd name="connsiteX3" fmla="*/ 758283 w 1045648"/>
              <a:gd name="connsiteY3" fmla="*/ 373177 h 473538"/>
              <a:gd name="connsiteX4" fmla="*/ 613317 w 1045648"/>
              <a:gd name="connsiteY4" fmla="*/ 150152 h 473538"/>
              <a:gd name="connsiteX5" fmla="*/ 423747 w 1045648"/>
              <a:gd name="connsiteY5" fmla="*/ 295118 h 473538"/>
              <a:gd name="connsiteX6" fmla="*/ 289932 w 1045648"/>
              <a:gd name="connsiteY6" fmla="*/ 5187 h 473538"/>
              <a:gd name="connsiteX7" fmla="*/ 122664 w 1045648"/>
              <a:gd name="connsiteY7" fmla="*/ 105547 h 473538"/>
              <a:gd name="connsiteX8" fmla="*/ 0 w 1045648"/>
              <a:gd name="connsiteY8" fmla="*/ 60943 h 47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648" h="473538">
                <a:moveTo>
                  <a:pt x="1037064" y="473538"/>
                </a:moveTo>
                <a:cubicBezTo>
                  <a:pt x="1044498" y="457740"/>
                  <a:pt x="1051932" y="441942"/>
                  <a:pt x="1037064" y="406630"/>
                </a:cubicBezTo>
                <a:cubicBezTo>
                  <a:pt x="1022196" y="371318"/>
                  <a:pt x="994317" y="267240"/>
                  <a:pt x="947854" y="261665"/>
                </a:cubicBezTo>
                <a:cubicBezTo>
                  <a:pt x="901391" y="256090"/>
                  <a:pt x="814039" y="391762"/>
                  <a:pt x="758283" y="373177"/>
                </a:cubicBezTo>
                <a:cubicBezTo>
                  <a:pt x="702527" y="354592"/>
                  <a:pt x="669073" y="163162"/>
                  <a:pt x="613317" y="150152"/>
                </a:cubicBezTo>
                <a:cubicBezTo>
                  <a:pt x="557561" y="137142"/>
                  <a:pt x="477644" y="319279"/>
                  <a:pt x="423747" y="295118"/>
                </a:cubicBezTo>
                <a:cubicBezTo>
                  <a:pt x="369850" y="270957"/>
                  <a:pt x="340112" y="36782"/>
                  <a:pt x="289932" y="5187"/>
                </a:cubicBezTo>
                <a:cubicBezTo>
                  <a:pt x="239751" y="-26408"/>
                  <a:pt x="170986" y="96254"/>
                  <a:pt x="122664" y="105547"/>
                </a:cubicBezTo>
                <a:cubicBezTo>
                  <a:pt x="74342" y="114840"/>
                  <a:pt x="0" y="60943"/>
                  <a:pt x="0" y="60943"/>
                </a:cubicBezTo>
              </a:path>
            </a:pathLst>
          </a:custGeom>
          <a:noFill/>
          <a:ln w="254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7" name="Grafik 16"/>
          <p:cNvPicPr>
            <a:picLocks noChangeAspect="1"/>
          </p:cNvPicPr>
          <p:nvPr/>
        </p:nvPicPr>
        <p:blipFill>
          <a:blip r:embed="rId3">
            <a:duotone>
              <a:prstClr val="black"/>
              <a:schemeClr val="tx2">
                <a:tint val="45000"/>
                <a:satMod val="400000"/>
              </a:schemeClr>
            </a:duotone>
          </a:blip>
          <a:stretch>
            <a:fillRect/>
          </a:stretch>
        </p:blipFill>
        <p:spPr>
          <a:xfrm>
            <a:off x="8015978" y="2653990"/>
            <a:ext cx="3969342" cy="2955073"/>
          </a:xfrm>
          <a:prstGeom prst="rect">
            <a:avLst/>
          </a:prstGeom>
        </p:spPr>
      </p:pic>
      <p:sp>
        <p:nvSpPr>
          <p:cNvPr id="18" name="Textfeld 17"/>
          <p:cNvSpPr txBox="1"/>
          <p:nvPr/>
        </p:nvSpPr>
        <p:spPr>
          <a:xfrm>
            <a:off x="8519531" y="2999677"/>
            <a:ext cx="18957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entury Gothic" panose="020B0502020202020204"/>
                <a:ea typeface="+mn-ea"/>
                <a:cs typeface="+mn-cs"/>
              </a:rPr>
              <a:t>K. </a:t>
            </a:r>
            <a:r>
              <a:rPr kumimoji="0" lang="de-DE" sz="1200" b="0" i="0" u="none" strike="noStrike" kern="1200" cap="none" spc="0" normalizeH="0" baseline="0" noProof="0" dirty="0" err="1">
                <a:ln>
                  <a:noFill/>
                </a:ln>
                <a:solidFill>
                  <a:prstClr val="black"/>
                </a:solidFill>
                <a:effectLst/>
                <a:uLnTx/>
                <a:uFillTx/>
                <a:latin typeface="Century Gothic" panose="020B0502020202020204"/>
                <a:ea typeface="+mn-ea"/>
                <a:cs typeface="+mn-cs"/>
              </a:rPr>
              <a:t>Hirotani</a:t>
            </a:r>
            <a:endParaRPr kumimoji="0" lang="de-DE" sz="1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9" name="Textfeld 18"/>
          <p:cNvSpPr txBox="1"/>
          <p:nvPr/>
        </p:nvSpPr>
        <p:spPr>
          <a:xfrm>
            <a:off x="9735015" y="5999356"/>
            <a:ext cx="32784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Century Gothic" panose="020B0502020202020204"/>
                <a:ea typeface="+mn-ea"/>
                <a:cs typeface="+mn-cs"/>
              </a:rPr>
              <a:t>Multi-</a:t>
            </a:r>
            <a:r>
              <a:rPr kumimoji="0" lang="de-DE" sz="1800" b="1" i="0" u="none" strike="noStrike" kern="1200" cap="none" spc="0" normalizeH="0" baseline="0" noProof="0" dirty="0" err="1">
                <a:ln>
                  <a:noFill/>
                </a:ln>
                <a:solidFill>
                  <a:prstClr val="white"/>
                </a:solidFill>
                <a:effectLst/>
                <a:uLnTx/>
                <a:uFillTx/>
                <a:latin typeface="Century Gothic" panose="020B0502020202020204"/>
                <a:ea typeface="+mn-ea"/>
                <a:cs typeface="+mn-cs"/>
              </a:rPr>
              <a:t>TeV</a:t>
            </a:r>
            <a:r>
              <a:rPr kumimoji="0" lang="de-DE" sz="1800" b="1"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de-DE" sz="1800" b="1" i="0" u="none" strike="noStrike" kern="1200" cap="none" spc="0" normalizeH="0" baseline="0" noProof="0" dirty="0" err="1">
                <a:ln>
                  <a:noFill/>
                </a:ln>
                <a:solidFill>
                  <a:prstClr val="white"/>
                </a:solidFill>
                <a:effectLst/>
                <a:uLnTx/>
                <a:uFillTx/>
                <a:latin typeface="Century Gothic" panose="020B0502020202020204"/>
                <a:ea typeface="+mn-ea"/>
                <a:cs typeface="+mn-cs"/>
              </a:rPr>
              <a:t>gamma</a:t>
            </a:r>
            <a:r>
              <a:rPr kumimoji="0" lang="de-DE" sz="1800" b="1"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de-DE" sz="1800" b="1" i="0" u="none" strike="noStrike" kern="1200" cap="none" spc="0" normalizeH="0" baseline="0" noProof="0" dirty="0" err="1">
                <a:ln>
                  <a:noFill/>
                </a:ln>
                <a:solidFill>
                  <a:prstClr val="white"/>
                </a:solidFill>
                <a:effectLst/>
                <a:uLnTx/>
                <a:uFillTx/>
                <a:latin typeface="Century Gothic" panose="020B0502020202020204"/>
                <a:ea typeface="+mn-ea"/>
                <a:cs typeface="+mn-cs"/>
              </a:rPr>
              <a:t>rays</a:t>
            </a:r>
            <a:endParaRPr kumimoji="0" lang="de-DE"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0" name="Pfeil nach oben 19"/>
          <p:cNvSpPr/>
          <p:nvPr/>
        </p:nvSpPr>
        <p:spPr>
          <a:xfrm>
            <a:off x="10905893" y="4070195"/>
            <a:ext cx="301083" cy="1706137"/>
          </a:xfrm>
          <a:prstGeom prs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extfeld 1"/>
          <p:cNvSpPr txBox="1"/>
          <p:nvPr/>
        </p:nvSpPr>
        <p:spPr>
          <a:xfrm>
            <a:off x="8825345" y="900546"/>
            <a:ext cx="336665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Century Gothic" panose="020B0502020202020204"/>
                <a:ea typeface="+mn-ea"/>
                <a:cs typeface="+mn-cs"/>
              </a:rPr>
              <a:t>Hot </a:t>
            </a:r>
            <a:r>
              <a:rPr kumimoji="0" lang="de-DE" sz="2800" b="0" i="0" u="none" strike="noStrike" kern="1200" cap="none" spc="0" normalizeH="0" baseline="0" noProof="0" dirty="0" err="1">
                <a:ln>
                  <a:noFill/>
                </a:ln>
                <a:solidFill>
                  <a:prstClr val="white"/>
                </a:solidFill>
                <a:effectLst/>
                <a:uLnTx/>
                <a:uFillTx/>
                <a:latin typeface="Century Gothic" panose="020B0502020202020204"/>
                <a:ea typeface="+mn-ea"/>
                <a:cs typeface="+mn-cs"/>
              </a:rPr>
              <a:t>ion</a:t>
            </a:r>
            <a:r>
              <a:rPr kumimoji="0" lang="de-DE" sz="2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de-DE" sz="2800" b="0" i="0" u="none" strike="noStrike" kern="1200" cap="none" spc="0" normalizeH="0" baseline="0" noProof="0" dirty="0" err="1">
                <a:ln>
                  <a:noFill/>
                </a:ln>
                <a:solidFill>
                  <a:prstClr val="white"/>
                </a:solidFill>
                <a:effectLst/>
                <a:uLnTx/>
                <a:uFillTx/>
                <a:latin typeface="Century Gothic" panose="020B0502020202020204"/>
                <a:ea typeface="+mn-ea"/>
                <a:cs typeface="+mn-cs"/>
              </a:rPr>
              <a:t>supported</a:t>
            </a:r>
            <a:r>
              <a:rPr kumimoji="0" lang="de-DE" sz="2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de-DE" sz="2800" b="0" i="0" u="none" strike="noStrike" kern="1200" cap="none" spc="0" normalizeH="0" baseline="0" noProof="0" dirty="0" err="1">
                <a:ln>
                  <a:noFill/>
                </a:ln>
                <a:solidFill>
                  <a:prstClr val="white"/>
                </a:solidFill>
                <a:effectLst/>
                <a:uLnTx/>
                <a:uFillTx/>
                <a:latin typeface="Century Gothic" panose="020B0502020202020204"/>
                <a:ea typeface="+mn-ea"/>
                <a:cs typeface="+mn-cs"/>
              </a:rPr>
              <a:t>torus</a:t>
            </a:r>
            <a:r>
              <a:rPr kumimoji="0" lang="de-DE" sz="2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de-DE" sz="2800" b="0" i="0" u="none" strike="noStrike" kern="1200" cap="none" spc="0" normalizeH="0" baseline="0" noProof="0" dirty="0" err="1">
                <a:ln>
                  <a:noFill/>
                </a:ln>
                <a:solidFill>
                  <a:prstClr val="white"/>
                </a:solidFill>
                <a:effectLst/>
                <a:uLnTx/>
                <a:uFillTx/>
                <a:latin typeface="Century Gothic" panose="020B0502020202020204"/>
                <a:ea typeface="+mn-ea"/>
                <a:cs typeface="+mn-cs"/>
              </a:rPr>
              <a:t>with</a:t>
            </a:r>
            <a:r>
              <a:rPr kumimoji="0" lang="de-DE" sz="2800" b="0" i="0" u="none" strike="noStrike" kern="1200" cap="none" spc="0" normalizeH="0" baseline="0" noProof="0" dirty="0">
                <a:ln>
                  <a:noFill/>
                </a:ln>
                <a:solidFill>
                  <a:prstClr val="white"/>
                </a:solidFill>
                <a:effectLst/>
                <a:uLnTx/>
                <a:uFillTx/>
                <a:latin typeface="Century Gothic" panose="020B0502020202020204"/>
                <a:ea typeface="+mn-ea"/>
                <a:cs typeface="+mn-cs"/>
              </a:rPr>
              <a:t> 10</a:t>
            </a:r>
            <a:r>
              <a:rPr kumimoji="0" lang="de-DE" sz="2800" b="0" i="0" u="none" strike="noStrike" kern="1200" cap="none" spc="0" normalizeH="0" baseline="30000" noProof="0" dirty="0">
                <a:ln>
                  <a:noFill/>
                </a:ln>
                <a:solidFill>
                  <a:prstClr val="white"/>
                </a:solidFill>
                <a:effectLst/>
                <a:uLnTx/>
                <a:uFillTx/>
                <a:latin typeface="Century Gothic" panose="020B0502020202020204"/>
                <a:ea typeface="+mn-ea"/>
                <a:cs typeface="+mn-cs"/>
              </a:rPr>
              <a:t>9</a:t>
            </a:r>
            <a:r>
              <a:rPr kumimoji="0" lang="de-DE" sz="2800" b="0" i="0" u="none" strike="noStrike" kern="1200" cap="none" spc="0" normalizeH="0" baseline="0" noProof="0" dirty="0">
                <a:ln>
                  <a:noFill/>
                </a:ln>
                <a:solidFill>
                  <a:prstClr val="white"/>
                </a:solidFill>
                <a:effectLst/>
                <a:uLnTx/>
                <a:uFillTx/>
                <a:latin typeface="Century Gothic" panose="020B0502020202020204"/>
                <a:ea typeface="+mn-ea"/>
                <a:cs typeface="+mn-cs"/>
              </a:rPr>
              <a:t> K </a:t>
            </a:r>
            <a:r>
              <a:rPr kumimoji="0" lang="de-DE" sz="2800" b="0" i="0" u="none" strike="noStrike" kern="1200" cap="none" spc="0" normalizeH="0" baseline="0" noProof="0" dirty="0" err="1">
                <a:ln>
                  <a:noFill/>
                </a:ln>
                <a:solidFill>
                  <a:prstClr val="white"/>
                </a:solidFill>
                <a:effectLst/>
                <a:uLnTx/>
                <a:uFillTx/>
                <a:latin typeface="Century Gothic" panose="020B0502020202020204"/>
                <a:ea typeface="+mn-ea"/>
                <a:cs typeface="+mn-cs"/>
              </a:rPr>
              <a:t>electrons</a:t>
            </a:r>
            <a:endParaRPr kumimoji="0" lang="de-DE"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80522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9E914E9-B1B3-483A-93E3-73CD673E52EA}"/>
              </a:ext>
            </a:extLst>
          </p:cNvPr>
          <p:cNvPicPr>
            <a:picLocks noChangeAspect="1"/>
          </p:cNvPicPr>
          <p:nvPr/>
        </p:nvPicPr>
        <p:blipFill>
          <a:blip r:embed="rId2"/>
          <a:stretch>
            <a:fillRect/>
          </a:stretch>
        </p:blipFill>
        <p:spPr>
          <a:xfrm>
            <a:off x="1943999" y="489899"/>
            <a:ext cx="8304001" cy="5878201"/>
          </a:xfrm>
          <a:prstGeom prst="rect">
            <a:avLst/>
          </a:prstGeom>
        </p:spPr>
      </p:pic>
    </p:spTree>
    <p:extLst>
      <p:ext uri="{BB962C8B-B14F-4D97-AF65-F5344CB8AC3E}">
        <p14:creationId xmlns:p14="http://schemas.microsoft.com/office/powerpoint/2010/main" val="3146014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065356" y="267838"/>
            <a:ext cx="5729224" cy="1829186"/>
          </a:xfrm>
        </p:spPr>
        <p:txBody>
          <a:bodyPr>
            <a:normAutofit fontScale="90000"/>
          </a:bodyPr>
          <a:lstStyle/>
          <a:p>
            <a:r>
              <a:rPr lang="de-DE" b="1" dirty="0" err="1">
                <a:solidFill>
                  <a:schemeClr val="bg1"/>
                </a:solidFill>
              </a:rPr>
              <a:t>Gravitationally</a:t>
            </a:r>
            <a:r>
              <a:rPr lang="de-DE" b="1" dirty="0">
                <a:solidFill>
                  <a:schemeClr val="bg1"/>
                </a:solidFill>
              </a:rPr>
              <a:t> </a:t>
            </a:r>
            <a:r>
              <a:rPr lang="de-DE" b="1" dirty="0" err="1">
                <a:solidFill>
                  <a:schemeClr val="bg1"/>
                </a:solidFill>
              </a:rPr>
              <a:t>lensed</a:t>
            </a:r>
            <a:r>
              <a:rPr lang="de-DE" b="1" dirty="0">
                <a:solidFill>
                  <a:schemeClr val="bg1"/>
                </a:solidFill>
              </a:rPr>
              <a:t> </a:t>
            </a:r>
            <a:r>
              <a:rPr lang="de-DE" b="1" dirty="0" err="1">
                <a:solidFill>
                  <a:schemeClr val="bg1"/>
                </a:solidFill>
              </a:rPr>
              <a:t>quasar</a:t>
            </a:r>
            <a:r>
              <a:rPr lang="de-DE" b="1" dirty="0">
                <a:solidFill>
                  <a:schemeClr val="bg1"/>
                </a:solidFill>
              </a:rPr>
              <a:t> B0218+357 at </a:t>
            </a:r>
            <a:r>
              <a:rPr lang="de-DE" b="1" dirty="0" err="1">
                <a:solidFill>
                  <a:schemeClr val="bg1"/>
                </a:solidFill>
              </a:rPr>
              <a:t>redshift</a:t>
            </a:r>
            <a:r>
              <a:rPr lang="de-DE" b="1" dirty="0">
                <a:solidFill>
                  <a:schemeClr val="bg1"/>
                </a:solidFill>
              </a:rPr>
              <a:t> z=1</a:t>
            </a:r>
            <a:br>
              <a:rPr lang="de-DE" dirty="0"/>
            </a:br>
            <a:endParaRPr lang="de-DE" sz="1600" dirty="0"/>
          </a:p>
        </p:txBody>
      </p:sp>
      <p:pic>
        <p:nvPicPr>
          <p:cNvPr id="8" name="Inhaltsplatzhalter 7"/>
          <p:cNvPicPr>
            <a:picLocks noGrp="1" noChangeAspect="1"/>
          </p:cNvPicPr>
          <p:nvPr>
            <p:ph idx="1"/>
          </p:nvPr>
        </p:nvPicPr>
        <p:blipFill>
          <a:blip r:embed="rId2"/>
          <a:stretch>
            <a:fillRect/>
          </a:stretch>
        </p:blipFill>
        <p:spPr>
          <a:xfrm>
            <a:off x="0" y="2139754"/>
            <a:ext cx="12228926" cy="4718246"/>
          </a:xfrm>
          <a:prstGeom prst="rect">
            <a:avLst/>
          </a:prstGeom>
        </p:spPr>
      </p:pic>
      <p:sp>
        <p:nvSpPr>
          <p:cNvPr id="9" name="Textfeld 8"/>
          <p:cNvSpPr txBox="1"/>
          <p:nvPr/>
        </p:nvSpPr>
        <p:spPr>
          <a:xfrm>
            <a:off x="6421120" y="6198283"/>
            <a:ext cx="1036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rPr>
              <a:t>z=0.68</a:t>
            </a:r>
          </a:p>
        </p:txBody>
      </p:sp>
      <p:sp>
        <p:nvSpPr>
          <p:cNvPr id="10" name="Textfeld 9"/>
          <p:cNvSpPr txBox="1"/>
          <p:nvPr/>
        </p:nvSpPr>
        <p:spPr>
          <a:xfrm>
            <a:off x="1190752" y="6198283"/>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rPr>
              <a:t>z=0.94</a:t>
            </a:r>
          </a:p>
        </p:txBody>
      </p:sp>
      <p:pic>
        <p:nvPicPr>
          <p:cNvPr id="11" name="Grafik 10"/>
          <p:cNvPicPr>
            <a:picLocks noChangeAspect="1"/>
          </p:cNvPicPr>
          <p:nvPr/>
        </p:nvPicPr>
        <p:blipFill>
          <a:blip r:embed="rId3"/>
          <a:stretch>
            <a:fillRect/>
          </a:stretch>
        </p:blipFill>
        <p:spPr>
          <a:xfrm>
            <a:off x="0" y="-114524"/>
            <a:ext cx="5396992" cy="3281932"/>
          </a:xfrm>
          <a:prstGeom prst="rect">
            <a:avLst/>
          </a:prstGeom>
        </p:spPr>
      </p:pic>
    </p:spTree>
    <p:extLst>
      <p:ext uri="{BB962C8B-B14F-4D97-AF65-F5344CB8AC3E}">
        <p14:creationId xmlns:p14="http://schemas.microsoft.com/office/powerpoint/2010/main" val="3743190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906125" cy="1325563"/>
          </a:xfrm>
        </p:spPr>
        <p:txBody>
          <a:bodyPr>
            <a:normAutofit fontScale="90000"/>
          </a:bodyPr>
          <a:lstStyle/>
          <a:p>
            <a:r>
              <a:rPr lang="de-DE" b="1" dirty="0"/>
              <a:t>Gamma-</a:t>
            </a:r>
            <a:r>
              <a:rPr lang="de-DE" b="1" dirty="0" err="1"/>
              <a:t>ray</a:t>
            </a:r>
            <a:r>
              <a:rPr lang="de-DE" b="1" dirty="0"/>
              <a:t> </a:t>
            </a:r>
            <a:r>
              <a:rPr lang="de-DE" b="1" dirty="0" err="1"/>
              <a:t>horizon</a:t>
            </a:r>
            <a:r>
              <a:rPr lang="de-DE" b="1" dirty="0"/>
              <a:t> due </a:t>
            </a:r>
            <a:r>
              <a:rPr lang="de-DE" b="1" dirty="0" err="1"/>
              <a:t>to</a:t>
            </a:r>
            <a:r>
              <a:rPr lang="de-DE" b="1" dirty="0"/>
              <a:t> pair </a:t>
            </a:r>
            <a:r>
              <a:rPr lang="de-DE" b="1" dirty="0" err="1"/>
              <a:t>creation</a:t>
            </a:r>
            <a:r>
              <a:rPr lang="de-DE" b="1" dirty="0"/>
              <a:t> in </a:t>
            </a:r>
            <a:r>
              <a:rPr lang="de-DE" b="1" dirty="0" err="1"/>
              <a:t>collisions</a:t>
            </a:r>
            <a:r>
              <a:rPr lang="de-DE" b="1" dirty="0"/>
              <a:t> </a:t>
            </a:r>
            <a:r>
              <a:rPr lang="de-DE" b="1" dirty="0" err="1"/>
              <a:t>with</a:t>
            </a:r>
            <a:r>
              <a:rPr lang="de-DE" b="1" dirty="0"/>
              <a:t> </a:t>
            </a:r>
            <a:r>
              <a:rPr lang="de-DE" b="1" dirty="0" err="1"/>
              <a:t>photons</a:t>
            </a:r>
            <a:r>
              <a:rPr lang="de-DE" b="1" dirty="0"/>
              <a:t> </a:t>
            </a:r>
            <a:r>
              <a:rPr lang="de-DE" b="1" dirty="0" err="1"/>
              <a:t>from</a:t>
            </a:r>
            <a:r>
              <a:rPr lang="de-DE" b="1" dirty="0"/>
              <a:t> </a:t>
            </a:r>
            <a:r>
              <a:rPr lang="de-DE" b="1" dirty="0" err="1"/>
              <a:t>the</a:t>
            </a:r>
            <a:r>
              <a:rPr lang="de-DE" b="1" dirty="0"/>
              <a:t> </a:t>
            </a:r>
            <a:r>
              <a:rPr lang="de-DE" b="1" dirty="0" err="1"/>
              <a:t>extragalactic</a:t>
            </a:r>
            <a:r>
              <a:rPr lang="de-DE" b="1" dirty="0"/>
              <a:t> </a:t>
            </a:r>
            <a:r>
              <a:rPr lang="de-DE" b="1" dirty="0" err="1"/>
              <a:t>background</a:t>
            </a:r>
            <a:r>
              <a:rPr lang="de-DE" b="1" dirty="0"/>
              <a:t> light</a:t>
            </a:r>
          </a:p>
        </p:txBody>
      </p:sp>
      <p:pic>
        <p:nvPicPr>
          <p:cNvPr id="4" name="Inhaltsplatzhalter 3"/>
          <p:cNvPicPr>
            <a:picLocks noGrp="1" noChangeAspect="1"/>
          </p:cNvPicPr>
          <p:nvPr>
            <p:ph idx="1"/>
          </p:nvPr>
        </p:nvPicPr>
        <p:blipFill>
          <a:blip r:embed="rId2"/>
          <a:stretch>
            <a:fillRect/>
          </a:stretch>
        </p:blipFill>
        <p:spPr>
          <a:xfrm>
            <a:off x="1005292" y="1901825"/>
            <a:ext cx="5090708" cy="4613275"/>
          </a:xfrm>
          <a:prstGeom prst="rect">
            <a:avLst/>
          </a:prstGeom>
        </p:spPr>
      </p:pic>
      <p:sp>
        <p:nvSpPr>
          <p:cNvPr id="5" name="Textfeld 4"/>
          <p:cNvSpPr txBox="1"/>
          <p:nvPr/>
        </p:nvSpPr>
        <p:spPr>
          <a:xfrm>
            <a:off x="6986588" y="1857375"/>
            <a:ext cx="50006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20-year-old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prediction</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prior</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MAGIC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operations</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(KM, Ludwig-Biermann-Award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Lecture</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1997)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based</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on semi-</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empirical</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EBL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model</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fik 5"/>
          <p:cNvPicPr>
            <a:picLocks noChangeAspect="1"/>
          </p:cNvPicPr>
          <p:nvPr/>
        </p:nvPicPr>
        <p:blipFill>
          <a:blip r:embed="rId3"/>
          <a:stretch>
            <a:fillRect/>
          </a:stretch>
        </p:blipFill>
        <p:spPr>
          <a:xfrm>
            <a:off x="6912643" y="2761655"/>
            <a:ext cx="5163760" cy="2493480"/>
          </a:xfrm>
          <a:prstGeom prst="rect">
            <a:avLst/>
          </a:prstGeom>
        </p:spPr>
      </p:pic>
      <p:pic>
        <p:nvPicPr>
          <p:cNvPr id="7" name="Grafik 6"/>
          <p:cNvPicPr>
            <a:picLocks noChangeAspect="1"/>
          </p:cNvPicPr>
          <p:nvPr/>
        </p:nvPicPr>
        <p:blipFill>
          <a:blip r:embed="rId4"/>
          <a:stretch>
            <a:fillRect/>
          </a:stretch>
        </p:blipFill>
        <p:spPr>
          <a:xfrm>
            <a:off x="6912643" y="5193222"/>
            <a:ext cx="5255207" cy="768163"/>
          </a:xfrm>
          <a:prstGeom prst="rect">
            <a:avLst/>
          </a:prstGeom>
        </p:spPr>
      </p:pic>
      <p:pic>
        <p:nvPicPr>
          <p:cNvPr id="8" name="Grafik 7"/>
          <p:cNvPicPr>
            <a:picLocks noChangeAspect="1"/>
          </p:cNvPicPr>
          <p:nvPr/>
        </p:nvPicPr>
        <p:blipFill>
          <a:blip r:embed="rId5"/>
          <a:stretch>
            <a:fillRect/>
          </a:stretch>
        </p:blipFill>
        <p:spPr>
          <a:xfrm>
            <a:off x="7050335" y="6082246"/>
            <a:ext cx="3792041" cy="432854"/>
          </a:xfrm>
          <a:prstGeom prst="rect">
            <a:avLst/>
          </a:prstGeom>
        </p:spPr>
      </p:pic>
      <p:sp>
        <p:nvSpPr>
          <p:cNvPr id="9" name="Ellipse 8"/>
          <p:cNvSpPr/>
          <p:nvPr/>
        </p:nvSpPr>
        <p:spPr>
          <a:xfrm>
            <a:off x="2662228" y="4919662"/>
            <a:ext cx="242887" cy="2497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feld 9"/>
          <p:cNvSpPr txBox="1"/>
          <p:nvPr/>
        </p:nvSpPr>
        <p:spPr>
          <a:xfrm>
            <a:off x="2028825" y="4495800"/>
            <a:ext cx="3081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0000"/>
                </a:solidFill>
                <a:effectLst/>
                <a:uLnTx/>
                <a:uFillTx/>
                <a:latin typeface="Calibri" panose="020F0502020204030204"/>
                <a:ea typeface="+mn-ea"/>
                <a:cs typeface="+mn-cs"/>
              </a:rPr>
              <a:t>B0218+357, PKS 1441+25</a:t>
            </a:r>
          </a:p>
        </p:txBody>
      </p:sp>
      <p:sp>
        <p:nvSpPr>
          <p:cNvPr id="11" name="Pfeil: nach links 10"/>
          <p:cNvSpPr/>
          <p:nvPr/>
        </p:nvSpPr>
        <p:spPr>
          <a:xfrm rot="19947468">
            <a:off x="6320755" y="2281873"/>
            <a:ext cx="504825" cy="2714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68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8DDE9EB7-58F4-476F-BC75-26AA2924A394}"/>
              </a:ext>
            </a:extLst>
          </p:cNvPr>
          <p:cNvGraphicFramePr/>
          <p:nvPr>
            <p:extLst>
              <p:ext uri="{D42A27DB-BD31-4B8C-83A1-F6EECF244321}">
                <p14:modId xmlns:p14="http://schemas.microsoft.com/office/powerpoint/2010/main" val="1439841802"/>
              </p:ext>
            </p:extLst>
          </p:nvPr>
        </p:nvGraphicFramePr>
        <p:xfrm>
          <a:off x="1579418" y="896316"/>
          <a:ext cx="7930342" cy="5095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feld 4">
            <a:extLst>
              <a:ext uri="{FF2B5EF4-FFF2-40B4-BE49-F238E27FC236}">
                <a16:creationId xmlns:a16="http://schemas.microsoft.com/office/drawing/2014/main" id="{9D68C4F3-2661-4853-B8DB-5D3A9944009A}"/>
              </a:ext>
            </a:extLst>
          </p:cNvPr>
          <p:cNvSpPr txBox="1"/>
          <p:nvPr/>
        </p:nvSpPr>
        <p:spPr>
          <a:xfrm>
            <a:off x="5120986" y="473622"/>
            <a:ext cx="1155469" cy="369332"/>
          </a:xfrm>
          <a:prstGeom prst="rect">
            <a:avLst/>
          </a:prstGeom>
          <a:noFill/>
        </p:spPr>
        <p:txBody>
          <a:bodyPr wrap="square" rtlCol="0">
            <a:spAutoFit/>
          </a:bodyPr>
          <a:lstStyle/>
          <a:p>
            <a:r>
              <a:rPr lang="de-DE" dirty="0"/>
              <a:t>Origin</a:t>
            </a:r>
          </a:p>
        </p:txBody>
      </p:sp>
      <p:sp>
        <p:nvSpPr>
          <p:cNvPr id="6" name="Textfeld 5">
            <a:extLst>
              <a:ext uri="{FF2B5EF4-FFF2-40B4-BE49-F238E27FC236}">
                <a16:creationId xmlns:a16="http://schemas.microsoft.com/office/drawing/2014/main" id="{3F5D3961-2F3F-4D97-B93B-6885EDF2A54F}"/>
              </a:ext>
            </a:extLst>
          </p:cNvPr>
          <p:cNvSpPr txBox="1"/>
          <p:nvPr/>
        </p:nvSpPr>
        <p:spPr>
          <a:xfrm>
            <a:off x="7003126" y="1095901"/>
            <a:ext cx="4643005" cy="369332"/>
          </a:xfrm>
          <a:prstGeom prst="rect">
            <a:avLst/>
          </a:prstGeom>
          <a:noFill/>
        </p:spPr>
        <p:txBody>
          <a:bodyPr wrap="square" rtlCol="0">
            <a:spAutoFit/>
          </a:bodyPr>
          <a:lstStyle/>
          <a:p>
            <a:r>
              <a:rPr lang="de-DE" dirty="0" err="1"/>
              <a:t>Particle</a:t>
            </a:r>
            <a:r>
              <a:rPr lang="de-DE" dirty="0"/>
              <a:t> </a:t>
            </a:r>
            <a:r>
              <a:rPr lang="de-DE" dirty="0" err="1"/>
              <a:t>acceleration</a:t>
            </a:r>
            <a:endParaRPr lang="de-DE" dirty="0"/>
          </a:p>
        </p:txBody>
      </p:sp>
      <p:sp>
        <p:nvSpPr>
          <p:cNvPr id="7" name="Textfeld 6">
            <a:extLst>
              <a:ext uri="{FF2B5EF4-FFF2-40B4-BE49-F238E27FC236}">
                <a16:creationId xmlns:a16="http://schemas.microsoft.com/office/drawing/2014/main" id="{8C29D27E-1560-45B7-ACC4-D86A50801E2D}"/>
              </a:ext>
            </a:extLst>
          </p:cNvPr>
          <p:cNvSpPr txBox="1"/>
          <p:nvPr/>
        </p:nvSpPr>
        <p:spPr>
          <a:xfrm>
            <a:off x="7942465" y="2008655"/>
            <a:ext cx="1995054" cy="646331"/>
          </a:xfrm>
          <a:prstGeom prst="rect">
            <a:avLst/>
          </a:prstGeom>
          <a:noFill/>
        </p:spPr>
        <p:txBody>
          <a:bodyPr wrap="square" rtlCol="0">
            <a:spAutoFit/>
          </a:bodyPr>
          <a:lstStyle/>
          <a:p>
            <a:r>
              <a:rPr lang="de-DE" dirty="0"/>
              <a:t>Interactions </a:t>
            </a:r>
            <a:r>
              <a:rPr lang="de-DE" dirty="0" err="1"/>
              <a:t>with</a:t>
            </a:r>
            <a:r>
              <a:rPr lang="de-DE" dirty="0"/>
              <a:t> neutral gas</a:t>
            </a:r>
          </a:p>
        </p:txBody>
      </p:sp>
      <p:sp>
        <p:nvSpPr>
          <p:cNvPr id="8" name="Textfeld 7">
            <a:extLst>
              <a:ext uri="{FF2B5EF4-FFF2-40B4-BE49-F238E27FC236}">
                <a16:creationId xmlns:a16="http://schemas.microsoft.com/office/drawing/2014/main" id="{0E3D4FA3-D7D0-49AC-92BA-36648F2BD49F}"/>
              </a:ext>
            </a:extLst>
          </p:cNvPr>
          <p:cNvSpPr txBox="1"/>
          <p:nvPr/>
        </p:nvSpPr>
        <p:spPr>
          <a:xfrm>
            <a:off x="8283979" y="3229607"/>
            <a:ext cx="2900450" cy="646331"/>
          </a:xfrm>
          <a:prstGeom prst="rect">
            <a:avLst/>
          </a:prstGeom>
          <a:noFill/>
        </p:spPr>
        <p:txBody>
          <a:bodyPr wrap="square" rtlCol="0">
            <a:spAutoFit/>
          </a:bodyPr>
          <a:lstStyle/>
          <a:p>
            <a:r>
              <a:rPr lang="de-DE" dirty="0" err="1"/>
              <a:t>Magnetic</a:t>
            </a:r>
            <a:r>
              <a:rPr lang="de-DE" dirty="0"/>
              <a:t> </a:t>
            </a:r>
            <a:r>
              <a:rPr lang="de-DE" dirty="0" err="1"/>
              <a:t>fields</a:t>
            </a:r>
            <a:endParaRPr lang="de-DE" dirty="0"/>
          </a:p>
          <a:p>
            <a:endParaRPr lang="de-DE" dirty="0"/>
          </a:p>
        </p:txBody>
      </p:sp>
      <p:sp>
        <p:nvSpPr>
          <p:cNvPr id="9" name="Textfeld 8">
            <a:extLst>
              <a:ext uri="{FF2B5EF4-FFF2-40B4-BE49-F238E27FC236}">
                <a16:creationId xmlns:a16="http://schemas.microsoft.com/office/drawing/2014/main" id="{745E35A8-9B36-4558-8088-5A0A427A7276}"/>
              </a:ext>
            </a:extLst>
          </p:cNvPr>
          <p:cNvSpPr txBox="1"/>
          <p:nvPr/>
        </p:nvSpPr>
        <p:spPr>
          <a:xfrm>
            <a:off x="8013296" y="4287646"/>
            <a:ext cx="2992927" cy="646331"/>
          </a:xfrm>
          <a:prstGeom prst="rect">
            <a:avLst/>
          </a:prstGeom>
          <a:noFill/>
        </p:spPr>
        <p:txBody>
          <a:bodyPr wrap="square" rtlCol="0">
            <a:spAutoFit/>
          </a:bodyPr>
          <a:lstStyle/>
          <a:p>
            <a:r>
              <a:rPr lang="de-DE" dirty="0"/>
              <a:t>Chemical </a:t>
            </a:r>
            <a:r>
              <a:rPr lang="de-DE" dirty="0" err="1"/>
              <a:t>composition</a:t>
            </a:r>
            <a:r>
              <a:rPr lang="de-DE" dirty="0"/>
              <a:t> and </a:t>
            </a:r>
            <a:r>
              <a:rPr lang="de-DE" dirty="0" err="1"/>
              <a:t>radioactive</a:t>
            </a:r>
            <a:r>
              <a:rPr lang="de-DE" dirty="0"/>
              <a:t> isotopes</a:t>
            </a:r>
          </a:p>
        </p:txBody>
      </p:sp>
      <p:sp>
        <p:nvSpPr>
          <p:cNvPr id="10" name="Textfeld 9">
            <a:extLst>
              <a:ext uri="{FF2B5EF4-FFF2-40B4-BE49-F238E27FC236}">
                <a16:creationId xmlns:a16="http://schemas.microsoft.com/office/drawing/2014/main" id="{2C88C30C-0716-4987-9B6D-EC1B6C6BE148}"/>
              </a:ext>
            </a:extLst>
          </p:cNvPr>
          <p:cNvSpPr txBox="1"/>
          <p:nvPr/>
        </p:nvSpPr>
        <p:spPr>
          <a:xfrm>
            <a:off x="7079153" y="5323932"/>
            <a:ext cx="1413164" cy="369332"/>
          </a:xfrm>
          <a:prstGeom prst="rect">
            <a:avLst/>
          </a:prstGeom>
          <a:noFill/>
        </p:spPr>
        <p:txBody>
          <a:bodyPr wrap="square" rtlCol="0">
            <a:spAutoFit/>
          </a:bodyPr>
          <a:lstStyle/>
          <a:p>
            <a:r>
              <a:rPr lang="de-DE" dirty="0"/>
              <a:t>Antimatter</a:t>
            </a:r>
          </a:p>
        </p:txBody>
      </p:sp>
      <p:sp>
        <p:nvSpPr>
          <p:cNvPr id="11" name="Textfeld 10">
            <a:extLst>
              <a:ext uri="{FF2B5EF4-FFF2-40B4-BE49-F238E27FC236}">
                <a16:creationId xmlns:a16="http://schemas.microsoft.com/office/drawing/2014/main" id="{E9F642AE-B0BE-4549-BDCA-D74F989271B4}"/>
              </a:ext>
            </a:extLst>
          </p:cNvPr>
          <p:cNvSpPr txBox="1"/>
          <p:nvPr/>
        </p:nvSpPr>
        <p:spPr>
          <a:xfrm>
            <a:off x="5120986" y="6105144"/>
            <a:ext cx="3916334" cy="369332"/>
          </a:xfrm>
          <a:prstGeom prst="rect">
            <a:avLst/>
          </a:prstGeom>
          <a:noFill/>
        </p:spPr>
        <p:txBody>
          <a:bodyPr wrap="square" rtlCol="0">
            <a:spAutoFit/>
          </a:bodyPr>
          <a:lstStyle/>
          <a:p>
            <a:r>
              <a:rPr lang="de-DE" dirty="0"/>
              <a:t>Spallation</a:t>
            </a:r>
          </a:p>
        </p:txBody>
      </p:sp>
      <p:sp>
        <p:nvSpPr>
          <p:cNvPr id="12" name="Textfeld 11">
            <a:extLst>
              <a:ext uri="{FF2B5EF4-FFF2-40B4-BE49-F238E27FC236}">
                <a16:creationId xmlns:a16="http://schemas.microsoft.com/office/drawing/2014/main" id="{5FA19EB7-334D-4213-92F9-731D90815C54}"/>
              </a:ext>
            </a:extLst>
          </p:cNvPr>
          <p:cNvSpPr txBox="1"/>
          <p:nvPr/>
        </p:nvSpPr>
        <p:spPr>
          <a:xfrm>
            <a:off x="2202617" y="5507552"/>
            <a:ext cx="1955656" cy="369332"/>
          </a:xfrm>
          <a:prstGeom prst="rect">
            <a:avLst/>
          </a:prstGeom>
          <a:noFill/>
        </p:spPr>
        <p:txBody>
          <a:bodyPr wrap="square" rtlCol="0">
            <a:spAutoFit/>
          </a:bodyPr>
          <a:lstStyle/>
          <a:p>
            <a:r>
              <a:rPr lang="de-DE" dirty="0"/>
              <a:t>Life &amp; </a:t>
            </a:r>
            <a:r>
              <a:rPr lang="de-DE" dirty="0" err="1"/>
              <a:t>chemistry</a:t>
            </a:r>
            <a:endParaRPr lang="de-DE" dirty="0"/>
          </a:p>
        </p:txBody>
      </p:sp>
      <p:sp>
        <p:nvSpPr>
          <p:cNvPr id="13" name="Textfeld 12">
            <a:extLst>
              <a:ext uri="{FF2B5EF4-FFF2-40B4-BE49-F238E27FC236}">
                <a16:creationId xmlns:a16="http://schemas.microsoft.com/office/drawing/2014/main" id="{B4F16140-3A13-43AD-B862-F3475D1D38EC}"/>
              </a:ext>
            </a:extLst>
          </p:cNvPr>
          <p:cNvSpPr txBox="1"/>
          <p:nvPr/>
        </p:nvSpPr>
        <p:spPr>
          <a:xfrm>
            <a:off x="1432281" y="4473957"/>
            <a:ext cx="2086494" cy="369332"/>
          </a:xfrm>
          <a:prstGeom prst="rect">
            <a:avLst/>
          </a:prstGeom>
          <a:noFill/>
        </p:spPr>
        <p:txBody>
          <a:bodyPr wrap="square" rtlCol="0">
            <a:spAutoFit/>
          </a:bodyPr>
          <a:lstStyle/>
          <a:p>
            <a:r>
              <a:rPr lang="de-DE" dirty="0"/>
              <a:t>Star </a:t>
            </a:r>
            <a:r>
              <a:rPr lang="de-DE" dirty="0" err="1"/>
              <a:t>formation</a:t>
            </a:r>
            <a:endParaRPr lang="de-DE" dirty="0"/>
          </a:p>
        </p:txBody>
      </p:sp>
      <p:sp>
        <p:nvSpPr>
          <p:cNvPr id="14" name="Textfeld 13">
            <a:extLst>
              <a:ext uri="{FF2B5EF4-FFF2-40B4-BE49-F238E27FC236}">
                <a16:creationId xmlns:a16="http://schemas.microsoft.com/office/drawing/2014/main" id="{4F74C6CC-3EB1-48E6-94DD-60DDE84DFD7C}"/>
              </a:ext>
            </a:extLst>
          </p:cNvPr>
          <p:cNvSpPr txBox="1"/>
          <p:nvPr/>
        </p:nvSpPr>
        <p:spPr>
          <a:xfrm>
            <a:off x="1354974" y="3317698"/>
            <a:ext cx="1415071" cy="369332"/>
          </a:xfrm>
          <a:prstGeom prst="rect">
            <a:avLst/>
          </a:prstGeom>
          <a:noFill/>
        </p:spPr>
        <p:txBody>
          <a:bodyPr wrap="square" rtlCol="0">
            <a:spAutoFit/>
          </a:bodyPr>
          <a:lstStyle/>
          <a:p>
            <a:r>
              <a:rPr lang="de-DE" dirty="0"/>
              <a:t>Black </a:t>
            </a:r>
            <a:r>
              <a:rPr lang="de-DE" dirty="0" err="1"/>
              <a:t>holes</a:t>
            </a:r>
            <a:endParaRPr lang="de-DE" dirty="0"/>
          </a:p>
        </p:txBody>
      </p:sp>
      <p:sp>
        <p:nvSpPr>
          <p:cNvPr id="15" name="Textfeld 14">
            <a:extLst>
              <a:ext uri="{FF2B5EF4-FFF2-40B4-BE49-F238E27FC236}">
                <a16:creationId xmlns:a16="http://schemas.microsoft.com/office/drawing/2014/main" id="{59448D84-C6BE-4756-A5AF-446AFCEE2942}"/>
              </a:ext>
            </a:extLst>
          </p:cNvPr>
          <p:cNvSpPr txBox="1"/>
          <p:nvPr/>
        </p:nvSpPr>
        <p:spPr>
          <a:xfrm>
            <a:off x="1726555" y="2055150"/>
            <a:ext cx="1792220" cy="369332"/>
          </a:xfrm>
          <a:prstGeom prst="rect">
            <a:avLst/>
          </a:prstGeom>
          <a:noFill/>
        </p:spPr>
        <p:txBody>
          <a:bodyPr wrap="square" rtlCol="0">
            <a:spAutoFit/>
          </a:bodyPr>
          <a:lstStyle/>
          <a:p>
            <a:r>
              <a:rPr lang="de-DE" dirty="0"/>
              <a:t>Annihilation</a:t>
            </a:r>
          </a:p>
        </p:txBody>
      </p:sp>
      <p:sp>
        <p:nvSpPr>
          <p:cNvPr id="16" name="Textfeld 15">
            <a:extLst>
              <a:ext uri="{FF2B5EF4-FFF2-40B4-BE49-F238E27FC236}">
                <a16:creationId xmlns:a16="http://schemas.microsoft.com/office/drawing/2014/main" id="{CB3B7771-B326-43C1-A524-5435D4DE046F}"/>
              </a:ext>
            </a:extLst>
          </p:cNvPr>
          <p:cNvSpPr txBox="1"/>
          <p:nvPr/>
        </p:nvSpPr>
        <p:spPr>
          <a:xfrm>
            <a:off x="1750521" y="1161934"/>
            <a:ext cx="2663883" cy="369332"/>
          </a:xfrm>
          <a:prstGeom prst="rect">
            <a:avLst/>
          </a:prstGeom>
          <a:noFill/>
        </p:spPr>
        <p:txBody>
          <a:bodyPr wrap="square" rtlCol="0">
            <a:spAutoFit/>
          </a:bodyPr>
          <a:lstStyle/>
          <a:p>
            <a:r>
              <a:rPr lang="de-DE" dirty="0" err="1"/>
              <a:t>Anomalous</a:t>
            </a:r>
            <a:r>
              <a:rPr lang="de-DE" dirty="0"/>
              <a:t> </a:t>
            </a:r>
            <a:r>
              <a:rPr lang="de-DE" dirty="0" err="1"/>
              <a:t>dispersion</a:t>
            </a:r>
            <a:endParaRPr lang="de-DE" dirty="0"/>
          </a:p>
        </p:txBody>
      </p:sp>
    </p:spTree>
    <p:extLst>
      <p:ext uri="{BB962C8B-B14F-4D97-AF65-F5344CB8AC3E}">
        <p14:creationId xmlns:p14="http://schemas.microsoft.com/office/powerpoint/2010/main" val="3580854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08CA857-86B9-4CCB-8F0C-623432E8C6FD}"/>
              </a:ext>
            </a:extLst>
          </p:cNvPr>
          <p:cNvPicPr>
            <a:picLocks noChangeAspect="1"/>
          </p:cNvPicPr>
          <p:nvPr/>
        </p:nvPicPr>
        <p:blipFill>
          <a:blip r:embed="rId2"/>
          <a:stretch>
            <a:fillRect/>
          </a:stretch>
        </p:blipFill>
        <p:spPr>
          <a:xfrm>
            <a:off x="1529543" y="1361469"/>
            <a:ext cx="8664138" cy="5087731"/>
          </a:xfrm>
          <a:prstGeom prst="rect">
            <a:avLst/>
          </a:prstGeom>
        </p:spPr>
      </p:pic>
      <p:sp>
        <p:nvSpPr>
          <p:cNvPr id="3" name="Titel 1">
            <a:extLst>
              <a:ext uri="{FF2B5EF4-FFF2-40B4-BE49-F238E27FC236}">
                <a16:creationId xmlns:a16="http://schemas.microsoft.com/office/drawing/2014/main" id="{E4455889-14BF-4227-B071-B8C72108F71B}"/>
              </a:ext>
            </a:extLst>
          </p:cNvPr>
          <p:cNvSpPr txBox="1">
            <a:spLocks/>
          </p:cNvSpPr>
          <p:nvPr/>
        </p:nvSpPr>
        <p:spPr>
          <a:xfrm>
            <a:off x="681643" y="609600"/>
            <a:ext cx="10958451" cy="1356360"/>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de-DE" dirty="0"/>
              <a:t>Future </a:t>
            </a:r>
            <a:r>
              <a:rPr lang="de-DE" dirty="0" err="1"/>
              <a:t>of</a:t>
            </a:r>
            <a:r>
              <a:rPr lang="de-DE" dirty="0"/>
              <a:t> </a:t>
            </a:r>
            <a:r>
              <a:rPr lang="de-DE" dirty="0" err="1"/>
              <a:t>observational</a:t>
            </a:r>
            <a:r>
              <a:rPr lang="de-DE" dirty="0"/>
              <a:t> gamma-</a:t>
            </a:r>
            <a:r>
              <a:rPr lang="de-DE" dirty="0" err="1"/>
              <a:t>ray</a:t>
            </a:r>
            <a:r>
              <a:rPr lang="de-DE" dirty="0"/>
              <a:t> </a:t>
            </a:r>
            <a:r>
              <a:rPr lang="de-DE" dirty="0" err="1"/>
              <a:t>astronomy</a:t>
            </a:r>
            <a:endParaRPr lang="de-DE" dirty="0"/>
          </a:p>
        </p:txBody>
      </p:sp>
      <p:sp>
        <p:nvSpPr>
          <p:cNvPr id="4" name="Textfeld 3">
            <a:extLst>
              <a:ext uri="{FF2B5EF4-FFF2-40B4-BE49-F238E27FC236}">
                <a16:creationId xmlns:a16="http://schemas.microsoft.com/office/drawing/2014/main" id="{267572FA-ABB3-4FC7-BDF3-A8F001115185}"/>
              </a:ext>
            </a:extLst>
          </p:cNvPr>
          <p:cNvSpPr txBox="1"/>
          <p:nvPr/>
        </p:nvSpPr>
        <p:spPr>
          <a:xfrm>
            <a:off x="8011590" y="1688961"/>
            <a:ext cx="1936865" cy="276999"/>
          </a:xfrm>
          <a:prstGeom prst="rect">
            <a:avLst/>
          </a:prstGeom>
          <a:noFill/>
        </p:spPr>
        <p:txBody>
          <a:bodyPr wrap="square" rtlCol="0">
            <a:spAutoFit/>
          </a:bodyPr>
          <a:lstStyle/>
          <a:p>
            <a:r>
              <a:rPr lang="de-DE" sz="1200" dirty="0"/>
              <a:t>Knödelseder (2016)</a:t>
            </a:r>
          </a:p>
        </p:txBody>
      </p:sp>
    </p:spTree>
    <p:extLst>
      <p:ext uri="{BB962C8B-B14F-4D97-AF65-F5344CB8AC3E}">
        <p14:creationId xmlns:p14="http://schemas.microsoft.com/office/powerpoint/2010/main" val="3762648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3A6F3B-D3DC-42F9-B7E6-20073221A5DE}"/>
              </a:ext>
            </a:extLst>
          </p:cNvPr>
          <p:cNvSpPr txBox="1">
            <a:spLocks/>
          </p:cNvSpPr>
          <p:nvPr/>
        </p:nvSpPr>
        <p:spPr>
          <a:xfrm>
            <a:off x="838199" y="519790"/>
            <a:ext cx="10721788" cy="619054"/>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de-DE" sz="3600" b="1" dirty="0"/>
              <a:t>Discovery </a:t>
            </a:r>
            <a:r>
              <a:rPr lang="de-DE" sz="3600" b="1" dirty="0" err="1"/>
              <a:t>perspectives</a:t>
            </a:r>
            <a:r>
              <a:rPr lang="de-DE" sz="3600" b="1" dirty="0"/>
              <a:t> </a:t>
            </a:r>
            <a:r>
              <a:rPr lang="de-DE" sz="3600" b="1" dirty="0" err="1"/>
              <a:t>of</a:t>
            </a:r>
            <a:r>
              <a:rPr lang="de-DE" sz="3600" b="1" dirty="0"/>
              <a:t> gamma-</a:t>
            </a:r>
            <a:r>
              <a:rPr lang="de-DE" sz="3600" b="1" dirty="0" err="1"/>
              <a:t>ray</a:t>
            </a:r>
            <a:r>
              <a:rPr lang="de-DE" sz="3600" b="1" dirty="0"/>
              <a:t> </a:t>
            </a:r>
            <a:r>
              <a:rPr lang="de-DE" sz="3600" b="1" dirty="0" err="1"/>
              <a:t>astronomy</a:t>
            </a:r>
            <a:endParaRPr lang="de-DE" sz="3600" b="1" dirty="0"/>
          </a:p>
        </p:txBody>
      </p:sp>
      <p:sp>
        <p:nvSpPr>
          <p:cNvPr id="3" name="Textfeld 2">
            <a:extLst>
              <a:ext uri="{FF2B5EF4-FFF2-40B4-BE49-F238E27FC236}">
                <a16:creationId xmlns:a16="http://schemas.microsoft.com/office/drawing/2014/main" id="{44F8BCBF-12F0-49B4-A01E-A5C7FCD7AAA2}"/>
              </a:ext>
            </a:extLst>
          </p:cNvPr>
          <p:cNvSpPr txBox="1"/>
          <p:nvPr/>
        </p:nvSpPr>
        <p:spPr>
          <a:xfrm>
            <a:off x="838199" y="1299882"/>
            <a:ext cx="10569387" cy="4955203"/>
          </a:xfrm>
          <a:prstGeom prst="rect">
            <a:avLst/>
          </a:prstGeom>
          <a:noFill/>
        </p:spPr>
        <p:txBody>
          <a:bodyPr wrap="square" rtlCol="0">
            <a:spAutoFit/>
          </a:bodyPr>
          <a:lstStyle/>
          <a:p>
            <a:pPr algn="just"/>
            <a:r>
              <a:rPr lang="de-DE" sz="2800" b="1" dirty="0"/>
              <a:t>MAGIC </a:t>
            </a:r>
            <a:r>
              <a:rPr lang="de-DE" sz="2800" b="1" dirty="0" err="1"/>
              <a:t>world-leading</a:t>
            </a:r>
            <a:r>
              <a:rPr lang="de-DE" sz="2800" b="1" dirty="0"/>
              <a:t> IACT:  </a:t>
            </a:r>
            <a:r>
              <a:rPr lang="de-DE" sz="2800" b="1" dirty="0">
                <a:solidFill>
                  <a:srgbClr val="FF0000"/>
                </a:solidFill>
              </a:rPr>
              <a:t>The </a:t>
            </a:r>
            <a:r>
              <a:rPr lang="de-DE" sz="2800" b="1" dirty="0" err="1">
                <a:solidFill>
                  <a:srgbClr val="FF0000"/>
                </a:solidFill>
              </a:rPr>
              <a:t>best</a:t>
            </a:r>
            <a:r>
              <a:rPr lang="de-DE" sz="2800" b="1" dirty="0">
                <a:solidFill>
                  <a:srgbClr val="FF0000"/>
                </a:solidFill>
              </a:rPr>
              <a:t> </a:t>
            </a:r>
            <a:r>
              <a:rPr lang="de-DE" sz="2800" b="1" dirty="0" err="1">
                <a:solidFill>
                  <a:srgbClr val="FF0000"/>
                </a:solidFill>
              </a:rPr>
              <a:t>is</a:t>
            </a:r>
            <a:r>
              <a:rPr lang="de-DE" sz="2800" b="1" dirty="0">
                <a:solidFill>
                  <a:srgbClr val="FF0000"/>
                </a:solidFill>
              </a:rPr>
              <a:t> </a:t>
            </a:r>
            <a:r>
              <a:rPr lang="de-DE" sz="2800" b="1" dirty="0" err="1">
                <a:solidFill>
                  <a:srgbClr val="FF0000"/>
                </a:solidFill>
              </a:rPr>
              <a:t>yet</a:t>
            </a:r>
            <a:r>
              <a:rPr lang="de-DE" sz="2800" b="1" dirty="0">
                <a:solidFill>
                  <a:srgbClr val="FF0000"/>
                </a:solidFill>
              </a:rPr>
              <a:t> </a:t>
            </a:r>
            <a:r>
              <a:rPr lang="de-DE" sz="2800" b="1" dirty="0" err="1">
                <a:solidFill>
                  <a:srgbClr val="FF0000"/>
                </a:solidFill>
              </a:rPr>
              <a:t>to</a:t>
            </a:r>
            <a:r>
              <a:rPr lang="de-DE" sz="2800" b="1" dirty="0">
                <a:solidFill>
                  <a:srgbClr val="FF0000"/>
                </a:solidFill>
              </a:rPr>
              <a:t> </a:t>
            </a:r>
            <a:r>
              <a:rPr lang="de-DE" sz="2800" b="1" dirty="0" err="1">
                <a:solidFill>
                  <a:srgbClr val="FF0000"/>
                </a:solidFill>
              </a:rPr>
              <a:t>come</a:t>
            </a:r>
            <a:r>
              <a:rPr lang="de-DE" sz="2800" b="1" dirty="0">
                <a:solidFill>
                  <a:srgbClr val="FF0000"/>
                </a:solidFill>
              </a:rPr>
              <a:t>….</a:t>
            </a:r>
          </a:p>
          <a:p>
            <a:pPr algn="just"/>
            <a:r>
              <a:rPr lang="de-DE" sz="2000" b="1" dirty="0" err="1">
                <a:solidFill>
                  <a:schemeClr val="accent1"/>
                </a:solidFill>
              </a:rPr>
              <a:t>Newly</a:t>
            </a:r>
            <a:r>
              <a:rPr lang="de-DE" sz="2000" b="1" dirty="0">
                <a:solidFill>
                  <a:schemeClr val="accent1"/>
                </a:solidFill>
              </a:rPr>
              <a:t> </a:t>
            </a:r>
            <a:r>
              <a:rPr lang="de-DE" sz="2000" b="1" dirty="0" err="1">
                <a:solidFill>
                  <a:schemeClr val="accent1"/>
                </a:solidFill>
              </a:rPr>
              <a:t>armed</a:t>
            </a:r>
            <a:r>
              <a:rPr lang="de-DE" sz="2000" b="1" dirty="0">
                <a:solidFill>
                  <a:schemeClr val="accent1"/>
                </a:solidFill>
              </a:rPr>
              <a:t> </a:t>
            </a:r>
            <a:r>
              <a:rPr lang="de-DE" sz="2000" b="1" dirty="0" err="1">
                <a:solidFill>
                  <a:schemeClr val="accent1"/>
                </a:solidFill>
              </a:rPr>
              <a:t>with</a:t>
            </a:r>
            <a:r>
              <a:rPr lang="de-DE" sz="2000" b="1" dirty="0">
                <a:solidFill>
                  <a:schemeClr val="accent1"/>
                </a:solidFill>
              </a:rPr>
              <a:t> </a:t>
            </a:r>
            <a:r>
              <a:rPr lang="de-DE" sz="2000" b="1" dirty="0" err="1">
                <a:solidFill>
                  <a:schemeClr val="accent1"/>
                </a:solidFill>
              </a:rPr>
              <a:t>sum</a:t>
            </a:r>
            <a:r>
              <a:rPr lang="de-DE" sz="2000" b="1" dirty="0">
                <a:solidFill>
                  <a:schemeClr val="accent1"/>
                </a:solidFill>
              </a:rPr>
              <a:t> </a:t>
            </a:r>
            <a:r>
              <a:rPr lang="de-DE" sz="2000" b="1" dirty="0" err="1">
                <a:solidFill>
                  <a:schemeClr val="accent1"/>
                </a:solidFill>
              </a:rPr>
              <a:t>trigger</a:t>
            </a:r>
            <a:r>
              <a:rPr lang="de-DE" sz="2000" b="1" dirty="0">
                <a:solidFill>
                  <a:schemeClr val="accent1"/>
                </a:solidFill>
              </a:rPr>
              <a:t> </a:t>
            </a:r>
            <a:r>
              <a:rPr lang="de-DE" sz="2000" b="1" dirty="0" err="1">
                <a:solidFill>
                  <a:schemeClr val="accent1"/>
                </a:solidFill>
              </a:rPr>
              <a:t>logic</a:t>
            </a:r>
            <a:r>
              <a:rPr lang="de-DE" sz="2000" b="1" dirty="0">
                <a:solidFill>
                  <a:schemeClr val="accent1"/>
                </a:solidFill>
              </a:rPr>
              <a:t> and high-ZA </a:t>
            </a:r>
            <a:r>
              <a:rPr lang="de-DE" sz="2000" b="1" dirty="0" err="1">
                <a:solidFill>
                  <a:schemeClr val="accent1"/>
                </a:solidFill>
              </a:rPr>
              <a:t>technique</a:t>
            </a:r>
            <a:r>
              <a:rPr lang="de-DE" sz="2000" b="1" dirty="0">
                <a:solidFill>
                  <a:schemeClr val="accent1"/>
                </a:solidFill>
              </a:rPr>
              <a:t> (</a:t>
            </a:r>
            <a:r>
              <a:rPr lang="de-DE" sz="2000" b="1" dirty="0">
                <a:solidFill>
                  <a:schemeClr val="accent1"/>
                </a:solidFill>
                <a:sym typeface="Wingdings" panose="05000000000000000000" pitchFamily="2" charset="2"/>
              </a:rPr>
              <a:t> Razmik </a:t>
            </a:r>
            <a:r>
              <a:rPr lang="de-DE" sz="2000" b="1" dirty="0" err="1">
                <a:solidFill>
                  <a:schemeClr val="accent1"/>
                </a:solidFill>
                <a:sym typeface="Wingdings" panose="05000000000000000000" pitchFamily="2" charset="2"/>
              </a:rPr>
              <a:t>Mirzoyan</a:t>
            </a:r>
            <a:r>
              <a:rPr lang="de-DE" sz="2000" b="1" dirty="0">
                <a:solidFill>
                  <a:schemeClr val="accent1"/>
                </a:solidFill>
                <a:sym typeface="Wingdings" panose="05000000000000000000" pitchFamily="2" charset="2"/>
              </a:rPr>
              <a:t>)</a:t>
            </a:r>
          </a:p>
          <a:p>
            <a:pPr algn="just"/>
            <a:endParaRPr lang="de-DE" sz="2800" b="1" dirty="0"/>
          </a:p>
          <a:p>
            <a:pPr algn="just"/>
            <a:r>
              <a:rPr lang="de-DE" sz="2800" b="1" dirty="0"/>
              <a:t>CTA-North (LST): Potential </a:t>
            </a:r>
            <a:r>
              <a:rPr lang="de-DE" sz="2800" b="1" dirty="0" err="1"/>
              <a:t>to</a:t>
            </a:r>
            <a:r>
              <a:rPr lang="de-DE" sz="2800" b="1" dirty="0"/>
              <a:t> boost </a:t>
            </a:r>
            <a:r>
              <a:rPr lang="de-DE" sz="2800" b="1" dirty="0" err="1"/>
              <a:t>low-threshold</a:t>
            </a:r>
            <a:r>
              <a:rPr lang="de-DE" sz="2800" b="1" dirty="0"/>
              <a:t> </a:t>
            </a:r>
            <a:r>
              <a:rPr lang="de-DE" sz="2800" b="1" dirty="0" err="1"/>
              <a:t>observations</a:t>
            </a:r>
            <a:endParaRPr lang="de-DE" sz="2800" b="1" dirty="0"/>
          </a:p>
          <a:p>
            <a:pPr algn="just"/>
            <a:r>
              <a:rPr lang="de-DE" sz="2000" b="1" dirty="0">
                <a:solidFill>
                  <a:schemeClr val="accent1"/>
                </a:solidFill>
              </a:rPr>
              <a:t>Large </a:t>
            </a:r>
            <a:r>
              <a:rPr lang="de-DE" sz="2000" b="1" dirty="0" err="1">
                <a:solidFill>
                  <a:schemeClr val="accent1"/>
                </a:solidFill>
              </a:rPr>
              <a:t>redshift</a:t>
            </a:r>
            <a:r>
              <a:rPr lang="de-DE" sz="2000" b="1" dirty="0">
                <a:solidFill>
                  <a:schemeClr val="accent1"/>
                </a:solidFill>
              </a:rPr>
              <a:t> </a:t>
            </a:r>
            <a:r>
              <a:rPr lang="de-DE" sz="2000" b="1" dirty="0" err="1">
                <a:solidFill>
                  <a:schemeClr val="accent1"/>
                </a:solidFill>
              </a:rPr>
              <a:t>blazars</a:t>
            </a:r>
            <a:r>
              <a:rPr lang="de-DE" sz="2000" b="1" dirty="0">
                <a:solidFill>
                  <a:schemeClr val="accent1"/>
                </a:solidFill>
              </a:rPr>
              <a:t>, </a:t>
            </a:r>
            <a:r>
              <a:rPr lang="de-DE" sz="2000" b="1" dirty="0" err="1">
                <a:solidFill>
                  <a:schemeClr val="accent1"/>
                </a:solidFill>
              </a:rPr>
              <a:t>radio</a:t>
            </a:r>
            <a:r>
              <a:rPr lang="de-DE" sz="2000" b="1" dirty="0">
                <a:solidFill>
                  <a:schemeClr val="accent1"/>
                </a:solidFill>
              </a:rPr>
              <a:t> </a:t>
            </a:r>
            <a:r>
              <a:rPr lang="de-DE" sz="2000" b="1" dirty="0" err="1">
                <a:solidFill>
                  <a:schemeClr val="accent1"/>
                </a:solidFill>
              </a:rPr>
              <a:t>galaxies</a:t>
            </a:r>
            <a:r>
              <a:rPr lang="de-DE" sz="2000" b="1" dirty="0">
                <a:solidFill>
                  <a:schemeClr val="accent1"/>
                </a:solidFill>
              </a:rPr>
              <a:t>, </a:t>
            </a:r>
            <a:r>
              <a:rPr lang="de-DE" sz="2000" b="1" dirty="0" err="1">
                <a:solidFill>
                  <a:schemeClr val="accent1"/>
                </a:solidFill>
              </a:rPr>
              <a:t>clusters</a:t>
            </a:r>
            <a:r>
              <a:rPr lang="de-DE" sz="2000" b="1" dirty="0">
                <a:solidFill>
                  <a:schemeClr val="accent1"/>
                </a:solidFill>
              </a:rPr>
              <a:t> </a:t>
            </a:r>
            <a:r>
              <a:rPr lang="de-DE" sz="2000" b="1" dirty="0" err="1">
                <a:solidFill>
                  <a:schemeClr val="accent1"/>
                </a:solidFill>
              </a:rPr>
              <a:t>of</a:t>
            </a:r>
            <a:r>
              <a:rPr lang="de-DE" sz="2000" b="1" dirty="0">
                <a:solidFill>
                  <a:schemeClr val="accent1"/>
                </a:solidFill>
              </a:rPr>
              <a:t> </a:t>
            </a:r>
            <a:r>
              <a:rPr lang="de-DE" sz="2000" b="1" dirty="0" err="1">
                <a:solidFill>
                  <a:schemeClr val="accent1"/>
                </a:solidFill>
              </a:rPr>
              <a:t>galaxies</a:t>
            </a:r>
            <a:r>
              <a:rPr lang="de-DE" sz="2000" b="1" dirty="0">
                <a:solidFill>
                  <a:schemeClr val="accent1"/>
                </a:solidFill>
              </a:rPr>
              <a:t>, </a:t>
            </a:r>
            <a:r>
              <a:rPr lang="de-DE" sz="2000" b="1" dirty="0" err="1">
                <a:solidFill>
                  <a:schemeClr val="accent1"/>
                </a:solidFill>
              </a:rPr>
              <a:t>pulsars</a:t>
            </a:r>
            <a:r>
              <a:rPr lang="de-DE" sz="2000" b="1" dirty="0">
                <a:solidFill>
                  <a:schemeClr val="accent1"/>
                </a:solidFill>
              </a:rPr>
              <a:t>, GRBs, </a:t>
            </a:r>
            <a:r>
              <a:rPr lang="de-DE" sz="2000" b="1" dirty="0" err="1">
                <a:solidFill>
                  <a:schemeClr val="accent1"/>
                </a:solidFill>
              </a:rPr>
              <a:t>starburst</a:t>
            </a:r>
            <a:r>
              <a:rPr lang="de-DE" sz="2000" b="1" dirty="0">
                <a:solidFill>
                  <a:schemeClr val="accent1"/>
                </a:solidFill>
              </a:rPr>
              <a:t> </a:t>
            </a:r>
            <a:r>
              <a:rPr lang="de-DE" sz="2000" b="1" dirty="0" err="1">
                <a:solidFill>
                  <a:schemeClr val="accent1"/>
                </a:solidFill>
              </a:rPr>
              <a:t>galaxies</a:t>
            </a:r>
            <a:r>
              <a:rPr lang="de-DE" sz="2000" b="1" dirty="0">
                <a:solidFill>
                  <a:schemeClr val="accent1"/>
                </a:solidFill>
              </a:rPr>
              <a:t>, pair </a:t>
            </a:r>
            <a:r>
              <a:rPr lang="de-DE" sz="2000" b="1" dirty="0" err="1">
                <a:solidFill>
                  <a:schemeClr val="accent1"/>
                </a:solidFill>
              </a:rPr>
              <a:t>halos</a:t>
            </a:r>
            <a:r>
              <a:rPr lang="de-DE" sz="2000" b="1" dirty="0">
                <a:solidFill>
                  <a:schemeClr val="accent1"/>
                </a:solidFill>
              </a:rPr>
              <a:t>.  </a:t>
            </a:r>
          </a:p>
          <a:p>
            <a:pPr algn="just"/>
            <a:r>
              <a:rPr lang="de-DE" sz="2000" b="1" dirty="0" err="1">
                <a:solidFill>
                  <a:srgbClr val="FF0000"/>
                </a:solidFill>
              </a:rPr>
              <a:t>Explore</a:t>
            </a:r>
            <a:r>
              <a:rPr lang="de-DE" sz="2000" b="1" dirty="0">
                <a:solidFill>
                  <a:srgbClr val="FF0000"/>
                </a:solidFill>
              </a:rPr>
              <a:t> </a:t>
            </a:r>
            <a:r>
              <a:rPr lang="de-DE" sz="2000" b="1" dirty="0" err="1">
                <a:solidFill>
                  <a:srgbClr val="FF0000"/>
                </a:solidFill>
              </a:rPr>
              <a:t>realms</a:t>
            </a:r>
            <a:r>
              <a:rPr lang="de-DE" sz="2000" b="1" dirty="0">
                <a:solidFill>
                  <a:srgbClr val="FF0000"/>
                </a:solidFill>
              </a:rPr>
              <a:t> </a:t>
            </a:r>
            <a:r>
              <a:rPr lang="de-DE" sz="2000" b="1" dirty="0" err="1">
                <a:solidFill>
                  <a:srgbClr val="FF0000"/>
                </a:solidFill>
              </a:rPr>
              <a:t>of</a:t>
            </a:r>
            <a:r>
              <a:rPr lang="de-DE" sz="2000" b="1" dirty="0">
                <a:solidFill>
                  <a:srgbClr val="FF0000"/>
                </a:solidFill>
              </a:rPr>
              <a:t> BH </a:t>
            </a:r>
            <a:r>
              <a:rPr lang="de-DE" sz="2000" b="1" dirty="0" err="1">
                <a:solidFill>
                  <a:srgbClr val="FF0000"/>
                </a:solidFill>
              </a:rPr>
              <a:t>ergosphere</a:t>
            </a:r>
            <a:r>
              <a:rPr lang="de-DE" sz="2000" b="1" dirty="0">
                <a:solidFill>
                  <a:srgbClr val="FF0000"/>
                </a:solidFill>
              </a:rPr>
              <a:t> (</a:t>
            </a:r>
            <a:r>
              <a:rPr lang="de-DE" sz="2000" b="1" dirty="0" err="1">
                <a:solidFill>
                  <a:srgbClr val="FF0000"/>
                </a:solidFill>
              </a:rPr>
              <a:t>variability</a:t>
            </a:r>
            <a:r>
              <a:rPr lang="de-DE" sz="2000" b="1" dirty="0">
                <a:solidFill>
                  <a:srgbClr val="FF0000"/>
                </a:solidFill>
              </a:rPr>
              <a:t>), large-</a:t>
            </a:r>
            <a:r>
              <a:rPr lang="de-DE" sz="2000" b="1" dirty="0" err="1">
                <a:solidFill>
                  <a:srgbClr val="FF0000"/>
                </a:solidFill>
              </a:rPr>
              <a:t>scale</a:t>
            </a:r>
            <a:r>
              <a:rPr lang="de-DE" sz="2000" b="1" dirty="0">
                <a:solidFill>
                  <a:srgbClr val="FF0000"/>
                </a:solidFill>
              </a:rPr>
              <a:t> </a:t>
            </a:r>
            <a:r>
              <a:rPr lang="de-DE" sz="2000" b="1" dirty="0" err="1">
                <a:solidFill>
                  <a:srgbClr val="FF0000"/>
                </a:solidFill>
              </a:rPr>
              <a:t>magnetic</a:t>
            </a:r>
            <a:r>
              <a:rPr lang="de-DE" sz="2000" b="1" dirty="0">
                <a:solidFill>
                  <a:srgbClr val="FF0000"/>
                </a:solidFill>
              </a:rPr>
              <a:t> </a:t>
            </a:r>
            <a:r>
              <a:rPr lang="de-DE" sz="2000" b="1" dirty="0" err="1">
                <a:solidFill>
                  <a:srgbClr val="FF0000"/>
                </a:solidFill>
              </a:rPr>
              <a:t>fields</a:t>
            </a:r>
            <a:r>
              <a:rPr lang="de-DE" sz="2000" b="1" dirty="0">
                <a:solidFill>
                  <a:srgbClr val="FF0000"/>
                </a:solidFill>
              </a:rPr>
              <a:t> (</a:t>
            </a:r>
            <a:r>
              <a:rPr lang="de-DE" sz="2000" b="1" dirty="0" err="1">
                <a:solidFill>
                  <a:srgbClr val="FF0000"/>
                </a:solidFill>
              </a:rPr>
              <a:t>intergalactic</a:t>
            </a:r>
            <a:r>
              <a:rPr lang="de-DE" sz="2000" b="1" dirty="0">
                <a:solidFill>
                  <a:srgbClr val="FF0000"/>
                </a:solidFill>
              </a:rPr>
              <a:t> </a:t>
            </a:r>
            <a:r>
              <a:rPr lang="de-DE" sz="2000" b="1" dirty="0" err="1">
                <a:solidFill>
                  <a:srgbClr val="FF0000"/>
                </a:solidFill>
              </a:rPr>
              <a:t>cascading</a:t>
            </a:r>
            <a:r>
              <a:rPr lang="de-DE" sz="2000" b="1" dirty="0">
                <a:solidFill>
                  <a:srgbClr val="FF0000"/>
                </a:solidFill>
              </a:rPr>
              <a:t>), multi-</a:t>
            </a:r>
            <a:r>
              <a:rPr lang="de-DE" sz="2000" b="1" dirty="0" err="1">
                <a:solidFill>
                  <a:srgbClr val="FF0000"/>
                </a:solidFill>
              </a:rPr>
              <a:t>messenger</a:t>
            </a:r>
            <a:r>
              <a:rPr lang="de-DE" sz="2000" b="1" dirty="0">
                <a:solidFill>
                  <a:srgbClr val="FF0000"/>
                </a:solidFill>
              </a:rPr>
              <a:t> </a:t>
            </a:r>
            <a:r>
              <a:rPr lang="de-DE" sz="2000" b="1" dirty="0" err="1">
                <a:solidFill>
                  <a:srgbClr val="FF0000"/>
                </a:solidFill>
              </a:rPr>
              <a:t>connections</a:t>
            </a:r>
            <a:r>
              <a:rPr lang="de-DE" sz="2000" b="1" dirty="0">
                <a:solidFill>
                  <a:srgbClr val="FF0000"/>
                </a:solidFill>
              </a:rPr>
              <a:t> </a:t>
            </a:r>
            <a:r>
              <a:rPr lang="de-DE" sz="2000" b="1" dirty="0" err="1">
                <a:solidFill>
                  <a:srgbClr val="FF0000"/>
                </a:solidFill>
              </a:rPr>
              <a:t>with</a:t>
            </a:r>
            <a:r>
              <a:rPr lang="de-DE" sz="2000" b="1" dirty="0">
                <a:solidFill>
                  <a:srgbClr val="FF0000"/>
                </a:solidFill>
              </a:rPr>
              <a:t> </a:t>
            </a:r>
            <a:r>
              <a:rPr lang="de-DE" sz="2000" b="1" dirty="0" err="1">
                <a:solidFill>
                  <a:srgbClr val="FF0000"/>
                </a:solidFill>
              </a:rPr>
              <a:t>neutrinos</a:t>
            </a:r>
            <a:r>
              <a:rPr lang="de-DE" sz="2000" b="1" dirty="0">
                <a:solidFill>
                  <a:srgbClr val="FF0000"/>
                </a:solidFill>
              </a:rPr>
              <a:t> and UHE </a:t>
            </a:r>
            <a:r>
              <a:rPr lang="de-DE" sz="2000" b="1" dirty="0" err="1">
                <a:solidFill>
                  <a:srgbClr val="FF0000"/>
                </a:solidFill>
              </a:rPr>
              <a:t>cosmic</a:t>
            </a:r>
            <a:r>
              <a:rPr lang="de-DE" sz="2000" b="1" dirty="0">
                <a:solidFill>
                  <a:srgbClr val="FF0000"/>
                </a:solidFill>
              </a:rPr>
              <a:t> </a:t>
            </a:r>
            <a:r>
              <a:rPr lang="de-DE" sz="2000" b="1" dirty="0" err="1">
                <a:solidFill>
                  <a:srgbClr val="FF0000"/>
                </a:solidFill>
              </a:rPr>
              <a:t>rays</a:t>
            </a:r>
            <a:r>
              <a:rPr lang="de-DE" sz="2000" b="1" dirty="0">
                <a:solidFill>
                  <a:srgbClr val="FF0000"/>
                </a:solidFill>
              </a:rPr>
              <a:t>.</a:t>
            </a:r>
          </a:p>
          <a:p>
            <a:pPr algn="just"/>
            <a:r>
              <a:rPr lang="de-DE" sz="2000" b="1" dirty="0"/>
              <a:t>		</a:t>
            </a:r>
          </a:p>
          <a:p>
            <a:pPr algn="just"/>
            <a:r>
              <a:rPr lang="de-DE" sz="2800" b="1" dirty="0"/>
              <a:t>CTA-South (Implementation Array): </a:t>
            </a:r>
            <a:r>
              <a:rPr lang="de-DE" sz="2800" b="1" dirty="0">
                <a:solidFill>
                  <a:schemeClr val="accent1"/>
                </a:solidFill>
              </a:rPr>
              <a:t>Deep </a:t>
            </a:r>
            <a:r>
              <a:rPr lang="de-DE" sz="2800" b="1" dirty="0" err="1">
                <a:solidFill>
                  <a:schemeClr val="accent1"/>
                </a:solidFill>
              </a:rPr>
              <a:t>survey</a:t>
            </a:r>
            <a:r>
              <a:rPr lang="de-DE" sz="2800" b="1" dirty="0">
                <a:solidFill>
                  <a:schemeClr val="accent1"/>
                </a:solidFill>
              </a:rPr>
              <a:t> </a:t>
            </a:r>
            <a:r>
              <a:rPr lang="de-DE" sz="2800" b="1" dirty="0" err="1">
                <a:solidFill>
                  <a:schemeClr val="accent1"/>
                </a:solidFill>
              </a:rPr>
              <a:t>of</a:t>
            </a:r>
            <a:r>
              <a:rPr lang="de-DE" sz="2800" b="1" dirty="0">
                <a:solidFill>
                  <a:schemeClr val="accent1"/>
                </a:solidFill>
              </a:rPr>
              <a:t> </a:t>
            </a:r>
            <a:r>
              <a:rPr lang="de-DE" sz="2800" b="1" dirty="0" err="1">
                <a:solidFill>
                  <a:schemeClr val="accent1"/>
                </a:solidFill>
              </a:rPr>
              <a:t>Milky</a:t>
            </a:r>
            <a:r>
              <a:rPr lang="de-DE" sz="2800" b="1" dirty="0">
                <a:solidFill>
                  <a:schemeClr val="accent1"/>
                </a:solidFill>
              </a:rPr>
              <a:t> Way</a:t>
            </a:r>
          </a:p>
          <a:p>
            <a:pPr algn="just"/>
            <a:endParaRPr lang="de-DE" sz="2800" b="1" dirty="0">
              <a:solidFill>
                <a:schemeClr val="accent1"/>
              </a:solidFill>
            </a:endParaRPr>
          </a:p>
          <a:p>
            <a:pPr algn="just"/>
            <a:r>
              <a:rPr lang="de-DE" sz="2800" b="1" dirty="0" err="1">
                <a:solidFill>
                  <a:schemeClr val="accent2">
                    <a:lumMod val="75000"/>
                  </a:schemeClr>
                </a:solidFill>
              </a:rPr>
              <a:t>Ecosystem</a:t>
            </a:r>
            <a:r>
              <a:rPr lang="de-DE" sz="2800" b="1" dirty="0">
                <a:solidFill>
                  <a:schemeClr val="accent2">
                    <a:lumMod val="75000"/>
                  </a:schemeClr>
                </a:solidFill>
              </a:rPr>
              <a:t>: </a:t>
            </a:r>
            <a:r>
              <a:rPr lang="de-DE" sz="2800" b="1" dirty="0" err="1">
                <a:solidFill>
                  <a:schemeClr val="accent2">
                    <a:lumMod val="75000"/>
                  </a:schemeClr>
                </a:solidFill>
              </a:rPr>
              <a:t>eROSITA</a:t>
            </a:r>
            <a:r>
              <a:rPr lang="de-DE" sz="2800" b="1" dirty="0">
                <a:solidFill>
                  <a:schemeClr val="accent2">
                    <a:lumMod val="75000"/>
                  </a:schemeClr>
                </a:solidFill>
              </a:rPr>
              <a:t>, </a:t>
            </a:r>
            <a:r>
              <a:rPr lang="de-DE" sz="2800" b="1" dirty="0" err="1">
                <a:solidFill>
                  <a:schemeClr val="accent2">
                    <a:lumMod val="75000"/>
                  </a:schemeClr>
                </a:solidFill>
              </a:rPr>
              <a:t>eASTROGAM</a:t>
            </a:r>
            <a:r>
              <a:rPr lang="de-DE" sz="2800" b="1" dirty="0">
                <a:solidFill>
                  <a:schemeClr val="accent2">
                    <a:lumMod val="75000"/>
                  </a:schemeClr>
                </a:solidFill>
              </a:rPr>
              <a:t>, SKA </a:t>
            </a:r>
            <a:r>
              <a:rPr lang="de-DE" sz="2800" b="1" dirty="0" err="1">
                <a:solidFill>
                  <a:schemeClr val="accent2">
                    <a:lumMod val="75000"/>
                  </a:schemeClr>
                </a:solidFill>
              </a:rPr>
              <a:t>radio</a:t>
            </a:r>
            <a:r>
              <a:rPr lang="de-DE" sz="2800" b="1" dirty="0">
                <a:solidFill>
                  <a:schemeClr val="accent2">
                    <a:lumMod val="75000"/>
                  </a:schemeClr>
                </a:solidFill>
              </a:rPr>
              <a:t> </a:t>
            </a:r>
            <a:r>
              <a:rPr lang="de-DE" sz="2800" b="1" dirty="0" err="1">
                <a:solidFill>
                  <a:schemeClr val="accent2">
                    <a:lumMod val="75000"/>
                  </a:schemeClr>
                </a:solidFill>
              </a:rPr>
              <a:t>observatory</a:t>
            </a:r>
            <a:endParaRPr lang="de-DE" sz="2800" b="1" dirty="0">
              <a:solidFill>
                <a:schemeClr val="accent2">
                  <a:lumMod val="75000"/>
                </a:schemeClr>
              </a:solidFill>
            </a:endParaRPr>
          </a:p>
          <a:p>
            <a:pPr algn="just"/>
            <a:r>
              <a:rPr lang="de-DE" sz="2800" b="1" dirty="0">
                <a:solidFill>
                  <a:schemeClr val="accent1"/>
                </a:solidFill>
              </a:rPr>
              <a:t> </a:t>
            </a:r>
          </a:p>
        </p:txBody>
      </p:sp>
    </p:spTree>
    <p:extLst>
      <p:ext uri="{BB962C8B-B14F-4D97-AF65-F5344CB8AC3E}">
        <p14:creationId xmlns:p14="http://schemas.microsoft.com/office/powerpoint/2010/main" val="2132096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2E8406-D6D2-4557-A8F2-D49A4831A624}"/>
              </a:ext>
            </a:extLst>
          </p:cNvPr>
          <p:cNvSpPr>
            <a:spLocks noGrp="1"/>
          </p:cNvSpPr>
          <p:nvPr>
            <p:ph type="title"/>
          </p:nvPr>
        </p:nvSpPr>
        <p:spPr>
          <a:xfrm>
            <a:off x="394855" y="280555"/>
            <a:ext cx="5559137" cy="6213763"/>
          </a:xfrm>
        </p:spPr>
        <p:txBody>
          <a:bodyPr>
            <a:normAutofit/>
          </a:bodyPr>
          <a:lstStyle/>
          <a:p>
            <a:r>
              <a:rPr lang="de-DE" sz="3600" b="1" dirty="0" err="1"/>
              <a:t>Cosmic</a:t>
            </a:r>
            <a:r>
              <a:rPr lang="de-DE" sz="3600" b="1" dirty="0"/>
              <a:t> </a:t>
            </a:r>
            <a:r>
              <a:rPr lang="de-DE" sz="3600" b="1" dirty="0" err="1"/>
              <a:t>ray</a:t>
            </a:r>
            <a:r>
              <a:rPr lang="de-DE" sz="3600" b="1" dirty="0"/>
              <a:t> </a:t>
            </a:r>
            <a:r>
              <a:rPr lang="de-DE" sz="3600" b="1" dirty="0" err="1"/>
              <a:t>origin</a:t>
            </a:r>
            <a:r>
              <a:rPr lang="de-DE" sz="3600" b="1" dirty="0"/>
              <a:t> - </a:t>
            </a:r>
            <a:r>
              <a:rPr lang="de-DE" sz="3600" b="1" dirty="0" err="1"/>
              <a:t>beyond</a:t>
            </a:r>
            <a:r>
              <a:rPr lang="de-DE" sz="3600" b="1" dirty="0"/>
              <a:t> </a:t>
            </a:r>
            <a:r>
              <a:rPr lang="de-DE" sz="3600" b="1" dirty="0" err="1"/>
              <a:t>the</a:t>
            </a:r>
            <a:r>
              <a:rPr lang="de-DE" sz="3600" b="1" dirty="0"/>
              <a:t> </a:t>
            </a:r>
            <a:r>
              <a:rPr lang="de-DE" sz="3600" b="1" dirty="0" err="1"/>
              <a:t>standard</a:t>
            </a:r>
            <a:r>
              <a:rPr lang="de-DE" sz="3600" b="1" dirty="0"/>
              <a:t> </a:t>
            </a:r>
            <a:r>
              <a:rPr lang="de-DE" sz="3600" b="1" dirty="0" err="1"/>
              <a:t>model</a:t>
            </a:r>
            <a:r>
              <a:rPr lang="de-DE" sz="3600" b="1" dirty="0"/>
              <a:t>(s)    </a:t>
            </a:r>
            <a:r>
              <a:rPr lang="de-DE" sz="3600" dirty="0"/>
              <a:t>San Vito di </a:t>
            </a:r>
            <a:r>
              <a:rPr lang="de-DE" sz="3600" dirty="0" err="1"/>
              <a:t>Cadore</a:t>
            </a:r>
            <a:r>
              <a:rPr lang="de-DE" sz="3600" dirty="0"/>
              <a:t>, </a:t>
            </a:r>
            <a:r>
              <a:rPr lang="de-DE" sz="3600" dirty="0" err="1"/>
              <a:t>Dolomites</a:t>
            </a:r>
            <a:r>
              <a:rPr lang="de-DE" sz="3600" dirty="0"/>
              <a:t>, 2014 &amp; 2016</a:t>
            </a:r>
            <a:br>
              <a:rPr lang="de-DE" sz="3600" dirty="0"/>
            </a:br>
            <a:br>
              <a:rPr lang="de-DE" sz="2200" dirty="0"/>
            </a:br>
            <a:r>
              <a:rPr lang="de-DE" sz="2200" dirty="0">
                <a:solidFill>
                  <a:schemeClr val="tx1"/>
                </a:solidFill>
              </a:rPr>
              <a:t>http://www.crbtsm.eu/</a:t>
            </a:r>
            <a:br>
              <a:rPr lang="de-DE" sz="2200" dirty="0">
                <a:solidFill>
                  <a:schemeClr val="tx1"/>
                </a:solidFill>
              </a:rPr>
            </a:br>
            <a:br>
              <a:rPr lang="de-DE" sz="2200" dirty="0"/>
            </a:br>
            <a:r>
              <a:rPr lang="de-DE" sz="2200" dirty="0" err="1"/>
              <a:t>Edited</a:t>
            </a:r>
            <a:r>
              <a:rPr lang="de-DE" sz="2200" dirty="0"/>
              <a:t> </a:t>
            </a:r>
            <a:r>
              <a:rPr lang="de-DE" sz="2200" dirty="0" err="1"/>
              <a:t>by</a:t>
            </a:r>
            <a:r>
              <a:rPr lang="de-DE" sz="2200" dirty="0"/>
              <a:t>: Omar </a:t>
            </a:r>
            <a:r>
              <a:rPr lang="de-DE" sz="2200" dirty="0" err="1"/>
              <a:t>Tibolla</a:t>
            </a:r>
            <a:r>
              <a:rPr lang="de-DE" sz="2200" dirty="0"/>
              <a:t>, Luke </a:t>
            </a:r>
            <a:r>
              <a:rPr lang="de-DE" sz="2200" dirty="0" err="1"/>
              <a:t>Drury</a:t>
            </a:r>
            <a:r>
              <a:rPr lang="de-DE" sz="2200" dirty="0"/>
              <a:t>, Massimo </a:t>
            </a:r>
            <a:r>
              <a:rPr lang="de-DE" sz="2200" dirty="0" err="1"/>
              <a:t>Persic</a:t>
            </a:r>
            <a:r>
              <a:rPr lang="de-DE" sz="2200" dirty="0"/>
              <a:t>, Sarah Kaufmann, Heinz </a:t>
            </a:r>
            <a:r>
              <a:rPr lang="de-DE" sz="2200" dirty="0" err="1"/>
              <a:t>Völk</a:t>
            </a:r>
            <a:r>
              <a:rPr lang="de-DE" sz="2200" dirty="0"/>
              <a:t>, Karl Mannheim, Alessandro De Angelis</a:t>
            </a:r>
          </a:p>
        </p:txBody>
      </p:sp>
      <p:pic>
        <p:nvPicPr>
          <p:cNvPr id="3" name="Grafik 2">
            <a:extLst>
              <a:ext uri="{FF2B5EF4-FFF2-40B4-BE49-F238E27FC236}">
                <a16:creationId xmlns:a16="http://schemas.microsoft.com/office/drawing/2014/main" id="{B2CFAB15-236F-4D96-BBFA-2452D635A6A5}"/>
              </a:ext>
            </a:extLst>
          </p:cNvPr>
          <p:cNvPicPr>
            <a:picLocks noChangeAspect="1"/>
          </p:cNvPicPr>
          <p:nvPr/>
        </p:nvPicPr>
        <p:blipFill>
          <a:blip r:embed="rId2"/>
          <a:stretch>
            <a:fillRect/>
          </a:stretch>
        </p:blipFill>
        <p:spPr>
          <a:xfrm>
            <a:off x="6068291" y="564142"/>
            <a:ext cx="5546581" cy="2823294"/>
          </a:xfrm>
          <a:prstGeom prst="rect">
            <a:avLst/>
          </a:prstGeom>
        </p:spPr>
      </p:pic>
      <p:pic>
        <p:nvPicPr>
          <p:cNvPr id="4" name="Grafik 3">
            <a:extLst>
              <a:ext uri="{FF2B5EF4-FFF2-40B4-BE49-F238E27FC236}">
                <a16:creationId xmlns:a16="http://schemas.microsoft.com/office/drawing/2014/main" id="{68A13A67-055D-4DD1-9B4E-EBF440B104B9}"/>
              </a:ext>
            </a:extLst>
          </p:cNvPr>
          <p:cNvPicPr>
            <a:picLocks noChangeAspect="1"/>
          </p:cNvPicPr>
          <p:nvPr/>
        </p:nvPicPr>
        <p:blipFill>
          <a:blip r:embed="rId3"/>
          <a:stretch>
            <a:fillRect/>
          </a:stretch>
        </p:blipFill>
        <p:spPr>
          <a:xfrm>
            <a:off x="6769968" y="3480954"/>
            <a:ext cx="4553958" cy="3013364"/>
          </a:xfrm>
          <a:prstGeom prst="rect">
            <a:avLst/>
          </a:prstGeom>
        </p:spPr>
      </p:pic>
      <p:sp>
        <p:nvSpPr>
          <p:cNvPr id="5" name="Textfeld 4">
            <a:extLst>
              <a:ext uri="{FF2B5EF4-FFF2-40B4-BE49-F238E27FC236}">
                <a16:creationId xmlns:a16="http://schemas.microsoft.com/office/drawing/2014/main" id="{55F54ACB-D177-41E3-BBC6-4DCAB9CAB21C}"/>
              </a:ext>
            </a:extLst>
          </p:cNvPr>
          <p:cNvSpPr txBox="1"/>
          <p:nvPr/>
        </p:nvSpPr>
        <p:spPr>
          <a:xfrm>
            <a:off x="6068291" y="564142"/>
            <a:ext cx="1631373" cy="523220"/>
          </a:xfrm>
          <a:prstGeom prst="rect">
            <a:avLst/>
          </a:prstGeom>
          <a:noFill/>
        </p:spPr>
        <p:txBody>
          <a:bodyPr wrap="square" rtlCol="0">
            <a:spAutoFit/>
          </a:bodyPr>
          <a:lstStyle/>
          <a:p>
            <a:r>
              <a:rPr lang="de-DE" sz="2800" b="1" dirty="0">
                <a:solidFill>
                  <a:srgbClr val="FF0000"/>
                </a:solidFill>
              </a:rPr>
              <a:t>Fermi</a:t>
            </a:r>
          </a:p>
        </p:txBody>
      </p:sp>
      <p:sp>
        <p:nvSpPr>
          <p:cNvPr id="6" name="Textfeld 5">
            <a:extLst>
              <a:ext uri="{FF2B5EF4-FFF2-40B4-BE49-F238E27FC236}">
                <a16:creationId xmlns:a16="http://schemas.microsoft.com/office/drawing/2014/main" id="{7EB961BE-9ADA-40F1-BC0E-31FB93573BF8}"/>
              </a:ext>
            </a:extLst>
          </p:cNvPr>
          <p:cNvSpPr txBox="1"/>
          <p:nvPr/>
        </p:nvSpPr>
        <p:spPr>
          <a:xfrm>
            <a:off x="10505209" y="532970"/>
            <a:ext cx="1808019" cy="523220"/>
          </a:xfrm>
          <a:prstGeom prst="rect">
            <a:avLst/>
          </a:prstGeom>
          <a:noFill/>
        </p:spPr>
        <p:txBody>
          <a:bodyPr wrap="square" rtlCol="0">
            <a:spAutoFit/>
          </a:bodyPr>
          <a:lstStyle/>
          <a:p>
            <a:r>
              <a:rPr lang="de-DE" sz="2800" b="1" dirty="0">
                <a:solidFill>
                  <a:srgbClr val="FF0000"/>
                </a:solidFill>
              </a:rPr>
              <a:t>Amalfi</a:t>
            </a:r>
          </a:p>
        </p:txBody>
      </p:sp>
      <p:sp>
        <p:nvSpPr>
          <p:cNvPr id="7" name="Textfeld 6">
            <a:extLst>
              <a:ext uri="{FF2B5EF4-FFF2-40B4-BE49-F238E27FC236}">
                <a16:creationId xmlns:a16="http://schemas.microsoft.com/office/drawing/2014/main" id="{8005C0A1-4846-44E6-8490-CC512499C7EC}"/>
              </a:ext>
            </a:extLst>
          </p:cNvPr>
          <p:cNvSpPr txBox="1"/>
          <p:nvPr/>
        </p:nvSpPr>
        <p:spPr>
          <a:xfrm>
            <a:off x="644237" y="5631872"/>
            <a:ext cx="5881254" cy="523220"/>
          </a:xfrm>
          <a:prstGeom prst="rect">
            <a:avLst/>
          </a:prstGeom>
          <a:noFill/>
        </p:spPr>
        <p:txBody>
          <a:bodyPr wrap="square" rtlCol="0">
            <a:spAutoFit/>
          </a:bodyPr>
          <a:lstStyle/>
          <a:p>
            <a:r>
              <a:rPr lang="de-DE" sz="2800" b="1" dirty="0">
                <a:solidFill>
                  <a:srgbClr val="FF0000"/>
                </a:solidFill>
              </a:rPr>
              <a:t>Marmolata </a:t>
            </a:r>
            <a:r>
              <a:rPr lang="de-DE" sz="2800" b="1" dirty="0" err="1">
                <a:solidFill>
                  <a:srgbClr val="FF0000"/>
                </a:solidFill>
              </a:rPr>
              <a:t>Cosmic</a:t>
            </a:r>
            <a:r>
              <a:rPr lang="de-DE" sz="2800" b="1" dirty="0">
                <a:solidFill>
                  <a:srgbClr val="FF0000"/>
                </a:solidFill>
              </a:rPr>
              <a:t> Ray Station </a:t>
            </a:r>
            <a:r>
              <a:rPr lang="de-DE" sz="2800" b="1" dirty="0">
                <a:solidFill>
                  <a:srgbClr val="FF0000"/>
                </a:solidFill>
                <a:sym typeface="Wingdings" panose="05000000000000000000" pitchFamily="2" charset="2"/>
              </a:rPr>
              <a:t></a:t>
            </a:r>
            <a:endParaRPr lang="de-DE" sz="2800" b="1" dirty="0">
              <a:solidFill>
                <a:srgbClr val="FF0000"/>
              </a:solidFill>
            </a:endParaRPr>
          </a:p>
        </p:txBody>
      </p:sp>
    </p:spTree>
    <p:extLst>
      <p:ext uri="{BB962C8B-B14F-4D97-AF65-F5344CB8AC3E}">
        <p14:creationId xmlns:p14="http://schemas.microsoft.com/office/powerpoint/2010/main" val="43918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80711" y="1279850"/>
            <a:ext cx="10248508" cy="4524315"/>
          </a:xfrm>
          <a:prstGeom prst="rect">
            <a:avLst/>
          </a:prstGeom>
        </p:spPr>
        <p:txBody>
          <a:bodyPr wrap="square">
            <a:spAutoFit/>
          </a:bodyPr>
          <a:lstStyle/>
          <a:p>
            <a:r>
              <a:rPr lang="de-DE" sz="3600" dirty="0">
                <a:latin typeface="Garamond" panose="02020404030301010803" pitchFamily="18" charset="0"/>
              </a:rPr>
              <a:t>"Obwohl </a:t>
            </a:r>
            <a:r>
              <a:rPr lang="de-DE" sz="3600" b="1" dirty="0">
                <a:latin typeface="Garamond" panose="02020404030301010803" pitchFamily="18" charset="0"/>
              </a:rPr>
              <a:t>das menschliche Genie </a:t>
            </a:r>
            <a:r>
              <a:rPr lang="de-DE" sz="3600" dirty="0">
                <a:latin typeface="Garamond" panose="02020404030301010803" pitchFamily="18" charset="0"/>
              </a:rPr>
              <a:t>in verschiedenen Erfindungen mit verschiedenen Mitteln zu einem und demselben Ziel antwortet, </a:t>
            </a:r>
            <a:r>
              <a:rPr lang="de-DE" sz="3600" b="1" dirty="0">
                <a:latin typeface="Garamond" panose="02020404030301010803" pitchFamily="18" charset="0"/>
              </a:rPr>
              <a:t>wird</a:t>
            </a:r>
            <a:r>
              <a:rPr lang="de-DE" sz="3600" dirty="0">
                <a:latin typeface="Garamond" panose="02020404030301010803" pitchFamily="18" charset="0"/>
              </a:rPr>
              <a:t> es </a:t>
            </a:r>
            <a:r>
              <a:rPr lang="de-DE" sz="3600" b="1" dirty="0">
                <a:latin typeface="Garamond" panose="02020404030301010803" pitchFamily="18" charset="0"/>
              </a:rPr>
              <a:t>nie eine Erfindung </a:t>
            </a:r>
            <a:r>
              <a:rPr lang="de-DE" sz="3600" dirty="0">
                <a:latin typeface="Garamond" panose="02020404030301010803" pitchFamily="18" charset="0"/>
              </a:rPr>
              <a:t>weder schöner, noch leichter, noch kürzer </a:t>
            </a:r>
            <a:r>
              <a:rPr lang="de-DE" sz="3600" b="1" dirty="0">
                <a:latin typeface="Garamond" panose="02020404030301010803" pitchFamily="18" charset="0"/>
              </a:rPr>
              <a:t>als die der Natur finden, weil in ihren Erfindungen nichts fehlt und nichts überflüssig ist</a:t>
            </a:r>
            <a:r>
              <a:rPr lang="de-DE" sz="3600" dirty="0">
                <a:latin typeface="Garamond" panose="02020404030301010803" pitchFamily="18" charset="0"/>
              </a:rPr>
              <a:t>.„</a:t>
            </a:r>
          </a:p>
          <a:p>
            <a:endParaRPr lang="de-DE" sz="3600" dirty="0">
              <a:latin typeface="Garamond" panose="02020404030301010803" pitchFamily="18" charset="0"/>
            </a:endParaRPr>
          </a:p>
          <a:p>
            <a:r>
              <a:rPr lang="de-DE" sz="3600" dirty="0">
                <a:latin typeface="Garamond" panose="02020404030301010803" pitchFamily="18" charset="0"/>
              </a:rPr>
              <a:t>Leonardo da Vinci</a:t>
            </a:r>
          </a:p>
        </p:txBody>
      </p:sp>
    </p:spTree>
    <p:extLst>
      <p:ext uri="{BB962C8B-B14F-4D97-AF65-F5344CB8AC3E}">
        <p14:creationId xmlns:p14="http://schemas.microsoft.com/office/powerpoint/2010/main" val="39177510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163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D73D6D4-59B1-448E-9B04-FBA8F9FB3457}"/>
              </a:ext>
            </a:extLst>
          </p:cNvPr>
          <p:cNvPicPr>
            <a:picLocks noChangeAspect="1"/>
          </p:cNvPicPr>
          <p:nvPr/>
        </p:nvPicPr>
        <p:blipFill>
          <a:blip r:embed="rId2"/>
          <a:stretch>
            <a:fillRect/>
          </a:stretch>
        </p:blipFill>
        <p:spPr>
          <a:xfrm>
            <a:off x="7714211" y="230794"/>
            <a:ext cx="4260619" cy="6403761"/>
          </a:xfrm>
          <a:prstGeom prst="rect">
            <a:avLst/>
          </a:prstGeom>
        </p:spPr>
      </p:pic>
      <p:sp>
        <p:nvSpPr>
          <p:cNvPr id="3" name="Textfeld 2">
            <a:extLst>
              <a:ext uri="{FF2B5EF4-FFF2-40B4-BE49-F238E27FC236}">
                <a16:creationId xmlns:a16="http://schemas.microsoft.com/office/drawing/2014/main" id="{9F93345C-F019-4773-BF68-7B0A18FE3260}"/>
              </a:ext>
            </a:extLst>
          </p:cNvPr>
          <p:cNvSpPr txBox="1"/>
          <p:nvPr/>
        </p:nvSpPr>
        <p:spPr>
          <a:xfrm>
            <a:off x="419735" y="3308466"/>
            <a:ext cx="6667338" cy="3046988"/>
          </a:xfrm>
          <a:prstGeom prst="rect">
            <a:avLst/>
          </a:prstGeom>
          <a:noFill/>
        </p:spPr>
        <p:txBody>
          <a:bodyPr wrap="square" rtlCol="0">
            <a:spAutoFit/>
          </a:bodyPr>
          <a:lstStyle/>
          <a:p>
            <a:r>
              <a:rPr lang="de-DE" sz="2400" dirty="0"/>
              <a:t>1938: Auger </a:t>
            </a:r>
            <a:r>
              <a:rPr lang="de-DE" sz="2400" dirty="0" err="1"/>
              <a:t>shows</a:t>
            </a:r>
            <a:r>
              <a:rPr lang="de-DE" sz="2400" dirty="0"/>
              <a:t> </a:t>
            </a:r>
            <a:r>
              <a:rPr lang="de-DE" sz="2400" dirty="0" err="1"/>
              <a:t>shower</a:t>
            </a:r>
            <a:r>
              <a:rPr lang="de-DE" sz="2400" dirty="0"/>
              <a:t> </a:t>
            </a:r>
            <a:r>
              <a:rPr lang="de-DE" sz="2400" dirty="0" err="1"/>
              <a:t>development</a:t>
            </a:r>
            <a:r>
              <a:rPr lang="de-DE" sz="2400" dirty="0"/>
              <a:t> due </a:t>
            </a:r>
            <a:r>
              <a:rPr lang="de-DE" sz="2400" dirty="0" err="1"/>
              <a:t>to</a:t>
            </a:r>
            <a:r>
              <a:rPr lang="de-DE" sz="2400" dirty="0"/>
              <a:t> </a:t>
            </a:r>
            <a:r>
              <a:rPr lang="de-DE" sz="2400" dirty="0" err="1"/>
              <a:t>cosmic</a:t>
            </a:r>
            <a:r>
              <a:rPr lang="de-DE" sz="2400" dirty="0"/>
              <a:t> </a:t>
            </a:r>
            <a:r>
              <a:rPr lang="de-DE" sz="2400" dirty="0" err="1"/>
              <a:t>ray</a:t>
            </a:r>
            <a:r>
              <a:rPr lang="de-DE" sz="2400" dirty="0"/>
              <a:t> </a:t>
            </a:r>
            <a:r>
              <a:rPr lang="de-DE" sz="2400" dirty="0" err="1"/>
              <a:t>primary</a:t>
            </a:r>
            <a:r>
              <a:rPr lang="de-DE" sz="2400" dirty="0"/>
              <a:t> and </a:t>
            </a:r>
            <a:r>
              <a:rPr lang="de-DE" sz="2400" dirty="0" err="1"/>
              <a:t>secondary</a:t>
            </a:r>
            <a:r>
              <a:rPr lang="de-DE" sz="2400" dirty="0"/>
              <a:t> </a:t>
            </a:r>
            <a:r>
              <a:rPr lang="de-DE" sz="2400" dirty="0" err="1"/>
              <a:t>particles</a:t>
            </a:r>
            <a:r>
              <a:rPr lang="de-DE" sz="2400" dirty="0"/>
              <a:t>.</a:t>
            </a:r>
          </a:p>
          <a:p>
            <a:r>
              <a:rPr lang="de-DE" sz="2400" dirty="0"/>
              <a:t> 1943: </a:t>
            </a:r>
            <a:r>
              <a:rPr lang="de-DE" sz="2400" b="1" dirty="0"/>
              <a:t>Heisenberg</a:t>
            </a:r>
            <a:r>
              <a:rPr lang="de-DE" sz="2400" dirty="0"/>
              <a:t> </a:t>
            </a:r>
            <a:r>
              <a:rPr lang="de-DE" sz="2400" dirty="0" err="1"/>
              <a:t>studied</a:t>
            </a:r>
            <a:r>
              <a:rPr lang="de-DE" sz="2400" dirty="0"/>
              <a:t> </a:t>
            </a:r>
            <a:r>
              <a:rPr lang="de-DE" sz="2400" dirty="0" err="1"/>
              <a:t>cosmic</a:t>
            </a:r>
            <a:r>
              <a:rPr lang="de-DE" sz="2400" dirty="0"/>
              <a:t> </a:t>
            </a:r>
            <a:r>
              <a:rPr lang="de-DE" sz="2400" dirty="0" err="1"/>
              <a:t>ray</a:t>
            </a:r>
            <a:r>
              <a:rPr lang="de-DE" sz="2400" dirty="0"/>
              <a:t> </a:t>
            </a:r>
            <a:r>
              <a:rPr lang="de-DE" sz="2400" dirty="0" err="1"/>
              <a:t>interactions</a:t>
            </a:r>
            <a:r>
              <a:rPr lang="de-DE" sz="2400" dirty="0"/>
              <a:t> </a:t>
            </a:r>
            <a:r>
              <a:rPr lang="de-DE" sz="2400" dirty="0" err="1"/>
              <a:t>using</a:t>
            </a:r>
            <a:r>
              <a:rPr lang="de-DE" sz="2400" dirty="0"/>
              <a:t> </a:t>
            </a:r>
            <a:r>
              <a:rPr lang="de-DE" sz="2400" dirty="0" err="1"/>
              <a:t>balloons</a:t>
            </a:r>
            <a:r>
              <a:rPr lang="de-DE" sz="2400" dirty="0"/>
              <a:t> („Kernzertrümmerung“) in </a:t>
            </a:r>
            <a:r>
              <a:rPr lang="de-DE" sz="2400" dirty="0" err="1"/>
              <a:t>the</a:t>
            </a:r>
            <a:r>
              <a:rPr lang="de-DE" sz="2400" dirty="0"/>
              <a:t> </a:t>
            </a:r>
            <a:r>
              <a:rPr lang="de-DE" sz="2400" i="1" dirty="0"/>
              <a:t>Max-Planck-Institut für Physik </a:t>
            </a:r>
            <a:r>
              <a:rPr lang="de-DE" sz="2400" dirty="0"/>
              <a:t>in Göttingen.</a:t>
            </a:r>
          </a:p>
          <a:p>
            <a:r>
              <a:rPr lang="de-DE" sz="2400" dirty="0"/>
              <a:t>1958: </a:t>
            </a:r>
            <a:r>
              <a:rPr lang="de-DE" sz="2400" dirty="0" err="1"/>
              <a:t>Under</a:t>
            </a:r>
            <a:r>
              <a:rPr lang="de-DE" sz="2400" dirty="0"/>
              <a:t> </a:t>
            </a:r>
            <a:r>
              <a:rPr lang="de-DE" sz="2400" dirty="0" err="1"/>
              <a:t>directors</a:t>
            </a:r>
            <a:r>
              <a:rPr lang="de-DE" sz="2400" dirty="0"/>
              <a:t> Werner </a:t>
            </a:r>
            <a:r>
              <a:rPr lang="de-DE" sz="2400" b="1" dirty="0"/>
              <a:t>Heisenberg</a:t>
            </a:r>
            <a:r>
              <a:rPr lang="de-DE" sz="2400" dirty="0"/>
              <a:t> and Ludwig </a:t>
            </a:r>
            <a:r>
              <a:rPr lang="de-DE" sz="2400" b="1" dirty="0"/>
              <a:t>Biermann</a:t>
            </a:r>
            <a:r>
              <a:rPr lang="de-DE" sz="2400" dirty="0"/>
              <a:t>, </a:t>
            </a:r>
            <a:r>
              <a:rPr lang="de-DE" sz="2400" dirty="0" err="1"/>
              <a:t>the</a:t>
            </a:r>
            <a:r>
              <a:rPr lang="de-DE" sz="2400" dirty="0"/>
              <a:t> </a:t>
            </a:r>
            <a:r>
              <a:rPr lang="de-DE" sz="2400" dirty="0" err="1"/>
              <a:t>institute</a:t>
            </a:r>
            <a:r>
              <a:rPr lang="de-DE" sz="2400" dirty="0"/>
              <a:t> </a:t>
            </a:r>
            <a:r>
              <a:rPr lang="de-DE" sz="2400" dirty="0" err="1"/>
              <a:t>moved</a:t>
            </a:r>
            <a:r>
              <a:rPr lang="de-DE" sz="2400" dirty="0"/>
              <a:t> </a:t>
            </a:r>
            <a:r>
              <a:rPr lang="de-DE" sz="2400" dirty="0" err="1"/>
              <a:t>to</a:t>
            </a:r>
            <a:r>
              <a:rPr lang="de-DE" sz="2400" dirty="0"/>
              <a:t> Munich </a:t>
            </a:r>
            <a:r>
              <a:rPr lang="de-DE" sz="2400" dirty="0" err="1"/>
              <a:t>to</a:t>
            </a:r>
            <a:r>
              <a:rPr lang="de-DE" sz="2400" dirty="0"/>
              <a:t> </a:t>
            </a:r>
            <a:r>
              <a:rPr lang="de-DE" sz="2400" dirty="0" err="1"/>
              <a:t>become</a:t>
            </a:r>
            <a:r>
              <a:rPr lang="de-DE" sz="2400" dirty="0"/>
              <a:t> </a:t>
            </a:r>
            <a:r>
              <a:rPr lang="de-DE" sz="2400" dirty="0" err="1"/>
              <a:t>the</a:t>
            </a:r>
            <a:r>
              <a:rPr lang="de-DE" sz="2400" dirty="0"/>
              <a:t> </a:t>
            </a:r>
            <a:r>
              <a:rPr lang="de-DE" sz="2400" i="1" dirty="0"/>
              <a:t>MPI für Physik und Astrophysik</a:t>
            </a:r>
            <a:r>
              <a:rPr lang="de-DE" sz="2400" dirty="0"/>
              <a:t>.</a:t>
            </a:r>
          </a:p>
        </p:txBody>
      </p:sp>
      <p:pic>
        <p:nvPicPr>
          <p:cNvPr id="4" name="Grafik 3">
            <a:extLst>
              <a:ext uri="{FF2B5EF4-FFF2-40B4-BE49-F238E27FC236}">
                <a16:creationId xmlns:a16="http://schemas.microsoft.com/office/drawing/2014/main" id="{4FC393D9-2AE6-4F3A-A00C-AE1AB2D836E1}"/>
              </a:ext>
            </a:extLst>
          </p:cNvPr>
          <p:cNvPicPr>
            <a:picLocks noChangeAspect="1"/>
          </p:cNvPicPr>
          <p:nvPr/>
        </p:nvPicPr>
        <p:blipFill>
          <a:blip r:embed="rId3"/>
          <a:stretch>
            <a:fillRect/>
          </a:stretch>
        </p:blipFill>
        <p:spPr>
          <a:xfrm>
            <a:off x="5320147" y="401509"/>
            <a:ext cx="1766925" cy="2805663"/>
          </a:xfrm>
          <a:prstGeom prst="rect">
            <a:avLst/>
          </a:prstGeom>
        </p:spPr>
      </p:pic>
      <p:pic>
        <p:nvPicPr>
          <p:cNvPr id="5" name="Grafik 4">
            <a:extLst>
              <a:ext uri="{FF2B5EF4-FFF2-40B4-BE49-F238E27FC236}">
                <a16:creationId xmlns:a16="http://schemas.microsoft.com/office/drawing/2014/main" id="{49D9396C-91A8-4D58-9111-161B24A1C59D}"/>
              </a:ext>
            </a:extLst>
          </p:cNvPr>
          <p:cNvPicPr>
            <a:picLocks noChangeAspect="1"/>
          </p:cNvPicPr>
          <p:nvPr/>
        </p:nvPicPr>
        <p:blipFill>
          <a:blip r:embed="rId4"/>
          <a:stretch>
            <a:fillRect/>
          </a:stretch>
        </p:blipFill>
        <p:spPr>
          <a:xfrm>
            <a:off x="419734" y="397048"/>
            <a:ext cx="2140585" cy="2818437"/>
          </a:xfrm>
          <a:prstGeom prst="rect">
            <a:avLst/>
          </a:prstGeom>
        </p:spPr>
      </p:pic>
      <p:pic>
        <p:nvPicPr>
          <p:cNvPr id="6" name="Grafik 5">
            <a:extLst>
              <a:ext uri="{FF2B5EF4-FFF2-40B4-BE49-F238E27FC236}">
                <a16:creationId xmlns:a16="http://schemas.microsoft.com/office/drawing/2014/main" id="{2BF3423B-CBD0-4765-B569-49E545D97185}"/>
              </a:ext>
            </a:extLst>
          </p:cNvPr>
          <p:cNvPicPr>
            <a:picLocks noChangeAspect="1"/>
          </p:cNvPicPr>
          <p:nvPr/>
        </p:nvPicPr>
        <p:blipFill>
          <a:blip r:embed="rId5"/>
          <a:stretch>
            <a:fillRect/>
          </a:stretch>
        </p:blipFill>
        <p:spPr>
          <a:xfrm>
            <a:off x="2668385" y="427609"/>
            <a:ext cx="2527069" cy="2804503"/>
          </a:xfrm>
          <a:prstGeom prst="rect">
            <a:avLst/>
          </a:prstGeom>
        </p:spPr>
      </p:pic>
    </p:spTree>
    <p:extLst>
      <p:ext uri="{BB962C8B-B14F-4D97-AF65-F5344CB8AC3E}">
        <p14:creationId xmlns:p14="http://schemas.microsoft.com/office/powerpoint/2010/main" val="668253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34588" y="-371952"/>
            <a:ext cx="12226588" cy="9403358"/>
          </a:xfrm>
          <a:prstGeom prst="rect">
            <a:avLst/>
          </a:prstGeom>
        </p:spPr>
      </p:pic>
    </p:spTree>
    <p:extLst>
      <p:ext uri="{BB962C8B-B14F-4D97-AF65-F5344CB8AC3E}">
        <p14:creationId xmlns:p14="http://schemas.microsoft.com/office/powerpoint/2010/main" val="2409551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228600" y="170328"/>
            <a:ext cx="11741150" cy="6427695"/>
          </a:xfrm>
          <a:prstGeom prst="rect">
            <a:avLst/>
          </a:prstGeom>
        </p:spPr>
      </p:pic>
    </p:spTree>
    <p:extLst>
      <p:ext uri="{BB962C8B-B14F-4D97-AF65-F5344CB8AC3E}">
        <p14:creationId xmlns:p14="http://schemas.microsoft.com/office/powerpoint/2010/main" val="7015045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3000" y="609600"/>
            <a:ext cx="6633882" cy="1356360"/>
          </a:xfrm>
        </p:spPr>
        <p:txBody>
          <a:bodyPr>
            <a:normAutofit fontScale="90000"/>
          </a:bodyPr>
          <a:lstStyle/>
          <a:p>
            <a:r>
              <a:rPr lang="de-DE" dirty="0"/>
              <a:t>Feedback </a:t>
            </a:r>
            <a:r>
              <a:rPr lang="de-DE" dirty="0" err="1"/>
              <a:t>of</a:t>
            </a:r>
            <a:r>
              <a:rPr lang="de-DE" dirty="0"/>
              <a:t> </a:t>
            </a:r>
            <a:r>
              <a:rPr lang="de-DE" dirty="0" err="1"/>
              <a:t>cosmic</a:t>
            </a:r>
            <a:r>
              <a:rPr lang="de-DE" dirty="0"/>
              <a:t> </a:t>
            </a:r>
            <a:r>
              <a:rPr lang="de-DE" dirty="0" err="1"/>
              <a:t>rays</a:t>
            </a:r>
            <a:r>
              <a:rPr lang="de-DE" dirty="0"/>
              <a:t>:     The </a:t>
            </a:r>
            <a:r>
              <a:rPr lang="de-DE" dirty="0" err="1"/>
              <a:t>cold</a:t>
            </a:r>
            <a:r>
              <a:rPr lang="de-DE" dirty="0"/>
              <a:t> (non-equilibrium) </a:t>
            </a:r>
            <a:r>
              <a:rPr lang="de-DE" dirty="0" err="1"/>
              <a:t>chemistry</a:t>
            </a:r>
            <a:r>
              <a:rPr lang="de-DE" dirty="0"/>
              <a:t> in </a:t>
            </a:r>
            <a:r>
              <a:rPr lang="de-DE" dirty="0" err="1"/>
              <a:t>ice</a:t>
            </a:r>
            <a:endParaRPr lang="de-DE" dirty="0"/>
          </a:p>
        </p:txBody>
      </p:sp>
      <p:sp>
        <p:nvSpPr>
          <p:cNvPr id="3" name="Inhaltsplatzhalter 2"/>
          <p:cNvSpPr>
            <a:spLocks noGrp="1"/>
          </p:cNvSpPr>
          <p:nvPr>
            <p:ph idx="1"/>
          </p:nvPr>
        </p:nvSpPr>
        <p:spPr>
          <a:xfrm>
            <a:off x="1143001" y="2572870"/>
            <a:ext cx="6582188" cy="3523129"/>
          </a:xfrm>
        </p:spPr>
        <p:txBody>
          <a:bodyPr/>
          <a:lstStyle/>
          <a:p>
            <a:r>
              <a:rPr lang="de-DE" dirty="0"/>
              <a:t>Interstellar </a:t>
            </a:r>
            <a:r>
              <a:rPr lang="de-DE" dirty="0" err="1"/>
              <a:t>space</a:t>
            </a:r>
            <a:r>
              <a:rPr lang="de-DE" dirty="0"/>
              <a:t> </a:t>
            </a:r>
            <a:r>
              <a:rPr lang="de-DE" dirty="0" err="1"/>
              <a:t>and</a:t>
            </a:r>
            <a:r>
              <a:rPr lang="de-DE" dirty="0"/>
              <a:t> in </a:t>
            </a:r>
            <a:r>
              <a:rPr lang="de-DE" dirty="0" err="1"/>
              <a:t>partiular</a:t>
            </a:r>
            <a:r>
              <a:rPr lang="de-DE" dirty="0"/>
              <a:t> </a:t>
            </a:r>
            <a:r>
              <a:rPr lang="de-DE" dirty="0" err="1"/>
              <a:t>molecular</a:t>
            </a:r>
            <a:r>
              <a:rPr lang="de-DE" dirty="0"/>
              <a:t> </a:t>
            </a:r>
            <a:r>
              <a:rPr lang="de-DE" dirty="0" err="1"/>
              <a:t>clouds</a:t>
            </a:r>
            <a:r>
              <a:rPr lang="de-DE" dirty="0"/>
              <a:t> </a:t>
            </a:r>
            <a:r>
              <a:rPr lang="de-DE" dirty="0" err="1"/>
              <a:t>are</a:t>
            </a:r>
            <a:r>
              <a:rPr lang="de-DE" dirty="0"/>
              <a:t> </a:t>
            </a:r>
            <a:r>
              <a:rPr lang="de-DE" dirty="0" err="1"/>
              <a:t>filled</a:t>
            </a:r>
            <a:r>
              <a:rPr lang="de-DE" dirty="0"/>
              <a:t> </a:t>
            </a:r>
            <a:r>
              <a:rPr lang="de-DE" dirty="0" err="1"/>
              <a:t>with</a:t>
            </a:r>
            <a:r>
              <a:rPr lang="de-DE" dirty="0"/>
              <a:t>  </a:t>
            </a:r>
            <a:r>
              <a:rPr lang="de-DE" dirty="0" err="1"/>
              <a:t>icy</a:t>
            </a:r>
            <a:r>
              <a:rPr lang="de-DE" dirty="0"/>
              <a:t> </a:t>
            </a:r>
            <a:r>
              <a:rPr lang="de-DE" dirty="0" err="1"/>
              <a:t>grains</a:t>
            </a:r>
            <a:r>
              <a:rPr lang="de-DE" dirty="0"/>
              <a:t> </a:t>
            </a:r>
            <a:r>
              <a:rPr lang="de-DE" dirty="0" err="1"/>
              <a:t>formed</a:t>
            </a:r>
            <a:r>
              <a:rPr lang="de-DE" dirty="0"/>
              <a:t> </a:t>
            </a:r>
            <a:r>
              <a:rPr lang="de-DE" dirty="0" err="1"/>
              <a:t>by</a:t>
            </a:r>
            <a:r>
              <a:rPr lang="de-DE" dirty="0"/>
              <a:t> </a:t>
            </a:r>
            <a:r>
              <a:rPr lang="de-DE" dirty="0" err="1"/>
              <a:t>water</a:t>
            </a:r>
            <a:r>
              <a:rPr lang="de-DE" dirty="0"/>
              <a:t> </a:t>
            </a:r>
            <a:r>
              <a:rPr lang="de-DE" dirty="0" err="1"/>
              <a:t>sticking</a:t>
            </a:r>
            <a:r>
              <a:rPr lang="de-DE" dirty="0"/>
              <a:t> on </a:t>
            </a:r>
            <a:r>
              <a:rPr lang="de-DE" dirty="0" err="1"/>
              <a:t>silicate</a:t>
            </a:r>
            <a:r>
              <a:rPr lang="de-DE" dirty="0"/>
              <a:t> </a:t>
            </a:r>
            <a:r>
              <a:rPr lang="de-DE" dirty="0" err="1"/>
              <a:t>or</a:t>
            </a:r>
            <a:r>
              <a:rPr lang="de-DE" dirty="0"/>
              <a:t> </a:t>
            </a:r>
            <a:r>
              <a:rPr lang="de-DE" dirty="0" err="1"/>
              <a:t>ferrite</a:t>
            </a:r>
            <a:r>
              <a:rPr lang="de-DE" dirty="0"/>
              <a:t> </a:t>
            </a:r>
            <a:r>
              <a:rPr lang="de-DE" dirty="0" err="1"/>
              <a:t>cores</a:t>
            </a:r>
            <a:endParaRPr lang="de-DE" dirty="0"/>
          </a:p>
          <a:p>
            <a:r>
              <a:rPr lang="de-DE" dirty="0" err="1"/>
              <a:t>Cosmic</a:t>
            </a:r>
            <a:r>
              <a:rPr lang="de-DE" dirty="0"/>
              <a:t> </a:t>
            </a:r>
            <a:r>
              <a:rPr lang="de-DE" dirty="0" err="1"/>
              <a:t>rays</a:t>
            </a:r>
            <a:r>
              <a:rPr lang="de-DE" dirty="0"/>
              <a:t> </a:t>
            </a:r>
            <a:r>
              <a:rPr lang="de-DE" dirty="0" err="1"/>
              <a:t>induce</a:t>
            </a:r>
            <a:r>
              <a:rPr lang="de-DE" dirty="0"/>
              <a:t> </a:t>
            </a:r>
            <a:r>
              <a:rPr lang="de-DE" dirty="0" err="1"/>
              <a:t>complex</a:t>
            </a:r>
            <a:r>
              <a:rPr lang="de-DE" dirty="0"/>
              <a:t> </a:t>
            </a:r>
            <a:r>
              <a:rPr lang="de-DE" dirty="0" err="1"/>
              <a:t>molecular</a:t>
            </a:r>
            <a:r>
              <a:rPr lang="de-DE" dirty="0"/>
              <a:t> </a:t>
            </a:r>
            <a:r>
              <a:rPr lang="de-DE" dirty="0" err="1"/>
              <a:t>reaction</a:t>
            </a:r>
            <a:r>
              <a:rPr lang="de-DE" dirty="0"/>
              <a:t> </a:t>
            </a:r>
            <a:r>
              <a:rPr lang="de-DE" dirty="0" err="1"/>
              <a:t>networks</a:t>
            </a:r>
            <a:r>
              <a:rPr lang="de-DE" dirty="0"/>
              <a:t> in </a:t>
            </a:r>
            <a:r>
              <a:rPr lang="de-DE" dirty="0" err="1"/>
              <a:t>these</a:t>
            </a:r>
            <a:r>
              <a:rPr lang="de-DE" dirty="0"/>
              <a:t> </a:t>
            </a:r>
            <a:r>
              <a:rPr lang="de-DE" dirty="0" err="1"/>
              <a:t>ice</a:t>
            </a:r>
            <a:r>
              <a:rPr lang="de-DE" dirty="0"/>
              <a:t> </a:t>
            </a:r>
            <a:r>
              <a:rPr lang="de-DE" dirty="0" err="1"/>
              <a:t>grains</a:t>
            </a:r>
            <a:endParaRPr lang="de-DE" dirty="0"/>
          </a:p>
          <a:p>
            <a:r>
              <a:rPr lang="de-DE" dirty="0" err="1"/>
              <a:t>Confirmed</a:t>
            </a:r>
            <a:r>
              <a:rPr lang="de-DE" dirty="0"/>
              <a:t> in </a:t>
            </a:r>
            <a:r>
              <a:rPr lang="de-DE" dirty="0" err="1"/>
              <a:t>laboratory</a:t>
            </a:r>
            <a:r>
              <a:rPr lang="de-DE" dirty="0"/>
              <a:t> </a:t>
            </a:r>
            <a:r>
              <a:rPr lang="de-DE" dirty="0" err="1"/>
              <a:t>experimtents</a:t>
            </a:r>
            <a:r>
              <a:rPr lang="de-DE" dirty="0"/>
              <a:t> </a:t>
            </a:r>
            <a:r>
              <a:rPr lang="de-DE" dirty="0" err="1"/>
              <a:t>and</a:t>
            </a:r>
            <a:r>
              <a:rPr lang="de-DE" dirty="0"/>
              <a:t> </a:t>
            </a:r>
            <a:r>
              <a:rPr lang="de-DE" dirty="0" err="1"/>
              <a:t>simulations</a:t>
            </a:r>
            <a:r>
              <a:rPr lang="de-DE" dirty="0"/>
              <a:t>  (M.J. </a:t>
            </a:r>
            <a:r>
              <a:rPr lang="de-DE" dirty="0" err="1"/>
              <a:t>Abplanalp</a:t>
            </a:r>
            <a:r>
              <a:rPr lang="de-DE" dirty="0"/>
              <a:t>,  PNAS,2016)</a:t>
            </a:r>
          </a:p>
          <a:p>
            <a:r>
              <a:rPr lang="de-DE" dirty="0"/>
              <a:t>Rosetta probe </a:t>
            </a:r>
            <a:r>
              <a:rPr lang="de-DE" dirty="0" err="1"/>
              <a:t>contained</a:t>
            </a:r>
            <a:r>
              <a:rPr lang="de-DE" dirty="0"/>
              <a:t> </a:t>
            </a:r>
            <a:r>
              <a:rPr lang="de-DE" dirty="0" err="1"/>
              <a:t>organic</a:t>
            </a:r>
            <a:r>
              <a:rPr lang="de-DE" dirty="0"/>
              <a:t> </a:t>
            </a:r>
            <a:r>
              <a:rPr lang="de-DE" dirty="0" err="1"/>
              <a:t>molecules</a:t>
            </a:r>
            <a:r>
              <a:rPr lang="de-DE" dirty="0"/>
              <a:t> </a:t>
            </a:r>
            <a:r>
              <a:rPr lang="de-DE" dirty="0" err="1"/>
              <a:t>from</a:t>
            </a:r>
            <a:r>
              <a:rPr lang="de-DE" dirty="0"/>
              <a:t> </a:t>
            </a:r>
            <a:r>
              <a:rPr lang="de-DE" dirty="0" err="1"/>
              <a:t>icy</a:t>
            </a:r>
            <a:r>
              <a:rPr lang="de-DE" dirty="0"/>
              <a:t> material </a:t>
            </a:r>
            <a:r>
              <a:rPr lang="de-DE" dirty="0" err="1"/>
              <a:t>formed</a:t>
            </a:r>
            <a:r>
              <a:rPr lang="de-DE" dirty="0"/>
              <a:t> in </a:t>
            </a:r>
            <a:r>
              <a:rPr lang="de-DE" dirty="0" err="1"/>
              <a:t>the</a:t>
            </a:r>
            <a:r>
              <a:rPr lang="de-DE" dirty="0"/>
              <a:t> Kuiper </a:t>
            </a:r>
            <a:r>
              <a:rPr lang="de-DE" dirty="0" err="1"/>
              <a:t>belt</a:t>
            </a:r>
            <a:endParaRPr lang="de-DE" dirty="0"/>
          </a:p>
          <a:p>
            <a:endParaRPr lang="de-DE" dirty="0"/>
          </a:p>
          <a:p>
            <a:endParaRPr lang="de-DE" dirty="0"/>
          </a:p>
          <a:p>
            <a:endParaRPr lang="de-DE" dirty="0"/>
          </a:p>
        </p:txBody>
      </p:sp>
      <p:pic>
        <p:nvPicPr>
          <p:cNvPr id="4" name="Grafik 3"/>
          <p:cNvPicPr>
            <a:picLocks noChangeAspect="1"/>
          </p:cNvPicPr>
          <p:nvPr/>
        </p:nvPicPr>
        <p:blipFill>
          <a:blip r:embed="rId2"/>
          <a:stretch>
            <a:fillRect/>
          </a:stretch>
        </p:blipFill>
        <p:spPr>
          <a:xfrm>
            <a:off x="8083924" y="484095"/>
            <a:ext cx="3198157" cy="1918894"/>
          </a:xfrm>
          <a:prstGeom prst="rect">
            <a:avLst/>
          </a:prstGeom>
        </p:spPr>
      </p:pic>
      <p:pic>
        <p:nvPicPr>
          <p:cNvPr id="6" name="Grafik 5"/>
          <p:cNvPicPr>
            <a:picLocks noChangeAspect="1"/>
          </p:cNvPicPr>
          <p:nvPr/>
        </p:nvPicPr>
        <p:blipFill>
          <a:blip r:embed="rId3"/>
          <a:stretch>
            <a:fillRect/>
          </a:stretch>
        </p:blipFill>
        <p:spPr>
          <a:xfrm>
            <a:off x="8154521" y="2734232"/>
            <a:ext cx="3257549" cy="3257549"/>
          </a:xfrm>
          <a:prstGeom prst="rect">
            <a:avLst/>
          </a:prstGeom>
        </p:spPr>
      </p:pic>
    </p:spTree>
    <p:extLst>
      <p:ext uri="{BB962C8B-B14F-4D97-AF65-F5344CB8AC3E}">
        <p14:creationId xmlns:p14="http://schemas.microsoft.com/office/powerpoint/2010/main" val="3734899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err="1"/>
              <a:t>Pulsed</a:t>
            </a:r>
            <a:r>
              <a:rPr lang="de-DE" b="1" dirty="0"/>
              <a:t> </a:t>
            </a:r>
            <a:r>
              <a:rPr lang="de-DE" b="1" dirty="0" err="1"/>
              <a:t>emission</a:t>
            </a:r>
            <a:r>
              <a:rPr lang="de-DE" b="1" dirty="0"/>
              <a:t> </a:t>
            </a:r>
            <a:r>
              <a:rPr lang="de-DE" b="1" dirty="0" err="1"/>
              <a:t>from</a:t>
            </a:r>
            <a:r>
              <a:rPr lang="de-DE" b="1" dirty="0"/>
              <a:t> </a:t>
            </a:r>
            <a:r>
              <a:rPr lang="de-DE" b="1" dirty="0" err="1"/>
              <a:t>the</a:t>
            </a:r>
            <a:r>
              <a:rPr lang="de-DE" b="1" dirty="0"/>
              <a:t> </a:t>
            </a:r>
            <a:r>
              <a:rPr lang="de-DE" b="1" dirty="0" err="1"/>
              <a:t>Crab</a:t>
            </a:r>
            <a:r>
              <a:rPr lang="de-DE" b="1" dirty="0"/>
              <a:t> </a:t>
            </a:r>
            <a:r>
              <a:rPr lang="de-DE" b="1" dirty="0" err="1"/>
              <a:t>up</a:t>
            </a:r>
            <a:r>
              <a:rPr lang="de-DE" b="1" dirty="0"/>
              <a:t> </a:t>
            </a:r>
            <a:r>
              <a:rPr lang="de-DE" b="1" dirty="0" err="1"/>
              <a:t>to</a:t>
            </a:r>
            <a:r>
              <a:rPr lang="de-DE" b="1" dirty="0"/>
              <a:t> 1 TeV </a:t>
            </a:r>
            <a:br>
              <a:rPr lang="de-DE" b="1" dirty="0"/>
            </a:br>
            <a:r>
              <a:rPr lang="de-DE" b="1" dirty="0"/>
              <a:t>(A&amp;A 585, A133)</a:t>
            </a:r>
            <a:endParaRPr lang="de-DE" dirty="0"/>
          </a:p>
        </p:txBody>
      </p:sp>
      <p:sp>
        <p:nvSpPr>
          <p:cNvPr id="5" name="Inhaltsplatzhalter 4"/>
          <p:cNvSpPr>
            <a:spLocks noGrp="1"/>
          </p:cNvSpPr>
          <p:nvPr>
            <p:ph idx="1"/>
          </p:nvPr>
        </p:nvSpPr>
        <p:spPr>
          <a:xfrm>
            <a:off x="838200" y="1825625"/>
            <a:ext cx="10841736" cy="4351338"/>
          </a:xfrm>
        </p:spPr>
        <p:txBody>
          <a:bodyPr/>
          <a:lstStyle/>
          <a:p>
            <a:pPr marL="0" indent="0">
              <a:buNone/>
            </a:pPr>
            <a:r>
              <a:rPr lang="de-DE" b="1" dirty="0">
                <a:solidFill>
                  <a:srgbClr val="FF0000"/>
                </a:solidFill>
                <a:sym typeface="Wingdings" panose="05000000000000000000" pitchFamily="2" charset="2"/>
              </a:rPr>
              <a:t> Gamma-</a:t>
            </a:r>
            <a:r>
              <a:rPr lang="de-DE" b="1" dirty="0" err="1">
                <a:solidFill>
                  <a:srgbClr val="FF0000"/>
                </a:solidFill>
                <a:sym typeface="Wingdings" panose="05000000000000000000" pitchFamily="2" charset="2"/>
              </a:rPr>
              <a:t>ray</a:t>
            </a:r>
            <a:r>
              <a:rPr lang="de-DE" b="1" dirty="0">
                <a:solidFill>
                  <a:srgbClr val="FF0000"/>
                </a:solidFill>
                <a:sym typeface="Wingdings" panose="05000000000000000000" pitchFamily="2" charset="2"/>
              </a:rPr>
              <a:t> </a:t>
            </a:r>
            <a:r>
              <a:rPr lang="de-DE" b="1" dirty="0" err="1">
                <a:solidFill>
                  <a:srgbClr val="FF0000"/>
                </a:solidFill>
                <a:sym typeface="Wingdings" panose="05000000000000000000" pitchFamily="2" charset="2"/>
              </a:rPr>
              <a:t>emitting</a:t>
            </a:r>
            <a:r>
              <a:rPr lang="de-DE" b="1" dirty="0">
                <a:solidFill>
                  <a:srgbClr val="FF0000"/>
                </a:solidFill>
                <a:sym typeface="Wingdings" panose="05000000000000000000" pitchFamily="2" charset="2"/>
              </a:rPr>
              <a:t> </a:t>
            </a:r>
            <a:r>
              <a:rPr lang="de-DE" b="1" dirty="0" err="1">
                <a:solidFill>
                  <a:srgbClr val="FF0000"/>
                </a:solidFill>
                <a:sym typeface="Wingdings" panose="05000000000000000000" pitchFamily="2" charset="2"/>
              </a:rPr>
              <a:t>zone</a:t>
            </a:r>
            <a:r>
              <a:rPr lang="de-DE" b="1" dirty="0">
                <a:solidFill>
                  <a:srgbClr val="FF0000"/>
                </a:solidFill>
                <a:sym typeface="Wingdings" panose="05000000000000000000" pitchFamily="2" charset="2"/>
              </a:rPr>
              <a:t> </a:t>
            </a:r>
            <a:r>
              <a:rPr lang="de-DE" b="1" dirty="0" err="1">
                <a:solidFill>
                  <a:srgbClr val="FF0000"/>
                </a:solidFill>
                <a:sym typeface="Wingdings" panose="05000000000000000000" pitchFamily="2" charset="2"/>
              </a:rPr>
              <a:t>much</a:t>
            </a:r>
            <a:r>
              <a:rPr lang="de-DE" b="1" dirty="0">
                <a:solidFill>
                  <a:srgbClr val="FF0000"/>
                </a:solidFill>
                <a:sym typeface="Wingdings" panose="05000000000000000000" pitchFamily="2" charset="2"/>
              </a:rPr>
              <a:t> </a:t>
            </a:r>
            <a:r>
              <a:rPr lang="de-DE" b="1" dirty="0" err="1">
                <a:solidFill>
                  <a:srgbClr val="FF0000"/>
                </a:solidFill>
                <a:sym typeface="Wingdings" panose="05000000000000000000" pitchFamily="2" charset="2"/>
              </a:rPr>
              <a:t>closer</a:t>
            </a:r>
            <a:r>
              <a:rPr lang="de-DE" b="1" dirty="0">
                <a:solidFill>
                  <a:srgbClr val="FF0000"/>
                </a:solidFill>
                <a:sym typeface="Wingdings" panose="05000000000000000000" pitchFamily="2" charset="2"/>
              </a:rPr>
              <a:t> </a:t>
            </a:r>
            <a:r>
              <a:rPr lang="de-DE" b="1" dirty="0" err="1">
                <a:solidFill>
                  <a:srgbClr val="FF0000"/>
                </a:solidFill>
                <a:sym typeface="Wingdings" panose="05000000000000000000" pitchFamily="2" charset="2"/>
              </a:rPr>
              <a:t>to</a:t>
            </a:r>
            <a:r>
              <a:rPr lang="de-DE" b="1" dirty="0">
                <a:solidFill>
                  <a:srgbClr val="FF0000"/>
                </a:solidFill>
                <a:sym typeface="Wingdings" panose="05000000000000000000" pitchFamily="2" charset="2"/>
              </a:rPr>
              <a:t> LC </a:t>
            </a:r>
            <a:r>
              <a:rPr lang="de-DE" b="1" dirty="0" err="1">
                <a:solidFill>
                  <a:srgbClr val="FF0000"/>
                </a:solidFill>
                <a:sym typeface="Wingdings" panose="05000000000000000000" pitchFamily="2" charset="2"/>
              </a:rPr>
              <a:t>than</a:t>
            </a:r>
            <a:r>
              <a:rPr lang="de-DE" b="1" dirty="0">
                <a:solidFill>
                  <a:srgbClr val="FF0000"/>
                </a:solidFill>
                <a:sym typeface="Wingdings" panose="05000000000000000000" pitchFamily="2" charset="2"/>
              </a:rPr>
              <a:t> </a:t>
            </a:r>
            <a:r>
              <a:rPr lang="de-DE" b="1" dirty="0" err="1">
                <a:solidFill>
                  <a:srgbClr val="FF0000"/>
                </a:solidFill>
                <a:sym typeface="Wingdings" panose="05000000000000000000" pitchFamily="2" charset="2"/>
              </a:rPr>
              <a:t>previously</a:t>
            </a:r>
            <a:r>
              <a:rPr lang="de-DE" b="1" dirty="0">
                <a:solidFill>
                  <a:srgbClr val="FF0000"/>
                </a:solidFill>
                <a:sym typeface="Wingdings" panose="05000000000000000000" pitchFamily="2" charset="2"/>
              </a:rPr>
              <a:t> </a:t>
            </a:r>
            <a:r>
              <a:rPr lang="de-DE" b="1" dirty="0" err="1">
                <a:solidFill>
                  <a:srgbClr val="FF0000"/>
                </a:solidFill>
                <a:sym typeface="Wingdings" panose="05000000000000000000" pitchFamily="2" charset="2"/>
              </a:rPr>
              <a:t>thought</a:t>
            </a:r>
            <a:endParaRPr lang="de-DE" dirty="0"/>
          </a:p>
          <a:p>
            <a:endParaRPr lang="de-DE" dirty="0"/>
          </a:p>
        </p:txBody>
      </p:sp>
      <p:pic>
        <p:nvPicPr>
          <p:cNvPr id="9" name="Grafik 8"/>
          <p:cNvPicPr>
            <a:picLocks noChangeAspect="1"/>
          </p:cNvPicPr>
          <p:nvPr/>
        </p:nvPicPr>
        <p:blipFill>
          <a:blip r:embed="rId2"/>
          <a:stretch>
            <a:fillRect/>
          </a:stretch>
        </p:blipFill>
        <p:spPr>
          <a:xfrm>
            <a:off x="774840" y="2269877"/>
            <a:ext cx="4569320" cy="4270967"/>
          </a:xfrm>
          <a:prstGeom prst="rect">
            <a:avLst/>
          </a:prstGeom>
        </p:spPr>
      </p:pic>
      <p:pic>
        <p:nvPicPr>
          <p:cNvPr id="10" name="Grafik 9"/>
          <p:cNvPicPr>
            <a:picLocks noChangeAspect="1"/>
          </p:cNvPicPr>
          <p:nvPr/>
        </p:nvPicPr>
        <p:blipFill>
          <a:blip r:embed="rId3"/>
          <a:stretch>
            <a:fillRect/>
          </a:stretch>
        </p:blipFill>
        <p:spPr>
          <a:xfrm>
            <a:off x="5344159" y="2387426"/>
            <a:ext cx="6197659" cy="3976797"/>
          </a:xfrm>
          <a:prstGeom prst="rect">
            <a:avLst/>
          </a:prstGeom>
        </p:spPr>
      </p:pic>
    </p:spTree>
    <p:extLst>
      <p:ext uri="{BB962C8B-B14F-4D97-AF65-F5344CB8AC3E}">
        <p14:creationId xmlns:p14="http://schemas.microsoft.com/office/powerpoint/2010/main" val="3668955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3925" y="609600"/>
            <a:ext cx="10094595" cy="1356360"/>
          </a:xfrm>
        </p:spPr>
        <p:txBody>
          <a:bodyPr/>
          <a:lstStyle/>
          <a:p>
            <a:r>
              <a:rPr lang="de-DE" dirty="0" err="1"/>
              <a:t>Cosmic</a:t>
            </a:r>
            <a:r>
              <a:rPr lang="de-DE" dirty="0"/>
              <a:t> </a:t>
            </a:r>
            <a:r>
              <a:rPr lang="de-DE" dirty="0" err="1"/>
              <a:t>ray</a:t>
            </a:r>
            <a:r>
              <a:rPr lang="de-DE" dirty="0"/>
              <a:t> </a:t>
            </a:r>
            <a:r>
              <a:rPr lang="de-DE" dirty="0" err="1"/>
              <a:t>interactions</a:t>
            </a:r>
            <a:r>
              <a:rPr lang="de-DE" dirty="0"/>
              <a:t> </a:t>
            </a:r>
            <a:r>
              <a:rPr lang="de-DE" dirty="0" err="1"/>
              <a:t>with</a:t>
            </a:r>
            <a:r>
              <a:rPr lang="de-DE" dirty="0"/>
              <a:t> matter in </a:t>
            </a:r>
            <a:r>
              <a:rPr lang="de-DE" dirty="0" err="1"/>
              <a:t>Tycho‘s</a:t>
            </a:r>
            <a:r>
              <a:rPr lang="de-DE" dirty="0"/>
              <a:t> Supernova </a:t>
            </a:r>
            <a:r>
              <a:rPr lang="de-DE" dirty="0" err="1"/>
              <a:t>Remnant</a:t>
            </a:r>
            <a:r>
              <a:rPr lang="de-DE" dirty="0"/>
              <a:t>: Gamma </a:t>
            </a:r>
            <a:r>
              <a:rPr lang="de-DE" dirty="0" err="1"/>
              <a:t>rays</a:t>
            </a:r>
            <a:endParaRPr lang="de-DE" dirty="0"/>
          </a:p>
        </p:txBody>
      </p:sp>
      <p:pic>
        <p:nvPicPr>
          <p:cNvPr id="5" name="Picture 2" descr="https://inspirehep.net/record/1266711/files/tychoMW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4169" y="2276175"/>
            <a:ext cx="5866756" cy="383294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8871502" y="2147584"/>
            <a:ext cx="2811162" cy="1015663"/>
          </a:xfrm>
          <a:prstGeom prst="rect">
            <a:avLst/>
          </a:prstGeom>
          <a:noFill/>
        </p:spPr>
        <p:txBody>
          <a:bodyPr wrap="square" rtlCol="0">
            <a:spAutoFit/>
          </a:bodyPr>
          <a:lstStyle/>
          <a:p>
            <a:r>
              <a:rPr lang="de-DE" sz="6000" b="1" dirty="0">
                <a:solidFill>
                  <a:srgbClr val="FF0000"/>
                </a:solidFill>
                <a:latin typeface="Symbol" panose="05050102010706020507" pitchFamily="18" charset="2"/>
              </a:rPr>
              <a:t>p</a:t>
            </a:r>
            <a:r>
              <a:rPr lang="de-DE" sz="6000" b="1" baseline="30000" dirty="0">
                <a:solidFill>
                  <a:srgbClr val="FF0000"/>
                </a:solidFill>
              </a:rPr>
              <a:t>0 </a:t>
            </a:r>
            <a:r>
              <a:rPr lang="de-DE" sz="4800" b="1" dirty="0">
                <a:solidFill>
                  <a:srgbClr val="FF0000"/>
                </a:solidFill>
                <a:sym typeface="Wingdings" panose="05000000000000000000" pitchFamily="2" charset="2"/>
              </a:rPr>
              <a:t></a:t>
            </a:r>
            <a:r>
              <a:rPr lang="de-DE" sz="6000" b="1" baseline="30000" dirty="0">
                <a:solidFill>
                  <a:srgbClr val="FF0000"/>
                </a:solidFill>
                <a:sym typeface="Wingdings" panose="05000000000000000000" pitchFamily="2" charset="2"/>
              </a:rPr>
              <a:t> </a:t>
            </a:r>
            <a:r>
              <a:rPr lang="de-DE" sz="6000" b="1" dirty="0">
                <a:solidFill>
                  <a:srgbClr val="FF0000"/>
                </a:solidFill>
                <a:latin typeface="Symbol" panose="05050102010706020507" pitchFamily="18" charset="2"/>
                <a:sym typeface="Wingdings" panose="05000000000000000000" pitchFamily="2" charset="2"/>
              </a:rPr>
              <a:t>gg</a:t>
            </a:r>
            <a:endParaRPr lang="de-DE" sz="6000" b="1" dirty="0">
              <a:solidFill>
                <a:srgbClr val="FF0000"/>
              </a:solidFill>
              <a:latin typeface="Symbol" panose="05050102010706020507" pitchFamily="18" charset="2"/>
            </a:endParaRPr>
          </a:p>
        </p:txBody>
      </p:sp>
      <p:sp>
        <p:nvSpPr>
          <p:cNvPr id="7" name="Textfeld 6"/>
          <p:cNvSpPr txBox="1"/>
          <p:nvPr/>
        </p:nvSpPr>
        <p:spPr>
          <a:xfrm>
            <a:off x="5720792" y="6109122"/>
            <a:ext cx="1921475" cy="369332"/>
          </a:xfrm>
          <a:prstGeom prst="rect">
            <a:avLst/>
          </a:prstGeom>
          <a:noFill/>
        </p:spPr>
        <p:txBody>
          <a:bodyPr wrap="square" rtlCol="0">
            <a:spAutoFit/>
          </a:bodyPr>
          <a:lstStyle/>
          <a:p>
            <a:r>
              <a:rPr lang="de-DE" dirty="0" err="1"/>
              <a:t>Morlino</a:t>
            </a:r>
            <a:r>
              <a:rPr lang="de-DE" dirty="0"/>
              <a:t> (2012)</a:t>
            </a:r>
          </a:p>
        </p:txBody>
      </p:sp>
      <p:pic>
        <p:nvPicPr>
          <p:cNvPr id="3074"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2276174"/>
            <a:ext cx="4475034" cy="3770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923925" y="6109122"/>
            <a:ext cx="2638425" cy="369332"/>
          </a:xfrm>
          <a:prstGeom prst="rect">
            <a:avLst/>
          </a:prstGeom>
          <a:noFill/>
        </p:spPr>
        <p:txBody>
          <a:bodyPr wrap="square" rtlCol="0">
            <a:spAutoFit/>
          </a:bodyPr>
          <a:lstStyle/>
          <a:p>
            <a:r>
              <a:rPr lang="de-DE" dirty="0" err="1"/>
              <a:t>Acciari</a:t>
            </a:r>
            <a:r>
              <a:rPr lang="de-DE" dirty="0"/>
              <a:t> et al. (2011)</a:t>
            </a:r>
          </a:p>
        </p:txBody>
      </p:sp>
    </p:spTree>
    <p:extLst>
      <p:ext uri="{BB962C8B-B14F-4D97-AF65-F5344CB8AC3E}">
        <p14:creationId xmlns:p14="http://schemas.microsoft.com/office/powerpoint/2010/main" val="3213085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Cosmic</a:t>
            </a:r>
            <a:r>
              <a:rPr lang="de-DE" dirty="0"/>
              <a:t> </a:t>
            </a:r>
            <a:r>
              <a:rPr lang="de-DE" dirty="0" err="1"/>
              <a:t>ray</a:t>
            </a:r>
            <a:r>
              <a:rPr lang="de-DE" dirty="0"/>
              <a:t> </a:t>
            </a:r>
            <a:r>
              <a:rPr lang="de-DE" dirty="0" err="1"/>
              <a:t>interactions</a:t>
            </a:r>
            <a:r>
              <a:rPr lang="de-DE" dirty="0"/>
              <a:t> </a:t>
            </a:r>
            <a:r>
              <a:rPr lang="de-DE" dirty="0" err="1"/>
              <a:t>with</a:t>
            </a:r>
            <a:r>
              <a:rPr lang="de-DE" dirty="0"/>
              <a:t> neutral gas: </a:t>
            </a:r>
            <a:r>
              <a:rPr lang="de-DE" dirty="0" err="1"/>
              <a:t>Injection</a:t>
            </a:r>
            <a:r>
              <a:rPr lang="de-DE" dirty="0"/>
              <a:t> </a:t>
            </a:r>
            <a:r>
              <a:rPr lang="de-DE" dirty="0" err="1"/>
              <a:t>efficiency</a:t>
            </a:r>
            <a:r>
              <a:rPr lang="de-DE" dirty="0"/>
              <a:t> </a:t>
            </a:r>
            <a:r>
              <a:rPr lang="de-DE" dirty="0" err="1"/>
              <a:t>from</a:t>
            </a:r>
            <a:r>
              <a:rPr lang="de-DE" dirty="0"/>
              <a:t> Balmer </a:t>
            </a:r>
            <a:r>
              <a:rPr lang="de-DE" dirty="0" err="1"/>
              <a:t>lines</a:t>
            </a:r>
            <a:endParaRPr lang="de-DE" dirty="0"/>
          </a:p>
        </p:txBody>
      </p:sp>
      <p:pic>
        <p:nvPicPr>
          <p:cNvPr id="4" name="Inhaltsplatzhalter 3"/>
          <p:cNvPicPr>
            <a:picLocks noGrp="1" noChangeAspect="1"/>
          </p:cNvPicPr>
          <p:nvPr>
            <p:ph idx="1"/>
          </p:nvPr>
        </p:nvPicPr>
        <p:blipFill>
          <a:blip r:embed="rId2"/>
          <a:stretch>
            <a:fillRect/>
          </a:stretch>
        </p:blipFill>
        <p:spPr>
          <a:xfrm>
            <a:off x="247135" y="2361376"/>
            <a:ext cx="10663461" cy="3430080"/>
          </a:xfrm>
          <a:prstGeom prst="rect">
            <a:avLst/>
          </a:prstGeom>
        </p:spPr>
      </p:pic>
      <p:sp>
        <p:nvSpPr>
          <p:cNvPr id="5" name="Textfeld 4"/>
          <p:cNvSpPr txBox="1"/>
          <p:nvPr/>
        </p:nvSpPr>
        <p:spPr>
          <a:xfrm>
            <a:off x="9327301" y="5848709"/>
            <a:ext cx="1705232" cy="369332"/>
          </a:xfrm>
          <a:prstGeom prst="rect">
            <a:avLst/>
          </a:prstGeom>
          <a:noFill/>
        </p:spPr>
        <p:txBody>
          <a:bodyPr wrap="square" rtlCol="0">
            <a:spAutoFit/>
          </a:bodyPr>
          <a:lstStyle/>
          <a:p>
            <a:r>
              <a:rPr lang="de-DE" dirty="0" err="1"/>
              <a:t>Morlino</a:t>
            </a:r>
            <a:r>
              <a:rPr lang="de-DE" dirty="0"/>
              <a:t> (2012)</a:t>
            </a:r>
          </a:p>
        </p:txBody>
      </p:sp>
      <p:pic>
        <p:nvPicPr>
          <p:cNvPr id="2054" name="Picture 6" descr="http://iopscience.iop.org/2041-8205/715/2/L146/downloadHRFigure/figure/apjl348603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1" y="2290763"/>
            <a:ext cx="3923728" cy="4085295"/>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5288203" y="1965960"/>
            <a:ext cx="417277" cy="430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247135" y="1918330"/>
            <a:ext cx="1129215" cy="430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rot="16200000">
            <a:off x="-85731" y="4819662"/>
            <a:ext cx="2228850" cy="369332"/>
          </a:xfrm>
          <a:prstGeom prst="rect">
            <a:avLst/>
          </a:prstGeom>
          <a:noFill/>
        </p:spPr>
        <p:txBody>
          <a:bodyPr wrap="square" rtlCol="0">
            <a:spAutoFit/>
          </a:bodyPr>
          <a:lstStyle/>
          <a:p>
            <a:r>
              <a:rPr lang="de-DE" dirty="0"/>
              <a:t>Lee et al. (2010)</a:t>
            </a:r>
          </a:p>
        </p:txBody>
      </p:sp>
    </p:spTree>
    <p:extLst>
      <p:ext uri="{BB962C8B-B14F-4D97-AF65-F5344CB8AC3E}">
        <p14:creationId xmlns:p14="http://schemas.microsoft.com/office/powerpoint/2010/main" val="1577818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3000" y="609600"/>
            <a:ext cx="9875520" cy="671513"/>
          </a:xfrm>
        </p:spPr>
        <p:txBody>
          <a:bodyPr>
            <a:normAutofit fontScale="90000"/>
          </a:bodyPr>
          <a:lstStyle/>
          <a:p>
            <a:r>
              <a:rPr lang="de-DE" dirty="0"/>
              <a:t>Integral </a:t>
            </a:r>
            <a:r>
              <a:rPr lang="de-DE" dirty="0" err="1"/>
              <a:t>field</a:t>
            </a:r>
            <a:r>
              <a:rPr lang="de-DE" dirty="0"/>
              <a:t> </a:t>
            </a:r>
            <a:r>
              <a:rPr lang="de-DE" dirty="0" err="1"/>
              <a:t>spectroscopy</a:t>
            </a:r>
            <a:r>
              <a:rPr lang="de-DE" dirty="0"/>
              <a:t>: SN 1006</a:t>
            </a:r>
          </a:p>
        </p:txBody>
      </p:sp>
      <p:pic>
        <p:nvPicPr>
          <p:cNvPr id="4" name="Inhaltsplatzhalter 3"/>
          <p:cNvPicPr>
            <a:picLocks noGrp="1" noChangeAspect="1"/>
          </p:cNvPicPr>
          <p:nvPr>
            <p:ph idx="1"/>
          </p:nvPr>
        </p:nvPicPr>
        <p:blipFill>
          <a:blip r:embed="rId2"/>
          <a:stretch>
            <a:fillRect/>
          </a:stretch>
        </p:blipFill>
        <p:spPr>
          <a:xfrm>
            <a:off x="689791" y="1414862"/>
            <a:ext cx="7549334" cy="4826875"/>
          </a:xfrm>
          <a:prstGeom prst="rect">
            <a:avLst/>
          </a:prstGeom>
        </p:spPr>
      </p:pic>
      <p:sp>
        <p:nvSpPr>
          <p:cNvPr id="5" name="Textfeld 4"/>
          <p:cNvSpPr txBox="1"/>
          <p:nvPr/>
        </p:nvSpPr>
        <p:spPr>
          <a:xfrm>
            <a:off x="8274703" y="5651407"/>
            <a:ext cx="2555557" cy="369332"/>
          </a:xfrm>
          <a:prstGeom prst="rect">
            <a:avLst/>
          </a:prstGeom>
          <a:noFill/>
        </p:spPr>
        <p:txBody>
          <a:bodyPr wrap="square" rtlCol="0">
            <a:spAutoFit/>
          </a:bodyPr>
          <a:lstStyle/>
          <a:p>
            <a:r>
              <a:rPr lang="de-DE" dirty="0" err="1"/>
              <a:t>Nicolic</a:t>
            </a:r>
            <a:r>
              <a:rPr lang="de-DE" dirty="0"/>
              <a:t> et al. (2013)</a:t>
            </a:r>
          </a:p>
        </p:txBody>
      </p:sp>
      <p:sp>
        <p:nvSpPr>
          <p:cNvPr id="8" name="Textfeld 7"/>
          <p:cNvSpPr txBox="1"/>
          <p:nvPr/>
        </p:nvSpPr>
        <p:spPr>
          <a:xfrm>
            <a:off x="8181977" y="1485900"/>
            <a:ext cx="3252506" cy="2585323"/>
          </a:xfrm>
          <a:prstGeom prst="rect">
            <a:avLst/>
          </a:prstGeom>
          <a:noFill/>
        </p:spPr>
        <p:txBody>
          <a:bodyPr wrap="square" rtlCol="0">
            <a:spAutoFit/>
          </a:bodyPr>
          <a:lstStyle/>
          <a:p>
            <a:pPr algn="just"/>
            <a:r>
              <a:rPr lang="de-DE" dirty="0">
                <a:latin typeface="AdvTTdeec4450"/>
              </a:rPr>
              <a:t>„Variations </a:t>
            </a:r>
            <a:r>
              <a:rPr lang="en-US" dirty="0">
                <a:latin typeface="AdvTTdeec4450"/>
              </a:rPr>
              <a:t>in the broad line widths and the broad-to-narrow line intensity ratios across tens of atomic mean free paths suggest the presence of </a:t>
            </a:r>
            <a:r>
              <a:rPr lang="en-US" dirty="0" err="1">
                <a:latin typeface="AdvTTdeec4450"/>
              </a:rPr>
              <a:t>suprathermal</a:t>
            </a:r>
            <a:r>
              <a:rPr lang="en-US" dirty="0">
                <a:latin typeface="AdvTTdeec4450"/>
              </a:rPr>
              <a:t> protons, the potential seed particles for</a:t>
            </a:r>
            <a:r>
              <a:rPr lang="de-DE" dirty="0" err="1">
                <a:latin typeface="AdvTTdeec4450"/>
              </a:rPr>
              <a:t>generating</a:t>
            </a:r>
            <a:r>
              <a:rPr lang="de-DE" dirty="0">
                <a:latin typeface="AdvTTdeec4450"/>
              </a:rPr>
              <a:t> high-</a:t>
            </a:r>
            <a:r>
              <a:rPr lang="de-DE" dirty="0" err="1">
                <a:latin typeface="AdvTTdeec4450"/>
              </a:rPr>
              <a:t>energy</a:t>
            </a:r>
            <a:r>
              <a:rPr lang="de-DE" dirty="0">
                <a:latin typeface="AdvTTdeec4450"/>
              </a:rPr>
              <a:t> </a:t>
            </a:r>
            <a:r>
              <a:rPr lang="de-DE" dirty="0" err="1">
                <a:latin typeface="AdvTTdeec4450"/>
              </a:rPr>
              <a:t>cosmic</a:t>
            </a:r>
            <a:r>
              <a:rPr lang="de-DE" dirty="0">
                <a:latin typeface="AdvTTdeec4450"/>
              </a:rPr>
              <a:t> </a:t>
            </a:r>
            <a:r>
              <a:rPr lang="de-DE" dirty="0" err="1">
                <a:latin typeface="AdvTTdeec4450"/>
              </a:rPr>
              <a:t>rays</a:t>
            </a:r>
            <a:r>
              <a:rPr lang="de-DE" dirty="0">
                <a:latin typeface="AdvTTdeec4450"/>
              </a:rPr>
              <a:t>.“</a:t>
            </a:r>
            <a:endParaRPr lang="de-DE" dirty="0"/>
          </a:p>
        </p:txBody>
      </p:sp>
    </p:spTree>
    <p:extLst>
      <p:ext uri="{BB962C8B-B14F-4D97-AF65-F5344CB8AC3E}">
        <p14:creationId xmlns:p14="http://schemas.microsoft.com/office/powerpoint/2010/main" val="901303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FDB16F0-33E4-4E0D-868A-BDA2CF18AEED}"/>
              </a:ext>
            </a:extLst>
          </p:cNvPr>
          <p:cNvPicPr>
            <a:picLocks noChangeAspect="1"/>
          </p:cNvPicPr>
          <p:nvPr/>
        </p:nvPicPr>
        <p:blipFill>
          <a:blip r:embed="rId2"/>
          <a:stretch>
            <a:fillRect/>
          </a:stretch>
        </p:blipFill>
        <p:spPr>
          <a:xfrm>
            <a:off x="231121" y="245688"/>
            <a:ext cx="11727797" cy="6379229"/>
          </a:xfrm>
          <a:prstGeom prst="rect">
            <a:avLst/>
          </a:prstGeom>
        </p:spPr>
      </p:pic>
    </p:spTree>
    <p:extLst>
      <p:ext uri="{BB962C8B-B14F-4D97-AF65-F5344CB8AC3E}">
        <p14:creationId xmlns:p14="http://schemas.microsoft.com/office/powerpoint/2010/main" val="20829120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Feedback </a:t>
            </a:r>
            <a:r>
              <a:rPr lang="de-DE" dirty="0" err="1"/>
              <a:t>of</a:t>
            </a:r>
            <a:r>
              <a:rPr lang="de-DE" dirty="0"/>
              <a:t> </a:t>
            </a:r>
            <a:r>
              <a:rPr lang="de-DE" dirty="0" err="1"/>
              <a:t>cosmic</a:t>
            </a:r>
            <a:r>
              <a:rPr lang="de-DE" dirty="0"/>
              <a:t> </a:t>
            </a:r>
            <a:r>
              <a:rPr lang="de-DE" dirty="0" err="1"/>
              <a:t>rays</a:t>
            </a:r>
            <a:r>
              <a:rPr lang="de-DE" dirty="0"/>
              <a:t>: </a:t>
            </a:r>
            <a:br>
              <a:rPr lang="de-DE" dirty="0"/>
            </a:br>
            <a:r>
              <a:rPr lang="de-DE" dirty="0" err="1"/>
              <a:t>Cosmic</a:t>
            </a:r>
            <a:r>
              <a:rPr lang="de-DE" dirty="0"/>
              <a:t> </a:t>
            </a:r>
            <a:r>
              <a:rPr lang="de-DE" dirty="0" err="1"/>
              <a:t>ray</a:t>
            </a:r>
            <a:r>
              <a:rPr lang="de-DE" dirty="0"/>
              <a:t> </a:t>
            </a:r>
            <a:r>
              <a:rPr lang="de-DE" dirty="0" err="1"/>
              <a:t>driven</a:t>
            </a:r>
            <a:r>
              <a:rPr lang="de-DE" dirty="0"/>
              <a:t>  </a:t>
            </a:r>
            <a:r>
              <a:rPr lang="de-DE" dirty="0" err="1"/>
              <a:t>outflows</a:t>
            </a:r>
            <a:endParaRPr lang="de-DE" dirty="0"/>
          </a:p>
        </p:txBody>
      </p:sp>
      <p:pic>
        <p:nvPicPr>
          <p:cNvPr id="5" name="Inhaltsplatzhalter 4"/>
          <p:cNvPicPr>
            <a:picLocks noGrp="1" noChangeAspect="1"/>
          </p:cNvPicPr>
          <p:nvPr>
            <p:ph idx="1"/>
          </p:nvPr>
        </p:nvPicPr>
        <p:blipFill>
          <a:blip r:embed="rId2"/>
          <a:stretch>
            <a:fillRect/>
          </a:stretch>
        </p:blipFill>
        <p:spPr>
          <a:xfrm>
            <a:off x="1071282" y="2040730"/>
            <a:ext cx="9872663" cy="3453376"/>
          </a:xfrm>
          <a:prstGeom prst="rect">
            <a:avLst/>
          </a:prstGeom>
        </p:spPr>
      </p:pic>
      <p:pic>
        <p:nvPicPr>
          <p:cNvPr id="6" name="Grafik 5"/>
          <p:cNvPicPr>
            <a:picLocks noChangeAspect="1"/>
          </p:cNvPicPr>
          <p:nvPr/>
        </p:nvPicPr>
        <p:blipFill>
          <a:blip r:embed="rId3"/>
          <a:stretch>
            <a:fillRect/>
          </a:stretch>
        </p:blipFill>
        <p:spPr>
          <a:xfrm>
            <a:off x="7183592" y="5940530"/>
            <a:ext cx="4261473" cy="493819"/>
          </a:xfrm>
          <a:prstGeom prst="rect">
            <a:avLst/>
          </a:prstGeom>
        </p:spPr>
      </p:pic>
    </p:spTree>
    <p:extLst>
      <p:ext uri="{BB962C8B-B14F-4D97-AF65-F5344CB8AC3E}">
        <p14:creationId xmlns:p14="http://schemas.microsoft.com/office/powerpoint/2010/main" val="3131071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65056" y="804258"/>
            <a:ext cx="7746076" cy="5606601"/>
          </a:xfrm>
          <a:prstGeom prst="rect">
            <a:avLst/>
          </a:prstGeom>
        </p:spPr>
      </p:pic>
      <p:pic>
        <p:nvPicPr>
          <p:cNvPr id="3" name="Grafik 2"/>
          <p:cNvPicPr>
            <a:picLocks noChangeAspect="1"/>
          </p:cNvPicPr>
          <p:nvPr/>
        </p:nvPicPr>
        <p:blipFill>
          <a:blip r:embed="rId3"/>
          <a:stretch>
            <a:fillRect/>
          </a:stretch>
        </p:blipFill>
        <p:spPr>
          <a:xfrm>
            <a:off x="7483388" y="693335"/>
            <a:ext cx="1464807" cy="526066"/>
          </a:xfrm>
          <a:prstGeom prst="rect">
            <a:avLst/>
          </a:prstGeom>
        </p:spPr>
      </p:pic>
      <p:pic>
        <p:nvPicPr>
          <p:cNvPr id="4" name="Grafik 3"/>
          <p:cNvPicPr>
            <a:picLocks noChangeAspect="1"/>
          </p:cNvPicPr>
          <p:nvPr/>
        </p:nvPicPr>
        <p:blipFill>
          <a:blip r:embed="rId4"/>
          <a:stretch>
            <a:fillRect/>
          </a:stretch>
        </p:blipFill>
        <p:spPr>
          <a:xfrm>
            <a:off x="7499750" y="1193288"/>
            <a:ext cx="4201609" cy="759941"/>
          </a:xfrm>
          <a:prstGeom prst="rect">
            <a:avLst/>
          </a:prstGeom>
        </p:spPr>
      </p:pic>
      <p:pic>
        <p:nvPicPr>
          <p:cNvPr id="5" name="Grafik 4"/>
          <p:cNvPicPr>
            <a:picLocks noChangeAspect="1"/>
          </p:cNvPicPr>
          <p:nvPr/>
        </p:nvPicPr>
        <p:blipFill>
          <a:blip r:embed="rId5"/>
          <a:stretch>
            <a:fillRect/>
          </a:stretch>
        </p:blipFill>
        <p:spPr>
          <a:xfrm>
            <a:off x="7543282" y="1941970"/>
            <a:ext cx="4466402" cy="662807"/>
          </a:xfrm>
          <a:prstGeom prst="rect">
            <a:avLst/>
          </a:prstGeom>
        </p:spPr>
      </p:pic>
      <p:pic>
        <p:nvPicPr>
          <p:cNvPr id="7" name="Grafik 6"/>
          <p:cNvPicPr>
            <a:picLocks noChangeAspect="1"/>
          </p:cNvPicPr>
          <p:nvPr/>
        </p:nvPicPr>
        <p:blipFill>
          <a:blip r:embed="rId6"/>
          <a:stretch>
            <a:fillRect/>
          </a:stretch>
        </p:blipFill>
        <p:spPr>
          <a:xfrm>
            <a:off x="7581020" y="3218831"/>
            <a:ext cx="2884812" cy="412045"/>
          </a:xfrm>
          <a:prstGeom prst="rect">
            <a:avLst/>
          </a:prstGeom>
        </p:spPr>
      </p:pic>
      <p:pic>
        <p:nvPicPr>
          <p:cNvPr id="8" name="Grafik 7"/>
          <p:cNvPicPr>
            <a:picLocks noChangeAspect="1"/>
          </p:cNvPicPr>
          <p:nvPr/>
        </p:nvPicPr>
        <p:blipFill>
          <a:blip r:embed="rId7"/>
          <a:stretch>
            <a:fillRect/>
          </a:stretch>
        </p:blipFill>
        <p:spPr>
          <a:xfrm>
            <a:off x="7720993" y="3708631"/>
            <a:ext cx="1104226" cy="286635"/>
          </a:xfrm>
          <a:prstGeom prst="rect">
            <a:avLst/>
          </a:prstGeom>
        </p:spPr>
      </p:pic>
      <p:pic>
        <p:nvPicPr>
          <p:cNvPr id="9" name="Grafik 8"/>
          <p:cNvPicPr>
            <a:picLocks noChangeAspect="1"/>
          </p:cNvPicPr>
          <p:nvPr/>
        </p:nvPicPr>
        <p:blipFill>
          <a:blip r:embed="rId8"/>
          <a:stretch>
            <a:fillRect/>
          </a:stretch>
        </p:blipFill>
        <p:spPr>
          <a:xfrm>
            <a:off x="7571064" y="4160505"/>
            <a:ext cx="4394018" cy="615925"/>
          </a:xfrm>
          <a:prstGeom prst="rect">
            <a:avLst/>
          </a:prstGeom>
        </p:spPr>
      </p:pic>
      <p:pic>
        <p:nvPicPr>
          <p:cNvPr id="10" name="Grafik 9"/>
          <p:cNvPicPr>
            <a:picLocks noChangeAspect="1"/>
          </p:cNvPicPr>
          <p:nvPr/>
        </p:nvPicPr>
        <p:blipFill>
          <a:blip r:embed="rId9"/>
          <a:stretch>
            <a:fillRect/>
          </a:stretch>
        </p:blipFill>
        <p:spPr>
          <a:xfrm>
            <a:off x="7700839" y="4921014"/>
            <a:ext cx="2002295" cy="650936"/>
          </a:xfrm>
          <a:prstGeom prst="rect">
            <a:avLst/>
          </a:prstGeom>
        </p:spPr>
      </p:pic>
      <p:sp>
        <p:nvSpPr>
          <p:cNvPr id="12" name="Textfeld 11"/>
          <p:cNvSpPr txBox="1"/>
          <p:nvPr/>
        </p:nvSpPr>
        <p:spPr>
          <a:xfrm>
            <a:off x="7571064" y="2677421"/>
            <a:ext cx="430746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chemeClr val="bg1"/>
                </a:solidFill>
                <a:effectLst/>
                <a:uLnTx/>
                <a:uFillTx/>
              </a:rPr>
              <a:t>AGN </a:t>
            </a:r>
            <a:r>
              <a:rPr kumimoji="0" lang="de-DE" sz="1800" b="0" i="0" u="none" strike="noStrike" kern="0" cap="none" spc="0" normalizeH="0" baseline="0" noProof="0" dirty="0" err="1">
                <a:ln>
                  <a:noFill/>
                </a:ln>
                <a:solidFill>
                  <a:schemeClr val="bg1"/>
                </a:solidFill>
                <a:effectLst/>
                <a:uLnTx/>
                <a:uFillTx/>
              </a:rPr>
              <a:t>average</a:t>
            </a:r>
            <a:r>
              <a:rPr kumimoji="0" lang="de-DE" sz="1800" b="0" i="0" u="none" strike="noStrike" kern="0" cap="none" spc="0" normalizeH="0" baseline="0" noProof="0" dirty="0">
                <a:ln>
                  <a:noFill/>
                </a:ln>
                <a:solidFill>
                  <a:schemeClr val="bg1"/>
                </a:solidFill>
                <a:effectLst/>
                <a:uLnTx/>
                <a:uFillTx/>
              </a:rPr>
              <a:t> SED (Elvis et al.):  u</a:t>
            </a:r>
            <a:r>
              <a:rPr kumimoji="0" lang="de-DE" sz="1800" b="0" i="0" u="none" strike="noStrike" kern="0" cap="none" spc="0" normalizeH="0" baseline="-25000" noProof="0" dirty="0">
                <a:ln>
                  <a:noFill/>
                </a:ln>
                <a:solidFill>
                  <a:schemeClr val="bg1"/>
                </a:solidFill>
                <a:effectLst/>
                <a:uLnTx/>
                <a:uFillTx/>
              </a:rPr>
              <a:t>X</a:t>
            </a:r>
            <a:r>
              <a:rPr kumimoji="0" lang="de-DE" sz="1800" b="0" i="0" u="none" strike="noStrike" kern="0" cap="none" spc="0" normalizeH="0" baseline="0" noProof="0" dirty="0">
                <a:ln>
                  <a:noFill/>
                </a:ln>
                <a:solidFill>
                  <a:schemeClr val="bg1"/>
                </a:solidFill>
                <a:effectLst/>
                <a:uLnTx/>
                <a:uFillTx/>
              </a:rPr>
              <a:t>~ 0.2 u</a:t>
            </a:r>
            <a:r>
              <a:rPr kumimoji="0" lang="de-DE" sz="1800" b="0" i="0" u="none" strike="noStrike" kern="0" cap="none" spc="0" normalizeH="0" baseline="-25000" noProof="0" dirty="0">
                <a:ln>
                  <a:noFill/>
                </a:ln>
                <a:solidFill>
                  <a:schemeClr val="bg1"/>
                </a:solidFill>
                <a:effectLst/>
                <a:uLnTx/>
                <a:uFillTx/>
              </a:rPr>
              <a:t>acc</a:t>
            </a:r>
          </a:p>
        </p:txBody>
      </p:sp>
      <p:sp>
        <p:nvSpPr>
          <p:cNvPr id="13" name="Textfeld 12"/>
          <p:cNvSpPr txBox="1"/>
          <p:nvPr/>
        </p:nvSpPr>
        <p:spPr>
          <a:xfrm>
            <a:off x="9073709" y="828709"/>
            <a:ext cx="137271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err="1">
                <a:ln>
                  <a:noFill/>
                </a:ln>
                <a:solidFill>
                  <a:schemeClr val="bg1"/>
                </a:solidFill>
                <a:effectLst/>
                <a:uLnTx/>
                <a:uFillTx/>
              </a:rPr>
              <a:t>Peebles</a:t>
            </a:r>
            <a:r>
              <a:rPr kumimoji="0" lang="de-DE" sz="1800" b="0" i="0" u="none" strike="noStrike" kern="0" cap="none" spc="0" normalizeH="0" baseline="0" noProof="0" dirty="0">
                <a:ln>
                  <a:noFill/>
                </a:ln>
                <a:solidFill>
                  <a:schemeClr val="bg1"/>
                </a:solidFill>
                <a:effectLst/>
                <a:uLnTx/>
                <a:uFillTx/>
              </a:rPr>
              <a:t>!</a:t>
            </a:r>
          </a:p>
        </p:txBody>
      </p:sp>
      <p:sp>
        <p:nvSpPr>
          <p:cNvPr id="15" name="Ellipse 14"/>
          <p:cNvSpPr/>
          <p:nvPr/>
        </p:nvSpPr>
        <p:spPr>
          <a:xfrm>
            <a:off x="7543282" y="1262657"/>
            <a:ext cx="4242318" cy="724017"/>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16" name="Ellipse 15"/>
          <p:cNvSpPr/>
          <p:nvPr/>
        </p:nvSpPr>
        <p:spPr>
          <a:xfrm rot="16200000">
            <a:off x="2604504" y="1988556"/>
            <a:ext cx="1346966" cy="653563"/>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17" name="Ellipse 16"/>
          <p:cNvSpPr/>
          <p:nvPr/>
        </p:nvSpPr>
        <p:spPr>
          <a:xfrm>
            <a:off x="7407138" y="3066665"/>
            <a:ext cx="3179582" cy="622054"/>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18" name="Ellipse 17"/>
          <p:cNvSpPr/>
          <p:nvPr/>
        </p:nvSpPr>
        <p:spPr>
          <a:xfrm rot="16200000">
            <a:off x="4410961" y="2248911"/>
            <a:ext cx="841249" cy="439933"/>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pic>
        <p:nvPicPr>
          <p:cNvPr id="20" name="Grafik 19"/>
          <p:cNvPicPr>
            <a:picLocks noChangeAspect="1"/>
          </p:cNvPicPr>
          <p:nvPr/>
        </p:nvPicPr>
        <p:blipFill>
          <a:blip r:embed="rId10"/>
          <a:stretch>
            <a:fillRect/>
          </a:stretch>
        </p:blipFill>
        <p:spPr>
          <a:xfrm>
            <a:off x="7873393" y="5744262"/>
            <a:ext cx="2521965" cy="818997"/>
          </a:xfrm>
          <a:prstGeom prst="rect">
            <a:avLst/>
          </a:prstGeom>
          <a:ln w="34925">
            <a:solidFill>
              <a:srgbClr val="FF0000"/>
            </a:solidFill>
          </a:ln>
        </p:spPr>
      </p:pic>
      <p:sp>
        <p:nvSpPr>
          <p:cNvPr id="21" name="Rechteck 20"/>
          <p:cNvSpPr/>
          <p:nvPr/>
        </p:nvSpPr>
        <p:spPr>
          <a:xfrm>
            <a:off x="5848096" y="2393696"/>
            <a:ext cx="405228" cy="49580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6" name="Textfeld 5"/>
          <p:cNvSpPr txBox="1"/>
          <p:nvPr/>
        </p:nvSpPr>
        <p:spPr>
          <a:xfrm>
            <a:off x="2903974" y="4514820"/>
            <a:ext cx="1251019" cy="461665"/>
          </a:xfrm>
          <a:prstGeom prst="rect">
            <a:avLst/>
          </a:prstGeom>
          <a:noFill/>
        </p:spPr>
        <p:txBody>
          <a:bodyPr wrap="square" rtlCol="0">
            <a:spAutoFit/>
          </a:bodyPr>
          <a:lstStyle/>
          <a:p>
            <a:r>
              <a:rPr lang="de-DE" sz="2400" b="1" dirty="0">
                <a:solidFill>
                  <a:srgbClr val="FF0000"/>
                </a:solidFill>
              </a:rPr>
              <a:t>AGN</a:t>
            </a:r>
          </a:p>
        </p:txBody>
      </p:sp>
      <p:sp>
        <p:nvSpPr>
          <p:cNvPr id="11" name="Textfeld 10"/>
          <p:cNvSpPr txBox="1"/>
          <p:nvPr/>
        </p:nvSpPr>
        <p:spPr>
          <a:xfrm>
            <a:off x="2292356" y="3526971"/>
            <a:ext cx="1676743" cy="461665"/>
          </a:xfrm>
          <a:prstGeom prst="rect">
            <a:avLst/>
          </a:prstGeom>
          <a:noFill/>
        </p:spPr>
        <p:txBody>
          <a:bodyPr wrap="square" rtlCol="0">
            <a:spAutoFit/>
          </a:bodyPr>
          <a:lstStyle/>
          <a:p>
            <a:r>
              <a:rPr lang="de-DE" sz="2400" b="1" dirty="0" err="1">
                <a:solidFill>
                  <a:srgbClr val="FF0000"/>
                </a:solidFill>
              </a:rPr>
              <a:t>Galaxies</a:t>
            </a:r>
            <a:endParaRPr lang="de-DE" sz="2400" b="1" dirty="0">
              <a:solidFill>
                <a:srgbClr val="FF0000"/>
              </a:solidFill>
            </a:endParaRPr>
          </a:p>
        </p:txBody>
      </p:sp>
      <p:sp>
        <p:nvSpPr>
          <p:cNvPr id="19" name="Textfeld 18"/>
          <p:cNvSpPr txBox="1"/>
          <p:nvPr/>
        </p:nvSpPr>
        <p:spPr>
          <a:xfrm>
            <a:off x="1851614" y="1703949"/>
            <a:ext cx="959618" cy="461665"/>
          </a:xfrm>
          <a:prstGeom prst="rect">
            <a:avLst/>
          </a:prstGeom>
          <a:noFill/>
        </p:spPr>
        <p:txBody>
          <a:bodyPr wrap="square" rtlCol="0">
            <a:spAutoFit/>
          </a:bodyPr>
          <a:lstStyle/>
          <a:p>
            <a:r>
              <a:rPr lang="de-DE" sz="2400" b="1" dirty="0">
                <a:solidFill>
                  <a:srgbClr val="FF0000"/>
                </a:solidFill>
              </a:rPr>
              <a:t>CMB</a:t>
            </a:r>
          </a:p>
        </p:txBody>
      </p:sp>
    </p:spTree>
    <p:extLst>
      <p:ext uri="{BB962C8B-B14F-4D97-AF65-F5344CB8AC3E}">
        <p14:creationId xmlns:p14="http://schemas.microsoft.com/office/powerpoint/2010/main" val="41473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2FCD1-014C-4473-83E8-F0BB8F83FD6C}"/>
              </a:ext>
            </a:extLst>
          </p:cNvPr>
          <p:cNvSpPr>
            <a:spLocks noGrp="1"/>
          </p:cNvSpPr>
          <p:nvPr>
            <p:ph type="title"/>
          </p:nvPr>
        </p:nvSpPr>
        <p:spPr>
          <a:xfrm>
            <a:off x="1010568" y="851647"/>
            <a:ext cx="9730047" cy="654424"/>
          </a:xfrm>
        </p:spPr>
        <p:txBody>
          <a:bodyPr>
            <a:normAutofit fontScale="90000"/>
          </a:bodyPr>
          <a:lstStyle/>
          <a:p>
            <a:r>
              <a:rPr lang="de-DE" b="1" dirty="0"/>
              <a:t>Gamma-</a:t>
            </a:r>
            <a:r>
              <a:rPr lang="de-DE" b="1" dirty="0" err="1"/>
              <a:t>Astrophysics</a:t>
            </a:r>
            <a:r>
              <a:rPr lang="de-DE" b="1" dirty="0"/>
              <a:t> </a:t>
            </a:r>
            <a:r>
              <a:rPr lang="de-DE" b="1" dirty="0" err="1"/>
              <a:t>branch</a:t>
            </a:r>
            <a:endParaRPr lang="de-DE" b="1" dirty="0"/>
          </a:p>
        </p:txBody>
      </p:sp>
      <p:sp>
        <p:nvSpPr>
          <p:cNvPr id="3" name="Inhaltsplatzhalter 2">
            <a:extLst>
              <a:ext uri="{FF2B5EF4-FFF2-40B4-BE49-F238E27FC236}">
                <a16:creationId xmlns:a16="http://schemas.microsoft.com/office/drawing/2014/main" id="{EFAF73A6-635F-493C-B432-DB3EE3547CB7}"/>
              </a:ext>
            </a:extLst>
          </p:cNvPr>
          <p:cNvSpPr>
            <a:spLocks noGrp="1"/>
          </p:cNvSpPr>
          <p:nvPr>
            <p:ph idx="1"/>
          </p:nvPr>
        </p:nvSpPr>
        <p:spPr>
          <a:xfrm>
            <a:off x="887507" y="1936377"/>
            <a:ext cx="10160108" cy="4921623"/>
          </a:xfrm>
        </p:spPr>
        <p:txBody>
          <a:bodyPr>
            <a:normAutofit/>
          </a:bodyPr>
          <a:lstStyle/>
          <a:p>
            <a:pPr>
              <a:buFont typeface="Arial" panose="020B0604020202020204" pitchFamily="34" charset="0"/>
              <a:buChar char="•"/>
            </a:pPr>
            <a:r>
              <a:rPr lang="de-DE" b="1" dirty="0"/>
              <a:t>1949, 1951 Fermi </a:t>
            </a:r>
            <a:r>
              <a:rPr lang="de-DE" b="1" dirty="0" err="1"/>
              <a:t>suggests</a:t>
            </a:r>
            <a:r>
              <a:rPr lang="de-DE" b="1" dirty="0"/>
              <a:t> </a:t>
            </a:r>
            <a:r>
              <a:rPr lang="de-DE" b="1" dirty="0" err="1"/>
              <a:t>acceleration</a:t>
            </a:r>
            <a:r>
              <a:rPr lang="de-DE" b="1" dirty="0"/>
              <a:t> due </a:t>
            </a:r>
            <a:r>
              <a:rPr lang="de-DE" b="1" dirty="0" err="1"/>
              <a:t>to</a:t>
            </a:r>
            <a:r>
              <a:rPr lang="de-DE" b="1" dirty="0"/>
              <a:t> </a:t>
            </a:r>
            <a:r>
              <a:rPr lang="de-DE" b="1" dirty="0" err="1"/>
              <a:t>collision</a:t>
            </a:r>
            <a:r>
              <a:rPr lang="de-DE" b="1" dirty="0"/>
              <a:t> </a:t>
            </a:r>
            <a:r>
              <a:rPr lang="de-DE" b="1" dirty="0" err="1"/>
              <a:t>with</a:t>
            </a:r>
            <a:r>
              <a:rPr lang="de-DE" b="1" dirty="0"/>
              <a:t> </a:t>
            </a:r>
            <a:r>
              <a:rPr lang="de-DE" b="1" dirty="0" err="1"/>
              <a:t>magnetized</a:t>
            </a:r>
            <a:r>
              <a:rPr lang="de-DE" b="1" dirty="0"/>
              <a:t> </a:t>
            </a:r>
            <a:r>
              <a:rPr lang="de-DE" b="1" dirty="0" err="1"/>
              <a:t>clouds</a:t>
            </a:r>
            <a:endParaRPr lang="de-DE" b="1" dirty="0"/>
          </a:p>
          <a:p>
            <a:pPr>
              <a:buFont typeface="Arial" panose="020B0604020202020204" pitchFamily="34" charset="0"/>
              <a:buChar char="•"/>
            </a:pPr>
            <a:r>
              <a:rPr lang="de-DE" b="1" dirty="0"/>
              <a:t>1956 </a:t>
            </a:r>
            <a:r>
              <a:rPr lang="de-DE" b="1" dirty="0" err="1"/>
              <a:t>Cocconi</a:t>
            </a:r>
            <a:r>
              <a:rPr lang="de-DE" b="1" dirty="0"/>
              <a:t>: </a:t>
            </a:r>
            <a:r>
              <a:rPr lang="en-US" b="1" dirty="0"/>
              <a:t> “Intergalactic space and cosmic rays”</a:t>
            </a:r>
            <a:endParaRPr lang="de-DE" b="1" dirty="0"/>
          </a:p>
          <a:p>
            <a:pPr>
              <a:buFont typeface="Arial" panose="020B0604020202020204" pitchFamily="34" charset="0"/>
              <a:buChar char="•"/>
            </a:pPr>
            <a:r>
              <a:rPr lang="de-DE" b="1" dirty="0"/>
              <a:t>1963 Ginzburg &amp; </a:t>
            </a:r>
            <a:r>
              <a:rPr lang="de-DE" b="1" dirty="0" err="1"/>
              <a:t>Syrovatsii</a:t>
            </a:r>
            <a:r>
              <a:rPr lang="de-DE" b="1" dirty="0"/>
              <a:t>: „Origin </a:t>
            </a:r>
            <a:r>
              <a:rPr lang="de-DE" b="1" dirty="0" err="1"/>
              <a:t>of</a:t>
            </a:r>
            <a:r>
              <a:rPr lang="de-DE" b="1" dirty="0"/>
              <a:t> </a:t>
            </a:r>
            <a:r>
              <a:rPr lang="de-DE" b="1" dirty="0" err="1"/>
              <a:t>Cosmic</a:t>
            </a:r>
            <a:r>
              <a:rPr lang="de-DE" b="1" dirty="0"/>
              <a:t> Rays“ </a:t>
            </a:r>
          </a:p>
          <a:p>
            <a:pPr>
              <a:buFont typeface="Arial" panose="020B0604020202020204" pitchFamily="34" charset="0"/>
              <a:buChar char="•"/>
            </a:pPr>
            <a:r>
              <a:rPr lang="de-DE" b="1" dirty="0"/>
              <a:t>1977 </a:t>
            </a:r>
            <a:r>
              <a:rPr lang="de-DE" b="1" dirty="0" err="1"/>
              <a:t>Krymskii</a:t>
            </a:r>
            <a:r>
              <a:rPr lang="de-DE" b="1" dirty="0"/>
              <a:t>, </a:t>
            </a:r>
            <a:r>
              <a:rPr lang="de-DE" b="1" dirty="0" err="1"/>
              <a:t>Axford</a:t>
            </a:r>
            <a:r>
              <a:rPr lang="de-DE" b="1" dirty="0"/>
              <a:t> et al.: Diffusive </a:t>
            </a:r>
            <a:r>
              <a:rPr lang="de-DE" b="1" dirty="0" err="1"/>
              <a:t>shock</a:t>
            </a:r>
            <a:r>
              <a:rPr lang="de-DE" b="1" dirty="0"/>
              <a:t> </a:t>
            </a:r>
            <a:r>
              <a:rPr lang="de-DE" b="1" dirty="0" err="1"/>
              <a:t>acceleration</a:t>
            </a:r>
            <a:endParaRPr lang="de-DE" b="1" dirty="0"/>
          </a:p>
          <a:p>
            <a:pPr>
              <a:buFont typeface="Arial" panose="020B0604020202020204" pitchFamily="34" charset="0"/>
              <a:buChar char="•"/>
            </a:pPr>
            <a:r>
              <a:rPr lang="de-DE" b="1" dirty="0"/>
              <a:t>….</a:t>
            </a:r>
          </a:p>
          <a:p>
            <a:pPr>
              <a:buFont typeface="Arial" panose="020B0604020202020204" pitchFamily="34" charset="0"/>
              <a:buChar char="•"/>
            </a:pPr>
            <a:r>
              <a:rPr lang="de-DE" b="1" dirty="0"/>
              <a:t>1989 </a:t>
            </a:r>
            <a:r>
              <a:rPr lang="de-DE" b="1" dirty="0" err="1"/>
              <a:t>Weekes</a:t>
            </a:r>
            <a:r>
              <a:rPr lang="de-DE" b="1" dirty="0"/>
              <a:t>: „Whipple“ Imaging Air Cherenkov </a:t>
            </a:r>
            <a:r>
              <a:rPr lang="de-DE" b="1" dirty="0" err="1"/>
              <a:t>telescope</a:t>
            </a:r>
            <a:endParaRPr lang="de-DE" b="1" dirty="0"/>
          </a:p>
          <a:p>
            <a:pPr>
              <a:buFont typeface="Arial" panose="020B0604020202020204" pitchFamily="34" charset="0"/>
              <a:buChar char="•"/>
            </a:pPr>
            <a:endParaRPr lang="de-DE" dirty="0"/>
          </a:p>
          <a:p>
            <a:pPr>
              <a:buFont typeface="Wingdings" panose="05000000000000000000" pitchFamily="2" charset="2"/>
              <a:buChar char="à"/>
            </a:pPr>
            <a:r>
              <a:rPr lang="de-DE" b="1" dirty="0">
                <a:solidFill>
                  <a:srgbClr val="FF0000"/>
                </a:solidFill>
                <a:sym typeface="Wingdings" panose="05000000000000000000" pitchFamily="2" charset="2"/>
              </a:rPr>
              <a:t>  HEGRA, MAGIC, CTA @ MPI München (</a:t>
            </a:r>
            <a:r>
              <a:rPr lang="de-DE" b="1" dirty="0" err="1">
                <a:solidFill>
                  <a:srgbClr val="FF0000"/>
                </a:solidFill>
                <a:sym typeface="Wingdings" panose="05000000000000000000" pitchFamily="2" charset="2"/>
              </a:rPr>
              <a:t>MasahiroTeshima</a:t>
            </a:r>
            <a:r>
              <a:rPr lang="de-DE" b="1" dirty="0">
                <a:solidFill>
                  <a:srgbClr val="FF0000"/>
                </a:solidFill>
                <a:sym typeface="Wingdings" panose="05000000000000000000" pitchFamily="2" charset="2"/>
              </a:rPr>
              <a:t>)</a:t>
            </a:r>
          </a:p>
          <a:p>
            <a:pPr>
              <a:buFont typeface="Wingdings" panose="05000000000000000000" pitchFamily="2" charset="2"/>
              <a:buChar char="à"/>
            </a:pPr>
            <a:r>
              <a:rPr lang="de-DE" b="1" dirty="0">
                <a:solidFill>
                  <a:srgbClr val="FF0000"/>
                </a:solidFill>
                <a:sym typeface="Wingdings" panose="05000000000000000000" pitchFamily="2" charset="2"/>
              </a:rPr>
              <a:t>  </a:t>
            </a:r>
            <a:r>
              <a:rPr lang="de-DE" b="1" dirty="0">
                <a:sym typeface="Wingdings" panose="05000000000000000000" pitchFamily="2" charset="2"/>
              </a:rPr>
              <a:t>HEGRA, H.E.S.S., CTA @ MPIK Heidelberg (Jim </a:t>
            </a:r>
            <a:r>
              <a:rPr lang="de-DE" b="1" dirty="0" err="1">
                <a:sym typeface="Wingdings" panose="05000000000000000000" pitchFamily="2" charset="2"/>
              </a:rPr>
              <a:t>Hinton</a:t>
            </a:r>
            <a:r>
              <a:rPr lang="de-DE" b="1" dirty="0">
                <a:sym typeface="Wingdings" panose="05000000000000000000" pitchFamily="2" charset="2"/>
              </a:rPr>
              <a:t>)</a:t>
            </a:r>
          </a:p>
        </p:txBody>
      </p:sp>
      <p:pic>
        <p:nvPicPr>
          <p:cNvPr id="4" name="Grafik 3">
            <a:extLst>
              <a:ext uri="{FF2B5EF4-FFF2-40B4-BE49-F238E27FC236}">
                <a16:creationId xmlns:a16="http://schemas.microsoft.com/office/drawing/2014/main" id="{E3A1CE53-747F-443A-808D-428F840697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8918" y="3510610"/>
            <a:ext cx="1631697" cy="2032674"/>
          </a:xfrm>
          <a:prstGeom prst="rect">
            <a:avLst/>
          </a:prstGeom>
        </p:spPr>
      </p:pic>
      <p:sp>
        <p:nvSpPr>
          <p:cNvPr id="5" name="Rechteck 4">
            <a:extLst>
              <a:ext uri="{FF2B5EF4-FFF2-40B4-BE49-F238E27FC236}">
                <a16:creationId xmlns:a16="http://schemas.microsoft.com/office/drawing/2014/main" id="{31EE302D-F514-4B55-8531-62E94C6D772C}"/>
              </a:ext>
            </a:extLst>
          </p:cNvPr>
          <p:cNvSpPr/>
          <p:nvPr/>
        </p:nvSpPr>
        <p:spPr>
          <a:xfrm>
            <a:off x="9230549" y="5659630"/>
            <a:ext cx="2330824" cy="461665"/>
          </a:xfrm>
          <a:prstGeom prst="rect">
            <a:avLst/>
          </a:prstGeom>
        </p:spPr>
        <p:txBody>
          <a:bodyPr wrap="square">
            <a:spAutoFit/>
          </a:bodyPr>
          <a:lstStyle/>
          <a:p>
            <a:r>
              <a:rPr lang="de-DE" sz="1200" dirty="0">
                <a:latin typeface="Wingdings" panose="05000000000000000000" pitchFamily="2" charset="2"/>
              </a:rPr>
              <a:t>U</a:t>
            </a:r>
            <a:r>
              <a:rPr lang="de-DE" sz="1200" dirty="0"/>
              <a:t> Eckart Lorenz</a:t>
            </a:r>
          </a:p>
          <a:p>
            <a:r>
              <a:rPr lang="de-DE" sz="1200" dirty="0"/>
              <a:t>    June 21</a:t>
            </a:r>
            <a:r>
              <a:rPr lang="de-DE" sz="1200" baseline="30000" dirty="0"/>
              <a:t>st</a:t>
            </a:r>
            <a:r>
              <a:rPr lang="de-DE" sz="1200" dirty="0"/>
              <a:t>, 2014</a:t>
            </a:r>
          </a:p>
        </p:txBody>
      </p:sp>
    </p:spTree>
    <p:extLst>
      <p:ext uri="{BB962C8B-B14F-4D97-AF65-F5344CB8AC3E}">
        <p14:creationId xmlns:p14="http://schemas.microsoft.com/office/powerpoint/2010/main" val="6583942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stretch>
            <a:fillRect/>
          </a:stretch>
        </p:blipFill>
        <p:spPr>
          <a:xfrm>
            <a:off x="400050" y="228600"/>
            <a:ext cx="11391900" cy="6400800"/>
          </a:xfrm>
          <a:prstGeom prst="rect">
            <a:avLst/>
          </a:prstGeom>
        </p:spPr>
      </p:pic>
      <p:sp>
        <p:nvSpPr>
          <p:cNvPr id="3" name="Pfeil nach rechts 2"/>
          <p:cNvSpPr/>
          <p:nvPr/>
        </p:nvSpPr>
        <p:spPr>
          <a:xfrm rot="13349705">
            <a:off x="1916112" y="1511705"/>
            <a:ext cx="2664277" cy="99332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7090117" y="768364"/>
            <a:ext cx="4285120" cy="1200329"/>
          </a:xfrm>
          <a:prstGeom prst="rect">
            <a:avLst/>
          </a:prstGeom>
          <a:solidFill>
            <a:schemeClr val="tx1"/>
          </a:solidFill>
        </p:spPr>
        <p:txBody>
          <a:bodyPr wrap="square" rtlCol="0">
            <a:spAutoFit/>
          </a:bodyPr>
          <a:lstStyle/>
          <a:p>
            <a:r>
              <a:rPr lang="de-DE" sz="3600" b="1" dirty="0">
                <a:solidFill>
                  <a:srgbClr val="FF0000"/>
                </a:solidFill>
              </a:rPr>
              <a:t>Lightning </a:t>
            </a:r>
            <a:r>
              <a:rPr lang="de-DE" sz="3600" b="1" dirty="0" err="1">
                <a:solidFill>
                  <a:srgbClr val="FF0000"/>
                </a:solidFill>
              </a:rPr>
              <a:t>strikes</a:t>
            </a:r>
            <a:endParaRPr lang="de-DE" sz="3600" b="1" dirty="0">
              <a:solidFill>
                <a:srgbClr val="FF0000"/>
              </a:solidFill>
            </a:endParaRPr>
          </a:p>
          <a:p>
            <a:r>
              <a:rPr lang="de-DE" sz="3600" b="1" dirty="0">
                <a:solidFill>
                  <a:srgbClr val="FF0000"/>
                </a:solidFill>
              </a:rPr>
              <a:t>on Nov 12/13, 2012</a:t>
            </a:r>
          </a:p>
        </p:txBody>
      </p:sp>
      <p:pic>
        <p:nvPicPr>
          <p:cNvPr id="4" name="IC310-lightn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4737" y="552492"/>
            <a:ext cx="6483047" cy="3646714"/>
          </a:xfrm>
          <a:prstGeom prst="rect">
            <a:avLst/>
          </a:prstGeom>
        </p:spPr>
      </p:pic>
    </p:spTree>
    <p:extLst>
      <p:ext uri="{BB962C8B-B14F-4D97-AF65-F5344CB8AC3E}">
        <p14:creationId xmlns:p14="http://schemas.microsoft.com/office/powerpoint/2010/main" val="213044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97F8972-9DEF-4250-B0BA-1F81E7E3B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306" y="818703"/>
            <a:ext cx="5676290" cy="5404814"/>
          </a:xfrm>
          <a:prstGeom prst="rect">
            <a:avLst/>
          </a:prstGeom>
        </p:spPr>
      </p:pic>
      <p:sp>
        <p:nvSpPr>
          <p:cNvPr id="3" name="Textfeld 2">
            <a:extLst>
              <a:ext uri="{FF2B5EF4-FFF2-40B4-BE49-F238E27FC236}">
                <a16:creationId xmlns:a16="http://schemas.microsoft.com/office/drawing/2014/main" id="{AEC5489F-9160-4B9C-9167-E7F9680CA125}"/>
              </a:ext>
            </a:extLst>
          </p:cNvPr>
          <p:cNvSpPr txBox="1"/>
          <p:nvPr/>
        </p:nvSpPr>
        <p:spPr>
          <a:xfrm>
            <a:off x="7377954" y="1105574"/>
            <a:ext cx="4329952" cy="4524315"/>
          </a:xfrm>
          <a:prstGeom prst="rect">
            <a:avLst/>
          </a:prstGeom>
          <a:noFill/>
        </p:spPr>
        <p:txBody>
          <a:bodyPr wrap="square" rtlCol="0">
            <a:spAutoFit/>
          </a:bodyPr>
          <a:lstStyle/>
          <a:p>
            <a:r>
              <a:rPr lang="de-DE" sz="3200" b="1" dirty="0">
                <a:solidFill>
                  <a:schemeClr val="accent1"/>
                </a:solidFill>
              </a:rPr>
              <a:t>10% </a:t>
            </a:r>
            <a:r>
              <a:rPr lang="de-DE" sz="3200" b="1" dirty="0" err="1">
                <a:solidFill>
                  <a:schemeClr val="accent1"/>
                </a:solidFill>
              </a:rPr>
              <a:t>Coronal</a:t>
            </a:r>
            <a:r>
              <a:rPr lang="de-DE" sz="3200" b="1" dirty="0">
                <a:solidFill>
                  <a:schemeClr val="accent1"/>
                </a:solidFill>
              </a:rPr>
              <a:t> </a:t>
            </a:r>
            <a:r>
              <a:rPr lang="de-DE" sz="3200" b="1" dirty="0" err="1">
                <a:solidFill>
                  <a:schemeClr val="accent1"/>
                </a:solidFill>
              </a:rPr>
              <a:t>Mass</a:t>
            </a:r>
            <a:r>
              <a:rPr lang="de-DE" sz="3200" b="1" dirty="0">
                <a:solidFill>
                  <a:schemeClr val="accent1"/>
                </a:solidFill>
              </a:rPr>
              <a:t> </a:t>
            </a:r>
            <a:r>
              <a:rPr lang="de-DE" sz="3200" b="1" dirty="0" err="1">
                <a:solidFill>
                  <a:schemeClr val="accent1"/>
                </a:solidFill>
              </a:rPr>
              <a:t>Ejections</a:t>
            </a:r>
            <a:r>
              <a:rPr lang="de-DE" sz="3200" b="1" dirty="0">
                <a:solidFill>
                  <a:schemeClr val="accent1"/>
                </a:solidFill>
              </a:rPr>
              <a:t> </a:t>
            </a:r>
            <a:r>
              <a:rPr lang="de-DE" sz="3200" b="1" dirty="0" err="1">
                <a:solidFill>
                  <a:schemeClr val="accent1"/>
                </a:solidFill>
              </a:rPr>
              <a:t>evolve</a:t>
            </a:r>
            <a:r>
              <a:rPr lang="de-DE" sz="3200" b="1" dirty="0">
                <a:solidFill>
                  <a:schemeClr val="accent1"/>
                </a:solidFill>
              </a:rPr>
              <a:t> </a:t>
            </a:r>
            <a:r>
              <a:rPr lang="de-DE" sz="3200" b="1" dirty="0" err="1">
                <a:solidFill>
                  <a:schemeClr val="accent1"/>
                </a:solidFill>
              </a:rPr>
              <a:t>into</a:t>
            </a:r>
            <a:r>
              <a:rPr lang="de-DE" sz="3200" b="1" dirty="0">
                <a:solidFill>
                  <a:schemeClr val="accent1"/>
                </a:solidFill>
              </a:rPr>
              <a:t> </a:t>
            </a:r>
            <a:r>
              <a:rPr lang="de-DE" sz="3200" b="1" dirty="0" err="1">
                <a:solidFill>
                  <a:schemeClr val="accent1"/>
                </a:solidFill>
              </a:rPr>
              <a:t>interplanetary</a:t>
            </a:r>
            <a:r>
              <a:rPr lang="de-DE" sz="3200" b="1" dirty="0">
                <a:solidFill>
                  <a:schemeClr val="accent1"/>
                </a:solidFill>
              </a:rPr>
              <a:t> </a:t>
            </a:r>
            <a:r>
              <a:rPr lang="de-DE" sz="3200" b="1" dirty="0" err="1">
                <a:solidFill>
                  <a:schemeClr val="accent1"/>
                </a:solidFill>
              </a:rPr>
              <a:t>shock</a:t>
            </a:r>
            <a:r>
              <a:rPr lang="de-DE" sz="3200" b="1" dirty="0">
                <a:solidFill>
                  <a:schemeClr val="accent1"/>
                </a:solidFill>
              </a:rPr>
              <a:t> </a:t>
            </a:r>
            <a:r>
              <a:rPr lang="de-DE" sz="3200" b="1" dirty="0" err="1">
                <a:solidFill>
                  <a:schemeClr val="accent1"/>
                </a:solidFill>
              </a:rPr>
              <a:t>waves</a:t>
            </a:r>
            <a:endParaRPr lang="de-DE" sz="3200" b="1" dirty="0">
              <a:solidFill>
                <a:schemeClr val="accent1"/>
              </a:solidFill>
            </a:endParaRPr>
          </a:p>
          <a:p>
            <a:endParaRPr lang="de-DE" sz="3200" b="1" dirty="0">
              <a:solidFill>
                <a:schemeClr val="accent1"/>
              </a:solidFill>
            </a:endParaRPr>
          </a:p>
          <a:p>
            <a:r>
              <a:rPr lang="de-DE" sz="3200" b="1" dirty="0">
                <a:solidFill>
                  <a:schemeClr val="accent1"/>
                </a:solidFill>
              </a:rPr>
              <a:t>Shock </a:t>
            </a:r>
            <a:r>
              <a:rPr lang="de-DE" sz="3200" b="1" dirty="0" err="1">
                <a:solidFill>
                  <a:schemeClr val="accent1"/>
                </a:solidFill>
              </a:rPr>
              <a:t>acceleration</a:t>
            </a:r>
            <a:r>
              <a:rPr lang="de-DE" sz="3200" b="1" dirty="0">
                <a:solidFill>
                  <a:schemeClr val="accent1"/>
                </a:solidFill>
              </a:rPr>
              <a:t> vs. </a:t>
            </a:r>
            <a:r>
              <a:rPr lang="de-DE" sz="3200" b="1" dirty="0" err="1">
                <a:solidFill>
                  <a:schemeClr val="accent1"/>
                </a:solidFill>
              </a:rPr>
              <a:t>magnetic</a:t>
            </a:r>
            <a:r>
              <a:rPr lang="de-DE" sz="3200" b="1" dirty="0">
                <a:solidFill>
                  <a:schemeClr val="accent1"/>
                </a:solidFill>
              </a:rPr>
              <a:t> </a:t>
            </a:r>
            <a:r>
              <a:rPr lang="de-DE" sz="3200" b="1" dirty="0" err="1">
                <a:solidFill>
                  <a:schemeClr val="accent1"/>
                </a:solidFill>
              </a:rPr>
              <a:t>reconnection</a:t>
            </a:r>
            <a:r>
              <a:rPr lang="de-DE" sz="3200" b="1" dirty="0">
                <a:solidFill>
                  <a:schemeClr val="accent1"/>
                </a:solidFill>
              </a:rPr>
              <a:t> </a:t>
            </a:r>
            <a:r>
              <a:rPr lang="de-DE" sz="3200" b="1" dirty="0" err="1">
                <a:solidFill>
                  <a:schemeClr val="accent1"/>
                </a:solidFill>
              </a:rPr>
              <a:t>seeded</a:t>
            </a:r>
            <a:r>
              <a:rPr lang="de-DE" sz="3200" b="1" dirty="0">
                <a:solidFill>
                  <a:schemeClr val="accent1"/>
                </a:solidFill>
              </a:rPr>
              <a:t> in </a:t>
            </a:r>
            <a:r>
              <a:rPr lang="de-DE" sz="3200" b="1" dirty="0" err="1">
                <a:solidFill>
                  <a:schemeClr val="accent1"/>
                </a:solidFill>
              </a:rPr>
              <a:t>electric</a:t>
            </a:r>
            <a:r>
              <a:rPr lang="de-DE" sz="3200" b="1" dirty="0">
                <a:solidFill>
                  <a:schemeClr val="accent1"/>
                </a:solidFill>
              </a:rPr>
              <a:t> </a:t>
            </a:r>
            <a:r>
              <a:rPr lang="de-DE" sz="3200" b="1" dirty="0" err="1">
                <a:solidFill>
                  <a:schemeClr val="accent1"/>
                </a:solidFill>
              </a:rPr>
              <a:t>current</a:t>
            </a:r>
            <a:r>
              <a:rPr lang="de-DE" sz="3200" b="1" dirty="0">
                <a:solidFill>
                  <a:schemeClr val="accent1"/>
                </a:solidFill>
              </a:rPr>
              <a:t> </a:t>
            </a:r>
            <a:r>
              <a:rPr lang="de-DE" sz="3200" b="1" dirty="0" err="1">
                <a:solidFill>
                  <a:schemeClr val="accent1"/>
                </a:solidFill>
              </a:rPr>
              <a:t>sheet</a:t>
            </a:r>
            <a:r>
              <a:rPr lang="de-DE" sz="3200" b="1" dirty="0">
                <a:solidFill>
                  <a:schemeClr val="accent1"/>
                </a:solidFill>
              </a:rPr>
              <a:t> </a:t>
            </a:r>
          </a:p>
        </p:txBody>
      </p:sp>
    </p:spTree>
    <p:extLst>
      <p:ext uri="{BB962C8B-B14F-4D97-AF65-F5344CB8AC3E}">
        <p14:creationId xmlns:p14="http://schemas.microsoft.com/office/powerpoint/2010/main" val="15810317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E44062F-5DE7-431E-86F0-57051A5582EA}"/>
              </a:ext>
            </a:extLst>
          </p:cNvPr>
          <p:cNvPicPr>
            <a:picLocks noChangeAspect="1"/>
          </p:cNvPicPr>
          <p:nvPr/>
        </p:nvPicPr>
        <p:blipFill>
          <a:blip r:embed="rId2"/>
          <a:stretch>
            <a:fillRect/>
          </a:stretch>
        </p:blipFill>
        <p:spPr>
          <a:xfrm>
            <a:off x="1396885" y="645968"/>
            <a:ext cx="5524500" cy="5524500"/>
          </a:xfrm>
          <a:prstGeom prst="rect">
            <a:avLst/>
          </a:prstGeom>
        </p:spPr>
      </p:pic>
      <p:sp>
        <p:nvSpPr>
          <p:cNvPr id="3" name="Textfeld 2">
            <a:extLst>
              <a:ext uri="{FF2B5EF4-FFF2-40B4-BE49-F238E27FC236}">
                <a16:creationId xmlns:a16="http://schemas.microsoft.com/office/drawing/2014/main" id="{337BEE25-019F-4630-8307-914E6D2A0A75}"/>
              </a:ext>
            </a:extLst>
          </p:cNvPr>
          <p:cNvSpPr txBox="1"/>
          <p:nvPr/>
        </p:nvSpPr>
        <p:spPr>
          <a:xfrm>
            <a:off x="7383780" y="1918162"/>
            <a:ext cx="3792682" cy="1200329"/>
          </a:xfrm>
          <a:prstGeom prst="rect">
            <a:avLst/>
          </a:prstGeom>
          <a:noFill/>
        </p:spPr>
        <p:txBody>
          <a:bodyPr wrap="square" rtlCol="0">
            <a:spAutoFit/>
          </a:bodyPr>
          <a:lstStyle/>
          <a:p>
            <a:r>
              <a:rPr lang="de-DE" sz="2400" b="1" dirty="0"/>
              <a:t>AGN in Phoenix Cluster</a:t>
            </a:r>
          </a:p>
          <a:p>
            <a:endParaRPr lang="de-DE" sz="2400" b="1" dirty="0"/>
          </a:p>
          <a:p>
            <a:r>
              <a:rPr lang="de-DE" sz="2400" b="1" dirty="0"/>
              <a:t>Jet-</a:t>
            </a:r>
            <a:r>
              <a:rPr lang="de-DE" sz="2400" b="1" dirty="0" err="1"/>
              <a:t>induced</a:t>
            </a:r>
            <a:r>
              <a:rPr lang="de-DE" sz="2400" b="1" dirty="0"/>
              <a:t> </a:t>
            </a:r>
            <a:r>
              <a:rPr lang="de-DE" sz="2400" b="1" dirty="0" err="1"/>
              <a:t>star</a:t>
            </a:r>
            <a:r>
              <a:rPr lang="de-DE" sz="2400" b="1" dirty="0"/>
              <a:t> </a:t>
            </a:r>
            <a:r>
              <a:rPr lang="de-DE" sz="2400" b="1" dirty="0" err="1"/>
              <a:t>formation</a:t>
            </a:r>
            <a:endParaRPr lang="de-DE" sz="2400" b="1" dirty="0"/>
          </a:p>
        </p:txBody>
      </p:sp>
      <p:sp>
        <p:nvSpPr>
          <p:cNvPr id="4" name="Textfeld 3">
            <a:extLst>
              <a:ext uri="{FF2B5EF4-FFF2-40B4-BE49-F238E27FC236}">
                <a16:creationId xmlns:a16="http://schemas.microsoft.com/office/drawing/2014/main" id="{78CE897E-1C04-4B1B-8B67-2B4D01C10487}"/>
              </a:ext>
            </a:extLst>
          </p:cNvPr>
          <p:cNvSpPr txBox="1"/>
          <p:nvPr/>
        </p:nvSpPr>
        <p:spPr>
          <a:xfrm>
            <a:off x="7475220" y="4091669"/>
            <a:ext cx="2766060" cy="923330"/>
          </a:xfrm>
          <a:prstGeom prst="rect">
            <a:avLst/>
          </a:prstGeom>
          <a:noFill/>
        </p:spPr>
        <p:txBody>
          <a:bodyPr wrap="square" rtlCol="0">
            <a:spAutoFit/>
          </a:bodyPr>
          <a:lstStyle/>
          <a:p>
            <a:r>
              <a:rPr lang="de-DE" dirty="0"/>
              <a:t>Blue: X-</a:t>
            </a:r>
            <a:r>
              <a:rPr lang="de-DE" dirty="0" err="1"/>
              <a:t>rays</a:t>
            </a:r>
            <a:r>
              <a:rPr lang="de-DE" dirty="0"/>
              <a:t> (Chandra)</a:t>
            </a:r>
          </a:p>
          <a:p>
            <a:r>
              <a:rPr lang="de-DE" dirty="0" err="1"/>
              <a:t>Red</a:t>
            </a:r>
            <a:r>
              <a:rPr lang="de-DE" dirty="0"/>
              <a:t>: CO 3-2 (ALMA)</a:t>
            </a:r>
          </a:p>
          <a:p>
            <a:r>
              <a:rPr lang="de-DE" dirty="0"/>
              <a:t>Background: </a:t>
            </a:r>
            <a:r>
              <a:rPr lang="de-DE" dirty="0" err="1"/>
              <a:t>optical</a:t>
            </a:r>
            <a:r>
              <a:rPr lang="de-DE" dirty="0"/>
              <a:t> (HST)</a:t>
            </a:r>
          </a:p>
        </p:txBody>
      </p:sp>
    </p:spTree>
    <p:extLst>
      <p:ext uri="{BB962C8B-B14F-4D97-AF65-F5344CB8AC3E}">
        <p14:creationId xmlns:p14="http://schemas.microsoft.com/office/powerpoint/2010/main" val="3239693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676400" y="510779"/>
            <a:ext cx="8470916" cy="6016866"/>
          </a:xfrm>
          <a:prstGeom prst="rect">
            <a:avLst/>
          </a:prstGeom>
        </p:spPr>
      </p:pic>
      <p:sp>
        <p:nvSpPr>
          <p:cNvPr id="12" name="Ellipse 11"/>
          <p:cNvSpPr/>
          <p:nvPr/>
        </p:nvSpPr>
        <p:spPr>
          <a:xfrm>
            <a:off x="6063029" y="237744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5014976" y="3735768"/>
            <a:ext cx="138176" cy="138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5350256" y="4042423"/>
            <a:ext cx="138176" cy="138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5701792" y="3970348"/>
            <a:ext cx="138176" cy="138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6148832" y="4243890"/>
            <a:ext cx="138176" cy="138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6583680" y="4021924"/>
            <a:ext cx="138176" cy="138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p:cNvSpPr txBox="1"/>
          <p:nvPr/>
        </p:nvSpPr>
        <p:spPr>
          <a:xfrm rot="16200000">
            <a:off x="1528837" y="4692952"/>
            <a:ext cx="488647" cy="523220"/>
          </a:xfrm>
          <a:prstGeom prst="rect">
            <a:avLst/>
          </a:prstGeom>
          <a:noFill/>
        </p:spPr>
        <p:txBody>
          <a:bodyPr wrap="square" rtlCol="0">
            <a:spAutoFit/>
          </a:bodyPr>
          <a:lstStyle/>
          <a:p>
            <a:r>
              <a:rPr lang="de-DE" sz="2800" b="1" dirty="0">
                <a:solidFill>
                  <a:schemeClr val="bg1"/>
                </a:solidFill>
              </a:rPr>
              <a:t>-</a:t>
            </a:r>
          </a:p>
        </p:txBody>
      </p:sp>
      <p:sp>
        <p:nvSpPr>
          <p:cNvPr id="3" name="Textfeld 2"/>
          <p:cNvSpPr txBox="1"/>
          <p:nvPr/>
        </p:nvSpPr>
        <p:spPr>
          <a:xfrm>
            <a:off x="6880928" y="962214"/>
            <a:ext cx="3266388" cy="369332"/>
          </a:xfrm>
          <a:prstGeom prst="rect">
            <a:avLst/>
          </a:prstGeom>
          <a:noFill/>
        </p:spPr>
        <p:txBody>
          <a:bodyPr wrap="square" rtlCol="0">
            <a:spAutoFit/>
          </a:bodyPr>
          <a:lstStyle/>
          <a:p>
            <a:r>
              <a:rPr lang="de-DE" dirty="0" err="1">
                <a:solidFill>
                  <a:schemeClr val="tx1">
                    <a:lumMod val="85000"/>
                    <a:lumOff val="15000"/>
                  </a:schemeClr>
                </a:solidFill>
              </a:rPr>
              <a:t>Learned</a:t>
            </a:r>
            <a:r>
              <a:rPr lang="de-DE" dirty="0">
                <a:solidFill>
                  <a:schemeClr val="tx1">
                    <a:lumMod val="85000"/>
                    <a:lumOff val="15000"/>
                  </a:schemeClr>
                </a:solidFill>
              </a:rPr>
              <a:t> &amp; Mannheim (2000)</a:t>
            </a:r>
          </a:p>
        </p:txBody>
      </p:sp>
      <p:sp>
        <p:nvSpPr>
          <p:cNvPr id="4" name="Textfeld 3"/>
          <p:cNvSpPr txBox="1"/>
          <p:nvPr/>
        </p:nvSpPr>
        <p:spPr>
          <a:xfrm>
            <a:off x="7212138" y="5002833"/>
            <a:ext cx="2771481" cy="584775"/>
          </a:xfrm>
          <a:prstGeom prst="rect">
            <a:avLst/>
          </a:prstGeom>
          <a:noFill/>
        </p:spPr>
        <p:txBody>
          <a:bodyPr wrap="square" rtlCol="0">
            <a:spAutoFit/>
          </a:bodyPr>
          <a:lstStyle/>
          <a:p>
            <a:r>
              <a:rPr lang="de-DE" sz="3200" b="1" dirty="0" err="1">
                <a:solidFill>
                  <a:schemeClr val="accent1"/>
                </a:solidFill>
              </a:rPr>
              <a:t>IceCube</a:t>
            </a:r>
            <a:r>
              <a:rPr lang="de-DE" sz="3200" b="1" dirty="0">
                <a:solidFill>
                  <a:schemeClr val="accent1"/>
                </a:solidFill>
              </a:rPr>
              <a:t> 2013</a:t>
            </a:r>
          </a:p>
        </p:txBody>
      </p:sp>
      <p:sp>
        <p:nvSpPr>
          <p:cNvPr id="6" name="Pfeil nach links 5"/>
          <p:cNvSpPr/>
          <p:nvPr/>
        </p:nvSpPr>
        <p:spPr>
          <a:xfrm rot="1158282" flipV="1">
            <a:off x="6620606" y="4449873"/>
            <a:ext cx="1183064" cy="42460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E7B2D953-8299-4923-996F-32C20B3A312B}"/>
              </a:ext>
            </a:extLst>
          </p:cNvPr>
          <p:cNvSpPr txBox="1"/>
          <p:nvPr/>
        </p:nvSpPr>
        <p:spPr>
          <a:xfrm>
            <a:off x="9858689" y="2405229"/>
            <a:ext cx="2145052" cy="1631216"/>
          </a:xfrm>
          <a:prstGeom prst="rect">
            <a:avLst/>
          </a:prstGeom>
          <a:noFill/>
        </p:spPr>
        <p:txBody>
          <a:bodyPr wrap="square" rtlCol="0">
            <a:spAutoFit/>
          </a:bodyPr>
          <a:lstStyle/>
          <a:p>
            <a:r>
              <a:rPr lang="de-DE" sz="2000" b="1" dirty="0">
                <a:solidFill>
                  <a:srgbClr val="FF0000"/>
                </a:solidFill>
              </a:rPr>
              <a:t>(4) M95 </a:t>
            </a:r>
            <a:r>
              <a:rPr lang="de-DE" sz="2000" b="1" dirty="0" err="1">
                <a:solidFill>
                  <a:srgbClr val="FF0000"/>
                </a:solidFill>
              </a:rPr>
              <a:t>prediction</a:t>
            </a:r>
            <a:r>
              <a:rPr lang="de-DE" sz="2000" b="1" dirty="0">
                <a:solidFill>
                  <a:srgbClr val="FF0000"/>
                </a:solidFill>
              </a:rPr>
              <a:t> </a:t>
            </a:r>
            <a:r>
              <a:rPr lang="de-DE" sz="2000" b="1" dirty="0" err="1">
                <a:solidFill>
                  <a:srgbClr val="FF0000"/>
                </a:solidFill>
              </a:rPr>
              <a:t>for</a:t>
            </a:r>
            <a:r>
              <a:rPr lang="de-DE" sz="2000" b="1" dirty="0">
                <a:solidFill>
                  <a:srgbClr val="FF0000"/>
                </a:solidFill>
              </a:rPr>
              <a:t>  </a:t>
            </a:r>
            <a:r>
              <a:rPr lang="de-DE" sz="2000" b="1" dirty="0" err="1">
                <a:solidFill>
                  <a:srgbClr val="FF0000"/>
                </a:solidFill>
              </a:rPr>
              <a:t>photo-production</a:t>
            </a:r>
            <a:r>
              <a:rPr lang="de-DE" sz="2000" b="1" dirty="0">
                <a:solidFill>
                  <a:srgbClr val="FF0000"/>
                </a:solidFill>
              </a:rPr>
              <a:t> in </a:t>
            </a:r>
            <a:r>
              <a:rPr lang="de-DE" sz="2000" b="1" dirty="0" err="1">
                <a:solidFill>
                  <a:srgbClr val="FF0000"/>
                </a:solidFill>
              </a:rPr>
              <a:t>synchrotron</a:t>
            </a:r>
            <a:r>
              <a:rPr lang="de-DE" sz="2000" b="1" dirty="0">
                <a:solidFill>
                  <a:srgbClr val="FF0000"/>
                </a:solidFill>
              </a:rPr>
              <a:t> </a:t>
            </a:r>
            <a:r>
              <a:rPr lang="de-DE" sz="2000" b="1" dirty="0" err="1">
                <a:solidFill>
                  <a:srgbClr val="FF0000"/>
                </a:solidFill>
              </a:rPr>
              <a:t>target</a:t>
            </a:r>
            <a:endParaRPr lang="de-DE" sz="2000" b="1" dirty="0">
              <a:solidFill>
                <a:srgbClr val="FF0000"/>
              </a:solidFill>
            </a:endParaRPr>
          </a:p>
        </p:txBody>
      </p:sp>
      <p:cxnSp>
        <p:nvCxnSpPr>
          <p:cNvPr id="19" name="Gerade Verbindung mit Pfeil 18">
            <a:extLst>
              <a:ext uri="{FF2B5EF4-FFF2-40B4-BE49-F238E27FC236}">
                <a16:creationId xmlns:a16="http://schemas.microsoft.com/office/drawing/2014/main" id="{25FEF812-7459-4769-98A1-F426376901C4}"/>
              </a:ext>
            </a:extLst>
          </p:cNvPr>
          <p:cNvCxnSpPr>
            <a:cxnSpLocks/>
          </p:cNvCxnSpPr>
          <p:nvPr/>
        </p:nvCxnSpPr>
        <p:spPr>
          <a:xfrm flipH="1">
            <a:off x="7398328" y="3388659"/>
            <a:ext cx="2265625" cy="485285"/>
          </a:xfrm>
          <a:prstGeom prst="straightConnector1">
            <a:avLst/>
          </a:prstGeom>
          <a:ln w="603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5CF53B7C-0BE2-481F-BD6E-DDDB475ECB08}"/>
              </a:ext>
            </a:extLst>
          </p:cNvPr>
          <p:cNvCxnSpPr>
            <a:cxnSpLocks/>
          </p:cNvCxnSpPr>
          <p:nvPr/>
        </p:nvCxnSpPr>
        <p:spPr>
          <a:xfrm flipV="1">
            <a:off x="2246331" y="2864060"/>
            <a:ext cx="1012258" cy="2927013"/>
          </a:xfrm>
          <a:prstGeom prst="straightConnector1">
            <a:avLst/>
          </a:prstGeom>
          <a:ln w="603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8" name="Textfeld 27">
            <a:extLst>
              <a:ext uri="{FF2B5EF4-FFF2-40B4-BE49-F238E27FC236}">
                <a16:creationId xmlns:a16="http://schemas.microsoft.com/office/drawing/2014/main" id="{17E285E8-E5E3-435F-88BF-77B06292E298}"/>
              </a:ext>
            </a:extLst>
          </p:cNvPr>
          <p:cNvSpPr txBox="1"/>
          <p:nvPr/>
        </p:nvSpPr>
        <p:spPr>
          <a:xfrm>
            <a:off x="518518" y="5898653"/>
            <a:ext cx="5371132" cy="707886"/>
          </a:xfrm>
          <a:prstGeom prst="rect">
            <a:avLst/>
          </a:prstGeom>
          <a:noFill/>
        </p:spPr>
        <p:txBody>
          <a:bodyPr wrap="square" rtlCol="0">
            <a:spAutoFit/>
          </a:bodyPr>
          <a:lstStyle/>
          <a:p>
            <a:r>
              <a:rPr lang="de-DE" sz="2000" b="1" dirty="0">
                <a:solidFill>
                  <a:srgbClr val="FF0000"/>
                </a:solidFill>
              </a:rPr>
              <a:t>(6) M95 </a:t>
            </a:r>
            <a:r>
              <a:rPr lang="de-DE" sz="2000" b="1" dirty="0" err="1">
                <a:solidFill>
                  <a:srgbClr val="FF0000"/>
                </a:solidFill>
              </a:rPr>
              <a:t>prediction</a:t>
            </a:r>
            <a:r>
              <a:rPr lang="de-DE" sz="2000" b="1" dirty="0">
                <a:solidFill>
                  <a:srgbClr val="FF0000"/>
                </a:solidFill>
              </a:rPr>
              <a:t> </a:t>
            </a:r>
            <a:r>
              <a:rPr lang="de-DE" sz="2000" b="1" dirty="0" err="1">
                <a:solidFill>
                  <a:srgbClr val="FF0000"/>
                </a:solidFill>
              </a:rPr>
              <a:t>for</a:t>
            </a:r>
            <a:r>
              <a:rPr lang="de-DE" sz="2000" b="1" dirty="0">
                <a:solidFill>
                  <a:srgbClr val="FF0000"/>
                </a:solidFill>
              </a:rPr>
              <a:t> proton-proton </a:t>
            </a:r>
            <a:r>
              <a:rPr lang="de-DE" sz="2000" b="1" dirty="0" err="1">
                <a:solidFill>
                  <a:srgbClr val="FF0000"/>
                </a:solidFill>
              </a:rPr>
              <a:t>interactions</a:t>
            </a:r>
            <a:r>
              <a:rPr lang="de-DE" sz="2000" b="1" dirty="0">
                <a:solidFill>
                  <a:srgbClr val="FF0000"/>
                </a:solidFill>
              </a:rPr>
              <a:t> in ambient matter</a:t>
            </a:r>
          </a:p>
        </p:txBody>
      </p:sp>
    </p:spTree>
    <p:extLst>
      <p:ext uri="{BB962C8B-B14F-4D97-AF65-F5344CB8AC3E}">
        <p14:creationId xmlns:p14="http://schemas.microsoft.com/office/powerpoint/2010/main" val="34695961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94BDC1D-87A9-43A0-98E6-49568251CD42}"/>
              </a:ext>
            </a:extLst>
          </p:cNvPr>
          <p:cNvPicPr>
            <a:picLocks noChangeAspect="1"/>
          </p:cNvPicPr>
          <p:nvPr/>
        </p:nvPicPr>
        <p:blipFill>
          <a:blip r:embed="rId2"/>
          <a:stretch>
            <a:fillRect/>
          </a:stretch>
        </p:blipFill>
        <p:spPr>
          <a:xfrm>
            <a:off x="1243189" y="471055"/>
            <a:ext cx="7436685" cy="5987485"/>
          </a:xfrm>
          <a:prstGeom prst="rect">
            <a:avLst/>
          </a:prstGeom>
        </p:spPr>
      </p:pic>
      <p:sp>
        <p:nvSpPr>
          <p:cNvPr id="3" name="Textfeld 2">
            <a:extLst>
              <a:ext uri="{FF2B5EF4-FFF2-40B4-BE49-F238E27FC236}">
                <a16:creationId xmlns:a16="http://schemas.microsoft.com/office/drawing/2014/main" id="{C02688B5-2897-4CEB-9BE1-B538F956A858}"/>
              </a:ext>
            </a:extLst>
          </p:cNvPr>
          <p:cNvSpPr txBox="1"/>
          <p:nvPr/>
        </p:nvSpPr>
        <p:spPr>
          <a:xfrm>
            <a:off x="8780318" y="706582"/>
            <a:ext cx="2488398" cy="954107"/>
          </a:xfrm>
          <a:prstGeom prst="rect">
            <a:avLst/>
          </a:prstGeom>
          <a:noFill/>
        </p:spPr>
        <p:txBody>
          <a:bodyPr wrap="square" rtlCol="0">
            <a:spAutoFit/>
          </a:bodyPr>
          <a:lstStyle/>
          <a:p>
            <a:r>
              <a:rPr lang="de-DE" sz="2800" dirty="0" err="1"/>
              <a:t>pMSSM</a:t>
            </a:r>
            <a:r>
              <a:rPr lang="de-DE" sz="2800" dirty="0"/>
              <a:t> </a:t>
            </a:r>
          </a:p>
          <a:p>
            <a:r>
              <a:rPr lang="de-DE" sz="2800" dirty="0" err="1"/>
              <a:t>parameter</a:t>
            </a:r>
            <a:r>
              <a:rPr lang="de-DE" sz="2800" dirty="0"/>
              <a:t> </a:t>
            </a:r>
            <a:r>
              <a:rPr lang="de-DE" sz="2800" dirty="0" err="1"/>
              <a:t>scan</a:t>
            </a:r>
            <a:endParaRPr lang="de-DE" sz="2800" dirty="0"/>
          </a:p>
        </p:txBody>
      </p:sp>
      <p:pic>
        <p:nvPicPr>
          <p:cNvPr id="4" name="Grafik 3">
            <a:extLst>
              <a:ext uri="{FF2B5EF4-FFF2-40B4-BE49-F238E27FC236}">
                <a16:creationId xmlns:a16="http://schemas.microsoft.com/office/drawing/2014/main" id="{AB09C3F2-DECB-4029-A43B-A9D07EAC17AC}"/>
              </a:ext>
            </a:extLst>
          </p:cNvPr>
          <p:cNvPicPr>
            <a:picLocks noChangeAspect="1"/>
          </p:cNvPicPr>
          <p:nvPr/>
        </p:nvPicPr>
        <p:blipFill>
          <a:blip r:embed="rId3"/>
          <a:stretch>
            <a:fillRect/>
          </a:stretch>
        </p:blipFill>
        <p:spPr>
          <a:xfrm>
            <a:off x="8780318" y="2315601"/>
            <a:ext cx="377985" cy="2298391"/>
          </a:xfrm>
          <a:prstGeom prst="rect">
            <a:avLst/>
          </a:prstGeom>
        </p:spPr>
      </p:pic>
    </p:spTree>
    <p:extLst>
      <p:ext uri="{BB962C8B-B14F-4D97-AF65-F5344CB8AC3E}">
        <p14:creationId xmlns:p14="http://schemas.microsoft.com/office/powerpoint/2010/main" val="27606390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4363042-3D34-4F39-ABBE-2356B0C37F5B}"/>
              </a:ext>
            </a:extLst>
          </p:cNvPr>
          <p:cNvPicPr>
            <a:picLocks noChangeAspect="1"/>
          </p:cNvPicPr>
          <p:nvPr/>
        </p:nvPicPr>
        <p:blipFill>
          <a:blip r:embed="rId2"/>
          <a:stretch>
            <a:fillRect/>
          </a:stretch>
        </p:blipFill>
        <p:spPr>
          <a:xfrm>
            <a:off x="696192" y="431754"/>
            <a:ext cx="4670804" cy="6041783"/>
          </a:xfrm>
          <a:prstGeom prst="rect">
            <a:avLst/>
          </a:prstGeom>
        </p:spPr>
      </p:pic>
      <p:pic>
        <p:nvPicPr>
          <p:cNvPr id="3" name="Grafik 2">
            <a:extLst>
              <a:ext uri="{FF2B5EF4-FFF2-40B4-BE49-F238E27FC236}">
                <a16:creationId xmlns:a16="http://schemas.microsoft.com/office/drawing/2014/main" id="{286AA30B-3D98-4CDB-A3E7-49013F920F2A}"/>
              </a:ext>
            </a:extLst>
          </p:cNvPr>
          <p:cNvPicPr>
            <a:picLocks noChangeAspect="1"/>
          </p:cNvPicPr>
          <p:nvPr/>
        </p:nvPicPr>
        <p:blipFill>
          <a:blip r:embed="rId3"/>
          <a:stretch>
            <a:fillRect/>
          </a:stretch>
        </p:blipFill>
        <p:spPr>
          <a:xfrm>
            <a:off x="5974773" y="555006"/>
            <a:ext cx="5268191" cy="4401662"/>
          </a:xfrm>
          <a:prstGeom prst="rect">
            <a:avLst/>
          </a:prstGeom>
        </p:spPr>
      </p:pic>
      <p:sp>
        <p:nvSpPr>
          <p:cNvPr id="4" name="Textfeld 3">
            <a:extLst>
              <a:ext uri="{FF2B5EF4-FFF2-40B4-BE49-F238E27FC236}">
                <a16:creationId xmlns:a16="http://schemas.microsoft.com/office/drawing/2014/main" id="{6E36EF6C-47D3-43F3-B574-EFBC85A5762C}"/>
              </a:ext>
            </a:extLst>
          </p:cNvPr>
          <p:cNvSpPr txBox="1"/>
          <p:nvPr/>
        </p:nvSpPr>
        <p:spPr>
          <a:xfrm>
            <a:off x="6161809" y="5133109"/>
            <a:ext cx="5153891" cy="1200329"/>
          </a:xfrm>
          <a:prstGeom prst="rect">
            <a:avLst/>
          </a:prstGeom>
          <a:noFill/>
        </p:spPr>
        <p:txBody>
          <a:bodyPr wrap="square" rtlCol="0">
            <a:spAutoFit/>
          </a:bodyPr>
          <a:lstStyle/>
          <a:p>
            <a:r>
              <a:rPr lang="de-DE" sz="2400" b="1" dirty="0">
                <a:solidFill>
                  <a:schemeClr val="accent1"/>
                </a:solidFill>
              </a:rPr>
              <a:t>32 </a:t>
            </a:r>
            <a:r>
              <a:rPr lang="de-DE" sz="2400" b="1" dirty="0" err="1">
                <a:solidFill>
                  <a:schemeClr val="accent1"/>
                </a:solidFill>
              </a:rPr>
              <a:t>of</a:t>
            </a:r>
            <a:r>
              <a:rPr lang="de-DE" sz="2400" b="1" dirty="0">
                <a:solidFill>
                  <a:schemeClr val="accent1"/>
                </a:solidFill>
              </a:rPr>
              <a:t> </a:t>
            </a:r>
            <a:r>
              <a:rPr lang="de-DE" sz="2400" b="1" dirty="0" err="1">
                <a:solidFill>
                  <a:schemeClr val="accent1"/>
                </a:solidFill>
              </a:rPr>
              <a:t>the</a:t>
            </a:r>
            <a:r>
              <a:rPr lang="de-DE" sz="2400" b="1" dirty="0">
                <a:solidFill>
                  <a:schemeClr val="accent1"/>
                </a:solidFill>
              </a:rPr>
              <a:t> 40.000 </a:t>
            </a:r>
            <a:r>
              <a:rPr lang="de-DE" sz="2400" b="1" dirty="0" err="1">
                <a:solidFill>
                  <a:schemeClr val="accent1"/>
                </a:solidFill>
              </a:rPr>
              <a:t>neutrino</a:t>
            </a:r>
            <a:r>
              <a:rPr lang="de-DE" sz="2400" b="1" dirty="0">
                <a:solidFill>
                  <a:schemeClr val="accent1"/>
                </a:solidFill>
              </a:rPr>
              <a:t> </a:t>
            </a:r>
            <a:r>
              <a:rPr lang="de-DE" sz="2400" b="1" dirty="0" err="1">
                <a:solidFill>
                  <a:schemeClr val="accent1"/>
                </a:solidFill>
              </a:rPr>
              <a:t>theory</a:t>
            </a:r>
            <a:r>
              <a:rPr lang="de-DE" sz="2400" b="1" dirty="0">
                <a:solidFill>
                  <a:schemeClr val="accent1"/>
                </a:solidFill>
              </a:rPr>
              <a:t> </a:t>
            </a:r>
            <a:r>
              <a:rPr lang="de-DE" sz="2400" b="1" dirty="0" err="1">
                <a:solidFill>
                  <a:schemeClr val="accent1"/>
                </a:solidFill>
              </a:rPr>
              <a:t>papers</a:t>
            </a:r>
            <a:r>
              <a:rPr lang="de-DE" sz="2400" b="1" dirty="0">
                <a:solidFill>
                  <a:schemeClr val="accent1"/>
                </a:solidFill>
              </a:rPr>
              <a:t> </a:t>
            </a:r>
            <a:r>
              <a:rPr lang="de-DE" sz="2400" b="1" dirty="0" err="1">
                <a:solidFill>
                  <a:schemeClr val="accent1"/>
                </a:solidFill>
              </a:rPr>
              <a:t>are</a:t>
            </a:r>
            <a:r>
              <a:rPr lang="de-DE" sz="2400" b="1" dirty="0">
                <a:solidFill>
                  <a:schemeClr val="accent1"/>
                </a:solidFill>
              </a:rPr>
              <a:t> </a:t>
            </a:r>
            <a:r>
              <a:rPr lang="de-DE" sz="2400" b="1" dirty="0" err="1">
                <a:solidFill>
                  <a:schemeClr val="accent1"/>
                </a:solidFill>
              </a:rPr>
              <a:t>mine</a:t>
            </a:r>
            <a:r>
              <a:rPr lang="de-DE" sz="2400" b="1" dirty="0">
                <a:solidFill>
                  <a:schemeClr val="accent1"/>
                </a:solidFill>
              </a:rPr>
              <a:t>! </a:t>
            </a:r>
            <a:r>
              <a:rPr lang="de-DE" sz="2400" b="1" dirty="0" err="1">
                <a:solidFill>
                  <a:schemeClr val="accent1"/>
                </a:solidFill>
              </a:rPr>
              <a:t>Worth</a:t>
            </a:r>
            <a:r>
              <a:rPr lang="de-DE" sz="2400" b="1" dirty="0">
                <a:solidFill>
                  <a:schemeClr val="accent1"/>
                </a:solidFill>
              </a:rPr>
              <a:t> </a:t>
            </a:r>
            <a:r>
              <a:rPr lang="de-DE" sz="2400" b="1" dirty="0" err="1">
                <a:solidFill>
                  <a:schemeClr val="accent1"/>
                </a:solidFill>
              </a:rPr>
              <a:t>the</a:t>
            </a:r>
            <a:r>
              <a:rPr lang="de-DE" sz="2400" b="1" dirty="0">
                <a:solidFill>
                  <a:schemeClr val="accent1"/>
                </a:solidFill>
              </a:rPr>
              <a:t> </a:t>
            </a:r>
            <a:r>
              <a:rPr lang="de-DE" sz="2400" b="1" dirty="0" err="1">
                <a:solidFill>
                  <a:schemeClr val="accent1"/>
                </a:solidFill>
              </a:rPr>
              <a:t>paper</a:t>
            </a:r>
            <a:r>
              <a:rPr lang="de-DE" sz="2400" b="1" dirty="0">
                <a:solidFill>
                  <a:schemeClr val="accent1"/>
                </a:solidFill>
              </a:rPr>
              <a:t>?</a:t>
            </a:r>
          </a:p>
          <a:p>
            <a:r>
              <a:rPr lang="de-DE" sz="2400" b="1" dirty="0" err="1">
                <a:solidFill>
                  <a:schemeClr val="accent1"/>
                </a:solidFill>
              </a:rPr>
              <a:t>Three</a:t>
            </a:r>
            <a:r>
              <a:rPr lang="de-DE" sz="2400" b="1" dirty="0">
                <a:solidFill>
                  <a:schemeClr val="accent1"/>
                </a:solidFill>
              </a:rPr>
              <a:t> </a:t>
            </a:r>
            <a:r>
              <a:rPr lang="de-DE" sz="2400" b="1" dirty="0" err="1">
                <a:solidFill>
                  <a:schemeClr val="accent1"/>
                </a:solidFill>
              </a:rPr>
              <a:t>most</a:t>
            </a:r>
            <a:r>
              <a:rPr lang="de-DE" sz="2400" b="1" dirty="0">
                <a:solidFill>
                  <a:schemeClr val="accent1"/>
                </a:solidFill>
              </a:rPr>
              <a:t> </a:t>
            </a:r>
            <a:r>
              <a:rPr lang="de-DE" sz="2400" b="1" dirty="0" err="1">
                <a:solidFill>
                  <a:schemeClr val="accent1"/>
                </a:solidFill>
              </a:rPr>
              <a:t>cited</a:t>
            </a:r>
            <a:r>
              <a:rPr lang="de-DE" sz="2400" b="1" dirty="0">
                <a:solidFill>
                  <a:schemeClr val="accent1"/>
                </a:solidFill>
              </a:rPr>
              <a:t>: 422, 342, 262</a:t>
            </a:r>
          </a:p>
        </p:txBody>
      </p:sp>
    </p:spTree>
    <p:extLst>
      <p:ext uri="{BB962C8B-B14F-4D97-AF65-F5344CB8AC3E}">
        <p14:creationId xmlns:p14="http://schemas.microsoft.com/office/powerpoint/2010/main" val="610767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Grafik 125">
            <a:extLst>
              <a:ext uri="{FF2B5EF4-FFF2-40B4-BE49-F238E27FC236}">
                <a16:creationId xmlns:a16="http://schemas.microsoft.com/office/drawing/2014/main" id="{DAA2483F-DA1C-4BA8-85A3-AE9965EC776F}"/>
              </a:ext>
            </a:extLst>
          </p:cNvPr>
          <p:cNvPicPr>
            <a:picLocks noChangeAspect="1"/>
          </p:cNvPicPr>
          <p:nvPr/>
        </p:nvPicPr>
        <p:blipFill>
          <a:blip r:embed="rId2"/>
          <a:stretch>
            <a:fillRect/>
          </a:stretch>
        </p:blipFill>
        <p:spPr>
          <a:xfrm>
            <a:off x="6535359" y="537834"/>
            <a:ext cx="4645050" cy="6123934"/>
          </a:xfrm>
          <a:prstGeom prst="rect">
            <a:avLst/>
          </a:prstGeom>
        </p:spPr>
      </p:pic>
      <p:sp>
        <p:nvSpPr>
          <p:cNvPr id="2" name="Titel 1">
            <a:extLst>
              <a:ext uri="{FF2B5EF4-FFF2-40B4-BE49-F238E27FC236}">
                <a16:creationId xmlns:a16="http://schemas.microsoft.com/office/drawing/2014/main" id="{0E3525F3-89DA-4CF2-9AB8-C00E7F800DAF}"/>
              </a:ext>
            </a:extLst>
          </p:cNvPr>
          <p:cNvSpPr>
            <a:spLocks noGrp="1"/>
          </p:cNvSpPr>
          <p:nvPr>
            <p:ph type="title"/>
          </p:nvPr>
        </p:nvSpPr>
        <p:spPr>
          <a:xfrm>
            <a:off x="1053353" y="519903"/>
            <a:ext cx="6073588" cy="1102709"/>
          </a:xfrm>
        </p:spPr>
        <p:txBody>
          <a:bodyPr>
            <a:noAutofit/>
          </a:bodyPr>
          <a:lstStyle/>
          <a:p>
            <a:r>
              <a:rPr lang="de-DE" b="1" dirty="0"/>
              <a:t>The </a:t>
            </a:r>
            <a:r>
              <a:rPr lang="de-DE" b="1" dirty="0" err="1"/>
              <a:t>machine</a:t>
            </a:r>
            <a:r>
              <a:rPr lang="de-DE" b="1" dirty="0"/>
              <a:t> </a:t>
            </a:r>
            <a:br>
              <a:rPr lang="de-DE" b="1" dirty="0"/>
            </a:br>
            <a:r>
              <a:rPr lang="de-DE" sz="1800" b="1" dirty="0"/>
              <a:t>(Lovelace, Nature, 1976)</a:t>
            </a:r>
          </a:p>
        </p:txBody>
      </p:sp>
      <p:sp>
        <p:nvSpPr>
          <p:cNvPr id="3" name="Inhaltsplatzhalter 2">
            <a:extLst>
              <a:ext uri="{FF2B5EF4-FFF2-40B4-BE49-F238E27FC236}">
                <a16:creationId xmlns:a16="http://schemas.microsoft.com/office/drawing/2014/main" id="{CA78917F-31DF-4683-A8B9-6A1AE3ED88BE}"/>
              </a:ext>
            </a:extLst>
          </p:cNvPr>
          <p:cNvSpPr>
            <a:spLocks noGrp="1"/>
          </p:cNvSpPr>
          <p:nvPr>
            <p:ph idx="1"/>
          </p:nvPr>
        </p:nvSpPr>
        <p:spPr>
          <a:xfrm>
            <a:off x="957916" y="2277035"/>
            <a:ext cx="5493722" cy="3552836"/>
          </a:xfrm>
        </p:spPr>
        <p:txBody>
          <a:bodyPr>
            <a:normAutofit/>
          </a:bodyPr>
          <a:lstStyle/>
          <a:p>
            <a:r>
              <a:rPr lang="de-DE" sz="2800" b="1" dirty="0"/>
              <a:t>Unipolar </a:t>
            </a:r>
            <a:r>
              <a:rPr lang="de-DE" sz="2800" b="1" dirty="0" err="1"/>
              <a:t>inductor</a:t>
            </a:r>
            <a:r>
              <a:rPr lang="de-DE" sz="2800" b="1" dirty="0"/>
              <a:t>: 10</a:t>
            </a:r>
            <a:r>
              <a:rPr lang="de-DE" sz="2800" b="1" baseline="30000" dirty="0"/>
              <a:t>20</a:t>
            </a:r>
            <a:r>
              <a:rPr lang="de-DE" sz="2800" b="1" dirty="0"/>
              <a:t> eV potential </a:t>
            </a:r>
            <a:r>
              <a:rPr lang="de-DE" sz="2800" b="1" dirty="0" err="1"/>
              <a:t>drop</a:t>
            </a:r>
            <a:endParaRPr lang="de-DE" sz="2800" b="1" dirty="0"/>
          </a:p>
          <a:p>
            <a:r>
              <a:rPr lang="de-DE" sz="2800" b="1" dirty="0"/>
              <a:t>Ultra-</a:t>
            </a:r>
            <a:r>
              <a:rPr lang="de-DE" sz="2800" b="1" dirty="0" err="1"/>
              <a:t>relativistic</a:t>
            </a:r>
            <a:r>
              <a:rPr lang="de-DE" sz="2800" b="1" dirty="0"/>
              <a:t> </a:t>
            </a:r>
            <a:r>
              <a:rPr lang="de-DE" sz="2800" b="1" dirty="0" err="1"/>
              <a:t>proton</a:t>
            </a:r>
            <a:r>
              <a:rPr lang="de-DE" sz="2800" b="1" dirty="0"/>
              <a:t> beam: </a:t>
            </a:r>
            <a:r>
              <a:rPr lang="de-DE" sz="2800" b="1" dirty="0" err="1"/>
              <a:t>photo-production</a:t>
            </a:r>
            <a:r>
              <a:rPr lang="de-DE" sz="2800" b="1" dirty="0"/>
              <a:t> </a:t>
            </a:r>
            <a:r>
              <a:rPr lang="de-DE" sz="2800" b="1" dirty="0" err="1"/>
              <a:t>of</a:t>
            </a:r>
            <a:r>
              <a:rPr lang="de-DE" sz="2800" b="1" dirty="0"/>
              <a:t> </a:t>
            </a:r>
            <a:r>
              <a:rPr lang="de-DE" sz="2800" b="1" dirty="0" err="1"/>
              <a:t>secondaries</a:t>
            </a:r>
            <a:endParaRPr lang="de-DE" sz="2800" b="1" dirty="0"/>
          </a:p>
          <a:p>
            <a:r>
              <a:rPr lang="de-DE" sz="2800" b="1" dirty="0" err="1"/>
              <a:t>Relativistic</a:t>
            </a:r>
            <a:r>
              <a:rPr lang="de-DE" sz="2800" b="1" dirty="0"/>
              <a:t> </a:t>
            </a:r>
            <a:r>
              <a:rPr lang="de-DE" sz="2800" b="1" dirty="0" err="1"/>
              <a:t>electron</a:t>
            </a:r>
            <a:r>
              <a:rPr lang="de-DE" sz="2800" b="1" dirty="0"/>
              <a:t> </a:t>
            </a:r>
            <a:r>
              <a:rPr lang="de-DE" sz="2800" b="1" dirty="0" err="1"/>
              <a:t>return</a:t>
            </a:r>
            <a:r>
              <a:rPr lang="de-DE" sz="2800" b="1" dirty="0"/>
              <a:t> </a:t>
            </a:r>
            <a:r>
              <a:rPr lang="de-DE" sz="2800" b="1" dirty="0" err="1"/>
              <a:t>current</a:t>
            </a:r>
            <a:endParaRPr lang="de-DE" sz="2800" b="1" dirty="0"/>
          </a:p>
          <a:p>
            <a:pPr marL="45720" indent="0">
              <a:buNone/>
            </a:pPr>
            <a:endParaRPr lang="de-DE" dirty="0"/>
          </a:p>
        </p:txBody>
      </p:sp>
      <mc:AlternateContent xmlns:mc="http://schemas.openxmlformats.org/markup-compatibility/2006" xmlns:p14="http://schemas.microsoft.com/office/powerpoint/2010/main">
        <mc:Choice Requires="p14">
          <p:contentPart p14:bwMode="auto" r:id="rId3">
            <p14:nvContentPartPr>
              <p14:cNvPr id="9" name="Freihand 8">
                <a:extLst>
                  <a:ext uri="{FF2B5EF4-FFF2-40B4-BE49-F238E27FC236}">
                    <a16:creationId xmlns:a16="http://schemas.microsoft.com/office/drawing/2014/main" id="{25867AD7-1D00-42DD-BDB8-66A586741143}"/>
                  </a:ext>
                </a:extLst>
              </p14:cNvPr>
              <p14:cNvContentPartPr/>
              <p14:nvPr/>
            </p14:nvContentPartPr>
            <p14:xfrm>
              <a:off x="9469977" y="5179444"/>
              <a:ext cx="6912" cy="24480"/>
            </p14:xfrm>
          </p:contentPart>
        </mc:Choice>
        <mc:Fallback xmlns="">
          <p:pic>
            <p:nvPicPr>
              <p:cNvPr id="9" name="Freihand 8">
                <a:extLst>
                  <a:ext uri="{FF2B5EF4-FFF2-40B4-BE49-F238E27FC236}">
                    <a16:creationId xmlns:a16="http://schemas.microsoft.com/office/drawing/2014/main" id="{25867AD7-1D00-42DD-BDB8-66A586741143}"/>
                  </a:ext>
                </a:extLst>
              </p:cNvPr>
              <p:cNvPicPr/>
              <p:nvPr/>
            </p:nvPicPr>
            <p:blipFill>
              <a:blip r:embed="rId4"/>
              <a:stretch>
                <a:fillRect/>
              </a:stretch>
            </p:blipFill>
            <p:spPr>
              <a:xfrm>
                <a:off x="9464217" y="5173684"/>
                <a:ext cx="18144" cy="3571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 name="Freihand 21">
                <a:extLst>
                  <a:ext uri="{FF2B5EF4-FFF2-40B4-BE49-F238E27FC236}">
                    <a16:creationId xmlns:a16="http://schemas.microsoft.com/office/drawing/2014/main" id="{9FF4B68A-5050-42E3-9304-833BDD8FB1F7}"/>
                  </a:ext>
                </a:extLst>
              </p14:cNvPr>
              <p14:cNvContentPartPr/>
              <p14:nvPr/>
            </p14:nvContentPartPr>
            <p14:xfrm>
              <a:off x="11180409" y="3590836"/>
              <a:ext cx="288" cy="288"/>
            </p14:xfrm>
          </p:contentPart>
        </mc:Choice>
        <mc:Fallback xmlns="">
          <p:pic>
            <p:nvPicPr>
              <p:cNvPr id="22" name="Freihand 21">
                <a:extLst>
                  <a:ext uri="{FF2B5EF4-FFF2-40B4-BE49-F238E27FC236}">
                    <a16:creationId xmlns:a16="http://schemas.microsoft.com/office/drawing/2014/main" id="{9FF4B68A-5050-42E3-9304-833BDD8FB1F7}"/>
                  </a:ext>
                </a:extLst>
              </p:cNvPr>
              <p:cNvPicPr/>
              <p:nvPr/>
            </p:nvPicPr>
            <p:blipFill>
              <a:blip r:embed="rId6"/>
              <a:stretch>
                <a:fillRect/>
              </a:stretch>
            </p:blipFill>
            <p:spPr>
              <a:xfrm>
                <a:off x="11174649" y="3585076"/>
                <a:ext cx="11520" cy="11520"/>
              </a:xfrm>
              <a:prstGeom prst="rect">
                <a:avLst/>
              </a:prstGeom>
            </p:spPr>
          </p:pic>
        </mc:Fallback>
      </mc:AlternateContent>
    </p:spTree>
    <p:extLst>
      <p:ext uri="{BB962C8B-B14F-4D97-AF65-F5344CB8AC3E}">
        <p14:creationId xmlns:p14="http://schemas.microsoft.com/office/powerpoint/2010/main" val="25527791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duotone>
              <a:prstClr val="black"/>
              <a:schemeClr val="tx2">
                <a:tint val="45000"/>
                <a:satMod val="400000"/>
              </a:schemeClr>
            </a:duotone>
          </a:blip>
          <a:stretch>
            <a:fillRect/>
          </a:stretch>
        </p:blipFill>
        <p:spPr>
          <a:xfrm>
            <a:off x="987694" y="1711724"/>
            <a:ext cx="10913573" cy="975205"/>
          </a:xfrm>
          <a:prstGeom prst="rect">
            <a:avLst/>
          </a:prstGeom>
        </p:spPr>
      </p:pic>
      <p:sp>
        <p:nvSpPr>
          <p:cNvPr id="3" name="Textfeld 2"/>
          <p:cNvSpPr txBox="1"/>
          <p:nvPr/>
        </p:nvSpPr>
        <p:spPr>
          <a:xfrm>
            <a:off x="928467" y="618979"/>
            <a:ext cx="10902461" cy="584775"/>
          </a:xfrm>
          <a:prstGeom prst="rect">
            <a:avLst/>
          </a:prstGeom>
          <a:noFill/>
        </p:spPr>
        <p:txBody>
          <a:bodyPr wrap="square" rtlCol="0">
            <a:spAutoFit/>
          </a:bodyPr>
          <a:lstStyle/>
          <a:p>
            <a:r>
              <a:rPr lang="de-DE" sz="3200" b="1" dirty="0">
                <a:solidFill>
                  <a:schemeClr val="accent1"/>
                </a:solidFill>
              </a:rPr>
              <a:t>Kerr </a:t>
            </a:r>
            <a:r>
              <a:rPr lang="de-DE" sz="3200" b="1" dirty="0" err="1">
                <a:solidFill>
                  <a:schemeClr val="accent1"/>
                </a:solidFill>
              </a:rPr>
              <a:t>metric</a:t>
            </a:r>
            <a:r>
              <a:rPr lang="de-DE" sz="3200" b="1" dirty="0">
                <a:solidFill>
                  <a:schemeClr val="accent1"/>
                </a:solidFill>
              </a:rPr>
              <a:t> (1963) in Boyer-</a:t>
            </a:r>
            <a:r>
              <a:rPr lang="de-DE" sz="3200" b="1" dirty="0" err="1">
                <a:solidFill>
                  <a:schemeClr val="accent1"/>
                </a:solidFill>
              </a:rPr>
              <a:t>Lindquist</a:t>
            </a:r>
            <a:r>
              <a:rPr lang="de-DE" sz="3200" b="1" dirty="0">
                <a:solidFill>
                  <a:schemeClr val="accent1"/>
                </a:solidFill>
              </a:rPr>
              <a:t> </a:t>
            </a:r>
            <a:r>
              <a:rPr lang="de-DE" sz="3200" b="1" dirty="0" err="1">
                <a:solidFill>
                  <a:schemeClr val="accent1"/>
                </a:solidFill>
              </a:rPr>
              <a:t>coordinates</a:t>
            </a:r>
            <a:endParaRPr lang="de-DE" sz="3200" b="1" dirty="0">
              <a:solidFill>
                <a:schemeClr val="accent1"/>
              </a:solidFill>
            </a:endParaRPr>
          </a:p>
        </p:txBody>
      </p:sp>
      <p:sp>
        <p:nvSpPr>
          <p:cNvPr id="4" name="Textfeld 3"/>
          <p:cNvSpPr txBox="1"/>
          <p:nvPr/>
        </p:nvSpPr>
        <p:spPr>
          <a:xfrm>
            <a:off x="886265" y="2912012"/>
            <a:ext cx="7976381" cy="461665"/>
          </a:xfrm>
          <a:prstGeom prst="rect">
            <a:avLst/>
          </a:prstGeom>
          <a:noFill/>
        </p:spPr>
        <p:txBody>
          <a:bodyPr wrap="square" rtlCol="0">
            <a:spAutoFit/>
          </a:bodyPr>
          <a:lstStyle/>
          <a:p>
            <a:r>
              <a:rPr lang="de-DE" sz="2400" dirty="0" err="1">
                <a:solidFill>
                  <a:schemeClr val="accent1"/>
                </a:solidFill>
              </a:rPr>
              <a:t>for</a:t>
            </a:r>
            <a:r>
              <a:rPr lang="de-DE" sz="2400" dirty="0">
                <a:solidFill>
                  <a:schemeClr val="accent1"/>
                </a:solidFill>
              </a:rPr>
              <a:t> a </a:t>
            </a:r>
            <a:r>
              <a:rPr lang="de-DE" sz="2400" dirty="0" err="1">
                <a:solidFill>
                  <a:schemeClr val="accent1"/>
                </a:solidFill>
              </a:rPr>
              <a:t>black</a:t>
            </a:r>
            <a:r>
              <a:rPr lang="de-DE" sz="2400" dirty="0">
                <a:solidFill>
                  <a:schemeClr val="accent1"/>
                </a:solidFill>
              </a:rPr>
              <a:t> hole </a:t>
            </a:r>
            <a:r>
              <a:rPr lang="de-DE" sz="2400" dirty="0" err="1">
                <a:solidFill>
                  <a:schemeClr val="accent1"/>
                </a:solidFill>
              </a:rPr>
              <a:t>rotating</a:t>
            </a:r>
            <a:r>
              <a:rPr lang="de-DE" sz="2400" dirty="0">
                <a:solidFill>
                  <a:schemeClr val="accent1"/>
                </a:solidFill>
              </a:rPr>
              <a:t> in </a:t>
            </a:r>
            <a:r>
              <a:rPr lang="de-DE" sz="2400" dirty="0" err="1">
                <a:solidFill>
                  <a:schemeClr val="accent1"/>
                </a:solidFill>
              </a:rPr>
              <a:t>the</a:t>
            </a:r>
            <a:r>
              <a:rPr lang="de-DE" sz="2400" dirty="0">
                <a:solidFill>
                  <a:schemeClr val="accent1"/>
                </a:solidFill>
              </a:rPr>
              <a:t> </a:t>
            </a:r>
            <a:r>
              <a:rPr lang="de-DE" sz="2400" dirty="0">
                <a:solidFill>
                  <a:schemeClr val="accent1"/>
                </a:solidFill>
                <a:latin typeface="Symbol" panose="05050102010706020507" pitchFamily="18" charset="2"/>
              </a:rPr>
              <a:t>f</a:t>
            </a:r>
            <a:r>
              <a:rPr lang="de-DE" sz="2400" dirty="0">
                <a:solidFill>
                  <a:schemeClr val="accent1"/>
                </a:solidFill>
              </a:rPr>
              <a:t> - </a:t>
            </a:r>
            <a:r>
              <a:rPr lang="de-DE" sz="2400" dirty="0" err="1">
                <a:solidFill>
                  <a:schemeClr val="accent1"/>
                </a:solidFill>
              </a:rPr>
              <a:t>direction</a:t>
            </a:r>
            <a:endParaRPr lang="de-DE" sz="2400" dirty="0">
              <a:solidFill>
                <a:schemeClr val="accent1"/>
              </a:solidFill>
            </a:endParaRPr>
          </a:p>
        </p:txBody>
      </p:sp>
      <p:pic>
        <p:nvPicPr>
          <p:cNvPr id="5" name="Grafik 4"/>
          <p:cNvPicPr>
            <a:picLocks noChangeAspect="1"/>
          </p:cNvPicPr>
          <p:nvPr/>
        </p:nvPicPr>
        <p:blipFill>
          <a:blip r:embed="rId3"/>
          <a:stretch>
            <a:fillRect/>
          </a:stretch>
        </p:blipFill>
        <p:spPr>
          <a:xfrm>
            <a:off x="8364206" y="3669737"/>
            <a:ext cx="1953173" cy="847708"/>
          </a:xfrm>
          <a:prstGeom prst="rect">
            <a:avLst/>
          </a:prstGeom>
        </p:spPr>
      </p:pic>
      <p:sp>
        <p:nvSpPr>
          <p:cNvPr id="6" name="Textfeld 5"/>
          <p:cNvSpPr txBox="1"/>
          <p:nvPr/>
        </p:nvSpPr>
        <p:spPr>
          <a:xfrm>
            <a:off x="987694" y="3839741"/>
            <a:ext cx="8665699" cy="461665"/>
          </a:xfrm>
          <a:prstGeom prst="rect">
            <a:avLst/>
          </a:prstGeom>
          <a:noFill/>
        </p:spPr>
        <p:txBody>
          <a:bodyPr wrap="square" rtlCol="0">
            <a:spAutoFit/>
          </a:bodyPr>
          <a:lstStyle/>
          <a:p>
            <a:r>
              <a:rPr lang="de-DE" sz="2400" dirty="0">
                <a:solidFill>
                  <a:schemeClr val="accent1"/>
                </a:solidFill>
              </a:rPr>
              <a:t>Angular </a:t>
            </a:r>
            <a:r>
              <a:rPr lang="de-DE" sz="2400" dirty="0" err="1">
                <a:solidFill>
                  <a:schemeClr val="accent1"/>
                </a:solidFill>
              </a:rPr>
              <a:t>momentum</a:t>
            </a:r>
            <a:r>
              <a:rPr lang="de-DE" sz="2400" dirty="0">
                <a:solidFill>
                  <a:schemeClr val="accent1"/>
                </a:solidFill>
              </a:rPr>
              <a:t> per </a:t>
            </a:r>
            <a:r>
              <a:rPr lang="de-DE" sz="2400" dirty="0" err="1">
                <a:solidFill>
                  <a:schemeClr val="accent1"/>
                </a:solidFill>
              </a:rPr>
              <a:t>unit</a:t>
            </a:r>
            <a:r>
              <a:rPr lang="de-DE" sz="2400" dirty="0">
                <a:solidFill>
                  <a:schemeClr val="accent1"/>
                </a:solidFill>
              </a:rPr>
              <a:t> </a:t>
            </a:r>
            <a:r>
              <a:rPr lang="de-DE" sz="2400" dirty="0" err="1">
                <a:solidFill>
                  <a:schemeClr val="accent1"/>
                </a:solidFill>
              </a:rPr>
              <a:t>mass</a:t>
            </a:r>
            <a:r>
              <a:rPr lang="de-DE" sz="2400" dirty="0">
                <a:solidFill>
                  <a:schemeClr val="accent1"/>
                </a:solidFill>
              </a:rPr>
              <a:t> (Kerr </a:t>
            </a:r>
            <a:r>
              <a:rPr lang="de-DE" sz="2400" dirty="0" err="1">
                <a:solidFill>
                  <a:schemeClr val="accent1"/>
                </a:solidFill>
              </a:rPr>
              <a:t>parameter</a:t>
            </a:r>
            <a:r>
              <a:rPr lang="de-DE" sz="2400" dirty="0">
                <a:solidFill>
                  <a:schemeClr val="accent1"/>
                </a:solidFill>
              </a:rPr>
              <a:t>)</a:t>
            </a:r>
          </a:p>
        </p:txBody>
      </p:sp>
      <p:pic>
        <p:nvPicPr>
          <p:cNvPr id="7" name="Grafik 6"/>
          <p:cNvPicPr>
            <a:picLocks noChangeAspect="1"/>
          </p:cNvPicPr>
          <p:nvPr/>
        </p:nvPicPr>
        <p:blipFill>
          <a:blip r:embed="rId4"/>
          <a:stretch>
            <a:fillRect/>
          </a:stretch>
        </p:blipFill>
        <p:spPr>
          <a:xfrm>
            <a:off x="923412" y="4466932"/>
            <a:ext cx="3264159" cy="695912"/>
          </a:xfrm>
          <a:prstGeom prst="rect">
            <a:avLst/>
          </a:prstGeom>
        </p:spPr>
      </p:pic>
      <p:pic>
        <p:nvPicPr>
          <p:cNvPr id="8" name="Grafik 7"/>
          <p:cNvPicPr>
            <a:picLocks noChangeAspect="1"/>
          </p:cNvPicPr>
          <p:nvPr/>
        </p:nvPicPr>
        <p:blipFill>
          <a:blip r:embed="rId5"/>
          <a:stretch>
            <a:fillRect/>
          </a:stretch>
        </p:blipFill>
        <p:spPr>
          <a:xfrm>
            <a:off x="993335" y="5260660"/>
            <a:ext cx="3381717" cy="671569"/>
          </a:xfrm>
          <a:prstGeom prst="rect">
            <a:avLst/>
          </a:prstGeom>
        </p:spPr>
      </p:pic>
      <p:sp>
        <p:nvSpPr>
          <p:cNvPr id="9" name="Textfeld 8"/>
          <p:cNvSpPr txBox="1"/>
          <p:nvPr/>
        </p:nvSpPr>
        <p:spPr>
          <a:xfrm>
            <a:off x="844701" y="6091524"/>
            <a:ext cx="9903656" cy="461665"/>
          </a:xfrm>
          <a:prstGeom prst="rect">
            <a:avLst/>
          </a:prstGeom>
          <a:noFill/>
        </p:spPr>
        <p:txBody>
          <a:bodyPr wrap="square" rtlCol="0">
            <a:spAutoFit/>
          </a:bodyPr>
          <a:lstStyle/>
          <a:p>
            <a:r>
              <a:rPr lang="de-DE" sz="2400" b="1" dirty="0" err="1">
                <a:solidFill>
                  <a:srgbClr val="FF0000"/>
                </a:solidFill>
              </a:rPr>
              <a:t>For</a:t>
            </a:r>
            <a:r>
              <a:rPr lang="de-DE" sz="2400" b="1" dirty="0">
                <a:solidFill>
                  <a:srgbClr val="FF0000"/>
                </a:solidFill>
              </a:rPr>
              <a:t> a </a:t>
            </a:r>
            <a:r>
              <a:rPr lang="de-DE" sz="2400" b="1" dirty="0">
                <a:solidFill>
                  <a:srgbClr val="FF0000"/>
                </a:solidFill>
                <a:sym typeface="Wingdings" panose="05000000000000000000" pitchFamily="2" charset="2"/>
              </a:rPr>
              <a:t> 0 </a:t>
            </a:r>
            <a:r>
              <a:rPr lang="de-DE" sz="2400" b="1" dirty="0" err="1">
                <a:solidFill>
                  <a:srgbClr val="FF0000"/>
                </a:solidFill>
                <a:sym typeface="Wingdings" panose="05000000000000000000" pitchFamily="2" charset="2"/>
              </a:rPr>
              <a:t>the</a:t>
            </a:r>
            <a:r>
              <a:rPr lang="de-DE" sz="2400" b="1" dirty="0">
                <a:solidFill>
                  <a:srgbClr val="FF0000"/>
                </a:solidFill>
                <a:sym typeface="Wingdings" panose="05000000000000000000" pitchFamily="2" charset="2"/>
              </a:rPr>
              <a:t> Schwarzschild </a:t>
            </a:r>
            <a:r>
              <a:rPr lang="de-DE" sz="2400" b="1" dirty="0" err="1">
                <a:solidFill>
                  <a:srgbClr val="FF0000"/>
                </a:solidFill>
                <a:sym typeface="Wingdings" panose="05000000000000000000" pitchFamily="2" charset="2"/>
              </a:rPr>
              <a:t>metric</a:t>
            </a:r>
            <a:r>
              <a:rPr lang="de-DE" sz="2400" b="1" dirty="0">
                <a:solidFill>
                  <a:srgbClr val="FF0000"/>
                </a:solidFill>
                <a:sym typeface="Wingdings" panose="05000000000000000000" pitchFamily="2" charset="2"/>
              </a:rPr>
              <a:t> (1915) </a:t>
            </a:r>
            <a:r>
              <a:rPr lang="de-DE" sz="2400" b="1" dirty="0" err="1">
                <a:solidFill>
                  <a:srgbClr val="FF0000"/>
                </a:solidFill>
                <a:sym typeface="Wingdings" panose="05000000000000000000" pitchFamily="2" charset="2"/>
              </a:rPr>
              <a:t>is</a:t>
            </a:r>
            <a:r>
              <a:rPr lang="de-DE" sz="2400" b="1" dirty="0">
                <a:solidFill>
                  <a:srgbClr val="FF0000"/>
                </a:solidFill>
                <a:sym typeface="Wingdings" panose="05000000000000000000" pitchFamily="2" charset="2"/>
              </a:rPr>
              <a:t> </a:t>
            </a:r>
            <a:r>
              <a:rPr lang="de-DE" sz="2400" b="1" dirty="0" err="1">
                <a:solidFill>
                  <a:srgbClr val="FF0000"/>
                </a:solidFill>
                <a:sym typeface="Wingdings" panose="05000000000000000000" pitchFamily="2" charset="2"/>
              </a:rPr>
              <a:t>recovered</a:t>
            </a:r>
            <a:r>
              <a:rPr lang="de-DE" sz="2400" b="1" dirty="0">
                <a:solidFill>
                  <a:srgbClr val="FF0000"/>
                </a:solidFill>
                <a:sym typeface="Wingdings" panose="05000000000000000000" pitchFamily="2" charset="2"/>
              </a:rPr>
              <a:t>.</a:t>
            </a:r>
            <a:endParaRPr lang="de-DE" sz="2400" b="1" dirty="0">
              <a:solidFill>
                <a:srgbClr val="FF0000"/>
              </a:solidFill>
            </a:endParaRPr>
          </a:p>
        </p:txBody>
      </p:sp>
      <p:sp>
        <p:nvSpPr>
          <p:cNvPr id="10" name="Legende mit Linie 2 9"/>
          <p:cNvSpPr/>
          <p:nvPr/>
        </p:nvSpPr>
        <p:spPr>
          <a:xfrm>
            <a:off x="8609428" y="4557931"/>
            <a:ext cx="3080825" cy="1322363"/>
          </a:xfrm>
          <a:prstGeom prst="borderCallout2">
            <a:avLst>
              <a:gd name="adj1" fmla="val 18750"/>
              <a:gd name="adj2" fmla="val -8333"/>
              <a:gd name="adj3" fmla="val 18750"/>
              <a:gd name="adj4" fmla="val -16667"/>
              <a:gd name="adj5" fmla="val -157428"/>
              <a:gd name="adj6" fmla="val -8887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Frame-</a:t>
            </a:r>
            <a:r>
              <a:rPr lang="de-DE" dirty="0" err="1">
                <a:solidFill>
                  <a:srgbClr val="FF0000"/>
                </a:solidFill>
              </a:rPr>
              <a:t>dragging</a:t>
            </a:r>
            <a:r>
              <a:rPr lang="de-DE" dirty="0">
                <a:solidFill>
                  <a:srgbClr val="FF0000"/>
                </a:solidFill>
              </a:rPr>
              <a:t>: </a:t>
            </a:r>
            <a:r>
              <a:rPr lang="de-DE" dirty="0" err="1">
                <a:solidFill>
                  <a:srgbClr val="FF0000"/>
                </a:solidFill>
              </a:rPr>
              <a:t>mixed</a:t>
            </a:r>
            <a:r>
              <a:rPr lang="de-DE" dirty="0">
                <a:solidFill>
                  <a:srgbClr val="FF0000"/>
                </a:solidFill>
              </a:rPr>
              <a:t> </a:t>
            </a:r>
            <a:r>
              <a:rPr lang="de-DE" dirty="0" err="1">
                <a:solidFill>
                  <a:srgbClr val="FF0000"/>
                </a:solidFill>
              </a:rPr>
              <a:t>coordinate</a:t>
            </a:r>
            <a:r>
              <a:rPr lang="de-DE" dirty="0">
                <a:solidFill>
                  <a:srgbClr val="FF0000"/>
                </a:solidFill>
              </a:rPr>
              <a:t> </a:t>
            </a:r>
            <a:r>
              <a:rPr lang="de-DE" dirty="0" err="1">
                <a:solidFill>
                  <a:srgbClr val="FF0000"/>
                </a:solidFill>
              </a:rPr>
              <a:t>terms</a:t>
            </a:r>
            <a:r>
              <a:rPr lang="de-DE" dirty="0">
                <a:solidFill>
                  <a:srgbClr val="FF0000"/>
                </a:solidFill>
              </a:rPr>
              <a:t> due </a:t>
            </a:r>
            <a:r>
              <a:rPr lang="de-DE" dirty="0" err="1">
                <a:solidFill>
                  <a:srgbClr val="FF0000"/>
                </a:solidFill>
              </a:rPr>
              <a:t>to</a:t>
            </a:r>
            <a:r>
              <a:rPr lang="de-DE" dirty="0">
                <a:solidFill>
                  <a:srgbClr val="FF0000"/>
                </a:solidFill>
              </a:rPr>
              <a:t> off-diagonal </a:t>
            </a:r>
            <a:r>
              <a:rPr lang="de-DE" dirty="0" err="1">
                <a:solidFill>
                  <a:srgbClr val="FF0000"/>
                </a:solidFill>
              </a:rPr>
              <a:t>terms</a:t>
            </a:r>
            <a:r>
              <a:rPr lang="de-DE" dirty="0">
                <a:solidFill>
                  <a:srgbClr val="FF0000"/>
                </a:solidFill>
              </a:rPr>
              <a:t> in </a:t>
            </a:r>
            <a:r>
              <a:rPr lang="de-DE" dirty="0" err="1">
                <a:solidFill>
                  <a:srgbClr val="FF0000"/>
                </a:solidFill>
              </a:rPr>
              <a:t>metric</a:t>
            </a:r>
            <a:r>
              <a:rPr lang="de-DE" dirty="0">
                <a:solidFill>
                  <a:srgbClr val="FF0000"/>
                </a:solidFill>
              </a:rPr>
              <a:t> </a:t>
            </a:r>
            <a:r>
              <a:rPr lang="de-DE" dirty="0" err="1">
                <a:solidFill>
                  <a:srgbClr val="FF0000"/>
                </a:solidFill>
              </a:rPr>
              <a:t>tensor</a:t>
            </a:r>
            <a:r>
              <a:rPr lang="de-DE" dirty="0">
                <a:solidFill>
                  <a:srgbClr val="FF0000"/>
                </a:solidFill>
              </a:rPr>
              <a:t> g</a:t>
            </a:r>
            <a:r>
              <a:rPr lang="de-DE" baseline="-25000" dirty="0">
                <a:solidFill>
                  <a:srgbClr val="FF0000"/>
                </a:solidFill>
                <a:latin typeface="Symbol" panose="05050102010706020507" pitchFamily="18" charset="2"/>
              </a:rPr>
              <a:t>mu</a:t>
            </a:r>
          </a:p>
        </p:txBody>
      </p:sp>
      <p:sp>
        <p:nvSpPr>
          <p:cNvPr id="11" name="Textfeld 10"/>
          <p:cNvSpPr txBox="1"/>
          <p:nvPr/>
        </p:nvSpPr>
        <p:spPr>
          <a:xfrm>
            <a:off x="4431321" y="5401994"/>
            <a:ext cx="3685737" cy="461665"/>
          </a:xfrm>
          <a:prstGeom prst="rect">
            <a:avLst/>
          </a:prstGeom>
          <a:noFill/>
        </p:spPr>
        <p:txBody>
          <a:bodyPr wrap="square" rtlCol="0">
            <a:spAutoFit/>
          </a:bodyPr>
          <a:lstStyle/>
          <a:p>
            <a:r>
              <a:rPr lang="de-DE" sz="2400" b="1" dirty="0">
                <a:solidFill>
                  <a:srgbClr val="002060"/>
                </a:solidFill>
              </a:rPr>
              <a:t>= 0 (</a:t>
            </a:r>
            <a:r>
              <a:rPr lang="de-DE" sz="2400" b="1" dirty="0" err="1">
                <a:solidFill>
                  <a:srgbClr val="002060"/>
                </a:solidFill>
              </a:rPr>
              <a:t>event</a:t>
            </a:r>
            <a:r>
              <a:rPr lang="de-DE" sz="2400" b="1" dirty="0">
                <a:solidFill>
                  <a:srgbClr val="002060"/>
                </a:solidFill>
              </a:rPr>
              <a:t> </a:t>
            </a:r>
            <a:r>
              <a:rPr lang="de-DE" sz="2400" b="1" dirty="0" err="1">
                <a:solidFill>
                  <a:srgbClr val="002060"/>
                </a:solidFill>
              </a:rPr>
              <a:t>horizons</a:t>
            </a:r>
            <a:r>
              <a:rPr lang="de-DE" sz="2400" b="1" dirty="0">
                <a:solidFill>
                  <a:srgbClr val="002060"/>
                </a:solidFill>
              </a:rPr>
              <a:t>)</a:t>
            </a:r>
          </a:p>
        </p:txBody>
      </p:sp>
      <p:sp>
        <p:nvSpPr>
          <p:cNvPr id="13" name="Textfeld 12"/>
          <p:cNvSpPr txBox="1"/>
          <p:nvPr/>
        </p:nvSpPr>
        <p:spPr>
          <a:xfrm>
            <a:off x="4442206" y="4661765"/>
            <a:ext cx="3685737" cy="461665"/>
          </a:xfrm>
          <a:prstGeom prst="rect">
            <a:avLst/>
          </a:prstGeom>
          <a:noFill/>
        </p:spPr>
        <p:txBody>
          <a:bodyPr wrap="square" rtlCol="0">
            <a:spAutoFit/>
          </a:bodyPr>
          <a:lstStyle/>
          <a:p>
            <a:r>
              <a:rPr lang="de-DE" sz="2400" b="1" dirty="0">
                <a:solidFill>
                  <a:srgbClr val="002060"/>
                </a:solidFill>
              </a:rPr>
              <a:t>= 0 (</a:t>
            </a:r>
            <a:r>
              <a:rPr lang="de-DE" sz="2400" b="1" dirty="0" err="1">
                <a:solidFill>
                  <a:srgbClr val="002060"/>
                </a:solidFill>
              </a:rPr>
              <a:t>singularity</a:t>
            </a:r>
            <a:r>
              <a:rPr lang="de-DE" sz="2400" b="1" dirty="0">
                <a:solidFill>
                  <a:srgbClr val="002060"/>
                </a:solidFill>
              </a:rPr>
              <a:t>)</a:t>
            </a:r>
          </a:p>
        </p:txBody>
      </p:sp>
    </p:spTree>
    <p:extLst>
      <p:ext uri="{BB962C8B-B14F-4D97-AF65-F5344CB8AC3E}">
        <p14:creationId xmlns:p14="http://schemas.microsoft.com/office/powerpoint/2010/main" val="71410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97280" y="970671"/>
            <a:ext cx="89892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Inner</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Cauchy</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and</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outer</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horizons</a:t>
            </a:r>
            <a:r>
              <a:rPr kumimoji="0" lang="de-DE" sz="2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prstClr val="black"/>
                </a:solidFill>
                <a:effectLst/>
                <a:uLnTx/>
                <a:uFillTx/>
                <a:latin typeface="Century Gothic" panose="020B0502020202020204"/>
                <a:ea typeface="+mn-ea"/>
                <a:cs typeface="+mn-cs"/>
              </a:rPr>
              <a:t>solving</a:t>
            </a:r>
            <a:r>
              <a:rPr kumimoji="0" lang="de-DE" sz="28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 D=0</a:t>
            </a:r>
          </a:p>
        </p:txBody>
      </p:sp>
      <p:pic>
        <p:nvPicPr>
          <p:cNvPr id="3" name="Grafik 2"/>
          <p:cNvPicPr>
            <a:picLocks noChangeAspect="1"/>
          </p:cNvPicPr>
          <p:nvPr/>
        </p:nvPicPr>
        <p:blipFill>
          <a:blip r:embed="rId2"/>
          <a:stretch>
            <a:fillRect/>
          </a:stretch>
        </p:blipFill>
        <p:spPr>
          <a:xfrm>
            <a:off x="1114082" y="1532293"/>
            <a:ext cx="8761438" cy="1154636"/>
          </a:xfrm>
          <a:prstGeom prst="rect">
            <a:avLst/>
          </a:prstGeom>
        </p:spPr>
      </p:pic>
      <p:sp>
        <p:nvSpPr>
          <p:cNvPr id="4" name="Textfeld 3"/>
          <p:cNvSpPr txBox="1"/>
          <p:nvPr/>
        </p:nvSpPr>
        <p:spPr>
          <a:xfrm>
            <a:off x="1097279" y="2757268"/>
            <a:ext cx="1096811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err="1">
                <a:ln>
                  <a:noFill/>
                </a:ln>
                <a:solidFill>
                  <a:srgbClr val="FF0000"/>
                </a:solidFill>
                <a:effectLst/>
                <a:uLnTx/>
                <a:uFillTx/>
                <a:latin typeface="Century Gothic" panose="020B0502020202020204"/>
                <a:ea typeface="+mn-ea"/>
                <a:cs typeface="+mn-cs"/>
                <a:sym typeface="Wingdings" panose="05000000000000000000" pitchFamily="2" charset="2"/>
              </a:rPr>
              <a:t>Scharzschild</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rPr>
              <a:t> </a:t>
            </a:r>
            <a:r>
              <a:rPr kumimoji="0" lang="de-DE" sz="2800" b="1" i="0" u="none" strike="noStrike" kern="1200" cap="none" spc="0" normalizeH="0" baseline="0" noProof="0" dirty="0" err="1">
                <a:ln>
                  <a:noFill/>
                </a:ln>
                <a:solidFill>
                  <a:srgbClr val="FF0000"/>
                </a:solidFill>
                <a:effectLst/>
                <a:uLnTx/>
                <a:uFillTx/>
                <a:latin typeface="Century Gothic" panose="020B0502020202020204"/>
                <a:ea typeface="+mn-ea"/>
                <a:cs typeface="+mn-cs"/>
                <a:sym typeface="Wingdings" panose="05000000000000000000" pitchFamily="2" charset="2"/>
              </a:rPr>
              <a:t>horizon</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rPr>
              <a:t>     r</a:t>
            </a:r>
            <a:r>
              <a:rPr kumimoji="0" lang="de-DE" sz="2800" b="1" i="0" u="none" strike="noStrike" kern="1200" cap="none" spc="0" normalizeH="0" baseline="-25000" noProof="0" dirty="0">
                <a:ln>
                  <a:noFill/>
                </a:ln>
                <a:solidFill>
                  <a:srgbClr val="FF0000"/>
                </a:solidFill>
                <a:effectLst/>
                <a:uLnTx/>
                <a:uFillTx/>
                <a:latin typeface="Century Gothic" panose="020B0502020202020204"/>
                <a:ea typeface="+mn-ea"/>
                <a:cs typeface="+mn-cs"/>
                <a:sym typeface="Wingdings" panose="05000000000000000000" pitchFamily="2" charset="2"/>
              </a:rPr>
              <a:t>+</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rPr>
              <a:t> = 2 GM = r</a:t>
            </a:r>
            <a:r>
              <a:rPr kumimoji="0" lang="de-DE" sz="2800" b="1" i="0" u="none" strike="noStrike" kern="1200" cap="none" spc="0" normalizeH="0" baseline="-25000" noProof="0" dirty="0">
                <a:ln>
                  <a:noFill/>
                </a:ln>
                <a:solidFill>
                  <a:srgbClr val="FF0000"/>
                </a:solidFill>
                <a:effectLst/>
                <a:uLnTx/>
                <a:uFillTx/>
                <a:latin typeface="Century Gothic" panose="020B0502020202020204"/>
                <a:ea typeface="+mn-ea"/>
                <a:cs typeface="+mn-cs"/>
                <a:sym typeface="Wingdings" panose="05000000000000000000" pitchFamily="2" charset="2"/>
              </a:rPr>
              <a:t>S</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rPr>
              <a:t> (a  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err="1">
                <a:ln>
                  <a:noFill/>
                </a:ln>
                <a:solidFill>
                  <a:srgbClr val="FF0000"/>
                </a:solidFill>
                <a:effectLst/>
                <a:uLnTx/>
                <a:uFillTx/>
                <a:latin typeface="Century Gothic" panose="020B0502020202020204"/>
                <a:ea typeface="+mn-ea"/>
                <a:cs typeface="+mn-cs"/>
                <a:sym typeface="Wingdings" panose="05000000000000000000" pitchFamily="2" charset="2"/>
              </a:rPr>
              <a:t>Maximally</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rPr>
              <a:t> </a:t>
            </a:r>
            <a:r>
              <a:rPr kumimoji="0" lang="de-DE" sz="2800" b="1" i="0" u="none" strike="noStrike" kern="1200" cap="none" spc="0" normalizeH="0" baseline="0" noProof="0" dirty="0" err="1">
                <a:ln>
                  <a:noFill/>
                </a:ln>
                <a:solidFill>
                  <a:srgbClr val="FF0000"/>
                </a:solidFill>
                <a:effectLst/>
                <a:uLnTx/>
                <a:uFillTx/>
                <a:latin typeface="Century Gothic" panose="020B0502020202020204"/>
                <a:ea typeface="+mn-ea"/>
                <a:cs typeface="+mn-cs"/>
                <a:sym typeface="Wingdings" panose="05000000000000000000" pitchFamily="2" charset="2"/>
              </a:rPr>
              <a:t>rotating</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rPr>
              <a:t> Kerr </a:t>
            </a:r>
            <a:r>
              <a:rPr kumimoji="0" lang="de-DE" sz="2800" b="1" i="0" u="none" strike="noStrike" kern="1200" cap="none" spc="0" normalizeH="0" baseline="0" noProof="0" dirty="0" err="1">
                <a:ln>
                  <a:noFill/>
                </a:ln>
                <a:solidFill>
                  <a:srgbClr val="FF0000"/>
                </a:solidFill>
                <a:effectLst/>
                <a:uLnTx/>
                <a:uFillTx/>
                <a:latin typeface="Century Gothic" panose="020B0502020202020204"/>
                <a:ea typeface="+mn-ea"/>
                <a:cs typeface="+mn-cs"/>
                <a:sym typeface="Wingdings" panose="05000000000000000000" pitchFamily="2" charset="2"/>
              </a:rPr>
              <a:t>horizon</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rPr>
              <a:t>    r</a:t>
            </a:r>
            <a:r>
              <a:rPr kumimoji="0" lang="de-DE" sz="2800" b="1" i="0" u="none" strike="noStrike" kern="1200" cap="none" spc="0" normalizeH="0" baseline="-25000" noProof="0" dirty="0">
                <a:ln>
                  <a:noFill/>
                </a:ln>
                <a:solidFill>
                  <a:srgbClr val="FF0000"/>
                </a:solidFill>
                <a:effectLst/>
                <a:uLnTx/>
                <a:uFillTx/>
                <a:latin typeface="Century Gothic" panose="020B0502020202020204"/>
                <a:ea typeface="+mn-ea"/>
                <a:cs typeface="+mn-cs"/>
                <a:sym typeface="Wingdings" panose="05000000000000000000" pitchFamily="2" charset="2"/>
              </a:rPr>
              <a:t>+</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rPr>
              <a:t> = GM = r</a:t>
            </a:r>
            <a:r>
              <a:rPr kumimoji="0" lang="de-DE" sz="2800" b="1" i="0" u="none" strike="noStrike" kern="1200" cap="none" spc="0" normalizeH="0" baseline="-25000" noProof="0" dirty="0">
                <a:ln>
                  <a:noFill/>
                </a:ln>
                <a:solidFill>
                  <a:srgbClr val="FF0000"/>
                </a:solidFill>
                <a:effectLst/>
                <a:uLnTx/>
                <a:uFillTx/>
                <a:latin typeface="Century Gothic" panose="020B0502020202020204"/>
                <a:ea typeface="+mn-ea"/>
                <a:cs typeface="+mn-cs"/>
                <a:sym typeface="Wingdings" panose="05000000000000000000" pitchFamily="2" charset="2"/>
              </a:rPr>
              <a:t>S </a:t>
            </a:r>
            <a:r>
              <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sym typeface="Wingdings" panose="05000000000000000000" pitchFamily="2" charset="2"/>
              </a:rPr>
              <a:t>/2 (a  GM)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pic>
        <p:nvPicPr>
          <p:cNvPr id="5" name="Grafik 4"/>
          <p:cNvPicPr>
            <a:picLocks noChangeAspect="1"/>
          </p:cNvPicPr>
          <p:nvPr/>
        </p:nvPicPr>
        <p:blipFill>
          <a:blip r:embed="rId3"/>
          <a:stretch>
            <a:fillRect/>
          </a:stretch>
        </p:blipFill>
        <p:spPr>
          <a:xfrm>
            <a:off x="1150873" y="3382315"/>
            <a:ext cx="6109900" cy="974923"/>
          </a:xfrm>
          <a:prstGeom prst="rect">
            <a:avLst/>
          </a:prstGeom>
        </p:spPr>
      </p:pic>
      <p:sp>
        <p:nvSpPr>
          <p:cNvPr id="6" name="Textfeld 5"/>
          <p:cNvSpPr txBox="1"/>
          <p:nvPr/>
        </p:nvSpPr>
        <p:spPr>
          <a:xfrm>
            <a:off x="1094098" y="5324119"/>
            <a:ext cx="1073364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err="1">
                <a:ln>
                  <a:noFill/>
                </a:ln>
                <a:solidFill>
                  <a:srgbClr val="002060"/>
                </a:solidFill>
                <a:effectLst/>
                <a:uLnTx/>
                <a:uFillTx/>
                <a:latin typeface="Century Gothic" panose="020B0502020202020204"/>
                <a:ea typeface="+mn-ea"/>
                <a:cs typeface="+mn-cs"/>
              </a:rPr>
              <a:t>Maximally</a:t>
            </a:r>
            <a:r>
              <a:rPr kumimoji="0" lang="de-DE" sz="2800" b="1" i="0" u="none" strike="noStrike" kern="1200" cap="none" spc="0" normalizeH="0" baseline="0" noProof="0" dirty="0">
                <a:ln>
                  <a:noFill/>
                </a:ln>
                <a:solidFill>
                  <a:srgbClr val="002060"/>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srgbClr val="002060"/>
                </a:solidFill>
                <a:effectLst/>
                <a:uLnTx/>
                <a:uFillTx/>
                <a:latin typeface="Century Gothic" panose="020B0502020202020204"/>
                <a:ea typeface="+mn-ea"/>
                <a:cs typeface="+mn-cs"/>
              </a:rPr>
              <a:t>spinning</a:t>
            </a:r>
            <a:r>
              <a:rPr kumimoji="0" lang="de-DE" sz="2800" b="1" i="0" u="none" strike="noStrike" kern="1200" cap="none" spc="0" normalizeH="0" baseline="0" noProof="0" dirty="0">
                <a:ln>
                  <a:noFill/>
                </a:ln>
                <a:solidFill>
                  <a:srgbClr val="002060"/>
                </a:solidFill>
                <a:effectLst/>
                <a:uLnTx/>
                <a:uFillTx/>
                <a:latin typeface="Century Gothic" panose="020B0502020202020204"/>
                <a:ea typeface="+mn-ea"/>
                <a:cs typeface="+mn-cs"/>
              </a:rPr>
              <a:t> Black Holes </a:t>
            </a:r>
            <a:r>
              <a:rPr kumimoji="0" lang="de-DE" sz="2800" b="1" i="0" u="none" strike="noStrike" kern="1200" cap="none" spc="0" normalizeH="0" baseline="0" noProof="0" dirty="0" err="1">
                <a:ln>
                  <a:noFill/>
                </a:ln>
                <a:solidFill>
                  <a:srgbClr val="002060"/>
                </a:solidFill>
                <a:effectLst/>
                <a:uLnTx/>
                <a:uFillTx/>
                <a:latin typeface="Century Gothic" panose="020B0502020202020204"/>
                <a:ea typeface="+mn-ea"/>
                <a:cs typeface="+mn-cs"/>
              </a:rPr>
              <a:t>are</a:t>
            </a:r>
            <a:r>
              <a:rPr kumimoji="0" lang="de-DE" sz="2800" b="1" i="0" u="none" strike="noStrike" kern="1200" cap="none" spc="0" normalizeH="0" baseline="0" noProof="0" dirty="0">
                <a:ln>
                  <a:noFill/>
                </a:ln>
                <a:solidFill>
                  <a:srgbClr val="002060"/>
                </a:solidFill>
                <a:effectLst/>
                <a:uLnTx/>
                <a:uFillTx/>
                <a:latin typeface="Century Gothic" panose="020B0502020202020204"/>
                <a:ea typeface="+mn-ea"/>
                <a:cs typeface="+mn-cs"/>
              </a:rPr>
              <a:t> just half </a:t>
            </a:r>
            <a:r>
              <a:rPr kumimoji="0" lang="de-DE" sz="2800" b="1" i="0" u="none" strike="noStrike" kern="1200" cap="none" spc="0" normalizeH="0" baseline="0" noProof="0" dirty="0" err="1">
                <a:ln>
                  <a:noFill/>
                </a:ln>
                <a:solidFill>
                  <a:srgbClr val="002060"/>
                </a:solidFill>
                <a:effectLst/>
                <a:uLnTx/>
                <a:uFillTx/>
                <a:latin typeface="Century Gothic" panose="020B0502020202020204"/>
                <a:ea typeface="+mn-ea"/>
                <a:cs typeface="+mn-cs"/>
              </a:rPr>
              <a:t>the</a:t>
            </a:r>
            <a:r>
              <a:rPr kumimoji="0" lang="de-DE" sz="2800" b="1" i="0" u="none" strike="noStrike" kern="1200" cap="none" spc="0" normalizeH="0" baseline="0" noProof="0" dirty="0">
                <a:ln>
                  <a:noFill/>
                </a:ln>
                <a:solidFill>
                  <a:srgbClr val="002060"/>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srgbClr val="002060"/>
                </a:solidFill>
                <a:effectLst/>
                <a:uLnTx/>
                <a:uFillTx/>
                <a:latin typeface="Century Gothic" panose="020B0502020202020204"/>
                <a:ea typeface="+mn-ea"/>
                <a:cs typeface="+mn-cs"/>
              </a:rPr>
              <a:t>size</a:t>
            </a:r>
            <a:r>
              <a:rPr kumimoji="0" lang="de-DE" sz="2800" b="1" i="0" u="none" strike="noStrike" kern="1200" cap="none" spc="0" normalizeH="0" baseline="0" noProof="0" dirty="0">
                <a:ln>
                  <a:noFill/>
                </a:ln>
                <a:solidFill>
                  <a:srgbClr val="002060"/>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srgbClr val="002060"/>
                </a:solidFill>
                <a:effectLst/>
                <a:uLnTx/>
                <a:uFillTx/>
                <a:latin typeface="Century Gothic" panose="020B0502020202020204"/>
                <a:ea typeface="+mn-ea"/>
                <a:cs typeface="+mn-cs"/>
              </a:rPr>
              <a:t>of</a:t>
            </a:r>
            <a:r>
              <a:rPr kumimoji="0" lang="de-DE" sz="2800" b="1" i="0" u="none" strike="noStrike" kern="1200" cap="none" spc="0" normalizeH="0" baseline="0" noProof="0" dirty="0">
                <a:ln>
                  <a:noFill/>
                </a:ln>
                <a:solidFill>
                  <a:srgbClr val="002060"/>
                </a:solidFill>
                <a:effectLst/>
                <a:uLnTx/>
                <a:uFillTx/>
                <a:latin typeface="Century Gothic" panose="020B0502020202020204"/>
                <a:ea typeface="+mn-ea"/>
                <a:cs typeface="+mn-cs"/>
              </a:rPr>
              <a:t> </a:t>
            </a:r>
            <a:r>
              <a:rPr kumimoji="0" lang="de-DE" sz="2800" b="1" i="0" u="none" strike="noStrike" kern="1200" cap="none" spc="0" normalizeH="0" baseline="0" noProof="0" dirty="0" err="1">
                <a:ln>
                  <a:noFill/>
                </a:ln>
                <a:solidFill>
                  <a:srgbClr val="002060"/>
                </a:solidFill>
                <a:effectLst/>
                <a:uLnTx/>
                <a:uFillTx/>
                <a:latin typeface="Century Gothic" panose="020B0502020202020204"/>
                <a:ea typeface="+mn-ea"/>
                <a:cs typeface="+mn-cs"/>
              </a:rPr>
              <a:t>Scharzschild</a:t>
            </a:r>
            <a:r>
              <a:rPr kumimoji="0" lang="de-DE" sz="2800" b="1" i="0" u="none" strike="noStrike" kern="1200" cap="none" spc="0" normalizeH="0" baseline="0" noProof="0" dirty="0">
                <a:ln>
                  <a:noFill/>
                </a:ln>
                <a:solidFill>
                  <a:srgbClr val="002060"/>
                </a:solidFill>
                <a:effectLst/>
                <a:uLnTx/>
                <a:uFillTx/>
                <a:latin typeface="Century Gothic" panose="020B0502020202020204"/>
                <a:ea typeface="+mn-ea"/>
                <a:cs typeface="+mn-cs"/>
              </a:rPr>
              <a:t> Black Holes (</a:t>
            </a:r>
            <a:r>
              <a:rPr kumimoji="0" lang="de-DE" sz="2800" b="1" i="0" u="none" strike="noStrike" kern="1200" cap="none" spc="0" normalizeH="0" baseline="0" noProof="0" dirty="0" err="1">
                <a:ln>
                  <a:noFill/>
                </a:ln>
                <a:solidFill>
                  <a:srgbClr val="002060"/>
                </a:solidFill>
                <a:effectLst/>
                <a:uLnTx/>
                <a:uFillTx/>
                <a:latin typeface="Century Gothic" panose="020B0502020202020204"/>
                <a:ea typeface="+mn-ea"/>
                <a:cs typeface="+mn-cs"/>
              </a:rPr>
              <a:t>and</a:t>
            </a:r>
            <a:r>
              <a:rPr kumimoji="0" lang="de-DE" sz="2800" b="1" i="0" u="none" strike="noStrike" kern="1200" cap="none" spc="0" normalizeH="0" baseline="0" noProof="0" dirty="0">
                <a:ln>
                  <a:noFill/>
                </a:ln>
                <a:solidFill>
                  <a:srgbClr val="002060"/>
                </a:solidFill>
                <a:effectLst/>
                <a:uLnTx/>
                <a:uFillTx/>
                <a:latin typeface="Century Gothic" panose="020B0502020202020204"/>
                <a:ea typeface="+mn-ea"/>
                <a:cs typeface="+mn-cs"/>
              </a:rPr>
              <a:t> non-</a:t>
            </a:r>
            <a:r>
              <a:rPr kumimoji="0" lang="de-DE" sz="2800" b="1" i="0" u="none" strike="noStrike" kern="1200" cap="none" spc="0" normalizeH="0" baseline="0" noProof="0" dirty="0" err="1">
                <a:ln>
                  <a:noFill/>
                </a:ln>
                <a:solidFill>
                  <a:srgbClr val="002060"/>
                </a:solidFill>
                <a:effectLst/>
                <a:uLnTx/>
                <a:uFillTx/>
                <a:latin typeface="Century Gothic" panose="020B0502020202020204"/>
                <a:ea typeface="+mn-ea"/>
                <a:cs typeface="+mn-cs"/>
              </a:rPr>
              <a:t>charged</a:t>
            </a:r>
            <a:r>
              <a:rPr kumimoji="0" lang="de-DE" sz="2800" b="1" i="0" u="none" strike="noStrike" kern="1200" cap="none" spc="0" normalizeH="0" baseline="0" noProof="0" dirty="0">
                <a:ln>
                  <a:noFill/>
                </a:ln>
                <a:solidFill>
                  <a:srgbClr val="002060"/>
                </a:solidFill>
                <a:effectLst/>
                <a:uLnTx/>
                <a:uFillTx/>
                <a:latin typeface="Century Gothic" panose="020B0502020202020204"/>
                <a:ea typeface="+mn-ea"/>
                <a:cs typeface="+mn-cs"/>
              </a:rPr>
              <a:t>)</a:t>
            </a:r>
          </a:p>
        </p:txBody>
      </p:sp>
      <p:sp>
        <p:nvSpPr>
          <p:cNvPr id="7" name="Textfeld 6"/>
          <p:cNvSpPr txBox="1"/>
          <p:nvPr/>
        </p:nvSpPr>
        <p:spPr>
          <a:xfrm>
            <a:off x="0" y="0"/>
            <a:ext cx="12192000" cy="369332"/>
          </a:xfrm>
          <a:prstGeom prst="rect">
            <a:avLst/>
          </a:prstGeom>
          <a:solidFill>
            <a:schemeClr val="tx2"/>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Vacuum</a:t>
            </a:r>
            <a:r>
              <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rPr>
              <a:t> </a:t>
            </a: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solutions</a:t>
            </a:r>
            <a:r>
              <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rPr>
              <a:t> </a:t>
            </a: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of</a:t>
            </a:r>
            <a:r>
              <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rPr>
              <a:t> </a:t>
            </a: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Einstein‘s</a:t>
            </a:r>
            <a:r>
              <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rPr>
              <a:t> </a:t>
            </a: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equations</a:t>
            </a:r>
            <a:endPar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endParaRPr>
          </a:p>
        </p:txBody>
      </p:sp>
      <p:sp>
        <p:nvSpPr>
          <p:cNvPr id="8" name="Textfeld 7"/>
          <p:cNvSpPr txBox="1"/>
          <p:nvPr/>
        </p:nvSpPr>
        <p:spPr>
          <a:xfrm>
            <a:off x="7685314" y="3755571"/>
            <a:ext cx="32112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E801A"/>
                </a:solidFill>
                <a:effectLst/>
                <a:uLnTx/>
                <a:uFillTx/>
                <a:latin typeface="Century Gothic" panose="020B0502020202020204"/>
                <a:ea typeface="+mn-ea"/>
                <a:cs typeface="+mn-cs"/>
              </a:rPr>
              <a:t>(</a:t>
            </a:r>
            <a:r>
              <a:rPr kumimoji="0" lang="de-DE" sz="1800" b="1" i="0" u="none" strike="noStrike" kern="1200" cap="none" spc="0" normalizeH="0" baseline="0" noProof="0" dirty="0" err="1">
                <a:ln>
                  <a:noFill/>
                </a:ln>
                <a:solidFill>
                  <a:srgbClr val="FE801A"/>
                </a:solidFill>
                <a:effectLst/>
                <a:uLnTx/>
                <a:uFillTx/>
                <a:latin typeface="Century Gothic" panose="020B0502020202020204"/>
                <a:ea typeface="+mn-ea"/>
                <a:cs typeface="+mn-cs"/>
              </a:rPr>
              <a:t>often</a:t>
            </a:r>
            <a:r>
              <a:rPr kumimoji="0" lang="de-DE" sz="1800" b="1" i="0" u="none" strike="noStrike" kern="1200" cap="none" spc="0" normalizeH="0" baseline="0" noProof="0" dirty="0">
                <a:ln>
                  <a:noFill/>
                </a:ln>
                <a:solidFill>
                  <a:srgbClr val="FE801A"/>
                </a:solidFill>
                <a:effectLst/>
                <a:uLnTx/>
                <a:uFillTx/>
                <a:latin typeface="Century Gothic" panose="020B0502020202020204"/>
                <a:ea typeface="+mn-ea"/>
                <a:cs typeface="+mn-cs"/>
              </a:rPr>
              <a:t> a* = a/GM </a:t>
            </a:r>
            <a:r>
              <a:rPr kumimoji="0" lang="de-DE" sz="1800" b="1" i="0" u="none" strike="noStrike" kern="1200" cap="none" spc="0" normalizeH="0" baseline="0" noProof="0" dirty="0" err="1">
                <a:ln>
                  <a:noFill/>
                </a:ln>
                <a:solidFill>
                  <a:srgbClr val="FE801A"/>
                </a:solidFill>
                <a:effectLst/>
                <a:uLnTx/>
                <a:uFillTx/>
                <a:latin typeface="Century Gothic" panose="020B0502020202020204"/>
                <a:ea typeface="+mn-ea"/>
                <a:cs typeface="+mn-cs"/>
              </a:rPr>
              <a:t>is</a:t>
            </a:r>
            <a:r>
              <a:rPr kumimoji="0" lang="de-DE" sz="1800" b="1" i="0" u="none" strike="noStrike" kern="1200" cap="none" spc="0" normalizeH="0" baseline="0" noProof="0" dirty="0">
                <a:ln>
                  <a:noFill/>
                </a:ln>
                <a:solidFill>
                  <a:srgbClr val="FE801A"/>
                </a:solidFill>
                <a:effectLst/>
                <a:uLnTx/>
                <a:uFillTx/>
                <a:latin typeface="Century Gothic" panose="020B0502020202020204"/>
                <a:ea typeface="+mn-ea"/>
                <a:cs typeface="+mn-cs"/>
              </a:rPr>
              <a:t> </a:t>
            </a:r>
            <a:r>
              <a:rPr kumimoji="0" lang="de-DE" sz="1800" b="1" i="0" u="none" strike="noStrike" kern="1200" cap="none" spc="0" normalizeH="0" baseline="0" noProof="0" dirty="0" err="1">
                <a:ln>
                  <a:noFill/>
                </a:ln>
                <a:solidFill>
                  <a:srgbClr val="FE801A"/>
                </a:solidFill>
                <a:effectLst/>
                <a:uLnTx/>
                <a:uFillTx/>
                <a:latin typeface="Century Gothic" panose="020B0502020202020204"/>
                <a:ea typeface="+mn-ea"/>
                <a:cs typeface="+mn-cs"/>
              </a:rPr>
              <a:t>used</a:t>
            </a:r>
            <a:r>
              <a:rPr kumimoji="0" lang="de-DE" sz="1800" b="1" i="0" u="none" strike="noStrike" kern="1200" cap="none" spc="0" normalizeH="0" baseline="0" noProof="0" dirty="0">
                <a:ln>
                  <a:noFill/>
                </a:ln>
                <a:solidFill>
                  <a:srgbClr val="FE801A"/>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177030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0"/>
            <a:ext cx="12192000" cy="369332"/>
          </a:xfrm>
          <a:prstGeom prst="rect">
            <a:avLst/>
          </a:prstGeom>
          <a:solidFill>
            <a:schemeClr val="tx2"/>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Vacuum</a:t>
            </a:r>
            <a:r>
              <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rPr>
              <a:t> </a:t>
            </a: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solutions</a:t>
            </a:r>
            <a:r>
              <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rPr>
              <a:t> </a:t>
            </a: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of</a:t>
            </a:r>
            <a:r>
              <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rPr>
              <a:t> </a:t>
            </a: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Einstein‘s</a:t>
            </a:r>
            <a:r>
              <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rPr>
              <a:t> </a:t>
            </a:r>
            <a:r>
              <a:rPr kumimoji="0" lang="de-DE" sz="1800" b="0" i="0" u="none" strike="noStrike" kern="1200" cap="none" spc="0" normalizeH="0" baseline="0" noProof="0" dirty="0" err="1">
                <a:ln>
                  <a:noFill/>
                </a:ln>
                <a:solidFill>
                  <a:srgbClr val="DADADA">
                    <a:lumMod val="50000"/>
                  </a:srgbClr>
                </a:solidFill>
                <a:effectLst/>
                <a:uLnTx/>
                <a:uFillTx/>
                <a:latin typeface="Century Gothic" panose="020B0502020202020204"/>
                <a:ea typeface="+mn-ea"/>
                <a:cs typeface="+mn-cs"/>
              </a:rPr>
              <a:t>equations</a:t>
            </a:r>
            <a:endParaRPr kumimoji="0" lang="de-DE" sz="1800" b="0" i="0" u="none" strike="noStrike" kern="1200" cap="none" spc="0" normalizeH="0" baseline="0" noProof="0" dirty="0">
              <a:ln>
                <a:noFill/>
              </a:ln>
              <a:solidFill>
                <a:srgbClr val="DADADA">
                  <a:lumMod val="50000"/>
                </a:srgbClr>
              </a:solidFill>
              <a:effectLst/>
              <a:uLnTx/>
              <a:uFillTx/>
              <a:latin typeface="Century Gothic" panose="020B0502020202020204"/>
              <a:ea typeface="+mn-ea"/>
              <a:cs typeface="+mn-cs"/>
            </a:endParaRPr>
          </a:p>
        </p:txBody>
      </p:sp>
      <p:sp>
        <p:nvSpPr>
          <p:cNvPr id="3" name="Textfeld 2"/>
          <p:cNvSpPr txBox="1"/>
          <p:nvPr/>
        </p:nvSpPr>
        <p:spPr>
          <a:xfrm>
            <a:off x="748145" y="665018"/>
            <a:ext cx="103216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The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ergosphere</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is</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the</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region</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defined</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by</a:t>
            </a:r>
            <a:endPar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4" name="Grafik 3"/>
          <p:cNvPicPr>
            <a:picLocks noChangeAspect="1"/>
          </p:cNvPicPr>
          <p:nvPr/>
        </p:nvPicPr>
        <p:blipFill>
          <a:blip r:embed="rId2"/>
          <a:stretch>
            <a:fillRect/>
          </a:stretch>
        </p:blipFill>
        <p:spPr>
          <a:xfrm>
            <a:off x="854362" y="1379629"/>
            <a:ext cx="5994401" cy="801360"/>
          </a:xfrm>
          <a:prstGeom prst="rect">
            <a:avLst/>
          </a:prstGeom>
        </p:spPr>
      </p:pic>
      <p:sp>
        <p:nvSpPr>
          <p:cNvPr id="5" name="Textfeld 4"/>
          <p:cNvSpPr txBox="1"/>
          <p:nvPr/>
        </p:nvSpPr>
        <p:spPr>
          <a:xfrm>
            <a:off x="775854" y="2327564"/>
            <a:ext cx="1106978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where</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even</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light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propagating</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in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the</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f</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direction</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stands</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still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as</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it</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is</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forced</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to</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corotate</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with</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spacetime</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Matter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moves</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even</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slower</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than</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light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with</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negative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energy</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trajectories</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The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ergospheric</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srgbClr val="FF0000"/>
                </a:solidFill>
                <a:effectLst/>
                <a:uLnTx/>
                <a:uFillTx/>
                <a:latin typeface="Century Gothic" panose="020B0502020202020204"/>
                <a:ea typeface="+mn-ea"/>
                <a:cs typeface="+mn-cs"/>
              </a:rPr>
              <a:t>minimum</a:t>
            </a:r>
            <a:r>
              <a:rPr kumimoji="0" lang="de-DE" sz="36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srgbClr val="FF0000"/>
                </a:solidFill>
                <a:effectLst/>
                <a:uLnTx/>
                <a:uFillTx/>
                <a:latin typeface="Century Gothic" panose="020B0502020202020204"/>
                <a:ea typeface="+mn-ea"/>
                <a:cs typeface="+mn-cs"/>
              </a:rPr>
              <a:t>radius</a:t>
            </a:r>
            <a:r>
              <a:rPr kumimoji="0" lang="de-DE" sz="3600" b="1" i="0" u="none" strike="noStrike" kern="1200" cap="none" spc="0" normalizeH="0" baseline="0" noProof="0" dirty="0">
                <a:ln>
                  <a:noFill/>
                </a:ln>
                <a:solidFill>
                  <a:srgbClr val="FF0000"/>
                </a:solidFill>
                <a:effectLst/>
                <a:uLnTx/>
                <a:uFillTx/>
                <a:latin typeface="Century Gothic" panose="020B0502020202020204"/>
                <a:ea typeface="+mn-ea"/>
                <a:cs typeface="+mn-cs"/>
              </a:rPr>
              <a:t> r</a:t>
            </a:r>
            <a:r>
              <a:rPr kumimoji="0" lang="de-DE" sz="3600" b="1" i="0" u="none" strike="noStrike" kern="1200" cap="none" spc="0" normalizeH="0" baseline="-25000" noProof="0" dirty="0">
                <a:ln>
                  <a:noFill/>
                </a:ln>
                <a:solidFill>
                  <a:srgbClr val="FF0000"/>
                </a:solidFill>
                <a:effectLst/>
                <a:uLnTx/>
                <a:uFillTx/>
                <a:latin typeface="Century Gothic" panose="020B0502020202020204"/>
                <a:ea typeface="+mn-ea"/>
                <a:cs typeface="+mn-cs"/>
              </a:rPr>
              <a:t>0</a:t>
            </a:r>
            <a:r>
              <a:rPr kumimoji="0" lang="de-DE" sz="3600" b="1" i="0" u="none" strike="noStrike" kern="1200" cap="none" spc="0" normalizeH="0" baseline="0" noProof="0" dirty="0">
                <a:ln>
                  <a:noFill/>
                </a:ln>
                <a:solidFill>
                  <a:srgbClr val="FF0000"/>
                </a:solidFill>
                <a:effectLst/>
                <a:uLnTx/>
                <a:uFillTx/>
                <a:latin typeface="Century Gothic" panose="020B0502020202020204"/>
                <a:ea typeface="+mn-ea"/>
                <a:cs typeface="+mn-cs"/>
              </a:rPr>
              <a:t> = r</a:t>
            </a:r>
            <a:r>
              <a:rPr kumimoji="0" lang="de-DE" sz="3600" b="1" i="0" u="none" strike="noStrike" kern="1200" cap="none" spc="0" normalizeH="0" baseline="-25000" noProof="0" dirty="0">
                <a:ln>
                  <a:noFill/>
                </a:ln>
                <a:solidFill>
                  <a:srgbClr val="FF0000"/>
                </a:solidFill>
                <a:effectLst/>
                <a:uLnTx/>
                <a:uFillTx/>
                <a:latin typeface="Century Gothic" panose="020B0502020202020204"/>
                <a:ea typeface="+mn-ea"/>
                <a:cs typeface="+mn-cs"/>
              </a:rPr>
              <a:t>+</a:t>
            </a:r>
            <a:r>
              <a:rPr kumimoji="0" lang="de-DE" sz="3600" b="1" i="0" u="none" strike="noStrike" kern="1200" cap="none" spc="0" normalizeH="0" baseline="0" noProof="0" dirty="0">
                <a:ln>
                  <a:noFill/>
                </a:ln>
                <a:solidFill>
                  <a:srgbClr val="FF0000"/>
                </a:solidFill>
                <a:effectLst/>
                <a:uLnTx/>
                <a:uFillTx/>
                <a:latin typeface="Century Gothic" panose="020B0502020202020204"/>
                <a:ea typeface="+mn-ea"/>
                <a:cs typeface="+mn-cs"/>
              </a:rPr>
              <a:t> = GM </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for</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a=a</a:t>
            </a:r>
            <a:r>
              <a:rPr kumimoji="0" lang="de-DE" sz="3600" b="1" i="0" u="none" strike="noStrike" kern="1200" cap="none" spc="0" normalizeH="0" baseline="-25000" noProof="0" dirty="0">
                <a:ln>
                  <a:noFill/>
                </a:ln>
                <a:solidFill>
                  <a:prstClr val="black"/>
                </a:solidFill>
                <a:effectLst/>
                <a:uLnTx/>
                <a:uFillTx/>
                <a:latin typeface="Century Gothic" panose="020B0502020202020204"/>
                <a:ea typeface="+mn-ea"/>
                <a:cs typeface="+mn-cs"/>
              </a:rPr>
              <a:t>max</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=GM)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occurs</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the</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poles</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q=p/2</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and</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the</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srgbClr val="FF0000"/>
                </a:solidFill>
                <a:effectLst/>
                <a:uLnTx/>
                <a:uFillTx/>
                <a:latin typeface="Century Gothic" panose="020B0502020202020204"/>
                <a:ea typeface="+mn-ea"/>
                <a:cs typeface="+mn-cs"/>
              </a:rPr>
              <a:t>maximum</a:t>
            </a:r>
            <a:r>
              <a:rPr kumimoji="0" lang="de-DE" sz="36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srgbClr val="FF0000"/>
                </a:solidFill>
                <a:effectLst/>
                <a:uLnTx/>
                <a:uFillTx/>
                <a:latin typeface="Century Gothic" panose="020B0502020202020204"/>
                <a:ea typeface="+mn-ea"/>
                <a:cs typeface="+mn-cs"/>
              </a:rPr>
              <a:t>radius</a:t>
            </a:r>
            <a:r>
              <a:rPr kumimoji="0" lang="de-DE" sz="3600" b="1" i="0" u="none" strike="noStrike" kern="1200" cap="none" spc="0" normalizeH="0" baseline="0" noProof="0" dirty="0">
                <a:ln>
                  <a:noFill/>
                </a:ln>
                <a:solidFill>
                  <a:srgbClr val="FF0000"/>
                </a:solidFill>
                <a:effectLst/>
                <a:uLnTx/>
                <a:uFillTx/>
                <a:latin typeface="Century Gothic" panose="020B0502020202020204"/>
                <a:ea typeface="+mn-ea"/>
                <a:cs typeface="+mn-cs"/>
              </a:rPr>
              <a:t> r</a:t>
            </a:r>
            <a:r>
              <a:rPr kumimoji="0" lang="de-DE" sz="3600" b="1" i="0" u="none" strike="noStrike" kern="1200" cap="none" spc="0" normalizeH="0" baseline="-25000" noProof="0" dirty="0">
                <a:ln>
                  <a:noFill/>
                </a:ln>
                <a:solidFill>
                  <a:srgbClr val="FF0000"/>
                </a:solidFill>
                <a:effectLst/>
                <a:uLnTx/>
                <a:uFillTx/>
                <a:latin typeface="Century Gothic" panose="020B0502020202020204"/>
                <a:ea typeface="+mn-ea"/>
                <a:cs typeface="+mn-cs"/>
              </a:rPr>
              <a:t>0</a:t>
            </a:r>
            <a:r>
              <a:rPr kumimoji="0" lang="de-DE" sz="3600" b="1" i="0" u="none" strike="noStrike" kern="1200" cap="none" spc="0" normalizeH="0" baseline="0" noProof="0" dirty="0">
                <a:ln>
                  <a:noFill/>
                </a:ln>
                <a:solidFill>
                  <a:srgbClr val="FF0000"/>
                </a:solidFill>
                <a:effectLst/>
                <a:uLnTx/>
                <a:uFillTx/>
                <a:latin typeface="Century Gothic" panose="020B0502020202020204"/>
                <a:ea typeface="+mn-ea"/>
                <a:cs typeface="+mn-cs"/>
              </a:rPr>
              <a:t> = r</a:t>
            </a:r>
            <a:r>
              <a:rPr kumimoji="0" lang="de-DE" sz="3600" b="1" i="0" u="none" strike="noStrike" kern="1200" cap="none" spc="0" normalizeH="0" baseline="-25000" noProof="0" dirty="0">
                <a:ln>
                  <a:noFill/>
                </a:ln>
                <a:solidFill>
                  <a:srgbClr val="FF0000"/>
                </a:solidFill>
                <a:effectLst/>
                <a:uLnTx/>
                <a:uFillTx/>
                <a:latin typeface="Century Gothic" panose="020B0502020202020204"/>
                <a:ea typeface="+mn-ea"/>
                <a:cs typeface="+mn-cs"/>
              </a:rPr>
              <a:t>S</a:t>
            </a:r>
            <a:r>
              <a:rPr kumimoji="0" lang="de-DE" sz="3600" b="1" i="0" u="none" strike="noStrike" kern="1200" cap="none" spc="0" normalizeH="0" baseline="0" noProof="0" dirty="0">
                <a:ln>
                  <a:noFill/>
                </a:ln>
                <a:solidFill>
                  <a:srgbClr val="FF0000"/>
                </a:solidFill>
                <a:effectLst/>
                <a:uLnTx/>
                <a:uFillTx/>
                <a:latin typeface="Century Gothic" panose="020B0502020202020204"/>
                <a:ea typeface="+mn-ea"/>
                <a:cs typeface="+mn-cs"/>
              </a:rPr>
              <a:t> = 2GM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is</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achieved</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the</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err="1">
                <a:ln>
                  <a:noFill/>
                </a:ln>
                <a:solidFill>
                  <a:prstClr val="black"/>
                </a:solidFill>
                <a:effectLst/>
                <a:uLnTx/>
                <a:uFillTx/>
                <a:latin typeface="Century Gothic" panose="020B0502020202020204"/>
                <a:ea typeface="+mn-ea"/>
                <a:cs typeface="+mn-cs"/>
              </a:rPr>
              <a:t>equator</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de-DE" sz="36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q=0</a:t>
            </a:r>
            <a:r>
              <a:rPr kumimoji="0" lang="de-DE" sz="3600" b="1"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185958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40641" y="0"/>
            <a:ext cx="12232641" cy="7697826"/>
          </a:xfrm>
          <a:prstGeom prst="rect">
            <a:avLst/>
          </a:prstGeom>
        </p:spPr>
      </p:pic>
    </p:spTree>
    <p:extLst>
      <p:ext uri="{BB962C8B-B14F-4D97-AF65-F5344CB8AC3E}">
        <p14:creationId xmlns:p14="http://schemas.microsoft.com/office/powerpoint/2010/main" val="4163299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984255-AEE7-4637-99D3-6E9B3E535C7D}"/>
              </a:ext>
            </a:extLst>
          </p:cNvPr>
          <p:cNvSpPr>
            <a:spLocks noGrp="1"/>
          </p:cNvSpPr>
          <p:nvPr>
            <p:ph type="title"/>
          </p:nvPr>
        </p:nvSpPr>
        <p:spPr>
          <a:xfrm>
            <a:off x="896471" y="617913"/>
            <a:ext cx="10122049" cy="928255"/>
          </a:xfrm>
        </p:spPr>
        <p:txBody>
          <a:bodyPr/>
          <a:lstStyle/>
          <a:p>
            <a:r>
              <a:rPr lang="de-DE" b="1" dirty="0" err="1"/>
              <a:t>Paradigm</a:t>
            </a:r>
            <a:r>
              <a:rPr lang="de-DE" b="1" dirty="0"/>
              <a:t> („Standard Model“)</a:t>
            </a:r>
          </a:p>
        </p:txBody>
      </p:sp>
      <p:sp>
        <p:nvSpPr>
          <p:cNvPr id="3" name="Inhaltsplatzhalter 2">
            <a:extLst>
              <a:ext uri="{FF2B5EF4-FFF2-40B4-BE49-F238E27FC236}">
                <a16:creationId xmlns:a16="http://schemas.microsoft.com/office/drawing/2014/main" id="{35087451-0572-4440-A2C6-294B5973EF10}"/>
              </a:ext>
            </a:extLst>
          </p:cNvPr>
          <p:cNvSpPr>
            <a:spLocks noGrp="1"/>
          </p:cNvSpPr>
          <p:nvPr>
            <p:ph idx="1"/>
          </p:nvPr>
        </p:nvSpPr>
        <p:spPr>
          <a:xfrm>
            <a:off x="773084" y="1766971"/>
            <a:ext cx="4871258" cy="4619457"/>
          </a:xfrm>
        </p:spPr>
        <p:txBody>
          <a:bodyPr>
            <a:normAutofit fontScale="92500" lnSpcReduction="10000"/>
          </a:bodyPr>
          <a:lstStyle/>
          <a:p>
            <a:r>
              <a:rPr lang="de-DE" b="1" dirty="0">
                <a:solidFill>
                  <a:schemeClr val="tx1"/>
                </a:solidFill>
              </a:rPr>
              <a:t>Shell-type </a:t>
            </a:r>
            <a:r>
              <a:rPr lang="de-DE" b="1" dirty="0" err="1">
                <a:solidFill>
                  <a:schemeClr val="tx1"/>
                </a:solidFill>
              </a:rPr>
              <a:t>supernova</a:t>
            </a:r>
            <a:r>
              <a:rPr lang="de-DE" b="1" dirty="0">
                <a:solidFill>
                  <a:schemeClr val="tx1"/>
                </a:solidFill>
              </a:rPr>
              <a:t> </a:t>
            </a:r>
            <a:r>
              <a:rPr lang="de-DE" b="1" dirty="0" err="1">
                <a:solidFill>
                  <a:schemeClr val="tx1"/>
                </a:solidFill>
              </a:rPr>
              <a:t>remnants</a:t>
            </a:r>
            <a:r>
              <a:rPr lang="de-DE" b="1" dirty="0">
                <a:solidFill>
                  <a:schemeClr val="tx1"/>
                </a:solidFill>
              </a:rPr>
              <a:t>:   CRs </a:t>
            </a:r>
            <a:r>
              <a:rPr lang="de-DE" b="1" dirty="0" err="1">
                <a:solidFill>
                  <a:schemeClr val="tx1"/>
                </a:solidFill>
              </a:rPr>
              <a:t>up</a:t>
            </a:r>
            <a:r>
              <a:rPr lang="de-DE" b="1" dirty="0">
                <a:solidFill>
                  <a:schemeClr val="tx1"/>
                </a:solidFill>
              </a:rPr>
              <a:t>  </a:t>
            </a:r>
            <a:r>
              <a:rPr lang="de-DE" b="1" dirty="0" err="1">
                <a:solidFill>
                  <a:schemeClr val="tx1"/>
                </a:solidFill>
              </a:rPr>
              <a:t>to</a:t>
            </a:r>
            <a:r>
              <a:rPr lang="de-DE" b="1" dirty="0">
                <a:solidFill>
                  <a:schemeClr val="tx1"/>
                </a:solidFill>
              </a:rPr>
              <a:t> </a:t>
            </a:r>
            <a:r>
              <a:rPr lang="de-DE" b="1" dirty="0" err="1">
                <a:solidFill>
                  <a:schemeClr val="tx1"/>
                </a:solidFill>
              </a:rPr>
              <a:t>knee</a:t>
            </a:r>
            <a:r>
              <a:rPr lang="de-DE" b="1" dirty="0">
                <a:solidFill>
                  <a:schemeClr val="tx1"/>
                </a:solidFill>
              </a:rPr>
              <a:t> </a:t>
            </a:r>
            <a:r>
              <a:rPr lang="de-DE" b="1" dirty="0" err="1">
                <a:solidFill>
                  <a:schemeClr val="tx1"/>
                </a:solidFill>
              </a:rPr>
              <a:t>energy</a:t>
            </a:r>
            <a:r>
              <a:rPr lang="de-DE" b="1" dirty="0">
                <a:solidFill>
                  <a:schemeClr val="tx1"/>
                </a:solidFill>
              </a:rPr>
              <a:t> </a:t>
            </a:r>
            <a:r>
              <a:rPr lang="de-DE" b="1" dirty="0" err="1">
                <a:solidFill>
                  <a:schemeClr val="tx1"/>
                </a:solidFill>
              </a:rPr>
              <a:t>of</a:t>
            </a:r>
            <a:r>
              <a:rPr lang="de-DE" b="1" dirty="0">
                <a:solidFill>
                  <a:schemeClr val="tx1"/>
                </a:solidFill>
              </a:rPr>
              <a:t> ~ 1 </a:t>
            </a:r>
            <a:r>
              <a:rPr lang="de-DE" b="1" dirty="0" err="1">
                <a:solidFill>
                  <a:schemeClr val="tx1"/>
                </a:solidFill>
              </a:rPr>
              <a:t>PeV</a:t>
            </a:r>
            <a:r>
              <a:rPr lang="de-DE" b="1" dirty="0">
                <a:solidFill>
                  <a:schemeClr val="tx1"/>
                </a:solidFill>
              </a:rPr>
              <a:t> (e.g. </a:t>
            </a:r>
            <a:r>
              <a:rPr lang="de-DE" b="1" dirty="0" err="1">
                <a:solidFill>
                  <a:schemeClr val="tx1"/>
                </a:solidFill>
              </a:rPr>
              <a:t>Völk</a:t>
            </a:r>
            <a:r>
              <a:rPr lang="de-DE" b="1" dirty="0">
                <a:solidFill>
                  <a:schemeClr val="tx1"/>
                </a:solidFill>
              </a:rPr>
              <a:t> &amp; Biermann)</a:t>
            </a:r>
          </a:p>
          <a:p>
            <a:r>
              <a:rPr lang="de-DE" b="1" dirty="0">
                <a:solidFill>
                  <a:schemeClr val="tx1"/>
                </a:solidFill>
              </a:rPr>
              <a:t>Radio </a:t>
            </a:r>
            <a:r>
              <a:rPr lang="de-DE" b="1" dirty="0" err="1">
                <a:solidFill>
                  <a:schemeClr val="tx1"/>
                </a:solidFill>
              </a:rPr>
              <a:t>galaxies</a:t>
            </a:r>
            <a:r>
              <a:rPr lang="de-DE" b="1" dirty="0">
                <a:solidFill>
                  <a:schemeClr val="tx1"/>
                </a:solidFill>
              </a:rPr>
              <a:t>: UHE CRs </a:t>
            </a:r>
            <a:r>
              <a:rPr lang="de-DE" b="1" dirty="0" err="1">
                <a:solidFill>
                  <a:schemeClr val="tx1"/>
                </a:solidFill>
              </a:rPr>
              <a:t>up</a:t>
            </a:r>
            <a:r>
              <a:rPr lang="de-DE" b="1" dirty="0">
                <a:solidFill>
                  <a:schemeClr val="tx1"/>
                </a:solidFill>
              </a:rPr>
              <a:t> </a:t>
            </a:r>
            <a:r>
              <a:rPr lang="de-DE" b="1" dirty="0" err="1">
                <a:solidFill>
                  <a:schemeClr val="tx1"/>
                </a:solidFill>
              </a:rPr>
              <a:t>to</a:t>
            </a:r>
            <a:r>
              <a:rPr lang="de-DE" b="1" dirty="0">
                <a:solidFill>
                  <a:schemeClr val="tx1"/>
                </a:solidFill>
              </a:rPr>
              <a:t> 100 </a:t>
            </a:r>
            <a:r>
              <a:rPr lang="de-DE" b="1" dirty="0" err="1">
                <a:solidFill>
                  <a:schemeClr val="tx1"/>
                </a:solidFill>
              </a:rPr>
              <a:t>EeV</a:t>
            </a:r>
            <a:r>
              <a:rPr lang="de-DE" b="1" dirty="0">
                <a:solidFill>
                  <a:schemeClr val="tx1"/>
                </a:solidFill>
              </a:rPr>
              <a:t> (e.g., Rachen &amp; Biermann)</a:t>
            </a:r>
          </a:p>
          <a:p>
            <a:r>
              <a:rPr lang="de-DE" b="1" dirty="0">
                <a:solidFill>
                  <a:srgbClr val="FF0000"/>
                </a:solidFill>
              </a:rPr>
              <a:t>Maximum </a:t>
            </a:r>
            <a:r>
              <a:rPr lang="de-DE" b="1" dirty="0" err="1">
                <a:solidFill>
                  <a:srgbClr val="FF0000"/>
                </a:solidFill>
              </a:rPr>
              <a:t>energy</a:t>
            </a:r>
            <a:endParaRPr lang="de-DE" b="1" dirty="0">
              <a:solidFill>
                <a:srgbClr val="FF0000"/>
              </a:solidFill>
            </a:endParaRPr>
          </a:p>
          <a:p>
            <a:r>
              <a:rPr lang="de-DE" b="1" dirty="0" err="1">
                <a:solidFill>
                  <a:srgbClr val="FF0000"/>
                </a:solidFill>
              </a:rPr>
              <a:t>Spectral</a:t>
            </a:r>
            <a:r>
              <a:rPr lang="de-DE" b="1" dirty="0">
                <a:solidFill>
                  <a:srgbClr val="FF0000"/>
                </a:solidFill>
              </a:rPr>
              <a:t> </a:t>
            </a:r>
            <a:r>
              <a:rPr lang="de-DE" b="1" dirty="0" err="1">
                <a:solidFill>
                  <a:srgbClr val="FF0000"/>
                </a:solidFill>
              </a:rPr>
              <a:t>index</a:t>
            </a:r>
            <a:endParaRPr lang="de-DE" b="1" dirty="0">
              <a:solidFill>
                <a:srgbClr val="FF0000"/>
              </a:solidFill>
            </a:endParaRPr>
          </a:p>
          <a:p>
            <a:r>
              <a:rPr lang="de-DE" b="1" dirty="0" err="1">
                <a:solidFill>
                  <a:srgbClr val="FF0000"/>
                </a:solidFill>
              </a:rPr>
              <a:t>Emissivity</a:t>
            </a:r>
            <a:endParaRPr lang="de-DE" b="1" dirty="0">
              <a:solidFill>
                <a:srgbClr val="FF0000"/>
              </a:solidFill>
            </a:endParaRPr>
          </a:p>
          <a:p>
            <a:r>
              <a:rPr lang="de-DE" b="1" dirty="0">
                <a:solidFill>
                  <a:srgbClr val="FF0000"/>
                </a:solidFill>
              </a:rPr>
              <a:t>Chemical </a:t>
            </a:r>
            <a:r>
              <a:rPr lang="de-DE" b="1" dirty="0" err="1">
                <a:solidFill>
                  <a:srgbClr val="FF0000"/>
                </a:solidFill>
              </a:rPr>
              <a:t>composition</a:t>
            </a:r>
            <a:endParaRPr lang="de-DE" b="1" dirty="0">
              <a:solidFill>
                <a:srgbClr val="FF0000"/>
              </a:solidFill>
            </a:endParaRPr>
          </a:p>
          <a:p>
            <a:pPr>
              <a:buFont typeface="Wingdings" panose="05000000000000000000" pitchFamily="2" charset="2"/>
              <a:buChar char="à"/>
            </a:pPr>
            <a:r>
              <a:rPr lang="de-DE" b="1" dirty="0">
                <a:sym typeface="Wingdings" panose="05000000000000000000" pitchFamily="2" charset="2"/>
              </a:rPr>
              <a:t>Diffusive </a:t>
            </a:r>
            <a:r>
              <a:rPr lang="de-DE" b="1" dirty="0" err="1">
                <a:sym typeface="Wingdings" panose="05000000000000000000" pitchFamily="2" charset="2"/>
              </a:rPr>
              <a:t>shock</a:t>
            </a:r>
            <a:r>
              <a:rPr lang="de-DE" b="1" dirty="0">
                <a:sym typeface="Wingdings" panose="05000000000000000000" pitchFamily="2" charset="2"/>
              </a:rPr>
              <a:t> </a:t>
            </a:r>
            <a:r>
              <a:rPr lang="de-DE" b="1" dirty="0" err="1">
                <a:sym typeface="Wingdings" panose="05000000000000000000" pitchFamily="2" charset="2"/>
              </a:rPr>
              <a:t>acceleration</a:t>
            </a:r>
            <a:r>
              <a:rPr lang="de-DE" b="1" dirty="0">
                <a:sym typeface="Wingdings" panose="05000000000000000000" pitchFamily="2" charset="2"/>
              </a:rPr>
              <a:t> </a:t>
            </a:r>
          </a:p>
          <a:p>
            <a:pPr>
              <a:buFont typeface="Wingdings" panose="05000000000000000000" pitchFamily="2" charset="2"/>
              <a:buChar char="à"/>
            </a:pPr>
            <a:r>
              <a:rPr lang="de-DE" b="1" dirty="0">
                <a:sym typeface="Wingdings" panose="05000000000000000000" pitchFamily="2" charset="2"/>
              </a:rPr>
              <a:t>Supernova </a:t>
            </a:r>
            <a:r>
              <a:rPr lang="de-DE" b="1" dirty="0" err="1">
                <a:sym typeface="Wingdings" panose="05000000000000000000" pitchFamily="2" charset="2"/>
              </a:rPr>
              <a:t>explosions</a:t>
            </a:r>
            <a:endParaRPr lang="de-DE" b="1" dirty="0">
              <a:sym typeface="Wingdings" panose="05000000000000000000" pitchFamily="2" charset="2"/>
            </a:endParaRPr>
          </a:p>
          <a:p>
            <a:pPr>
              <a:buFont typeface="Wingdings" panose="05000000000000000000" pitchFamily="2" charset="2"/>
              <a:buChar char="à"/>
            </a:pPr>
            <a:r>
              <a:rPr lang="de-DE" b="1" dirty="0" err="1">
                <a:sym typeface="Wingdings" panose="05000000000000000000" pitchFamily="2" charset="2"/>
              </a:rPr>
              <a:t>Accreting</a:t>
            </a:r>
            <a:r>
              <a:rPr lang="de-DE" b="1" dirty="0">
                <a:sym typeface="Wingdings" panose="05000000000000000000" pitchFamily="2" charset="2"/>
              </a:rPr>
              <a:t> supermassive </a:t>
            </a:r>
            <a:r>
              <a:rPr lang="de-DE" b="1" dirty="0" err="1">
                <a:sym typeface="Wingdings" panose="05000000000000000000" pitchFamily="2" charset="2"/>
              </a:rPr>
              <a:t>black</a:t>
            </a:r>
            <a:r>
              <a:rPr lang="de-DE" b="1" dirty="0">
                <a:sym typeface="Wingdings" panose="05000000000000000000" pitchFamily="2" charset="2"/>
              </a:rPr>
              <a:t> </a:t>
            </a:r>
            <a:r>
              <a:rPr lang="de-DE" b="1" dirty="0" err="1">
                <a:sym typeface="Wingdings" panose="05000000000000000000" pitchFamily="2" charset="2"/>
              </a:rPr>
              <a:t>holes</a:t>
            </a:r>
            <a:endParaRPr lang="de-DE" b="1" dirty="0">
              <a:sym typeface="Wingdings" panose="05000000000000000000" pitchFamily="2" charset="2"/>
            </a:endParaRPr>
          </a:p>
          <a:p>
            <a:pPr>
              <a:buFont typeface="Wingdings" panose="05000000000000000000" pitchFamily="2" charset="2"/>
              <a:buChar char="à"/>
            </a:pPr>
            <a:endParaRPr lang="de-DE" b="1" dirty="0">
              <a:solidFill>
                <a:schemeClr val="tx1"/>
              </a:solidFill>
            </a:endParaRPr>
          </a:p>
          <a:p>
            <a:endParaRPr lang="de-DE" dirty="0">
              <a:solidFill>
                <a:schemeClr val="tx1"/>
              </a:solidFill>
            </a:endParaRPr>
          </a:p>
        </p:txBody>
      </p:sp>
      <p:pic>
        <p:nvPicPr>
          <p:cNvPr id="4" name="Grafik 3">
            <a:extLst>
              <a:ext uri="{FF2B5EF4-FFF2-40B4-BE49-F238E27FC236}">
                <a16:creationId xmlns:a16="http://schemas.microsoft.com/office/drawing/2014/main" id="{97B64382-C46A-42E0-B6BC-32370C0518DF}"/>
              </a:ext>
            </a:extLst>
          </p:cNvPr>
          <p:cNvPicPr>
            <a:picLocks noChangeAspect="1"/>
          </p:cNvPicPr>
          <p:nvPr/>
        </p:nvPicPr>
        <p:blipFill>
          <a:blip r:embed="rId2"/>
          <a:stretch>
            <a:fillRect/>
          </a:stretch>
        </p:blipFill>
        <p:spPr>
          <a:xfrm>
            <a:off x="6546273" y="1773206"/>
            <a:ext cx="4885235" cy="4619458"/>
          </a:xfrm>
          <a:prstGeom prst="rect">
            <a:avLst/>
          </a:prstGeom>
        </p:spPr>
      </p:pic>
    </p:spTree>
    <p:extLst>
      <p:ext uri="{BB962C8B-B14F-4D97-AF65-F5344CB8AC3E}">
        <p14:creationId xmlns:p14="http://schemas.microsoft.com/office/powerpoint/2010/main" val="3514751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B204C6C-9F46-4E5D-A104-58B4D7F4DAE7}"/>
              </a:ext>
            </a:extLst>
          </p:cNvPr>
          <p:cNvPicPr>
            <a:picLocks noChangeAspect="1"/>
          </p:cNvPicPr>
          <p:nvPr/>
        </p:nvPicPr>
        <p:blipFill>
          <a:blip r:embed="rId2"/>
          <a:stretch>
            <a:fillRect/>
          </a:stretch>
        </p:blipFill>
        <p:spPr>
          <a:xfrm>
            <a:off x="149629" y="189306"/>
            <a:ext cx="11820699" cy="6552316"/>
          </a:xfrm>
          <a:prstGeom prst="rect">
            <a:avLst/>
          </a:prstGeom>
        </p:spPr>
      </p:pic>
      <p:pic>
        <p:nvPicPr>
          <p:cNvPr id="4" name="Grafik 3">
            <a:extLst>
              <a:ext uri="{FF2B5EF4-FFF2-40B4-BE49-F238E27FC236}">
                <a16:creationId xmlns:a16="http://schemas.microsoft.com/office/drawing/2014/main" id="{31297A7F-E3A2-4800-9A87-562D8D303447}"/>
              </a:ext>
            </a:extLst>
          </p:cNvPr>
          <p:cNvPicPr>
            <a:picLocks noChangeAspect="1"/>
          </p:cNvPicPr>
          <p:nvPr/>
        </p:nvPicPr>
        <p:blipFill>
          <a:blip r:embed="rId3"/>
          <a:stretch>
            <a:fillRect/>
          </a:stretch>
        </p:blipFill>
        <p:spPr>
          <a:xfrm>
            <a:off x="2643024" y="1567334"/>
            <a:ext cx="1898130" cy="1898130"/>
          </a:xfrm>
          <a:prstGeom prst="rect">
            <a:avLst/>
          </a:prstGeom>
        </p:spPr>
      </p:pic>
      <p:pic>
        <p:nvPicPr>
          <p:cNvPr id="5" name="Grafik 4">
            <a:extLst>
              <a:ext uri="{FF2B5EF4-FFF2-40B4-BE49-F238E27FC236}">
                <a16:creationId xmlns:a16="http://schemas.microsoft.com/office/drawing/2014/main" id="{96D50A95-292D-455E-872A-19EC6E07AED6}"/>
              </a:ext>
            </a:extLst>
          </p:cNvPr>
          <p:cNvPicPr>
            <a:picLocks noChangeAspect="1"/>
          </p:cNvPicPr>
          <p:nvPr/>
        </p:nvPicPr>
        <p:blipFill>
          <a:blip r:embed="rId4"/>
          <a:stretch>
            <a:fillRect/>
          </a:stretch>
        </p:blipFill>
        <p:spPr>
          <a:xfrm>
            <a:off x="7034549" y="842497"/>
            <a:ext cx="2693323" cy="1911249"/>
          </a:xfrm>
          <a:prstGeom prst="rect">
            <a:avLst/>
          </a:prstGeom>
        </p:spPr>
      </p:pic>
    </p:spTree>
    <p:extLst>
      <p:ext uri="{BB962C8B-B14F-4D97-AF65-F5344CB8AC3E}">
        <p14:creationId xmlns:p14="http://schemas.microsoft.com/office/powerpoint/2010/main" val="2854590609"/>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Basis">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Kondensstreifen">
  <a:themeElements>
    <a:clrScheme name="Kondensstreifen">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Kondensstreifen">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densstreife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4_Schiefer">
  <a:themeElements>
    <a:clrScheme name="Schiefer">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chiefer">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chiefer">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TM03457444[[fn=Fundament]]</Template>
  <TotalTime>0</TotalTime>
  <Words>2259</Words>
  <Application>Microsoft Office PowerPoint</Application>
  <PresentationFormat>Breitbild</PresentationFormat>
  <Paragraphs>310</Paragraphs>
  <Slides>69</Slides>
  <Notes>2</Notes>
  <HiddenSlides>0</HiddenSlides>
  <MMClips>2</MMClips>
  <ScaleCrop>false</ScaleCrop>
  <HeadingPairs>
    <vt:vector size="6" baseType="variant">
      <vt:variant>
        <vt:lpstr>Verwendete Schriftarten</vt:lpstr>
      </vt:variant>
      <vt:variant>
        <vt:i4>13</vt:i4>
      </vt:variant>
      <vt:variant>
        <vt:lpstr>Design</vt:lpstr>
      </vt:variant>
      <vt:variant>
        <vt:i4>5</vt:i4>
      </vt:variant>
      <vt:variant>
        <vt:lpstr>Folientitel</vt:lpstr>
      </vt:variant>
      <vt:variant>
        <vt:i4>69</vt:i4>
      </vt:variant>
    </vt:vector>
  </HeadingPairs>
  <TitlesOfParts>
    <vt:vector size="87" baseType="lpstr">
      <vt:lpstr>AdvTTdeec4450</vt:lpstr>
      <vt:lpstr>Arial</vt:lpstr>
      <vt:lpstr>Calibri</vt:lpstr>
      <vt:lpstr>Calibri Light</vt:lpstr>
      <vt:lpstr>Calisto MT</vt:lpstr>
      <vt:lpstr>Century Gothic</vt:lpstr>
      <vt:lpstr>Corbel</vt:lpstr>
      <vt:lpstr>Garamond</vt:lpstr>
      <vt:lpstr>Lucida Handwriting</vt:lpstr>
      <vt:lpstr>Symbol</vt:lpstr>
      <vt:lpstr>Trebuchet MS</vt:lpstr>
      <vt:lpstr>Wingdings</vt:lpstr>
      <vt:lpstr>Wingdings 2</vt:lpstr>
      <vt:lpstr>Basis</vt:lpstr>
      <vt:lpstr>Office Theme</vt:lpstr>
      <vt:lpstr>Kondensstreifen</vt:lpstr>
      <vt:lpstr>4_Schiefer</vt:lpstr>
      <vt:lpstr>Office</vt:lpstr>
      <vt:lpstr>Gamma-ray astronomy: discovery perspectiveS</vt:lpstr>
      <vt:lpstr>PowerPoint-Präsentation</vt:lpstr>
      <vt:lpstr>Legacy</vt:lpstr>
      <vt:lpstr>PowerPoint-Präsentation</vt:lpstr>
      <vt:lpstr>PowerPoint-Präsentation</vt:lpstr>
      <vt:lpstr>Gamma-Astrophysics branch</vt:lpstr>
      <vt:lpstr>PowerPoint-Präsentation</vt:lpstr>
      <vt:lpstr>Paradigm („Standard Model“)</vt:lpstr>
      <vt:lpstr>PowerPoint-Präsentation</vt:lpstr>
      <vt:lpstr>PowerPoint-Präsentation</vt:lpstr>
      <vt:lpstr>PowerPoint-Präsentation</vt:lpstr>
      <vt:lpstr>Overproduction of Lithium by spallation?</vt:lpstr>
      <vt:lpstr>TeV gamma rays in starburst galaxies: Pulsar wind nebulae?</vt:lpstr>
      <vt:lpstr>AMS-02 positron flux:  Deviations from propagation-model predictions</vt:lpstr>
      <vt:lpstr>Radial gradient problem: Supernova remant and cosmic ray emissivity do not match  Strong central source in our Galaxy?</vt:lpstr>
      <vt:lpstr>Cosmic ray interactions with matter: Neutrinos from Supernova Remnants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UHE Cosmic rays in extragalactic jets: Gamma-ray emission </vt:lpstr>
      <vt:lpstr>Multi-messenger conjecture of 1995</vt:lpstr>
      <vt:lpstr>PowerPoint-Präsentation</vt:lpstr>
      <vt:lpstr>PowerPoint-Präsentation</vt:lpstr>
      <vt:lpstr>PowerPoint-Präsentation</vt:lpstr>
      <vt:lpstr>PowerPoint-Präsentation</vt:lpstr>
      <vt:lpstr>PowerPoint-Präsentation</vt:lpstr>
      <vt:lpstr>PowerPoint-Präsentation</vt:lpstr>
      <vt:lpstr>Dark Matter Limits for Dwarf Spheroidals  Fermi-LAT data combined with 158h Segue-1 MAGIC data  (JCAP 02, 039) </vt:lpstr>
      <vt:lpstr>PowerPoint-Präsentation</vt:lpstr>
      <vt:lpstr>Radio galaxies provide natural background for dark matter searches Saxena, Summa, Elsässer, Rüger, &amp; Mannheim, EPJC 71, 1815 (2011)</vt:lpstr>
      <vt:lpstr>PowerPoint-Präsentation</vt:lpstr>
      <vt:lpstr>The Perseus Cluster (A&amp;A 589, A33):  NGC 1275, IC310, and Cosmic Rays</vt:lpstr>
      <vt:lpstr>PowerPoint-Präsentation</vt:lpstr>
      <vt:lpstr>PowerPoint-Präsentation</vt:lpstr>
      <vt:lpstr>PowerPoint-Präsentation</vt:lpstr>
      <vt:lpstr>PowerPoint-Präsentation</vt:lpstr>
      <vt:lpstr>Gravitationally lensed quasar B0218+357 at redshift z=1 </vt:lpstr>
      <vt:lpstr>Gamma-ray horizon due to pair creation in collisions with photons from the extragalactic background light</vt:lpstr>
      <vt:lpstr>PowerPoint-Präsentation</vt:lpstr>
      <vt:lpstr>PowerPoint-Präsentation</vt:lpstr>
      <vt:lpstr>PowerPoint-Präsentation</vt:lpstr>
      <vt:lpstr>Cosmic ray origin - beyond the standard model(s)    San Vito di Cadore, Dolomites, 2014 &amp; 2016  http://www.crbtsm.eu/  Edited by: Omar Tibolla, Luke Drury, Massimo Persic, Sarah Kaufmann, Heinz Völk, Karl Mannheim, Alessandro De Angelis</vt:lpstr>
      <vt:lpstr>PowerPoint-Präsentation</vt:lpstr>
      <vt:lpstr>PowerPoint-Präsentation</vt:lpstr>
      <vt:lpstr>PowerPoint-Präsentation</vt:lpstr>
      <vt:lpstr>PowerPoint-Präsentation</vt:lpstr>
      <vt:lpstr>Feedback of cosmic rays:     The cold (non-equilibrium) chemistry in ice</vt:lpstr>
      <vt:lpstr>Pulsed emission from the Crab up to 1 TeV  (A&amp;A 585, A133)</vt:lpstr>
      <vt:lpstr>Cosmic ray interactions with matter in Tycho‘s Supernova Remnant: Gamma rays</vt:lpstr>
      <vt:lpstr>Cosmic ray interactions with neutral gas: Injection efficiency from Balmer lines</vt:lpstr>
      <vt:lpstr>Integral field spectroscopy: SN 1006</vt:lpstr>
      <vt:lpstr>PowerPoint-Präsentation</vt:lpstr>
      <vt:lpstr>Feedback of cosmic rays:  Cosmic ray driven  outflows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The machine  (Lovelace, Nature, 1976)</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Cosmic-ray interactions  in astrophysical sources</dc:title>
  <dc:creator>Karl Mannheim</dc:creator>
  <cp:lastModifiedBy>Karl Mannheim</cp:lastModifiedBy>
  <cp:revision>189</cp:revision>
  <dcterms:created xsi:type="dcterms:W3CDTF">2016-09-21T12:47:17Z</dcterms:created>
  <dcterms:modified xsi:type="dcterms:W3CDTF">2017-10-11T12:27:15Z</dcterms:modified>
</cp:coreProperties>
</file>