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8" r:id="rId2"/>
    <p:sldMasterId id="2147483737" r:id="rId3"/>
    <p:sldMasterId id="2147483789" r:id="rId4"/>
    <p:sldMasterId id="2147483828" r:id="rId5"/>
    <p:sldMasterId id="2147483841" r:id="rId6"/>
    <p:sldMasterId id="2147483866" r:id="rId7"/>
    <p:sldMasterId id="2147483890" r:id="rId8"/>
  </p:sldMasterIdLst>
  <p:notesMasterIdLst>
    <p:notesMasterId r:id="rId79"/>
  </p:notesMasterIdLst>
  <p:sldIdLst>
    <p:sldId id="256" r:id="rId9"/>
    <p:sldId id="300" r:id="rId10"/>
    <p:sldId id="504" r:id="rId11"/>
    <p:sldId id="339" r:id="rId12"/>
    <p:sldId id="348" r:id="rId13"/>
    <p:sldId id="507" r:id="rId14"/>
    <p:sldId id="508" r:id="rId15"/>
    <p:sldId id="560" r:id="rId16"/>
    <p:sldId id="563" r:id="rId17"/>
    <p:sldId id="497" r:id="rId18"/>
    <p:sldId id="496" r:id="rId19"/>
    <p:sldId id="566" r:id="rId20"/>
    <p:sldId id="522" r:id="rId21"/>
    <p:sldId id="425" r:id="rId22"/>
    <p:sldId id="510" r:id="rId23"/>
    <p:sldId id="567" r:id="rId24"/>
    <p:sldId id="426" r:id="rId25"/>
    <p:sldId id="570" r:id="rId26"/>
    <p:sldId id="450" r:id="rId27"/>
    <p:sldId id="553" r:id="rId28"/>
    <p:sldId id="571" r:id="rId29"/>
    <p:sldId id="434" r:id="rId30"/>
    <p:sldId id="312" r:id="rId31"/>
    <p:sldId id="429" r:id="rId32"/>
    <p:sldId id="419" r:id="rId33"/>
    <p:sldId id="421" r:id="rId34"/>
    <p:sldId id="552" r:id="rId35"/>
    <p:sldId id="551" r:id="rId36"/>
    <p:sldId id="512" r:id="rId37"/>
    <p:sldId id="568" r:id="rId38"/>
    <p:sldId id="511" r:id="rId39"/>
    <p:sldId id="514" r:id="rId40"/>
    <p:sldId id="513" r:id="rId41"/>
    <p:sldId id="520" r:id="rId42"/>
    <p:sldId id="518" r:id="rId43"/>
    <p:sldId id="519" r:id="rId44"/>
    <p:sldId id="561" r:id="rId45"/>
    <p:sldId id="558" r:id="rId46"/>
    <p:sldId id="550" r:id="rId47"/>
    <p:sldId id="526" r:id="rId48"/>
    <p:sldId id="554" r:id="rId49"/>
    <p:sldId id="555" r:id="rId50"/>
    <p:sldId id="527" r:id="rId51"/>
    <p:sldId id="569" r:id="rId52"/>
    <p:sldId id="528" r:id="rId53"/>
    <p:sldId id="529" r:id="rId54"/>
    <p:sldId id="530" r:id="rId55"/>
    <p:sldId id="531" r:id="rId56"/>
    <p:sldId id="532" r:id="rId57"/>
    <p:sldId id="533" r:id="rId58"/>
    <p:sldId id="534" r:id="rId59"/>
    <p:sldId id="535" r:id="rId60"/>
    <p:sldId id="536" r:id="rId61"/>
    <p:sldId id="537" r:id="rId62"/>
    <p:sldId id="538" r:id="rId63"/>
    <p:sldId id="539" r:id="rId64"/>
    <p:sldId id="540" r:id="rId65"/>
    <p:sldId id="541" r:id="rId66"/>
    <p:sldId id="542" r:id="rId67"/>
    <p:sldId id="543" r:id="rId68"/>
    <p:sldId id="544" r:id="rId69"/>
    <p:sldId id="545" r:id="rId70"/>
    <p:sldId id="546" r:id="rId71"/>
    <p:sldId id="547" r:id="rId72"/>
    <p:sldId id="549" r:id="rId73"/>
    <p:sldId id="556" r:id="rId74"/>
    <p:sldId id="559" r:id="rId75"/>
    <p:sldId id="562" r:id="rId76"/>
    <p:sldId id="564" r:id="rId77"/>
    <p:sldId id="565" r:id="rId7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00"/>
    <a:srgbClr val="0000CC"/>
    <a:srgbClr val="0000FF"/>
    <a:srgbClr val="AEAEAE"/>
    <a:srgbClr val="008000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52" y="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4B9A0-302D-4317-9E2E-57C661230B9A}" type="datetimeFigureOut">
              <a:rPr lang="en-US" smtClean="0"/>
              <a:pPr/>
              <a:t>10-Oct-17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1F25F-AA88-460C-9EEE-AF28EDF2B7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7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AE1F31-63B8-4140-8799-C1769F2B7486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14E316-9240-4656-9FE2-D9DBC4553CF5}" type="slidenum">
              <a:rPr lang="de-DE" smtClean="0">
                <a:solidFill>
                  <a:prstClr val="black"/>
                </a:solidFill>
              </a:rPr>
              <a:pPr/>
              <a:t>7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F22EA-A1F1-4EDC-880C-24F06C083AAB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5C9BEB-D77A-4274-96DD-4E9554B02A2E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E55FB1-396E-4B3C-B6A6-5842032705CA}" type="slidenum">
              <a:rPr lang="de-DE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de-DE" alt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55302-1EA3-4E38-9967-B1BF6CF303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24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/>
              <a:t>9th September 2010, Nor Amberd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/>
              <a:t>Razmik Mirzoyan: VHE Gammas Shedding Light on CR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0DC83A-E321-4BE8-8AC4-388B5F7A2548}" type="slidenum">
              <a:rPr lang="de-DE"/>
              <a:pPr/>
              <a:t>23</a:t>
            </a:fld>
            <a:endParaRPr lang="de-DE"/>
          </a:p>
        </p:txBody>
      </p:sp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52" tIns="45376" rIns="90752" bIns="45376" anchor="b"/>
          <a:lstStyle/>
          <a:p>
            <a:pPr algn="r" defTabSz="906463"/>
            <a:fld id="{0EB662FE-372A-4A2D-A752-4535212DD652}" type="slidenum">
              <a:rPr kumimoji="1" lang="en-US" altLang="ja-JP" sz="1100">
                <a:latin typeface="Arial" charset="0"/>
              </a:rPr>
              <a:pPr algn="r" defTabSz="906463"/>
              <a:t>23</a:t>
            </a:fld>
            <a:endParaRPr kumimoji="1" lang="en-US" altLang="ja-JP" sz="110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679450"/>
            <a:ext cx="4540250" cy="3405188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2650" y="4356100"/>
            <a:ext cx="5078413" cy="4086225"/>
          </a:xfrm>
        </p:spPr>
        <p:txBody>
          <a:bodyPr lIns="90752" tIns="45376" rIns="90752" bIns="45376"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1F25F-AA88-460C-9EEE-AF28EDF2B74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4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A90A73-3BC7-49A3-A656-E3CDACF5DB02}" type="slidenum">
              <a:rPr lang="de-DE" smtClean="0">
                <a:solidFill>
                  <a:prstClr val="black"/>
                </a:solidFill>
              </a:rPr>
              <a:pPr/>
              <a:t>66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33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03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18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07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4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23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2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61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63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4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81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67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0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34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95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94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2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70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94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07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34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97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67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88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33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41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74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95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30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03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11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69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64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64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981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897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3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54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98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261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189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039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67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07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447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70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1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636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959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52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430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052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611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11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991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3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6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989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775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53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24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159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696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036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440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635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5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139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976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693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08E10-3E33-4F6F-88C2-3052BC4B48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723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3BF97-8BF1-4BF6-9158-0F20E63208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20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BEF6E-9E14-4B06-B675-327227FA8A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366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3B0AA-C62C-447A-99C3-AEE50F8B59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711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9B364-A9E4-466B-A43F-01D5F09A43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848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13E87-22AE-4D17-B4E9-48427BAF36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835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C1832-13E7-4335-B7AC-0593742F2D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3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21586-B769-4E70-B4F8-0741436773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583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1305E-1282-4896-B234-AD73B7F0BD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655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48DC0-85DC-42E6-A549-7FB9637F80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509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DBAAF-357A-4785-A7A3-A3B1C4633C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67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0AAD0DD-58C0-E74B-9D92-C016566C9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3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0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5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0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5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0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52B4D-AA39-44AE-90E7-EBE86A077A4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9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2.png"/><Relationship Id="rId2" Type="http://schemas.openxmlformats.org/officeDocument/2006/relationships/image" Target="../media/image16.pn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Symbol" panose="05050102010706020507" pitchFamily="18" charset="2"/>
              </a:rPr>
              <a:t/>
            </a:r>
            <a:br>
              <a:rPr lang="en-US" sz="3600" dirty="0" smtClean="0">
                <a:latin typeface="Symbol" panose="05050102010706020507" pitchFamily="18" charset="2"/>
              </a:rPr>
            </a:br>
            <a:r>
              <a:rPr lang="en-US" sz="3600" dirty="0">
                <a:latin typeface="Symbol" panose="05050102010706020507" pitchFamily="18" charset="2"/>
              </a:rPr>
              <a:t/>
            </a:r>
            <a:br>
              <a:rPr lang="en-US" sz="3600" dirty="0">
                <a:latin typeface="Symbol" panose="05050102010706020507" pitchFamily="18" charset="2"/>
              </a:rPr>
            </a:br>
            <a:r>
              <a:rPr lang="en-US" sz="4800" dirty="0">
                <a:solidFill>
                  <a:srgbClr val="0000CC"/>
                </a:solidFill>
              </a:rPr>
              <a:t>27-Years History of </a:t>
            </a:r>
            <a:r>
              <a:rPr lang="en-US" sz="4800" dirty="0" smtClean="0">
                <a:solidFill>
                  <a:srgbClr val="0000CC"/>
                </a:solidFill>
              </a:rPr>
              <a:t>MPP</a:t>
            </a:r>
            <a:r>
              <a:rPr lang="en-US" sz="4800" dirty="0" smtClean="0">
                <a:solidFill>
                  <a:srgbClr val="0000CC"/>
                </a:solidFill>
                <a:latin typeface="Symbol" panose="05050102010706020507" pitchFamily="18" charset="2"/>
              </a:rPr>
              <a:t/>
            </a:r>
            <a:br>
              <a:rPr lang="en-US" sz="4800" dirty="0" smtClean="0">
                <a:solidFill>
                  <a:srgbClr val="0000CC"/>
                </a:solidFill>
                <a:latin typeface="Symbol" panose="05050102010706020507" pitchFamily="18" charset="2"/>
              </a:rPr>
            </a:br>
            <a:r>
              <a:rPr lang="en-US" sz="2800" dirty="0" smtClean="0">
                <a:solidFill>
                  <a:srgbClr val="0000CC"/>
                </a:solidFill>
                <a:latin typeface="+mn-lt"/>
              </a:rPr>
              <a:t>Measuring</a:t>
            </a:r>
            <a:r>
              <a:rPr lang="en-US" sz="2800" dirty="0" smtClean="0">
                <a:solidFill>
                  <a:srgbClr val="0000CC"/>
                </a:solidFill>
                <a:latin typeface="Symbol" panose="05050102010706020507" pitchFamily="18" charset="2"/>
              </a:rPr>
              <a:t>  g</a:t>
            </a:r>
            <a:r>
              <a:rPr lang="en-US" sz="2800" dirty="0" smtClean="0">
                <a:solidFill>
                  <a:srgbClr val="0000CC"/>
                </a:solidFill>
              </a:rPr>
              <a:t>  &amp;  Cosmic  Messages  </a:t>
            </a:r>
            <a:br>
              <a:rPr lang="en-US" sz="2800" dirty="0" smtClean="0">
                <a:solidFill>
                  <a:srgbClr val="0000CC"/>
                </a:solidFill>
              </a:rPr>
            </a:br>
            <a:r>
              <a:rPr lang="en-US" sz="2800" dirty="0" smtClean="0">
                <a:solidFill>
                  <a:srgbClr val="0000CC"/>
                </a:solidFill>
              </a:rPr>
              <a:t>From  the Universe </a:t>
            </a:r>
            <a:r>
              <a:rPr lang="en-US" sz="2800" dirty="0">
                <a:solidFill>
                  <a:srgbClr val="0000CC"/>
                </a:solidFill>
              </a:rPr>
              <a:t>b</a:t>
            </a:r>
            <a:r>
              <a:rPr lang="en-US" sz="2800" dirty="0" smtClean="0">
                <a:solidFill>
                  <a:srgbClr val="0000CC"/>
                </a:solidFill>
              </a:rPr>
              <a:t>y </a:t>
            </a:r>
            <a:br>
              <a:rPr lang="en-US" sz="2800" dirty="0" smtClean="0">
                <a:solidFill>
                  <a:srgbClr val="0000CC"/>
                </a:solidFill>
              </a:rPr>
            </a:br>
            <a:r>
              <a:rPr lang="en-US" sz="2800" dirty="0" smtClean="0">
                <a:solidFill>
                  <a:srgbClr val="0000CC"/>
                </a:solidFill>
              </a:rPr>
              <a:t>HEGRA,  MAGIC  &amp;  CTA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4221088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Monotype Corsiva" pitchFamily="66" charset="0"/>
              </a:rPr>
              <a:t>Razmik</a:t>
            </a:r>
            <a:r>
              <a:rPr lang="en-US" dirty="0" smtClean="0">
                <a:solidFill>
                  <a:schemeClr val="tx1"/>
                </a:solidFill>
                <a:latin typeface="Monotype Corsiva" pitchFamily="66" charset="0"/>
              </a:rPr>
              <a:t>   Mirzoyan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Monotype Corsiva" pitchFamily="66" charset="0"/>
              </a:rPr>
              <a:t>For  the  MPP  Astrophysicists</a:t>
            </a:r>
            <a:endParaRPr lang="en-US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Monotype Corsiva" pitchFamily="66" charset="0"/>
              </a:rPr>
              <a:t>Max-Planck-Institute  for  Physics,  Munich,  Germany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12" y="-27384"/>
            <a:ext cx="7620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 flipV="1">
            <a:off x="0" y="5168900"/>
            <a:ext cx="6604000" cy="1524000"/>
          </a:xfrm>
          <a:custGeom>
            <a:avLst/>
            <a:gdLst>
              <a:gd name="T0" fmla="*/ 6127045 w 21600"/>
              <a:gd name="T1" fmla="*/ 762000 h 21600"/>
              <a:gd name="T2" fmla="*/ 3302000 w 21600"/>
              <a:gd name="T3" fmla="*/ 1524000 h 21600"/>
              <a:gd name="T4" fmla="*/ 476956 w 21600"/>
              <a:gd name="T5" fmla="*/ 762000 h 21600"/>
              <a:gd name="T6" fmla="*/ 33020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0 w 21600"/>
              <a:gd name="T13" fmla="*/ 3360 h 21600"/>
              <a:gd name="T14" fmla="*/ 18240 w 21600"/>
              <a:gd name="T15" fmla="*/ 182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77900" y="355600"/>
            <a:ext cx="4610100" cy="6134100"/>
            <a:chOff x="616" y="224"/>
            <a:chExt cx="2904" cy="386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16" y="224"/>
              <a:ext cx="2904" cy="3504"/>
              <a:chOff x="616" y="224"/>
              <a:chExt cx="2904" cy="3504"/>
            </a:xfrm>
          </p:grpSpPr>
          <p:sp>
            <p:nvSpPr>
              <p:cNvPr id="26711" name="Line 5"/>
              <p:cNvSpPr>
                <a:spLocks noChangeShapeType="1"/>
              </p:cNvSpPr>
              <p:nvPr/>
            </p:nvSpPr>
            <p:spPr bwMode="auto">
              <a:xfrm>
                <a:off x="2056" y="224"/>
                <a:ext cx="0" cy="576"/>
              </a:xfrm>
              <a:prstGeom prst="line">
                <a:avLst/>
              </a:prstGeom>
              <a:noFill/>
              <a:ln w="3175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26712" name="Picture 6" descr="view_yz_0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7279" t="23026" r="33728"/>
              <a:stretch>
                <a:fillRect/>
              </a:stretch>
            </p:blipFill>
            <p:spPr bwMode="auto">
              <a:xfrm>
                <a:off x="1816" y="830"/>
                <a:ext cx="552" cy="1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713" name="AutoShape 7"/>
              <p:cNvSpPr>
                <a:spLocks noChangeArrowheads="1"/>
              </p:cNvSpPr>
              <p:nvPr/>
            </p:nvSpPr>
            <p:spPr bwMode="auto">
              <a:xfrm>
                <a:off x="616" y="1568"/>
                <a:ext cx="2904" cy="216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99CC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710" name="Oval 8"/>
            <p:cNvSpPr>
              <a:spLocks noChangeArrowheads="1"/>
            </p:cNvSpPr>
            <p:nvPr/>
          </p:nvSpPr>
          <p:spPr bwMode="auto">
            <a:xfrm>
              <a:off x="624" y="3384"/>
              <a:ext cx="2896" cy="704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3399FF"/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267200" y="152400"/>
            <a:ext cx="4799013" cy="4797425"/>
            <a:chOff x="2688" y="96"/>
            <a:chExt cx="3023" cy="3022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168" y="96"/>
              <a:ext cx="2543" cy="2592"/>
              <a:chOff x="3752" y="792"/>
              <a:chExt cx="1912" cy="1920"/>
            </a:xfrm>
          </p:grpSpPr>
          <p:sp>
            <p:nvSpPr>
              <p:cNvPr id="26701" name="Rectangle 11"/>
              <p:cNvSpPr>
                <a:spLocks noChangeArrowheads="1"/>
              </p:cNvSpPr>
              <p:nvPr/>
            </p:nvSpPr>
            <p:spPr bwMode="auto">
              <a:xfrm>
                <a:off x="3752" y="800"/>
                <a:ext cx="1912" cy="19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26702" name="Picture 12" descr="event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81" y="890"/>
                <a:ext cx="1696" cy="1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703" name="AutoShape 13"/>
              <p:cNvSpPr>
                <a:spLocks noChangeArrowheads="1"/>
              </p:cNvSpPr>
              <p:nvPr/>
            </p:nvSpPr>
            <p:spPr bwMode="auto">
              <a:xfrm>
                <a:off x="3784" y="792"/>
                <a:ext cx="1872" cy="1912"/>
              </a:xfrm>
              <a:custGeom>
                <a:avLst/>
                <a:gdLst>
                  <a:gd name="T0" fmla="*/ 936 w 21600"/>
                  <a:gd name="T1" fmla="*/ 0 h 21600"/>
                  <a:gd name="T2" fmla="*/ 274 w 21600"/>
                  <a:gd name="T3" fmla="*/ 280 h 21600"/>
                  <a:gd name="T4" fmla="*/ 0 w 21600"/>
                  <a:gd name="T5" fmla="*/ 956 h 21600"/>
                  <a:gd name="T6" fmla="*/ 274 w 21600"/>
                  <a:gd name="T7" fmla="*/ 1632 h 21600"/>
                  <a:gd name="T8" fmla="*/ 936 w 21600"/>
                  <a:gd name="T9" fmla="*/ 1912 h 21600"/>
                  <a:gd name="T10" fmla="*/ 1598 w 21600"/>
                  <a:gd name="T11" fmla="*/ 1632 h 21600"/>
                  <a:gd name="T12" fmla="*/ 1872 w 21600"/>
                  <a:gd name="T13" fmla="*/ 956 h 21600"/>
                  <a:gd name="T14" fmla="*/ 1598 w 21600"/>
                  <a:gd name="T15" fmla="*/ 28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2 w 21600"/>
                  <a:gd name="T25" fmla="*/ 3163 h 21600"/>
                  <a:gd name="T26" fmla="*/ 18438 w 21600"/>
                  <a:gd name="T27" fmla="*/ 18437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492" y="10800"/>
                    </a:moveTo>
                    <a:cubicBezTo>
                      <a:pt x="2492" y="15388"/>
                      <a:pt x="6212" y="19108"/>
                      <a:pt x="10800" y="19108"/>
                    </a:cubicBezTo>
                    <a:cubicBezTo>
                      <a:pt x="15388" y="19108"/>
                      <a:pt x="19108" y="15388"/>
                      <a:pt x="19108" y="10800"/>
                    </a:cubicBezTo>
                    <a:cubicBezTo>
                      <a:pt x="19108" y="6212"/>
                      <a:pt x="15388" y="2492"/>
                      <a:pt x="10800" y="2492"/>
                    </a:cubicBezTo>
                    <a:cubicBezTo>
                      <a:pt x="6212" y="2492"/>
                      <a:pt x="2492" y="6212"/>
                      <a:pt x="2492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04" name="Freeform 14"/>
              <p:cNvSpPr>
                <a:spLocks/>
              </p:cNvSpPr>
              <p:nvPr/>
            </p:nvSpPr>
            <p:spPr bwMode="auto">
              <a:xfrm>
                <a:off x="3768" y="856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05" name="Freeform 15"/>
              <p:cNvSpPr>
                <a:spLocks/>
              </p:cNvSpPr>
              <p:nvPr/>
            </p:nvSpPr>
            <p:spPr bwMode="auto">
              <a:xfrm flipH="1">
                <a:off x="4928" y="832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06" name="Freeform 16"/>
              <p:cNvSpPr>
                <a:spLocks/>
              </p:cNvSpPr>
              <p:nvPr/>
            </p:nvSpPr>
            <p:spPr bwMode="auto">
              <a:xfrm flipV="1">
                <a:off x="3752" y="2040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07" name="Freeform 17"/>
              <p:cNvSpPr>
                <a:spLocks/>
              </p:cNvSpPr>
              <p:nvPr/>
            </p:nvSpPr>
            <p:spPr bwMode="auto">
              <a:xfrm flipH="1" flipV="1">
                <a:off x="4960" y="2016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08" name="Oval 18"/>
              <p:cNvSpPr>
                <a:spLocks noChangeArrowheads="1"/>
              </p:cNvSpPr>
              <p:nvPr/>
            </p:nvSpPr>
            <p:spPr bwMode="auto">
              <a:xfrm>
                <a:off x="3984" y="1016"/>
                <a:ext cx="1464" cy="146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700" name="Line 19"/>
            <p:cNvSpPr>
              <a:spLocks noChangeShapeType="1"/>
            </p:cNvSpPr>
            <p:nvPr/>
          </p:nvSpPr>
          <p:spPr bwMode="auto">
            <a:xfrm flipV="1">
              <a:off x="2688" y="2112"/>
              <a:ext cx="1042" cy="100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20"/>
          <p:cNvGrpSpPr>
            <a:grpSpLocks noChangeAspect="1"/>
          </p:cNvGrpSpPr>
          <p:nvPr/>
        </p:nvGrpSpPr>
        <p:grpSpPr bwMode="auto">
          <a:xfrm rot="-5991334">
            <a:off x="6968497" y="2067173"/>
            <a:ext cx="187729" cy="358166"/>
            <a:chOff x="1212" y="521"/>
            <a:chExt cx="308" cy="586"/>
          </a:xfrm>
        </p:grpSpPr>
        <p:sp>
          <p:nvSpPr>
            <p:cNvPr id="26697" name="Freeform 21"/>
            <p:cNvSpPr>
              <a:spLocks/>
            </p:cNvSpPr>
            <p:nvPr/>
          </p:nvSpPr>
          <p:spPr bwMode="auto">
            <a:xfrm>
              <a:off x="1228" y="521"/>
              <a:ext cx="292" cy="493"/>
            </a:xfrm>
            <a:custGeom>
              <a:avLst/>
              <a:gdLst>
                <a:gd name="T0" fmla="*/ 167 w 300"/>
                <a:gd name="T1" fmla="*/ 0 h 485"/>
                <a:gd name="T2" fmla="*/ 0 w 300"/>
                <a:gd name="T3" fmla="*/ 485 h 485"/>
                <a:gd name="T4" fmla="*/ 300 w 300"/>
                <a:gd name="T5" fmla="*/ 476 h 485"/>
                <a:gd name="T6" fmla="*/ 167 w 300"/>
                <a:gd name="T7" fmla="*/ 0 h 4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0"/>
                <a:gd name="T13" fmla="*/ 0 h 485"/>
                <a:gd name="T14" fmla="*/ 300 w 300"/>
                <a:gd name="T15" fmla="*/ 485 h 4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0" h="485">
                  <a:moveTo>
                    <a:pt x="167" y="0"/>
                  </a:moveTo>
                  <a:lnTo>
                    <a:pt x="0" y="485"/>
                  </a:lnTo>
                  <a:lnTo>
                    <a:pt x="300" y="47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98" name="Oval 22"/>
            <p:cNvSpPr>
              <a:spLocks noChangeArrowheads="1"/>
            </p:cNvSpPr>
            <p:nvPr/>
          </p:nvSpPr>
          <p:spPr bwMode="auto">
            <a:xfrm>
              <a:off x="1212" y="924"/>
              <a:ext cx="292" cy="183"/>
            </a:xfrm>
            <a:prstGeom prst="ellipse">
              <a:avLst/>
            </a:prstGeom>
            <a:solidFill>
              <a:srgbClr val="CC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 rot="-5991334">
            <a:off x="7603688" y="1590639"/>
            <a:ext cx="216000" cy="1043873"/>
            <a:chOff x="626" y="890"/>
            <a:chExt cx="326" cy="988"/>
          </a:xfrm>
        </p:grpSpPr>
        <p:sp>
          <p:nvSpPr>
            <p:cNvPr id="26695" name="Freeform 24"/>
            <p:cNvSpPr>
              <a:spLocks/>
            </p:cNvSpPr>
            <p:nvPr/>
          </p:nvSpPr>
          <p:spPr bwMode="auto">
            <a:xfrm>
              <a:off x="626" y="890"/>
              <a:ext cx="326" cy="871"/>
            </a:xfrm>
            <a:custGeom>
              <a:avLst/>
              <a:gdLst>
                <a:gd name="T0" fmla="*/ 92 w 326"/>
                <a:gd name="T1" fmla="*/ 45 h 871"/>
                <a:gd name="T2" fmla="*/ 0 w 326"/>
                <a:gd name="T3" fmla="*/ 871 h 871"/>
                <a:gd name="T4" fmla="*/ 326 w 326"/>
                <a:gd name="T5" fmla="*/ 871 h 871"/>
                <a:gd name="T6" fmla="*/ 200 w 326"/>
                <a:gd name="T7" fmla="*/ 20 h 871"/>
                <a:gd name="T8" fmla="*/ 148 w 326"/>
                <a:gd name="T9" fmla="*/ 0 h 871"/>
                <a:gd name="T10" fmla="*/ 92 w 326"/>
                <a:gd name="T11" fmla="*/ 45 h 8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6"/>
                <a:gd name="T19" fmla="*/ 0 h 871"/>
                <a:gd name="T20" fmla="*/ 326 w 326"/>
                <a:gd name="T21" fmla="*/ 871 h 8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6" h="871">
                  <a:moveTo>
                    <a:pt x="92" y="45"/>
                  </a:moveTo>
                  <a:cubicBezTo>
                    <a:pt x="46" y="458"/>
                    <a:pt x="0" y="871"/>
                    <a:pt x="0" y="871"/>
                  </a:cubicBezTo>
                  <a:lnTo>
                    <a:pt x="326" y="871"/>
                  </a:lnTo>
                  <a:cubicBezTo>
                    <a:pt x="326" y="871"/>
                    <a:pt x="230" y="165"/>
                    <a:pt x="200" y="20"/>
                  </a:cubicBezTo>
                  <a:cubicBezTo>
                    <a:pt x="174" y="10"/>
                    <a:pt x="168" y="2"/>
                    <a:pt x="148" y="0"/>
                  </a:cubicBezTo>
                  <a:cubicBezTo>
                    <a:pt x="130" y="0"/>
                    <a:pt x="117" y="20"/>
                    <a:pt x="92" y="45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96" name="Oval 25"/>
            <p:cNvSpPr>
              <a:spLocks noChangeArrowheads="1"/>
            </p:cNvSpPr>
            <p:nvPr/>
          </p:nvSpPr>
          <p:spPr bwMode="auto">
            <a:xfrm>
              <a:off x="651" y="1695"/>
              <a:ext cx="292" cy="183"/>
            </a:xfrm>
            <a:prstGeom prst="ellipse">
              <a:avLst/>
            </a:prstGeom>
            <a:solidFill>
              <a:srgbClr val="CC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9114" name="AutoShape 26"/>
          <p:cNvSpPr>
            <a:spLocks noChangeArrowheads="1"/>
          </p:cNvSpPr>
          <p:nvPr/>
        </p:nvSpPr>
        <p:spPr bwMode="auto">
          <a:xfrm>
            <a:off x="3203848" y="941388"/>
            <a:ext cx="72008" cy="2717800"/>
          </a:xfrm>
          <a:prstGeom prst="can">
            <a:avLst>
              <a:gd name="adj" fmla="val 39448"/>
            </a:avLst>
          </a:prstGeom>
          <a:solidFill>
            <a:srgbClr val="FFFF00"/>
          </a:solidFill>
          <a:ln w="9525" cmpd="sng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9115" name="Line 27"/>
          <p:cNvSpPr>
            <a:spLocks noChangeShapeType="1"/>
          </p:cNvSpPr>
          <p:nvPr/>
        </p:nvSpPr>
        <p:spPr bwMode="auto">
          <a:xfrm flipH="1">
            <a:off x="5738813" y="2292350"/>
            <a:ext cx="1152525" cy="185738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3509963" y="4730750"/>
            <a:ext cx="787400" cy="1398588"/>
            <a:chOff x="2385" y="3172"/>
            <a:chExt cx="313" cy="556"/>
          </a:xfrm>
        </p:grpSpPr>
        <p:sp>
          <p:nvSpPr>
            <p:cNvPr id="26683" name="Oval 29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84" name="Oval 30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85" name="Oval 31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86" name="AutoShape 32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87" name="Line 33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88" name="Line 34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89" name="Line 35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90" name="AutoShape 36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91" name="Line 37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92" name="Line 38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93" name="Line 39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94" name="Line 40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41"/>
          <p:cNvGrpSpPr>
            <a:grpSpLocks noChangeAspect="1"/>
          </p:cNvGrpSpPr>
          <p:nvPr/>
        </p:nvGrpSpPr>
        <p:grpSpPr bwMode="auto">
          <a:xfrm>
            <a:off x="3131840" y="692696"/>
            <a:ext cx="194829" cy="324000"/>
            <a:chOff x="1904" y="117"/>
            <a:chExt cx="300" cy="517"/>
          </a:xfrm>
        </p:grpSpPr>
        <p:sp>
          <p:nvSpPr>
            <p:cNvPr id="26681" name="Oval 42"/>
            <p:cNvSpPr>
              <a:spLocks noChangeArrowheads="1"/>
            </p:cNvSpPr>
            <p:nvPr/>
          </p:nvSpPr>
          <p:spPr bwMode="auto">
            <a:xfrm>
              <a:off x="1910" y="538"/>
              <a:ext cx="288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82" name="AutoShape 43"/>
            <p:cNvSpPr>
              <a:spLocks noChangeArrowheads="1"/>
            </p:cNvSpPr>
            <p:nvPr/>
          </p:nvSpPr>
          <p:spPr bwMode="auto">
            <a:xfrm>
              <a:off x="1904" y="117"/>
              <a:ext cx="300" cy="47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2362200" y="820740"/>
            <a:ext cx="3825875" cy="5835652"/>
            <a:chOff x="1488" y="517"/>
            <a:chExt cx="2410" cy="3676"/>
          </a:xfrm>
        </p:grpSpPr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1488" y="3312"/>
              <a:ext cx="496" cy="881"/>
              <a:chOff x="2385" y="3172"/>
              <a:chExt cx="313" cy="556"/>
            </a:xfrm>
          </p:grpSpPr>
          <p:sp>
            <p:nvSpPr>
              <p:cNvPr id="26669" name="Oval 46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70" name="Oval 47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71" name="Oval 48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72" name="AutoShape 49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73" name="Line 50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74" name="Line 51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75" name="Line 52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76" name="AutoShape 53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77" name="Line 54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78" name="Line 55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79" name="Line 56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80" name="Line 57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58"/>
            <p:cNvGrpSpPr>
              <a:grpSpLocks/>
            </p:cNvGrpSpPr>
            <p:nvPr/>
          </p:nvGrpSpPr>
          <p:grpSpPr bwMode="auto">
            <a:xfrm rot="-7689898">
              <a:off x="3010" y="1119"/>
              <a:ext cx="1490" cy="286"/>
              <a:chOff x="3711" y="1371"/>
              <a:chExt cx="1490" cy="286"/>
            </a:xfrm>
          </p:grpSpPr>
          <p:sp>
            <p:nvSpPr>
              <p:cNvPr id="26667" name="Freeform 60"/>
              <p:cNvSpPr>
                <a:spLocks noChangeAspect="1"/>
              </p:cNvSpPr>
              <p:nvPr/>
            </p:nvSpPr>
            <p:spPr bwMode="auto">
              <a:xfrm rot="15608666">
                <a:off x="4430" y="1420"/>
                <a:ext cx="134" cy="227"/>
              </a:xfrm>
              <a:custGeom>
                <a:avLst/>
                <a:gdLst>
                  <a:gd name="T0" fmla="*/ 167 w 300"/>
                  <a:gd name="T1" fmla="*/ 0 h 485"/>
                  <a:gd name="T2" fmla="*/ 0 w 300"/>
                  <a:gd name="T3" fmla="*/ 485 h 485"/>
                  <a:gd name="T4" fmla="*/ 300 w 300"/>
                  <a:gd name="T5" fmla="*/ 476 h 485"/>
                  <a:gd name="T6" fmla="*/ 167 w 300"/>
                  <a:gd name="T7" fmla="*/ 0 h 48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0"/>
                  <a:gd name="T13" fmla="*/ 0 h 485"/>
                  <a:gd name="T14" fmla="*/ 300 w 300"/>
                  <a:gd name="T15" fmla="*/ 485 h 48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0" h="485">
                    <a:moveTo>
                      <a:pt x="167" y="0"/>
                    </a:moveTo>
                    <a:lnTo>
                      <a:pt x="0" y="485"/>
                    </a:lnTo>
                    <a:lnTo>
                      <a:pt x="300" y="476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65" name="Freeform 63"/>
              <p:cNvSpPr>
                <a:spLocks/>
              </p:cNvSpPr>
              <p:nvPr/>
            </p:nvSpPr>
            <p:spPr bwMode="auto">
              <a:xfrm rot="15608666">
                <a:off x="4827" y="1133"/>
                <a:ext cx="136" cy="612"/>
              </a:xfrm>
              <a:custGeom>
                <a:avLst/>
                <a:gdLst>
                  <a:gd name="T0" fmla="*/ 92 w 326"/>
                  <a:gd name="T1" fmla="*/ 45 h 871"/>
                  <a:gd name="T2" fmla="*/ 0 w 326"/>
                  <a:gd name="T3" fmla="*/ 871 h 871"/>
                  <a:gd name="T4" fmla="*/ 326 w 326"/>
                  <a:gd name="T5" fmla="*/ 871 h 871"/>
                  <a:gd name="T6" fmla="*/ 200 w 326"/>
                  <a:gd name="T7" fmla="*/ 20 h 871"/>
                  <a:gd name="T8" fmla="*/ 148 w 326"/>
                  <a:gd name="T9" fmla="*/ 0 h 871"/>
                  <a:gd name="T10" fmla="*/ 92 w 326"/>
                  <a:gd name="T11" fmla="*/ 45 h 8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6"/>
                  <a:gd name="T19" fmla="*/ 0 h 871"/>
                  <a:gd name="T20" fmla="*/ 326 w 326"/>
                  <a:gd name="T21" fmla="*/ 871 h 8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6" h="871">
                    <a:moveTo>
                      <a:pt x="92" y="45"/>
                    </a:moveTo>
                    <a:cubicBezTo>
                      <a:pt x="46" y="458"/>
                      <a:pt x="0" y="871"/>
                      <a:pt x="0" y="871"/>
                    </a:cubicBezTo>
                    <a:lnTo>
                      <a:pt x="326" y="871"/>
                    </a:lnTo>
                    <a:cubicBezTo>
                      <a:pt x="326" y="871"/>
                      <a:pt x="230" y="165"/>
                      <a:pt x="200" y="20"/>
                    </a:cubicBezTo>
                    <a:cubicBezTo>
                      <a:pt x="174" y="10"/>
                      <a:pt x="168" y="2"/>
                      <a:pt x="148" y="0"/>
                    </a:cubicBezTo>
                    <a:cubicBezTo>
                      <a:pt x="130" y="0"/>
                      <a:pt x="117" y="20"/>
                      <a:pt x="92" y="4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64" name="Line 65"/>
              <p:cNvSpPr>
                <a:spLocks noChangeShapeType="1"/>
              </p:cNvSpPr>
              <p:nvPr/>
            </p:nvSpPr>
            <p:spPr bwMode="auto">
              <a:xfrm flipH="1">
                <a:off x="3711" y="1540"/>
                <a:ext cx="726" cy="11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" name="Group 66"/>
          <p:cNvGrpSpPr>
            <a:grpSpLocks/>
          </p:cNvGrpSpPr>
          <p:nvPr/>
        </p:nvGrpSpPr>
        <p:grpSpPr bwMode="auto">
          <a:xfrm>
            <a:off x="1524000" y="650876"/>
            <a:ext cx="5265738" cy="5395913"/>
            <a:chOff x="960" y="410"/>
            <a:chExt cx="3317" cy="3399"/>
          </a:xfrm>
        </p:grpSpPr>
        <p:grpSp>
          <p:nvGrpSpPr>
            <p:cNvPr id="16" name="Group 67"/>
            <p:cNvGrpSpPr>
              <a:grpSpLocks/>
            </p:cNvGrpSpPr>
            <p:nvPr/>
          </p:nvGrpSpPr>
          <p:grpSpPr bwMode="auto">
            <a:xfrm>
              <a:off x="960" y="2928"/>
              <a:ext cx="496" cy="881"/>
              <a:chOff x="2385" y="3172"/>
              <a:chExt cx="313" cy="556"/>
            </a:xfrm>
          </p:grpSpPr>
          <p:sp>
            <p:nvSpPr>
              <p:cNvPr id="26648" name="Oval 68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49" name="Oval 69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50" name="Oval 70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51" name="AutoShape 71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52" name="Line 72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53" name="Line 73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54" name="Line 74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55" name="AutoShape 75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56" name="Line 76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57" name="Line 77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58" name="Line 78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59" name="Line 79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80"/>
            <p:cNvGrpSpPr>
              <a:grpSpLocks/>
            </p:cNvGrpSpPr>
            <p:nvPr/>
          </p:nvGrpSpPr>
          <p:grpSpPr bwMode="auto">
            <a:xfrm rot="-3604991">
              <a:off x="3389" y="1039"/>
              <a:ext cx="1518" cy="259"/>
              <a:chOff x="3711" y="1398"/>
              <a:chExt cx="1518" cy="259"/>
            </a:xfrm>
          </p:grpSpPr>
          <p:sp>
            <p:nvSpPr>
              <p:cNvPr id="26646" name="Freeform 82"/>
              <p:cNvSpPr>
                <a:spLocks noChangeAspect="1"/>
              </p:cNvSpPr>
              <p:nvPr/>
            </p:nvSpPr>
            <p:spPr bwMode="auto">
              <a:xfrm rot="15608666">
                <a:off x="4471" y="1416"/>
                <a:ext cx="134" cy="227"/>
              </a:xfrm>
              <a:custGeom>
                <a:avLst/>
                <a:gdLst>
                  <a:gd name="T0" fmla="*/ 167 w 300"/>
                  <a:gd name="T1" fmla="*/ 0 h 485"/>
                  <a:gd name="T2" fmla="*/ 0 w 300"/>
                  <a:gd name="T3" fmla="*/ 485 h 485"/>
                  <a:gd name="T4" fmla="*/ 300 w 300"/>
                  <a:gd name="T5" fmla="*/ 476 h 485"/>
                  <a:gd name="T6" fmla="*/ 167 w 300"/>
                  <a:gd name="T7" fmla="*/ 0 h 48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0"/>
                  <a:gd name="T13" fmla="*/ 0 h 485"/>
                  <a:gd name="T14" fmla="*/ 300 w 300"/>
                  <a:gd name="T15" fmla="*/ 485 h 48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0" h="485">
                    <a:moveTo>
                      <a:pt x="167" y="0"/>
                    </a:moveTo>
                    <a:lnTo>
                      <a:pt x="0" y="485"/>
                    </a:lnTo>
                    <a:lnTo>
                      <a:pt x="300" y="476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44" name="Freeform 85"/>
              <p:cNvSpPr>
                <a:spLocks/>
              </p:cNvSpPr>
              <p:nvPr/>
            </p:nvSpPr>
            <p:spPr bwMode="auto">
              <a:xfrm rot="15608666">
                <a:off x="4852" y="1135"/>
                <a:ext cx="113" cy="640"/>
              </a:xfrm>
              <a:custGeom>
                <a:avLst/>
                <a:gdLst>
                  <a:gd name="T0" fmla="*/ 92 w 326"/>
                  <a:gd name="T1" fmla="*/ 45 h 871"/>
                  <a:gd name="T2" fmla="*/ 0 w 326"/>
                  <a:gd name="T3" fmla="*/ 871 h 871"/>
                  <a:gd name="T4" fmla="*/ 326 w 326"/>
                  <a:gd name="T5" fmla="*/ 871 h 871"/>
                  <a:gd name="T6" fmla="*/ 200 w 326"/>
                  <a:gd name="T7" fmla="*/ 20 h 871"/>
                  <a:gd name="T8" fmla="*/ 148 w 326"/>
                  <a:gd name="T9" fmla="*/ 0 h 871"/>
                  <a:gd name="T10" fmla="*/ 92 w 326"/>
                  <a:gd name="T11" fmla="*/ 45 h 8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6"/>
                  <a:gd name="T19" fmla="*/ 0 h 871"/>
                  <a:gd name="T20" fmla="*/ 326 w 326"/>
                  <a:gd name="T21" fmla="*/ 871 h 8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6" h="871">
                    <a:moveTo>
                      <a:pt x="92" y="45"/>
                    </a:moveTo>
                    <a:cubicBezTo>
                      <a:pt x="46" y="458"/>
                      <a:pt x="0" y="871"/>
                      <a:pt x="0" y="871"/>
                    </a:cubicBezTo>
                    <a:lnTo>
                      <a:pt x="326" y="871"/>
                    </a:lnTo>
                    <a:cubicBezTo>
                      <a:pt x="326" y="871"/>
                      <a:pt x="230" y="165"/>
                      <a:pt x="200" y="20"/>
                    </a:cubicBezTo>
                    <a:cubicBezTo>
                      <a:pt x="174" y="10"/>
                      <a:pt x="168" y="2"/>
                      <a:pt x="148" y="0"/>
                    </a:cubicBezTo>
                    <a:cubicBezTo>
                      <a:pt x="130" y="0"/>
                      <a:pt x="117" y="20"/>
                      <a:pt x="92" y="4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43" name="Line 87"/>
              <p:cNvSpPr>
                <a:spLocks noChangeShapeType="1"/>
              </p:cNvSpPr>
              <p:nvPr/>
            </p:nvSpPr>
            <p:spPr bwMode="auto">
              <a:xfrm flipH="1">
                <a:off x="3711" y="1540"/>
                <a:ext cx="726" cy="11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6638" name="Rectangle 89"/>
          <p:cNvSpPr>
            <a:spLocks noGrp="1" noChangeArrowheads="1"/>
          </p:cNvSpPr>
          <p:nvPr>
            <p:ph type="title"/>
          </p:nvPr>
        </p:nvSpPr>
        <p:spPr>
          <a:xfrm>
            <a:off x="114300" y="38100"/>
            <a:ext cx="2390775" cy="268287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The IACT principle</a:t>
            </a:r>
            <a:endParaRPr lang="en-US" smtClean="0"/>
          </a:p>
        </p:txBody>
      </p:sp>
      <p:sp>
        <p:nvSpPr>
          <p:cNvPr id="81" name="Datumsplatzhalter 8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2" name="Fußzeilenplatzhalt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116632"/>
            <a:ext cx="2654685" cy="230832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Multiple telescopes 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llow one to 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recisely measure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impact point </a:t>
            </a:r>
          </a:p>
          <a:p>
            <a:r>
              <a:rPr lang="en-US" sz="2400" dirty="0" smtClean="0"/>
              <a:t>of air shower’s axis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nd hence its 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934444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9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9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14" grpId="0" animBg="1"/>
      <p:bldP spid="891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100-Years Anniversary of MPP , Munich, Germany, 11.10.2017</a:t>
            </a:r>
            <a:endParaRPr lang="en-US" altLang="en-US"/>
          </a:p>
        </p:txBody>
      </p:sp>
      <p:sp>
        <p:nvSpPr>
          <p:cNvPr id="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Razmik Mirzoyan: Astrophysics with Gamma Rays; HEGRA, MAGIC &amp; CTA</a:t>
            </a:r>
            <a:endParaRPr lang="en-US" altLang="en-US"/>
          </a:p>
        </p:txBody>
      </p:sp>
      <p:graphicFrame>
        <p:nvGraphicFramePr>
          <p:cNvPr id="15472" name="Group 112"/>
          <p:cNvGraphicFramePr>
            <a:graphicFrameLocks noGrp="1"/>
          </p:cNvGraphicFramePr>
          <p:nvPr/>
        </p:nvGraphicFramePr>
        <p:xfrm>
          <a:off x="0" y="1295400"/>
          <a:ext cx="9144000" cy="4739005"/>
        </p:xfrm>
        <a:graphic>
          <a:graphicData uri="http://schemas.openxmlformats.org/drawingml/2006/table">
            <a:tbl>
              <a:tblPr/>
              <a:tblGrid>
                <a:gridCol w="1828800"/>
                <a:gridCol w="1295400"/>
                <a:gridCol w="1447800"/>
                <a:gridCol w="1371600"/>
                <a:gridCol w="1676400"/>
                <a:gridCol w="1524000"/>
              </a:tblGrid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   Source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</a:t>
                      </a: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FF"/>
                          </a:solidFill>
                          <a:effectLst/>
                          <a:latin typeface="Times New Roman" charset="0"/>
                        </a:rPr>
                        <a:t>Type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FF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</a:rPr>
                        <a:t> kpc</a:t>
                      </a: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or </a:t>
                      </a: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z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   s =       </a:t>
                      </a:r>
                      <a:r>
                        <a:rPr kumimoji="0" lang="de-DE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(</a:t>
                      </a: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ymbol" pitchFamily="18" charset="2"/>
                        </a:rPr>
                        <a:t>H</a:t>
                      </a: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)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Flux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(in Crabs)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Experim.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5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</a:rPr>
                        <a:t>Crab Nebula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charset="0"/>
                        </a:rPr>
                        <a:t>Cas 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charset="0"/>
                        </a:rPr>
                        <a:t>TeVJ2032+4130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</a:rPr>
                        <a:t>Plerion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charset="0"/>
                        </a:rPr>
                        <a:t>SNR (shell)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charset="0"/>
                        </a:rPr>
                        <a:t>Unknown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</a:rPr>
                        <a:t>    1.6 kpc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charset="0"/>
                        </a:rPr>
                        <a:t>    3.4 kpc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charset="0"/>
                        </a:rPr>
                        <a:t>   Unknown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    &gt;&gt;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   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charset="0"/>
                        </a:rPr>
                        <a:t>~ 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charset="0"/>
                        </a:rPr>
                        <a:t>        ~ 7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</a:rPr>
                        <a:t>    1.0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charset="0"/>
                        </a:rPr>
                        <a:t>    0.03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charset="0"/>
                        </a:rPr>
                        <a:t>    0.03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</a:rPr>
                        <a:t>      Many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H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EGRA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H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EGRA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4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charset="0"/>
                        </a:rPr>
                        <a:t>Mkn 421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charset="0"/>
                        </a:rPr>
                        <a:t>Mkn 501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charset="0"/>
                        </a:rPr>
                        <a:t>1ES 1959+650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charset="0"/>
                        </a:rPr>
                        <a:t>H1426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charset="0"/>
                        </a:rPr>
                        <a:t>1ES 2344+514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M87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charset="0"/>
                        </a:rPr>
                        <a:t>BL Lac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charset="0"/>
                        </a:rPr>
                        <a:t>BL Lac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charset="0"/>
                        </a:rPr>
                        <a:t>BL Lac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charset="0"/>
                        </a:rPr>
                        <a:t>BL Lac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charset="0"/>
                        </a:rPr>
                        <a:t>BL Lac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Radio gal.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charset="0"/>
                        </a:rPr>
                        <a:t>     0.030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charset="0"/>
                        </a:rPr>
                        <a:t>     0.034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charset="0"/>
                        </a:rPr>
                        <a:t>     0.047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charset="0"/>
                        </a:rPr>
                        <a:t>     0.129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charset="0"/>
                        </a:rPr>
                        <a:t>     0.044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0.0044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    &gt;&gt;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    &gt;&gt;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    &gt;&gt;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charset="0"/>
                        </a:rPr>
                        <a:t>        ~ 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charset="0"/>
                        </a:rPr>
                        <a:t>        ~ 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charset="0"/>
                        </a:rPr>
                        <a:t>        ~ 4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charset="0"/>
                        </a:rPr>
                        <a:t>    0.04 - 8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charset="0"/>
                        </a:rPr>
                        <a:t>    0.33 – 11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charset="0"/>
                        </a:rPr>
                        <a:t>    0.05 – 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charset="0"/>
                        </a:rPr>
                        <a:t>    0.03 – 0.08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charset="0"/>
                        </a:rPr>
                        <a:t>    0.03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0.03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charset="0"/>
                        </a:rPr>
                        <a:t>     Many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charset="0"/>
                        </a:rPr>
                        <a:t>     Many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H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, 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charset="0"/>
                        </a:rPr>
                        <a:t>W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, 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charset="0"/>
                        </a:rPr>
                        <a:t>C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,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H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, 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charset="0"/>
                        </a:rPr>
                        <a:t>W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, 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charset="0"/>
                        </a:rPr>
                        <a:t>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H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, </a:t>
                      </a: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charset="0"/>
                        </a:rPr>
                        <a:t>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</a:rPr>
                        <a:t>H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48" name="Text Box 88"/>
          <p:cNvSpPr txBox="1">
            <a:spLocks noChangeArrowheads="1"/>
          </p:cNvSpPr>
          <p:nvPr/>
        </p:nvSpPr>
        <p:spPr bwMode="auto">
          <a:xfrm>
            <a:off x="228600" y="0"/>
            <a:ext cx="8495403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2800" dirty="0"/>
              <a:t>Galactic and extragalactic sources seen by the HEGRA air </a:t>
            </a:r>
            <a:endParaRPr lang="de-DE" altLang="en-US" sz="2800" dirty="0" smtClean="0"/>
          </a:p>
          <a:p>
            <a:pPr algn="ctr"/>
            <a:r>
              <a:rPr lang="de-DE" altLang="en-US" sz="2800" dirty="0" smtClean="0"/>
              <a:t>Cherenkov Telescopes</a:t>
            </a:r>
            <a:r>
              <a:rPr lang="de-DE" altLang="en-US" dirty="0"/>
              <a:t>. </a:t>
            </a:r>
            <a:endParaRPr lang="de-DE" altLang="en-US" dirty="0" smtClean="0"/>
          </a:p>
          <a:p>
            <a:pPr algn="ctr"/>
            <a:r>
              <a:rPr lang="de-DE" altLang="en-US" dirty="0" smtClean="0"/>
              <a:t>Flux </a:t>
            </a:r>
            <a:r>
              <a:rPr lang="de-DE" altLang="en-US" dirty="0"/>
              <a:t>is presented in Crab units. </a:t>
            </a:r>
            <a:r>
              <a:rPr lang="de-DE" altLang="en-US" dirty="0" smtClean="0"/>
              <a:t> </a:t>
            </a:r>
            <a:r>
              <a:rPr lang="de-DE" altLang="en-US" dirty="0" smtClean="0">
                <a:solidFill>
                  <a:srgbClr val="FF3300"/>
                </a:solidFill>
              </a:rPr>
              <a:t>H</a:t>
            </a:r>
            <a:r>
              <a:rPr lang="de-DE" altLang="en-US" dirty="0"/>
              <a:t>: </a:t>
            </a:r>
            <a:r>
              <a:rPr lang="de-DE" altLang="en-US" dirty="0">
                <a:solidFill>
                  <a:srgbClr val="FF3300"/>
                </a:solidFill>
              </a:rPr>
              <a:t>H</a:t>
            </a:r>
            <a:r>
              <a:rPr lang="de-DE" altLang="en-US" dirty="0"/>
              <a:t>EGRA;   </a:t>
            </a:r>
            <a:r>
              <a:rPr lang="de-DE" altLang="en-US" dirty="0">
                <a:solidFill>
                  <a:srgbClr val="00CCFF"/>
                </a:solidFill>
              </a:rPr>
              <a:t>C</a:t>
            </a:r>
            <a:r>
              <a:rPr lang="de-DE" altLang="en-US" dirty="0"/>
              <a:t>: </a:t>
            </a:r>
            <a:r>
              <a:rPr lang="de-DE" altLang="en-US" dirty="0">
                <a:solidFill>
                  <a:srgbClr val="00CCFF"/>
                </a:solidFill>
              </a:rPr>
              <a:t>CAT</a:t>
            </a:r>
            <a:r>
              <a:rPr lang="de-DE" altLang="en-US" dirty="0"/>
              <a:t>;   </a:t>
            </a:r>
            <a:r>
              <a:rPr lang="de-DE" altLang="en-US" dirty="0">
                <a:solidFill>
                  <a:srgbClr val="996633"/>
                </a:solidFill>
              </a:rPr>
              <a:t>W</a:t>
            </a:r>
            <a:r>
              <a:rPr lang="de-DE" altLang="en-US" dirty="0"/>
              <a:t>: </a:t>
            </a:r>
            <a:r>
              <a:rPr lang="de-DE" altLang="en-US" dirty="0">
                <a:solidFill>
                  <a:srgbClr val="996633"/>
                </a:solidFill>
              </a:rPr>
              <a:t>Whipple</a:t>
            </a:r>
            <a:r>
              <a:rPr lang="de-DE" altLang="en-US" dirty="0"/>
              <a:t>;   T: 7-Tel. Array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305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HEGRA movie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7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2158008" cy="457200"/>
          </a:xfrm>
        </p:spPr>
        <p:txBody>
          <a:bodyPr/>
          <a:lstStyle/>
          <a:p>
            <a:r>
              <a:rPr lang="en-US" altLang="en-US" sz="1200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z="1200" dirty="0" err="1" smtClean="0">
                <a:solidFill>
                  <a:srgbClr val="000000"/>
                </a:solidFill>
              </a:rPr>
              <a:t>Razmik</a:t>
            </a:r>
            <a:r>
              <a:rPr lang="en-US" altLang="en-US" sz="1200" dirty="0" smtClean="0">
                <a:solidFill>
                  <a:srgbClr val="000000"/>
                </a:solidFill>
              </a:rPr>
              <a:t> Mirzoyan: Astrophysics with Gamma Rays; HEGRA, MAGIC &amp; CTA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HEGRA publications</a:t>
            </a:r>
            <a:endParaRPr lang="en-US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988840"/>
            <a:ext cx="7772400" cy="4114800"/>
          </a:xfrm>
        </p:spPr>
        <p:txBody>
          <a:bodyPr/>
          <a:lstStyle/>
          <a:p>
            <a:r>
              <a:rPr lang="de-DE" altLang="en-US" dirty="0" smtClean="0"/>
              <a:t>During </a:t>
            </a:r>
            <a:r>
              <a:rPr lang="de-DE" altLang="en-US" dirty="0"/>
              <a:t>its existence the HEGRA collaboration has </a:t>
            </a:r>
            <a:r>
              <a:rPr lang="de-DE" altLang="en-US" dirty="0" smtClean="0"/>
              <a:t>published: </a:t>
            </a:r>
            <a:endParaRPr lang="de-DE" altLang="en-US" dirty="0"/>
          </a:p>
          <a:p>
            <a:pPr marL="457200" lvl="1" indent="0">
              <a:buNone/>
            </a:pPr>
            <a:r>
              <a:rPr lang="de-DE" altLang="en-US" dirty="0" smtClean="0">
                <a:solidFill>
                  <a:schemeClr val="accent6"/>
                </a:solidFill>
              </a:rPr>
              <a:t>72 </a:t>
            </a:r>
            <a:r>
              <a:rPr lang="de-DE" altLang="en-US" dirty="0">
                <a:solidFill>
                  <a:schemeClr val="accent6"/>
                </a:solidFill>
              </a:rPr>
              <a:t>articles in </a:t>
            </a:r>
            <a:r>
              <a:rPr lang="de-DE" altLang="en-US" dirty="0" smtClean="0">
                <a:solidFill>
                  <a:schemeClr val="accent6"/>
                </a:solidFill>
              </a:rPr>
              <a:t>peer reviewed </a:t>
            </a:r>
            <a:r>
              <a:rPr lang="de-DE" altLang="en-US" dirty="0">
                <a:solidFill>
                  <a:schemeClr val="accent6"/>
                </a:solidFill>
              </a:rPr>
              <a:t>journals </a:t>
            </a:r>
            <a:r>
              <a:rPr lang="de-DE" altLang="en-US" dirty="0" smtClean="0">
                <a:solidFill>
                  <a:schemeClr val="accent6"/>
                </a:solidFill>
              </a:rPr>
              <a:t> </a:t>
            </a:r>
            <a:endParaRPr lang="en-US" altLang="en-US" dirty="0">
              <a:solidFill>
                <a:schemeClr val="accent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The Main Telescopes of the “</a:t>
            </a:r>
            <a:r>
              <a:rPr lang="en-US" sz="3600" i="1" dirty="0" err="1">
                <a:solidFill>
                  <a:srgbClr val="008000"/>
                </a:solidFill>
              </a:rPr>
              <a:t>Roque</a:t>
            </a:r>
            <a:r>
              <a:rPr lang="en-US" sz="3600" i="1" dirty="0">
                <a:solidFill>
                  <a:srgbClr val="008000"/>
                </a:solidFill>
              </a:rPr>
              <a:t> de los </a:t>
            </a:r>
            <a:r>
              <a:rPr lang="en-US" sz="3600" i="1" dirty="0" err="1">
                <a:solidFill>
                  <a:srgbClr val="008000"/>
                </a:solidFill>
              </a:rPr>
              <a:t>Muchachos</a:t>
            </a:r>
            <a:r>
              <a:rPr lang="en-US" sz="3600" dirty="0">
                <a:solidFill>
                  <a:srgbClr val="008000"/>
                </a:solidFill>
              </a:rPr>
              <a:t>” European Northern Observatory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57" y="3933056"/>
            <a:ext cx="282271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Gran Telescopio CANARIAS (GTC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6" y="1252364"/>
            <a:ext cx="1714500" cy="952500"/>
          </a:xfrm>
          <a:prstGeom prst="rect">
            <a:avLst/>
          </a:prstGeom>
          <a:noFill/>
        </p:spPr>
      </p:pic>
      <p:pic>
        <p:nvPicPr>
          <p:cNvPr id="1030" name="Picture 6" descr="William Herschel Telesco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252364"/>
            <a:ext cx="1714500" cy="952500"/>
          </a:xfrm>
          <a:prstGeom prst="rect">
            <a:avLst/>
          </a:prstGeom>
          <a:noFill/>
        </p:spPr>
      </p:pic>
      <p:pic>
        <p:nvPicPr>
          <p:cNvPr id="1032" name="Picture 8" descr="Telescopio Nazionale GALILE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1996" y="2260476"/>
            <a:ext cx="1714500" cy="952500"/>
          </a:xfrm>
          <a:prstGeom prst="rect">
            <a:avLst/>
          </a:prstGeom>
          <a:noFill/>
        </p:spPr>
      </p:pic>
      <p:pic>
        <p:nvPicPr>
          <p:cNvPr id="1034" name="Picture 10" descr="Nordic Optical Telescope (NO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252364"/>
            <a:ext cx="1714500" cy="952500"/>
          </a:xfrm>
          <a:prstGeom prst="rect">
            <a:avLst/>
          </a:prstGeom>
          <a:noFill/>
        </p:spPr>
      </p:pic>
      <p:pic>
        <p:nvPicPr>
          <p:cNvPr id="1036" name="Picture 12" descr="Isaac Newton Telescop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7" y="1252364"/>
            <a:ext cx="1714500" cy="952500"/>
          </a:xfrm>
          <a:prstGeom prst="rect">
            <a:avLst/>
          </a:prstGeom>
          <a:noFill/>
        </p:spPr>
      </p:pic>
      <p:pic>
        <p:nvPicPr>
          <p:cNvPr id="1038" name="Picture 14" descr="Liverpool Telescop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1799" y="4365107"/>
            <a:ext cx="1714500" cy="952500"/>
          </a:xfrm>
          <a:prstGeom prst="rect">
            <a:avLst/>
          </a:prstGeom>
          <a:noFill/>
        </p:spPr>
      </p:pic>
      <p:pic>
        <p:nvPicPr>
          <p:cNvPr id="1040" name="Picture 16" descr="MERCATO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7" y="4293096"/>
            <a:ext cx="1714500" cy="952500"/>
          </a:xfrm>
          <a:prstGeom prst="rect">
            <a:avLst/>
          </a:prstGeom>
          <a:noFill/>
        </p:spPr>
      </p:pic>
      <p:pic>
        <p:nvPicPr>
          <p:cNvPr id="1042" name="Picture 18" descr="AUTOMATIC TRANSIT CIRCL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21996" y="5301208"/>
            <a:ext cx="1714500" cy="952500"/>
          </a:xfrm>
          <a:prstGeom prst="rect">
            <a:avLst/>
          </a:prstGeom>
          <a:noFill/>
        </p:spPr>
      </p:pic>
      <p:pic>
        <p:nvPicPr>
          <p:cNvPr id="1044" name="Picture 20" descr="Swedish 1-m Solar Telescope (SST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2260476"/>
            <a:ext cx="1714500" cy="952500"/>
          </a:xfrm>
          <a:prstGeom prst="rect">
            <a:avLst/>
          </a:prstGeom>
          <a:noFill/>
        </p:spPr>
      </p:pic>
      <p:pic>
        <p:nvPicPr>
          <p:cNvPr id="1046" name="Picture 22" descr="DO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8307" y="3284984"/>
            <a:ext cx="1714500" cy="952500"/>
          </a:xfrm>
          <a:prstGeom prst="rect">
            <a:avLst/>
          </a:prstGeom>
          <a:noFill/>
        </p:spPr>
      </p:pic>
      <p:pic>
        <p:nvPicPr>
          <p:cNvPr id="1048" name="Picture 24" descr="SuperWAS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21799" y="5373221"/>
            <a:ext cx="1714500" cy="952500"/>
          </a:xfrm>
          <a:prstGeom prst="rect">
            <a:avLst/>
          </a:prstGeom>
          <a:noFill/>
        </p:spPr>
      </p:pic>
      <p:pic>
        <p:nvPicPr>
          <p:cNvPr id="1050" name="Picture 26" descr="http://www.ing.iac.es/PR/press/jkt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0112" y="3252460"/>
            <a:ext cx="1656184" cy="1040636"/>
          </a:xfrm>
          <a:prstGeom prst="rect">
            <a:avLst/>
          </a:prstGeom>
          <a:noFill/>
        </p:spPr>
      </p:pic>
      <p:pic>
        <p:nvPicPr>
          <p:cNvPr id="1052" name="Picture 28" descr="MAGIC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07906" y="1268761"/>
            <a:ext cx="1714500" cy="952500"/>
          </a:xfrm>
          <a:prstGeom prst="rect">
            <a:avLst/>
          </a:prstGeom>
          <a:noFill/>
        </p:spPr>
      </p:pic>
      <p:sp>
        <p:nvSpPr>
          <p:cNvPr id="19" name="Textfeld 18"/>
          <p:cNvSpPr txBox="1"/>
          <p:nvPr/>
        </p:nvSpPr>
        <p:spPr>
          <a:xfrm>
            <a:off x="179557" y="2348881"/>
            <a:ext cx="5079339" cy="1200329"/>
          </a:xfrm>
          <a:prstGeom prst="rect">
            <a:avLst/>
          </a:prstGeom>
          <a:noFill/>
        </p:spPr>
        <p:txBody>
          <a:bodyPr wrap="none" lIns="90998" tIns="45501" rIns="90998" bIns="45501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ORM is located on the Canary island of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La Palma, at a height of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2200-2400 m </a:t>
            </a:r>
            <a:r>
              <a:rPr lang="en-US" sz="2400" dirty="0" err="1">
                <a:solidFill>
                  <a:srgbClr val="0000FF"/>
                </a:solidFill>
              </a:rPr>
              <a:t>a.s.l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611560" y="3429000"/>
            <a:ext cx="792088" cy="864096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4" name="Picture 30" descr="Vista panorámica del ORM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00702" y="3717032"/>
            <a:ext cx="2335394" cy="1728192"/>
          </a:xfrm>
          <a:prstGeom prst="rect">
            <a:avLst/>
          </a:prstGeom>
          <a:noFill/>
        </p:spPr>
      </p:pic>
      <p:cxnSp>
        <p:nvCxnSpPr>
          <p:cNvPr id="28" name="Gerade Verbindung mit Pfeil 27"/>
          <p:cNvCxnSpPr/>
          <p:nvPr/>
        </p:nvCxnSpPr>
        <p:spPr>
          <a:xfrm>
            <a:off x="1475656" y="3429000"/>
            <a:ext cx="2736304" cy="720080"/>
          </a:xfrm>
          <a:prstGeom prst="straightConnector1">
            <a:avLst/>
          </a:prstGeom>
          <a:ln w="25400">
            <a:solidFill>
              <a:srgbClr val="00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827555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1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3511550" y="3581400"/>
            <a:ext cx="33924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en-US" sz="4800" smtClean="0">
                <a:solidFill>
                  <a:srgbClr val="FFFFFF"/>
                </a:solidFill>
              </a:rPr>
              <a:t>and today…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2800" dirty="0" smtClean="0">
                <a:latin typeface="Bodoni MT" pitchFamily="18" charset="0"/>
              </a:rPr>
              <a:t>VERITAS, H.E.S.S. &amp; MAGIC: </a:t>
            </a:r>
            <a:r>
              <a:rPr lang="de-DE" sz="2800" dirty="0" err="1" smtClean="0">
                <a:latin typeface="Bodoni MT" pitchFamily="18" charset="0"/>
              </a:rPr>
              <a:t>the</a:t>
            </a:r>
            <a:r>
              <a:rPr lang="de-DE" sz="2800" dirty="0" smtClean="0">
                <a:latin typeface="Bodoni MT" pitchFamily="18" charset="0"/>
              </a:rPr>
              <a:t> triumphal  </a:t>
            </a:r>
            <a:r>
              <a:rPr lang="de-DE" sz="2800" dirty="0" err="1" smtClean="0">
                <a:latin typeface="Bodoni MT" pitchFamily="18" charset="0"/>
              </a:rPr>
              <a:t>procession</a:t>
            </a:r>
            <a:r>
              <a:rPr lang="de-DE" sz="2800" dirty="0" smtClean="0">
                <a:latin typeface="Bodoni MT" pitchFamily="18" charset="0"/>
              </a:rPr>
              <a:t> </a:t>
            </a:r>
            <a:r>
              <a:rPr lang="de-DE" sz="2800" dirty="0" err="1" smtClean="0">
                <a:latin typeface="Bodoni MT" pitchFamily="18" charset="0"/>
              </a:rPr>
              <a:t>of</a:t>
            </a:r>
            <a:r>
              <a:rPr lang="de-DE" sz="2800" dirty="0" smtClean="0">
                <a:latin typeface="Bodoni MT" pitchFamily="18" charset="0"/>
              </a:rPr>
              <a:t> VHE </a:t>
            </a:r>
            <a:r>
              <a:rPr lang="de-DE" sz="2800" dirty="0" smtClean="0">
                <a:latin typeface="Symbol" pitchFamily="18" charset="2"/>
              </a:rPr>
              <a:t>g</a:t>
            </a:r>
            <a:r>
              <a:rPr lang="de-DE" sz="2800" dirty="0" smtClean="0">
                <a:latin typeface="Bodoni MT" pitchFamily="18" charset="0"/>
              </a:rPr>
              <a:t>-astro-</a:t>
            </a:r>
            <a:r>
              <a:rPr lang="de-DE" sz="2800" dirty="0" err="1" smtClean="0">
                <a:latin typeface="Bodoni MT" pitchFamily="18" charset="0"/>
              </a:rPr>
              <a:t>physics</a:t>
            </a:r>
            <a:r>
              <a:rPr lang="de-DE" sz="2800" dirty="0" smtClean="0">
                <a:latin typeface="Bodoni MT" pitchFamily="18" charset="0"/>
              </a:rPr>
              <a:t> </a:t>
            </a:r>
            <a:r>
              <a:rPr lang="de-DE" sz="2800" dirty="0" err="1" smtClean="0">
                <a:latin typeface="Bodoni MT" pitchFamily="18" charset="0"/>
              </a:rPr>
              <a:t>is</a:t>
            </a:r>
            <a:r>
              <a:rPr lang="de-DE" sz="2800" dirty="0" smtClean="0">
                <a:latin typeface="Bodoni MT" pitchFamily="18" charset="0"/>
              </a:rPr>
              <a:t> </a:t>
            </a:r>
            <a:r>
              <a:rPr lang="de-DE" sz="2800" dirty="0" err="1" smtClean="0">
                <a:latin typeface="Bodoni MT" pitchFamily="18" charset="0"/>
              </a:rPr>
              <a:t>continueing</a:t>
            </a:r>
            <a:endParaRPr lang="de-DE" sz="2800" dirty="0" smtClean="0">
              <a:latin typeface="Bodoni MT" pitchFamily="18" charset="0"/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100-Years Anniversary of MPP , Munich, Germany, 11.10.2017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Razmik Mirzoyan: Astrophysics with Gamma Rays; HEGRA, MAGIC &amp; CTA</a:t>
            </a:r>
            <a:endParaRPr lang="de-DE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781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89188"/>
            <a:ext cx="7620000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4" name="Picture 8" descr="MAGICTelescopes-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1" t="14764" r="9227" b="22145"/>
          <a:stretch>
            <a:fillRect/>
          </a:stretch>
        </p:blipFill>
        <p:spPr bwMode="auto">
          <a:xfrm>
            <a:off x="1600200" y="2014538"/>
            <a:ext cx="63214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864096" cy="82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1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04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784976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Unique feature of MAGIC &amp; CTA LST Telescopes is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Best PMTs worldwide, with peak &lt;QE&gt; ~43 %, </a:t>
            </a:r>
            <a:r>
              <a:rPr lang="en-US" sz="2400" dirty="0" err="1" smtClean="0"/>
              <a:t>ph.e</a:t>
            </a:r>
            <a:r>
              <a:rPr lang="en-US" sz="2400" dirty="0" smtClean="0"/>
              <a:t>. CE ≥ 94 %</a:t>
            </a:r>
          </a:p>
          <a:p>
            <a:r>
              <a:rPr lang="en-US" sz="2400" dirty="0" smtClean="0"/>
              <a:t>Reinforced carbon-fiber </a:t>
            </a:r>
            <a:r>
              <a:rPr lang="en-US" sz="2400" dirty="0"/>
              <a:t>frame for the MAGIC </a:t>
            </a:r>
            <a:r>
              <a:rPr lang="en-US" sz="2400" dirty="0" smtClean="0"/>
              <a:t>reflectors</a:t>
            </a:r>
            <a:endParaRPr lang="en-US" sz="2400" dirty="0"/>
          </a:p>
          <a:p>
            <a:r>
              <a:rPr lang="en-US" sz="2400" dirty="0"/>
              <a:t>Active Mirror Control for Imaging Air Cherenkov </a:t>
            </a:r>
            <a:r>
              <a:rPr lang="en-US" sz="2400" dirty="0" smtClean="0"/>
              <a:t>Telescopes </a:t>
            </a:r>
            <a:endParaRPr lang="en-US" sz="2400" dirty="0"/>
          </a:p>
          <a:p>
            <a:r>
              <a:rPr lang="en-US" sz="2400" dirty="0"/>
              <a:t>ns fast analog signal transmission via optical </a:t>
            </a:r>
            <a:r>
              <a:rPr lang="en-US" sz="2400" dirty="0" smtClean="0"/>
              <a:t>fibers</a:t>
            </a:r>
            <a:endParaRPr lang="en-US" sz="2400" dirty="0"/>
          </a:p>
          <a:p>
            <a:r>
              <a:rPr lang="en-US" sz="2400" dirty="0"/>
              <a:t>A</a:t>
            </a:r>
            <a:r>
              <a:rPr lang="en-US" sz="2400" dirty="0" smtClean="0"/>
              <a:t>ctive </a:t>
            </a:r>
            <a:r>
              <a:rPr lang="en-US" sz="2400" dirty="0"/>
              <a:t>cooling and temperature </a:t>
            </a:r>
            <a:r>
              <a:rPr lang="en-US" sz="2400" dirty="0" smtClean="0"/>
              <a:t>stabilization, sealed camera</a:t>
            </a:r>
            <a:endParaRPr lang="en-US" sz="2400" dirty="0"/>
          </a:p>
          <a:p>
            <a:r>
              <a:rPr lang="en-US" sz="2400" dirty="0"/>
              <a:t>F</a:t>
            </a:r>
            <a:r>
              <a:rPr lang="en-US" sz="2400" dirty="0" smtClean="0"/>
              <a:t>iber-optic </a:t>
            </a:r>
            <a:r>
              <a:rPr lang="en-US" sz="2400" dirty="0"/>
              <a:t>multiplexed </a:t>
            </a:r>
            <a:r>
              <a:rPr lang="en-US" sz="2400" dirty="0" smtClean="0"/>
              <a:t>2 </a:t>
            </a:r>
            <a:r>
              <a:rPr lang="en-US" sz="2400" dirty="0" err="1" smtClean="0"/>
              <a:t>Gsample</a:t>
            </a:r>
            <a:r>
              <a:rPr lang="en-US" sz="2400" dirty="0" smtClean="0"/>
              <a:t>/s </a:t>
            </a:r>
            <a:r>
              <a:rPr lang="en-US" sz="2400" dirty="0"/>
              <a:t>FADC system 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at </a:t>
            </a:r>
            <a:r>
              <a:rPr lang="en-US" sz="2400" dirty="0"/>
              <a:t>lacquer coating for PMTs, </a:t>
            </a:r>
            <a:r>
              <a:rPr lang="en-US" sz="2400" dirty="0" smtClean="0"/>
              <a:t>enhancing </a:t>
            </a:r>
            <a:r>
              <a:rPr lang="en-US" sz="2400" dirty="0"/>
              <a:t>QE by ~</a:t>
            </a:r>
            <a:r>
              <a:rPr lang="en-US" sz="2400" dirty="0" smtClean="0"/>
              <a:t>15-20 %</a:t>
            </a:r>
            <a:endParaRPr lang="en-US" sz="2400" dirty="0"/>
          </a:p>
          <a:p>
            <a:r>
              <a:rPr lang="en-US" sz="2400" dirty="0"/>
              <a:t>D</a:t>
            </a:r>
            <a:r>
              <a:rPr lang="en-US" sz="2400" dirty="0" smtClean="0"/>
              <a:t>elay </a:t>
            </a:r>
            <a:r>
              <a:rPr lang="en-US" sz="2400" dirty="0"/>
              <a:t>scheme for analog signals in several ns </a:t>
            </a:r>
            <a:r>
              <a:rPr lang="en-US" sz="2400" dirty="0" smtClean="0"/>
              <a:t>range</a:t>
            </a:r>
            <a:endParaRPr lang="en-US" sz="2400" dirty="0"/>
          </a:p>
          <a:p>
            <a:r>
              <a:rPr lang="en-US" sz="2400" dirty="0" smtClean="0"/>
              <a:t>Diamond-milled </a:t>
            </a:r>
            <a:r>
              <a:rPr lang="en-US" sz="2400" dirty="0"/>
              <a:t>all-aluminum </a:t>
            </a:r>
            <a:r>
              <a:rPr lang="en-US" sz="2400" dirty="0" smtClean="0"/>
              <a:t>mirrors</a:t>
            </a:r>
          </a:p>
          <a:p>
            <a:r>
              <a:rPr lang="en-US" sz="2400" dirty="0" smtClean="0"/>
              <a:t>Hemispherical input window PMTs</a:t>
            </a:r>
          </a:p>
          <a:p>
            <a:r>
              <a:rPr lang="en-US" sz="2400" dirty="0" smtClean="0"/>
              <a:t>Developed record parameter sensors: </a:t>
            </a:r>
            <a:r>
              <a:rPr lang="en-US" sz="2400" dirty="0" err="1" smtClean="0"/>
              <a:t>SiPMs</a:t>
            </a:r>
            <a:r>
              <a:rPr lang="en-US" sz="2400" dirty="0" smtClean="0"/>
              <a:t>, </a:t>
            </a:r>
            <a:r>
              <a:rPr lang="en-US" sz="2400" dirty="0" err="1" smtClean="0"/>
              <a:t>GaAsP</a:t>
            </a:r>
            <a:r>
              <a:rPr lang="en-US" sz="2400" dirty="0" smtClean="0"/>
              <a:t> HPDs, …. 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3345911" y="908720"/>
            <a:ext cx="2826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Eras Bold ITC" panose="020B0907030504020204" pitchFamily="34" charset="0"/>
              </a:rPr>
              <a:t>High-Tech</a:t>
            </a:r>
            <a:endParaRPr lang="en-US" sz="4000" dirty="0"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6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97768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rgbClr val="FF0000"/>
                </a:solidFill>
              </a:rPr>
              <a:t>~170 Collaborating </a:t>
            </a:r>
            <a:r>
              <a:rPr lang="en-US" altLang="ja-JP" sz="3200" dirty="0" smtClean="0">
                <a:solidFill>
                  <a:srgbClr val="FF0000"/>
                </a:solidFill>
              </a:rPr>
              <a:t>Astro-Physicists, 11 </a:t>
            </a:r>
            <a:r>
              <a:rPr lang="en-US" altLang="ja-JP" sz="3200" dirty="0">
                <a:solidFill>
                  <a:srgbClr val="FF0000"/>
                </a:solidFill>
              </a:rPr>
              <a:t>Countries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8" name="コンテンツ プレースホルダ 17"/>
          <p:cNvSpPr>
            <a:spLocks noGrp="1"/>
          </p:cNvSpPr>
          <p:nvPr>
            <p:ph sz="half" idx="2"/>
          </p:nvPr>
        </p:nvSpPr>
        <p:spPr>
          <a:xfrm>
            <a:off x="4752529" y="1322198"/>
            <a:ext cx="4499992" cy="5002402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altLang="ja-JP" sz="1600" b="1" dirty="0" smtClean="0">
                <a:solidFill>
                  <a:srgbClr val="FF0000"/>
                </a:solidFill>
              </a:rPr>
              <a:t>Armenia	</a:t>
            </a:r>
            <a:r>
              <a:rPr lang="en-US" altLang="ja-JP" sz="1600" dirty="0" smtClean="0"/>
              <a:t>Yerevan</a:t>
            </a:r>
          </a:p>
          <a:p>
            <a:pPr>
              <a:buNone/>
            </a:pPr>
            <a:r>
              <a:rPr lang="en-US" altLang="ja-JP" sz="1600" b="1" dirty="0" smtClean="0">
                <a:solidFill>
                  <a:srgbClr val="FF0000"/>
                </a:solidFill>
              </a:rPr>
              <a:t>Bulgaria</a:t>
            </a:r>
            <a:r>
              <a:rPr lang="en-US" altLang="ja-JP" sz="1600" dirty="0"/>
              <a:t>	Sofia</a:t>
            </a:r>
          </a:p>
          <a:p>
            <a:pPr>
              <a:buNone/>
            </a:pPr>
            <a:r>
              <a:rPr lang="en-US" altLang="ja-JP" sz="1600" b="1" dirty="0">
                <a:solidFill>
                  <a:srgbClr val="FF0000"/>
                </a:solidFill>
              </a:rPr>
              <a:t>Croatia</a:t>
            </a:r>
            <a:r>
              <a:rPr lang="en-US" altLang="ja-JP" sz="1600" dirty="0"/>
              <a:t>	Consortium (Zagreb, +…)</a:t>
            </a:r>
          </a:p>
          <a:p>
            <a:pPr>
              <a:buNone/>
            </a:pPr>
            <a:r>
              <a:rPr lang="en-US" altLang="ja-JP" sz="1600" b="1" dirty="0">
                <a:solidFill>
                  <a:srgbClr val="FF0000"/>
                </a:solidFill>
              </a:rPr>
              <a:t>Finland</a:t>
            </a:r>
            <a:r>
              <a:rPr lang="en-US" altLang="ja-JP" sz="1600" dirty="0"/>
              <a:t>	Consortium (</a:t>
            </a:r>
            <a:r>
              <a:rPr lang="en-US" altLang="ja-JP" sz="1600" dirty="0" err="1"/>
              <a:t>Tuorla</a:t>
            </a:r>
            <a:r>
              <a:rPr lang="en-US" altLang="ja-JP" sz="1600" dirty="0"/>
              <a:t>, +…)</a:t>
            </a:r>
          </a:p>
          <a:p>
            <a:pPr>
              <a:buNone/>
            </a:pPr>
            <a:r>
              <a:rPr kumimoji="1" lang="en-US" altLang="ja-JP" sz="1600" b="1" dirty="0">
                <a:solidFill>
                  <a:srgbClr val="FF0000"/>
                </a:solidFill>
              </a:rPr>
              <a:t>Germany </a:t>
            </a:r>
            <a:r>
              <a:rPr kumimoji="1" lang="en-US" altLang="ja-JP" sz="1600" dirty="0"/>
              <a:t>DESY </a:t>
            </a:r>
            <a:r>
              <a:rPr kumimoji="1" lang="en-US" altLang="ja-JP" sz="1600" dirty="0" err="1"/>
              <a:t>Zeuthen</a:t>
            </a:r>
            <a:r>
              <a:rPr lang="en-US" altLang="ja-JP" sz="1600" dirty="0"/>
              <a:t>, U. </a:t>
            </a:r>
            <a:r>
              <a:rPr kumimoji="1" lang="en-US" altLang="ja-JP" sz="1600" dirty="0"/>
              <a:t>Dortmund, 	</a:t>
            </a:r>
          </a:p>
          <a:p>
            <a:pPr>
              <a:buNone/>
            </a:pPr>
            <a:r>
              <a:rPr kumimoji="1" lang="en-US" altLang="ja-JP" sz="1600" dirty="0"/>
              <a:t>		MPI  Munich, U. </a:t>
            </a:r>
            <a:r>
              <a:rPr kumimoji="1" lang="en-US" altLang="ja-JP" sz="1600" dirty="0" err="1"/>
              <a:t>Würzburg</a:t>
            </a:r>
            <a:endParaRPr kumimoji="1" lang="en-US" altLang="ja-JP" sz="1600" dirty="0"/>
          </a:p>
          <a:p>
            <a:pPr>
              <a:buNone/>
            </a:pPr>
            <a:r>
              <a:rPr lang="en-US" altLang="ja-JP" sz="1600" b="1" dirty="0">
                <a:solidFill>
                  <a:srgbClr val="FF0000"/>
                </a:solidFill>
              </a:rPr>
              <a:t>Japan</a:t>
            </a:r>
            <a:r>
              <a:rPr lang="en-US" altLang="ja-JP" sz="1600" dirty="0"/>
              <a:t>	Consortium (Kyoto, </a:t>
            </a:r>
            <a:r>
              <a:rPr lang="en-US" altLang="ja-JP" sz="1600" dirty="0" smtClean="0"/>
              <a:t>Tokyo, +…)</a:t>
            </a:r>
            <a:endParaRPr lang="en-US" altLang="ja-JP" sz="1600" dirty="0"/>
          </a:p>
          <a:p>
            <a:pPr>
              <a:buNone/>
            </a:pPr>
            <a:r>
              <a:rPr lang="en-US" altLang="ja-JP" sz="1600" b="1" dirty="0">
                <a:solidFill>
                  <a:srgbClr val="FF0000"/>
                </a:solidFill>
              </a:rPr>
              <a:t>Italy</a:t>
            </a:r>
            <a:r>
              <a:rPr lang="en-US" altLang="ja-JP" sz="1600" b="1" dirty="0"/>
              <a:t>	</a:t>
            </a:r>
            <a:r>
              <a:rPr lang="en-US" altLang="ja-JP" sz="1600" dirty="0"/>
              <a:t>INFN &amp; U. </a:t>
            </a:r>
            <a:r>
              <a:rPr lang="en-US" altLang="ja-JP" sz="1600" dirty="0" err="1"/>
              <a:t>Padova</a:t>
            </a:r>
            <a:r>
              <a:rPr lang="en-US" altLang="ja-JP" sz="1600" dirty="0"/>
              <a:t>, INFN Pisa &amp; U. 	Siena, INFN Como/Milano </a:t>
            </a:r>
            <a:r>
              <a:rPr lang="en-US" altLang="ja-JP" sz="1600" dirty="0" err="1"/>
              <a:t>Bicocca</a:t>
            </a:r>
            <a:r>
              <a:rPr lang="en-US" altLang="ja-JP" sz="1600" dirty="0"/>
              <a:t>, 	INFN Udine/Trieste &amp; U. Udine, </a:t>
            </a:r>
          </a:p>
          <a:p>
            <a:pPr>
              <a:buNone/>
            </a:pPr>
            <a:r>
              <a:rPr lang="en-US" altLang="ja-JP" sz="1600" dirty="0"/>
              <a:t>		INAF (Consortium: Rome, </a:t>
            </a:r>
            <a:r>
              <a:rPr lang="en-US" altLang="ja-JP" sz="1600" dirty="0" smtClean="0"/>
              <a:t>Milan, +…)</a:t>
            </a:r>
            <a:endParaRPr lang="en-US" altLang="ja-JP" sz="1600" dirty="0"/>
          </a:p>
          <a:p>
            <a:pPr>
              <a:buNone/>
            </a:pPr>
            <a:r>
              <a:rPr kumimoji="1" lang="en-US" altLang="ja-JP" sz="1600" b="1" dirty="0">
                <a:solidFill>
                  <a:srgbClr val="FF0000"/>
                </a:solidFill>
              </a:rPr>
              <a:t>Poland</a:t>
            </a:r>
            <a:r>
              <a:rPr kumimoji="1" lang="en-US" altLang="ja-JP" sz="1600" dirty="0"/>
              <a:t>	Lodz</a:t>
            </a:r>
            <a:endParaRPr lang="en-US" altLang="ja-JP" sz="1600" dirty="0"/>
          </a:p>
          <a:p>
            <a:pPr>
              <a:buNone/>
            </a:pPr>
            <a:r>
              <a:rPr lang="en-US" altLang="ja-JP" sz="1600" b="1" dirty="0">
                <a:solidFill>
                  <a:srgbClr val="FF0000"/>
                </a:solidFill>
              </a:rPr>
              <a:t>Spain</a:t>
            </a:r>
            <a:r>
              <a:rPr lang="en-US" altLang="ja-JP" sz="1600" dirty="0"/>
              <a:t>	U. Barcelona, UAB Barcelona, 	</a:t>
            </a:r>
            <a:r>
              <a:rPr kumimoji="1" lang="en-US" altLang="ja-JP" sz="1600" dirty="0"/>
              <a:t>IEEC-	CSIC Barcelona, </a:t>
            </a:r>
            <a:r>
              <a:rPr lang="en-US" altLang="ja-JP" sz="1600" dirty="0"/>
              <a:t>IFAE 	Barcelona, IAA 	Granada, IAC Tenerife</a:t>
            </a:r>
            <a:r>
              <a:rPr kumimoji="1" lang="en-US" altLang="ja-JP" sz="1600" dirty="0"/>
              <a:t>, </a:t>
            </a:r>
            <a:r>
              <a:rPr lang="en-US" altLang="ja-JP" sz="1600" dirty="0"/>
              <a:t>U. </a:t>
            </a:r>
            <a:r>
              <a:rPr lang="en-US" altLang="ja-JP" sz="1600" dirty="0" err="1"/>
              <a:t>Complutense</a:t>
            </a:r>
            <a:r>
              <a:rPr lang="en-US" altLang="ja-JP" sz="1600" dirty="0"/>
              <a:t> 	Madrid, CIEMAT Madrid</a:t>
            </a:r>
          </a:p>
          <a:p>
            <a:pPr>
              <a:buNone/>
            </a:pPr>
            <a:r>
              <a:rPr lang="en-US" altLang="ja-JP" sz="1600" b="1" dirty="0">
                <a:solidFill>
                  <a:srgbClr val="FF0000"/>
                </a:solidFill>
              </a:rPr>
              <a:t>Switzerland</a:t>
            </a:r>
            <a:r>
              <a:rPr lang="en-US" altLang="ja-JP" sz="1600" dirty="0"/>
              <a:t> ETH Zurich</a:t>
            </a:r>
          </a:p>
          <a:p>
            <a:pPr>
              <a:buNone/>
            </a:pPr>
            <a:r>
              <a:rPr lang="de-DE" altLang="ja-JP" sz="1600" b="1" dirty="0">
                <a:solidFill>
                  <a:srgbClr val="FF0000"/>
                </a:solidFill>
              </a:rPr>
              <a:t>India</a:t>
            </a:r>
            <a:r>
              <a:rPr lang="de-DE" altLang="ja-JP" sz="1600" dirty="0"/>
              <a:t>	</a:t>
            </a:r>
            <a:r>
              <a:rPr lang="en-US" sz="1600" dirty="0" err="1"/>
              <a:t>Saha</a:t>
            </a:r>
            <a:r>
              <a:rPr lang="en-US" sz="1600" dirty="0"/>
              <a:t> </a:t>
            </a:r>
            <a:r>
              <a:rPr lang="en-US" sz="1600" dirty="0" smtClean="0"/>
              <a:t>Inst. </a:t>
            </a:r>
            <a:r>
              <a:rPr lang="en-US" sz="1600" dirty="0" err="1" smtClean="0"/>
              <a:t>Nucl</a:t>
            </a:r>
            <a:r>
              <a:rPr lang="en-US" sz="1600" dirty="0" smtClean="0"/>
              <a:t>. </a:t>
            </a:r>
            <a:r>
              <a:rPr lang="en-US" sz="1600" dirty="0"/>
              <a:t>Physics, </a:t>
            </a:r>
            <a:r>
              <a:rPr lang="en-US" sz="1600" dirty="0" smtClean="0"/>
              <a:t>Kolkata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endParaRPr lang="en-US" altLang="ja-JP" sz="1600" dirty="0"/>
          </a:p>
          <a:p>
            <a:pPr>
              <a:buNone/>
            </a:pPr>
            <a:endParaRPr lang="en-US" altLang="ja-JP" sz="1800" dirty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40813"/>
            <a:ext cx="4080444" cy="497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円/楕円 3"/>
          <p:cNvSpPr/>
          <p:nvPr/>
        </p:nvSpPr>
        <p:spPr>
          <a:xfrm>
            <a:off x="2438400" y="4429125"/>
            <a:ext cx="14287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8" tIns="45501" rIns="90998" bIns="45501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2676525" y="5267325"/>
            <a:ext cx="142875" cy="142875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8" tIns="45501" rIns="90998" bIns="45501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1381125" y="5334000"/>
            <a:ext cx="14287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8" tIns="45501" rIns="90998" bIns="45501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3276600" y="4071983"/>
            <a:ext cx="14287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8" tIns="45501" rIns="90998" bIns="45501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3276600" y="2643233"/>
            <a:ext cx="14287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8" tIns="45501" rIns="90998" bIns="45501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2295525" y="4657725"/>
            <a:ext cx="14287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8" tIns="45501" rIns="90998" bIns="45501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3886200" y="5013221"/>
            <a:ext cx="14287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8" tIns="45501" rIns="90998" bIns="45501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3059835" y="5038725"/>
            <a:ext cx="142875" cy="142875"/>
          </a:xfrm>
          <a:prstGeom prst="ellipse">
            <a:avLst/>
          </a:prstGeom>
          <a:solidFill>
            <a:srgbClr val="FDF4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8" tIns="45501" rIns="90998" bIns="45501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371601"/>
            <a:ext cx="1414543" cy="1587500"/>
          </a:xfrm>
          <a:prstGeom prst="rect">
            <a:avLst/>
          </a:prstGeom>
        </p:spPr>
      </p:pic>
      <p:sp>
        <p:nvSpPr>
          <p:cNvPr id="19" name="円/楕円 15"/>
          <p:cNvSpPr/>
          <p:nvPr/>
        </p:nvSpPr>
        <p:spPr>
          <a:xfrm>
            <a:off x="1143000" y="2066970"/>
            <a:ext cx="142875" cy="142875"/>
          </a:xfrm>
          <a:prstGeom prst="ellipse">
            <a:avLst/>
          </a:prstGeom>
          <a:solidFill>
            <a:srgbClr val="FDF4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8" tIns="45501" rIns="90998" bIns="45501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27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movie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2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4624"/>
            <a:ext cx="475252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3600" dirty="0" smtClean="0"/>
              <a:t>The Crab pulsar &amp; MAGIC</a:t>
            </a:r>
            <a:endParaRPr lang="en-US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5796136" y="195019"/>
            <a:ext cx="3164840" cy="6186309"/>
          </a:xfrm>
          <a:prstGeom prst="rect">
            <a:avLst/>
          </a:prstGeom>
          <a:noFill/>
          <a:ln w="508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Aliu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 et  al</a:t>
            </a:r>
            <a:r>
              <a:rPr lang="en-US" b="1" i="1" dirty="0" smtClean="0">
                <a:solidFill>
                  <a:srgbClr val="FF0000"/>
                </a:solidFill>
              </a:rPr>
              <a:t>. (MAGIC </a:t>
            </a:r>
            <a:r>
              <a:rPr lang="en-US" b="1" i="1" dirty="0" err="1" smtClean="0">
                <a:solidFill>
                  <a:srgbClr val="FF0000"/>
                </a:solidFill>
              </a:rPr>
              <a:t>collab</a:t>
            </a:r>
            <a:r>
              <a:rPr lang="en-US" b="1" i="1" dirty="0" smtClean="0">
                <a:solidFill>
                  <a:srgbClr val="FF0000"/>
                </a:solidFill>
              </a:rPr>
              <a:t>.)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Science </a:t>
            </a:r>
            <a:r>
              <a:rPr lang="en-US" b="1" i="1" dirty="0">
                <a:solidFill>
                  <a:srgbClr val="FF0000"/>
                </a:solidFill>
              </a:rPr>
              <a:t> 322  (2008)  </a:t>
            </a:r>
            <a:r>
              <a:rPr lang="en-US" b="1" i="1" dirty="0" smtClean="0">
                <a:solidFill>
                  <a:srgbClr val="FF0000"/>
                </a:solidFill>
              </a:rPr>
              <a:t>1221</a:t>
            </a:r>
          </a:p>
          <a:p>
            <a:r>
              <a:rPr lang="en-US" b="1" i="1" dirty="0" smtClean="0">
                <a:solidFill>
                  <a:prstClr val="black"/>
                </a:solidFill>
              </a:rPr>
              <a:t>First detection of emission above 25GeV  for a pulsar</a:t>
            </a:r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Aleksic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 et  al  (MAGIC  </a:t>
            </a:r>
            <a:r>
              <a:rPr lang="en-US" b="1" dirty="0" err="1">
                <a:solidFill>
                  <a:srgbClr val="FF0000"/>
                </a:solidFill>
              </a:rPr>
              <a:t>collab</a:t>
            </a:r>
            <a:r>
              <a:rPr lang="en-US" b="1" dirty="0">
                <a:solidFill>
                  <a:srgbClr val="FF0000"/>
                </a:solidFill>
              </a:rPr>
              <a:t>.), </a:t>
            </a:r>
            <a:r>
              <a:rPr lang="en-US" b="1" dirty="0" smtClean="0">
                <a:solidFill>
                  <a:srgbClr val="FF0000"/>
                </a:solidFill>
              </a:rPr>
              <a:t> </a:t>
            </a:r>
            <a:r>
              <a:rPr lang="en-US" b="1" dirty="0" err="1" smtClean="0">
                <a:solidFill>
                  <a:srgbClr val="FF0000"/>
                </a:solidFill>
              </a:rPr>
              <a:t>ApJ</a:t>
            </a:r>
            <a:r>
              <a:rPr lang="en-US" b="1" dirty="0" smtClean="0">
                <a:solidFill>
                  <a:srgbClr val="FF0000"/>
                </a:solidFill>
              </a:rPr>
              <a:t>, 742 (2011) 43,</a:t>
            </a:r>
          </a:p>
          <a:p>
            <a:r>
              <a:rPr lang="en-US" b="1" i="1" dirty="0" smtClean="0">
                <a:solidFill>
                  <a:prstClr val="black"/>
                </a:solidFill>
              </a:rPr>
              <a:t>First spectrum 25-100GeV</a:t>
            </a:r>
          </a:p>
          <a:p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Aleksic</a:t>
            </a:r>
            <a:r>
              <a:rPr lang="en-US" b="1" dirty="0" smtClean="0">
                <a:solidFill>
                  <a:srgbClr val="FF0000"/>
                </a:solidFill>
              </a:rPr>
              <a:t>  et  al  (MAGIC  </a:t>
            </a:r>
            <a:r>
              <a:rPr lang="en-US" b="1" dirty="0" err="1" smtClean="0">
                <a:solidFill>
                  <a:srgbClr val="FF0000"/>
                </a:solidFill>
              </a:rPr>
              <a:t>collab</a:t>
            </a:r>
            <a:r>
              <a:rPr lang="en-US" b="1" dirty="0" smtClean="0">
                <a:solidFill>
                  <a:srgbClr val="FF0000"/>
                </a:solidFill>
              </a:rPr>
              <a:t>.),  A&amp;A, 540 (2012) A69</a:t>
            </a:r>
          </a:p>
          <a:p>
            <a:r>
              <a:rPr lang="en-US" b="1" i="1" dirty="0" smtClean="0">
                <a:solidFill>
                  <a:prstClr val="black"/>
                </a:solidFill>
              </a:rPr>
              <a:t>First spectrum 50-400GeV</a:t>
            </a:r>
          </a:p>
          <a:p>
            <a:endParaRPr lang="de-DE" b="1" i="1" dirty="0" smtClean="0">
              <a:solidFill>
                <a:srgbClr val="008000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Aleksic et al (MAGIC collab.),</a:t>
            </a:r>
          </a:p>
          <a:p>
            <a:r>
              <a:rPr lang="en-US" b="1" dirty="0">
                <a:solidFill>
                  <a:srgbClr val="FF0000"/>
                </a:solidFill>
              </a:rPr>
              <a:t>A&amp;A 565, L12 (2014)</a:t>
            </a:r>
            <a:endParaRPr lang="de-DE" b="1" dirty="0" smtClean="0">
              <a:solidFill>
                <a:srgbClr val="FF0000"/>
              </a:solidFill>
            </a:endParaRPr>
          </a:p>
          <a:p>
            <a:r>
              <a:rPr lang="de-DE" b="1" i="1" dirty="0" smtClean="0">
                <a:solidFill>
                  <a:prstClr val="black"/>
                </a:solidFill>
              </a:rPr>
              <a:t>Discovery of Bridge Emission</a:t>
            </a:r>
          </a:p>
          <a:p>
            <a:endParaRPr lang="de-DE" b="1" i="1" dirty="0">
              <a:solidFill>
                <a:prstClr val="black"/>
              </a:solidFill>
            </a:endParaRPr>
          </a:p>
          <a:p>
            <a:r>
              <a:rPr lang="de-DE" b="1" dirty="0">
                <a:solidFill>
                  <a:srgbClr val="FF0000"/>
                </a:solidFill>
              </a:rPr>
              <a:t>Aleksic et al (MAGIC collab.),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A&amp;A</a:t>
            </a:r>
            <a:r>
              <a:rPr lang="en-US" b="1" dirty="0">
                <a:solidFill>
                  <a:srgbClr val="FF0000"/>
                </a:solidFill>
              </a:rPr>
              <a:t>, 585 (2016)</a:t>
            </a:r>
            <a:endParaRPr lang="de-DE" b="1" dirty="0">
              <a:solidFill>
                <a:srgbClr val="FF0000"/>
              </a:solidFill>
            </a:endParaRPr>
          </a:p>
          <a:p>
            <a:r>
              <a:rPr lang="en-US" b="1" dirty="0" smtClean="0"/>
              <a:t>Tera-</a:t>
            </a:r>
            <a:r>
              <a:rPr lang="en-US" b="1" dirty="0" err="1" smtClean="0"/>
              <a:t>electronvolts</a:t>
            </a:r>
            <a:r>
              <a:rPr lang="en-US" b="1" dirty="0" smtClean="0"/>
              <a:t> </a:t>
            </a:r>
            <a:r>
              <a:rPr lang="en-US" b="1" dirty="0"/>
              <a:t>pulsed </a:t>
            </a:r>
            <a:r>
              <a:rPr lang="en-US" b="1" dirty="0" smtClean="0"/>
              <a:t>gammas</a:t>
            </a:r>
            <a:endParaRPr lang="de-DE" b="1" i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8" name="crab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119808"/>
            <a:ext cx="4536504" cy="453650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1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 smtClean="0"/>
              <a:t>Today‘s</a:t>
            </a:r>
            <a:r>
              <a:rPr lang="de-DE" sz="3600" dirty="0" smtClean="0"/>
              <a:t> VHE </a:t>
            </a:r>
            <a:r>
              <a:rPr lang="de-DE" sz="3600" dirty="0" smtClean="0">
                <a:latin typeface="Symbol" pitchFamily="18" charset="2"/>
              </a:rPr>
              <a:t>g-</a:t>
            </a:r>
            <a:r>
              <a:rPr lang="de-DE" sz="3600" dirty="0" err="1" smtClean="0"/>
              <a:t>ray</a:t>
            </a:r>
            <a:r>
              <a:rPr lang="de-DE" sz="3600" dirty="0" smtClean="0"/>
              <a:t> </a:t>
            </a:r>
            <a:r>
              <a:rPr lang="de-DE" sz="3600" dirty="0" err="1" smtClean="0"/>
              <a:t>Sources</a:t>
            </a:r>
            <a:r>
              <a:rPr lang="de-DE" sz="3600" dirty="0" smtClean="0"/>
              <a:t> in </a:t>
            </a:r>
            <a:r>
              <a:rPr lang="de-DE" sz="3600" dirty="0" err="1" smtClean="0"/>
              <a:t>the</a:t>
            </a:r>
            <a:r>
              <a:rPr lang="de-DE" sz="3600" dirty="0" smtClean="0"/>
              <a:t> Sky</a:t>
            </a:r>
            <a:endParaRPr lang="en-US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pic>
        <p:nvPicPr>
          <p:cNvPr id="6" name="Grafik 5" descr="expo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819" y="1988840"/>
            <a:ext cx="6443236" cy="3312368"/>
          </a:xfrm>
          <a:prstGeom prst="rect">
            <a:avLst/>
          </a:prstGeom>
        </p:spPr>
      </p:pic>
      <p:pic>
        <p:nvPicPr>
          <p:cNvPr id="7" name="Grafik 6" descr="leg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1484784"/>
            <a:ext cx="2422953" cy="429309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68080" y="5343599"/>
            <a:ext cx="3398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≥ 176 Established Sources</a:t>
            </a:r>
          </a:p>
        </p:txBody>
      </p:sp>
      <p:sp>
        <p:nvSpPr>
          <p:cNvPr id="9" name="Rechteck 8"/>
          <p:cNvSpPr/>
          <p:nvPr/>
        </p:nvSpPr>
        <p:spPr>
          <a:xfrm>
            <a:off x="4427984" y="4941168"/>
            <a:ext cx="220701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http://tevcat.uchicago.edu/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7092877" y="3491716"/>
            <a:ext cx="129554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/>
              <a:t>o</a:t>
            </a:r>
            <a:r>
              <a:rPr lang="en-US" b="1" dirty="0" smtClean="0"/>
              <a:t>nly $79.00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247" y="1412776"/>
            <a:ext cx="32480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736" y="1916832"/>
            <a:ext cx="3505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Crab Nebula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-6405" y="152400"/>
            <a:ext cx="91925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Results on Crab Nebula make astrophysics more </a:t>
            </a:r>
            <a:endParaRPr lang="en-US" sz="3200" dirty="0" smtClean="0"/>
          </a:p>
          <a:p>
            <a:pPr algn="ctr"/>
            <a:r>
              <a:rPr lang="en-US" sz="3200" dirty="0"/>
              <a:t>p</a:t>
            </a:r>
            <a:r>
              <a:rPr lang="en-US" sz="3200" dirty="0" smtClean="0"/>
              <a:t>opular and fashionable in our society, the best proof </a:t>
            </a:r>
          </a:p>
          <a:p>
            <a:pPr algn="ctr"/>
            <a:r>
              <a:rPr lang="en-US" sz="3200" dirty="0" smtClean="0"/>
              <a:t>is shown below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084168" y="2132856"/>
            <a:ext cx="2987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Crab A-line </a:t>
            </a:r>
            <a:r>
              <a:rPr lang="en-US" sz="3200" dirty="0" smtClean="0"/>
              <a:t>dress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3068960"/>
            <a:ext cx="3318644" cy="284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2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Galactic Center seen by MAGIC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011" y="1340768"/>
            <a:ext cx="3006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Galactic plane brightness scan</a:t>
            </a:r>
          </a:p>
          <a:p>
            <a:r>
              <a:rPr lang="en-US" dirty="0" smtClean="0"/>
              <a:t>This contains Arc, G0.9, </a:t>
            </a:r>
            <a:r>
              <a:rPr lang="en-US" dirty="0" err="1" smtClean="0"/>
              <a:t>Sgr</a:t>
            </a:r>
            <a:r>
              <a:rPr lang="en-US" dirty="0" smtClean="0"/>
              <a:t>*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15" y="1484784"/>
            <a:ext cx="37814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813671" y="1556792"/>
            <a:ext cx="1406401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3671" y="3068960"/>
            <a:ext cx="1406401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916832"/>
            <a:ext cx="3639946" cy="232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1520" y="4437112"/>
            <a:ext cx="4173258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 searched for  ~1/R</a:t>
            </a:r>
            <a:r>
              <a:rPr lang="en-US" sz="2000" baseline="30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type profiles</a:t>
            </a:r>
          </a:p>
          <a:p>
            <a:r>
              <a:rPr lang="en-US" sz="2000" dirty="0" smtClean="0"/>
              <a:t>Our data suggests a peaked CR profile </a:t>
            </a:r>
          </a:p>
          <a:p>
            <a:r>
              <a:rPr lang="en-US" sz="2000" dirty="0" smtClean="0"/>
              <a:t>with index ~1.2 - 1.5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119194" y="4797152"/>
            <a:ext cx="319722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Publication is under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6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3"/>
          <a:stretch/>
        </p:blipFill>
        <p:spPr>
          <a:xfrm>
            <a:off x="0" y="949249"/>
            <a:ext cx="9144000" cy="1799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3041"/>
            <a:ext cx="9144000" cy="4056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188640"/>
            <a:ext cx="782319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 smtClean="0">
                <a:solidFill>
                  <a:prstClr val="black"/>
                </a:solidFill>
              </a:rPr>
              <a:t>The most distant sources at VHE (</a:t>
            </a:r>
            <a:r>
              <a:rPr lang="en-US" sz="3600" dirty="0" err="1" smtClean="0">
                <a:solidFill>
                  <a:srgbClr val="FF0000"/>
                </a:solidFill>
              </a:rPr>
              <a:t>TeVCat</a:t>
            </a:r>
            <a:r>
              <a:rPr lang="en-US" sz="3600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4192052"/>
            <a:ext cx="7967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 smtClean="0">
                <a:solidFill>
                  <a:srgbClr val="FF0000"/>
                </a:solidFill>
              </a:rPr>
              <a:t>MAGIC discovered 9 from the 13 sources </a:t>
            </a:r>
            <a:r>
              <a:rPr lang="en-US" sz="2800" b="1" dirty="0">
                <a:solidFill>
                  <a:srgbClr val="FF0000"/>
                </a:solidFill>
              </a:rPr>
              <a:t>with </a:t>
            </a:r>
            <a:r>
              <a:rPr lang="en-US" sz="2800" b="1" dirty="0" smtClean="0">
                <a:solidFill>
                  <a:srgbClr val="FF0000"/>
                </a:solidFill>
              </a:rPr>
              <a:t>z &gt; 0.3</a:t>
            </a:r>
          </a:p>
          <a:p>
            <a:pPr defTabSz="457200"/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2298" y="2682960"/>
            <a:ext cx="1076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</a:rPr>
              <a:t>z</a:t>
            </a:r>
            <a:r>
              <a:rPr lang="en-US" sz="1600" dirty="0" smtClean="0">
                <a:solidFill>
                  <a:prstClr val="black"/>
                </a:solidFill>
              </a:rPr>
              <a:t>&gt;0.368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66"/>
          <a:stretch/>
        </p:blipFill>
        <p:spPr>
          <a:xfrm>
            <a:off x="0" y="2949169"/>
            <a:ext cx="9144000" cy="553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12186" b="13558"/>
          <a:stretch/>
        </p:blipFill>
        <p:spPr>
          <a:xfrm>
            <a:off x="15840" y="2750025"/>
            <a:ext cx="7908960" cy="20117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8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1436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648" y="152400"/>
            <a:ext cx="6489700" cy="1050925"/>
          </a:xfrm>
        </p:spPr>
        <p:txBody>
          <a:bodyPr lIns="43620" tIns="43620" rIns="43620" bIns="43620"/>
          <a:lstStyle/>
          <a:p>
            <a:r>
              <a:rPr lang="en-US" altLang="ja-JP" sz="3200" dirty="0">
                <a:ea typeface="ＭＳ Ｐゴシック" pitchFamily="34" charset="-128"/>
              </a:rPr>
              <a:t>Gamma Ray Absorption by </a:t>
            </a:r>
            <a:r>
              <a:rPr lang="en-US" altLang="ja-JP" sz="3200" dirty="0" smtClean="0">
                <a:ea typeface="ＭＳ Ｐゴシック" pitchFamily="34" charset="-128"/>
              </a:rPr>
              <a:t>the EBL</a:t>
            </a:r>
            <a:endParaRPr lang="en-US" altLang="ja-JP" sz="3200" dirty="0">
              <a:ea typeface="ＭＳ Ｐゴシック" pitchFamily="34" charset="-128"/>
            </a:endParaRPr>
          </a:p>
        </p:txBody>
      </p:sp>
      <p:pic>
        <p:nvPicPr>
          <p:cNvPr id="82947" name="Picture 3" descr="ssc2005-19b1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1219200"/>
            <a:ext cx="823277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 descr="IMG_58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1188" y="2133600"/>
            <a:ext cx="14684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Oval 5"/>
          <p:cNvSpPr>
            <a:spLocks noChangeArrowheads="1"/>
          </p:cNvSpPr>
          <p:nvPr/>
        </p:nvSpPr>
        <p:spPr bwMode="auto">
          <a:xfrm>
            <a:off x="3190875" y="1457325"/>
            <a:ext cx="2986088" cy="242887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7276" tIns="43638" rIns="87276" bIns="43638" anchor="ctr"/>
          <a:lstStyle/>
          <a:p>
            <a:pPr algn="ctr" defTabSz="801688" eaLnBrk="0" hangingPunct="0"/>
            <a:endParaRPr lang="en-US" altLang="ja-JP">
              <a:latin typeface="Textile" charset="0"/>
              <a:ea typeface="ＭＳ Ｐゴシック" pitchFamily="34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1349530">
            <a:off x="4000500" y="1987550"/>
            <a:ext cx="460375" cy="87313"/>
            <a:chOff x="1734" y="2314"/>
            <a:chExt cx="290" cy="55"/>
          </a:xfrm>
        </p:grpSpPr>
        <p:sp>
          <p:nvSpPr>
            <p:cNvPr id="82951" name="Freeform 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52" name="Freeform 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53" name="Freeform 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rot="2315793">
            <a:off x="4881563" y="1954213"/>
            <a:ext cx="460375" cy="87312"/>
            <a:chOff x="1734" y="2314"/>
            <a:chExt cx="290" cy="55"/>
          </a:xfrm>
        </p:grpSpPr>
        <p:sp>
          <p:nvSpPr>
            <p:cNvPr id="82955" name="Freeform 1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56" name="Freeform 1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57" name="Freeform 1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1813193">
            <a:off x="4652963" y="2339975"/>
            <a:ext cx="460375" cy="87313"/>
            <a:chOff x="1734" y="2314"/>
            <a:chExt cx="290" cy="55"/>
          </a:xfrm>
        </p:grpSpPr>
        <p:sp>
          <p:nvSpPr>
            <p:cNvPr id="82959" name="Freeform 1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0" name="Freeform 1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1" name="Freeform 1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643383">
            <a:off x="4409281" y="1712120"/>
            <a:ext cx="460375" cy="87312"/>
            <a:chOff x="1734" y="2314"/>
            <a:chExt cx="290" cy="55"/>
          </a:xfrm>
        </p:grpSpPr>
        <p:sp>
          <p:nvSpPr>
            <p:cNvPr id="82963" name="Freeform 1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4" name="Freeform 2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5" name="Freeform 2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283483">
            <a:off x="3386138" y="3014663"/>
            <a:ext cx="460375" cy="87312"/>
            <a:chOff x="1734" y="2314"/>
            <a:chExt cx="290" cy="55"/>
          </a:xfrm>
        </p:grpSpPr>
        <p:sp>
          <p:nvSpPr>
            <p:cNvPr id="82967" name="Freeform 2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8" name="Freeform 2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9" name="Freeform 2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 rot="-1846119">
            <a:off x="4310063" y="3454400"/>
            <a:ext cx="460375" cy="87313"/>
            <a:chOff x="1734" y="2314"/>
            <a:chExt cx="290" cy="55"/>
          </a:xfrm>
        </p:grpSpPr>
        <p:sp>
          <p:nvSpPr>
            <p:cNvPr id="82971" name="Freeform 2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72" name="Freeform 2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73" name="Freeform 2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 rot="-3141866">
            <a:off x="5066506" y="3269457"/>
            <a:ext cx="460375" cy="87312"/>
            <a:chOff x="1734" y="2314"/>
            <a:chExt cx="290" cy="55"/>
          </a:xfrm>
        </p:grpSpPr>
        <p:sp>
          <p:nvSpPr>
            <p:cNvPr id="82975" name="Freeform 3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76" name="Freeform 3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77" name="Freeform 3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 rot="10370767">
            <a:off x="3538538" y="2197100"/>
            <a:ext cx="460375" cy="87313"/>
            <a:chOff x="1734" y="2314"/>
            <a:chExt cx="290" cy="55"/>
          </a:xfrm>
        </p:grpSpPr>
        <p:sp>
          <p:nvSpPr>
            <p:cNvPr id="82979" name="Freeform 3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0" name="Freeform 3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1" name="Freeform 3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 rot="-6715982">
            <a:off x="5466556" y="2326482"/>
            <a:ext cx="460375" cy="87312"/>
            <a:chOff x="1734" y="2314"/>
            <a:chExt cx="290" cy="55"/>
          </a:xfrm>
        </p:grpSpPr>
        <p:sp>
          <p:nvSpPr>
            <p:cNvPr id="82983" name="Freeform 3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4" name="Freeform 4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5" name="Freeform 4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 rot="1434008">
            <a:off x="3690938" y="3325813"/>
            <a:ext cx="460375" cy="87312"/>
            <a:chOff x="1734" y="2314"/>
            <a:chExt cx="290" cy="55"/>
          </a:xfrm>
        </p:grpSpPr>
        <p:sp>
          <p:nvSpPr>
            <p:cNvPr id="82987" name="Freeform 4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8" name="Freeform 4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9" name="Freeform 4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 rot="-9128478">
            <a:off x="3532188" y="2843213"/>
            <a:ext cx="460375" cy="87312"/>
            <a:chOff x="1734" y="2314"/>
            <a:chExt cx="290" cy="55"/>
          </a:xfrm>
        </p:grpSpPr>
        <p:sp>
          <p:nvSpPr>
            <p:cNvPr id="82991" name="Freeform 4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92" name="Freeform 4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93" name="Freeform 4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3" name="Group 50"/>
          <p:cNvGrpSpPr>
            <a:grpSpLocks/>
          </p:cNvGrpSpPr>
          <p:nvPr/>
        </p:nvGrpSpPr>
        <p:grpSpPr bwMode="auto">
          <a:xfrm rot="7980235">
            <a:off x="4518819" y="2548731"/>
            <a:ext cx="460375" cy="87313"/>
            <a:chOff x="1734" y="2314"/>
            <a:chExt cx="290" cy="55"/>
          </a:xfrm>
        </p:grpSpPr>
        <p:sp>
          <p:nvSpPr>
            <p:cNvPr id="82995" name="Freeform 5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96" name="Freeform 5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97" name="Freeform 5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82998" name="Line 54"/>
          <p:cNvSpPr>
            <a:spLocks noChangeShapeType="1"/>
          </p:cNvSpPr>
          <p:nvPr/>
        </p:nvSpPr>
        <p:spPr bwMode="auto">
          <a:xfrm>
            <a:off x="4552950" y="2743200"/>
            <a:ext cx="425450" cy="69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 lIns="99551" tIns="49775" rIns="99551" bIns="49775"/>
          <a:lstStyle/>
          <a:p>
            <a:endParaRPr lang="en-US"/>
          </a:p>
        </p:txBody>
      </p:sp>
      <p:sp>
        <p:nvSpPr>
          <p:cNvPr id="82999" name="Line 55"/>
          <p:cNvSpPr>
            <a:spLocks noChangeShapeType="1"/>
          </p:cNvSpPr>
          <p:nvPr/>
        </p:nvSpPr>
        <p:spPr bwMode="auto">
          <a:xfrm>
            <a:off x="4552950" y="2819400"/>
            <a:ext cx="349250" cy="209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 lIns="99551" tIns="49775" rIns="99551" bIns="49775"/>
          <a:lstStyle/>
          <a:p>
            <a:endParaRPr lang="en-US"/>
          </a:p>
        </p:txBody>
      </p:sp>
      <p:grpSp>
        <p:nvGrpSpPr>
          <p:cNvPr id="14" name="Group 56"/>
          <p:cNvGrpSpPr>
            <a:grpSpLocks/>
          </p:cNvGrpSpPr>
          <p:nvPr/>
        </p:nvGrpSpPr>
        <p:grpSpPr bwMode="auto">
          <a:xfrm rot="-9128478">
            <a:off x="4122738" y="2335213"/>
            <a:ext cx="460375" cy="87312"/>
            <a:chOff x="1734" y="2314"/>
            <a:chExt cx="290" cy="55"/>
          </a:xfrm>
        </p:grpSpPr>
        <p:sp>
          <p:nvSpPr>
            <p:cNvPr id="83001" name="Freeform 5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3002" name="Freeform 5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3003" name="Freeform 5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83004" name="Text Box 60"/>
          <p:cNvSpPr txBox="1">
            <a:spLocks noChangeArrowheads="1"/>
          </p:cNvSpPr>
          <p:nvPr/>
        </p:nvSpPr>
        <p:spPr bwMode="auto">
          <a:xfrm>
            <a:off x="5010150" y="2667000"/>
            <a:ext cx="379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6" tIns="43638" rIns="87276" bIns="43638">
            <a:spAutoFit/>
          </a:bodyPr>
          <a:lstStyle/>
          <a:p>
            <a:pPr defTabSz="801688" eaLnBrk="0" hangingPunct="0"/>
            <a:r>
              <a:rPr lang="en-US" altLang="ja-JP">
                <a:latin typeface="Textile" charset="0"/>
                <a:ea typeface="ＭＳ Ｐゴシック" pitchFamily="34" charset="-128"/>
              </a:rPr>
              <a:t>e</a:t>
            </a:r>
            <a:r>
              <a:rPr lang="en-US" altLang="ja-JP" baseline="30000">
                <a:latin typeface="Textile" charset="0"/>
                <a:ea typeface="ＭＳ Ｐゴシック" pitchFamily="34" charset="-128"/>
              </a:rPr>
              <a:t>+</a:t>
            </a:r>
          </a:p>
        </p:txBody>
      </p:sp>
      <p:sp>
        <p:nvSpPr>
          <p:cNvPr id="83005" name="Text Box 61"/>
          <p:cNvSpPr txBox="1">
            <a:spLocks noChangeArrowheads="1"/>
          </p:cNvSpPr>
          <p:nvPr/>
        </p:nvSpPr>
        <p:spPr bwMode="auto">
          <a:xfrm>
            <a:off x="4933950" y="2895600"/>
            <a:ext cx="3429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6" tIns="43638" rIns="87276" bIns="43638">
            <a:spAutoFit/>
          </a:bodyPr>
          <a:lstStyle/>
          <a:p>
            <a:pPr defTabSz="801688" eaLnBrk="0" hangingPunct="0"/>
            <a:r>
              <a:rPr lang="en-US" altLang="ja-JP">
                <a:latin typeface="Textile" charset="0"/>
                <a:ea typeface="ＭＳ Ｐゴシック" pitchFamily="34" charset="-128"/>
              </a:rPr>
              <a:t>e</a:t>
            </a:r>
            <a:r>
              <a:rPr lang="en-US" altLang="ja-JP" baseline="30000">
                <a:latin typeface="Textile" charset="0"/>
                <a:ea typeface="ＭＳ Ｐゴシック" pitchFamily="34" charset="-128"/>
              </a:rPr>
              <a:t>-</a:t>
            </a:r>
          </a:p>
        </p:txBody>
      </p:sp>
      <p:sp>
        <p:nvSpPr>
          <p:cNvPr id="83006" name="Text Box 62"/>
          <p:cNvSpPr txBox="1">
            <a:spLocks noChangeArrowheads="1"/>
          </p:cNvSpPr>
          <p:nvPr/>
        </p:nvSpPr>
        <p:spPr bwMode="auto">
          <a:xfrm>
            <a:off x="4648200" y="1981200"/>
            <a:ext cx="538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6" tIns="43638" rIns="87276" bIns="43638">
            <a:spAutoFit/>
          </a:bodyPr>
          <a:lstStyle/>
          <a:p>
            <a:pPr defTabSz="801688" eaLnBrk="0" hangingPunct="0"/>
            <a:r>
              <a:rPr lang="en-US" altLang="ja-JP">
                <a:latin typeface="Textile" charset="0"/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baseline="-25000">
                <a:latin typeface="Textile" charset="0"/>
                <a:ea typeface="ＭＳ Ｐゴシック" pitchFamily="34" charset="-128"/>
                <a:sym typeface="Symbol" pitchFamily="18" charset="2"/>
              </a:rPr>
              <a:t>EBL</a:t>
            </a:r>
            <a:endParaRPr lang="en-US" altLang="ja-JP" baseline="-25000">
              <a:latin typeface="Textile" charset="0"/>
              <a:ea typeface="ＭＳ Ｐゴシック" pitchFamily="34" charset="-128"/>
            </a:endParaRPr>
          </a:p>
        </p:txBody>
      </p:sp>
      <p:sp>
        <p:nvSpPr>
          <p:cNvPr id="83007" name="Text Box 63"/>
          <p:cNvSpPr txBox="1">
            <a:spLocks noChangeArrowheads="1"/>
          </p:cNvSpPr>
          <p:nvPr/>
        </p:nvSpPr>
        <p:spPr bwMode="auto">
          <a:xfrm>
            <a:off x="2590800" y="1981200"/>
            <a:ext cx="679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6" tIns="43638" rIns="87276" bIns="43638">
            <a:spAutoFit/>
          </a:bodyPr>
          <a:lstStyle/>
          <a:p>
            <a:pPr defTabSz="801688" eaLnBrk="0" hangingPunct="0"/>
            <a:r>
              <a:rPr lang="en-US" altLang="ja-JP" sz="2300" b="1">
                <a:solidFill>
                  <a:srgbClr val="FFFFFF"/>
                </a:solidFill>
                <a:latin typeface="Textile" charset="0"/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sz="2300" b="1" baseline="-25000">
                <a:solidFill>
                  <a:srgbClr val="FFFFFF"/>
                </a:solidFill>
                <a:latin typeface="Textile" charset="0"/>
                <a:ea typeface="ＭＳ Ｐゴシック" pitchFamily="34" charset="-128"/>
                <a:sym typeface="Symbol" pitchFamily="18" charset="2"/>
              </a:rPr>
              <a:t>VHE</a:t>
            </a:r>
            <a:endParaRPr lang="en-US" altLang="ja-JP" sz="2300" b="1" baseline="-25000">
              <a:solidFill>
                <a:srgbClr val="FFFFFF"/>
              </a:solidFill>
              <a:latin typeface="Textile" charset="0"/>
              <a:ea typeface="ＭＳ Ｐゴシック" pitchFamily="34" charset="-128"/>
            </a:endParaRPr>
          </a:p>
        </p:txBody>
      </p:sp>
      <p:sp>
        <p:nvSpPr>
          <p:cNvPr id="83008" name="Text Box 64"/>
          <p:cNvSpPr txBox="1">
            <a:spLocks noChangeArrowheads="1"/>
          </p:cNvSpPr>
          <p:nvPr/>
        </p:nvSpPr>
        <p:spPr bwMode="auto">
          <a:xfrm>
            <a:off x="7296150" y="1643063"/>
            <a:ext cx="74295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6" tIns="43638" rIns="87276" bIns="43638">
            <a:spAutoFit/>
          </a:bodyPr>
          <a:lstStyle/>
          <a:p>
            <a:pPr defTabSz="801688" eaLnBrk="0" hangingPunct="0"/>
            <a:r>
              <a:rPr lang="en-US" altLang="ja-JP" sz="1900" b="1">
                <a:solidFill>
                  <a:srgbClr val="FFFFFF"/>
                </a:solidFill>
                <a:latin typeface="Textile" charset="0"/>
                <a:ea typeface="ＭＳ Ｐゴシック" pitchFamily="34" charset="-128"/>
              </a:rPr>
              <a:t>IACT</a:t>
            </a:r>
          </a:p>
        </p:txBody>
      </p:sp>
      <p:sp>
        <p:nvSpPr>
          <p:cNvPr id="83009" name="Text Box 65"/>
          <p:cNvSpPr txBox="1">
            <a:spLocks noChangeArrowheads="1"/>
          </p:cNvSpPr>
          <p:nvPr/>
        </p:nvSpPr>
        <p:spPr bwMode="auto">
          <a:xfrm>
            <a:off x="3028950" y="1143000"/>
            <a:ext cx="396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6" tIns="43638" rIns="87276" bIns="43638">
            <a:spAutoFit/>
          </a:bodyPr>
          <a:lstStyle/>
          <a:p>
            <a:pPr defTabSz="801688" eaLnBrk="0" hangingPunct="0"/>
            <a:r>
              <a:rPr lang="en-US" altLang="ja-JP" sz="1900">
                <a:solidFill>
                  <a:srgbClr val="FFFFFF"/>
                </a:solidFill>
                <a:latin typeface="Textile" charset="0"/>
                <a:ea typeface="ＭＳ Ｐゴシック" pitchFamily="34" charset="-128"/>
              </a:rPr>
              <a:t>Extragalactic Background Light</a:t>
            </a:r>
          </a:p>
        </p:txBody>
      </p:sp>
      <p:sp>
        <p:nvSpPr>
          <p:cNvPr id="83010" name="Line 66"/>
          <p:cNvSpPr>
            <a:spLocks noChangeShapeType="1"/>
          </p:cNvSpPr>
          <p:nvPr/>
        </p:nvSpPr>
        <p:spPr bwMode="auto">
          <a:xfrm>
            <a:off x="2647950" y="2667000"/>
            <a:ext cx="1905000" cy="7620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9551" tIns="49775" rIns="99551" bIns="49775"/>
          <a:lstStyle/>
          <a:p>
            <a:endParaRPr lang="en-US"/>
          </a:p>
        </p:txBody>
      </p:sp>
      <p:sp>
        <p:nvSpPr>
          <p:cNvPr id="83011" name="Line 67"/>
          <p:cNvSpPr>
            <a:spLocks noChangeShapeType="1"/>
          </p:cNvSpPr>
          <p:nvPr/>
        </p:nvSpPr>
        <p:spPr bwMode="auto">
          <a:xfrm>
            <a:off x="2571750" y="2590800"/>
            <a:ext cx="426720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9551" tIns="49775" rIns="99551" bIns="49775"/>
          <a:lstStyle/>
          <a:p>
            <a:endParaRPr lang="en-US"/>
          </a:p>
        </p:txBody>
      </p:sp>
      <p:sp>
        <p:nvSpPr>
          <p:cNvPr id="83012" name="Line 68"/>
          <p:cNvSpPr>
            <a:spLocks noChangeShapeType="1"/>
          </p:cNvSpPr>
          <p:nvPr/>
        </p:nvSpPr>
        <p:spPr bwMode="auto">
          <a:xfrm>
            <a:off x="2495550" y="2514600"/>
            <a:ext cx="434340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9551" tIns="49775" rIns="99551" bIns="49775"/>
          <a:lstStyle/>
          <a:p>
            <a:endParaRPr lang="en-US"/>
          </a:p>
        </p:txBody>
      </p:sp>
      <p:pic>
        <p:nvPicPr>
          <p:cNvPr id="83013" name="Picture 69" descr="ima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173266">
            <a:off x="1000920" y="2082006"/>
            <a:ext cx="1528762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014" name="Text Box 70"/>
          <p:cNvSpPr txBox="1">
            <a:spLocks noChangeArrowheads="1"/>
          </p:cNvSpPr>
          <p:nvPr/>
        </p:nvSpPr>
        <p:spPr bwMode="auto">
          <a:xfrm>
            <a:off x="1371600" y="1524000"/>
            <a:ext cx="103505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6" tIns="43638" rIns="87276" bIns="43638">
            <a:spAutoFit/>
          </a:bodyPr>
          <a:lstStyle/>
          <a:p>
            <a:pPr defTabSz="801688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ja-JP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rPr>
              <a:t>blazar</a:t>
            </a:r>
          </a:p>
        </p:txBody>
      </p:sp>
      <p:pic>
        <p:nvPicPr>
          <p:cNvPr id="83015" name="Picture 71" descr="eblNoLabel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" y="4105275"/>
            <a:ext cx="27051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016" name="Picture 72" descr="3c279att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4114800"/>
            <a:ext cx="28575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01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4114800"/>
            <a:ext cx="3071813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019" name="Text Box 5"/>
          <p:cNvSpPr txBox="1">
            <a:spLocks noChangeArrowheads="1"/>
          </p:cNvSpPr>
          <p:nvPr/>
        </p:nvSpPr>
        <p:spPr bwMode="auto">
          <a:xfrm>
            <a:off x="7696200" y="3308350"/>
            <a:ext cx="990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Bodoni MT" pitchFamily="18" charset="0"/>
              </a:rPr>
              <a:t>MAGIC</a:t>
            </a:r>
          </a:p>
          <a:p>
            <a:r>
              <a:rPr lang="en-US" sz="1400" b="1">
                <a:latin typeface="Bodoni MT" pitchFamily="18" charset="0"/>
              </a:rPr>
              <a:t>SCIENCE </a:t>
            </a:r>
          </a:p>
          <a:p>
            <a:r>
              <a:rPr lang="en-US" sz="1400" b="1">
                <a:latin typeface="Bodoni MT" pitchFamily="18" charset="0"/>
              </a:rPr>
              <a:t>320 (2008)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Flat Spectrum Radio Quasars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137821"/>
            <a:ext cx="8305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most luminous </a:t>
            </a:r>
            <a:r>
              <a:rPr lang="en-US" sz="2400" dirty="0" smtClean="0"/>
              <a:t>sources: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 </a:t>
            </a:r>
            <a:r>
              <a:rPr lang="en-US" sz="2400" dirty="0"/>
              <a:t>emitting AGN class</a:t>
            </a:r>
          </a:p>
          <a:p>
            <a:r>
              <a:rPr lang="en-US" sz="2400" dirty="0" smtClean="0"/>
              <a:t>	-</a:t>
            </a:r>
            <a:r>
              <a:rPr lang="en-US" sz="2400" dirty="0"/>
              <a:t>the VLBA jets with high Doppler factors, “knots” in the jet</a:t>
            </a:r>
          </a:p>
          <a:p>
            <a:r>
              <a:rPr lang="en-US" sz="2400" dirty="0" smtClean="0"/>
              <a:t>	-</a:t>
            </a:r>
            <a:r>
              <a:rPr lang="en-US" sz="2400" dirty="0"/>
              <a:t>optical spectrum shows broad emission lines</a:t>
            </a:r>
          </a:p>
          <a:p>
            <a:r>
              <a:rPr lang="en-US" sz="2400" dirty="0" smtClean="0"/>
              <a:t>	-</a:t>
            </a:r>
            <a:r>
              <a:rPr lang="en-US" sz="2400" dirty="0"/>
              <a:t>SED: low synchrotron peak frequencies (infrared)</a:t>
            </a:r>
          </a:p>
          <a:p>
            <a:r>
              <a:rPr lang="en-US" sz="2400" dirty="0" smtClean="0"/>
              <a:t>          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</a:t>
            </a:r>
            <a:r>
              <a:rPr lang="en-US" sz="2400" b="1" dirty="0" smtClean="0">
                <a:solidFill>
                  <a:srgbClr val="C00000"/>
                </a:solidFill>
              </a:rPr>
              <a:t>In </a:t>
            </a:r>
            <a:r>
              <a:rPr lang="en-US" sz="2400" b="1" dirty="0">
                <a:solidFill>
                  <a:srgbClr val="C00000"/>
                </a:solidFill>
              </a:rPr>
              <a:t>VHE (&gt;100GeV) </a:t>
            </a:r>
            <a:r>
              <a:rPr lang="en-US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g</a:t>
            </a:r>
            <a:r>
              <a:rPr lang="en-US" sz="2400" b="1" dirty="0" smtClean="0">
                <a:solidFill>
                  <a:srgbClr val="C00000"/>
                </a:solidFill>
              </a:rPr>
              <a:t>-rays </a:t>
            </a:r>
            <a:r>
              <a:rPr lang="en-US" sz="2400" b="1" dirty="0">
                <a:solidFill>
                  <a:srgbClr val="C00000"/>
                </a:solidFill>
              </a:rPr>
              <a:t>7(?) </a:t>
            </a:r>
            <a:r>
              <a:rPr lang="en-US" sz="2400" b="1" dirty="0" smtClean="0">
                <a:solidFill>
                  <a:srgbClr val="C00000"/>
                </a:solidFill>
              </a:rPr>
              <a:t>known, 6-MAGIC: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3C279 </a:t>
            </a:r>
            <a:r>
              <a:rPr lang="en-US" sz="2400" dirty="0"/>
              <a:t>(MAGIC in Feb 2006 and Jan 2007, single night detections, MAGIC in Feb 2014 detection of weak signal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PKS1510-089 </a:t>
            </a:r>
            <a:r>
              <a:rPr lang="en-US" sz="2400" dirty="0"/>
              <a:t>(H.E.S.S. in March-Apr 2009, MAGIC in Feb-Apr 2012, March-June 2013 no VHE variability)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PKS1222+216 </a:t>
            </a:r>
            <a:r>
              <a:rPr lang="en-US" sz="2400" dirty="0"/>
              <a:t>(MAGIC single night in June 2010, VERITAS and MAGIC several nights in Feb 2014)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PKS1441+25 </a:t>
            </a:r>
            <a:r>
              <a:rPr lang="en-US" sz="2400" dirty="0"/>
              <a:t>and B0218+357 the newbies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S4 </a:t>
            </a:r>
            <a:r>
              <a:rPr lang="en-US" sz="2400" dirty="0"/>
              <a:t>0954+65 and BL Lac disputed </a:t>
            </a:r>
            <a:r>
              <a:rPr lang="en-US" sz="2400" dirty="0" smtClean="0"/>
              <a:t>classifications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 smtClean="0"/>
              <a:t>Discovery of Gravitationally Lensed Blazar  B0218+357 residing at the red shift 0.944</a:t>
            </a:r>
            <a:endParaRPr lang="en-US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Autofit/>
          </a:bodyPr>
          <a:lstStyle/>
          <a:p>
            <a:r>
              <a:rPr lang="de-DE" sz="2400" dirty="0" smtClean="0"/>
              <a:t>In 2012 Fermi </a:t>
            </a:r>
            <a:r>
              <a:rPr lang="de-DE" sz="2400" dirty="0" err="1" smtClean="0"/>
              <a:t>observed</a:t>
            </a:r>
            <a:r>
              <a:rPr lang="de-DE" sz="2400" dirty="0" smtClean="0"/>
              <a:t> </a:t>
            </a:r>
            <a:r>
              <a:rPr lang="de-DE" sz="2400" dirty="0" err="1" smtClean="0"/>
              <a:t>high</a:t>
            </a:r>
            <a:r>
              <a:rPr lang="de-DE" sz="2400" dirty="0" smtClean="0"/>
              <a:t> </a:t>
            </a:r>
            <a:r>
              <a:rPr lang="de-DE" sz="2400" dirty="0" err="1" smtClean="0"/>
              <a:t>state</a:t>
            </a:r>
            <a:r>
              <a:rPr lang="de-DE" sz="2400" dirty="0" smtClean="0"/>
              <a:t>,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overlapping</a:t>
            </a:r>
            <a:r>
              <a:rPr lang="de-DE" sz="2400" dirty="0" smtClean="0"/>
              <a:t> </a:t>
            </a:r>
            <a:r>
              <a:rPr lang="de-DE" sz="2400" dirty="0" err="1" smtClean="0"/>
              <a:t>flares</a:t>
            </a:r>
            <a:endParaRPr lang="de-DE" sz="2400" dirty="0" smtClean="0"/>
          </a:p>
          <a:p>
            <a:r>
              <a:rPr lang="de-DE" sz="2400" dirty="0" smtClean="0"/>
              <a:t>Fermi </a:t>
            </a:r>
            <a:r>
              <a:rPr lang="de-DE" sz="2400" dirty="0" err="1" smtClean="0"/>
              <a:t>claimed</a:t>
            </a:r>
            <a:r>
              <a:rPr lang="de-DE" sz="2400" dirty="0" smtClean="0"/>
              <a:t> 11.46 ± 0.16 </a:t>
            </a:r>
            <a:r>
              <a:rPr lang="de-DE" sz="2400" dirty="0" err="1" smtClean="0"/>
              <a:t>days</a:t>
            </a:r>
            <a:r>
              <a:rPr lang="de-DE" sz="2400" dirty="0" smtClean="0"/>
              <a:t> </a:t>
            </a:r>
            <a:r>
              <a:rPr lang="de-DE" sz="2400" dirty="0" err="1" smtClean="0"/>
              <a:t>delay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lensed</a:t>
            </a:r>
            <a:r>
              <a:rPr lang="de-DE" sz="2400" dirty="0" smtClean="0"/>
              <a:t> </a:t>
            </a:r>
            <a:r>
              <a:rPr lang="de-DE" sz="2400" dirty="0" err="1" smtClean="0"/>
              <a:t>component</a:t>
            </a:r>
            <a:endParaRPr lang="de-DE" sz="2400" dirty="0" smtClean="0"/>
          </a:p>
          <a:p>
            <a:r>
              <a:rPr lang="de-DE" sz="2400" dirty="0" smtClean="0"/>
              <a:t>On </a:t>
            </a:r>
            <a:r>
              <a:rPr lang="de-DE" sz="2400" dirty="0" err="1" smtClean="0"/>
              <a:t>July</a:t>
            </a:r>
            <a:r>
              <a:rPr lang="de-DE" sz="2400" dirty="0" smtClean="0"/>
              <a:t> 13/14 2014 Fermi </a:t>
            </a:r>
            <a:r>
              <a:rPr lang="de-DE" sz="2400" dirty="0" err="1" smtClean="0"/>
              <a:t>again</a:t>
            </a:r>
            <a:r>
              <a:rPr lang="de-DE" sz="2400" dirty="0" smtClean="0"/>
              <a:t> </a:t>
            </a:r>
            <a:r>
              <a:rPr lang="de-DE" sz="2400" dirty="0" err="1" smtClean="0"/>
              <a:t>observed</a:t>
            </a:r>
            <a:r>
              <a:rPr lang="de-DE" sz="2400" dirty="0" smtClean="0"/>
              <a:t> a </a:t>
            </a:r>
            <a:r>
              <a:rPr lang="de-DE" sz="2400" dirty="0" err="1" smtClean="0"/>
              <a:t>high</a:t>
            </a:r>
            <a:r>
              <a:rPr lang="de-DE" sz="2400" dirty="0" smtClean="0"/>
              <a:t> </a:t>
            </a:r>
            <a:r>
              <a:rPr lang="de-DE" sz="2400" dirty="0" err="1" smtClean="0"/>
              <a:t>state</a:t>
            </a:r>
            <a:endParaRPr lang="de-DE" sz="2400" dirty="0" smtClean="0"/>
          </a:p>
          <a:p>
            <a:r>
              <a:rPr lang="de-DE" sz="2400" dirty="0" smtClean="0"/>
              <a:t>Magic </a:t>
            </a:r>
            <a:r>
              <a:rPr lang="de-DE" sz="2400" dirty="0" err="1" smtClean="0"/>
              <a:t>started</a:t>
            </a:r>
            <a:r>
              <a:rPr lang="de-DE" sz="2400" dirty="0" smtClean="0"/>
              <a:t> </a:t>
            </a:r>
            <a:r>
              <a:rPr lang="de-DE" sz="2400" dirty="0" err="1" smtClean="0"/>
              <a:t>observing</a:t>
            </a:r>
            <a:r>
              <a:rPr lang="de-DE" sz="2400" dirty="0" smtClean="0"/>
              <a:t> 2 </a:t>
            </a:r>
            <a:r>
              <a:rPr lang="de-DE" sz="2400" dirty="0" err="1" smtClean="0"/>
              <a:t>days</a:t>
            </a:r>
            <a:r>
              <a:rPr lang="de-DE" sz="2400" dirty="0" smtClean="0"/>
              <a:t> </a:t>
            </a:r>
            <a:r>
              <a:rPr lang="de-DE" sz="2400" dirty="0" err="1" smtClean="0"/>
              <a:t>before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predicted</a:t>
            </a:r>
            <a:r>
              <a:rPr lang="de-DE" sz="2400" dirty="0" smtClean="0"/>
              <a:t> </a:t>
            </a:r>
            <a:r>
              <a:rPr lang="de-DE" sz="2400" dirty="0" err="1" smtClean="0"/>
              <a:t>delayed</a:t>
            </a:r>
            <a:r>
              <a:rPr lang="de-DE" sz="2400" dirty="0" smtClean="0"/>
              <a:t> </a:t>
            </a:r>
            <a:r>
              <a:rPr lang="de-DE" sz="2400" dirty="0" err="1" smtClean="0"/>
              <a:t>signal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kept</a:t>
            </a:r>
            <a:r>
              <a:rPr lang="de-DE" sz="2400" dirty="0" smtClean="0"/>
              <a:t> on-</a:t>
            </a:r>
            <a:r>
              <a:rPr lang="de-DE" sz="2400" dirty="0" err="1" smtClean="0"/>
              <a:t>going</a:t>
            </a:r>
            <a:r>
              <a:rPr lang="de-DE" sz="2400" dirty="0" smtClean="0"/>
              <a:t> </a:t>
            </a:r>
            <a:r>
              <a:rPr lang="de-DE" sz="2400" dirty="0" err="1" smtClean="0"/>
              <a:t>till</a:t>
            </a:r>
            <a:r>
              <a:rPr lang="de-DE" sz="2400" dirty="0" smtClean="0"/>
              <a:t> 5th </a:t>
            </a:r>
            <a:r>
              <a:rPr lang="de-DE" sz="2400" dirty="0" err="1" smtClean="0"/>
              <a:t>of</a:t>
            </a:r>
            <a:r>
              <a:rPr lang="de-DE" sz="2400" dirty="0" smtClean="0"/>
              <a:t> August </a:t>
            </a:r>
            <a:endParaRPr lang="en-US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3113" y="3606366"/>
            <a:ext cx="3781335" cy="270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18" y="1454150"/>
            <a:ext cx="3724982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787" y="116632"/>
            <a:ext cx="468369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Discovery of FSRQ  PKS-1441 +25; </a:t>
            </a:r>
            <a:r>
              <a:rPr lang="en-US" sz="3600" b="1" dirty="0">
                <a:solidFill>
                  <a:srgbClr val="C00000"/>
                </a:solidFill>
              </a:rPr>
              <a:t>25 </a:t>
            </a:r>
            <a:r>
              <a:rPr lang="en-US" sz="3600" b="1" dirty="0">
                <a:solidFill>
                  <a:srgbClr val="C00000"/>
                </a:solidFill>
                <a:latin typeface="Symbol" panose="05050102010706020507" pitchFamily="18" charset="2"/>
              </a:rPr>
              <a:t>s</a:t>
            </a:r>
            <a:r>
              <a:rPr lang="en-US" sz="3600" dirty="0">
                <a:solidFill>
                  <a:srgbClr val="C00000"/>
                </a:solidFill>
              </a:rPr>
              <a:t>, &gt; </a:t>
            </a:r>
            <a:r>
              <a:rPr lang="en-US" sz="3600" b="1" dirty="0">
                <a:solidFill>
                  <a:srgbClr val="C00000"/>
                </a:solidFill>
              </a:rPr>
              <a:t>4000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Symbol" panose="05050102010706020507" pitchFamily="18" charset="2"/>
              </a:rPr>
              <a:t>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1268760"/>
            <a:ext cx="40797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Along with  S3 0218 +357, </a:t>
            </a:r>
          </a:p>
          <a:p>
            <a:r>
              <a:rPr lang="en-US" sz="2000" dirty="0" smtClean="0"/>
              <a:t>z = 0.944, this is the most distant </a:t>
            </a:r>
          </a:p>
          <a:p>
            <a:r>
              <a:rPr lang="en-US" sz="2000" dirty="0" smtClean="0"/>
              <a:t>VHE source: </a:t>
            </a:r>
            <a:r>
              <a:rPr lang="en-US" sz="2000" b="1" dirty="0" smtClean="0">
                <a:solidFill>
                  <a:srgbClr val="C00000"/>
                </a:solidFill>
              </a:rPr>
              <a:t>z </a:t>
            </a:r>
            <a:r>
              <a:rPr lang="en-US" sz="2000" b="1" dirty="0">
                <a:solidFill>
                  <a:srgbClr val="C00000"/>
                </a:solidFill>
              </a:rPr>
              <a:t>=</a:t>
            </a:r>
            <a:r>
              <a:rPr lang="en-US" sz="2000" b="1" dirty="0" smtClean="0">
                <a:solidFill>
                  <a:srgbClr val="C00000"/>
                </a:solidFill>
              </a:rPr>
              <a:t> 0.939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Lack of absorption features in the </a:t>
            </a:r>
            <a:endParaRPr lang="en-US" sz="2000" dirty="0" smtClean="0"/>
          </a:p>
          <a:p>
            <a:r>
              <a:rPr lang="en-US" sz="2000" dirty="0" smtClean="0"/>
              <a:t>measured </a:t>
            </a:r>
            <a:r>
              <a:rPr lang="en-US" sz="2000" dirty="0"/>
              <a:t>HE - VHE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-ray spectra </a:t>
            </a:r>
            <a:endParaRPr lang="en-US" sz="2000" dirty="0" smtClean="0"/>
          </a:p>
          <a:p>
            <a:r>
              <a:rPr lang="en-US" sz="2000" dirty="0" smtClean="0"/>
              <a:t>allows </a:t>
            </a:r>
            <a:r>
              <a:rPr lang="en-US" sz="2000" dirty="0"/>
              <a:t>one to constrain the location </a:t>
            </a:r>
            <a:endParaRPr lang="en-US" sz="2000" dirty="0" smtClean="0"/>
          </a:p>
          <a:p>
            <a:r>
              <a:rPr lang="en-US" sz="2000" dirty="0" smtClean="0"/>
              <a:t>of </a:t>
            </a:r>
            <a:r>
              <a:rPr lang="en-US" sz="2000" dirty="0"/>
              <a:t>emitting region to be far from the </a:t>
            </a:r>
            <a:endParaRPr lang="en-US" sz="2000" dirty="0" smtClean="0"/>
          </a:p>
          <a:p>
            <a:r>
              <a:rPr lang="en-US" sz="2000" dirty="0" smtClean="0"/>
              <a:t>center</a:t>
            </a:r>
            <a:endParaRPr lang="en-US" sz="2000" dirty="0"/>
          </a:p>
          <a:p>
            <a:endParaRPr lang="en-US" sz="2000" b="1" dirty="0" smtClean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75647"/>
            <a:ext cx="3557128" cy="46166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40 – 250 GeV </a:t>
            </a:r>
            <a:r>
              <a:rPr lang="en-US" sz="2400" dirty="0" smtClean="0">
                <a:solidFill>
                  <a:srgbClr val="C00000"/>
                </a:solidFill>
              </a:rPr>
              <a:t>energy range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3721100" cy="14287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3373760" cy="252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1" y="1772815"/>
            <a:ext cx="2853169" cy="393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90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 Sensitivity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1" y="1412776"/>
            <a:ext cx="7014801" cy="4752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of MAGIC statistics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179512" y="1484784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Number of </a:t>
            </a:r>
            <a:r>
              <a:rPr lang="en-US" sz="2400" dirty="0" smtClean="0"/>
              <a:t>publications in peer reviewed journals: 140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Number </a:t>
            </a:r>
            <a:r>
              <a:rPr lang="en-US" sz="2400" dirty="0"/>
              <a:t>of citations </a:t>
            </a:r>
            <a:r>
              <a:rPr lang="en-US" sz="2400" dirty="0" smtClean="0"/>
              <a:t>in peer reviewed papers </a:t>
            </a:r>
            <a:r>
              <a:rPr lang="en-US" sz="2400" dirty="0"/>
              <a:t>: </a:t>
            </a:r>
            <a:r>
              <a:rPr lang="en-US" sz="2400" dirty="0" smtClean="0"/>
              <a:t>7123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Total </a:t>
            </a:r>
            <a:r>
              <a:rPr lang="en-US" sz="2400" dirty="0"/>
              <a:t>number of downloads  (all MAGIC papers, all years) : </a:t>
            </a:r>
            <a:r>
              <a:rPr lang="en-US" sz="2400" dirty="0" smtClean="0"/>
              <a:t>55000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4255114"/>
            <a:ext cx="5148064" cy="2054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4128" y="4581128"/>
            <a:ext cx="2363532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ublications/year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2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Commissioning of new </a:t>
            </a:r>
            <a:r>
              <a:rPr lang="en-US" sz="3600" b="1" dirty="0" smtClean="0"/>
              <a:t>Sum-Trigger-II</a:t>
            </a:r>
            <a:r>
              <a:rPr lang="en-US" sz="3600" dirty="0" smtClean="0"/>
              <a:t> revives MAGIC operation down to a few tens of GeV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25768"/>
            <a:ext cx="3095666" cy="209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125768"/>
            <a:ext cx="2376264" cy="223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437112"/>
            <a:ext cx="5759962" cy="1510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6176" y="2276872"/>
            <a:ext cx="2976841" cy="36933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- Sum </a:t>
            </a:r>
            <a:r>
              <a:rPr lang="en-US" b="1" dirty="0"/>
              <a:t>of analog signals </a:t>
            </a:r>
            <a:endParaRPr lang="en-US" b="1" dirty="0" smtClean="0"/>
          </a:p>
          <a:p>
            <a:r>
              <a:rPr lang="en-US" b="1" dirty="0" smtClean="0"/>
              <a:t>  of </a:t>
            </a:r>
            <a:r>
              <a:rPr lang="en-US" b="1" dirty="0"/>
              <a:t>a patch of PMTs </a:t>
            </a:r>
            <a:endParaRPr lang="en-US" b="1" dirty="0" smtClean="0"/>
          </a:p>
          <a:p>
            <a:r>
              <a:rPr lang="en-US" b="1" dirty="0" smtClean="0"/>
              <a:t>  comparable in size to the</a:t>
            </a:r>
            <a:endParaRPr lang="en-US" b="1" dirty="0"/>
          </a:p>
          <a:p>
            <a:r>
              <a:rPr lang="en-US" b="1" dirty="0" smtClean="0"/>
              <a:t>  expected </a:t>
            </a:r>
            <a:r>
              <a:rPr lang="en-US" b="1" dirty="0"/>
              <a:t>size of the low </a:t>
            </a:r>
            <a:endParaRPr lang="en-US" b="1" dirty="0" smtClean="0"/>
          </a:p>
          <a:p>
            <a:r>
              <a:rPr lang="en-US" b="1" dirty="0" smtClean="0"/>
              <a:t>  energy images</a:t>
            </a:r>
          </a:p>
          <a:p>
            <a:endParaRPr lang="en-US" b="1" dirty="0"/>
          </a:p>
          <a:p>
            <a:r>
              <a:rPr lang="en-US" b="1" dirty="0" smtClean="0"/>
              <a:t>- Use low </a:t>
            </a:r>
            <a:r>
              <a:rPr lang="en-US" b="1" dirty="0"/>
              <a:t>photon signals </a:t>
            </a:r>
            <a:endParaRPr lang="en-US" b="1" dirty="0" smtClean="0"/>
          </a:p>
          <a:p>
            <a:r>
              <a:rPr lang="en-US" b="1" dirty="0" smtClean="0"/>
              <a:t>  below </a:t>
            </a:r>
            <a:r>
              <a:rPr lang="en-US" b="1" dirty="0"/>
              <a:t>the </a:t>
            </a:r>
            <a:r>
              <a:rPr lang="en-US" b="1" dirty="0" smtClean="0"/>
              <a:t>single channel </a:t>
            </a:r>
          </a:p>
          <a:p>
            <a:r>
              <a:rPr lang="en-US" b="1" dirty="0" smtClean="0"/>
              <a:t>  threshold</a:t>
            </a:r>
            <a:endParaRPr lang="en-US" b="1" dirty="0"/>
          </a:p>
          <a:p>
            <a:endParaRPr lang="en-US" b="1" dirty="0"/>
          </a:p>
          <a:p>
            <a:r>
              <a:rPr lang="en-US" b="1" dirty="0" smtClean="0"/>
              <a:t>- Integration over </a:t>
            </a:r>
            <a:r>
              <a:rPr lang="en-US" b="1" dirty="0"/>
              <a:t>larger area 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- Increases S/N at low 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87640" y="1475492"/>
            <a:ext cx="642472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New </a:t>
            </a:r>
            <a:r>
              <a:rPr lang="en-US" b="1" dirty="0" smtClean="0">
                <a:solidFill>
                  <a:srgbClr val="C00000"/>
                </a:solidFill>
              </a:rPr>
              <a:t> Stereo  Analog  Trigger  for  Very  </a:t>
            </a:r>
            <a:r>
              <a:rPr lang="en-US" b="1" dirty="0">
                <a:solidFill>
                  <a:srgbClr val="C00000"/>
                </a:solidFill>
              </a:rPr>
              <a:t>L</a:t>
            </a:r>
            <a:r>
              <a:rPr lang="en-US" b="1" dirty="0" smtClean="0">
                <a:solidFill>
                  <a:srgbClr val="C00000"/>
                </a:solidFill>
              </a:rPr>
              <a:t>ow  </a:t>
            </a:r>
            <a:r>
              <a:rPr lang="en-US" b="1" dirty="0">
                <a:solidFill>
                  <a:srgbClr val="C00000"/>
                </a:solidFill>
              </a:rPr>
              <a:t>E</a:t>
            </a:r>
            <a:r>
              <a:rPr lang="en-US" b="1" dirty="0" smtClean="0">
                <a:solidFill>
                  <a:srgbClr val="C00000"/>
                </a:solidFill>
              </a:rPr>
              <a:t>nergy  </a:t>
            </a:r>
            <a:r>
              <a:rPr lang="en-US" b="1" dirty="0" smtClean="0">
                <a:solidFill>
                  <a:srgbClr val="C00000"/>
                </a:solidFill>
              </a:rPr>
              <a:t>Observations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Development initiated and is driven by the MPP MAGIC Group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2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52600" y="168275"/>
            <a:ext cx="6400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dirty="0" smtClean="0">
                <a:latin typeface="Bodoni MT" pitchFamily="18" charset="0"/>
              </a:rPr>
              <a:t>Cherenkov </a:t>
            </a:r>
            <a:r>
              <a:rPr lang="de-DE" sz="3600" dirty="0" err="1" smtClean="0">
                <a:latin typeface="Bodoni MT" pitchFamily="18" charset="0"/>
              </a:rPr>
              <a:t>light</a:t>
            </a:r>
            <a:r>
              <a:rPr lang="de-DE" sz="3600" dirty="0" smtClean="0">
                <a:latin typeface="Bodoni MT" pitchFamily="18" charset="0"/>
              </a:rPr>
              <a:t>: </a:t>
            </a:r>
            <a:r>
              <a:rPr lang="de-DE" sz="3600" dirty="0" err="1" smtClean="0">
                <a:latin typeface="Bodoni MT" pitchFamily="18" charset="0"/>
              </a:rPr>
              <a:t>the</a:t>
            </a:r>
            <a:r>
              <a:rPr lang="de-DE" sz="3600" dirty="0" smtClean="0">
                <a:latin typeface="Bodoni MT" pitchFamily="18" charset="0"/>
              </a:rPr>
              <a:t> </a:t>
            </a:r>
            <a:r>
              <a:rPr lang="de-DE" sz="3600" dirty="0" err="1" smtClean="0">
                <a:latin typeface="Bodoni MT" pitchFamily="18" charset="0"/>
              </a:rPr>
              <a:t>beginnings</a:t>
            </a:r>
            <a:endParaRPr lang="de-DE" sz="3600" dirty="0" smtClean="0">
              <a:latin typeface="Bodoni MT" pitchFamily="18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066800" y="1752600"/>
            <a:ext cx="8077200" cy="4114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de-DE" sz="2400" dirty="0" smtClean="0">
                <a:latin typeface="Bodoni MT" pitchFamily="18" charset="0"/>
              </a:rPr>
              <a:t>In a </a:t>
            </a:r>
            <a:r>
              <a:rPr lang="de-DE" sz="2400" dirty="0" err="1" smtClean="0">
                <a:latin typeface="Bodoni MT" pitchFamily="18" charset="0"/>
              </a:rPr>
              <a:t>series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of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publications</a:t>
            </a:r>
            <a:r>
              <a:rPr lang="de-DE" sz="2400" dirty="0" smtClean="0">
                <a:latin typeface="Bodoni MT" pitchFamily="18" charset="0"/>
              </a:rPr>
              <a:t> Oliver Heaviside </a:t>
            </a:r>
            <a:r>
              <a:rPr lang="de-DE" sz="2400" dirty="0" err="1" smtClean="0">
                <a:latin typeface="Bodoni MT" pitchFamily="18" charset="0"/>
              </a:rPr>
              <a:t>has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calculated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and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predicted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the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main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features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of</a:t>
            </a:r>
            <a:r>
              <a:rPr lang="de-DE" sz="2400" dirty="0" smtClean="0">
                <a:latin typeface="Bodoni MT" pitchFamily="18" charset="0"/>
              </a:rPr>
              <a:t> a </a:t>
            </a:r>
            <a:r>
              <a:rPr lang="de-DE" sz="2400" dirty="0" err="1" smtClean="0">
                <a:latin typeface="Bodoni MT" pitchFamily="18" charset="0"/>
              </a:rPr>
              <a:t>special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emission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when</a:t>
            </a:r>
            <a:r>
              <a:rPr lang="de-DE" sz="2400" dirty="0" smtClean="0">
                <a:latin typeface="Bodoni MT" pitchFamily="18" charset="0"/>
              </a:rPr>
              <a:t> an e- </a:t>
            </a:r>
            <a:r>
              <a:rPr lang="de-DE" sz="2400" dirty="0" err="1" smtClean="0">
                <a:latin typeface="Bodoni MT" pitchFamily="18" charset="0"/>
              </a:rPr>
              <a:t>movs</a:t>
            </a:r>
            <a:r>
              <a:rPr lang="de-DE" sz="2400" dirty="0" smtClean="0">
                <a:latin typeface="Bodoni MT" pitchFamily="18" charset="0"/>
              </a:rPr>
              <a:t> in a transparent medium </a:t>
            </a:r>
            <a:r>
              <a:rPr lang="de-DE" sz="2400" dirty="0" err="1" smtClean="0">
                <a:latin typeface="Bodoni MT" pitchFamily="18" charset="0"/>
              </a:rPr>
              <a:t>with</a:t>
            </a:r>
            <a:r>
              <a:rPr lang="de-DE" sz="2400" dirty="0" smtClean="0">
                <a:latin typeface="Bodoni MT" pitchFamily="18" charset="0"/>
              </a:rPr>
              <a:t> a </a:t>
            </a:r>
            <a:r>
              <a:rPr lang="de-DE" sz="2400" dirty="0" err="1" smtClean="0">
                <a:latin typeface="Bodoni MT" pitchFamily="18" charset="0"/>
              </a:rPr>
              <a:t>speed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higher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than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that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of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light</a:t>
            </a:r>
            <a:r>
              <a:rPr lang="de-DE" sz="2400" dirty="0" smtClean="0">
                <a:latin typeface="Bodoni MT" pitchFamily="18" charset="0"/>
              </a:rPr>
              <a:t>.</a:t>
            </a:r>
          </a:p>
          <a:p>
            <a:pPr eaLnBrk="1" hangingPunct="1">
              <a:defRPr/>
            </a:pPr>
            <a:r>
              <a:rPr lang="de-DE" sz="2400" dirty="0" smtClean="0">
                <a:latin typeface="Bodoni MT" pitchFamily="18" charset="0"/>
              </a:rPr>
              <a:t>The </a:t>
            </a:r>
            <a:r>
              <a:rPr lang="de-DE" sz="2400" dirty="0" err="1" smtClean="0">
                <a:latin typeface="Bodoni MT" pitchFamily="18" charset="0"/>
              </a:rPr>
              <a:t>work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of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the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genius</a:t>
            </a:r>
            <a:r>
              <a:rPr lang="de-DE" sz="2400" dirty="0" smtClean="0">
                <a:latin typeface="Bodoni MT" pitchFamily="18" charset="0"/>
              </a:rPr>
              <a:t>, </a:t>
            </a:r>
            <a:r>
              <a:rPr lang="de-DE" sz="2400" dirty="0" err="1" smtClean="0">
                <a:latin typeface="Bodoni MT" pitchFamily="18" charset="0"/>
              </a:rPr>
              <a:t>who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advanced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his</a:t>
            </a:r>
            <a:r>
              <a:rPr lang="de-DE" sz="2400" dirty="0" smtClean="0">
                <a:latin typeface="Bodoni MT" pitchFamily="18" charset="0"/>
              </a:rPr>
              <a:t> time </a:t>
            </a:r>
            <a:r>
              <a:rPr lang="de-DE" sz="2400" dirty="0" err="1" smtClean="0">
                <a:latin typeface="Bodoni MT" pitchFamily="18" charset="0"/>
              </a:rPr>
              <a:t>by</a:t>
            </a:r>
            <a:r>
              <a:rPr lang="de-DE" sz="2400" dirty="0" smtClean="0">
                <a:latin typeface="Bodoni MT" pitchFamily="18" charset="0"/>
              </a:rPr>
              <a:t> half a </a:t>
            </a:r>
            <a:r>
              <a:rPr lang="de-DE" sz="2400" dirty="0" err="1" smtClean="0">
                <a:latin typeface="Bodoni MT" pitchFamily="18" charset="0"/>
              </a:rPr>
              <a:t>century</a:t>
            </a:r>
            <a:r>
              <a:rPr lang="de-DE" sz="2400" dirty="0" smtClean="0">
                <a:latin typeface="Bodoni MT" pitchFamily="18" charset="0"/>
              </a:rPr>
              <a:t>, was not </a:t>
            </a:r>
            <a:r>
              <a:rPr lang="de-DE" sz="2400" dirty="0" err="1" smtClean="0">
                <a:latin typeface="Bodoni MT" pitchFamily="18" charset="0"/>
              </a:rPr>
              <a:t>appreciated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by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contemporary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scientists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and</a:t>
            </a:r>
            <a:r>
              <a:rPr lang="de-DE" sz="2400" dirty="0" smtClean="0">
                <a:latin typeface="Bodoni MT" pitchFamily="18" charset="0"/>
              </a:rPr>
              <a:t> was </a:t>
            </a:r>
            <a:r>
              <a:rPr lang="de-DE" sz="2400" dirty="0" err="1" smtClean="0">
                <a:latin typeface="Bodoni MT" pitchFamily="18" charset="0"/>
              </a:rPr>
              <a:t>forgotten</a:t>
            </a:r>
            <a:r>
              <a:rPr lang="de-DE" sz="2400" dirty="0" smtClean="0">
                <a:latin typeface="Bodoni MT" pitchFamily="18" charset="0"/>
              </a:rPr>
              <a:t>. In 1912 he </a:t>
            </a:r>
            <a:r>
              <a:rPr lang="de-DE" sz="2400" dirty="0" err="1" smtClean="0">
                <a:latin typeface="Bodoni MT" pitchFamily="18" charset="0"/>
              </a:rPr>
              <a:t>calculated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the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geometry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and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the</a:t>
            </a:r>
            <a:r>
              <a:rPr lang="de-DE" sz="2400" dirty="0" smtClean="0">
                <a:latin typeface="Bodoni MT" pitchFamily="18" charset="0"/>
              </a:rPr>
              <a:t> angle </a:t>
            </a:r>
            <a:r>
              <a:rPr lang="de-DE" sz="2400" dirty="0" err="1" smtClean="0">
                <a:latin typeface="Bodoni MT" pitchFamily="18" charset="0"/>
              </a:rPr>
              <a:t>of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emission</a:t>
            </a:r>
            <a:r>
              <a:rPr lang="de-DE" sz="2400" dirty="0" smtClean="0">
                <a:latin typeface="Bodoni MT" pitchFamily="18" charset="0"/>
              </a:rPr>
              <a:t> relative </a:t>
            </a:r>
            <a:r>
              <a:rPr lang="de-DE" sz="2400" dirty="0" err="1" smtClean="0">
                <a:latin typeface="Bodoni MT" pitchFamily="18" charset="0"/>
              </a:rPr>
              <a:t>to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the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axis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of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movement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of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the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charge</a:t>
            </a:r>
            <a:r>
              <a:rPr lang="de-DE" sz="2400" dirty="0" smtClean="0">
                <a:latin typeface="Bodoni MT" pitchFamily="18" charset="0"/>
              </a:rPr>
              <a:t> (1888, 1889, 1892, 1899, 1912a,b) </a:t>
            </a:r>
          </a:p>
          <a:p>
            <a:pPr eaLnBrk="1" hangingPunct="1">
              <a:defRPr/>
            </a:pPr>
            <a:r>
              <a:rPr lang="de-DE" sz="2400" dirty="0" err="1" smtClean="0">
                <a:latin typeface="Bodoni MT" pitchFamily="18" charset="0"/>
              </a:rPr>
              <a:t>Please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note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that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during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the</a:t>
            </a:r>
            <a:r>
              <a:rPr lang="de-DE" sz="2400" dirty="0" smtClean="0">
                <a:latin typeface="Bodoni MT" pitchFamily="18" charset="0"/>
              </a:rPr>
              <a:t> end </a:t>
            </a:r>
            <a:r>
              <a:rPr lang="de-DE" sz="2400" dirty="0" err="1" smtClean="0">
                <a:latin typeface="Bodoni MT" pitchFamily="18" charset="0"/>
              </a:rPr>
              <a:t>of</a:t>
            </a:r>
            <a:r>
              <a:rPr lang="de-DE" sz="2400" dirty="0" smtClean="0">
                <a:latin typeface="Bodoni MT" pitchFamily="18" charset="0"/>
              </a:rPr>
              <a:t> 19th </a:t>
            </a:r>
            <a:r>
              <a:rPr lang="de-DE" sz="2400" dirty="0" err="1" smtClean="0">
                <a:latin typeface="Bodoni MT" pitchFamily="18" charset="0"/>
              </a:rPr>
              <a:t>century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scientists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believed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the</a:t>
            </a:r>
            <a:r>
              <a:rPr lang="de-DE" sz="2400" dirty="0" smtClean="0">
                <a:latin typeface="Bodoni MT" pitchFamily="18" charset="0"/>
              </a:rPr>
              <a:t> </a:t>
            </a:r>
            <a:r>
              <a:rPr lang="de-DE" sz="2400" dirty="0" err="1" smtClean="0">
                <a:latin typeface="Bodoni MT" pitchFamily="18" charset="0"/>
              </a:rPr>
              <a:t>space</a:t>
            </a:r>
            <a:r>
              <a:rPr lang="de-DE" sz="2400" dirty="0" smtClean="0">
                <a:latin typeface="Bodoni MT" pitchFamily="18" charset="0"/>
              </a:rPr>
              <a:t> was </a:t>
            </a:r>
            <a:r>
              <a:rPr lang="de-DE" sz="2400" dirty="0" err="1" smtClean="0">
                <a:latin typeface="Bodoni MT" pitchFamily="18" charset="0"/>
              </a:rPr>
              <a:t>feeled</a:t>
            </a:r>
            <a:r>
              <a:rPr lang="de-DE" sz="2400" dirty="0" smtClean="0">
                <a:latin typeface="Bodoni MT" pitchFamily="18" charset="0"/>
              </a:rPr>
              <a:t>-in </a:t>
            </a:r>
            <a:r>
              <a:rPr lang="de-DE" sz="2400" dirty="0" err="1" smtClean="0">
                <a:latin typeface="Bodoni MT" pitchFamily="18" charset="0"/>
              </a:rPr>
              <a:t>with</a:t>
            </a:r>
            <a:r>
              <a:rPr lang="de-DE" sz="2400" dirty="0" smtClean="0">
                <a:latin typeface="Bodoni MT" pitchFamily="18" charset="0"/>
              </a:rPr>
              <a:t> Ether. 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50" name="Picture 8" descr="File:Oliver Heaviside2.jpg"/>
          <p:cNvPicPr>
            <a:picLocks noChangeAspect="1" noChangeArrowheads="1"/>
          </p:cNvPicPr>
          <p:nvPr/>
        </p:nvPicPr>
        <p:blipFill>
          <a:blip r:embed="rId2" cstate="print"/>
          <a:srcRect l="7874" r="7874" b="16362"/>
          <a:stretch>
            <a:fillRect/>
          </a:stretch>
        </p:blipFill>
        <p:spPr bwMode="auto">
          <a:xfrm>
            <a:off x="76200" y="76200"/>
            <a:ext cx="1350963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Crab Pulsar </a:t>
            </a:r>
            <a:r>
              <a:rPr lang="en-US" dirty="0"/>
              <a:t>W</a:t>
            </a:r>
            <a:r>
              <a:rPr lang="en-US" dirty="0" smtClean="0"/>
              <a:t>ith the New Sum-Trigger-II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22720" r="12231" b="8316"/>
          <a:stretch/>
        </p:blipFill>
        <p:spPr bwMode="auto">
          <a:xfrm>
            <a:off x="616024" y="2219672"/>
            <a:ext cx="7772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2499" y="1106741"/>
            <a:ext cx="5131789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Energy Range: 30 – 200 GeV 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signal significance 2.3 </a:t>
            </a:r>
            <a:r>
              <a:rPr lang="en-US" sz="2800" dirty="0" smtClean="0">
                <a:solidFill>
                  <a:srgbClr val="C00000"/>
                </a:solidFill>
                <a:latin typeface="Symbol" panose="05050102010706020507" pitchFamily="18" charset="2"/>
              </a:rPr>
              <a:t>s</a:t>
            </a:r>
            <a:r>
              <a:rPr lang="en-US" sz="2800" dirty="0" smtClean="0">
                <a:solidFill>
                  <a:srgbClr val="C00000"/>
                </a:solidFill>
              </a:rPr>
              <a:t>/√(hour)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2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Very fresh data: Discovery of the 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VHE pulsar by MAGIC </a:t>
            </a:r>
            <a:r>
              <a:rPr lang="en-US" sz="2400" dirty="0" smtClean="0"/>
              <a:t>(details to be announced soon)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596589" cy="513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669" y="1196752"/>
            <a:ext cx="27731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Sum-Trigger data &amp;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Cartoon on longer path length in atmosphere</a:t>
            </a:r>
            <a:br>
              <a:rPr lang="en-US" sz="3200" dirty="0" smtClean="0"/>
            </a:br>
            <a:r>
              <a:rPr lang="en-US" sz="3200" dirty="0" smtClean="0"/>
              <a:t>for an EAS @ large zenith angle observations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23" y="1500758"/>
            <a:ext cx="73152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5591175"/>
            <a:ext cx="581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600200" y="1600200"/>
            <a:ext cx="533400" cy="396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00200" y="4724400"/>
            <a:ext cx="6553200" cy="8667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1081253">
            <a:off x="6190024" y="4072505"/>
            <a:ext cx="18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Large zenith angle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5392" y="1828800"/>
            <a:ext cx="186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small zenith angle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9" t="37180" r="41352" b="24"/>
          <a:stretch/>
        </p:blipFill>
        <p:spPr>
          <a:xfrm rot="376905">
            <a:off x="1828800" y="2373262"/>
            <a:ext cx="182880" cy="14630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7217">
            <a:off x="7617859" y="4499511"/>
            <a:ext cx="140752" cy="59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sosceles Triangle 5"/>
          <p:cNvSpPr/>
          <p:nvPr/>
        </p:nvSpPr>
        <p:spPr>
          <a:xfrm rot="669865">
            <a:off x="1171288" y="3831174"/>
            <a:ext cx="1217219" cy="1437804"/>
          </a:xfrm>
          <a:prstGeom prst="triangle">
            <a:avLst>
              <a:gd name="adj" fmla="val 41779"/>
            </a:avLst>
          </a:prstGeom>
          <a:solidFill>
            <a:srgbClr val="0000FF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4937922">
            <a:off x="3012192" y="2174998"/>
            <a:ext cx="2612179" cy="6217908"/>
          </a:xfrm>
          <a:prstGeom prst="triangle">
            <a:avLst>
              <a:gd name="adj" fmla="val 49107"/>
            </a:avLst>
          </a:prstGeom>
          <a:solidFill>
            <a:srgbClr val="0000FF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52322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7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MAGIC Getting a Second </a:t>
            </a:r>
            <a:r>
              <a:rPr lang="en-US" sz="3600" dirty="0"/>
              <a:t>W</a:t>
            </a:r>
            <a:r>
              <a:rPr lang="en-US" sz="3600" dirty="0" smtClean="0"/>
              <a:t>ind at ≥ 100 </a:t>
            </a:r>
            <a:r>
              <a:rPr lang="en-US" sz="3600" dirty="0" err="1" smtClean="0"/>
              <a:t>TeV</a:t>
            </a:r>
            <a:r>
              <a:rPr lang="en-US" sz="3600" dirty="0" smtClean="0"/>
              <a:t> With Very Large Zenith Angle (VLZA) Observations  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976488" cy="231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82" y="1793355"/>
            <a:ext cx="3419870" cy="19236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8264" y="1916832"/>
            <a:ext cx="109555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Sunset in </a:t>
            </a:r>
          </a:p>
          <a:p>
            <a:r>
              <a:rPr lang="en-US" dirty="0" smtClean="0"/>
              <a:t>La </a:t>
            </a:r>
            <a:r>
              <a:rPr lang="en-US" dirty="0"/>
              <a:t>P</a:t>
            </a:r>
            <a:r>
              <a:rPr lang="en-US" dirty="0" smtClean="0"/>
              <a:t>alma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4509120"/>
            <a:ext cx="8826904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Now we are working with a novel for IACTs calibration method of the </a:t>
            </a:r>
          </a:p>
          <a:p>
            <a:r>
              <a:rPr lang="en-US" sz="2400" dirty="0" smtClean="0"/>
              <a:t>atmospheric absorption as well developing a very precise, advanced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alibration, based on a small </a:t>
            </a:r>
            <a:r>
              <a:rPr lang="en-US" sz="2400" dirty="0"/>
              <a:t>o</a:t>
            </a:r>
            <a:r>
              <a:rPr lang="en-US" sz="2400" dirty="0" smtClean="0"/>
              <a:t>ptical telescope with a spectrograph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387640" y="1268760"/>
            <a:ext cx="642472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Development is Initiated and </a:t>
            </a:r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en-US" b="1" dirty="0" smtClean="0">
                <a:solidFill>
                  <a:srgbClr val="C00000"/>
                </a:solidFill>
              </a:rPr>
              <a:t>riven by the MPP MAGIC Group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4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VLZA </a:t>
            </a:r>
            <a:r>
              <a:rPr lang="en-US" sz="3600" dirty="0" smtClean="0">
                <a:latin typeface="Symbol" panose="05050102010706020507" pitchFamily="18" charset="2"/>
              </a:rPr>
              <a:t>g</a:t>
            </a:r>
            <a:r>
              <a:rPr lang="en-US" sz="3600" dirty="0" smtClean="0"/>
              <a:t> event measured from a </a:t>
            </a:r>
            <a:r>
              <a:rPr lang="en-US" sz="3600" dirty="0" err="1" smtClean="0"/>
              <a:t>PeVatron</a:t>
            </a:r>
            <a:r>
              <a:rPr lang="en-US" sz="3600" dirty="0" smtClean="0"/>
              <a:t> candidate source at E ≥ 100 </a:t>
            </a:r>
            <a:r>
              <a:rPr lang="en-US" sz="3600" dirty="0" err="1" smtClean="0"/>
              <a:t>TeV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1379378" y="1556792"/>
            <a:ext cx="6462154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Novel results will be released to public in several weeks from now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5256584" cy="42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80312" y="2852936"/>
            <a:ext cx="143532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 = 141.8 </a:t>
            </a:r>
            <a:r>
              <a:rPr lang="en-US" b="1" dirty="0" err="1" smtClean="0">
                <a:solidFill>
                  <a:srgbClr val="C00000"/>
                </a:solidFill>
              </a:rPr>
              <a:t>TeV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92088" cy="7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IceCube</a:t>
            </a:r>
            <a:r>
              <a:rPr lang="en-US" sz="3600" dirty="0" smtClean="0"/>
              <a:t> Recent EHE Event &amp; MAGIC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74" y="1239964"/>
            <a:ext cx="5924270" cy="50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92088" cy="7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8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IceCube</a:t>
            </a:r>
            <a:r>
              <a:rPr lang="en-US" sz="3600" dirty="0"/>
              <a:t> Recent EHE Event &amp; MAGIC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56" y="2236539"/>
            <a:ext cx="4782092" cy="26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1628800"/>
            <a:ext cx="404200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During Sept. 28 - Oct. 4</a:t>
            </a:r>
            <a:r>
              <a:rPr lang="en-US" sz="2400" baseline="30000" dirty="0" smtClean="0"/>
              <a:t>th</a:t>
            </a:r>
            <a:endParaRPr lang="en-US" sz="2400" dirty="0" smtClean="0"/>
          </a:p>
          <a:p>
            <a:r>
              <a:rPr lang="en-US" sz="2400" dirty="0" smtClean="0"/>
              <a:t>2017 MAGIC measured 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rom the direction of a </a:t>
            </a:r>
          </a:p>
          <a:p>
            <a:r>
              <a:rPr lang="en-US" sz="2400" dirty="0" smtClean="0"/>
              <a:t>Fermi blazar, within 6’ from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alerted </a:t>
            </a:r>
            <a:r>
              <a:rPr lang="en-US" sz="2400" dirty="0" err="1" smtClean="0"/>
              <a:t>IceCube</a:t>
            </a:r>
            <a:r>
              <a:rPr lang="en-US" sz="2400" dirty="0" smtClean="0"/>
              <a:t> EHE event </a:t>
            </a:r>
          </a:p>
          <a:p>
            <a:r>
              <a:rPr lang="en-US" sz="2400" dirty="0" smtClean="0"/>
              <a:t>170922A, a significant signal.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Now working out to 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etermine the red shift of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source and its spectrum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9721" y="5262299"/>
            <a:ext cx="8826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the </a:t>
            </a:r>
            <a:r>
              <a:rPr lang="en-US" sz="2400" dirty="0" err="1" smtClean="0"/>
              <a:t>IceCube</a:t>
            </a:r>
            <a:r>
              <a:rPr lang="en-US" sz="2400" dirty="0" smtClean="0"/>
              <a:t> - Fermi – MAGIC detections are from the same source, </a:t>
            </a:r>
          </a:p>
          <a:p>
            <a:r>
              <a:rPr lang="en-US" sz="2400" dirty="0" smtClean="0"/>
              <a:t>this will be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time proof of the long-anticipated </a:t>
            </a:r>
            <a:r>
              <a:rPr lang="en-US" sz="2400" dirty="0" smtClean="0">
                <a:latin typeface="Symbol" panose="05050102010706020507" pitchFamily="18" charset="2"/>
              </a:rPr>
              <a:t>n </a:t>
            </a:r>
            <a:r>
              <a:rPr lang="en-US" sz="2400" dirty="0" smtClean="0"/>
              <a:t>–</a:t>
            </a:r>
            <a:r>
              <a:rPr lang="en-US" sz="2400" dirty="0" smtClean="0">
                <a:latin typeface="Symbol" panose="05050102010706020507" pitchFamily="18" charset="2"/>
              </a:rPr>
              <a:t> g </a:t>
            </a:r>
            <a:r>
              <a:rPr lang="en-US" sz="2400" dirty="0" smtClean="0"/>
              <a:t>connection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92088" cy="7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8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Significant Improvements of Sensitivity at the Lowest and the Highest </a:t>
            </a:r>
            <a:r>
              <a:rPr lang="en-US" sz="2800" dirty="0" smtClean="0"/>
              <a:t>E</a:t>
            </a:r>
            <a:r>
              <a:rPr lang="en-US" sz="2800" dirty="0" smtClean="0"/>
              <a:t>nergies Due to New Techniques of Sum-Trigger-II  &amp;  VLZA Observations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1" y="1412776"/>
            <a:ext cx="7014801" cy="475252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1907704" y="3789040"/>
            <a:ext cx="1008112" cy="576064"/>
          </a:xfrm>
          <a:prstGeom prst="line">
            <a:avLst/>
          </a:prstGeom>
          <a:ln>
            <a:solidFill>
              <a:srgbClr val="C00000"/>
            </a:solidFill>
            <a:prstDash val="dash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8432">
            <a:off x="6160984" y="3725248"/>
            <a:ext cx="1804073" cy="11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next ~5 years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683568" y="1412776"/>
            <a:ext cx="840678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MAGIC is in its best ever historical sensitivity and </a:t>
            </a:r>
            <a:r>
              <a:rPr lang="en-US" sz="2400" dirty="0" smtClean="0"/>
              <a:t>in a best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smtClean="0"/>
              <a:t>shape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We are publishing 1-st class results at a very high rate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</a:t>
            </a:r>
            <a:r>
              <a:rPr lang="en-US" sz="2400" dirty="0" smtClean="0"/>
              <a:t>ue to two recent novelties, just commissioned and included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into MAGIC operation, the project got a “second wind”, by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significantly increasing its sensitivity and the dynamic range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at the lowest energies, down to ~30 GeV (and even below)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smtClean="0"/>
              <a:t>(SUM-Trigger-II) and at the highest energies ≥ 100 </a:t>
            </a:r>
            <a:r>
              <a:rPr lang="en-US" sz="2400" dirty="0" err="1" smtClean="0"/>
              <a:t>TeV</a:t>
            </a:r>
            <a:r>
              <a:rPr lang="en-US" sz="2400" dirty="0"/>
              <a:t> </a:t>
            </a:r>
            <a:r>
              <a:rPr lang="en-US" sz="2400" dirty="0" smtClean="0"/>
              <a:t>(VLZA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observations)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We hope to operate MAGICs for ~5 more years and have a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smtClean="0"/>
              <a:t>smooth </a:t>
            </a:r>
            <a:r>
              <a:rPr lang="en-US" sz="2400" dirty="0" smtClean="0"/>
              <a:t>transition into the CTA era (MAGIC will play a very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important role in commissioning the LST telescopes) </a:t>
            </a:r>
          </a:p>
          <a:p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5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Celebration – workshop devoted to the 15 years of operation of MAGIC next year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467544" y="2204864"/>
            <a:ext cx="7692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are aiming to organize an international conference for </a:t>
            </a:r>
          </a:p>
          <a:p>
            <a:r>
              <a:rPr lang="en-US" sz="2400" dirty="0" smtClean="0"/>
              <a:t>celebrating the 15 years operation of MAGIC and its science </a:t>
            </a:r>
          </a:p>
          <a:p>
            <a:r>
              <a:rPr lang="en-US" sz="2400" dirty="0" smtClean="0"/>
              <a:t>highlights in the beginning of summer 2018 in La Palma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179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1752600"/>
            <a:ext cx="7543800" cy="4114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de-DE" sz="2400" dirty="0" smtClean="0">
                <a:latin typeface="Calibri" panose="020F0502020204030204" pitchFamily="34" charset="0"/>
              </a:rPr>
              <a:t>Pavel Cherenkov: </a:t>
            </a:r>
            <a:r>
              <a:rPr lang="de-DE" sz="2400" dirty="0" err="1" smtClean="0">
                <a:latin typeface="Calibri" panose="020F0502020204030204" pitchFamily="34" charset="0"/>
              </a:rPr>
              <a:t>born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July</a:t>
            </a:r>
            <a:r>
              <a:rPr lang="de-DE" sz="2400" dirty="0" smtClean="0">
                <a:latin typeface="Calibri" panose="020F0502020204030204" pitchFamily="34" charset="0"/>
              </a:rPr>
              <a:t> 28th 1904 in a </a:t>
            </a:r>
            <a:r>
              <a:rPr lang="de-DE" sz="2400" dirty="0" err="1" smtClean="0">
                <a:latin typeface="Calibri" panose="020F0502020204030204" pitchFamily="34" charset="0"/>
              </a:rPr>
              <a:t>poor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peasant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family</a:t>
            </a:r>
            <a:r>
              <a:rPr lang="de-DE" sz="2400" dirty="0" smtClean="0">
                <a:latin typeface="Calibri" panose="020F0502020204030204" pitchFamily="34" charset="0"/>
              </a:rPr>
              <a:t> in </a:t>
            </a:r>
            <a:r>
              <a:rPr lang="de-DE" sz="2400" dirty="0" err="1" smtClean="0">
                <a:latin typeface="Calibri" panose="020F0502020204030204" pitchFamily="34" charset="0"/>
              </a:rPr>
              <a:t>village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Novaya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Chigla</a:t>
            </a:r>
            <a:r>
              <a:rPr lang="de-DE" sz="2400" dirty="0" smtClean="0">
                <a:latin typeface="Calibri" panose="020F0502020204030204" pitchFamily="34" charset="0"/>
              </a:rPr>
              <a:t>, </a:t>
            </a:r>
            <a:r>
              <a:rPr lang="de-DE" sz="2400" dirty="0" err="1" smtClean="0">
                <a:latin typeface="Calibri" panose="020F0502020204030204" pitchFamily="34" charset="0"/>
              </a:rPr>
              <a:t>Voronezh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province</a:t>
            </a:r>
            <a:r>
              <a:rPr lang="de-DE" sz="2400" dirty="0" smtClean="0">
                <a:latin typeface="Calibri" panose="020F0502020204030204" pitchFamily="34" charset="0"/>
              </a:rPr>
              <a:t>. </a:t>
            </a:r>
          </a:p>
          <a:p>
            <a:pPr eaLnBrk="1" hangingPunct="1">
              <a:defRPr/>
            </a:pPr>
            <a:r>
              <a:rPr lang="de-DE" sz="2400" dirty="0" smtClean="0">
                <a:latin typeface="Calibri" panose="020F0502020204030204" pitchFamily="34" charset="0"/>
              </a:rPr>
              <a:t>1924-1928 </a:t>
            </a:r>
            <a:r>
              <a:rPr lang="de-DE" sz="2400" dirty="0" err="1" smtClean="0">
                <a:latin typeface="Calibri" panose="020F0502020204030204" pitchFamily="34" charset="0"/>
              </a:rPr>
              <a:t>studying</a:t>
            </a:r>
            <a:r>
              <a:rPr lang="de-DE" sz="2400" dirty="0" smtClean="0">
                <a:latin typeface="Calibri" panose="020F0502020204030204" pitchFamily="34" charset="0"/>
              </a:rPr>
              <a:t> in </a:t>
            </a:r>
            <a:r>
              <a:rPr lang="de-DE" sz="2400" dirty="0" err="1" smtClean="0">
                <a:latin typeface="Calibri" panose="020F0502020204030204" pitchFamily="34" charset="0"/>
              </a:rPr>
              <a:t>Voronezh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sate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university</a:t>
            </a:r>
            <a:r>
              <a:rPr lang="de-DE" sz="2400" dirty="0" smtClean="0">
                <a:latin typeface="Calibri" panose="020F0502020204030204" pitchFamily="34" charset="0"/>
              </a:rPr>
              <a:t>.</a:t>
            </a:r>
          </a:p>
          <a:p>
            <a:pPr eaLnBrk="1" hangingPunct="1">
              <a:defRPr/>
            </a:pPr>
            <a:r>
              <a:rPr lang="de-DE" sz="2400" dirty="0" smtClean="0">
                <a:latin typeface="Calibri" panose="020F0502020204030204" pitchFamily="34" charset="0"/>
              </a:rPr>
              <a:t>1930: postgraduate student at the Institute of Physics of Soviet Academy of Sciences in Sankt-Petersburg (later on FIAN). </a:t>
            </a:r>
          </a:p>
          <a:p>
            <a:pPr eaLnBrk="1" hangingPunct="1">
              <a:defRPr/>
            </a:pPr>
            <a:r>
              <a:rPr lang="de-DE" sz="2400" dirty="0" err="1" smtClean="0">
                <a:latin typeface="Calibri" panose="020F0502020204030204" pitchFamily="34" charset="0"/>
              </a:rPr>
              <a:t>Had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to</a:t>
            </a:r>
            <a:r>
              <a:rPr lang="de-DE" sz="2400" dirty="0" smtClean="0">
                <a:latin typeface="Calibri" panose="020F0502020204030204" pitchFamily="34" charset="0"/>
              </a:rPr>
              <a:t> find </a:t>
            </a:r>
            <a:r>
              <a:rPr lang="de-DE" sz="2400" dirty="0" err="1" smtClean="0">
                <a:latin typeface="Calibri" panose="020F0502020204030204" pitchFamily="34" charset="0"/>
              </a:rPr>
              <a:t>the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fluorescence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nature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of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solvents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of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uranium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salts</a:t>
            </a:r>
            <a:r>
              <a:rPr lang="de-DE" sz="2400" dirty="0" smtClean="0">
                <a:latin typeface="Calibri" panose="020F0502020204030204" pitchFamily="34" charset="0"/>
              </a:rPr>
              <a:t>, </a:t>
            </a:r>
            <a:r>
              <a:rPr lang="de-DE" sz="2400" dirty="0" err="1" smtClean="0">
                <a:latin typeface="Calibri" panose="020F0502020204030204" pitchFamily="34" charset="0"/>
              </a:rPr>
              <a:t>emitting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bluish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light</a:t>
            </a:r>
            <a:endParaRPr lang="de-DE" sz="2400" dirty="0" smtClean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de-DE" sz="2400" dirty="0" smtClean="0">
                <a:latin typeface="Calibri" panose="020F0502020204030204" pitchFamily="34" charset="0"/>
              </a:rPr>
              <a:t>In 1934-1937 perfored a series of brilliant experiments and discovered the emission, which later on was named after him </a:t>
            </a:r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1557338" y="274638"/>
            <a:ext cx="7129462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3600" dirty="0" smtClean="0">
                <a:latin typeface="Bodoni MT" pitchFamily="18" charset="0"/>
              </a:rPr>
              <a:t>Cherenkov </a:t>
            </a:r>
            <a:r>
              <a:rPr lang="de-DE" sz="3600" dirty="0" err="1" smtClean="0">
                <a:latin typeface="Bodoni MT" pitchFamily="18" charset="0"/>
              </a:rPr>
              <a:t>light</a:t>
            </a:r>
            <a:r>
              <a:rPr lang="de-DE" sz="3600" dirty="0" smtClean="0">
                <a:latin typeface="Bodoni MT" pitchFamily="18" charset="0"/>
              </a:rPr>
              <a:t>: </a:t>
            </a:r>
            <a:r>
              <a:rPr lang="de-DE" sz="3600" dirty="0" err="1" smtClean="0">
                <a:latin typeface="Bodoni MT" pitchFamily="18" charset="0"/>
              </a:rPr>
              <a:t>the</a:t>
            </a:r>
            <a:r>
              <a:rPr lang="de-DE" sz="3600" dirty="0" smtClean="0">
                <a:latin typeface="Bodoni MT" pitchFamily="18" charset="0"/>
              </a:rPr>
              <a:t> </a:t>
            </a:r>
            <a:r>
              <a:rPr lang="de-DE" sz="3600" dirty="0" err="1" smtClean="0">
                <a:latin typeface="Bodoni MT" pitchFamily="18" charset="0"/>
              </a:rPr>
              <a:t>beginnings</a:t>
            </a:r>
            <a:endParaRPr lang="de-DE" sz="3600" dirty="0" smtClean="0">
              <a:latin typeface="Bodoni MT" pitchFamily="18" charset="0"/>
            </a:endParaRPr>
          </a:p>
        </p:txBody>
      </p:sp>
      <p:pic>
        <p:nvPicPr>
          <p:cNvPr id="9220" name="Picture 5" descr="pavel_alekseyevich_cherenk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131888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umsplatzhalt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59409"/>
            <a:ext cx="5112568" cy="168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618" y="3573016"/>
            <a:ext cx="509138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796136" y="1340768"/>
            <a:ext cx="3120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prstClr val="black"/>
                </a:solidFill>
              </a:rPr>
              <a:t>CTA is the next major instrument in VHE </a:t>
            </a:r>
            <a:r>
              <a:rPr lang="de-DE" sz="2400" dirty="0" smtClean="0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de-DE" sz="2400" dirty="0" smtClean="0">
                <a:solidFill>
                  <a:prstClr val="black"/>
                </a:solidFill>
              </a:rPr>
              <a:t> astro-physics; total ~120 telescopes of 3 different sizes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796136" y="3284984"/>
            <a:ext cx="34379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prstClr val="black"/>
                </a:solidFill>
              </a:rPr>
              <a:t>CTA </a:t>
            </a:r>
            <a:r>
              <a:rPr lang="de-DE" sz="2400" dirty="0" err="1" smtClean="0">
                <a:solidFill>
                  <a:prstClr val="black"/>
                </a:solidFill>
              </a:rPr>
              <a:t>telescopes</a:t>
            </a:r>
            <a:r>
              <a:rPr lang="de-DE" sz="2400" dirty="0" smtClean="0">
                <a:solidFill>
                  <a:prstClr val="black"/>
                </a:solidFill>
              </a:rPr>
              <a:t> will cover </a:t>
            </a:r>
          </a:p>
          <a:p>
            <a:r>
              <a:rPr lang="de-DE" sz="2400" dirty="0" smtClean="0">
                <a:solidFill>
                  <a:prstClr val="black"/>
                </a:solidFill>
              </a:rPr>
              <a:t>the energy range 0.02 –</a:t>
            </a:r>
          </a:p>
          <a:p>
            <a:r>
              <a:rPr lang="de-DE" sz="2400" dirty="0">
                <a:solidFill>
                  <a:prstClr val="black"/>
                </a:solidFill>
              </a:rPr>
              <a:t>-</a:t>
            </a:r>
            <a:r>
              <a:rPr lang="de-DE" sz="2400" dirty="0" smtClean="0">
                <a:solidFill>
                  <a:prstClr val="black"/>
                </a:solidFill>
              </a:rPr>
              <a:t>100 TeV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smtClean="0">
                <a:solidFill>
                  <a:prstClr val="black"/>
                </a:solidFill>
              </a:rPr>
              <a:t>with significantly</a:t>
            </a:r>
          </a:p>
          <a:p>
            <a:r>
              <a:rPr lang="de-DE" sz="2400" dirty="0" smtClean="0">
                <a:solidFill>
                  <a:prstClr val="black"/>
                </a:solidFill>
              </a:rPr>
              <a:t>higher sensitivity than the</a:t>
            </a:r>
          </a:p>
          <a:p>
            <a:r>
              <a:rPr lang="de-DE" sz="2400" dirty="0" smtClean="0">
                <a:solidFill>
                  <a:prstClr val="black"/>
                </a:solidFill>
              </a:rPr>
              <a:t>Current instruments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1331476"/>
            <a:ext cx="446641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CTA: &gt; 1400 members from </a:t>
            </a:r>
            <a:r>
              <a:rPr lang="en-US" dirty="0" smtClean="0"/>
              <a:t>&gt; </a:t>
            </a:r>
            <a:r>
              <a:rPr lang="en-US" dirty="0" smtClean="0"/>
              <a:t>170 institutions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1111" y="332656"/>
            <a:ext cx="7281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Next Major </a:t>
            </a:r>
            <a:r>
              <a:rPr lang="en-US" sz="3600" dirty="0" smtClean="0">
                <a:latin typeface="Symbol" panose="05050102010706020507" pitchFamily="18" charset="2"/>
              </a:rPr>
              <a:t>g</a:t>
            </a:r>
            <a:r>
              <a:rPr lang="en-US" sz="3600" dirty="0" smtClean="0"/>
              <a:t> Ray Instrument: CTA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27623" cy="88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809509"/>
            <a:ext cx="8100392" cy="2655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2" y="3649395"/>
            <a:ext cx="8115022" cy="2659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07921"/>
            <a:ext cx="8586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CTA North (top) and South (bottom) Observatories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851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521287" cy="5301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649" y="404664"/>
            <a:ext cx="8202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Design of the 23m Ø Large Size Telescope of CTA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1118349"/>
            <a:ext cx="4074192" cy="4893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plan is to build 4 LST </a:t>
            </a:r>
          </a:p>
          <a:p>
            <a:r>
              <a:rPr lang="en-US" sz="2400" dirty="0" smtClean="0"/>
              <a:t>telescopes in the CTA North</a:t>
            </a:r>
          </a:p>
          <a:p>
            <a:r>
              <a:rPr lang="en-US" sz="2400" dirty="0" smtClean="0"/>
              <a:t>location (La Palma) within </a:t>
            </a:r>
          </a:p>
          <a:p>
            <a:r>
              <a:rPr lang="en-US" sz="2400" dirty="0" smtClean="0"/>
              <a:t>the next couple of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1</a:t>
            </a:r>
            <a:r>
              <a:rPr lang="en-US" sz="2400" baseline="30000" dirty="0" smtClean="0"/>
              <a:t>st</a:t>
            </a:r>
            <a:r>
              <a:rPr lang="en-US" sz="2400" dirty="0"/>
              <a:t> </a:t>
            </a:r>
            <a:r>
              <a:rPr lang="en-US" sz="2400" dirty="0" smtClean="0"/>
              <a:t>23m Ø LST </a:t>
            </a:r>
          </a:p>
          <a:p>
            <a:r>
              <a:rPr lang="en-US" sz="2400" dirty="0" smtClean="0"/>
              <a:t>prototype is under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onstruction in La Palma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It will be commissioned and </a:t>
            </a:r>
          </a:p>
          <a:p>
            <a:r>
              <a:rPr lang="en-US" sz="2400" dirty="0" smtClean="0"/>
              <a:t>inaugurated in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Measurements with </a:t>
            </a:r>
          </a:p>
          <a:p>
            <a:r>
              <a:rPr lang="en-US" sz="2400" dirty="0" smtClean="0"/>
              <a:t>unprecedented sensitivity will </a:t>
            </a:r>
          </a:p>
          <a:p>
            <a:r>
              <a:rPr lang="en-US" sz="2400" dirty="0" smtClean="0"/>
              <a:t>become reality just in a few</a:t>
            </a:r>
          </a:p>
          <a:p>
            <a:r>
              <a:rPr lang="en-US" sz="2400" dirty="0"/>
              <a:t>y</a:t>
            </a:r>
            <a:r>
              <a:rPr lang="en-US" sz="2400" dirty="0" smtClean="0"/>
              <a:t>ears from now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720080" cy="6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LST construction movie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02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2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Gravitational lensing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8" y="1268760"/>
            <a:ext cx="8632362" cy="490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1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How can one study the SED of a lensing source ?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23528" y="2028904"/>
            <a:ext cx="8323497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Not an easy task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Flux magnification must be taken into account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Radio and optical images can be used for lens </a:t>
            </a:r>
            <a:r>
              <a:rPr lang="en-US" sz="2400" dirty="0" err="1" smtClean="0"/>
              <a:t>modeliing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 and arriving at the magnification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What data can be called simultaneous 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Simultaneous data can help to find out the magnification; 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 otherwise one may appear as an additional variability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Possible absorption in the emission in the lensing object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Can happen in any of the two images, quasi-independently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5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sz="3600" dirty="0" smtClean="0"/>
              <a:t>Gravitational lense system</a:t>
            </a:r>
            <a:r>
              <a:rPr lang="de-DE" sz="3600" dirty="0"/>
              <a:t> </a:t>
            </a:r>
            <a:r>
              <a:rPr lang="de-DE" sz="3600" dirty="0" smtClean="0"/>
              <a:t>B0218 </a:t>
            </a:r>
            <a:br>
              <a:rPr lang="de-DE" sz="3600" dirty="0" smtClean="0"/>
            </a:br>
            <a:r>
              <a:rPr lang="de-DE" sz="3600" dirty="0" smtClean="0"/>
              <a:t>(also known as S3 0218+357)</a:t>
            </a:r>
            <a:endParaRPr lang="en-US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pic>
        <p:nvPicPr>
          <p:cNvPr id="5" name="Grafik 4" descr="news_fermi_lensB0218p357-gen2014_full.png"/>
          <p:cNvPicPr>
            <a:picLocks noChangeAspect="1"/>
          </p:cNvPicPr>
          <p:nvPr/>
        </p:nvPicPr>
        <p:blipFill>
          <a:blip r:embed="rId2" cstate="print"/>
          <a:srcRect t="6130" b="1168"/>
          <a:stretch>
            <a:fillRect/>
          </a:stretch>
        </p:blipFill>
        <p:spPr>
          <a:xfrm>
            <a:off x="504056" y="1225041"/>
            <a:ext cx="8100392" cy="545896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17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MAGIC + Fermi LAT SED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772816"/>
            <a:ext cx="3131840" cy="30469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Unfolded spectrum </a:t>
            </a:r>
            <a:r>
              <a:rPr lang="en-US" sz="2400" dirty="0" smtClean="0">
                <a:solidFill>
                  <a:prstClr val="black"/>
                </a:solidFill>
              </a:rPr>
              <a:t>is measured </a:t>
            </a:r>
            <a:r>
              <a:rPr lang="en-US" sz="2400" dirty="0">
                <a:solidFill>
                  <a:prstClr val="black"/>
                </a:solidFill>
              </a:rPr>
              <a:t>in the </a:t>
            </a:r>
            <a:r>
              <a:rPr lang="en-US" sz="2400" dirty="0" smtClean="0">
                <a:solidFill>
                  <a:prstClr val="black"/>
                </a:solidFill>
              </a:rPr>
              <a:t>range 65 </a:t>
            </a:r>
            <a:r>
              <a:rPr lang="en-US" sz="2400" dirty="0">
                <a:solidFill>
                  <a:prstClr val="black"/>
                </a:solidFill>
              </a:rPr>
              <a:t>– 175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De-absorbing </a:t>
            </a:r>
            <a:r>
              <a:rPr lang="en-US" sz="2400" dirty="0">
                <a:solidFill>
                  <a:prstClr val="black"/>
                </a:solidFill>
              </a:rPr>
              <a:t>the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    MAGIC </a:t>
            </a:r>
            <a:r>
              <a:rPr lang="en-US" sz="2400" dirty="0">
                <a:solidFill>
                  <a:prstClr val="black"/>
                </a:solidFill>
              </a:rPr>
              <a:t>spectrum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    (</a:t>
            </a:r>
            <a:r>
              <a:rPr lang="en-US" sz="2400" dirty="0">
                <a:solidFill>
                  <a:prstClr val="black"/>
                </a:solidFill>
              </a:rPr>
              <a:t>Dominguez et al.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    2011 </a:t>
            </a:r>
            <a:r>
              <a:rPr lang="en-US" sz="2400" dirty="0">
                <a:solidFill>
                  <a:prstClr val="black"/>
                </a:solidFill>
              </a:rPr>
              <a:t>EBL model) the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    index is ~2.3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88" y="1471613"/>
            <a:ext cx="54483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20201360">
            <a:off x="4968881" y="1888875"/>
            <a:ext cx="161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AEAEAE"/>
                </a:solidFill>
              </a:rPr>
              <a:t>preliminary</a:t>
            </a:r>
            <a:endParaRPr lang="en-US" sz="2400" dirty="0">
              <a:solidFill>
                <a:srgbClr val="AEAEA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3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The potential of gravitational lensing events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09990" y="1563171"/>
            <a:ext cx="8640442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One can study the gravity at ~100 GeV (take radio)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Locating the emission region (need a very fast flare)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Micro-lensing</a:t>
            </a:r>
          </a:p>
          <a:p>
            <a:r>
              <a:rPr lang="en-US" dirty="0" smtClean="0"/>
              <a:t>	In </a:t>
            </a:r>
            <a:r>
              <a:rPr lang="en-US" dirty="0"/>
              <a:t>addition to the bulk of the galaxy </a:t>
            </a:r>
            <a:r>
              <a:rPr lang="en-US" dirty="0" smtClean="0"/>
              <a:t>the photons </a:t>
            </a:r>
            <a:r>
              <a:rPr lang="en-US" dirty="0"/>
              <a:t>will encounter also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individual </a:t>
            </a:r>
            <a:r>
              <a:rPr lang="en-US" dirty="0"/>
              <a:t>stars</a:t>
            </a:r>
          </a:p>
          <a:p>
            <a:r>
              <a:rPr lang="en-US" sz="800" dirty="0"/>
              <a:t>	</a:t>
            </a:r>
            <a:r>
              <a:rPr lang="en-US" dirty="0" smtClean="0"/>
              <a:t>The </a:t>
            </a:r>
            <a:r>
              <a:rPr lang="en-US" dirty="0"/>
              <a:t>(micro-)lensing on them will be too </a:t>
            </a:r>
            <a:r>
              <a:rPr lang="en-US" dirty="0" smtClean="0"/>
              <a:t>small to </a:t>
            </a:r>
            <a:r>
              <a:rPr lang="en-US" dirty="0"/>
              <a:t>distinguish individual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images</a:t>
            </a:r>
            <a:r>
              <a:rPr lang="en-US" dirty="0"/>
              <a:t>, but </a:t>
            </a:r>
            <a:r>
              <a:rPr lang="en-US" dirty="0" smtClean="0"/>
              <a:t>the observed </a:t>
            </a:r>
            <a:r>
              <a:rPr lang="en-US" dirty="0"/>
              <a:t>flux would vary as the source </a:t>
            </a:r>
            <a:r>
              <a:rPr lang="en-US" dirty="0" smtClean="0"/>
              <a:t>passes projected </a:t>
            </a:r>
          </a:p>
          <a:p>
            <a:r>
              <a:rPr lang="en-US" dirty="0"/>
              <a:t>	</a:t>
            </a:r>
            <a:r>
              <a:rPr lang="en-US" dirty="0" smtClean="0"/>
              <a:t>position </a:t>
            </a:r>
            <a:r>
              <a:rPr lang="en-US" dirty="0"/>
              <a:t>of the source</a:t>
            </a:r>
          </a:p>
          <a:p>
            <a:r>
              <a:rPr lang="en-US" sz="800" dirty="0"/>
              <a:t>	</a:t>
            </a:r>
            <a:r>
              <a:rPr lang="en-US" dirty="0" smtClean="0"/>
              <a:t>Magnification </a:t>
            </a:r>
            <a:r>
              <a:rPr lang="en-US" dirty="0"/>
              <a:t>changes will depend on the </a:t>
            </a:r>
            <a:r>
              <a:rPr lang="en-US" dirty="0" smtClean="0"/>
              <a:t>size of </a:t>
            </a:r>
            <a:r>
              <a:rPr lang="en-US" dirty="0"/>
              <a:t>the emission region and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the </a:t>
            </a:r>
            <a:r>
              <a:rPr lang="en-US" dirty="0"/>
              <a:t>variability of </a:t>
            </a:r>
            <a:r>
              <a:rPr lang="en-US" dirty="0" smtClean="0"/>
              <a:t>the magnification </a:t>
            </a:r>
            <a:r>
              <a:rPr lang="en-US" dirty="0"/>
              <a:t>ratio on the projected speed </a:t>
            </a:r>
            <a:r>
              <a:rPr lang="en-US" dirty="0" smtClean="0"/>
              <a:t>of emission </a:t>
            </a:r>
          </a:p>
          <a:p>
            <a:r>
              <a:rPr lang="en-US" dirty="0"/>
              <a:t>	</a:t>
            </a:r>
            <a:r>
              <a:rPr lang="en-US" dirty="0" smtClean="0"/>
              <a:t>region </a:t>
            </a:r>
            <a:r>
              <a:rPr lang="en-US" dirty="0"/>
              <a:t>w.r.t. stars in lens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	The </a:t>
            </a:r>
            <a:r>
              <a:rPr lang="en-US" sz="2000" dirty="0"/>
              <a:t>magnification ratio variability </a:t>
            </a:r>
            <a:r>
              <a:rPr lang="en-US" sz="2000" dirty="0" smtClean="0"/>
              <a:t>on the </a:t>
            </a:r>
            <a:r>
              <a:rPr lang="en-US" sz="2000" dirty="0"/>
              <a:t>time scale of </a:t>
            </a:r>
            <a:r>
              <a:rPr lang="en-US" sz="2000" dirty="0" smtClean="0"/>
              <a:t>months, </a:t>
            </a:r>
            <a:r>
              <a:rPr lang="en-US" sz="2000" dirty="0"/>
              <a:t>when</a:t>
            </a:r>
          </a:p>
          <a:p>
            <a:r>
              <a:rPr lang="en-US" sz="2000" dirty="0" smtClean="0"/>
              <a:t>	explained </a:t>
            </a:r>
            <a:r>
              <a:rPr lang="en-US" sz="2000" dirty="0"/>
              <a:t>as microlensing on </a:t>
            </a:r>
            <a:r>
              <a:rPr lang="en-US" sz="2000" dirty="0" smtClean="0"/>
              <a:t>stars, can put strong </a:t>
            </a:r>
            <a:r>
              <a:rPr lang="en-US" sz="2000" dirty="0"/>
              <a:t>constraints (small, non</a:t>
            </a:r>
          </a:p>
          <a:p>
            <a:r>
              <a:rPr lang="en-US" sz="2000" dirty="0" smtClean="0"/>
              <a:t>	relativistic</a:t>
            </a:r>
            <a:r>
              <a:rPr lang="en-US" sz="2000" dirty="0"/>
              <a:t>) on the emission </a:t>
            </a:r>
            <a:r>
              <a:rPr lang="en-US" sz="2000" dirty="0" smtClean="0"/>
              <a:t>region (</a:t>
            </a:r>
            <a:r>
              <a:rPr lang="en-US" sz="2000" dirty="0" err="1" smtClean="0"/>
              <a:t>Neronov</a:t>
            </a:r>
            <a:r>
              <a:rPr lang="en-US" sz="2000" dirty="0"/>
              <a:t>, </a:t>
            </a:r>
            <a:r>
              <a:rPr lang="en-US" sz="2000" dirty="0" err="1"/>
              <a:t>Vovk</a:t>
            </a:r>
            <a:r>
              <a:rPr lang="en-US" sz="2000" dirty="0"/>
              <a:t>, </a:t>
            </a:r>
            <a:r>
              <a:rPr lang="en-US" sz="2000" dirty="0" err="1"/>
              <a:t>Malyshev</a:t>
            </a:r>
            <a:r>
              <a:rPr lang="en-US" sz="2000" dirty="0"/>
              <a:t>, 2015)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Same </a:t>
            </a:r>
            <a:r>
              <a:rPr lang="en-US" sz="2000" dirty="0"/>
              <a:t>study can be done in </a:t>
            </a:r>
            <a:r>
              <a:rPr lang="en-US" sz="2000" dirty="0" smtClean="0"/>
              <a:t>VHE gamma </a:t>
            </a:r>
            <a:r>
              <a:rPr lang="en-US" sz="2000" dirty="0"/>
              <a:t>rays </a:t>
            </a:r>
            <a:r>
              <a:rPr lang="en-US" sz="2000" dirty="0" smtClean="0"/>
              <a:t>in future flares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0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jelley_a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4343400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5148064" y="1851000"/>
            <a:ext cx="3810000" cy="337820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1953</a:t>
            </a:r>
          </a:p>
          <a:p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By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using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a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garbage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can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, </a:t>
            </a:r>
          </a:p>
          <a:p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a 60 cm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diameter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mirror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</a:p>
          <a:p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in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it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and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a PMT in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its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focus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Galbraith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and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Jelly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had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discovered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the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</a:p>
          <a:p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Cherenkov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light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pulses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</a:p>
          <a:p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from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the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extensive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air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</a:p>
          <a:p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showers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Bodoni MT" pitchFamily="18" charset="0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543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0" dirty="0" smtClean="0"/>
              <a:t>The Experimental </a:t>
            </a:r>
            <a:r>
              <a:rPr lang="de-DE" sz="3600" b="0" dirty="0" err="1" smtClean="0"/>
              <a:t>Beginning</a:t>
            </a:r>
            <a:endParaRPr lang="de-DE" sz="3600" b="0" dirty="0" smtClean="0"/>
          </a:p>
        </p:txBody>
      </p:sp>
      <p:sp>
        <p:nvSpPr>
          <p:cNvPr id="8" name="Datumsplatzhalt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High red-shift blazars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sym typeface="Wingdings"/>
              </a:rPr>
              <a:t>High red-shift 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VHE blazars </a:t>
            </a:r>
            <a:r>
              <a:rPr lang="en-US" sz="2400" dirty="0" smtClean="0">
                <a:solidFill>
                  <a:prstClr val="black"/>
                </a:solidFill>
                <a:sym typeface="Wingdings"/>
              </a:rPr>
              <a:t>have a large scientific impact on cosmology, particle physics, basic physics and are becoming important tools for studying 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the </a:t>
            </a:r>
            <a:r>
              <a:rPr lang="en-US" sz="2400" dirty="0" smtClean="0">
                <a:solidFill>
                  <a:prstClr val="black"/>
                </a:solidFill>
                <a:sym typeface="Wingdings"/>
              </a:rPr>
              <a:t>space 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traversed </a:t>
            </a:r>
            <a:r>
              <a:rPr lang="en-US" sz="2400" dirty="0" smtClean="0">
                <a:solidFill>
                  <a:prstClr val="black"/>
                </a:solidFill>
                <a:sym typeface="Wingdings"/>
              </a:rPr>
              <a:t>by </a:t>
            </a:r>
            <a:r>
              <a:rPr lang="en-US" sz="2400" dirty="0" smtClean="0">
                <a:solidFill>
                  <a:prstClr val="black"/>
                </a:solidFill>
                <a:latin typeface="Symbol" panose="05050102010706020507" pitchFamily="18" charset="2"/>
                <a:sym typeface="Wingdings"/>
              </a:rPr>
              <a:t>g</a:t>
            </a:r>
            <a:r>
              <a:rPr lang="en-US" sz="2400" dirty="0" smtClean="0">
                <a:solidFill>
                  <a:prstClr val="black"/>
                </a:solidFill>
                <a:sym typeface="Wingdings"/>
              </a:rPr>
              <a:t>-rays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:</a:t>
            </a:r>
          </a:p>
          <a:p>
            <a:r>
              <a:rPr lang="en-US" sz="2400" dirty="0" smtClean="0">
                <a:solidFill>
                  <a:prstClr val="black"/>
                </a:solidFill>
                <a:sym typeface="Wingdings"/>
              </a:rPr>
              <a:t>Extragalactic 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Background Light (EBL)  	       </a:t>
            </a:r>
            <a:endParaRPr lang="en-US" sz="2400" dirty="0" smtClean="0">
              <a:solidFill>
                <a:prstClr val="black"/>
              </a:solidFill>
              <a:sym typeface="Wingdings"/>
            </a:endParaRPr>
          </a:p>
          <a:p>
            <a:r>
              <a:rPr lang="en-US" sz="2400" dirty="0" smtClean="0">
                <a:solidFill>
                  <a:prstClr val="black"/>
                </a:solidFill>
                <a:sym typeface="Wingdings"/>
              </a:rPr>
              <a:t>Intergalactic 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Magnetic Fields (IGMF)</a:t>
            </a:r>
          </a:p>
          <a:p>
            <a:r>
              <a:rPr lang="en-US" sz="2400" dirty="0" smtClean="0">
                <a:solidFill>
                  <a:prstClr val="black"/>
                </a:solidFill>
                <a:sym typeface="Wingdings"/>
              </a:rPr>
              <a:t>Tests 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of Lorentz Invariance </a:t>
            </a:r>
            <a:r>
              <a:rPr lang="en-US" sz="2400" dirty="0" smtClean="0">
                <a:solidFill>
                  <a:prstClr val="black"/>
                </a:solidFill>
                <a:sym typeface="Wingdings"/>
              </a:rPr>
              <a:t>Violation (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LIV)	       </a:t>
            </a:r>
            <a:endParaRPr lang="en-US" sz="2400" dirty="0" smtClean="0">
              <a:solidFill>
                <a:prstClr val="black"/>
              </a:solidFill>
              <a:sym typeface="Wingdings"/>
            </a:endParaRPr>
          </a:p>
          <a:p>
            <a:r>
              <a:rPr lang="en-US" sz="2400" dirty="0" smtClean="0">
                <a:solidFill>
                  <a:prstClr val="black"/>
                </a:solidFill>
                <a:sym typeface="Wingdings"/>
              </a:rPr>
              <a:t> Search 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for </a:t>
            </a:r>
            <a:r>
              <a:rPr lang="en-US" sz="2400" dirty="0" err="1">
                <a:solidFill>
                  <a:prstClr val="black"/>
                </a:solidFill>
                <a:sym typeface="Wingdings"/>
              </a:rPr>
              <a:t>Axion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 Like Particles (ALPs)</a:t>
            </a:r>
            <a:endParaRPr lang="en-US" sz="2400" dirty="0">
              <a:solidFill>
                <a:srgbClr val="0532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3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MAGIC B0218 &amp; MWL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99" y="1416521"/>
            <a:ext cx="37433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424965"/>
            <a:ext cx="43068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MAGIC: a single ~2 day long</a:t>
            </a:r>
          </a:p>
          <a:p>
            <a:r>
              <a:rPr lang="en-US" sz="2400" dirty="0"/>
              <a:t>flare at the expected time of</a:t>
            </a:r>
          </a:p>
          <a:p>
            <a:r>
              <a:rPr lang="en-US" sz="2400" dirty="0"/>
              <a:t>arrival</a:t>
            </a:r>
          </a:p>
          <a:p>
            <a:r>
              <a:rPr lang="en-US" sz="2400" dirty="0"/>
              <a:t>● </a:t>
            </a:r>
            <a:r>
              <a:rPr lang="en-US" sz="2400" i="1" dirty="0"/>
              <a:t>Fermi</a:t>
            </a:r>
            <a:r>
              <a:rPr lang="en-US" sz="2400" dirty="0"/>
              <a:t>-LAT: Clear leading flare,</a:t>
            </a:r>
          </a:p>
          <a:p>
            <a:r>
              <a:rPr lang="en-US" sz="2400" dirty="0"/>
              <a:t>detected also significant</a:t>
            </a:r>
          </a:p>
          <a:p>
            <a:r>
              <a:rPr lang="en-US" sz="2400" dirty="0"/>
              <a:t>emission during the trailing flare,</a:t>
            </a:r>
          </a:p>
          <a:p>
            <a:r>
              <a:rPr lang="en-US" sz="2400" dirty="0"/>
              <a:t>but difficult to prove that the</a:t>
            </a:r>
          </a:p>
          <a:p>
            <a:r>
              <a:rPr lang="en-US" sz="2400" dirty="0"/>
              <a:t>emission really larger than</a:t>
            </a:r>
          </a:p>
          <a:p>
            <a:r>
              <a:rPr lang="en-US" sz="2400" dirty="0"/>
              <a:t>between the two components</a:t>
            </a:r>
          </a:p>
          <a:p>
            <a:r>
              <a:rPr lang="en-US" sz="2400" dirty="0"/>
              <a:t>● No enhanced emission during</a:t>
            </a:r>
          </a:p>
          <a:p>
            <a:r>
              <a:rPr lang="en-US" sz="2400" dirty="0"/>
              <a:t>the second component of the</a:t>
            </a:r>
          </a:p>
          <a:p>
            <a:r>
              <a:rPr lang="en-US" sz="2400" dirty="0"/>
              <a:t>flare in X-rays and optical range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9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B0218+357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23528" y="1988840"/>
            <a:ext cx="87434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Gravitational lensed objects </a:t>
            </a:r>
            <a:r>
              <a:rPr lang="en-US" sz="2400" dirty="0" smtClean="0"/>
              <a:t>allow us to have a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look at a flare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We </a:t>
            </a:r>
            <a:r>
              <a:rPr lang="en-US" sz="2400" dirty="0"/>
              <a:t>have a possible, self-consistent SED model for </a:t>
            </a:r>
            <a:r>
              <a:rPr lang="en-US" sz="2400" dirty="0" smtClean="0"/>
              <a:t>the B0218+357 </a:t>
            </a:r>
          </a:p>
          <a:p>
            <a:r>
              <a:rPr lang="en-US" sz="2400" dirty="0" smtClean="0"/>
              <a:t>    outburst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VHE </a:t>
            </a:r>
            <a:r>
              <a:rPr lang="en-US" sz="2400" dirty="0"/>
              <a:t>spectrum consistent with the current EBL </a:t>
            </a:r>
            <a:r>
              <a:rPr lang="en-US" sz="2400" dirty="0" smtClean="0"/>
              <a:t>models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There </a:t>
            </a:r>
            <a:r>
              <a:rPr lang="en-US" sz="2400" dirty="0"/>
              <a:t>is still much more that we can do </a:t>
            </a:r>
            <a:r>
              <a:rPr lang="en-US" sz="2400" dirty="0" smtClean="0"/>
              <a:t>when </a:t>
            </a:r>
            <a:r>
              <a:rPr lang="en-US" sz="2400" dirty="0"/>
              <a:t>we </a:t>
            </a:r>
            <a:r>
              <a:rPr lang="en-US" sz="2400" dirty="0" smtClean="0"/>
              <a:t>will detect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another</a:t>
            </a:r>
            <a:r>
              <a:rPr lang="en-US" sz="2400" dirty="0"/>
              <a:t> </a:t>
            </a:r>
            <a:r>
              <a:rPr lang="en-US" sz="2400" dirty="0" smtClean="0"/>
              <a:t>flare </a:t>
            </a:r>
            <a:r>
              <a:rPr lang="en-US" sz="2400" dirty="0"/>
              <a:t>of this source in both A and B images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24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Probing the EBL models with PKS-1441 +25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822825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1556792"/>
            <a:ext cx="3894784" cy="36625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MAGIC measured the </a:t>
            </a:r>
          </a:p>
          <a:p>
            <a:r>
              <a:rPr lang="en-US" sz="2400" b="1" dirty="0" smtClean="0"/>
              <a:t>spectrum from 40 – 250 GeV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time we got the 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pportunity to check the EBL </a:t>
            </a:r>
          </a:p>
          <a:p>
            <a:r>
              <a:rPr lang="en-US" sz="2400" dirty="0" smtClean="0"/>
              <a:t>models till the red shift z ~1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measured spectrum is </a:t>
            </a:r>
          </a:p>
          <a:p>
            <a:r>
              <a:rPr lang="en-US" sz="2400" dirty="0" smtClean="0"/>
              <a:t>compatible with current </a:t>
            </a:r>
          </a:p>
          <a:p>
            <a:r>
              <a:rPr lang="en-US" sz="2400" dirty="0" smtClean="0"/>
              <a:t>generation of models: </a:t>
            </a:r>
          </a:p>
          <a:p>
            <a:r>
              <a:rPr lang="en-US" sz="2000" i="1" dirty="0" smtClean="0"/>
              <a:t>Dominguez+11, Franceschini+08,</a:t>
            </a:r>
          </a:p>
          <a:p>
            <a:r>
              <a:rPr lang="en-US" sz="2000" i="1" dirty="0" smtClean="0"/>
              <a:t>Gilmore+12, Scully+14</a:t>
            </a:r>
            <a:endParaRPr lang="en-US" sz="20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16463"/>
            <a:ext cx="3721100" cy="14287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8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Flat spectrum radio quasar at z=0.944</a:t>
            </a:r>
          </a:p>
          <a:p>
            <a:r>
              <a:rPr lang="en-US" sz="2400" dirty="0" smtClean="0"/>
              <a:t>Gravitationally </a:t>
            </a:r>
            <a:r>
              <a:rPr lang="en-US" sz="2400" dirty="0"/>
              <a:t>lensed by a spiral galaxy (</a:t>
            </a:r>
            <a:r>
              <a:rPr lang="en-US" sz="2400" dirty="0" smtClean="0"/>
              <a:t>seen face-on</a:t>
            </a:r>
            <a:r>
              <a:rPr lang="en-US" sz="2400" dirty="0"/>
              <a:t>) at </a:t>
            </a:r>
            <a:r>
              <a:rPr lang="en-US" sz="2400" dirty="0" smtClean="0"/>
              <a:t>z=0.68</a:t>
            </a:r>
            <a:endParaRPr lang="en-US" sz="2400" dirty="0"/>
          </a:p>
          <a:p>
            <a:r>
              <a:rPr lang="en-US" sz="2400" dirty="0"/>
              <a:t>I</a:t>
            </a:r>
            <a:r>
              <a:rPr lang="en-US" sz="2400" dirty="0" smtClean="0"/>
              <a:t>t is the farthest </a:t>
            </a:r>
            <a:r>
              <a:rPr lang="en-US" sz="2400" dirty="0"/>
              <a:t>known VHE </a:t>
            </a:r>
            <a:r>
              <a:rPr lang="en-US" sz="2400" dirty="0" smtClean="0"/>
              <a:t>source and </a:t>
            </a:r>
            <a:r>
              <a:rPr lang="en-US" sz="2400" dirty="0"/>
              <a:t>the only one lensed 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sz="3600" dirty="0" smtClean="0"/>
              <a:t>Discovery of Gravitationally Lensed Blazar  B0218+357 residing at the red shift 0.944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16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“FRSQ problem”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467544" y="1340768"/>
            <a:ext cx="3931654" cy="48936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Emission scenario; close to</a:t>
            </a:r>
          </a:p>
          <a:p>
            <a:r>
              <a:rPr lang="en-US" sz="2400" dirty="0"/>
              <a:t>central engine OR just</a:t>
            </a:r>
          </a:p>
          <a:p>
            <a:r>
              <a:rPr lang="en-US" sz="2400" dirty="0"/>
              <a:t>outside BLR OR at 43GHz</a:t>
            </a:r>
          </a:p>
          <a:p>
            <a:r>
              <a:rPr lang="en-US" sz="2400" dirty="0"/>
              <a:t>VLBA core?</a:t>
            </a:r>
          </a:p>
          <a:p>
            <a:r>
              <a:rPr lang="en-US" sz="2400" dirty="0"/>
              <a:t>• Close to central engine: fast</a:t>
            </a:r>
          </a:p>
          <a:p>
            <a:r>
              <a:rPr lang="en-US" sz="2400" dirty="0"/>
              <a:t>variability most naturally</a:t>
            </a:r>
          </a:p>
          <a:p>
            <a:r>
              <a:rPr lang="en-US" sz="2400" dirty="0"/>
              <a:t>explained, but BLR should</a:t>
            </a:r>
          </a:p>
          <a:p>
            <a:r>
              <a:rPr lang="en-US" sz="2400" dirty="0"/>
              <a:t>absorb the VHE photons</a:t>
            </a:r>
          </a:p>
          <a:p>
            <a:r>
              <a:rPr lang="en-US" sz="2400" dirty="0"/>
              <a:t>• If outside BLR, where do the</a:t>
            </a:r>
          </a:p>
          <a:p>
            <a:r>
              <a:rPr lang="en-US" sz="2400" dirty="0"/>
              <a:t>seed photons for IC</a:t>
            </a:r>
          </a:p>
          <a:p>
            <a:r>
              <a:rPr lang="en-US" sz="2400" dirty="0"/>
              <a:t>scattering come from, how</a:t>
            </a:r>
          </a:p>
          <a:p>
            <a:r>
              <a:rPr lang="en-US" sz="2400" dirty="0"/>
              <a:t>to produce the small</a:t>
            </a:r>
          </a:p>
          <a:p>
            <a:r>
              <a:rPr lang="en-US" sz="2400" dirty="0"/>
              <a:t>emission region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79" y="1700808"/>
            <a:ext cx="4172953" cy="38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34879" y="5157192"/>
            <a:ext cx="43296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Cartoon of the possible locations of the </a:t>
            </a:r>
          </a:p>
          <a:p>
            <a:r>
              <a:rPr lang="en-US" sz="1400" dirty="0" smtClean="0"/>
              <a:t>emitting region</a:t>
            </a:r>
            <a:endParaRPr lang="en-US"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7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                              PKS-1441 +25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3418344"/>
            <a:ext cx="506574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Two flux states can </a:t>
            </a:r>
            <a:r>
              <a:rPr lang="en-US" sz="2400" smtClean="0"/>
              <a:t>be distinguished </a:t>
            </a:r>
            <a:endParaRPr lang="en-US" sz="2400" dirty="0" smtClean="0"/>
          </a:p>
          <a:p>
            <a:r>
              <a:rPr lang="en-US" sz="2400" dirty="0" smtClean="0"/>
              <a:t>     during the  flare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Flux halving time is ~ 6 days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No signal after the moon-break </a:t>
            </a:r>
          </a:p>
          <a:p>
            <a:r>
              <a:rPr lang="en-US" sz="2400" dirty="0" smtClean="0"/>
              <a:t>     period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62624"/>
            <a:ext cx="4724400" cy="1813976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547153" cy="523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18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76" y="1219201"/>
            <a:ext cx="7425924" cy="49529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Razmik Mirzoyan: Astrophysics with Gamma Rays; HEGRA, MAGIC &amp; CTA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omplex HEGRA array on the Canary island of La Palma: 1992 – 2002 </a:t>
            </a:r>
            <a:r>
              <a:rPr lang="en-US" sz="2800" dirty="0" smtClean="0"/>
              <a:t>(~ 200m x 200m)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56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Mallet-Cherenk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88913"/>
            <a:ext cx="43783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221288" y="533400"/>
            <a:ext cx="36718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French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scientists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</a:p>
          <a:p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M.L. Mallet </a:t>
            </a:r>
          </a:p>
          <a:p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published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3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articles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on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the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</a:p>
          <a:p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bluish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glow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in transparent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liquids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(1926-1929).</a:t>
            </a:r>
          </a:p>
          <a:p>
            <a:pPr>
              <a:buFont typeface="Arial" charset="0"/>
              <a:buChar char="•"/>
            </a:pP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On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the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left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one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can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see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a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scan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of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one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of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those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papers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(1926)</a:t>
            </a:r>
          </a:p>
          <a:p>
            <a:pPr>
              <a:buFont typeface="Arial" charset="0"/>
              <a:buChar char="•"/>
            </a:pP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Mallet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recongnised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the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continuous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spectrum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of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emission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that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was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contradicting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the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fluorescence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theory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, but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failed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to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offer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any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deep</a:t>
            </a:r>
            <a:r>
              <a:rPr lang="de-DE" sz="2400" dirty="0">
                <a:solidFill>
                  <a:prstClr val="black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Bodoni MT" pitchFamily="18" charset="0"/>
              </a:rPr>
              <a:t>explanation</a:t>
            </a:r>
            <a:endParaRPr lang="de-DE" sz="2400" dirty="0">
              <a:solidFill>
                <a:prstClr val="black"/>
              </a:solidFill>
              <a:latin typeface="Bodoni MT" pitchFamily="18" charset="0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The </a:t>
            </a:r>
            <a:r>
              <a:rPr lang="en-US" sz="3600" dirty="0" smtClean="0"/>
              <a:t>pioneer </a:t>
            </a:r>
            <a:r>
              <a:rPr lang="en-US" sz="3600" dirty="0"/>
              <a:t>instrument for covering the electromagnetic spectrum in the </a:t>
            </a:r>
            <a:r>
              <a:rPr lang="en-US" sz="3600" dirty="0" smtClean="0"/>
              <a:t>E ~ 30 - 200 </a:t>
            </a:r>
            <a:r>
              <a:rPr lang="en-US" sz="3600" dirty="0"/>
              <a:t>GeV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596334" cy="506422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1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168275"/>
            <a:ext cx="7772400" cy="1431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sz="3200" b="0" dirty="0" smtClean="0">
                <a:latin typeface="Bodoni MT" pitchFamily="18" charset="0"/>
              </a:rPr>
              <a:t>The </a:t>
            </a:r>
            <a:r>
              <a:rPr lang="de-DE" sz="3200" b="0" dirty="0" err="1" smtClean="0">
                <a:latin typeface="Bodoni MT" pitchFamily="18" charset="0"/>
              </a:rPr>
              <a:t>Pioneer</a:t>
            </a:r>
            <a:r>
              <a:rPr lang="de-DE" sz="3200" b="0" dirty="0" smtClean="0">
                <a:latin typeface="Bodoni MT" pitchFamily="18" charset="0"/>
              </a:rPr>
              <a:t> Trevor </a:t>
            </a:r>
            <a:r>
              <a:rPr lang="de-DE" sz="3200" b="0" dirty="0" err="1" smtClean="0">
                <a:latin typeface="Bodoni MT" pitchFamily="18" charset="0"/>
              </a:rPr>
              <a:t>Weekes</a:t>
            </a:r>
            <a:r>
              <a:rPr lang="de-DE" sz="3200" b="0" dirty="0" smtClean="0">
                <a:latin typeface="Bodoni MT" pitchFamily="18" charset="0"/>
              </a:rPr>
              <a:t> </a:t>
            </a:r>
            <a:r>
              <a:rPr lang="de-DE" sz="3200" b="0" dirty="0" err="1" smtClean="0">
                <a:latin typeface="Bodoni MT" pitchFamily="18" charset="0"/>
              </a:rPr>
              <a:t>and</a:t>
            </a:r>
            <a:r>
              <a:rPr lang="de-DE" sz="3200" b="0" dirty="0" smtClean="0">
                <a:latin typeface="Bodoni MT" pitchFamily="18" charset="0"/>
              </a:rPr>
              <a:t> </a:t>
            </a:r>
            <a:r>
              <a:rPr lang="de-DE" sz="3200" b="0" dirty="0" err="1" smtClean="0">
                <a:latin typeface="Bodoni MT" pitchFamily="18" charset="0"/>
              </a:rPr>
              <a:t>his</a:t>
            </a:r>
            <a:r>
              <a:rPr lang="de-DE" sz="3200" b="0" dirty="0" smtClean="0">
                <a:latin typeface="Bodoni MT" pitchFamily="18" charset="0"/>
              </a:rPr>
              <a:t> 10m Ø Whipple </a:t>
            </a:r>
            <a:r>
              <a:rPr lang="de-DE" sz="3200" b="0" dirty="0" err="1" smtClean="0">
                <a:latin typeface="Bodoni MT" pitchFamily="18" charset="0"/>
              </a:rPr>
              <a:t>telescope</a:t>
            </a:r>
            <a:r>
              <a:rPr lang="de-DE" sz="3200" b="0" dirty="0" smtClean="0">
                <a:latin typeface="Bodoni MT" pitchFamily="18" charset="0"/>
              </a:rPr>
              <a:t> </a:t>
            </a:r>
            <a:r>
              <a:rPr lang="de-DE" sz="3200" b="0" dirty="0" err="1" smtClean="0">
                <a:latin typeface="Bodoni MT" pitchFamily="18" charset="0"/>
              </a:rPr>
              <a:t>gave</a:t>
            </a:r>
            <a:r>
              <a:rPr lang="de-DE" sz="3200" b="0" dirty="0" smtClean="0">
                <a:latin typeface="Bodoni MT" pitchFamily="18" charset="0"/>
              </a:rPr>
              <a:t> </a:t>
            </a:r>
            <a:r>
              <a:rPr lang="de-DE" sz="3200" b="0" dirty="0" err="1" smtClean="0">
                <a:latin typeface="Bodoni MT" pitchFamily="18" charset="0"/>
              </a:rPr>
              <a:t>birth</a:t>
            </a:r>
            <a:r>
              <a:rPr lang="de-DE" sz="3200" b="0" dirty="0" smtClean="0">
                <a:latin typeface="Bodoni MT" pitchFamily="18" charset="0"/>
              </a:rPr>
              <a:t> </a:t>
            </a:r>
            <a:r>
              <a:rPr lang="de-DE" sz="3200" b="0" dirty="0" err="1" smtClean="0">
                <a:latin typeface="Bodoni MT" pitchFamily="18" charset="0"/>
              </a:rPr>
              <a:t>to</a:t>
            </a:r>
            <a:r>
              <a:rPr lang="de-DE" sz="3200" b="0" dirty="0" smtClean="0">
                <a:latin typeface="Bodoni MT" pitchFamily="18" charset="0"/>
              </a:rPr>
              <a:t> </a:t>
            </a:r>
            <a:r>
              <a:rPr lang="de-DE" sz="3200" b="0" dirty="0" smtClean="0">
                <a:latin typeface="Symbol" pitchFamily="18" charset="2"/>
              </a:rPr>
              <a:t>g</a:t>
            </a:r>
            <a:r>
              <a:rPr lang="de-DE" sz="3200" b="0" dirty="0" smtClean="0">
                <a:latin typeface="Bodoni MT" pitchFamily="18" charset="0"/>
              </a:rPr>
              <a:t>-</a:t>
            </a:r>
            <a:r>
              <a:rPr lang="de-DE" sz="3200" b="0" dirty="0" err="1" smtClean="0">
                <a:latin typeface="Bodoni MT" pitchFamily="18" charset="0"/>
              </a:rPr>
              <a:t>ray</a:t>
            </a:r>
            <a:r>
              <a:rPr lang="de-DE" sz="3200" b="0" dirty="0" smtClean="0">
                <a:latin typeface="Bodoni MT" pitchFamily="18" charset="0"/>
              </a:rPr>
              <a:t> </a:t>
            </a:r>
            <a:r>
              <a:rPr lang="de-DE" sz="3200" b="0" dirty="0" err="1" smtClean="0">
                <a:latin typeface="Bodoni MT" pitchFamily="18" charset="0"/>
              </a:rPr>
              <a:t>astrophysics</a:t>
            </a:r>
            <a:r>
              <a:rPr lang="de-DE" sz="3200" b="0" dirty="0" smtClean="0">
                <a:latin typeface="Bodoni MT" pitchFamily="18" charset="0"/>
              </a:rPr>
              <a:t>: 9</a:t>
            </a:r>
            <a:r>
              <a:rPr lang="de-DE" sz="3200" b="0" dirty="0" smtClean="0">
                <a:latin typeface="Symbol" pitchFamily="18" charset="2"/>
              </a:rPr>
              <a:t>s</a:t>
            </a:r>
            <a:r>
              <a:rPr lang="de-DE" sz="3200" b="0" dirty="0" smtClean="0">
                <a:latin typeface="Bodoni MT" pitchFamily="18" charset="0"/>
              </a:rPr>
              <a:t> </a:t>
            </a:r>
            <a:r>
              <a:rPr lang="de-DE" sz="3200" b="0" dirty="0" err="1" smtClean="0">
                <a:latin typeface="Bodoni MT" pitchFamily="18" charset="0"/>
              </a:rPr>
              <a:t>from</a:t>
            </a:r>
            <a:r>
              <a:rPr lang="de-DE" sz="3200" b="0" dirty="0" smtClean="0">
                <a:latin typeface="Bodoni MT" pitchFamily="18" charset="0"/>
              </a:rPr>
              <a:t> </a:t>
            </a:r>
            <a:r>
              <a:rPr lang="de-DE" sz="3200" b="0" dirty="0" err="1" smtClean="0">
                <a:latin typeface="Bodoni MT" pitchFamily="18" charset="0"/>
              </a:rPr>
              <a:t>Crab</a:t>
            </a:r>
            <a:r>
              <a:rPr lang="de-DE" sz="3200" b="0" dirty="0" smtClean="0">
                <a:latin typeface="Bodoni MT" pitchFamily="18" charset="0"/>
              </a:rPr>
              <a:t> </a:t>
            </a:r>
            <a:r>
              <a:rPr lang="de-DE" sz="3200" b="0" dirty="0" err="1" smtClean="0">
                <a:latin typeface="Bodoni MT" pitchFamily="18" charset="0"/>
              </a:rPr>
              <a:t>Nebula</a:t>
            </a:r>
            <a:r>
              <a:rPr lang="de-DE" sz="3200" b="0" dirty="0" smtClean="0">
                <a:latin typeface="Bodoni MT" pitchFamily="18" charset="0"/>
              </a:rPr>
              <a:t> in 1988 !</a:t>
            </a:r>
            <a:endParaRPr lang="de-DE" sz="3200" b="0" dirty="0">
              <a:latin typeface="Bodoni MT" pitchFamily="18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3" name="Grafik 6" descr="whipple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01800"/>
            <a:ext cx="51054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Grafik 9" descr="Trevor-holding-melted-piece-steel.jpg"/>
          <p:cNvPicPr>
            <a:picLocks noChangeAspect="1"/>
          </p:cNvPicPr>
          <p:nvPr/>
        </p:nvPicPr>
        <p:blipFill>
          <a:blip r:embed="rId3" cstate="print"/>
          <a:srcRect l="34309" t="11646" r="37741" b="43668"/>
          <a:stretch>
            <a:fillRect/>
          </a:stretch>
        </p:blipFill>
        <p:spPr bwMode="auto">
          <a:xfrm>
            <a:off x="6207125" y="1676400"/>
            <a:ext cx="2555875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feld 10"/>
          <p:cNvSpPr txBox="1">
            <a:spLocks noChangeArrowheads="1"/>
          </p:cNvSpPr>
          <p:nvPr/>
        </p:nvSpPr>
        <p:spPr bwMode="auto">
          <a:xfrm>
            <a:off x="6096000" y="4800600"/>
            <a:ext cx="309982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prstClr val="black"/>
                </a:solidFill>
              </a:rPr>
              <a:t>„If a telescope can within</a:t>
            </a:r>
          </a:p>
          <a:p>
            <a:r>
              <a:rPr lang="de-DE" sz="2000" dirty="0">
                <a:solidFill>
                  <a:prstClr val="black"/>
                </a:solidFill>
              </a:rPr>
              <a:t>a few </a:t>
            </a:r>
            <a:r>
              <a:rPr lang="de-DE" sz="2000" dirty="0" smtClean="0">
                <a:solidFill>
                  <a:prstClr val="black"/>
                </a:solidFill>
              </a:rPr>
              <a:t>sec. </a:t>
            </a:r>
            <a:r>
              <a:rPr lang="de-DE" sz="2000" dirty="0">
                <a:solidFill>
                  <a:prstClr val="black"/>
                </a:solidFill>
              </a:rPr>
              <a:t>evaporate a solid </a:t>
            </a:r>
          </a:p>
          <a:p>
            <a:r>
              <a:rPr lang="de-DE" sz="2000" dirty="0">
                <a:solidFill>
                  <a:prstClr val="black"/>
                </a:solidFill>
              </a:rPr>
              <a:t>piece of steel, it can also </a:t>
            </a:r>
          </a:p>
          <a:p>
            <a:r>
              <a:rPr lang="de-DE" sz="2000" dirty="0">
                <a:solidFill>
                  <a:prstClr val="black"/>
                </a:solidFill>
              </a:rPr>
              <a:t>measure gamma rays“</a:t>
            </a:r>
          </a:p>
          <a:p>
            <a:r>
              <a:rPr lang="de-DE" sz="2000" dirty="0">
                <a:solidFill>
                  <a:prstClr val="black"/>
                </a:solidFill>
              </a:rPr>
              <a:t>;-)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System of 2 MAGICs: the main parameters</a:t>
            </a:r>
            <a:endParaRPr lang="en-US" sz="36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Energy threshold (trigger): ~ 50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r>
              <a:rPr lang="en-US" sz="2400" dirty="0" smtClean="0"/>
              <a:t>Energy threshold in </a:t>
            </a:r>
            <a:r>
              <a:rPr lang="en-US" sz="2400" dirty="0" smtClean="0">
                <a:solidFill>
                  <a:srgbClr val="FF0000"/>
                </a:solidFill>
              </a:rPr>
              <a:t>“</a:t>
            </a:r>
            <a:r>
              <a:rPr lang="en-US" sz="2400" i="1" dirty="0" smtClean="0">
                <a:solidFill>
                  <a:srgbClr val="FF0000"/>
                </a:solidFill>
              </a:rPr>
              <a:t>Sum-Trigger” </a:t>
            </a:r>
            <a:r>
              <a:rPr lang="en-US" sz="2400" dirty="0" smtClean="0">
                <a:solidFill>
                  <a:srgbClr val="FF0000"/>
                </a:solidFill>
              </a:rPr>
              <a:t>modus: 30 - 35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Energy resolution: 15 % - 23 % for E ≤ 10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r>
              <a:rPr lang="en-US" sz="2400" dirty="0" smtClean="0"/>
              <a:t>Angular resolution: 0.07° for E ≥ 300 </a:t>
            </a:r>
            <a:r>
              <a:rPr lang="en-US" sz="2400" dirty="0" err="1" smtClean="0"/>
              <a:t>GeV</a:t>
            </a:r>
            <a:r>
              <a:rPr lang="en-US" sz="2400" dirty="0" smtClean="0"/>
              <a:t>;    0.05° @ 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r>
              <a:rPr lang="en-US" sz="2400" dirty="0" smtClean="0"/>
              <a:t>Sensitivity:  source with 6/1000 of Crab Nebula 5</a:t>
            </a:r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dirty="0" smtClean="0"/>
              <a:t> in 50h</a:t>
            </a:r>
          </a:p>
          <a:p>
            <a:r>
              <a:rPr lang="en-US" sz="2400" dirty="0" smtClean="0"/>
              <a:t>Light-weight construction, only ~ 70 T </a:t>
            </a:r>
          </a:p>
          <a:p>
            <a:r>
              <a:rPr lang="en-US" sz="2400" dirty="0" smtClean="0"/>
              <a:t>Fast re-positioning to any coordinates in the sky: 25s/180°</a:t>
            </a:r>
          </a:p>
          <a:p>
            <a:r>
              <a:rPr lang="en-US" sz="2400" dirty="0" err="1" smtClean="0"/>
              <a:t>Opto</a:t>
            </a:r>
            <a:r>
              <a:rPr lang="en-US" sz="2400" dirty="0" smtClean="0"/>
              <a:t>-electric design optimized to provide ~ 2.5ns FWHM pulses</a:t>
            </a:r>
          </a:p>
          <a:p>
            <a:r>
              <a:rPr lang="en-US" sz="2400" dirty="0" smtClean="0"/>
              <a:t>Data digitized by using DRS4 chips operated at 1.67 </a:t>
            </a:r>
            <a:r>
              <a:rPr lang="en-US" sz="2400" dirty="0" err="1" smtClean="0"/>
              <a:t>GigaSample</a:t>
            </a:r>
            <a:r>
              <a:rPr lang="en-US" sz="2400" dirty="0" smtClean="0"/>
              <a:t>/s</a:t>
            </a:r>
          </a:p>
          <a:p>
            <a:r>
              <a:rPr lang="en-US" sz="2400" dirty="0" smtClean="0"/>
              <a:t>Producing ~ 1 TB data per observation night per telescope</a:t>
            </a:r>
          </a:p>
          <a:p>
            <a:endParaRPr lang="en-US" sz="1200" dirty="0" smtClean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3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Lensing of B0218+357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633206" cy="467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4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4" y="990600"/>
            <a:ext cx="7707876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89297" y="228600"/>
            <a:ext cx="4897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The extensive way of CTA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Razmik Mirzoyan: Astrophysics with Gamma Rays; HEGRA, MAGIC &amp; CTA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PeVatrons</a:t>
            </a:r>
            <a:r>
              <a:rPr lang="en-US" sz="3600" dirty="0" smtClean="0"/>
              <a:t> are believed to be the sources of galactic cosmic rays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951037"/>
            <a:ext cx="3733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Very likely the cosmic ray “knee” is due to the chemical composition of accelerated cosmic rays</a:t>
            </a:r>
          </a:p>
          <a:p>
            <a:r>
              <a:rPr lang="en-US" sz="2400" dirty="0" smtClean="0"/>
              <a:t>In general one expects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 ~ Z of the particle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1700" dirty="0" smtClean="0"/>
              <a:t>(Peters, 1961)</a:t>
            </a:r>
          </a:p>
          <a:p>
            <a:pPr marL="0" indent="0">
              <a:buNone/>
            </a:pPr>
            <a:r>
              <a:rPr lang="en-US" sz="2400" dirty="0" smtClean="0"/>
              <a:t>     Until few years ago one 	believed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~ 10</a:t>
            </a:r>
            <a:r>
              <a:rPr lang="en-US" sz="2400" baseline="30000" dirty="0" smtClean="0"/>
              <a:t>14 </a:t>
            </a:r>
            <a:r>
              <a:rPr lang="en-US" sz="2400" dirty="0" smtClean="0"/>
              <a:t>eV 	for protons</a:t>
            </a:r>
          </a:p>
          <a:p>
            <a:r>
              <a:rPr lang="en-US" sz="2400" dirty="0" smtClean="0"/>
              <a:t>Since the mechanism of the magnetic field amplification has been put forward (Bell, 2004) , one believes that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max</a:t>
            </a:r>
            <a:r>
              <a:rPr lang="en-US" sz="2400" dirty="0"/>
              <a:t> ~ </a:t>
            </a:r>
            <a:r>
              <a:rPr lang="en-US" sz="2400" dirty="0" smtClean="0"/>
              <a:t>3x10</a:t>
            </a:r>
            <a:r>
              <a:rPr lang="en-US" sz="2400" baseline="30000" dirty="0" smtClean="0"/>
              <a:t>15 </a:t>
            </a:r>
            <a:r>
              <a:rPr lang="en-US" sz="2400" dirty="0" smtClean="0"/>
              <a:t>eV for protons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97340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752600"/>
            <a:ext cx="243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Berezhko</a:t>
            </a:r>
            <a:r>
              <a:rPr lang="en-US" dirty="0">
                <a:solidFill>
                  <a:prstClr val="black"/>
                </a:solidFill>
              </a:rPr>
              <a:t> &amp; </a:t>
            </a:r>
            <a:r>
              <a:rPr lang="en-US" sz="1600" dirty="0" err="1">
                <a:solidFill>
                  <a:prstClr val="black"/>
                </a:solidFill>
              </a:rPr>
              <a:t>Völk</a:t>
            </a:r>
            <a:r>
              <a:rPr lang="en-US" dirty="0">
                <a:solidFill>
                  <a:prstClr val="black"/>
                </a:solidFill>
              </a:rPr>
              <a:t>, 2007)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SED PKS-1441 +25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1" y="1249740"/>
            <a:ext cx="3530229" cy="487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5939135"/>
            <a:ext cx="355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External Compton scenario</a:t>
            </a:r>
            <a:endParaRPr lang="en-US" sz="2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19400"/>
            <a:ext cx="4114800" cy="308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6200" y="1249740"/>
            <a:ext cx="5349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Lack of absorption features in the measured HE - VHE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 spectra allows one to constrain the location of emitting region to be far from the center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2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1"/>
            <a:ext cx="7239000" cy="520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9297" y="228600"/>
            <a:ext cx="48215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The </a:t>
            </a:r>
            <a:r>
              <a:rPr lang="en-US" sz="3600" dirty="0" smtClean="0">
                <a:solidFill>
                  <a:prstClr val="black"/>
                </a:solidFill>
              </a:rPr>
              <a:t>powerful </a:t>
            </a:r>
            <a:r>
              <a:rPr lang="en-US" sz="3600" dirty="0">
                <a:solidFill>
                  <a:prstClr val="black"/>
                </a:solidFill>
              </a:rPr>
              <a:t>way of CTA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Razmik Mirzoyan: Astrophysics with Gamma Rays; HEGRA, MAGIC &amp; CTA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4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1905000" y="4572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>
                <a:solidFill>
                  <a:srgbClr val="1F497D"/>
                </a:solidFill>
                <a:latin typeface="Bodoni MT" pitchFamily="18" charset="0"/>
              </a:rPr>
              <a:t>Alexander Chudakov and the Cherenkov Technique for </a:t>
            </a:r>
            <a:br>
              <a:rPr lang="en-US" sz="3600">
                <a:solidFill>
                  <a:srgbClr val="1F497D"/>
                </a:solidFill>
                <a:latin typeface="Bodoni MT" pitchFamily="18" charset="0"/>
              </a:rPr>
            </a:br>
            <a:r>
              <a:rPr lang="en-US" sz="3600">
                <a:solidFill>
                  <a:srgbClr val="1F497D"/>
                </a:solidFill>
                <a:latin typeface="Bodoni MT" pitchFamily="18" charset="0"/>
              </a:rPr>
              <a:t>Gamma Ray Astronomy</a:t>
            </a:r>
          </a:p>
        </p:txBody>
      </p:sp>
      <p:pic>
        <p:nvPicPr>
          <p:cNvPr id="23555" name="Picture 5" descr="crime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08175"/>
            <a:ext cx="6781800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905000" y="5181600"/>
            <a:ext cx="5334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solidFill>
                  <a:prstClr val="black"/>
                </a:solidFill>
                <a:latin typeface="Times" charset="0"/>
              </a:rPr>
              <a:t>Crimea Experiment 1959-1965, Chudakov, et al., </a:t>
            </a:r>
            <a:r>
              <a:rPr lang="en-US" sz="2000">
                <a:solidFill>
                  <a:prstClr val="black"/>
                </a:solidFill>
                <a:latin typeface="Times" charset="0"/>
              </a:rPr>
              <a:t>(SNR, radio galaxies)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559" name="Picture 9" descr="http://images.iop.org/objects/ccr/cern/41/3/23/cernpeople11_3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6200"/>
            <a:ext cx="1638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feld 9"/>
          <p:cNvSpPr txBox="1">
            <a:spLocks noChangeArrowheads="1"/>
          </p:cNvSpPr>
          <p:nvPr/>
        </p:nvSpPr>
        <p:spPr bwMode="auto">
          <a:xfrm>
            <a:off x="76200" y="1524000"/>
            <a:ext cx="1031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prstClr val="black"/>
                </a:solidFill>
              </a:rPr>
              <a:t>1921-2001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362200" cy="4572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81400" cy="457200"/>
          </a:xfrm>
        </p:spPr>
        <p:txBody>
          <a:bodyPr/>
          <a:lstStyle/>
          <a:p>
            <a:r>
              <a:rPr lang="es-E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1266" name="Picture 1026" descr="C:\Dokumente und Einstellungen\razmik\Desktop\scint-and-ai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792" y="106363"/>
            <a:ext cx="3657600" cy="257016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1027" descr="C:\Dokumente und Einstellungen\razmik\Desktop\hegra-way-to-contain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743200"/>
            <a:ext cx="5086350" cy="340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1028"/>
          <p:cNvSpPr txBox="1">
            <a:spLocks noChangeArrowheads="1"/>
          </p:cNvSpPr>
          <p:nvPr/>
        </p:nvSpPr>
        <p:spPr bwMode="auto">
          <a:xfrm>
            <a:off x="228600" y="2005548"/>
            <a:ext cx="360707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 b="1" dirty="0" smtClean="0">
                <a:solidFill>
                  <a:srgbClr val="000000"/>
                </a:solidFill>
              </a:rPr>
              <a:t>The main components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 b="1" dirty="0" smtClean="0">
                <a:solidFill>
                  <a:srgbClr val="000000"/>
                </a:solidFill>
              </a:rPr>
              <a:t>were: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en-US" sz="2400" dirty="0" smtClean="0">
                <a:solidFill>
                  <a:srgbClr val="0000FF"/>
                </a:solidFill>
              </a:rPr>
              <a:t> 252 scintillation huts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en-US" sz="2400" dirty="0" smtClean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en-US" sz="2400" dirty="0" smtClean="0">
                <a:solidFill>
                  <a:srgbClr val="00CC00"/>
                </a:solidFill>
              </a:rPr>
              <a:t> </a:t>
            </a:r>
            <a:r>
              <a:rPr lang="de-DE" altLang="en-US" sz="2400" dirty="0" smtClean="0">
                <a:solidFill>
                  <a:schemeClr val="accent1">
                    <a:lumMod val="50000"/>
                  </a:schemeClr>
                </a:solidFill>
              </a:rPr>
              <a:t>100 AIROBICC huts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en-US" sz="2400" dirty="0" smtClean="0">
              <a:solidFill>
                <a:srgbClr val="00CC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en-US" sz="2400" dirty="0" smtClean="0">
                <a:solidFill>
                  <a:srgbClr val="808080"/>
                </a:solidFill>
              </a:rPr>
              <a:t> 17 Geiger towers (for µ‘s)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en-US" sz="2400" dirty="0" smtClean="0">
              <a:solidFill>
                <a:srgbClr val="80808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en-US" sz="2400" dirty="0" smtClean="0">
                <a:solidFill>
                  <a:srgbClr val="A20000"/>
                </a:solidFill>
              </a:rPr>
              <a:t> 6 Cherenkov telescopes</a:t>
            </a:r>
            <a:endParaRPr lang="en-US" altLang="en-US" sz="2400" dirty="0" smtClean="0">
              <a:solidFill>
                <a:srgbClr val="A2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19800" y="381000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0" y="228600"/>
            <a:ext cx="3669787" cy="15696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omplex Extensive </a:t>
            </a:r>
          </a:p>
          <a:p>
            <a:r>
              <a:rPr lang="en-US" sz="3200" dirty="0" smtClean="0"/>
              <a:t>Air Shower Detector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HEGRA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95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kumente und Einstellungen\razmik\Desktop\ct1p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179763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kumente und Einstellungen\razmik\Desktop\ct3pi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5481638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12725" y="4994275"/>
            <a:ext cx="32204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1</a:t>
            </a:r>
            <a:r>
              <a:rPr lang="de-DE" altLang="en-US" sz="24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</a:t>
            </a:r>
            <a:r>
              <a:rPr lang="de-DE" alt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telescope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HEGRA, the CT1 (before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upgrade in 1997)</a:t>
            </a:r>
            <a:endParaRPr lang="en-US" altLang="en-US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318125" y="1870075"/>
            <a:ext cx="157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 smtClean="0">
                <a:solidFill>
                  <a:srgbClr val="000000"/>
                </a:solidFill>
              </a:rPr>
              <a:t>CT2 – CT6</a:t>
            </a:r>
            <a:endParaRPr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505200" y="609600"/>
            <a:ext cx="538384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CT1 started to collect data in August 1992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1</a:t>
            </a:r>
            <a:r>
              <a:rPr lang="de-DE" altLang="en-US" sz="24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</a:t>
            </a:r>
            <a:r>
              <a:rPr lang="de-DE" alt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signal from Crab Nebula obtained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de-DE" alt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 October1992</a:t>
            </a:r>
            <a:endParaRPr lang="en-US" altLang="en-US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76200"/>
            <a:ext cx="376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HEGRA telescopes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0999" y="6248400"/>
            <a:ext cx="2392363" cy="4572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3613150" cy="457200"/>
          </a:xfrm>
        </p:spPr>
        <p:txBody>
          <a:bodyPr/>
          <a:lstStyle/>
          <a:p>
            <a:r>
              <a:rPr lang="es-E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0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989856"/>
            <a:ext cx="4176464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Extragalactic Sky at VHE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95339"/>
            <a:ext cx="3490796" cy="196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4509120"/>
            <a:ext cx="2630272" cy="46166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65 sources (</a:t>
            </a:r>
            <a:r>
              <a:rPr lang="en-US" sz="2400" dirty="0" err="1" smtClean="0"/>
              <a:t>TeVCat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9" name="Rechteck 8"/>
          <p:cNvSpPr/>
          <p:nvPr/>
        </p:nvSpPr>
        <p:spPr>
          <a:xfrm>
            <a:off x="971600" y="5085184"/>
            <a:ext cx="22070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http://tevcat.uchicago.edu/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69" y="2348880"/>
            <a:ext cx="3589263" cy="204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601" y="4655095"/>
            <a:ext cx="46878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1620089"/>
            <a:ext cx="2752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Seen by MAGIC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726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My-1st-telesc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61975" y="152400"/>
            <a:ext cx="8470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dirty="0">
                <a:latin typeface="Times New Roman" charset="0"/>
              </a:rPr>
              <a:t>The 1</a:t>
            </a:r>
            <a:r>
              <a:rPr lang="de-DE" sz="3200" baseline="30000" dirty="0">
                <a:latin typeface="Times New Roman" charset="0"/>
              </a:rPr>
              <a:t>st</a:t>
            </a:r>
            <a:r>
              <a:rPr lang="de-DE" sz="3200" dirty="0">
                <a:latin typeface="Times New Roman" charset="0"/>
              </a:rPr>
              <a:t> </a:t>
            </a:r>
            <a:r>
              <a:rPr lang="de-DE" sz="3200" dirty="0" err="1">
                <a:latin typeface="Times New Roman" charset="0"/>
              </a:rPr>
              <a:t>telescope</a:t>
            </a:r>
            <a:r>
              <a:rPr lang="de-DE" sz="3200" dirty="0">
                <a:latin typeface="Times New Roman" charset="0"/>
              </a:rPr>
              <a:t> (</a:t>
            </a:r>
            <a:r>
              <a:rPr lang="de-DE" sz="3200" dirty="0" err="1">
                <a:latin typeface="Times New Roman" charset="0"/>
              </a:rPr>
              <a:t>of</a:t>
            </a:r>
            <a:r>
              <a:rPr lang="de-DE" sz="3200" dirty="0">
                <a:latin typeface="Times New Roman" charset="0"/>
              </a:rPr>
              <a:t> 5 </a:t>
            </a:r>
            <a:r>
              <a:rPr lang="de-DE" sz="3200" dirty="0" err="1">
                <a:latin typeface="Times New Roman" charset="0"/>
              </a:rPr>
              <a:t>planned</a:t>
            </a:r>
            <a:r>
              <a:rPr lang="de-DE" sz="3200" dirty="0">
                <a:latin typeface="Times New Roman" charset="0"/>
              </a:rPr>
              <a:t>) </a:t>
            </a:r>
            <a:r>
              <a:rPr lang="de-DE" sz="3200" dirty="0" err="1">
                <a:latin typeface="Times New Roman" charset="0"/>
              </a:rPr>
              <a:t>we´ve</a:t>
            </a:r>
            <a:r>
              <a:rPr lang="de-DE" sz="3200" dirty="0">
                <a:latin typeface="Times New Roman" charset="0"/>
              </a:rPr>
              <a:t>  </a:t>
            </a:r>
            <a:r>
              <a:rPr lang="de-DE" sz="3200" dirty="0" err="1">
                <a:latin typeface="Times New Roman" charset="0"/>
              </a:rPr>
              <a:t>built</a:t>
            </a:r>
            <a:r>
              <a:rPr lang="de-DE" sz="3200" dirty="0">
                <a:latin typeface="Times New Roman" charset="0"/>
              </a:rPr>
              <a:t>: 1989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842125" y="976313"/>
            <a:ext cx="21574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00"/>
                </a:solidFill>
                <a:latin typeface="Times New Roman" charset="0"/>
              </a:rPr>
              <a:t>Nor Amberd cosmic ray</a:t>
            </a:r>
          </a:p>
          <a:p>
            <a:r>
              <a:rPr lang="de-DE" sz="1600">
                <a:solidFill>
                  <a:srgbClr val="FFFF00"/>
                </a:solidFill>
                <a:latin typeface="Times New Roman" charset="0"/>
              </a:rPr>
              <a:t>Station, mount Aragats,</a:t>
            </a:r>
          </a:p>
          <a:p>
            <a:r>
              <a:rPr lang="de-DE" sz="1600">
                <a:solidFill>
                  <a:srgbClr val="FFFF00"/>
                </a:solidFill>
                <a:latin typeface="Times New Roman" charset="0"/>
              </a:rPr>
              <a:t>2000 m a.s.l., Armenia</a:t>
            </a:r>
            <a:endParaRPr lang="en-US" sz="16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100-Years Anniversary of MPP , Munich, Germany, 11.10.2017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Razmik Mirzoyan: Astrophysics with Gamma Rays; HEGRA, MAGIC &amp; CTA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utoUpdateAnimBg="0"/>
      <p:bldP spid="31751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21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Eckart</a:t>
            </a:r>
            <a:r>
              <a:rPr lang="en-US" sz="3600" dirty="0" smtClean="0"/>
              <a:t> Lorenz, the driving motor of HEGRA,     				MAGIC, CTA in MPP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100-Years Anniversary of MPP , Munich, Germany, 11.10.2017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Astrophysics with Gamma Rays; HEGRA, MAGIC &amp; CTA</a:t>
            </a:r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365376" cy="5023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32" y="2852936"/>
            <a:ext cx="5004048" cy="33360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51920" y="1412776"/>
            <a:ext cx="5184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Inauguration of the HEGRA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telescope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n the workshop of MPP; 1991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06680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4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EGRA-telescop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191000" y="533400"/>
            <a:ext cx="4546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accent2"/>
                </a:solidFill>
                <a:latin typeface="Times New Roman" charset="0"/>
              </a:rPr>
              <a:t>The HEGRA detector, including</a:t>
            </a:r>
          </a:p>
          <a:p>
            <a:r>
              <a:rPr lang="de-DE" sz="2400">
                <a:solidFill>
                  <a:schemeClr val="accent2"/>
                </a:solidFill>
                <a:latin typeface="Times New Roman" charset="0"/>
              </a:rPr>
              <a:t>6 air Cherenkov imaging telescopes</a:t>
            </a:r>
          </a:p>
          <a:p>
            <a:r>
              <a:rPr lang="de-DE" sz="2400">
                <a:solidFill>
                  <a:schemeClr val="accent2"/>
                </a:solidFill>
                <a:latin typeface="Times New Roman" charset="0"/>
              </a:rPr>
              <a:t>Location: ORM @ La Palma</a:t>
            </a:r>
          </a:p>
          <a:p>
            <a:r>
              <a:rPr lang="de-DE" sz="2400">
                <a:solidFill>
                  <a:schemeClr val="accent2"/>
                </a:solidFill>
                <a:latin typeface="Times New Roman" charset="0"/>
              </a:rPr>
              <a:t>Operation 1992 - 2002</a:t>
            </a:r>
            <a:endParaRPr lang="en-US" sz="240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828800" y="2971800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CC00"/>
                </a:solidFill>
                <a:latin typeface="Times New Roman" charset="0"/>
              </a:rPr>
              <a:t>CT1</a:t>
            </a:r>
            <a:endParaRPr lang="en-US" sz="1600">
              <a:solidFill>
                <a:srgbClr val="FFCC00"/>
              </a:solidFill>
              <a:latin typeface="Times New Roman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667000" y="2514600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CC00"/>
                </a:solidFill>
                <a:latin typeface="Times New Roman" charset="0"/>
              </a:rPr>
              <a:t>CT6</a:t>
            </a:r>
            <a:endParaRPr lang="en-US" sz="1600">
              <a:solidFill>
                <a:srgbClr val="FFCC00"/>
              </a:solidFill>
              <a:latin typeface="Times New Roman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114800" y="2819400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CC00"/>
                </a:solidFill>
                <a:latin typeface="Times New Roman" charset="0"/>
              </a:rPr>
              <a:t>CT3</a:t>
            </a:r>
            <a:endParaRPr lang="en-US" sz="1600">
              <a:solidFill>
                <a:srgbClr val="FFCC00"/>
              </a:solidFill>
              <a:latin typeface="Times New Roman" charset="0"/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867400" y="3886200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CC00"/>
                </a:solidFill>
                <a:latin typeface="Times New Roman" charset="0"/>
              </a:rPr>
              <a:t>CT4</a:t>
            </a:r>
            <a:endParaRPr lang="en-US" sz="1600">
              <a:solidFill>
                <a:srgbClr val="FFCC00"/>
              </a:solidFill>
              <a:latin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100-Years Anniversary of MPP , Munich, Germany, 11.10.2017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n-US" smtClean="0">
                <a:solidFill>
                  <a:srgbClr val="000000"/>
                </a:solidFill>
              </a:rPr>
              <a:t>Razmik Mirzoyan: Astrophysics with Gamma Rays; HEGRA, MAGIC &amp; CTA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5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utoUpdateAnimBg="0"/>
      <p:bldP spid="37894" grpId="0" autoUpdateAnimBg="0"/>
      <p:bldP spid="37895" grpId="0" autoUpdateAnimBg="0"/>
      <p:bldP spid="37896" grpId="0" autoUpdateAnimBg="0"/>
      <p:bldP spid="37897" grpId="0" autoUpdateAnimBg="0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4563</TotalTime>
  <Words>4276</Words>
  <Application>Microsoft Office PowerPoint</Application>
  <PresentationFormat>On-screen Show (4:3)</PresentationFormat>
  <Paragraphs>643</Paragraphs>
  <Slides>70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Larissa-Design</vt:lpstr>
      <vt:lpstr>2_Office Theme</vt:lpstr>
      <vt:lpstr>1_Larissa-Design</vt:lpstr>
      <vt:lpstr>2_Larissa-Design</vt:lpstr>
      <vt:lpstr>6_Larissa-Design</vt:lpstr>
      <vt:lpstr>7_Larissa-Design</vt:lpstr>
      <vt:lpstr>1_Office Theme</vt:lpstr>
      <vt:lpstr>Default Design</vt:lpstr>
      <vt:lpstr>  27-Years History of MPP Measuring  g  &amp;  Cosmic  Messages   From  the Universe by  HEGRA,  MAGIC  &amp;  CTA</vt:lpstr>
      <vt:lpstr>Today‘s VHE g-ray Sources in the Sky</vt:lpstr>
      <vt:lpstr>Cherenkov light: the beginnings</vt:lpstr>
      <vt:lpstr>Cherenkov light: the beginnings</vt:lpstr>
      <vt:lpstr>The Experimental Beginning</vt:lpstr>
      <vt:lpstr>The Pioneer Trevor Weekes and his 10m Ø Whipple telescope gave birth to g-ray astrophysics: 9s from Crab Nebula in 1988 !</vt:lpstr>
      <vt:lpstr>PowerPoint Presentation</vt:lpstr>
      <vt:lpstr>Eckart Lorenz, the driving motor of HEGRA,         MAGIC, CTA in MPP</vt:lpstr>
      <vt:lpstr>PowerPoint Presentation</vt:lpstr>
      <vt:lpstr>The IACT principle</vt:lpstr>
      <vt:lpstr>PowerPoint Presentation</vt:lpstr>
      <vt:lpstr>HEGRA movie</vt:lpstr>
      <vt:lpstr>HEGRA publications</vt:lpstr>
      <vt:lpstr>The Main Telescopes of the “Roque de los Muchachos” European Northern Observatory</vt:lpstr>
      <vt:lpstr>VERITAS, H.E.S.S. &amp; MAGIC: the triumphal  procession of VHE g-astro-physics is continueing</vt:lpstr>
      <vt:lpstr>Unique feature of MAGIC &amp; CTA LST Telescopes is</vt:lpstr>
      <vt:lpstr>~170 Collaborating Astro-Physicists, 11 Countries</vt:lpstr>
      <vt:lpstr>MAGIC movie</vt:lpstr>
      <vt:lpstr>The Crab pulsar &amp; MAGIC</vt:lpstr>
      <vt:lpstr>Crab Nebula</vt:lpstr>
      <vt:lpstr>Galactic Center seen by MAGIC</vt:lpstr>
      <vt:lpstr>PowerPoint Presentation</vt:lpstr>
      <vt:lpstr>Gamma Ray Absorption by the EBL</vt:lpstr>
      <vt:lpstr>Flat Spectrum Radio Quasars</vt:lpstr>
      <vt:lpstr>Discovery of Gravitationally Lensed Blazar  B0218+357 residing at the red shift 0.944</vt:lpstr>
      <vt:lpstr>Discovery of FSRQ  PKS-1441 +25; 25 s, &gt; 4000 g </vt:lpstr>
      <vt:lpstr>MAGIC  Sensitivity</vt:lpstr>
      <vt:lpstr>A bit of MAGIC statistics </vt:lpstr>
      <vt:lpstr>Commissioning of new Sum-Trigger-II revives MAGIC operation down to a few tens of GeV</vt:lpstr>
      <vt:lpstr>Crab Pulsar With the New Sum-Trigger-II </vt:lpstr>
      <vt:lpstr>Very fresh data: Discovery of the 3rd VHE pulsar by MAGIC (details to be announced soon)</vt:lpstr>
      <vt:lpstr>Cartoon on longer path length in atmosphere for an EAS @ large zenith angle observations</vt:lpstr>
      <vt:lpstr>MAGIC Getting a Second Wind at ≥ 100 TeV With Very Large Zenith Angle (VLZA) Observations   </vt:lpstr>
      <vt:lpstr>VLZA g event measured from a PeVatron candidate source at E ≥ 100 TeV </vt:lpstr>
      <vt:lpstr>IceCube Recent EHE Event &amp; MAGIC</vt:lpstr>
      <vt:lpstr>IceCube Recent EHE Event &amp; MAGIC</vt:lpstr>
      <vt:lpstr>Significant Improvements of Sensitivity at the Lowest and the Highest Energies Due to New Techniques of Sum-Trigger-II  &amp;  VLZA Observations</vt:lpstr>
      <vt:lpstr>The next ~5 years</vt:lpstr>
      <vt:lpstr>Celebration – workshop devoted to the 15 years of operation of MAGIC next year</vt:lpstr>
      <vt:lpstr>PowerPoint Presentation</vt:lpstr>
      <vt:lpstr>PowerPoint Presentation</vt:lpstr>
      <vt:lpstr>PowerPoint Presentation</vt:lpstr>
      <vt:lpstr>LST construction movie</vt:lpstr>
      <vt:lpstr>Backup slides</vt:lpstr>
      <vt:lpstr>Gravitational lensing</vt:lpstr>
      <vt:lpstr>How can one study the SED of a lensing source ?</vt:lpstr>
      <vt:lpstr>Gravitational lense system B0218  (also known as S3 0218+357)</vt:lpstr>
      <vt:lpstr>MAGIC + Fermi LAT SED</vt:lpstr>
      <vt:lpstr>The potential of gravitational lensing events</vt:lpstr>
      <vt:lpstr>High red-shift blazars</vt:lpstr>
      <vt:lpstr>MAGIC B0218 &amp; MWL</vt:lpstr>
      <vt:lpstr>B0218+357</vt:lpstr>
      <vt:lpstr>Probing the EBL models with PKS-1441 +25</vt:lpstr>
      <vt:lpstr>Discovery of Gravitationally Lensed Blazar  B0218+357 residing at the red shift 0.944</vt:lpstr>
      <vt:lpstr>“FRSQ problem”</vt:lpstr>
      <vt:lpstr>                              PKS-1441 +25</vt:lpstr>
      <vt:lpstr>Complex HEGRA array on the Canary island of La Palma: 1992 – 2002 (~ 200m x 200m)</vt:lpstr>
      <vt:lpstr>PowerPoint Presentation</vt:lpstr>
      <vt:lpstr>The pioneer instrument for covering the electromagnetic spectrum in the E ~ 30 - 200 GeV  </vt:lpstr>
      <vt:lpstr>System of 2 MAGICs: the main parameters</vt:lpstr>
      <vt:lpstr>Lensing of B0218+357</vt:lpstr>
      <vt:lpstr>PowerPoint Presentation</vt:lpstr>
      <vt:lpstr>PeVatrons are believed to be the sources of galactic cosmic rays</vt:lpstr>
      <vt:lpstr>SED PKS-1441 +25</vt:lpstr>
      <vt:lpstr>PowerPoint Presentation</vt:lpstr>
      <vt:lpstr>PowerPoint Presentation</vt:lpstr>
      <vt:lpstr>PowerPoint Presentation</vt:lpstr>
      <vt:lpstr>PowerPoint Presentation</vt:lpstr>
      <vt:lpstr>Extragalactic Sky at VHE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Highlights of MAGIC</dc:title>
  <dc:creator>Mir</dc:creator>
  <cp:lastModifiedBy>razmik</cp:lastModifiedBy>
  <cp:revision>338</cp:revision>
  <dcterms:created xsi:type="dcterms:W3CDTF">2013-07-02T15:29:19Z</dcterms:created>
  <dcterms:modified xsi:type="dcterms:W3CDTF">2017-10-11T13:19:20Z</dcterms:modified>
</cp:coreProperties>
</file>