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66" r:id="rId3"/>
    <p:sldId id="279" r:id="rId4"/>
    <p:sldId id="280" r:id="rId5"/>
    <p:sldId id="281" r:id="rId6"/>
    <p:sldId id="292" r:id="rId7"/>
    <p:sldId id="282" r:id="rId8"/>
    <p:sldId id="289" r:id="rId9"/>
    <p:sldId id="290" r:id="rId10"/>
    <p:sldId id="287" r:id="rId11"/>
    <p:sldId id="296" r:id="rId12"/>
    <p:sldId id="297" r:id="rId13"/>
    <p:sldId id="288" r:id="rId14"/>
    <p:sldId id="293" r:id="rId15"/>
    <p:sldId id="294" r:id="rId16"/>
    <p:sldId id="295"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9" autoAdjust="0"/>
    <p:restoredTop sz="67536" autoAdjust="0"/>
  </p:normalViewPr>
  <p:slideViewPr>
    <p:cSldViewPr>
      <p:cViewPr varScale="1">
        <p:scale>
          <a:sx n="87" d="100"/>
          <a:sy n="87" d="100"/>
        </p:scale>
        <p:origin x="125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45A7C-37EA-4484-AF9E-788C94221C74}" type="datetimeFigureOut">
              <a:rPr lang="en-US" smtClean="0"/>
              <a:pPr/>
              <a:t>5/30/2017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23B03-5B2B-436E-AE58-9562CE544431}" type="slidenum">
              <a:rPr lang="en-US" smtClean="0"/>
              <a:pPr/>
              <a:t>‹#›</a:t>
            </a:fld>
            <a:endParaRPr lang="en-US"/>
          </a:p>
        </p:txBody>
      </p:sp>
    </p:spTree>
    <p:extLst>
      <p:ext uri="{BB962C8B-B14F-4D97-AF65-F5344CB8AC3E}">
        <p14:creationId xmlns:p14="http://schemas.microsoft.com/office/powerpoint/2010/main" val="324436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a:t>
            </a:fld>
            <a:endParaRPr lang="cs-CZ" sz="1200">
              <a:latin typeface="Times New Roman" pitchFamily="18" charset="0"/>
            </a:endParaRPr>
          </a:p>
        </p:txBody>
      </p:sp>
    </p:spTree>
    <p:extLst>
      <p:ext uri="{BB962C8B-B14F-4D97-AF65-F5344CB8AC3E}">
        <p14:creationId xmlns:p14="http://schemas.microsoft.com/office/powerpoint/2010/main" val="313765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10</a:t>
            </a:fld>
            <a:endParaRPr lang="cs-CZ" sz="1200">
              <a:latin typeface="Times New Roman" pitchFamily="18" charset="0"/>
            </a:endParaRPr>
          </a:p>
        </p:txBody>
      </p:sp>
    </p:spTree>
    <p:extLst>
      <p:ext uri="{BB962C8B-B14F-4D97-AF65-F5344CB8AC3E}">
        <p14:creationId xmlns:p14="http://schemas.microsoft.com/office/powerpoint/2010/main" val="315706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11</a:t>
            </a:fld>
            <a:endParaRPr lang="cs-CZ" sz="1200">
              <a:latin typeface="Times New Roman" pitchFamily="18" charset="0"/>
            </a:endParaRPr>
          </a:p>
        </p:txBody>
      </p:sp>
    </p:spTree>
    <p:extLst>
      <p:ext uri="{BB962C8B-B14F-4D97-AF65-F5344CB8AC3E}">
        <p14:creationId xmlns:p14="http://schemas.microsoft.com/office/powerpoint/2010/main" val="367867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12</a:t>
            </a:fld>
            <a:endParaRPr lang="cs-CZ" sz="1200">
              <a:latin typeface="Times New Roman" pitchFamily="18" charset="0"/>
            </a:endParaRPr>
          </a:p>
        </p:txBody>
      </p:sp>
    </p:spTree>
    <p:extLst>
      <p:ext uri="{BB962C8B-B14F-4D97-AF65-F5344CB8AC3E}">
        <p14:creationId xmlns:p14="http://schemas.microsoft.com/office/powerpoint/2010/main" val="254764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13</a:t>
            </a:fld>
            <a:endParaRPr lang="cs-CZ" sz="1200">
              <a:latin typeface="Times New Roman" pitchFamily="18" charset="0"/>
            </a:endParaRPr>
          </a:p>
        </p:txBody>
      </p:sp>
    </p:spTree>
    <p:extLst>
      <p:ext uri="{BB962C8B-B14F-4D97-AF65-F5344CB8AC3E}">
        <p14:creationId xmlns:p14="http://schemas.microsoft.com/office/powerpoint/2010/main" val="102446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14</a:t>
            </a:fld>
            <a:endParaRPr lang="cs-CZ" sz="1200">
              <a:latin typeface="Times New Roman" pitchFamily="18" charset="0"/>
            </a:endParaRPr>
          </a:p>
        </p:txBody>
      </p:sp>
    </p:spTree>
    <p:extLst>
      <p:ext uri="{BB962C8B-B14F-4D97-AF65-F5344CB8AC3E}">
        <p14:creationId xmlns:p14="http://schemas.microsoft.com/office/powerpoint/2010/main" val="121599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15</a:t>
            </a:fld>
            <a:endParaRPr lang="cs-CZ" sz="1200">
              <a:latin typeface="Times New Roman" pitchFamily="18" charset="0"/>
            </a:endParaRPr>
          </a:p>
        </p:txBody>
      </p:sp>
    </p:spTree>
    <p:extLst>
      <p:ext uri="{BB962C8B-B14F-4D97-AF65-F5344CB8AC3E}">
        <p14:creationId xmlns:p14="http://schemas.microsoft.com/office/powerpoint/2010/main" val="1301975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16</a:t>
            </a:fld>
            <a:endParaRPr lang="cs-CZ" sz="1200">
              <a:latin typeface="Times New Roman" pitchFamily="18" charset="0"/>
            </a:endParaRPr>
          </a:p>
        </p:txBody>
      </p:sp>
    </p:spTree>
    <p:extLst>
      <p:ext uri="{BB962C8B-B14F-4D97-AF65-F5344CB8AC3E}">
        <p14:creationId xmlns:p14="http://schemas.microsoft.com/office/powerpoint/2010/main" val="185938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2</a:t>
            </a:fld>
            <a:endParaRPr lang="cs-CZ" sz="1200">
              <a:latin typeface="Times New Roman" pitchFamily="18" charset="0"/>
            </a:endParaRPr>
          </a:p>
        </p:txBody>
      </p:sp>
    </p:spTree>
    <p:extLst>
      <p:ext uri="{BB962C8B-B14F-4D97-AF65-F5344CB8AC3E}">
        <p14:creationId xmlns:p14="http://schemas.microsoft.com/office/powerpoint/2010/main" val="311750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3</a:t>
            </a:fld>
            <a:endParaRPr lang="cs-CZ" sz="1200">
              <a:latin typeface="Times New Roman" pitchFamily="18" charset="0"/>
            </a:endParaRPr>
          </a:p>
        </p:txBody>
      </p:sp>
    </p:spTree>
    <p:extLst>
      <p:ext uri="{BB962C8B-B14F-4D97-AF65-F5344CB8AC3E}">
        <p14:creationId xmlns:p14="http://schemas.microsoft.com/office/powerpoint/2010/main" val="308102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4</a:t>
            </a:fld>
            <a:endParaRPr lang="cs-CZ" sz="1200">
              <a:latin typeface="Times New Roman" pitchFamily="18" charset="0"/>
            </a:endParaRPr>
          </a:p>
        </p:txBody>
      </p:sp>
    </p:spTree>
    <p:extLst>
      <p:ext uri="{BB962C8B-B14F-4D97-AF65-F5344CB8AC3E}">
        <p14:creationId xmlns:p14="http://schemas.microsoft.com/office/powerpoint/2010/main" val="419306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5</a:t>
            </a:fld>
            <a:endParaRPr lang="cs-CZ" sz="1200">
              <a:latin typeface="Times New Roman" pitchFamily="18" charset="0"/>
            </a:endParaRPr>
          </a:p>
        </p:txBody>
      </p:sp>
    </p:spTree>
    <p:extLst>
      <p:ext uri="{BB962C8B-B14F-4D97-AF65-F5344CB8AC3E}">
        <p14:creationId xmlns:p14="http://schemas.microsoft.com/office/powerpoint/2010/main" val="372821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6</a:t>
            </a:fld>
            <a:endParaRPr lang="cs-CZ" sz="1200">
              <a:latin typeface="Times New Roman" pitchFamily="18" charset="0"/>
            </a:endParaRPr>
          </a:p>
        </p:txBody>
      </p:sp>
    </p:spTree>
    <p:extLst>
      <p:ext uri="{BB962C8B-B14F-4D97-AF65-F5344CB8AC3E}">
        <p14:creationId xmlns:p14="http://schemas.microsoft.com/office/powerpoint/2010/main" val="74515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7</a:t>
            </a:fld>
            <a:endParaRPr lang="cs-CZ" sz="1200">
              <a:latin typeface="Times New Roman" pitchFamily="18" charset="0"/>
            </a:endParaRPr>
          </a:p>
        </p:txBody>
      </p:sp>
    </p:spTree>
    <p:extLst>
      <p:ext uri="{BB962C8B-B14F-4D97-AF65-F5344CB8AC3E}">
        <p14:creationId xmlns:p14="http://schemas.microsoft.com/office/powerpoint/2010/main" val="199524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8</a:t>
            </a:fld>
            <a:endParaRPr lang="cs-CZ" sz="1200">
              <a:latin typeface="Times New Roman" pitchFamily="18" charset="0"/>
            </a:endParaRPr>
          </a:p>
        </p:txBody>
      </p:sp>
    </p:spTree>
    <p:extLst>
      <p:ext uri="{BB962C8B-B14F-4D97-AF65-F5344CB8AC3E}">
        <p14:creationId xmlns:p14="http://schemas.microsoft.com/office/powerpoint/2010/main" val="57569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34852" indent="-282635">
              <a:defRPr sz="2000">
                <a:solidFill>
                  <a:schemeClr val="tx1"/>
                </a:solidFill>
                <a:latin typeface="Arial" pitchFamily="34" charset="0"/>
              </a:defRPr>
            </a:lvl2pPr>
            <a:lvl3pPr marL="1130541" indent="-226108">
              <a:defRPr sz="2000">
                <a:solidFill>
                  <a:schemeClr val="tx1"/>
                </a:solidFill>
                <a:latin typeface="Arial" pitchFamily="34" charset="0"/>
              </a:defRPr>
            </a:lvl3pPr>
            <a:lvl4pPr marL="1582758" indent="-226108">
              <a:defRPr sz="2000">
                <a:solidFill>
                  <a:schemeClr val="tx1"/>
                </a:solidFill>
                <a:latin typeface="Arial" pitchFamily="34" charset="0"/>
              </a:defRPr>
            </a:lvl4pPr>
            <a:lvl5pPr marL="2034974" indent="-226108">
              <a:defRPr sz="2000">
                <a:solidFill>
                  <a:schemeClr val="tx1"/>
                </a:solidFill>
                <a:latin typeface="Arial" pitchFamily="34" charset="0"/>
              </a:defRPr>
            </a:lvl5pPr>
            <a:lvl6pPr marL="2487191" indent="-226108" eaLnBrk="0" fontAlgn="base" hangingPunct="0">
              <a:spcBef>
                <a:spcPct val="0"/>
              </a:spcBef>
              <a:spcAft>
                <a:spcPct val="35000"/>
              </a:spcAft>
              <a:defRPr sz="2000">
                <a:solidFill>
                  <a:schemeClr val="tx1"/>
                </a:solidFill>
                <a:latin typeface="Arial" pitchFamily="34" charset="0"/>
              </a:defRPr>
            </a:lvl6pPr>
            <a:lvl7pPr marL="2939407" indent="-226108" eaLnBrk="0" fontAlgn="base" hangingPunct="0">
              <a:spcBef>
                <a:spcPct val="0"/>
              </a:spcBef>
              <a:spcAft>
                <a:spcPct val="35000"/>
              </a:spcAft>
              <a:defRPr sz="2000">
                <a:solidFill>
                  <a:schemeClr val="tx1"/>
                </a:solidFill>
                <a:latin typeface="Arial" pitchFamily="34" charset="0"/>
              </a:defRPr>
            </a:lvl7pPr>
            <a:lvl8pPr marL="3391624" indent="-226108" eaLnBrk="0" fontAlgn="base" hangingPunct="0">
              <a:spcBef>
                <a:spcPct val="0"/>
              </a:spcBef>
              <a:spcAft>
                <a:spcPct val="35000"/>
              </a:spcAft>
              <a:defRPr sz="2000">
                <a:solidFill>
                  <a:schemeClr val="tx1"/>
                </a:solidFill>
                <a:latin typeface="Arial" pitchFamily="34" charset="0"/>
              </a:defRPr>
            </a:lvl8pPr>
            <a:lvl9pPr marL="3843840" indent="-226108" eaLnBrk="0" fontAlgn="base" hangingPunct="0">
              <a:spcBef>
                <a:spcPct val="0"/>
              </a:spcBef>
              <a:spcAft>
                <a:spcPct val="35000"/>
              </a:spcAft>
              <a:defRPr sz="2000">
                <a:solidFill>
                  <a:schemeClr val="tx1"/>
                </a:solidFill>
                <a:latin typeface="Arial" pitchFamily="34" charset="0"/>
              </a:defRPr>
            </a:lvl9pPr>
          </a:lstStyle>
          <a:p>
            <a:fld id="{C93D8D9C-6344-4A6B-879E-49102BA2F409}" type="slidenum">
              <a:rPr lang="cs-CZ" sz="1200">
                <a:latin typeface="Times New Roman" pitchFamily="18" charset="0"/>
              </a:rPr>
              <a:pPr/>
              <a:t>9</a:t>
            </a:fld>
            <a:endParaRPr lang="cs-CZ" sz="1200">
              <a:latin typeface="Times New Roman" pitchFamily="18" charset="0"/>
            </a:endParaRPr>
          </a:p>
        </p:txBody>
      </p:sp>
    </p:spTree>
    <p:extLst>
      <p:ext uri="{BB962C8B-B14F-4D97-AF65-F5344CB8AC3E}">
        <p14:creationId xmlns:p14="http://schemas.microsoft.com/office/powerpoint/2010/main" val="215689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34545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6701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309192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90D4DD5-91AE-41BA-9999-31564544A96E}" type="slidenum">
              <a:rPr lang="cs-CZ"/>
              <a:pPr>
                <a:defRPr/>
              </a:pPr>
              <a:t>‹#›</a:t>
            </a:fld>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112912379"/>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10603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94348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60644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376555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260954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205424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361222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87CF8DF-43D7-4DC6-A1DD-2DC54BE67787}" type="slidenum">
              <a:rPr lang="en-US" smtClean="0"/>
              <a:pPr/>
              <a:t>‹#›</a:t>
            </a:fld>
            <a:endParaRPr lang="en-US"/>
          </a:p>
        </p:txBody>
      </p:sp>
    </p:spTree>
    <p:extLst>
      <p:ext uri="{BB962C8B-B14F-4D97-AF65-F5344CB8AC3E}">
        <p14:creationId xmlns:p14="http://schemas.microsoft.com/office/powerpoint/2010/main" val="342560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CF8DF-43D7-4DC6-A1DD-2DC54BE67787}" type="slidenum">
              <a:rPr lang="en-US" smtClean="0"/>
              <a:pPr/>
              <a:t>‹#›</a:t>
            </a:fld>
            <a:endParaRPr lang="en-US"/>
          </a:p>
        </p:txBody>
      </p:sp>
    </p:spTree>
    <p:extLst>
      <p:ext uri="{BB962C8B-B14F-4D97-AF65-F5344CB8AC3E}">
        <p14:creationId xmlns:p14="http://schemas.microsoft.com/office/powerpoint/2010/main" val="34936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4.gi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1</a:t>
            </a:fld>
            <a:endParaRPr lang="cs-CZ" dirty="0"/>
          </a:p>
        </p:txBody>
      </p:sp>
      <p:sp>
        <p:nvSpPr>
          <p:cNvPr id="2052" name="Text Box 1050"/>
          <p:cNvSpPr txBox="1">
            <a:spLocks noChangeArrowheads="1"/>
          </p:cNvSpPr>
          <p:nvPr/>
        </p:nvSpPr>
        <p:spPr bwMode="auto">
          <a:xfrm>
            <a:off x="-9436" y="2251538"/>
            <a:ext cx="9144000"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gn="ctr"/>
            <a:r>
              <a:rPr lang="en-US" sz="3200" dirty="0">
                <a:solidFill>
                  <a:schemeClr val="accent5"/>
                </a:solidFill>
              </a:rPr>
              <a:t>Cluster shape correction and alignment status</a:t>
            </a:r>
            <a:endParaRPr lang="cs-CZ" u="sng" dirty="0" smtClean="0"/>
          </a:p>
          <a:p>
            <a:pPr algn="ctr"/>
            <a:r>
              <a:rPr lang="cs-CZ" u="sng" dirty="0"/>
              <a:t>Tadeáš </a:t>
            </a:r>
            <a:r>
              <a:rPr lang="cs-CZ" u="sng" dirty="0" err="1" smtClean="0"/>
              <a:t>Bilka</a:t>
            </a:r>
            <a:r>
              <a:rPr lang="en-US" dirty="0" smtClean="0"/>
              <a:t>, </a:t>
            </a:r>
            <a:r>
              <a:rPr lang="en-US" u="sng" dirty="0" smtClean="0"/>
              <a:t>Peter Kody</a:t>
            </a:r>
            <a:r>
              <a:rPr lang="cs-CZ" u="sng" dirty="0" smtClean="0"/>
              <a:t>š</a:t>
            </a:r>
            <a:r>
              <a:rPr lang="en-US" dirty="0" smtClean="0"/>
              <a:t>, Peter </a:t>
            </a:r>
            <a:r>
              <a:rPr lang="en-US" dirty="0" err="1" smtClean="0"/>
              <a:t>Kvasni</a:t>
            </a:r>
            <a:r>
              <a:rPr lang="cs-CZ" dirty="0" err="1" smtClean="0"/>
              <a:t>čka</a:t>
            </a:r>
            <a:r>
              <a:rPr lang="cs-CZ" dirty="0" smtClean="0"/>
              <a:t>, </a:t>
            </a:r>
          </a:p>
          <a:p>
            <a:pPr algn="ctr"/>
            <a:r>
              <a:rPr lang="en-US" dirty="0" smtClean="0"/>
              <a:t>Charles University, Prague</a:t>
            </a:r>
          </a:p>
          <a:p>
            <a:pPr algn="ctr"/>
            <a:endParaRPr lang="cs-CZ" dirty="0" smtClean="0"/>
          </a:p>
          <a:p>
            <a:pPr algn="ctr"/>
            <a:endParaRPr lang="cs-CZ" dirty="0"/>
          </a:p>
          <a:p>
            <a:pPr algn="ctr"/>
            <a:endParaRPr lang="en-US" dirty="0"/>
          </a:p>
          <a:p>
            <a:pPr algn="ctr"/>
            <a:r>
              <a:rPr lang="en-US" dirty="0" smtClean="0"/>
              <a:t>21</a:t>
            </a:r>
            <a:r>
              <a:rPr lang="en-US" baseline="30000" dirty="0" smtClean="0"/>
              <a:t>st</a:t>
            </a:r>
            <a:r>
              <a:rPr lang="en-US" dirty="0" smtClean="0"/>
              <a:t> DEFET workshop, May 30, 2017, </a:t>
            </a:r>
            <a:r>
              <a:rPr lang="en-US" dirty="0" err="1" smtClean="0"/>
              <a:t>Ringberg</a:t>
            </a:r>
            <a:r>
              <a:rPr lang="en-US" dirty="0" smtClean="0"/>
              <a:t> Castle</a:t>
            </a:r>
            <a:endParaRPr lang="cs-CZ" dirty="0" smtClean="0"/>
          </a:p>
        </p:txBody>
      </p:sp>
      <p:pic>
        <p:nvPicPr>
          <p:cNvPr id="2053" name="Picture 4" descr="depfet_logo_v5_hex_lay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91" y="116632"/>
            <a:ext cx="942051"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5733" y="226587"/>
            <a:ext cx="963465" cy="84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6"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140939"/>
            <a:ext cx="792088"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1"/>
          <p:cNvSpPr txBox="1">
            <a:spLocks noChangeArrowheads="1"/>
          </p:cNvSpPr>
          <p:nvPr/>
        </p:nvSpPr>
        <p:spPr bwMode="auto">
          <a:xfrm>
            <a:off x="3734472" y="861020"/>
            <a:ext cx="1656184" cy="461665"/>
          </a:xfrm>
          <a:prstGeom prst="rect">
            <a:avLst/>
          </a:prstGeom>
          <a:noFill/>
          <a:ln w="9525">
            <a:noFill/>
            <a:miter lim="800000"/>
            <a:headEnd/>
            <a:tailEnd/>
          </a:ln>
          <a:effectLst/>
        </p:spPr>
        <p:txBody>
          <a:bodyPr wrap="square">
            <a:spAutoFit/>
          </a:bodyPr>
          <a:lstStyle/>
          <a:p>
            <a:pPr algn="ctr">
              <a:spcAft>
                <a:spcPct val="0"/>
              </a:spcAft>
              <a:defRPr/>
            </a:pPr>
            <a:r>
              <a:rPr lang="en-US" sz="1200" b="1" dirty="0">
                <a:latin typeface="Arial" charset="0"/>
              </a:rPr>
              <a:t>Charles University</a:t>
            </a:r>
          </a:p>
          <a:p>
            <a:pPr algn="ctr">
              <a:spcAft>
                <a:spcPct val="0"/>
              </a:spcAft>
              <a:defRPr/>
            </a:pPr>
            <a:r>
              <a:rPr lang="en-US" sz="1200" b="1" dirty="0">
                <a:latin typeface="Arial" charset="0"/>
              </a:rPr>
              <a:t>Prague</a:t>
            </a:r>
          </a:p>
        </p:txBody>
      </p:sp>
    </p:spTree>
    <p:extLst>
      <p:ext uri="{BB962C8B-B14F-4D97-AF65-F5344CB8AC3E}">
        <p14:creationId xmlns:p14="http://schemas.microsoft.com/office/powerpoint/2010/main" val="21077238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10</a:t>
            </a:fld>
            <a:endParaRPr lang="cs-CZ" dirty="0"/>
          </a:p>
        </p:txBody>
      </p:sp>
      <p:sp>
        <p:nvSpPr>
          <p:cNvPr id="14" name="Text Box 1050"/>
          <p:cNvSpPr txBox="1">
            <a:spLocks noChangeArrowheads="1"/>
          </p:cNvSpPr>
          <p:nvPr/>
        </p:nvSpPr>
        <p:spPr bwMode="auto">
          <a:xfrm>
            <a:off x="1187624" y="154381"/>
            <a:ext cx="73448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Some details, theory and technicalities</a:t>
            </a:r>
          </a:p>
        </p:txBody>
      </p:sp>
      <p:sp>
        <p:nvSpPr>
          <p:cNvPr id="20" name="Text Box 1050"/>
          <p:cNvSpPr txBox="1">
            <a:spLocks noChangeArrowheads="1"/>
          </p:cNvSpPr>
          <p:nvPr/>
        </p:nvSpPr>
        <p:spPr bwMode="auto">
          <a:xfrm>
            <a:off x="35496" y="567833"/>
            <a:ext cx="9108503" cy="698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dirty="0"/>
              <a:t>CBX 96-20, Robert </a:t>
            </a:r>
            <a:r>
              <a:rPr lang="en-US" sz="1400" dirty="0" err="1"/>
              <a:t>Kutschke</a:t>
            </a:r>
            <a:r>
              <a:rPr lang="en-US" sz="1400" dirty="0"/>
              <a:t>, Anders </a:t>
            </a:r>
            <a:r>
              <a:rPr lang="en-US" sz="1400" dirty="0" err="1"/>
              <a:t>Ryd</a:t>
            </a:r>
            <a:r>
              <a:rPr lang="en-US" sz="1400" dirty="0"/>
              <a:t>, September 02 1996, </a:t>
            </a:r>
            <a:r>
              <a:rPr lang="en-US" sz="1400" dirty="0" err="1"/>
              <a:t>Billoir</a:t>
            </a:r>
            <a:r>
              <a:rPr lang="en-US" sz="1400" dirty="0"/>
              <a:t> Fitter for CLEO </a:t>
            </a:r>
            <a:r>
              <a:rPr lang="en-US" sz="1400" dirty="0" smtClean="0"/>
              <a:t>II, Chapter </a:t>
            </a:r>
            <a:r>
              <a:rPr lang="en-US" sz="1400" dirty="0"/>
              <a:t>8 Residuals: </a:t>
            </a:r>
            <a:r>
              <a:rPr lang="en-US" sz="1400" dirty="0" smtClean="0"/>
              <a:t>for biased and </a:t>
            </a:r>
            <a:r>
              <a:rPr lang="en-US" sz="1400" dirty="0" err="1" smtClean="0"/>
              <a:t>unbiassed</a:t>
            </a:r>
            <a:r>
              <a:rPr lang="en-US" sz="1400" dirty="0" smtClean="0"/>
              <a:t> </a:t>
            </a:r>
            <a:r>
              <a:rPr lang="en-US" sz="1400" dirty="0"/>
              <a:t>tracks residual variance</a:t>
            </a:r>
            <a:endParaRPr lang="en-US" sz="1400" dirty="0" smtClean="0"/>
          </a:p>
        </p:txBody>
      </p:sp>
      <p:sp>
        <p:nvSpPr>
          <p:cNvPr id="5" name="Text Box 1050"/>
          <p:cNvSpPr txBox="1">
            <a:spLocks noChangeArrowheads="1"/>
          </p:cNvSpPr>
          <p:nvPr/>
        </p:nvSpPr>
        <p:spPr bwMode="auto">
          <a:xfrm>
            <a:off x="2519719" y="1094946"/>
            <a:ext cx="66461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600" dirty="0">
                <a:solidFill>
                  <a:srgbClr val="FF0000"/>
                </a:solidFill>
              </a:rPr>
              <a:t>Sigma(</a:t>
            </a:r>
            <a:r>
              <a:rPr lang="en-US" sz="1600" dirty="0" err="1">
                <a:solidFill>
                  <a:srgbClr val="FF0000"/>
                </a:solidFill>
              </a:rPr>
              <a:t>residual_unbias</a:t>
            </a:r>
            <a:r>
              <a:rPr lang="en-US" sz="1600" dirty="0">
                <a:solidFill>
                  <a:srgbClr val="FF0000"/>
                </a:solidFill>
              </a:rPr>
              <a:t>)^2 = Sigma(cluster)^2 + Sigma(</a:t>
            </a:r>
            <a:r>
              <a:rPr lang="en-US" sz="1600" dirty="0" err="1">
                <a:solidFill>
                  <a:srgbClr val="FF0000"/>
                </a:solidFill>
              </a:rPr>
              <a:t>track_unbias</a:t>
            </a:r>
            <a:r>
              <a:rPr lang="en-US" sz="1600" dirty="0">
                <a:solidFill>
                  <a:srgbClr val="FF0000"/>
                </a:solidFill>
              </a:rPr>
              <a:t>)^2</a:t>
            </a:r>
            <a:endParaRPr lang="en-US" sz="1600" dirty="0" smtClean="0">
              <a:solidFill>
                <a:srgbClr val="FF0000"/>
              </a:solidFill>
            </a:endParaRPr>
          </a:p>
        </p:txBody>
      </p:sp>
      <p:sp>
        <p:nvSpPr>
          <p:cNvPr id="11" name="Text Box 1050"/>
          <p:cNvSpPr txBox="1">
            <a:spLocks noChangeArrowheads="1"/>
          </p:cNvSpPr>
          <p:nvPr/>
        </p:nvSpPr>
        <p:spPr bwMode="auto">
          <a:xfrm>
            <a:off x="1835696" y="6351711"/>
            <a:ext cx="62859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600" dirty="0" smtClean="0">
                <a:solidFill>
                  <a:srgbClr val="FF0000"/>
                </a:solidFill>
              </a:rPr>
              <a:t>Final correction is on range +-10 % of true for 100 samples or more</a:t>
            </a:r>
          </a:p>
        </p:txBody>
      </p:sp>
      <p:pic>
        <p:nvPicPr>
          <p:cNvPr id="10" name="Picture 9"/>
          <p:cNvPicPr>
            <a:picLocks noChangeAspect="1"/>
          </p:cNvPicPr>
          <p:nvPr/>
        </p:nvPicPr>
        <p:blipFill>
          <a:blip r:embed="rId3"/>
          <a:stretch>
            <a:fillRect/>
          </a:stretch>
        </p:blipFill>
        <p:spPr>
          <a:xfrm>
            <a:off x="361986" y="3952173"/>
            <a:ext cx="2695316" cy="2402089"/>
          </a:xfrm>
          <a:prstGeom prst="rect">
            <a:avLst/>
          </a:prstGeom>
        </p:spPr>
      </p:pic>
      <p:sp>
        <p:nvSpPr>
          <p:cNvPr id="16" name="Text Box 1050"/>
          <p:cNvSpPr txBox="1">
            <a:spLocks noChangeArrowheads="1"/>
          </p:cNvSpPr>
          <p:nvPr/>
        </p:nvSpPr>
        <p:spPr bwMode="auto">
          <a:xfrm>
            <a:off x="84577" y="3612824"/>
            <a:ext cx="3307997"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dirty="0" smtClean="0"/>
              <a:t>EE from all tracks of Belle II experiment</a:t>
            </a:r>
          </a:p>
        </p:txBody>
      </p:sp>
      <p:pic>
        <p:nvPicPr>
          <p:cNvPr id="13" name="Picture 12"/>
          <p:cNvPicPr>
            <a:picLocks noChangeAspect="1"/>
          </p:cNvPicPr>
          <p:nvPr/>
        </p:nvPicPr>
        <p:blipFill>
          <a:blip r:embed="rId4"/>
          <a:stretch>
            <a:fillRect/>
          </a:stretch>
        </p:blipFill>
        <p:spPr>
          <a:xfrm>
            <a:off x="361986" y="1766254"/>
            <a:ext cx="2276122" cy="1971127"/>
          </a:xfrm>
          <a:prstGeom prst="rect">
            <a:avLst/>
          </a:prstGeom>
        </p:spPr>
      </p:pic>
      <p:sp>
        <p:nvSpPr>
          <p:cNvPr id="18" name="Text Box 1050"/>
          <p:cNvSpPr txBox="1">
            <a:spLocks noChangeArrowheads="1"/>
          </p:cNvSpPr>
          <p:nvPr/>
        </p:nvSpPr>
        <p:spPr bwMode="auto">
          <a:xfrm>
            <a:off x="122071" y="1350756"/>
            <a:ext cx="2441071"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dirty="0" smtClean="0"/>
              <a:t>Correction of bias PK2 CS11</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6048" y="4366497"/>
            <a:ext cx="2042849" cy="1979406"/>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100" y="4366497"/>
            <a:ext cx="2238914" cy="2129268"/>
          </a:xfrm>
          <a:prstGeom prst="rect">
            <a:avLst/>
          </a:prstGeom>
        </p:spPr>
      </p:pic>
      <p:sp>
        <p:nvSpPr>
          <p:cNvPr id="19" name="Rounded Rectangle 18"/>
          <p:cNvSpPr/>
          <p:nvPr/>
        </p:nvSpPr>
        <p:spPr>
          <a:xfrm>
            <a:off x="5070140" y="4496364"/>
            <a:ext cx="172031" cy="1692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5286203" y="5240596"/>
            <a:ext cx="1399856" cy="386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050"/>
          <p:cNvSpPr txBox="1">
            <a:spLocks noChangeArrowheads="1"/>
          </p:cNvSpPr>
          <p:nvPr/>
        </p:nvSpPr>
        <p:spPr bwMode="auto">
          <a:xfrm>
            <a:off x="5070140" y="3889879"/>
            <a:ext cx="27580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dirty="0" smtClean="0"/>
              <a:t>Changes of Track EE over angle</a:t>
            </a:r>
          </a:p>
        </p:txBody>
      </p:sp>
      <p:pic>
        <p:nvPicPr>
          <p:cNvPr id="26" name="Picture 25"/>
          <p:cNvPicPr>
            <a:picLocks noChangeAspect="1"/>
          </p:cNvPicPr>
          <p:nvPr/>
        </p:nvPicPr>
        <p:blipFill>
          <a:blip r:embed="rId7"/>
          <a:stretch>
            <a:fillRect/>
          </a:stretch>
        </p:blipFill>
        <p:spPr>
          <a:xfrm>
            <a:off x="3392574" y="1852492"/>
            <a:ext cx="2311947" cy="2037387"/>
          </a:xfrm>
          <a:prstGeom prst="rect">
            <a:avLst/>
          </a:prstGeom>
        </p:spPr>
      </p:pic>
      <p:pic>
        <p:nvPicPr>
          <p:cNvPr id="27" name="Picture 26"/>
          <p:cNvPicPr>
            <a:picLocks noChangeAspect="1"/>
          </p:cNvPicPr>
          <p:nvPr/>
        </p:nvPicPr>
        <p:blipFill>
          <a:blip r:embed="rId8"/>
          <a:stretch>
            <a:fillRect/>
          </a:stretch>
        </p:blipFill>
        <p:spPr>
          <a:xfrm>
            <a:off x="6244953" y="1916557"/>
            <a:ext cx="2323661" cy="1963443"/>
          </a:xfrm>
          <a:prstGeom prst="rect">
            <a:avLst/>
          </a:prstGeom>
        </p:spPr>
      </p:pic>
      <p:sp>
        <p:nvSpPr>
          <p:cNvPr id="28" name="Text Box 1050"/>
          <p:cNvSpPr txBox="1">
            <a:spLocks noChangeArrowheads="1"/>
          </p:cNvSpPr>
          <p:nvPr/>
        </p:nvSpPr>
        <p:spPr bwMode="auto">
          <a:xfrm>
            <a:off x="6449155" y="2024189"/>
            <a:ext cx="206502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dirty="0" smtClean="0"/>
              <a:t>Correction of EE:</a:t>
            </a:r>
          </a:p>
        </p:txBody>
      </p:sp>
      <p:sp>
        <p:nvSpPr>
          <p:cNvPr id="29" name="Text Box 1050"/>
          <p:cNvSpPr txBox="1">
            <a:spLocks noChangeArrowheads="1"/>
          </p:cNvSpPr>
          <p:nvPr/>
        </p:nvSpPr>
        <p:spPr bwMode="auto">
          <a:xfrm>
            <a:off x="3557235" y="1980908"/>
            <a:ext cx="206502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dirty="0" smtClean="0"/>
              <a:t>True EE for PK2 CS11</a:t>
            </a:r>
          </a:p>
        </p:txBody>
      </p:sp>
    </p:spTree>
    <p:extLst>
      <p:ext uri="{BB962C8B-B14F-4D97-AF65-F5344CB8AC3E}">
        <p14:creationId xmlns:p14="http://schemas.microsoft.com/office/powerpoint/2010/main" val="28984663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7258" y="404663"/>
            <a:ext cx="1521735" cy="6423729"/>
          </a:xfrm>
          <a:prstGeom prst="rect">
            <a:avLst/>
          </a:prstGeom>
        </p:spPr>
      </p:pic>
      <p:pic>
        <p:nvPicPr>
          <p:cNvPr id="4" name="Picture 3"/>
          <p:cNvPicPr>
            <a:picLocks noChangeAspect="1"/>
          </p:cNvPicPr>
          <p:nvPr/>
        </p:nvPicPr>
        <p:blipFill>
          <a:blip r:embed="rId4"/>
          <a:stretch>
            <a:fillRect/>
          </a:stretch>
        </p:blipFill>
        <p:spPr>
          <a:xfrm>
            <a:off x="1967188" y="223921"/>
            <a:ext cx="1532037" cy="6445439"/>
          </a:xfrm>
          <a:prstGeom prst="rect">
            <a:avLst/>
          </a:prstGeom>
        </p:spPr>
      </p:pic>
      <p:pic>
        <p:nvPicPr>
          <p:cNvPr id="6" name="Picture 5"/>
          <p:cNvPicPr>
            <a:picLocks noChangeAspect="1"/>
          </p:cNvPicPr>
          <p:nvPr/>
        </p:nvPicPr>
        <p:blipFill>
          <a:blip r:embed="rId5"/>
          <a:stretch>
            <a:fillRect/>
          </a:stretch>
        </p:blipFill>
        <p:spPr>
          <a:xfrm>
            <a:off x="3772548" y="404662"/>
            <a:ext cx="1526877" cy="6423731"/>
          </a:xfrm>
          <a:prstGeom prst="rect">
            <a:avLst/>
          </a:prstGeom>
        </p:spPr>
      </p:pic>
    </p:spTree>
    <p:extLst>
      <p:ext uri="{BB962C8B-B14F-4D97-AF65-F5344CB8AC3E}">
        <p14:creationId xmlns:p14="http://schemas.microsoft.com/office/powerpoint/2010/main" val="5485860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050"/>
          <p:cNvSpPr txBox="1">
            <a:spLocks noChangeArrowheads="1"/>
          </p:cNvSpPr>
          <p:nvPr/>
        </p:nvSpPr>
        <p:spPr bwMode="auto">
          <a:xfrm>
            <a:off x="1187624" y="154381"/>
            <a:ext cx="73448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smtClean="0">
                <a:solidFill>
                  <a:schemeClr val="accent5"/>
                </a:solidFill>
              </a:rPr>
              <a:t>Results</a:t>
            </a:r>
            <a:endParaRPr lang="en-US" sz="2800" dirty="0">
              <a:solidFill>
                <a:schemeClr val="accent5"/>
              </a:solidFill>
            </a:endParaRPr>
          </a:p>
        </p:txBody>
      </p:sp>
      <p:sp>
        <p:nvSpPr>
          <p:cNvPr id="18" name="Text Box 1050"/>
          <p:cNvSpPr txBox="1">
            <a:spLocks noChangeArrowheads="1"/>
          </p:cNvSpPr>
          <p:nvPr/>
        </p:nvSpPr>
        <p:spPr bwMode="auto">
          <a:xfrm>
            <a:off x="267588" y="919047"/>
            <a:ext cx="26195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b="1" dirty="0" smtClean="0">
                <a:solidFill>
                  <a:srgbClr val="FF0000"/>
                </a:solidFill>
              </a:rPr>
              <a:t>No. of Bias </a:t>
            </a:r>
            <a:r>
              <a:rPr lang="en-US" sz="1400" b="1" dirty="0" err="1" smtClean="0">
                <a:solidFill>
                  <a:srgbClr val="FF0000"/>
                </a:solidFill>
              </a:rPr>
              <a:t>Cors</a:t>
            </a:r>
            <a:r>
              <a:rPr lang="en-US" sz="1400" b="1" dirty="0" smtClean="0">
                <a:solidFill>
                  <a:srgbClr val="FF0000"/>
                </a:solidFill>
              </a:rPr>
              <a:t> @ </a:t>
            </a:r>
            <a:r>
              <a:rPr lang="en-US" sz="1400" b="1" dirty="0" err="1" smtClean="0">
                <a:solidFill>
                  <a:srgbClr val="FF0000"/>
                </a:solidFill>
              </a:rPr>
              <a:t>ClShape</a:t>
            </a:r>
            <a:endParaRPr lang="en-US" sz="1400" b="1" dirty="0" smtClean="0">
              <a:solidFill>
                <a:srgbClr val="FF0000"/>
              </a:solidFill>
            </a:endParaRPr>
          </a:p>
        </p:txBody>
      </p:sp>
      <p:pic>
        <p:nvPicPr>
          <p:cNvPr id="3" name="Picture 2"/>
          <p:cNvPicPr>
            <a:picLocks noChangeAspect="1"/>
          </p:cNvPicPr>
          <p:nvPr/>
        </p:nvPicPr>
        <p:blipFill>
          <a:blip r:embed="rId3"/>
          <a:stretch>
            <a:fillRect/>
          </a:stretch>
        </p:blipFill>
        <p:spPr>
          <a:xfrm>
            <a:off x="67989" y="1386706"/>
            <a:ext cx="2717477" cy="2739436"/>
          </a:xfrm>
          <a:prstGeom prst="rect">
            <a:avLst/>
          </a:prstGeom>
        </p:spPr>
      </p:pic>
      <p:pic>
        <p:nvPicPr>
          <p:cNvPr id="4" name="Picture 3"/>
          <p:cNvPicPr>
            <a:picLocks noChangeAspect="1"/>
          </p:cNvPicPr>
          <p:nvPr/>
        </p:nvPicPr>
        <p:blipFill>
          <a:blip r:embed="rId4"/>
          <a:stretch>
            <a:fillRect/>
          </a:stretch>
        </p:blipFill>
        <p:spPr>
          <a:xfrm>
            <a:off x="2987824" y="1386707"/>
            <a:ext cx="2673026" cy="2739436"/>
          </a:xfrm>
          <a:prstGeom prst="rect">
            <a:avLst/>
          </a:prstGeom>
        </p:spPr>
      </p:pic>
      <p:pic>
        <p:nvPicPr>
          <p:cNvPr id="6" name="Picture 5"/>
          <p:cNvPicPr>
            <a:picLocks noChangeAspect="1"/>
          </p:cNvPicPr>
          <p:nvPr/>
        </p:nvPicPr>
        <p:blipFill>
          <a:blip r:embed="rId5"/>
          <a:stretch>
            <a:fillRect/>
          </a:stretch>
        </p:blipFill>
        <p:spPr>
          <a:xfrm>
            <a:off x="3010960" y="4295037"/>
            <a:ext cx="2797987" cy="2368262"/>
          </a:xfrm>
          <a:prstGeom prst="rect">
            <a:avLst/>
          </a:prstGeom>
        </p:spPr>
      </p:pic>
      <p:pic>
        <p:nvPicPr>
          <p:cNvPr id="7" name="Picture 6"/>
          <p:cNvPicPr>
            <a:picLocks noChangeAspect="1"/>
          </p:cNvPicPr>
          <p:nvPr/>
        </p:nvPicPr>
        <p:blipFill>
          <a:blip r:embed="rId6"/>
          <a:stretch>
            <a:fillRect/>
          </a:stretch>
        </p:blipFill>
        <p:spPr>
          <a:xfrm>
            <a:off x="72662" y="4295037"/>
            <a:ext cx="2923272" cy="2499248"/>
          </a:xfrm>
          <a:prstGeom prst="rect">
            <a:avLst/>
          </a:prstGeom>
        </p:spPr>
      </p:pic>
      <p:pic>
        <p:nvPicPr>
          <p:cNvPr id="8" name="Picture 7"/>
          <p:cNvPicPr>
            <a:picLocks noChangeAspect="1"/>
          </p:cNvPicPr>
          <p:nvPr/>
        </p:nvPicPr>
        <p:blipFill>
          <a:blip r:embed="rId7"/>
          <a:stretch>
            <a:fillRect/>
          </a:stretch>
        </p:blipFill>
        <p:spPr>
          <a:xfrm>
            <a:off x="5896297" y="1386706"/>
            <a:ext cx="3232904" cy="2771060"/>
          </a:xfrm>
          <a:prstGeom prst="rect">
            <a:avLst/>
          </a:prstGeom>
        </p:spPr>
      </p:pic>
      <p:pic>
        <p:nvPicPr>
          <p:cNvPr id="9" name="Picture 8"/>
          <p:cNvPicPr>
            <a:picLocks noChangeAspect="1"/>
          </p:cNvPicPr>
          <p:nvPr/>
        </p:nvPicPr>
        <p:blipFill>
          <a:blip r:embed="rId8"/>
          <a:stretch>
            <a:fillRect/>
          </a:stretch>
        </p:blipFill>
        <p:spPr>
          <a:xfrm>
            <a:off x="5964886" y="4320189"/>
            <a:ext cx="3164315" cy="2474096"/>
          </a:xfrm>
          <a:prstGeom prst="rect">
            <a:avLst/>
          </a:prstGeom>
        </p:spPr>
      </p:pic>
      <p:sp>
        <p:nvSpPr>
          <p:cNvPr id="30" name="Text Box 1050"/>
          <p:cNvSpPr txBox="1">
            <a:spLocks noChangeArrowheads="1"/>
          </p:cNvSpPr>
          <p:nvPr/>
        </p:nvSpPr>
        <p:spPr bwMode="auto">
          <a:xfrm>
            <a:off x="3122565" y="946348"/>
            <a:ext cx="2788531"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b="1" dirty="0" smtClean="0">
                <a:solidFill>
                  <a:srgbClr val="FF0000"/>
                </a:solidFill>
              </a:rPr>
              <a:t>No. of </a:t>
            </a:r>
            <a:r>
              <a:rPr lang="en-US" sz="1400" b="1" dirty="0" err="1" smtClean="0">
                <a:solidFill>
                  <a:srgbClr val="FF0000"/>
                </a:solidFill>
              </a:rPr>
              <a:t>ErrEst</a:t>
            </a:r>
            <a:r>
              <a:rPr lang="en-US" sz="1400" b="1" dirty="0" smtClean="0">
                <a:solidFill>
                  <a:srgbClr val="FF0000"/>
                </a:solidFill>
              </a:rPr>
              <a:t> </a:t>
            </a:r>
            <a:r>
              <a:rPr lang="en-US" sz="1400" b="1" dirty="0" err="1" smtClean="0">
                <a:solidFill>
                  <a:srgbClr val="FF0000"/>
                </a:solidFill>
              </a:rPr>
              <a:t>Cors</a:t>
            </a:r>
            <a:r>
              <a:rPr lang="en-US" sz="1400" b="1" dirty="0" smtClean="0">
                <a:solidFill>
                  <a:srgbClr val="FF0000"/>
                </a:solidFill>
              </a:rPr>
              <a:t> @ </a:t>
            </a:r>
            <a:r>
              <a:rPr lang="en-US" sz="1400" b="1" dirty="0" err="1" smtClean="0">
                <a:solidFill>
                  <a:srgbClr val="FF0000"/>
                </a:solidFill>
              </a:rPr>
              <a:t>ClShape</a:t>
            </a:r>
            <a:endParaRPr lang="en-US" sz="1400" b="1" dirty="0" smtClean="0">
              <a:solidFill>
                <a:srgbClr val="FF0000"/>
              </a:solidFill>
            </a:endParaRPr>
          </a:p>
        </p:txBody>
      </p:sp>
      <p:sp>
        <p:nvSpPr>
          <p:cNvPr id="31" name="Text Box 1050"/>
          <p:cNvSpPr txBox="1">
            <a:spLocks noChangeArrowheads="1"/>
          </p:cNvSpPr>
          <p:nvPr/>
        </p:nvSpPr>
        <p:spPr bwMode="auto">
          <a:xfrm>
            <a:off x="188357" y="3970554"/>
            <a:ext cx="26195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b="1" dirty="0" smtClean="0">
                <a:solidFill>
                  <a:srgbClr val="FF0000"/>
                </a:solidFill>
              </a:rPr>
              <a:t>Bias value </a:t>
            </a:r>
            <a:r>
              <a:rPr lang="en-US" sz="1400" b="1" dirty="0" err="1" smtClean="0">
                <a:solidFill>
                  <a:srgbClr val="FF0000"/>
                </a:solidFill>
              </a:rPr>
              <a:t>Cors</a:t>
            </a:r>
            <a:r>
              <a:rPr lang="en-US" sz="1400" b="1" dirty="0" smtClean="0">
                <a:solidFill>
                  <a:srgbClr val="FF0000"/>
                </a:solidFill>
              </a:rPr>
              <a:t> @ </a:t>
            </a:r>
            <a:r>
              <a:rPr lang="en-US" sz="1400" b="1" dirty="0" err="1" smtClean="0">
                <a:solidFill>
                  <a:srgbClr val="FF0000"/>
                </a:solidFill>
              </a:rPr>
              <a:t>ClShape</a:t>
            </a:r>
            <a:endParaRPr lang="en-US" sz="1400" b="1" dirty="0" smtClean="0">
              <a:solidFill>
                <a:srgbClr val="FF0000"/>
              </a:solidFill>
            </a:endParaRPr>
          </a:p>
        </p:txBody>
      </p:sp>
      <p:sp>
        <p:nvSpPr>
          <p:cNvPr id="32" name="Text Box 1050"/>
          <p:cNvSpPr txBox="1">
            <a:spLocks noChangeArrowheads="1"/>
          </p:cNvSpPr>
          <p:nvPr/>
        </p:nvSpPr>
        <p:spPr bwMode="auto">
          <a:xfrm>
            <a:off x="3042964" y="3987597"/>
            <a:ext cx="2788531"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b="1" dirty="0" err="1" smtClean="0">
                <a:solidFill>
                  <a:srgbClr val="FF0000"/>
                </a:solidFill>
              </a:rPr>
              <a:t>ErrEst</a:t>
            </a:r>
            <a:r>
              <a:rPr lang="en-US" sz="1400" b="1" dirty="0" smtClean="0">
                <a:solidFill>
                  <a:srgbClr val="FF0000"/>
                </a:solidFill>
              </a:rPr>
              <a:t> value </a:t>
            </a:r>
            <a:r>
              <a:rPr lang="en-US" sz="1400" b="1" dirty="0" err="1" smtClean="0">
                <a:solidFill>
                  <a:srgbClr val="FF0000"/>
                </a:solidFill>
              </a:rPr>
              <a:t>Cors</a:t>
            </a:r>
            <a:r>
              <a:rPr lang="en-US" sz="1400" b="1" dirty="0" smtClean="0">
                <a:solidFill>
                  <a:srgbClr val="FF0000"/>
                </a:solidFill>
              </a:rPr>
              <a:t> @ </a:t>
            </a:r>
            <a:r>
              <a:rPr lang="en-US" sz="1400" b="1" dirty="0" err="1" smtClean="0">
                <a:solidFill>
                  <a:srgbClr val="FF0000"/>
                </a:solidFill>
              </a:rPr>
              <a:t>ClShape</a:t>
            </a:r>
            <a:endParaRPr lang="en-US" sz="1400" b="1" dirty="0" smtClean="0">
              <a:solidFill>
                <a:srgbClr val="FF0000"/>
              </a:solidFill>
            </a:endParaRPr>
          </a:p>
        </p:txBody>
      </p:sp>
      <p:sp>
        <p:nvSpPr>
          <p:cNvPr id="33" name="Text Box 1050"/>
          <p:cNvSpPr txBox="1">
            <a:spLocks noChangeArrowheads="1"/>
          </p:cNvSpPr>
          <p:nvPr/>
        </p:nvSpPr>
        <p:spPr bwMode="auto">
          <a:xfrm>
            <a:off x="6118483" y="942945"/>
            <a:ext cx="301071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b="1" dirty="0" smtClean="0">
                <a:solidFill>
                  <a:srgbClr val="FF0000"/>
                </a:solidFill>
              </a:rPr>
              <a:t>Bias value @ </a:t>
            </a:r>
            <a:r>
              <a:rPr lang="en-US" sz="1400" b="1" dirty="0" err="1" smtClean="0">
                <a:solidFill>
                  <a:srgbClr val="FF0000"/>
                </a:solidFill>
              </a:rPr>
              <a:t>ClSh</a:t>
            </a:r>
            <a:r>
              <a:rPr lang="en-US" sz="1400" b="1" dirty="0" smtClean="0">
                <a:solidFill>
                  <a:srgbClr val="FF0000"/>
                </a:solidFill>
              </a:rPr>
              <a:t>=12, </a:t>
            </a:r>
            <a:r>
              <a:rPr lang="en-US" sz="1400" b="1" dirty="0" err="1" smtClean="0">
                <a:solidFill>
                  <a:srgbClr val="FF0000"/>
                </a:solidFill>
              </a:rPr>
              <a:t>AllAngles</a:t>
            </a:r>
            <a:endParaRPr lang="en-US" sz="1400" b="1" dirty="0" smtClean="0">
              <a:solidFill>
                <a:srgbClr val="FF0000"/>
              </a:solidFill>
            </a:endParaRPr>
          </a:p>
        </p:txBody>
      </p:sp>
      <p:sp>
        <p:nvSpPr>
          <p:cNvPr id="34" name="Text Box 1050"/>
          <p:cNvSpPr txBox="1">
            <a:spLocks noChangeArrowheads="1"/>
          </p:cNvSpPr>
          <p:nvPr/>
        </p:nvSpPr>
        <p:spPr bwMode="auto">
          <a:xfrm>
            <a:off x="6071517" y="4007570"/>
            <a:ext cx="2788531" cy="37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1400" b="1" dirty="0" smtClean="0">
                <a:solidFill>
                  <a:srgbClr val="FF0000"/>
                </a:solidFill>
              </a:rPr>
              <a:t>Bias value @ </a:t>
            </a:r>
            <a:r>
              <a:rPr lang="en-US" sz="1400" b="1" dirty="0" err="1" smtClean="0">
                <a:solidFill>
                  <a:srgbClr val="FF0000"/>
                </a:solidFill>
              </a:rPr>
              <a:t>ClSh</a:t>
            </a:r>
            <a:r>
              <a:rPr lang="en-US" sz="1400" b="1" dirty="0" smtClean="0">
                <a:solidFill>
                  <a:srgbClr val="FF0000"/>
                </a:solidFill>
              </a:rPr>
              <a:t>=12, Belle II</a:t>
            </a:r>
            <a:endParaRPr lang="en-US" sz="1400" b="1" dirty="0" smtClean="0">
              <a:solidFill>
                <a:srgbClr val="FF0000"/>
              </a:solidFill>
            </a:endParaRPr>
          </a:p>
        </p:txBody>
      </p:sp>
    </p:spTree>
    <p:extLst>
      <p:ext uri="{BB962C8B-B14F-4D97-AF65-F5344CB8AC3E}">
        <p14:creationId xmlns:p14="http://schemas.microsoft.com/office/powerpoint/2010/main" val="41492492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13</a:t>
            </a:fld>
            <a:endParaRPr lang="cs-CZ" dirty="0"/>
          </a:p>
        </p:txBody>
      </p:sp>
      <p:sp>
        <p:nvSpPr>
          <p:cNvPr id="14" name="Text Box 1050"/>
          <p:cNvSpPr txBox="1">
            <a:spLocks noChangeArrowheads="1"/>
          </p:cNvSpPr>
          <p:nvPr/>
        </p:nvSpPr>
        <p:spPr bwMode="auto">
          <a:xfrm>
            <a:off x="1187624" y="154381"/>
            <a:ext cx="73448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Current status and plan</a:t>
            </a:r>
          </a:p>
        </p:txBody>
      </p:sp>
      <p:sp>
        <p:nvSpPr>
          <p:cNvPr id="20" name="Text Box 1050"/>
          <p:cNvSpPr txBox="1">
            <a:spLocks noChangeArrowheads="1"/>
          </p:cNvSpPr>
          <p:nvPr/>
        </p:nvSpPr>
        <p:spPr bwMode="auto">
          <a:xfrm>
            <a:off x="35496" y="567833"/>
            <a:ext cx="9108503"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514350" indent="-514350">
              <a:lnSpc>
                <a:spcPct val="150000"/>
              </a:lnSpc>
              <a:buFont typeface="+mj-lt"/>
              <a:buAutoNum type="arabicPeriod"/>
            </a:pPr>
            <a:r>
              <a:rPr lang="en-US" dirty="0" smtClean="0"/>
              <a:t>Applying of bias in </a:t>
            </a:r>
            <a:r>
              <a:rPr lang="en-US" dirty="0" err="1" smtClean="0"/>
              <a:t>RecoHit</a:t>
            </a:r>
            <a:r>
              <a:rPr lang="en-US" dirty="0" smtClean="0"/>
              <a:t> – </a:t>
            </a:r>
            <a:r>
              <a:rPr lang="en-US" dirty="0" smtClean="0">
                <a:solidFill>
                  <a:srgbClr val="00B050"/>
                </a:solidFill>
              </a:rPr>
              <a:t>done</a:t>
            </a:r>
          </a:p>
          <a:p>
            <a:pPr marL="514350" indent="-514350">
              <a:lnSpc>
                <a:spcPct val="150000"/>
              </a:lnSpc>
              <a:buFont typeface="+mj-lt"/>
              <a:buAutoNum type="arabicPeriod"/>
            </a:pPr>
            <a:r>
              <a:rPr lang="en-US" dirty="0" smtClean="0"/>
              <a:t>Applying of Error Estimation Correction – </a:t>
            </a:r>
            <a:r>
              <a:rPr lang="en-US" dirty="0" smtClean="0">
                <a:solidFill>
                  <a:srgbClr val="FFC000"/>
                </a:solidFill>
              </a:rPr>
              <a:t>close done</a:t>
            </a:r>
          </a:p>
          <a:p>
            <a:pPr marL="514350" indent="-514350">
              <a:lnSpc>
                <a:spcPct val="150000"/>
              </a:lnSpc>
              <a:buFont typeface="+mj-lt"/>
              <a:buAutoNum type="arabicPeriod"/>
            </a:pPr>
            <a:r>
              <a:rPr lang="en-US" dirty="0" smtClean="0"/>
              <a:t>Creation of sources – </a:t>
            </a:r>
            <a:r>
              <a:rPr lang="en-US" dirty="0" smtClean="0">
                <a:solidFill>
                  <a:srgbClr val="00B050"/>
                </a:solidFill>
              </a:rPr>
              <a:t>done today</a:t>
            </a:r>
          </a:p>
          <a:p>
            <a:pPr marL="514350" indent="-514350">
              <a:lnSpc>
                <a:spcPct val="150000"/>
              </a:lnSpc>
              <a:buFont typeface="+mj-lt"/>
              <a:buAutoNum type="arabicPeriod"/>
            </a:pPr>
            <a:r>
              <a:rPr lang="en-US" dirty="0" smtClean="0"/>
              <a:t>Creation of corrections – bias: </a:t>
            </a:r>
            <a:r>
              <a:rPr lang="en-US" dirty="0" smtClean="0">
                <a:solidFill>
                  <a:srgbClr val="00B050"/>
                </a:solidFill>
              </a:rPr>
              <a:t>done</a:t>
            </a:r>
          </a:p>
          <a:p>
            <a:pPr marL="514350" indent="-514350">
              <a:lnSpc>
                <a:spcPct val="150000"/>
              </a:lnSpc>
              <a:buFont typeface="+mj-lt"/>
              <a:buAutoNum type="arabicPeriod"/>
            </a:pPr>
            <a:r>
              <a:rPr lang="en-US" dirty="0" smtClean="0"/>
              <a:t>Creation of corrections – EEC: </a:t>
            </a:r>
            <a:r>
              <a:rPr lang="en-US" dirty="0">
                <a:solidFill>
                  <a:srgbClr val="00B050"/>
                </a:solidFill>
              </a:rPr>
              <a:t>done</a:t>
            </a:r>
            <a:endParaRPr lang="en-US" dirty="0" smtClean="0">
              <a:solidFill>
                <a:srgbClr val="FFC000"/>
              </a:solidFill>
            </a:endParaRPr>
          </a:p>
          <a:p>
            <a:pPr marL="514350" indent="-514350">
              <a:lnSpc>
                <a:spcPct val="150000"/>
              </a:lnSpc>
              <a:buFont typeface="+mj-lt"/>
              <a:buAutoNum type="arabicPeriod"/>
            </a:pPr>
            <a:r>
              <a:rPr lang="en-US" dirty="0" smtClean="0"/>
              <a:t>Merging of corrections to one file: </a:t>
            </a:r>
            <a:r>
              <a:rPr lang="en-US" dirty="0" smtClean="0">
                <a:solidFill>
                  <a:srgbClr val="00B050"/>
                </a:solidFill>
              </a:rPr>
              <a:t>done</a:t>
            </a:r>
          </a:p>
          <a:p>
            <a:pPr marL="514350" indent="-514350">
              <a:lnSpc>
                <a:spcPct val="150000"/>
              </a:lnSpc>
              <a:buFont typeface="+mj-lt"/>
              <a:buAutoNum type="arabicPeriod"/>
            </a:pPr>
            <a:r>
              <a:rPr lang="en-US" dirty="0" smtClean="0"/>
              <a:t>Using stand alone file of corrections – </a:t>
            </a:r>
            <a:r>
              <a:rPr lang="en-US" dirty="0" smtClean="0">
                <a:solidFill>
                  <a:srgbClr val="00B050"/>
                </a:solidFill>
              </a:rPr>
              <a:t>done</a:t>
            </a:r>
          </a:p>
          <a:p>
            <a:pPr marL="514350" indent="-514350">
              <a:lnSpc>
                <a:spcPct val="150000"/>
              </a:lnSpc>
              <a:buFont typeface="+mj-lt"/>
              <a:buAutoNum type="arabicPeriod"/>
            </a:pPr>
            <a:r>
              <a:rPr lang="en-US" dirty="0" smtClean="0"/>
              <a:t>Using conditional database – </a:t>
            </a:r>
            <a:r>
              <a:rPr lang="en-US" dirty="0" smtClean="0">
                <a:solidFill>
                  <a:srgbClr val="FF0000"/>
                </a:solidFill>
              </a:rPr>
              <a:t>far of realization</a:t>
            </a:r>
            <a:r>
              <a:rPr lang="en-US" dirty="0" smtClean="0"/>
              <a:t>, depend of request</a:t>
            </a:r>
          </a:p>
          <a:p>
            <a:pPr>
              <a:lnSpc>
                <a:spcPct val="150000"/>
              </a:lnSpc>
            </a:pPr>
            <a:r>
              <a:rPr lang="en-US" dirty="0"/>
              <a:t> </a:t>
            </a:r>
            <a:r>
              <a:rPr lang="en-US" dirty="0" smtClean="0"/>
              <a:t>       </a:t>
            </a:r>
            <a:r>
              <a:rPr lang="en-US" dirty="0" smtClean="0">
                <a:solidFill>
                  <a:srgbClr val="0070C0"/>
                </a:solidFill>
              </a:rPr>
              <a:t>Comment: </a:t>
            </a:r>
            <a:r>
              <a:rPr lang="en-US" u="sng" dirty="0" smtClean="0">
                <a:solidFill>
                  <a:srgbClr val="0070C0"/>
                </a:solidFill>
              </a:rPr>
              <a:t>data are storing in format </a:t>
            </a:r>
            <a:r>
              <a:rPr lang="en-US" u="sng" dirty="0" err="1" smtClean="0">
                <a:solidFill>
                  <a:srgbClr val="0070C0"/>
                </a:solidFill>
              </a:rPr>
              <a:t>TVectorD</a:t>
            </a:r>
            <a:r>
              <a:rPr lang="en-US" u="sng" dirty="0" smtClean="0">
                <a:solidFill>
                  <a:srgbClr val="0070C0"/>
                </a:solidFill>
              </a:rPr>
              <a:t> acceptable with database</a:t>
            </a:r>
          </a:p>
          <a:p>
            <a:pPr>
              <a:lnSpc>
                <a:spcPct val="150000"/>
              </a:lnSpc>
            </a:pPr>
            <a:r>
              <a:rPr lang="en-US" dirty="0" smtClean="0"/>
              <a:t>Further plan:</a:t>
            </a:r>
          </a:p>
          <a:p>
            <a:pPr marL="457200" indent="-457200">
              <a:lnSpc>
                <a:spcPct val="150000"/>
              </a:lnSpc>
              <a:buFont typeface="+mj-lt"/>
              <a:buAutoNum type="arabicPeriod"/>
            </a:pPr>
            <a:r>
              <a:rPr lang="en-US" dirty="0" smtClean="0"/>
              <a:t>Create DQM of </a:t>
            </a:r>
            <a:r>
              <a:rPr lang="en-US" dirty="0" err="1" smtClean="0"/>
              <a:t>ClusterShapeCorrection</a:t>
            </a:r>
            <a:r>
              <a:rPr lang="en-US" dirty="0" smtClean="0"/>
              <a:t> – </a:t>
            </a:r>
            <a:r>
              <a:rPr lang="en-US" dirty="0">
                <a:solidFill>
                  <a:srgbClr val="FFC000"/>
                </a:solidFill>
              </a:rPr>
              <a:t>partly</a:t>
            </a:r>
            <a:r>
              <a:rPr lang="en-US" dirty="0" smtClean="0"/>
              <a:t> </a:t>
            </a:r>
            <a:r>
              <a:rPr lang="en-US" dirty="0">
                <a:solidFill>
                  <a:srgbClr val="FFC000"/>
                </a:solidFill>
              </a:rPr>
              <a:t>done</a:t>
            </a:r>
          </a:p>
          <a:p>
            <a:pPr marL="457200" indent="-457200">
              <a:lnSpc>
                <a:spcPct val="150000"/>
              </a:lnSpc>
              <a:buFont typeface="+mj-lt"/>
              <a:buAutoNum type="arabicPeriod"/>
            </a:pPr>
            <a:r>
              <a:rPr lang="en-US" dirty="0" smtClean="0"/>
              <a:t>Confirm Corrections with real data from TB – </a:t>
            </a:r>
            <a:r>
              <a:rPr lang="en-US" dirty="0">
                <a:solidFill>
                  <a:srgbClr val="FF0000"/>
                </a:solidFill>
              </a:rPr>
              <a:t>far of </a:t>
            </a:r>
            <a:r>
              <a:rPr lang="en-US" dirty="0" smtClean="0">
                <a:solidFill>
                  <a:srgbClr val="FF0000"/>
                </a:solidFill>
              </a:rPr>
              <a:t>realization</a:t>
            </a:r>
            <a:endParaRPr lang="en-US" dirty="0">
              <a:solidFill>
                <a:srgbClr val="FF0000"/>
              </a:solidFill>
            </a:endParaRPr>
          </a:p>
        </p:txBody>
      </p:sp>
    </p:spTree>
    <p:extLst>
      <p:ext uri="{BB962C8B-B14F-4D97-AF65-F5344CB8AC3E}">
        <p14:creationId xmlns:p14="http://schemas.microsoft.com/office/powerpoint/2010/main" val="38795083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14</a:t>
            </a:fld>
            <a:endParaRPr lang="cs-CZ" dirty="0"/>
          </a:p>
        </p:txBody>
      </p:sp>
      <p:pic>
        <p:nvPicPr>
          <p:cNvPr id="3" name="Picture 2"/>
          <p:cNvPicPr>
            <a:picLocks noChangeAspect="1"/>
          </p:cNvPicPr>
          <p:nvPr/>
        </p:nvPicPr>
        <p:blipFill>
          <a:blip r:embed="rId3"/>
          <a:stretch>
            <a:fillRect/>
          </a:stretch>
        </p:blipFill>
        <p:spPr>
          <a:xfrm>
            <a:off x="36876" y="-55234"/>
            <a:ext cx="9070247" cy="6968467"/>
          </a:xfrm>
          <a:prstGeom prst="rect">
            <a:avLst/>
          </a:prstGeom>
        </p:spPr>
      </p:pic>
      <p:sp>
        <p:nvSpPr>
          <p:cNvPr id="4" name="Rectangle 3"/>
          <p:cNvSpPr/>
          <p:nvPr/>
        </p:nvSpPr>
        <p:spPr>
          <a:xfrm>
            <a:off x="467544" y="0"/>
            <a:ext cx="8639578" cy="523220"/>
          </a:xfrm>
          <a:prstGeom prst="rect">
            <a:avLst/>
          </a:prstGeom>
          <a:noFill/>
          <a:ln>
            <a:noFill/>
          </a:ln>
        </p:spPr>
        <p:txBody>
          <a:bodyPr wrap="square">
            <a:spAutoFit/>
          </a:bodyPr>
          <a:lstStyle/>
          <a:p>
            <a:r>
              <a:rPr lang="en-US" sz="2800" dirty="0">
                <a:solidFill>
                  <a:schemeClr val="accent5"/>
                </a:solidFill>
                <a:latin typeface="Arial" pitchFamily="34" charset="0"/>
              </a:rPr>
              <a:t>Alignment and calibration framework in basf2 status</a:t>
            </a:r>
          </a:p>
        </p:txBody>
      </p:sp>
    </p:spTree>
    <p:extLst>
      <p:ext uri="{BB962C8B-B14F-4D97-AF65-F5344CB8AC3E}">
        <p14:creationId xmlns:p14="http://schemas.microsoft.com/office/powerpoint/2010/main" val="12717264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15</a:t>
            </a:fld>
            <a:endParaRPr lang="cs-CZ" dirty="0"/>
          </a:p>
        </p:txBody>
      </p:sp>
      <p:pic>
        <p:nvPicPr>
          <p:cNvPr id="3" name="Picture 2"/>
          <p:cNvPicPr>
            <a:picLocks noChangeAspect="1"/>
          </p:cNvPicPr>
          <p:nvPr/>
        </p:nvPicPr>
        <p:blipFill>
          <a:blip r:embed="rId3"/>
          <a:stretch>
            <a:fillRect/>
          </a:stretch>
        </p:blipFill>
        <p:spPr>
          <a:xfrm>
            <a:off x="-71330" y="-36029"/>
            <a:ext cx="9286660" cy="6930057"/>
          </a:xfrm>
          <a:prstGeom prst="rect">
            <a:avLst/>
          </a:prstGeom>
        </p:spPr>
      </p:pic>
    </p:spTree>
    <p:extLst>
      <p:ext uri="{BB962C8B-B14F-4D97-AF65-F5344CB8AC3E}">
        <p14:creationId xmlns:p14="http://schemas.microsoft.com/office/powerpoint/2010/main" val="5541145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16</a:t>
            </a:fld>
            <a:endParaRPr lang="cs-CZ" dirty="0"/>
          </a:p>
        </p:txBody>
      </p:sp>
      <p:pic>
        <p:nvPicPr>
          <p:cNvPr id="3" name="Picture 2"/>
          <p:cNvPicPr>
            <a:picLocks noChangeAspect="1"/>
          </p:cNvPicPr>
          <p:nvPr/>
        </p:nvPicPr>
        <p:blipFill>
          <a:blip r:embed="rId3"/>
          <a:stretch>
            <a:fillRect/>
          </a:stretch>
        </p:blipFill>
        <p:spPr>
          <a:xfrm>
            <a:off x="35959" y="502841"/>
            <a:ext cx="9072082" cy="5852318"/>
          </a:xfrm>
          <a:prstGeom prst="rect">
            <a:avLst/>
          </a:prstGeom>
        </p:spPr>
      </p:pic>
      <p:sp>
        <p:nvSpPr>
          <p:cNvPr id="4" name="Rectangle 3"/>
          <p:cNvSpPr/>
          <p:nvPr/>
        </p:nvSpPr>
        <p:spPr>
          <a:xfrm>
            <a:off x="3203848" y="5986674"/>
            <a:ext cx="5063437" cy="754694"/>
          </a:xfrm>
          <a:prstGeom prst="rect">
            <a:avLst/>
          </a:prstGeom>
        </p:spPr>
        <p:txBody>
          <a:bodyPr wrap="none">
            <a:spAutoFit/>
          </a:bodyPr>
          <a:lstStyle/>
          <a:p>
            <a:pPr>
              <a:lnSpc>
                <a:spcPct val="150000"/>
              </a:lnSpc>
            </a:pPr>
            <a:r>
              <a:rPr lang="en-US" sz="3200" dirty="0">
                <a:solidFill>
                  <a:srgbClr val="FF0000"/>
                </a:solidFill>
              </a:rPr>
              <a:t>Thank you for your attention.</a:t>
            </a:r>
            <a:endParaRPr lang="en-US" sz="3200" dirty="0"/>
          </a:p>
        </p:txBody>
      </p:sp>
    </p:spTree>
    <p:extLst>
      <p:ext uri="{BB962C8B-B14F-4D97-AF65-F5344CB8AC3E}">
        <p14:creationId xmlns:p14="http://schemas.microsoft.com/office/powerpoint/2010/main" val="40887822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2</a:t>
            </a:fld>
            <a:endParaRPr lang="cs-CZ" dirty="0"/>
          </a:p>
        </p:txBody>
      </p:sp>
      <p:sp>
        <p:nvSpPr>
          <p:cNvPr id="14" name="Text Box 1050"/>
          <p:cNvSpPr txBox="1">
            <a:spLocks noChangeArrowheads="1"/>
          </p:cNvSpPr>
          <p:nvPr/>
        </p:nvSpPr>
        <p:spPr bwMode="auto">
          <a:xfrm>
            <a:off x="1187624" y="154381"/>
            <a:ext cx="52920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smtClean="0">
                <a:solidFill>
                  <a:schemeClr val="accent5"/>
                </a:solidFill>
              </a:rPr>
              <a:t>Outline</a:t>
            </a:r>
            <a:endParaRPr lang="cs-CZ" sz="2800" dirty="0">
              <a:solidFill>
                <a:schemeClr val="accent5"/>
              </a:solidFill>
            </a:endParaRPr>
          </a:p>
        </p:txBody>
      </p:sp>
      <p:sp>
        <p:nvSpPr>
          <p:cNvPr id="20" name="Text Box 1050"/>
          <p:cNvSpPr txBox="1">
            <a:spLocks noChangeArrowheads="1"/>
          </p:cNvSpPr>
          <p:nvPr/>
        </p:nvSpPr>
        <p:spPr bwMode="auto">
          <a:xfrm>
            <a:off x="35496" y="567833"/>
            <a:ext cx="9108503" cy="5770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514350" indent="-514350">
              <a:lnSpc>
                <a:spcPct val="150000"/>
              </a:lnSpc>
              <a:buFont typeface="+mj-lt"/>
              <a:buAutoNum type="arabicPeriod"/>
            </a:pPr>
            <a:r>
              <a:rPr lang="en-US" sz="2400" dirty="0" smtClean="0"/>
              <a:t>Why correction base on cluster shape.</a:t>
            </a:r>
          </a:p>
          <a:p>
            <a:pPr marL="514350" indent="-514350">
              <a:lnSpc>
                <a:spcPct val="150000"/>
              </a:lnSpc>
              <a:buFont typeface="+mj-lt"/>
              <a:buAutoNum type="arabicPeriod"/>
            </a:pPr>
            <a:r>
              <a:rPr lang="en-US" sz="2400" dirty="0" smtClean="0"/>
              <a:t>Angle dependence of correction.</a:t>
            </a:r>
          </a:p>
          <a:p>
            <a:pPr marL="514350" indent="-514350">
              <a:lnSpc>
                <a:spcPct val="150000"/>
              </a:lnSpc>
              <a:buFont typeface="+mj-lt"/>
              <a:buAutoNum type="arabicPeriod"/>
            </a:pPr>
            <a:r>
              <a:rPr lang="en-US" sz="2400" dirty="0" smtClean="0"/>
              <a:t>How it works, scheme, data flow.</a:t>
            </a:r>
          </a:p>
          <a:p>
            <a:pPr marL="514350" indent="-514350">
              <a:lnSpc>
                <a:spcPct val="150000"/>
              </a:lnSpc>
              <a:buFont typeface="+mj-lt"/>
              <a:buAutoNum type="arabicPeriod"/>
            </a:pPr>
            <a:r>
              <a:rPr lang="en-US" sz="2400" dirty="0" smtClean="0"/>
              <a:t>How to obtain corrections – </a:t>
            </a:r>
          </a:p>
          <a:p>
            <a:pPr marL="1257300" lvl="1" indent="-514350">
              <a:lnSpc>
                <a:spcPct val="150000"/>
              </a:lnSpc>
              <a:buFont typeface="+mj-lt"/>
              <a:buAutoNum type="arabicPeriod"/>
            </a:pPr>
            <a:r>
              <a:rPr lang="en-US" sz="1800" dirty="0" smtClean="0"/>
              <a:t>Full pixel correction</a:t>
            </a:r>
          </a:p>
          <a:p>
            <a:pPr marL="1257300" lvl="1" indent="-514350">
              <a:lnSpc>
                <a:spcPct val="150000"/>
              </a:lnSpc>
              <a:buFont typeface="+mj-lt"/>
              <a:buAutoNum type="arabicPeriod"/>
            </a:pPr>
            <a:r>
              <a:rPr lang="en-US" sz="1800" dirty="0" smtClean="0"/>
              <a:t>Simulations</a:t>
            </a:r>
          </a:p>
          <a:p>
            <a:pPr marL="1257300" lvl="1" indent="-514350">
              <a:lnSpc>
                <a:spcPct val="150000"/>
              </a:lnSpc>
              <a:buFont typeface="+mj-lt"/>
              <a:buAutoNum type="arabicPeriod"/>
            </a:pPr>
            <a:r>
              <a:rPr lang="en-US" sz="1800" dirty="0"/>
              <a:t>R</a:t>
            </a:r>
            <a:r>
              <a:rPr lang="en-US" sz="1800" dirty="0" smtClean="0"/>
              <a:t>eal data</a:t>
            </a:r>
          </a:p>
          <a:p>
            <a:pPr marL="514350" indent="-514350">
              <a:lnSpc>
                <a:spcPct val="150000"/>
              </a:lnSpc>
              <a:buFont typeface="+mj-lt"/>
              <a:buAutoNum type="arabicPeriod"/>
            </a:pPr>
            <a:r>
              <a:rPr lang="en-US" sz="2400" dirty="0" smtClean="0"/>
              <a:t>Some </a:t>
            </a:r>
            <a:r>
              <a:rPr lang="en-US" sz="2400" dirty="0"/>
              <a:t>details, theory </a:t>
            </a:r>
            <a:r>
              <a:rPr lang="en-US" sz="2400" dirty="0" smtClean="0"/>
              <a:t>and technicalities</a:t>
            </a:r>
            <a:r>
              <a:rPr lang="en-US" sz="2400" dirty="0" smtClean="0"/>
              <a:t>.</a:t>
            </a:r>
          </a:p>
          <a:p>
            <a:pPr marL="514350" indent="-514350">
              <a:lnSpc>
                <a:spcPct val="150000"/>
              </a:lnSpc>
              <a:buFont typeface="+mj-lt"/>
              <a:buAutoNum type="arabicPeriod"/>
            </a:pPr>
            <a:r>
              <a:rPr lang="en-US" sz="2400" dirty="0" smtClean="0"/>
              <a:t>Results od corrections.</a:t>
            </a:r>
            <a:endParaRPr lang="en-US" sz="2400" dirty="0" smtClean="0"/>
          </a:p>
          <a:p>
            <a:pPr marL="514350" indent="-514350">
              <a:lnSpc>
                <a:spcPct val="150000"/>
              </a:lnSpc>
              <a:buFont typeface="+mj-lt"/>
              <a:buAutoNum type="arabicPeriod"/>
            </a:pPr>
            <a:r>
              <a:rPr lang="en-US" sz="2400" dirty="0" smtClean="0"/>
              <a:t>Current status and plan.</a:t>
            </a:r>
          </a:p>
          <a:p>
            <a:pPr marL="514350" indent="-514350">
              <a:lnSpc>
                <a:spcPct val="150000"/>
              </a:lnSpc>
              <a:buFont typeface="+mj-lt"/>
              <a:buAutoNum type="arabicPeriod"/>
            </a:pPr>
            <a:r>
              <a:rPr lang="en-US" sz="2400" dirty="0" smtClean="0"/>
              <a:t>Alignment and calibration framework in basf2 status</a:t>
            </a:r>
          </a:p>
        </p:txBody>
      </p:sp>
    </p:spTree>
    <p:extLst>
      <p:ext uri="{BB962C8B-B14F-4D97-AF65-F5344CB8AC3E}">
        <p14:creationId xmlns:p14="http://schemas.microsoft.com/office/powerpoint/2010/main" val="4611985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89270" y="1772816"/>
            <a:ext cx="2918897" cy="2492896"/>
          </a:xfrm>
          <a:prstGeom prst="rect">
            <a:avLst/>
          </a:prstGeom>
        </p:spPr>
      </p:pic>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3</a:t>
            </a:fld>
            <a:endParaRPr lang="cs-CZ" dirty="0"/>
          </a:p>
        </p:txBody>
      </p:sp>
      <p:sp>
        <p:nvSpPr>
          <p:cNvPr id="14" name="Text Box 1050"/>
          <p:cNvSpPr txBox="1">
            <a:spLocks noChangeArrowheads="1"/>
          </p:cNvSpPr>
          <p:nvPr/>
        </p:nvSpPr>
        <p:spPr bwMode="auto">
          <a:xfrm>
            <a:off x="1187624" y="154381"/>
            <a:ext cx="73448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Why correction base on cluster </a:t>
            </a:r>
            <a:r>
              <a:rPr lang="en-US" sz="2800" dirty="0" smtClean="0">
                <a:solidFill>
                  <a:schemeClr val="accent5"/>
                </a:solidFill>
              </a:rPr>
              <a:t>shape</a:t>
            </a:r>
            <a:endParaRPr lang="en-US" sz="2800" dirty="0">
              <a:solidFill>
                <a:schemeClr val="accent5"/>
              </a:solidFill>
            </a:endParaRPr>
          </a:p>
        </p:txBody>
      </p:sp>
      <p:sp>
        <p:nvSpPr>
          <p:cNvPr id="20" name="Text Box 1050"/>
          <p:cNvSpPr txBox="1">
            <a:spLocks noChangeArrowheads="1"/>
          </p:cNvSpPr>
          <p:nvPr/>
        </p:nvSpPr>
        <p:spPr bwMode="auto">
          <a:xfrm>
            <a:off x="35497" y="567833"/>
            <a:ext cx="6696743" cy="627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342900" indent="-342900">
              <a:lnSpc>
                <a:spcPct val="150000"/>
              </a:lnSpc>
              <a:buFont typeface="+mj-lt"/>
              <a:buAutoNum type="arabicPeriod"/>
            </a:pPr>
            <a:r>
              <a:rPr lang="en-US" sz="1800" dirty="0" smtClean="0"/>
              <a:t>There is observed and also simulate significant </a:t>
            </a:r>
            <a:r>
              <a:rPr lang="en-US" sz="1800" dirty="0" err="1" smtClean="0"/>
              <a:t>missposition</a:t>
            </a:r>
            <a:r>
              <a:rPr lang="en-US" sz="1800" dirty="0" smtClean="0"/>
              <a:t> of reconstructed position of clusters compare with true position (in simulation) or track position (in real data from test beams). We call it Bias of position. Bias is strongly depend of angle of track over sensor, see next slides.</a:t>
            </a:r>
          </a:p>
          <a:p>
            <a:pPr marL="342900" indent="-342900">
              <a:lnSpc>
                <a:spcPct val="150000"/>
              </a:lnSpc>
              <a:buFont typeface="+mj-lt"/>
              <a:buAutoNum type="arabicPeriod"/>
            </a:pPr>
            <a:r>
              <a:rPr lang="en-US" sz="1800" dirty="0" smtClean="0"/>
              <a:t>Effect was observe especially on “L” shape clusters.</a:t>
            </a:r>
          </a:p>
          <a:p>
            <a:pPr marL="342900" indent="-342900">
              <a:lnSpc>
                <a:spcPct val="150000"/>
              </a:lnSpc>
              <a:buFont typeface="+mj-lt"/>
              <a:buAutoNum type="arabicPeriod"/>
            </a:pPr>
            <a:r>
              <a:rPr lang="en-US" sz="1800" dirty="0" smtClean="0"/>
              <a:t>In Belle II we expect ~ 6% od “L” shape clusters on PXD.</a:t>
            </a:r>
          </a:p>
          <a:p>
            <a:pPr marL="342900" indent="-342900">
              <a:lnSpc>
                <a:spcPct val="150000"/>
              </a:lnSpc>
              <a:buFont typeface="+mj-lt"/>
              <a:buAutoNum type="arabicPeriod"/>
            </a:pPr>
            <a:r>
              <a:rPr lang="en-US" sz="1800" dirty="0" smtClean="0"/>
              <a:t>Generally we identify 15 kinds of shapes and automatic correction procedure is check and create corrections for every shape kind.</a:t>
            </a:r>
          </a:p>
          <a:p>
            <a:pPr marL="342900" indent="-342900">
              <a:lnSpc>
                <a:spcPct val="150000"/>
              </a:lnSpc>
              <a:buFont typeface="+mj-lt"/>
              <a:buAutoNum type="arabicPeriod"/>
            </a:pPr>
            <a:r>
              <a:rPr lang="en-US" sz="1800" dirty="0" smtClean="0"/>
              <a:t>We are expect not in all of shapes will be seen bias od position.</a:t>
            </a:r>
          </a:p>
          <a:p>
            <a:pPr marL="342900" indent="-342900">
              <a:lnSpc>
                <a:spcPct val="150000"/>
              </a:lnSpc>
              <a:buFont typeface="+mj-lt"/>
              <a:buAutoNum type="arabicPeriod"/>
            </a:pPr>
            <a:r>
              <a:rPr lang="en-US" sz="1800" dirty="0" smtClean="0"/>
              <a:t>In addition we find a way how to set more realistic Error Estimation of shape kinds.</a:t>
            </a:r>
          </a:p>
          <a:p>
            <a:pPr>
              <a:lnSpc>
                <a:spcPct val="150000"/>
              </a:lnSpc>
            </a:pPr>
            <a:r>
              <a:rPr lang="en-US" sz="1600" b="1" dirty="0" smtClean="0">
                <a:solidFill>
                  <a:srgbClr val="FF0000"/>
                </a:solidFill>
              </a:rPr>
              <a:t>Branch in basf2:   feature/vxd-track-dependent-hit-reconstruction</a:t>
            </a:r>
          </a:p>
        </p:txBody>
      </p:sp>
    </p:spTree>
    <p:extLst>
      <p:ext uri="{BB962C8B-B14F-4D97-AF65-F5344CB8AC3E}">
        <p14:creationId xmlns:p14="http://schemas.microsoft.com/office/powerpoint/2010/main" val="14151618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364088" y="589140"/>
            <a:ext cx="2374968" cy="2006736"/>
          </a:xfrm>
          <a:prstGeom prst="rect">
            <a:avLst/>
          </a:prstGeom>
        </p:spPr>
      </p:pic>
      <p:pic>
        <p:nvPicPr>
          <p:cNvPr id="10" name="Picture 9"/>
          <p:cNvPicPr>
            <a:picLocks noChangeAspect="1"/>
          </p:cNvPicPr>
          <p:nvPr/>
        </p:nvPicPr>
        <p:blipFill>
          <a:blip r:embed="rId4"/>
          <a:stretch>
            <a:fillRect/>
          </a:stretch>
        </p:blipFill>
        <p:spPr>
          <a:xfrm>
            <a:off x="2868570" y="589994"/>
            <a:ext cx="2435567" cy="2033386"/>
          </a:xfrm>
          <a:prstGeom prst="rect">
            <a:avLst/>
          </a:prstGeom>
        </p:spPr>
      </p:pic>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4</a:t>
            </a:fld>
            <a:endParaRPr lang="cs-CZ" dirty="0"/>
          </a:p>
        </p:txBody>
      </p:sp>
      <p:sp>
        <p:nvSpPr>
          <p:cNvPr id="14" name="Text Box 1050"/>
          <p:cNvSpPr txBox="1">
            <a:spLocks noChangeArrowheads="1"/>
          </p:cNvSpPr>
          <p:nvPr/>
        </p:nvSpPr>
        <p:spPr bwMode="auto">
          <a:xfrm>
            <a:off x="0" y="25460"/>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Angle dependence of </a:t>
            </a:r>
            <a:r>
              <a:rPr lang="en-US" sz="2800" dirty="0" smtClean="0">
                <a:solidFill>
                  <a:schemeClr val="accent5"/>
                </a:solidFill>
              </a:rPr>
              <a:t>correction – </a:t>
            </a:r>
            <a:r>
              <a:rPr lang="en-US" dirty="0" smtClean="0">
                <a:solidFill>
                  <a:schemeClr val="accent5"/>
                </a:solidFill>
              </a:rPr>
              <a:t>example for one “L” shape</a:t>
            </a:r>
            <a:endParaRPr lang="en-US" dirty="0">
              <a:solidFill>
                <a:schemeClr val="accent5"/>
              </a:solidFill>
            </a:endParaRPr>
          </a:p>
        </p:txBody>
      </p:sp>
      <p:sp>
        <p:nvSpPr>
          <p:cNvPr id="20" name="Text Box 1050"/>
          <p:cNvSpPr txBox="1">
            <a:spLocks noChangeArrowheads="1"/>
          </p:cNvSpPr>
          <p:nvPr/>
        </p:nvSpPr>
        <p:spPr bwMode="auto">
          <a:xfrm>
            <a:off x="2932864" y="3096741"/>
            <a:ext cx="574347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342900" indent="-342900">
              <a:lnSpc>
                <a:spcPct val="150000"/>
              </a:lnSpc>
              <a:buFont typeface="+mj-lt"/>
              <a:buAutoNum type="arabicPeriod"/>
            </a:pPr>
            <a:r>
              <a:rPr lang="en-US" sz="1600" dirty="0" smtClean="0"/>
              <a:t>There </a:t>
            </a:r>
            <a:r>
              <a:rPr lang="en-US" sz="1600" dirty="0"/>
              <a:t>exist bias dependence </a:t>
            </a:r>
            <a:r>
              <a:rPr lang="en-US" sz="1600" dirty="0" smtClean="0"/>
              <a:t>from angle.</a:t>
            </a:r>
          </a:p>
          <a:p>
            <a:pPr marL="342900" indent="-342900">
              <a:lnSpc>
                <a:spcPct val="150000"/>
              </a:lnSpc>
              <a:buFont typeface="+mj-lt"/>
              <a:buAutoNum type="arabicPeriod"/>
            </a:pPr>
            <a:r>
              <a:rPr lang="en-US" sz="1600" dirty="0" smtClean="0"/>
              <a:t>Bias change value and sign depend of angle.</a:t>
            </a:r>
          </a:p>
          <a:p>
            <a:pPr marL="342900" indent="-342900">
              <a:lnSpc>
                <a:spcPct val="150000"/>
              </a:lnSpc>
              <a:buFont typeface="+mj-lt"/>
              <a:buAutoNum type="arabicPeriod"/>
            </a:pPr>
            <a:r>
              <a:rPr lang="en-US" sz="1600" dirty="0" smtClean="0"/>
              <a:t>Belle II use only subrange of all angles (20 %).</a:t>
            </a:r>
          </a:p>
          <a:p>
            <a:pPr marL="342900" indent="-342900">
              <a:lnSpc>
                <a:spcPct val="150000"/>
              </a:lnSpc>
              <a:buFont typeface="+mj-lt"/>
              <a:buAutoNum type="arabicPeriod"/>
            </a:pPr>
            <a:r>
              <a:rPr lang="en-US" sz="1600" dirty="0" smtClean="0"/>
              <a:t>Cluster shape use only subrange of Belle II (“L”: 1.5 %).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75" y="553832"/>
            <a:ext cx="2452858" cy="212351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532" y="4670244"/>
            <a:ext cx="2324291" cy="211954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4340" y="4693835"/>
            <a:ext cx="2228687" cy="211954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407" y="4721500"/>
            <a:ext cx="2238914" cy="212926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407" y="2595876"/>
            <a:ext cx="2238914" cy="2129268"/>
          </a:xfrm>
          <a:prstGeom prst="rect">
            <a:avLst/>
          </a:prstGeom>
        </p:spPr>
      </p:pic>
      <p:sp>
        <p:nvSpPr>
          <p:cNvPr id="13" name="Rounded Rectangular Callout 12"/>
          <p:cNvSpPr/>
          <p:nvPr/>
        </p:nvSpPr>
        <p:spPr>
          <a:xfrm>
            <a:off x="7591037" y="1196752"/>
            <a:ext cx="1518893" cy="648072"/>
          </a:xfrm>
          <a:prstGeom prst="wedgeRoundRectCallout">
            <a:avLst>
              <a:gd name="adj1" fmla="val -72958"/>
              <a:gd name="adj2" fmla="val 24266"/>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Full </a:t>
            </a:r>
            <a:r>
              <a:rPr lang="en-US" dirty="0" smtClean="0">
                <a:solidFill>
                  <a:schemeClr val="tx1"/>
                </a:solidFill>
              </a:rPr>
              <a:t>PK2 Sh12 angle </a:t>
            </a:r>
            <a:r>
              <a:rPr lang="en-US" dirty="0">
                <a:solidFill>
                  <a:schemeClr val="tx1"/>
                </a:solidFill>
              </a:rPr>
              <a:t>range</a:t>
            </a:r>
          </a:p>
        </p:txBody>
      </p:sp>
      <p:sp>
        <p:nvSpPr>
          <p:cNvPr id="15" name="Rounded Rectangular Callout 14"/>
          <p:cNvSpPr/>
          <p:nvPr/>
        </p:nvSpPr>
        <p:spPr>
          <a:xfrm>
            <a:off x="2402753" y="2744357"/>
            <a:ext cx="2016224" cy="432048"/>
          </a:xfrm>
          <a:prstGeom prst="wedgeRoundRectCallout">
            <a:avLst>
              <a:gd name="adj1" fmla="val -48742"/>
              <a:gd name="adj2" fmla="val 75820"/>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solidFill>
                  <a:schemeClr val="tx1"/>
                </a:solidFill>
              </a:rPr>
              <a:t>BelleII</a:t>
            </a:r>
            <a:r>
              <a:rPr lang="en-US" dirty="0" smtClean="0">
                <a:solidFill>
                  <a:schemeClr val="tx1"/>
                </a:solidFill>
              </a:rPr>
              <a:t> angle </a:t>
            </a:r>
            <a:r>
              <a:rPr lang="en-US" dirty="0">
                <a:solidFill>
                  <a:schemeClr val="tx1"/>
                </a:solidFill>
              </a:rPr>
              <a:t>range</a:t>
            </a:r>
          </a:p>
        </p:txBody>
      </p:sp>
      <p:sp>
        <p:nvSpPr>
          <p:cNvPr id="16" name="Rounded Rectangular Callout 15"/>
          <p:cNvSpPr/>
          <p:nvPr/>
        </p:nvSpPr>
        <p:spPr>
          <a:xfrm>
            <a:off x="7291138" y="5089011"/>
            <a:ext cx="1800200" cy="612381"/>
          </a:xfrm>
          <a:prstGeom prst="wedgeRoundRectCallout">
            <a:avLst>
              <a:gd name="adj1" fmla="val -70232"/>
              <a:gd name="adj2" fmla="val 24133"/>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solidFill>
                  <a:schemeClr val="tx1"/>
                </a:solidFill>
              </a:rPr>
              <a:t>BelleII</a:t>
            </a:r>
            <a:r>
              <a:rPr lang="en-US" dirty="0" smtClean="0">
                <a:solidFill>
                  <a:schemeClr val="tx1"/>
                </a:solidFill>
              </a:rPr>
              <a:t> PK7 Sh12 </a:t>
            </a:r>
            <a:r>
              <a:rPr lang="en-US" dirty="0">
                <a:solidFill>
                  <a:schemeClr val="tx1"/>
                </a:solidFill>
              </a:rPr>
              <a:t>angle range</a:t>
            </a:r>
          </a:p>
        </p:txBody>
      </p:sp>
      <p:sp>
        <p:nvSpPr>
          <p:cNvPr id="11" name="Oval 10"/>
          <p:cNvSpPr/>
          <p:nvPr/>
        </p:nvSpPr>
        <p:spPr>
          <a:xfrm>
            <a:off x="1043608" y="5805264"/>
            <a:ext cx="5040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0470" y="3680436"/>
            <a:ext cx="5040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07836" y="1749380"/>
            <a:ext cx="5040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130054" y="503534"/>
            <a:ext cx="2016224" cy="432048"/>
          </a:xfrm>
          <a:prstGeom prst="wedgeRoundRectCallout">
            <a:avLst>
              <a:gd name="adj1" fmla="val -21269"/>
              <a:gd name="adj2" fmla="val 128731"/>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Cluster occupancy</a:t>
            </a:r>
            <a:endParaRPr lang="en-US" dirty="0">
              <a:solidFill>
                <a:schemeClr val="tx1"/>
              </a:solidFill>
            </a:endParaRPr>
          </a:p>
        </p:txBody>
      </p:sp>
      <p:sp>
        <p:nvSpPr>
          <p:cNvPr id="21" name="Rounded Rectangular Callout 20"/>
          <p:cNvSpPr/>
          <p:nvPr/>
        </p:nvSpPr>
        <p:spPr>
          <a:xfrm>
            <a:off x="3328032" y="440668"/>
            <a:ext cx="1243968" cy="432048"/>
          </a:xfrm>
          <a:prstGeom prst="wedgeRoundRectCallout">
            <a:avLst>
              <a:gd name="adj1" fmla="val -21269"/>
              <a:gd name="adj2" fmla="val 128731"/>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Bias in u</a:t>
            </a:r>
            <a:endParaRPr lang="en-US" dirty="0">
              <a:solidFill>
                <a:schemeClr val="tx1"/>
              </a:solidFill>
            </a:endParaRPr>
          </a:p>
        </p:txBody>
      </p:sp>
      <p:sp>
        <p:nvSpPr>
          <p:cNvPr id="22" name="Rounded Rectangular Callout 21"/>
          <p:cNvSpPr/>
          <p:nvPr/>
        </p:nvSpPr>
        <p:spPr>
          <a:xfrm>
            <a:off x="5960537" y="476672"/>
            <a:ext cx="1243968" cy="432048"/>
          </a:xfrm>
          <a:prstGeom prst="wedgeRoundRectCallout">
            <a:avLst>
              <a:gd name="adj1" fmla="val -21269"/>
              <a:gd name="adj2" fmla="val 128731"/>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Bias in v</a:t>
            </a:r>
            <a:endParaRPr lang="en-US" dirty="0">
              <a:solidFill>
                <a:schemeClr val="tx1"/>
              </a:solidFill>
            </a:endParaRPr>
          </a:p>
        </p:txBody>
      </p:sp>
      <p:sp>
        <p:nvSpPr>
          <p:cNvPr id="23" name="Oval 22"/>
          <p:cNvSpPr/>
          <p:nvPr/>
        </p:nvSpPr>
        <p:spPr>
          <a:xfrm>
            <a:off x="899593" y="1082667"/>
            <a:ext cx="72927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ular Callout 23"/>
          <p:cNvSpPr/>
          <p:nvPr/>
        </p:nvSpPr>
        <p:spPr>
          <a:xfrm>
            <a:off x="4985935" y="2704525"/>
            <a:ext cx="1746305" cy="432048"/>
          </a:xfrm>
          <a:prstGeom prst="wedgeRoundRectCallout">
            <a:avLst>
              <a:gd name="adj1" fmla="val -261029"/>
              <a:gd name="adj2" fmla="val -339326"/>
              <a:gd name="adj3" fmla="val 16667"/>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TB angle </a:t>
            </a:r>
            <a:r>
              <a:rPr lang="en-US" dirty="0">
                <a:solidFill>
                  <a:schemeClr val="tx1"/>
                </a:solidFill>
              </a:rPr>
              <a:t>range</a:t>
            </a:r>
          </a:p>
        </p:txBody>
      </p:sp>
    </p:spTree>
    <p:extLst>
      <p:ext uri="{BB962C8B-B14F-4D97-AF65-F5344CB8AC3E}">
        <p14:creationId xmlns:p14="http://schemas.microsoft.com/office/powerpoint/2010/main" val="27818304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5</a:t>
            </a:fld>
            <a:endParaRPr lang="cs-CZ" dirty="0"/>
          </a:p>
        </p:txBody>
      </p:sp>
      <p:sp>
        <p:nvSpPr>
          <p:cNvPr id="14" name="Text Box 1050"/>
          <p:cNvSpPr txBox="1">
            <a:spLocks noChangeArrowheads="1"/>
          </p:cNvSpPr>
          <p:nvPr/>
        </p:nvSpPr>
        <p:spPr bwMode="auto">
          <a:xfrm>
            <a:off x="1187624" y="154381"/>
            <a:ext cx="73448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How it works, scheme, data flow</a:t>
            </a:r>
          </a:p>
        </p:txBody>
      </p:sp>
      <p:sp>
        <p:nvSpPr>
          <p:cNvPr id="3" name="Rounded Rectangle 2"/>
          <p:cNvSpPr/>
          <p:nvPr/>
        </p:nvSpPr>
        <p:spPr>
          <a:xfrm>
            <a:off x="396416" y="1098113"/>
            <a:ext cx="1584176" cy="43204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Cluster</a:t>
            </a:r>
            <a:endParaRPr lang="en-US" dirty="0">
              <a:solidFill>
                <a:schemeClr val="tx1"/>
              </a:solidFill>
            </a:endParaRPr>
          </a:p>
        </p:txBody>
      </p:sp>
      <p:sp>
        <p:nvSpPr>
          <p:cNvPr id="6" name="Rounded Rectangle 5"/>
          <p:cNvSpPr/>
          <p:nvPr/>
        </p:nvSpPr>
        <p:spPr>
          <a:xfrm>
            <a:off x="389865" y="1898915"/>
            <a:ext cx="1584176" cy="43204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SpacePoint</a:t>
            </a:r>
            <a:endParaRPr lang="en-US" dirty="0">
              <a:solidFill>
                <a:schemeClr val="tx1"/>
              </a:solidFill>
            </a:endParaRPr>
          </a:p>
        </p:txBody>
      </p:sp>
      <p:sp>
        <p:nvSpPr>
          <p:cNvPr id="7" name="Rounded Rectangle 6"/>
          <p:cNvSpPr/>
          <p:nvPr/>
        </p:nvSpPr>
        <p:spPr>
          <a:xfrm>
            <a:off x="252400" y="2694742"/>
            <a:ext cx="1728192" cy="92690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TrackFinder</a:t>
            </a:r>
            <a:r>
              <a:rPr lang="en-US" dirty="0" smtClean="0">
                <a:solidFill>
                  <a:schemeClr val="tx1"/>
                </a:solidFill>
              </a:rPr>
              <a:t> use </a:t>
            </a:r>
            <a:r>
              <a:rPr lang="en-US" dirty="0" err="1">
                <a:solidFill>
                  <a:schemeClr val="tx1"/>
                </a:solidFill>
              </a:rPr>
              <a:t>SpacePoint</a:t>
            </a:r>
            <a:endParaRPr lang="en-US" dirty="0">
              <a:solidFill>
                <a:schemeClr val="tx1"/>
              </a:solidFill>
            </a:endParaRPr>
          </a:p>
        </p:txBody>
      </p:sp>
      <p:sp>
        <p:nvSpPr>
          <p:cNvPr id="8" name="Rounded Rectangle 7"/>
          <p:cNvSpPr/>
          <p:nvPr/>
        </p:nvSpPr>
        <p:spPr>
          <a:xfrm>
            <a:off x="396416" y="5333898"/>
            <a:ext cx="1584176" cy="96201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TrackFitter</a:t>
            </a:r>
            <a:r>
              <a:rPr lang="en-US" dirty="0" smtClean="0">
                <a:solidFill>
                  <a:schemeClr val="tx1"/>
                </a:solidFill>
              </a:rPr>
              <a:t> use </a:t>
            </a:r>
            <a:r>
              <a:rPr lang="en-US" dirty="0" err="1" smtClean="0">
                <a:solidFill>
                  <a:schemeClr val="tx1"/>
                </a:solidFill>
              </a:rPr>
              <a:t>RecoHit</a:t>
            </a:r>
            <a:r>
              <a:rPr lang="en-US" dirty="0" smtClean="0">
                <a:solidFill>
                  <a:schemeClr val="tx1"/>
                </a:solidFill>
              </a:rPr>
              <a:t> with </a:t>
            </a:r>
            <a:r>
              <a:rPr lang="en-US" dirty="0" err="1" smtClean="0">
                <a:solidFill>
                  <a:schemeClr val="tx1"/>
                </a:solidFill>
              </a:rPr>
              <a:t>corrs</a:t>
            </a:r>
            <a:endParaRPr lang="en-US" dirty="0">
              <a:solidFill>
                <a:schemeClr val="tx1"/>
              </a:solidFill>
            </a:endParaRPr>
          </a:p>
        </p:txBody>
      </p:sp>
      <p:sp>
        <p:nvSpPr>
          <p:cNvPr id="9" name="Rounded Rectangle 8"/>
          <p:cNvSpPr/>
          <p:nvPr/>
        </p:nvSpPr>
        <p:spPr>
          <a:xfrm>
            <a:off x="7444517" y="5044254"/>
            <a:ext cx="1584176" cy="43204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Corrections</a:t>
            </a:r>
            <a:endParaRPr lang="en-US" dirty="0">
              <a:solidFill>
                <a:schemeClr val="tx1"/>
              </a:solidFill>
            </a:endParaRPr>
          </a:p>
        </p:txBody>
      </p:sp>
      <p:sp>
        <p:nvSpPr>
          <p:cNvPr id="17" name="Rounded Rectangle 16"/>
          <p:cNvSpPr/>
          <p:nvPr/>
        </p:nvSpPr>
        <p:spPr>
          <a:xfrm>
            <a:off x="4847791" y="4668039"/>
            <a:ext cx="1872208" cy="432048"/>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CheckCorrection</a:t>
            </a:r>
            <a:endParaRPr lang="en-US" dirty="0">
              <a:solidFill>
                <a:schemeClr val="tx1"/>
              </a:solidFill>
            </a:endParaRPr>
          </a:p>
        </p:txBody>
      </p:sp>
      <p:cxnSp>
        <p:nvCxnSpPr>
          <p:cNvPr id="12" name="Straight Arrow Connector 11"/>
          <p:cNvCxnSpPr/>
          <p:nvPr/>
        </p:nvCxnSpPr>
        <p:spPr>
          <a:xfrm flipH="1">
            <a:off x="1974921" y="1098113"/>
            <a:ext cx="1013783" cy="986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987824" y="782610"/>
            <a:ext cx="1584176" cy="54806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Real data or Simulations</a:t>
            </a:r>
            <a:endParaRPr lang="en-US" dirty="0">
              <a:solidFill>
                <a:schemeClr val="tx1"/>
              </a:solidFill>
            </a:endParaRPr>
          </a:p>
        </p:txBody>
      </p:sp>
      <p:cxnSp>
        <p:nvCxnSpPr>
          <p:cNvPr id="24" name="Straight Arrow Connector 23"/>
          <p:cNvCxnSpPr>
            <a:stCxn id="3" idx="2"/>
            <a:endCxn id="6" idx="0"/>
          </p:cNvCxnSpPr>
          <p:nvPr/>
        </p:nvCxnSpPr>
        <p:spPr>
          <a:xfrm flipH="1">
            <a:off x="1181953" y="1530161"/>
            <a:ext cx="6551" cy="3687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2"/>
          </p:cNvCxnSpPr>
          <p:nvPr/>
        </p:nvCxnSpPr>
        <p:spPr>
          <a:xfrm>
            <a:off x="1181953" y="2330963"/>
            <a:ext cx="6551" cy="3779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8" idx="0"/>
          </p:cNvCxnSpPr>
          <p:nvPr/>
        </p:nvCxnSpPr>
        <p:spPr>
          <a:xfrm>
            <a:off x="1188504" y="4916583"/>
            <a:ext cx="0" cy="4173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74041" y="6222718"/>
            <a:ext cx="365711" cy="2255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333518" y="6084977"/>
            <a:ext cx="2022458" cy="54806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Track from corrected </a:t>
            </a:r>
            <a:r>
              <a:rPr lang="en-US" dirty="0" err="1" smtClean="0">
                <a:solidFill>
                  <a:schemeClr val="tx1"/>
                </a:solidFill>
              </a:rPr>
              <a:t>RecoHits</a:t>
            </a:r>
            <a:endParaRPr lang="en-US" dirty="0">
              <a:solidFill>
                <a:schemeClr val="tx1"/>
              </a:solidFill>
            </a:endParaRPr>
          </a:p>
        </p:txBody>
      </p:sp>
      <p:sp>
        <p:nvSpPr>
          <p:cNvPr id="35" name="Rounded Rectangle 34"/>
          <p:cNvSpPr/>
          <p:nvPr/>
        </p:nvSpPr>
        <p:spPr>
          <a:xfrm>
            <a:off x="4847791" y="5260278"/>
            <a:ext cx="1894288" cy="654464"/>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Return only if exist </a:t>
            </a:r>
            <a:r>
              <a:rPr lang="en-US" dirty="0" err="1" smtClean="0">
                <a:solidFill>
                  <a:schemeClr val="tx1"/>
                </a:solidFill>
              </a:rPr>
              <a:t>Cor</a:t>
            </a:r>
            <a:r>
              <a:rPr lang="en-US" dirty="0" smtClean="0">
                <a:solidFill>
                  <a:schemeClr val="tx1"/>
                </a:solidFill>
              </a:rPr>
              <a:t> ≠ 0</a:t>
            </a:r>
            <a:endParaRPr lang="en-US" dirty="0">
              <a:solidFill>
                <a:schemeClr val="tx1"/>
              </a:solidFill>
            </a:endParaRPr>
          </a:p>
        </p:txBody>
      </p:sp>
      <p:sp>
        <p:nvSpPr>
          <p:cNvPr id="43" name="Rounded Rectangle 42"/>
          <p:cNvSpPr/>
          <p:nvPr/>
        </p:nvSpPr>
        <p:spPr>
          <a:xfrm>
            <a:off x="240931" y="3954565"/>
            <a:ext cx="1728192" cy="92690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TrackCandidate</a:t>
            </a:r>
            <a:r>
              <a:rPr lang="en-US" dirty="0" smtClean="0">
                <a:solidFill>
                  <a:schemeClr val="tx1"/>
                </a:solidFill>
              </a:rPr>
              <a:t> create </a:t>
            </a:r>
            <a:r>
              <a:rPr lang="en-US" dirty="0" err="1" smtClean="0">
                <a:solidFill>
                  <a:schemeClr val="tx1"/>
                </a:solidFill>
              </a:rPr>
              <a:t>RecoHit</a:t>
            </a:r>
            <a:endParaRPr lang="en-US" dirty="0">
              <a:solidFill>
                <a:schemeClr val="tx1"/>
              </a:solidFill>
            </a:endParaRPr>
          </a:p>
        </p:txBody>
      </p:sp>
      <p:cxnSp>
        <p:nvCxnSpPr>
          <p:cNvPr id="46" name="Straight Arrow Connector 45"/>
          <p:cNvCxnSpPr/>
          <p:nvPr/>
        </p:nvCxnSpPr>
        <p:spPr>
          <a:xfrm>
            <a:off x="1188504" y="3607450"/>
            <a:ext cx="6551" cy="3779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481812" y="3462064"/>
            <a:ext cx="18253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angle info so no looking for correction</a:t>
            </a:r>
            <a:endParaRPr lang="en-US" dirty="0"/>
          </a:p>
        </p:txBody>
      </p:sp>
      <p:cxnSp>
        <p:nvCxnSpPr>
          <p:cNvPr id="51" name="Straight Arrow Connector 50"/>
          <p:cNvCxnSpPr/>
          <p:nvPr/>
        </p:nvCxnSpPr>
        <p:spPr>
          <a:xfrm flipV="1">
            <a:off x="1953294" y="4145479"/>
            <a:ext cx="528518" cy="20579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265279" y="4668039"/>
            <a:ext cx="2191303" cy="1232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Activation of correction &amp; exist angle info so looking for correction</a:t>
            </a:r>
            <a:endParaRPr lang="en-US" dirty="0"/>
          </a:p>
        </p:txBody>
      </p:sp>
      <p:cxnSp>
        <p:nvCxnSpPr>
          <p:cNvPr id="54" name="Straight Arrow Connector 53"/>
          <p:cNvCxnSpPr>
            <a:endCxn id="17" idx="1"/>
          </p:cNvCxnSpPr>
          <p:nvPr/>
        </p:nvCxnSpPr>
        <p:spPr>
          <a:xfrm>
            <a:off x="4459363" y="4866116"/>
            <a:ext cx="388428" cy="179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307164" y="3356992"/>
            <a:ext cx="569050" cy="43204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719999" y="4909528"/>
            <a:ext cx="724518" cy="2616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742080" y="5373216"/>
            <a:ext cx="702437" cy="2142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953294" y="5405302"/>
            <a:ext cx="323454" cy="33816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4876213" y="2660513"/>
            <a:ext cx="1872208" cy="1294051"/>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Inside </a:t>
            </a:r>
            <a:r>
              <a:rPr lang="en-US" dirty="0" err="1" smtClean="0">
                <a:solidFill>
                  <a:schemeClr val="tx1"/>
                </a:solidFill>
              </a:rPr>
              <a:t>RecoHit</a:t>
            </a:r>
            <a:r>
              <a:rPr lang="en-US" dirty="0" smtClean="0">
                <a:solidFill>
                  <a:schemeClr val="tx1"/>
                </a:solidFill>
              </a:rPr>
              <a:t> after asking of position and error estimation</a:t>
            </a:r>
            <a:endParaRPr lang="en-US" dirty="0">
              <a:solidFill>
                <a:schemeClr val="tx1"/>
              </a:solidFill>
            </a:endParaRPr>
          </a:p>
        </p:txBody>
      </p:sp>
      <p:cxnSp>
        <p:nvCxnSpPr>
          <p:cNvPr id="68" name="Straight Arrow Connector 67"/>
          <p:cNvCxnSpPr>
            <a:stCxn id="35" idx="1"/>
          </p:cNvCxnSpPr>
          <p:nvPr/>
        </p:nvCxnSpPr>
        <p:spPr>
          <a:xfrm flipH="1" flipV="1">
            <a:off x="4456582" y="5574383"/>
            <a:ext cx="391209" cy="13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4384898" y="3846552"/>
            <a:ext cx="491315" cy="84883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343191" y="6353742"/>
            <a:ext cx="1020897" cy="5269"/>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9" idx="0"/>
          </p:cNvCxnSpPr>
          <p:nvPr/>
        </p:nvCxnSpPr>
        <p:spPr>
          <a:xfrm>
            <a:off x="8236605" y="4234129"/>
            <a:ext cx="0" cy="810125"/>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6876257" y="2916279"/>
            <a:ext cx="2214878" cy="1294051"/>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Condition database, stand alone file, select version of corrections</a:t>
            </a:r>
            <a:endParaRPr lang="en-US" dirty="0">
              <a:solidFill>
                <a:schemeClr val="tx1"/>
              </a:solidFill>
            </a:endParaRPr>
          </a:p>
        </p:txBody>
      </p:sp>
    </p:spTree>
    <p:extLst>
      <p:ext uri="{BB962C8B-B14F-4D97-AF65-F5344CB8AC3E}">
        <p14:creationId xmlns:p14="http://schemas.microsoft.com/office/powerpoint/2010/main" val="1460477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6</a:t>
            </a:fld>
            <a:endParaRPr lang="cs-CZ" dirty="0"/>
          </a:p>
        </p:txBody>
      </p:sp>
      <p:sp>
        <p:nvSpPr>
          <p:cNvPr id="14" name="Text Box 1050"/>
          <p:cNvSpPr txBox="1">
            <a:spLocks noChangeArrowheads="1"/>
          </p:cNvSpPr>
          <p:nvPr/>
        </p:nvSpPr>
        <p:spPr bwMode="auto">
          <a:xfrm>
            <a:off x="899592" y="154381"/>
            <a:ext cx="76328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How it works, scheme, </a:t>
            </a:r>
            <a:r>
              <a:rPr lang="en-US" sz="2800" dirty="0" smtClean="0">
                <a:solidFill>
                  <a:schemeClr val="accent5"/>
                </a:solidFill>
              </a:rPr>
              <a:t>creation of corrections</a:t>
            </a:r>
            <a:endParaRPr lang="en-US" sz="2800" dirty="0">
              <a:solidFill>
                <a:schemeClr val="accent5"/>
              </a:solidFill>
            </a:endParaRPr>
          </a:p>
        </p:txBody>
      </p:sp>
      <p:sp>
        <p:nvSpPr>
          <p:cNvPr id="3" name="Rounded Rectangle 2"/>
          <p:cNvSpPr/>
          <p:nvPr/>
        </p:nvSpPr>
        <p:spPr>
          <a:xfrm>
            <a:off x="396416" y="1098113"/>
            <a:ext cx="1584176" cy="43204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Cluster</a:t>
            </a:r>
            <a:endParaRPr lang="en-US" dirty="0">
              <a:solidFill>
                <a:schemeClr val="tx1"/>
              </a:solidFill>
            </a:endParaRPr>
          </a:p>
        </p:txBody>
      </p:sp>
      <p:sp>
        <p:nvSpPr>
          <p:cNvPr id="6" name="Rounded Rectangle 5"/>
          <p:cNvSpPr/>
          <p:nvPr/>
        </p:nvSpPr>
        <p:spPr>
          <a:xfrm>
            <a:off x="389865" y="1898915"/>
            <a:ext cx="1584176" cy="43204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SpacePoint</a:t>
            </a:r>
            <a:endParaRPr lang="en-US" dirty="0">
              <a:solidFill>
                <a:schemeClr val="tx1"/>
              </a:solidFill>
            </a:endParaRPr>
          </a:p>
        </p:txBody>
      </p:sp>
      <p:sp>
        <p:nvSpPr>
          <p:cNvPr id="7" name="Rounded Rectangle 6"/>
          <p:cNvSpPr/>
          <p:nvPr/>
        </p:nvSpPr>
        <p:spPr>
          <a:xfrm>
            <a:off x="252400" y="2694742"/>
            <a:ext cx="1728192" cy="92690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TrackFinder</a:t>
            </a:r>
            <a:r>
              <a:rPr lang="en-US" dirty="0" smtClean="0">
                <a:solidFill>
                  <a:schemeClr val="tx1"/>
                </a:solidFill>
              </a:rPr>
              <a:t> use </a:t>
            </a:r>
            <a:r>
              <a:rPr lang="en-US" dirty="0" err="1">
                <a:solidFill>
                  <a:schemeClr val="tx1"/>
                </a:solidFill>
              </a:rPr>
              <a:t>SpacePoint</a:t>
            </a:r>
            <a:endParaRPr lang="en-US" dirty="0">
              <a:solidFill>
                <a:schemeClr val="tx1"/>
              </a:solidFill>
            </a:endParaRPr>
          </a:p>
        </p:txBody>
      </p:sp>
      <p:sp>
        <p:nvSpPr>
          <p:cNvPr id="8" name="Rounded Rectangle 7"/>
          <p:cNvSpPr/>
          <p:nvPr/>
        </p:nvSpPr>
        <p:spPr>
          <a:xfrm>
            <a:off x="127891" y="5333898"/>
            <a:ext cx="1852701" cy="96201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TrackFitter</a:t>
            </a:r>
            <a:r>
              <a:rPr lang="en-US" dirty="0" smtClean="0">
                <a:solidFill>
                  <a:schemeClr val="tx1"/>
                </a:solidFill>
              </a:rPr>
              <a:t> use </a:t>
            </a:r>
            <a:r>
              <a:rPr lang="en-US" dirty="0" err="1" smtClean="0">
                <a:solidFill>
                  <a:schemeClr val="tx1"/>
                </a:solidFill>
              </a:rPr>
              <a:t>RecoHit</a:t>
            </a:r>
            <a:r>
              <a:rPr lang="en-US" dirty="0" smtClean="0">
                <a:solidFill>
                  <a:schemeClr val="tx1"/>
                </a:solidFill>
              </a:rPr>
              <a:t> </a:t>
            </a:r>
            <a:r>
              <a:rPr lang="en-US" b="1" u="sng" dirty="0" smtClean="0">
                <a:solidFill>
                  <a:schemeClr val="tx1"/>
                </a:solidFill>
              </a:rPr>
              <a:t>without</a:t>
            </a:r>
            <a:r>
              <a:rPr lang="en-US" dirty="0" smtClean="0">
                <a:solidFill>
                  <a:schemeClr val="tx1"/>
                </a:solidFill>
              </a:rPr>
              <a:t> corrections</a:t>
            </a:r>
            <a:endParaRPr lang="en-US" dirty="0">
              <a:solidFill>
                <a:schemeClr val="tx1"/>
              </a:solidFill>
            </a:endParaRPr>
          </a:p>
        </p:txBody>
      </p:sp>
      <p:cxnSp>
        <p:nvCxnSpPr>
          <p:cNvPr id="12" name="Straight Arrow Connector 11"/>
          <p:cNvCxnSpPr/>
          <p:nvPr/>
        </p:nvCxnSpPr>
        <p:spPr>
          <a:xfrm flipH="1">
            <a:off x="1974921" y="1098113"/>
            <a:ext cx="1013783" cy="986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987824" y="782610"/>
            <a:ext cx="1319340" cy="414142"/>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Real data</a:t>
            </a:r>
            <a:endParaRPr lang="en-US" dirty="0">
              <a:solidFill>
                <a:schemeClr val="tx1"/>
              </a:solidFill>
            </a:endParaRPr>
          </a:p>
        </p:txBody>
      </p:sp>
      <p:cxnSp>
        <p:nvCxnSpPr>
          <p:cNvPr id="24" name="Straight Arrow Connector 23"/>
          <p:cNvCxnSpPr>
            <a:stCxn id="3" idx="2"/>
            <a:endCxn id="6" idx="0"/>
          </p:cNvCxnSpPr>
          <p:nvPr/>
        </p:nvCxnSpPr>
        <p:spPr>
          <a:xfrm flipH="1">
            <a:off x="1181953" y="1530161"/>
            <a:ext cx="6551" cy="3687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2"/>
          </p:cNvCxnSpPr>
          <p:nvPr/>
        </p:nvCxnSpPr>
        <p:spPr>
          <a:xfrm>
            <a:off x="1181953" y="2330963"/>
            <a:ext cx="6551" cy="3779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95055" y="4881468"/>
            <a:ext cx="1" cy="4524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74041" y="6222718"/>
            <a:ext cx="365711" cy="2255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333517" y="6003812"/>
            <a:ext cx="2514273" cy="80956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source data with unbiased track residuals from </a:t>
            </a:r>
            <a:r>
              <a:rPr lang="en-US" dirty="0" err="1" smtClean="0">
                <a:solidFill>
                  <a:schemeClr val="tx1"/>
                </a:solidFill>
              </a:rPr>
              <a:t>RecoHit</a:t>
            </a:r>
            <a:r>
              <a:rPr lang="en-US" dirty="0" smtClean="0">
                <a:solidFill>
                  <a:schemeClr val="tx1"/>
                </a:solidFill>
              </a:rPr>
              <a:t> </a:t>
            </a:r>
            <a:endParaRPr lang="en-US" dirty="0">
              <a:solidFill>
                <a:schemeClr val="tx1"/>
              </a:solidFill>
            </a:endParaRPr>
          </a:p>
        </p:txBody>
      </p:sp>
      <p:sp>
        <p:nvSpPr>
          <p:cNvPr id="43" name="Rounded Rectangle 42"/>
          <p:cNvSpPr/>
          <p:nvPr/>
        </p:nvSpPr>
        <p:spPr>
          <a:xfrm>
            <a:off x="240931" y="3954565"/>
            <a:ext cx="1728192" cy="92690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TrackCandidate</a:t>
            </a:r>
            <a:r>
              <a:rPr lang="en-US" dirty="0" smtClean="0">
                <a:solidFill>
                  <a:schemeClr val="tx1"/>
                </a:solidFill>
              </a:rPr>
              <a:t> create </a:t>
            </a:r>
            <a:r>
              <a:rPr lang="en-US" dirty="0" err="1" smtClean="0">
                <a:solidFill>
                  <a:schemeClr val="tx1"/>
                </a:solidFill>
              </a:rPr>
              <a:t>RecoHit</a:t>
            </a:r>
            <a:endParaRPr lang="en-US" dirty="0">
              <a:solidFill>
                <a:schemeClr val="tx1"/>
              </a:solidFill>
            </a:endParaRPr>
          </a:p>
        </p:txBody>
      </p:sp>
      <p:cxnSp>
        <p:nvCxnSpPr>
          <p:cNvPr id="46" name="Straight Arrow Connector 45"/>
          <p:cNvCxnSpPr/>
          <p:nvPr/>
        </p:nvCxnSpPr>
        <p:spPr>
          <a:xfrm>
            <a:off x="1188504" y="3607450"/>
            <a:ext cx="6551" cy="3779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2"/>
            <a:endCxn id="58" idx="0"/>
          </p:cNvCxnSpPr>
          <p:nvPr/>
        </p:nvCxnSpPr>
        <p:spPr>
          <a:xfrm>
            <a:off x="4919055" y="3319123"/>
            <a:ext cx="0" cy="2869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44" idx="2"/>
          </p:cNvCxnSpPr>
          <p:nvPr/>
        </p:nvCxnSpPr>
        <p:spPr>
          <a:xfrm flipV="1">
            <a:off x="2915816" y="2150332"/>
            <a:ext cx="484294" cy="3653286"/>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8" idx="2"/>
          </p:cNvCxnSpPr>
          <p:nvPr/>
        </p:nvCxnSpPr>
        <p:spPr>
          <a:xfrm flipH="1">
            <a:off x="4919054" y="4233779"/>
            <a:ext cx="1" cy="355565"/>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3390858" y="4589344"/>
            <a:ext cx="2214878" cy="1294051"/>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Condition database, stand alone file, select version of corrections</a:t>
            </a:r>
            <a:endParaRPr lang="en-US" dirty="0">
              <a:solidFill>
                <a:schemeClr val="tx1"/>
              </a:solidFill>
            </a:endParaRPr>
          </a:p>
        </p:txBody>
      </p:sp>
      <p:sp>
        <p:nvSpPr>
          <p:cNvPr id="36" name="Rounded Rectangle 35"/>
          <p:cNvSpPr/>
          <p:nvPr/>
        </p:nvSpPr>
        <p:spPr>
          <a:xfrm>
            <a:off x="5190069" y="782610"/>
            <a:ext cx="1363131" cy="414142"/>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Simulations</a:t>
            </a:r>
            <a:endParaRPr lang="en-US" dirty="0">
              <a:solidFill>
                <a:schemeClr val="tx1"/>
              </a:solidFill>
            </a:endParaRPr>
          </a:p>
        </p:txBody>
      </p:sp>
      <p:sp>
        <p:nvSpPr>
          <p:cNvPr id="37" name="Rounded Rectangle 36"/>
          <p:cNvSpPr/>
          <p:nvPr/>
        </p:nvSpPr>
        <p:spPr>
          <a:xfrm>
            <a:off x="7308304" y="1256516"/>
            <a:ext cx="1584176" cy="43204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Cluster</a:t>
            </a:r>
            <a:endParaRPr lang="en-US" dirty="0">
              <a:solidFill>
                <a:schemeClr val="tx1"/>
              </a:solidFill>
            </a:endParaRPr>
          </a:p>
        </p:txBody>
      </p:sp>
      <p:cxnSp>
        <p:nvCxnSpPr>
          <p:cNvPr id="38" name="Straight Arrow Connector 37"/>
          <p:cNvCxnSpPr/>
          <p:nvPr/>
        </p:nvCxnSpPr>
        <p:spPr>
          <a:xfrm>
            <a:off x="6539173" y="1007124"/>
            <a:ext cx="769131" cy="2990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202705" y="1340768"/>
            <a:ext cx="2394809" cy="80956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Bias and Error Estimation corrections from track info</a:t>
            </a:r>
            <a:endParaRPr lang="en-US" dirty="0">
              <a:solidFill>
                <a:schemeClr val="tx1"/>
              </a:solidFill>
            </a:endParaRPr>
          </a:p>
        </p:txBody>
      </p:sp>
      <p:sp>
        <p:nvSpPr>
          <p:cNvPr id="45" name="Rounded Rectangle 44"/>
          <p:cNvSpPr/>
          <p:nvPr/>
        </p:nvSpPr>
        <p:spPr>
          <a:xfrm>
            <a:off x="4742737" y="1340768"/>
            <a:ext cx="2394809" cy="80956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Bias and Error Estimation corrections from true simulations</a:t>
            </a:r>
            <a:endParaRPr lang="en-US" dirty="0">
              <a:solidFill>
                <a:schemeClr val="tx1"/>
              </a:solidFill>
            </a:endParaRPr>
          </a:p>
        </p:txBody>
      </p:sp>
      <p:cxnSp>
        <p:nvCxnSpPr>
          <p:cNvPr id="48" name="Straight Arrow Connector 47"/>
          <p:cNvCxnSpPr/>
          <p:nvPr/>
        </p:nvCxnSpPr>
        <p:spPr>
          <a:xfrm>
            <a:off x="8028384" y="1688564"/>
            <a:ext cx="0" cy="42943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690949" y="2330963"/>
            <a:ext cx="743090" cy="3631025"/>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721650" y="2509559"/>
            <a:ext cx="2394809" cy="80956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Merge Bias and Error Estimation corrections from all sources</a:t>
            </a:r>
            <a:endParaRPr lang="en-US" dirty="0">
              <a:solidFill>
                <a:schemeClr val="tx1"/>
              </a:solidFill>
            </a:endParaRPr>
          </a:p>
        </p:txBody>
      </p:sp>
      <p:cxnSp>
        <p:nvCxnSpPr>
          <p:cNvPr id="55" name="Straight Arrow Connector 54"/>
          <p:cNvCxnSpPr/>
          <p:nvPr/>
        </p:nvCxnSpPr>
        <p:spPr>
          <a:xfrm flipH="1">
            <a:off x="5783895" y="2176501"/>
            <a:ext cx="118510" cy="332222"/>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90370" y="2158872"/>
            <a:ext cx="116794" cy="335673"/>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3721650" y="3606080"/>
            <a:ext cx="2394809" cy="62769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final correction file</a:t>
            </a:r>
            <a:endParaRPr lang="en-US" dirty="0">
              <a:solidFill>
                <a:schemeClr val="tx1"/>
              </a:solidFill>
            </a:endParaRPr>
          </a:p>
        </p:txBody>
      </p:sp>
      <p:sp>
        <p:nvSpPr>
          <p:cNvPr id="62" name="Rounded Rectangle 61"/>
          <p:cNvSpPr/>
          <p:nvPr/>
        </p:nvSpPr>
        <p:spPr>
          <a:xfrm>
            <a:off x="6345434" y="5982900"/>
            <a:ext cx="2514273" cy="80956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source data with true position residuals from </a:t>
            </a:r>
            <a:r>
              <a:rPr lang="en-US" dirty="0" err="1" smtClean="0">
                <a:solidFill>
                  <a:schemeClr val="tx1"/>
                </a:solidFill>
              </a:rPr>
              <a:t>RecoHit</a:t>
            </a:r>
            <a:r>
              <a:rPr lang="en-US" dirty="0" smtClean="0">
                <a:solidFill>
                  <a:schemeClr val="tx1"/>
                </a:solidFill>
              </a:rPr>
              <a:t> </a:t>
            </a:r>
            <a:endParaRPr lang="en-US" dirty="0">
              <a:solidFill>
                <a:schemeClr val="tx1"/>
              </a:solidFill>
            </a:endParaRPr>
          </a:p>
        </p:txBody>
      </p:sp>
      <p:sp>
        <p:nvSpPr>
          <p:cNvPr id="70" name="Rectangle 69"/>
          <p:cNvSpPr/>
          <p:nvPr/>
        </p:nvSpPr>
        <p:spPr>
          <a:xfrm>
            <a:off x="6131627" y="5436223"/>
            <a:ext cx="1118643" cy="590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Full angle range</a:t>
            </a:r>
          </a:p>
        </p:txBody>
      </p:sp>
      <p:sp>
        <p:nvSpPr>
          <p:cNvPr id="72" name="Rectangle 71"/>
          <p:cNvSpPr/>
          <p:nvPr/>
        </p:nvSpPr>
        <p:spPr>
          <a:xfrm>
            <a:off x="4746005" y="6113127"/>
            <a:ext cx="1268668" cy="590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Belle II angle range</a:t>
            </a:r>
          </a:p>
        </p:txBody>
      </p:sp>
    </p:spTree>
    <p:extLst>
      <p:ext uri="{BB962C8B-B14F-4D97-AF65-F5344CB8AC3E}">
        <p14:creationId xmlns:p14="http://schemas.microsoft.com/office/powerpoint/2010/main" val="540908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7</a:t>
            </a:fld>
            <a:endParaRPr lang="cs-CZ" dirty="0"/>
          </a:p>
        </p:txBody>
      </p:sp>
      <p:sp>
        <p:nvSpPr>
          <p:cNvPr id="14" name="Text Box 1050"/>
          <p:cNvSpPr txBox="1">
            <a:spLocks noChangeArrowheads="1"/>
          </p:cNvSpPr>
          <p:nvPr/>
        </p:nvSpPr>
        <p:spPr bwMode="auto">
          <a:xfrm>
            <a:off x="683568" y="154381"/>
            <a:ext cx="82809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How to obtain </a:t>
            </a:r>
            <a:r>
              <a:rPr lang="en-US" sz="2800" dirty="0" smtClean="0">
                <a:solidFill>
                  <a:schemeClr val="accent5"/>
                </a:solidFill>
              </a:rPr>
              <a:t>corrections </a:t>
            </a:r>
            <a:endParaRPr lang="en-US" sz="2800" dirty="0">
              <a:solidFill>
                <a:schemeClr val="accent5"/>
              </a:solidFill>
            </a:endParaRPr>
          </a:p>
        </p:txBody>
      </p:sp>
      <p:sp>
        <p:nvSpPr>
          <p:cNvPr id="20" name="Text Box 1050"/>
          <p:cNvSpPr txBox="1">
            <a:spLocks noChangeArrowheads="1"/>
          </p:cNvSpPr>
          <p:nvPr/>
        </p:nvSpPr>
        <p:spPr bwMode="auto">
          <a:xfrm>
            <a:off x="35496" y="567833"/>
            <a:ext cx="910850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a:lnSpc>
                <a:spcPct val="150000"/>
              </a:lnSpc>
            </a:pPr>
            <a:r>
              <a:rPr lang="en-US" sz="2400" dirty="0" smtClean="0"/>
              <a:t>There are in principle 3 ways how to obtain corrections:</a:t>
            </a:r>
          </a:p>
          <a:p>
            <a:pPr marL="1257300" lvl="1" indent="-514350">
              <a:lnSpc>
                <a:spcPct val="150000"/>
              </a:lnSpc>
              <a:buFont typeface="+mj-lt"/>
              <a:buAutoNum type="arabicPeriod"/>
            </a:pPr>
            <a:r>
              <a:rPr lang="en-US" sz="2400" dirty="0" smtClean="0"/>
              <a:t>Full pixel correction</a:t>
            </a:r>
          </a:p>
          <a:p>
            <a:pPr marL="1257300" lvl="1" indent="-514350">
              <a:lnSpc>
                <a:spcPct val="150000"/>
              </a:lnSpc>
              <a:buFont typeface="+mj-lt"/>
              <a:buAutoNum type="arabicPeriod"/>
            </a:pPr>
            <a:r>
              <a:rPr lang="en-US" sz="2400" dirty="0" smtClean="0"/>
              <a:t>Simulations</a:t>
            </a:r>
          </a:p>
          <a:p>
            <a:pPr marL="1257300" lvl="1" indent="-514350">
              <a:lnSpc>
                <a:spcPct val="150000"/>
              </a:lnSpc>
              <a:buFont typeface="+mj-lt"/>
              <a:buAutoNum type="arabicPeriod"/>
            </a:pPr>
            <a:r>
              <a:rPr lang="en-US" sz="2400" dirty="0"/>
              <a:t>R</a:t>
            </a:r>
            <a:r>
              <a:rPr lang="en-US" sz="2400" dirty="0" smtClean="0"/>
              <a:t>eal data</a:t>
            </a:r>
          </a:p>
        </p:txBody>
      </p:sp>
    </p:spTree>
    <p:extLst>
      <p:ext uri="{BB962C8B-B14F-4D97-AF65-F5344CB8AC3E}">
        <p14:creationId xmlns:p14="http://schemas.microsoft.com/office/powerpoint/2010/main" val="9986899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8</a:t>
            </a:fld>
            <a:endParaRPr lang="cs-CZ" dirty="0"/>
          </a:p>
        </p:txBody>
      </p:sp>
      <p:sp>
        <p:nvSpPr>
          <p:cNvPr id="14" name="Text Box 1050"/>
          <p:cNvSpPr txBox="1">
            <a:spLocks noChangeArrowheads="1"/>
          </p:cNvSpPr>
          <p:nvPr/>
        </p:nvSpPr>
        <p:spPr bwMode="auto">
          <a:xfrm>
            <a:off x="683568" y="154381"/>
            <a:ext cx="82809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smtClean="0">
                <a:solidFill>
                  <a:schemeClr val="accent5"/>
                </a:solidFill>
              </a:rPr>
              <a:t>How to obtain corrections </a:t>
            </a:r>
            <a:r>
              <a:rPr lang="en-US" sz="2800" dirty="0">
                <a:solidFill>
                  <a:schemeClr val="accent5"/>
                </a:solidFill>
              </a:rPr>
              <a:t>– </a:t>
            </a:r>
            <a:r>
              <a:rPr lang="en-US" sz="2800" dirty="0" smtClean="0">
                <a:solidFill>
                  <a:schemeClr val="accent5"/>
                </a:solidFill>
              </a:rPr>
              <a:t>full </a:t>
            </a:r>
            <a:r>
              <a:rPr lang="en-US" sz="2800" dirty="0">
                <a:solidFill>
                  <a:schemeClr val="accent5"/>
                </a:solidFill>
              </a:rPr>
              <a:t>pixel </a:t>
            </a:r>
            <a:r>
              <a:rPr lang="en-US" sz="2800" dirty="0" smtClean="0">
                <a:solidFill>
                  <a:schemeClr val="accent5"/>
                </a:solidFill>
              </a:rPr>
              <a:t>correction </a:t>
            </a:r>
            <a:endParaRPr lang="en-US" sz="2800" dirty="0">
              <a:solidFill>
                <a:schemeClr val="accent5"/>
              </a:solidFill>
            </a:endParaRPr>
          </a:p>
        </p:txBody>
      </p:sp>
      <p:sp>
        <p:nvSpPr>
          <p:cNvPr id="20" name="Text Box 1050"/>
          <p:cNvSpPr txBox="1">
            <a:spLocks noChangeArrowheads="1"/>
          </p:cNvSpPr>
          <p:nvPr/>
        </p:nvSpPr>
        <p:spPr bwMode="auto">
          <a:xfrm>
            <a:off x="35496" y="784398"/>
            <a:ext cx="9108503"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457200" indent="-457200">
              <a:lnSpc>
                <a:spcPct val="150000"/>
              </a:lnSpc>
              <a:buFont typeface="+mj-lt"/>
              <a:buAutoNum type="arabicPeriod"/>
            </a:pPr>
            <a:r>
              <a:rPr lang="en-US" sz="2400" dirty="0" smtClean="0"/>
              <a:t>Residual plot represent true bias and error estimation information from simulation, distribution should match with real data distributions. Agreement confirm correct simulation of pixel properties.</a:t>
            </a:r>
          </a:p>
          <a:p>
            <a:pPr marL="457200" indent="-457200">
              <a:lnSpc>
                <a:spcPct val="150000"/>
              </a:lnSpc>
              <a:buFont typeface="+mj-lt"/>
              <a:buAutoNum type="arabicPeriod"/>
            </a:pPr>
            <a:r>
              <a:rPr lang="en-US" sz="2400" dirty="0" smtClean="0"/>
              <a:t>Advantage: full angle range can be simulate.</a:t>
            </a:r>
          </a:p>
          <a:p>
            <a:pPr marL="457200" indent="-457200">
              <a:lnSpc>
                <a:spcPct val="150000"/>
              </a:lnSpc>
              <a:buFont typeface="+mj-lt"/>
              <a:buAutoNum type="arabicPeriod"/>
            </a:pPr>
            <a:r>
              <a:rPr lang="en-US" sz="2400" dirty="0" smtClean="0"/>
              <a:t>Possible problem on differences between pixels, </a:t>
            </a:r>
            <a:r>
              <a:rPr lang="en-US" sz="2400" dirty="0" err="1" smtClean="0"/>
              <a:t>unhomogeneities</a:t>
            </a:r>
            <a:r>
              <a:rPr lang="en-US" sz="2400" dirty="0" smtClean="0"/>
              <a:t> on staves.</a:t>
            </a:r>
          </a:p>
          <a:p>
            <a:pPr marL="457200" indent="-457200">
              <a:lnSpc>
                <a:spcPct val="150000"/>
              </a:lnSpc>
              <a:buFont typeface="+mj-lt"/>
              <a:buAutoNum type="arabicPeriod"/>
            </a:pPr>
            <a:r>
              <a:rPr lang="en-US" sz="2400" dirty="0" smtClean="0"/>
              <a:t>About 10 millions samples per pixel kind is needed for creation.</a:t>
            </a:r>
            <a:endParaRPr lang="en-US" sz="1400" dirty="0" smtClean="0"/>
          </a:p>
        </p:txBody>
      </p:sp>
    </p:spTree>
    <p:extLst>
      <p:ext uri="{BB962C8B-B14F-4D97-AF65-F5344CB8AC3E}">
        <p14:creationId xmlns:p14="http://schemas.microsoft.com/office/powerpoint/2010/main" val="26089782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48251"/>
            <a:ext cx="2133600" cy="365125"/>
          </a:xfrm>
        </p:spPr>
        <p:txBody>
          <a:bodyPr/>
          <a:lstStyle/>
          <a:p>
            <a:pPr>
              <a:defRPr/>
            </a:pPr>
            <a:fld id="{E26A0833-1E9D-4D64-B9CB-F71285E99964}" type="slidenum">
              <a:rPr lang="cs-CZ"/>
              <a:pPr>
                <a:defRPr/>
              </a:pPr>
              <a:t>9</a:t>
            </a:fld>
            <a:endParaRPr lang="cs-CZ" dirty="0"/>
          </a:p>
        </p:txBody>
      </p:sp>
      <p:sp>
        <p:nvSpPr>
          <p:cNvPr id="14" name="Text Box 1050"/>
          <p:cNvSpPr txBox="1">
            <a:spLocks noChangeArrowheads="1"/>
          </p:cNvSpPr>
          <p:nvPr/>
        </p:nvSpPr>
        <p:spPr bwMode="auto">
          <a:xfrm>
            <a:off x="683568" y="154381"/>
            <a:ext cx="82809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a:solidFill>
                  <a:schemeClr val="accent5"/>
                </a:solidFill>
              </a:rPr>
              <a:t>How to obtain corrections </a:t>
            </a:r>
            <a:r>
              <a:rPr lang="en-US" sz="2800" dirty="0" smtClean="0">
                <a:solidFill>
                  <a:schemeClr val="accent5"/>
                </a:solidFill>
              </a:rPr>
              <a:t>– simulations </a:t>
            </a:r>
            <a:endParaRPr lang="en-US" sz="2800" dirty="0">
              <a:solidFill>
                <a:schemeClr val="accent5"/>
              </a:solidFill>
            </a:endParaRPr>
          </a:p>
        </p:txBody>
      </p:sp>
      <p:sp>
        <p:nvSpPr>
          <p:cNvPr id="5" name="Text Box 1050"/>
          <p:cNvSpPr txBox="1">
            <a:spLocks noChangeArrowheads="1"/>
          </p:cNvSpPr>
          <p:nvPr/>
        </p:nvSpPr>
        <p:spPr bwMode="auto">
          <a:xfrm>
            <a:off x="35496" y="882000"/>
            <a:ext cx="910850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457200" indent="-457200">
              <a:lnSpc>
                <a:spcPct val="150000"/>
              </a:lnSpc>
              <a:buFont typeface="+mj-lt"/>
              <a:buAutoNum type="arabicPeriod"/>
            </a:pPr>
            <a:r>
              <a:rPr lang="en-US" dirty="0" smtClean="0"/>
              <a:t>Residual plot contain track error and cluster error, similar for error estimation information, calculation is not so precise compare with true point analysis.</a:t>
            </a:r>
          </a:p>
          <a:p>
            <a:pPr marL="457200" indent="-457200">
              <a:lnSpc>
                <a:spcPct val="150000"/>
              </a:lnSpc>
              <a:buFont typeface="+mj-lt"/>
              <a:buAutoNum type="arabicPeriod"/>
            </a:pPr>
            <a:r>
              <a:rPr lang="en-US" dirty="0" smtClean="0"/>
              <a:t>Belle II angle range only can be simulate.</a:t>
            </a:r>
          </a:p>
          <a:p>
            <a:pPr marL="457200" indent="-457200">
              <a:lnSpc>
                <a:spcPct val="150000"/>
              </a:lnSpc>
              <a:buFont typeface="+mj-lt"/>
              <a:buAutoNum type="arabicPeriod"/>
            </a:pPr>
            <a:r>
              <a:rPr lang="en-US" dirty="0" smtClean="0"/>
              <a:t>Possible problem on differences between pixels, </a:t>
            </a:r>
            <a:r>
              <a:rPr lang="en-US" dirty="0" err="1" smtClean="0"/>
              <a:t>unhomogeneities</a:t>
            </a:r>
            <a:r>
              <a:rPr lang="en-US" dirty="0" smtClean="0"/>
              <a:t> on staves.</a:t>
            </a:r>
          </a:p>
          <a:p>
            <a:pPr marL="457200" indent="-457200">
              <a:lnSpc>
                <a:spcPct val="150000"/>
              </a:lnSpc>
              <a:buFont typeface="+mj-lt"/>
              <a:buAutoNum type="arabicPeriod"/>
            </a:pPr>
            <a:r>
              <a:rPr lang="en-US" dirty="0" smtClean="0"/>
              <a:t>About 1 million samples per pixel kind is </a:t>
            </a:r>
            <a:r>
              <a:rPr lang="en-US" dirty="0"/>
              <a:t>needed for creation</a:t>
            </a:r>
            <a:r>
              <a:rPr lang="en-US" dirty="0" smtClean="0"/>
              <a:t>.</a:t>
            </a:r>
            <a:endParaRPr lang="en-US" sz="1200" dirty="0" smtClean="0"/>
          </a:p>
        </p:txBody>
      </p:sp>
      <p:sp>
        <p:nvSpPr>
          <p:cNvPr id="6" name="Text Box 1050"/>
          <p:cNvSpPr txBox="1">
            <a:spLocks noChangeArrowheads="1"/>
          </p:cNvSpPr>
          <p:nvPr/>
        </p:nvSpPr>
        <p:spPr bwMode="auto">
          <a:xfrm>
            <a:off x="35497" y="4874384"/>
            <a:ext cx="910850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pPr marL="457200" indent="-457200">
              <a:lnSpc>
                <a:spcPct val="150000"/>
              </a:lnSpc>
              <a:buFont typeface="+mj-lt"/>
              <a:buAutoNum type="arabicPeriod"/>
            </a:pPr>
            <a:r>
              <a:rPr lang="en-US" dirty="0" smtClean="0"/>
              <a:t>Including real differences between pixels and </a:t>
            </a:r>
            <a:r>
              <a:rPr lang="en-US" dirty="0" err="1" smtClean="0"/>
              <a:t>unhomogeneities</a:t>
            </a:r>
            <a:r>
              <a:rPr lang="en-US" dirty="0" smtClean="0"/>
              <a:t> on staves.</a:t>
            </a:r>
          </a:p>
          <a:p>
            <a:pPr marL="457200" indent="-457200">
              <a:lnSpc>
                <a:spcPct val="150000"/>
              </a:lnSpc>
              <a:buFont typeface="+mj-lt"/>
              <a:buAutoNum type="arabicPeriod"/>
            </a:pPr>
            <a:r>
              <a:rPr lang="en-US" dirty="0" smtClean="0"/>
              <a:t>Could be change over life time of PXD depend of irradiation damage of pixels.</a:t>
            </a:r>
          </a:p>
          <a:p>
            <a:pPr marL="457200" indent="-457200">
              <a:lnSpc>
                <a:spcPct val="150000"/>
              </a:lnSpc>
              <a:buFont typeface="+mj-lt"/>
              <a:buAutoNum type="arabicPeriod"/>
            </a:pPr>
            <a:r>
              <a:rPr lang="en-US" dirty="0" smtClean="0"/>
              <a:t>Problems are shown on next slide:</a:t>
            </a:r>
            <a:endParaRPr lang="en-US" sz="1200" dirty="0" smtClean="0"/>
          </a:p>
        </p:txBody>
      </p:sp>
      <p:sp>
        <p:nvSpPr>
          <p:cNvPr id="7" name="Text Box 1050"/>
          <p:cNvSpPr txBox="1">
            <a:spLocks noChangeArrowheads="1"/>
          </p:cNvSpPr>
          <p:nvPr/>
        </p:nvSpPr>
        <p:spPr bwMode="auto">
          <a:xfrm>
            <a:off x="675438" y="4264055"/>
            <a:ext cx="82809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35000"/>
              </a:spcAft>
              <a:defRPr sz="2000">
                <a:solidFill>
                  <a:schemeClr val="tx1"/>
                </a:solidFill>
                <a:latin typeface="Arial" pitchFamily="34" charset="0"/>
              </a:defRPr>
            </a:lvl6pPr>
            <a:lvl7pPr marL="2971800" indent="-228600" eaLnBrk="0" fontAlgn="base" hangingPunct="0">
              <a:spcBef>
                <a:spcPct val="0"/>
              </a:spcBef>
              <a:spcAft>
                <a:spcPct val="35000"/>
              </a:spcAft>
              <a:defRPr sz="2000">
                <a:solidFill>
                  <a:schemeClr val="tx1"/>
                </a:solidFill>
                <a:latin typeface="Arial" pitchFamily="34" charset="0"/>
              </a:defRPr>
            </a:lvl7pPr>
            <a:lvl8pPr marL="3429000" indent="-228600" eaLnBrk="0" fontAlgn="base" hangingPunct="0">
              <a:spcBef>
                <a:spcPct val="0"/>
              </a:spcBef>
              <a:spcAft>
                <a:spcPct val="35000"/>
              </a:spcAft>
              <a:defRPr sz="2000">
                <a:solidFill>
                  <a:schemeClr val="tx1"/>
                </a:solidFill>
                <a:latin typeface="Arial" pitchFamily="34" charset="0"/>
              </a:defRPr>
            </a:lvl8pPr>
            <a:lvl9pPr marL="3886200" indent="-228600" eaLnBrk="0" fontAlgn="base" hangingPunct="0">
              <a:spcBef>
                <a:spcPct val="0"/>
              </a:spcBef>
              <a:spcAft>
                <a:spcPct val="35000"/>
              </a:spcAft>
              <a:defRPr sz="2000">
                <a:solidFill>
                  <a:schemeClr val="tx1"/>
                </a:solidFill>
                <a:latin typeface="Arial" pitchFamily="34" charset="0"/>
              </a:defRPr>
            </a:lvl9pPr>
          </a:lstStyle>
          <a:p>
            <a:r>
              <a:rPr lang="en-US" sz="2800" dirty="0" smtClean="0">
                <a:solidFill>
                  <a:schemeClr val="accent5"/>
                </a:solidFill>
              </a:rPr>
              <a:t>real data: </a:t>
            </a:r>
            <a:endParaRPr lang="en-US" sz="2800" dirty="0">
              <a:solidFill>
                <a:schemeClr val="accent5"/>
              </a:solidFill>
            </a:endParaRPr>
          </a:p>
        </p:txBody>
      </p:sp>
    </p:spTree>
    <p:extLst>
      <p:ext uri="{BB962C8B-B14F-4D97-AF65-F5344CB8AC3E}">
        <p14:creationId xmlns:p14="http://schemas.microsoft.com/office/powerpoint/2010/main" val="19664177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17648</TotalTime>
  <Words>941</Words>
  <Application>Microsoft Office PowerPoint</Application>
  <PresentationFormat>On-screen Show (4:3)</PresentationFormat>
  <Paragraphs>154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Koffmane</dc:creator>
  <cp:lastModifiedBy>Peter Kodys</cp:lastModifiedBy>
  <cp:revision>354</cp:revision>
  <dcterms:created xsi:type="dcterms:W3CDTF">2012-05-02T16:01:05Z</dcterms:created>
  <dcterms:modified xsi:type="dcterms:W3CDTF">2017-05-30T12:55:59Z</dcterms:modified>
</cp:coreProperties>
</file>