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1"/>
  </p:notesMasterIdLst>
  <p:sldIdLst>
    <p:sldId id="674" r:id="rId2"/>
    <p:sldId id="706" r:id="rId3"/>
    <p:sldId id="651" r:id="rId4"/>
    <p:sldId id="712" r:id="rId5"/>
    <p:sldId id="714" r:id="rId6"/>
    <p:sldId id="705" r:id="rId7"/>
    <p:sldId id="716" r:id="rId8"/>
    <p:sldId id="715" r:id="rId9"/>
    <p:sldId id="713" r:id="rId10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00"/>
    <a:srgbClr val="00CC99"/>
    <a:srgbClr val="FF33CC"/>
    <a:srgbClr val="000000"/>
    <a:srgbClr val="E743D3"/>
    <a:srgbClr val="FF00FF"/>
    <a:srgbClr val="3399FF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567" autoAdjust="0"/>
    <p:restoredTop sz="99492" autoAdjust="0"/>
  </p:normalViewPr>
  <p:slideViewPr>
    <p:cSldViewPr>
      <p:cViewPr varScale="1">
        <p:scale>
          <a:sx n="70" d="100"/>
          <a:sy n="7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62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395" y="0"/>
            <a:ext cx="294962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779"/>
            <a:ext cx="294962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395" y="9440779"/>
            <a:ext cx="294962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84AB-6C80-4E4D-B843-FDA9605F1D2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59186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84AB-6C80-4E4D-B843-FDA9605F1D2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414364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AD9DF-396B-436A-B526-FDA1138D1F3F}" type="datetimeFigureOut">
              <a:rPr lang="en-GB" smtClean="0"/>
              <a:t>29/05/2017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52FD-7204-444B-945B-3D160EB4E9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7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623774"/>
            <a:ext cx="40735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baseline="0" dirty="0" smtClean="0">
                <a:solidFill>
                  <a:schemeClr val="accent2"/>
                </a:solidFill>
              </a:rPr>
              <a:t>H.-G. Moser,  21</a:t>
            </a:r>
            <a:r>
              <a:rPr lang="en-US" sz="1100" b="1" baseline="30000" dirty="0" smtClean="0">
                <a:solidFill>
                  <a:schemeClr val="accent2"/>
                </a:solidFill>
              </a:rPr>
              <a:t>st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 DEPFET workshop, </a:t>
            </a:r>
            <a:r>
              <a:rPr lang="en-US" sz="1100" b="1" baseline="0" dirty="0" err="1" smtClean="0">
                <a:solidFill>
                  <a:schemeClr val="accent2"/>
                </a:solidFill>
              </a:rPr>
              <a:t>Ringberg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, May 2017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9" name="Picture 9" descr="MPP_os_logo_cmyk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CO</a:t>
            </a:r>
            <a:r>
              <a:rPr lang="en-GB" baseline="-25000" dirty="0" smtClean="0"/>
              <a:t>2</a:t>
            </a:r>
            <a:r>
              <a:rPr lang="en-GB" dirty="0" smtClean="0"/>
              <a:t> Cooling 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1164251"/>
            <a:ext cx="62311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IBBelle</a:t>
            </a:r>
            <a:r>
              <a:rPr lang="en-GB" sz="2400" dirty="0" smtClean="0"/>
              <a:t>: Reconnection after Belle II Roll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N2 System, Heaters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Marco?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63378"/>
            <a:ext cx="62420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78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CO2 System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6444208" y="1300232"/>
            <a:ext cx="2520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VXD needs 12 cooling circuits:</a:t>
            </a:r>
          </a:p>
          <a:p>
            <a:r>
              <a:rPr lang="en-GB" sz="1200" dirty="0" smtClean="0"/>
              <a:t> (4 PXD, 8 SVD)</a:t>
            </a:r>
          </a:p>
          <a:p>
            <a:endParaRPr lang="en-GB" sz="1200" dirty="0" smtClean="0"/>
          </a:p>
          <a:p>
            <a:r>
              <a:rPr lang="en-GB" sz="1200" dirty="0" smtClean="0"/>
              <a:t>The CO</a:t>
            </a:r>
            <a:r>
              <a:rPr lang="en-GB" sz="1200" baseline="-25000" dirty="0" smtClean="0"/>
              <a:t>2</a:t>
            </a:r>
            <a:r>
              <a:rPr lang="en-GB" sz="1200" dirty="0" smtClean="0"/>
              <a:t> flow is split in the manifolds into these 12 branches (BWD: 8, FWD: 4)</a:t>
            </a:r>
          </a:p>
          <a:p>
            <a:endParaRPr lang="en-GB" sz="1200" dirty="0"/>
          </a:p>
          <a:p>
            <a:r>
              <a:rPr lang="en-GB" sz="1200" dirty="0" smtClean="0"/>
              <a:t>Vacuum insulated flex lines transport the CO</a:t>
            </a:r>
            <a:r>
              <a:rPr lang="en-GB" sz="1200" baseline="-25000" dirty="0" smtClean="0"/>
              <a:t>2</a:t>
            </a:r>
            <a:r>
              <a:rPr lang="en-GB" sz="1200" dirty="0" smtClean="0"/>
              <a:t> to the dock boxes (connection to detector)</a:t>
            </a:r>
          </a:p>
          <a:p>
            <a:endParaRPr lang="en-GB" sz="1200" dirty="0"/>
          </a:p>
          <a:p>
            <a:r>
              <a:rPr lang="en-GB" sz="1200" dirty="0" smtClean="0"/>
              <a:t>Furthermore: 14 N</a:t>
            </a:r>
            <a:r>
              <a:rPr lang="en-GB" sz="1200" baseline="-25000" dirty="0" smtClean="0"/>
              <a:t>2</a:t>
            </a:r>
            <a:r>
              <a:rPr lang="en-GB" sz="1200" dirty="0" smtClean="0"/>
              <a:t> lines for gas cooling (copper tubes)</a:t>
            </a:r>
          </a:p>
          <a:p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9999"/>
            <a:ext cx="6196368" cy="54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39552" y="5805264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IBBelle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79912" y="4602614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Junction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132758" y="3789040"/>
            <a:ext cx="7633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Manifold</a:t>
            </a:r>
          </a:p>
          <a:p>
            <a:r>
              <a:rPr lang="en-GB" sz="1100" b="1" dirty="0" smtClean="0">
                <a:solidFill>
                  <a:srgbClr val="FF0000"/>
                </a:solidFill>
              </a:rPr>
              <a:t> (FWD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00573" y="3984046"/>
            <a:ext cx="1233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Manifold (BWD)</a:t>
            </a:r>
            <a:endParaRPr lang="en-GB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1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Commissioning of </a:t>
            </a:r>
            <a:r>
              <a:rPr lang="en-GB" dirty="0" err="1" smtClean="0"/>
              <a:t>IBBelle</a:t>
            </a:r>
            <a:r>
              <a:rPr lang="en-GB" dirty="0" smtClean="0"/>
              <a:t> at KEK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340768"/>
            <a:ext cx="627126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IBBelle</a:t>
            </a:r>
            <a:r>
              <a:rPr lang="en-GB" dirty="0" smtClean="0"/>
              <a:t>, transfer Lines, Junction Box, </a:t>
            </a:r>
            <a:r>
              <a:rPr lang="en-GB" dirty="0" err="1" smtClean="0"/>
              <a:t>Manifoldes</a:t>
            </a:r>
            <a:r>
              <a:rPr lang="en-GB" dirty="0" smtClean="0"/>
              <a:t> installed in 2016 </a:t>
            </a:r>
          </a:p>
          <a:p>
            <a:r>
              <a:rPr lang="en-GB" dirty="0"/>
              <a:t>	</a:t>
            </a:r>
            <a:r>
              <a:rPr lang="en-GB" dirty="0" smtClean="0"/>
              <a:t>=&gt; demonstrated 3000W cooling power at -30°C</a:t>
            </a:r>
          </a:p>
          <a:p>
            <a:endParaRPr lang="en-GB" dirty="0"/>
          </a:p>
          <a:p>
            <a:r>
              <a:rPr lang="en-GB" dirty="0" err="1" smtClean="0"/>
              <a:t>Flexlines</a:t>
            </a:r>
            <a:r>
              <a:rPr lang="en-GB" dirty="0" smtClean="0"/>
              <a:t>. Dock boxes ,N2 installed January 2017 (Karsten Gadow)</a:t>
            </a:r>
          </a:p>
          <a:p>
            <a:r>
              <a:rPr lang="en-GB" dirty="0"/>
              <a:t>	</a:t>
            </a:r>
            <a:r>
              <a:rPr lang="en-GB" dirty="0" smtClean="0"/>
              <a:t>=&gt; all 12 lines are cooled</a:t>
            </a:r>
          </a:p>
          <a:p>
            <a:endParaRPr lang="en-GB" dirty="0"/>
          </a:p>
          <a:p>
            <a:r>
              <a:rPr lang="en-GB" dirty="0" smtClean="0"/>
              <a:t>April: </a:t>
            </a:r>
            <a:r>
              <a:rPr lang="en-GB" dirty="0" err="1" smtClean="0"/>
              <a:t>IBBelle</a:t>
            </a:r>
            <a:r>
              <a:rPr lang="en-GB" dirty="0" smtClean="0"/>
              <a:t> emptied and disconnected</a:t>
            </a:r>
          </a:p>
          <a:p>
            <a:r>
              <a:rPr lang="en-GB" dirty="0" smtClean="0"/>
              <a:t>from transfer lines =&gt; roll in</a:t>
            </a:r>
          </a:p>
          <a:p>
            <a:endParaRPr lang="en-GB" dirty="0"/>
          </a:p>
          <a:p>
            <a:r>
              <a:rPr lang="en-GB" dirty="0" smtClean="0"/>
              <a:t>May: re-connection, filling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Restarted without problems</a:t>
            </a:r>
          </a:p>
          <a:p>
            <a:pPr marL="285750" indent="-285750">
              <a:buFont typeface="Symbol"/>
              <a:buChar char="Þ"/>
            </a:pPr>
            <a:endParaRPr lang="en-GB" dirty="0"/>
          </a:p>
          <a:p>
            <a:r>
              <a:rPr lang="en-GB" dirty="0" smtClean="0"/>
              <a:t>New: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Status signals installed (interlocks)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Pressure monitors for cooling water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</a:t>
            </a:r>
            <a:r>
              <a:rPr lang="en-GB" dirty="0" err="1" smtClean="0"/>
              <a:t>ressuried</a:t>
            </a:r>
            <a:r>
              <a:rPr lang="en-GB" dirty="0" smtClean="0"/>
              <a:t>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Swith</a:t>
            </a:r>
            <a:r>
              <a:rPr lang="en-GB" dirty="0" smtClean="0"/>
              <a:t> over control from </a:t>
            </a:r>
            <a:r>
              <a:rPr lang="en-GB" dirty="0" err="1" smtClean="0"/>
              <a:t>WinCC</a:t>
            </a:r>
            <a:r>
              <a:rPr lang="en-GB" dirty="0" smtClean="0"/>
              <a:t> OA to EPICS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750010" cy="248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0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Interlocks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79512" y="1196752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IBBelle</a:t>
            </a:r>
            <a:r>
              <a:rPr lang="en-GB" dirty="0" smtClean="0"/>
              <a:t> issues 3 interlock levels (24V ‘WAGO’ levels, inverted: ‘on’: no alarm):</a:t>
            </a:r>
          </a:p>
          <a:p>
            <a:endParaRPr lang="en-GB" dirty="0"/>
          </a:p>
          <a:p>
            <a:pPr marL="342900" indent="-342900">
              <a:buAutoNum type="arabicParenR"/>
            </a:pPr>
            <a:r>
              <a:rPr lang="en-GB" dirty="0" smtClean="0"/>
              <a:t>Unit off or running, but no circulation of CO</a:t>
            </a:r>
            <a:r>
              <a:rPr lang="en-GB" baseline="-25000" dirty="0" smtClean="0"/>
              <a:t>2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Unit interlocked (internal fault).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rgbClr val="FFC000"/>
                </a:solidFill>
              </a:rPr>
              <a:t>Unit off or running and CO</a:t>
            </a:r>
            <a:r>
              <a:rPr lang="en-GB" baseline="-25000" dirty="0" smtClean="0">
                <a:solidFill>
                  <a:srgbClr val="FFC000"/>
                </a:solidFill>
              </a:rPr>
              <a:t>2</a:t>
            </a:r>
            <a:r>
              <a:rPr lang="en-GB" dirty="0" smtClean="0">
                <a:solidFill>
                  <a:srgbClr val="FFC000"/>
                </a:solidFill>
              </a:rPr>
              <a:t> circulating, 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      but temperature set point not yet reached.</a:t>
            </a:r>
          </a:p>
          <a:p>
            <a:r>
              <a:rPr lang="en-GB" dirty="0" smtClean="0">
                <a:solidFill>
                  <a:srgbClr val="33CC33"/>
                </a:solidFill>
              </a:rPr>
              <a:t>4)   Running and temperature set point reached</a:t>
            </a:r>
          </a:p>
          <a:p>
            <a:endParaRPr lang="en-GB" dirty="0"/>
          </a:p>
          <a:p>
            <a:r>
              <a:rPr lang="en-GB" dirty="0" smtClean="0"/>
              <a:t>The logic can be programmed differently</a:t>
            </a:r>
          </a:p>
          <a:p>
            <a:endParaRPr lang="en-GB" dirty="0"/>
          </a:p>
          <a:p>
            <a:r>
              <a:rPr lang="en-GB" dirty="0" smtClean="0"/>
              <a:t>Two interlocks can be accepted: </a:t>
            </a:r>
          </a:p>
          <a:p>
            <a:endParaRPr lang="en-GB" dirty="0"/>
          </a:p>
          <a:p>
            <a:pPr marL="342900" indent="-342900">
              <a:buAutoNum type="arabicParenR"/>
            </a:pPr>
            <a:r>
              <a:rPr lang="en-GB" dirty="0" smtClean="0"/>
              <a:t>Complete shut down.</a:t>
            </a:r>
          </a:p>
          <a:p>
            <a:pPr marL="342900" indent="-342900">
              <a:buAutoNum type="arabicParenR"/>
            </a:pPr>
            <a:r>
              <a:rPr lang="en-GB" dirty="0" smtClean="0"/>
              <a:t>Warm operation (Provide cooling but CO</a:t>
            </a:r>
            <a:r>
              <a:rPr lang="en-GB" baseline="-25000" dirty="0" smtClean="0"/>
              <a:t>2</a:t>
            </a:r>
            <a:r>
              <a:rPr lang="en-GB" dirty="0" smtClean="0"/>
              <a:t> temperature above dew point).</a:t>
            </a:r>
          </a:p>
          <a:p>
            <a:pPr marL="342900" indent="-342900">
              <a:buAutoNum type="arabicParenR"/>
            </a:pPr>
            <a:endParaRPr lang="en-GB" dirty="0"/>
          </a:p>
          <a:p>
            <a:r>
              <a:rPr lang="en-GB" dirty="0" smtClean="0"/>
              <a:t>Level 2) should be used humidity in warm volume is detected or if flex line vacuum is bad. However, it takes ~ 30 min to go from -30°C to 10°C or vice versa</a:t>
            </a:r>
          </a:p>
          <a:p>
            <a:endParaRPr lang="en-GB" dirty="0"/>
          </a:p>
          <a:p>
            <a:r>
              <a:rPr lang="en-GB" dirty="0" smtClean="0"/>
              <a:t>Level 1) is ok to prevent a start. A shut down during operation may lead to unpredictable conditions: The tubes may be filled partially with liquid, cold CO</a:t>
            </a:r>
            <a:r>
              <a:rPr lang="en-GB" baseline="-25000" dirty="0" smtClean="0"/>
              <a:t>2</a:t>
            </a:r>
            <a:r>
              <a:rPr lang="en-GB" dirty="0" smtClean="0"/>
              <a:t> which may flow back and forth uncontrolled. It takes ½ day for the system to warm up!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  <p:pic>
        <p:nvPicPr>
          <p:cNvPr id="6" name="Grafi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764" r="23281" b="13661"/>
          <a:stretch/>
        </p:blipFill>
        <p:spPr bwMode="auto">
          <a:xfrm>
            <a:off x="4716016" y="1484784"/>
            <a:ext cx="4305300" cy="2918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490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Pressure Sensors</a:t>
            </a:r>
            <a:endParaRPr lang="en-GB" dirty="0"/>
          </a:p>
        </p:txBody>
      </p:sp>
      <p:sp>
        <p:nvSpPr>
          <p:cNvPr id="4" name="AutoShape 2" descr="DSC030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SC030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r="35406"/>
          <a:stretch/>
        </p:blipFill>
        <p:spPr>
          <a:xfrm>
            <a:off x="307975" y="1124744"/>
            <a:ext cx="2026692" cy="381472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627784" y="1124744"/>
            <a:ext cx="43075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Pressure sensors (provided by KEK)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Input and output pressure of cooling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Pressure of compressed air</a:t>
            </a:r>
          </a:p>
          <a:p>
            <a:endParaRPr lang="en-GB" dirty="0"/>
          </a:p>
          <a:p>
            <a:r>
              <a:rPr lang="en-GB" dirty="0" smtClean="0"/>
              <a:t>Integrated in PLC and EPICS</a:t>
            </a:r>
          </a:p>
          <a:p>
            <a:endParaRPr lang="en-GB" dirty="0"/>
          </a:p>
          <a:p>
            <a:r>
              <a:rPr lang="en-GB" dirty="0" smtClean="0"/>
              <a:t>Air pressure sometime too low: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59" y="3284984"/>
            <a:ext cx="5760720" cy="2235835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>
          <a:xfrm>
            <a:off x="2987824" y="4293096"/>
            <a:ext cx="5544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059832" y="3861048"/>
            <a:ext cx="55446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851920" y="4797152"/>
            <a:ext cx="3001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Oscillates between 5 and 6 bar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307975" y="5661248"/>
            <a:ext cx="858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Pneumatic valves need &gt; 5.5 bar to work properly. Below 5 bar the might go to ‘safe state’ (switches off </a:t>
            </a:r>
            <a:r>
              <a:rPr lang="en-GB" dirty="0" err="1" smtClean="0"/>
              <a:t>IBBelle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Install buffer vessel with one way valve (KEK)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74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Heaters and NTC sensors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052736"/>
            <a:ext cx="49330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CO</a:t>
            </a:r>
            <a:r>
              <a:rPr lang="en-GB" baseline="-25000" dirty="0" smtClean="0"/>
              <a:t>2</a:t>
            </a:r>
            <a:r>
              <a:rPr lang="en-GB" dirty="0" smtClean="0"/>
              <a:t> branch will be equipped with a 100W heater (inlet) and a NTC sensor (outlet)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Temperature monitoring of each individual branch.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During commissioning: dummy power.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With detector: can control onset of CO</a:t>
            </a:r>
            <a:r>
              <a:rPr lang="en-GB" baseline="-25000" dirty="0" smtClean="0"/>
              <a:t>2</a:t>
            </a:r>
            <a:r>
              <a:rPr lang="en-GB" dirty="0" smtClean="0"/>
              <a:t> evaporation.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NTC sensors will be read out be Trieste system.</a:t>
            </a:r>
          </a:p>
          <a:p>
            <a:endParaRPr lang="en-GB" dirty="0"/>
          </a:p>
          <a:p>
            <a:r>
              <a:rPr lang="en-GB" dirty="0" smtClean="0"/>
              <a:t>Control and interlock system for heaters under construction at MPI</a:t>
            </a:r>
          </a:p>
          <a:p>
            <a:endParaRPr lang="en-GB" dirty="0"/>
          </a:p>
          <a:p>
            <a:r>
              <a:rPr lang="en-GB" dirty="0" smtClean="0"/>
              <a:t>Heaters automatically interlocked if T &gt; 80°C</a:t>
            </a:r>
          </a:p>
          <a:p>
            <a:endParaRPr lang="en-GB" dirty="0"/>
          </a:p>
          <a:p>
            <a:r>
              <a:rPr lang="en-GB" dirty="0" smtClean="0"/>
              <a:t>Control by on/off puling of 50Hz 230V supply</a:t>
            </a:r>
          </a:p>
          <a:p>
            <a:r>
              <a:rPr lang="en-GB" dirty="0" smtClean="0"/>
              <a:t>Power switching during AC zero crossing (no transients =&gt; low noise)</a:t>
            </a:r>
          </a:p>
          <a:p>
            <a:endParaRPr lang="en-GB" dirty="0"/>
          </a:p>
        </p:txBody>
      </p:sp>
      <p:pic>
        <p:nvPicPr>
          <p:cNvPr id="2050" name="Picture 2" descr="C:\Users\Moser\AppData\Local\Microsoft\Windows\Temporary Internet Files\Content.Outlook\EK34SJPG\IMG_5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ser\AppData\Local\Microsoft\Windows\Temporary Internet Files\Content.Outlook\EK34SJPG\IMG_5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73" y="2930254"/>
            <a:ext cx="2338448" cy="17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96337" y="1412776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Heater with metal case to clip on CO2 tube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7596336" y="2927846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Foam ceramics insulation</a:t>
            </a:r>
          </a:p>
          <a:p>
            <a:r>
              <a:rPr lang="en-GB" dirty="0" smtClean="0"/>
              <a:t>(1/2 shell)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7596336" y="487206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Heater with </a:t>
            </a:r>
          </a:p>
          <a:p>
            <a:r>
              <a:rPr lang="en-GB" dirty="0" smtClean="0"/>
              <a:t>Insulation and sensor</a:t>
            </a:r>
            <a:endParaRPr lang="en-GB" dirty="0"/>
          </a:p>
        </p:txBody>
      </p:sp>
      <p:pic>
        <p:nvPicPr>
          <p:cNvPr id="2053" name="Picture 5" descr="C:\Users\Moser\AppData\Local\Microsoft\Windows\Temporary Internet Files\Content.Outlook\EK34SJPG\IMG_5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72" y="4838387"/>
            <a:ext cx="2338447" cy="17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8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ergebnis für Druckreg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68518"/>
            <a:ext cx="360040" cy="3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827584" y="2708920"/>
            <a:ext cx="504056" cy="2592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e 4"/>
          <p:cNvSpPr/>
          <p:nvPr/>
        </p:nvSpPr>
        <p:spPr>
          <a:xfrm>
            <a:off x="827584" y="2492896"/>
            <a:ext cx="504056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&quot;Nein&quot;-Symbol 5"/>
          <p:cNvSpPr/>
          <p:nvPr/>
        </p:nvSpPr>
        <p:spPr>
          <a:xfrm>
            <a:off x="953598" y="2204386"/>
            <a:ext cx="252028" cy="21602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1079612" y="2420888"/>
            <a:ext cx="0" cy="18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205626" y="2312398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leichschenkliges Dreieck 10"/>
          <p:cNvSpPr/>
          <p:nvPr/>
        </p:nvSpPr>
        <p:spPr>
          <a:xfrm rot="5400000">
            <a:off x="1709682" y="2204386"/>
            <a:ext cx="270030" cy="2165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leichschenkliges Dreieck 11"/>
          <p:cNvSpPr/>
          <p:nvPr/>
        </p:nvSpPr>
        <p:spPr>
          <a:xfrm rot="5400000" flipV="1">
            <a:off x="1953128" y="2195435"/>
            <a:ext cx="270030" cy="2344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1907704" y="2132856"/>
            <a:ext cx="153624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12" idx="3"/>
          </p:cNvCxnSpPr>
          <p:nvPr/>
        </p:nvCxnSpPr>
        <p:spPr>
          <a:xfrm flipV="1">
            <a:off x="2205345" y="2312398"/>
            <a:ext cx="2870711" cy="2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5076056" y="2312637"/>
            <a:ext cx="115212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feil nach links, rechts und oben 19"/>
          <p:cNvSpPr/>
          <p:nvPr/>
        </p:nvSpPr>
        <p:spPr>
          <a:xfrm>
            <a:off x="6150151" y="2177741"/>
            <a:ext cx="648072" cy="198261"/>
          </a:xfrm>
          <a:prstGeom prst="leftRigh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www.hornbach.de/data/shop/D04/001/780/492/583/17/DV_8_1361495_01_4c_AT_20160916135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86" y="1924918"/>
            <a:ext cx="359001" cy="28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ihandform 22"/>
          <p:cNvSpPr/>
          <p:nvPr/>
        </p:nvSpPr>
        <p:spPr>
          <a:xfrm>
            <a:off x="6908800" y="2328985"/>
            <a:ext cx="2164862" cy="1156677"/>
          </a:xfrm>
          <a:custGeom>
            <a:avLst/>
            <a:gdLst>
              <a:gd name="connsiteX0" fmla="*/ 0 w 2164862"/>
              <a:gd name="connsiteY0" fmla="*/ 0 h 1156677"/>
              <a:gd name="connsiteX1" fmla="*/ 39077 w 2164862"/>
              <a:gd name="connsiteY1" fmla="*/ 31261 h 1156677"/>
              <a:gd name="connsiteX2" fmla="*/ 62523 w 2164862"/>
              <a:gd name="connsiteY2" fmla="*/ 39077 h 1156677"/>
              <a:gd name="connsiteX3" fmla="*/ 132862 w 2164862"/>
              <a:gd name="connsiteY3" fmla="*/ 78153 h 1156677"/>
              <a:gd name="connsiteX4" fmla="*/ 195385 w 2164862"/>
              <a:gd name="connsiteY4" fmla="*/ 132861 h 1156677"/>
              <a:gd name="connsiteX5" fmla="*/ 211015 w 2164862"/>
              <a:gd name="connsiteY5" fmla="*/ 179753 h 1156677"/>
              <a:gd name="connsiteX6" fmla="*/ 257908 w 2164862"/>
              <a:gd name="connsiteY6" fmla="*/ 250092 h 1156677"/>
              <a:gd name="connsiteX7" fmla="*/ 273538 w 2164862"/>
              <a:gd name="connsiteY7" fmla="*/ 273538 h 1156677"/>
              <a:gd name="connsiteX8" fmla="*/ 289169 w 2164862"/>
              <a:gd name="connsiteY8" fmla="*/ 320430 h 1156677"/>
              <a:gd name="connsiteX9" fmla="*/ 296985 w 2164862"/>
              <a:gd name="connsiteY9" fmla="*/ 343877 h 1156677"/>
              <a:gd name="connsiteX10" fmla="*/ 312615 w 2164862"/>
              <a:gd name="connsiteY10" fmla="*/ 367323 h 1156677"/>
              <a:gd name="connsiteX11" fmla="*/ 336062 w 2164862"/>
              <a:gd name="connsiteY11" fmla="*/ 429846 h 1156677"/>
              <a:gd name="connsiteX12" fmla="*/ 343877 w 2164862"/>
              <a:gd name="connsiteY12" fmla="*/ 453292 h 1156677"/>
              <a:gd name="connsiteX13" fmla="*/ 375138 w 2164862"/>
              <a:gd name="connsiteY13" fmla="*/ 476738 h 1156677"/>
              <a:gd name="connsiteX14" fmla="*/ 398585 w 2164862"/>
              <a:gd name="connsiteY14" fmla="*/ 500184 h 1156677"/>
              <a:gd name="connsiteX15" fmla="*/ 429846 w 2164862"/>
              <a:gd name="connsiteY15" fmla="*/ 554892 h 1156677"/>
              <a:gd name="connsiteX16" fmla="*/ 437662 w 2164862"/>
              <a:gd name="connsiteY16" fmla="*/ 578338 h 1156677"/>
              <a:gd name="connsiteX17" fmla="*/ 468923 w 2164862"/>
              <a:gd name="connsiteY17" fmla="*/ 625230 h 1156677"/>
              <a:gd name="connsiteX18" fmla="*/ 476738 w 2164862"/>
              <a:gd name="connsiteY18" fmla="*/ 648677 h 1156677"/>
              <a:gd name="connsiteX19" fmla="*/ 531446 w 2164862"/>
              <a:gd name="connsiteY19" fmla="*/ 726830 h 1156677"/>
              <a:gd name="connsiteX20" fmla="*/ 547077 w 2164862"/>
              <a:gd name="connsiteY20" fmla="*/ 758092 h 1156677"/>
              <a:gd name="connsiteX21" fmla="*/ 554892 w 2164862"/>
              <a:gd name="connsiteY21" fmla="*/ 781538 h 1156677"/>
              <a:gd name="connsiteX22" fmla="*/ 578338 w 2164862"/>
              <a:gd name="connsiteY22" fmla="*/ 804984 h 1156677"/>
              <a:gd name="connsiteX23" fmla="*/ 593969 w 2164862"/>
              <a:gd name="connsiteY23" fmla="*/ 828430 h 1156677"/>
              <a:gd name="connsiteX24" fmla="*/ 656492 w 2164862"/>
              <a:gd name="connsiteY24" fmla="*/ 883138 h 1156677"/>
              <a:gd name="connsiteX25" fmla="*/ 672123 w 2164862"/>
              <a:gd name="connsiteY25" fmla="*/ 914400 h 1156677"/>
              <a:gd name="connsiteX26" fmla="*/ 695569 w 2164862"/>
              <a:gd name="connsiteY26" fmla="*/ 930030 h 1156677"/>
              <a:gd name="connsiteX27" fmla="*/ 750277 w 2164862"/>
              <a:gd name="connsiteY27" fmla="*/ 969107 h 1156677"/>
              <a:gd name="connsiteX28" fmla="*/ 804985 w 2164862"/>
              <a:gd name="connsiteY28" fmla="*/ 1016000 h 1156677"/>
              <a:gd name="connsiteX29" fmla="*/ 859692 w 2164862"/>
              <a:gd name="connsiteY29" fmla="*/ 1062892 h 1156677"/>
              <a:gd name="connsiteX30" fmla="*/ 890954 w 2164862"/>
              <a:gd name="connsiteY30" fmla="*/ 1078523 h 1156677"/>
              <a:gd name="connsiteX31" fmla="*/ 914400 w 2164862"/>
              <a:gd name="connsiteY31" fmla="*/ 1094153 h 1156677"/>
              <a:gd name="connsiteX32" fmla="*/ 961292 w 2164862"/>
              <a:gd name="connsiteY32" fmla="*/ 1109784 h 1156677"/>
              <a:gd name="connsiteX33" fmla="*/ 1016000 w 2164862"/>
              <a:gd name="connsiteY33" fmla="*/ 1125415 h 1156677"/>
              <a:gd name="connsiteX34" fmla="*/ 1039446 w 2164862"/>
              <a:gd name="connsiteY34" fmla="*/ 1141046 h 1156677"/>
              <a:gd name="connsiteX35" fmla="*/ 1078523 w 2164862"/>
              <a:gd name="connsiteY35" fmla="*/ 1148861 h 1156677"/>
              <a:gd name="connsiteX36" fmla="*/ 1101969 w 2164862"/>
              <a:gd name="connsiteY36" fmla="*/ 1156677 h 1156677"/>
              <a:gd name="connsiteX37" fmla="*/ 1195754 w 2164862"/>
              <a:gd name="connsiteY37" fmla="*/ 1141046 h 1156677"/>
              <a:gd name="connsiteX38" fmla="*/ 1250462 w 2164862"/>
              <a:gd name="connsiteY38" fmla="*/ 1117600 h 1156677"/>
              <a:gd name="connsiteX39" fmla="*/ 1258277 w 2164862"/>
              <a:gd name="connsiteY39" fmla="*/ 1094153 h 1156677"/>
              <a:gd name="connsiteX40" fmla="*/ 1305169 w 2164862"/>
              <a:gd name="connsiteY40" fmla="*/ 1062892 h 1156677"/>
              <a:gd name="connsiteX41" fmla="*/ 1344246 w 2164862"/>
              <a:gd name="connsiteY41" fmla="*/ 1031630 h 1156677"/>
              <a:gd name="connsiteX42" fmla="*/ 1383323 w 2164862"/>
              <a:gd name="connsiteY42" fmla="*/ 1008184 h 1156677"/>
              <a:gd name="connsiteX43" fmla="*/ 1406769 w 2164862"/>
              <a:gd name="connsiteY43" fmla="*/ 992553 h 1156677"/>
              <a:gd name="connsiteX44" fmla="*/ 1422400 w 2164862"/>
              <a:gd name="connsiteY44" fmla="*/ 969107 h 1156677"/>
              <a:gd name="connsiteX45" fmla="*/ 1438031 w 2164862"/>
              <a:gd name="connsiteY45" fmla="*/ 937846 h 1156677"/>
              <a:gd name="connsiteX46" fmla="*/ 1461477 w 2164862"/>
              <a:gd name="connsiteY46" fmla="*/ 914400 h 1156677"/>
              <a:gd name="connsiteX47" fmla="*/ 1477108 w 2164862"/>
              <a:gd name="connsiteY47" fmla="*/ 890953 h 1156677"/>
              <a:gd name="connsiteX48" fmla="*/ 1570892 w 2164862"/>
              <a:gd name="connsiteY48" fmla="*/ 844061 h 1156677"/>
              <a:gd name="connsiteX49" fmla="*/ 1625600 w 2164862"/>
              <a:gd name="connsiteY49" fmla="*/ 828430 h 1156677"/>
              <a:gd name="connsiteX50" fmla="*/ 1719385 w 2164862"/>
              <a:gd name="connsiteY50" fmla="*/ 836246 h 1156677"/>
              <a:gd name="connsiteX51" fmla="*/ 1766277 w 2164862"/>
              <a:gd name="connsiteY51" fmla="*/ 883138 h 1156677"/>
              <a:gd name="connsiteX52" fmla="*/ 1813169 w 2164862"/>
              <a:gd name="connsiteY52" fmla="*/ 922215 h 1156677"/>
              <a:gd name="connsiteX53" fmla="*/ 1844431 w 2164862"/>
              <a:gd name="connsiteY53" fmla="*/ 953477 h 1156677"/>
              <a:gd name="connsiteX54" fmla="*/ 1867877 w 2164862"/>
              <a:gd name="connsiteY54" fmla="*/ 969107 h 1156677"/>
              <a:gd name="connsiteX55" fmla="*/ 1891323 w 2164862"/>
              <a:gd name="connsiteY55" fmla="*/ 992553 h 1156677"/>
              <a:gd name="connsiteX56" fmla="*/ 1961662 w 2164862"/>
              <a:gd name="connsiteY56" fmla="*/ 1023815 h 1156677"/>
              <a:gd name="connsiteX57" fmla="*/ 1992923 w 2164862"/>
              <a:gd name="connsiteY57" fmla="*/ 1039446 h 1156677"/>
              <a:gd name="connsiteX58" fmla="*/ 2039815 w 2164862"/>
              <a:gd name="connsiteY58" fmla="*/ 1055077 h 1156677"/>
              <a:gd name="connsiteX59" fmla="*/ 2063262 w 2164862"/>
              <a:gd name="connsiteY59" fmla="*/ 1062892 h 1156677"/>
              <a:gd name="connsiteX60" fmla="*/ 2086708 w 2164862"/>
              <a:gd name="connsiteY60" fmla="*/ 1086338 h 1156677"/>
              <a:gd name="connsiteX61" fmla="*/ 2110154 w 2164862"/>
              <a:gd name="connsiteY61" fmla="*/ 1101969 h 1156677"/>
              <a:gd name="connsiteX62" fmla="*/ 2125785 w 2164862"/>
              <a:gd name="connsiteY62" fmla="*/ 1125415 h 1156677"/>
              <a:gd name="connsiteX63" fmla="*/ 2164862 w 2164862"/>
              <a:gd name="connsiteY63" fmla="*/ 1133230 h 11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64862" h="1156677">
                <a:moveTo>
                  <a:pt x="0" y="0"/>
                </a:moveTo>
                <a:cubicBezTo>
                  <a:pt x="13026" y="10420"/>
                  <a:pt x="24932" y="22420"/>
                  <a:pt x="39077" y="31261"/>
                </a:cubicBezTo>
                <a:cubicBezTo>
                  <a:pt x="46063" y="35627"/>
                  <a:pt x="55322" y="35076"/>
                  <a:pt x="62523" y="39077"/>
                </a:cubicBezTo>
                <a:cubicBezTo>
                  <a:pt x="143136" y="83863"/>
                  <a:pt x="79811" y="60471"/>
                  <a:pt x="132862" y="78153"/>
                </a:cubicBezTo>
                <a:cubicBezTo>
                  <a:pt x="187569" y="114625"/>
                  <a:pt x="169333" y="93784"/>
                  <a:pt x="195385" y="132861"/>
                </a:cubicBezTo>
                <a:cubicBezTo>
                  <a:pt x="200595" y="148492"/>
                  <a:pt x="201876" y="166044"/>
                  <a:pt x="211015" y="179753"/>
                </a:cubicBezTo>
                <a:lnTo>
                  <a:pt x="257908" y="250092"/>
                </a:lnTo>
                <a:cubicBezTo>
                  <a:pt x="263118" y="257907"/>
                  <a:pt x="270568" y="264627"/>
                  <a:pt x="273538" y="273538"/>
                </a:cubicBezTo>
                <a:lnTo>
                  <a:pt x="289169" y="320430"/>
                </a:lnTo>
                <a:cubicBezTo>
                  <a:pt x="291774" y="328246"/>
                  <a:pt x="292415" y="337022"/>
                  <a:pt x="296985" y="343877"/>
                </a:cubicBezTo>
                <a:lnTo>
                  <a:pt x="312615" y="367323"/>
                </a:lnTo>
                <a:cubicBezTo>
                  <a:pt x="327695" y="442719"/>
                  <a:pt x="309228" y="376179"/>
                  <a:pt x="336062" y="429846"/>
                </a:cubicBezTo>
                <a:cubicBezTo>
                  <a:pt x="339746" y="437214"/>
                  <a:pt x="338603" y="446963"/>
                  <a:pt x="343877" y="453292"/>
                </a:cubicBezTo>
                <a:cubicBezTo>
                  <a:pt x="352216" y="463299"/>
                  <a:pt x="365248" y="468261"/>
                  <a:pt x="375138" y="476738"/>
                </a:cubicBezTo>
                <a:cubicBezTo>
                  <a:pt x="383530" y="483931"/>
                  <a:pt x="390769" y="492369"/>
                  <a:pt x="398585" y="500184"/>
                </a:cubicBezTo>
                <a:cubicBezTo>
                  <a:pt x="416502" y="553938"/>
                  <a:pt x="391996" y="488656"/>
                  <a:pt x="429846" y="554892"/>
                </a:cubicBezTo>
                <a:cubicBezTo>
                  <a:pt x="433933" y="562045"/>
                  <a:pt x="433661" y="571137"/>
                  <a:pt x="437662" y="578338"/>
                </a:cubicBezTo>
                <a:cubicBezTo>
                  <a:pt x="446785" y="594760"/>
                  <a:pt x="468923" y="625230"/>
                  <a:pt x="468923" y="625230"/>
                </a:cubicBezTo>
                <a:cubicBezTo>
                  <a:pt x="471528" y="633046"/>
                  <a:pt x="472737" y="641475"/>
                  <a:pt x="476738" y="648677"/>
                </a:cubicBezTo>
                <a:cubicBezTo>
                  <a:pt x="524249" y="734198"/>
                  <a:pt x="490472" y="661271"/>
                  <a:pt x="531446" y="726830"/>
                </a:cubicBezTo>
                <a:cubicBezTo>
                  <a:pt x="537621" y="736710"/>
                  <a:pt x="542488" y="747383"/>
                  <a:pt x="547077" y="758092"/>
                </a:cubicBezTo>
                <a:cubicBezTo>
                  <a:pt x="550322" y="765664"/>
                  <a:pt x="550322" y="774684"/>
                  <a:pt x="554892" y="781538"/>
                </a:cubicBezTo>
                <a:cubicBezTo>
                  <a:pt x="561023" y="790734"/>
                  <a:pt x="571262" y="796493"/>
                  <a:pt x="578338" y="804984"/>
                </a:cubicBezTo>
                <a:cubicBezTo>
                  <a:pt x="584351" y="812200"/>
                  <a:pt x="587856" y="821298"/>
                  <a:pt x="593969" y="828430"/>
                </a:cubicBezTo>
                <a:cubicBezTo>
                  <a:pt x="618253" y="856761"/>
                  <a:pt x="627750" y="861581"/>
                  <a:pt x="656492" y="883138"/>
                </a:cubicBezTo>
                <a:cubicBezTo>
                  <a:pt x="661702" y="893559"/>
                  <a:pt x="664664" y="905450"/>
                  <a:pt x="672123" y="914400"/>
                </a:cubicBezTo>
                <a:cubicBezTo>
                  <a:pt x="678136" y="921616"/>
                  <a:pt x="688353" y="924017"/>
                  <a:pt x="695569" y="930030"/>
                </a:cubicBezTo>
                <a:cubicBezTo>
                  <a:pt x="743096" y="969637"/>
                  <a:pt x="692429" y="940185"/>
                  <a:pt x="750277" y="969107"/>
                </a:cubicBezTo>
                <a:cubicBezTo>
                  <a:pt x="844190" y="1063023"/>
                  <a:pt x="733576" y="956493"/>
                  <a:pt x="804985" y="1016000"/>
                </a:cubicBezTo>
                <a:cubicBezTo>
                  <a:pt x="843350" y="1047971"/>
                  <a:pt x="812861" y="1033623"/>
                  <a:pt x="859692" y="1062892"/>
                </a:cubicBezTo>
                <a:cubicBezTo>
                  <a:pt x="869572" y="1069067"/>
                  <a:pt x="880838" y="1072743"/>
                  <a:pt x="890954" y="1078523"/>
                </a:cubicBezTo>
                <a:cubicBezTo>
                  <a:pt x="899109" y="1083183"/>
                  <a:pt x="905817" y="1090338"/>
                  <a:pt x="914400" y="1094153"/>
                </a:cubicBezTo>
                <a:cubicBezTo>
                  <a:pt x="929456" y="1100845"/>
                  <a:pt x="945661" y="1104574"/>
                  <a:pt x="961292" y="1109784"/>
                </a:cubicBezTo>
                <a:cubicBezTo>
                  <a:pt x="994934" y="1120998"/>
                  <a:pt x="976738" y="1115600"/>
                  <a:pt x="1016000" y="1125415"/>
                </a:cubicBezTo>
                <a:cubicBezTo>
                  <a:pt x="1023815" y="1130625"/>
                  <a:pt x="1030651" y="1137748"/>
                  <a:pt x="1039446" y="1141046"/>
                </a:cubicBezTo>
                <a:cubicBezTo>
                  <a:pt x="1051884" y="1145710"/>
                  <a:pt x="1065636" y="1145639"/>
                  <a:pt x="1078523" y="1148861"/>
                </a:cubicBezTo>
                <a:cubicBezTo>
                  <a:pt x="1086515" y="1150859"/>
                  <a:pt x="1094154" y="1154072"/>
                  <a:pt x="1101969" y="1156677"/>
                </a:cubicBezTo>
                <a:cubicBezTo>
                  <a:pt x="1132836" y="1152267"/>
                  <a:pt x="1165288" y="1148663"/>
                  <a:pt x="1195754" y="1141046"/>
                </a:cubicBezTo>
                <a:cubicBezTo>
                  <a:pt x="1218748" y="1135297"/>
                  <a:pt x="1228101" y="1128780"/>
                  <a:pt x="1250462" y="1117600"/>
                </a:cubicBezTo>
                <a:cubicBezTo>
                  <a:pt x="1253067" y="1109784"/>
                  <a:pt x="1253707" y="1101008"/>
                  <a:pt x="1258277" y="1094153"/>
                </a:cubicBezTo>
                <a:cubicBezTo>
                  <a:pt x="1275003" y="1069063"/>
                  <a:pt x="1280588" y="1071085"/>
                  <a:pt x="1305169" y="1062892"/>
                </a:cubicBezTo>
                <a:cubicBezTo>
                  <a:pt x="1318195" y="1052471"/>
                  <a:pt x="1330580" y="1041196"/>
                  <a:pt x="1344246" y="1031630"/>
                </a:cubicBezTo>
                <a:cubicBezTo>
                  <a:pt x="1356690" y="1022919"/>
                  <a:pt x="1370442" y="1016235"/>
                  <a:pt x="1383323" y="1008184"/>
                </a:cubicBezTo>
                <a:cubicBezTo>
                  <a:pt x="1391288" y="1003206"/>
                  <a:pt x="1398954" y="997763"/>
                  <a:pt x="1406769" y="992553"/>
                </a:cubicBezTo>
                <a:cubicBezTo>
                  <a:pt x="1411979" y="984738"/>
                  <a:pt x="1417740" y="977262"/>
                  <a:pt x="1422400" y="969107"/>
                </a:cubicBezTo>
                <a:cubicBezTo>
                  <a:pt x="1428180" y="958992"/>
                  <a:pt x="1431259" y="947326"/>
                  <a:pt x="1438031" y="937846"/>
                </a:cubicBezTo>
                <a:cubicBezTo>
                  <a:pt x="1444455" y="928852"/>
                  <a:pt x="1454401" y="922891"/>
                  <a:pt x="1461477" y="914400"/>
                </a:cubicBezTo>
                <a:cubicBezTo>
                  <a:pt x="1467490" y="907184"/>
                  <a:pt x="1470039" y="897138"/>
                  <a:pt x="1477108" y="890953"/>
                </a:cubicBezTo>
                <a:cubicBezTo>
                  <a:pt x="1514399" y="858323"/>
                  <a:pt x="1526623" y="858817"/>
                  <a:pt x="1570892" y="844061"/>
                </a:cubicBezTo>
                <a:cubicBezTo>
                  <a:pt x="1604523" y="832851"/>
                  <a:pt x="1586353" y="838242"/>
                  <a:pt x="1625600" y="828430"/>
                </a:cubicBezTo>
                <a:cubicBezTo>
                  <a:pt x="1656862" y="831035"/>
                  <a:pt x="1688624" y="830094"/>
                  <a:pt x="1719385" y="836246"/>
                </a:cubicBezTo>
                <a:cubicBezTo>
                  <a:pt x="1740733" y="840516"/>
                  <a:pt x="1755133" y="870137"/>
                  <a:pt x="1766277" y="883138"/>
                </a:cubicBezTo>
                <a:cubicBezTo>
                  <a:pt x="1803801" y="926915"/>
                  <a:pt x="1774207" y="888819"/>
                  <a:pt x="1813169" y="922215"/>
                </a:cubicBezTo>
                <a:cubicBezTo>
                  <a:pt x="1824358" y="931806"/>
                  <a:pt x="1833242" y="943886"/>
                  <a:pt x="1844431" y="953477"/>
                </a:cubicBezTo>
                <a:cubicBezTo>
                  <a:pt x="1851563" y="959590"/>
                  <a:pt x="1860661" y="963094"/>
                  <a:pt x="1867877" y="969107"/>
                </a:cubicBezTo>
                <a:cubicBezTo>
                  <a:pt x="1876368" y="976183"/>
                  <a:pt x="1882832" y="985477"/>
                  <a:pt x="1891323" y="992553"/>
                </a:cubicBezTo>
                <a:cubicBezTo>
                  <a:pt x="1925809" y="1021292"/>
                  <a:pt x="1910540" y="998253"/>
                  <a:pt x="1961662" y="1023815"/>
                </a:cubicBezTo>
                <a:cubicBezTo>
                  <a:pt x="1972082" y="1029025"/>
                  <a:pt x="1982106" y="1035119"/>
                  <a:pt x="1992923" y="1039446"/>
                </a:cubicBezTo>
                <a:cubicBezTo>
                  <a:pt x="2008221" y="1045565"/>
                  <a:pt x="2024184" y="1049867"/>
                  <a:pt x="2039815" y="1055077"/>
                </a:cubicBezTo>
                <a:lnTo>
                  <a:pt x="2063262" y="1062892"/>
                </a:lnTo>
                <a:cubicBezTo>
                  <a:pt x="2071077" y="1070707"/>
                  <a:pt x="2078217" y="1079262"/>
                  <a:pt x="2086708" y="1086338"/>
                </a:cubicBezTo>
                <a:cubicBezTo>
                  <a:pt x="2093924" y="1092351"/>
                  <a:pt x="2103512" y="1095327"/>
                  <a:pt x="2110154" y="1101969"/>
                </a:cubicBezTo>
                <a:cubicBezTo>
                  <a:pt x="2116796" y="1108611"/>
                  <a:pt x="2117970" y="1120205"/>
                  <a:pt x="2125785" y="1125415"/>
                </a:cubicBezTo>
                <a:cubicBezTo>
                  <a:pt x="2138455" y="1133862"/>
                  <a:pt x="2151427" y="1133230"/>
                  <a:pt x="2164862" y="113323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hteck 23"/>
          <p:cNvSpPr/>
          <p:nvPr/>
        </p:nvSpPr>
        <p:spPr>
          <a:xfrm>
            <a:off x="2987824" y="2236409"/>
            <a:ext cx="288032" cy="1395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hteck 26"/>
          <p:cNvSpPr/>
          <p:nvPr/>
        </p:nvSpPr>
        <p:spPr>
          <a:xfrm>
            <a:off x="3626848" y="2236407"/>
            <a:ext cx="288032" cy="1395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hteck 27"/>
          <p:cNvSpPr/>
          <p:nvPr/>
        </p:nvSpPr>
        <p:spPr>
          <a:xfrm>
            <a:off x="4283968" y="2236408"/>
            <a:ext cx="288032" cy="1395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feld 24"/>
          <p:cNvSpPr txBox="1"/>
          <p:nvPr/>
        </p:nvSpPr>
        <p:spPr>
          <a:xfrm>
            <a:off x="1457654" y="3645024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-bottle</a:t>
            </a:r>
          </a:p>
          <a:p>
            <a:endParaRPr lang="en-GB" sz="1400" dirty="0"/>
          </a:p>
        </p:txBody>
      </p:sp>
      <p:sp>
        <p:nvSpPr>
          <p:cNvPr id="26" name="Textfeld 25"/>
          <p:cNvSpPr txBox="1"/>
          <p:nvPr/>
        </p:nvSpPr>
        <p:spPr>
          <a:xfrm>
            <a:off x="1457654" y="1772816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Needle valv</a:t>
            </a:r>
            <a:r>
              <a:rPr lang="en-GB" sz="1400" dirty="0"/>
              <a:t>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492852" y="1952516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heater</a:t>
            </a:r>
            <a:endParaRPr lang="en-GB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6150151" y="1700808"/>
            <a:ext cx="1057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Manometer</a:t>
            </a:r>
            <a:endParaRPr lang="en-GB" sz="1400" dirty="0"/>
          </a:p>
        </p:txBody>
      </p:sp>
      <p:sp>
        <p:nvSpPr>
          <p:cNvPr id="1024" name="Textfeld 1023"/>
          <p:cNvSpPr txBox="1"/>
          <p:nvPr/>
        </p:nvSpPr>
        <p:spPr>
          <a:xfrm>
            <a:off x="6804248" y="1988840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Backpressure regulator</a:t>
            </a:r>
            <a:endParaRPr lang="en-GB" sz="1400" dirty="0"/>
          </a:p>
        </p:txBody>
      </p:sp>
      <p:cxnSp>
        <p:nvCxnSpPr>
          <p:cNvPr id="40" name="Gerade Verbindung mit Pfeil 39"/>
          <p:cNvCxnSpPr/>
          <p:nvPr/>
        </p:nvCxnSpPr>
        <p:spPr>
          <a:xfrm flipV="1">
            <a:off x="2616626" y="2338521"/>
            <a:ext cx="0" cy="262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aute 1033"/>
          <p:cNvSpPr/>
          <p:nvPr/>
        </p:nvSpPr>
        <p:spPr>
          <a:xfrm>
            <a:off x="2699793" y="2204864"/>
            <a:ext cx="72007" cy="91305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aute 43"/>
          <p:cNvSpPr/>
          <p:nvPr/>
        </p:nvSpPr>
        <p:spPr>
          <a:xfrm>
            <a:off x="4716017" y="2204864"/>
            <a:ext cx="72007" cy="91305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5" name="Textfeld 1034"/>
          <p:cNvSpPr txBox="1"/>
          <p:nvPr/>
        </p:nvSpPr>
        <p:spPr>
          <a:xfrm>
            <a:off x="2356779" y="1988840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Pt100</a:t>
            </a:r>
            <a:endParaRPr lang="en-GB" sz="1100" dirty="0"/>
          </a:p>
        </p:txBody>
      </p:sp>
      <p:sp>
        <p:nvSpPr>
          <p:cNvPr id="47" name="Textfeld 46"/>
          <p:cNvSpPr txBox="1"/>
          <p:nvPr/>
        </p:nvSpPr>
        <p:spPr>
          <a:xfrm>
            <a:off x="4556362" y="1988840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Pt100</a:t>
            </a:r>
            <a:endParaRPr lang="en-GB" sz="1100" dirty="0"/>
          </a:p>
        </p:txBody>
      </p:sp>
      <p:sp>
        <p:nvSpPr>
          <p:cNvPr id="48" name="Textfeld 47"/>
          <p:cNvSpPr txBox="1"/>
          <p:nvPr/>
        </p:nvSpPr>
        <p:spPr>
          <a:xfrm>
            <a:off x="5348450" y="1988840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Pt100</a:t>
            </a:r>
            <a:endParaRPr lang="en-GB" sz="1100" dirty="0"/>
          </a:p>
        </p:txBody>
      </p:sp>
      <p:sp>
        <p:nvSpPr>
          <p:cNvPr id="49" name="Raute 48"/>
          <p:cNvSpPr/>
          <p:nvPr/>
        </p:nvSpPr>
        <p:spPr>
          <a:xfrm>
            <a:off x="5580113" y="2204864"/>
            <a:ext cx="72007" cy="91305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hteck 1"/>
          <p:cNvSpPr/>
          <p:nvPr/>
        </p:nvSpPr>
        <p:spPr>
          <a:xfrm>
            <a:off x="395536" y="5301208"/>
            <a:ext cx="1098122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395536" y="3356992"/>
            <a:ext cx="144016" cy="1944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https://image.shutterstock.com/display_pic_with_logo/212485/487088530/stock-vector-bath-scale-dial-measurement-instrument-in-kilogram-for-a-diet-control-vector-illustration-487088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9" y="3001816"/>
            <a:ext cx="505830" cy="3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el 2"/>
          <p:cNvSpPr txBox="1">
            <a:spLocks/>
          </p:cNvSpPr>
          <p:nvPr/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GB" kern="0" smtClean="0"/>
              <a:t>Tests</a:t>
            </a:r>
            <a:endParaRPr lang="en-GB" kern="0" dirty="0"/>
          </a:p>
        </p:txBody>
      </p:sp>
      <p:sp>
        <p:nvSpPr>
          <p:cNvPr id="9" name="Textfeld 8"/>
          <p:cNvSpPr txBox="1"/>
          <p:nvPr/>
        </p:nvSpPr>
        <p:spPr>
          <a:xfrm>
            <a:off x="2987824" y="2877946"/>
            <a:ext cx="3570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Open, simple CO2 system to test</a:t>
            </a:r>
          </a:p>
          <a:p>
            <a:r>
              <a:rPr lang="en-GB" sz="1800" dirty="0" smtClean="0"/>
              <a:t>Heat transfer, max. temperature, </a:t>
            </a:r>
          </a:p>
          <a:p>
            <a:r>
              <a:rPr lang="en-GB" sz="1800" dirty="0" smtClean="0"/>
              <a:t>Interlock and noise, …..</a:t>
            </a:r>
            <a:endParaRPr lang="en-GB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6" y="4005064"/>
            <a:ext cx="1643063" cy="24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427984" y="4437112"/>
            <a:ext cx="4410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Important: noise tests of Siemens 3RF2330-1AA04 power switch</a:t>
            </a:r>
          </a:p>
          <a:p>
            <a:endParaRPr lang="en-GB" dirty="0"/>
          </a:p>
          <a:p>
            <a:r>
              <a:rPr lang="en-GB" dirty="0" smtClean="0"/>
              <a:t>DC system difficult</a:t>
            </a:r>
          </a:p>
        </p:txBody>
      </p:sp>
    </p:spTree>
    <p:extLst>
      <p:ext uri="{BB962C8B-B14F-4D97-AF65-F5344CB8AC3E}">
        <p14:creationId xmlns:p14="http://schemas.microsoft.com/office/powerpoint/2010/main" val="397681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MARCO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1412776"/>
            <a:ext cx="845616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Plan: </a:t>
            </a:r>
            <a:r>
              <a:rPr lang="en-GB" dirty="0" err="1" smtClean="0"/>
              <a:t>IBBelle</a:t>
            </a:r>
            <a:r>
              <a:rPr lang="en-GB" dirty="0" smtClean="0"/>
              <a:t> for phase II, MARCO for integration (PXD &amp; SVD)</a:t>
            </a:r>
          </a:p>
          <a:p>
            <a:endParaRPr lang="en-GB" dirty="0"/>
          </a:p>
          <a:p>
            <a:r>
              <a:rPr lang="en-GB" dirty="0" smtClean="0"/>
              <a:t>Have MARCO till end of 2017, CERN asked to have it then (Integration &amp; phase II in 2018!)</a:t>
            </a:r>
          </a:p>
          <a:p>
            <a:endParaRPr lang="en-GB" dirty="0"/>
          </a:p>
          <a:p>
            <a:r>
              <a:rPr lang="en-GB" dirty="0" smtClean="0"/>
              <a:t>Can </a:t>
            </a:r>
            <a:r>
              <a:rPr lang="en-GB" dirty="0" err="1" smtClean="0"/>
              <a:t>IBBelle</a:t>
            </a:r>
            <a:r>
              <a:rPr lang="en-GB" dirty="0" smtClean="0"/>
              <a:t> serve both? </a:t>
            </a:r>
          </a:p>
          <a:p>
            <a:r>
              <a:rPr lang="en-GB" dirty="0"/>
              <a:t>	</a:t>
            </a:r>
            <a:r>
              <a:rPr lang="en-GB" dirty="0" smtClean="0"/>
              <a:t>Power ok, but no independent operation of two systems possible</a:t>
            </a:r>
          </a:p>
          <a:p>
            <a:r>
              <a:rPr lang="en-GB" dirty="0"/>
              <a:t>	</a:t>
            </a:r>
            <a:r>
              <a:rPr lang="en-GB" dirty="0" smtClean="0"/>
              <a:t>Max. allowed CO2 volume would be exceeded =&gt; veto by KEK safety</a:t>
            </a:r>
          </a:p>
          <a:p>
            <a:endParaRPr lang="en-GB" dirty="0"/>
          </a:p>
          <a:p>
            <a:r>
              <a:rPr lang="en-GB" dirty="0" smtClean="0"/>
              <a:t>Build unit B (with accumulator):</a:t>
            </a:r>
          </a:p>
          <a:p>
            <a:r>
              <a:rPr lang="en-GB" dirty="0"/>
              <a:t>	</a:t>
            </a:r>
            <a:r>
              <a:rPr lang="en-GB" dirty="0" smtClean="0"/>
              <a:t>estimated construction time: 8 months (</a:t>
            </a:r>
            <a:r>
              <a:rPr lang="en-GB" dirty="0" err="1" smtClean="0"/>
              <a:t>IBBelle</a:t>
            </a:r>
            <a:r>
              <a:rPr lang="en-GB" dirty="0" smtClean="0"/>
              <a:t>: 12 months)</a:t>
            </a:r>
          </a:p>
          <a:p>
            <a:r>
              <a:rPr lang="en-GB" dirty="0"/>
              <a:t>	</a:t>
            </a:r>
            <a:r>
              <a:rPr lang="en-GB" dirty="0" smtClean="0"/>
              <a:t>(delivery of accumulator: 6 months)</a:t>
            </a:r>
          </a:p>
          <a:p>
            <a:r>
              <a:rPr lang="en-GB" dirty="0"/>
              <a:t>	</a:t>
            </a:r>
            <a:r>
              <a:rPr lang="en-GB" dirty="0" smtClean="0"/>
              <a:t>shipment: 2 months</a:t>
            </a:r>
          </a:p>
          <a:p>
            <a:r>
              <a:rPr lang="en-GB" dirty="0"/>
              <a:t>	</a:t>
            </a:r>
            <a:r>
              <a:rPr lang="en-GB" dirty="0" smtClean="0"/>
              <a:t>commissioning: 1-2 months)</a:t>
            </a:r>
          </a:p>
          <a:p>
            <a:r>
              <a:rPr lang="en-GB" dirty="0"/>
              <a:t>	</a:t>
            </a:r>
            <a:r>
              <a:rPr lang="en-GB" dirty="0" smtClean="0"/>
              <a:t>But: assembly space and manpower not available</a:t>
            </a:r>
          </a:p>
          <a:p>
            <a:r>
              <a:rPr lang="en-GB" dirty="0"/>
              <a:t>	</a:t>
            </a:r>
            <a:r>
              <a:rPr lang="en-GB" dirty="0" smtClean="0"/>
              <a:t>Cost: &gt; 100 k€</a:t>
            </a:r>
          </a:p>
          <a:p>
            <a:endParaRPr lang="en-GB" dirty="0"/>
          </a:p>
          <a:p>
            <a:r>
              <a:rPr lang="en-GB" dirty="0" smtClean="0"/>
              <a:t>Copy MARCO ? </a:t>
            </a:r>
          </a:p>
          <a:p>
            <a:endParaRPr lang="en-GB" dirty="0"/>
          </a:p>
          <a:p>
            <a:r>
              <a:rPr lang="en-GB" dirty="0" smtClean="0"/>
              <a:t>Others?</a:t>
            </a:r>
          </a:p>
          <a:p>
            <a:r>
              <a:rPr lang="en-GB" dirty="0"/>
              <a:t>	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7796468" y="268975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No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40352" y="412991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No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5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1148546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Shipment, customs, installation at KEK went according to schedule.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Transfer lines to junction </a:t>
            </a:r>
            <a:r>
              <a:rPr lang="en-GB" sz="2000" dirty="0"/>
              <a:t>b</a:t>
            </a:r>
            <a:r>
              <a:rPr lang="en-GB" sz="2000" dirty="0" smtClean="0"/>
              <a:t>ox and manifolds Installed.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Flex lines and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dock </a:t>
            </a:r>
            <a:r>
              <a:rPr lang="en-GB" sz="2000" dirty="0"/>
              <a:t>b</a:t>
            </a:r>
            <a:r>
              <a:rPr lang="en-GB" sz="2000" dirty="0" smtClean="0"/>
              <a:t>oxes installed.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circulated up to </a:t>
            </a:r>
            <a:r>
              <a:rPr lang="en-GB" sz="2000" dirty="0"/>
              <a:t>d</a:t>
            </a:r>
            <a:r>
              <a:rPr lang="en-GB" sz="2000" dirty="0" smtClean="0"/>
              <a:t>ock </a:t>
            </a:r>
            <a:r>
              <a:rPr lang="en-GB" sz="2000" dirty="0"/>
              <a:t>b</a:t>
            </a:r>
            <a:r>
              <a:rPr lang="en-GB" sz="2000" dirty="0" smtClean="0"/>
              <a:t>oxes (~40m downstream from </a:t>
            </a:r>
            <a:r>
              <a:rPr lang="en-GB" sz="2000" dirty="0" err="1" smtClean="0"/>
              <a:t>IBBelle</a:t>
            </a:r>
            <a:r>
              <a:rPr lang="en-GB" sz="200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Reconnection after roll in 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EPICS control 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rgbClr val="FF0000"/>
                </a:solidFill>
              </a:rPr>
              <a:t>IBBelle</a:t>
            </a:r>
            <a:r>
              <a:rPr lang="en-GB" sz="2000" b="1" dirty="0" smtClean="0">
                <a:solidFill>
                  <a:srgbClr val="FF0000"/>
                </a:solidFill>
              </a:rPr>
              <a:t> is able to cool &gt;3000 W @ -30°C   (required: 1100 W).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All 12 parallel branches are serviced.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dirty="0"/>
              <a:t>To be done: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Test, construct, install and commission heater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Replacement of MARCO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r>
              <a:rPr lang="en-GB" sz="2000" dirty="0" smtClean="0"/>
              <a:t>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9967338"/>
      </p:ext>
    </p:extLst>
  </p:cSld>
  <p:clrMapOvr>
    <a:masterClrMapping/>
  </p:clrMapOvr>
</p:sld>
</file>

<file path=ppt/theme/theme1.xml><?xml version="1.0" encoding="utf-8"?>
<a:theme xmlns:a="http://schemas.openxmlformats.org/drawingml/2006/main" name="Procedure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Procedure</Template>
  <TotalTime>0</TotalTime>
  <Words>665</Words>
  <Application>Microsoft Office PowerPoint</Application>
  <PresentationFormat>Bildschirmpräsentation (4:3)</PresentationFormat>
  <Paragraphs>154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Procedure</vt:lpstr>
      <vt:lpstr>Status CO2 Cooling </vt:lpstr>
      <vt:lpstr>CO2 System</vt:lpstr>
      <vt:lpstr>Commissioning of IBBelle at KEK</vt:lpstr>
      <vt:lpstr>Interlocks</vt:lpstr>
      <vt:lpstr>Pressure Sensors</vt:lpstr>
      <vt:lpstr>Heaters and NTC sensors</vt:lpstr>
      <vt:lpstr>PowerPoint-Präsentation</vt:lpstr>
      <vt:lpstr>MARCO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2015-05-06T12:31:13Z</dcterms:created>
  <dcterms:modified xsi:type="dcterms:W3CDTF">2017-05-29T20:57:00Z</dcterms:modified>
</cp:coreProperties>
</file>