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1" r:id="rId2"/>
    <p:sldId id="344" r:id="rId3"/>
    <p:sldId id="282" r:id="rId4"/>
    <p:sldId id="308" r:id="rId5"/>
    <p:sldId id="283" r:id="rId6"/>
    <p:sldId id="288" r:id="rId7"/>
    <p:sldId id="343" r:id="rId8"/>
    <p:sldId id="349" r:id="rId9"/>
    <p:sldId id="356" r:id="rId10"/>
    <p:sldId id="357" r:id="rId11"/>
    <p:sldId id="359" r:id="rId12"/>
    <p:sldId id="314" r:id="rId13"/>
    <p:sldId id="323" r:id="rId14"/>
    <p:sldId id="326" r:id="rId15"/>
    <p:sldId id="328" r:id="rId16"/>
    <p:sldId id="329" r:id="rId17"/>
    <p:sldId id="350" r:id="rId18"/>
    <p:sldId id="351" r:id="rId19"/>
    <p:sldId id="352" r:id="rId20"/>
    <p:sldId id="353" r:id="rId21"/>
    <p:sldId id="354" r:id="rId22"/>
    <p:sldId id="332" r:id="rId23"/>
    <p:sldId id="338" r:id="rId24"/>
    <p:sldId id="345" r:id="rId25"/>
    <p:sldId id="333" r:id="rId26"/>
    <p:sldId id="341" r:id="rId27"/>
    <p:sldId id="336" r:id="rId28"/>
    <p:sldId id="348" r:id="rId29"/>
    <p:sldId id="342" r:id="rId30"/>
    <p:sldId id="334" r:id="rId31"/>
    <p:sldId id="355" r:id="rId32"/>
    <p:sldId id="31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3EDE-7F98-7343-8871-0020155A6863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55827-350A-6B4B-ACA3-ACAA737F7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21D4-18D2-4D81-B54F-23760857CF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5827-350A-6B4B-ACA3-ACAA737F7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546DB-15CD-4D4B-B825-A7B6CDB8B1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0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21D4-18D2-4D81-B54F-23760857CF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21D4-18D2-4D81-B54F-23760857CF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2CFF3-BD81-4D3B-824C-D8D9BABC5B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21D4-18D2-4D81-B54F-23760857CF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5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A25A-31F7-7E48-AB64-C93789EB7138}" type="datetimeFigureOut">
              <a:rPr lang="en-US" smtClean="0"/>
              <a:t>17/10/17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tif"/><Relationship Id="rId11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arryvandergraaf\Documents\presentations\IEEE2012Anaheim\!OLE_LINK7" TargetMode="External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hyperlink" Target="http://dx.doi.org/10.1016/j.nima.2016.11.064" TargetMode="External"/><Relationship Id="rId5" Type="http://schemas.openxmlformats.org/officeDocument/2006/relationships/hyperlink" Target="http://dx.doi.org/10.1016/j.nima.2015.10.08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3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8390" y="299977"/>
            <a:ext cx="46896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3366FF"/>
                </a:solidFill>
              </a:rPr>
              <a:t>An Active High QE</a:t>
            </a:r>
          </a:p>
          <a:p>
            <a:pPr algn="ctr"/>
            <a:r>
              <a:rPr lang="en-US" sz="4400" dirty="0" smtClean="0">
                <a:solidFill>
                  <a:srgbClr val="3366FF"/>
                </a:solidFill>
              </a:rPr>
              <a:t>Photocathode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for single soft photon detection</a:t>
            </a:r>
            <a:endParaRPr lang="en-US" dirty="0" smtClean="0">
              <a:solidFill>
                <a:srgbClr val="FF6600"/>
              </a:solidFill>
            </a:endParaRPr>
          </a:p>
          <a:p>
            <a:pPr algn="ctr"/>
            <a:endParaRPr lang="en-US" sz="1600" dirty="0" smtClean="0">
              <a:solidFill>
                <a:srgbClr val="FF66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07" y="5995487"/>
            <a:ext cx="1205192" cy="7914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463" y="5915709"/>
            <a:ext cx="1605004" cy="9069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24" y="4401960"/>
            <a:ext cx="1171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014" y="3885649"/>
            <a:ext cx="1881568" cy="52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3117" y="5172759"/>
            <a:ext cx="971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9803" y="4557283"/>
            <a:ext cx="1680554" cy="73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argonne_header_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4" y="5274314"/>
            <a:ext cx="1235253" cy="543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5957" r="6055" b="8781"/>
          <a:stretch/>
        </p:blipFill>
        <p:spPr>
          <a:xfrm>
            <a:off x="0" y="1"/>
            <a:ext cx="4065825" cy="3667140"/>
          </a:xfrm>
          <a:prstGeom prst="rect">
            <a:avLst/>
          </a:prstGeom>
        </p:spPr>
      </p:pic>
      <p:pic>
        <p:nvPicPr>
          <p:cNvPr id="14" name="Picture 13" descr="EKL-Logo_websit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58" y="3829135"/>
            <a:ext cx="1185008" cy="6944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90087" y="3499087"/>
            <a:ext cx="506627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u="sng" dirty="0" smtClean="0"/>
              <a:t>Harry </a:t>
            </a:r>
            <a:r>
              <a:rPr lang="en-US" sz="1600" u="sng" dirty="0"/>
              <a:t>van der </a:t>
            </a:r>
            <a:r>
              <a:rPr lang="en-US" sz="1600" u="sng" dirty="0" smtClean="0"/>
              <a:t>Graaf</a:t>
            </a:r>
            <a:r>
              <a:rPr lang="en-US" sz="1600" dirty="0" smtClean="0"/>
              <a:t> </a:t>
            </a:r>
            <a:r>
              <a:rPr lang="en-US" sz="1600" dirty="0"/>
              <a:t>Hong </a:t>
            </a:r>
            <a:r>
              <a:rPr lang="en-US" sz="1600" dirty="0" err="1"/>
              <a:t>Wah</a:t>
            </a:r>
            <a:r>
              <a:rPr lang="en-US" sz="1600" dirty="0"/>
              <a:t> Chan</a:t>
            </a:r>
            <a:r>
              <a:rPr lang="en-US" sz="1600" dirty="0" smtClean="0"/>
              <a:t>, </a:t>
            </a:r>
            <a:r>
              <a:rPr lang="en-US" sz="1600" dirty="0"/>
              <a:t>Annemarie </a:t>
            </a:r>
            <a:r>
              <a:rPr lang="en-US" sz="1600" dirty="0" err="1" smtClean="0"/>
              <a:t>Theulings</a:t>
            </a:r>
            <a:r>
              <a:rPr lang="en-US" sz="1600" dirty="0" smtClean="0"/>
              <a:t>, Violeta </a:t>
            </a:r>
            <a:r>
              <a:rPr lang="en-US" sz="1600" dirty="0" err="1"/>
              <a:t>Prodanovi</a:t>
            </a:r>
            <a:r>
              <a:rPr lang="hr-HR" sz="1600" dirty="0"/>
              <a:t>ć</a:t>
            </a:r>
            <a:r>
              <a:rPr lang="en-US" sz="1600" dirty="0" smtClean="0"/>
              <a:t>, John </a:t>
            </a:r>
            <a:r>
              <a:rPr lang="en-US" sz="1600" dirty="0" err="1"/>
              <a:t>Smedley</a:t>
            </a:r>
            <a:r>
              <a:rPr lang="en-US" sz="1600" dirty="0" smtClean="0"/>
              <a:t>, </a:t>
            </a:r>
            <a:r>
              <a:rPr lang="en-US" sz="1600" dirty="0" err="1" smtClean="0"/>
              <a:t>Kees</a:t>
            </a:r>
            <a:r>
              <a:rPr lang="en-US" sz="1600" dirty="0" smtClean="0"/>
              <a:t> </a:t>
            </a:r>
            <a:r>
              <a:rPr lang="en-US" sz="1600" dirty="0"/>
              <a:t>Hagen</a:t>
            </a:r>
            <a:r>
              <a:rPr lang="en-US" sz="1600" dirty="0" smtClean="0"/>
              <a:t>, </a:t>
            </a:r>
            <a:r>
              <a:rPr lang="en-US" sz="1600" dirty="0" err="1" smtClean="0"/>
              <a:t>Lina</a:t>
            </a:r>
            <a:r>
              <a:rPr lang="en-US" sz="1600" dirty="0" smtClean="0"/>
              <a:t> </a:t>
            </a:r>
            <a:r>
              <a:rPr lang="en-US" sz="1600" dirty="0" err="1"/>
              <a:t>Sarro</a:t>
            </a:r>
            <a:r>
              <a:rPr lang="en-US" sz="1600" dirty="0" smtClean="0"/>
              <a:t>, </a:t>
            </a:r>
            <a:r>
              <a:rPr lang="en-US" sz="1600" dirty="0" err="1"/>
              <a:t>Gert</a:t>
            </a:r>
            <a:r>
              <a:rPr lang="en-US" sz="1600" dirty="0"/>
              <a:t> </a:t>
            </a:r>
            <a:r>
              <a:rPr lang="en-US" sz="1600" dirty="0" err="1"/>
              <a:t>Nützel</a:t>
            </a:r>
            <a:r>
              <a:rPr lang="en-US" sz="1600" dirty="0"/>
              <a:t>, Serge D. </a:t>
            </a:r>
            <a:r>
              <a:rPr lang="en-US" sz="1600" dirty="0" smtClean="0"/>
              <a:t>Pinto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Supported by ERC – Advanced 2012 “</a:t>
            </a:r>
            <a:r>
              <a:rPr lang="en-US" sz="1600" dirty="0" err="1" smtClean="0">
                <a:solidFill>
                  <a:srgbClr val="3366FF"/>
                </a:solidFill>
              </a:rPr>
              <a:t>MEMBrane</a:t>
            </a:r>
            <a:r>
              <a:rPr lang="en-US" sz="1600" dirty="0" smtClean="0">
                <a:solidFill>
                  <a:srgbClr val="3366FF"/>
                </a:solidFill>
              </a:rPr>
              <a:t>” 320764</a:t>
            </a:r>
          </a:p>
          <a:p>
            <a:pPr algn="ctr"/>
            <a:endParaRPr lang="en-US" sz="1600" dirty="0" smtClean="0">
              <a:solidFill>
                <a:srgbClr val="3366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Light 17</a:t>
            </a:r>
            <a:endParaRPr lang="en-US" sz="2400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Ringberg</a:t>
            </a:r>
            <a:r>
              <a:rPr lang="en-US" dirty="0" smtClean="0">
                <a:solidFill>
                  <a:srgbClr val="008000"/>
                </a:solidFill>
              </a:rPr>
              <a:t> Castle, Germany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8000"/>
                </a:solidFill>
              </a:rPr>
              <a:t>ct 17, 2017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3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new metho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96" y="0"/>
            <a:ext cx="10078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delta4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8" y="120316"/>
            <a:ext cx="7980194" cy="59851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3895" y="1310104"/>
            <a:ext cx="1390316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949" y="681789"/>
            <a:ext cx="1609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!!  5.2  !!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157" y="136357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TSEY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2453" y="6233073"/>
            <a:ext cx="481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November 2016: </a:t>
            </a:r>
            <a:r>
              <a:rPr lang="en-US" sz="2800" dirty="0" err="1" smtClean="0">
                <a:solidFill>
                  <a:srgbClr val="FF6600"/>
                </a:solidFill>
              </a:rPr>
              <a:t>TSEYmax</a:t>
            </a:r>
            <a:r>
              <a:rPr lang="en-US" sz="2800" dirty="0" smtClean="0">
                <a:solidFill>
                  <a:srgbClr val="FF6600"/>
                </a:solidFill>
              </a:rPr>
              <a:t> = 5.5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AFE-B822-4DCC-845A-54735A1F400C}" type="slidenum">
              <a:rPr lang="en-GB" smtClean="0"/>
              <a:t>12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688457" y="527675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39380" y="410929"/>
            <a:ext cx="69847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Further yield improvement</a:t>
            </a:r>
            <a:r>
              <a:rPr lang="en-US" dirty="0" smtClean="0"/>
              <a:t>: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fully exploration of Extracting Field Bonus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Surface termination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dirty="0" err="1" smtClean="0"/>
              <a:t>Tynode</a:t>
            </a:r>
            <a:r>
              <a:rPr lang="en-US" dirty="0" smtClean="0"/>
              <a:t> annealing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better vacuum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bake out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the active </a:t>
            </a:r>
            <a:r>
              <a:rPr lang="en-US" dirty="0" err="1" smtClean="0"/>
              <a:t>Tynode</a:t>
            </a:r>
            <a:r>
              <a:rPr lang="en-US" dirty="0" smtClean="0"/>
              <a:t> - </a:t>
            </a:r>
            <a:r>
              <a:rPr lang="en-US" sz="3600" b="1" dirty="0" err="1" smtClean="0">
                <a:solidFill>
                  <a:srgbClr val="FF0000"/>
                </a:solidFill>
              </a:rPr>
              <a:t>Trynode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54223" y="4493874"/>
            <a:ext cx="5066632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1549" y="5246191"/>
            <a:ext cx="506663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6228" y="5205742"/>
            <a:ext cx="5066632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74610" y="4521279"/>
            <a:ext cx="5013158" cy="655052"/>
          </a:xfrm>
          <a:prstGeom prst="rect">
            <a:avLst/>
          </a:prstGeom>
          <a:gradFill flip="none" rotWithShape="1">
            <a:gsLst>
              <a:gs pos="0">
                <a:srgbClr val="05A0E5">
                  <a:tint val="66000"/>
                  <a:satMod val="160000"/>
                </a:srgbClr>
              </a:gs>
              <a:gs pos="50000">
                <a:srgbClr val="05A0E5">
                  <a:tint val="44500"/>
                  <a:satMod val="160000"/>
                </a:srgbClr>
              </a:gs>
              <a:gs pos="100000">
                <a:srgbClr val="05A0E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21558" y="3237910"/>
            <a:ext cx="0" cy="1243263"/>
          </a:xfrm>
          <a:prstGeom prst="straightConnector1">
            <a:avLst/>
          </a:prstGeom>
          <a:ln>
            <a:solidFill>
              <a:srgbClr val="05A0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40274" y="5297760"/>
            <a:ext cx="0" cy="1243263"/>
          </a:xfrm>
          <a:prstGeom prst="straightConnector1">
            <a:avLst/>
          </a:prstGeom>
          <a:ln>
            <a:solidFill>
              <a:srgbClr val="05A0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67032" y="5145360"/>
            <a:ext cx="374315" cy="1270000"/>
          </a:xfrm>
          <a:prstGeom prst="straightConnector1">
            <a:avLst/>
          </a:prstGeom>
          <a:ln>
            <a:solidFill>
              <a:srgbClr val="05A0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61137" y="5081191"/>
            <a:ext cx="336884" cy="1360905"/>
          </a:xfrm>
          <a:prstGeom prst="straightConnector1">
            <a:avLst/>
          </a:prstGeom>
          <a:ln>
            <a:solidFill>
              <a:srgbClr val="05A0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0316" y="5260328"/>
            <a:ext cx="352926" cy="1315453"/>
          </a:xfrm>
          <a:prstGeom prst="straightConnector1">
            <a:avLst/>
          </a:prstGeom>
          <a:ln>
            <a:solidFill>
              <a:srgbClr val="05A0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27979" y="5399360"/>
            <a:ext cx="106947" cy="1270000"/>
          </a:xfrm>
          <a:prstGeom prst="straightConnector1">
            <a:avLst/>
          </a:prstGeom>
          <a:ln>
            <a:solidFill>
              <a:srgbClr val="05A0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68610" y="5284391"/>
            <a:ext cx="192506" cy="1251284"/>
          </a:xfrm>
          <a:prstGeom prst="straightConnector1">
            <a:avLst/>
          </a:prstGeom>
          <a:ln>
            <a:solidFill>
              <a:srgbClr val="05A0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35696" y="479715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V bias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15816" y="4467804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531768" y="5380826"/>
            <a:ext cx="0" cy="121652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0610" y="6084004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Extracting field 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191471"/>
            <a:ext cx="7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graphene</a:t>
            </a:r>
            <a:endParaRPr lang="en-GB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6012160" y="4551511"/>
            <a:ext cx="2058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bulk ALD: ~ 100 atomic layers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64288" y="4911551"/>
            <a:ext cx="7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graphene</a:t>
            </a:r>
            <a:endParaRPr lang="en-GB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6300192" y="5343599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Negative Electron Affinity layer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(Cs, H, B termination)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3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298" y="5544261"/>
            <a:ext cx="1484664" cy="7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45" y="5708316"/>
            <a:ext cx="3032892" cy="85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1368" y="5484049"/>
            <a:ext cx="1409659" cy="107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2115" y="4709187"/>
            <a:ext cx="2031563" cy="99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95224" y="1244613"/>
            <a:ext cx="626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high Quantum Efficiency photocathode</a:t>
            </a:r>
          </a:p>
        </p:txBody>
      </p:sp>
      <p:pic>
        <p:nvPicPr>
          <p:cNvPr id="8" name="Picture 7" descr="argonne_header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24" y="5708316"/>
            <a:ext cx="1604857" cy="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290705"/>
            <a:ext cx="2559114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Si PMs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MCPs (+ pixel chip)</a:t>
            </a:r>
          </a:p>
          <a:p>
            <a:r>
              <a:rPr lang="en-US" sz="2400" dirty="0" smtClean="0"/>
              <a:t>Planacon </a:t>
            </a:r>
            <a:r>
              <a:rPr lang="en-US" sz="2400" dirty="0" err="1" smtClean="0"/>
              <a:t>Photonis</a:t>
            </a:r>
            <a:endParaRPr lang="en-US" sz="2400" dirty="0" smtClean="0"/>
          </a:p>
          <a:p>
            <a:r>
              <a:rPr lang="en-US" sz="2400" dirty="0" smtClean="0"/>
              <a:t>John </a:t>
            </a:r>
            <a:r>
              <a:rPr lang="en-US" sz="2400" dirty="0" err="1" smtClean="0"/>
              <a:t>Vallerga</a:t>
            </a:r>
            <a:endParaRPr lang="en-US" sz="2400" dirty="0" smtClean="0"/>
          </a:p>
          <a:p>
            <a:r>
              <a:rPr lang="en-US" sz="2400" dirty="0" smtClean="0"/>
              <a:t>Nicolas </a:t>
            </a:r>
            <a:r>
              <a:rPr lang="en-US" sz="2400" dirty="0" err="1" smtClean="0"/>
              <a:t>Wyrsch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Tynode: Tipsy</a:t>
            </a:r>
          </a:p>
          <a:p>
            <a:r>
              <a:rPr lang="en-US" sz="2400" dirty="0" err="1" smtClean="0"/>
              <a:t>MEMBrane</a:t>
            </a:r>
            <a:r>
              <a:rPr lang="en-US" sz="2400" dirty="0" smtClean="0"/>
              <a:t> project</a:t>
            </a:r>
            <a:endParaRPr lang="en-US" sz="2400" dirty="0"/>
          </a:p>
        </p:txBody>
      </p:sp>
      <p:pic>
        <p:nvPicPr>
          <p:cNvPr id="3" name="Picture 2" descr="imag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87" y="1"/>
            <a:ext cx="2201771" cy="1831474"/>
          </a:xfrm>
          <a:prstGeom prst="rect">
            <a:avLst/>
          </a:prstGeom>
        </p:spPr>
      </p:pic>
      <p:pic>
        <p:nvPicPr>
          <p:cNvPr id="4" name="Picture 3" descr="slide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2" y="2345801"/>
            <a:ext cx="2273107" cy="1704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2523" y="4732421"/>
            <a:ext cx="2650687" cy="1680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106"/>
            <a:ext cx="31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New Single Soft Photon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Detectors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7685" y="106039"/>
            <a:ext cx="212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     QE        ΔT</a:t>
            </a:r>
          </a:p>
          <a:p>
            <a:endParaRPr lang="en-US" dirty="0"/>
          </a:p>
          <a:p>
            <a:endParaRPr lang="en-US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		✔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37685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4928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40275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19980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991684" y="1025632"/>
            <a:ext cx="280737" cy="2807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33874" y="1025632"/>
            <a:ext cx="280737" cy="28073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8064" y="5691575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5516" y="31335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62779" y="3222154"/>
            <a:ext cx="280737" cy="28073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62779" y="5780171"/>
            <a:ext cx="280737" cy="28073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82571" y="56915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2571" y="31897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82" y="2662618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5875" y="2027456"/>
            <a:ext cx="6017831" cy="620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0417" y="1515196"/>
            <a:ext cx="20401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Window</a:t>
            </a:r>
          </a:p>
          <a:p>
            <a:r>
              <a:rPr lang="en-US" sz="1600" dirty="0" smtClean="0"/>
              <a:t>glass, quartz, sapphire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(bi) alkali layers</a:t>
            </a:r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15282" y="6122737"/>
            <a:ext cx="581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practical solutions (</a:t>
            </a:r>
            <a:r>
              <a:rPr lang="en-US" dirty="0" err="1" smtClean="0"/>
              <a:t>Photonis</a:t>
            </a:r>
            <a:r>
              <a:rPr lang="en-US" dirty="0" smtClean="0"/>
              <a:t>, Hamamatsu) are classified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756183" y="267368"/>
            <a:ext cx="833792" cy="2486527"/>
          </a:xfrm>
          <a:custGeom>
            <a:avLst/>
            <a:gdLst>
              <a:gd name="connsiteX0" fmla="*/ 831817 w 833792"/>
              <a:gd name="connsiteY0" fmla="*/ 0 h 2486527"/>
              <a:gd name="connsiteX1" fmla="*/ 644659 w 833792"/>
              <a:gd name="connsiteY1" fmla="*/ 66843 h 2486527"/>
              <a:gd name="connsiteX2" fmla="*/ 831817 w 833792"/>
              <a:gd name="connsiteY2" fmla="*/ 374316 h 2486527"/>
              <a:gd name="connsiteX3" fmla="*/ 497606 w 833792"/>
              <a:gd name="connsiteY3" fmla="*/ 614948 h 2486527"/>
              <a:gd name="connsiteX4" fmla="*/ 698133 w 833792"/>
              <a:gd name="connsiteY4" fmla="*/ 1029369 h 2486527"/>
              <a:gd name="connsiteX5" fmla="*/ 270343 w 833792"/>
              <a:gd name="connsiteY5" fmla="*/ 1243264 h 2486527"/>
              <a:gd name="connsiteX6" fmla="*/ 484238 w 833792"/>
              <a:gd name="connsiteY6" fmla="*/ 1778000 h 2486527"/>
              <a:gd name="connsiteX7" fmla="*/ 2975 w 833792"/>
              <a:gd name="connsiteY7" fmla="*/ 2005264 h 2486527"/>
              <a:gd name="connsiteX8" fmla="*/ 270343 w 833792"/>
              <a:gd name="connsiteY8" fmla="*/ 2259264 h 2486527"/>
              <a:gd name="connsiteX9" fmla="*/ 43080 w 833792"/>
              <a:gd name="connsiteY9" fmla="*/ 2486527 h 24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792" h="2486527">
                <a:moveTo>
                  <a:pt x="831817" y="0"/>
                </a:moveTo>
                <a:cubicBezTo>
                  <a:pt x="738238" y="2228"/>
                  <a:pt x="644659" y="4457"/>
                  <a:pt x="644659" y="66843"/>
                </a:cubicBezTo>
                <a:cubicBezTo>
                  <a:pt x="644659" y="129229"/>
                  <a:pt x="856326" y="282965"/>
                  <a:pt x="831817" y="374316"/>
                </a:cubicBezTo>
                <a:cubicBezTo>
                  <a:pt x="807308" y="465667"/>
                  <a:pt x="519887" y="505773"/>
                  <a:pt x="497606" y="614948"/>
                </a:cubicBezTo>
                <a:cubicBezTo>
                  <a:pt x="475325" y="724123"/>
                  <a:pt x="736010" y="924650"/>
                  <a:pt x="698133" y="1029369"/>
                </a:cubicBezTo>
                <a:cubicBezTo>
                  <a:pt x="660256" y="1134088"/>
                  <a:pt x="305992" y="1118492"/>
                  <a:pt x="270343" y="1243264"/>
                </a:cubicBezTo>
                <a:cubicBezTo>
                  <a:pt x="234694" y="1368036"/>
                  <a:pt x="528799" y="1651000"/>
                  <a:pt x="484238" y="1778000"/>
                </a:cubicBezTo>
                <a:cubicBezTo>
                  <a:pt x="439677" y="1905000"/>
                  <a:pt x="38624" y="1925053"/>
                  <a:pt x="2975" y="2005264"/>
                </a:cubicBezTo>
                <a:cubicBezTo>
                  <a:pt x="-32674" y="2085475"/>
                  <a:pt x="263659" y="2179054"/>
                  <a:pt x="270343" y="2259264"/>
                </a:cubicBezTo>
                <a:cubicBezTo>
                  <a:pt x="277027" y="2339474"/>
                  <a:pt x="43080" y="2486527"/>
                  <a:pt x="43080" y="2486527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30316" y="2753895"/>
            <a:ext cx="825867" cy="481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4499" y="3890210"/>
            <a:ext cx="5007776" cy="19082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absorption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diffusion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emission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QE never exceeds 0.5 </a:t>
            </a:r>
            <a:r>
              <a:rPr lang="en-US" sz="2800" i="1" dirty="0" smtClean="0">
                <a:solidFill>
                  <a:srgbClr val="FF0000"/>
                </a:solidFill>
              </a:rPr>
              <a:t>in principle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181" y="131535"/>
            <a:ext cx="14503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Principle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30316" y="2526633"/>
            <a:ext cx="825867" cy="227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9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99" y="246077"/>
            <a:ext cx="783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Tipsy’s</a:t>
            </a:r>
            <a:r>
              <a:rPr lang="en-US" b="1" dirty="0" smtClean="0"/>
              <a:t> only limitation: its efficiency equals the QE of photocathodes: 0.4 at best</a:t>
            </a:r>
          </a:p>
          <a:p>
            <a:endParaRPr lang="en-US" dirty="0" smtClean="0"/>
          </a:p>
          <a:p>
            <a:r>
              <a:rPr lang="en-US" dirty="0" smtClean="0"/>
              <a:t>Therefore: </a:t>
            </a:r>
            <a:r>
              <a:rPr lang="en-US" dirty="0" smtClean="0">
                <a:solidFill>
                  <a:srgbClr val="FF0000"/>
                </a:solidFill>
              </a:rPr>
              <a:t>the High Quantum-Efficiency (QE) Photocathode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282" y="2756194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65875" y="2698471"/>
            <a:ext cx="6017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5875" y="2027456"/>
            <a:ext cx="6017831" cy="620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739837" y="3139480"/>
            <a:ext cx="43212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9837" y="3203537"/>
            <a:ext cx="432128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0417" y="1515196"/>
            <a:ext cx="21177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Window</a:t>
            </a:r>
          </a:p>
          <a:p>
            <a:r>
              <a:rPr lang="en-US" sz="1600" dirty="0" smtClean="0"/>
              <a:t>glass, quartz, sapphire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/>
              <a:t>[</a:t>
            </a:r>
            <a:r>
              <a:rPr lang="en-US" sz="1600" dirty="0" smtClean="0"/>
              <a:t>Alkali, </a:t>
            </a:r>
            <a:r>
              <a:rPr lang="en-US" sz="1600" dirty="0" err="1" smtClean="0"/>
              <a:t>Ge</a:t>
            </a:r>
            <a:r>
              <a:rPr lang="en-US" sz="1600" dirty="0" smtClean="0"/>
              <a:t>] monolayers</a:t>
            </a:r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ermination (Cs, H)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686" y="4213021"/>
            <a:ext cx="8495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Active</a:t>
            </a:r>
            <a:r>
              <a:rPr lang="en-US" dirty="0" smtClean="0"/>
              <a:t> photocathode: drift field pushing electrons to emission vacuum surface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electric field created in between by potential defining </a:t>
            </a:r>
            <a:r>
              <a:rPr lang="en-US" dirty="0" err="1" smtClean="0"/>
              <a:t>graphene</a:t>
            </a:r>
            <a:r>
              <a:rPr lang="en-US" dirty="0" smtClean="0"/>
              <a:t> planes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layers build up individually by </a:t>
            </a:r>
            <a:r>
              <a:rPr lang="en-US" i="1" dirty="0" smtClean="0"/>
              <a:t>atomic layer deposition </a:t>
            </a:r>
            <a:r>
              <a:rPr lang="en-US" dirty="0" smtClean="0"/>
              <a:t>ALD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electron emission stimulated by negative electron affinity by </a:t>
            </a:r>
            <a:r>
              <a:rPr lang="en-US" i="1" dirty="0" smtClean="0"/>
              <a:t>termination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First designed after </a:t>
            </a: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simulations of 3D atomic building blocks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Proposal </a:t>
            </a:r>
            <a:r>
              <a:rPr lang="en-US" i="1" dirty="0" smtClean="0">
                <a:solidFill>
                  <a:srgbClr val="0000FF"/>
                </a:solidFill>
              </a:rPr>
              <a:t>for theoretical concept </a:t>
            </a:r>
            <a:r>
              <a:rPr lang="en-US" dirty="0" smtClean="0">
                <a:solidFill>
                  <a:srgbClr val="0000FF"/>
                </a:solidFill>
              </a:rPr>
              <a:t>study: let us first understand the present state-of-the-art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619" y="2669621"/>
            <a:ext cx="48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8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699" y="795925"/>
            <a:ext cx="451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	Bias field over absorption layer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15282" y="2756194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65875" y="2698471"/>
            <a:ext cx="6017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39837" y="3139480"/>
            <a:ext cx="43212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4619" y="2669621"/>
            <a:ext cx="48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1699" y="4404251"/>
            <a:ext cx="5442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Sandwich absorption layer by means of </a:t>
            </a:r>
            <a:r>
              <a:rPr lang="en-US" dirty="0" err="1" smtClean="0"/>
              <a:t>graphene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prevent electron/hole injection at electrode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alternative: apply strong surface dopant: 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5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699" y="795925"/>
            <a:ext cx="587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	Negative electron affinity at emission side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15282" y="2756194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65875" y="2698471"/>
            <a:ext cx="6017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39837" y="3139480"/>
            <a:ext cx="43212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4619" y="2669621"/>
            <a:ext cx="48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8529" y="4404251"/>
            <a:ext cx="8835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Termination</a:t>
            </a:r>
            <a:r>
              <a:rPr lang="en-US" dirty="0" smtClean="0"/>
              <a:t> of emission surface, in combination with </a:t>
            </a:r>
            <a:r>
              <a:rPr lang="en-US" dirty="0" smtClean="0">
                <a:solidFill>
                  <a:srgbClr val="FF0000"/>
                </a:solidFill>
              </a:rPr>
              <a:t>presence of electrode </a:t>
            </a:r>
            <a:r>
              <a:rPr lang="en-US" dirty="0" smtClean="0"/>
              <a:t>at emission side</a:t>
            </a:r>
          </a:p>
          <a:p>
            <a:endParaRPr lang="en-US" dirty="0" smtClean="0"/>
          </a:p>
          <a:p>
            <a:r>
              <a:rPr lang="en-US" dirty="0" smtClean="0"/>
              <a:t>These functionalities must be </a:t>
            </a:r>
            <a:r>
              <a:rPr lang="en-US" b="1" dirty="0" err="1" smtClean="0"/>
              <a:t>optimised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39837" y="3203537"/>
            <a:ext cx="432128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699" y="795925"/>
            <a:ext cx="600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	</a:t>
            </a:r>
            <a:r>
              <a:rPr lang="en-US" sz="2400" dirty="0" err="1" smtClean="0"/>
              <a:t>Optimise</a:t>
            </a:r>
            <a:r>
              <a:rPr lang="en-US" sz="2400" dirty="0" smtClean="0"/>
              <a:t> positive effect of extracting field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91699" y="1878045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42292" y="1820322"/>
            <a:ext cx="6017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16254" y="2261331"/>
            <a:ext cx="43212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1036" y="1791472"/>
            <a:ext cx="48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V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16254" y="2325388"/>
            <a:ext cx="432128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13791" y="2325388"/>
            <a:ext cx="13512" cy="16330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3784" y="3080272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583" y="5196777"/>
            <a:ext cx="7430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required extracting field can be much stronger: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emitted electrons must have landing energy of 200 </a:t>
            </a:r>
            <a:r>
              <a:rPr lang="mr-IN" dirty="0" smtClean="0"/>
              <a:t>–</a:t>
            </a:r>
            <a:r>
              <a:rPr lang="en-US" dirty="0" smtClean="0"/>
              <a:t> 1000 </a:t>
            </a:r>
            <a:r>
              <a:rPr lang="en-US" dirty="0" err="1" smtClean="0"/>
              <a:t>eV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distance between photocathode and first tynode can be very small: 20 μm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7831" y="3080272"/>
            <a:ext cx="3026991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Shottky</a:t>
            </a:r>
            <a:r>
              <a:rPr lang="en-US" sz="2000" dirty="0" smtClean="0"/>
              <a:t> effect</a:t>
            </a:r>
          </a:p>
          <a:p>
            <a:r>
              <a:rPr lang="en-US" sz="2000" dirty="0" err="1" smtClean="0"/>
              <a:t>Fohler-Nordheim</a:t>
            </a:r>
            <a:r>
              <a:rPr lang="en-US" sz="2000" dirty="0" smtClean="0"/>
              <a:t> tunneling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12775" y="1066800"/>
          <a:ext cx="79184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Document" r:id="rId3" imgW="14273016" imgH="6044444" progId="Word.Document.12">
                  <p:link updateAutomatic="1"/>
                </p:oleObj>
              </mc:Choice>
              <mc:Fallback>
                <p:oleObj name="Document" r:id="rId3" imgW="14273016" imgH="6044444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066800"/>
                        <a:ext cx="79184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77875" y="260350"/>
            <a:ext cx="842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A very successful </a:t>
            </a:r>
            <a:r>
              <a:rPr lang="en-US" sz="2000" dirty="0" smtClean="0">
                <a:solidFill>
                  <a:srgbClr val="FFFF00"/>
                </a:solidFill>
              </a:rPr>
              <a:t>soft photon </a:t>
            </a:r>
            <a:r>
              <a:rPr lang="en-US" sz="2000" dirty="0">
                <a:solidFill>
                  <a:srgbClr val="FF0000"/>
                </a:solidFill>
              </a:rPr>
              <a:t>detector: the Photomultiplier (</a:t>
            </a:r>
            <a:r>
              <a:rPr lang="en-US" sz="2000" dirty="0" smtClean="0">
                <a:solidFill>
                  <a:srgbClr val="FF0000"/>
                </a:solidFill>
              </a:rPr>
              <a:t>1934 -</a:t>
            </a:r>
            <a:r>
              <a:rPr lang="en-US" sz="2000" dirty="0">
                <a:solidFill>
                  <a:srgbClr val="FF0000"/>
                </a:solidFill>
              </a:rPr>
              <a:t>1936)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1520" y="4572654"/>
            <a:ext cx="4532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‘good’ </a:t>
            </a:r>
            <a:r>
              <a:rPr lang="en-US" sz="2000" dirty="0">
                <a:solidFill>
                  <a:srgbClr val="FFFF00"/>
                </a:solidFill>
              </a:rPr>
              <a:t>quantum efficiency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rather fast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CCFFCC"/>
                </a:solidFill>
              </a:rPr>
              <a:t> low noise @ high gain: very sensitive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CCFFCC"/>
                </a:solidFill>
              </a:rPr>
              <a:t> little dark current, no bias current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radiation hard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quite linear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783832" y="4597400"/>
            <a:ext cx="41344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smtClean="0">
                <a:solidFill>
                  <a:srgbClr val="FF6600"/>
                </a:solidFill>
              </a:rPr>
              <a:t>voluminous, bulky </a:t>
            </a:r>
            <a:r>
              <a:rPr lang="en-US" sz="2000" dirty="0">
                <a:solidFill>
                  <a:srgbClr val="FF6600"/>
                </a:solidFill>
              </a:rPr>
              <a:t>&amp; heavy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no </a:t>
            </a:r>
            <a:r>
              <a:rPr lang="en-US" sz="2000" dirty="0" smtClean="0">
                <a:solidFill>
                  <a:srgbClr val="FF6600"/>
                </a:solidFill>
              </a:rPr>
              <a:t>spatial resolution, not even 1D</a:t>
            </a:r>
            <a:endParaRPr lang="en-US" sz="2000" dirty="0">
              <a:solidFill>
                <a:srgbClr val="FF66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expensive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quite radioactive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can</a:t>
            </a:r>
            <a:r>
              <a:rPr lang="ja-JP" altLang="en-US" sz="2000" dirty="0">
                <a:solidFill>
                  <a:srgbClr val="FF6600"/>
                </a:solidFill>
              </a:rPr>
              <a:t>’</a:t>
            </a:r>
            <a:r>
              <a:rPr lang="en-US" altLang="ja-JP" sz="2000" dirty="0">
                <a:solidFill>
                  <a:srgbClr val="FF6600"/>
                </a:solidFill>
              </a:rPr>
              <a:t>t stand B fields</a:t>
            </a:r>
          </a:p>
          <a:p>
            <a:pPr eaLnBrk="1" hangingPunct="1">
              <a:buFontTx/>
              <a:buChar char="-"/>
            </a:pP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2922588" y="6326188"/>
            <a:ext cx="5756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FFCC"/>
                </a:solidFill>
              </a:rPr>
              <a:t>Amplification by multiplication: low noise!</a:t>
            </a:r>
          </a:p>
        </p:txBody>
      </p:sp>
    </p:spTree>
    <p:extLst>
      <p:ext uri="{BB962C8B-B14F-4D97-AF65-F5344CB8AC3E}">
        <p14:creationId xmlns:p14="http://schemas.microsoft.com/office/powerpoint/2010/main" val="305665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699" y="377115"/>
            <a:ext cx="398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	Apply semiconductor layer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15282" y="1791400"/>
            <a:ext cx="4892193" cy="904901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513267" y="1754394"/>
            <a:ext cx="4894208" cy="9986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15282" y="2744197"/>
            <a:ext cx="4892193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85932" y="2850603"/>
            <a:ext cx="13512" cy="187332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4553" y="4174580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2635" y="4917451"/>
            <a:ext cx="85477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Apply semiconductor as absorber: acts as dielectric (insulating) layer when biased by</a:t>
            </a:r>
          </a:p>
          <a:p>
            <a:r>
              <a:rPr lang="en-US" b="1" dirty="0" smtClean="0"/>
              <a:t>external extracting field.</a:t>
            </a:r>
          </a:p>
          <a:p>
            <a:endParaRPr lang="en-US" b="1" dirty="0" smtClean="0"/>
          </a:p>
          <a:p>
            <a:r>
              <a:rPr lang="en-US" b="1" dirty="0" smtClean="0"/>
              <a:t>The extracting field propagates into the absorption layer.</a:t>
            </a:r>
          </a:p>
          <a:p>
            <a:endParaRPr lang="en-US" b="1" dirty="0" smtClean="0"/>
          </a:p>
          <a:p>
            <a:r>
              <a:rPr lang="en-US" b="1" dirty="0" smtClean="0"/>
              <a:t>Absorption layer will be </a:t>
            </a:r>
            <a:r>
              <a:rPr lang="en-US" b="1" dirty="0" err="1" smtClean="0"/>
              <a:t>polarised</a:t>
            </a:r>
            <a:r>
              <a:rPr lang="en-US" b="1" dirty="0" smtClean="0"/>
              <a:t>: a photo-electron will drift towards the emission side.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15282" y="1013248"/>
            <a:ext cx="4892193" cy="7141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85932" y="1904905"/>
            <a:ext cx="0" cy="71523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7475" y="998696"/>
            <a:ext cx="17174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</a:t>
            </a:r>
          </a:p>
          <a:p>
            <a:endParaRPr lang="en-US" dirty="0" smtClean="0"/>
          </a:p>
          <a:p>
            <a:r>
              <a:rPr lang="en-US" dirty="0" smtClean="0"/>
              <a:t>electrode</a:t>
            </a:r>
          </a:p>
          <a:p>
            <a:endParaRPr lang="en-US" dirty="0" smtClean="0"/>
          </a:p>
          <a:p>
            <a:r>
              <a:rPr lang="en-US" dirty="0" smtClean="0"/>
              <a:t>absorption layer</a:t>
            </a:r>
          </a:p>
          <a:p>
            <a:endParaRPr lang="en-US" dirty="0" smtClean="0"/>
          </a:p>
          <a:p>
            <a:r>
              <a:rPr lang="en-US" dirty="0" smtClean="0"/>
              <a:t>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699" y="377115"/>
            <a:ext cx="551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	5	Apply Atomic Layer Deposition ALD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389684" y="2844082"/>
            <a:ext cx="4894208" cy="9986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9684" y="2942226"/>
            <a:ext cx="4892193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8348" y="4205985"/>
            <a:ext cx="6519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Atomic Layer Deposition: rapid development in MEMS technology</a:t>
            </a:r>
          </a:p>
          <a:p>
            <a:endParaRPr lang="en-US" b="1" dirty="0"/>
          </a:p>
          <a:p>
            <a:r>
              <a:rPr lang="en-US" b="1" dirty="0" smtClean="0"/>
              <a:t>First: theoretical model: VASP simulations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91699" y="2102936"/>
            <a:ext cx="4892193" cy="7141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83892" y="2088384"/>
            <a:ext cx="1080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</a:t>
            </a:r>
          </a:p>
          <a:p>
            <a:endParaRPr lang="en-US" dirty="0" smtClean="0"/>
          </a:p>
          <a:p>
            <a:r>
              <a:rPr lang="en-US" dirty="0" smtClean="0"/>
              <a:t>electrode</a:t>
            </a:r>
          </a:p>
          <a:p>
            <a:endParaRPr lang="en-US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1699" y="3015239"/>
            <a:ext cx="4892193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91699" y="3086063"/>
            <a:ext cx="4892193" cy="0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91699" y="3156246"/>
            <a:ext cx="4892193" cy="0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91699" y="3227587"/>
            <a:ext cx="4892193" cy="0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1699" y="3312437"/>
            <a:ext cx="4892193" cy="0"/>
          </a:xfrm>
          <a:prstGeom prst="line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91699" y="3397286"/>
            <a:ext cx="4892193" cy="0"/>
          </a:xfrm>
          <a:prstGeom prst="line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91699" y="3468627"/>
            <a:ext cx="4892193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5614" r="9030" b="1187"/>
          <a:stretch/>
        </p:blipFill>
        <p:spPr bwMode="auto">
          <a:xfrm>
            <a:off x="5608761" y="3893995"/>
            <a:ext cx="3180642" cy="24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2" y="2729794"/>
            <a:ext cx="2160240" cy="5915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0" y="765721"/>
            <a:ext cx="3060699" cy="215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4817" y="234405"/>
            <a:ext cx="3845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Solid State </a:t>
            </a:r>
            <a:r>
              <a:rPr lang="nl-NL" b="1" dirty="0" err="1" smtClean="0"/>
              <a:t>Physics</a:t>
            </a:r>
            <a:endParaRPr lang="nl-NL" b="1" dirty="0" smtClean="0"/>
          </a:p>
          <a:p>
            <a:r>
              <a:rPr lang="nl-NL" b="1" dirty="0" err="1" smtClean="0"/>
              <a:t>Density</a:t>
            </a:r>
            <a:r>
              <a:rPr lang="nl-NL" b="1" dirty="0" smtClean="0"/>
              <a:t> </a:t>
            </a:r>
            <a:r>
              <a:rPr lang="nl-NL" b="1" dirty="0" err="1" smtClean="0"/>
              <a:t>Functional</a:t>
            </a:r>
            <a:r>
              <a:rPr lang="nl-NL" b="1" dirty="0" smtClean="0"/>
              <a:t> </a:t>
            </a:r>
            <a:r>
              <a:rPr lang="nl-NL" b="1" dirty="0" err="1" smtClean="0"/>
              <a:t>Theory</a:t>
            </a:r>
            <a:r>
              <a:rPr lang="nl-NL" b="1" dirty="0" smtClean="0"/>
              <a:t> </a:t>
            </a:r>
            <a:r>
              <a:rPr lang="nl-NL" b="1" dirty="0" err="1" smtClean="0"/>
              <a:t>simulations</a:t>
            </a:r>
            <a:endParaRPr lang="nl-NL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64018" y="343233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Monte </a:t>
            </a:r>
            <a:r>
              <a:rPr lang="nl-NL" b="1" dirty="0"/>
              <a:t>C</a:t>
            </a:r>
            <a:r>
              <a:rPr lang="nl-NL" b="1" dirty="0" smtClean="0"/>
              <a:t>arlo </a:t>
            </a:r>
            <a:r>
              <a:rPr lang="nl-NL" b="1" dirty="0" err="1" smtClean="0"/>
              <a:t>simulations</a:t>
            </a:r>
            <a:endParaRPr lang="nl-NL" b="1" dirty="0"/>
          </a:p>
        </p:txBody>
      </p:sp>
      <p:sp>
        <p:nvSpPr>
          <p:cNvPr id="15" name="Rectangle 14"/>
          <p:cNvSpPr/>
          <p:nvPr/>
        </p:nvSpPr>
        <p:spPr>
          <a:xfrm>
            <a:off x="3322761" y="16525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1600" b="1" dirty="0" err="1" smtClean="0"/>
              <a:t>Electron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density</a:t>
            </a:r>
            <a:r>
              <a:rPr lang="nl-NL" sz="1600" b="1" dirty="0" smtClean="0"/>
              <a:t>, energy </a:t>
            </a:r>
            <a:r>
              <a:rPr lang="nl-NL" sz="1600" b="1" dirty="0" err="1" smtClean="0"/>
              <a:t>distributions</a:t>
            </a:r>
            <a:r>
              <a:rPr lang="nl-NL" sz="1600" b="1" dirty="0" smtClean="0"/>
              <a:t> </a:t>
            </a:r>
          </a:p>
          <a:p>
            <a:pPr algn="ctr"/>
            <a:r>
              <a:rPr lang="nl-NL" sz="1600" b="1" dirty="0" err="1" smtClean="0"/>
              <a:t>density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structure</a:t>
            </a:r>
            <a:r>
              <a:rPr lang="nl-NL" sz="1600" b="1" dirty="0"/>
              <a:t>, </a:t>
            </a:r>
            <a:endParaRPr lang="nl-NL" sz="1600" b="1" dirty="0" smtClean="0"/>
          </a:p>
          <a:p>
            <a:pPr algn="ctr"/>
            <a:r>
              <a:rPr lang="nl-NL" sz="1600" b="1" dirty="0" smtClean="0"/>
              <a:t>band gap</a:t>
            </a:r>
          </a:p>
          <a:p>
            <a:pPr algn="ctr"/>
            <a:r>
              <a:rPr lang="nl-NL" sz="1600" b="1" dirty="0" err="1" smtClean="0"/>
              <a:t>work</a:t>
            </a:r>
            <a:r>
              <a:rPr lang="nl-NL" sz="1600" b="1" dirty="0" smtClean="0"/>
              <a:t> </a:t>
            </a:r>
            <a:r>
              <a:rPr lang="nl-NL" sz="1600" b="1" dirty="0" err="1"/>
              <a:t>function</a:t>
            </a:r>
            <a:r>
              <a:rPr lang="nl-NL" sz="1600" b="1" dirty="0"/>
              <a:t>, </a:t>
            </a:r>
            <a:endParaRPr lang="nl-NL" sz="1600" b="1" dirty="0" smtClean="0"/>
          </a:p>
          <a:p>
            <a:pPr algn="ctr"/>
            <a:r>
              <a:rPr lang="nl-NL" sz="1600" b="1" dirty="0" err="1" smtClean="0"/>
              <a:t>optical</a:t>
            </a:r>
            <a:r>
              <a:rPr lang="nl-NL" sz="1600" b="1" dirty="0" smtClean="0"/>
              <a:t> </a:t>
            </a:r>
            <a:r>
              <a:rPr lang="nl-NL" sz="1600" b="1" dirty="0"/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509" y="4196430"/>
            <a:ext cx="4747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Vienna </a:t>
            </a:r>
            <a:r>
              <a:rPr lang="en-US" sz="2400" dirty="0" err="1" smtClean="0"/>
              <a:t>Ab</a:t>
            </a:r>
            <a:r>
              <a:rPr lang="en-US" sz="2400" dirty="0" smtClean="0"/>
              <a:t>-Initio Simulation Program</a:t>
            </a:r>
          </a:p>
          <a:p>
            <a:r>
              <a:rPr lang="en-US" sz="2400" dirty="0" smtClean="0"/>
              <a:t>VASP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635750" y="630548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(T) 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7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99" y="246077"/>
            <a:ext cx="783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Tipsy’s</a:t>
            </a:r>
            <a:r>
              <a:rPr lang="en-US" b="1" dirty="0" smtClean="0"/>
              <a:t> only limitation: its efficiency equals the QE of photocathodes: 0.4 at best</a:t>
            </a:r>
          </a:p>
          <a:p>
            <a:endParaRPr lang="en-US" dirty="0" smtClean="0"/>
          </a:p>
          <a:p>
            <a:r>
              <a:rPr lang="en-US" dirty="0" smtClean="0"/>
              <a:t>Therefore: </a:t>
            </a:r>
            <a:r>
              <a:rPr lang="en-US" dirty="0" smtClean="0">
                <a:solidFill>
                  <a:srgbClr val="FF0000"/>
                </a:solidFill>
              </a:rPr>
              <a:t>the High Quantum-Efficiency (QE) Photocathode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282" y="2756194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65875" y="2698471"/>
            <a:ext cx="6017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5875" y="2027456"/>
            <a:ext cx="6017831" cy="620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739837" y="3139480"/>
            <a:ext cx="43212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9837" y="3203537"/>
            <a:ext cx="432128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0417" y="1515196"/>
            <a:ext cx="2040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Window</a:t>
            </a:r>
          </a:p>
          <a:p>
            <a:r>
              <a:rPr lang="en-US" sz="1600" dirty="0" smtClean="0"/>
              <a:t>glass, quartz, sapphire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Ge</a:t>
            </a:r>
            <a:r>
              <a:rPr lang="en-US" sz="1600" dirty="0" smtClean="0"/>
              <a:t>?] monolayers</a:t>
            </a:r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ermination (Cs, H)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383" y="4217672"/>
            <a:ext cx="845266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Proposal </a:t>
            </a:r>
            <a:r>
              <a:rPr lang="en-US" i="1" dirty="0" smtClean="0">
                <a:solidFill>
                  <a:srgbClr val="0000FF"/>
                </a:solidFill>
              </a:rPr>
              <a:t>for </a:t>
            </a:r>
            <a:r>
              <a:rPr lang="en-US" i="1" dirty="0" smtClean="0">
                <a:solidFill>
                  <a:srgbClr val="FF6600"/>
                </a:solidFill>
              </a:rPr>
              <a:t>theoretical concept </a:t>
            </a:r>
            <a:r>
              <a:rPr lang="en-US" dirty="0" smtClean="0">
                <a:solidFill>
                  <a:srgbClr val="0000FF"/>
                </a:solidFill>
              </a:rPr>
              <a:t>study: let us first understand the present state-of-the-art photocathodes.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Cooling of the new photocathode is likely to be required in order to limit thermal electron emission. </a:t>
            </a:r>
            <a:r>
              <a:rPr lang="en-US" dirty="0" smtClean="0">
                <a:solidFill>
                  <a:srgbClr val="FF6600"/>
                </a:solidFill>
              </a:rPr>
              <a:t>Note that the tynode stack is a noise-free amplifier!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 new photocathode will be non-transparent and will look </a:t>
            </a:r>
            <a:r>
              <a:rPr lang="en-US" b="1" dirty="0" smtClean="0"/>
              <a:t>black!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619" y="2669621"/>
            <a:ext cx="48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δ</a:t>
            </a:r>
            <a:r>
              <a:rPr lang="en-US" dirty="0"/>
              <a:t> </a:t>
            </a:r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3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24" y="41376"/>
            <a:ext cx="6199133" cy="36009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Tipsy </a:t>
            </a:r>
            <a:r>
              <a:rPr lang="en-US" sz="2000" dirty="0" smtClean="0">
                <a:solidFill>
                  <a:srgbClr val="0000FF"/>
                </a:solidFill>
              </a:rPr>
              <a:t>(with high QE photocathode)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digital single soft photon sensitive, with high efficiency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20 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 2 ps time resolution per photon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(2D) spatial resolution:  10 μm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very low shot noise (dark current)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Data driven counting rate per pixel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total data rate of 5 GHz/s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Applications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remotesensing-03-02461-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64" y="2000535"/>
            <a:ext cx="4155985" cy="222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686" y="3608549"/>
            <a:ext cx="783380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Consumer products</a:t>
            </a:r>
          </a:p>
          <a:p>
            <a:endParaRPr lang="en-US" dirty="0"/>
          </a:p>
          <a:p>
            <a:r>
              <a:rPr lang="en-US" dirty="0" smtClean="0"/>
              <a:t>Night goggles: most sensitive light detection			</a:t>
            </a:r>
            <a:r>
              <a:rPr lang="en-US" dirty="0" smtClean="0">
                <a:solidFill>
                  <a:srgbClr val="008000"/>
                </a:solidFill>
              </a:rPr>
              <a:t>Tipsy </a:t>
            </a:r>
            <a:r>
              <a:rPr lang="en-US" dirty="0">
                <a:solidFill>
                  <a:srgbClr val="008000"/>
                </a:solidFill>
              </a:rPr>
              <a:t>in iPhone S10 (2022)?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Prompt </a:t>
            </a:r>
            <a:r>
              <a:rPr lang="en-US" dirty="0"/>
              <a:t>3D Imaging </a:t>
            </a:r>
            <a:r>
              <a:rPr lang="en-US" dirty="0" smtClean="0"/>
              <a:t>with z</a:t>
            </a:r>
            <a:r>
              <a:rPr lang="en-US" dirty="0"/>
              <a:t>-resolution of 0.5 </a:t>
            </a:r>
            <a:r>
              <a:rPr lang="en-US" dirty="0" smtClean="0"/>
              <a:t>mm		</a:t>
            </a:r>
            <a:r>
              <a:rPr lang="en-US" dirty="0" smtClean="0">
                <a:solidFill>
                  <a:srgbClr val="008000"/>
                </a:solidFill>
              </a:rPr>
              <a:t>Tipsy </a:t>
            </a:r>
            <a:r>
              <a:rPr lang="en-US" dirty="0">
                <a:solidFill>
                  <a:srgbClr val="008000"/>
                </a:solidFill>
              </a:rPr>
              <a:t>in iPhone S10 (2022)?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											</a:t>
            </a:r>
            <a:endParaRPr lang="en-US" dirty="0"/>
          </a:p>
          <a:p>
            <a:r>
              <a:rPr lang="en-US" dirty="0"/>
              <a:t>3D Machine viewing: robotics</a:t>
            </a:r>
          </a:p>
          <a:p>
            <a:endParaRPr lang="en-US" dirty="0"/>
          </a:p>
          <a:p>
            <a:r>
              <a:rPr lang="en-US" dirty="0" smtClean="0"/>
              <a:t>Self</a:t>
            </a:r>
            <a:r>
              <a:rPr lang="en-US" dirty="0"/>
              <a:t>-driving of vehicles: situation info </a:t>
            </a:r>
            <a:r>
              <a:rPr lang="en-US" dirty="0" smtClean="0"/>
              <a:t>source: prompt 3D radar like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9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65" y="1338282"/>
            <a:ext cx="5867400" cy="383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470" y="323334"/>
            <a:ext cx="654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Medical Imaging: The Cherenkov-</a:t>
            </a:r>
            <a:r>
              <a:rPr lang="en-US" sz="2400" b="1" dirty="0" err="1" smtClean="0">
                <a:solidFill>
                  <a:srgbClr val="FF0000"/>
                </a:solidFill>
              </a:rPr>
              <a:t>ToF</a:t>
            </a:r>
            <a:r>
              <a:rPr lang="en-US" sz="2400" b="1" dirty="0" smtClean="0">
                <a:solidFill>
                  <a:srgbClr val="FF0000"/>
                </a:solidFill>
              </a:rPr>
              <a:t>-PET scanner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97" y="5609714"/>
            <a:ext cx="6536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4D (</a:t>
            </a:r>
            <a:r>
              <a:rPr lang="en-US" dirty="0" err="1" smtClean="0"/>
              <a:t>X,Y,Z,t</a:t>
            </a:r>
            <a:r>
              <a:rPr lang="en-US" dirty="0" smtClean="0"/>
              <a:t>) measurement of conversion point  of 511 </a:t>
            </a:r>
            <a:r>
              <a:rPr lang="en-US" dirty="0" err="1" smtClean="0"/>
              <a:t>keV</a:t>
            </a:r>
            <a:r>
              <a:rPr lang="en-US" dirty="0" smtClean="0"/>
              <a:t> quantum:</a:t>
            </a:r>
          </a:p>
          <a:p>
            <a:r>
              <a:rPr lang="en-US" dirty="0" smtClean="0"/>
              <a:t>only 3 </a:t>
            </a:r>
            <a:r>
              <a:rPr lang="en-US" dirty="0" err="1" smtClean="0"/>
              <a:t>ChQs</a:t>
            </a:r>
            <a:r>
              <a:rPr lang="en-US" dirty="0" smtClean="0"/>
              <a:t> are required for 4D fix using GPS algorithm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mr-IN" dirty="0" smtClean="0"/>
              <a:t>…</a:t>
            </a:r>
            <a:r>
              <a:rPr lang="en-US" dirty="0" smtClean="0"/>
              <a:t>PET is no longer Tomography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9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 rot="10800000">
            <a:off x="2757836" y="1236402"/>
            <a:ext cx="4463754" cy="4415095"/>
          </a:xfrm>
          <a:prstGeom prst="arc">
            <a:avLst>
              <a:gd name="adj1" fmla="val 16200000"/>
              <a:gd name="adj2" fmla="val 5345855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936750" y="1157027"/>
            <a:ext cx="3052963" cy="3048000"/>
            <a:chOff x="1047750" y="587375"/>
            <a:chExt cx="3952875" cy="3952875"/>
          </a:xfrm>
        </p:grpSpPr>
        <p:sp>
          <p:nvSpPr>
            <p:cNvPr id="4" name="Rectangle 3"/>
            <p:cNvSpPr/>
            <p:nvPr/>
          </p:nvSpPr>
          <p:spPr>
            <a:xfrm>
              <a:off x="1047750" y="587375"/>
              <a:ext cx="3952875" cy="3952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047750" y="1889125"/>
              <a:ext cx="163512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352550" y="587375"/>
              <a:ext cx="1330325" cy="1301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682875" y="1492250"/>
              <a:ext cx="2317750" cy="396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82875" y="1889125"/>
              <a:ext cx="2317750" cy="1746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rc 30"/>
          <p:cNvSpPr/>
          <p:nvPr/>
        </p:nvSpPr>
        <p:spPr>
          <a:xfrm rot="10800000">
            <a:off x="3199622" y="315016"/>
            <a:ext cx="3594878" cy="3192275"/>
          </a:xfrm>
          <a:prstGeom prst="arc">
            <a:avLst>
              <a:gd name="adj1" fmla="val 16200000"/>
              <a:gd name="adj2" fmla="val 5345855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5400000">
            <a:off x="991860" y="-171181"/>
            <a:ext cx="2606143" cy="2689220"/>
          </a:xfrm>
          <a:prstGeom prst="arc">
            <a:avLst>
              <a:gd name="adj1" fmla="val 16200000"/>
              <a:gd name="adj2" fmla="val 5345855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55625" y="1354658"/>
            <a:ext cx="2762249" cy="2820467"/>
          </a:xfrm>
          <a:prstGeom prst="arc">
            <a:avLst>
              <a:gd name="adj1" fmla="val 16104467"/>
              <a:gd name="adj2" fmla="val 5345855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99126" y="3539042"/>
            <a:ext cx="317700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 of</a:t>
            </a:r>
          </a:p>
          <a:p>
            <a:r>
              <a:rPr lang="en-US" dirty="0" smtClean="0"/>
              <a:t>interaction point:</a:t>
            </a:r>
          </a:p>
          <a:p>
            <a:r>
              <a:rPr lang="en-US" dirty="0" smtClean="0"/>
              <a:t>origin of all prompt</a:t>
            </a:r>
          </a:p>
          <a:p>
            <a:r>
              <a:rPr lang="en-US" dirty="0" smtClean="0"/>
              <a:t>Cherenkov photons:</a:t>
            </a:r>
          </a:p>
          <a:p>
            <a:endParaRPr lang="en-US" dirty="0"/>
          </a:p>
          <a:p>
            <a:r>
              <a:rPr lang="en-US" dirty="0" smtClean="0"/>
              <a:t>4D GPS analysis method: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Only 3 Cherenkov photons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required for fix in 3D position and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3301" y="867070"/>
            <a:ext cx="26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10 </a:t>
            </a:r>
            <a:r>
              <a:rPr lang="en-US" dirty="0" err="1" smtClean="0"/>
              <a:t>ps</a:t>
            </a:r>
            <a:r>
              <a:rPr lang="en-US" dirty="0" smtClean="0"/>
              <a:t> time resolution: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2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926" y="0"/>
            <a:ext cx="548173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" y="571500"/>
            <a:ext cx="36790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Cherenkov photons emitted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by 511 </a:t>
            </a:r>
            <a:r>
              <a:rPr lang="en-US" sz="2400" dirty="0" err="1" smtClean="0">
                <a:solidFill>
                  <a:srgbClr val="FF0000"/>
                </a:solidFill>
              </a:rPr>
              <a:t>keV</a:t>
            </a:r>
            <a:r>
              <a:rPr lang="en-US" sz="2400" dirty="0" smtClean="0">
                <a:solidFill>
                  <a:srgbClr val="FF0000"/>
                </a:solidFill>
              </a:rPr>
              <a:t> photo-electron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 lead glass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0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08" y="247833"/>
            <a:ext cx="373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MIP detection using e-</a:t>
            </a:r>
            <a:r>
              <a:rPr lang="en-US" sz="2400" dirty="0" err="1" smtClean="0"/>
              <a:t>Brane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212" y="921105"/>
            <a:ext cx="5590843" cy="34469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87212" y="356260"/>
            <a:ext cx="4522630" cy="4631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7212" y="4848216"/>
            <a:ext cx="733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endParaRPr lang="en-US" dirty="0" smtClean="0"/>
          </a:p>
          <a:p>
            <a:r>
              <a:rPr lang="en-US" dirty="0" smtClean="0"/>
              <a:t>MIP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9451" y="4571217"/>
            <a:ext cx="73532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r>
              <a:rPr lang="en-US" dirty="0" err="1" smtClean="0"/>
              <a:t>Brane</a:t>
            </a:r>
            <a:r>
              <a:rPr lang="en-US" dirty="0" smtClean="0"/>
              <a:t>: surface with a high probability to emit at least</a:t>
            </a:r>
          </a:p>
          <a:p>
            <a:r>
              <a:rPr lang="en-US" dirty="0" smtClean="0"/>
              <a:t>one electron at the passage of a MIP (in position and time)</a:t>
            </a:r>
          </a:p>
          <a:p>
            <a:endParaRPr lang="en-US" dirty="0"/>
          </a:p>
          <a:p>
            <a:r>
              <a:rPr lang="en-US" sz="2000" dirty="0" smtClean="0"/>
              <a:t>-     low electron affinity of emitting surface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3PM experiment: naked but black shielded PMs in MIP </a:t>
            </a:r>
            <a:r>
              <a:rPr lang="en-US" sz="2000" dirty="0" err="1" smtClean="0"/>
              <a:t>testbeams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glassplate</a:t>
            </a:r>
            <a:r>
              <a:rPr lang="en-US" sz="2000" dirty="0" smtClean="0"/>
              <a:t> thick 0.1 </a:t>
            </a:r>
            <a:r>
              <a:rPr lang="en-US" sz="2000" dirty="0"/>
              <a:t>mm </a:t>
            </a:r>
            <a:r>
              <a:rPr lang="en-US" sz="2000" dirty="0" smtClean="0"/>
              <a:t> e-</a:t>
            </a:r>
            <a:r>
              <a:rPr lang="en-US" sz="2000" dirty="0" err="1" smtClean="0"/>
              <a:t>Brane</a:t>
            </a:r>
            <a:r>
              <a:rPr lang="en-US" sz="2000" dirty="0" smtClean="0"/>
              <a:t>: sufficient Cherenkov photons!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974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74625" y="269875"/>
            <a:ext cx="5349875" cy="5572125"/>
            <a:chOff x="2286000" y="746125"/>
            <a:chExt cx="5349875" cy="5572125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0" y="5334000"/>
              <a:ext cx="5349875" cy="320675"/>
              <a:chOff x="2063750" y="4508500"/>
              <a:chExt cx="5349875" cy="320675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2063750" y="45085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2063750" y="46609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2063750" y="48133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286000" y="2406650"/>
              <a:ext cx="5349875" cy="320675"/>
              <a:chOff x="2063750" y="4508500"/>
              <a:chExt cx="5349875" cy="32067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2063750" y="45085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063750" y="46609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2063750" y="48133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286000" y="3892550"/>
              <a:ext cx="5349875" cy="320675"/>
              <a:chOff x="2063750" y="4508500"/>
              <a:chExt cx="5349875" cy="3206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2063750" y="45085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063750" y="46609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2063750" y="4813300"/>
                <a:ext cx="5349875" cy="158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reeform 6"/>
            <p:cNvSpPr/>
            <p:nvPr/>
          </p:nvSpPr>
          <p:spPr>
            <a:xfrm>
              <a:off x="4127500" y="746125"/>
              <a:ext cx="1222375" cy="5572125"/>
            </a:xfrm>
            <a:custGeom>
              <a:avLst/>
              <a:gdLst>
                <a:gd name="connsiteX0" fmla="*/ 0 w 1222375"/>
                <a:gd name="connsiteY0" fmla="*/ 5572125 h 5572125"/>
                <a:gd name="connsiteX1" fmla="*/ 63500 w 1222375"/>
                <a:gd name="connsiteY1" fmla="*/ 4333875 h 5572125"/>
                <a:gd name="connsiteX2" fmla="*/ 333375 w 1222375"/>
                <a:gd name="connsiteY2" fmla="*/ 2571750 h 5572125"/>
                <a:gd name="connsiteX3" fmla="*/ 1222375 w 1222375"/>
                <a:gd name="connsiteY3" fmla="*/ 0 h 557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375" h="5572125">
                  <a:moveTo>
                    <a:pt x="0" y="5572125"/>
                  </a:moveTo>
                  <a:cubicBezTo>
                    <a:pt x="3969" y="5203031"/>
                    <a:pt x="7938" y="4833937"/>
                    <a:pt x="63500" y="4333875"/>
                  </a:cubicBezTo>
                  <a:cubicBezTo>
                    <a:pt x="119062" y="3833813"/>
                    <a:pt x="140229" y="3294062"/>
                    <a:pt x="333375" y="2571750"/>
                  </a:cubicBezTo>
                  <a:cubicBezTo>
                    <a:pt x="526521" y="1849438"/>
                    <a:pt x="1222375" y="0"/>
                    <a:pt x="1222375" y="0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286000" y="1984375"/>
              <a:ext cx="5349875" cy="15875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86000" y="3470275"/>
              <a:ext cx="5349875" cy="15875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286000" y="4940300"/>
              <a:ext cx="5349875" cy="15875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730750" y="2000250"/>
              <a:ext cx="508000" cy="406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629150" y="2000250"/>
              <a:ext cx="101600" cy="711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59275" y="3470275"/>
              <a:ext cx="149225" cy="4349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3730625" y="4956175"/>
              <a:ext cx="450850" cy="5461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4181475" y="4956175"/>
              <a:ext cx="508000" cy="406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295775" y="3486150"/>
              <a:ext cx="0" cy="7270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689475" y="1984375"/>
              <a:ext cx="346075" cy="6000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127500" y="4940300"/>
              <a:ext cx="0" cy="698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857750" y="1944687"/>
              <a:ext cx="111125" cy="111125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67212" y="3430587"/>
              <a:ext cx="111125" cy="111125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152900" y="4911725"/>
              <a:ext cx="111125" cy="111125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524500" y="1293812"/>
            <a:ext cx="26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Photon + MIP detector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534025" y="1914009"/>
            <a:ext cx="236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transparent (</a:t>
            </a:r>
            <a:r>
              <a:rPr lang="en-US" dirty="0" err="1" smtClean="0"/>
              <a:t>mylar</a:t>
            </a:r>
            <a:r>
              <a:rPr lang="en-US" dirty="0" smtClean="0"/>
              <a:t>) foil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33640" y="3856335"/>
            <a:ext cx="130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Vacuum!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4066948" y="323334"/>
            <a:ext cx="448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future: the Cherenkov tracker</a:t>
            </a:r>
            <a:endParaRPr lang="en-US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43056" y="5873750"/>
            <a:ext cx="7596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Cherenkov photons are emitted with given angle with track</a:t>
            </a:r>
          </a:p>
          <a:p>
            <a:r>
              <a:rPr lang="en-US" sz="2400" dirty="0" smtClean="0"/>
              <a:t>see TORCH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41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4" y="44624"/>
            <a:ext cx="688375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3006" y="5088301"/>
            <a:ext cx="2170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Tynode®</a:t>
            </a:r>
          </a:p>
          <a:p>
            <a:r>
              <a:rPr lang="en-US" sz="4000" dirty="0" err="1" smtClean="0">
                <a:solidFill>
                  <a:srgbClr val="FF0000"/>
                </a:solidFill>
              </a:rPr>
              <a:t>Trynode</a:t>
            </a:r>
            <a:r>
              <a:rPr lang="en-US" sz="4000" dirty="0" smtClean="0">
                <a:solidFill>
                  <a:srgbClr val="FF0000"/>
                </a:solidFill>
              </a:rPr>
              <a:t>®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36" y="4384667"/>
            <a:ext cx="5921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Dynode:</a:t>
            </a:r>
            <a:r>
              <a:rPr lang="en-US" sz="2800" dirty="0" smtClean="0">
                <a:solidFill>
                  <a:srgbClr val="3366FF"/>
                </a:solidFill>
              </a:rPr>
              <a:t> amplification by multiplication</a:t>
            </a:r>
          </a:p>
          <a:p>
            <a:endParaRPr lang="en-US" sz="2800" dirty="0" smtClean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3366FF"/>
                </a:solidFill>
              </a:rPr>
              <a:t>New: the Transmission Dynode</a:t>
            </a:r>
          </a:p>
        </p:txBody>
      </p:sp>
    </p:spTree>
    <p:extLst>
      <p:ext uri="{BB962C8B-B14F-4D97-AF65-F5344CB8AC3E}">
        <p14:creationId xmlns:p14="http://schemas.microsoft.com/office/powerpoint/2010/main" val="196640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9"/>
          <p:cNvSpPr txBox="1">
            <a:spLocks noChangeArrowheads="1"/>
          </p:cNvSpPr>
          <p:nvPr/>
        </p:nvSpPr>
        <p:spPr bwMode="auto">
          <a:xfrm>
            <a:off x="304800" y="260350"/>
            <a:ext cx="7402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0FF22"/>
                </a:solidFill>
              </a:rPr>
              <a:t>Future </a:t>
            </a:r>
            <a:r>
              <a:rPr lang="en-US" dirty="0">
                <a:solidFill>
                  <a:srgbClr val="30FF22"/>
                </a:solidFill>
              </a:rPr>
              <a:t>inner (central) </a:t>
            </a:r>
            <a:r>
              <a:rPr lang="en-US" dirty="0" smtClean="0">
                <a:solidFill>
                  <a:srgbClr val="30FF22"/>
                </a:solidFill>
              </a:rPr>
              <a:t>tracker in collider experiments:</a:t>
            </a:r>
          </a:p>
          <a:p>
            <a:pPr eaLnBrk="1" hangingPunct="1"/>
            <a:r>
              <a:rPr lang="en-US" dirty="0" smtClean="0">
                <a:solidFill>
                  <a:srgbClr val="30FF22"/>
                </a:solidFill>
              </a:rPr>
              <a:t>the </a:t>
            </a:r>
            <a:r>
              <a:rPr lang="en-US" dirty="0" smtClean="0">
                <a:solidFill>
                  <a:srgbClr val="3366FF"/>
                </a:solidFill>
              </a:rPr>
              <a:t>Cherenkov</a:t>
            </a:r>
            <a:r>
              <a:rPr lang="en-US" dirty="0" smtClean="0">
                <a:solidFill>
                  <a:srgbClr val="30FF22"/>
                </a:solidFill>
              </a:rPr>
              <a:t> tracker</a:t>
            </a:r>
            <a:endParaRPr lang="en-US" dirty="0">
              <a:solidFill>
                <a:srgbClr val="30FF22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11450" y="4178300"/>
            <a:ext cx="5981700" cy="1104900"/>
          </a:xfrm>
          <a:custGeom>
            <a:avLst/>
            <a:gdLst>
              <a:gd name="connsiteX0" fmla="*/ 0 w 5981700"/>
              <a:gd name="connsiteY0" fmla="*/ 1092200 h 1104900"/>
              <a:gd name="connsiteX1" fmla="*/ 1600200 w 5981700"/>
              <a:gd name="connsiteY1" fmla="*/ 1092200 h 1104900"/>
              <a:gd name="connsiteX2" fmla="*/ 1955800 w 5981700"/>
              <a:gd name="connsiteY2" fmla="*/ 0 h 1104900"/>
              <a:gd name="connsiteX3" fmla="*/ 4076700 w 5981700"/>
              <a:gd name="connsiteY3" fmla="*/ 12700 h 1104900"/>
              <a:gd name="connsiteX4" fmla="*/ 4406900 w 5981700"/>
              <a:gd name="connsiteY4" fmla="*/ 1104900 h 1104900"/>
              <a:gd name="connsiteX5" fmla="*/ 5981700 w 5981700"/>
              <a:gd name="connsiteY5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1700" h="1104900">
                <a:moveTo>
                  <a:pt x="0" y="1092200"/>
                </a:moveTo>
                <a:lnTo>
                  <a:pt x="1600200" y="1092200"/>
                </a:lnTo>
                <a:lnTo>
                  <a:pt x="1955800" y="0"/>
                </a:lnTo>
                <a:lnTo>
                  <a:pt x="4076700" y="12700"/>
                </a:lnTo>
                <a:lnTo>
                  <a:pt x="4406900" y="1104900"/>
                </a:lnTo>
                <a:lnTo>
                  <a:pt x="5981700" y="11049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 rot="10800000">
            <a:off x="2716213" y="5435600"/>
            <a:ext cx="5981700" cy="1104900"/>
          </a:xfrm>
          <a:custGeom>
            <a:avLst/>
            <a:gdLst>
              <a:gd name="connsiteX0" fmla="*/ 0 w 5981700"/>
              <a:gd name="connsiteY0" fmla="*/ 1092200 h 1104900"/>
              <a:gd name="connsiteX1" fmla="*/ 1600200 w 5981700"/>
              <a:gd name="connsiteY1" fmla="*/ 1092200 h 1104900"/>
              <a:gd name="connsiteX2" fmla="*/ 1955800 w 5981700"/>
              <a:gd name="connsiteY2" fmla="*/ 0 h 1104900"/>
              <a:gd name="connsiteX3" fmla="*/ 4076700 w 5981700"/>
              <a:gd name="connsiteY3" fmla="*/ 12700 h 1104900"/>
              <a:gd name="connsiteX4" fmla="*/ 4406900 w 5981700"/>
              <a:gd name="connsiteY4" fmla="*/ 1104900 h 1104900"/>
              <a:gd name="connsiteX5" fmla="*/ 5981700 w 5981700"/>
              <a:gd name="connsiteY5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1700" h="1104900">
                <a:moveTo>
                  <a:pt x="0" y="1092200"/>
                </a:moveTo>
                <a:lnTo>
                  <a:pt x="1600200" y="1092200"/>
                </a:lnTo>
                <a:lnTo>
                  <a:pt x="1955800" y="0"/>
                </a:lnTo>
                <a:lnTo>
                  <a:pt x="4076700" y="12700"/>
                </a:lnTo>
                <a:lnTo>
                  <a:pt x="4406900" y="1104900"/>
                </a:lnTo>
                <a:lnTo>
                  <a:pt x="5981700" y="11049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65763" y="5283200"/>
            <a:ext cx="506412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6988" y="5157788"/>
            <a:ext cx="1322387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1088" y="5013325"/>
            <a:ext cx="1606550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19650" y="4868863"/>
            <a:ext cx="1785938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83125" y="4246563"/>
            <a:ext cx="207962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3750" y="6478588"/>
            <a:ext cx="207962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711825" y="3659188"/>
            <a:ext cx="876300" cy="1714500"/>
          </a:xfrm>
          <a:custGeom>
            <a:avLst/>
            <a:gdLst>
              <a:gd name="connsiteX0" fmla="*/ 0 w 876300"/>
              <a:gd name="connsiteY0" fmla="*/ 1714500 h 1714500"/>
              <a:gd name="connsiteX1" fmla="*/ 304800 w 876300"/>
              <a:gd name="connsiteY1" fmla="*/ 914400 h 1714500"/>
              <a:gd name="connsiteX2" fmla="*/ 876300 w 876300"/>
              <a:gd name="connsiteY2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714500">
                <a:moveTo>
                  <a:pt x="0" y="1714500"/>
                </a:moveTo>
                <a:cubicBezTo>
                  <a:pt x="79375" y="1457325"/>
                  <a:pt x="158750" y="1200150"/>
                  <a:pt x="304800" y="914400"/>
                </a:cubicBezTo>
                <a:cubicBezTo>
                  <a:pt x="450850" y="628650"/>
                  <a:pt x="876300" y="0"/>
                  <a:pt x="876300" y="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5465763" y="4246563"/>
            <a:ext cx="361950" cy="766762"/>
          </a:xfrm>
          <a:prstGeom prst="line">
            <a:avLst/>
          </a:prstGeom>
          <a:ln w="3175" cmpd="sng"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99150" y="4246563"/>
            <a:ext cx="784225" cy="622300"/>
          </a:xfrm>
          <a:prstGeom prst="line">
            <a:avLst/>
          </a:prstGeom>
          <a:ln w="3175" cmpd="sng"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683250" y="4246563"/>
            <a:ext cx="38100" cy="1074737"/>
          </a:xfrm>
          <a:prstGeom prst="line">
            <a:avLst/>
          </a:prstGeom>
          <a:ln w="3175" cmpd="sng"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3" name="TextBox 39"/>
          <p:cNvSpPr txBox="1">
            <a:spLocks noChangeArrowheads="1"/>
          </p:cNvSpPr>
          <p:nvPr/>
        </p:nvSpPr>
        <p:spPr bwMode="auto">
          <a:xfrm>
            <a:off x="304800" y="981075"/>
            <a:ext cx="5468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800" dirty="0">
                <a:solidFill>
                  <a:srgbClr val="FF6600"/>
                </a:solidFill>
              </a:rPr>
              <a:t>very low detector mass</a:t>
            </a:r>
          </a:p>
          <a:p>
            <a:pPr eaLnBrk="1" hangingPunct="1">
              <a:buFontTx/>
              <a:buChar char="-"/>
            </a:pPr>
            <a:r>
              <a:rPr lang="en-US" sz="1800" dirty="0">
                <a:solidFill>
                  <a:srgbClr val="FF6600"/>
                </a:solidFill>
              </a:rPr>
              <a:t>Tipsy layer at </a:t>
            </a:r>
            <a:r>
              <a:rPr lang="en-US" sz="1800" dirty="0" smtClean="0">
                <a:solidFill>
                  <a:srgbClr val="FF6600"/>
                </a:solidFill>
              </a:rPr>
              <a:t>safe </a:t>
            </a:r>
            <a:r>
              <a:rPr lang="en-US" sz="1800" dirty="0">
                <a:solidFill>
                  <a:srgbClr val="FF6600"/>
                </a:solidFill>
              </a:rPr>
              <a:t>distance from </a:t>
            </a:r>
            <a:r>
              <a:rPr lang="en-US" sz="1800" dirty="0" smtClean="0">
                <a:solidFill>
                  <a:srgbClr val="FF6600"/>
                </a:solidFill>
              </a:rPr>
              <a:t>interaction point</a:t>
            </a:r>
            <a:endParaRPr lang="en-US" sz="1800" dirty="0">
              <a:solidFill>
                <a:srgbClr val="FF66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1800" dirty="0">
                <a:solidFill>
                  <a:srgbClr val="FF6600"/>
                </a:solidFill>
              </a:rPr>
              <a:t>no extrapolation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026" y="6219357"/>
            <a:ext cx="38446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Vacuum Cherenkov </a:t>
            </a: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CentralTracker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265" name="TextBox 10"/>
          <p:cNvSpPr txBox="1">
            <a:spLocks noChangeArrowheads="1"/>
          </p:cNvSpPr>
          <p:nvPr/>
        </p:nvSpPr>
        <p:spPr bwMode="auto">
          <a:xfrm>
            <a:off x="739775" y="3797300"/>
            <a:ext cx="334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2FF1E"/>
                </a:solidFill>
              </a:rPr>
              <a:t>thin transparent foils</a:t>
            </a:r>
          </a:p>
          <a:p>
            <a:pPr eaLnBrk="1" hangingPunct="1"/>
            <a:r>
              <a:rPr lang="en-US" sz="1800">
                <a:solidFill>
                  <a:srgbClr val="12FF1E"/>
                </a:solidFill>
              </a:rPr>
              <a:t>generating Cherenkov photons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6600" y="4443413"/>
            <a:ext cx="1543050" cy="569912"/>
          </a:xfrm>
          <a:prstGeom prst="straightConnector1">
            <a:avLst/>
          </a:prstGeom>
          <a:ln>
            <a:solidFill>
              <a:srgbClr val="12FF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7" name="TextBox 15"/>
          <p:cNvSpPr txBox="1">
            <a:spLocks noChangeArrowheads="1"/>
          </p:cNvSpPr>
          <p:nvPr/>
        </p:nvSpPr>
        <p:spPr bwMode="auto">
          <a:xfrm>
            <a:off x="3776663" y="2349500"/>
            <a:ext cx="181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Tipsy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</a:rPr>
              <a:t>Cylindrical layer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2995613"/>
            <a:ext cx="103188" cy="12509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04994" y="4246563"/>
            <a:ext cx="317815" cy="10366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65310" y="5488520"/>
            <a:ext cx="291359" cy="94116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743014" y="4246563"/>
            <a:ext cx="291359" cy="94116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83375" y="5441950"/>
            <a:ext cx="317815" cy="10366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6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256" y="1688746"/>
            <a:ext cx="72557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Conclusions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ew MEMS technology, namely Atomic Layer Deposition ALD, may enable the development of a new generation of photocathodes</a:t>
            </a:r>
          </a:p>
          <a:p>
            <a:endParaRPr lang="en-US" dirty="0"/>
          </a:p>
          <a:p>
            <a:r>
              <a:rPr lang="en-US" dirty="0" smtClean="0"/>
              <a:t>New solid state theoretical physics models are required first, leading towards the development of new ALD technology</a:t>
            </a:r>
          </a:p>
          <a:p>
            <a:endParaRPr lang="en-US" dirty="0"/>
          </a:p>
          <a:p>
            <a:r>
              <a:rPr lang="en-US" dirty="0" smtClean="0"/>
              <a:t>With better soft photon detectors, Cherenkov photons are becoming more important. Scintillators are slow and may be phased out.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95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32" y="193097"/>
            <a:ext cx="3276426" cy="28381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57562"/>
            <a:ext cx="75052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dirty="0"/>
              <a:t>. van der Graaf et al.: The Tynode: A new vacuum electron multiplier. </a:t>
            </a:r>
            <a:endParaRPr lang="en-US" sz="1400" dirty="0" smtClean="0"/>
          </a:p>
          <a:p>
            <a:r>
              <a:rPr lang="en-US" sz="1400" dirty="0" err="1" smtClean="0"/>
              <a:t>Nucl</a:t>
            </a:r>
            <a:r>
              <a:rPr lang="en-US" sz="1400" dirty="0"/>
              <a:t>. Instr. &amp; Methods, in press. </a:t>
            </a:r>
            <a:r>
              <a:rPr lang="en-US" sz="1400" u="sng" dirty="0">
                <a:hlinkClick r:id="rId4"/>
              </a:rPr>
              <a:t>http://dx.doi.org/10.1016/j.nima.2016.11.064</a:t>
            </a:r>
            <a:r>
              <a:rPr lang="en-US" sz="1400" dirty="0"/>
              <a:t>. </a:t>
            </a:r>
            <a:r>
              <a:rPr lang="en-US" sz="1400" dirty="0" smtClean="0"/>
              <a:t>T</a:t>
            </a:r>
            <a:endParaRPr lang="en-US" sz="1400" dirty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US" sz="1400" dirty="0" smtClean="0"/>
              <a:t>H</a:t>
            </a:r>
            <a:r>
              <a:rPr lang="en-US" sz="1400" dirty="0"/>
              <a:t>. van der Graaf et al.: Potential applications of electron emission membranes in </a:t>
            </a:r>
            <a:r>
              <a:rPr lang="en-US" sz="1400" dirty="0" smtClean="0"/>
              <a:t>medicine.</a:t>
            </a:r>
          </a:p>
          <a:p>
            <a:r>
              <a:rPr lang="en-US" sz="1400" dirty="0" err="1" smtClean="0"/>
              <a:t>Nucl</a:t>
            </a:r>
            <a:r>
              <a:rPr lang="en-US" sz="1400" dirty="0"/>
              <a:t>. </a:t>
            </a:r>
            <a:r>
              <a:rPr lang="en-US" sz="1400" dirty="0" err="1"/>
              <a:t>Instr</a:t>
            </a:r>
            <a:r>
              <a:rPr lang="en-US" sz="1400" dirty="0"/>
              <a:t> &amp; Methods, special Medical Physics issue on “Advances in detectors </a:t>
            </a:r>
            <a:r>
              <a:rPr lang="en-US" sz="1400" dirty="0" smtClean="0"/>
              <a:t>and</a:t>
            </a:r>
          </a:p>
          <a:p>
            <a:r>
              <a:rPr lang="en-US" sz="1400" dirty="0" smtClean="0"/>
              <a:t>applications </a:t>
            </a:r>
            <a:r>
              <a:rPr lang="en-US" sz="1400" dirty="0"/>
              <a:t>for Medicine”. A809 (2016) 171-174. </a:t>
            </a:r>
            <a:r>
              <a:rPr lang="en-US" sz="1400" dirty="0">
                <a:hlinkClick r:id="rId5"/>
              </a:rPr>
              <a:t>http://dx.doi.org/10.1016/j.nima.2015.10.084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0087" y="906468"/>
            <a:ext cx="5066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u="sng" dirty="0" smtClean="0"/>
              <a:t>Harry </a:t>
            </a:r>
            <a:r>
              <a:rPr lang="en-US" sz="1600" u="sng" dirty="0"/>
              <a:t>van der </a:t>
            </a:r>
            <a:r>
              <a:rPr lang="en-US" sz="1600" u="sng" dirty="0" smtClean="0"/>
              <a:t>Graaf</a:t>
            </a:r>
            <a:r>
              <a:rPr lang="en-US" sz="1600" dirty="0" smtClean="0"/>
              <a:t> </a:t>
            </a:r>
            <a:r>
              <a:rPr lang="en-US" sz="1600" dirty="0"/>
              <a:t>Hong </a:t>
            </a:r>
            <a:r>
              <a:rPr lang="en-US" sz="1600" dirty="0" err="1"/>
              <a:t>Wah</a:t>
            </a:r>
            <a:r>
              <a:rPr lang="en-US" sz="1600" dirty="0"/>
              <a:t> Chan</a:t>
            </a:r>
            <a:r>
              <a:rPr lang="en-US" sz="1600" dirty="0" smtClean="0"/>
              <a:t>, </a:t>
            </a:r>
            <a:r>
              <a:rPr lang="en-US" sz="1600" dirty="0"/>
              <a:t>Annemarie </a:t>
            </a:r>
            <a:r>
              <a:rPr lang="en-US" sz="1600" dirty="0" err="1" smtClean="0"/>
              <a:t>Theulings</a:t>
            </a:r>
            <a:r>
              <a:rPr lang="en-US" sz="1600" dirty="0" smtClean="0"/>
              <a:t>, Violeta </a:t>
            </a:r>
            <a:r>
              <a:rPr lang="en-US" sz="1600" dirty="0" err="1"/>
              <a:t>Prodanovi</a:t>
            </a:r>
            <a:r>
              <a:rPr lang="hr-HR" sz="1600" dirty="0"/>
              <a:t>ć</a:t>
            </a:r>
            <a:r>
              <a:rPr lang="en-US" sz="1600" dirty="0" smtClean="0"/>
              <a:t>, John </a:t>
            </a:r>
            <a:r>
              <a:rPr lang="en-US" sz="1600" dirty="0" err="1"/>
              <a:t>Smedley</a:t>
            </a:r>
            <a:r>
              <a:rPr lang="en-US" sz="1600" dirty="0" smtClean="0"/>
              <a:t>, </a:t>
            </a:r>
            <a:r>
              <a:rPr lang="en-US" sz="1600" dirty="0" err="1" smtClean="0"/>
              <a:t>Kees</a:t>
            </a:r>
            <a:r>
              <a:rPr lang="en-US" sz="1600" dirty="0" smtClean="0"/>
              <a:t> </a:t>
            </a:r>
            <a:r>
              <a:rPr lang="en-US" sz="1600" dirty="0"/>
              <a:t>Hagen</a:t>
            </a:r>
            <a:r>
              <a:rPr lang="en-US" sz="1600" dirty="0" smtClean="0"/>
              <a:t>, </a:t>
            </a:r>
            <a:r>
              <a:rPr lang="en-US" sz="1600" dirty="0" err="1" smtClean="0"/>
              <a:t>Lina</a:t>
            </a:r>
            <a:r>
              <a:rPr lang="en-US" sz="1600" dirty="0" smtClean="0"/>
              <a:t> </a:t>
            </a:r>
            <a:r>
              <a:rPr lang="en-US" sz="1600" dirty="0" err="1"/>
              <a:t>Sarro</a:t>
            </a:r>
            <a:r>
              <a:rPr lang="en-US" sz="1600" dirty="0" smtClean="0"/>
              <a:t>, </a:t>
            </a:r>
            <a:r>
              <a:rPr lang="en-US" sz="1600" dirty="0" err="1"/>
              <a:t>Gert</a:t>
            </a:r>
            <a:r>
              <a:rPr lang="en-US" sz="1600" dirty="0"/>
              <a:t> </a:t>
            </a:r>
            <a:r>
              <a:rPr lang="en-US" sz="1600" dirty="0" err="1"/>
              <a:t>Nützel</a:t>
            </a:r>
            <a:r>
              <a:rPr lang="en-US" sz="1600" dirty="0"/>
              <a:t>, Serge D. </a:t>
            </a:r>
            <a:r>
              <a:rPr lang="en-US" sz="1600" dirty="0" smtClean="0"/>
              <a:t>Pinto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Supported by ERC – Advanced 2012 “MEMBrane” </a:t>
            </a:r>
            <a:r>
              <a:rPr lang="en-US" sz="1600" dirty="0" smtClean="0">
                <a:solidFill>
                  <a:srgbClr val="3366FF"/>
                </a:solidFill>
              </a:rPr>
              <a:t>320764</a:t>
            </a:r>
            <a:endParaRPr lang="en-US" sz="16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382" y="7789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The </a:t>
            </a: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Ti</a:t>
            </a:r>
            <a:r>
              <a:rPr lang="en-US" sz="2800" b="1" dirty="0" smtClean="0">
                <a:latin typeface="Calibri" panose="020F0502020204030204" pitchFamily="34" charset="0"/>
              </a:rPr>
              <a:t>med </a:t>
            </a: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P</a:t>
            </a:r>
            <a:r>
              <a:rPr lang="en-US" sz="2800" b="1" dirty="0" smtClean="0">
                <a:latin typeface="Calibri" panose="020F0502020204030204" pitchFamily="34" charset="0"/>
              </a:rPr>
              <a:t>hoton </a:t>
            </a: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C</a:t>
            </a:r>
            <a:r>
              <a:rPr lang="en-US" sz="2800" b="1" dirty="0" smtClean="0">
                <a:latin typeface="Calibri" panose="020F0502020204030204" pitchFamily="34" charset="0"/>
              </a:rPr>
              <a:t>ounter </a:t>
            </a:r>
            <a:r>
              <a:rPr lang="en-US" sz="2800" b="1" dirty="0" err="1" smtClean="0">
                <a:solidFill>
                  <a:srgbClr val="3366FF"/>
                </a:solidFill>
                <a:latin typeface="Calibri" panose="020F0502020204030204" pitchFamily="34" charset="0"/>
              </a:rPr>
              <a:t>TiPC</a:t>
            </a:r>
            <a:r>
              <a:rPr lang="en-US" sz="2800" b="1" dirty="0" smtClean="0">
                <a:latin typeface="Calibri" panose="020F0502020204030204" pitchFamily="34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Tipsy</a:t>
            </a:r>
            <a:r>
              <a:rPr lang="en-US" sz="2800" b="1" dirty="0" err="1" smtClean="0">
                <a:latin typeface="Calibri" panose="020F0502020204030204" pitchFamily="34" charset="0"/>
              </a:rPr>
              <a:t>”concept</a:t>
            </a:r>
            <a:r>
              <a:rPr lang="en-US" sz="2800" b="1" dirty="0">
                <a:latin typeface="Calibri" panose="020F0502020204030204" pitchFamily="34" charset="0"/>
              </a:rPr>
              <a:t>:</a:t>
            </a:r>
            <a:r>
              <a:rPr lang="en-US" sz="2800" b="1" dirty="0" smtClean="0">
                <a:latin typeface="Calibri" panose="020F0502020204030204" pitchFamily="34" charset="0"/>
              </a:rPr>
              <a:t> 								advancing PMT’s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AFE-B822-4DCC-845A-54735A1F400C}" type="slidenum">
              <a:rPr lang="en-GB" smtClean="0"/>
              <a:t>4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9028" y="3870697"/>
            <a:ext cx="423899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Transmission dynodes –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Tynodes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ark noise free </a:t>
            </a:r>
            <a:r>
              <a:rPr lang="en-US" sz="1600" dirty="0" smtClean="0">
                <a:latin typeface="Calibri" panose="020F0502020204030204" pitchFamily="34" charset="0"/>
              </a:rPr>
              <a:t>electron multiplication mechanism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Stacking the photocathode, </a:t>
            </a:r>
            <a:r>
              <a:rPr lang="en-US" sz="1600" dirty="0" err="1">
                <a:latin typeface="Calibri" panose="020F0502020204030204" pitchFamily="34" charset="0"/>
              </a:rPr>
              <a:t>T</a:t>
            </a:r>
            <a:r>
              <a:rPr lang="en-US" sz="1600" dirty="0" err="1" smtClean="0">
                <a:latin typeface="Calibri" panose="020F0502020204030204" pitchFamily="34" charset="0"/>
              </a:rPr>
              <a:t>ynodes</a:t>
            </a:r>
            <a:r>
              <a:rPr lang="en-US" sz="1600" dirty="0" smtClean="0">
                <a:latin typeface="Calibri" panose="020F0502020204030204" pitchFamily="34" charset="0"/>
              </a:rPr>
              <a:t> and pixel chip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compact device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P</a:t>
            </a:r>
            <a:r>
              <a:rPr lang="en-US" sz="1600" dirty="0" smtClean="0">
                <a:latin typeface="Calibri" panose="020F0502020204030204" pitchFamily="34" charset="0"/>
              </a:rPr>
              <a:t>ixelated detector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spatial resolution </a:t>
            </a:r>
            <a:r>
              <a:rPr lang="en-US" sz="1600" dirty="0" smtClean="0">
                <a:latin typeface="Calibri" panose="020F0502020204030204" pitchFamily="34" charset="0"/>
              </a:rPr>
              <a:t>(imaging)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O</a:t>
            </a:r>
            <a:r>
              <a:rPr lang="en-US" sz="1600" dirty="0" smtClean="0">
                <a:latin typeface="Calibri" panose="020F0502020204030204" pitchFamily="34" charset="0"/>
              </a:rPr>
              <a:t>peration of the detector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high B-field</a:t>
            </a:r>
            <a:r>
              <a:rPr lang="en-US" sz="1600" b="1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Time resolution: few </a:t>
            </a:r>
            <a:r>
              <a:rPr lang="en-US" sz="1600" dirty="0" err="1" smtClean="0">
                <a:latin typeface="Calibri" panose="020F0502020204030204" pitchFamily="34" charset="0"/>
              </a:rPr>
              <a:t>ps</a:t>
            </a:r>
            <a:r>
              <a:rPr lang="en-US" sz="1600" dirty="0" smtClean="0">
                <a:latin typeface="Calibri" panose="020F0502020204030204" pitchFamily="34" charset="0"/>
              </a:rPr>
              <a:t> due to form factor and straight electron path’s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2D spatial resolution = 10 µm</a:t>
            </a:r>
          </a:p>
        </p:txBody>
      </p:sp>
      <p:sp>
        <p:nvSpPr>
          <p:cNvPr id="33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b"/>
          <a:lstStyle>
            <a:defPPr>
              <a:defRPr lang="nl-NL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EA067F-F030-4BF7-A0D8-091466AA02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1017" y="62429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P</a:t>
            </a:r>
            <a:r>
              <a:rPr lang="en-GB" sz="2000" b="1" dirty="0" smtClean="0">
                <a:latin typeface="Calibri" panose="020F0502020204030204" pitchFamily="34" charset="0"/>
              </a:rPr>
              <a:t>hotomultiplier tubes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1017" y="1024409"/>
            <a:ext cx="49502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High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L</a:t>
            </a:r>
            <a:r>
              <a:rPr lang="en-US" sz="1400" dirty="0" smtClean="0">
                <a:latin typeface="Calibri" panose="020F0502020204030204" pitchFamily="34" charset="0"/>
              </a:rPr>
              <a:t>ow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libri" panose="020F0502020204030204" pitchFamily="34" charset="0"/>
              </a:rPr>
              <a:t>Secondary </a:t>
            </a:r>
            <a:r>
              <a:rPr lang="nl-NL" sz="1400" dirty="0" err="1">
                <a:latin typeface="Calibri" panose="020F0502020204030204" pitchFamily="34" charset="0"/>
              </a:rPr>
              <a:t>Electron</a:t>
            </a:r>
            <a:r>
              <a:rPr lang="nl-NL" sz="1400" dirty="0">
                <a:latin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</a:rPr>
              <a:t>Yield</a:t>
            </a:r>
            <a:r>
              <a:rPr lang="nl-NL" sz="1400" dirty="0">
                <a:latin typeface="Calibri" panose="020F0502020204030204" pitchFamily="34" charset="0"/>
              </a:rPr>
              <a:t> </a:t>
            </a:r>
            <a:r>
              <a:rPr lang="nl-NL" sz="1400" dirty="0" smtClean="0">
                <a:latin typeface="Calibri" panose="020F0502020204030204" pitchFamily="34" charset="0"/>
              </a:rPr>
              <a:t>(SEY)</a:t>
            </a:r>
            <a:endParaRPr lang="en-US" sz="1400" dirty="0" smtClean="0">
              <a:latin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Gain = </a:t>
            </a:r>
            <a:r>
              <a:rPr lang="en-US" sz="1400" dirty="0" smtClean="0">
                <a:latin typeface="Calibri" panose="020F0502020204030204" pitchFamily="34" charset="0"/>
                <a:sym typeface="Symbol" charset="2"/>
              </a:rPr>
              <a:t></a:t>
            </a:r>
            <a:r>
              <a:rPr lang="en-US" sz="1400" baseline="30000" dirty="0" smtClean="0">
                <a:latin typeface="Calibri" panose="020F0502020204030204" pitchFamily="34" charset="0"/>
              </a:rPr>
              <a:t>N</a:t>
            </a:r>
            <a:r>
              <a:rPr lang="nl-NL" sz="1400" dirty="0" smtClean="0">
                <a:latin typeface="Calibri" panose="020F0502020204030204" pitchFamily="34" charset="0"/>
              </a:rPr>
              <a:t> </a:t>
            </a:r>
          </a:p>
          <a:p>
            <a:endParaRPr lang="nl-NL" sz="1400" dirty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</a:rPr>
              <a:t>…</a:t>
            </a:r>
            <a:r>
              <a:rPr lang="en-US" b="1" dirty="0" smtClean="0">
                <a:latin typeface="Calibri" panose="020F0502020204030204" pitchFamily="34" charset="0"/>
              </a:rPr>
              <a:t>Can we make it smaller? </a:t>
            </a:r>
            <a:endParaRPr lang="en-US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5957" r="6055" b="8781"/>
          <a:stretch/>
        </p:blipFill>
        <p:spPr>
          <a:xfrm>
            <a:off x="4932040" y="3784117"/>
            <a:ext cx="3198921" cy="2885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640" y="1340768"/>
            <a:ext cx="3498863" cy="21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" y="3101039"/>
            <a:ext cx="32348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1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288" y="69093"/>
            <a:ext cx="878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Path towards first prototype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7134" y="866165"/>
            <a:ext cx="8653026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have created many </a:t>
            </a:r>
            <a:r>
              <a:rPr lang="en-US" dirty="0" err="1" smtClean="0"/>
              <a:t>tynodes</a:t>
            </a:r>
            <a:r>
              <a:rPr lang="en-US" dirty="0" smtClean="0"/>
              <a:t> of various sizes and materials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Most recently, we have achieved transmission yields of 5.5 with 5 nm </a:t>
            </a:r>
            <a:r>
              <a:rPr lang="en-US" dirty="0" err="1" smtClean="0"/>
              <a:t>MgO</a:t>
            </a:r>
            <a:r>
              <a:rPr lang="en-US" dirty="0" smtClean="0"/>
              <a:t> membranes, coated with 2.5 nm </a:t>
            </a:r>
            <a:r>
              <a:rPr lang="en-US" dirty="0" err="1" smtClean="0"/>
              <a:t>TiN</a:t>
            </a:r>
            <a:r>
              <a:rPr lang="en-US" dirty="0" smtClean="0"/>
              <a:t>, without other special surface treatments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Now working towards building a first prototype device</a:t>
            </a:r>
          </a:p>
          <a:p>
            <a:pPr marL="285750" indent="-285750"/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Fig 1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12" y="2961676"/>
            <a:ext cx="4774387" cy="357960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34" y="5437450"/>
            <a:ext cx="2189862" cy="11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7448" y="321484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MEMS technology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 descr="EKL-Logo_webs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0" y="4344456"/>
            <a:ext cx="1865178" cy="10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8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harryvandergraaf:Desktop:contributie Annemarie.rar Folder:Yield25nm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75" y="3865880"/>
            <a:ext cx="3613825" cy="271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harryvandergraaf:Desktop:contributie Annemarie.rar Folder:Yield10nm.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02" y="876953"/>
            <a:ext cx="3702398" cy="30679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1961" y="45956"/>
            <a:ext cx="666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Measurements and Simulation using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low-energy GEANT extensions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5071" y="1011064"/>
            <a:ext cx="5122065" cy="3900262"/>
            <a:chOff x="871945" y="1486052"/>
            <a:chExt cx="5909733" cy="4432300"/>
          </a:xfrm>
        </p:grpSpPr>
        <p:pic>
          <p:nvPicPr>
            <p:cNvPr id="7" name="Picture 6" descr="alumina_thicknesses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45" y="1486052"/>
              <a:ext cx="5909733" cy="4432300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2732809" y="2088573"/>
              <a:ext cx="343" cy="1823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41863" y="1780796"/>
              <a:ext cx="841663" cy="594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10 nm</a:t>
              </a:r>
              <a:endParaRPr lang="en-US" sz="14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574472" y="2686412"/>
              <a:ext cx="343" cy="1823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83528" y="2378635"/>
              <a:ext cx="841663" cy="594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25 nm</a:t>
              </a:r>
              <a:endParaRPr lang="en-US" sz="14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06514" y="2868766"/>
              <a:ext cx="343" cy="1823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15569" y="2560989"/>
              <a:ext cx="841663" cy="594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50 nm</a:t>
              </a:r>
              <a:endParaRPr lang="en-US" sz="1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371" y="4891115"/>
            <a:ext cx="5314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decrease in yield, combined with increase in optimum primary electron energy is observed as a function of sample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correlation to measurements seen for the simulations.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80918" y="848446"/>
            <a:ext cx="152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easurement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57950" y="838590"/>
            <a:ext cx="130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721" y="729539"/>
            <a:ext cx="78149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Theory: solid state physics.	Now: wide knowledge of Silicon only.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Relevant processes: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soft photon absorption: photo-effect, electron binding energy; band gap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(photo )electron &amp; hole lifetime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mobility, diffusion &amp; scattering of photo-electrons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energy gain and energy loss of photo-electrons when traveling through matter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at surface: work function, electron affinity, probability of electron emission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7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31198" y="917074"/>
            <a:ext cx="3753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i="1" dirty="0" smtClean="0"/>
              <a:t>Scanning Electron Microscope</a:t>
            </a:r>
            <a:r>
              <a:rPr lang="en-US" sz="1400" i="1" dirty="0" smtClean="0"/>
              <a:t>:</a:t>
            </a:r>
          </a:p>
          <a:p>
            <a:pPr marL="285750" indent="-285750">
              <a:buFontTx/>
              <a:buChar char="-"/>
            </a:pPr>
            <a:endParaRPr lang="en-US" sz="1400" i="1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Electron beam energy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Measure beam current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Acquire image (4.2 min) </a:t>
            </a:r>
          </a:p>
          <a:p>
            <a:pPr marL="742950" lvl="1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b="1" i="1" dirty="0" err="1" smtClean="0"/>
              <a:t>Keithley</a:t>
            </a:r>
            <a:r>
              <a:rPr lang="en-US" sz="1400" b="1" i="1" dirty="0" smtClean="0"/>
              <a:t> 2450 </a:t>
            </a:r>
            <a:r>
              <a:rPr lang="en-US" sz="1400" b="1" i="1" dirty="0" err="1" smtClean="0"/>
              <a:t>Sourcemeters</a:t>
            </a:r>
            <a:endParaRPr lang="en-US" sz="1400" b="1" i="1" dirty="0" smtClean="0"/>
          </a:p>
          <a:p>
            <a:pPr marL="285750" indent="-285750">
              <a:buFontTx/>
              <a:buChar char="-"/>
            </a:pPr>
            <a:endParaRPr lang="en-US" sz="1400" i="1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Measure Sample Current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Measure anode Collector Current</a:t>
            </a:r>
          </a:p>
          <a:p>
            <a:pPr marL="742950" lvl="1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Repeat for different beam energies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Process data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DCC8-D08B-4A70-929F-93AF78A3EFE5}" type="slidenum">
              <a:rPr lang="en-GB" smtClean="0"/>
              <a:t>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3728" y="204346"/>
            <a:ext cx="4183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TSEY Measurement in SEM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11" y="17496"/>
            <a:ext cx="3569529" cy="33236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58157" y="5035341"/>
            <a:ext cx="588211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10800000">
            <a:off x="131198" y="4938950"/>
            <a:ext cx="3484893" cy="173789"/>
            <a:chOff x="3399844" y="4837136"/>
            <a:chExt cx="5400843" cy="254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3399844" y="4837136"/>
              <a:ext cx="2299369" cy="254000"/>
            </a:xfrm>
            <a:custGeom>
              <a:avLst/>
              <a:gdLst>
                <a:gd name="connsiteX0" fmla="*/ 0 w 2299369"/>
                <a:gd name="connsiteY0" fmla="*/ 13368 h 254000"/>
                <a:gd name="connsiteX1" fmla="*/ 2018632 w 2299369"/>
                <a:gd name="connsiteY1" fmla="*/ 0 h 254000"/>
                <a:gd name="connsiteX2" fmla="*/ 2018632 w 2299369"/>
                <a:gd name="connsiteY2" fmla="*/ 0 h 254000"/>
                <a:gd name="connsiteX3" fmla="*/ 2032000 w 2299369"/>
                <a:gd name="connsiteY3" fmla="*/ 120316 h 254000"/>
                <a:gd name="connsiteX4" fmla="*/ 2286000 w 2299369"/>
                <a:gd name="connsiteY4" fmla="*/ 120316 h 254000"/>
                <a:gd name="connsiteX5" fmla="*/ 2286000 w 2299369"/>
                <a:gd name="connsiteY5" fmla="*/ 120316 h 254000"/>
                <a:gd name="connsiteX6" fmla="*/ 2299369 w 2299369"/>
                <a:gd name="connsiteY6" fmla="*/ 254000 h 254000"/>
                <a:gd name="connsiteX7" fmla="*/ 13369 w 2299369"/>
                <a:gd name="connsiteY7" fmla="*/ 254000 h 254000"/>
                <a:gd name="connsiteX8" fmla="*/ 0 w 2299369"/>
                <a:gd name="connsiteY8" fmla="*/ 1336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369" h="254000">
                  <a:moveTo>
                    <a:pt x="0" y="13368"/>
                  </a:moveTo>
                  <a:lnTo>
                    <a:pt x="2018632" y="0"/>
                  </a:lnTo>
                  <a:lnTo>
                    <a:pt x="2018632" y="0"/>
                  </a:lnTo>
                  <a:lnTo>
                    <a:pt x="2032000" y="120316"/>
                  </a:lnTo>
                  <a:lnTo>
                    <a:pt x="2286000" y="120316"/>
                  </a:lnTo>
                  <a:lnTo>
                    <a:pt x="2286000" y="120316"/>
                  </a:lnTo>
                  <a:lnTo>
                    <a:pt x="2299369" y="254000"/>
                  </a:lnTo>
                  <a:lnTo>
                    <a:pt x="13369" y="254000"/>
                  </a:lnTo>
                  <a:lnTo>
                    <a:pt x="0" y="133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6501318" y="4837136"/>
              <a:ext cx="2299369" cy="254000"/>
            </a:xfrm>
            <a:custGeom>
              <a:avLst/>
              <a:gdLst>
                <a:gd name="connsiteX0" fmla="*/ 0 w 2299369"/>
                <a:gd name="connsiteY0" fmla="*/ 13368 h 254000"/>
                <a:gd name="connsiteX1" fmla="*/ 2018632 w 2299369"/>
                <a:gd name="connsiteY1" fmla="*/ 0 h 254000"/>
                <a:gd name="connsiteX2" fmla="*/ 2018632 w 2299369"/>
                <a:gd name="connsiteY2" fmla="*/ 0 h 254000"/>
                <a:gd name="connsiteX3" fmla="*/ 2032000 w 2299369"/>
                <a:gd name="connsiteY3" fmla="*/ 120316 h 254000"/>
                <a:gd name="connsiteX4" fmla="*/ 2286000 w 2299369"/>
                <a:gd name="connsiteY4" fmla="*/ 120316 h 254000"/>
                <a:gd name="connsiteX5" fmla="*/ 2286000 w 2299369"/>
                <a:gd name="connsiteY5" fmla="*/ 120316 h 254000"/>
                <a:gd name="connsiteX6" fmla="*/ 2299369 w 2299369"/>
                <a:gd name="connsiteY6" fmla="*/ 254000 h 254000"/>
                <a:gd name="connsiteX7" fmla="*/ 13369 w 2299369"/>
                <a:gd name="connsiteY7" fmla="*/ 254000 h 254000"/>
                <a:gd name="connsiteX8" fmla="*/ 0 w 2299369"/>
                <a:gd name="connsiteY8" fmla="*/ 1336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369" h="254000">
                  <a:moveTo>
                    <a:pt x="0" y="13368"/>
                  </a:moveTo>
                  <a:lnTo>
                    <a:pt x="2018632" y="0"/>
                  </a:lnTo>
                  <a:lnTo>
                    <a:pt x="2018632" y="0"/>
                  </a:lnTo>
                  <a:lnTo>
                    <a:pt x="2032000" y="120316"/>
                  </a:lnTo>
                  <a:lnTo>
                    <a:pt x="2286000" y="120316"/>
                  </a:lnTo>
                  <a:lnTo>
                    <a:pt x="2286000" y="120316"/>
                  </a:lnTo>
                  <a:lnTo>
                    <a:pt x="2299369" y="254000"/>
                  </a:lnTo>
                  <a:lnTo>
                    <a:pt x="13369" y="254000"/>
                  </a:lnTo>
                  <a:lnTo>
                    <a:pt x="0" y="133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69961" y="5247869"/>
            <a:ext cx="2807369" cy="109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10409" y="4041261"/>
            <a:ext cx="334" cy="680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343" y="419664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SEM e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 beam</a:t>
            </a:r>
            <a:endParaRPr lang="en-US" sz="1400" b="1" dirty="0"/>
          </a:p>
        </p:txBody>
      </p:sp>
      <p:pic>
        <p:nvPicPr>
          <p:cNvPr id="18" name="Picture 17" descr="keithley-24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6300" y="6134572"/>
            <a:ext cx="1193609" cy="668421"/>
          </a:xfrm>
          <a:prstGeom prst="rect">
            <a:avLst/>
          </a:prstGeom>
        </p:spPr>
      </p:pic>
      <p:pic>
        <p:nvPicPr>
          <p:cNvPr id="19" name="Picture 18" descr="keithley-24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2664" y="5564257"/>
            <a:ext cx="1193609" cy="6684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18586" y="451966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sample holder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33162" y="5271308"/>
            <a:ext cx="65114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anode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04163" y="6468783"/>
            <a:ext cx="1880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Keithley</a:t>
            </a:r>
            <a:r>
              <a:rPr lang="en-US" sz="1400" b="1" dirty="0" smtClean="0"/>
              <a:t> source </a:t>
            </a:r>
            <a:r>
              <a:rPr lang="en-US" sz="1400" b="1" dirty="0"/>
              <a:t>m</a:t>
            </a:r>
            <a:r>
              <a:rPr lang="en-US" sz="1400" b="1" dirty="0" smtClean="0"/>
              <a:t>eters</a:t>
            </a:r>
            <a:endParaRPr lang="en-US" sz="1400" b="1" dirty="0"/>
          </a:p>
        </p:txBody>
      </p:sp>
      <p:cxnSp>
        <p:nvCxnSpPr>
          <p:cNvPr id="39" name="Elbow Connector 38"/>
          <p:cNvCxnSpPr/>
          <p:nvPr/>
        </p:nvCxnSpPr>
        <p:spPr>
          <a:xfrm>
            <a:off x="3529643" y="4938950"/>
            <a:ext cx="502000" cy="75331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38"/>
          <p:cNvCxnSpPr>
            <a:stCxn id="15" idx="3"/>
          </p:cNvCxnSpPr>
          <p:nvPr/>
        </p:nvCxnSpPr>
        <p:spPr>
          <a:xfrm>
            <a:off x="3277330" y="5302459"/>
            <a:ext cx="779713" cy="110100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1" y="5091828"/>
            <a:ext cx="1160204" cy="15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14" y="5094133"/>
            <a:ext cx="1215118" cy="15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372320"/>
            <a:ext cx="2736415" cy="34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6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7645</TotalTime>
  <Words>1453</Words>
  <Application>Microsoft Macintosh PowerPoint</Application>
  <PresentationFormat>On-screen Show (4:3)</PresentationFormat>
  <Paragraphs>341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\\localhost\Users\harryvandergraaf\Documents\presentations\IEEE2012Anaheim\!OLE_LINK7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van der Graaf</dc:creator>
  <cp:lastModifiedBy>Harry van der Graaf</cp:lastModifiedBy>
  <cp:revision>154</cp:revision>
  <dcterms:created xsi:type="dcterms:W3CDTF">2016-12-05T16:39:32Z</dcterms:created>
  <dcterms:modified xsi:type="dcterms:W3CDTF">2017-10-17T07:25:36Z</dcterms:modified>
</cp:coreProperties>
</file>