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604" r:id="rId2"/>
    <p:sldId id="763" r:id="rId3"/>
    <p:sldId id="757" r:id="rId4"/>
    <p:sldId id="758" r:id="rId5"/>
    <p:sldId id="759" r:id="rId6"/>
    <p:sldId id="760" r:id="rId7"/>
    <p:sldId id="762" r:id="rId8"/>
    <p:sldId id="770" r:id="rId9"/>
    <p:sldId id="771" r:id="rId10"/>
    <p:sldId id="764" r:id="rId11"/>
    <p:sldId id="774" r:id="rId12"/>
    <p:sldId id="772" r:id="rId13"/>
    <p:sldId id="773" r:id="rId14"/>
    <p:sldId id="775" r:id="rId15"/>
    <p:sldId id="765" r:id="rId16"/>
    <p:sldId id="776" r:id="rId17"/>
    <p:sldId id="777" r:id="rId18"/>
    <p:sldId id="778" r:id="rId19"/>
    <p:sldId id="779" r:id="rId20"/>
    <p:sldId id="780" r:id="rId21"/>
    <p:sldId id="781" r:id="rId22"/>
    <p:sldId id="787" r:id="rId23"/>
    <p:sldId id="788" r:id="rId24"/>
    <p:sldId id="782" r:id="rId25"/>
    <p:sldId id="789" r:id="rId26"/>
    <p:sldId id="790" r:id="rId27"/>
    <p:sldId id="783" r:id="rId28"/>
    <p:sldId id="791" r:id="rId29"/>
    <p:sldId id="792" r:id="rId30"/>
    <p:sldId id="793" r:id="rId31"/>
    <p:sldId id="794" r:id="rId32"/>
    <p:sldId id="805" r:id="rId33"/>
    <p:sldId id="813" r:id="rId34"/>
    <p:sldId id="814" r:id="rId35"/>
    <p:sldId id="815" r:id="rId36"/>
    <p:sldId id="806" r:id="rId37"/>
    <p:sldId id="766" r:id="rId38"/>
    <p:sldId id="796" r:id="rId39"/>
    <p:sldId id="797" r:id="rId40"/>
    <p:sldId id="798" r:id="rId41"/>
    <p:sldId id="799" r:id="rId42"/>
    <p:sldId id="800" r:id="rId43"/>
    <p:sldId id="801" r:id="rId44"/>
    <p:sldId id="802" r:id="rId45"/>
    <p:sldId id="803" r:id="rId46"/>
    <p:sldId id="804" r:id="rId47"/>
    <p:sldId id="767" r:id="rId48"/>
    <p:sldId id="816" r:id="rId49"/>
    <p:sldId id="817" r:id="rId50"/>
    <p:sldId id="819" r:id="rId51"/>
    <p:sldId id="820" r:id="rId52"/>
    <p:sldId id="821" r:id="rId53"/>
    <p:sldId id="823" r:id="rId54"/>
    <p:sldId id="824" r:id="rId55"/>
    <p:sldId id="825" r:id="rId56"/>
    <p:sldId id="826" r:id="rId57"/>
    <p:sldId id="827" r:id="rId58"/>
    <p:sldId id="807" r:id="rId59"/>
    <p:sldId id="784" r:id="rId60"/>
    <p:sldId id="828" r:id="rId61"/>
    <p:sldId id="829" r:id="rId62"/>
    <p:sldId id="822" r:id="rId63"/>
    <p:sldId id="808" r:id="rId64"/>
    <p:sldId id="809" r:id="rId65"/>
    <p:sldId id="810" r:id="rId66"/>
    <p:sldId id="811" r:id="rId67"/>
    <p:sldId id="812" r:id="rId68"/>
  </p:sldIdLst>
  <p:sldSz cx="9144000" cy="6858000" type="screen4x3"/>
  <p:notesSz cx="9874250" cy="6797675"/>
  <p:defaultTextStyle>
    <a:defPPr>
      <a:defRPr lang="en-GB"/>
    </a:defPPr>
    <a:lvl1pPr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b="1" kern="1200">
        <a:solidFill>
          <a:schemeClr val="accent2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b="1" kern="1200">
        <a:solidFill>
          <a:schemeClr val="accent2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b="1" kern="1200">
        <a:solidFill>
          <a:schemeClr val="accent2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b="1" kern="1200">
        <a:solidFill>
          <a:schemeClr val="accent2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b="1" kern="1200">
        <a:solidFill>
          <a:schemeClr val="accent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accent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accent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accent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accent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>
          <p15:clr>
            <a:srgbClr val="A4A3A4"/>
          </p15:clr>
        </p15:guide>
        <p15:guide id="2" pos="311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8F8F8"/>
    <a:srgbClr val="CCCC00"/>
    <a:srgbClr val="D6BC5C"/>
    <a:srgbClr val="339966"/>
    <a:srgbClr val="CC3300"/>
    <a:srgbClr val="808080"/>
    <a:srgbClr val="FF3300"/>
    <a:srgbClr val="0000FF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27" autoAdjust="0"/>
    <p:restoredTop sz="93725" autoAdjust="0"/>
  </p:normalViewPr>
  <p:slideViewPr>
    <p:cSldViewPr>
      <p:cViewPr varScale="1">
        <p:scale>
          <a:sx n="60" d="100"/>
          <a:sy n="60" d="100"/>
        </p:scale>
        <p:origin x="1156" y="56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-444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>
        <p:scale>
          <a:sx n="75" d="100"/>
          <a:sy n="75" d="100"/>
        </p:scale>
        <p:origin x="-3342" y="-954"/>
      </p:cViewPr>
      <p:guideLst>
        <p:guide orient="horz" pos="2142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79301" cy="33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defTabSz="914588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4950" y="1"/>
            <a:ext cx="4279301" cy="33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 defTabSz="914588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8704"/>
            <a:ext cx="4279301" cy="33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defTabSz="914588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4950" y="6458704"/>
            <a:ext cx="4279301" cy="33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defTabSz="914588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35550BD-2A56-48DE-BD00-2AF60EE2E26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500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79301" cy="33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defTabSz="914588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4950" y="1"/>
            <a:ext cx="4279301" cy="33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 defTabSz="914588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0088" y="511175"/>
            <a:ext cx="3397250" cy="2547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5648" y="3228591"/>
            <a:ext cx="7242954" cy="305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Haga clic para modificar el estilo de texto del patrón</a:t>
            </a:r>
          </a:p>
          <a:p>
            <a:pPr lvl="1"/>
            <a:r>
              <a:rPr lang="en-GB" noProof="0"/>
              <a:t>Segundo nivel</a:t>
            </a:r>
          </a:p>
          <a:p>
            <a:pPr lvl="2"/>
            <a:r>
              <a:rPr lang="en-GB" noProof="0"/>
              <a:t>Tercer nivel</a:t>
            </a:r>
          </a:p>
          <a:p>
            <a:pPr lvl="3"/>
            <a:r>
              <a:rPr lang="en-GB" noProof="0"/>
              <a:t>Cuarto nivel</a:t>
            </a:r>
          </a:p>
          <a:p>
            <a:pPr lvl="4"/>
            <a:r>
              <a:rPr lang="en-GB" noProof="0"/>
              <a:t>Quinto nivel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8704"/>
            <a:ext cx="4279301" cy="33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defTabSz="914588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4950" y="6458704"/>
            <a:ext cx="4279301" cy="33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defTabSz="914588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4236D72-6696-407D-811B-DD716750105F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8298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394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002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660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769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135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462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766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764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174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754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566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146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711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321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957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6974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84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5036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2935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0670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143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206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8516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7014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7837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1681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1581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4590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6361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7489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8862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9"/>
          <p:cNvSpPr txBox="1">
            <a:spLocks noGrp="1" noChangeArrowheads="1"/>
          </p:cNvSpPr>
          <p:nvPr/>
        </p:nvSpPr>
        <p:spPr bwMode="auto">
          <a:xfrm>
            <a:off x="5630442" y="6436018"/>
            <a:ext cx="4239392" cy="3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7B151DB9-D84F-41D5-8BF2-A16E73D5DD07}" type="slidenum">
              <a:rPr lang="en-GB" altLang="es-ES" sz="14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38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5630442" y="6436018"/>
            <a:ext cx="4241600" cy="3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EA392A16-0540-4431-B28A-FB3BD757F96D}" type="slidenum">
              <a:rPr lang="en-GB" altLang="es-ES" sz="14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38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4212" name="Text Box 2"/>
          <p:cNvSpPr txBox="1">
            <a:spLocks noChangeArrowheads="1"/>
          </p:cNvSpPr>
          <p:nvPr/>
        </p:nvSpPr>
        <p:spPr bwMode="auto">
          <a:xfrm>
            <a:off x="1426379" y="507164"/>
            <a:ext cx="7127477" cy="253370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5098" tIns="47549" rIns="95098" bIns="47549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500"/>
          </a:p>
        </p:txBody>
      </p:sp>
      <p:sp>
        <p:nvSpPr>
          <p:cNvPr id="94213" name="Rectangle 3"/>
          <p:cNvSpPr>
            <a:spLocks noGrp="1" noChangeArrowheads="1"/>
          </p:cNvSpPr>
          <p:nvPr>
            <p:ph type="body"/>
          </p:nvPr>
        </p:nvSpPr>
        <p:spPr>
          <a:xfrm>
            <a:off x="1276234" y="3243314"/>
            <a:ext cx="7319576" cy="30999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7132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9"/>
          <p:cNvSpPr txBox="1">
            <a:spLocks noGrp="1" noChangeArrowheads="1"/>
          </p:cNvSpPr>
          <p:nvPr/>
        </p:nvSpPr>
        <p:spPr bwMode="auto">
          <a:xfrm>
            <a:off x="5630442" y="6436018"/>
            <a:ext cx="4239392" cy="3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645E1F0F-AF73-4012-843A-36993B87C2AE}" type="slidenum">
              <a:rPr lang="en-GB" altLang="es-ES" sz="14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39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5630442" y="6436018"/>
            <a:ext cx="4241600" cy="3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7A782440-9BBF-496A-B9C0-36E7CF17EA60}" type="slidenum">
              <a:rPr lang="en-GB" altLang="es-ES" sz="14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39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0116" name="Text Box 2"/>
          <p:cNvSpPr txBox="1">
            <a:spLocks noChangeArrowheads="1"/>
          </p:cNvSpPr>
          <p:nvPr/>
        </p:nvSpPr>
        <p:spPr bwMode="auto">
          <a:xfrm>
            <a:off x="1426379" y="507164"/>
            <a:ext cx="7127477" cy="253370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5098" tIns="47549" rIns="95098" bIns="47549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500"/>
          </a:p>
        </p:txBody>
      </p:sp>
      <p:sp>
        <p:nvSpPr>
          <p:cNvPr id="90117" name="Rectangle 3"/>
          <p:cNvSpPr>
            <a:spLocks noGrp="1" noChangeArrowheads="1"/>
          </p:cNvSpPr>
          <p:nvPr>
            <p:ph type="body"/>
          </p:nvPr>
        </p:nvSpPr>
        <p:spPr>
          <a:xfrm>
            <a:off x="1276234" y="3243314"/>
            <a:ext cx="7319576" cy="30999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676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6388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9"/>
          <p:cNvSpPr txBox="1">
            <a:spLocks noGrp="1" noChangeArrowheads="1"/>
          </p:cNvSpPr>
          <p:nvPr/>
        </p:nvSpPr>
        <p:spPr bwMode="auto">
          <a:xfrm>
            <a:off x="5630442" y="6436018"/>
            <a:ext cx="4239392" cy="3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6493C0FD-A1FC-4A4E-AC5C-1D42C3FECF5D}" type="slidenum">
              <a:rPr lang="en-GB" altLang="es-ES" sz="14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40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6259" name="Text Box 1"/>
          <p:cNvSpPr txBox="1">
            <a:spLocks noChangeArrowheads="1"/>
          </p:cNvSpPr>
          <p:nvPr/>
        </p:nvSpPr>
        <p:spPr bwMode="auto">
          <a:xfrm>
            <a:off x="5630442" y="6436018"/>
            <a:ext cx="4241600" cy="3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584E2814-B4DC-4437-951B-3C1E76986B7E}" type="slidenum">
              <a:rPr lang="en-GB" altLang="es-ES" sz="14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40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6260" name="Text Box 2"/>
          <p:cNvSpPr txBox="1">
            <a:spLocks noChangeArrowheads="1"/>
          </p:cNvSpPr>
          <p:nvPr/>
        </p:nvSpPr>
        <p:spPr bwMode="auto">
          <a:xfrm>
            <a:off x="1426379" y="507164"/>
            <a:ext cx="7127477" cy="253370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5098" tIns="47549" rIns="95098" bIns="47549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500"/>
          </a:p>
        </p:txBody>
      </p:sp>
      <p:sp>
        <p:nvSpPr>
          <p:cNvPr id="96261" name="Rectangle 3"/>
          <p:cNvSpPr>
            <a:spLocks noGrp="1" noChangeArrowheads="1"/>
          </p:cNvSpPr>
          <p:nvPr>
            <p:ph type="body"/>
          </p:nvPr>
        </p:nvSpPr>
        <p:spPr>
          <a:xfrm>
            <a:off x="1276234" y="3243314"/>
            <a:ext cx="7319576" cy="30999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6447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9"/>
          <p:cNvSpPr txBox="1">
            <a:spLocks noGrp="1" noChangeArrowheads="1"/>
          </p:cNvSpPr>
          <p:nvPr/>
        </p:nvSpPr>
        <p:spPr bwMode="auto">
          <a:xfrm>
            <a:off x="5630442" y="6436018"/>
            <a:ext cx="4239392" cy="3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C54A3374-80EB-4F41-801B-83B34F421A76}" type="slidenum">
              <a:rPr lang="en-GB" altLang="es-ES" sz="14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41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7283" name="Text Box 1"/>
          <p:cNvSpPr txBox="1">
            <a:spLocks noChangeArrowheads="1"/>
          </p:cNvSpPr>
          <p:nvPr/>
        </p:nvSpPr>
        <p:spPr bwMode="auto">
          <a:xfrm>
            <a:off x="5630442" y="6436018"/>
            <a:ext cx="4241600" cy="3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00E44784-56D2-4FB3-82D8-3EC858665B36}" type="slidenum">
              <a:rPr lang="en-GB" altLang="es-ES" sz="14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41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7284" name="Text Box 2"/>
          <p:cNvSpPr txBox="1">
            <a:spLocks noChangeArrowheads="1"/>
          </p:cNvSpPr>
          <p:nvPr/>
        </p:nvSpPr>
        <p:spPr bwMode="auto">
          <a:xfrm>
            <a:off x="1426379" y="507164"/>
            <a:ext cx="7127477" cy="253370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5098" tIns="47549" rIns="95098" bIns="47549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500"/>
          </a:p>
        </p:txBody>
      </p:sp>
      <p:sp>
        <p:nvSpPr>
          <p:cNvPr id="97285" name="Rectangle 3"/>
          <p:cNvSpPr>
            <a:spLocks noGrp="1" noChangeArrowheads="1"/>
          </p:cNvSpPr>
          <p:nvPr>
            <p:ph type="body"/>
          </p:nvPr>
        </p:nvSpPr>
        <p:spPr>
          <a:xfrm>
            <a:off x="1276234" y="3243314"/>
            <a:ext cx="7319576" cy="30999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3000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 txBox="1">
            <a:spLocks noGrp="1" noChangeArrowheads="1"/>
          </p:cNvSpPr>
          <p:nvPr/>
        </p:nvSpPr>
        <p:spPr bwMode="auto">
          <a:xfrm>
            <a:off x="5630442" y="6436018"/>
            <a:ext cx="4239392" cy="3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5AA8B524-0188-456A-94D0-9B1123367EC7}" type="slidenum">
              <a:rPr lang="en-GB" altLang="es-ES" sz="14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42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5630442" y="6436018"/>
            <a:ext cx="4241600" cy="3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3214CE55-2C9B-4360-85ED-E807D55625BA}" type="slidenum">
              <a:rPr lang="en-GB" altLang="es-ES" sz="14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42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426379" y="507164"/>
            <a:ext cx="7127477" cy="253370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5098" tIns="47549" rIns="95098" bIns="47549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5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1276234" y="3243314"/>
            <a:ext cx="7319576" cy="30999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5652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 txBox="1">
            <a:spLocks noGrp="1" noChangeArrowheads="1"/>
          </p:cNvSpPr>
          <p:nvPr/>
        </p:nvSpPr>
        <p:spPr bwMode="auto">
          <a:xfrm>
            <a:off x="5630442" y="6436018"/>
            <a:ext cx="4239392" cy="3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5AA8B524-0188-456A-94D0-9B1123367EC7}" type="slidenum">
              <a:rPr lang="en-GB" altLang="es-ES" sz="14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43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5630442" y="6436018"/>
            <a:ext cx="4241600" cy="3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3214CE55-2C9B-4360-85ED-E807D55625BA}" type="slidenum">
              <a:rPr lang="en-GB" altLang="es-ES" sz="14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43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426379" y="507164"/>
            <a:ext cx="7127477" cy="253370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5098" tIns="47549" rIns="95098" bIns="47549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5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1276234" y="3243314"/>
            <a:ext cx="7319576" cy="30999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7017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 txBox="1">
            <a:spLocks noGrp="1" noChangeArrowheads="1"/>
          </p:cNvSpPr>
          <p:nvPr/>
        </p:nvSpPr>
        <p:spPr bwMode="auto">
          <a:xfrm>
            <a:off x="5630442" y="6436018"/>
            <a:ext cx="4239392" cy="3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5138" algn="l"/>
                <a:tab pos="933450" algn="l"/>
                <a:tab pos="1400175" algn="l"/>
                <a:tab pos="1866900" algn="l"/>
                <a:tab pos="2335213" algn="l"/>
                <a:tab pos="2801938" algn="l"/>
                <a:tab pos="3268663" algn="l"/>
                <a:tab pos="3736975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>
              <a:lnSpc>
                <a:spcPct val="102000"/>
              </a:lnSpc>
            </a:pPr>
            <a:fld id="{5AA8B524-0188-456A-94D0-9B1123367EC7}" type="slidenum">
              <a:rPr lang="en-GB" altLang="es-ES" sz="1400">
                <a:solidFill>
                  <a:srgbClr val="000000"/>
                </a:solidFill>
              </a:rPr>
              <a:pPr algn="r">
                <a:lnSpc>
                  <a:spcPct val="102000"/>
                </a:lnSpc>
              </a:pPr>
              <a:t>44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5630442" y="6436018"/>
            <a:ext cx="4241600" cy="3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28" tIns="46051" rIns="91728" bIns="46051" anchor="b"/>
          <a:lstStyle>
            <a:lvl1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2475" algn="l"/>
                <a:tab pos="1504950" algn="l"/>
                <a:tab pos="2259013" algn="l"/>
                <a:tab pos="301148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r" eaLnBrk="1">
              <a:lnSpc>
                <a:spcPct val="102000"/>
              </a:lnSpc>
            </a:pPr>
            <a:fld id="{3214CE55-2C9B-4360-85ED-E807D55625BA}" type="slidenum">
              <a:rPr lang="en-GB" altLang="es-ES" sz="1400">
                <a:solidFill>
                  <a:srgbClr val="000000"/>
                </a:solidFill>
              </a:rPr>
              <a:pPr algn="r" eaLnBrk="1">
                <a:lnSpc>
                  <a:spcPct val="102000"/>
                </a:lnSpc>
              </a:pPr>
              <a:t>44</a:t>
            </a:fld>
            <a:endParaRPr lang="en-GB" altLang="es-ES" sz="14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426379" y="507164"/>
            <a:ext cx="7127477" cy="253370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5098" tIns="47549" rIns="95098" bIns="47549" anchor="ctr"/>
          <a:lstStyle>
            <a:lvl1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 defTabSz="46672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667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endParaRPr lang="es-ES" altLang="es-ES" sz="25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1276234" y="3243314"/>
            <a:ext cx="7319576" cy="30999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155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92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0023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470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059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337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5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2999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8428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2044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1672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9E7D0-1D78-4314-8186-7042A8E01A4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279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9E7D0-1D78-4314-8186-7042A8E01A4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09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0222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1438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5026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036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3117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7364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0207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9E7D0-1D78-4314-8186-7042A8E01A4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023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15901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9886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err="1"/>
              <a:t>This</a:t>
            </a:r>
            <a:r>
              <a:rPr lang="ca-ES" dirty="0"/>
              <a:t> </a:t>
            </a:r>
            <a:r>
              <a:rPr lang="ca-ES" dirty="0" err="1"/>
              <a:t>indicates</a:t>
            </a:r>
            <a:r>
              <a:rPr lang="ca-ES" baseline="0" dirty="0"/>
              <a:t> </a:t>
            </a:r>
            <a:r>
              <a:rPr lang="ca-ES" baseline="0" dirty="0" err="1"/>
              <a:t>that</a:t>
            </a:r>
            <a:r>
              <a:rPr lang="ca-ES" baseline="0" dirty="0"/>
              <a:t> most of </a:t>
            </a:r>
            <a:r>
              <a:rPr lang="ca-ES" baseline="0" dirty="0" err="1"/>
              <a:t>the</a:t>
            </a:r>
            <a:r>
              <a:rPr lang="ca-ES" baseline="0" dirty="0"/>
              <a:t> TDC </a:t>
            </a:r>
            <a:r>
              <a:rPr lang="ca-ES" baseline="0" dirty="0" err="1"/>
              <a:t>jitter</a:t>
            </a:r>
            <a:r>
              <a:rPr lang="ca-ES" baseline="0" dirty="0"/>
              <a:t> is </a:t>
            </a:r>
            <a:r>
              <a:rPr lang="ca-ES" baseline="0" dirty="0" err="1"/>
              <a:t>caused</a:t>
            </a:r>
            <a:r>
              <a:rPr lang="ca-ES" baseline="0" dirty="0"/>
              <a:t> </a:t>
            </a:r>
            <a:r>
              <a:rPr lang="ca-ES" baseline="0" dirty="0" err="1"/>
              <a:t>by</a:t>
            </a:r>
            <a:r>
              <a:rPr lang="ca-ES" baseline="0" dirty="0"/>
              <a:t> PLL...</a:t>
            </a:r>
          </a:p>
          <a:p>
            <a:r>
              <a:rPr lang="ca-ES" baseline="0" dirty="0"/>
              <a:t>  </a:t>
            </a:r>
          </a:p>
          <a:p>
            <a:r>
              <a:rPr lang="ca-ES" baseline="0" dirty="0"/>
              <a:t>   - </a:t>
            </a:r>
            <a:r>
              <a:rPr lang="ca-ES" baseline="0" dirty="0" err="1"/>
              <a:t>When</a:t>
            </a:r>
            <a:r>
              <a:rPr lang="ca-ES" baseline="0" dirty="0"/>
              <a:t> </a:t>
            </a:r>
            <a:r>
              <a:rPr lang="ca-ES" baseline="0" dirty="0" err="1"/>
              <a:t>we</a:t>
            </a:r>
            <a:r>
              <a:rPr lang="ca-ES" baseline="0" dirty="0"/>
              <a:t> </a:t>
            </a:r>
            <a:r>
              <a:rPr lang="ca-ES" baseline="0" dirty="0" err="1"/>
              <a:t>move</a:t>
            </a:r>
            <a:r>
              <a:rPr lang="ca-ES" baseline="0" dirty="0"/>
              <a:t> </a:t>
            </a:r>
            <a:r>
              <a:rPr lang="ca-ES" baseline="0" dirty="0" err="1"/>
              <a:t>from</a:t>
            </a:r>
            <a:r>
              <a:rPr lang="ca-ES" baseline="0" dirty="0"/>
              <a:t> M=4 to M=16, TDC </a:t>
            </a:r>
            <a:r>
              <a:rPr lang="ca-ES" baseline="0" dirty="0" err="1"/>
              <a:t>jitter</a:t>
            </a:r>
            <a:r>
              <a:rPr lang="ca-ES" baseline="0" dirty="0"/>
              <a:t> </a:t>
            </a:r>
            <a:r>
              <a:rPr lang="ca-ES" baseline="0" dirty="0" err="1"/>
              <a:t>twices</a:t>
            </a:r>
            <a:r>
              <a:rPr lang="ca-ES" baseline="0" dirty="0"/>
              <a:t>.</a:t>
            </a:r>
          </a:p>
          <a:p>
            <a:endParaRPr lang="ca-ES" baseline="0" dirty="0"/>
          </a:p>
          <a:p>
            <a:r>
              <a:rPr lang="ca-ES" baseline="0" dirty="0"/>
              <a:t>   - </a:t>
            </a:r>
            <a:r>
              <a:rPr lang="ca-ES" baseline="0" dirty="0" err="1"/>
              <a:t>This</a:t>
            </a:r>
            <a:r>
              <a:rPr lang="ca-ES" baseline="0" dirty="0"/>
              <a:t> is </a:t>
            </a:r>
            <a:r>
              <a:rPr lang="ca-ES" baseline="0" dirty="0" err="1"/>
              <a:t>because</a:t>
            </a:r>
            <a:r>
              <a:rPr lang="ca-ES" baseline="0" dirty="0"/>
              <a:t> PLL natural </a:t>
            </a:r>
            <a:r>
              <a:rPr lang="ca-ES" baseline="0" dirty="0" err="1"/>
              <a:t>frequency</a:t>
            </a:r>
            <a:r>
              <a:rPr lang="ca-ES" baseline="0" dirty="0"/>
              <a:t> </a:t>
            </a:r>
            <a:r>
              <a:rPr lang="ca-ES" baseline="0" dirty="0" err="1"/>
              <a:t>decreases</a:t>
            </a:r>
            <a:r>
              <a:rPr lang="ca-ES" baseline="0" dirty="0"/>
              <a:t> </a:t>
            </a:r>
            <a:r>
              <a:rPr lang="ca-ES" baseline="0" dirty="0" err="1"/>
              <a:t>by</a:t>
            </a:r>
            <a:r>
              <a:rPr lang="ca-ES" baseline="0" dirty="0"/>
              <a:t> 2.</a:t>
            </a:r>
          </a:p>
          <a:p>
            <a:endParaRPr lang="ca-ES" baseline="0" dirty="0"/>
          </a:p>
          <a:p>
            <a:r>
              <a:rPr lang="ca-ES" baseline="0" dirty="0"/>
              <a:t>   - In </a:t>
            </a:r>
            <a:r>
              <a:rPr lang="ca-ES" baseline="0" dirty="0" err="1"/>
              <a:t>conclusion</a:t>
            </a:r>
            <a:r>
              <a:rPr lang="ca-ES" baseline="0" dirty="0"/>
              <a:t>, </a:t>
            </a:r>
            <a:r>
              <a:rPr lang="ca-ES" baseline="0" dirty="0" err="1"/>
              <a:t>we</a:t>
            </a:r>
            <a:r>
              <a:rPr lang="ca-ES" baseline="0" dirty="0"/>
              <a:t> can </a:t>
            </a:r>
            <a:r>
              <a:rPr lang="ca-ES" baseline="0" dirty="0" err="1"/>
              <a:t>improve</a:t>
            </a:r>
            <a:r>
              <a:rPr lang="ca-ES" baseline="0" dirty="0"/>
              <a:t> </a:t>
            </a:r>
            <a:r>
              <a:rPr lang="ca-ES" baseline="0" dirty="0" err="1"/>
              <a:t>jitter</a:t>
            </a:r>
            <a:r>
              <a:rPr lang="ca-ES" baseline="0" dirty="0"/>
              <a:t> in </a:t>
            </a:r>
            <a:r>
              <a:rPr lang="ca-ES" baseline="0" dirty="0" err="1"/>
              <a:t>further</a:t>
            </a:r>
            <a:r>
              <a:rPr lang="ca-ES" baseline="0" dirty="0"/>
              <a:t> MATRIX versions </a:t>
            </a:r>
            <a:r>
              <a:rPr lang="ca-ES" baseline="0" dirty="0" err="1"/>
              <a:t>by</a:t>
            </a:r>
            <a:r>
              <a:rPr lang="ca-ES" baseline="0" dirty="0"/>
              <a:t> </a:t>
            </a:r>
            <a:r>
              <a:rPr lang="ca-ES" baseline="0" dirty="0" err="1"/>
              <a:t>improving</a:t>
            </a:r>
            <a:r>
              <a:rPr lang="ca-ES" baseline="0" dirty="0"/>
              <a:t> </a:t>
            </a:r>
            <a:r>
              <a:rPr lang="ca-ES" baseline="0" dirty="0" err="1"/>
              <a:t>the</a:t>
            </a:r>
            <a:r>
              <a:rPr lang="ca-ES" baseline="0" dirty="0"/>
              <a:t> PLL.</a:t>
            </a:r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01025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988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713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955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084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36D72-6696-407D-811B-DD716750105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35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72816"/>
            <a:ext cx="7772400" cy="1470025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9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Haga clic </a:t>
            </a:r>
            <a:r>
              <a:rPr lang="es-ES" dirty="0" err="1"/>
              <a:t>parHaga</a:t>
            </a:r>
            <a:r>
              <a:rPr lang="es-ES" dirty="0"/>
              <a:t> clic para modificar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dirty="0"/>
              <a:t>Haga clic para modificar el estilo de subtítulo del patrón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0A784-8827-4BD5-8DFE-FB527A4B3D45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D5E48-8F6E-4780-A72E-92DD52780E5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812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38" y="-59"/>
            <a:ext cx="7855688" cy="86295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Meeting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8DAF2-2C4D-4961-ABA0-D37600ACF1D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69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" y="10136"/>
            <a:ext cx="7848872" cy="859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9243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447800"/>
            <a:ext cx="39243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CFAC4-C1FA-4A7D-8D2B-AE65C0D63129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Meeting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AA8BD-4E6E-4458-82B4-6851A7E5C42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406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" y="8620"/>
            <a:ext cx="7920880" cy="858753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CC09F-E85F-4CDA-A6B3-EE976EA52701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Meeting</a:t>
            </a: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C919E-2EB8-43F0-8914-44EDEFF2E820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17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C975C-7C56-47EC-8366-1055E7FA388B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Meeting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C0046-88C2-4AEA-A74A-F23B60E755A0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36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BEAF6-831B-4B4C-B20B-5090FA25E0A9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Meeting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5A909-01B3-4EBE-AB5E-5FE93572418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019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 dirty="0"/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79512" y="6531049"/>
            <a:ext cx="1905000" cy="2762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BEAF6-831B-4B4C-B20B-5090FA25E0A9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60576" y="6535176"/>
            <a:ext cx="2895600" cy="2762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Meeting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146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dirty="0"/>
              <a:t>8 June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FAST, Picosec workshop, Prague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35AB-73C9-DD4E-9361-F1D8343864B8}" type="slidenum"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847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tif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k object 17"/>
          <p:cNvSpPr/>
          <p:nvPr/>
        </p:nvSpPr>
        <p:spPr>
          <a:xfrm>
            <a:off x="6095" y="0"/>
            <a:ext cx="9137904" cy="1053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3" y="-59"/>
            <a:ext cx="7666192" cy="86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modificar</a:t>
            </a:r>
            <a:r>
              <a:rPr lang="en-GB" dirty="0"/>
              <a:t> el </a:t>
            </a:r>
            <a:r>
              <a:rPr lang="en-GB" dirty="0" err="1"/>
              <a:t>estilo</a:t>
            </a:r>
            <a:r>
              <a:rPr lang="en-GB" dirty="0"/>
              <a:t> de </a:t>
            </a:r>
            <a:r>
              <a:rPr lang="en-GB" dirty="0" err="1"/>
              <a:t>título</a:t>
            </a:r>
            <a:r>
              <a:rPr lang="en-GB" dirty="0"/>
              <a:t> del </a:t>
            </a:r>
            <a:r>
              <a:rPr lang="en-GB" dirty="0" err="1"/>
              <a:t>patrón</a:t>
            </a:r>
            <a:endParaRPr lang="en-GB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80" y="1089248"/>
            <a:ext cx="910292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modificar</a:t>
            </a:r>
            <a:r>
              <a:rPr lang="en-GB" dirty="0"/>
              <a:t> el </a:t>
            </a:r>
            <a:r>
              <a:rPr lang="en-GB" dirty="0" err="1"/>
              <a:t>estilo</a:t>
            </a:r>
            <a:r>
              <a:rPr lang="en-GB" dirty="0"/>
              <a:t> de </a:t>
            </a:r>
            <a:r>
              <a:rPr lang="en-GB" dirty="0" err="1"/>
              <a:t>texto</a:t>
            </a:r>
            <a:r>
              <a:rPr lang="en-GB" dirty="0"/>
              <a:t> del </a:t>
            </a:r>
            <a:r>
              <a:rPr lang="en-GB" dirty="0" err="1"/>
              <a:t>patrón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 err="1"/>
              <a:t>Tercer</a:t>
            </a:r>
            <a:r>
              <a:rPr lang="en-GB" dirty="0"/>
              <a:t>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 err="1"/>
              <a:t>Quinto</a:t>
            </a:r>
            <a:r>
              <a:rPr lang="en-GB" dirty="0"/>
              <a:t> </a:t>
            </a:r>
            <a:r>
              <a:rPr lang="en-GB" dirty="0" err="1"/>
              <a:t>nivel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512" y="6521217"/>
            <a:ext cx="190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509DF92-259A-482E-95D4-714C64C72D64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60576" y="6525344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 dirty="0"/>
              <a:t>Meeting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00" y="0"/>
            <a:ext cx="936104" cy="32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14B82EF-9FE2-46A8-83CE-779EF030B8DD}" type="slidenum">
              <a:rPr lang="en-GB" smtClean="0"/>
              <a:pPr>
                <a:defRPr/>
              </a:pPr>
              <a:t>‹Nº›</a:t>
            </a:fld>
            <a:endParaRPr lang="en-GB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429" y="6377617"/>
            <a:ext cx="1763150" cy="4562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15" r:id="rId3"/>
    <p:sldLayoutId id="2147483716" r:id="rId4"/>
    <p:sldLayoutId id="2147483717" r:id="rId5"/>
    <p:sldLayoutId id="2147483718" r:id="rId6"/>
    <p:sldLayoutId id="2147483725" r:id="rId7"/>
    <p:sldLayoutId id="2147483726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ts val="600"/>
        </a:spcBef>
        <a:spcAft>
          <a:spcPct val="0"/>
        </a:spcAft>
        <a:buChar char="•"/>
        <a:defRPr sz="28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chemeClr val="bg2">
              <a:lumMod val="50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ts val="600"/>
        </a:spcBef>
        <a:spcAft>
          <a:spcPct val="0"/>
        </a:spcAft>
        <a:buFont typeface="Courier New" panose="02070309020205020404" pitchFamily="49" charset="0"/>
        <a:buChar char="o"/>
        <a:defRPr sz="1800">
          <a:solidFill>
            <a:schemeClr val="accent1">
              <a:lumMod val="75000"/>
            </a:schemeClr>
          </a:solidFill>
          <a:latin typeface="+mn-lt"/>
        </a:defRPr>
      </a:lvl4pPr>
      <a:lvl5pPr marL="2057400" indent="-228600" algn="l" rtl="0" eaLnBrk="1" fontAlgn="base" hangingPunct="1">
        <a:spcBef>
          <a:spcPts val="600"/>
        </a:spcBef>
        <a:spcAft>
          <a:spcPct val="0"/>
        </a:spcAft>
        <a:buSzPct val="85000"/>
        <a:buFont typeface="Wingdings" panose="05000000000000000000" pitchFamily="2" charset="2"/>
        <a:buChar char="Ø"/>
        <a:defRPr sz="1600">
          <a:solidFill>
            <a:schemeClr val="accent6">
              <a:lumMod val="50000"/>
            </a:schemeClr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9.jpe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emf"/><Relationship Id="rId5" Type="http://schemas.openxmlformats.org/officeDocument/2006/relationships/image" Target="../media/image64.emf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58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646451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5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9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5.jpeg"/><Relationship Id="rId5" Type="http://schemas.openxmlformats.org/officeDocument/2006/relationships/image" Target="../media/image94.emf"/><Relationship Id="rId4" Type="http://schemas.openxmlformats.org/officeDocument/2006/relationships/oleObject" Target="../embeddings/oleObject7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9.png"/><Relationship Id="rId5" Type="http://schemas.openxmlformats.org/officeDocument/2006/relationships/image" Target="../media/image98.emf"/><Relationship Id="rId4" Type="http://schemas.openxmlformats.org/officeDocument/2006/relationships/oleObject" Target="../embeddings/oleObject8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210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40.png"/><Relationship Id="rId4" Type="http://schemas.openxmlformats.org/officeDocument/2006/relationships/image" Target="../media/image2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emf"/><Relationship Id="rId4" Type="http://schemas.openxmlformats.org/officeDocument/2006/relationships/image" Target="../media/image10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503280" y="6172200"/>
            <a:ext cx="8532360" cy="507600"/>
          </a:xfrm>
          <a:prstGeom prst="rect">
            <a:avLst/>
          </a:prstGeom>
          <a:noFill/>
          <a:ln>
            <a:noFill/>
          </a:ln>
        </p:spPr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771294"/>
              </p:ext>
            </p:extLst>
          </p:nvPr>
        </p:nvGraphicFramePr>
        <p:xfrm>
          <a:off x="4067944" y="5445224"/>
          <a:ext cx="1142580" cy="83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" name="Acrobat Document" r:id="rId4" imgW="2971590" imgH="2158831" progId="Acrobat.Document.11">
                  <p:embed/>
                </p:oleObj>
              </mc:Choice>
              <mc:Fallback>
                <p:oleObj name="Acrobat Document" r:id="rId4" imgW="2971590" imgH="2158831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67944" y="5445224"/>
                        <a:ext cx="1142580" cy="83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543365" y="1945728"/>
            <a:ext cx="7772400" cy="1470025"/>
          </a:xfrm>
        </p:spPr>
        <p:txBody>
          <a:bodyPr/>
          <a:lstStyle/>
          <a:p>
            <a:r>
              <a:rPr lang="en-GB" noProof="0" dirty="0"/>
              <a:t>Front End Read-Out for Fast </a:t>
            </a:r>
            <a:r>
              <a:rPr lang="en-GB" noProof="0" dirty="0" err="1"/>
              <a:t>Photosensors</a:t>
            </a:r>
            <a:endParaRPr lang="en-GB" noProof="0" dirty="0"/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433772" y="4005064"/>
            <a:ext cx="8242684" cy="1752600"/>
          </a:xfrm>
        </p:spPr>
        <p:txBody>
          <a:bodyPr/>
          <a:lstStyle/>
          <a:p>
            <a:r>
              <a:rPr lang="en-GB" noProof="0" dirty="0"/>
              <a:t>A. </a:t>
            </a:r>
            <a:r>
              <a:rPr lang="en-GB" noProof="0" dirty="0" err="1"/>
              <a:t>Casajus</a:t>
            </a:r>
            <a:r>
              <a:rPr lang="en-GB" noProof="0" dirty="0"/>
              <a:t>, </a:t>
            </a:r>
            <a:r>
              <a:rPr lang="en-GB" u="sng" noProof="0" dirty="0"/>
              <a:t>D. Gascon</a:t>
            </a:r>
            <a:r>
              <a:rPr lang="en-GB" noProof="0" dirty="0"/>
              <a:t>, R. </a:t>
            </a:r>
            <a:r>
              <a:rPr lang="en-GB" noProof="0" dirty="0" err="1"/>
              <a:t>Graciani</a:t>
            </a:r>
            <a:r>
              <a:rPr lang="en-GB" noProof="0" dirty="0"/>
              <a:t>, S. Gomez, J. Mauricio, E. </a:t>
            </a:r>
            <a:r>
              <a:rPr lang="en-GB" noProof="0" dirty="0" err="1"/>
              <a:t>Picatoste</a:t>
            </a:r>
            <a:r>
              <a:rPr lang="en-GB" noProof="0" dirty="0"/>
              <a:t>, A. </a:t>
            </a:r>
            <a:r>
              <a:rPr lang="en-GB" noProof="0" dirty="0" err="1"/>
              <a:t>Sanuy</a:t>
            </a:r>
            <a:r>
              <a:rPr lang="en-GB" noProof="0" dirty="0"/>
              <a:t>, D. Sanchez, A. </a:t>
            </a:r>
            <a:r>
              <a:rPr lang="en-GB" noProof="0" dirty="0" err="1"/>
              <a:t>Sanmukh</a:t>
            </a:r>
            <a:endParaRPr lang="en-GB" noProof="0" dirty="0"/>
          </a:p>
          <a:p>
            <a:r>
              <a:rPr lang="en-GB" noProof="0" dirty="0">
                <a:solidFill>
                  <a:schemeClr val="accent2">
                    <a:lumMod val="75000"/>
                  </a:schemeClr>
                </a:solidFill>
              </a:rPr>
              <a:t>ICCUB//</a:t>
            </a:r>
            <a:r>
              <a:rPr lang="en-GB" noProof="0" dirty="0" err="1">
                <a:solidFill>
                  <a:schemeClr val="accent2">
                    <a:lumMod val="75000"/>
                  </a:schemeClr>
                </a:solidFill>
              </a:rPr>
              <a:t>SiUB</a:t>
            </a:r>
            <a:r>
              <a:rPr lang="en-GB" noProof="0" dirty="0">
                <a:solidFill>
                  <a:schemeClr val="accent2">
                    <a:lumMod val="75000"/>
                  </a:schemeClr>
                </a:solidFill>
              </a:rPr>
              <a:t>, University of Barcelona</a:t>
            </a:r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554007"/>
              </p:ext>
            </p:extLst>
          </p:nvPr>
        </p:nvGraphicFramePr>
        <p:xfrm>
          <a:off x="165083" y="6125681"/>
          <a:ext cx="693341" cy="61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" name="Acrobat Document" r:id="rId6" imgW="1190520" imgH="1057115" progId="Acrobat.Document.11">
                  <p:embed/>
                </p:oleObj>
              </mc:Choice>
              <mc:Fallback>
                <p:oleObj name="Acrobat Document" r:id="rId6" imgW="1190520" imgH="1057115" progId="Acrobat.Document.11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5083" y="6125681"/>
                        <a:ext cx="693341" cy="615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02451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Outlook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772816"/>
            <a:ext cx="8208912" cy="3096344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GB" noProof="0" dirty="0"/>
              <a:t>Introduction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200" b="1" noProof="0" dirty="0"/>
              <a:t>PACTA: High Dynamic range Preamp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/>
              <a:t>MUSIC: Multipurpose </a:t>
            </a:r>
            <a:r>
              <a:rPr lang="en-GB" noProof="0" dirty="0" err="1"/>
              <a:t>SiPM</a:t>
            </a:r>
            <a:r>
              <a:rPr lang="en-GB" noProof="0" dirty="0"/>
              <a:t> RO chip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 err="1"/>
              <a:t>FlexToT</a:t>
            </a:r>
            <a:r>
              <a:rPr lang="en-GB" noProof="0" dirty="0"/>
              <a:t>: linearized </a:t>
            </a:r>
            <a:r>
              <a:rPr lang="en-GB" noProof="0" dirty="0" err="1"/>
              <a:t>ToT</a:t>
            </a:r>
            <a:r>
              <a:rPr lang="en-GB" noProof="0" dirty="0"/>
              <a:t> RO chip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/>
              <a:t>New developments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261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II. PACTA: High Dynamic range Preamp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24745"/>
            <a:ext cx="6156175" cy="202010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400" noProof="0" dirty="0"/>
              <a:t>CTA LST and MST (</a:t>
            </a:r>
            <a:r>
              <a:rPr lang="en-GB" sz="2400" noProof="0" dirty="0" err="1"/>
              <a:t>NECTAr</a:t>
            </a:r>
            <a:r>
              <a:rPr lang="en-GB" sz="2400" noProof="0" dirty="0"/>
              <a:t>) cameras</a:t>
            </a:r>
          </a:p>
          <a:p>
            <a:pPr lvl="1">
              <a:spcBef>
                <a:spcPts val="0"/>
              </a:spcBef>
            </a:pPr>
            <a:r>
              <a:rPr lang="en-GB" sz="1800" noProof="0" dirty="0"/>
              <a:t>Based on PMT at low gain(40k)</a:t>
            </a:r>
          </a:p>
          <a:p>
            <a:pPr lvl="1">
              <a:spcBef>
                <a:spcPts val="0"/>
              </a:spcBef>
            </a:pPr>
            <a:r>
              <a:rPr lang="en-GB" sz="1800" noProof="0" dirty="0"/>
              <a:t>Requires high dynamic range preamp </a:t>
            </a:r>
          </a:p>
          <a:p>
            <a:pPr lvl="2">
              <a:spcBef>
                <a:spcPts val="0"/>
              </a:spcBef>
            </a:pPr>
            <a:r>
              <a:rPr lang="en-GB" sz="1050" noProof="0" dirty="0"/>
              <a:t>From single photon to &gt; 1000 </a:t>
            </a:r>
            <a:r>
              <a:rPr lang="en-GB" sz="1050" noProof="0" dirty="0" err="1"/>
              <a:t>pe</a:t>
            </a:r>
            <a:endParaRPr lang="en-GB" sz="1050" noProof="0" dirty="0"/>
          </a:p>
          <a:p>
            <a:pPr lvl="2">
              <a:spcBef>
                <a:spcPts val="0"/>
              </a:spcBef>
            </a:pPr>
            <a:r>
              <a:rPr lang="en-GB" sz="1050" noProof="0" dirty="0"/>
              <a:t>High BW</a:t>
            </a:r>
          </a:p>
          <a:p>
            <a:pPr lvl="2">
              <a:spcBef>
                <a:spcPts val="0"/>
              </a:spcBef>
            </a:pPr>
            <a:r>
              <a:rPr lang="en-GB" sz="1050" noProof="0" dirty="0"/>
              <a:t>Low noise</a:t>
            </a:r>
          </a:p>
          <a:p>
            <a:pPr lvl="1">
              <a:spcBef>
                <a:spcPts val="0"/>
              </a:spcBef>
            </a:pPr>
            <a:r>
              <a:rPr lang="en-GB" sz="1800" noProof="0" dirty="0"/>
              <a:t>Readout is based on a proven concept</a:t>
            </a:r>
          </a:p>
          <a:p>
            <a:pPr lvl="2">
              <a:spcBef>
                <a:spcPts val="0"/>
              </a:spcBef>
            </a:pPr>
            <a:r>
              <a:rPr lang="en-GB" sz="1050" noProof="0" dirty="0"/>
              <a:t>Waveform sampling at &gt; 1 GS/s</a:t>
            </a:r>
          </a:p>
          <a:p>
            <a:pPr lvl="2">
              <a:spcBef>
                <a:spcPts val="0"/>
              </a:spcBef>
            </a:pPr>
            <a:r>
              <a:rPr lang="en-GB" sz="1050" noProof="0" dirty="0"/>
              <a:t>Analog/digital trigger</a:t>
            </a:r>
          </a:p>
          <a:p>
            <a:pPr marL="914400" lvl="2" indent="0">
              <a:spcBef>
                <a:spcPts val="0"/>
              </a:spcBef>
              <a:buNone/>
            </a:pPr>
            <a:endParaRPr lang="en-GB" sz="900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15" name="Picture 12" descr="Cta_logo_blue_rgb">
            <a:extLst>
              <a:ext uri="{FF2B5EF4-FFF2-40B4-BE49-F238E27FC236}">
                <a16:creationId xmlns:a16="http://schemas.microsoft.com/office/drawing/2014/main" id="{88CDA0A7-88E5-4E50-BF5A-668888FBA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8468" y="88999"/>
            <a:ext cx="104921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4EAEF6-8043-4497-A278-BC322D8235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41" t="10326" r="17746" b="21146"/>
          <a:stretch/>
        </p:blipFill>
        <p:spPr>
          <a:xfrm>
            <a:off x="5724128" y="3912872"/>
            <a:ext cx="2664574" cy="19471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1B787BE-0A25-4562-9511-B3B33C415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794" y="1712885"/>
            <a:ext cx="4275205" cy="1346207"/>
          </a:xfrm>
          <a:prstGeom prst="rect">
            <a:avLst/>
          </a:prstGeom>
        </p:spPr>
      </p:pic>
      <p:pic>
        <p:nvPicPr>
          <p:cNvPr id="17" name="図 2" descr="block_diagram">
            <a:extLst>
              <a:ext uri="{FF2B5EF4-FFF2-40B4-BE49-F238E27FC236}">
                <a16:creationId xmlns:a16="http://schemas.microsoft.com/office/drawing/2014/main" id="{EEE79445-6AF6-4D05-A331-C832B7244C3A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530" y="3259144"/>
            <a:ext cx="4870525" cy="298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4">
            <a:extLst>
              <a:ext uri="{FF2B5EF4-FFF2-40B4-BE49-F238E27FC236}">
                <a16:creationId xmlns:a16="http://schemas.microsoft.com/office/drawing/2014/main" id="{F7EFDDA2-D260-40D5-869E-BE7ABBEA2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737" y="1296512"/>
            <a:ext cx="1910399" cy="42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>
              <a:buNone/>
            </a:pPr>
            <a:r>
              <a:rPr lang="en-GB" altLang="es-ES" sz="2000" b="1" i="1" dirty="0">
                <a:solidFill>
                  <a:srgbClr val="009900"/>
                </a:solidFill>
                <a:latin typeface="Arial" charset="0"/>
                <a:cs typeface="Arial" charset="0"/>
              </a:rPr>
              <a:t>LST cluster</a:t>
            </a:r>
            <a:endParaRPr lang="en-GB" altLang="es-ES" sz="1600" b="1" i="1" dirty="0">
              <a:solidFill>
                <a:srgbClr val="009900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CDDE22D9-ADFC-4F79-941E-98EBED795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737" y="3638291"/>
            <a:ext cx="2771582" cy="2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>
              <a:buNone/>
            </a:pPr>
            <a:r>
              <a:rPr lang="en-GB" altLang="es-ES" sz="1800" i="1" dirty="0">
                <a:solidFill>
                  <a:srgbClr val="009900"/>
                </a:solidFill>
                <a:latin typeface="Arial" charset="0"/>
                <a:cs typeface="Arial" charset="0"/>
              </a:rPr>
              <a:t>LST PMT unit</a:t>
            </a:r>
            <a:endParaRPr lang="en-GB" altLang="es-ES" sz="1400" b="1" i="1" dirty="0">
              <a:solidFill>
                <a:srgbClr val="009900"/>
              </a:solidFill>
              <a:latin typeface="Arial" charset="0"/>
              <a:cs typeface="Arial" charset="0"/>
            </a:endParaRPr>
          </a:p>
          <a:p>
            <a:pPr>
              <a:buNone/>
            </a:pPr>
            <a:endParaRPr lang="en-GB" altLang="es-ES" sz="1400" b="1" i="1" dirty="0">
              <a:solidFill>
                <a:srgbClr val="0099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9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1 Objeto">
            <a:extLst>
              <a:ext uri="{FF2B5EF4-FFF2-40B4-BE49-F238E27FC236}">
                <a16:creationId xmlns:a16="http://schemas.microsoft.com/office/drawing/2014/main" id="{80379185-BC5F-4377-844F-6162CAE0B2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712512"/>
              </p:ext>
            </p:extLst>
          </p:nvPr>
        </p:nvGraphicFramePr>
        <p:xfrm>
          <a:off x="5338058" y="4069962"/>
          <a:ext cx="3788020" cy="277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Acrobat Document" r:id="rId4" imgW="5400498" imgH="3657420" progId="Acrobat.Document.11">
                  <p:embed/>
                </p:oleObj>
              </mc:Choice>
              <mc:Fallback>
                <p:oleObj name="Acrobat Document" r:id="rId4" imgW="5400498" imgH="3657420" progId="Acrobat.Document.11">
                  <p:embed/>
                  <p:pic>
                    <p:nvPicPr>
                      <p:cNvPr id="34826" name="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8058" y="4069962"/>
                        <a:ext cx="3788020" cy="277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II. PACTA: High Dynamic range Preamp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LIGHT17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932FFB79-45DA-4740-A3C9-3CF6706A0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770" y="5557078"/>
            <a:ext cx="2227385" cy="7207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>
              <a:buClrTx/>
              <a:buFontTx/>
              <a:buNone/>
            </a:pPr>
            <a:r>
              <a:rPr lang="en-GB" altLang="es-ES" sz="1400" b="1" dirty="0">
                <a:solidFill>
                  <a:srgbClr val="60C99C"/>
                </a:solidFill>
                <a:latin typeface="Arial" charset="0"/>
              </a:rPr>
              <a:t>PACTAv1.4 chip</a:t>
            </a:r>
            <a:r>
              <a:rPr lang="en-GB" altLang="es-ES" sz="1100" b="1" dirty="0">
                <a:solidFill>
                  <a:srgbClr val="60C99C"/>
                </a:solidFill>
                <a:latin typeface="Arial" charset="0"/>
              </a:rPr>
              <a:t> 2 mm</a:t>
            </a:r>
            <a:r>
              <a:rPr lang="en-GB" altLang="es-ES" sz="1100" b="1" baseline="30000" dirty="0">
                <a:solidFill>
                  <a:srgbClr val="60C99C"/>
                </a:solidFill>
                <a:latin typeface="Arial" charset="0"/>
              </a:rPr>
              <a:t>2</a:t>
            </a:r>
          </a:p>
          <a:p>
            <a:pPr>
              <a:buClrTx/>
              <a:buFontTx/>
              <a:buNone/>
            </a:pPr>
            <a:r>
              <a:rPr lang="en-GB" altLang="es-ES" sz="1100" b="1" dirty="0">
                <a:solidFill>
                  <a:srgbClr val="60C99C"/>
                </a:solidFill>
                <a:latin typeface="Arial" charset="0"/>
              </a:rPr>
              <a:t>QFN32 package</a:t>
            </a:r>
          </a:p>
          <a:p>
            <a:pPr>
              <a:buClrTx/>
              <a:buFontTx/>
              <a:buNone/>
            </a:pPr>
            <a:r>
              <a:rPr lang="en-GB" altLang="es-ES" sz="1100" b="1" dirty="0">
                <a:solidFill>
                  <a:srgbClr val="60C99C"/>
                </a:solidFill>
                <a:latin typeface="Arial" charset="0"/>
              </a:rPr>
              <a:t>Back from foundry Oct. 2012</a:t>
            </a:r>
          </a:p>
        </p:txBody>
      </p:sp>
      <p:pic>
        <p:nvPicPr>
          <p:cNvPr id="12" name="2 Imagen">
            <a:extLst>
              <a:ext uri="{FF2B5EF4-FFF2-40B4-BE49-F238E27FC236}">
                <a16:creationId xmlns:a16="http://schemas.microsoft.com/office/drawing/2014/main" id="{D18856F2-DEF5-4954-BCC9-80BD82025E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610" y="4626984"/>
            <a:ext cx="1765093" cy="181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SC00455">
            <a:extLst>
              <a:ext uri="{FF2B5EF4-FFF2-40B4-BE49-F238E27FC236}">
                <a16:creationId xmlns:a16="http://schemas.microsoft.com/office/drawing/2014/main" id="{F610988D-0B70-4795-A4D0-D48B55A63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801" y="5494351"/>
            <a:ext cx="1181327" cy="84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9 Imagen" descr="Z:\Documents\Documentacio\PACTA Block diagram Dif.png">
            <a:extLst>
              <a:ext uri="{FF2B5EF4-FFF2-40B4-BE49-F238E27FC236}">
                <a16:creationId xmlns:a16="http://schemas.microsoft.com/office/drawing/2014/main" id="{26E8AC57-ED98-4F93-A719-58EB89924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7387" y="862281"/>
            <a:ext cx="4348492" cy="350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89F24508-08DB-4D60-BB43-4C2DC6872521}"/>
              </a:ext>
            </a:extLst>
          </p:cNvPr>
          <p:cNvSpPr txBox="1">
            <a:spLocks/>
          </p:cNvSpPr>
          <p:nvPr/>
        </p:nvSpPr>
        <p:spPr bwMode="auto">
          <a:xfrm>
            <a:off x="-1" y="1035051"/>
            <a:ext cx="4139953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s-ES" sz="20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Double transimpedance gain: 1.2kΩ (HG) and 80 Ω (LG)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s-ES" sz="20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Dynamic range &gt; 15 bits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s-ES" sz="20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-3 dB bandwidth of 450 MHz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s-ES" sz="20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Low input referred noise: 10 </a:t>
            </a:r>
            <a:r>
              <a:rPr lang="en-US" altLang="es-ES" sz="2000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pA</a:t>
            </a:r>
            <a:r>
              <a:rPr lang="en-US" altLang="es-ES" sz="20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/√Hz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s-ES" sz="20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Noise (ENC): 4700 electrons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s-E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10 ns of integration time</a:t>
            </a:r>
          </a:p>
          <a:p>
            <a:pPr>
              <a:lnSpc>
                <a:spcPct val="105000"/>
              </a:lnSpc>
              <a:spcBef>
                <a:spcPts val="1200"/>
              </a:spcBef>
              <a:buClr>
                <a:srgbClr val="0000FF"/>
              </a:buClr>
              <a:buFont typeface="Times New Roman" pitchFamily="18" charset="0"/>
              <a:buChar char="•"/>
            </a:pPr>
            <a:endParaRPr lang="en-US" altLang="es-ES" sz="1100" dirty="0">
              <a:solidFill>
                <a:srgbClr val="0000FF"/>
              </a:solidFill>
              <a:latin typeface="Comic Sans" pitchFamily="64" charset="0"/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8BB755E6-B732-493C-9762-FA5133F06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9" y="4028308"/>
            <a:ext cx="3325471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>
              <a:buNone/>
            </a:pPr>
            <a:r>
              <a:rPr lang="en-GB" altLang="es-ES" sz="1600" b="0" dirty="0">
                <a:solidFill>
                  <a:schemeClr val="tx1"/>
                </a:solidFill>
                <a:latin typeface="Arial" charset="0"/>
                <a:cs typeface="Arial" charset="0"/>
              </a:rPr>
              <a:t>2400 chips for the first LST camera</a:t>
            </a:r>
          </a:p>
          <a:p>
            <a:pPr>
              <a:buNone/>
            </a:pPr>
            <a:endParaRPr lang="en-GB" altLang="es-ES" sz="1600" b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buNone/>
            </a:pPr>
            <a:r>
              <a:rPr lang="en-GB" altLang="es-ES" sz="1600" dirty="0">
                <a:solidFill>
                  <a:schemeClr val="tx1"/>
                </a:solidFill>
                <a:latin typeface="Arial" charset="0"/>
                <a:cs typeface="Arial" charset="0"/>
              </a:rPr>
              <a:t>15000 </a:t>
            </a:r>
            <a:r>
              <a:rPr lang="en-GB" altLang="es-ES" sz="1600" b="0" dirty="0">
                <a:solidFill>
                  <a:schemeClr val="tx1"/>
                </a:solidFill>
                <a:latin typeface="Arial" charset="0"/>
                <a:cs typeface="Arial" charset="0"/>
              </a:rPr>
              <a:t>chips being produced for next LSTs and MSTs cameras</a:t>
            </a:r>
            <a:endParaRPr lang="en-GB" altLang="es-ES" sz="1200" b="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85D050F7-4CFC-4E93-9487-4FA2F170A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176" y="5795582"/>
            <a:ext cx="277158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>
              <a:buNone/>
            </a:pPr>
            <a:r>
              <a:rPr lang="en-GB" altLang="es-ES" sz="1600" b="1" i="1" dirty="0">
                <a:solidFill>
                  <a:srgbClr val="009900"/>
                </a:solidFill>
                <a:latin typeface="Arial" charset="0"/>
                <a:cs typeface="Arial" charset="0"/>
              </a:rPr>
              <a:t>Single photoelectron at very low  PMT gain: 40K</a:t>
            </a:r>
            <a:endParaRPr lang="en-GB" altLang="es-ES" sz="1200" b="1" i="1" baseline="30000" dirty="0">
              <a:solidFill>
                <a:srgbClr val="009900"/>
              </a:solidFill>
              <a:latin typeface="Arial" charset="0"/>
              <a:cs typeface="Arial" charset="0"/>
            </a:endParaRPr>
          </a:p>
          <a:p>
            <a:pPr>
              <a:buNone/>
            </a:pPr>
            <a:endParaRPr lang="en-GB" altLang="es-ES" sz="1200" b="1" i="1" dirty="0">
              <a:solidFill>
                <a:srgbClr val="009900"/>
              </a:solidFill>
              <a:latin typeface="Arial" charset="0"/>
              <a:cs typeface="Arial" charset="0"/>
            </a:endParaRPr>
          </a:p>
        </p:txBody>
      </p:sp>
      <p:pic>
        <p:nvPicPr>
          <p:cNvPr id="25" name="Picture 12" descr="Cta_logo_blue_rgb">
            <a:extLst>
              <a:ext uri="{FF2B5EF4-FFF2-40B4-BE49-F238E27FC236}">
                <a16:creationId xmlns:a16="http://schemas.microsoft.com/office/drawing/2014/main" id="{7B31ADBA-CDF4-43E8-8724-D0DE6E223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8468" y="44624"/>
            <a:ext cx="104921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267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II. PACTA: High Dynamic range Preamp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24745"/>
            <a:ext cx="4571999" cy="202010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000" noProof="0" dirty="0"/>
              <a:t>Transimpedance gain (integral of the pulse) and linearity</a:t>
            </a:r>
          </a:p>
          <a:p>
            <a:pPr lvl="1">
              <a:spcBef>
                <a:spcPts val="0"/>
              </a:spcBef>
            </a:pPr>
            <a:r>
              <a:rPr lang="en-GB" sz="1800" noProof="0" dirty="0"/>
              <a:t>HG about 1 </a:t>
            </a:r>
            <a:r>
              <a:rPr lang="en-GB" sz="1800" noProof="0" dirty="0" err="1"/>
              <a:t>KOhm</a:t>
            </a:r>
            <a:endParaRPr lang="en-GB" sz="1800" noProof="0" dirty="0"/>
          </a:p>
          <a:p>
            <a:pPr lvl="1">
              <a:spcBef>
                <a:spcPts val="0"/>
              </a:spcBef>
            </a:pPr>
            <a:r>
              <a:rPr lang="en-GB" sz="1800" noProof="0" dirty="0"/>
              <a:t>LG about 50 Ohm</a:t>
            </a:r>
          </a:p>
          <a:p>
            <a:pPr lvl="1">
              <a:spcBef>
                <a:spcPts val="0"/>
              </a:spcBef>
            </a:pPr>
            <a:r>
              <a:rPr lang="en-GB" sz="1800" noProof="0" dirty="0"/>
              <a:t>Relative non-linearity error &lt; 2 %</a:t>
            </a:r>
          </a:p>
          <a:p>
            <a:pPr lvl="2">
              <a:spcBef>
                <a:spcPts val="0"/>
              </a:spcBef>
            </a:pPr>
            <a:r>
              <a:rPr lang="en-GB" sz="1600" noProof="0" dirty="0"/>
              <a:t>100x(</a:t>
            </a:r>
            <a:r>
              <a:rPr lang="en-GB" sz="1600" noProof="0" dirty="0" err="1"/>
              <a:t>Meas</a:t>
            </a:r>
            <a:r>
              <a:rPr lang="en-GB" sz="1600" noProof="0" dirty="0"/>
              <a:t>-Fit)/Fit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A65BCE8C-FDB4-486F-9EA8-673A116A8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2708" y="873126"/>
            <a:ext cx="4771292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3DBBC084-3074-4873-BF42-224B5A122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8462" y="2600326"/>
            <a:ext cx="32238" cy="1152525"/>
          </a:xfrm>
          <a:prstGeom prst="rect">
            <a:avLst/>
          </a:prstGeom>
          <a:solidFill>
            <a:srgbClr val="03FDAA"/>
          </a:solidFill>
          <a:ln w="19050">
            <a:solidFill>
              <a:srgbClr val="008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s-ES"/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9E3EB6B9-BFA3-4F8F-B518-425FDE493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9523" y="2133601"/>
            <a:ext cx="867545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altLang="es-ES" sz="1800">
                <a:solidFill>
                  <a:srgbClr val="008000"/>
                </a:solidFill>
                <a:latin typeface="Arial" charset="0"/>
              </a:rPr>
              <a:t>1 phe</a:t>
            </a:r>
            <a:endParaRPr lang="es-ES" altLang="es-ES" sz="180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B21CA3BA-8383-41A3-87B6-915EB7253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0916" y="1952625"/>
            <a:ext cx="32238" cy="1836738"/>
          </a:xfrm>
          <a:prstGeom prst="rect">
            <a:avLst/>
          </a:prstGeom>
          <a:solidFill>
            <a:srgbClr val="03FDAA"/>
          </a:solidFill>
          <a:ln w="19050">
            <a:solidFill>
              <a:srgbClr val="008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s-ES"/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C3F550A3-867A-41C9-A4EB-2C1371DE3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981" y="1520826"/>
            <a:ext cx="1124026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altLang="es-ES" sz="1800">
                <a:solidFill>
                  <a:srgbClr val="008000"/>
                </a:solidFill>
                <a:latin typeface="Arial" charset="0"/>
              </a:rPr>
              <a:t>100 phe</a:t>
            </a:r>
            <a:endParaRPr lang="es-ES" altLang="es-ES" sz="180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2581F2-7452-40AF-8B94-225A5C9A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704" y="4160838"/>
            <a:ext cx="40957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Cta_logo_blue_rgb">
            <a:extLst>
              <a:ext uri="{FF2B5EF4-FFF2-40B4-BE49-F238E27FC236}">
                <a16:creationId xmlns:a16="http://schemas.microsoft.com/office/drawing/2014/main" id="{88CDA0A7-88E5-4E50-BF5A-668888FBA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8468" y="88999"/>
            <a:ext cx="104921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F33C1488-2313-4CFB-8E91-D07798E63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4372708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714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1phe">
            <a:extLst>
              <a:ext uri="{FF2B5EF4-FFF2-40B4-BE49-F238E27FC236}">
                <a16:creationId xmlns:a16="http://schemas.microsoft.com/office/drawing/2014/main" id="{6314D077-EA25-4020-801F-5D902D090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5" y="3575051"/>
            <a:ext cx="3555023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61BE13F8-7A64-4C45-9167-0E9731AAA8A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60657" y="4982186"/>
            <a:ext cx="2263775" cy="33704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II. PACTA: High Dynamic range Preamp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24745"/>
            <a:ext cx="6752492" cy="202010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400" noProof="0" dirty="0"/>
              <a:t>Tests with </a:t>
            </a:r>
            <a:r>
              <a:rPr lang="en-GB" sz="2400" noProof="0" dirty="0" err="1"/>
              <a:t>SiPM</a:t>
            </a:r>
            <a:r>
              <a:rPr lang="en-GB" sz="2400" noProof="0" dirty="0"/>
              <a:t> </a:t>
            </a:r>
          </a:p>
          <a:p>
            <a:pPr lvl="1">
              <a:spcBef>
                <a:spcPts val="0"/>
              </a:spcBef>
            </a:pPr>
            <a:r>
              <a:rPr lang="en-GB" sz="1800" noProof="0" dirty="0"/>
              <a:t>Low Zin current mode circuit are well suited for </a:t>
            </a:r>
            <a:r>
              <a:rPr lang="en-GB" sz="1800" noProof="0" dirty="0" err="1"/>
              <a:t>SiPM</a:t>
            </a:r>
            <a:r>
              <a:rPr lang="en-GB" sz="1800" noProof="0" dirty="0"/>
              <a:t> readout</a:t>
            </a:r>
          </a:p>
          <a:p>
            <a:pPr lvl="1">
              <a:spcBef>
                <a:spcPts val="0"/>
              </a:spcBef>
            </a:pPr>
            <a:r>
              <a:rPr lang="en-GB" sz="1800" noProof="0" dirty="0"/>
              <a:t>DC coupling without external components</a:t>
            </a:r>
          </a:p>
          <a:p>
            <a:pPr lvl="1">
              <a:spcBef>
                <a:spcPts val="0"/>
              </a:spcBef>
            </a:pPr>
            <a:r>
              <a:rPr lang="en-GB" sz="1800" noProof="0" dirty="0"/>
              <a:t>We just took an available MPPC (S10931-050P) </a:t>
            </a:r>
          </a:p>
          <a:p>
            <a:pPr lvl="2">
              <a:spcBef>
                <a:spcPts val="0"/>
              </a:spcBef>
            </a:pPr>
            <a:r>
              <a:rPr lang="en-GB" sz="1050" noProof="0" dirty="0"/>
              <a:t>1 V overvoltage</a:t>
            </a:r>
          </a:p>
          <a:p>
            <a:pPr lvl="1">
              <a:spcBef>
                <a:spcPts val="0"/>
              </a:spcBef>
            </a:pPr>
            <a:r>
              <a:rPr lang="en-GB" sz="1800" noProof="0" dirty="0"/>
              <a:t>Recovery time seems to be dominated by internal </a:t>
            </a:r>
            <a:r>
              <a:rPr lang="en-GB" sz="1800" noProof="0" dirty="0" err="1"/>
              <a:t>SiPM</a:t>
            </a:r>
            <a:r>
              <a:rPr lang="en-GB" sz="1800" noProof="0" dirty="0"/>
              <a:t> time constant</a:t>
            </a:r>
          </a:p>
          <a:p>
            <a:pPr>
              <a:spcBef>
                <a:spcPts val="0"/>
              </a:spcBef>
            </a:pPr>
            <a:endParaRPr lang="en-GB" sz="1600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15" name="Picture 12" descr="Cta_logo_blue_rgb">
            <a:extLst>
              <a:ext uri="{FF2B5EF4-FFF2-40B4-BE49-F238E27FC236}">
                <a16:creationId xmlns:a16="http://schemas.microsoft.com/office/drawing/2014/main" id="{88CDA0A7-88E5-4E50-BF5A-668888FBA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8468" y="88999"/>
            <a:ext cx="104921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4753775-DE27-4FDA-BC90-629372912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537325"/>
            <a:ext cx="190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Font typeface="Times New Roman" pitchFamily="18" charset="0"/>
              <a:buNone/>
              <a:defRPr/>
            </a:pPr>
            <a:fld id="{424B7F44-5FAB-4547-A83B-6B4291E9126E}" type="slidenum">
              <a:rPr lang="es-ES_tradnl" altLang="es-ES" smtClean="0">
                <a:latin typeface="Times New Roman" pitchFamily="18" charset="0"/>
              </a:rPr>
              <a:pPr>
                <a:buFont typeface="Times New Roman" pitchFamily="18" charset="0"/>
                <a:buNone/>
                <a:defRPr/>
              </a:pPr>
              <a:t>14</a:t>
            </a:fld>
            <a:endParaRPr lang="es-ES_tradnl" altLang="es-ES">
              <a:latin typeface="Times New Roman" pitchFamily="18" charset="0"/>
            </a:endParaRPr>
          </a:p>
        </p:txBody>
      </p:sp>
      <p:pic>
        <p:nvPicPr>
          <p:cNvPr id="10" name="Picture 6" descr="6phe">
            <a:extLst>
              <a:ext uri="{FF2B5EF4-FFF2-40B4-BE49-F238E27FC236}">
                <a16:creationId xmlns:a16="http://schemas.microsoft.com/office/drawing/2014/main" id="{3D1B53D6-EE27-456D-8991-E8C64292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3575050"/>
            <a:ext cx="3588726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PACTA_SiPM">
            <a:extLst>
              <a:ext uri="{FF2B5EF4-FFF2-40B4-BE49-F238E27FC236}">
                <a16:creationId xmlns:a16="http://schemas.microsoft.com/office/drawing/2014/main" id="{0207F172-5775-4AEF-9114-9FC5C5E8A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2493" y="1196976"/>
            <a:ext cx="230651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30ns">
            <a:extLst>
              <a:ext uri="{FF2B5EF4-FFF2-40B4-BE49-F238E27FC236}">
                <a16:creationId xmlns:a16="http://schemas.microsoft.com/office/drawing/2014/main" id="{98D1F5F8-75C0-4DCF-9454-C86C76AAF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4077072"/>
            <a:ext cx="3115408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9 Conector recto de flecha">
            <a:extLst>
              <a:ext uri="{FF2B5EF4-FFF2-40B4-BE49-F238E27FC236}">
                <a16:creationId xmlns:a16="http://schemas.microsoft.com/office/drawing/2014/main" id="{5332B034-51DA-4E89-B339-C831FDC73F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72358" y="6021389"/>
            <a:ext cx="303334" cy="1587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 type="arrow" w="med" len="sm"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06EF64B7-39E9-4BCA-881A-35FFF8AB922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57322" y="4982187"/>
            <a:ext cx="2263775" cy="33703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19 CuadroTexto">
            <a:extLst>
              <a:ext uri="{FF2B5EF4-FFF2-40B4-BE49-F238E27FC236}">
                <a16:creationId xmlns:a16="http://schemas.microsoft.com/office/drawing/2014/main" id="{21A113CD-01C6-438B-8B21-6D0F755FA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008" y="6057900"/>
            <a:ext cx="67678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s-ES" sz="1500" dirty="0">
                <a:solidFill>
                  <a:srgbClr val="FFFF00"/>
                </a:solidFill>
                <a:latin typeface="Arial" charset="0"/>
                <a:cs typeface="Arial" charset="0"/>
              </a:rPr>
              <a:t>20 ns</a:t>
            </a:r>
          </a:p>
        </p:txBody>
      </p:sp>
    </p:spTree>
    <p:extLst>
      <p:ext uri="{BB962C8B-B14F-4D97-AF65-F5344CB8AC3E}">
        <p14:creationId xmlns:p14="http://schemas.microsoft.com/office/powerpoint/2010/main" val="2182255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Outlook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88" y="1772816"/>
            <a:ext cx="7776864" cy="3096344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GB" noProof="0" dirty="0"/>
              <a:t>Introduction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/>
              <a:t>PACTA: High Dynamic range Preamp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200" b="1" noProof="0" dirty="0"/>
              <a:t>MUSIC: Multipurpose </a:t>
            </a:r>
            <a:r>
              <a:rPr lang="en-GB" sz="3200" b="1" noProof="0" dirty="0" err="1"/>
              <a:t>SiPM</a:t>
            </a:r>
            <a:r>
              <a:rPr lang="en-GB" sz="3200" b="1" noProof="0" dirty="0"/>
              <a:t> RO chip</a:t>
            </a:r>
            <a:endParaRPr lang="en-GB" b="1" noProof="0" dirty="0"/>
          </a:p>
          <a:p>
            <a:pPr marL="571500" indent="-571500">
              <a:buFont typeface="+mj-lt"/>
              <a:buAutoNum type="romanUcPeriod"/>
            </a:pPr>
            <a:r>
              <a:rPr lang="en-GB" noProof="0" dirty="0" err="1"/>
              <a:t>FlexToT</a:t>
            </a:r>
            <a:r>
              <a:rPr lang="en-GB" noProof="0" dirty="0"/>
              <a:t>: linearized </a:t>
            </a:r>
            <a:r>
              <a:rPr lang="en-GB" noProof="0" dirty="0" err="1"/>
              <a:t>ToT</a:t>
            </a:r>
            <a:r>
              <a:rPr lang="en-GB" noProof="0" dirty="0"/>
              <a:t> RO chip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/>
              <a:t>New developments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179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b="1" kern="1200" noProof="0" dirty="0"/>
              <a:t>III. MUSIC: Multipurpose </a:t>
            </a:r>
            <a:r>
              <a:rPr lang="en-GB" b="1" kern="1200" noProof="0" dirty="0" err="1"/>
              <a:t>SiPM</a:t>
            </a:r>
            <a:r>
              <a:rPr lang="en-GB" b="1" kern="1200" noProof="0" dirty="0"/>
              <a:t> RO chip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1418" y="1017240"/>
            <a:ext cx="9142581" cy="5004048"/>
          </a:xfrm>
        </p:spPr>
        <p:txBody>
          <a:bodyPr/>
          <a:lstStyle/>
          <a:p>
            <a:r>
              <a:rPr lang="en-GB" sz="2400" noProof="0" dirty="0" err="1"/>
              <a:t>SiPMs</a:t>
            </a:r>
            <a:r>
              <a:rPr lang="en-GB" sz="2400" noProof="0" dirty="0"/>
              <a:t> are replacing PMTs in many applications</a:t>
            </a:r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800" noProof="0" dirty="0"/>
          </a:p>
          <a:p>
            <a:r>
              <a:rPr lang="en-GB" sz="2000" b="1" noProof="0" dirty="0"/>
              <a:t>Dedicated FE electronics is needed to fully exploit </a:t>
            </a:r>
            <a:r>
              <a:rPr lang="en-GB" sz="2000" b="1" noProof="0" dirty="0" err="1"/>
              <a:t>SiPM</a:t>
            </a:r>
            <a:r>
              <a:rPr lang="en-GB" sz="2000" b="1" noProof="0" dirty="0"/>
              <a:t> </a:t>
            </a:r>
            <a:r>
              <a:rPr lang="en-GB" sz="2000" b="1" noProof="0" dirty="0" err="1"/>
              <a:t>performace</a:t>
            </a:r>
            <a:endParaRPr lang="en-GB" sz="2000" b="1" noProof="0" dirty="0"/>
          </a:p>
          <a:p>
            <a:r>
              <a:rPr lang="en-GB" sz="2000" b="1" noProof="0" dirty="0"/>
              <a:t>We present a multipurpose chip integrating many of those functions</a:t>
            </a:r>
            <a:r>
              <a:rPr lang="en-GB" sz="2000" noProof="0" dirty="0"/>
              <a:t>:</a:t>
            </a:r>
          </a:p>
          <a:p>
            <a:endParaRPr lang="en-GB" sz="1600" noProof="0" dirty="0"/>
          </a:p>
          <a:p>
            <a:pPr lvl="1"/>
            <a:endParaRPr lang="en-GB" noProof="0" dirty="0"/>
          </a:p>
          <a:p>
            <a:pPr lvl="1"/>
            <a:endParaRPr lang="en-GB" noProof="0" dirty="0"/>
          </a:p>
        </p:txBody>
      </p:sp>
      <p:sp>
        <p:nvSpPr>
          <p:cNvPr id="3" name="Rectángulo 2"/>
          <p:cNvSpPr/>
          <p:nvPr/>
        </p:nvSpPr>
        <p:spPr>
          <a:xfrm>
            <a:off x="3629534" y="5909129"/>
            <a:ext cx="1672253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buNone/>
            </a:pPr>
            <a: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</a:t>
            </a:r>
          </a:p>
        </p:txBody>
      </p:sp>
      <p:sp>
        <p:nvSpPr>
          <p:cNvPr id="10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1905000" cy="276225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2665391"/>
            <a:ext cx="1656184" cy="144871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 flipH="1">
            <a:off x="-1" y="4268448"/>
            <a:ext cx="1835697" cy="7432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900" dirty="0">
                <a:solidFill>
                  <a:schemeClr val="tx1"/>
                </a:solidFill>
              </a:rPr>
              <a:t>D. Fink et al. “</a:t>
            </a:r>
            <a:r>
              <a:rPr lang="en-US" sz="900" dirty="0" err="1">
                <a:solidFill>
                  <a:schemeClr val="tx1"/>
                </a:solidFill>
              </a:rPr>
              <a:t>SiPM</a:t>
            </a:r>
            <a:r>
              <a:rPr lang="en-US" sz="900" dirty="0">
                <a:solidFill>
                  <a:schemeClr val="tx1"/>
                </a:solidFill>
              </a:rPr>
              <a:t> Based Focal Plane Instrumentation Prototype for the MAGIC Telescopes”, PD15, 2015</a:t>
            </a:r>
          </a:p>
          <a:p>
            <a:pPr algn="ctr">
              <a:buNone/>
            </a:pPr>
            <a:r>
              <a:rPr lang="en-US" sz="900" dirty="0">
                <a:solidFill>
                  <a:schemeClr val="tx1"/>
                </a:solidFill>
              </a:rPr>
              <a:t> </a:t>
            </a:r>
            <a:endParaRPr lang="es-ES" sz="900" b="0" dirty="0">
              <a:solidFill>
                <a:schemeClr val="tx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412" y="3739424"/>
            <a:ext cx="1656184" cy="124213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676" y="1997754"/>
            <a:ext cx="1055858" cy="93096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 flipH="1">
            <a:off x="1998325" y="3083066"/>
            <a:ext cx="2025936" cy="593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dirty="0">
                <a:solidFill>
                  <a:schemeClr val="tx1"/>
                </a:solidFill>
              </a:rPr>
              <a:t>CTA-SCT (dual mirror)</a:t>
            </a:r>
          </a:p>
          <a:p>
            <a:pPr algn="ctr">
              <a:buNone/>
            </a:pPr>
            <a:r>
              <a:rPr lang="es-ES" sz="1050" b="0" dirty="0">
                <a:solidFill>
                  <a:schemeClr val="tx1"/>
                </a:solidFill>
              </a:rPr>
              <a:t>cta-us.physics.ucla.edu</a:t>
            </a:r>
          </a:p>
          <a:p>
            <a:pPr algn="ctr">
              <a:buNone/>
            </a:pPr>
            <a:r>
              <a:rPr lang="es-ES" sz="1050" b="0" dirty="0">
                <a:solidFill>
                  <a:schemeClr val="tx1"/>
                </a:solidFill>
              </a:rPr>
              <a:t>inspirehep.net/record/1306235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235" y="1556792"/>
            <a:ext cx="4078077" cy="3052549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 flipH="1">
            <a:off x="4185484" y="4725144"/>
            <a:ext cx="4188828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1200" dirty="0">
                <a:solidFill>
                  <a:schemeClr val="tx1"/>
                </a:solidFill>
              </a:rPr>
              <a:t>T. </a:t>
            </a:r>
            <a:r>
              <a:rPr lang="en-US" sz="1200" dirty="0" err="1">
                <a:solidFill>
                  <a:schemeClr val="tx1"/>
                </a:solidFill>
              </a:rPr>
              <a:t>Montarulli</a:t>
            </a:r>
            <a:r>
              <a:rPr lang="en-US" sz="1200" dirty="0">
                <a:solidFill>
                  <a:schemeClr val="tx1"/>
                </a:solidFill>
              </a:rPr>
              <a:t> et al. “The small size telescope projects for the Cherenkov Telescope Array”, ICRC2015</a:t>
            </a:r>
            <a:endParaRPr lang="es-ES" sz="1200" b="0" dirty="0">
              <a:solidFill>
                <a:schemeClr val="tx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90159" y="1601129"/>
            <a:ext cx="199477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buNone/>
            </a:pPr>
            <a:r>
              <a:rPr lang="en-GB" sz="3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</a:t>
            </a:r>
            <a:r>
              <a:rPr lang="en-GB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IACTs</a:t>
            </a:r>
          </a:p>
        </p:txBody>
      </p:sp>
      <p:sp>
        <p:nvSpPr>
          <p:cNvPr id="19" name="Marcador de fecha 3">
            <a:extLst>
              <a:ext uri="{FF2B5EF4-FFF2-40B4-BE49-F238E27FC236}">
                <a16:creationId xmlns:a16="http://schemas.microsoft.com/office/drawing/2014/main" id="{B4C4DE43-0216-4985-8587-9A7DC03C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20" name="Marcador de pie de página 4">
            <a:extLst>
              <a:ext uri="{FF2B5EF4-FFF2-40B4-BE49-F238E27FC236}">
                <a16:creationId xmlns:a16="http://schemas.microsoft.com/office/drawing/2014/main" id="{7246F4CD-3EF9-4406-A685-B892E7031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2238984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b="1" kern="1200" noProof="0" dirty="0"/>
              <a:t>III. MUSIC: Multipurpose </a:t>
            </a:r>
            <a:r>
              <a:rPr lang="en-GB" b="1" kern="1200" noProof="0" dirty="0" err="1"/>
              <a:t>SiPM</a:t>
            </a:r>
            <a:r>
              <a:rPr lang="en-GB" b="1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-1938" y="980728"/>
            <a:ext cx="9109934" cy="2304256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noProof="0" dirty="0"/>
              <a:t>Front end electronics for </a:t>
            </a:r>
            <a:r>
              <a:rPr lang="en-GB" noProof="0" dirty="0" err="1"/>
              <a:t>SiPM</a:t>
            </a:r>
            <a:r>
              <a:rPr lang="en-GB" noProof="0" dirty="0"/>
              <a:t> is needed to:</a:t>
            </a:r>
          </a:p>
          <a:p>
            <a:pPr lvl="1"/>
            <a:r>
              <a:rPr lang="en-GB" noProof="0" dirty="0"/>
              <a:t>Shape the input signal</a:t>
            </a:r>
          </a:p>
          <a:p>
            <a:pPr lvl="2"/>
            <a:r>
              <a:rPr lang="en-GB" sz="2000" noProof="0" dirty="0"/>
              <a:t>Large </a:t>
            </a:r>
            <a:r>
              <a:rPr lang="en-GB" sz="2000" noProof="0" dirty="0" err="1"/>
              <a:t>SiPM</a:t>
            </a:r>
            <a:r>
              <a:rPr lang="en-GB" sz="2000" noProof="0" dirty="0"/>
              <a:t> recovery time constant may cause saturation or distortion because of pile up</a:t>
            </a:r>
          </a:p>
          <a:p>
            <a:pPr lvl="2"/>
            <a:r>
              <a:rPr lang="en-GB" sz="2000" noProof="0" dirty="0"/>
              <a:t>Pole-zero cancellation or high-pass filters are often used</a:t>
            </a:r>
          </a:p>
          <a:p>
            <a:pPr lvl="1"/>
            <a:endParaRPr lang="en-GB" noProof="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996952"/>
            <a:ext cx="5664803" cy="352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463F895-7FAF-4F0E-A261-309C43034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91A41DC5-966F-4A3F-9863-44728ED1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1466249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avid\gascon\CTA\Reunions\FPI ELEC meeting\SiPM WorkshopMay15 Palermo\Collazoul_SiPM_ReadOut.t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18"/>
          <a:stretch/>
        </p:blipFill>
        <p:spPr bwMode="auto">
          <a:xfrm>
            <a:off x="-50632" y="3573016"/>
            <a:ext cx="8727088" cy="314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b="1" kern="1200" noProof="0" dirty="0"/>
              <a:t>III. MUSIC: Multipurpose </a:t>
            </a:r>
            <a:r>
              <a:rPr lang="en-GB" b="1" kern="1200" noProof="0" dirty="0" err="1"/>
              <a:t>SiPM</a:t>
            </a:r>
            <a:r>
              <a:rPr lang="en-GB" b="1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1419" y="1017240"/>
            <a:ext cx="8928484" cy="4572000"/>
          </a:xfrm>
        </p:spPr>
        <p:txBody>
          <a:bodyPr/>
          <a:lstStyle/>
          <a:p>
            <a:r>
              <a:rPr lang="en-GB" noProof="0" dirty="0"/>
              <a:t>Front end electronics for </a:t>
            </a:r>
            <a:r>
              <a:rPr lang="en-GB" noProof="0" dirty="0" err="1"/>
              <a:t>SiPM</a:t>
            </a:r>
            <a:r>
              <a:rPr lang="en-GB" noProof="0" dirty="0"/>
              <a:t> is needed to:</a:t>
            </a:r>
          </a:p>
          <a:p>
            <a:pPr lvl="1"/>
            <a:r>
              <a:rPr lang="en-GB" noProof="0" dirty="0" err="1"/>
              <a:t>Preamplify</a:t>
            </a:r>
            <a:r>
              <a:rPr lang="en-GB" noProof="0" dirty="0"/>
              <a:t> for SNR optimization</a:t>
            </a:r>
          </a:p>
          <a:p>
            <a:pPr lvl="2"/>
            <a:r>
              <a:rPr lang="en-GB" sz="2000" noProof="0" dirty="0"/>
              <a:t>Even if “nominal” gain is in the order of 10</a:t>
            </a:r>
            <a:r>
              <a:rPr lang="en-GB" sz="2000" baseline="30000" noProof="0" dirty="0"/>
              <a:t>6</a:t>
            </a:r>
            <a:r>
              <a:rPr lang="en-GB" sz="2000" noProof="0" dirty="0"/>
              <a:t> only a fraction of the charge is used for fast read-out systems</a:t>
            </a:r>
          </a:p>
          <a:p>
            <a:pPr lvl="2"/>
            <a:r>
              <a:rPr lang="en-GB" sz="2000" noProof="0" dirty="0"/>
              <a:t>The “effective” for a fast system can be between 2 and 10 times lower than the nominal gain</a:t>
            </a:r>
          </a:p>
          <a:p>
            <a:pPr marL="457200" lvl="1" indent="0">
              <a:buNone/>
            </a:pPr>
            <a:endParaRPr lang="en-GB" noProof="0" dirty="0"/>
          </a:p>
          <a:p>
            <a:pPr lvl="1"/>
            <a:endParaRPr lang="en-GB" noProof="0" dirty="0"/>
          </a:p>
          <a:p>
            <a:pPr lvl="1"/>
            <a:endParaRPr lang="en-GB" noProof="0" dirty="0"/>
          </a:p>
        </p:txBody>
      </p:sp>
      <p:sp>
        <p:nvSpPr>
          <p:cNvPr id="7" name="Rectángulo 6"/>
          <p:cNvSpPr/>
          <p:nvPr/>
        </p:nvSpPr>
        <p:spPr bwMode="auto">
          <a:xfrm>
            <a:off x="1115616" y="4653137"/>
            <a:ext cx="360040" cy="1728192"/>
          </a:xfrm>
          <a:prstGeom prst="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cxnSp>
        <p:nvCxnSpPr>
          <p:cNvPr id="9" name="Conector recto de flecha 8"/>
          <p:cNvCxnSpPr/>
          <p:nvPr/>
        </p:nvCxnSpPr>
        <p:spPr bwMode="auto">
          <a:xfrm flipH="1">
            <a:off x="1293524" y="2446890"/>
            <a:ext cx="5582732" cy="2206247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ángulo 11"/>
          <p:cNvSpPr/>
          <p:nvPr/>
        </p:nvSpPr>
        <p:spPr bwMode="auto">
          <a:xfrm>
            <a:off x="3925906" y="4293096"/>
            <a:ext cx="900100" cy="216024"/>
          </a:xfrm>
          <a:prstGeom prst="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55274E53-B055-4FE8-BD23-79118E220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FDE321F6-E8E2-499A-B033-70A866DC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100777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b="1" kern="1200" noProof="0" dirty="0"/>
              <a:t>III. MUSIC: Multipurpose </a:t>
            </a:r>
            <a:r>
              <a:rPr lang="en-GB" b="1" kern="1200" noProof="0" dirty="0" err="1"/>
              <a:t>SiPM</a:t>
            </a:r>
            <a:r>
              <a:rPr lang="en-GB" b="1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0" y="1017240"/>
            <a:ext cx="9112965" cy="4572000"/>
          </a:xfrm>
        </p:spPr>
        <p:txBody>
          <a:bodyPr/>
          <a:lstStyle/>
          <a:p>
            <a:r>
              <a:rPr lang="en-GB" sz="2800" noProof="0" dirty="0"/>
              <a:t>Front end electronics for </a:t>
            </a:r>
            <a:r>
              <a:rPr lang="en-GB" sz="2800" noProof="0" dirty="0" err="1"/>
              <a:t>SiPM</a:t>
            </a:r>
            <a:r>
              <a:rPr lang="en-GB" sz="2800" noProof="0" dirty="0"/>
              <a:t> is needed to:</a:t>
            </a:r>
          </a:p>
          <a:p>
            <a:pPr lvl="1"/>
            <a:r>
              <a:rPr lang="en-GB" sz="2400" noProof="0" dirty="0"/>
              <a:t>Impedance adaptation: low input impedance for fast systems</a:t>
            </a:r>
          </a:p>
          <a:p>
            <a:pPr lvl="1"/>
            <a:r>
              <a:rPr lang="en-GB" sz="2400" noProof="0" dirty="0"/>
              <a:t>Low noise front end is required for large </a:t>
            </a:r>
            <a:r>
              <a:rPr lang="en-GB" sz="2400" noProof="0" dirty="0" err="1"/>
              <a:t>SiPMs</a:t>
            </a:r>
            <a:endParaRPr lang="en-GB" sz="2400" noProof="0" dirty="0"/>
          </a:p>
          <a:p>
            <a:pPr lvl="1"/>
            <a:endParaRPr lang="en-GB" sz="2000" noProof="0" dirty="0"/>
          </a:p>
          <a:p>
            <a:pPr lvl="1"/>
            <a:endParaRPr lang="en-GB" sz="2000" noProof="0" dirty="0"/>
          </a:p>
          <a:p>
            <a:pPr lvl="1"/>
            <a:endParaRPr lang="en-GB" sz="2000" noProof="0" dirty="0"/>
          </a:p>
          <a:p>
            <a:pPr lvl="1"/>
            <a:endParaRPr lang="en-GB" sz="2000" noProof="0" dirty="0"/>
          </a:p>
          <a:p>
            <a:pPr lvl="1"/>
            <a:endParaRPr lang="en-GB" sz="2000" noProof="0" dirty="0"/>
          </a:p>
          <a:p>
            <a:pPr lvl="1"/>
            <a:endParaRPr lang="en-GB" sz="2000" noProof="0" dirty="0"/>
          </a:p>
          <a:p>
            <a:pPr lvl="1"/>
            <a:endParaRPr lang="en-GB" sz="2000" noProof="0" dirty="0"/>
          </a:p>
          <a:p>
            <a:pPr lvl="1"/>
            <a:endParaRPr lang="en-GB" noProof="0" dirty="0"/>
          </a:p>
          <a:p>
            <a:pPr lvl="1"/>
            <a:endParaRPr lang="en-GB" sz="2000" noProof="0" dirty="0"/>
          </a:p>
          <a:p>
            <a:pPr lvl="1"/>
            <a:r>
              <a:rPr lang="en-GB" sz="2000" noProof="0" dirty="0"/>
              <a:t>Equalize over-voltage in </a:t>
            </a:r>
            <a:r>
              <a:rPr lang="en-GB" sz="2000" noProof="0" dirty="0" err="1"/>
              <a:t>SiPM</a:t>
            </a:r>
            <a:r>
              <a:rPr lang="en-GB" sz="2000" noProof="0" dirty="0"/>
              <a:t> arrays (not always needed)</a:t>
            </a:r>
          </a:p>
          <a:p>
            <a:pPr lvl="1"/>
            <a:endParaRPr lang="en-GB" sz="2400" noProof="0" dirty="0"/>
          </a:p>
          <a:p>
            <a:pPr lvl="1"/>
            <a:endParaRPr lang="en-GB" sz="2400" noProof="0" dirty="0"/>
          </a:p>
          <a:p>
            <a:pPr lvl="1"/>
            <a:endParaRPr lang="en-GB" sz="2400" noProof="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225260"/>
            <a:ext cx="2520280" cy="252028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9212" y="3000673"/>
            <a:ext cx="4066420" cy="302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4716016" y="3429000"/>
            <a:ext cx="2736304" cy="480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None/>
            </a:pPr>
            <a:r>
              <a:rPr lang="en-GB" sz="1400" dirty="0"/>
              <a:t>Series noise &lt; 2 </a:t>
            </a:r>
            <a:r>
              <a:rPr lang="en-GB" sz="1400" dirty="0" err="1"/>
              <a:t>nV</a:t>
            </a:r>
            <a:r>
              <a:rPr lang="en-GB" sz="1400" dirty="0"/>
              <a:t>/</a:t>
            </a:r>
            <a:r>
              <a:rPr lang="en-GB" sz="1400" dirty="0" err="1"/>
              <a:t>sqrt</a:t>
            </a:r>
            <a:r>
              <a:rPr lang="en-GB" sz="1400" dirty="0"/>
              <a:t>(Hz)</a:t>
            </a:r>
          </a:p>
          <a:p>
            <a:pPr marL="0" lvl="1">
              <a:spcBef>
                <a:spcPts val="0"/>
              </a:spcBef>
              <a:buNone/>
            </a:pPr>
            <a:r>
              <a:rPr lang="en-GB" sz="1400" dirty="0"/>
              <a:t>Parallel noise &lt; 20 </a:t>
            </a:r>
            <a:r>
              <a:rPr lang="en-GB" sz="1400" dirty="0" err="1"/>
              <a:t>pA</a:t>
            </a:r>
            <a:r>
              <a:rPr lang="en-GB" sz="1400" dirty="0"/>
              <a:t>/</a:t>
            </a:r>
            <a:r>
              <a:rPr lang="en-GB" sz="1400" dirty="0" err="1"/>
              <a:t>sqrt</a:t>
            </a:r>
            <a:r>
              <a:rPr lang="en-GB" sz="1400" dirty="0"/>
              <a:t>(Hz)</a:t>
            </a:r>
            <a:endParaRPr lang="en-GB" sz="1800" dirty="0"/>
          </a:p>
        </p:txBody>
      </p:sp>
      <p:sp>
        <p:nvSpPr>
          <p:cNvPr id="4" name="Rectángulo 3"/>
          <p:cNvSpPr/>
          <p:nvPr/>
        </p:nvSpPr>
        <p:spPr>
          <a:xfrm>
            <a:off x="227978" y="2527745"/>
            <a:ext cx="808188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None/>
            </a:pPr>
            <a:r>
              <a:rPr lang="en-GB" sz="1800" dirty="0" err="1">
                <a:solidFill>
                  <a:srgbClr val="FF0000"/>
                </a:solidFill>
              </a:rPr>
              <a:t>SiPM</a:t>
            </a:r>
            <a:r>
              <a:rPr lang="en-GB" sz="1800" dirty="0">
                <a:solidFill>
                  <a:srgbClr val="FF0000"/>
                </a:solidFill>
              </a:rPr>
              <a:t> capacitances range from 10s pF to more than several </a:t>
            </a:r>
            <a:r>
              <a:rPr lang="en-GB" sz="1800" dirty="0" err="1">
                <a:solidFill>
                  <a:srgbClr val="FF0000"/>
                </a:solidFill>
              </a:rPr>
              <a:t>nF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35C03F2B-6B1E-407F-8CAE-1A64DB5D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D061A253-8F84-4F68-AFB3-D86E3DC2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4165232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Outlook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772816"/>
            <a:ext cx="7272808" cy="3096344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GB" sz="3200" b="1" noProof="0" dirty="0"/>
              <a:t>Introduction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/>
              <a:t>PACTA: High Dynamic range Preamp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/>
              <a:t>MUSIC: Multipurpose </a:t>
            </a:r>
            <a:r>
              <a:rPr lang="en-GB" noProof="0" dirty="0" err="1"/>
              <a:t>SiPM</a:t>
            </a:r>
            <a:r>
              <a:rPr lang="en-GB" noProof="0" dirty="0"/>
              <a:t> RO chip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 err="1"/>
              <a:t>FlexToT</a:t>
            </a:r>
            <a:r>
              <a:rPr lang="en-GB" noProof="0" dirty="0"/>
              <a:t>: linearized </a:t>
            </a:r>
            <a:r>
              <a:rPr lang="en-GB" noProof="0" dirty="0" err="1"/>
              <a:t>ToT</a:t>
            </a:r>
            <a:r>
              <a:rPr lang="en-GB" noProof="0" dirty="0"/>
              <a:t> RO chip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/>
              <a:t>New developments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565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b="1" kern="1200" noProof="0" dirty="0"/>
              <a:t>III. MUSIC: Multipurpose </a:t>
            </a:r>
            <a:r>
              <a:rPr lang="en-GB" b="1" kern="1200" noProof="0" dirty="0" err="1"/>
              <a:t>SiPM</a:t>
            </a:r>
            <a:r>
              <a:rPr lang="en-GB" b="1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36004" y="1162907"/>
            <a:ext cx="9107996" cy="4572000"/>
          </a:xfrm>
        </p:spPr>
        <p:txBody>
          <a:bodyPr/>
          <a:lstStyle/>
          <a:p>
            <a:r>
              <a:rPr lang="en-GB" noProof="0" dirty="0"/>
              <a:t>Front end electronics for </a:t>
            </a:r>
            <a:r>
              <a:rPr lang="en-GB" noProof="0" dirty="0" err="1"/>
              <a:t>SiPM</a:t>
            </a:r>
            <a:r>
              <a:rPr lang="en-GB" noProof="0" dirty="0"/>
              <a:t> is needed to:</a:t>
            </a:r>
          </a:p>
          <a:p>
            <a:pPr marL="542925" lvl="1" indent="-361950"/>
            <a:r>
              <a:rPr lang="en-GB" noProof="0" dirty="0"/>
              <a:t>Combine (sum) the signal of several </a:t>
            </a:r>
            <a:r>
              <a:rPr lang="en-GB" noProof="0" dirty="0" err="1"/>
              <a:t>SiPMs</a:t>
            </a:r>
            <a:endParaRPr lang="en-GB" noProof="0" dirty="0"/>
          </a:p>
          <a:p>
            <a:pPr marL="808038" lvl="2" indent="-265113"/>
            <a:r>
              <a:rPr lang="en-GB" sz="2000" noProof="0" dirty="0"/>
              <a:t>Typically </a:t>
            </a:r>
            <a:r>
              <a:rPr lang="en-GB" sz="2000" noProof="0" dirty="0" err="1"/>
              <a:t>SiPM</a:t>
            </a:r>
            <a:r>
              <a:rPr lang="en-GB" sz="2000" noProof="0" dirty="0"/>
              <a:t> size ranges from 1x1 to 6x6 mm</a:t>
            </a:r>
            <a:r>
              <a:rPr lang="en-GB" sz="2000" baseline="30000" noProof="0" dirty="0"/>
              <a:t>2</a:t>
            </a:r>
            <a:r>
              <a:rPr lang="en-GB" b="1" baseline="30000" noProof="0" dirty="0">
                <a:solidFill>
                  <a:srgbClr val="00B050"/>
                </a:solidFill>
              </a:rPr>
              <a:t>*</a:t>
            </a:r>
            <a:r>
              <a:rPr lang="en-GB" sz="2000" noProof="0" dirty="0"/>
              <a:t> </a:t>
            </a:r>
            <a:endParaRPr lang="en-GB" sz="2000" baseline="30000" noProof="0" dirty="0"/>
          </a:p>
          <a:p>
            <a:pPr marL="808038" lvl="2" indent="-265113"/>
            <a:r>
              <a:rPr lang="en-GB" sz="2000" noProof="0" dirty="0"/>
              <a:t>To replace a PMT in some application </a:t>
            </a:r>
            <a:r>
              <a:rPr lang="en-GB" sz="2000" noProof="0" dirty="0" err="1"/>
              <a:t>SiPMs</a:t>
            </a:r>
            <a:r>
              <a:rPr lang="en-GB" sz="2000" noProof="0" dirty="0"/>
              <a:t> signals need to be added</a:t>
            </a:r>
          </a:p>
          <a:p>
            <a:pPr marL="808038" lvl="2" indent="-265113"/>
            <a:r>
              <a:rPr lang="en-GB" sz="2000" noProof="0" dirty="0"/>
              <a:t>Low noise FE electronics becomes mandatory !</a:t>
            </a:r>
          </a:p>
          <a:p>
            <a:pPr lvl="1"/>
            <a:endParaRPr lang="en-GB" noProof="0" dirty="0"/>
          </a:p>
          <a:p>
            <a:pPr lvl="1"/>
            <a:endParaRPr lang="en-GB" noProof="0" dirty="0"/>
          </a:p>
          <a:p>
            <a:pPr lvl="1"/>
            <a:endParaRPr lang="en-GB" noProof="0" dirty="0"/>
          </a:p>
        </p:txBody>
      </p:sp>
      <p:sp>
        <p:nvSpPr>
          <p:cNvPr id="5" name="object 2685"/>
          <p:cNvSpPr/>
          <p:nvPr/>
        </p:nvSpPr>
        <p:spPr>
          <a:xfrm>
            <a:off x="755576" y="4310772"/>
            <a:ext cx="1152128" cy="99043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602" name="Picture 2" descr="https://www.hamamatsu.com/blobs/1328686571175?blobheadername1=content-disposition&amp;blobheadervalue1=inline%3Bfilename%3D1336991086480.jpg&amp;ssbinary=tru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7286" y="4077072"/>
            <a:ext cx="1079321" cy="271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27695" y="3553907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s-ES" sz="1800" dirty="0"/>
              <a:t>7 x SIPM</a:t>
            </a:r>
          </a:p>
          <a:p>
            <a:pPr algn="ctr">
              <a:buNone/>
            </a:pPr>
            <a:r>
              <a:rPr lang="es-ES" sz="1800" dirty="0"/>
              <a:t>6x6 mm</a:t>
            </a:r>
            <a:r>
              <a:rPr lang="es-ES" sz="1800" baseline="30000" dirty="0"/>
              <a:t>2 </a:t>
            </a:r>
            <a:r>
              <a:rPr lang="es-ES" sz="1800" dirty="0" err="1"/>
              <a:t>each</a:t>
            </a:r>
            <a:endParaRPr lang="es-ES" sz="18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468301" y="3430025"/>
            <a:ext cx="1984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s-ES" sz="1800" dirty="0"/>
              <a:t>1 x PMT</a:t>
            </a:r>
          </a:p>
          <a:p>
            <a:pPr algn="ctr">
              <a:buNone/>
            </a:pPr>
            <a:r>
              <a:rPr lang="es-ES" sz="1800" dirty="0"/>
              <a:t>18 mm </a:t>
            </a:r>
            <a:r>
              <a:rPr lang="es-ES" sz="1800" dirty="0" err="1"/>
              <a:t>diameter</a:t>
            </a:r>
            <a:r>
              <a:rPr lang="es-ES" sz="1800" baseline="30000" dirty="0"/>
              <a:t>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234" y="3436081"/>
            <a:ext cx="3383301" cy="336489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300192" y="3720107"/>
            <a:ext cx="2736304" cy="480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None/>
            </a:pPr>
            <a:r>
              <a:rPr lang="en-GB" sz="1400" dirty="0"/>
              <a:t>Series noise &lt; 2 </a:t>
            </a:r>
            <a:r>
              <a:rPr lang="en-GB" sz="1400" dirty="0" err="1"/>
              <a:t>nV</a:t>
            </a:r>
            <a:r>
              <a:rPr lang="en-GB" sz="1400" dirty="0"/>
              <a:t>/</a:t>
            </a:r>
            <a:r>
              <a:rPr lang="en-GB" sz="1400" dirty="0" err="1"/>
              <a:t>sqrt</a:t>
            </a:r>
            <a:r>
              <a:rPr lang="en-GB" sz="1400" dirty="0"/>
              <a:t>(Hz)</a:t>
            </a:r>
          </a:p>
          <a:p>
            <a:pPr marL="0" lvl="1">
              <a:spcBef>
                <a:spcPts val="0"/>
              </a:spcBef>
              <a:buNone/>
            </a:pPr>
            <a:r>
              <a:rPr lang="en-GB" sz="1400" dirty="0"/>
              <a:t>Parallel noise &lt; 20 </a:t>
            </a:r>
            <a:r>
              <a:rPr lang="en-GB" sz="1400" dirty="0" err="1"/>
              <a:t>pA</a:t>
            </a:r>
            <a:r>
              <a:rPr lang="en-GB" sz="1400" dirty="0"/>
              <a:t>/</a:t>
            </a:r>
            <a:r>
              <a:rPr lang="en-GB" sz="1400" dirty="0" err="1"/>
              <a:t>sqrt</a:t>
            </a:r>
            <a:r>
              <a:rPr lang="en-GB" sz="1400" dirty="0"/>
              <a:t>(Hz)</a:t>
            </a:r>
            <a:endParaRPr lang="en-GB" sz="1800" dirty="0"/>
          </a:p>
        </p:txBody>
      </p:sp>
      <p:sp>
        <p:nvSpPr>
          <p:cNvPr id="3" name="Rectángulo 2"/>
          <p:cNvSpPr/>
          <p:nvPr/>
        </p:nvSpPr>
        <p:spPr>
          <a:xfrm>
            <a:off x="95416" y="5959525"/>
            <a:ext cx="2591781" cy="52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aseline="30000" dirty="0">
                <a:solidFill>
                  <a:srgbClr val="00B050"/>
                </a:solidFill>
              </a:rPr>
              <a:t>*</a:t>
            </a:r>
            <a:r>
              <a:rPr lang="en-GB" sz="1500" b="0" dirty="0">
                <a:solidFill>
                  <a:srgbClr val="00B050"/>
                </a:solidFill>
              </a:rPr>
              <a:t>7x7mm</a:t>
            </a:r>
            <a:r>
              <a:rPr lang="en-GB" sz="1500" b="0" baseline="30000" dirty="0">
                <a:solidFill>
                  <a:srgbClr val="00B050"/>
                </a:solidFill>
              </a:rPr>
              <a:t>2</a:t>
            </a:r>
            <a:r>
              <a:rPr lang="en-GB" sz="1500" b="0" dirty="0">
                <a:solidFill>
                  <a:srgbClr val="00B050"/>
                </a:solidFill>
              </a:rPr>
              <a:t> and some custom larger </a:t>
            </a:r>
            <a:r>
              <a:rPr lang="en-GB" sz="1500" b="0" dirty="0" err="1">
                <a:solidFill>
                  <a:srgbClr val="00B050"/>
                </a:solidFill>
              </a:rPr>
              <a:t>SiPMs</a:t>
            </a:r>
            <a:r>
              <a:rPr lang="en-GB" sz="1500" b="0" dirty="0">
                <a:solidFill>
                  <a:srgbClr val="00B050"/>
                </a:solidFill>
              </a:rPr>
              <a:t> exist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/>
              <p:cNvSpPr txBox="1"/>
              <p:nvPr/>
            </p:nvSpPr>
            <p:spPr>
              <a:xfrm>
                <a:off x="2150149" y="4500248"/>
                <a:ext cx="590046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4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s-ES" sz="4800" dirty="0"/>
              </a:p>
            </p:txBody>
          </p:sp>
        </mc:Choice>
        <mc:Fallback xmlns="">
          <p:sp>
            <p:nvSpPr>
              <p:cNvPr id="13" name="Cuadro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149" y="4500248"/>
                <a:ext cx="590046" cy="6647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Marcador de fecha 3">
            <a:extLst>
              <a:ext uri="{FF2B5EF4-FFF2-40B4-BE49-F238E27FC236}">
                <a16:creationId xmlns:a16="http://schemas.microsoft.com/office/drawing/2014/main" id="{D2DCF114-B5DF-4EE8-99C6-3C54956C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5" name="Marcador de pie de página 4">
            <a:extLst>
              <a:ext uri="{FF2B5EF4-FFF2-40B4-BE49-F238E27FC236}">
                <a16:creationId xmlns:a16="http://schemas.microsoft.com/office/drawing/2014/main" id="{D7BC3B71-CD95-45B6-9FE6-E12369748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3002635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b="1" kern="1200" noProof="0" dirty="0"/>
              <a:t>III. MUSIC: Multipurpose </a:t>
            </a:r>
            <a:r>
              <a:rPr lang="en-GB" b="1" kern="1200" noProof="0" dirty="0" err="1"/>
              <a:t>SiPM</a:t>
            </a:r>
            <a:r>
              <a:rPr lang="en-GB" b="1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555026"/>
            <a:ext cx="7992888" cy="4985663"/>
          </a:xfrm>
          <a:prstGeom prst="rect">
            <a:avLst/>
          </a:prstGeom>
        </p:spPr>
      </p:pic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467544" y="1025958"/>
            <a:ext cx="7990656" cy="523591"/>
          </a:xfrm>
        </p:spPr>
        <p:txBody>
          <a:bodyPr/>
          <a:lstStyle/>
          <a:p>
            <a:r>
              <a:rPr lang="en-GB" sz="2400" noProof="0" dirty="0"/>
              <a:t>MUSIC 8 </a:t>
            </a:r>
            <a:r>
              <a:rPr lang="en-GB" sz="2400" noProof="0" dirty="0" err="1"/>
              <a:t>ch</a:t>
            </a:r>
            <a:r>
              <a:rPr lang="en-GB" sz="2400" noProof="0" dirty="0"/>
              <a:t> ASIC integrates all those functionalities</a:t>
            </a:r>
          </a:p>
          <a:p>
            <a:pPr lvl="1"/>
            <a:endParaRPr lang="en-GB" sz="2400" noProof="0" dirty="0"/>
          </a:p>
          <a:p>
            <a:pPr lvl="1"/>
            <a:endParaRPr lang="en-GB" sz="2400" noProof="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148064" y="1988840"/>
            <a:ext cx="36004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800" dirty="0">
                <a:solidFill>
                  <a:srgbClr val="FF0000"/>
                </a:solidFill>
              </a:rPr>
              <a:t>Individual </a:t>
            </a:r>
            <a:r>
              <a:rPr lang="es-ES" sz="1800" dirty="0" err="1">
                <a:solidFill>
                  <a:srgbClr val="FF0000"/>
                </a:solidFill>
              </a:rPr>
              <a:t>channel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amplification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with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adjustable</a:t>
            </a:r>
            <a:r>
              <a:rPr lang="es-ES" sz="1800" dirty="0">
                <a:solidFill>
                  <a:srgbClr val="FF0000"/>
                </a:solidFill>
              </a:rPr>
              <a:t> pole-</a:t>
            </a:r>
            <a:r>
              <a:rPr lang="es-ES" sz="1800" dirty="0" err="1">
                <a:solidFill>
                  <a:srgbClr val="FF0000"/>
                </a:solidFill>
              </a:rPr>
              <a:t>zero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cancellation</a:t>
            </a:r>
            <a:r>
              <a:rPr lang="es-ES" sz="1800" dirty="0">
                <a:solidFill>
                  <a:srgbClr val="FF0000"/>
                </a:solidFill>
              </a:rPr>
              <a:t> (</a:t>
            </a:r>
            <a:r>
              <a:rPr lang="es-ES" sz="1800" dirty="0" err="1">
                <a:solidFill>
                  <a:srgbClr val="FF0000"/>
                </a:solidFill>
              </a:rPr>
              <a:t>analog</a:t>
            </a:r>
            <a:r>
              <a:rPr lang="es-ES" sz="1800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3" name="Rectángulo 2"/>
          <p:cNvSpPr/>
          <p:nvPr/>
        </p:nvSpPr>
        <p:spPr bwMode="auto">
          <a:xfrm>
            <a:off x="683568" y="2829070"/>
            <a:ext cx="792088" cy="3846367"/>
          </a:xfrm>
          <a:prstGeom prst="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rgbClr val="000000">
                <a:alpha val="34118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ángulo 11"/>
          <p:cNvSpPr/>
          <p:nvPr/>
        </p:nvSpPr>
        <p:spPr bwMode="auto">
          <a:xfrm rot="5400000">
            <a:off x="2483768" y="1834347"/>
            <a:ext cx="792088" cy="2808311"/>
          </a:xfrm>
          <a:prstGeom prst="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rgbClr val="000000">
                <a:alpha val="34118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323F60D4-3F7A-42B8-A58D-D370576E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E0BF3930-058B-48A6-B7EF-5C27FE118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310420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2" y="-59"/>
            <a:ext cx="7954223" cy="86295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GB" noProof="0" dirty="0"/>
              <a:t>III. MUSIC: Multipurpose </a:t>
            </a:r>
            <a:r>
              <a:rPr lang="en-GB" noProof="0" dirty="0" err="1"/>
              <a:t>SiPM</a:t>
            </a:r>
            <a:r>
              <a:rPr lang="en-GB" noProof="0" dirty="0"/>
              <a:t> RO chip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03648" y="980728"/>
            <a:ext cx="6062444" cy="648072"/>
          </a:xfrm>
          <a:noFill/>
        </p:spPr>
        <p:txBody>
          <a:bodyPr/>
          <a:lstStyle/>
          <a:p>
            <a:pPr indent="-168275">
              <a:spcBef>
                <a:spcPts val="600"/>
              </a:spcBef>
            </a:pPr>
            <a:r>
              <a:rPr lang="en-GB" sz="1800" noProof="0" dirty="0"/>
              <a:t>Output for a LCT4 MPPC ( 3x3 mm</a:t>
            </a:r>
            <a:r>
              <a:rPr lang="en-GB" sz="1800" baseline="30000" noProof="0" dirty="0"/>
              <a:t>2</a:t>
            </a:r>
            <a:r>
              <a:rPr lang="en-GB" sz="1800" noProof="0" dirty="0"/>
              <a:t>)</a:t>
            </a:r>
          </a:p>
          <a:p>
            <a:pPr lvl="1">
              <a:spcBef>
                <a:spcPts val="600"/>
              </a:spcBef>
            </a:pPr>
            <a:endParaRPr lang="en-GB" sz="1400" noProof="0" dirty="0"/>
          </a:p>
          <a:p>
            <a:pPr lvl="1">
              <a:spcBef>
                <a:spcPts val="600"/>
              </a:spcBef>
            </a:pPr>
            <a:endParaRPr lang="en-GB" sz="1400" noProof="0" dirty="0"/>
          </a:p>
          <a:p>
            <a:pPr marL="457200" lvl="1" indent="0">
              <a:spcBef>
                <a:spcPts val="600"/>
              </a:spcBef>
              <a:buNone/>
            </a:pPr>
            <a:endParaRPr lang="en-GB" sz="1800" noProof="0" dirty="0"/>
          </a:p>
          <a:p>
            <a:pPr lvl="1" indent="-168275">
              <a:spcBef>
                <a:spcPts val="600"/>
              </a:spcBef>
            </a:pPr>
            <a:endParaRPr lang="en-GB" sz="600" noProof="0" dirty="0"/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493742"/>
            <a:ext cx="6771692" cy="518457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506" y="1375911"/>
            <a:ext cx="4107396" cy="3144725"/>
          </a:xfrm>
          <a:prstGeom prst="rect">
            <a:avLst/>
          </a:prstGeom>
        </p:spPr>
      </p:pic>
      <p:sp>
        <p:nvSpPr>
          <p:cNvPr id="9" name="object 2695"/>
          <p:cNvSpPr txBox="1"/>
          <p:nvPr/>
        </p:nvSpPr>
        <p:spPr>
          <a:xfrm>
            <a:off x="6588224" y="2181757"/>
            <a:ext cx="1728192" cy="4801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400"/>
              </a:lnSpc>
              <a:buNone/>
            </a:pPr>
            <a:r>
              <a:rPr sz="1500" spc="114" dirty="0">
                <a:solidFill>
                  <a:srgbClr val="DBE2E2"/>
                </a:solidFill>
                <a:latin typeface="Tahoma"/>
                <a:cs typeface="Tahoma"/>
              </a:rPr>
              <a:t>N</a:t>
            </a:r>
            <a:r>
              <a:rPr sz="1500" spc="95" dirty="0">
                <a:solidFill>
                  <a:srgbClr val="DBE2E2"/>
                </a:solidFill>
                <a:latin typeface="Tahoma"/>
                <a:cs typeface="Tahoma"/>
              </a:rPr>
              <a:t>o</a:t>
            </a:r>
            <a:r>
              <a:rPr sz="1500" spc="5" dirty="0">
                <a:solidFill>
                  <a:srgbClr val="DBE2E2"/>
                </a:solidFill>
                <a:latin typeface="Tahoma"/>
                <a:cs typeface="Tahoma"/>
              </a:rPr>
              <a:t> </a:t>
            </a:r>
            <a:r>
              <a:rPr sz="1500" spc="15" dirty="0">
                <a:solidFill>
                  <a:srgbClr val="DBE2E2"/>
                </a:solidFill>
                <a:latin typeface="Tahoma"/>
                <a:cs typeface="Tahoma"/>
              </a:rPr>
              <a:t>P</a:t>
            </a:r>
            <a:r>
              <a:rPr sz="1500" spc="85" dirty="0">
                <a:solidFill>
                  <a:srgbClr val="DBE2E2"/>
                </a:solidFill>
                <a:latin typeface="Tahoma"/>
                <a:cs typeface="Tahoma"/>
              </a:rPr>
              <a:t>ol</a:t>
            </a:r>
            <a:r>
              <a:rPr sz="1500" spc="125" dirty="0">
                <a:solidFill>
                  <a:srgbClr val="DBE2E2"/>
                </a:solidFill>
                <a:latin typeface="Tahoma"/>
                <a:cs typeface="Tahoma"/>
              </a:rPr>
              <a:t>e</a:t>
            </a:r>
            <a:r>
              <a:rPr sz="1500" spc="5" dirty="0">
                <a:solidFill>
                  <a:srgbClr val="DBE2E2"/>
                </a:solidFill>
                <a:latin typeface="Tahoma"/>
                <a:cs typeface="Tahoma"/>
              </a:rPr>
              <a:t> </a:t>
            </a:r>
            <a:r>
              <a:rPr sz="1500" spc="145" dirty="0">
                <a:solidFill>
                  <a:srgbClr val="DBE2E2"/>
                </a:solidFill>
                <a:latin typeface="Tahoma"/>
                <a:cs typeface="Tahoma"/>
              </a:rPr>
              <a:t>Ze</a:t>
            </a:r>
            <a:r>
              <a:rPr sz="1500" spc="60" dirty="0">
                <a:solidFill>
                  <a:srgbClr val="DBE2E2"/>
                </a:solidFill>
                <a:latin typeface="Tahoma"/>
                <a:cs typeface="Tahoma"/>
              </a:rPr>
              <a:t>r</a:t>
            </a:r>
            <a:r>
              <a:rPr sz="1500" spc="95" dirty="0">
                <a:solidFill>
                  <a:srgbClr val="DBE2E2"/>
                </a:solidFill>
                <a:latin typeface="Tahoma"/>
                <a:cs typeface="Tahoma"/>
              </a:rPr>
              <a:t>o</a:t>
            </a:r>
            <a:r>
              <a:rPr sz="1500" spc="55" dirty="0">
                <a:solidFill>
                  <a:srgbClr val="DBE2E2"/>
                </a:solidFill>
                <a:latin typeface="Tahoma"/>
                <a:cs typeface="Tahoma"/>
              </a:rPr>
              <a:t> </a:t>
            </a:r>
            <a:r>
              <a:rPr sz="1500" spc="110" dirty="0">
                <a:solidFill>
                  <a:srgbClr val="DBE2E2"/>
                </a:solidFill>
                <a:latin typeface="Tahoma"/>
                <a:cs typeface="Tahoma"/>
              </a:rPr>
              <a:t>FWH</a:t>
            </a:r>
            <a:r>
              <a:rPr sz="1500" spc="125" dirty="0">
                <a:solidFill>
                  <a:srgbClr val="DBE2E2"/>
                </a:solidFill>
                <a:latin typeface="Tahoma"/>
                <a:cs typeface="Tahoma"/>
              </a:rPr>
              <a:t>M</a:t>
            </a:r>
            <a:r>
              <a:rPr sz="1500" dirty="0">
                <a:solidFill>
                  <a:srgbClr val="DBE2E2"/>
                </a:solidFill>
                <a:latin typeface="Tahoma"/>
                <a:cs typeface="Tahoma"/>
              </a:rPr>
              <a:t> </a:t>
            </a:r>
            <a:r>
              <a:rPr sz="1500" spc="160" dirty="0">
                <a:solidFill>
                  <a:srgbClr val="DBE2E2"/>
                </a:solidFill>
                <a:latin typeface="Tahoma"/>
                <a:cs typeface="Tahoma"/>
              </a:rPr>
              <a:t>=</a:t>
            </a:r>
            <a:r>
              <a:rPr sz="1500" spc="5" dirty="0">
                <a:solidFill>
                  <a:srgbClr val="DBE2E2"/>
                </a:solidFill>
                <a:latin typeface="Tahoma"/>
                <a:cs typeface="Tahoma"/>
              </a:rPr>
              <a:t> </a:t>
            </a:r>
            <a:r>
              <a:rPr sz="1500" spc="125" dirty="0">
                <a:solidFill>
                  <a:srgbClr val="DBE2E2"/>
                </a:solidFill>
                <a:latin typeface="Tahoma"/>
                <a:cs typeface="Tahoma"/>
              </a:rPr>
              <a:t>1</a:t>
            </a:r>
            <a:r>
              <a:rPr sz="1500" spc="130" dirty="0">
                <a:solidFill>
                  <a:srgbClr val="DBE2E2"/>
                </a:solidFill>
                <a:latin typeface="Tahoma"/>
                <a:cs typeface="Tahoma"/>
              </a:rPr>
              <a:t>0</a:t>
            </a:r>
            <a:r>
              <a:rPr sz="1500" spc="114" dirty="0">
                <a:solidFill>
                  <a:srgbClr val="DBE2E2"/>
                </a:solidFill>
                <a:latin typeface="Tahoma"/>
                <a:cs typeface="Tahoma"/>
              </a:rPr>
              <a:t>0</a:t>
            </a:r>
            <a:r>
              <a:rPr sz="1500" spc="135" dirty="0">
                <a:solidFill>
                  <a:srgbClr val="DBE2E2"/>
                </a:solidFill>
                <a:latin typeface="Tahoma"/>
                <a:cs typeface="Tahoma"/>
              </a:rPr>
              <a:t>n</a:t>
            </a:r>
            <a:r>
              <a:rPr sz="1500" spc="110" dirty="0">
                <a:solidFill>
                  <a:srgbClr val="DBE2E2"/>
                </a:solidFill>
                <a:latin typeface="Tahoma"/>
                <a:cs typeface="Tahoma"/>
              </a:rPr>
              <a:t>s</a:t>
            </a:r>
            <a:endParaRPr sz="1500" dirty="0">
              <a:latin typeface="Tahoma"/>
              <a:cs typeface="Tahoma"/>
            </a:endParaRPr>
          </a:p>
        </p:txBody>
      </p:sp>
      <p:sp>
        <p:nvSpPr>
          <p:cNvPr id="10" name="object 2696"/>
          <p:cNvSpPr txBox="1"/>
          <p:nvPr/>
        </p:nvSpPr>
        <p:spPr>
          <a:xfrm>
            <a:off x="981622" y="3325569"/>
            <a:ext cx="1254760" cy="455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400"/>
              </a:lnSpc>
            </a:pPr>
            <a:r>
              <a:rPr sz="1500" spc="15" dirty="0">
                <a:solidFill>
                  <a:srgbClr val="DBE2E2"/>
                </a:solidFill>
                <a:latin typeface="Tahoma"/>
                <a:cs typeface="Tahoma"/>
              </a:rPr>
              <a:t>P</a:t>
            </a:r>
            <a:r>
              <a:rPr sz="1500" spc="85" dirty="0">
                <a:solidFill>
                  <a:srgbClr val="DBE2E2"/>
                </a:solidFill>
                <a:latin typeface="Tahoma"/>
                <a:cs typeface="Tahoma"/>
              </a:rPr>
              <a:t>ol</a:t>
            </a:r>
            <a:r>
              <a:rPr sz="1500" spc="125" dirty="0">
                <a:solidFill>
                  <a:srgbClr val="DBE2E2"/>
                </a:solidFill>
                <a:latin typeface="Tahoma"/>
                <a:cs typeface="Tahoma"/>
              </a:rPr>
              <a:t>e</a:t>
            </a:r>
            <a:r>
              <a:rPr sz="1500" spc="5" dirty="0">
                <a:solidFill>
                  <a:srgbClr val="DBE2E2"/>
                </a:solidFill>
                <a:latin typeface="Tahoma"/>
                <a:cs typeface="Tahoma"/>
              </a:rPr>
              <a:t> </a:t>
            </a:r>
            <a:r>
              <a:rPr sz="1500" spc="145" dirty="0">
                <a:solidFill>
                  <a:srgbClr val="DBE2E2"/>
                </a:solidFill>
                <a:latin typeface="Tahoma"/>
                <a:cs typeface="Tahoma"/>
              </a:rPr>
              <a:t>Ze</a:t>
            </a:r>
            <a:r>
              <a:rPr sz="1500" spc="60" dirty="0">
                <a:solidFill>
                  <a:srgbClr val="DBE2E2"/>
                </a:solidFill>
                <a:latin typeface="Tahoma"/>
                <a:cs typeface="Tahoma"/>
              </a:rPr>
              <a:t>r</a:t>
            </a:r>
            <a:r>
              <a:rPr sz="1500" spc="95" dirty="0">
                <a:solidFill>
                  <a:srgbClr val="DBE2E2"/>
                </a:solidFill>
                <a:latin typeface="Tahoma"/>
                <a:cs typeface="Tahoma"/>
              </a:rPr>
              <a:t>o</a:t>
            </a:r>
            <a:r>
              <a:rPr sz="1500" spc="55" dirty="0">
                <a:solidFill>
                  <a:srgbClr val="DBE2E2"/>
                </a:solidFill>
                <a:latin typeface="Tahoma"/>
                <a:cs typeface="Tahoma"/>
              </a:rPr>
              <a:t> </a:t>
            </a:r>
            <a:r>
              <a:rPr sz="1500" spc="110" dirty="0">
                <a:solidFill>
                  <a:srgbClr val="DBE2E2"/>
                </a:solidFill>
                <a:latin typeface="Tahoma"/>
                <a:cs typeface="Tahoma"/>
              </a:rPr>
              <a:t>FWH</a:t>
            </a:r>
            <a:r>
              <a:rPr sz="1500" spc="125" dirty="0">
                <a:solidFill>
                  <a:srgbClr val="DBE2E2"/>
                </a:solidFill>
                <a:latin typeface="Tahoma"/>
                <a:cs typeface="Tahoma"/>
              </a:rPr>
              <a:t>M</a:t>
            </a:r>
            <a:r>
              <a:rPr sz="1500" dirty="0">
                <a:solidFill>
                  <a:srgbClr val="DBE2E2"/>
                </a:solidFill>
                <a:latin typeface="Tahoma"/>
                <a:cs typeface="Tahoma"/>
              </a:rPr>
              <a:t> </a:t>
            </a:r>
            <a:r>
              <a:rPr sz="1500" spc="375" dirty="0">
                <a:solidFill>
                  <a:srgbClr val="DBE2E2"/>
                </a:solidFill>
                <a:latin typeface="Gill Sans MT"/>
                <a:cs typeface="Gill Sans MT"/>
              </a:rPr>
              <a:t>≈</a:t>
            </a:r>
            <a:r>
              <a:rPr sz="1500" spc="55" dirty="0">
                <a:solidFill>
                  <a:srgbClr val="DBE2E2"/>
                </a:solidFill>
                <a:latin typeface="Gill Sans MT"/>
                <a:cs typeface="Gill Sans MT"/>
              </a:rPr>
              <a:t> </a:t>
            </a:r>
            <a:r>
              <a:rPr sz="1500" spc="114" dirty="0">
                <a:solidFill>
                  <a:srgbClr val="DBE2E2"/>
                </a:solidFill>
                <a:latin typeface="Tahoma"/>
                <a:cs typeface="Tahoma"/>
              </a:rPr>
              <a:t>6</a:t>
            </a:r>
            <a:r>
              <a:rPr sz="1500" spc="125" dirty="0">
                <a:solidFill>
                  <a:srgbClr val="DBE2E2"/>
                </a:solidFill>
                <a:latin typeface="Tahoma"/>
                <a:cs typeface="Tahoma"/>
              </a:rPr>
              <a:t>n</a:t>
            </a:r>
            <a:r>
              <a:rPr sz="1500" spc="110" dirty="0">
                <a:solidFill>
                  <a:srgbClr val="DBE2E2"/>
                </a:solidFill>
                <a:latin typeface="Tahoma"/>
                <a:cs typeface="Tahoma"/>
              </a:rPr>
              <a:t>s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1" name="object 2706"/>
          <p:cNvSpPr/>
          <p:nvPr/>
        </p:nvSpPr>
        <p:spPr>
          <a:xfrm>
            <a:off x="2129309" y="4042860"/>
            <a:ext cx="156845" cy="115570"/>
          </a:xfrm>
          <a:custGeom>
            <a:avLst/>
            <a:gdLst/>
            <a:ahLst/>
            <a:cxnLst/>
            <a:rect l="l" t="t" r="r" b="b"/>
            <a:pathLst>
              <a:path w="156844" h="115570">
                <a:moveTo>
                  <a:pt x="0" y="0"/>
                </a:moveTo>
                <a:lnTo>
                  <a:pt x="156417" y="57507"/>
                </a:lnTo>
                <a:lnTo>
                  <a:pt x="0" y="115039"/>
                </a:lnTo>
                <a:lnTo>
                  <a:pt x="6821" y="104360"/>
                </a:lnTo>
                <a:lnTo>
                  <a:pt x="12099" y="93066"/>
                </a:lnTo>
                <a:lnTo>
                  <a:pt x="15836" y="81307"/>
                </a:lnTo>
                <a:lnTo>
                  <a:pt x="18034" y="69234"/>
                </a:lnTo>
                <a:lnTo>
                  <a:pt x="18696" y="57000"/>
                </a:lnTo>
                <a:lnTo>
                  <a:pt x="17825" y="44757"/>
                </a:lnTo>
                <a:lnTo>
                  <a:pt x="15423" y="32654"/>
                </a:lnTo>
                <a:lnTo>
                  <a:pt x="11493" y="20846"/>
                </a:lnTo>
                <a:lnTo>
                  <a:pt x="6038" y="94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707"/>
          <p:cNvSpPr/>
          <p:nvPr/>
        </p:nvSpPr>
        <p:spPr>
          <a:xfrm>
            <a:off x="2129309" y="4042860"/>
            <a:ext cx="156845" cy="115570"/>
          </a:xfrm>
          <a:custGeom>
            <a:avLst/>
            <a:gdLst/>
            <a:ahLst/>
            <a:cxnLst/>
            <a:rect l="l" t="t" r="r" b="b"/>
            <a:pathLst>
              <a:path w="156844" h="115570">
                <a:moveTo>
                  <a:pt x="0" y="0"/>
                </a:moveTo>
                <a:lnTo>
                  <a:pt x="156417" y="57507"/>
                </a:lnTo>
                <a:lnTo>
                  <a:pt x="0" y="115039"/>
                </a:lnTo>
                <a:lnTo>
                  <a:pt x="6821" y="104360"/>
                </a:lnTo>
                <a:lnTo>
                  <a:pt x="12099" y="93066"/>
                </a:lnTo>
                <a:lnTo>
                  <a:pt x="15836" y="81307"/>
                </a:lnTo>
                <a:lnTo>
                  <a:pt x="18034" y="69234"/>
                </a:lnTo>
                <a:lnTo>
                  <a:pt x="18696" y="57000"/>
                </a:lnTo>
                <a:lnTo>
                  <a:pt x="17825" y="44757"/>
                </a:lnTo>
                <a:lnTo>
                  <a:pt x="15423" y="32654"/>
                </a:lnTo>
                <a:lnTo>
                  <a:pt x="11493" y="20846"/>
                </a:lnTo>
                <a:lnTo>
                  <a:pt x="6038" y="9481"/>
                </a:lnTo>
                <a:lnTo>
                  <a:pt x="0" y="0"/>
                </a:lnTo>
                <a:close/>
              </a:path>
            </a:pathLst>
          </a:custGeom>
          <a:ln w="89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708"/>
          <p:cNvSpPr/>
          <p:nvPr/>
        </p:nvSpPr>
        <p:spPr>
          <a:xfrm>
            <a:off x="1943955" y="4100600"/>
            <a:ext cx="1283970" cy="0"/>
          </a:xfrm>
          <a:custGeom>
            <a:avLst/>
            <a:gdLst/>
            <a:ahLst/>
            <a:cxnLst/>
            <a:rect l="l" t="t" r="r" b="b"/>
            <a:pathLst>
              <a:path w="1283970">
                <a:moveTo>
                  <a:pt x="0" y="0"/>
                </a:moveTo>
                <a:lnTo>
                  <a:pt x="1283642" y="0"/>
                </a:lnTo>
              </a:path>
            </a:pathLst>
          </a:custGeom>
          <a:ln w="238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709"/>
          <p:cNvSpPr/>
          <p:nvPr/>
        </p:nvSpPr>
        <p:spPr>
          <a:xfrm>
            <a:off x="2885832" y="4043325"/>
            <a:ext cx="156845" cy="115570"/>
          </a:xfrm>
          <a:custGeom>
            <a:avLst/>
            <a:gdLst/>
            <a:ahLst/>
            <a:cxnLst/>
            <a:rect l="l" t="t" r="r" b="b"/>
            <a:pathLst>
              <a:path w="156844" h="115570">
                <a:moveTo>
                  <a:pt x="156411" y="115015"/>
                </a:moveTo>
                <a:lnTo>
                  <a:pt x="0" y="57507"/>
                </a:lnTo>
                <a:lnTo>
                  <a:pt x="156411" y="0"/>
                </a:lnTo>
                <a:lnTo>
                  <a:pt x="149595" y="10675"/>
                </a:lnTo>
                <a:lnTo>
                  <a:pt x="144322" y="21969"/>
                </a:lnTo>
                <a:lnTo>
                  <a:pt x="140589" y="33729"/>
                </a:lnTo>
                <a:lnTo>
                  <a:pt x="138395" y="45803"/>
                </a:lnTo>
                <a:lnTo>
                  <a:pt x="137735" y="58039"/>
                </a:lnTo>
                <a:lnTo>
                  <a:pt x="138609" y="70286"/>
                </a:lnTo>
                <a:lnTo>
                  <a:pt x="141012" y="82391"/>
                </a:lnTo>
                <a:lnTo>
                  <a:pt x="144943" y="94203"/>
                </a:lnTo>
                <a:lnTo>
                  <a:pt x="150399" y="105569"/>
                </a:lnTo>
                <a:lnTo>
                  <a:pt x="156411" y="115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710"/>
          <p:cNvSpPr/>
          <p:nvPr/>
        </p:nvSpPr>
        <p:spPr>
          <a:xfrm>
            <a:off x="2885832" y="4043325"/>
            <a:ext cx="156845" cy="115570"/>
          </a:xfrm>
          <a:custGeom>
            <a:avLst/>
            <a:gdLst/>
            <a:ahLst/>
            <a:cxnLst/>
            <a:rect l="l" t="t" r="r" b="b"/>
            <a:pathLst>
              <a:path w="156844" h="115570">
                <a:moveTo>
                  <a:pt x="156411" y="115015"/>
                </a:moveTo>
                <a:lnTo>
                  <a:pt x="0" y="57507"/>
                </a:lnTo>
                <a:lnTo>
                  <a:pt x="156411" y="0"/>
                </a:lnTo>
                <a:lnTo>
                  <a:pt x="149595" y="10675"/>
                </a:lnTo>
                <a:lnTo>
                  <a:pt x="144322" y="21969"/>
                </a:lnTo>
                <a:lnTo>
                  <a:pt x="140589" y="33729"/>
                </a:lnTo>
                <a:lnTo>
                  <a:pt x="138395" y="45803"/>
                </a:lnTo>
                <a:lnTo>
                  <a:pt x="137735" y="58039"/>
                </a:lnTo>
                <a:lnTo>
                  <a:pt x="138609" y="70286"/>
                </a:lnTo>
                <a:lnTo>
                  <a:pt x="141012" y="82391"/>
                </a:lnTo>
                <a:lnTo>
                  <a:pt x="144943" y="94203"/>
                </a:lnTo>
                <a:lnTo>
                  <a:pt x="150399" y="105569"/>
                </a:lnTo>
                <a:lnTo>
                  <a:pt x="156411" y="115015"/>
                </a:lnTo>
                <a:close/>
              </a:path>
            </a:pathLst>
          </a:custGeom>
          <a:ln w="89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711"/>
          <p:cNvSpPr/>
          <p:nvPr/>
        </p:nvSpPr>
        <p:spPr>
          <a:xfrm>
            <a:off x="1603120" y="3825886"/>
            <a:ext cx="289560" cy="274955"/>
          </a:xfrm>
          <a:custGeom>
            <a:avLst/>
            <a:gdLst/>
            <a:ahLst/>
            <a:cxnLst/>
            <a:rect l="l" t="t" r="r" b="b"/>
            <a:pathLst>
              <a:path w="289559" h="274954">
                <a:moveTo>
                  <a:pt x="289554" y="274713"/>
                </a:moveTo>
                <a:lnTo>
                  <a:pt x="73601" y="274713"/>
                </a:lnTo>
                <a:lnTo>
                  <a:pt x="0" y="0"/>
                </a:lnTo>
              </a:path>
            </a:pathLst>
          </a:custGeom>
          <a:ln w="238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712"/>
          <p:cNvSpPr/>
          <p:nvPr/>
        </p:nvSpPr>
        <p:spPr>
          <a:xfrm>
            <a:off x="1593658" y="3795927"/>
            <a:ext cx="46355" cy="86995"/>
          </a:xfrm>
          <a:custGeom>
            <a:avLst/>
            <a:gdLst/>
            <a:ahLst/>
            <a:cxnLst/>
            <a:rect l="l" t="t" r="r" b="b"/>
            <a:pathLst>
              <a:path w="46355" h="86995">
                <a:moveTo>
                  <a:pt x="0" y="86834"/>
                </a:moveTo>
                <a:lnTo>
                  <a:pt x="1442" y="0"/>
                </a:lnTo>
                <a:lnTo>
                  <a:pt x="46084" y="74486"/>
                </a:lnTo>
                <a:lnTo>
                  <a:pt x="16868" y="57618"/>
                </a:lnTo>
                <a:lnTo>
                  <a:pt x="0" y="868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713"/>
          <p:cNvSpPr/>
          <p:nvPr/>
        </p:nvSpPr>
        <p:spPr>
          <a:xfrm>
            <a:off x="1593658" y="3795927"/>
            <a:ext cx="46355" cy="86995"/>
          </a:xfrm>
          <a:custGeom>
            <a:avLst/>
            <a:gdLst/>
            <a:ahLst/>
            <a:cxnLst/>
            <a:rect l="l" t="t" r="r" b="b"/>
            <a:pathLst>
              <a:path w="46355" h="86995">
                <a:moveTo>
                  <a:pt x="16868" y="57618"/>
                </a:moveTo>
                <a:lnTo>
                  <a:pt x="46084" y="74486"/>
                </a:lnTo>
                <a:lnTo>
                  <a:pt x="1442" y="0"/>
                </a:lnTo>
                <a:lnTo>
                  <a:pt x="0" y="86834"/>
                </a:lnTo>
                <a:lnTo>
                  <a:pt x="16868" y="57618"/>
                </a:lnTo>
                <a:close/>
              </a:path>
            </a:pathLst>
          </a:custGeom>
          <a:ln w="596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Marcador de fecha 3">
            <a:extLst>
              <a:ext uri="{FF2B5EF4-FFF2-40B4-BE49-F238E27FC236}">
                <a16:creationId xmlns:a16="http://schemas.microsoft.com/office/drawing/2014/main" id="{3364EBF8-AC40-4E3C-A82C-64AA9E5860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34865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20" name="Marcador de pie de página 4">
            <a:extLst>
              <a:ext uri="{FF2B5EF4-FFF2-40B4-BE49-F238E27FC236}">
                <a16:creationId xmlns:a16="http://schemas.microsoft.com/office/drawing/2014/main" id="{0BC83C6C-0F1B-4A52-828D-235276B92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38992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1481969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916832"/>
            <a:ext cx="5698976" cy="4749147"/>
          </a:xfrm>
          <a:prstGeom prst="rect">
            <a:avLst/>
          </a:prstGeom>
        </p:spPr>
      </p:pic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03647" y="980728"/>
            <a:ext cx="6552727" cy="1246074"/>
          </a:xfrm>
          <a:noFill/>
        </p:spPr>
        <p:txBody>
          <a:bodyPr/>
          <a:lstStyle/>
          <a:p>
            <a:pPr indent="-168275">
              <a:spcBef>
                <a:spcPts val="600"/>
              </a:spcBef>
            </a:pPr>
            <a:r>
              <a:rPr lang="en-GB" sz="1800" noProof="0" dirty="0"/>
              <a:t>Charge spectrum for a LCT4 MPPC ( 3x3 mm</a:t>
            </a:r>
            <a:r>
              <a:rPr lang="en-GB" sz="1800" baseline="30000" noProof="0" dirty="0"/>
              <a:t>2</a:t>
            </a:r>
            <a:r>
              <a:rPr lang="en-GB" sz="1800" noProof="0" dirty="0"/>
              <a:t>)</a:t>
            </a:r>
          </a:p>
          <a:p>
            <a:pPr indent="-168275">
              <a:spcBef>
                <a:spcPts val="600"/>
              </a:spcBef>
            </a:pPr>
            <a:r>
              <a:rPr lang="en-GB" sz="1800" noProof="0" dirty="0"/>
              <a:t>Pole-zero cancellation </a:t>
            </a:r>
          </a:p>
          <a:p>
            <a:pPr indent="-168275">
              <a:spcBef>
                <a:spcPts val="600"/>
              </a:spcBef>
            </a:pPr>
            <a:r>
              <a:rPr lang="en-GB" sz="1800" noProof="0" dirty="0"/>
              <a:t>Excellent resolution with FWHM of 5 ns</a:t>
            </a:r>
            <a:endParaRPr lang="en-GB" sz="1400" noProof="0" dirty="0"/>
          </a:p>
          <a:p>
            <a:pPr lvl="1">
              <a:spcBef>
                <a:spcPts val="600"/>
              </a:spcBef>
            </a:pPr>
            <a:endParaRPr lang="en-GB" sz="1400" noProof="0" dirty="0"/>
          </a:p>
          <a:p>
            <a:pPr lvl="1">
              <a:spcBef>
                <a:spcPts val="600"/>
              </a:spcBef>
            </a:pPr>
            <a:endParaRPr lang="en-GB" sz="1400" noProof="0" dirty="0"/>
          </a:p>
          <a:p>
            <a:pPr marL="457200" lvl="1" indent="0">
              <a:spcBef>
                <a:spcPts val="600"/>
              </a:spcBef>
              <a:buNone/>
            </a:pPr>
            <a:endParaRPr lang="en-GB" sz="1800" noProof="0" dirty="0"/>
          </a:p>
          <a:p>
            <a:pPr lvl="1" indent="-168275">
              <a:spcBef>
                <a:spcPts val="600"/>
              </a:spcBef>
            </a:pPr>
            <a:endParaRPr lang="en-GB" sz="600" noProof="0" dirty="0"/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152" y="-59"/>
            <a:ext cx="7954223" cy="86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27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buNone/>
            </a:pPr>
            <a:r>
              <a:rPr lang="en-GB" dirty="0">
                <a:solidFill>
                  <a:schemeClr val="bg1"/>
                </a:solidFill>
              </a:rPr>
              <a:t>III. </a:t>
            </a:r>
            <a:r>
              <a:rPr lang="en-US" dirty="0">
                <a:solidFill>
                  <a:schemeClr val="bg1"/>
                </a:solidFill>
              </a:rPr>
              <a:t>MUSIC: Multipurpose </a:t>
            </a:r>
            <a:r>
              <a:rPr lang="en-US" dirty="0" err="1">
                <a:solidFill>
                  <a:schemeClr val="bg1"/>
                </a:solidFill>
              </a:rPr>
              <a:t>SiPM</a:t>
            </a:r>
            <a:r>
              <a:rPr lang="en-US" dirty="0">
                <a:solidFill>
                  <a:schemeClr val="bg1"/>
                </a:solidFill>
              </a:rPr>
              <a:t> RO chip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Marcador de fecha 3">
            <a:extLst>
              <a:ext uri="{FF2B5EF4-FFF2-40B4-BE49-F238E27FC236}">
                <a16:creationId xmlns:a16="http://schemas.microsoft.com/office/drawing/2014/main" id="{C2F447FA-9288-4BC6-83CF-414DEF65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9" name="Marcador de pie de página 4">
            <a:extLst>
              <a:ext uri="{FF2B5EF4-FFF2-40B4-BE49-F238E27FC236}">
                <a16:creationId xmlns:a16="http://schemas.microsoft.com/office/drawing/2014/main" id="{59155138-1FD8-43CD-8058-823ED95B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2949973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b="1" kern="1200" noProof="0" dirty="0"/>
              <a:t>III. MUSIC: Multipurpose </a:t>
            </a:r>
            <a:r>
              <a:rPr lang="en-GB" b="1" kern="1200" noProof="0" dirty="0" err="1"/>
              <a:t>SiPM</a:t>
            </a:r>
            <a:r>
              <a:rPr lang="en-GB" b="1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555026"/>
            <a:ext cx="7992888" cy="4985663"/>
          </a:xfrm>
          <a:prstGeom prst="rect">
            <a:avLst/>
          </a:prstGeom>
        </p:spPr>
      </p:pic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467544" y="1025958"/>
            <a:ext cx="7990656" cy="523591"/>
          </a:xfrm>
        </p:spPr>
        <p:txBody>
          <a:bodyPr/>
          <a:lstStyle/>
          <a:p>
            <a:r>
              <a:rPr lang="en-GB" sz="2400" noProof="0" dirty="0"/>
              <a:t>MUSIC 8 </a:t>
            </a:r>
            <a:r>
              <a:rPr lang="en-GB" sz="2400" noProof="0" dirty="0" err="1"/>
              <a:t>ch</a:t>
            </a:r>
            <a:r>
              <a:rPr lang="en-GB" sz="2400" noProof="0" dirty="0"/>
              <a:t> ASIC integrates all those functionalities</a:t>
            </a:r>
          </a:p>
          <a:p>
            <a:pPr lvl="1"/>
            <a:endParaRPr lang="en-GB" sz="2400" noProof="0" dirty="0"/>
          </a:p>
          <a:p>
            <a:pPr lvl="1"/>
            <a:endParaRPr lang="en-GB" sz="2400" noProof="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148064" y="1988840"/>
            <a:ext cx="3600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800" dirty="0">
                <a:solidFill>
                  <a:srgbClr val="FF0000"/>
                </a:solidFill>
              </a:rPr>
              <a:t>Individual </a:t>
            </a:r>
            <a:r>
              <a:rPr lang="es-ES" sz="1800" dirty="0" err="1">
                <a:solidFill>
                  <a:srgbClr val="FF0000"/>
                </a:solidFill>
              </a:rPr>
              <a:t>channel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amplification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with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adjustable</a:t>
            </a:r>
            <a:r>
              <a:rPr lang="es-ES" sz="1800" dirty="0">
                <a:solidFill>
                  <a:srgbClr val="FF0000"/>
                </a:solidFill>
              </a:rPr>
              <a:t> pole-</a:t>
            </a:r>
            <a:r>
              <a:rPr lang="es-ES" sz="1800" dirty="0" err="1">
                <a:solidFill>
                  <a:srgbClr val="FF0000"/>
                </a:solidFill>
              </a:rPr>
              <a:t>zero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cancellation</a:t>
            </a:r>
            <a:r>
              <a:rPr lang="es-ES" sz="1800" dirty="0">
                <a:solidFill>
                  <a:srgbClr val="FF0000"/>
                </a:solidFill>
              </a:rPr>
              <a:t> (</a:t>
            </a:r>
            <a:r>
              <a:rPr lang="es-ES" sz="1800" dirty="0" err="1">
                <a:solidFill>
                  <a:srgbClr val="FF0000"/>
                </a:solidFill>
              </a:rPr>
              <a:t>discriminated</a:t>
            </a:r>
            <a:r>
              <a:rPr lang="es-ES" sz="1800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3" name="Rectángulo 2"/>
          <p:cNvSpPr/>
          <p:nvPr/>
        </p:nvSpPr>
        <p:spPr bwMode="auto">
          <a:xfrm>
            <a:off x="740296" y="3377683"/>
            <a:ext cx="735360" cy="3147662"/>
          </a:xfrm>
          <a:prstGeom prst="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rgbClr val="000000">
                <a:alpha val="34118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ángulo 11"/>
          <p:cNvSpPr/>
          <p:nvPr/>
        </p:nvSpPr>
        <p:spPr bwMode="auto">
          <a:xfrm rot="5400000">
            <a:off x="2483768" y="2369571"/>
            <a:ext cx="792088" cy="2808311"/>
          </a:xfrm>
          <a:prstGeom prst="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rgbClr val="000000">
                <a:alpha val="34118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EB79E204-C0B5-49D5-938A-465C46FD4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10F62684-2B20-40B5-A3A2-192E68F08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1211794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13" y="2780928"/>
            <a:ext cx="3155612" cy="24160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2289140"/>
            <a:ext cx="5338936" cy="4449113"/>
          </a:xfrm>
          <a:prstGeom prst="rect">
            <a:avLst/>
          </a:prstGeom>
        </p:spPr>
      </p:pic>
      <p:cxnSp>
        <p:nvCxnSpPr>
          <p:cNvPr id="5" name="Conector recto de flecha 4"/>
          <p:cNvCxnSpPr/>
          <p:nvPr/>
        </p:nvCxnSpPr>
        <p:spPr bwMode="auto">
          <a:xfrm>
            <a:off x="827584" y="4149080"/>
            <a:ext cx="432048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1" name="Conector recto de flecha 10"/>
          <p:cNvCxnSpPr/>
          <p:nvPr/>
        </p:nvCxnSpPr>
        <p:spPr bwMode="auto">
          <a:xfrm flipV="1">
            <a:off x="1043608" y="3429000"/>
            <a:ext cx="4176464" cy="72008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CuadroTexto 11"/>
          <p:cNvSpPr txBox="1"/>
          <p:nvPr/>
        </p:nvSpPr>
        <p:spPr>
          <a:xfrm rot="21077855">
            <a:off x="1968647" y="3758190"/>
            <a:ext cx="25922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500" b="0" dirty="0">
                <a:solidFill>
                  <a:srgbClr val="FF0000"/>
                </a:solidFill>
              </a:rPr>
              <a:t>Pulse </a:t>
            </a:r>
            <a:r>
              <a:rPr lang="es-ES" sz="1500" b="0" dirty="0" err="1">
                <a:solidFill>
                  <a:srgbClr val="FF0000"/>
                </a:solidFill>
              </a:rPr>
              <a:t>width</a:t>
            </a:r>
            <a:r>
              <a:rPr lang="es-ES" sz="1500" b="0" dirty="0">
                <a:solidFill>
                  <a:srgbClr val="FF0000"/>
                </a:solidFill>
              </a:rPr>
              <a:t> </a:t>
            </a:r>
            <a:r>
              <a:rPr lang="es-ES" sz="1500" b="0" dirty="0" err="1">
                <a:solidFill>
                  <a:srgbClr val="FF0000"/>
                </a:solidFill>
              </a:rPr>
              <a:t>histogram</a:t>
            </a:r>
            <a:endParaRPr lang="es-ES" sz="1500" b="0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220072" y="2664754"/>
            <a:ext cx="105240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200" b="0" dirty="0">
                <a:solidFill>
                  <a:srgbClr val="FF0000"/>
                </a:solidFill>
              </a:rPr>
              <a:t>1 </a:t>
            </a:r>
            <a:r>
              <a:rPr lang="es-ES" sz="1200" b="0" dirty="0" err="1">
                <a:solidFill>
                  <a:srgbClr val="FF0000"/>
                </a:solidFill>
              </a:rPr>
              <a:t>photon</a:t>
            </a:r>
            <a:endParaRPr lang="es-ES" sz="1200" b="0" dirty="0">
              <a:solidFill>
                <a:srgbClr val="FF000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436096" y="3324372"/>
            <a:ext cx="105240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200" b="0" dirty="0">
                <a:solidFill>
                  <a:srgbClr val="FF0000"/>
                </a:solidFill>
              </a:rPr>
              <a:t>2 </a:t>
            </a:r>
            <a:r>
              <a:rPr lang="es-ES" sz="1200" b="0" dirty="0" err="1">
                <a:solidFill>
                  <a:srgbClr val="FF0000"/>
                </a:solidFill>
              </a:rPr>
              <a:t>photon</a:t>
            </a:r>
            <a:endParaRPr lang="es-ES" sz="1200" b="0" dirty="0">
              <a:solidFill>
                <a:srgbClr val="FF00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747866" y="3530508"/>
            <a:ext cx="105240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200" b="0" dirty="0">
                <a:solidFill>
                  <a:srgbClr val="FF0000"/>
                </a:solidFill>
              </a:rPr>
              <a:t>3 </a:t>
            </a:r>
            <a:r>
              <a:rPr lang="es-ES" sz="1200" b="0" dirty="0" err="1">
                <a:solidFill>
                  <a:srgbClr val="FF0000"/>
                </a:solidFill>
              </a:rPr>
              <a:t>photon</a:t>
            </a:r>
            <a:endParaRPr lang="es-ES" sz="1200" b="0" dirty="0">
              <a:solidFill>
                <a:srgbClr val="FF0000"/>
              </a:solidFill>
            </a:endParaRPr>
          </a:p>
        </p:txBody>
      </p:sp>
      <p:sp>
        <p:nvSpPr>
          <p:cNvPr id="27" name="Rectángulo 26"/>
          <p:cNvSpPr/>
          <p:nvPr/>
        </p:nvSpPr>
        <p:spPr bwMode="auto">
          <a:xfrm>
            <a:off x="755576" y="3908231"/>
            <a:ext cx="360040" cy="3444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31" name="Rectángulo 30"/>
          <p:cNvSpPr/>
          <p:nvPr/>
        </p:nvSpPr>
        <p:spPr bwMode="auto">
          <a:xfrm>
            <a:off x="515815" y="3145378"/>
            <a:ext cx="383778" cy="4996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cxnSp>
        <p:nvCxnSpPr>
          <p:cNvPr id="8199" name="Conector recto de flecha 8198"/>
          <p:cNvCxnSpPr/>
          <p:nvPr/>
        </p:nvCxnSpPr>
        <p:spPr bwMode="auto">
          <a:xfrm>
            <a:off x="-7770" y="3717032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40" name="Conector recto de flecha 39"/>
          <p:cNvCxnSpPr/>
          <p:nvPr/>
        </p:nvCxnSpPr>
        <p:spPr bwMode="auto">
          <a:xfrm flipH="1" flipV="1">
            <a:off x="515814" y="3395201"/>
            <a:ext cx="239762" cy="685242"/>
          </a:xfrm>
          <a:prstGeom prst="straightConnector1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44" name="Conector recto de flecha 43"/>
          <p:cNvCxnSpPr/>
          <p:nvPr/>
        </p:nvCxnSpPr>
        <p:spPr bwMode="auto">
          <a:xfrm>
            <a:off x="722893" y="3832727"/>
            <a:ext cx="5433283" cy="1742596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9" name="CuadroTexto 48"/>
          <p:cNvSpPr txBox="1"/>
          <p:nvPr/>
        </p:nvSpPr>
        <p:spPr>
          <a:xfrm rot="1087655">
            <a:off x="4341156" y="5314277"/>
            <a:ext cx="16076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500" b="0" dirty="0" err="1">
                <a:solidFill>
                  <a:srgbClr val="00B0F0"/>
                </a:solidFill>
              </a:rPr>
              <a:t>Jitter</a:t>
            </a:r>
            <a:r>
              <a:rPr lang="es-ES" sz="1500" b="0" dirty="0">
                <a:solidFill>
                  <a:srgbClr val="00B0F0"/>
                </a:solidFill>
              </a:rPr>
              <a:t> of </a:t>
            </a:r>
            <a:r>
              <a:rPr lang="es-ES" sz="1500" b="0" dirty="0" err="1">
                <a:solidFill>
                  <a:srgbClr val="00B0F0"/>
                </a:solidFill>
              </a:rPr>
              <a:t>the</a:t>
            </a:r>
            <a:r>
              <a:rPr lang="es-ES" sz="1500" b="0" dirty="0">
                <a:solidFill>
                  <a:srgbClr val="00B0F0"/>
                </a:solidFill>
              </a:rPr>
              <a:t> </a:t>
            </a:r>
            <a:r>
              <a:rPr lang="es-ES" sz="1500" b="0" dirty="0" err="1">
                <a:solidFill>
                  <a:srgbClr val="00B0F0"/>
                </a:solidFill>
              </a:rPr>
              <a:t>first</a:t>
            </a:r>
            <a:r>
              <a:rPr lang="es-ES" sz="1500" b="0" dirty="0">
                <a:solidFill>
                  <a:srgbClr val="00B0F0"/>
                </a:solidFill>
              </a:rPr>
              <a:t> </a:t>
            </a:r>
            <a:r>
              <a:rPr lang="es-ES" sz="1500" b="0" dirty="0" err="1">
                <a:solidFill>
                  <a:srgbClr val="00B0F0"/>
                </a:solidFill>
              </a:rPr>
              <a:t>photon</a:t>
            </a:r>
            <a:r>
              <a:rPr lang="es-ES" sz="1500" b="0" dirty="0">
                <a:solidFill>
                  <a:srgbClr val="00B0F0"/>
                </a:solidFill>
              </a:rPr>
              <a:t> (SPTR)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472765" y="3179534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sz="1200" dirty="0">
                <a:solidFill>
                  <a:srgbClr val="FFFF00"/>
                </a:solidFill>
              </a:rPr>
              <a:t>Laser </a:t>
            </a:r>
            <a:r>
              <a:rPr lang="es-ES" sz="1200" dirty="0" err="1">
                <a:solidFill>
                  <a:srgbClr val="FFFF00"/>
                </a:solidFill>
              </a:rPr>
              <a:t>trigger</a:t>
            </a:r>
            <a:r>
              <a:rPr lang="es-ES" sz="1200" dirty="0">
                <a:solidFill>
                  <a:srgbClr val="FFFF00"/>
                </a:solidFill>
              </a:rPr>
              <a:t> </a:t>
            </a:r>
            <a:r>
              <a:rPr lang="es-ES" sz="1200" dirty="0" err="1">
                <a:solidFill>
                  <a:srgbClr val="FFFF00"/>
                </a:solidFill>
              </a:rPr>
              <a:t>signal</a:t>
            </a:r>
            <a:endParaRPr lang="es-ES" sz="1200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s-ES" sz="1200" dirty="0">
                <a:solidFill>
                  <a:srgbClr val="FFFF00"/>
                </a:solidFill>
              </a:rPr>
              <a:t>600nm, 50 </a:t>
            </a:r>
            <a:r>
              <a:rPr lang="es-ES" sz="1200" dirty="0" err="1">
                <a:solidFill>
                  <a:srgbClr val="FFFF00"/>
                </a:solidFill>
              </a:rPr>
              <a:t>ps</a:t>
            </a:r>
            <a:r>
              <a:rPr lang="es-ES" sz="1200" dirty="0">
                <a:solidFill>
                  <a:srgbClr val="FFFF00"/>
                </a:solidFill>
              </a:rPr>
              <a:t> FWHM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2152" y="-59"/>
            <a:ext cx="7954223" cy="86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eaLnBrk="1" hangingPunct="1">
              <a:spcBef>
                <a:spcPct val="0"/>
              </a:spcBef>
              <a:buNone/>
              <a:defRPr sz="27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III. </a:t>
            </a:r>
            <a:r>
              <a:rPr lang="en-US" dirty="0">
                <a:solidFill>
                  <a:schemeClr val="bg1"/>
                </a:solidFill>
              </a:rPr>
              <a:t>MUSIC: Multipurpose </a:t>
            </a:r>
            <a:r>
              <a:rPr lang="en-US" dirty="0" err="1">
                <a:solidFill>
                  <a:schemeClr val="bg1"/>
                </a:solidFill>
              </a:rPr>
              <a:t>SiPM</a:t>
            </a:r>
            <a:r>
              <a:rPr lang="en-US" dirty="0">
                <a:solidFill>
                  <a:schemeClr val="bg1"/>
                </a:solidFill>
              </a:rPr>
              <a:t> RO chip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36512" y="980728"/>
            <a:ext cx="6784887" cy="1246074"/>
          </a:xfrm>
          <a:noFill/>
        </p:spPr>
        <p:txBody>
          <a:bodyPr/>
          <a:lstStyle/>
          <a:p>
            <a:pPr indent="-168275">
              <a:spcBef>
                <a:spcPts val="600"/>
              </a:spcBef>
            </a:pPr>
            <a:r>
              <a:rPr lang="en-GB" sz="2000" noProof="0" dirty="0"/>
              <a:t>Output for a LCT4 HPKK MPPC ( 3x3 mm</a:t>
            </a:r>
            <a:r>
              <a:rPr lang="en-GB" sz="2000" baseline="30000" noProof="0" dirty="0"/>
              <a:t>2</a:t>
            </a:r>
            <a:r>
              <a:rPr lang="en-GB" sz="2000" noProof="0" dirty="0"/>
              <a:t>)</a:t>
            </a:r>
          </a:p>
          <a:p>
            <a:pPr lvl="1" indent="-168275"/>
            <a:r>
              <a:rPr lang="en-GB" sz="1600" noProof="0" dirty="0"/>
              <a:t>Picosecond laser</a:t>
            </a:r>
          </a:p>
          <a:p>
            <a:pPr lvl="1" indent="-168275"/>
            <a:r>
              <a:rPr lang="en-GB" sz="1600" noProof="0" dirty="0"/>
              <a:t>Pole-zero cancellation </a:t>
            </a:r>
          </a:p>
          <a:p>
            <a:pPr lvl="1" indent="-168275"/>
            <a:r>
              <a:rPr lang="en-GB" sz="1600" noProof="0" dirty="0"/>
              <a:t>Single Photon Time Resolution about 100 </a:t>
            </a:r>
            <a:r>
              <a:rPr lang="en-GB" sz="1600" noProof="0" dirty="0" err="1"/>
              <a:t>ps</a:t>
            </a:r>
            <a:r>
              <a:rPr lang="en-GB" sz="1600" noProof="0" dirty="0"/>
              <a:t> (@ 5V OV)</a:t>
            </a:r>
          </a:p>
          <a:p>
            <a:pPr lvl="1">
              <a:spcBef>
                <a:spcPts val="600"/>
              </a:spcBef>
            </a:pPr>
            <a:endParaRPr lang="en-GB" sz="1600" noProof="0" dirty="0"/>
          </a:p>
          <a:p>
            <a:pPr lvl="1">
              <a:spcBef>
                <a:spcPts val="600"/>
              </a:spcBef>
            </a:pPr>
            <a:endParaRPr lang="en-GB" sz="1600" noProof="0" dirty="0"/>
          </a:p>
          <a:p>
            <a:pPr marL="457200" lvl="1" indent="0">
              <a:spcBef>
                <a:spcPts val="600"/>
              </a:spcBef>
              <a:buNone/>
            </a:pPr>
            <a:endParaRPr lang="en-GB" sz="2000" noProof="0" dirty="0"/>
          </a:p>
          <a:p>
            <a:pPr lvl="1" indent="-168275">
              <a:spcBef>
                <a:spcPts val="600"/>
              </a:spcBef>
            </a:pPr>
            <a:endParaRPr lang="en-GB" sz="700" noProof="0" dirty="0"/>
          </a:p>
        </p:txBody>
      </p:sp>
      <p:sp>
        <p:nvSpPr>
          <p:cNvPr id="21" name="Marcador de fecha 3">
            <a:extLst>
              <a:ext uri="{FF2B5EF4-FFF2-40B4-BE49-F238E27FC236}">
                <a16:creationId xmlns:a16="http://schemas.microsoft.com/office/drawing/2014/main" id="{6574EEF9-9C35-4AB5-99B1-3AC7ECEFF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22" name="Marcador de pie de página 4">
            <a:extLst>
              <a:ext uri="{FF2B5EF4-FFF2-40B4-BE49-F238E27FC236}">
                <a16:creationId xmlns:a16="http://schemas.microsoft.com/office/drawing/2014/main" id="{E25040E9-28F4-4FD7-88AD-B54CC2931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2094354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828540"/>
            <a:ext cx="6273898" cy="4705424"/>
          </a:xfrm>
          <a:prstGeom prst="rect">
            <a:avLst/>
          </a:prstGeom>
        </p:spPr>
      </p:pic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99592" y="980728"/>
            <a:ext cx="7344816" cy="936104"/>
          </a:xfrm>
          <a:noFill/>
        </p:spPr>
        <p:txBody>
          <a:bodyPr/>
          <a:lstStyle/>
          <a:p>
            <a:pPr indent="-168275">
              <a:spcBef>
                <a:spcPts val="600"/>
              </a:spcBef>
            </a:pPr>
            <a:r>
              <a:rPr lang="en-GB" sz="2000" noProof="0" dirty="0"/>
              <a:t>Dark count rate staircase plot (no laser signal):</a:t>
            </a:r>
          </a:p>
          <a:p>
            <a:pPr lvl="1" indent="-168275">
              <a:spcBef>
                <a:spcPts val="600"/>
              </a:spcBef>
            </a:pPr>
            <a:r>
              <a:rPr lang="en-GB" sz="1600" noProof="0" dirty="0"/>
              <a:t>Scan the rate of the </a:t>
            </a:r>
            <a:r>
              <a:rPr lang="en-GB" sz="1600" noProof="0" dirty="0" err="1"/>
              <a:t>SiPM</a:t>
            </a:r>
            <a:r>
              <a:rPr lang="en-GB" sz="1600" noProof="0" dirty="0"/>
              <a:t> signals that are over a certain threshold</a:t>
            </a:r>
          </a:p>
          <a:p>
            <a:pPr indent="-168275">
              <a:spcBef>
                <a:spcPts val="600"/>
              </a:spcBef>
            </a:pPr>
            <a:r>
              <a:rPr lang="en-GB" sz="2000" noProof="0" dirty="0"/>
              <a:t>With and without pole-zero cancellation</a:t>
            </a:r>
          </a:p>
          <a:p>
            <a:pPr lvl="1">
              <a:spcBef>
                <a:spcPts val="600"/>
              </a:spcBef>
            </a:pPr>
            <a:endParaRPr lang="en-GB" sz="1400" noProof="0" dirty="0"/>
          </a:p>
          <a:p>
            <a:pPr lvl="1">
              <a:spcBef>
                <a:spcPts val="600"/>
              </a:spcBef>
            </a:pPr>
            <a:endParaRPr lang="en-GB" sz="1400" noProof="0" dirty="0"/>
          </a:p>
          <a:p>
            <a:pPr marL="457200" lvl="1" indent="0">
              <a:spcBef>
                <a:spcPts val="600"/>
              </a:spcBef>
              <a:buNone/>
            </a:pPr>
            <a:endParaRPr lang="en-GB" sz="1800" noProof="0" dirty="0"/>
          </a:p>
          <a:p>
            <a:pPr lvl="1" indent="-168275">
              <a:spcBef>
                <a:spcPts val="600"/>
              </a:spcBef>
            </a:pPr>
            <a:endParaRPr lang="en-GB" sz="600" noProof="0" dirty="0"/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sp>
        <p:nvSpPr>
          <p:cNvPr id="3" name="Rectángulo 2"/>
          <p:cNvSpPr/>
          <p:nvPr/>
        </p:nvSpPr>
        <p:spPr>
          <a:xfrm>
            <a:off x="2158752" y="5157192"/>
            <a:ext cx="243001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None/>
            </a:pPr>
            <a:r>
              <a:rPr lang="ca-ES" sz="1800" dirty="0"/>
              <a:t>LCT4 HPKK MPPC  3x3 mm</a:t>
            </a:r>
            <a:r>
              <a:rPr lang="ca-ES" sz="1800" baseline="30000" dirty="0"/>
              <a:t>2</a:t>
            </a:r>
            <a:endParaRPr lang="ca-ES" sz="18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152" y="-59"/>
            <a:ext cx="7954223" cy="86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eaLnBrk="1" hangingPunct="1">
              <a:spcBef>
                <a:spcPct val="0"/>
              </a:spcBef>
              <a:buNone/>
              <a:defRPr sz="27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III. </a:t>
            </a:r>
            <a:r>
              <a:rPr lang="en-US" dirty="0">
                <a:solidFill>
                  <a:schemeClr val="bg1"/>
                </a:solidFill>
              </a:rPr>
              <a:t>MUSIC: Multipurpose </a:t>
            </a:r>
            <a:r>
              <a:rPr lang="en-US" dirty="0" err="1">
                <a:solidFill>
                  <a:schemeClr val="bg1"/>
                </a:solidFill>
              </a:rPr>
              <a:t>SiPM</a:t>
            </a:r>
            <a:r>
              <a:rPr lang="en-US" dirty="0">
                <a:solidFill>
                  <a:schemeClr val="bg1"/>
                </a:solidFill>
              </a:rPr>
              <a:t> RO chip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923928" y="6243609"/>
            <a:ext cx="2448272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800" b="0" dirty="0" err="1">
                <a:solidFill>
                  <a:schemeClr val="tx1"/>
                </a:solidFill>
                <a:latin typeface="+mn-lt"/>
              </a:rPr>
              <a:t>Threshold</a:t>
            </a:r>
            <a:r>
              <a:rPr lang="es-ES" sz="1800" b="0" dirty="0">
                <a:solidFill>
                  <a:schemeClr val="tx1"/>
                </a:solidFill>
                <a:latin typeface="+mn-lt"/>
              </a:rPr>
              <a:t> (</a:t>
            </a:r>
            <a:r>
              <a:rPr lang="es-ES" sz="1800" b="0" dirty="0" err="1">
                <a:solidFill>
                  <a:schemeClr val="tx1"/>
                </a:solidFill>
                <a:latin typeface="+mn-lt"/>
              </a:rPr>
              <a:t>a.u</a:t>
            </a:r>
            <a:r>
              <a:rPr lang="es-ES" sz="1800" b="0" dirty="0">
                <a:solidFill>
                  <a:schemeClr val="tx1"/>
                </a:solidFill>
                <a:latin typeface="+mn-lt"/>
              </a:rPr>
              <a:t>.)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0283ABB-B2D5-4011-A518-7906022D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256540EA-96E2-45BE-AF42-A02F8016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2879702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b="1" kern="1200" noProof="0" dirty="0"/>
              <a:t>III. MUSIC: Multipurpose </a:t>
            </a:r>
            <a:r>
              <a:rPr lang="en-GB" b="1" kern="1200" noProof="0" dirty="0" err="1"/>
              <a:t>SiPM</a:t>
            </a:r>
            <a:r>
              <a:rPr lang="en-GB" b="1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86" y="1555026"/>
            <a:ext cx="7961670" cy="4966191"/>
          </a:xfrm>
          <a:prstGeom prst="rect">
            <a:avLst/>
          </a:prstGeom>
        </p:spPr>
      </p:pic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467544" y="1025958"/>
            <a:ext cx="7990656" cy="523591"/>
          </a:xfrm>
        </p:spPr>
        <p:txBody>
          <a:bodyPr/>
          <a:lstStyle/>
          <a:p>
            <a:r>
              <a:rPr lang="en-GB" sz="2400" noProof="0" dirty="0"/>
              <a:t>MUSIC 8 </a:t>
            </a:r>
            <a:r>
              <a:rPr lang="en-GB" sz="2400" noProof="0" dirty="0" err="1"/>
              <a:t>ch</a:t>
            </a:r>
            <a:r>
              <a:rPr lang="en-GB" sz="2400" noProof="0" dirty="0"/>
              <a:t> ASIC integrates all those functionalities</a:t>
            </a:r>
          </a:p>
          <a:p>
            <a:pPr lvl="1"/>
            <a:endParaRPr lang="en-GB" sz="2400" noProof="0" dirty="0"/>
          </a:p>
          <a:p>
            <a:pPr lvl="1"/>
            <a:endParaRPr lang="en-GB" sz="2400" noProof="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148064" y="1988840"/>
            <a:ext cx="3600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800" dirty="0" err="1">
                <a:solidFill>
                  <a:srgbClr val="FF0000"/>
                </a:solidFill>
              </a:rPr>
              <a:t>Summation</a:t>
            </a:r>
            <a:r>
              <a:rPr lang="es-ES" sz="1800" dirty="0">
                <a:solidFill>
                  <a:srgbClr val="FF0000"/>
                </a:solidFill>
              </a:rPr>
              <a:t> of 1 to 8 </a:t>
            </a:r>
            <a:r>
              <a:rPr lang="es-ES" sz="1800" dirty="0" err="1">
                <a:solidFill>
                  <a:srgbClr val="FF0000"/>
                </a:solidFill>
              </a:rPr>
              <a:t>channels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with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double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gain</a:t>
            </a:r>
            <a:r>
              <a:rPr lang="es-ES" sz="1800" dirty="0">
                <a:solidFill>
                  <a:srgbClr val="FF0000"/>
                </a:solidFill>
              </a:rPr>
              <a:t> (</a:t>
            </a:r>
            <a:r>
              <a:rPr lang="es-ES" sz="1800" dirty="0" err="1">
                <a:solidFill>
                  <a:srgbClr val="FF0000"/>
                </a:solidFill>
              </a:rPr>
              <a:t>high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dynamic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range</a:t>
            </a:r>
            <a:r>
              <a:rPr lang="es-ES" sz="1800" dirty="0">
                <a:solidFill>
                  <a:srgbClr val="FF0000"/>
                </a:solidFill>
              </a:rPr>
              <a:t>) and </a:t>
            </a:r>
            <a:r>
              <a:rPr lang="es-ES" sz="1800" dirty="0" err="1">
                <a:solidFill>
                  <a:srgbClr val="FF0000"/>
                </a:solidFill>
              </a:rPr>
              <a:t>tunable</a:t>
            </a:r>
            <a:r>
              <a:rPr lang="es-ES" sz="1800" dirty="0">
                <a:solidFill>
                  <a:srgbClr val="FF0000"/>
                </a:solidFill>
              </a:rPr>
              <a:t> pole-</a:t>
            </a:r>
            <a:r>
              <a:rPr lang="es-ES" sz="1800" dirty="0" err="1">
                <a:solidFill>
                  <a:srgbClr val="FF0000"/>
                </a:solidFill>
              </a:rPr>
              <a:t>zero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cancellation</a:t>
            </a:r>
            <a:endParaRPr lang="es-ES" sz="1800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 bwMode="auto">
          <a:xfrm>
            <a:off x="740296" y="3789041"/>
            <a:ext cx="735360" cy="2736304"/>
          </a:xfrm>
          <a:prstGeom prst="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rgbClr val="000000">
                <a:alpha val="34118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ángulo 11"/>
          <p:cNvSpPr/>
          <p:nvPr/>
        </p:nvSpPr>
        <p:spPr bwMode="auto">
          <a:xfrm rot="5400000">
            <a:off x="3684582" y="2469574"/>
            <a:ext cx="1486803" cy="5904657"/>
          </a:xfrm>
          <a:prstGeom prst="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rgbClr val="000000">
                <a:alpha val="34118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8C21A36-C8A3-4554-B61A-2438B48F1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87C89ED0-7175-4BF0-9244-C5DF8F56F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3433712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805"/>
              </p:ext>
            </p:extLst>
          </p:nvPr>
        </p:nvGraphicFramePr>
        <p:xfrm>
          <a:off x="395536" y="1700808"/>
          <a:ext cx="5832647" cy="4860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Acrobat Document" r:id="rId4" imgW="8229600" imgH="6858000" progId="Acrobat.Document.11">
                  <p:embed/>
                </p:oleObj>
              </mc:Choice>
              <mc:Fallback>
                <p:oleObj name="Acrobat Document" r:id="rId4" imgW="8229600" imgH="6858000" progId="Acrobat.Document.11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536" y="1700808"/>
                        <a:ext cx="5832647" cy="4860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2" y="-59"/>
            <a:ext cx="7954223" cy="862956"/>
          </a:xfrm>
        </p:spPr>
        <p:txBody>
          <a:bodyPr/>
          <a:lstStyle/>
          <a:p>
            <a:r>
              <a:rPr lang="en-GB" noProof="0" dirty="0"/>
              <a:t>III. MUSIC: Multipurpose </a:t>
            </a:r>
            <a:r>
              <a:rPr lang="en-GB" noProof="0" dirty="0" err="1"/>
              <a:t>SiPM</a:t>
            </a:r>
            <a:r>
              <a:rPr lang="en-GB" noProof="0" dirty="0"/>
              <a:t> RO chip</a:t>
            </a:r>
            <a:endParaRPr lang="en-GB" sz="1800" b="1" i="1" noProof="0" dirty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68822" y="978839"/>
            <a:ext cx="7488832" cy="1246074"/>
          </a:xfrm>
          <a:noFill/>
        </p:spPr>
        <p:txBody>
          <a:bodyPr/>
          <a:lstStyle/>
          <a:p>
            <a:pPr indent="-168275">
              <a:spcBef>
                <a:spcPts val="300"/>
              </a:spcBef>
            </a:pPr>
            <a:r>
              <a:rPr lang="en-GB" sz="1800" noProof="0" dirty="0"/>
              <a:t>MUSIC configuration: the adder takes only 1 channel</a:t>
            </a:r>
          </a:p>
          <a:p>
            <a:pPr lvl="1" indent="-168275">
              <a:spcBef>
                <a:spcPts val="300"/>
              </a:spcBef>
            </a:pPr>
            <a:r>
              <a:rPr lang="en-GB" sz="1600" noProof="0" dirty="0"/>
              <a:t>Pole-zero cancellation: trade-off between resolution and speed</a:t>
            </a:r>
          </a:p>
          <a:p>
            <a:pPr lvl="1" indent="-168275">
              <a:spcBef>
                <a:spcPts val="300"/>
              </a:spcBef>
            </a:pPr>
            <a:r>
              <a:rPr lang="en-GB" sz="1600" noProof="0" dirty="0"/>
              <a:t>High transimpedance gain (MUSIC)</a:t>
            </a:r>
          </a:p>
          <a:p>
            <a:pPr lvl="1">
              <a:spcBef>
                <a:spcPts val="300"/>
              </a:spcBef>
            </a:pPr>
            <a:endParaRPr lang="en-GB" sz="1400" noProof="0" dirty="0"/>
          </a:p>
          <a:p>
            <a:pPr lvl="1">
              <a:spcBef>
                <a:spcPts val="300"/>
              </a:spcBef>
            </a:pPr>
            <a:endParaRPr lang="en-GB" sz="1400" noProof="0" dirty="0"/>
          </a:p>
          <a:p>
            <a:pPr marL="457200" lvl="1" indent="0">
              <a:spcBef>
                <a:spcPts val="300"/>
              </a:spcBef>
              <a:buNone/>
            </a:pPr>
            <a:endParaRPr lang="en-GB" sz="1800" noProof="0" dirty="0"/>
          </a:p>
          <a:p>
            <a:pPr lvl="1" indent="-168275">
              <a:spcBef>
                <a:spcPts val="300"/>
              </a:spcBef>
            </a:pPr>
            <a:endParaRPr lang="en-GB" sz="600" noProof="0" dirty="0"/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sp>
        <p:nvSpPr>
          <p:cNvPr id="5" name="CuadroTexto 4"/>
          <p:cNvSpPr txBox="1"/>
          <p:nvPr/>
        </p:nvSpPr>
        <p:spPr>
          <a:xfrm>
            <a:off x="3138726" y="2348880"/>
            <a:ext cx="2592288" cy="12557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800" i="1" dirty="0"/>
              <a:t> </a:t>
            </a:r>
            <a:r>
              <a:rPr lang="ca-ES" sz="1800" dirty="0"/>
              <a:t>S13360-6050 </a:t>
            </a:r>
            <a:r>
              <a:rPr lang="ca-ES" sz="1800" dirty="0" err="1"/>
              <a:t>SiPM</a:t>
            </a:r>
            <a:r>
              <a:rPr lang="ca-ES" sz="1800" dirty="0"/>
              <a:t> </a:t>
            </a:r>
          </a:p>
          <a:p>
            <a:pPr>
              <a:buNone/>
            </a:pPr>
            <a:r>
              <a:rPr lang="ca-ES" sz="1800" dirty="0"/>
              <a:t> 6x6 mm</a:t>
            </a:r>
            <a:r>
              <a:rPr lang="ca-ES" sz="1800" baseline="30000" dirty="0"/>
              <a:t>2</a:t>
            </a:r>
            <a:r>
              <a:rPr lang="ca-ES" sz="1800" dirty="0"/>
              <a:t>, 50 </a:t>
            </a:r>
            <a:r>
              <a:rPr lang="ca-ES" sz="1800" dirty="0" err="1"/>
              <a:t>um</a:t>
            </a:r>
            <a:r>
              <a:rPr lang="ca-ES" sz="1800" dirty="0"/>
              <a:t> cell</a:t>
            </a:r>
          </a:p>
          <a:p>
            <a:pPr>
              <a:buNone/>
            </a:pPr>
            <a:r>
              <a:rPr lang="ca-ES" sz="1800" dirty="0"/>
              <a:t>1.2 </a:t>
            </a:r>
            <a:r>
              <a:rPr lang="ca-ES" sz="1800" dirty="0" err="1"/>
              <a:t>nF</a:t>
            </a:r>
            <a:r>
              <a:rPr lang="ca-ES" sz="1800" dirty="0"/>
              <a:t> </a:t>
            </a:r>
            <a:r>
              <a:rPr lang="ca-ES" sz="1800" dirty="0" err="1"/>
              <a:t>capacitance</a:t>
            </a:r>
            <a:endParaRPr lang="ca-ES" sz="1800" dirty="0"/>
          </a:p>
          <a:p>
            <a:pPr>
              <a:buNone/>
            </a:pPr>
            <a:r>
              <a:rPr lang="es-ES" sz="1800" i="1" dirty="0"/>
              <a:t>4 V </a:t>
            </a:r>
            <a:r>
              <a:rPr lang="es-ES" sz="1800" i="1" dirty="0" err="1"/>
              <a:t>overvoltage</a:t>
            </a:r>
            <a:endParaRPr lang="es-ES" sz="1800" i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626" y="3062824"/>
            <a:ext cx="3456439" cy="288036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138726" y="2389296"/>
            <a:ext cx="2592288" cy="12557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800" i="1" dirty="0"/>
              <a:t> </a:t>
            </a:r>
            <a:r>
              <a:rPr lang="ca-ES" sz="1800" dirty="0"/>
              <a:t>S13360-6050 </a:t>
            </a:r>
            <a:r>
              <a:rPr lang="ca-ES" sz="1800" dirty="0" err="1"/>
              <a:t>SiPM</a:t>
            </a:r>
            <a:r>
              <a:rPr lang="ca-ES" sz="1800" dirty="0"/>
              <a:t> </a:t>
            </a:r>
          </a:p>
          <a:p>
            <a:pPr>
              <a:buNone/>
            </a:pPr>
            <a:r>
              <a:rPr lang="ca-ES" sz="1800" dirty="0"/>
              <a:t> 6x6 mm</a:t>
            </a:r>
            <a:r>
              <a:rPr lang="ca-ES" sz="1800" baseline="30000" dirty="0"/>
              <a:t>2</a:t>
            </a:r>
            <a:r>
              <a:rPr lang="ca-ES" sz="1800" dirty="0"/>
              <a:t>, 50 </a:t>
            </a:r>
            <a:r>
              <a:rPr lang="ca-ES" sz="1800" dirty="0" err="1"/>
              <a:t>um</a:t>
            </a:r>
            <a:r>
              <a:rPr lang="ca-ES" sz="1800" dirty="0"/>
              <a:t> cell</a:t>
            </a:r>
          </a:p>
          <a:p>
            <a:pPr>
              <a:buNone/>
            </a:pPr>
            <a:r>
              <a:rPr lang="ca-ES" sz="1800" dirty="0"/>
              <a:t>1.2 </a:t>
            </a:r>
            <a:r>
              <a:rPr lang="ca-ES" sz="1800" dirty="0" err="1"/>
              <a:t>nF</a:t>
            </a:r>
            <a:r>
              <a:rPr lang="ca-ES" sz="1800" dirty="0"/>
              <a:t> </a:t>
            </a:r>
            <a:r>
              <a:rPr lang="ca-ES" sz="1800" dirty="0" err="1"/>
              <a:t>capacitance</a:t>
            </a:r>
            <a:endParaRPr lang="ca-ES" sz="1800" dirty="0"/>
          </a:p>
          <a:p>
            <a:pPr>
              <a:buNone/>
            </a:pPr>
            <a:r>
              <a:rPr lang="es-ES" sz="1800" i="1" dirty="0"/>
              <a:t>7 V </a:t>
            </a:r>
            <a:r>
              <a:rPr lang="es-ES" sz="1800" i="1" dirty="0" err="1"/>
              <a:t>overvoltage</a:t>
            </a:r>
            <a:endParaRPr lang="es-ES" sz="1800" i="1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01F0FA9-ACAD-4CDD-8D50-C3393C75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CC7CA4B8-D13C-4380-B0BB-3D152107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2828585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603" y="3634563"/>
            <a:ext cx="3480686" cy="2900572"/>
          </a:xfrm>
          <a:prstGeom prst="rect">
            <a:avLst/>
          </a:prstGeom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562192"/>
              </p:ext>
            </p:extLst>
          </p:nvPr>
        </p:nvGraphicFramePr>
        <p:xfrm>
          <a:off x="251520" y="2016064"/>
          <a:ext cx="5616624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Acrobat Document" r:id="rId5" imgW="8229600" imgH="6858000" progId="Acrobat.Document.11">
                  <p:embed/>
                </p:oleObj>
              </mc:Choice>
              <mc:Fallback>
                <p:oleObj name="Acrobat Document" r:id="rId5" imgW="8229600" imgH="6858000" progId="Acrobat.Document.11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520" y="2016064"/>
                        <a:ext cx="5616624" cy="4680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2" y="-59"/>
            <a:ext cx="7954223" cy="862956"/>
          </a:xfrm>
        </p:spPr>
        <p:txBody>
          <a:bodyPr/>
          <a:lstStyle/>
          <a:p>
            <a:r>
              <a:rPr lang="en-GB" noProof="0" dirty="0"/>
              <a:t>III. MUSIC: Multipurpose </a:t>
            </a:r>
            <a:r>
              <a:rPr lang="en-GB" noProof="0" dirty="0" err="1"/>
              <a:t>SiPM</a:t>
            </a:r>
            <a:r>
              <a:rPr lang="en-GB" noProof="0" dirty="0"/>
              <a:t> RO chip</a:t>
            </a:r>
            <a:endParaRPr lang="en-GB" sz="1800" b="1" i="1" noProof="0" dirty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959" y="980728"/>
            <a:ext cx="7488832" cy="1246074"/>
          </a:xfrm>
          <a:noFill/>
        </p:spPr>
        <p:txBody>
          <a:bodyPr/>
          <a:lstStyle/>
          <a:p>
            <a:pPr indent="-168275">
              <a:spcBef>
                <a:spcPts val="300"/>
              </a:spcBef>
            </a:pPr>
            <a:r>
              <a:rPr lang="en-GB" sz="1800" noProof="0" dirty="0"/>
              <a:t>MUSIC configuration: the adder takes 7 channels</a:t>
            </a:r>
          </a:p>
          <a:p>
            <a:pPr lvl="1" indent="-168275">
              <a:spcBef>
                <a:spcPts val="300"/>
              </a:spcBef>
            </a:pPr>
            <a:r>
              <a:rPr lang="en-GB" sz="1600" noProof="0" dirty="0"/>
              <a:t>Noise is much higher (</a:t>
            </a:r>
            <a:r>
              <a:rPr lang="en-GB" sz="1600" noProof="0" dirty="0" err="1"/>
              <a:t>sqtr</a:t>
            </a:r>
            <a:r>
              <a:rPr lang="en-GB" sz="1600" noProof="0" dirty="0"/>
              <a:t>(7))</a:t>
            </a:r>
          </a:p>
          <a:p>
            <a:pPr lvl="1" indent="-168275">
              <a:spcBef>
                <a:spcPts val="300"/>
              </a:spcBef>
            </a:pPr>
            <a:r>
              <a:rPr lang="en-GB" sz="1600" noProof="0" dirty="0"/>
              <a:t>But </a:t>
            </a:r>
            <a:r>
              <a:rPr lang="en-GB" sz="1600" noProof="0" dirty="0" err="1"/>
              <a:t>pe</a:t>
            </a:r>
            <a:r>
              <a:rPr lang="en-GB" sz="1600" noProof="0" dirty="0"/>
              <a:t> (cell) peaks can still be identified</a:t>
            </a:r>
          </a:p>
          <a:p>
            <a:pPr lvl="1" indent="-168275">
              <a:spcBef>
                <a:spcPts val="300"/>
              </a:spcBef>
            </a:pPr>
            <a:r>
              <a:rPr lang="en-GB" sz="1600" noProof="0" dirty="0"/>
              <a:t>Channels have been equalized by MUSIC anode ctrl voltage</a:t>
            </a:r>
          </a:p>
          <a:p>
            <a:pPr lvl="1">
              <a:spcBef>
                <a:spcPts val="300"/>
              </a:spcBef>
            </a:pPr>
            <a:endParaRPr lang="en-GB" sz="1400" noProof="0" dirty="0"/>
          </a:p>
          <a:p>
            <a:pPr lvl="1">
              <a:spcBef>
                <a:spcPts val="300"/>
              </a:spcBef>
            </a:pPr>
            <a:endParaRPr lang="en-GB" sz="1400" noProof="0" dirty="0"/>
          </a:p>
          <a:p>
            <a:pPr marL="457200" lvl="1" indent="0">
              <a:spcBef>
                <a:spcPts val="300"/>
              </a:spcBef>
              <a:buNone/>
            </a:pPr>
            <a:endParaRPr lang="en-GB" sz="1800" noProof="0" dirty="0"/>
          </a:p>
          <a:p>
            <a:pPr lvl="1" indent="-168275">
              <a:spcBef>
                <a:spcPts val="300"/>
              </a:spcBef>
            </a:pPr>
            <a:endParaRPr lang="en-GB" sz="600" noProof="0" dirty="0"/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  <p:sp>
        <p:nvSpPr>
          <p:cNvPr id="5" name="CuadroTexto 4"/>
          <p:cNvSpPr txBox="1"/>
          <p:nvPr/>
        </p:nvSpPr>
        <p:spPr>
          <a:xfrm>
            <a:off x="3138726" y="2348880"/>
            <a:ext cx="2592288" cy="12557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800" i="1" dirty="0"/>
              <a:t> </a:t>
            </a:r>
            <a:r>
              <a:rPr lang="ca-ES" sz="1800" dirty="0"/>
              <a:t>S13360-6050 </a:t>
            </a:r>
            <a:r>
              <a:rPr lang="ca-ES" sz="1800" dirty="0" err="1"/>
              <a:t>SiPM</a:t>
            </a:r>
            <a:r>
              <a:rPr lang="ca-ES" sz="1800" dirty="0"/>
              <a:t> </a:t>
            </a:r>
          </a:p>
          <a:p>
            <a:pPr>
              <a:buNone/>
            </a:pPr>
            <a:r>
              <a:rPr lang="ca-ES" sz="1800" dirty="0"/>
              <a:t> 6x6 mm</a:t>
            </a:r>
            <a:r>
              <a:rPr lang="ca-ES" sz="1800" baseline="30000" dirty="0"/>
              <a:t>2</a:t>
            </a:r>
            <a:r>
              <a:rPr lang="ca-ES" sz="1800" dirty="0"/>
              <a:t>, 50 </a:t>
            </a:r>
            <a:r>
              <a:rPr lang="ca-ES" sz="1800" dirty="0" err="1"/>
              <a:t>um</a:t>
            </a:r>
            <a:r>
              <a:rPr lang="ca-ES" sz="1800" dirty="0"/>
              <a:t> cell</a:t>
            </a:r>
          </a:p>
          <a:p>
            <a:pPr>
              <a:buNone/>
            </a:pPr>
            <a:r>
              <a:rPr lang="ca-ES" sz="1800" dirty="0"/>
              <a:t>1.2 </a:t>
            </a:r>
            <a:r>
              <a:rPr lang="ca-ES" sz="1800" dirty="0" err="1"/>
              <a:t>nF</a:t>
            </a:r>
            <a:r>
              <a:rPr lang="ca-ES" sz="1800" dirty="0"/>
              <a:t> </a:t>
            </a:r>
            <a:r>
              <a:rPr lang="ca-ES" sz="1800" dirty="0" err="1"/>
              <a:t>capacitance</a:t>
            </a:r>
            <a:endParaRPr lang="ca-ES" sz="1800" dirty="0"/>
          </a:p>
          <a:p>
            <a:pPr>
              <a:buNone/>
            </a:pPr>
            <a:r>
              <a:rPr lang="es-ES" sz="1800" i="1" dirty="0"/>
              <a:t>4 V </a:t>
            </a:r>
            <a:r>
              <a:rPr lang="es-ES" sz="1800" i="1" dirty="0" err="1"/>
              <a:t>overvoltage</a:t>
            </a:r>
            <a:endParaRPr lang="es-ES" sz="1800" i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3138726" y="2389296"/>
            <a:ext cx="2592288" cy="12557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1800" i="1" dirty="0"/>
              <a:t> </a:t>
            </a:r>
            <a:r>
              <a:rPr lang="ca-ES" sz="1800" dirty="0"/>
              <a:t>S13360-6050 </a:t>
            </a:r>
            <a:r>
              <a:rPr lang="ca-ES" sz="1800" dirty="0" err="1"/>
              <a:t>SiPM</a:t>
            </a:r>
            <a:r>
              <a:rPr lang="ca-ES" sz="1800" dirty="0"/>
              <a:t> </a:t>
            </a:r>
          </a:p>
          <a:p>
            <a:pPr>
              <a:buNone/>
            </a:pPr>
            <a:r>
              <a:rPr lang="ca-ES" sz="1800" dirty="0"/>
              <a:t> 6x6 mm</a:t>
            </a:r>
            <a:r>
              <a:rPr lang="ca-ES" sz="1800" baseline="30000" dirty="0"/>
              <a:t>2</a:t>
            </a:r>
            <a:r>
              <a:rPr lang="ca-ES" sz="1800" dirty="0"/>
              <a:t>, 50 </a:t>
            </a:r>
            <a:r>
              <a:rPr lang="ca-ES" sz="1800" dirty="0" err="1"/>
              <a:t>um</a:t>
            </a:r>
            <a:r>
              <a:rPr lang="ca-ES" sz="1800" dirty="0"/>
              <a:t> cell</a:t>
            </a:r>
          </a:p>
          <a:p>
            <a:pPr>
              <a:buNone/>
            </a:pPr>
            <a:r>
              <a:rPr lang="ca-ES" sz="1800" dirty="0"/>
              <a:t>1.2 </a:t>
            </a:r>
            <a:r>
              <a:rPr lang="ca-ES" sz="1800" dirty="0" err="1"/>
              <a:t>nF</a:t>
            </a:r>
            <a:r>
              <a:rPr lang="ca-ES" sz="1800" dirty="0"/>
              <a:t> </a:t>
            </a:r>
            <a:r>
              <a:rPr lang="ca-ES" sz="1800" dirty="0" err="1"/>
              <a:t>capacitance</a:t>
            </a:r>
            <a:endParaRPr lang="ca-ES" sz="1800" dirty="0"/>
          </a:p>
          <a:p>
            <a:pPr>
              <a:buNone/>
            </a:pPr>
            <a:r>
              <a:rPr lang="es-ES" sz="1800" i="1" dirty="0"/>
              <a:t>7 V </a:t>
            </a:r>
            <a:r>
              <a:rPr lang="es-ES" sz="1800" i="1" dirty="0" err="1"/>
              <a:t>overvoltage</a:t>
            </a:r>
            <a:endParaRPr lang="es-ES" sz="1800" i="1" dirty="0"/>
          </a:p>
        </p:txBody>
      </p:sp>
      <p:sp>
        <p:nvSpPr>
          <p:cNvPr id="9" name="object 2685"/>
          <p:cNvSpPr/>
          <p:nvPr/>
        </p:nvSpPr>
        <p:spPr>
          <a:xfrm>
            <a:off x="6409381" y="1173042"/>
            <a:ext cx="2572530" cy="1175837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Elipse 3"/>
          <p:cNvSpPr/>
          <p:nvPr/>
        </p:nvSpPr>
        <p:spPr bwMode="auto">
          <a:xfrm>
            <a:off x="8244408" y="1772816"/>
            <a:ext cx="864158" cy="6164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cxnSp>
        <p:nvCxnSpPr>
          <p:cNvPr id="8" name="Conector recto de flecha 7"/>
          <p:cNvCxnSpPr/>
          <p:nvPr/>
        </p:nvCxnSpPr>
        <p:spPr bwMode="auto">
          <a:xfrm>
            <a:off x="5508104" y="1173042"/>
            <a:ext cx="2736304" cy="74379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CuadroTexto 12"/>
          <p:cNvSpPr txBox="1"/>
          <p:nvPr/>
        </p:nvSpPr>
        <p:spPr>
          <a:xfrm>
            <a:off x="8022293" y="2493443"/>
            <a:ext cx="1168897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800" dirty="0"/>
              <a:t>7 x SIPM</a:t>
            </a:r>
          </a:p>
          <a:p>
            <a:pPr algn="ctr">
              <a:buNone/>
            </a:pPr>
            <a:r>
              <a:rPr lang="es-ES" sz="1800" dirty="0"/>
              <a:t>6x6 mm</a:t>
            </a:r>
            <a:r>
              <a:rPr lang="es-ES" sz="1800" baseline="30000" dirty="0"/>
              <a:t>2 </a:t>
            </a:r>
            <a:r>
              <a:rPr lang="es-ES" sz="1800" dirty="0" err="1"/>
              <a:t>each</a:t>
            </a:r>
            <a:endParaRPr lang="es-ES" sz="18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823489" y="2659024"/>
            <a:ext cx="1984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s-ES" sz="1800" dirty="0"/>
              <a:t>1 x PMT</a:t>
            </a:r>
          </a:p>
          <a:p>
            <a:pPr algn="ctr">
              <a:buNone/>
            </a:pPr>
            <a:r>
              <a:rPr lang="es-ES" sz="1800" dirty="0"/>
              <a:t>18 mm </a:t>
            </a:r>
            <a:r>
              <a:rPr lang="es-ES" sz="1800" dirty="0" err="1"/>
              <a:t>diameter</a:t>
            </a:r>
            <a:r>
              <a:rPr lang="es-ES" sz="1800" baseline="300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7574289" y="2630955"/>
                <a:ext cx="468077" cy="49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s-ES" sz="3600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289" y="2630955"/>
                <a:ext cx="468077" cy="4985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Marcador de fecha 3">
            <a:extLst>
              <a:ext uri="{FF2B5EF4-FFF2-40B4-BE49-F238E27FC236}">
                <a16:creationId xmlns:a16="http://schemas.microsoft.com/office/drawing/2014/main" id="{DF01B13F-A871-49B7-AD83-3E1F694D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B0BF03A8-DA13-4CB5-BA1C-EC6409BFE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1449313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I. Introduction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Plenty of readout ASICs for </a:t>
            </a:r>
            <a:r>
              <a:rPr lang="en-GB" noProof="0" dirty="0" err="1"/>
              <a:t>photosensor</a:t>
            </a:r>
            <a:r>
              <a:rPr lang="en-GB" noProof="0" dirty="0"/>
              <a:t> read-out…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r>
              <a:rPr lang="en-GB" noProof="0" dirty="0"/>
              <a:t>New members: </a:t>
            </a:r>
            <a:r>
              <a:rPr lang="en-GB" noProof="0" dirty="0" err="1"/>
              <a:t>STiC</a:t>
            </a:r>
            <a:r>
              <a:rPr lang="en-GB" noProof="0" dirty="0"/>
              <a:t>, </a:t>
            </a:r>
            <a:r>
              <a:rPr lang="en-GB" noProof="0" dirty="0" err="1"/>
              <a:t>Petiroc</a:t>
            </a:r>
            <a:r>
              <a:rPr lang="en-GB" noProof="0" dirty="0"/>
              <a:t>, </a:t>
            </a:r>
            <a:r>
              <a:rPr lang="en-GB" noProof="0" dirty="0" err="1"/>
              <a:t>Citiroc</a:t>
            </a:r>
            <a:r>
              <a:rPr lang="en-GB" noProof="0" dirty="0"/>
              <a:t>, </a:t>
            </a:r>
            <a:r>
              <a:rPr lang="en-GB" noProof="0" dirty="0" err="1"/>
              <a:t>ToFPET</a:t>
            </a:r>
            <a:r>
              <a:rPr lang="en-GB" noProof="0" dirty="0"/>
              <a:t>, PACIFIC, etc</a:t>
            </a:r>
          </a:p>
          <a:p>
            <a:endParaRPr lang="en-GB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E852446D-706A-4668-A51C-F81963971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822400"/>
              </p:ext>
            </p:extLst>
          </p:nvPr>
        </p:nvGraphicFramePr>
        <p:xfrm>
          <a:off x="769842" y="1726971"/>
          <a:ext cx="7604315" cy="3783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8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6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85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70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5783">
                <a:tc>
                  <a:txBody>
                    <a:bodyPr/>
                    <a:lstStyle/>
                    <a:p>
                      <a:pPr marL="12890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800" b="1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ip</a:t>
                      </a:r>
                      <a:r>
                        <a:rPr sz="1800" b="1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name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</a:t>
                      </a:r>
                      <a:r>
                        <a:rPr sz="1800" b="1" spc="-3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oup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4955">
                        <a:lnSpc>
                          <a:spcPct val="100000"/>
                        </a:lnSpc>
                      </a:pPr>
                      <a:r>
                        <a:rPr sz="1800" b="1" spc="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ear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785">
                        <a:lnSpc>
                          <a:spcPct val="100000"/>
                        </a:lnSpc>
                      </a:pPr>
                      <a:r>
                        <a:rPr sz="1800" b="1" spc="-1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800" b="1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800" b="1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ology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chan</a:t>
                      </a:r>
                      <a:r>
                        <a:rPr sz="1800" b="1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800" b="1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800" b="1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pli</a:t>
                      </a:r>
                      <a:r>
                        <a:rPr sz="1800" b="1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ation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000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FLC_SiPM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3365">
                        <a:lnSpc>
                          <a:spcPct val="100000"/>
                        </a:lnSpc>
                      </a:pPr>
                      <a:r>
                        <a:rPr sz="1600" b="1" spc="-1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MEGA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2004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BiC</a:t>
                      </a: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600" b="1" spc="-1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0.8</a:t>
                      </a: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µ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18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860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ILC</a:t>
                      </a:r>
                      <a:r>
                        <a:rPr sz="1600" b="1" spc="-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CAL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160">
                <a:tc>
                  <a:txBody>
                    <a:bodyPr/>
                    <a:lstStyle/>
                    <a:p>
                      <a:pPr marL="40195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NINO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941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CERN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2004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CM</a:t>
                      </a:r>
                      <a:r>
                        <a:rPr sz="1600" b="1" spc="-1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0.2</a:t>
                      </a: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µm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26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ALICE</a:t>
                      </a:r>
                      <a:r>
                        <a:rPr sz="1600" b="1" spc="-4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2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600" b="1" spc="-1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F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651">
                <a:tc>
                  <a:txBody>
                    <a:bodyPr/>
                    <a:lstStyle/>
                    <a:p>
                      <a:pPr marL="22034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MAR</a:t>
                      </a:r>
                      <a:r>
                        <a:rPr sz="1600" b="1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C2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3365">
                        <a:lnSpc>
                          <a:spcPct val="100000"/>
                        </a:lnSpc>
                      </a:pPr>
                      <a:r>
                        <a:rPr sz="1600" b="1" spc="-1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MEGA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2006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SiGe</a:t>
                      </a:r>
                      <a:r>
                        <a:rPr sz="1600" b="1" spc="1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0.3</a:t>
                      </a: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µm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64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265">
                        <a:lnSpc>
                          <a:spcPct val="100000"/>
                        </a:lnSpc>
                      </a:pPr>
                      <a:r>
                        <a:rPr sz="1600" b="1" spc="-12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TLAS</a:t>
                      </a:r>
                      <a:r>
                        <a:rPr sz="1600" b="1" spc="-2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lu</a:t>
                      </a:r>
                      <a:r>
                        <a:rPr sz="1600" b="1" spc="-2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160"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SPIR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3365">
                        <a:lnSpc>
                          <a:spcPct val="100000"/>
                        </a:lnSpc>
                      </a:pPr>
                      <a:r>
                        <a:rPr sz="1600" b="1" spc="-1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MEGA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2007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SiGe</a:t>
                      </a:r>
                      <a:r>
                        <a:rPr sz="1600" b="1" spc="1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0.3</a:t>
                      </a: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µm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36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860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ILC</a:t>
                      </a:r>
                      <a:r>
                        <a:rPr sz="1600" b="1" spc="-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CAL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51">
                <a:tc>
                  <a:txBody>
                    <a:bodyPr/>
                    <a:lstStyle/>
                    <a:p>
                      <a:pPr marL="40322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PE</a:t>
                      </a:r>
                      <a:r>
                        <a:rPr sz="1600" b="1" spc="-1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</a:pPr>
                      <a:r>
                        <a:rPr sz="1600" b="1" spc="-1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eidelberg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2008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CM</a:t>
                      </a:r>
                      <a:r>
                        <a:rPr sz="1600" b="1" spc="-1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0.1</a:t>
                      </a: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µm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40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PET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160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RAPS</a:t>
                      </a:r>
                      <a:r>
                        <a:rPr sz="1600" b="1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DI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1465">
                        <a:lnSpc>
                          <a:spcPct val="100000"/>
                        </a:lnSpc>
                      </a:pPr>
                      <a:r>
                        <a:rPr sz="1600" b="1" spc="-1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ra</a:t>
                      </a:r>
                      <a:r>
                        <a:rPr sz="1600" b="1" spc="-1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ow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2008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CM</a:t>
                      </a:r>
                      <a:r>
                        <a:rPr sz="1600" b="1" spc="-1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0.3</a:t>
                      </a: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µm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576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Sn</a:t>
                      </a: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oper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51">
                <a:tc>
                  <a:txBody>
                    <a:bodyPr/>
                    <a:lstStyle/>
                    <a:p>
                      <a:pPr marL="35623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BASIC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Bari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2009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CM</a:t>
                      </a:r>
                      <a:r>
                        <a:rPr sz="1600" b="1" spc="-1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0.35µm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32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PET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274">
                <a:tc>
                  <a:txBody>
                    <a:bodyPr/>
                    <a:lstStyle/>
                    <a:p>
                      <a:pPr marL="29337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SPIDER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592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Ide</a:t>
                      </a: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2009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CM</a:t>
                      </a:r>
                      <a:r>
                        <a:rPr sz="1600" b="1" spc="-10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0.3</a:t>
                      </a: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µm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600" b="1" spc="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64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067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Spider</a:t>
                      </a:r>
                      <a:r>
                        <a:rPr sz="1600" b="1" spc="-1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000066"/>
                          </a:solidFill>
                          <a:latin typeface="Times New Roman"/>
                          <a:cs typeface="Times New Roman"/>
                        </a:rPr>
                        <a:t>rich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object 5">
            <a:extLst>
              <a:ext uri="{FF2B5EF4-FFF2-40B4-BE49-F238E27FC236}">
                <a16:creationId xmlns:a16="http://schemas.microsoft.com/office/drawing/2014/main" id="{91154B9D-0DBD-4743-B9ED-81FE9CEF2A6A}"/>
              </a:ext>
            </a:extLst>
          </p:cNvPr>
          <p:cNvSpPr txBox="1"/>
          <p:nvPr/>
        </p:nvSpPr>
        <p:spPr>
          <a:xfrm>
            <a:off x="6642284" y="5421686"/>
            <a:ext cx="2422931" cy="246221"/>
          </a:xfrm>
          <a:prstGeom prst="rect">
            <a:avLst/>
          </a:prstGeom>
          <a:solidFill>
            <a:srgbClr val="FFFF99"/>
          </a:solidFill>
        </p:spPr>
        <p:txBody>
          <a:bodyPr vert="horz" wrap="square" lIns="0" tIns="0" rIns="0" bIns="0" rtlCol="0">
            <a:spAutoFit/>
          </a:bodyPr>
          <a:lstStyle/>
          <a:p>
            <a:pPr marL="101600">
              <a:lnSpc>
                <a:spcPct val="100000"/>
              </a:lnSpc>
              <a:buNone/>
            </a:pPr>
            <a:r>
              <a:rPr sz="1600" dirty="0">
                <a:solidFill>
                  <a:schemeClr val="tx1"/>
                </a:solidFill>
                <a:latin typeface="Times New Roman"/>
                <a:cs typeface="Times New Roman"/>
              </a:rPr>
              <a:t>©</a:t>
            </a:r>
            <a:r>
              <a:rPr sz="1600" spc="-2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1600" spc="-105" dirty="0">
                <a:solidFill>
                  <a:schemeClr val="tx1"/>
                </a:solidFill>
                <a:latin typeface="Times New Roman"/>
                <a:cs typeface="Times New Roman"/>
              </a:rPr>
              <a:t>W</a:t>
            </a:r>
            <a:r>
              <a:rPr sz="1600" dirty="0">
                <a:solidFill>
                  <a:schemeClr val="tx1"/>
                </a:solidFill>
                <a:latin typeface="Times New Roman"/>
                <a:cs typeface="Times New Roman"/>
              </a:rPr>
              <a:t>. Ku</a:t>
            </a:r>
            <a:r>
              <a:rPr sz="1600" spc="-10" dirty="0">
                <a:solidFill>
                  <a:schemeClr val="tx1"/>
                </a:solidFill>
                <a:latin typeface="Times New Roman"/>
                <a:cs typeface="Times New Roman"/>
              </a:rPr>
              <a:t>c</a:t>
            </a:r>
            <a:r>
              <a:rPr sz="1600" spc="-5" dirty="0">
                <a:solidFill>
                  <a:schemeClr val="tx1"/>
                </a:solidFill>
                <a:latin typeface="Times New Roman"/>
                <a:cs typeface="Times New Roman"/>
              </a:rPr>
              <a:t>e</a:t>
            </a:r>
            <a:r>
              <a:rPr sz="1600" dirty="0">
                <a:solidFill>
                  <a:schemeClr val="tx1"/>
                </a:solidFill>
                <a:latin typeface="Times New Roman"/>
                <a:cs typeface="Times New Roman"/>
              </a:rPr>
              <a:t>visz</a:t>
            </a:r>
            <a:r>
              <a:rPr sz="1600" spc="2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sz="1600" spc="-10" dirty="0">
                <a:solidFill>
                  <a:schemeClr val="tx1"/>
                </a:solidFill>
                <a:latin typeface="Times New Roman"/>
                <a:cs typeface="Times New Roman"/>
              </a:rPr>
              <a:t>K</a:t>
            </a:r>
            <a:r>
              <a:rPr sz="1600" dirty="0">
                <a:solidFill>
                  <a:schemeClr val="tx1"/>
                </a:solidFill>
                <a:latin typeface="Times New Roman"/>
                <a:cs typeface="Times New Roman"/>
              </a:rPr>
              <a:t>r</a:t>
            </a:r>
            <a:r>
              <a:rPr sz="1600" spc="-10" dirty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sz="1600" dirty="0">
                <a:solidFill>
                  <a:schemeClr val="tx1"/>
                </a:solidFill>
                <a:latin typeface="Times New Roman"/>
                <a:cs typeface="Times New Roman"/>
              </a:rPr>
              <a:t>kow)</a:t>
            </a:r>
          </a:p>
        </p:txBody>
      </p:sp>
    </p:spTree>
    <p:extLst>
      <p:ext uri="{BB962C8B-B14F-4D97-AF65-F5344CB8AC3E}">
        <p14:creationId xmlns:p14="http://schemas.microsoft.com/office/powerpoint/2010/main" val="4086969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2" y="-59"/>
            <a:ext cx="7954223" cy="862956"/>
          </a:xfrm>
        </p:spPr>
        <p:txBody>
          <a:bodyPr/>
          <a:lstStyle/>
          <a:p>
            <a:pPr>
              <a:buNone/>
            </a:pPr>
            <a:r>
              <a:rPr lang="en-GB" noProof="0" dirty="0"/>
              <a:t>III. MUSIC: Multipurpose </a:t>
            </a:r>
            <a:r>
              <a:rPr lang="en-GB" noProof="0" dirty="0" err="1"/>
              <a:t>SiPM</a:t>
            </a:r>
            <a:r>
              <a:rPr lang="en-GB" noProof="0" dirty="0"/>
              <a:t> RO chip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7788" y="1123389"/>
            <a:ext cx="8136904" cy="1246074"/>
          </a:xfrm>
          <a:noFill/>
        </p:spPr>
        <p:txBody>
          <a:bodyPr/>
          <a:lstStyle/>
          <a:p>
            <a:pPr indent="-168275">
              <a:spcBef>
                <a:spcPts val="300"/>
              </a:spcBef>
            </a:pPr>
            <a:r>
              <a:rPr lang="en-GB" sz="1800" noProof="0" dirty="0"/>
              <a:t>Dynamic range for S13360-6050@6V overvoltage</a:t>
            </a:r>
          </a:p>
          <a:p>
            <a:pPr indent="-168275">
              <a:spcBef>
                <a:spcPts val="300"/>
              </a:spcBef>
            </a:pPr>
            <a:r>
              <a:rPr lang="en-GB" sz="1800" noProof="0" dirty="0" err="1"/>
              <a:t>Optmized</a:t>
            </a:r>
            <a:r>
              <a:rPr lang="en-GB" sz="1800" noProof="0" dirty="0"/>
              <a:t> pole-zero cancellation</a:t>
            </a:r>
          </a:p>
          <a:p>
            <a:pPr indent="-168275">
              <a:spcBef>
                <a:spcPts val="300"/>
              </a:spcBef>
            </a:pPr>
            <a:r>
              <a:rPr lang="en-GB" sz="1800" noProof="0" dirty="0"/>
              <a:t>High gain path output</a:t>
            </a:r>
          </a:p>
          <a:p>
            <a:pPr indent="-168275">
              <a:spcBef>
                <a:spcPts val="300"/>
              </a:spcBef>
            </a:pPr>
            <a:r>
              <a:rPr lang="en-GB" sz="1800" noProof="0" dirty="0"/>
              <a:t>Response for n input channels (signal injected in n channels)</a:t>
            </a:r>
            <a:endParaRPr lang="en-GB" sz="1400" noProof="0" dirty="0"/>
          </a:p>
          <a:p>
            <a:pPr lvl="1">
              <a:spcBef>
                <a:spcPts val="600"/>
              </a:spcBef>
            </a:pPr>
            <a:endParaRPr lang="en-GB" sz="1400" noProof="0" dirty="0"/>
          </a:p>
          <a:p>
            <a:pPr marL="457200" lvl="1" indent="0">
              <a:spcBef>
                <a:spcPts val="600"/>
              </a:spcBef>
              <a:buNone/>
            </a:pPr>
            <a:endParaRPr lang="en-GB" sz="1800" noProof="0" dirty="0"/>
          </a:p>
          <a:p>
            <a:pPr lvl="1" indent="-168275">
              <a:spcBef>
                <a:spcPts val="600"/>
              </a:spcBef>
            </a:pPr>
            <a:endParaRPr lang="en-GB" sz="600" noProof="0" dirty="0"/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30</a:t>
            </a:fld>
            <a:endParaRPr lang="en-GB" dirty="0"/>
          </a:p>
        </p:txBody>
      </p:sp>
      <p:sp>
        <p:nvSpPr>
          <p:cNvPr id="5" name="CuadroTexto 4"/>
          <p:cNvSpPr txBox="1"/>
          <p:nvPr/>
        </p:nvSpPr>
        <p:spPr>
          <a:xfrm>
            <a:off x="6300192" y="6270445"/>
            <a:ext cx="18984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sz="1500" dirty="0">
                <a:solidFill>
                  <a:srgbClr val="FF0000"/>
                </a:solidFill>
              </a:rPr>
              <a:t>Total </a:t>
            </a:r>
            <a:r>
              <a:rPr lang="es-ES" sz="1500" dirty="0" err="1">
                <a:solidFill>
                  <a:srgbClr val="FF0000"/>
                </a:solidFill>
              </a:rPr>
              <a:t>number</a:t>
            </a:r>
            <a:r>
              <a:rPr lang="es-ES" sz="1500" dirty="0">
                <a:solidFill>
                  <a:srgbClr val="FF0000"/>
                </a:solidFill>
              </a:rPr>
              <a:t> of pe</a:t>
            </a:r>
          </a:p>
        </p:txBody>
      </p:sp>
      <p:cxnSp>
        <p:nvCxnSpPr>
          <p:cNvPr id="9" name="Conector recto de flecha 8"/>
          <p:cNvCxnSpPr/>
          <p:nvPr/>
        </p:nvCxnSpPr>
        <p:spPr bwMode="auto">
          <a:xfrm flipH="1">
            <a:off x="5751576" y="6381328"/>
            <a:ext cx="476608" cy="1147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116297"/>
            <a:ext cx="7344816" cy="467603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210161" y="3711713"/>
            <a:ext cx="1754327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600" b="0" dirty="0" err="1">
                <a:solidFill>
                  <a:srgbClr val="FF0000"/>
                </a:solidFill>
              </a:rPr>
              <a:t>Reponse</a:t>
            </a:r>
            <a:r>
              <a:rPr lang="es-ES" sz="1600" b="0" dirty="0">
                <a:solidFill>
                  <a:srgbClr val="FF0000"/>
                </a:solidFill>
              </a:rPr>
              <a:t> </a:t>
            </a:r>
            <a:r>
              <a:rPr lang="es-ES" sz="1600" b="0" dirty="0" err="1">
                <a:solidFill>
                  <a:srgbClr val="FF0000"/>
                </a:solidFill>
              </a:rPr>
              <a:t>independent</a:t>
            </a:r>
            <a:r>
              <a:rPr lang="es-ES" sz="1600" b="0" dirty="0">
                <a:solidFill>
                  <a:srgbClr val="FF0000"/>
                </a:solidFill>
              </a:rPr>
              <a:t> </a:t>
            </a:r>
            <a:r>
              <a:rPr lang="es-ES" sz="1600" b="0" dirty="0" err="1">
                <a:solidFill>
                  <a:srgbClr val="FF0000"/>
                </a:solidFill>
              </a:rPr>
              <a:t>on</a:t>
            </a:r>
            <a:r>
              <a:rPr lang="es-ES" sz="1600" b="0" dirty="0">
                <a:solidFill>
                  <a:srgbClr val="FF0000"/>
                </a:solidFill>
              </a:rPr>
              <a:t> </a:t>
            </a:r>
            <a:r>
              <a:rPr lang="es-ES" sz="1600" b="0" dirty="0" err="1">
                <a:solidFill>
                  <a:srgbClr val="FF0000"/>
                </a:solidFill>
              </a:rPr>
              <a:t>the</a:t>
            </a:r>
            <a:r>
              <a:rPr lang="es-ES" sz="1600" b="0" dirty="0">
                <a:solidFill>
                  <a:srgbClr val="FF0000"/>
                </a:solidFill>
              </a:rPr>
              <a:t> </a:t>
            </a:r>
            <a:r>
              <a:rPr lang="es-ES" sz="1600" b="0" dirty="0" err="1">
                <a:solidFill>
                  <a:srgbClr val="FF0000"/>
                </a:solidFill>
              </a:rPr>
              <a:t>number</a:t>
            </a:r>
            <a:r>
              <a:rPr lang="es-ES" sz="1600" b="0" dirty="0">
                <a:solidFill>
                  <a:srgbClr val="FF0000"/>
                </a:solidFill>
              </a:rPr>
              <a:t> of active </a:t>
            </a:r>
            <a:r>
              <a:rPr lang="es-ES" sz="1600" b="0" dirty="0" err="1">
                <a:solidFill>
                  <a:srgbClr val="FF0000"/>
                </a:solidFill>
              </a:rPr>
              <a:t>channels</a:t>
            </a:r>
            <a:endParaRPr lang="es-ES" sz="1600" b="0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s-ES" sz="1600" dirty="0" err="1">
                <a:solidFill>
                  <a:srgbClr val="FF0000"/>
                </a:solidFill>
              </a:rPr>
              <a:t>Summation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 err="1">
                <a:solidFill>
                  <a:srgbClr val="FF0000"/>
                </a:solidFill>
              </a:rPr>
              <a:t>works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E9E25150-8B23-4B9D-A00B-2490B02C3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2" name="Marcador de pie de página 4">
            <a:extLst>
              <a:ext uri="{FF2B5EF4-FFF2-40B4-BE49-F238E27FC236}">
                <a16:creationId xmlns:a16="http://schemas.microsoft.com/office/drawing/2014/main" id="{7A220131-C23D-42DE-8A0F-4E30AB190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881444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2" y="-59"/>
            <a:ext cx="7954223" cy="862956"/>
          </a:xfrm>
        </p:spPr>
        <p:txBody>
          <a:bodyPr/>
          <a:lstStyle/>
          <a:p>
            <a:pPr>
              <a:buNone/>
            </a:pPr>
            <a:r>
              <a:rPr lang="en-GB" noProof="0" dirty="0"/>
              <a:t>III. MUSIC: Multipurpose </a:t>
            </a:r>
            <a:r>
              <a:rPr lang="en-GB" noProof="0" dirty="0" err="1"/>
              <a:t>SiPM</a:t>
            </a:r>
            <a:r>
              <a:rPr lang="en-GB" noProof="0" dirty="0"/>
              <a:t> RO chip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35942" y="1064501"/>
            <a:ext cx="8136904" cy="1246074"/>
          </a:xfrm>
          <a:noFill/>
        </p:spPr>
        <p:txBody>
          <a:bodyPr/>
          <a:lstStyle/>
          <a:p>
            <a:pPr indent="-168275">
              <a:spcBef>
                <a:spcPts val="300"/>
              </a:spcBef>
            </a:pPr>
            <a:r>
              <a:rPr lang="en-GB" sz="1800" noProof="0" dirty="0"/>
              <a:t>Dynamic range for S13360-6050@6V overvoltage:</a:t>
            </a:r>
          </a:p>
          <a:p>
            <a:pPr lvl="1" indent="-168275">
              <a:spcBef>
                <a:spcPts val="300"/>
              </a:spcBef>
            </a:pPr>
            <a:r>
              <a:rPr lang="en-GB" sz="1400" noProof="0" dirty="0" err="1"/>
              <a:t>Optmized</a:t>
            </a:r>
            <a:r>
              <a:rPr lang="en-GB" sz="1400" noProof="0" dirty="0"/>
              <a:t> pole-zero cancellation</a:t>
            </a:r>
          </a:p>
          <a:p>
            <a:pPr lvl="1" indent="-168275">
              <a:spcBef>
                <a:spcPts val="300"/>
              </a:spcBef>
            </a:pPr>
            <a:r>
              <a:rPr lang="en-GB" sz="1400" noProof="0" dirty="0"/>
              <a:t>Low gain path output</a:t>
            </a:r>
          </a:p>
          <a:p>
            <a:pPr indent="-168275">
              <a:spcBef>
                <a:spcPts val="300"/>
              </a:spcBef>
            </a:pPr>
            <a:r>
              <a:rPr lang="en-GB" sz="1800" noProof="0" dirty="0"/>
              <a:t>Response for n input channels (signal injected in n channels)</a:t>
            </a:r>
          </a:p>
          <a:p>
            <a:pPr indent="-168275">
              <a:spcBef>
                <a:spcPts val="300"/>
              </a:spcBef>
            </a:pPr>
            <a:r>
              <a:rPr lang="en-GB" sz="1800" noProof="0" dirty="0"/>
              <a:t>The bi-gain system allows to achieve a dynamic range of &gt; 1000 </a:t>
            </a:r>
            <a:r>
              <a:rPr lang="en-GB" sz="1800" noProof="0" dirty="0" err="1"/>
              <a:t>pe</a:t>
            </a:r>
            <a:endParaRPr lang="en-GB" sz="1800" noProof="0" dirty="0"/>
          </a:p>
          <a:p>
            <a:pPr lvl="1">
              <a:spcBef>
                <a:spcPts val="600"/>
              </a:spcBef>
            </a:pPr>
            <a:r>
              <a:rPr lang="en-GB" sz="1400" noProof="0" dirty="0"/>
              <a:t>Dynamic range limited by signal injection circuit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GB" sz="1400" noProof="0" dirty="0"/>
          </a:p>
          <a:p>
            <a:pPr lvl="1">
              <a:spcBef>
                <a:spcPts val="600"/>
              </a:spcBef>
            </a:pPr>
            <a:endParaRPr lang="en-GB" sz="1400" noProof="0" dirty="0"/>
          </a:p>
          <a:p>
            <a:pPr marL="457200" lvl="1" indent="0">
              <a:spcBef>
                <a:spcPts val="600"/>
              </a:spcBef>
              <a:buNone/>
            </a:pPr>
            <a:endParaRPr lang="en-GB" sz="1800" noProof="0" dirty="0"/>
          </a:p>
          <a:p>
            <a:pPr lvl="1" indent="-168275">
              <a:spcBef>
                <a:spcPts val="600"/>
              </a:spcBef>
            </a:pPr>
            <a:endParaRPr lang="en-GB" sz="600" noProof="0" dirty="0"/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31</a:t>
            </a:fld>
            <a:endParaRPr lang="en-GB" dirty="0"/>
          </a:p>
        </p:txBody>
      </p:sp>
      <p:sp>
        <p:nvSpPr>
          <p:cNvPr id="5" name="CuadroTexto 4"/>
          <p:cNvSpPr txBox="1"/>
          <p:nvPr/>
        </p:nvSpPr>
        <p:spPr>
          <a:xfrm>
            <a:off x="6372200" y="6355000"/>
            <a:ext cx="18984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sz="1500" dirty="0">
                <a:solidFill>
                  <a:srgbClr val="FF0000"/>
                </a:solidFill>
              </a:rPr>
              <a:t>Total </a:t>
            </a:r>
            <a:r>
              <a:rPr lang="es-ES" sz="1500" dirty="0" err="1">
                <a:solidFill>
                  <a:srgbClr val="FF0000"/>
                </a:solidFill>
              </a:rPr>
              <a:t>number</a:t>
            </a:r>
            <a:r>
              <a:rPr lang="es-ES" sz="1500" dirty="0">
                <a:solidFill>
                  <a:srgbClr val="FF0000"/>
                </a:solidFill>
              </a:rPr>
              <a:t> of pe</a:t>
            </a:r>
          </a:p>
        </p:txBody>
      </p:sp>
      <p:cxnSp>
        <p:nvCxnSpPr>
          <p:cNvPr id="9" name="Conector recto de flecha 8"/>
          <p:cNvCxnSpPr/>
          <p:nvPr/>
        </p:nvCxnSpPr>
        <p:spPr bwMode="auto">
          <a:xfrm flipH="1">
            <a:off x="5895592" y="6514440"/>
            <a:ext cx="476608" cy="1147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244430"/>
            <a:ext cx="7176615" cy="456894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210161" y="3711713"/>
            <a:ext cx="1754327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1600" b="0" dirty="0" err="1">
                <a:solidFill>
                  <a:srgbClr val="FF0000"/>
                </a:solidFill>
              </a:rPr>
              <a:t>Reponse</a:t>
            </a:r>
            <a:r>
              <a:rPr lang="es-ES" sz="1600" b="0" dirty="0">
                <a:solidFill>
                  <a:srgbClr val="FF0000"/>
                </a:solidFill>
              </a:rPr>
              <a:t> </a:t>
            </a:r>
            <a:r>
              <a:rPr lang="es-ES" sz="1600" b="0" dirty="0" err="1">
                <a:solidFill>
                  <a:srgbClr val="FF0000"/>
                </a:solidFill>
              </a:rPr>
              <a:t>independent</a:t>
            </a:r>
            <a:r>
              <a:rPr lang="es-ES" sz="1600" b="0" dirty="0">
                <a:solidFill>
                  <a:srgbClr val="FF0000"/>
                </a:solidFill>
              </a:rPr>
              <a:t> </a:t>
            </a:r>
            <a:r>
              <a:rPr lang="es-ES" sz="1600" b="0" dirty="0" err="1">
                <a:solidFill>
                  <a:srgbClr val="FF0000"/>
                </a:solidFill>
              </a:rPr>
              <a:t>on</a:t>
            </a:r>
            <a:r>
              <a:rPr lang="es-ES" sz="1600" b="0" dirty="0">
                <a:solidFill>
                  <a:srgbClr val="FF0000"/>
                </a:solidFill>
              </a:rPr>
              <a:t> </a:t>
            </a:r>
            <a:r>
              <a:rPr lang="es-ES" sz="1600" b="0" dirty="0" err="1">
                <a:solidFill>
                  <a:srgbClr val="FF0000"/>
                </a:solidFill>
              </a:rPr>
              <a:t>the</a:t>
            </a:r>
            <a:r>
              <a:rPr lang="es-ES" sz="1600" b="0" dirty="0">
                <a:solidFill>
                  <a:srgbClr val="FF0000"/>
                </a:solidFill>
              </a:rPr>
              <a:t> </a:t>
            </a:r>
            <a:r>
              <a:rPr lang="es-ES" sz="1600" b="0" dirty="0" err="1">
                <a:solidFill>
                  <a:srgbClr val="FF0000"/>
                </a:solidFill>
              </a:rPr>
              <a:t>number</a:t>
            </a:r>
            <a:r>
              <a:rPr lang="es-ES" sz="1600" b="0" dirty="0">
                <a:solidFill>
                  <a:srgbClr val="FF0000"/>
                </a:solidFill>
              </a:rPr>
              <a:t> of active </a:t>
            </a:r>
            <a:r>
              <a:rPr lang="es-ES" sz="1600" b="0" dirty="0" err="1">
                <a:solidFill>
                  <a:srgbClr val="FF0000"/>
                </a:solidFill>
              </a:rPr>
              <a:t>channels</a:t>
            </a:r>
            <a:endParaRPr lang="es-ES" sz="1600" b="0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s-ES" sz="1600" dirty="0" err="1">
                <a:solidFill>
                  <a:srgbClr val="FF0000"/>
                </a:solidFill>
              </a:rPr>
              <a:t>Summation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 err="1">
                <a:solidFill>
                  <a:srgbClr val="FF0000"/>
                </a:solidFill>
              </a:rPr>
              <a:t>works</a:t>
            </a: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28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b="1" kern="1200" noProof="0" dirty="0"/>
              <a:t>III. MUSIC: Multipurpose </a:t>
            </a:r>
            <a:r>
              <a:rPr lang="en-GB" b="1" kern="1200" noProof="0" dirty="0" err="1"/>
              <a:t>SiPM</a:t>
            </a:r>
            <a:r>
              <a:rPr lang="en-GB" b="1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66475" y="1123784"/>
            <a:ext cx="9109934" cy="2304256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2000" noProof="0" dirty="0"/>
              <a:t>SHIP  experiment is a new general-purpose  beam dump facility at the SPS (CERN) to search for hidden particles </a:t>
            </a:r>
          </a:p>
          <a:p>
            <a:pPr lvl="1">
              <a:spcBef>
                <a:spcPts val="300"/>
              </a:spcBef>
            </a:pPr>
            <a:r>
              <a:rPr lang="en-GB" sz="1600" noProof="0" dirty="0"/>
              <a:t>Predicted by a very large number of recently elaborated models of Hidden </a:t>
            </a:r>
          </a:p>
          <a:p>
            <a:pPr lvl="1">
              <a:spcBef>
                <a:spcPts val="300"/>
              </a:spcBef>
            </a:pPr>
            <a:r>
              <a:rPr lang="en-GB" sz="1600" noProof="0" dirty="0"/>
              <a:t>Dark matter, neutrino oscillations, and the origin of the full baryon asymmetry</a:t>
            </a:r>
            <a:endParaRPr lang="en-GB" sz="1800" noProof="0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463F895-7FAF-4F0E-A261-309C43034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91A41DC5-966F-4A3F-9863-44728ED1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pic>
        <p:nvPicPr>
          <p:cNvPr id="11266" name="Picture 2" descr="Resultat d'imatges de ship experiment cern">
            <a:extLst>
              <a:ext uri="{FF2B5EF4-FFF2-40B4-BE49-F238E27FC236}">
                <a16:creationId xmlns:a16="http://schemas.microsoft.com/office/drawing/2014/main" id="{109EE7F9-4A68-4024-A62F-DAD4A2941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2017" y="2492895"/>
            <a:ext cx="5542397" cy="378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sultat d'imatges de ship experiment cern">
            <a:extLst>
              <a:ext uri="{FF2B5EF4-FFF2-40B4-BE49-F238E27FC236}">
                <a16:creationId xmlns:a16="http://schemas.microsoft.com/office/drawing/2014/main" id="{527579B9-FB22-445F-842F-C0D589946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611560" y="2592807"/>
            <a:ext cx="1878152" cy="358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109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D459A0-D326-43CE-A8FB-21AE394C34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973365"/>
            <a:ext cx="7249291" cy="543325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b="1" kern="1200" noProof="0" dirty="0"/>
              <a:t>III. MUSIC: Multipurpose </a:t>
            </a:r>
            <a:r>
              <a:rPr lang="en-GB" b="1" kern="1200" noProof="0" dirty="0" err="1"/>
              <a:t>SiPM</a:t>
            </a:r>
            <a:r>
              <a:rPr lang="en-GB" b="1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463F895-7FAF-4F0E-A261-309C43034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91A41DC5-966F-4A3F-9863-44728ED1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3375019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b="1" kern="1200" noProof="0" dirty="0"/>
              <a:t>III. MUSIC: Multipurpose </a:t>
            </a:r>
            <a:r>
              <a:rPr lang="en-GB" b="1" kern="1200" noProof="0" dirty="0" err="1"/>
              <a:t>SiPM</a:t>
            </a:r>
            <a:r>
              <a:rPr lang="en-GB" b="1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463F895-7FAF-4F0E-A261-309C43034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91A41DC5-966F-4A3F-9863-44728ED1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4A4A74-8556-468C-B0D4-10466100B9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946470"/>
            <a:ext cx="7886274" cy="590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63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0EA59E7-43A0-4598-BA1F-9F626AF10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65" y="1910653"/>
            <a:ext cx="4996959" cy="336349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GB" b="1" kern="1200" noProof="0" dirty="0"/>
              <a:t>III. MUSIC: Multipurpose </a:t>
            </a:r>
            <a:r>
              <a:rPr lang="en-GB" b="1" kern="1200" noProof="0" dirty="0" err="1"/>
              <a:t>SiPM</a:t>
            </a:r>
            <a:r>
              <a:rPr lang="en-GB" b="1" kern="1200" noProof="0" dirty="0"/>
              <a:t> RO chip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35496" y="1052736"/>
            <a:ext cx="9109934" cy="2304256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2000" noProof="0" dirty="0"/>
              <a:t>Timing sub-detector test beam with MUSIC chip</a:t>
            </a:r>
          </a:p>
          <a:p>
            <a:pPr lvl="1">
              <a:spcBef>
                <a:spcPts val="300"/>
              </a:spcBef>
            </a:pPr>
            <a:r>
              <a:rPr lang="en-GB" sz="1600" noProof="0" dirty="0"/>
              <a:t>By Univ. Geneva &amp; Univ. Zurich</a:t>
            </a:r>
          </a:p>
          <a:p>
            <a:pPr lvl="1">
              <a:spcBef>
                <a:spcPts val="300"/>
              </a:spcBef>
            </a:pPr>
            <a:r>
              <a:rPr lang="en-GB" sz="1600" noProof="0" dirty="0"/>
              <a:t>MUSIC in summation mode (8 6x6 mm^2 </a:t>
            </a:r>
            <a:r>
              <a:rPr lang="en-GB" sz="1600" noProof="0" dirty="0" err="1"/>
              <a:t>SiPMs</a:t>
            </a:r>
            <a:r>
              <a:rPr lang="en-GB" sz="1600" noProof="0" dirty="0"/>
              <a:t>)</a:t>
            </a:r>
          </a:p>
          <a:p>
            <a:pPr lvl="2">
              <a:spcBef>
                <a:spcPts val="300"/>
              </a:spcBef>
            </a:pPr>
            <a:r>
              <a:rPr lang="en-GB" sz="1200" noProof="0" dirty="0"/>
              <a:t>Bar read-out at both ends</a:t>
            </a:r>
          </a:p>
          <a:p>
            <a:pPr lvl="1">
              <a:spcBef>
                <a:spcPts val="300"/>
              </a:spcBef>
            </a:pPr>
            <a:r>
              <a:rPr lang="en-GB" sz="1600" noProof="0" dirty="0"/>
              <a:t>2.5 GeV/c muon beam at the CERN PS</a:t>
            </a:r>
          </a:p>
          <a:p>
            <a:pPr lvl="1">
              <a:spcBef>
                <a:spcPts val="300"/>
              </a:spcBef>
            </a:pPr>
            <a:r>
              <a:rPr lang="en-GB" sz="1600" noProof="0" dirty="0"/>
              <a:t>Readout with </a:t>
            </a:r>
            <a:r>
              <a:rPr lang="en-GB" sz="1600" noProof="0" dirty="0" err="1"/>
              <a:t>Wavecatcher</a:t>
            </a:r>
            <a:endParaRPr lang="en-GB" sz="1600" noProof="0" dirty="0"/>
          </a:p>
          <a:p>
            <a:pPr lvl="2">
              <a:spcBef>
                <a:spcPts val="300"/>
              </a:spcBef>
            </a:pPr>
            <a:r>
              <a:rPr lang="en-GB" sz="1200" noProof="0" dirty="0"/>
              <a:t>Fast </a:t>
            </a:r>
            <a:r>
              <a:rPr lang="en-GB" sz="1200" noProof="0" dirty="0" err="1"/>
              <a:t>analog</a:t>
            </a:r>
            <a:r>
              <a:rPr lang="en-GB" sz="1200" noProof="0" dirty="0"/>
              <a:t> memory (LAL &amp; IRFU/CEA)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463F895-7FAF-4F0E-A261-309C43034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91A41DC5-966F-4A3F-9863-44728ED1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F178DE8-C22A-4D0C-936D-C83B32F792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37" y="3083452"/>
            <a:ext cx="4149589" cy="310904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1147733-6F85-4DE5-9085-398B18771893}"/>
              </a:ext>
            </a:extLst>
          </p:cNvPr>
          <p:cNvSpPr txBox="1"/>
          <p:nvPr/>
        </p:nvSpPr>
        <p:spPr>
          <a:xfrm>
            <a:off x="3082329" y="6199892"/>
            <a:ext cx="297934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sz="1600" b="0" dirty="0">
                <a:solidFill>
                  <a:schemeClr val="tx1"/>
                </a:solidFill>
              </a:rPr>
              <a:t>©  A. </a:t>
            </a:r>
            <a:r>
              <a:rPr lang="es-ES" sz="1600" b="0" dirty="0" err="1">
                <a:solidFill>
                  <a:schemeClr val="tx1"/>
                </a:solidFill>
              </a:rPr>
              <a:t>Kornezev</a:t>
            </a:r>
            <a:r>
              <a:rPr lang="es-ES" sz="1600" b="0" dirty="0">
                <a:solidFill>
                  <a:schemeClr val="tx1"/>
                </a:solidFill>
              </a:rPr>
              <a:t> (Univ. Geneva)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05A4FBA-9798-4B0A-B0D9-0BD44340B570}"/>
              </a:ext>
            </a:extLst>
          </p:cNvPr>
          <p:cNvSpPr txBox="1"/>
          <p:nvPr/>
        </p:nvSpPr>
        <p:spPr>
          <a:xfrm>
            <a:off x="5623652" y="2113600"/>
            <a:ext cx="223009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sz="18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</a:t>
            </a:r>
            <a:r>
              <a:rPr lang="es-ES" sz="18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100 </a:t>
            </a:r>
            <a:r>
              <a:rPr lang="es-ES" sz="18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endParaRPr lang="es-ES" sz="18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EBAB8A1-E734-4ADD-A018-1DAEDCE8B1CF}"/>
              </a:ext>
            </a:extLst>
          </p:cNvPr>
          <p:cNvSpPr/>
          <p:nvPr/>
        </p:nvSpPr>
        <p:spPr>
          <a:xfrm>
            <a:off x="3707904" y="5020375"/>
            <a:ext cx="5424125" cy="1144929"/>
          </a:xfrm>
          <a:prstGeom prst="rect">
            <a:avLst/>
          </a:prstGeom>
          <a:solidFill>
            <a:srgbClr val="F8F8F8"/>
          </a:solidFill>
        </p:spPr>
        <p:txBody>
          <a:bodyPr wrap="square">
            <a:spAutoFit/>
          </a:bodyPr>
          <a:lstStyle/>
          <a:p>
            <a:pPr marL="342900" indent="-342900"/>
            <a:r>
              <a:rPr lang="en-US" sz="1800" b="0" dirty="0">
                <a:latin typeface="TeXGyreTermes-Regular"/>
              </a:rPr>
              <a:t>Measurements with the 150 cm </a:t>
            </a:r>
            <a:r>
              <a:rPr lang="en-US" sz="1800" b="0" dirty="0">
                <a:latin typeface="txsys"/>
              </a:rPr>
              <a:t>x </a:t>
            </a:r>
            <a:r>
              <a:rPr lang="en-US" sz="1800" b="0" dirty="0">
                <a:latin typeface="TeXGyreTermes-Regular"/>
              </a:rPr>
              <a:t>6 cm x </a:t>
            </a:r>
            <a:r>
              <a:rPr lang="en-US" sz="1800" b="0" dirty="0">
                <a:latin typeface="txsys"/>
              </a:rPr>
              <a:t> </a:t>
            </a:r>
            <a:r>
              <a:rPr lang="en-US" sz="1800" b="0" dirty="0">
                <a:latin typeface="TeXGyreTermes-Regular"/>
              </a:rPr>
              <a:t>1 cm bar. </a:t>
            </a:r>
          </a:p>
          <a:p>
            <a:pPr marL="342900" indent="-342900"/>
            <a:r>
              <a:rPr lang="en-US" sz="1800" b="0" dirty="0">
                <a:latin typeface="TeXGyreTermes-Regular"/>
              </a:rPr>
              <a:t>Time resolution as measured by the </a:t>
            </a:r>
            <a:r>
              <a:rPr lang="en-US" sz="1800" b="0" dirty="0" err="1">
                <a:latin typeface="TeXGyreTermes-Regular"/>
              </a:rPr>
              <a:t>SiPM</a:t>
            </a:r>
            <a:r>
              <a:rPr lang="en-US" sz="1800" b="0" dirty="0">
                <a:latin typeface="TeXGyreTermes-Regular"/>
              </a:rPr>
              <a:t> arrays at both ends of the bar as a function of the interaction point along the bar.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4072368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6 Imagen">
            <a:extLst>
              <a:ext uri="{FF2B5EF4-FFF2-40B4-BE49-F238E27FC236}">
                <a16:creationId xmlns:a16="http://schemas.microsoft.com/office/drawing/2014/main" id="{42D21423-8ADD-4927-BA5F-9A24C9EEC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906" y="3778235"/>
            <a:ext cx="4738692" cy="265141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III. MUSIC: Multipurpose </a:t>
            </a:r>
            <a:r>
              <a:rPr lang="en-GB" noProof="0" dirty="0" err="1"/>
              <a:t>SiPM</a:t>
            </a:r>
            <a:r>
              <a:rPr lang="en-GB" noProof="0" dirty="0"/>
              <a:t> RO chip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81" y="960992"/>
            <a:ext cx="9102923" cy="45720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2400" noProof="0" dirty="0"/>
              <a:t>Studying the possibility to develop a beam loss monitoring system based on scintillating </a:t>
            </a:r>
            <a:r>
              <a:rPr lang="en-GB" sz="2400" noProof="0" dirty="0" err="1"/>
              <a:t>fibers</a:t>
            </a:r>
            <a:endParaRPr lang="en-GB" sz="2400" noProof="0" dirty="0"/>
          </a:p>
          <a:p>
            <a:pPr lvl="1">
              <a:spcBef>
                <a:spcPts val="300"/>
              </a:spcBef>
            </a:pPr>
            <a:r>
              <a:rPr lang="en-GB" sz="2000" noProof="0" dirty="0"/>
              <a:t>Collaboration with Alba synchrotron General idea:</a:t>
            </a:r>
          </a:p>
          <a:p>
            <a:pPr lvl="1">
              <a:spcBef>
                <a:spcPts val="300"/>
              </a:spcBef>
            </a:pPr>
            <a:r>
              <a:rPr lang="en-GB" sz="2000" noProof="0" dirty="0" err="1"/>
              <a:t>Fiber</a:t>
            </a:r>
            <a:r>
              <a:rPr lang="en-GB" sz="2000" noProof="0" dirty="0"/>
              <a:t> along the beam pipe or in selected regions</a:t>
            </a:r>
          </a:p>
          <a:p>
            <a:pPr lvl="1">
              <a:spcBef>
                <a:spcPts val="300"/>
              </a:spcBef>
            </a:pPr>
            <a:r>
              <a:rPr lang="en-GB" sz="2000" noProof="0" dirty="0"/>
              <a:t>Losses are detected by a rate increase</a:t>
            </a:r>
          </a:p>
          <a:p>
            <a:pPr lvl="1">
              <a:spcBef>
                <a:spcPts val="300"/>
              </a:spcBef>
            </a:pPr>
            <a:r>
              <a:rPr lang="en-GB" sz="2000" noProof="0" dirty="0"/>
              <a:t>With timing information, additional </a:t>
            </a:r>
            <a:r>
              <a:rPr lang="en-GB" sz="2000" noProof="0" dirty="0" err="1"/>
              <a:t>postion</a:t>
            </a:r>
            <a:r>
              <a:rPr lang="en-GB" sz="2000" noProof="0" dirty="0"/>
              <a:t> information</a:t>
            </a:r>
          </a:p>
          <a:p>
            <a:pPr lvl="2">
              <a:spcBef>
                <a:spcPts val="300"/>
              </a:spcBef>
            </a:pPr>
            <a:r>
              <a:rPr lang="en-GB" sz="1600" noProof="0" dirty="0"/>
              <a:t>Preliminary results: 20 cm resolution for a 2 m </a:t>
            </a:r>
            <a:r>
              <a:rPr lang="en-GB" sz="1600" noProof="0" dirty="0" err="1"/>
              <a:t>fiber</a:t>
            </a:r>
            <a:r>
              <a:rPr lang="en-GB" sz="1600" noProof="0" dirty="0"/>
              <a:t> of 1 mm diameter</a:t>
            </a:r>
          </a:p>
          <a:p>
            <a:pPr>
              <a:spcBef>
                <a:spcPts val="300"/>
              </a:spcBef>
            </a:pPr>
            <a:endParaRPr lang="en-GB" noProof="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45797-5F34-403F-9E83-4E7DEE82EDCC}" type="datetime3">
              <a:rPr lang="en-US" smtClean="0"/>
              <a:pPr/>
              <a:t>17 October 2017</a:t>
            </a:fld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DAF2-2C4D-4961-ABA0-D37600ACF1D7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2050" name="Picture 2" descr="C:\Users\heplab\Desktop\WhatsApp Image 2017-10-11 at 20.07.00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185" y="3789040"/>
            <a:ext cx="3300721" cy="247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DA05B7-E975-42DC-A163-C78A78177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5462053"/>
            <a:ext cx="1430864" cy="802528"/>
          </a:xfrm>
          <a:prstGeom prst="rect">
            <a:avLst/>
          </a:prstGeom>
        </p:spPr>
      </p:pic>
      <p:sp>
        <p:nvSpPr>
          <p:cNvPr id="17" name="2 Rectángulo">
            <a:extLst>
              <a:ext uri="{FF2B5EF4-FFF2-40B4-BE49-F238E27FC236}">
                <a16:creationId xmlns:a16="http://schemas.microsoft.com/office/drawing/2014/main" id="{A6AD631E-3B7A-41F0-B0D6-5CE4C937BD59}"/>
              </a:ext>
            </a:extLst>
          </p:cNvPr>
          <p:cNvSpPr/>
          <p:nvPr/>
        </p:nvSpPr>
        <p:spPr bwMode="auto">
          <a:xfrm rot="-960000">
            <a:off x="5947260" y="4074046"/>
            <a:ext cx="1656184" cy="28433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s-ES" sz="1400" dirty="0">
                <a:solidFill>
                  <a:schemeClr val="tx1"/>
                </a:solidFill>
                <a:latin typeface="Arial" pitchFamily="34" charset="0"/>
              </a:rPr>
              <a:t>20cm </a:t>
            </a:r>
            <a:r>
              <a:rPr lang="es-ES" sz="1400" dirty="0" err="1">
                <a:solidFill>
                  <a:schemeClr val="tx1"/>
                </a:solidFill>
                <a:latin typeface="Arial" pitchFamily="34" charset="0"/>
              </a:rPr>
              <a:t>resolution</a:t>
            </a:r>
            <a:endParaRPr kumimoji="0" lang="es-E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2 Rectángulo">
            <a:extLst>
              <a:ext uri="{FF2B5EF4-FFF2-40B4-BE49-F238E27FC236}">
                <a16:creationId xmlns:a16="http://schemas.microsoft.com/office/drawing/2014/main" id="{85016E11-9ADA-4D19-9A23-F91EADD3A4FD}"/>
              </a:ext>
            </a:extLst>
          </p:cNvPr>
          <p:cNvSpPr/>
          <p:nvPr/>
        </p:nvSpPr>
        <p:spPr bwMode="auto">
          <a:xfrm>
            <a:off x="2195736" y="6457032"/>
            <a:ext cx="4536504" cy="400968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s-ES" sz="1400" b="0" dirty="0" err="1">
                <a:solidFill>
                  <a:schemeClr val="tx1"/>
                </a:solidFill>
                <a:latin typeface="Arial" pitchFamily="34" charset="0"/>
              </a:rPr>
              <a:t>Thanks</a:t>
            </a:r>
            <a:r>
              <a:rPr lang="es-ES" sz="1400" b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s-ES" sz="1400" b="0" dirty="0" err="1">
                <a:solidFill>
                  <a:schemeClr val="tx1"/>
                </a:solidFill>
                <a:latin typeface="Arial" pitchFamily="34" charset="0"/>
              </a:rPr>
              <a:t>to</a:t>
            </a:r>
            <a:r>
              <a:rPr lang="es-ES" sz="1400" b="0" dirty="0">
                <a:solidFill>
                  <a:schemeClr val="tx1"/>
                </a:solidFill>
                <a:latin typeface="Arial" pitchFamily="34" charset="0"/>
              </a:rPr>
              <a:t> C. Joram (CERN) </a:t>
            </a:r>
            <a:r>
              <a:rPr lang="es-ES" sz="1400" b="0" dirty="0" err="1">
                <a:solidFill>
                  <a:schemeClr val="tx1"/>
                </a:solidFill>
                <a:latin typeface="Arial" pitchFamily="34" charset="0"/>
              </a:rPr>
              <a:t>for</a:t>
            </a:r>
            <a:r>
              <a:rPr lang="es-ES" sz="1400" b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s-ES" sz="1400" b="0" dirty="0" err="1">
                <a:solidFill>
                  <a:schemeClr val="tx1"/>
                </a:solidFill>
                <a:latin typeface="Arial" pitchFamily="34" charset="0"/>
              </a:rPr>
              <a:t>providing</a:t>
            </a:r>
            <a:r>
              <a:rPr lang="es-ES" sz="1400" b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s-ES" sz="1400" b="0" dirty="0" err="1">
                <a:solidFill>
                  <a:schemeClr val="tx1"/>
                </a:solidFill>
                <a:latin typeface="Arial" pitchFamily="34" charset="0"/>
              </a:rPr>
              <a:t>SciFibers</a:t>
            </a:r>
            <a:endParaRPr kumimoji="0" lang="es-E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12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Outlook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772816"/>
            <a:ext cx="7272808" cy="3096344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GB" noProof="0" dirty="0"/>
              <a:t>Introduction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/>
              <a:t>PACTA: High Dynamic Preamp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/>
              <a:t>MUSIC: Multipurpose </a:t>
            </a:r>
            <a:r>
              <a:rPr lang="en-GB" noProof="0" dirty="0" err="1"/>
              <a:t>SiPM</a:t>
            </a:r>
            <a:r>
              <a:rPr lang="en-GB" noProof="0" dirty="0"/>
              <a:t> RO chip</a:t>
            </a:r>
          </a:p>
          <a:p>
            <a:pPr marL="571500" indent="-571500">
              <a:buFont typeface="+mj-lt"/>
              <a:buAutoNum type="romanUcPeriod"/>
            </a:pPr>
            <a:r>
              <a:rPr lang="en-GB" b="1" noProof="0" dirty="0" err="1"/>
              <a:t>FlexToT</a:t>
            </a:r>
            <a:r>
              <a:rPr lang="en-GB" b="1" noProof="0" dirty="0"/>
              <a:t>: linearized </a:t>
            </a:r>
            <a:r>
              <a:rPr lang="en-GB" b="1" noProof="0" dirty="0" err="1"/>
              <a:t>ToT</a:t>
            </a:r>
            <a:r>
              <a:rPr lang="en-GB" b="1" noProof="0" dirty="0"/>
              <a:t> RO chip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/>
              <a:t>New developments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738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80597" y="0"/>
            <a:ext cx="8965224" cy="814388"/>
          </a:xfrm>
        </p:spPr>
        <p:txBody>
          <a:bodyPr tIns="55871"/>
          <a:lstStyle/>
          <a:p>
            <a:pPr>
              <a:lnSpc>
                <a:spcPct val="98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noProof="0" dirty="0"/>
              <a:t>IV. </a:t>
            </a:r>
            <a:r>
              <a:rPr lang="en-GB" noProof="0" dirty="0" err="1"/>
              <a:t>FlexToT</a:t>
            </a:r>
            <a:r>
              <a:rPr lang="en-GB" noProof="0" dirty="0"/>
              <a:t>: linearized </a:t>
            </a:r>
            <a:r>
              <a:rPr lang="en-GB" noProof="0" dirty="0" err="1"/>
              <a:t>ToT</a:t>
            </a:r>
            <a:r>
              <a:rPr lang="en-GB" noProof="0" dirty="0"/>
              <a:t> RO chip</a:t>
            </a:r>
            <a:endParaRPr lang="en-GB" altLang="en-US" noProof="0" dirty="0">
              <a:solidFill>
                <a:srgbClr val="3333CC"/>
              </a:solidFill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196752"/>
            <a:ext cx="7827218" cy="18716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</a:pPr>
            <a:r>
              <a:rPr lang="en-GB" altLang="es-ES" sz="2400" noProof="0" dirty="0"/>
              <a:t>Joint project with CIEMAT to develop a time-over-threshold ASIC for </a:t>
            </a:r>
            <a:r>
              <a:rPr lang="en-GB" altLang="es-ES" sz="2400" noProof="0" dirty="0" err="1"/>
              <a:t>SiPM</a:t>
            </a:r>
            <a:r>
              <a:rPr lang="en-GB" altLang="es-ES" sz="2400" noProof="0" dirty="0"/>
              <a:t> based PET </a:t>
            </a:r>
          </a:p>
          <a:p>
            <a:pPr lvl="1">
              <a:spcBef>
                <a:spcPts val="600"/>
              </a:spcBef>
            </a:pPr>
            <a:r>
              <a:rPr lang="en-GB" altLang="es-ES" sz="2000" noProof="0" dirty="0"/>
              <a:t>ICCUB: expertise on electronics and microelectronics design for detector FE</a:t>
            </a:r>
          </a:p>
          <a:p>
            <a:pPr lvl="1">
              <a:spcBef>
                <a:spcPts val="600"/>
              </a:spcBef>
            </a:pPr>
            <a:r>
              <a:rPr lang="en-GB" altLang="es-ES" sz="2000" noProof="0" dirty="0"/>
              <a:t>CIEMAT: expertise on PET and medical imaging instrumentation</a:t>
            </a:r>
          </a:p>
          <a:p>
            <a:pPr lvl="1">
              <a:spcBef>
                <a:spcPts val="600"/>
              </a:spcBef>
            </a:pPr>
            <a:endParaRPr lang="en-GB" altLang="es-ES" sz="2000" noProof="0" dirty="0"/>
          </a:p>
        </p:txBody>
      </p:sp>
      <p:pic>
        <p:nvPicPr>
          <p:cNvPr id="368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002" y="6374404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David\gascon\Google Drive\TechCoord\GrupICC\Fotos\SiPMVFE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3645024"/>
            <a:ext cx="219075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764301" y="3789040"/>
            <a:ext cx="2061796" cy="17764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4" charset="2"/>
                <a:cs typeface="DejaVu Sans" pitchFamily="34" charset="2"/>
              </a:defRPr>
            </a:lvl9pPr>
          </a:lstStyle>
          <a:p>
            <a:pPr algn="ctr">
              <a:buNone/>
            </a:pPr>
            <a:r>
              <a:rPr lang="en-GB" altLang="es-ES" b="1" i="1" dirty="0" err="1"/>
              <a:t>FlexToT</a:t>
            </a:r>
            <a:endParaRPr lang="en-GB" altLang="es-ES" b="1" i="1" dirty="0"/>
          </a:p>
          <a:p>
            <a:pPr algn="ctr">
              <a:buNone/>
            </a:pPr>
            <a:r>
              <a:rPr lang="en-GB" altLang="es-ES" sz="1400" b="1" dirty="0"/>
              <a:t>16 channel</a:t>
            </a:r>
          </a:p>
          <a:p>
            <a:pPr algn="ctr">
              <a:buNone/>
            </a:pPr>
            <a:r>
              <a:rPr lang="en-GB" altLang="es-ES" sz="1400" b="1" dirty="0" err="1"/>
              <a:t>SiGe</a:t>
            </a:r>
            <a:r>
              <a:rPr lang="en-GB" altLang="es-ES" sz="1400" b="1" dirty="0"/>
              <a:t> </a:t>
            </a:r>
            <a:r>
              <a:rPr lang="en-GB" altLang="es-ES" sz="1400" b="1" dirty="0" err="1"/>
              <a:t>BiCMOS</a:t>
            </a:r>
            <a:r>
              <a:rPr lang="en-GB" altLang="es-ES" sz="1400" b="1" dirty="0"/>
              <a:t> 0.35um</a:t>
            </a:r>
          </a:p>
          <a:p>
            <a:pPr algn="ctr">
              <a:buNone/>
            </a:pPr>
            <a:r>
              <a:rPr lang="en-GB" altLang="es-ES" sz="1400" b="1" dirty="0" err="1"/>
              <a:t>Aaustriamicrosystem</a:t>
            </a:r>
            <a:r>
              <a:rPr lang="en-GB" altLang="es-ES" sz="1400" b="1" dirty="0"/>
              <a:t> </a:t>
            </a:r>
          </a:p>
          <a:p>
            <a:pPr algn="ctr">
              <a:buNone/>
            </a:pPr>
            <a:r>
              <a:rPr lang="en-GB" altLang="es-ES" sz="1400" b="1" dirty="0"/>
              <a:t>10 mm</a:t>
            </a:r>
            <a:r>
              <a:rPr lang="en-GB" altLang="es-ES" sz="1400" b="1" baseline="30000" dirty="0"/>
              <a:t>2</a:t>
            </a:r>
          </a:p>
          <a:p>
            <a:pPr algn="ctr">
              <a:buNone/>
            </a:pPr>
            <a:r>
              <a:rPr lang="en-GB" altLang="es-ES" sz="1400" b="1" dirty="0"/>
              <a:t>3.3 V (10 </a:t>
            </a:r>
            <a:r>
              <a:rPr lang="en-GB" altLang="es-ES" sz="1400" b="1" dirty="0" err="1"/>
              <a:t>mW</a:t>
            </a:r>
            <a:r>
              <a:rPr lang="en-GB" altLang="es-ES" sz="1400" b="1" dirty="0"/>
              <a:t>/</a:t>
            </a:r>
            <a:r>
              <a:rPr lang="en-GB" altLang="es-ES" sz="1400" b="1" dirty="0" err="1"/>
              <a:t>ch</a:t>
            </a:r>
            <a:r>
              <a:rPr lang="en-GB" altLang="es-ES" sz="1400" b="1" dirty="0"/>
              <a:t>)</a:t>
            </a:r>
          </a:p>
          <a:p>
            <a:pPr algn="ctr">
              <a:buNone/>
            </a:pPr>
            <a:r>
              <a:rPr lang="en-GB" altLang="es-ES" sz="1400" b="1" dirty="0"/>
              <a:t>QFN 64</a:t>
            </a:r>
          </a:p>
          <a:p>
            <a:pPr algn="ctr">
              <a:buNone/>
            </a:pPr>
            <a:endParaRPr lang="en-GB" altLang="es-ES" sz="1400" b="1" dirty="0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786D94EE-313A-43FF-99CB-9B8CD8299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7FA2DA3D-9413-44A7-BD45-EF371FD3E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539D43FE-C506-4ECE-B573-9378749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1957" y="6511005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558600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920" y="1700213"/>
            <a:ext cx="511419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5451" y="4149080"/>
            <a:ext cx="3242539" cy="263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-86009" y="1076325"/>
            <a:ext cx="8702920" cy="18716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</a:pPr>
            <a:r>
              <a:rPr lang="en-GB" altLang="es-ES" sz="2400" noProof="0" dirty="0"/>
              <a:t>A Flexible ASIC for </a:t>
            </a:r>
            <a:r>
              <a:rPr lang="en-GB" altLang="es-ES" sz="2400" noProof="0" dirty="0" err="1"/>
              <a:t>SiPM</a:t>
            </a:r>
            <a:r>
              <a:rPr lang="en-GB" altLang="es-ES" sz="2400" noProof="0" dirty="0"/>
              <a:t> RO (PET, SPECT, Compton)</a:t>
            </a:r>
          </a:p>
          <a:p>
            <a:pPr lvl="1">
              <a:spcBef>
                <a:spcPts val="600"/>
              </a:spcBef>
            </a:pPr>
            <a:r>
              <a:rPr lang="en-GB" altLang="es-ES" sz="2000" noProof="0" dirty="0"/>
              <a:t>Novel current mode input stage</a:t>
            </a:r>
          </a:p>
          <a:p>
            <a:pPr lvl="1">
              <a:spcBef>
                <a:spcPts val="600"/>
              </a:spcBef>
            </a:pPr>
            <a:r>
              <a:rPr lang="en-GB" altLang="es-ES" sz="2000" noProof="0" dirty="0"/>
              <a:t>Time resolution for </a:t>
            </a:r>
            <a:r>
              <a:rPr lang="en-GB" altLang="es-ES" sz="2000" noProof="0" dirty="0" err="1"/>
              <a:t>ToF</a:t>
            </a:r>
            <a:endParaRPr lang="en-GB" altLang="es-ES" sz="2000" noProof="0" dirty="0"/>
          </a:p>
          <a:p>
            <a:pPr lvl="1">
              <a:spcBef>
                <a:spcPts val="600"/>
              </a:spcBef>
            </a:pPr>
            <a:r>
              <a:rPr lang="en-GB" altLang="es-ES" sz="2000" noProof="0" dirty="0"/>
              <a:t>Time over Threshold RO</a:t>
            </a:r>
          </a:p>
          <a:p>
            <a:pPr lvl="2"/>
            <a:r>
              <a:rPr lang="en-GB" altLang="es-ES" sz="2000" b="1" noProof="0" dirty="0"/>
              <a:t>No ADC</a:t>
            </a:r>
          </a:p>
          <a:p>
            <a:pPr lvl="1">
              <a:spcBef>
                <a:spcPts val="600"/>
              </a:spcBef>
            </a:pPr>
            <a:endParaRPr lang="en-GB" altLang="es-ES" sz="2000" noProof="0" dirty="0"/>
          </a:p>
        </p:txBody>
      </p:sp>
      <p:sp>
        <p:nvSpPr>
          <p:cNvPr id="1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78575" y="6438901"/>
            <a:ext cx="985913" cy="298932"/>
          </a:xfrm>
        </p:spPr>
        <p:txBody>
          <a:bodyPr/>
          <a:lstStyle/>
          <a:p>
            <a:pPr>
              <a:defRPr/>
            </a:pPr>
            <a:fld id="{B645378D-F2A6-4160-A447-C576D27B44CF}" type="slidenum">
              <a:rPr lang="es-ES_tradnl" altLang="es-ES" smtClean="0">
                <a:latin typeface="Times New Roman" pitchFamily="18" charset="0"/>
              </a:rPr>
              <a:pPr>
                <a:defRPr/>
              </a:pPr>
              <a:t>39</a:t>
            </a:fld>
            <a:endParaRPr lang="es-ES_tradnl" altLang="es-ES">
              <a:latin typeface="Times New Roman" pitchFamily="18" charset="0"/>
            </a:endParaRPr>
          </a:p>
        </p:txBody>
      </p:sp>
      <p:pic>
        <p:nvPicPr>
          <p:cNvPr id="19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3634008" cy="335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DAF723AB-F156-42D9-9C63-BD5413DA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E637A74-9E3F-4D12-BC29-BA46BAA92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b="0" kern="0"/>
              <a:t>IV. </a:t>
            </a:r>
            <a:r>
              <a:rPr lang="en-US" b="0" kern="0"/>
              <a:t>FlexToT: linearized ToT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065A0A9-89CD-4FEE-83EC-1C820649C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002" y="6374404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Marcador de fecha 3">
            <a:extLst>
              <a:ext uri="{FF2B5EF4-FFF2-40B4-BE49-F238E27FC236}">
                <a16:creationId xmlns:a16="http://schemas.microsoft.com/office/drawing/2014/main" id="{726107D6-C3CA-487E-925C-A382D48C34D7}"/>
              </a:ext>
            </a:extLst>
          </p:cNvPr>
          <p:cNvSpPr txBox="1">
            <a:spLocks/>
          </p:cNvSpPr>
          <p:nvPr/>
        </p:nvSpPr>
        <p:spPr bwMode="auto">
          <a:xfrm>
            <a:off x="179512" y="6521217"/>
            <a:ext cx="190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2A45797-5F34-403F-9E83-4E7DEE82EDCC}" type="datetime3">
              <a:rPr lang="en-US" smtClean="0"/>
              <a:pPr>
                <a:defRPr/>
              </a:pPr>
              <a:t>17 October 2017</a:t>
            </a:fld>
            <a:endParaRPr lang="en-US" dirty="0"/>
          </a:p>
        </p:txBody>
      </p:sp>
      <p:sp>
        <p:nvSpPr>
          <p:cNvPr id="21" name="Marcador de pie de página 4">
            <a:extLst>
              <a:ext uri="{FF2B5EF4-FFF2-40B4-BE49-F238E27FC236}">
                <a16:creationId xmlns:a16="http://schemas.microsoft.com/office/drawing/2014/main" id="{0810BC9F-4C42-4153-8126-7233DA9D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1957" y="6511005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298915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I. Introduction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900"/>
              </a:spcBef>
            </a:pPr>
            <a:r>
              <a:rPr lang="en-GB" noProof="0" dirty="0"/>
              <a:t>Many of them are designed for specific applications</a:t>
            </a:r>
          </a:p>
          <a:p>
            <a:pPr lvl="1">
              <a:spcBef>
                <a:spcPts val="900"/>
              </a:spcBef>
            </a:pPr>
            <a:r>
              <a:rPr lang="en-GB" noProof="0" dirty="0"/>
              <a:t>Of course… they are </a:t>
            </a:r>
            <a:r>
              <a:rPr lang="en-GB" b="1" noProof="0" dirty="0"/>
              <a:t>AS</a:t>
            </a:r>
            <a:r>
              <a:rPr lang="en-GB" noProof="0" dirty="0"/>
              <a:t>ICs</a:t>
            </a:r>
          </a:p>
          <a:p>
            <a:pPr lvl="1">
              <a:spcBef>
                <a:spcPts val="900"/>
              </a:spcBef>
            </a:pPr>
            <a:r>
              <a:rPr lang="en-GB" noProof="0" dirty="0"/>
              <a:t>However it means that the readout architecture constrains the use of the chip to particular systems</a:t>
            </a:r>
          </a:p>
          <a:p>
            <a:pPr lvl="2">
              <a:spcBef>
                <a:spcPts val="900"/>
              </a:spcBef>
            </a:pPr>
            <a:r>
              <a:rPr lang="en-GB" noProof="0" dirty="0"/>
              <a:t>For instance many of them are designed for PET applications and it becomes difficult to use them elsewhere</a:t>
            </a:r>
          </a:p>
          <a:p>
            <a:pPr>
              <a:spcBef>
                <a:spcPts val="900"/>
              </a:spcBef>
            </a:pPr>
            <a:r>
              <a:rPr lang="en-GB" noProof="0" dirty="0"/>
              <a:t>The goal of this talk is </a:t>
            </a:r>
            <a:r>
              <a:rPr lang="en-GB" b="1" noProof="0" dirty="0"/>
              <a:t>not</a:t>
            </a:r>
            <a:r>
              <a:rPr lang="en-GB" noProof="0" dirty="0"/>
              <a:t> to present one more ASIC</a:t>
            </a:r>
          </a:p>
          <a:p>
            <a:pPr>
              <a:spcBef>
                <a:spcPts val="900"/>
              </a:spcBef>
            </a:pPr>
            <a:r>
              <a:rPr lang="en-GB" noProof="0" dirty="0"/>
              <a:t>But to discuss how to build different FE systems for different applications based on ASICs which provide</a:t>
            </a:r>
          </a:p>
          <a:p>
            <a:pPr lvl="1">
              <a:spcBef>
                <a:spcPts val="900"/>
              </a:spcBef>
            </a:pPr>
            <a:r>
              <a:rPr lang="en-GB" b="1" noProof="0" dirty="0"/>
              <a:t>Flexibility</a:t>
            </a:r>
          </a:p>
          <a:p>
            <a:pPr lvl="1">
              <a:spcBef>
                <a:spcPts val="900"/>
              </a:spcBef>
            </a:pPr>
            <a:r>
              <a:rPr lang="en-GB" b="1" noProof="0" dirty="0"/>
              <a:t>High performance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04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4309" y="1124744"/>
            <a:ext cx="9113227" cy="18716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300"/>
              </a:spcBef>
            </a:pPr>
            <a:r>
              <a:rPr lang="en-GB" altLang="es-ES" sz="2400" noProof="0" dirty="0"/>
              <a:t>Why </a:t>
            </a:r>
            <a:r>
              <a:rPr lang="en-GB" altLang="es-ES" sz="2400" noProof="0" dirty="0" err="1"/>
              <a:t>FlexToT</a:t>
            </a:r>
            <a:r>
              <a:rPr lang="en-GB" altLang="es-ES" sz="2400" noProof="0" dirty="0"/>
              <a:t> is flexible?</a:t>
            </a:r>
          </a:p>
          <a:p>
            <a:pPr lvl="1">
              <a:spcBef>
                <a:spcPts val="300"/>
              </a:spcBef>
            </a:pPr>
            <a:r>
              <a:rPr lang="en-GB" altLang="es-ES" sz="1800" noProof="0" dirty="0"/>
              <a:t>Different scintillator time constants</a:t>
            </a:r>
          </a:p>
          <a:p>
            <a:pPr lvl="1">
              <a:spcBef>
                <a:spcPts val="300"/>
              </a:spcBef>
            </a:pPr>
            <a:r>
              <a:rPr lang="en-GB" altLang="es-ES" sz="1800" noProof="0" dirty="0"/>
              <a:t>Trading-off resolution versus rate</a:t>
            </a:r>
          </a:p>
          <a:p>
            <a:pPr lvl="1">
              <a:spcBef>
                <a:spcPts val="300"/>
              </a:spcBef>
            </a:pPr>
            <a:r>
              <a:rPr lang="en-GB" altLang="es-ES" sz="1800" noProof="0" dirty="0"/>
              <a:t>Accurate </a:t>
            </a:r>
            <a:r>
              <a:rPr lang="en-GB" altLang="es-ES" sz="1800" noProof="0" dirty="0" err="1"/>
              <a:t>analog</a:t>
            </a:r>
            <a:r>
              <a:rPr lang="en-GB" altLang="es-ES" sz="1800" noProof="0" dirty="0"/>
              <a:t> processing directly connected to FPGA</a:t>
            </a:r>
          </a:p>
          <a:p>
            <a:pPr lvl="2">
              <a:spcBef>
                <a:spcPts val="300"/>
              </a:spcBef>
            </a:pPr>
            <a:r>
              <a:rPr lang="en-GB" altLang="es-ES" sz="1800" noProof="0" dirty="0"/>
              <a:t>TDCs and signal processing are in FPGA: reconfigurable !</a:t>
            </a:r>
          </a:p>
          <a:p>
            <a:pPr lvl="1">
              <a:spcBef>
                <a:spcPts val="300"/>
              </a:spcBef>
            </a:pPr>
            <a:endParaRPr lang="en-GB" altLang="es-ES" sz="1600" noProof="0" dirty="0"/>
          </a:p>
        </p:txBody>
      </p:sp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708" y="2865438"/>
            <a:ext cx="5256584" cy="394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249B4ED4-6970-476D-B5B5-DDB59E65B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CB201FA9-EAE6-462B-B47E-67D3FC9D9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b="0" kern="0"/>
              <a:t>IV. </a:t>
            </a:r>
            <a:r>
              <a:rPr lang="en-US" b="0" kern="0"/>
              <a:t>FlexToT: linearized ToT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3E333EB-C917-4D7D-94C5-47364325D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5640" y="5805264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Marcador de fecha 3">
            <a:extLst>
              <a:ext uri="{FF2B5EF4-FFF2-40B4-BE49-F238E27FC236}">
                <a16:creationId xmlns:a16="http://schemas.microsoft.com/office/drawing/2014/main" id="{4DFF60B6-4B61-40EE-9481-AB6F4AC76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655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28 Rectángulo"/>
          <p:cNvSpPr>
            <a:spLocks noChangeArrowheads="1"/>
          </p:cNvSpPr>
          <p:nvPr/>
        </p:nvSpPr>
        <p:spPr bwMode="auto">
          <a:xfrm>
            <a:off x="5934808" y="1881189"/>
            <a:ext cx="1195754" cy="1584325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/>
          </a:p>
        </p:txBody>
      </p:sp>
      <p:sp>
        <p:nvSpPr>
          <p:cNvPr id="39942" name="27 Rectángulo"/>
          <p:cNvSpPr>
            <a:spLocks noChangeArrowheads="1"/>
          </p:cNvSpPr>
          <p:nvPr/>
        </p:nvSpPr>
        <p:spPr bwMode="auto">
          <a:xfrm>
            <a:off x="6897566" y="2744788"/>
            <a:ext cx="1962150" cy="8636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/>
          </a:p>
        </p:txBody>
      </p:sp>
      <p:pic>
        <p:nvPicPr>
          <p:cNvPr id="39943" name="10 Imagen" descr="ASICchanV3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1052513"/>
            <a:ext cx="5882054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Rectangle 2"/>
          <p:cNvSpPr txBox="1">
            <a:spLocks noChangeArrowheads="1"/>
          </p:cNvSpPr>
          <p:nvPr/>
        </p:nvSpPr>
        <p:spPr bwMode="auto">
          <a:xfrm>
            <a:off x="6152" y="1089026"/>
            <a:ext cx="340848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1" hangingPunct="1">
              <a:spcBef>
                <a:spcPts val="600"/>
              </a:spcBef>
              <a:defRPr sz="180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742950" lvl="1" indent="-285750" eaLnBrk="1" hangingPunct="1">
              <a:spcBef>
                <a:spcPts val="600"/>
              </a:spcBef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lvl="2" indent="-228600" eaLnBrk="1" hangingPunct="1"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eaLnBrk="1" hangingPunct="1"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266700" indent="-266700"/>
            <a:endParaRPr lang="en-GB" altLang="es-ES" dirty="0"/>
          </a:p>
          <a:p>
            <a:pPr marL="266700" indent="-266700"/>
            <a:r>
              <a:rPr lang="en-GB" altLang="es-ES" dirty="0"/>
              <a:t>Configurable </a:t>
            </a:r>
            <a:r>
              <a:rPr lang="en-GB" altLang="es-ES" dirty="0" err="1"/>
              <a:t>ToT</a:t>
            </a:r>
            <a:endParaRPr lang="en-GB" altLang="es-ES" dirty="0"/>
          </a:p>
          <a:p>
            <a:pPr marL="542925" lvl="1" indent="-180975"/>
            <a:r>
              <a:rPr lang="en-GB" altLang="es-ES" dirty="0"/>
              <a:t>Non-linear vs linear</a:t>
            </a:r>
          </a:p>
          <a:p>
            <a:pPr marL="542925" lvl="1" indent="-180975"/>
            <a:r>
              <a:rPr lang="en-GB" altLang="es-ES" dirty="0"/>
              <a:t>Tuneable feedback current</a:t>
            </a:r>
          </a:p>
          <a:p>
            <a:pPr lvl="2"/>
            <a:r>
              <a:rPr lang="en-GB" altLang="es-ES" dirty="0"/>
              <a:t>Rate vs resolution</a:t>
            </a:r>
          </a:p>
          <a:p>
            <a:pPr marL="180975" indent="-180975"/>
            <a:endParaRPr lang="en-GB" altLang="es-ES" dirty="0"/>
          </a:p>
          <a:p>
            <a:pPr marL="180975" indent="-180975"/>
            <a:endParaRPr lang="en-GB" altLang="es-ES" dirty="0"/>
          </a:p>
          <a:p>
            <a:pPr marL="180975" indent="-180975"/>
            <a:endParaRPr lang="en-GB" altLang="es-ES" dirty="0"/>
          </a:p>
          <a:p>
            <a:pPr marL="180975" indent="-180975"/>
            <a:endParaRPr lang="en-GB" altLang="es-ES" dirty="0"/>
          </a:p>
          <a:p>
            <a:pPr marL="180975" indent="-180975"/>
            <a:endParaRPr lang="en-GB" altLang="es-ES" dirty="0"/>
          </a:p>
          <a:p>
            <a:pPr marL="180975" indent="-180975"/>
            <a:endParaRPr lang="en-GB" altLang="es-ES" dirty="0"/>
          </a:p>
          <a:p>
            <a:pPr marL="180975" indent="-180975"/>
            <a:r>
              <a:rPr lang="en-GB" altLang="es-ES" dirty="0"/>
              <a:t>Classical </a:t>
            </a:r>
            <a:r>
              <a:rPr lang="en-GB" altLang="es-ES" dirty="0" err="1"/>
              <a:t>ToT</a:t>
            </a:r>
            <a:r>
              <a:rPr lang="en-GB" altLang="es-ES" dirty="0"/>
              <a:t> is non-linear</a:t>
            </a:r>
          </a:p>
          <a:p>
            <a:pPr marL="542925" lvl="1" indent="-180975"/>
            <a:r>
              <a:rPr lang="en-GB" altLang="es-ES" dirty="0" err="1"/>
              <a:t>CSP+Shaper+Discriminator</a:t>
            </a:r>
            <a:endParaRPr lang="en-GB" altLang="es-ES" dirty="0"/>
          </a:p>
        </p:txBody>
      </p:sp>
      <p:pic>
        <p:nvPicPr>
          <p:cNvPr id="39945" name="Picture 14" descr="NoLTo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8839" y="4164014"/>
            <a:ext cx="275932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Rectangle 15"/>
          <p:cNvSpPr>
            <a:spLocks noChangeArrowheads="1"/>
          </p:cNvSpPr>
          <p:nvPr/>
        </p:nvSpPr>
        <p:spPr bwMode="auto">
          <a:xfrm>
            <a:off x="4173415" y="6416676"/>
            <a:ext cx="763466" cy="360363"/>
          </a:xfrm>
          <a:prstGeom prst="rect">
            <a:avLst/>
          </a:prstGeom>
          <a:noFill/>
          <a:ln w="19050">
            <a:solidFill>
              <a:srgbClr val="F94A2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5237285" y="6561138"/>
            <a:ext cx="259226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None/>
            </a:pPr>
            <a:r>
              <a:rPr lang="es-ES_tradnl" altLang="es-ES" sz="1200" b="1" i="1" dirty="0" err="1">
                <a:solidFill>
                  <a:srgbClr val="008000"/>
                </a:solidFill>
                <a:latin typeface="Arial" charset="0"/>
              </a:rPr>
              <a:t>Orita</a:t>
            </a:r>
            <a:r>
              <a:rPr lang="es-ES_tradnl" altLang="es-ES" sz="1200" b="1" i="1" dirty="0">
                <a:solidFill>
                  <a:srgbClr val="008000"/>
                </a:solidFill>
                <a:latin typeface="Arial" charset="0"/>
              </a:rPr>
              <a:t>, NIMA 648, S24-27, 2011</a:t>
            </a:r>
            <a:endParaRPr lang="es-ES" altLang="es-ES" sz="1200" b="1" i="1" dirty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39948" name="Picture 17" descr="NoLToTb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8158" y="4260851"/>
            <a:ext cx="291465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9" name="Line 18"/>
          <p:cNvSpPr>
            <a:spLocks noChangeShapeType="1"/>
          </p:cNvSpPr>
          <p:nvPr/>
        </p:nvSpPr>
        <p:spPr bwMode="auto">
          <a:xfrm flipV="1">
            <a:off x="3641481" y="4905376"/>
            <a:ext cx="896815" cy="792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Line 19"/>
          <p:cNvSpPr>
            <a:spLocks noChangeShapeType="1"/>
          </p:cNvSpPr>
          <p:nvPr/>
        </p:nvSpPr>
        <p:spPr bwMode="auto">
          <a:xfrm flipV="1">
            <a:off x="3641481" y="5084764"/>
            <a:ext cx="896815" cy="612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1" name="Line 20"/>
          <p:cNvSpPr>
            <a:spLocks noChangeShapeType="1"/>
          </p:cNvSpPr>
          <p:nvPr/>
        </p:nvSpPr>
        <p:spPr bwMode="auto">
          <a:xfrm flipH="1" flipV="1">
            <a:off x="4538297" y="5084764"/>
            <a:ext cx="898280" cy="6492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2" name="Line 21"/>
          <p:cNvSpPr>
            <a:spLocks noChangeShapeType="1"/>
          </p:cNvSpPr>
          <p:nvPr/>
        </p:nvSpPr>
        <p:spPr bwMode="auto">
          <a:xfrm flipH="1" flipV="1">
            <a:off x="4538297" y="4905376"/>
            <a:ext cx="864577" cy="792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Marcador de número de diapositiva 5">
            <a:extLst>
              <a:ext uri="{FF2B5EF4-FFF2-40B4-BE49-F238E27FC236}">
                <a16:creationId xmlns:a16="http://schemas.microsoft.com/office/drawing/2014/main" id="{12170B0F-F954-42D9-BE49-7DF4F05E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B0ED2681-CB40-42DD-81BF-CB5A5F4E3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b="0" kern="0"/>
              <a:t>IV. </a:t>
            </a:r>
            <a:r>
              <a:rPr lang="en-US" b="0" kern="0"/>
              <a:t>FlexToT: linearized ToT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331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18" descr="NoLin ToT Spectr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2896" y="944564"/>
            <a:ext cx="2924908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9" descr="Lin ToT Spectru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9270" y="944564"/>
            <a:ext cx="2974731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2"/>
          <p:cNvSpPr txBox="1">
            <a:spLocks noChangeArrowheads="1"/>
          </p:cNvSpPr>
          <p:nvPr/>
        </p:nvSpPr>
        <p:spPr bwMode="auto">
          <a:xfrm>
            <a:off x="33705" y="1027114"/>
            <a:ext cx="3442188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marL="266700" indent="-266700" eaLnBrk="1" hangingPunct="1">
              <a:spcBef>
                <a:spcPts val="600"/>
              </a:spcBef>
              <a:defRPr sz="180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542925" lvl="1" indent="-180975" eaLnBrk="1" hangingPunct="1">
              <a:spcBef>
                <a:spcPts val="600"/>
              </a:spcBef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lvl="2" indent="-228600" eaLnBrk="1" hangingPunct="1"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eaLnBrk="1" hangingPunct="1"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GB" altLang="es-ES" dirty="0"/>
              <a:t>No linear </a:t>
            </a:r>
            <a:r>
              <a:rPr lang="en-GB" altLang="es-ES" dirty="0" err="1"/>
              <a:t>ToT</a:t>
            </a:r>
            <a:r>
              <a:rPr lang="en-GB" altLang="es-ES" dirty="0"/>
              <a:t> may degrade resolution </a:t>
            </a:r>
          </a:p>
          <a:p>
            <a:r>
              <a:rPr lang="en-GB" altLang="es-ES" dirty="0"/>
              <a:t>Linear </a:t>
            </a:r>
            <a:r>
              <a:rPr lang="en-GB" altLang="es-ES" dirty="0" err="1"/>
              <a:t>ToT</a:t>
            </a:r>
            <a:r>
              <a:rPr lang="en-GB" altLang="es-ES" dirty="0"/>
              <a:t> is possible</a:t>
            </a:r>
          </a:p>
          <a:p>
            <a:pPr lvl="1"/>
            <a:r>
              <a:rPr lang="en-GB" altLang="es-ES" dirty="0"/>
              <a:t>Used in </a:t>
            </a:r>
            <a:r>
              <a:rPr lang="en-GB" altLang="es-ES" dirty="0" err="1"/>
              <a:t>Medipix</a:t>
            </a:r>
            <a:r>
              <a:rPr lang="en-GB" altLang="es-ES" dirty="0"/>
              <a:t>, </a:t>
            </a:r>
            <a:r>
              <a:rPr lang="en-GB" altLang="es-ES" dirty="0" err="1"/>
              <a:t>Timepix</a:t>
            </a:r>
            <a:r>
              <a:rPr lang="en-GB" altLang="es-ES" dirty="0"/>
              <a:t>, </a:t>
            </a:r>
            <a:r>
              <a:rPr lang="en-GB" altLang="es-ES" dirty="0" err="1"/>
              <a:t>Dosepix</a:t>
            </a:r>
            <a:r>
              <a:rPr lang="en-GB" altLang="es-ES" dirty="0"/>
              <a:t> ASICs family</a:t>
            </a:r>
          </a:p>
          <a:p>
            <a:pPr lvl="1"/>
            <a:r>
              <a:rPr lang="en-GB" altLang="es-ES" dirty="0"/>
              <a:t>Also proposed for PET</a:t>
            </a:r>
          </a:p>
          <a:p>
            <a:pPr lvl="1"/>
            <a:r>
              <a:rPr lang="en-GB" altLang="es-ES" dirty="0"/>
              <a:t>Tuneable feedback current (IFB)</a:t>
            </a:r>
          </a:p>
          <a:p>
            <a:pPr lvl="2"/>
            <a:r>
              <a:rPr lang="en-GB" altLang="es-ES" dirty="0"/>
              <a:t>Rate vs resolution</a:t>
            </a:r>
          </a:p>
          <a:p>
            <a:endParaRPr lang="en-GB" altLang="es-ES" dirty="0"/>
          </a:p>
        </p:txBody>
      </p:sp>
      <p:sp>
        <p:nvSpPr>
          <p:cNvPr id="40968" name="Text Box 12"/>
          <p:cNvSpPr txBox="1">
            <a:spLocks noChangeArrowheads="1"/>
          </p:cNvSpPr>
          <p:nvPr/>
        </p:nvSpPr>
        <p:spPr bwMode="auto">
          <a:xfrm>
            <a:off x="5137638" y="2673350"/>
            <a:ext cx="259226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None/>
            </a:pPr>
            <a:r>
              <a:rPr lang="es-ES_tradnl" altLang="es-ES" sz="1200" b="1" i="1">
                <a:solidFill>
                  <a:srgbClr val="008000"/>
                </a:solidFill>
                <a:latin typeface="Arial" charset="0"/>
              </a:rPr>
              <a:t>Orita, NIMA 648, S24-27, 2011</a:t>
            </a:r>
            <a:endParaRPr lang="es-ES" altLang="es-ES" sz="1200" b="1" i="1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40969" name="Text Box 12"/>
          <p:cNvSpPr txBox="1">
            <a:spLocks noChangeArrowheads="1"/>
          </p:cNvSpPr>
          <p:nvPr/>
        </p:nvSpPr>
        <p:spPr bwMode="auto">
          <a:xfrm>
            <a:off x="4506059" y="1341439"/>
            <a:ext cx="149615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None/>
            </a:pPr>
            <a:r>
              <a:rPr lang="es-ES_tradnl" altLang="es-ES" sz="1500" b="1" i="1">
                <a:solidFill>
                  <a:srgbClr val="008000"/>
                </a:solidFill>
                <a:latin typeface="Arial" charset="0"/>
              </a:rPr>
              <a:t>Non linear ToT</a:t>
            </a:r>
            <a:endParaRPr lang="es-ES" altLang="es-ES" sz="1500" b="1" i="1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40970" name="Text Box 12"/>
          <p:cNvSpPr txBox="1">
            <a:spLocks noChangeArrowheads="1"/>
          </p:cNvSpPr>
          <p:nvPr/>
        </p:nvSpPr>
        <p:spPr bwMode="auto">
          <a:xfrm>
            <a:off x="7397262" y="1376364"/>
            <a:ext cx="149615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None/>
            </a:pPr>
            <a:r>
              <a:rPr lang="es-ES_tradnl" altLang="es-ES" sz="1500" b="1" i="1">
                <a:solidFill>
                  <a:srgbClr val="008000"/>
                </a:solidFill>
                <a:latin typeface="Arial" charset="0"/>
              </a:rPr>
              <a:t>Linear ToT</a:t>
            </a:r>
            <a:endParaRPr lang="es-ES" altLang="es-ES" sz="1500" b="1" i="1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40971" name="28 Rectángulo"/>
          <p:cNvSpPr>
            <a:spLocks noChangeArrowheads="1"/>
          </p:cNvSpPr>
          <p:nvPr/>
        </p:nvSpPr>
        <p:spPr bwMode="auto">
          <a:xfrm>
            <a:off x="6034454" y="4294189"/>
            <a:ext cx="1096108" cy="1584325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/>
          </a:p>
        </p:txBody>
      </p:sp>
      <p:sp>
        <p:nvSpPr>
          <p:cNvPr id="40972" name="27 Rectángulo"/>
          <p:cNvSpPr>
            <a:spLocks noChangeArrowheads="1"/>
          </p:cNvSpPr>
          <p:nvPr/>
        </p:nvSpPr>
        <p:spPr bwMode="auto">
          <a:xfrm>
            <a:off x="6963508" y="5157788"/>
            <a:ext cx="1962150" cy="8636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/>
          </a:p>
        </p:txBody>
      </p:sp>
      <p:pic>
        <p:nvPicPr>
          <p:cNvPr id="40973" name="10 Imagen" descr="ASICchanV3.em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1835" y="3536950"/>
            <a:ext cx="5682762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4" name="Rectangle 31"/>
          <p:cNvSpPr>
            <a:spLocks noChangeArrowheads="1"/>
          </p:cNvSpPr>
          <p:nvPr/>
        </p:nvSpPr>
        <p:spPr bwMode="auto">
          <a:xfrm>
            <a:off x="6298223" y="4473575"/>
            <a:ext cx="766397" cy="755650"/>
          </a:xfrm>
          <a:prstGeom prst="rect">
            <a:avLst/>
          </a:prstGeom>
          <a:noFill/>
          <a:ln w="19050">
            <a:solidFill>
              <a:srgbClr val="F94A2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None/>
            </a:pPr>
            <a:endParaRPr lang="es-ES" altLang="es-ES"/>
          </a:p>
        </p:txBody>
      </p:sp>
      <p:pic>
        <p:nvPicPr>
          <p:cNvPr id="40975" name="Picture 34" descr="LinT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05" y="3681414"/>
            <a:ext cx="340848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6" name="Rectangle 35"/>
          <p:cNvSpPr>
            <a:spLocks noChangeArrowheads="1"/>
          </p:cNvSpPr>
          <p:nvPr/>
        </p:nvSpPr>
        <p:spPr bwMode="auto">
          <a:xfrm>
            <a:off x="6632331" y="4621214"/>
            <a:ext cx="40908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altLang="es-ES" sz="1500" b="1">
                <a:solidFill>
                  <a:srgbClr val="FF3300"/>
                </a:solidFill>
                <a:latin typeface="Arial" charset="0"/>
              </a:rPr>
              <a:t>I</a:t>
            </a:r>
            <a:r>
              <a:rPr lang="en-GB" altLang="es-ES" sz="1500" b="1" baseline="-25000">
                <a:solidFill>
                  <a:srgbClr val="FF3300"/>
                </a:solidFill>
                <a:latin typeface="Arial" charset="0"/>
              </a:rPr>
              <a:t>FB</a:t>
            </a:r>
            <a:endParaRPr lang="es-ES" altLang="es-ES" sz="1500" b="1" baseline="-250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0977" name="Rectangle 36"/>
          <p:cNvSpPr>
            <a:spLocks noChangeArrowheads="1"/>
          </p:cNvSpPr>
          <p:nvPr/>
        </p:nvSpPr>
        <p:spPr bwMode="auto">
          <a:xfrm>
            <a:off x="6655778" y="4905376"/>
            <a:ext cx="49564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altLang="es-ES" sz="1500" b="1">
                <a:solidFill>
                  <a:srgbClr val="FF3300"/>
                </a:solidFill>
                <a:latin typeface="Arial" charset="0"/>
              </a:rPr>
              <a:t>C</a:t>
            </a:r>
            <a:r>
              <a:rPr lang="en-GB" altLang="es-ES" sz="1500" b="1" baseline="-25000">
                <a:solidFill>
                  <a:srgbClr val="FF3300"/>
                </a:solidFill>
                <a:latin typeface="Arial" charset="0"/>
              </a:rPr>
              <a:t>FB</a:t>
            </a:r>
            <a:endParaRPr lang="es-ES" altLang="es-ES" sz="1500" b="1" baseline="-250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1" name="Marcador de número de diapositiva 5">
            <a:extLst>
              <a:ext uri="{FF2B5EF4-FFF2-40B4-BE49-F238E27FC236}">
                <a16:creationId xmlns:a16="http://schemas.microsoft.com/office/drawing/2014/main" id="{1E9E904B-3E03-40A8-BB44-187CF46AE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F0E2C007-9D85-4BA3-85A9-D808F6426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b="0" kern="0"/>
              <a:t>IV. </a:t>
            </a:r>
            <a:r>
              <a:rPr lang="en-US" b="0" kern="0"/>
              <a:t>FlexToT: linearized ToT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226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avid\gascon\PET\Reunions\2015_4_FAST\Graf\FlexToTv2_HG_AutomaticC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9593" y="1916832"/>
            <a:ext cx="6551601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7" name="Rectangle 2"/>
          <p:cNvSpPr txBox="1">
            <a:spLocks noChangeArrowheads="1"/>
          </p:cNvSpPr>
          <p:nvPr/>
        </p:nvSpPr>
        <p:spPr bwMode="auto">
          <a:xfrm>
            <a:off x="1469050" y="1027115"/>
            <a:ext cx="6192688" cy="146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marL="266700" indent="-266700" eaLnBrk="1" hangingPunct="1">
              <a:spcBef>
                <a:spcPts val="600"/>
              </a:spcBef>
              <a:defRPr sz="180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542925" lvl="1" indent="-180975" eaLnBrk="1" hangingPunct="1">
              <a:spcBef>
                <a:spcPts val="600"/>
              </a:spcBef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lvl="2" indent="-228600" eaLnBrk="1" hangingPunct="1"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eaLnBrk="1" hangingPunct="1"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GB" altLang="es-ES" sz="2000" dirty="0"/>
              <a:t>Good linearity and uniformity</a:t>
            </a:r>
          </a:p>
          <a:p>
            <a:pPr lvl="1"/>
            <a:r>
              <a:rPr lang="en-GB" altLang="es-ES" b="0" dirty="0"/>
              <a:t>With only comparator threshold offset equalization</a:t>
            </a:r>
          </a:p>
          <a:p>
            <a:r>
              <a:rPr lang="en-GB" altLang="es-ES" sz="2000" dirty="0"/>
              <a:t>Different operating ranges can be covered</a:t>
            </a:r>
          </a:p>
          <a:p>
            <a:endParaRPr lang="en-GB" altLang="es-ES" dirty="0"/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D444B49F-C3E6-4732-B25A-E8873CBD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7B58DC-8258-4DAC-9BB0-47E348171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b="0" kern="0"/>
              <a:t>IV. </a:t>
            </a:r>
            <a:r>
              <a:rPr lang="en-US" b="0" kern="0"/>
              <a:t>FlexToT: linearized ToT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08027C0-8C6A-4291-910E-50099947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002" y="6374404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BE939E34-089A-43FA-90DA-F8757D3B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2" name="Marcador de pie de página 4">
            <a:extLst>
              <a:ext uri="{FF2B5EF4-FFF2-40B4-BE49-F238E27FC236}">
                <a16:creationId xmlns:a16="http://schemas.microsoft.com/office/drawing/2014/main" id="{196A2C71-A60A-4FA9-B943-A821ADFFA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1957" y="6511005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2965269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Rectangle 2"/>
          <p:cNvSpPr txBox="1">
            <a:spLocks noChangeArrowheads="1"/>
          </p:cNvSpPr>
          <p:nvPr/>
        </p:nvSpPr>
        <p:spPr bwMode="auto">
          <a:xfrm>
            <a:off x="2267744" y="1228174"/>
            <a:ext cx="4176464" cy="48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marL="266700" indent="-266700" eaLnBrk="1" hangingPunct="1">
              <a:spcBef>
                <a:spcPts val="600"/>
              </a:spcBef>
              <a:defRPr sz="180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542925" lvl="1" indent="-180975" eaLnBrk="1" hangingPunct="1">
              <a:spcBef>
                <a:spcPts val="600"/>
              </a:spcBef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lvl="2" indent="-228600" eaLnBrk="1" hangingPunct="1"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eaLnBrk="1" hangingPunct="1"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GB" altLang="es-ES" sz="2000" dirty="0"/>
              <a:t>Spectroscopy with linear </a:t>
            </a:r>
            <a:r>
              <a:rPr lang="en-GB" altLang="es-ES" sz="2000" dirty="0" err="1"/>
              <a:t>ToT</a:t>
            </a:r>
            <a:endParaRPr lang="en-GB" altLang="es-ES" sz="2000" dirty="0"/>
          </a:p>
          <a:p>
            <a:endParaRPr lang="en-GB" altLang="es-E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116" y="1754559"/>
            <a:ext cx="5976091" cy="448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672" y="1257518"/>
            <a:ext cx="1866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C648854D-E168-4E69-8C42-BB93A9CE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00D78DF6-77A7-42F3-942A-D670CCFA6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97" y="0"/>
            <a:ext cx="8965224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5871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98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b="0" kern="0"/>
              <a:t>IV. </a:t>
            </a:r>
            <a:r>
              <a:rPr lang="en-US" b="0" kern="0"/>
              <a:t>FlexToT: linearized ToT RO chip</a:t>
            </a:r>
            <a:endParaRPr lang="en-GB" altLang="en-US" b="0" kern="0" dirty="0">
              <a:solidFill>
                <a:srgbClr val="3333CC"/>
              </a:solidFill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5A55C61-F69B-46A1-B73C-75EA6B39E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002" y="6374404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Marcador de fecha 3">
            <a:extLst>
              <a:ext uri="{FF2B5EF4-FFF2-40B4-BE49-F238E27FC236}">
                <a16:creationId xmlns:a16="http://schemas.microsoft.com/office/drawing/2014/main" id="{D4562AA6-DEF8-468E-AFA7-3B800CB93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1B9CD078-A65C-4A47-A79A-03B2B9AE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1957" y="6511005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2604199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E1F52-2E25-41FF-B756-4DB07184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IV. </a:t>
            </a:r>
            <a:r>
              <a:rPr lang="en-GB" noProof="0" dirty="0" err="1"/>
              <a:t>FlexToT</a:t>
            </a:r>
            <a:r>
              <a:rPr lang="en-GB" noProof="0" dirty="0"/>
              <a:t>: linearized </a:t>
            </a:r>
            <a:r>
              <a:rPr lang="en-GB" noProof="0" dirty="0" err="1"/>
              <a:t>ToT</a:t>
            </a:r>
            <a:r>
              <a:rPr lang="en-GB" noProof="0" dirty="0"/>
              <a:t> RO chip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0C4B26-C036-4AAC-A6F7-39E39CACF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" y="1089248"/>
            <a:ext cx="5862563" cy="2242878"/>
          </a:xfrm>
        </p:spPr>
        <p:txBody>
          <a:bodyPr/>
          <a:lstStyle/>
          <a:p>
            <a:r>
              <a:rPr lang="en-GB" sz="2400" noProof="0" dirty="0"/>
              <a:t>Measured @ CERN: </a:t>
            </a:r>
          </a:p>
          <a:p>
            <a:pPr lvl="1"/>
            <a:r>
              <a:rPr lang="en-GB" sz="1800" noProof="0" dirty="0"/>
              <a:t>Single Photon Time resolution (SPTR)</a:t>
            </a:r>
          </a:p>
          <a:p>
            <a:pPr lvl="1"/>
            <a:r>
              <a:rPr lang="en-GB" sz="1800" noProof="0" dirty="0"/>
              <a:t>Coincidence Time Resolution (CTR)</a:t>
            </a:r>
          </a:p>
          <a:p>
            <a:pPr lvl="1"/>
            <a:r>
              <a:rPr lang="en-GB" sz="1800" noProof="0" dirty="0"/>
              <a:t>Supported by FAST COST ACTION</a:t>
            </a:r>
          </a:p>
          <a:p>
            <a:pPr lvl="2"/>
            <a:r>
              <a:rPr lang="en-GB" sz="1400" noProof="0" dirty="0"/>
              <a:t>Many thanks to E. </a:t>
            </a:r>
            <a:r>
              <a:rPr lang="en-GB" sz="1400" noProof="0" dirty="0" err="1"/>
              <a:t>Auffray</a:t>
            </a:r>
            <a:r>
              <a:rPr lang="en-GB" sz="1400" noProof="0" dirty="0"/>
              <a:t> and S. </a:t>
            </a:r>
            <a:r>
              <a:rPr lang="en-GB" sz="1400" noProof="0" dirty="0" err="1"/>
              <a:t>Gundacker</a:t>
            </a:r>
            <a:endParaRPr lang="en-GB" sz="1400" noProof="0" dirty="0"/>
          </a:p>
          <a:p>
            <a:pPr lvl="1"/>
            <a:r>
              <a:rPr lang="en-GB" sz="1800" noProof="0" dirty="0"/>
              <a:t>Similar results as for NINO but 3 times lower power consumption </a:t>
            </a:r>
          </a:p>
          <a:p>
            <a:endParaRPr lang="en-GB" sz="2400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147793-A5A5-4D75-B3C6-8A9621CA5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1C149B-83E8-4ABC-868B-F5952069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6868" y="6300199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BAB741-3FC1-4F34-A58C-90DFD8BD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A1799D9-603C-42A8-A138-FDA1815E0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002" y="6374404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26516B1-B76B-46F2-883D-CB5249D3B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595" y="609237"/>
            <a:ext cx="3674967" cy="32597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" descr="SPTR_measurements">
            <a:extLst>
              <a:ext uri="{FF2B5EF4-FFF2-40B4-BE49-F238E27FC236}">
                <a16:creationId xmlns:a16="http://schemas.microsoft.com/office/drawing/2014/main" id="{402B1EB6-1DB1-47A0-BEB1-D8C06AE70B8B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444" y="3573811"/>
            <a:ext cx="2726116" cy="201819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8BFD204E-544C-446A-B520-3E070A581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5716718"/>
            <a:ext cx="1636987" cy="3765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52" dirty="0"/>
              <a:t>SPTR=90ps</a:t>
            </a:r>
          </a:p>
        </p:txBody>
      </p:sp>
      <p:pic>
        <p:nvPicPr>
          <p:cNvPr id="12" name="Picture 7" descr="FlexToTv2_jitter_ok">
            <a:extLst>
              <a:ext uri="{FF2B5EF4-FFF2-40B4-BE49-F238E27FC236}">
                <a16:creationId xmlns:a16="http://schemas.microsoft.com/office/drawing/2014/main" id="{A7622DBA-BD77-48CA-B0E7-CFF67C1B3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6931" y="3549556"/>
            <a:ext cx="2592323" cy="200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FE006B77-FA18-438D-87B3-3993B8E0C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947" y="5579597"/>
            <a:ext cx="2731838" cy="3765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52" dirty="0"/>
              <a:t>Jitter floor: 7 </a:t>
            </a:r>
            <a:r>
              <a:rPr lang="en-US" sz="2052" dirty="0" err="1"/>
              <a:t>ps</a:t>
            </a:r>
            <a:r>
              <a:rPr lang="en-US" sz="2052" dirty="0"/>
              <a:t> </a:t>
            </a:r>
            <a:r>
              <a:rPr lang="en-US" sz="2052" dirty="0" err="1"/>
              <a:t>rms</a:t>
            </a:r>
            <a:endParaRPr lang="en-US" sz="2052" dirty="0"/>
          </a:p>
        </p:txBody>
      </p:sp>
      <p:pic>
        <p:nvPicPr>
          <p:cNvPr id="14" name="Picture 1" descr="CTR">
            <a:extLst>
              <a:ext uri="{FF2B5EF4-FFF2-40B4-BE49-F238E27FC236}">
                <a16:creationId xmlns:a16="http://schemas.microsoft.com/office/drawing/2014/main" id="{27D7DF74-415A-4D8F-9630-CE93AD437B12}"/>
              </a:ext>
            </a:extLst>
          </p:cNvPr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3641" y="3789039"/>
            <a:ext cx="2956831" cy="251115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Box 8">
            <a:extLst>
              <a:ext uri="{FF2B5EF4-FFF2-40B4-BE49-F238E27FC236}">
                <a16:creationId xmlns:a16="http://schemas.microsoft.com/office/drawing/2014/main" id="{02DB4455-0CC0-461D-AED9-2A2A7BD34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098" y="4708022"/>
            <a:ext cx="1705916" cy="3765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52" dirty="0"/>
              <a:t>CTR: 123 </a:t>
            </a:r>
            <a:r>
              <a:rPr lang="en-US" sz="2052" dirty="0" err="1"/>
              <a:t>ps</a:t>
            </a:r>
            <a:endParaRPr lang="en-US" sz="2052" dirty="0"/>
          </a:p>
        </p:txBody>
      </p:sp>
      <p:pic>
        <p:nvPicPr>
          <p:cNvPr id="16" name="Picture 16" descr="FAST logo jpg">
            <a:extLst>
              <a:ext uri="{FF2B5EF4-FFF2-40B4-BE49-F238E27FC236}">
                <a16:creationId xmlns:a16="http://schemas.microsoft.com/office/drawing/2014/main" id="{206C37CB-8117-4C50-B1C9-8C59F6B29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076" y="6131886"/>
            <a:ext cx="1482786" cy="6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7445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E1F52-2E25-41FF-B756-4DB07184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IV. </a:t>
            </a:r>
            <a:r>
              <a:rPr lang="en-GB" noProof="0" dirty="0" err="1"/>
              <a:t>FlexToT</a:t>
            </a:r>
            <a:r>
              <a:rPr lang="en-GB" noProof="0" dirty="0"/>
              <a:t>: linearized </a:t>
            </a:r>
            <a:r>
              <a:rPr lang="en-GB" noProof="0" dirty="0" err="1"/>
              <a:t>ToT</a:t>
            </a:r>
            <a:r>
              <a:rPr lang="en-GB" noProof="0" dirty="0"/>
              <a:t> RO chip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0C4B26-C036-4AAC-A6F7-39E39CACF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144" y="1049852"/>
            <a:ext cx="8454851" cy="45720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noProof="0" dirty="0"/>
              <a:t>Pisa University has </a:t>
            </a:r>
            <a:r>
              <a:rPr lang="en-GB" noProof="0" dirty="0" err="1"/>
              <a:t>develpped</a:t>
            </a:r>
            <a:r>
              <a:rPr lang="en-GB" noProof="0" dirty="0"/>
              <a:t> a FPGA based TDC readout for </a:t>
            </a:r>
            <a:r>
              <a:rPr lang="en-GB" noProof="0" dirty="0" err="1"/>
              <a:t>FlexToT</a:t>
            </a:r>
            <a:endParaRPr lang="en-GB" noProof="0" dirty="0"/>
          </a:p>
          <a:p>
            <a:pPr lvl="1">
              <a:spcBef>
                <a:spcPts val="300"/>
              </a:spcBef>
            </a:pPr>
            <a:r>
              <a:rPr lang="en-GB" sz="2000" noProof="0" dirty="0"/>
              <a:t>Based on </a:t>
            </a:r>
            <a:r>
              <a:rPr lang="en-GB" sz="2000" noProof="0" dirty="0" err="1"/>
              <a:t>Arria</a:t>
            </a:r>
            <a:r>
              <a:rPr lang="en-GB" sz="2000" noProof="0" dirty="0"/>
              <a:t> 10 FPGA</a:t>
            </a:r>
          </a:p>
          <a:p>
            <a:pPr lvl="2">
              <a:spcBef>
                <a:spcPts val="300"/>
              </a:spcBef>
            </a:pPr>
            <a:r>
              <a:rPr lang="en-GB" sz="1800" noProof="0" dirty="0"/>
              <a:t>TDC: 38 </a:t>
            </a:r>
            <a:r>
              <a:rPr lang="en-GB" sz="1800" noProof="0" dirty="0" err="1"/>
              <a:t>ps</a:t>
            </a:r>
            <a:r>
              <a:rPr lang="en-GB" sz="1800" noProof="0" dirty="0"/>
              <a:t> resolution</a:t>
            </a:r>
          </a:p>
          <a:p>
            <a:pPr lvl="1">
              <a:spcBef>
                <a:spcPts val="300"/>
              </a:spcBef>
            </a:pPr>
            <a:r>
              <a:rPr lang="en-GB" sz="2000" noProof="0" dirty="0"/>
              <a:t>System CTR: 116 </a:t>
            </a:r>
            <a:r>
              <a:rPr lang="en-GB" sz="2000" noProof="0" dirty="0" err="1"/>
              <a:t>ps</a:t>
            </a:r>
            <a:r>
              <a:rPr lang="en-GB" sz="2000" noProof="0" dirty="0"/>
              <a:t> FWHM !</a:t>
            </a:r>
          </a:p>
          <a:p>
            <a:pPr lvl="1">
              <a:spcBef>
                <a:spcPts val="300"/>
              </a:spcBef>
            </a:pPr>
            <a:r>
              <a:rPr lang="en-GB" sz="2000" noProof="0" dirty="0"/>
              <a:t>Energy resolution: 8 % FWHM @ 511 </a:t>
            </a:r>
            <a:r>
              <a:rPr lang="en-GB" sz="2000" noProof="0" dirty="0" err="1"/>
              <a:t>KeV</a:t>
            </a:r>
            <a:endParaRPr lang="en-GB" sz="2000" noProof="0" dirty="0"/>
          </a:p>
          <a:p>
            <a:pPr lvl="1">
              <a:spcBef>
                <a:spcPts val="300"/>
              </a:spcBef>
            </a:pPr>
            <a:r>
              <a:rPr lang="en-GB" sz="2000" noProof="0" dirty="0"/>
              <a:t>Dead time &lt; 5ns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147793-A5A5-4D75-B3C6-8A9621CA5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1C149B-83E8-4ABC-868B-F5952069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BAB741-3FC1-4F34-A58C-90DFD8BD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CFE67B5-B3BB-4904-8A14-A58D2586C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002" y="6374404"/>
            <a:ext cx="1768617" cy="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850BF5B6-6E9A-44A8-B549-50F5F0F8313C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396" y="1653593"/>
            <a:ext cx="1143827" cy="1101649"/>
          </a:xfrm>
          <a:prstGeom prst="rect">
            <a:avLst/>
          </a:prstGeom>
        </p:spPr>
      </p:pic>
      <p:pic>
        <p:nvPicPr>
          <p:cNvPr id="9" name="image48.png">
            <a:extLst>
              <a:ext uri="{FF2B5EF4-FFF2-40B4-BE49-F238E27FC236}">
                <a16:creationId xmlns:a16="http://schemas.microsoft.com/office/drawing/2014/main" id="{BFFF541D-99DF-4319-9120-68D11C61552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0419" y="3827260"/>
            <a:ext cx="4224020" cy="2574290"/>
          </a:xfrm>
          <a:prstGeom prst="rect">
            <a:avLst/>
          </a:prstGeom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49E79CD9-5127-4265-88CA-A1781481E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4595714"/>
            <a:ext cx="2084225" cy="7239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52" dirty="0"/>
              <a:t>Ge68 spectrum</a:t>
            </a:r>
          </a:p>
          <a:p>
            <a:pPr>
              <a:buNone/>
            </a:pPr>
            <a:r>
              <a:rPr lang="en-US" sz="2052" dirty="0"/>
              <a:t>8.8 % FWHM</a:t>
            </a:r>
          </a:p>
        </p:txBody>
      </p:sp>
      <p:pic>
        <p:nvPicPr>
          <p:cNvPr id="11" name="image50.png">
            <a:extLst>
              <a:ext uri="{FF2B5EF4-FFF2-40B4-BE49-F238E27FC236}">
                <a16:creationId xmlns:a16="http://schemas.microsoft.com/office/drawing/2014/main" id="{BCC46E27-0A64-467D-8035-827423D891D6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9238" y="3690182"/>
            <a:ext cx="3822757" cy="2257397"/>
          </a:xfrm>
          <a:prstGeom prst="rect">
            <a:avLst/>
          </a:prstGeom>
        </p:spPr>
      </p:pic>
      <p:pic>
        <p:nvPicPr>
          <p:cNvPr id="12" name="image50.png">
            <a:extLst>
              <a:ext uri="{FF2B5EF4-FFF2-40B4-BE49-F238E27FC236}">
                <a16:creationId xmlns:a16="http://schemas.microsoft.com/office/drawing/2014/main" id="{EA40623A-722A-4E56-AA72-DEC5FE96A4CD}"/>
              </a:ext>
            </a:extLst>
          </p:cNvPr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1"/>
          <a:stretch/>
        </p:blipFill>
        <p:spPr>
          <a:xfrm>
            <a:off x="7085603" y="3382948"/>
            <a:ext cx="1921294" cy="91222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7D4EAF5-3E5B-4915-A17C-63FBAE82C9B3}"/>
              </a:ext>
            </a:extLst>
          </p:cNvPr>
          <p:cNvSpPr/>
          <p:nvPr/>
        </p:nvSpPr>
        <p:spPr>
          <a:xfrm>
            <a:off x="4635902" y="6026275"/>
            <a:ext cx="4572000" cy="2862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sz="1400" b="0" dirty="0"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Timing distributions for different source positions</a:t>
            </a:r>
            <a:endParaRPr lang="es-ES" sz="1400" b="0" dirty="0"/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FC3896B7-1CB7-4B1F-ACD3-942726893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538" y="4373866"/>
            <a:ext cx="1545360" cy="6608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52" dirty="0"/>
              <a:t>CTR: 116 </a:t>
            </a:r>
            <a:r>
              <a:rPr lang="en-US" sz="2052" dirty="0" err="1"/>
              <a:t>ps</a:t>
            </a:r>
            <a:r>
              <a:rPr lang="en-US" sz="2052" dirty="0"/>
              <a:t> FWHM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A589443-8AF3-4C92-9E6D-4739A4E559DC}"/>
              </a:ext>
            </a:extLst>
          </p:cNvPr>
          <p:cNvSpPr/>
          <p:nvPr/>
        </p:nvSpPr>
        <p:spPr>
          <a:xfrm>
            <a:off x="6771223" y="1857675"/>
            <a:ext cx="1179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400" b="0" dirty="0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P. </a:t>
            </a:r>
            <a:r>
              <a:rPr lang="en-US" sz="1400" b="0" dirty="0" err="1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Catra</a:t>
            </a:r>
            <a:r>
              <a:rPr lang="en-US" sz="1400" b="0" dirty="0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, </a:t>
            </a:r>
          </a:p>
          <a:p>
            <a:pPr algn="ctr">
              <a:buNone/>
            </a:pPr>
            <a:r>
              <a:rPr lang="en-US" sz="1400" b="0" dirty="0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G. </a:t>
            </a:r>
            <a:r>
              <a:rPr lang="en-US" sz="1400" b="0" dirty="0" err="1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Sportelli</a:t>
            </a:r>
            <a:endParaRPr lang="es-ES" sz="1400" b="0" dirty="0">
              <a:solidFill>
                <a:schemeClr val="tx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6BE55A8-9772-4024-8988-41CB1053F676}"/>
              </a:ext>
            </a:extLst>
          </p:cNvPr>
          <p:cNvSpPr/>
          <p:nvPr/>
        </p:nvSpPr>
        <p:spPr>
          <a:xfrm>
            <a:off x="6175243" y="2861661"/>
            <a:ext cx="3059616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600" b="0" dirty="0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2 LYSO </a:t>
            </a:r>
            <a:r>
              <a:rPr lang="en-US" sz="1600" b="0" dirty="0" err="1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xtals</a:t>
            </a:r>
            <a:r>
              <a:rPr lang="en-US" sz="1600" b="0" dirty="0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 3x3x5 mm3</a:t>
            </a:r>
          </a:p>
          <a:p>
            <a:pPr algn="ctr">
              <a:buNone/>
            </a:pPr>
            <a:r>
              <a:rPr lang="en-US" sz="1600" b="0" dirty="0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NUV-</a:t>
            </a:r>
            <a:r>
              <a:rPr lang="en-US" sz="1600" b="0" dirty="0" err="1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SiPM</a:t>
            </a:r>
            <a:endParaRPr lang="en-US" sz="1600" b="0" dirty="0">
              <a:solidFill>
                <a:schemeClr val="tx1"/>
              </a:solidFill>
              <a:latin typeface="Century" panose="02040604050505020304" pitchFamily="18" charset="0"/>
              <a:ea typeface="Century" panose="02040604050505020304" pitchFamily="18" charset="0"/>
              <a:cs typeface="Century" panose="02040604050505020304" pitchFamily="18" charset="0"/>
            </a:endParaRPr>
          </a:p>
          <a:p>
            <a:pPr>
              <a:buNone/>
            </a:pPr>
            <a:r>
              <a:rPr lang="en-US" sz="1600" b="0" dirty="0">
                <a:solidFill>
                  <a:schemeClr val="tx1"/>
                </a:solidFill>
                <a:latin typeface="Century" panose="02040604050505020304" pitchFamily="18" charset="0"/>
                <a:ea typeface="Century" panose="02040604050505020304" pitchFamily="18" charset="0"/>
                <a:cs typeface="Century" panose="02040604050505020304" pitchFamily="18" charset="0"/>
              </a:rPr>
              <a:t>   </a:t>
            </a:r>
            <a:endParaRPr lang="es-ES" sz="1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911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Outlook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772816"/>
            <a:ext cx="7272808" cy="3096344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GB" noProof="0" dirty="0"/>
              <a:t>Introduction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/>
              <a:t>PACTA: High Dynamic Preamp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/>
              <a:t>MUSIC: Multipurpose </a:t>
            </a:r>
            <a:r>
              <a:rPr lang="en-GB" noProof="0" dirty="0" err="1"/>
              <a:t>SiPM</a:t>
            </a:r>
            <a:r>
              <a:rPr lang="en-GB" noProof="0" dirty="0"/>
              <a:t> RO chip</a:t>
            </a:r>
          </a:p>
          <a:p>
            <a:pPr marL="571500" indent="-571500">
              <a:buFont typeface="+mj-lt"/>
              <a:buAutoNum type="romanUcPeriod"/>
            </a:pPr>
            <a:r>
              <a:rPr lang="en-GB" noProof="0" dirty="0" err="1"/>
              <a:t>FlexToT</a:t>
            </a:r>
            <a:r>
              <a:rPr lang="en-GB" noProof="0" dirty="0"/>
              <a:t>: linearized </a:t>
            </a:r>
            <a:r>
              <a:rPr lang="en-GB" noProof="0" dirty="0" err="1"/>
              <a:t>ToT</a:t>
            </a:r>
            <a:r>
              <a:rPr lang="en-GB" noProof="0" dirty="0"/>
              <a:t> RO chip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200" b="1" noProof="0" dirty="0"/>
              <a:t>New developments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235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extLst>
              <a:ext uri="{FF2B5EF4-FFF2-40B4-BE49-F238E27FC236}">
                <a16:creationId xmlns:a16="http://schemas.microsoft.com/office/drawing/2014/main" id="{9E055EBC-3684-47AC-B243-74B119AAF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54" y="1156890"/>
            <a:ext cx="4032101" cy="290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DE1F52-2E25-41FF-B756-4DB07184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V. New developments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0C4B26-C036-4AAC-A6F7-39E39CACF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98688"/>
            <a:ext cx="5041355" cy="47554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noProof="0" dirty="0"/>
              <a:t>FE electronics must have low jitter to achieve good timing</a:t>
            </a:r>
          </a:p>
          <a:p>
            <a:pPr lvl="1">
              <a:lnSpc>
                <a:spcPct val="100000"/>
              </a:lnSpc>
            </a:pPr>
            <a:r>
              <a:rPr lang="en-GB" sz="2000" noProof="0" dirty="0"/>
              <a:t>Low noise</a:t>
            </a:r>
          </a:p>
          <a:p>
            <a:pPr lvl="1">
              <a:lnSpc>
                <a:spcPct val="100000"/>
              </a:lnSpc>
            </a:pPr>
            <a:r>
              <a:rPr lang="en-GB" sz="2000" noProof="0" dirty="0"/>
              <a:t>High slew rate: </a:t>
            </a:r>
            <a:r>
              <a:rPr lang="en-GB" sz="2000" noProof="0" dirty="0" err="1"/>
              <a:t>dV</a:t>
            </a:r>
            <a:r>
              <a:rPr lang="en-GB" sz="2000" noProof="0" dirty="0"/>
              <a:t>/</a:t>
            </a:r>
            <a:r>
              <a:rPr lang="en-GB" sz="2000" noProof="0" dirty="0" err="1"/>
              <a:t>dt</a:t>
            </a:r>
            <a:r>
              <a:rPr lang="en-GB" sz="2000" noProof="0" dirty="0"/>
              <a:t> </a:t>
            </a:r>
          </a:p>
          <a:p>
            <a:pPr lvl="2">
              <a:lnSpc>
                <a:spcPct val="100000"/>
              </a:lnSpc>
            </a:pPr>
            <a:r>
              <a:rPr lang="en-GB" sz="1600" noProof="0" dirty="0"/>
              <a:t>Not only high BW !</a:t>
            </a:r>
          </a:p>
          <a:p>
            <a:pPr>
              <a:lnSpc>
                <a:spcPct val="100000"/>
              </a:lnSpc>
            </a:pPr>
            <a:r>
              <a:rPr lang="en-GB" sz="2400" noProof="0" dirty="0"/>
              <a:t>High BW and low noise are the key for low electronics jitter</a:t>
            </a:r>
          </a:p>
          <a:p>
            <a:pPr>
              <a:lnSpc>
                <a:spcPct val="100000"/>
              </a:lnSpc>
            </a:pPr>
            <a:r>
              <a:rPr lang="en-GB" sz="2400" noProof="0" dirty="0"/>
              <a:t>Differential readout can help in:</a:t>
            </a:r>
          </a:p>
          <a:p>
            <a:pPr lvl="1">
              <a:lnSpc>
                <a:spcPct val="100000"/>
              </a:lnSpc>
            </a:pPr>
            <a:r>
              <a:rPr lang="en-GB" sz="2000" noProof="0" dirty="0"/>
              <a:t>Increasing </a:t>
            </a:r>
            <a:r>
              <a:rPr lang="en-GB" sz="2000" noProof="0" dirty="0" err="1"/>
              <a:t>dV</a:t>
            </a:r>
            <a:r>
              <a:rPr lang="en-GB" sz="2000" noProof="0" dirty="0"/>
              <a:t>/</a:t>
            </a:r>
            <a:r>
              <a:rPr lang="en-GB" sz="2000" noProof="0" dirty="0" err="1"/>
              <a:t>dt</a:t>
            </a:r>
            <a:r>
              <a:rPr lang="en-GB" sz="2000" noProof="0" dirty="0"/>
              <a:t> (if coupled to a differential sensor)</a:t>
            </a:r>
          </a:p>
          <a:p>
            <a:pPr lvl="1">
              <a:lnSpc>
                <a:spcPct val="100000"/>
              </a:lnSpc>
            </a:pPr>
            <a:r>
              <a:rPr lang="en-GB" sz="2000" noProof="0" dirty="0"/>
              <a:t>Rejecting common mode noise</a:t>
            </a:r>
          </a:p>
          <a:p>
            <a:pPr lvl="1">
              <a:lnSpc>
                <a:spcPct val="100000"/>
              </a:lnSpc>
            </a:pPr>
            <a:r>
              <a:rPr lang="en-GB" sz="2000" noProof="0" dirty="0"/>
              <a:t>But intrinsic noise increases: problem for SE sensors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147793-A5A5-4D75-B3C6-8A9621CA5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1C149B-83E8-4ABC-868B-F5952069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BAB741-3FC1-4F34-A58C-90DFD8BD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id="{6CC75632-55E8-4C7B-A5EB-F298D61F80E5}"/>
              </a:ext>
            </a:extLst>
          </p:cNvPr>
          <p:cNvSpPr/>
          <p:nvPr/>
        </p:nvSpPr>
        <p:spPr>
          <a:xfrm>
            <a:off x="5724128" y="3973279"/>
            <a:ext cx="3156954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200" b="0" i="1" dirty="0">
                <a:solidFill>
                  <a:srgbClr val="009900"/>
                </a:solidFill>
              </a:rPr>
              <a:t>C. De La </a:t>
            </a:r>
            <a:r>
              <a:rPr lang="en-US" sz="1200" b="0" i="1" dirty="0" err="1">
                <a:solidFill>
                  <a:srgbClr val="009900"/>
                </a:solidFill>
              </a:rPr>
              <a:t>Taille</a:t>
            </a:r>
            <a:r>
              <a:rPr lang="en-US" sz="1200" b="0" i="1" dirty="0">
                <a:solidFill>
                  <a:srgbClr val="009900"/>
                </a:solidFill>
              </a:rPr>
              <a:t>, </a:t>
            </a:r>
            <a:r>
              <a:rPr lang="en-US" sz="1200" b="0" i="1" dirty="0" err="1">
                <a:solidFill>
                  <a:srgbClr val="009900"/>
                </a:solidFill>
              </a:rPr>
              <a:t>Photodet</a:t>
            </a:r>
            <a:r>
              <a:rPr lang="en-US" sz="1200" b="0" i="1" dirty="0">
                <a:solidFill>
                  <a:srgbClr val="009900"/>
                </a:solidFill>
              </a:rPr>
              <a:t> conference, 2012 </a:t>
            </a:r>
          </a:p>
        </p:txBody>
      </p:sp>
      <p:sp>
        <p:nvSpPr>
          <p:cNvPr id="19" name="8 Rectángulo">
            <a:extLst>
              <a:ext uri="{FF2B5EF4-FFF2-40B4-BE49-F238E27FC236}">
                <a16:creationId xmlns:a16="http://schemas.microsoft.com/office/drawing/2014/main" id="{F2383236-C61E-4194-87F3-70D64D299615}"/>
              </a:ext>
            </a:extLst>
          </p:cNvPr>
          <p:cNvSpPr/>
          <p:nvPr/>
        </p:nvSpPr>
        <p:spPr>
          <a:xfrm>
            <a:off x="5508105" y="4819218"/>
            <a:ext cx="3635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500" b="0" i="1" dirty="0" err="1">
                <a:solidFill>
                  <a:srgbClr val="009900"/>
                </a:solidFill>
              </a:rPr>
              <a:t>Example</a:t>
            </a:r>
            <a:r>
              <a:rPr lang="es-ES" sz="1500" b="0" i="1" dirty="0">
                <a:solidFill>
                  <a:srgbClr val="009900"/>
                </a:solidFill>
              </a:rPr>
              <a:t>: NINO ASIC</a:t>
            </a:r>
          </a:p>
          <a:p>
            <a:pPr>
              <a:buNone/>
            </a:pPr>
            <a:r>
              <a:rPr lang="es-ES" sz="1500" b="0" i="1" dirty="0" err="1">
                <a:solidFill>
                  <a:srgbClr val="009900"/>
                </a:solidFill>
              </a:rPr>
              <a:t>See</a:t>
            </a:r>
            <a:r>
              <a:rPr lang="es-ES" sz="1500" b="0" i="1" dirty="0">
                <a:solidFill>
                  <a:srgbClr val="009900"/>
                </a:solidFill>
              </a:rPr>
              <a:t> C. Williams </a:t>
            </a:r>
            <a:r>
              <a:rPr lang="es-ES" sz="1500" b="0" i="1" dirty="0" err="1">
                <a:solidFill>
                  <a:srgbClr val="009900"/>
                </a:solidFill>
              </a:rPr>
              <a:t>talk</a:t>
            </a:r>
            <a:r>
              <a:rPr lang="es-ES" sz="1500" b="0" i="1" dirty="0">
                <a:solidFill>
                  <a:srgbClr val="009900"/>
                </a:solidFill>
              </a:rPr>
              <a:t> at NDIP2014</a:t>
            </a:r>
            <a:endParaRPr lang="en-US" sz="1500" b="0" i="1" dirty="0">
              <a:solidFill>
                <a:srgbClr val="009900"/>
              </a:solidFill>
            </a:endParaRPr>
          </a:p>
        </p:txBody>
      </p:sp>
      <p:cxnSp>
        <p:nvCxnSpPr>
          <p:cNvPr id="20" name="10 Conector recto de flecha">
            <a:extLst>
              <a:ext uri="{FF2B5EF4-FFF2-40B4-BE49-F238E27FC236}">
                <a16:creationId xmlns:a16="http://schemas.microsoft.com/office/drawing/2014/main" id="{95E76115-9DB5-4D43-98EE-D223DC01AC9B}"/>
              </a:ext>
            </a:extLst>
          </p:cNvPr>
          <p:cNvCxnSpPr>
            <a:cxnSpLocks/>
            <a:endCxn id="19" idx="1"/>
          </p:cNvCxnSpPr>
          <p:nvPr/>
        </p:nvCxnSpPr>
        <p:spPr bwMode="auto">
          <a:xfrm>
            <a:off x="4572000" y="4819218"/>
            <a:ext cx="936105" cy="276999"/>
          </a:xfrm>
          <a:prstGeom prst="straightConnector1">
            <a:avLst/>
          </a:prstGeom>
          <a:noFill/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48448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E1F52-2E25-41FF-B756-4DB07184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V. New developments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0C4B26-C036-4AAC-A6F7-39E39CACF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144" y="1049852"/>
            <a:ext cx="8454851" cy="4572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400" noProof="0" dirty="0"/>
              <a:t>NINO is a FE chip used in many applications</a:t>
            </a:r>
          </a:p>
          <a:p>
            <a:pPr lvl="1">
              <a:spcBef>
                <a:spcPts val="0"/>
              </a:spcBef>
            </a:pPr>
            <a:r>
              <a:rPr lang="en-GB" sz="1800" noProof="0" dirty="0"/>
              <a:t>“Old design” in 250 nm </a:t>
            </a:r>
          </a:p>
          <a:p>
            <a:pPr lvl="1">
              <a:spcBef>
                <a:spcPts val="0"/>
              </a:spcBef>
            </a:pPr>
            <a:r>
              <a:rPr lang="en-GB" sz="1800" noProof="0" dirty="0"/>
              <a:t>Could gain a lot in BW (</a:t>
            </a:r>
            <a:r>
              <a:rPr lang="en-GB" sz="1800" noProof="0" dirty="0" err="1"/>
              <a:t>dV</a:t>
            </a:r>
            <a:r>
              <a:rPr lang="en-GB" sz="1800" noProof="0" dirty="0"/>
              <a:t>/</a:t>
            </a:r>
            <a:r>
              <a:rPr lang="en-GB" sz="1800" noProof="0" dirty="0" err="1"/>
              <a:t>dt</a:t>
            </a:r>
            <a:r>
              <a:rPr lang="en-GB" sz="1800" noProof="0" dirty="0"/>
              <a:t>) and jitter by scaling down the design !</a:t>
            </a:r>
          </a:p>
          <a:p>
            <a:pPr lvl="1">
              <a:spcBef>
                <a:spcPts val="0"/>
              </a:spcBef>
            </a:pPr>
            <a:endParaRPr lang="en-GB" sz="1600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147793-A5A5-4D75-B3C6-8A9621CA5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1C149B-83E8-4ABC-868B-F5952069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BAB741-3FC1-4F34-A58C-90DFD8BD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  <p:pic>
        <p:nvPicPr>
          <p:cNvPr id="12" name="Picture 5" descr="SanseOTAvsL">
            <a:extLst>
              <a:ext uri="{FF2B5EF4-FFF2-40B4-BE49-F238E27FC236}">
                <a16:creationId xmlns:a16="http://schemas.microsoft.com/office/drawing/2014/main" id="{3FC9374F-CE6D-45CC-BCE9-0D8BC68A3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564" y="2067663"/>
            <a:ext cx="6769298" cy="43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AA88FB82-F86F-43A8-81A8-6AEC489DA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564" y="6251207"/>
            <a:ext cx="6279033" cy="507831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altLang="es-ES" sz="1500" dirty="0">
                <a:solidFill>
                  <a:srgbClr val="990099"/>
                </a:solidFill>
              </a:rPr>
              <a:t>W. </a:t>
            </a:r>
            <a:r>
              <a:rPr lang="es-ES" altLang="es-ES" sz="1500" dirty="0" err="1">
                <a:solidFill>
                  <a:srgbClr val="990099"/>
                </a:solidFill>
              </a:rPr>
              <a:t>Sansen</a:t>
            </a:r>
            <a:r>
              <a:rPr lang="es-ES" altLang="es-ES" sz="1500" dirty="0">
                <a:solidFill>
                  <a:srgbClr val="990099"/>
                </a:solidFill>
              </a:rPr>
              <a:t>, "</a:t>
            </a:r>
            <a:r>
              <a:rPr lang="es-ES" altLang="es-ES" sz="1500" dirty="0" err="1">
                <a:solidFill>
                  <a:srgbClr val="990099"/>
                </a:solidFill>
              </a:rPr>
              <a:t>Analog</a:t>
            </a:r>
            <a:r>
              <a:rPr lang="es-ES" altLang="es-ES" sz="1500" dirty="0">
                <a:solidFill>
                  <a:srgbClr val="990099"/>
                </a:solidFill>
              </a:rPr>
              <a:t> IC </a:t>
            </a:r>
            <a:r>
              <a:rPr lang="es-ES" altLang="es-ES" sz="1500" dirty="0" err="1">
                <a:solidFill>
                  <a:srgbClr val="990099"/>
                </a:solidFill>
              </a:rPr>
              <a:t>Design</a:t>
            </a:r>
            <a:r>
              <a:rPr lang="es-ES" altLang="es-ES" sz="1500" dirty="0">
                <a:solidFill>
                  <a:srgbClr val="990099"/>
                </a:solidFill>
              </a:rPr>
              <a:t> in </a:t>
            </a:r>
            <a:r>
              <a:rPr lang="es-ES" altLang="es-ES" sz="1500" dirty="0" err="1">
                <a:solidFill>
                  <a:srgbClr val="990099"/>
                </a:solidFill>
              </a:rPr>
              <a:t>Nanometer</a:t>
            </a:r>
            <a:r>
              <a:rPr lang="es-ES" altLang="es-ES" sz="1500" dirty="0">
                <a:solidFill>
                  <a:srgbClr val="990099"/>
                </a:solidFill>
              </a:rPr>
              <a:t> CMOS Technologies," VLSI </a:t>
            </a:r>
            <a:r>
              <a:rPr lang="es-ES" altLang="es-ES" sz="1500" dirty="0" err="1">
                <a:solidFill>
                  <a:srgbClr val="990099"/>
                </a:solidFill>
              </a:rPr>
              <a:t>Design</a:t>
            </a:r>
            <a:r>
              <a:rPr lang="es-ES" altLang="es-ES" sz="1500" dirty="0">
                <a:solidFill>
                  <a:srgbClr val="990099"/>
                </a:solidFill>
              </a:rPr>
              <a:t>, 2009 22nd International </a:t>
            </a:r>
            <a:r>
              <a:rPr lang="es-ES" altLang="es-ES" sz="1500" dirty="0" err="1">
                <a:solidFill>
                  <a:srgbClr val="990099"/>
                </a:solidFill>
              </a:rPr>
              <a:t>Conference</a:t>
            </a:r>
            <a:r>
              <a:rPr lang="es-ES" altLang="es-ES" sz="1500" dirty="0">
                <a:solidFill>
                  <a:srgbClr val="990099"/>
                </a:solidFill>
              </a:rPr>
              <a:t>, 2009</a:t>
            </a:r>
          </a:p>
        </p:txBody>
      </p:sp>
      <p:sp>
        <p:nvSpPr>
          <p:cNvPr id="15" name="Line 8">
            <a:extLst>
              <a:ext uri="{FF2B5EF4-FFF2-40B4-BE49-F238E27FC236}">
                <a16:creationId xmlns:a16="http://schemas.microsoft.com/office/drawing/2014/main" id="{F1AAB532-D7A6-4EB1-9B71-0D08AD8D98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50430" y="3860799"/>
            <a:ext cx="2603051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D4E970FF-715D-4583-8791-80EBA2E9E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55" y="4217988"/>
            <a:ext cx="1492716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s-ES_tradnl" altLang="es-ES" b="1" dirty="0">
                <a:solidFill>
                  <a:srgbClr val="FF0000"/>
                </a:solidFill>
              </a:rPr>
              <a:t>65 nm </a:t>
            </a:r>
          </a:p>
          <a:p>
            <a:pPr>
              <a:buNone/>
            </a:pPr>
            <a:r>
              <a:rPr lang="es-ES_tradnl" altLang="es-ES" b="1" dirty="0">
                <a:solidFill>
                  <a:srgbClr val="FF0000"/>
                </a:solidFill>
              </a:rPr>
              <a:t>&gt; 10 GHz</a:t>
            </a:r>
            <a:endParaRPr lang="es-ES" altLang="es-ES" b="1" dirty="0">
              <a:solidFill>
                <a:srgbClr val="FF0000"/>
              </a:solidFill>
            </a:endParaRP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67C35EEE-04C6-4CCF-AEAD-2FDF6CC00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20" y="5240537"/>
            <a:ext cx="1415772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s-ES_tradnl" altLang="es-ES" b="1" dirty="0">
                <a:solidFill>
                  <a:srgbClr val="FF0000"/>
                </a:solidFill>
              </a:rPr>
              <a:t>0.25 </a:t>
            </a:r>
            <a:r>
              <a:rPr lang="es-ES_tradnl" altLang="es-ES" b="1" dirty="0" err="1">
                <a:solidFill>
                  <a:srgbClr val="FF0000"/>
                </a:solidFill>
              </a:rPr>
              <a:t>um</a:t>
            </a:r>
            <a:r>
              <a:rPr lang="es-ES_tradnl" altLang="es-ES" b="1" dirty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es-ES_tradnl" altLang="es-ES" dirty="0">
                <a:solidFill>
                  <a:srgbClr val="FF0000"/>
                </a:solidFill>
              </a:rPr>
              <a:t>&lt; 2 GH</a:t>
            </a:r>
            <a:r>
              <a:rPr lang="es-ES_tradnl" altLang="es-ES" b="1" dirty="0">
                <a:solidFill>
                  <a:srgbClr val="FF0000"/>
                </a:solidFill>
              </a:rPr>
              <a:t>z</a:t>
            </a:r>
            <a:endParaRPr lang="es-ES" altLang="es-ES" b="1" dirty="0">
              <a:solidFill>
                <a:srgbClr val="FF0000"/>
              </a:solidFill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ECE95D2A-8D75-46D1-90A1-F05E7A9A52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26192" y="4772445"/>
            <a:ext cx="3423683" cy="82689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4069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I. Introduction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012" y="1407169"/>
            <a:ext cx="7848169" cy="4572000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GB" b="1" noProof="0" dirty="0"/>
              <a:t>Our approach combines:</a:t>
            </a:r>
          </a:p>
          <a:p>
            <a:pPr lvl="1">
              <a:spcBef>
                <a:spcPts val="900"/>
              </a:spcBef>
            </a:pPr>
            <a:r>
              <a:rPr lang="en-GB" b="1" noProof="0" dirty="0"/>
              <a:t>An ASIC performing key </a:t>
            </a:r>
            <a:r>
              <a:rPr lang="en-GB" b="1" noProof="0" dirty="0" err="1"/>
              <a:t>analog</a:t>
            </a:r>
            <a:r>
              <a:rPr lang="en-GB" b="1" noProof="0" dirty="0"/>
              <a:t> functions</a:t>
            </a:r>
          </a:p>
          <a:p>
            <a:pPr lvl="1">
              <a:spcBef>
                <a:spcPts val="900"/>
              </a:spcBef>
            </a:pPr>
            <a:r>
              <a:rPr lang="en-GB" b="1" noProof="0" dirty="0"/>
              <a:t>A digitizer that can be adapted and optimized for a given application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CC76ED7-D407-457A-BCAC-6E6F70350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64" y="3789040"/>
            <a:ext cx="4248472" cy="11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878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E1F52-2E25-41FF-B756-4DB07184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V. New developments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0C4B26-C036-4AAC-A6F7-39E39CACF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89" y="1124744"/>
            <a:ext cx="6948265" cy="47554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noProof="0" dirty="0"/>
              <a:t>Collaboration between CERN and ICCUB to develop a 65 nm FE chip optimized for timing applications</a:t>
            </a:r>
          </a:p>
          <a:p>
            <a:pPr lvl="1"/>
            <a:r>
              <a:rPr lang="en-GB" sz="1800" noProof="0" dirty="0"/>
              <a:t>First user meeting was held recently: </a:t>
            </a:r>
            <a:r>
              <a:rPr lang="en-GB" sz="1800" noProof="0" dirty="0">
                <a:hlinkClick r:id="rId3"/>
              </a:rPr>
              <a:t>https://indico.cern.ch/event/646451/</a:t>
            </a:r>
            <a:endParaRPr lang="en-GB" sz="1800" noProof="0" dirty="0"/>
          </a:p>
          <a:p>
            <a:pPr lvl="2"/>
            <a:r>
              <a:rPr lang="en-GB" sz="1600" noProof="0" dirty="0"/>
              <a:t>Please let us know if you are interested</a:t>
            </a:r>
          </a:p>
          <a:p>
            <a:pPr>
              <a:lnSpc>
                <a:spcPct val="100000"/>
              </a:lnSpc>
            </a:pPr>
            <a:r>
              <a:rPr lang="en-GB" sz="2400" noProof="0" dirty="0"/>
              <a:t>Different types of fast photo-sensors:</a:t>
            </a:r>
          </a:p>
          <a:p>
            <a:pPr lvl="1"/>
            <a:r>
              <a:rPr lang="en-GB" sz="1800" noProof="0" dirty="0"/>
              <a:t>PMTs and MCPs</a:t>
            </a:r>
          </a:p>
          <a:p>
            <a:pPr lvl="1"/>
            <a:r>
              <a:rPr lang="en-GB" sz="1800" noProof="0" dirty="0" err="1"/>
              <a:t>SiPMs</a:t>
            </a:r>
            <a:r>
              <a:rPr lang="en-GB" sz="1800" noProof="0" dirty="0"/>
              <a:t> </a:t>
            </a:r>
          </a:p>
          <a:p>
            <a:pPr lvl="1"/>
            <a:r>
              <a:rPr lang="en-GB" sz="1800" noProof="0" dirty="0"/>
              <a:t>New structures: </a:t>
            </a:r>
            <a:r>
              <a:rPr lang="en-GB" sz="1800" noProof="0" dirty="0" err="1"/>
              <a:t>Typsy</a:t>
            </a:r>
            <a:r>
              <a:rPr lang="en-GB" sz="1800" noProof="0" dirty="0"/>
              <a:t>, LAPPD, micromegas, etc</a:t>
            </a:r>
          </a:p>
          <a:p>
            <a:r>
              <a:rPr lang="en-GB" sz="2400" noProof="0" dirty="0"/>
              <a:t>Use previous concepts:</a:t>
            </a:r>
          </a:p>
          <a:p>
            <a:pPr lvl="1"/>
            <a:r>
              <a:rPr lang="en-GB" sz="1800" noProof="0" dirty="0"/>
              <a:t>Current mode</a:t>
            </a:r>
          </a:p>
          <a:p>
            <a:pPr lvl="1"/>
            <a:r>
              <a:rPr lang="en-GB" sz="1800" noProof="0" dirty="0"/>
              <a:t>Flexibility and configurability</a:t>
            </a:r>
          </a:p>
          <a:p>
            <a:pPr lvl="1"/>
            <a:r>
              <a:rPr lang="en-GB" sz="1800" noProof="0" dirty="0"/>
              <a:t>Linearized </a:t>
            </a:r>
            <a:r>
              <a:rPr lang="en-GB" sz="1800" noProof="0" dirty="0" err="1"/>
              <a:t>ToT</a:t>
            </a:r>
            <a:endParaRPr lang="en-GB" sz="1800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147793-A5A5-4D75-B3C6-8A9621CA5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1C149B-83E8-4ABC-868B-F5952069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BAB741-3FC1-4F34-A58C-90DFD8BD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165102"/>
            <a:ext cx="936104" cy="320849"/>
          </a:xfrm>
        </p:spPr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  <p:pic>
        <p:nvPicPr>
          <p:cNvPr id="11" name="Picture 2" descr="Resultado de imagen para CERN logo">
            <a:extLst>
              <a:ext uri="{FF2B5EF4-FFF2-40B4-BE49-F238E27FC236}">
                <a16:creationId xmlns:a16="http://schemas.microsoft.com/office/drawing/2014/main" id="{5E0903C6-6752-4CF9-9C7A-4EC183FEF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221" y="1268760"/>
            <a:ext cx="970243" cy="9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1B45B08-F3A6-4186-A1E7-BB6547639D49}"/>
              </a:ext>
            </a:extLst>
          </p:cNvPr>
          <p:cNvSpPr txBox="1"/>
          <p:nvPr/>
        </p:nvSpPr>
        <p:spPr>
          <a:xfrm>
            <a:off x="7591889" y="2348880"/>
            <a:ext cx="1439818" cy="855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sz="1600" dirty="0">
                <a:solidFill>
                  <a:schemeClr val="tx1"/>
                </a:solidFill>
              </a:rPr>
              <a:t>M. Campbell</a:t>
            </a:r>
          </a:p>
          <a:p>
            <a:pPr>
              <a:buNone/>
            </a:pPr>
            <a:r>
              <a:rPr lang="es-ES" sz="1600" dirty="0">
                <a:solidFill>
                  <a:schemeClr val="tx1"/>
                </a:solidFill>
              </a:rPr>
              <a:t>R. </a:t>
            </a:r>
            <a:r>
              <a:rPr lang="es-ES" sz="1600" dirty="0" err="1">
                <a:solidFill>
                  <a:schemeClr val="tx1"/>
                </a:solidFill>
              </a:rPr>
              <a:t>Ballabriga</a:t>
            </a:r>
            <a:endParaRPr lang="es-ES" sz="16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s-ES" sz="1600" dirty="0">
                <a:solidFill>
                  <a:schemeClr val="tx1"/>
                </a:solidFill>
              </a:rPr>
              <a:t>J. </a:t>
            </a:r>
            <a:r>
              <a:rPr lang="es-ES" sz="1600" dirty="0" err="1">
                <a:solidFill>
                  <a:schemeClr val="tx1"/>
                </a:solidFill>
              </a:rPr>
              <a:t>Fernandez</a:t>
            </a:r>
            <a:endParaRPr lang="es-E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26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V. New developments</a:t>
            </a:r>
            <a:endParaRPr lang="en-GB" noProof="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938" y="1052736"/>
            <a:ext cx="9110441" cy="4572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noProof="0" dirty="0"/>
              <a:t>Why do we need to improve time resolution?</a:t>
            </a:r>
          </a:p>
          <a:p>
            <a:pPr>
              <a:spcBef>
                <a:spcPts val="1200"/>
              </a:spcBef>
            </a:pPr>
            <a:endParaRPr lang="en-GB" noProof="0" dirty="0"/>
          </a:p>
          <a:p>
            <a:pPr>
              <a:spcBef>
                <a:spcPts val="1200"/>
              </a:spcBef>
            </a:pPr>
            <a:endParaRPr lang="en-GB" noProof="0" dirty="0"/>
          </a:p>
          <a:p>
            <a:pPr>
              <a:spcBef>
                <a:spcPts val="1200"/>
              </a:spcBef>
            </a:pPr>
            <a:endParaRPr lang="en-GB" noProof="0" dirty="0"/>
          </a:p>
          <a:p>
            <a:pPr>
              <a:spcBef>
                <a:spcPts val="1200"/>
              </a:spcBef>
            </a:pPr>
            <a:endParaRPr lang="en-GB" noProof="0" dirty="0"/>
          </a:p>
          <a:p>
            <a:pPr>
              <a:spcBef>
                <a:spcPts val="1200"/>
              </a:spcBef>
            </a:pPr>
            <a:r>
              <a:rPr lang="en-GB" noProof="0" dirty="0"/>
              <a:t>Enabling direct 3D PET event localization eliminating the need for statistical image reconstruction. </a:t>
            </a:r>
          </a:p>
          <a:p>
            <a:pPr lvl="1">
              <a:spcBef>
                <a:spcPts val="1200"/>
              </a:spcBef>
            </a:pPr>
            <a:r>
              <a:rPr lang="en-GB" noProof="0" dirty="0"/>
              <a:t>Recent results: 100 </a:t>
            </a:r>
            <a:r>
              <a:rPr lang="en-GB" noProof="0" dirty="0" err="1"/>
              <a:t>ps</a:t>
            </a:r>
            <a:r>
              <a:rPr lang="en-GB" noProof="0" dirty="0"/>
              <a:t> time resolution barrier can be broken</a:t>
            </a:r>
          </a:p>
          <a:p>
            <a:pPr lvl="1">
              <a:spcBef>
                <a:spcPts val="1200"/>
              </a:spcBef>
            </a:pPr>
            <a:r>
              <a:rPr lang="en-GB" noProof="0" dirty="0"/>
              <a:t>A new technological breakthrough is required to achieve direct 3D event localization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8E85E01-83FA-456B-B17D-FFC48FF6F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6" t="48242" r="40139" b="5658"/>
          <a:stretch/>
        </p:blipFill>
        <p:spPr>
          <a:xfrm>
            <a:off x="2339752" y="1564083"/>
            <a:ext cx="3627063" cy="227644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F6E439B-98E4-4947-BF98-66698BDC4E4D}"/>
              </a:ext>
            </a:extLst>
          </p:cNvPr>
          <p:cNvSpPr txBox="1"/>
          <p:nvPr/>
        </p:nvSpPr>
        <p:spPr>
          <a:xfrm>
            <a:off x="6201735" y="2564904"/>
            <a:ext cx="24482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2000" dirty="0">
                <a:solidFill>
                  <a:srgbClr val="C00000"/>
                </a:solidFill>
              </a:rPr>
              <a:t>Direct 3D PET</a:t>
            </a:r>
          </a:p>
          <a:p>
            <a:pPr algn="ctr">
              <a:buNone/>
            </a:pPr>
            <a:r>
              <a:rPr lang="es-ES" sz="2000" dirty="0">
                <a:solidFill>
                  <a:srgbClr val="C00000"/>
                </a:solidFill>
              </a:rPr>
              <a:t>&lt; 20 </a:t>
            </a:r>
            <a:r>
              <a:rPr lang="es-ES" sz="2000" dirty="0" err="1">
                <a:solidFill>
                  <a:srgbClr val="C00000"/>
                </a:solidFill>
              </a:rPr>
              <a:t>ps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 err="1">
                <a:solidFill>
                  <a:srgbClr val="C00000"/>
                </a:solidFill>
              </a:rPr>
              <a:t>gives</a:t>
            </a:r>
            <a:r>
              <a:rPr lang="es-ES" sz="2000" dirty="0">
                <a:solidFill>
                  <a:srgbClr val="C00000"/>
                </a:solidFill>
              </a:rPr>
              <a:t> mm </a:t>
            </a:r>
            <a:r>
              <a:rPr lang="es-ES" sz="2000" dirty="0" err="1">
                <a:solidFill>
                  <a:srgbClr val="C00000"/>
                </a:solidFill>
              </a:rPr>
              <a:t>resolution</a:t>
            </a:r>
            <a:r>
              <a:rPr lang="es-ES" sz="2000" dirty="0">
                <a:solidFill>
                  <a:srgbClr val="C00000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5587363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512" y="980728"/>
            <a:ext cx="8964488" cy="4572000"/>
          </a:xfrm>
        </p:spPr>
        <p:txBody>
          <a:bodyPr/>
          <a:lstStyle/>
          <a:p>
            <a:r>
              <a:rPr lang="en-GB" noProof="0" dirty="0"/>
              <a:t>How to achieve it?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2675" t="31099" r="14563" b="6386"/>
          <a:stretch/>
        </p:blipFill>
        <p:spPr>
          <a:xfrm>
            <a:off x="2223468" y="1567561"/>
            <a:ext cx="6120680" cy="392819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99480" y="2564904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2000" dirty="0" err="1">
                <a:solidFill>
                  <a:srgbClr val="C00000"/>
                </a:solidFill>
              </a:rPr>
              <a:t>Timing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 err="1">
                <a:solidFill>
                  <a:srgbClr val="C00000"/>
                </a:solidFill>
              </a:rPr>
              <a:t>resolution</a:t>
            </a:r>
            <a:r>
              <a:rPr lang="es-ES" sz="2000" dirty="0">
                <a:solidFill>
                  <a:srgbClr val="C00000"/>
                </a:solidFill>
              </a:rPr>
              <a:t> of </a:t>
            </a:r>
            <a:r>
              <a:rPr lang="es-ES" sz="2000" dirty="0" err="1">
                <a:solidFill>
                  <a:srgbClr val="C00000"/>
                </a:solidFill>
              </a:rPr>
              <a:t>the</a:t>
            </a:r>
            <a:r>
              <a:rPr lang="es-ES" sz="2000" dirty="0">
                <a:solidFill>
                  <a:srgbClr val="C00000"/>
                </a:solidFill>
              </a:rPr>
              <a:t> sensor </a:t>
            </a:r>
            <a:r>
              <a:rPr lang="es-ES" sz="2000" dirty="0" err="1">
                <a:solidFill>
                  <a:srgbClr val="C00000"/>
                </a:solidFill>
              </a:rPr>
              <a:t>for</a:t>
            </a:r>
            <a:r>
              <a:rPr lang="es-ES" sz="2000" dirty="0">
                <a:solidFill>
                  <a:srgbClr val="C00000"/>
                </a:solidFill>
              </a:rPr>
              <a:t> a single </a:t>
            </a:r>
            <a:r>
              <a:rPr lang="es-ES" sz="2000" dirty="0" err="1">
                <a:solidFill>
                  <a:srgbClr val="C00000"/>
                </a:solidFill>
              </a:rPr>
              <a:t>photon</a:t>
            </a:r>
            <a:endParaRPr lang="es-ES" sz="2000" dirty="0">
              <a:solidFill>
                <a:srgbClr val="C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508104" y="1142829"/>
            <a:ext cx="254372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200" dirty="0"/>
              <a:t>http://iopscience.iop.org/article/10.1088/0031-9155/61/7/2802/pdf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129078" y="5339578"/>
            <a:ext cx="472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sz="2000" dirty="0" err="1">
                <a:solidFill>
                  <a:srgbClr val="C00000"/>
                </a:solidFill>
              </a:rPr>
              <a:t>Scintillator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 err="1">
                <a:solidFill>
                  <a:srgbClr val="C00000"/>
                </a:solidFill>
              </a:rPr>
              <a:t>rise</a:t>
            </a:r>
            <a:r>
              <a:rPr lang="es-ES" sz="2000" dirty="0">
                <a:solidFill>
                  <a:srgbClr val="C00000"/>
                </a:solidFill>
              </a:rPr>
              <a:t> time (light </a:t>
            </a:r>
            <a:r>
              <a:rPr lang="es-ES" sz="2000" dirty="0" err="1">
                <a:solidFill>
                  <a:srgbClr val="C00000"/>
                </a:solidFill>
              </a:rPr>
              <a:t>emission</a:t>
            </a:r>
            <a:r>
              <a:rPr lang="es-ES" sz="20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5" name="Flecha abajo 4"/>
          <p:cNvSpPr/>
          <p:nvPr/>
        </p:nvSpPr>
        <p:spPr bwMode="auto">
          <a:xfrm>
            <a:off x="1350268" y="3496318"/>
            <a:ext cx="288032" cy="546447"/>
          </a:xfrm>
          <a:prstGeom prst="downArrow">
            <a:avLst/>
          </a:prstGeom>
          <a:solidFill>
            <a:srgbClr val="00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00112" y="4086104"/>
            <a:ext cx="2788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2000" dirty="0">
                <a:solidFill>
                  <a:srgbClr val="0033CC"/>
                </a:solidFill>
              </a:rPr>
              <a:t>New </a:t>
            </a:r>
            <a:r>
              <a:rPr lang="es-ES" sz="2000" dirty="0" err="1">
                <a:solidFill>
                  <a:srgbClr val="0033CC"/>
                </a:solidFill>
              </a:rPr>
              <a:t>developments</a:t>
            </a:r>
            <a:r>
              <a:rPr lang="es-ES" sz="2000" dirty="0">
                <a:solidFill>
                  <a:srgbClr val="0033CC"/>
                </a:solidFill>
              </a:rPr>
              <a:t> in </a:t>
            </a:r>
            <a:r>
              <a:rPr lang="es-ES" sz="2000" dirty="0" err="1">
                <a:solidFill>
                  <a:srgbClr val="0033CC"/>
                </a:solidFill>
              </a:rPr>
              <a:t>photo-detection</a:t>
            </a:r>
            <a:r>
              <a:rPr lang="es-ES" sz="2000" dirty="0">
                <a:solidFill>
                  <a:srgbClr val="0033CC"/>
                </a:solidFill>
              </a:rPr>
              <a:t> and FE </a:t>
            </a:r>
            <a:r>
              <a:rPr lang="es-ES" sz="2000" dirty="0" err="1">
                <a:solidFill>
                  <a:srgbClr val="0033CC"/>
                </a:solidFill>
              </a:rPr>
              <a:t>electronics</a:t>
            </a:r>
            <a:endParaRPr lang="es-ES" sz="2000" dirty="0">
              <a:solidFill>
                <a:srgbClr val="0033CC"/>
              </a:solidFill>
            </a:endParaRPr>
          </a:p>
        </p:txBody>
      </p:sp>
      <p:sp>
        <p:nvSpPr>
          <p:cNvPr id="13" name="Flecha abajo 12"/>
          <p:cNvSpPr/>
          <p:nvPr/>
        </p:nvSpPr>
        <p:spPr bwMode="auto">
          <a:xfrm>
            <a:off x="4995776" y="5626072"/>
            <a:ext cx="288032" cy="546447"/>
          </a:xfrm>
          <a:prstGeom prst="downArrow">
            <a:avLst/>
          </a:prstGeom>
          <a:solidFill>
            <a:srgbClr val="00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887984" y="6245863"/>
            <a:ext cx="6440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2000" dirty="0">
                <a:solidFill>
                  <a:srgbClr val="0033CC"/>
                </a:solidFill>
              </a:rPr>
              <a:t>New </a:t>
            </a:r>
            <a:r>
              <a:rPr lang="es-ES" sz="2000" dirty="0" err="1">
                <a:solidFill>
                  <a:srgbClr val="0033CC"/>
                </a:solidFill>
              </a:rPr>
              <a:t>scintillators</a:t>
            </a:r>
            <a:r>
              <a:rPr lang="es-ES" sz="2000" dirty="0">
                <a:solidFill>
                  <a:srgbClr val="0033CC"/>
                </a:solidFill>
              </a:rPr>
              <a:t>: </a:t>
            </a:r>
            <a:r>
              <a:rPr lang="es-ES" sz="2000" dirty="0" err="1">
                <a:solidFill>
                  <a:srgbClr val="0033CC"/>
                </a:solidFill>
              </a:rPr>
              <a:t>prompt</a:t>
            </a:r>
            <a:r>
              <a:rPr lang="es-ES" sz="2000" dirty="0">
                <a:solidFill>
                  <a:srgbClr val="0033CC"/>
                </a:solidFill>
              </a:rPr>
              <a:t> light </a:t>
            </a:r>
            <a:r>
              <a:rPr lang="es-ES" sz="2000" dirty="0" err="1">
                <a:solidFill>
                  <a:srgbClr val="0033CC"/>
                </a:solidFill>
              </a:rPr>
              <a:t>emission</a:t>
            </a:r>
            <a:r>
              <a:rPr lang="es-ES" sz="2000" dirty="0">
                <a:solidFill>
                  <a:srgbClr val="0033CC"/>
                </a:solidFill>
              </a:rPr>
              <a:t> (</a:t>
            </a:r>
            <a:r>
              <a:rPr lang="es-ES" sz="2000" dirty="0" err="1">
                <a:solidFill>
                  <a:srgbClr val="0033CC"/>
                </a:solidFill>
              </a:rPr>
              <a:t>Cherenkov</a:t>
            </a:r>
            <a:r>
              <a:rPr lang="es-ES" sz="2000" dirty="0">
                <a:solidFill>
                  <a:srgbClr val="0033CC"/>
                </a:solidFill>
              </a:rPr>
              <a:t> light, </a:t>
            </a:r>
            <a:r>
              <a:rPr lang="es-ES" sz="2000" dirty="0" err="1">
                <a:solidFill>
                  <a:srgbClr val="0033CC"/>
                </a:solidFill>
              </a:rPr>
              <a:t>nanocrystals</a:t>
            </a:r>
            <a:r>
              <a:rPr lang="es-ES" sz="2000"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AF102801-92C4-4ECD-B3B4-929835F95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8" y="-59"/>
            <a:ext cx="7855688" cy="862956"/>
          </a:xfrm>
        </p:spPr>
        <p:txBody>
          <a:bodyPr/>
          <a:lstStyle/>
          <a:p>
            <a:r>
              <a:rPr lang="en-GB" noProof="0" dirty="0"/>
              <a:t>V. New developments</a:t>
            </a:r>
          </a:p>
        </p:txBody>
      </p:sp>
      <p:sp>
        <p:nvSpPr>
          <p:cNvPr id="18" name="Marcador de fecha 3">
            <a:extLst>
              <a:ext uri="{FF2B5EF4-FFF2-40B4-BE49-F238E27FC236}">
                <a16:creationId xmlns:a16="http://schemas.microsoft.com/office/drawing/2014/main" id="{4320394A-90FD-495C-AFE9-3CE246C2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9" name="Marcador de pie de página 4">
            <a:extLst>
              <a:ext uri="{FF2B5EF4-FFF2-40B4-BE49-F238E27FC236}">
                <a16:creationId xmlns:a16="http://schemas.microsoft.com/office/drawing/2014/main" id="{AF29C5C0-19F2-46B5-ACD7-70613C04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15" name="Flecha abajo 4">
            <a:extLst>
              <a:ext uri="{FF2B5EF4-FFF2-40B4-BE49-F238E27FC236}">
                <a16:creationId xmlns:a16="http://schemas.microsoft.com/office/drawing/2014/main" id="{DD9CF723-6A1C-4489-B707-EE2488D6F28B}"/>
              </a:ext>
            </a:extLst>
          </p:cNvPr>
          <p:cNvSpPr/>
          <p:nvPr/>
        </p:nvSpPr>
        <p:spPr bwMode="auto">
          <a:xfrm>
            <a:off x="1403648" y="5085184"/>
            <a:ext cx="288032" cy="546447"/>
          </a:xfrm>
          <a:prstGeom prst="downArrow">
            <a:avLst/>
          </a:prstGeom>
          <a:solidFill>
            <a:srgbClr val="00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065EFFB-1EA7-4176-B2C0-81EC3AFD46DB}"/>
              </a:ext>
            </a:extLst>
          </p:cNvPr>
          <p:cNvSpPr txBox="1"/>
          <p:nvPr/>
        </p:nvSpPr>
        <p:spPr>
          <a:xfrm>
            <a:off x="35496" y="5712985"/>
            <a:ext cx="340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2000" dirty="0">
                <a:solidFill>
                  <a:srgbClr val="0033CC"/>
                </a:solidFill>
              </a:rPr>
              <a:t>SPTR &lt; 20 </a:t>
            </a:r>
            <a:r>
              <a:rPr lang="es-ES" sz="2000" dirty="0" err="1">
                <a:solidFill>
                  <a:srgbClr val="0033CC"/>
                </a:solidFill>
              </a:rPr>
              <a:t>ps</a:t>
            </a:r>
            <a:r>
              <a:rPr lang="es-ES" sz="2000" dirty="0">
                <a:solidFill>
                  <a:srgbClr val="0033CC"/>
                </a:solidFill>
              </a:rPr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25613740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32522" y="941677"/>
          <a:ext cx="8878956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3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4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4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74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8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PMT*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SPAD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aSiPM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dSiPM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MCP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PDE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35% (blue)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70% (green)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~45% (blue)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~25% (blue)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SPTR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200ps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80ps </a:t>
                      </a:r>
                      <a:r>
                        <a:rPr lang="en-US" sz="1100" dirty="0"/>
                        <a:t>(3x3mm2)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120ps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Gain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1e8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1e6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1e6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1e6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DCR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&lt;100</a:t>
                      </a:r>
                    </a:p>
                    <a:p>
                      <a:pPr algn="ctr"/>
                      <a:r>
                        <a:rPr lang="en-US" sz="2000" dirty="0"/>
                        <a:t>Hz/cm2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10Hz</a:t>
                      </a:r>
                    </a:p>
                    <a:p>
                      <a:pPr algn="ctr"/>
                      <a:r>
                        <a:rPr lang="en-US" sz="2000" dirty="0"/>
                        <a:t>100um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100</a:t>
                      </a:r>
                    </a:p>
                    <a:p>
                      <a:pPr algn="ctr"/>
                      <a:r>
                        <a:rPr lang="en-US" sz="2000" dirty="0"/>
                        <a:t>kHz/mm2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&gt;1M</a:t>
                      </a:r>
                    </a:p>
                    <a:p>
                      <a:pPr algn="ctr"/>
                      <a:r>
                        <a:rPr lang="en-US" sz="2000" dirty="0"/>
                        <a:t>Hz/mm2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&lt;100</a:t>
                      </a:r>
                    </a:p>
                    <a:p>
                      <a:pPr algn="ctr"/>
                      <a:r>
                        <a:rPr lang="en-US" sz="2000" dirty="0"/>
                        <a:t>Hz/cm2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ENF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Radiation hardness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Reliability/Life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moderate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magnetic field</a:t>
                      </a:r>
                    </a:p>
                    <a:p>
                      <a:r>
                        <a:rPr lang="en-US" sz="1800" dirty="0"/>
                        <a:t>tolerance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moderate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Temperature</a:t>
                      </a:r>
                    </a:p>
                    <a:p>
                      <a:r>
                        <a:rPr lang="en-US" sz="1800" dirty="0"/>
                        <a:t>sensitivity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35AB-73C9-DD4E-9361-F1D8343864B8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2" name="Elipse 1"/>
          <p:cNvSpPr/>
          <p:nvPr/>
        </p:nvSpPr>
        <p:spPr bwMode="auto">
          <a:xfrm>
            <a:off x="3563888" y="1988840"/>
            <a:ext cx="86409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8748464" y="1124744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1" name="Elipse 10"/>
          <p:cNvSpPr/>
          <p:nvPr/>
        </p:nvSpPr>
        <p:spPr bwMode="auto">
          <a:xfrm>
            <a:off x="4644008" y="1988840"/>
            <a:ext cx="86409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2" name="Elipse 11"/>
          <p:cNvSpPr/>
          <p:nvPr/>
        </p:nvSpPr>
        <p:spPr bwMode="auto">
          <a:xfrm>
            <a:off x="6395695" y="2007208"/>
            <a:ext cx="86409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cxnSp>
        <p:nvCxnSpPr>
          <p:cNvPr id="13" name="Conector recto de flecha 12"/>
          <p:cNvCxnSpPr/>
          <p:nvPr/>
        </p:nvCxnSpPr>
        <p:spPr bwMode="auto">
          <a:xfrm>
            <a:off x="4427984" y="1700808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CuadroTexto 13"/>
          <p:cNvSpPr txBox="1"/>
          <p:nvPr/>
        </p:nvSpPr>
        <p:spPr>
          <a:xfrm>
            <a:off x="2013288" y="2524675"/>
            <a:ext cx="6989631" cy="1089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dirty="0" err="1">
                <a:solidFill>
                  <a:srgbClr val="FF0000"/>
                </a:solidFill>
              </a:rPr>
              <a:t>Excellent</a:t>
            </a:r>
            <a:r>
              <a:rPr lang="es-ES" dirty="0">
                <a:solidFill>
                  <a:srgbClr val="FF0000"/>
                </a:solidFill>
              </a:rPr>
              <a:t> SPAD </a:t>
            </a:r>
            <a:r>
              <a:rPr lang="es-ES" dirty="0" err="1">
                <a:solidFill>
                  <a:srgbClr val="FF0000"/>
                </a:solidFill>
              </a:rPr>
              <a:t>timing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resolution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is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degraded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by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the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current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aSIPM</a:t>
            </a:r>
            <a:r>
              <a:rPr lang="es-ES" dirty="0">
                <a:solidFill>
                  <a:srgbClr val="FF0000"/>
                </a:solidFill>
              </a:rPr>
              <a:t> and </a:t>
            </a:r>
            <a:r>
              <a:rPr lang="es-ES" dirty="0" err="1">
                <a:solidFill>
                  <a:srgbClr val="FF0000"/>
                </a:solidFill>
              </a:rPr>
              <a:t>dSIPM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architectures</a:t>
            </a:r>
            <a:r>
              <a:rPr lang="es-ES" dirty="0">
                <a:solidFill>
                  <a:srgbClr val="FF0000"/>
                </a:solidFill>
              </a:rPr>
              <a:t>: </a:t>
            </a:r>
            <a:r>
              <a:rPr lang="es-ES" dirty="0" err="1">
                <a:solidFill>
                  <a:srgbClr val="FF0000"/>
                </a:solidFill>
              </a:rPr>
              <a:t>interconnection</a:t>
            </a:r>
            <a:r>
              <a:rPr lang="es-ES" dirty="0">
                <a:solidFill>
                  <a:srgbClr val="FF0000"/>
                </a:solidFill>
              </a:rPr>
              <a:t>, </a:t>
            </a:r>
            <a:r>
              <a:rPr lang="es-ES" dirty="0" err="1">
                <a:solidFill>
                  <a:srgbClr val="FF0000"/>
                </a:solidFill>
              </a:rPr>
              <a:t>skew</a:t>
            </a:r>
            <a:r>
              <a:rPr lang="es-ES" dirty="0">
                <a:solidFill>
                  <a:srgbClr val="FF0000"/>
                </a:solidFill>
              </a:rPr>
              <a:t>, </a:t>
            </a:r>
            <a:r>
              <a:rPr lang="es-ES" dirty="0" err="1">
                <a:solidFill>
                  <a:srgbClr val="FF0000"/>
                </a:solidFill>
              </a:rPr>
              <a:t>etc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835696" y="6098494"/>
            <a:ext cx="672547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spc="150" dirty="0">
                <a:ln w="11430"/>
                <a:solidFill>
                  <a:srgbClr val="0055A0"/>
                </a:solidFill>
                <a:latin typeface="+mj-lt"/>
              </a:rPr>
              <a:t>F</a:t>
            </a:r>
            <a:r>
              <a:rPr lang="en-US" spc="150" dirty="0">
                <a:ln w="11430"/>
                <a:solidFill>
                  <a:srgbClr val="0055A0"/>
                </a:solidFill>
                <a:latin typeface="+mj-lt"/>
              </a:rPr>
              <a:t>ast </a:t>
            </a:r>
            <a:r>
              <a:rPr lang="en-US" u="sng" spc="150" dirty="0">
                <a:ln w="11430"/>
                <a:solidFill>
                  <a:srgbClr val="0055A0"/>
                </a:solidFill>
                <a:latin typeface="+mj-lt"/>
              </a:rPr>
              <a:t>A</a:t>
            </a:r>
            <a:r>
              <a:rPr lang="en-US" spc="150" dirty="0">
                <a:ln w="11430"/>
                <a:solidFill>
                  <a:srgbClr val="0055A0"/>
                </a:solidFill>
                <a:latin typeface="+mj-lt"/>
              </a:rPr>
              <a:t>dvanced </a:t>
            </a:r>
            <a:r>
              <a:rPr lang="en-US" u="sng" spc="150" dirty="0">
                <a:ln w="11430"/>
                <a:solidFill>
                  <a:srgbClr val="0055A0"/>
                </a:solidFill>
                <a:latin typeface="+mj-lt"/>
              </a:rPr>
              <a:t>S</a:t>
            </a:r>
            <a:r>
              <a:rPr lang="en-US" spc="150" dirty="0">
                <a:ln w="11430"/>
                <a:solidFill>
                  <a:srgbClr val="0055A0"/>
                </a:solidFill>
                <a:latin typeface="+mj-lt"/>
              </a:rPr>
              <a:t>cintillator </a:t>
            </a:r>
            <a:r>
              <a:rPr lang="en-US" u="sng" spc="150" dirty="0">
                <a:ln w="11430"/>
                <a:solidFill>
                  <a:srgbClr val="0055A0"/>
                </a:solidFill>
                <a:latin typeface="+mj-lt"/>
              </a:rPr>
              <a:t>T</a:t>
            </a:r>
            <a:r>
              <a:rPr lang="en-US" spc="150" dirty="0">
                <a:ln w="11430"/>
                <a:solidFill>
                  <a:srgbClr val="0055A0"/>
                </a:solidFill>
                <a:latin typeface="+mj-lt"/>
              </a:rPr>
              <a:t>iming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spc="150" dirty="0">
                <a:ln w="11430"/>
                <a:solidFill>
                  <a:srgbClr val="0055A0"/>
                </a:solidFill>
                <a:latin typeface="+mj-lt"/>
              </a:rPr>
              <a:t>A COST</a:t>
            </a:r>
            <a:r>
              <a:rPr lang="en-US" i="1" dirty="0">
                <a:ln w="11430"/>
                <a:solidFill>
                  <a:prstClr val="black"/>
                </a:solidFill>
                <a:latin typeface="+mj-lt"/>
              </a:rPr>
              <a:t> </a:t>
            </a:r>
            <a:r>
              <a:rPr lang="en-US" sz="2000" i="1" spc="150" dirty="0">
                <a:ln w="11430"/>
                <a:solidFill>
                  <a:srgbClr val="0055A0"/>
                </a:solidFill>
                <a:latin typeface="+mj-lt"/>
              </a:rPr>
              <a:t>ACTION (TD14101)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C3BBB5A-4394-4F21-9359-4487F51C2344}"/>
              </a:ext>
            </a:extLst>
          </p:cNvPr>
          <p:cNvSpPr txBox="1">
            <a:spLocks/>
          </p:cNvSpPr>
          <p:nvPr/>
        </p:nvSpPr>
        <p:spPr>
          <a:xfrm>
            <a:off x="-1938" y="-59"/>
            <a:ext cx="7855688" cy="8629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s-ES" b="0" kern="0"/>
              <a:t>V. </a:t>
            </a:r>
            <a:r>
              <a:rPr lang="en-US" b="0" kern="0"/>
              <a:t>New developments</a:t>
            </a:r>
            <a:endParaRPr lang="es-ES" b="0" kern="0" dirty="0"/>
          </a:p>
        </p:txBody>
      </p:sp>
      <p:sp>
        <p:nvSpPr>
          <p:cNvPr id="18" name="Marcador de fecha 3">
            <a:extLst>
              <a:ext uri="{FF2B5EF4-FFF2-40B4-BE49-F238E27FC236}">
                <a16:creationId xmlns:a16="http://schemas.microsoft.com/office/drawing/2014/main" id="{41EBEAB2-91DD-4CF0-A547-8A52F93DAD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9" name="Marcador de pie de página 4">
            <a:extLst>
              <a:ext uri="{FF2B5EF4-FFF2-40B4-BE49-F238E27FC236}">
                <a16:creationId xmlns:a16="http://schemas.microsoft.com/office/drawing/2014/main" id="{41E3A560-85E8-4975-8D11-18F97C0D6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pic>
        <p:nvPicPr>
          <p:cNvPr id="20" name="Picture 16" descr="FAST logo jpg">
            <a:extLst>
              <a:ext uri="{FF2B5EF4-FFF2-40B4-BE49-F238E27FC236}">
                <a16:creationId xmlns:a16="http://schemas.microsoft.com/office/drawing/2014/main" id="{C494B185-BF79-4195-BE83-6A13991E7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050" y="6046745"/>
            <a:ext cx="1218614" cy="50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66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1953182"/>
            <a:ext cx="8820472" cy="3491880"/>
          </a:xfrm>
        </p:spPr>
        <p:txBody>
          <a:bodyPr/>
          <a:lstStyle/>
          <a:p>
            <a:r>
              <a:rPr lang="en-GB" noProof="0" dirty="0"/>
              <a:t>No detector is yet valid to reach a SPTR of 20 </a:t>
            </a:r>
            <a:r>
              <a:rPr lang="en-GB" noProof="0" dirty="0" err="1"/>
              <a:t>ps</a:t>
            </a:r>
            <a:r>
              <a:rPr lang="en-GB" noProof="0" dirty="0"/>
              <a:t> !!!</a:t>
            </a:r>
          </a:p>
          <a:p>
            <a:endParaRPr lang="en-GB" noProof="0" dirty="0"/>
          </a:p>
          <a:p>
            <a:r>
              <a:rPr lang="en-GB" noProof="0" dirty="0"/>
              <a:t>The problem can not be solved only by FE </a:t>
            </a:r>
            <a:r>
              <a:rPr lang="en-GB" noProof="0" dirty="0" err="1"/>
              <a:t>optmization</a:t>
            </a:r>
            <a:endParaRPr lang="en-GB" noProof="0" dirty="0"/>
          </a:p>
          <a:p>
            <a:endParaRPr lang="en-GB" noProof="0" dirty="0"/>
          </a:p>
          <a:p>
            <a:r>
              <a:rPr lang="en-GB" b="1" i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SENSOR+FE system is required !!!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9307-B752-457A-9D16-89D56A19FA50}" type="slidenum">
              <a:rPr lang="en-US" smtClean="0"/>
              <a:t>54</a:t>
            </a:fld>
            <a:endParaRPr lang="en-U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FF7CF45-FCDB-42C2-B397-666EC3F44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8" y="-59"/>
            <a:ext cx="7855688" cy="862956"/>
          </a:xfrm>
        </p:spPr>
        <p:txBody>
          <a:bodyPr/>
          <a:lstStyle/>
          <a:p>
            <a:r>
              <a:rPr lang="en-GB" noProof="0" dirty="0"/>
              <a:t>V. New developments</a:t>
            </a:r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C9B9E662-DEBB-45D7-A009-A02A2DF7D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2" name="Marcador de pie de página 4">
            <a:extLst>
              <a:ext uri="{FF2B5EF4-FFF2-40B4-BE49-F238E27FC236}">
                <a16:creationId xmlns:a16="http://schemas.microsoft.com/office/drawing/2014/main" id="{85A63FB3-51A6-4A0E-85F2-08373A675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99373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08" y="1836457"/>
            <a:ext cx="2438741" cy="252358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9307-B752-457A-9D16-89D56A19FA50}" type="slidenum">
              <a:rPr lang="en-US" smtClean="0"/>
              <a:t>55</a:t>
            </a:fld>
            <a:endParaRPr lang="en-US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58304" y="1999639"/>
            <a:ext cx="4134296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50000"/>
              </a:spcBef>
              <a:buFont typeface="Zapf Dingbats" pitchFamily="-84" charset="2"/>
              <a:buChar char=""/>
              <a:defRPr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 dirty="0">
                <a:ea typeface="ヒラギノ角ゴ Pro W3" pitchFamily="-84" charset="-128"/>
              </a:rPr>
              <a:t>SPAD arrays in CMOS technology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ea typeface="ヒラギノ角ゴ Pro W3" pitchFamily="-84" charset="-128"/>
              </a:rPr>
              <a:t>Research at TU Delft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ea typeface="ヒラギノ角ゴ Pro W3" pitchFamily="-84" charset="-128"/>
              </a:rPr>
              <a:t>(group of E. Charbon):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en-US" sz="2000" dirty="0" err="1">
                <a:ea typeface="ヒラギノ角ゴ Pro W3" pitchFamily="-84" charset="-128"/>
              </a:rPr>
              <a:t>SPADnet</a:t>
            </a:r>
            <a:endParaRPr lang="de-DE" altLang="en-US" sz="2000" dirty="0">
              <a:ea typeface="ヒラギノ角ゴ Pro W3" pitchFamily="-84" charset="-128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en-US" sz="2000" dirty="0">
                <a:ea typeface="ヒラギノ角ゴ Pro W3" pitchFamily="-84" charset="-128"/>
              </a:rPr>
              <a:t>3D-integration (</a:t>
            </a:r>
            <a:r>
              <a:rPr lang="de-DE" altLang="en-US" sz="2000" dirty="0" err="1">
                <a:ea typeface="ヒラギノ角ゴ Pro W3" pitchFamily="-84" charset="-128"/>
              </a:rPr>
              <a:t>flip</a:t>
            </a:r>
            <a:r>
              <a:rPr lang="de-DE" altLang="en-US" sz="2000" dirty="0">
                <a:ea typeface="ヒラギノ角ゴ Pro W3" pitchFamily="-84" charset="-128"/>
              </a:rPr>
              <a:t> </a:t>
            </a:r>
            <a:r>
              <a:rPr lang="de-DE" altLang="en-US" sz="2000" dirty="0" err="1">
                <a:ea typeface="ヒラギノ角ゴ Pro W3" pitchFamily="-84" charset="-128"/>
              </a:rPr>
              <a:t>chip</a:t>
            </a:r>
            <a:r>
              <a:rPr lang="de-DE" altLang="en-US" sz="2000" dirty="0">
                <a:ea typeface="ヒラギノ角ゴ Pro W3" pitchFamily="-84" charset="-128"/>
              </a:rPr>
              <a:t>)</a:t>
            </a:r>
            <a:endParaRPr lang="en-US" altLang="en-US" sz="2000" dirty="0">
              <a:ea typeface="ヒラギノ角ゴ Pro W3" pitchFamily="-8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092" y="1482571"/>
            <a:ext cx="4730384" cy="40016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6358201" y="3511502"/>
            <a:ext cx="452232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400" dirty="0"/>
              <a:t>J. Mata Pavia, M. Wolf, E. Charbon, IEEE NSS, 2014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2247"/>
            <a:ext cx="3450471" cy="15138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36871" y="4970668"/>
            <a:ext cx="190468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200" dirty="0" err="1"/>
              <a:t>Courtesy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E. Charbon</a:t>
            </a:r>
            <a:endParaRPr lang="en-US" sz="12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-22772" y="1064930"/>
            <a:ext cx="819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s-ES" sz="2000" b="0" dirty="0">
                <a:solidFill>
                  <a:srgbClr val="002060"/>
                </a:solidFill>
              </a:rPr>
              <a:t>3D </a:t>
            </a:r>
            <a:r>
              <a:rPr lang="es-ES" sz="2000" b="0" dirty="0" err="1">
                <a:solidFill>
                  <a:srgbClr val="002060"/>
                </a:solidFill>
              </a:rPr>
              <a:t>integration</a:t>
            </a:r>
            <a:r>
              <a:rPr lang="es-ES" sz="2000" b="0" dirty="0">
                <a:solidFill>
                  <a:srgbClr val="002060"/>
                </a:solidFill>
              </a:rPr>
              <a:t> </a:t>
            </a:r>
            <a:r>
              <a:rPr lang="es-ES" sz="2000" b="0" dirty="0" err="1">
                <a:solidFill>
                  <a:srgbClr val="002060"/>
                </a:solidFill>
              </a:rPr>
              <a:t>allows</a:t>
            </a:r>
            <a:r>
              <a:rPr lang="es-ES" sz="2000" b="0" dirty="0">
                <a:solidFill>
                  <a:srgbClr val="002060"/>
                </a:solidFill>
              </a:rPr>
              <a:t> 1 TDC per SPAD: no </a:t>
            </a:r>
            <a:r>
              <a:rPr lang="es-ES" sz="2000" b="0" dirty="0" err="1">
                <a:solidFill>
                  <a:srgbClr val="002060"/>
                </a:solidFill>
              </a:rPr>
              <a:t>interconnection</a:t>
            </a:r>
            <a:r>
              <a:rPr lang="es-ES" sz="2000" b="0" dirty="0">
                <a:solidFill>
                  <a:srgbClr val="002060"/>
                </a:solidFill>
              </a:rPr>
              <a:t> </a:t>
            </a:r>
            <a:r>
              <a:rPr lang="es-ES" sz="2000" b="0" dirty="0" err="1">
                <a:solidFill>
                  <a:srgbClr val="002060"/>
                </a:solidFill>
              </a:rPr>
              <a:t>problem</a:t>
            </a:r>
            <a:endParaRPr lang="es-ES" sz="2000" b="0" dirty="0">
              <a:solidFill>
                <a:srgbClr val="002060"/>
              </a:solidFill>
            </a:endParaRPr>
          </a:p>
          <a:p>
            <a:pPr marL="285750" indent="-285750"/>
            <a:r>
              <a:rPr lang="es-ES" sz="2000" b="0" dirty="0" err="1">
                <a:solidFill>
                  <a:srgbClr val="002060"/>
                </a:solidFill>
              </a:rPr>
              <a:t>Very</a:t>
            </a:r>
            <a:r>
              <a:rPr lang="es-ES" sz="2000" b="0" dirty="0">
                <a:solidFill>
                  <a:srgbClr val="002060"/>
                </a:solidFill>
              </a:rPr>
              <a:t> </a:t>
            </a:r>
            <a:r>
              <a:rPr lang="es-ES" sz="2000" b="0" dirty="0" err="1">
                <a:solidFill>
                  <a:srgbClr val="002060"/>
                </a:solidFill>
              </a:rPr>
              <a:t>low</a:t>
            </a:r>
            <a:r>
              <a:rPr lang="es-ES" sz="2000" b="0" dirty="0">
                <a:solidFill>
                  <a:srgbClr val="002060"/>
                </a:solidFill>
              </a:rPr>
              <a:t> </a:t>
            </a:r>
            <a:r>
              <a:rPr lang="es-ES" sz="2000" b="0" dirty="0" err="1">
                <a:solidFill>
                  <a:srgbClr val="002060"/>
                </a:solidFill>
              </a:rPr>
              <a:t>power</a:t>
            </a:r>
            <a:r>
              <a:rPr lang="es-ES" sz="2000" b="0" dirty="0">
                <a:solidFill>
                  <a:srgbClr val="002060"/>
                </a:solidFill>
              </a:rPr>
              <a:t> </a:t>
            </a:r>
            <a:r>
              <a:rPr lang="es-ES" sz="2000" b="0" dirty="0" err="1">
                <a:solidFill>
                  <a:srgbClr val="002060"/>
                </a:solidFill>
              </a:rPr>
              <a:t>TDCs</a:t>
            </a:r>
            <a:r>
              <a:rPr lang="es-ES" sz="2000" b="0" dirty="0">
                <a:solidFill>
                  <a:srgbClr val="002060"/>
                </a:solidFill>
              </a:rPr>
              <a:t> </a:t>
            </a:r>
            <a:r>
              <a:rPr lang="es-ES" sz="2000" b="0" dirty="0" err="1">
                <a:solidFill>
                  <a:srgbClr val="002060"/>
                </a:solidFill>
              </a:rPr>
              <a:t>have</a:t>
            </a:r>
            <a:r>
              <a:rPr lang="es-ES" sz="2000" b="0" dirty="0">
                <a:solidFill>
                  <a:srgbClr val="002060"/>
                </a:solidFill>
              </a:rPr>
              <a:t> </a:t>
            </a:r>
            <a:r>
              <a:rPr lang="es-ES" sz="2000" b="0" dirty="0" err="1">
                <a:solidFill>
                  <a:srgbClr val="002060"/>
                </a:solidFill>
              </a:rPr>
              <a:t>been</a:t>
            </a:r>
            <a:r>
              <a:rPr lang="es-ES" sz="2000" b="0" dirty="0">
                <a:solidFill>
                  <a:srgbClr val="002060"/>
                </a:solidFill>
              </a:rPr>
              <a:t> </a:t>
            </a:r>
            <a:r>
              <a:rPr lang="es-ES" sz="2000" b="0" dirty="0" err="1">
                <a:solidFill>
                  <a:srgbClr val="002060"/>
                </a:solidFill>
              </a:rPr>
              <a:t>designed</a:t>
            </a:r>
            <a:r>
              <a:rPr lang="es-ES" sz="2000" b="0" dirty="0">
                <a:solidFill>
                  <a:srgbClr val="002060"/>
                </a:solidFill>
              </a:rPr>
              <a:t> (100 </a:t>
            </a:r>
            <a:r>
              <a:rPr lang="es-ES" sz="2000" b="0" dirty="0" err="1">
                <a:solidFill>
                  <a:srgbClr val="002060"/>
                </a:solidFill>
              </a:rPr>
              <a:t>uW</a:t>
            </a:r>
            <a:r>
              <a:rPr lang="es-ES" sz="2000" b="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308671" y="5467409"/>
            <a:ext cx="8526658" cy="1163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dirty="0" err="1">
                <a:solidFill>
                  <a:srgbClr val="FF0000"/>
                </a:solidFill>
              </a:rPr>
              <a:t>Anyway</a:t>
            </a:r>
            <a:r>
              <a:rPr lang="es-ES" dirty="0">
                <a:solidFill>
                  <a:srgbClr val="FF0000"/>
                </a:solidFill>
              </a:rPr>
              <a:t> a </a:t>
            </a:r>
            <a:r>
              <a:rPr lang="es-ES" dirty="0" err="1">
                <a:solidFill>
                  <a:srgbClr val="FF0000"/>
                </a:solidFill>
              </a:rPr>
              <a:t>typical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SiPM</a:t>
            </a:r>
            <a:r>
              <a:rPr lang="es-ES" dirty="0">
                <a:solidFill>
                  <a:srgbClr val="FF0000"/>
                </a:solidFill>
              </a:rPr>
              <a:t> has </a:t>
            </a:r>
            <a:r>
              <a:rPr lang="es-ES" dirty="0" err="1">
                <a:solidFill>
                  <a:srgbClr val="FF0000"/>
                </a:solidFill>
              </a:rPr>
              <a:t>thousands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cells</a:t>
            </a:r>
            <a:r>
              <a:rPr lang="es-ES" dirty="0">
                <a:solidFill>
                  <a:srgbClr val="FF0000"/>
                </a:solidFill>
              </a:rPr>
              <a:t> 3600x100uW=360 </a:t>
            </a:r>
            <a:r>
              <a:rPr lang="es-ES" dirty="0" err="1">
                <a:solidFill>
                  <a:srgbClr val="FF0000"/>
                </a:solidFill>
              </a:rPr>
              <a:t>mW</a:t>
            </a:r>
            <a:r>
              <a:rPr lang="es-ES" dirty="0">
                <a:solidFill>
                  <a:srgbClr val="FF0000"/>
                </a:solidFill>
              </a:rPr>
              <a:t> (40 </a:t>
            </a:r>
            <a:r>
              <a:rPr lang="es-ES" dirty="0" err="1">
                <a:solidFill>
                  <a:srgbClr val="FF0000"/>
                </a:solidFill>
              </a:rPr>
              <a:t>mW</a:t>
            </a:r>
            <a:r>
              <a:rPr lang="es-ES" dirty="0">
                <a:solidFill>
                  <a:srgbClr val="FF0000"/>
                </a:solidFill>
              </a:rPr>
              <a:t>/mm</a:t>
            </a:r>
            <a:r>
              <a:rPr lang="es-ES" baseline="30000" dirty="0">
                <a:solidFill>
                  <a:srgbClr val="FF0000"/>
                </a:solidFill>
              </a:rPr>
              <a:t>2</a:t>
            </a:r>
            <a:r>
              <a:rPr lang="es-ES" dirty="0">
                <a:solidFill>
                  <a:srgbClr val="FF0000"/>
                </a:solidFill>
              </a:rPr>
              <a:t>)</a:t>
            </a:r>
          </a:p>
          <a:p>
            <a:pPr algn="ctr">
              <a:buNone/>
            </a:pPr>
            <a:r>
              <a:rPr lang="es-ES" dirty="0">
                <a:solidFill>
                  <a:srgbClr val="FF0000"/>
                </a:solidFill>
              </a:rPr>
              <a:t>per cristal/</a:t>
            </a:r>
            <a:r>
              <a:rPr lang="es-ES" dirty="0" err="1">
                <a:solidFill>
                  <a:srgbClr val="FF0000"/>
                </a:solidFill>
              </a:rPr>
              <a:t>SiPM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not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affordable</a:t>
            </a:r>
            <a:r>
              <a:rPr lang="es-ES" dirty="0">
                <a:solidFill>
                  <a:srgbClr val="FF0000"/>
                </a:solidFill>
              </a:rPr>
              <a:t> !!!!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68F82B37-8FE0-432B-9FE7-F22174BA7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8" y="-59"/>
            <a:ext cx="7855688" cy="862956"/>
          </a:xfrm>
        </p:spPr>
        <p:txBody>
          <a:bodyPr/>
          <a:lstStyle/>
          <a:p>
            <a:r>
              <a:rPr lang="en-GB" noProof="0" dirty="0"/>
              <a:t>V. New developments</a:t>
            </a:r>
          </a:p>
        </p:txBody>
      </p:sp>
      <p:sp>
        <p:nvSpPr>
          <p:cNvPr id="21" name="Marcador de fecha 3">
            <a:extLst>
              <a:ext uri="{FF2B5EF4-FFF2-40B4-BE49-F238E27FC236}">
                <a16:creationId xmlns:a16="http://schemas.microsoft.com/office/drawing/2014/main" id="{17F6F49F-97B7-457B-9E78-2EDA5BDD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22" name="Marcador de pie de página 4">
            <a:extLst>
              <a:ext uri="{FF2B5EF4-FFF2-40B4-BE49-F238E27FC236}">
                <a16:creationId xmlns:a16="http://schemas.microsoft.com/office/drawing/2014/main" id="{D2728559-953B-4F12-A5C7-2A8ED4105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5011807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CA8E6D5E-3A8A-46EB-B57C-A62AB9F0D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V. New developments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314" y="2584403"/>
            <a:ext cx="5737747" cy="3589796"/>
          </a:xfrm>
        </p:spPr>
        <p:txBody>
          <a:bodyPr/>
          <a:lstStyle/>
          <a:p>
            <a:r>
              <a:rPr lang="en-GB" sz="2400" noProof="0" dirty="0"/>
              <a:t>R&amp;D on new </a:t>
            </a:r>
            <a:r>
              <a:rPr lang="en-GB" sz="2400" b="1" u="sng" noProof="0" dirty="0"/>
              <a:t>hybrid</a:t>
            </a:r>
            <a:r>
              <a:rPr lang="en-GB" sz="2400" noProof="0" dirty="0"/>
              <a:t> sensors</a:t>
            </a:r>
          </a:p>
          <a:p>
            <a:pPr lvl="1"/>
            <a:r>
              <a:rPr lang="en-GB" sz="2000" noProof="0" dirty="0" err="1"/>
              <a:t>SiPM</a:t>
            </a:r>
            <a:r>
              <a:rPr lang="en-GB" sz="2000" noProof="0" dirty="0"/>
              <a:t> microcells divided in subgroups</a:t>
            </a:r>
          </a:p>
          <a:p>
            <a:pPr lvl="2"/>
            <a:r>
              <a:rPr lang="en-GB" sz="1800" noProof="0" dirty="0"/>
              <a:t>Each subgroup is readout by </a:t>
            </a:r>
            <a:r>
              <a:rPr lang="en-GB" sz="1800" noProof="0" dirty="0" err="1"/>
              <a:t>analog</a:t>
            </a:r>
            <a:r>
              <a:rPr lang="en-GB" sz="1800" noProof="0" dirty="0"/>
              <a:t> buffer and processed: sum, disc, TDC</a:t>
            </a:r>
            <a:r>
              <a:rPr lang="en-GB" sz="1800" dirty="0"/>
              <a:t>…</a:t>
            </a:r>
            <a:endParaRPr lang="en-GB" sz="1800" noProof="0" dirty="0"/>
          </a:p>
          <a:p>
            <a:pPr lvl="1"/>
            <a:r>
              <a:rPr lang="en-GB" sz="2000" noProof="0" dirty="0"/>
              <a:t>Use </a:t>
            </a:r>
            <a:r>
              <a:rPr lang="en-GB" sz="2000" b="1" noProof="0" dirty="0"/>
              <a:t>best </a:t>
            </a:r>
            <a:r>
              <a:rPr lang="en-GB" sz="2000" noProof="0" dirty="0"/>
              <a:t>technology for </a:t>
            </a:r>
            <a:r>
              <a:rPr lang="en-GB" sz="2000" b="1" noProof="0" dirty="0"/>
              <a:t>sensor </a:t>
            </a:r>
            <a:r>
              <a:rPr lang="en-GB" sz="2000" noProof="0" dirty="0"/>
              <a:t>and for </a:t>
            </a:r>
            <a:r>
              <a:rPr lang="en-GB" sz="2000" b="1" noProof="0" dirty="0"/>
              <a:t>electronics</a:t>
            </a:r>
          </a:p>
          <a:p>
            <a:pPr lvl="2"/>
            <a:r>
              <a:rPr lang="en-GB" sz="1800" noProof="0" dirty="0"/>
              <a:t>Similar as for pixel detectors in HEP: exploit vertical integration technology</a:t>
            </a:r>
          </a:p>
          <a:p>
            <a:pPr lvl="2"/>
            <a:r>
              <a:rPr lang="en-GB" sz="1800" i="1" noProof="0" dirty="0"/>
              <a:t>Cooperation between sensor industry and FE </a:t>
            </a:r>
            <a:r>
              <a:rPr lang="en-GB" sz="1800" i="1" noProof="0" dirty="0" err="1"/>
              <a:t>developpers</a:t>
            </a:r>
            <a:r>
              <a:rPr lang="en-GB" sz="1800" i="1" noProof="0" dirty="0"/>
              <a:t> is required </a:t>
            </a:r>
            <a:r>
              <a:rPr lang="en-GB" sz="1800" noProof="0" dirty="0"/>
              <a:t>!</a:t>
            </a:r>
          </a:p>
          <a:p>
            <a:endParaRPr lang="en-GB" sz="2400" noProof="0" dirty="0"/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0EF824C7-EF42-49CA-B8A6-613C813F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45797-5F34-403F-9E83-4E7DEE82EDCC}" type="datetime3">
              <a:rPr lang="en-US" smtClean="0"/>
              <a:pPr/>
              <a:t>17 October 2017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8AF03A15-DC5D-472E-BDD0-B155B9E12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512" y="6218510"/>
            <a:ext cx="1608212" cy="276225"/>
          </a:xfrm>
        </p:spPr>
        <p:txBody>
          <a:bodyPr/>
          <a:lstStyle/>
          <a:p>
            <a:r>
              <a:rPr lang="en-GB" dirty="0"/>
              <a:t>LIGHT17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DAF2-2C4D-4961-ABA0-D37600ACF1D7}" type="slidenum">
              <a:rPr lang="en-GB" smtClean="0"/>
              <a:pPr/>
              <a:t>56</a:t>
            </a:fld>
            <a:endParaRPr lang="en-GB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0958CA7-7168-48B9-9FAE-3990FBC99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72" y="3384663"/>
            <a:ext cx="3318580" cy="2465756"/>
          </a:xfrm>
          <a:prstGeom prst="rect">
            <a:avLst/>
          </a:prstGeom>
        </p:spPr>
      </p:pic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08BE0412-9472-4FFF-BD36-A262988F218D}"/>
              </a:ext>
            </a:extLst>
          </p:cNvPr>
          <p:cNvSpPr txBox="1">
            <a:spLocks/>
          </p:cNvSpPr>
          <p:nvPr/>
        </p:nvSpPr>
        <p:spPr bwMode="auto">
          <a:xfrm>
            <a:off x="10245" y="1126847"/>
            <a:ext cx="8964488" cy="203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28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6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b="0" kern="0" dirty="0"/>
              <a:t>Two enemies to fight to: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arenR"/>
            </a:pPr>
            <a:r>
              <a:rPr lang="en-GB" sz="2000" b="0" kern="0" dirty="0"/>
              <a:t>Capacitance: Slope (</a:t>
            </a:r>
            <a:r>
              <a:rPr lang="en-GB" sz="2000" b="0" kern="0" dirty="0" err="1"/>
              <a:t>dV</a:t>
            </a:r>
            <a:r>
              <a:rPr lang="en-GB" sz="2000" b="0" kern="0" dirty="0"/>
              <a:t>/</a:t>
            </a:r>
            <a:r>
              <a:rPr lang="en-GB" sz="2000" b="0" kern="0" dirty="0" err="1"/>
              <a:t>dt</a:t>
            </a:r>
            <a:r>
              <a:rPr lang="en-GB" sz="2000" b="0" kern="0" dirty="0"/>
              <a:t>) and noise !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arenR"/>
            </a:pPr>
            <a:r>
              <a:rPr lang="en-GB" sz="2000" b="0" kern="0" dirty="0"/>
              <a:t>Interconnection and non-uniformities: TTS, delay, etc</a:t>
            </a:r>
          </a:p>
          <a:p>
            <a:pPr>
              <a:lnSpc>
                <a:spcPct val="100000"/>
              </a:lnSpc>
            </a:pPr>
            <a:endParaRPr lang="es-ES" sz="2400" b="0" kern="0" dirty="0"/>
          </a:p>
        </p:txBody>
      </p:sp>
    </p:spTree>
    <p:extLst>
      <p:ext uri="{BB962C8B-B14F-4D97-AF65-F5344CB8AC3E}">
        <p14:creationId xmlns:p14="http://schemas.microsoft.com/office/powerpoint/2010/main" val="127510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CA8E6D5E-3A8A-46EB-B57C-A62AB9F0D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V. New developments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4572000"/>
          </a:xfrm>
        </p:spPr>
        <p:txBody>
          <a:bodyPr/>
          <a:lstStyle/>
          <a:p>
            <a:r>
              <a:rPr lang="en-GB" noProof="0" dirty="0"/>
              <a:t>Two enemies to fight to: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GB" noProof="0" dirty="0"/>
              <a:t>Capacitance: Slope (</a:t>
            </a:r>
            <a:r>
              <a:rPr lang="en-GB" noProof="0" dirty="0" err="1"/>
              <a:t>dV</a:t>
            </a:r>
            <a:r>
              <a:rPr lang="en-GB" noProof="0" dirty="0"/>
              <a:t>/</a:t>
            </a:r>
            <a:r>
              <a:rPr lang="en-GB" noProof="0" dirty="0" err="1"/>
              <a:t>dt</a:t>
            </a:r>
            <a:r>
              <a:rPr lang="en-GB" noProof="0" dirty="0"/>
              <a:t>) and noise !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GB" noProof="0" dirty="0"/>
              <a:t>Interconnection and non-uniformities: TTS, delay, etc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r>
              <a:rPr lang="en-GB" noProof="0" dirty="0"/>
              <a:t>SPTR should approach to the one of the SPAD</a:t>
            </a:r>
          </a:p>
          <a:p>
            <a:pPr lvl="1"/>
            <a:r>
              <a:rPr lang="en-GB" noProof="0" dirty="0"/>
              <a:t>Sensor capacitance is much smaller</a:t>
            </a:r>
          </a:p>
          <a:p>
            <a:pPr lvl="1"/>
            <a:r>
              <a:rPr lang="en-GB" noProof="0" dirty="0"/>
              <a:t>Interconnection can be equalized</a:t>
            </a:r>
          </a:p>
          <a:p>
            <a:r>
              <a:rPr lang="en-GB" dirty="0"/>
              <a:t>Other advantages: high PDE &amp; “clean” technology</a:t>
            </a:r>
            <a:endParaRPr lang="en-GB" noProof="0" dirty="0"/>
          </a:p>
          <a:p>
            <a:pPr marL="457200" lvl="1" indent="0">
              <a:buNone/>
            </a:pPr>
            <a:r>
              <a:rPr lang="en-GB" noProof="0" dirty="0"/>
              <a:t> 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0EF824C7-EF42-49CA-B8A6-613C813F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45797-5F34-403F-9E83-4E7DEE82EDCC}" type="datetime3">
              <a:rPr lang="en-US" smtClean="0"/>
              <a:pPr/>
              <a:t>17 October 2017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8AF03A15-DC5D-472E-BDD0-B155B9E12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LIGHT17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DAF2-2C4D-4961-ABA0-D37600ACF1D7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D4B0F59-80DE-4526-8652-28FECCBA3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43" y="2492896"/>
            <a:ext cx="2713570" cy="201622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836A339-F648-4204-A9AD-26BBD115BD21}"/>
              </a:ext>
            </a:extLst>
          </p:cNvPr>
          <p:cNvSpPr txBox="1"/>
          <p:nvPr/>
        </p:nvSpPr>
        <p:spPr>
          <a:xfrm>
            <a:off x="429347" y="3126370"/>
            <a:ext cx="320654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ES" dirty="0">
                <a:solidFill>
                  <a:schemeClr val="tx1"/>
                </a:solidFill>
              </a:rPr>
              <a:t>HYBRID APPROACH</a:t>
            </a:r>
          </a:p>
          <a:p>
            <a:pPr>
              <a:buNone/>
            </a:pPr>
            <a:r>
              <a:rPr lang="es-ES" sz="1800" dirty="0" err="1">
                <a:solidFill>
                  <a:schemeClr val="tx1"/>
                </a:solidFill>
              </a:rPr>
              <a:t>For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SiPM</a:t>
            </a:r>
            <a:r>
              <a:rPr lang="es-ES" sz="1800" dirty="0">
                <a:solidFill>
                  <a:schemeClr val="tx1"/>
                </a:solidFill>
              </a:rPr>
              <a:t>/SPAD and </a:t>
            </a:r>
            <a:r>
              <a:rPr lang="es-ES" sz="1800" i="1" u="sng" dirty="0" err="1">
                <a:solidFill>
                  <a:schemeClr val="tx1"/>
                </a:solidFill>
              </a:rPr>
              <a:t>also</a:t>
            </a:r>
            <a:r>
              <a:rPr lang="es-ES" sz="1800" i="1" u="sng" dirty="0">
                <a:solidFill>
                  <a:schemeClr val="tx1"/>
                </a:solidFill>
              </a:rPr>
              <a:t> </a:t>
            </a:r>
            <a:r>
              <a:rPr lang="es-ES" sz="1800" i="1" u="sng" dirty="0" err="1">
                <a:solidFill>
                  <a:schemeClr val="tx1"/>
                </a:solidFill>
              </a:rPr>
              <a:t>for</a:t>
            </a:r>
            <a:r>
              <a:rPr lang="es-ES" sz="1800" i="1" u="sng" dirty="0">
                <a:solidFill>
                  <a:schemeClr val="tx1"/>
                </a:solidFill>
              </a:rPr>
              <a:t> </a:t>
            </a:r>
            <a:r>
              <a:rPr lang="es-ES" sz="1800" i="1" u="sng" dirty="0" err="1">
                <a:solidFill>
                  <a:schemeClr val="tx1"/>
                </a:solidFill>
              </a:rPr>
              <a:t>other</a:t>
            </a:r>
            <a:r>
              <a:rPr lang="es-ES" sz="1800" i="1" u="sng" dirty="0">
                <a:solidFill>
                  <a:schemeClr val="tx1"/>
                </a:solidFill>
              </a:rPr>
              <a:t> </a:t>
            </a:r>
            <a:r>
              <a:rPr lang="es-ES" sz="1800" i="1" u="sng" dirty="0" err="1">
                <a:solidFill>
                  <a:schemeClr val="tx1"/>
                </a:solidFill>
              </a:rPr>
              <a:t>techs</a:t>
            </a:r>
            <a:r>
              <a:rPr lang="es-ES" sz="1800" i="1" u="sng" dirty="0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173856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5" name="Rectangle 11"/>
          <p:cNvSpPr>
            <a:spLocks noChangeArrowheads="1"/>
          </p:cNvSpPr>
          <p:nvPr/>
        </p:nvSpPr>
        <p:spPr bwMode="auto">
          <a:xfrm>
            <a:off x="208310" y="5143514"/>
            <a:ext cx="872738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40" tIns="48320" rIns="96640" bIns="48320"/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26511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03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83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a-ES" altLang="es-ES" sz="18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7544" y="2242389"/>
            <a:ext cx="7560840" cy="81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40" tIns="48320" rIns="96640" bIns="48320"/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26511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03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83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1" indent="0">
              <a:spcBef>
                <a:spcPct val="0"/>
              </a:spcBef>
              <a:spcAft>
                <a:spcPct val="30000"/>
              </a:spcAft>
              <a:buNone/>
            </a:pPr>
            <a:r>
              <a:rPr lang="es-ES" sz="3600" b="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Thanks</a:t>
            </a:r>
            <a:r>
              <a:rPr lang="es-ES" sz="3600" b="0" dirty="0">
                <a:solidFill>
                  <a:schemeClr val="accent2"/>
                </a:solidFill>
                <a:latin typeface="Comic Sans MS" panose="030F0702030302020204" pitchFamily="66" charset="0"/>
              </a:rPr>
              <a:t> a </a:t>
            </a:r>
            <a:r>
              <a:rPr lang="es-ES" sz="3600" b="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lot</a:t>
            </a:r>
            <a:r>
              <a:rPr lang="es-ES" sz="3600" b="0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for</a:t>
            </a:r>
            <a:r>
              <a:rPr lang="es-ES" sz="3600" b="0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your</a:t>
            </a:r>
            <a:r>
              <a:rPr lang="es-ES" sz="3600" b="0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attention</a:t>
            </a:r>
            <a:r>
              <a:rPr lang="es-ES" sz="3600" b="0" dirty="0">
                <a:solidFill>
                  <a:schemeClr val="accent2"/>
                </a:solidFill>
                <a:latin typeface="Comic Sans MS" panose="030F0702030302020204" pitchFamily="66" charset="0"/>
              </a:rPr>
              <a:t> !!!</a:t>
            </a:r>
          </a:p>
          <a:p>
            <a:pPr marL="342900" lvl="1" indent="-342900">
              <a:spcBef>
                <a:spcPct val="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endParaRPr lang="es-ES" sz="9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a-ES" altLang="es-ES" sz="2100" dirty="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a-ES" altLang="es-ES" sz="2100" dirty="0">
              <a:latin typeface="Comic Sans MS" panose="030F0702030302020204" pitchFamily="66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27250" y="3301454"/>
            <a:ext cx="2876282" cy="68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40" tIns="48320" rIns="96640" bIns="48320"/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26511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03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83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1" indent="0">
              <a:spcBef>
                <a:spcPct val="0"/>
              </a:spcBef>
              <a:spcAft>
                <a:spcPct val="30000"/>
              </a:spcAft>
              <a:buNone/>
            </a:pPr>
            <a:r>
              <a:rPr lang="es-ES" sz="3600" b="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Questions</a:t>
            </a:r>
            <a:r>
              <a:rPr lang="es-ES" sz="3600" b="0" dirty="0">
                <a:solidFill>
                  <a:schemeClr val="accent2"/>
                </a:solidFill>
                <a:latin typeface="Comic Sans MS" panose="030F0702030302020204" pitchFamily="66" charset="0"/>
              </a:rPr>
              <a:t> ?</a:t>
            </a:r>
          </a:p>
          <a:p>
            <a:pPr marL="342900" lvl="1" indent="-342900">
              <a:spcBef>
                <a:spcPct val="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endParaRPr lang="es-ES" sz="9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a-ES" altLang="es-ES" sz="2100" dirty="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a-ES" altLang="es-ES" sz="2100" dirty="0">
              <a:latin typeface="Comic Sans MS" panose="030F0702030302020204" pitchFamily="66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17437" y="4215007"/>
            <a:ext cx="2828750" cy="68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40" tIns="48320" rIns="96640" bIns="48320"/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2300" indent="-26511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0313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83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1" indent="0">
              <a:spcBef>
                <a:spcPct val="0"/>
              </a:spcBef>
              <a:spcAft>
                <a:spcPct val="30000"/>
              </a:spcAft>
              <a:buNone/>
            </a:pPr>
            <a:r>
              <a:rPr lang="es-ES" sz="2100" b="0" dirty="0">
                <a:latin typeface="Comic Sans MS" panose="030F0702030302020204" pitchFamily="66" charset="0"/>
              </a:rPr>
              <a:t>dgascon@fqa.ub.edu</a:t>
            </a:r>
          </a:p>
          <a:p>
            <a:pPr marL="342900" lvl="1" indent="-342900">
              <a:spcBef>
                <a:spcPct val="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endParaRPr lang="es-ES" sz="9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a-ES" altLang="es-ES" sz="2100" dirty="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a-ES" altLang="es-ES" sz="2100" dirty="0">
              <a:latin typeface="Comic Sans MS" panose="030F0702030302020204" pitchFamily="66" charset="0"/>
            </a:endParaRP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1DBC76A4-3D61-435C-B664-18DFE4B6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2BBA1420-FFAE-44F4-9756-45480B8F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16560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pic>
        <p:nvPicPr>
          <p:cNvPr id="10" name="Picture 16" descr="FAST logo jpg">
            <a:extLst>
              <a:ext uri="{FF2B5EF4-FFF2-40B4-BE49-F238E27FC236}">
                <a16:creationId xmlns:a16="http://schemas.microsoft.com/office/drawing/2014/main" id="{29FA3EAF-D235-45CE-902F-E92A64206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6187" y="5481057"/>
            <a:ext cx="992332" cy="41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1442DF7E-8BC2-4BDD-BD81-53258D9011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737018"/>
              </p:ext>
            </p:extLst>
          </p:nvPr>
        </p:nvGraphicFramePr>
        <p:xfrm>
          <a:off x="3993070" y="5250155"/>
          <a:ext cx="1142580" cy="871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Acrobat Document" r:id="rId5" imgW="2971590" imgH="2158831" progId="Acrobat.Document.11">
                  <p:embed/>
                </p:oleObj>
              </mc:Choice>
              <mc:Fallback>
                <p:oleObj name="Acrobat Document" r:id="rId5" imgW="2971590" imgH="2158831" progId="Acrobat.Document.11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93070" y="5250155"/>
                        <a:ext cx="1142580" cy="871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EDA70AE9-64FB-4346-B2EE-772B4F3615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655638"/>
              </p:ext>
            </p:extLst>
          </p:nvPr>
        </p:nvGraphicFramePr>
        <p:xfrm>
          <a:off x="2580579" y="5396875"/>
          <a:ext cx="693341" cy="646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Acrobat Document" r:id="rId7" imgW="1190520" imgH="1057115" progId="Acrobat.Document.11">
                  <p:embed/>
                </p:oleObj>
              </mc:Choice>
              <mc:Fallback>
                <p:oleObj name="Acrobat Document" r:id="rId7" imgW="1190520" imgH="1057115" progId="Acrobat.Document.11">
                  <p:embed/>
                  <p:pic>
                    <p:nvPicPr>
                      <p:cNvPr id="13" name="Objeto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80579" y="5396875"/>
                        <a:ext cx="693341" cy="6467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76008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67913" y="1007483"/>
            <a:ext cx="5040653" cy="3141597"/>
          </a:xfrm>
          <a:noFill/>
        </p:spPr>
        <p:txBody>
          <a:bodyPr/>
          <a:lstStyle/>
          <a:p>
            <a:pPr indent="-168275">
              <a:spcBef>
                <a:spcPts val="0"/>
              </a:spcBef>
            </a:pPr>
            <a:r>
              <a:rPr lang="en-GB" sz="2000" noProof="0" dirty="0"/>
              <a:t>Input</a:t>
            </a:r>
          </a:p>
          <a:p>
            <a:pPr lvl="1">
              <a:spcBef>
                <a:spcPts val="0"/>
              </a:spcBef>
            </a:pPr>
            <a:r>
              <a:rPr lang="en-GB" sz="1600" noProof="0" dirty="0"/>
              <a:t>Up to 8 pixels (6x6 mm</a:t>
            </a:r>
            <a:r>
              <a:rPr lang="en-GB" sz="1600" baseline="30000" noProof="0" dirty="0"/>
              <a:t>2</a:t>
            </a:r>
            <a:r>
              <a:rPr lang="en-GB" sz="1600" noProof="0" dirty="0"/>
              <a:t> </a:t>
            </a:r>
            <a:r>
              <a:rPr lang="en-GB" sz="1600" noProof="0" dirty="0" err="1"/>
              <a:t>SiPMs</a:t>
            </a:r>
            <a:r>
              <a:rPr lang="en-GB" sz="1600" noProof="0" dirty="0"/>
              <a:t>)</a:t>
            </a:r>
          </a:p>
          <a:p>
            <a:pPr lvl="1">
              <a:spcBef>
                <a:spcPts val="0"/>
              </a:spcBef>
            </a:pPr>
            <a:r>
              <a:rPr lang="en-GB" sz="1600" noProof="0" dirty="0"/>
              <a:t>Possible to disable each input reducing overvoltage by 4V </a:t>
            </a:r>
          </a:p>
          <a:p>
            <a:pPr indent="-168275">
              <a:spcBef>
                <a:spcPts val="0"/>
              </a:spcBef>
            </a:pPr>
            <a:r>
              <a:rPr lang="en-GB" sz="2000" noProof="0" dirty="0"/>
              <a:t>Outputs:</a:t>
            </a:r>
          </a:p>
          <a:p>
            <a:pPr lvl="1">
              <a:spcBef>
                <a:spcPts val="0"/>
              </a:spcBef>
            </a:pPr>
            <a:r>
              <a:rPr lang="en-GB" sz="1600" noProof="0" dirty="0"/>
              <a:t>OR trigger</a:t>
            </a:r>
          </a:p>
          <a:p>
            <a:pPr indent="-168275">
              <a:spcBef>
                <a:spcPts val="0"/>
              </a:spcBef>
            </a:pPr>
            <a:r>
              <a:rPr lang="en-GB" sz="2000" noProof="0" dirty="0"/>
              <a:t>Control</a:t>
            </a:r>
          </a:p>
          <a:p>
            <a:pPr lvl="1">
              <a:spcBef>
                <a:spcPts val="0"/>
              </a:spcBef>
            </a:pPr>
            <a:r>
              <a:rPr lang="en-GB" sz="1600" noProof="0" dirty="0"/>
              <a:t>Every block and channel can be disabled (power down)</a:t>
            </a:r>
          </a:p>
          <a:p>
            <a:pPr lvl="1">
              <a:spcBef>
                <a:spcPts val="0"/>
              </a:spcBef>
            </a:pPr>
            <a:r>
              <a:rPr lang="en-GB" sz="1600" noProof="0" dirty="0"/>
              <a:t>SPI control: gain, PZ parameter, disc </a:t>
            </a:r>
            <a:r>
              <a:rPr lang="en-GB" sz="1600" noProof="0" dirty="0" err="1"/>
              <a:t>th</a:t>
            </a:r>
            <a:endParaRPr lang="en-GB" sz="1050" noProof="0" dirty="0"/>
          </a:p>
          <a:p>
            <a:pPr marL="457200" lvl="1" indent="0">
              <a:spcBef>
                <a:spcPts val="0"/>
              </a:spcBef>
              <a:buNone/>
            </a:pPr>
            <a:endParaRPr lang="en-GB" sz="1600" noProof="0" dirty="0"/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59</a:t>
            </a:fld>
            <a:endParaRPr lang="en-GB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348880"/>
            <a:ext cx="6624736" cy="4132261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395536" y="1105209"/>
            <a:ext cx="7990656" cy="52359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b="0" kern="0" dirty="0"/>
              <a:t>Additional features</a:t>
            </a:r>
          </a:p>
          <a:p>
            <a:pPr lvl="1">
              <a:lnSpc>
                <a:spcPct val="100000"/>
              </a:lnSpc>
            </a:pPr>
            <a:endParaRPr lang="en-GB" sz="2400" b="0" kern="0" dirty="0"/>
          </a:p>
          <a:p>
            <a:pPr lvl="1">
              <a:lnSpc>
                <a:spcPct val="100000"/>
              </a:lnSpc>
            </a:pPr>
            <a:endParaRPr lang="en-GB" sz="2400" b="0" kern="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938" y="-59"/>
            <a:ext cx="7855688" cy="86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eaLnBrk="1" hangingPunct="1">
              <a:spcBef>
                <a:spcPct val="0"/>
              </a:spcBef>
              <a:buNone/>
              <a:defRPr sz="27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III. </a:t>
            </a:r>
            <a:r>
              <a:rPr lang="en-US" dirty="0">
                <a:solidFill>
                  <a:schemeClr val="bg1"/>
                </a:solidFill>
              </a:rPr>
              <a:t>MUSIC: Multipurpose </a:t>
            </a:r>
            <a:r>
              <a:rPr lang="en-US" dirty="0" err="1">
                <a:solidFill>
                  <a:schemeClr val="bg1"/>
                </a:solidFill>
              </a:rPr>
              <a:t>SiPM</a:t>
            </a:r>
            <a:r>
              <a:rPr lang="en-US" dirty="0">
                <a:solidFill>
                  <a:schemeClr val="bg1"/>
                </a:solidFill>
              </a:rPr>
              <a:t> RO chip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70A692A6-247A-40E9-A810-A0A57530CC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A69692A7-E862-4DC1-A551-1B8C6DA59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37544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I. Introduction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42999"/>
            <a:ext cx="4176464" cy="4806281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GB" noProof="0" dirty="0"/>
              <a:t>This digitizer can range from:</a:t>
            </a:r>
          </a:p>
          <a:p>
            <a:pPr lvl="1">
              <a:spcBef>
                <a:spcPts val="900"/>
              </a:spcBef>
            </a:pPr>
            <a:r>
              <a:rPr lang="en-GB" noProof="0" dirty="0"/>
              <a:t>A high performance waveform sampling system (SCA)</a:t>
            </a:r>
          </a:p>
          <a:p>
            <a:pPr lvl="2">
              <a:spcBef>
                <a:spcPts val="900"/>
              </a:spcBef>
            </a:pPr>
            <a:r>
              <a:rPr lang="en-GB" noProof="0" dirty="0"/>
              <a:t>Many examples: DRS, </a:t>
            </a:r>
            <a:r>
              <a:rPr lang="en-GB" noProof="0" dirty="0" err="1"/>
              <a:t>NECTAr</a:t>
            </a:r>
            <a:r>
              <a:rPr lang="en-GB" noProof="0" dirty="0"/>
              <a:t>, SAM, etc</a:t>
            </a:r>
          </a:p>
          <a:p>
            <a:pPr lvl="1">
              <a:spcBef>
                <a:spcPts val="900"/>
              </a:spcBef>
            </a:pPr>
            <a:r>
              <a:rPr lang="en-GB" noProof="0" dirty="0"/>
              <a:t>A TDC based on a low cost FPGA</a:t>
            </a:r>
          </a:p>
          <a:p>
            <a:pPr lvl="2">
              <a:spcBef>
                <a:spcPts val="900"/>
              </a:spcBef>
            </a:pPr>
            <a:r>
              <a:rPr lang="en-GB" noProof="0" dirty="0"/>
              <a:t>10 </a:t>
            </a:r>
            <a:r>
              <a:rPr lang="en-GB" noProof="0" dirty="0" err="1"/>
              <a:t>ps</a:t>
            </a:r>
            <a:r>
              <a:rPr lang="en-GB" noProof="0" dirty="0"/>
              <a:t> resolution is possible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742453-FC2A-46C8-A6EA-321B19D18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3600400" cy="397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610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60</a:t>
            </a:fld>
            <a:endParaRPr lang="en-GB" dirty="0"/>
          </a:p>
        </p:txBody>
      </p:sp>
      <p:pic>
        <p:nvPicPr>
          <p:cNvPr id="1026" name="Picture 2" descr="layer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802" y="1149129"/>
            <a:ext cx="4044959" cy="331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16281" y="1916832"/>
            <a:ext cx="338437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136525" indent="-182563">
              <a:lnSpc>
                <a:spcPct val="100000"/>
              </a:lnSpc>
              <a:spcBef>
                <a:spcPts val="1200"/>
              </a:spcBef>
            </a:pPr>
            <a:r>
              <a:rPr lang="es-ES" sz="2000" b="0" kern="0" dirty="0"/>
              <a:t>AMS </a:t>
            </a:r>
            <a:r>
              <a:rPr lang="es-ES" sz="2000" b="0" kern="0" dirty="0" err="1"/>
              <a:t>SiGe</a:t>
            </a:r>
            <a:r>
              <a:rPr lang="es-ES" sz="2000" b="0" kern="0" dirty="0"/>
              <a:t> 0.35um </a:t>
            </a:r>
            <a:r>
              <a:rPr lang="es-ES" sz="2000" b="0" kern="0" dirty="0" err="1"/>
              <a:t>BiCMOS</a:t>
            </a:r>
            <a:endParaRPr lang="es-ES" sz="2000" b="0" kern="0" dirty="0"/>
          </a:p>
          <a:p>
            <a:pPr marL="136525" indent="-182563">
              <a:lnSpc>
                <a:spcPct val="100000"/>
              </a:lnSpc>
              <a:spcBef>
                <a:spcPts val="1200"/>
              </a:spcBef>
            </a:pPr>
            <a:r>
              <a:rPr lang="es-ES" sz="2000" b="0" kern="0" dirty="0" err="1"/>
              <a:t>Area</a:t>
            </a:r>
            <a:r>
              <a:rPr lang="es-ES" sz="2000" b="0" kern="0" dirty="0"/>
              <a:t>: 9 mm</a:t>
            </a:r>
            <a:r>
              <a:rPr lang="es-ES" sz="2000" b="0" kern="0" baseline="30000" dirty="0"/>
              <a:t>2</a:t>
            </a:r>
          </a:p>
          <a:p>
            <a:pPr marL="136525" indent="-182563">
              <a:lnSpc>
                <a:spcPct val="100000"/>
              </a:lnSpc>
              <a:spcBef>
                <a:spcPts val="1200"/>
              </a:spcBef>
            </a:pPr>
            <a:r>
              <a:rPr lang="en-US" sz="2000" b="0" dirty="0"/>
              <a:t>64-QFN 9x9mm package</a:t>
            </a:r>
          </a:p>
          <a:p>
            <a:pPr marL="136525" indent="-182563">
              <a:lnSpc>
                <a:spcPct val="100000"/>
              </a:lnSpc>
              <a:spcBef>
                <a:spcPts val="1200"/>
              </a:spcBef>
            </a:pPr>
            <a:r>
              <a:rPr lang="en-US" sz="2000" b="0" kern="0" dirty="0"/>
              <a:t>Power consumption between 15 and 30 </a:t>
            </a:r>
            <a:r>
              <a:rPr lang="en-US" sz="2000" b="0" kern="0" dirty="0" err="1"/>
              <a:t>mW</a:t>
            </a:r>
            <a:r>
              <a:rPr lang="en-US" sz="2000" b="0" kern="0" dirty="0"/>
              <a:t>/</a:t>
            </a:r>
            <a:r>
              <a:rPr lang="en-US" sz="2000" b="0" kern="0" dirty="0" err="1"/>
              <a:t>ch</a:t>
            </a:r>
            <a:r>
              <a:rPr lang="en-US" sz="2000" b="0" kern="0" dirty="0"/>
              <a:t> depending on the operation mode </a:t>
            </a:r>
          </a:p>
          <a:p>
            <a:pPr marL="136525" indent="-182563">
              <a:lnSpc>
                <a:spcPct val="100000"/>
              </a:lnSpc>
              <a:spcBef>
                <a:spcPts val="1200"/>
              </a:spcBef>
            </a:pPr>
            <a:r>
              <a:rPr lang="en-US" sz="2000" b="0" kern="0" dirty="0"/>
              <a:t>Received in Q2 2016</a:t>
            </a:r>
          </a:p>
          <a:p>
            <a:pPr indent="-168275">
              <a:lnSpc>
                <a:spcPct val="100000"/>
              </a:lnSpc>
              <a:spcBef>
                <a:spcPts val="1200"/>
              </a:spcBef>
            </a:pPr>
            <a:endParaRPr lang="ca-ES" sz="2400" b="0" kern="0" dirty="0"/>
          </a:p>
          <a:p>
            <a:pPr indent="-168275">
              <a:lnSpc>
                <a:spcPct val="100000"/>
              </a:lnSpc>
              <a:spcBef>
                <a:spcPts val="1200"/>
              </a:spcBef>
            </a:pPr>
            <a:endParaRPr lang="en-US" sz="2400" b="0" kern="0" dirty="0"/>
          </a:p>
          <a:p>
            <a:pPr indent="-168275">
              <a:lnSpc>
                <a:spcPct val="100000"/>
              </a:lnSpc>
              <a:spcBef>
                <a:spcPts val="1200"/>
              </a:spcBef>
            </a:pPr>
            <a:endParaRPr lang="en-US" sz="2400" b="0" kern="0" dirty="0"/>
          </a:p>
          <a:p>
            <a:pPr indent="-168275">
              <a:lnSpc>
                <a:spcPct val="100000"/>
              </a:lnSpc>
              <a:spcBef>
                <a:spcPts val="1200"/>
              </a:spcBef>
            </a:pPr>
            <a:endParaRPr lang="ca-ES" sz="1800" b="0" kern="0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ca-ES" sz="1800" b="0" kern="0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ca-ES" sz="1800" b="0" kern="0" dirty="0"/>
          </a:p>
          <a:p>
            <a:pPr marL="457200" lvl="1" indent="0"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ca-ES" sz="2400" b="0" kern="0" dirty="0"/>
          </a:p>
          <a:p>
            <a:pPr lvl="1" indent="-168275">
              <a:lnSpc>
                <a:spcPct val="100000"/>
              </a:lnSpc>
              <a:spcBef>
                <a:spcPts val="1200"/>
              </a:spcBef>
            </a:pPr>
            <a:endParaRPr lang="en-US" sz="800" b="0" kern="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873" y="4941168"/>
            <a:ext cx="1677423" cy="1467866"/>
          </a:xfrm>
          <a:prstGeom prst="rect">
            <a:avLst/>
          </a:prstGeom>
        </p:spPr>
      </p:pic>
      <p:graphicFrame>
        <p:nvGraphicFramePr>
          <p:cNvPr id="10" name="Objeto 9"/>
          <p:cNvGraphicFramePr>
            <a:graphicFrameLocks noChangeAspect="1"/>
          </p:cNvGraphicFramePr>
          <p:nvPr>
            <p:extLst/>
          </p:nvPr>
        </p:nvGraphicFramePr>
        <p:xfrm>
          <a:off x="3454559" y="4941168"/>
          <a:ext cx="1423385" cy="1467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Acrobat Document" r:id="rId6" imgW="3454400" imgH="3562261" progId="Acrobat.Document.11">
                  <p:embed/>
                </p:oleObj>
              </mc:Choice>
              <mc:Fallback>
                <p:oleObj name="Acrobat Document" r:id="rId6" imgW="3454400" imgH="3562261" progId="Acrobat.Document.11">
                  <p:embed/>
                  <p:pic>
                    <p:nvPicPr>
                      <p:cNvPr id="10" name="Objeto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54559" y="4941168"/>
                        <a:ext cx="1423385" cy="1467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ítulo 1"/>
          <p:cNvSpPr txBox="1">
            <a:spLocks/>
          </p:cNvSpPr>
          <p:nvPr/>
        </p:nvSpPr>
        <p:spPr>
          <a:xfrm>
            <a:off x="-1938" y="-59"/>
            <a:ext cx="8102330" cy="86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27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eaLnBrk="1" hangingPunct="1">
              <a:spcBef>
                <a:spcPct val="0"/>
              </a:spcBef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buNone/>
            </a:pPr>
            <a:r>
              <a:rPr lang="en-GB" dirty="0">
                <a:solidFill>
                  <a:schemeClr val="bg1"/>
                </a:solidFill>
              </a:rPr>
              <a:t>III. </a:t>
            </a:r>
            <a:r>
              <a:rPr lang="en-US" dirty="0">
                <a:solidFill>
                  <a:schemeClr val="bg1"/>
                </a:solidFill>
              </a:rPr>
              <a:t>MUSIC: Multipurpose </a:t>
            </a:r>
            <a:r>
              <a:rPr lang="en-US" dirty="0" err="1">
                <a:solidFill>
                  <a:schemeClr val="bg1"/>
                </a:solidFill>
              </a:rPr>
              <a:t>SiPM</a:t>
            </a:r>
            <a:r>
              <a:rPr lang="en-US" dirty="0">
                <a:solidFill>
                  <a:schemeClr val="bg1"/>
                </a:solidFill>
              </a:rPr>
              <a:t> RO chip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33F9180F-6ECE-4D68-B6D0-96AFBFD0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EA3D4552-B3FA-4924-8B26-8E036EF1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37546994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2" y="-59"/>
            <a:ext cx="7954223" cy="86295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GB" noProof="0" dirty="0"/>
              <a:t>III. MUSIC: Multipurpose </a:t>
            </a:r>
            <a:r>
              <a:rPr lang="en-GB" noProof="0" dirty="0" err="1"/>
              <a:t>SiPM</a:t>
            </a:r>
            <a:r>
              <a:rPr lang="en-GB" noProof="0" dirty="0"/>
              <a:t> RO chip</a:t>
            </a:r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61</a:t>
            </a:fld>
            <a:endParaRPr lang="en-GB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527" y="1628799"/>
            <a:ext cx="1251060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/>
          </p:nvPr>
        </p:nvGraphicFramePr>
        <p:xfrm>
          <a:off x="3519" y="1107277"/>
          <a:ext cx="8747729" cy="4906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Visio" r:id="rId4" imgW="9591591" imgH="5372085" progId="Visio.Drawing.11">
                  <p:embed/>
                </p:oleObj>
              </mc:Choice>
              <mc:Fallback>
                <p:oleObj name="Visio" r:id="rId4" imgW="9591591" imgH="5372085" progId="Visio.Drawing.11">
                  <p:embed/>
                  <p:pic>
                    <p:nvPicPr>
                      <p:cNvPr id="3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9" y="1107277"/>
                        <a:ext cx="8747729" cy="49063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bject 2685"/>
          <p:cNvSpPr/>
          <p:nvPr/>
        </p:nvSpPr>
        <p:spPr>
          <a:xfrm>
            <a:off x="179512" y="4903142"/>
            <a:ext cx="3600400" cy="1908218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E2FCC26E-D9CD-4034-872A-54AC339493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F6984324-3DCE-4DE5-B456-1F1DB2756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35981469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9307-B752-457A-9D16-89D56A19FA50}" type="slidenum">
              <a:rPr lang="en-US" smtClean="0"/>
              <a:t>62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7456" y="1124744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000" b="1" dirty="0"/>
              <a:t>Analog </a:t>
            </a:r>
            <a:r>
              <a:rPr lang="de-DE" sz="2000" b="1" dirty="0" err="1"/>
              <a:t>SiPM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297456" y="3478434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000" b="1" dirty="0"/>
              <a:t>Digital SiPM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625913"/>
            <a:ext cx="5615282" cy="16644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88" y="3981936"/>
            <a:ext cx="5630044" cy="1751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6528580" y="3785853"/>
            <a:ext cx="237334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200" dirty="0" err="1"/>
              <a:t>Courtesey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T. Frach &amp; PDPC</a:t>
            </a:r>
            <a:endParaRPr lang="en-US" sz="1200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DAA285B3-F2A4-47E5-9002-4C00B104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8" y="-59"/>
            <a:ext cx="7855688" cy="862956"/>
          </a:xfrm>
        </p:spPr>
        <p:txBody>
          <a:bodyPr/>
          <a:lstStyle/>
          <a:p>
            <a:r>
              <a:rPr lang="en-GB" noProof="0" dirty="0"/>
              <a:t>V. New developments</a:t>
            </a:r>
          </a:p>
        </p:txBody>
      </p:sp>
      <p:sp>
        <p:nvSpPr>
          <p:cNvPr id="14" name="Marcador de fecha 3">
            <a:extLst>
              <a:ext uri="{FF2B5EF4-FFF2-40B4-BE49-F238E27FC236}">
                <a16:creationId xmlns:a16="http://schemas.microsoft.com/office/drawing/2014/main" id="{EEFB345D-4883-4D36-8479-92E34D94D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15" name="Marcador de pie de página 4">
            <a:extLst>
              <a:ext uri="{FF2B5EF4-FFF2-40B4-BE49-F238E27FC236}">
                <a16:creationId xmlns:a16="http://schemas.microsoft.com/office/drawing/2014/main" id="{18C2A40A-7095-4287-9942-BFA4044C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0576" y="6525344"/>
            <a:ext cx="2895600" cy="276225"/>
          </a:xfrm>
        </p:spPr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</p:spTree>
    <p:extLst>
      <p:ext uri="{BB962C8B-B14F-4D97-AF65-F5344CB8AC3E}">
        <p14:creationId xmlns:p14="http://schemas.microsoft.com/office/powerpoint/2010/main" val="2889814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2" y="-59"/>
            <a:ext cx="7954223" cy="862956"/>
          </a:xfrm>
        </p:spPr>
        <p:txBody>
          <a:bodyPr/>
          <a:lstStyle/>
          <a:p>
            <a:r>
              <a:rPr lang="en-GB" b="1" noProof="0" dirty="0"/>
              <a:t>II. MATRIX TDC</a:t>
            </a:r>
            <a:endParaRPr lang="en-GB" sz="1800" b="1" i="1" noProof="0" dirty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5953" y="909232"/>
            <a:ext cx="3790309" cy="2160240"/>
          </a:xfrm>
          <a:noFill/>
        </p:spPr>
        <p:txBody>
          <a:bodyPr/>
          <a:lstStyle/>
          <a:p>
            <a:pPr marL="180975" indent="-180975">
              <a:spcBef>
                <a:spcPts val="300"/>
              </a:spcBef>
            </a:pPr>
            <a:r>
              <a:rPr lang="en-GB" sz="1800" noProof="0" dirty="0"/>
              <a:t>MATRIX is a 4 </a:t>
            </a:r>
            <a:r>
              <a:rPr lang="en-GB" sz="1800" noProof="0" dirty="0" err="1"/>
              <a:t>ch</a:t>
            </a:r>
            <a:r>
              <a:rPr lang="en-GB" sz="1800" noProof="0" dirty="0"/>
              <a:t> 15 </a:t>
            </a:r>
            <a:r>
              <a:rPr lang="en-GB" sz="1800" noProof="0" dirty="0" err="1"/>
              <a:t>ps</a:t>
            </a:r>
            <a:r>
              <a:rPr lang="en-GB" sz="1800" noProof="0" dirty="0"/>
              <a:t> TDC</a:t>
            </a:r>
          </a:p>
          <a:p>
            <a:pPr marL="542925" lvl="1" indent="-276225">
              <a:spcBef>
                <a:spcPts val="0"/>
              </a:spcBef>
            </a:pPr>
            <a:r>
              <a:rPr lang="en-GB" sz="1400" noProof="0" dirty="0"/>
              <a:t>4 input channels.</a:t>
            </a:r>
          </a:p>
          <a:p>
            <a:pPr marL="542925" lvl="1" indent="-276225">
              <a:spcBef>
                <a:spcPts val="0"/>
              </a:spcBef>
            </a:pPr>
            <a:r>
              <a:rPr lang="en-GB" sz="1400" noProof="0" dirty="0"/>
              <a:t>15-ps nominal time bins.</a:t>
            </a:r>
          </a:p>
          <a:p>
            <a:pPr marL="542925" lvl="1" indent="-276225">
              <a:spcBef>
                <a:spcPts val="0"/>
              </a:spcBef>
            </a:pPr>
            <a:r>
              <a:rPr lang="en-GB" sz="1400" noProof="0" dirty="0"/>
              <a:t>Jitter: 10 to 20 ps.</a:t>
            </a:r>
          </a:p>
          <a:p>
            <a:pPr marL="542925" lvl="1" indent="-276225">
              <a:spcBef>
                <a:spcPts val="0"/>
              </a:spcBef>
            </a:pPr>
            <a:r>
              <a:rPr lang="en-GB" sz="1400" noProof="0" dirty="0"/>
              <a:t>Linearity: 4 ps.</a:t>
            </a:r>
          </a:p>
          <a:p>
            <a:pPr marL="542925" lvl="1" indent="-276225">
              <a:spcBef>
                <a:spcPts val="0"/>
              </a:spcBef>
            </a:pPr>
            <a:r>
              <a:rPr lang="en-GB" sz="1400" noProof="0" dirty="0"/>
              <a:t>Power: 11.3 </a:t>
            </a:r>
            <a:r>
              <a:rPr lang="en-GB" sz="1400" noProof="0" dirty="0" err="1"/>
              <a:t>mW</a:t>
            </a:r>
            <a:r>
              <a:rPr lang="en-GB" sz="1400" noProof="0" dirty="0"/>
              <a:t> / channel.</a:t>
            </a:r>
          </a:p>
          <a:p>
            <a:pPr lvl="1" indent="-168275">
              <a:spcBef>
                <a:spcPts val="600"/>
              </a:spcBef>
            </a:pPr>
            <a:endParaRPr lang="en-GB" sz="600" noProof="0" dirty="0"/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63</a:t>
            </a:fld>
            <a:endParaRPr lang="en-GB" dirty="0"/>
          </a:p>
        </p:txBody>
      </p:sp>
      <p:graphicFrame>
        <p:nvGraphicFramePr>
          <p:cNvPr id="39" name="Objeto 38"/>
          <p:cNvGraphicFramePr>
            <a:graphicFrameLocks noChangeAspect="1"/>
          </p:cNvGraphicFramePr>
          <p:nvPr>
            <p:extLst/>
          </p:nvPr>
        </p:nvGraphicFramePr>
        <p:xfrm>
          <a:off x="-35760" y="2184473"/>
          <a:ext cx="4547321" cy="3595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Visio" r:id="rId4" imgW="7139536" imgH="5645506" progId="Visio.Drawing.11">
                  <p:embed/>
                </p:oleObj>
              </mc:Choice>
              <mc:Fallback>
                <p:oleObj name="Visio" r:id="rId4" imgW="7139536" imgH="5645506" progId="Visio.Drawing.11">
                  <p:embed/>
                  <p:pic>
                    <p:nvPicPr>
                      <p:cNvPr id="39" name="Objeto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760" y="2184473"/>
                        <a:ext cx="4547321" cy="35957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673" y="1158014"/>
            <a:ext cx="4264903" cy="327909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54568" y="5813751"/>
            <a:ext cx="3421694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800" dirty="0"/>
              <a:t>Technology: CMOS 180 nm</a:t>
            </a:r>
            <a:endParaRPr lang="es-ES" sz="18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180" y="4526310"/>
            <a:ext cx="4668820" cy="200424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52" y="6250155"/>
            <a:ext cx="4473028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1200" dirty="0">
                <a:solidFill>
                  <a:srgbClr val="339966"/>
                </a:solidFill>
              </a:rPr>
              <a:t>J. Mauricio et alt. “MATRIX: a 15 </a:t>
            </a:r>
            <a:r>
              <a:rPr lang="en-US" sz="1200" dirty="0" err="1">
                <a:solidFill>
                  <a:srgbClr val="339966"/>
                </a:solidFill>
              </a:rPr>
              <a:t>ps</a:t>
            </a:r>
            <a:r>
              <a:rPr lang="en-US" sz="1200" dirty="0">
                <a:solidFill>
                  <a:srgbClr val="339966"/>
                </a:solidFill>
              </a:rPr>
              <a:t> resistive interpolation TDC ASIC based on a novel regular structure”, JINST 2016.</a:t>
            </a:r>
          </a:p>
          <a:p>
            <a:pPr algn="just">
              <a:buNone/>
            </a:pPr>
            <a:endParaRPr lang="es-ES" sz="1200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85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tx1"/>
                </a:solidFill>
              </a:rPr>
              <a:t>Measurement Results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5800" y="1196752"/>
            <a:ext cx="4678288" cy="720080"/>
          </a:xfrm>
        </p:spPr>
        <p:txBody>
          <a:bodyPr/>
          <a:lstStyle/>
          <a:p>
            <a:r>
              <a:rPr lang="en-GB" sz="2400" noProof="0" dirty="0"/>
              <a:t>Linearity: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30" y="4184107"/>
            <a:ext cx="6120914" cy="2204505"/>
          </a:xfrm>
          <a:prstGeom prst="rect">
            <a:avLst/>
          </a:prstGeom>
        </p:spPr>
      </p:pic>
      <p:sp>
        <p:nvSpPr>
          <p:cNvPr id="11" name="2 Marcador de contenido"/>
          <p:cNvSpPr txBox="1">
            <a:spLocks/>
          </p:cNvSpPr>
          <p:nvPr/>
        </p:nvSpPr>
        <p:spPr bwMode="auto">
          <a:xfrm>
            <a:off x="5796136" y="2060848"/>
            <a:ext cx="3310136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lvl="2">
              <a:lnSpc>
                <a:spcPct val="100000"/>
              </a:lnSpc>
            </a:pPr>
            <a:r>
              <a:rPr lang="en-US" sz="1600" b="0" kern="0" dirty="0"/>
              <a:t>INL = ± 10.2 </a:t>
            </a:r>
            <a:r>
              <a:rPr lang="en-US" sz="1600" b="0" kern="0" dirty="0" err="1"/>
              <a:t>ps</a:t>
            </a:r>
            <a:endParaRPr lang="en-US" sz="1600" b="0" kern="0" dirty="0"/>
          </a:p>
          <a:p>
            <a:pPr lvl="2">
              <a:lnSpc>
                <a:spcPct val="100000"/>
              </a:lnSpc>
            </a:pPr>
            <a:r>
              <a:rPr lang="en-US" sz="1600" b="0" kern="0" dirty="0"/>
              <a:t>RMS INL &lt; 3.7 </a:t>
            </a:r>
            <a:r>
              <a:rPr lang="en-US" sz="1600" b="0" kern="0" dirty="0" err="1"/>
              <a:t>ps</a:t>
            </a:r>
            <a:endParaRPr lang="en-US" sz="1600" b="0" kern="0" dirty="0"/>
          </a:p>
          <a:p>
            <a:pPr lvl="2">
              <a:lnSpc>
                <a:spcPct val="100000"/>
              </a:lnSpc>
            </a:pPr>
            <a:endParaRPr lang="es-ES" sz="200" b="0" kern="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</a:pPr>
            <a:endParaRPr lang="es-ES" sz="2000" b="0" kern="0" dirty="0"/>
          </a:p>
          <a:p>
            <a:pPr lvl="1">
              <a:lnSpc>
                <a:spcPct val="100000"/>
              </a:lnSpc>
            </a:pPr>
            <a:endParaRPr lang="es-ES" sz="2000" b="0" kern="0" dirty="0"/>
          </a:p>
          <a:p>
            <a:pPr lvl="1">
              <a:lnSpc>
                <a:spcPct val="100000"/>
              </a:lnSpc>
            </a:pPr>
            <a:endParaRPr lang="es-ES" sz="2000" b="0" kern="0" dirty="0"/>
          </a:p>
          <a:p>
            <a:pPr lvl="2">
              <a:lnSpc>
                <a:spcPct val="100000"/>
              </a:lnSpc>
            </a:pPr>
            <a:endParaRPr lang="en-US" sz="1600" b="0" kern="0" dirty="0"/>
          </a:p>
          <a:p>
            <a:pPr lvl="2">
              <a:lnSpc>
                <a:spcPct val="100000"/>
              </a:lnSpc>
            </a:pPr>
            <a:r>
              <a:rPr lang="en-US" sz="1600" b="0" kern="0" dirty="0"/>
              <a:t>DNL = ± 4.7 </a:t>
            </a:r>
            <a:r>
              <a:rPr lang="en-US" sz="1600" b="0" kern="0" dirty="0" err="1"/>
              <a:t>ps</a:t>
            </a:r>
            <a:endParaRPr lang="en-US" sz="1600" b="0" kern="0" dirty="0"/>
          </a:p>
          <a:p>
            <a:pPr lvl="2">
              <a:lnSpc>
                <a:spcPct val="100000"/>
              </a:lnSpc>
            </a:pPr>
            <a:r>
              <a:rPr lang="en-US" sz="1600" b="0" kern="0" dirty="0"/>
              <a:t>RMS DNL &lt; 1.1 </a:t>
            </a:r>
            <a:r>
              <a:rPr lang="en-US" sz="1600" b="0" kern="0" dirty="0" err="1"/>
              <a:t>ps</a:t>
            </a:r>
            <a:endParaRPr lang="en-US" sz="1600" b="0" kern="0" dirty="0"/>
          </a:p>
          <a:p>
            <a:pPr lvl="1">
              <a:lnSpc>
                <a:spcPct val="100000"/>
              </a:lnSpc>
            </a:pPr>
            <a:endParaRPr lang="es-ES" sz="2000" b="0" kern="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72567"/>
            <a:ext cx="6120914" cy="220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085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Measurement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196752"/>
                <a:ext cx="8001000" cy="5184576"/>
              </a:xfrm>
            </p:spPr>
            <p:txBody>
              <a:bodyPr/>
              <a:lstStyle/>
              <a:p>
                <a:r>
                  <a:rPr lang="en-GB" sz="2400" noProof="0" dirty="0"/>
                  <a:t>Jitter (pulse generator + MATRIX TDC):</a:t>
                </a:r>
              </a:p>
              <a:p>
                <a:pPr lvl="2"/>
                <a:endParaRPr lang="en-GB" sz="400" noProof="0" dirty="0"/>
              </a:p>
              <a:p>
                <a:pPr lvl="2"/>
                <a:endParaRPr lang="en-GB" sz="1600" noProof="0" dirty="0"/>
              </a:p>
              <a:p>
                <a:pPr lvl="2"/>
                <a:endParaRPr lang="en-GB" sz="1600" noProof="0" dirty="0"/>
              </a:p>
              <a:p>
                <a:pPr lvl="2"/>
                <a:endParaRPr lang="en-GB" sz="1600" noProof="0" dirty="0"/>
              </a:p>
              <a:p>
                <a:pPr lvl="2"/>
                <a:endParaRPr lang="en-GB" sz="1600" noProof="0" dirty="0"/>
              </a:p>
              <a:p>
                <a:pPr lvl="2"/>
                <a:endParaRPr lang="en-GB" sz="1600" noProof="0" dirty="0"/>
              </a:p>
              <a:p>
                <a:pPr lvl="2"/>
                <a:endParaRPr lang="en-GB" sz="1600" noProof="0" dirty="0"/>
              </a:p>
              <a:p>
                <a:pPr lvl="2"/>
                <a:endParaRPr lang="en-GB" sz="1600" noProof="0" dirty="0"/>
              </a:p>
              <a:p>
                <a:pPr lvl="1"/>
                <a:r>
                  <a:rPr lang="en-GB" sz="2000" noProof="0" dirty="0"/>
                  <a:t>TDC jitter is dominated by PLL.</a:t>
                </a:r>
              </a:p>
              <a:p>
                <a:pPr lvl="2"/>
                <a:r>
                  <a:rPr lang="en-GB" sz="1600" noProof="0" dirty="0"/>
                  <a:t>M = 4 has a natural 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noProof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GB" sz="1600" noProof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1600" noProof="0" dirty="0"/>
                  <a:t>) 2X M = 8 and thus jitter improves.</a:t>
                </a:r>
              </a:p>
              <a:p>
                <a:pPr lvl="2"/>
                <a:r>
                  <a:rPr lang="en-GB" sz="1600" noProof="0" dirty="0"/>
                  <a:t>Improved by factor &gt; 2 in MATRIXV2 TBC: just received</a:t>
                </a:r>
              </a:p>
              <a:p>
                <a:pPr lvl="2"/>
                <a:endParaRPr lang="en-GB" sz="1600" noProof="0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196752"/>
                <a:ext cx="8001000" cy="5184576"/>
              </a:xfrm>
              <a:blipFill>
                <a:blip r:embed="rId3"/>
                <a:stretch>
                  <a:fillRect l="-1067" t="-82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1523281" y="1728976"/>
          <a:ext cx="6096000" cy="184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3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5420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ca-ES" dirty="0"/>
                        <a:t>PLL M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a-ES" dirty="0"/>
                        <a:t>TDC</a:t>
                      </a:r>
                      <a:r>
                        <a:rPr lang="ca-ES" baseline="0" dirty="0"/>
                        <a:t> </a:t>
                      </a:r>
                      <a:r>
                        <a:rPr lang="ca-ES" baseline="0" dirty="0" err="1"/>
                        <a:t>Jitter</a:t>
                      </a:r>
                      <a:r>
                        <a:rPr lang="ca-ES" baseline="0" dirty="0"/>
                        <a:t> (</a:t>
                      </a:r>
                      <a:r>
                        <a:rPr lang="ca-ES" baseline="0" dirty="0" err="1"/>
                        <a:t>ps</a:t>
                      </a:r>
                      <a:r>
                        <a:rPr lang="ca-ES" baseline="0" dirty="0"/>
                        <a:t>)</a:t>
                      </a:r>
                      <a:endParaRPr lang="ca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/>
                        <a:t>Uncalibrated</a:t>
                      </a:r>
                      <a:endParaRPr lang="ca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/>
                        <a:t>Calibrated</a:t>
                      </a:r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a-E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/>
                        <a:t>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/>
                        <a:t>9.3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a-E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/>
                        <a:t>13.4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/>
                        <a:t>12.9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a-E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/>
                        <a:t>21.2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/>
                        <a:t>20.6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1475657" y="5157192"/>
                <a:ext cx="2304256" cy="1399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𝝎</m:t>
                          </m:r>
                        </m:e>
                        <m:sub>
                          <m:r>
                            <a:rPr lang="es-E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𝒏</m:t>
                          </m:r>
                        </m:sub>
                      </m:sSub>
                      <m:r>
                        <a:rPr lang="es-ES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𝑽𝑪𝑶</m:t>
                                  </m:r>
                                  <m:r>
                                    <a:rPr lang="es-E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·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𝑪𝑷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s-E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𝑴</m:t>
                              </m:r>
                              <m:r>
                                <a:rPr lang="es-E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·</m:t>
                              </m:r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𝟏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7" y="5157192"/>
                <a:ext cx="2304256" cy="13991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CuadroTexto"/>
              <p:cNvSpPr txBox="1"/>
              <p:nvPr/>
            </p:nvSpPr>
            <p:spPr>
              <a:xfrm>
                <a:off x="4812524" y="5445224"/>
                <a:ext cx="1975028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𝑰</m:t>
                          </m:r>
                        </m:e>
                        <m:sub>
                          <m:r>
                            <a:rPr lang="es-ES" sz="1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𝑪𝑷</m:t>
                          </m:r>
                        </m:sub>
                      </m:sSub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𝑪𝑷</m:t>
                      </m:r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𝒄𝒖𝒓𝒓𝒆𝒏𝒕</m:t>
                      </m:r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[</m:t>
                      </m:r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𝑨</m:t>
                      </m:r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s-E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524" y="5445224"/>
                <a:ext cx="1975028" cy="286232"/>
              </a:xfrm>
              <a:prstGeom prst="rect">
                <a:avLst/>
              </a:prstGeom>
              <a:blipFill rotWithShape="0">
                <a:blip r:embed="rId5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10 CuadroTexto"/>
              <p:cNvSpPr txBox="1"/>
              <p:nvPr/>
            </p:nvSpPr>
            <p:spPr>
              <a:xfrm>
                <a:off x="4812524" y="5877272"/>
                <a:ext cx="1529971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𝑴</m:t>
                      </m:r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𝒇𝒃</m:t>
                      </m:r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𝒅𝒊𝒗𝒊𝒔𝒐𝒓</m:t>
                      </m:r>
                    </m:oMath>
                  </m:oMathPara>
                </a14:m>
                <a:endParaRPr lang="es-E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1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524" y="5877272"/>
                <a:ext cx="1529971" cy="286232"/>
              </a:xfrm>
              <a:prstGeom prst="rect">
                <a:avLst/>
              </a:prstGeom>
              <a:blipFill rotWithShape="0">
                <a:blip r:embed="rId6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2 CuadroTexto"/>
              <p:cNvSpPr txBox="1"/>
              <p:nvPr/>
            </p:nvSpPr>
            <p:spPr>
              <a:xfrm>
                <a:off x="4812524" y="6237312"/>
                <a:ext cx="3034229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s-ES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s-ES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s-ES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𝒍𝒂𝒓𝒈𝒆</m:t>
                    </m:r>
                    <m:r>
                      <a:rPr lang="es-ES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s-ES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𝒍𝒐𝒐𝒑</m:t>
                    </m:r>
                    <m:r>
                      <a:rPr lang="es-ES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es-ES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𝒇𝒊𝒍𝒕𝒆𝒓</m:t>
                    </m:r>
                    <m:r>
                      <a:rPr lang="es-ES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  </m:t>
                    </m:r>
                    <m:r>
                      <a:rPr lang="es-ES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𝒄𝒂𝒑</m:t>
                    </m:r>
                    <m:r>
                      <a:rPr lang="es-ES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 [</m:t>
                    </m:r>
                    <m:r>
                      <a:rPr lang="es-ES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𝑭</m:t>
                    </m:r>
                    <m:r>
                      <a:rPr lang="es-ES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]</m:t>
                    </m:r>
                  </m:oMath>
                </a14:m>
                <a:r>
                  <a:rPr lang="es-ES" sz="1400" dirty="0">
                    <a:solidFill>
                      <a:schemeClr val="tx1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2" name="1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524" y="6237312"/>
                <a:ext cx="3034229" cy="286232"/>
              </a:xfrm>
              <a:prstGeom prst="rect">
                <a:avLst/>
              </a:prstGeom>
              <a:blipFill rotWithShape="0">
                <a:blip r:embed="rId7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3 CuadroTexto"/>
              <p:cNvSpPr txBox="1"/>
              <p:nvPr/>
            </p:nvSpPr>
            <p:spPr>
              <a:xfrm>
                <a:off x="4812524" y="4941168"/>
                <a:ext cx="2134623" cy="460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𝑲</m:t>
                          </m:r>
                        </m:e>
                        <m:sub>
                          <m:r>
                            <a:rPr lang="es-ES" sz="1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𝑽𝑪𝑶</m:t>
                          </m:r>
                        </m:sub>
                      </m:sSub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𝑽𝑪𝑶</m:t>
                      </m:r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𝒈𝒂𝒊𝒏</m:t>
                      </m:r>
                      <m:r>
                        <a:rPr lang="es-ES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E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𝑯𝒛</m:t>
                              </m:r>
                            </m:num>
                            <m:den>
                              <m:r>
                                <a:rPr lang="es-ES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𝑽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1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524" y="4941168"/>
                <a:ext cx="2134623" cy="460511"/>
              </a:xfrm>
              <a:prstGeom prst="rect">
                <a:avLst/>
              </a:prstGeom>
              <a:blipFill rotWithShape="0">
                <a:blip r:embed="rId8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0102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MATRIX TDC Specifications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1115616" y="1628800"/>
          <a:ext cx="6975844" cy="4622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57990">
                  <a:extLst>
                    <a:ext uri="{9D8B030D-6E8A-4147-A177-3AD203B41FA5}">
                      <a16:colId xmlns:a16="http://schemas.microsoft.com/office/drawing/2014/main" val="2362792305"/>
                    </a:ext>
                  </a:extLst>
                </a:gridCol>
                <a:gridCol w="4217854">
                  <a:extLst>
                    <a:ext uri="{9D8B030D-6E8A-4147-A177-3AD203B41FA5}">
                      <a16:colId xmlns:a16="http://schemas.microsoft.com/office/drawing/2014/main" val="28074404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chemeClr val="tx1"/>
                          </a:solidFill>
                        </a:rPr>
                        <a:t>#</a:t>
                      </a:r>
                      <a:r>
                        <a:rPr lang="es-ES" sz="1800" b="1" dirty="0" err="1">
                          <a:solidFill>
                            <a:schemeClr val="tx1"/>
                          </a:solidFill>
                        </a:rPr>
                        <a:t>Channels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737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dirty="0" err="1">
                          <a:solidFill>
                            <a:schemeClr val="tx1"/>
                          </a:solidFill>
                        </a:rPr>
                        <a:t>Resolution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 </a:t>
                      </a:r>
                      <a:r>
                        <a:rPr lang="en-US" dirty="0" err="1"/>
                        <a:t>ps</a:t>
                      </a:r>
                      <a:r>
                        <a:rPr lang="en-US" dirty="0"/>
                        <a:t> (sub-delay), 10 </a:t>
                      </a:r>
                      <a:r>
                        <a:rPr lang="en-US" dirty="0" err="1"/>
                        <a:t>ps</a:t>
                      </a:r>
                      <a:r>
                        <a:rPr lang="en-US" dirty="0"/>
                        <a:t> (statistical)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333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Linearity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4 </a:t>
                      </a:r>
                      <a:r>
                        <a:rPr lang="en-US" dirty="0" err="1"/>
                        <a:t>ps</a:t>
                      </a:r>
                      <a:r>
                        <a:rPr lang="en-US" dirty="0"/>
                        <a:t> 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605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Jitter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10 </a:t>
                      </a:r>
                      <a:r>
                        <a:rPr lang="en-US" dirty="0" err="1"/>
                        <a:t>ps</a:t>
                      </a:r>
                      <a:r>
                        <a:rPr lang="en-US" dirty="0"/>
                        <a:t> (v1),</a:t>
                      </a:r>
                      <a:r>
                        <a:rPr lang="en-US" baseline="0" dirty="0"/>
                        <a:t> &lt; 5 </a:t>
                      </a:r>
                      <a:r>
                        <a:rPr lang="en-US" baseline="0" dirty="0" err="1"/>
                        <a:t>ps</a:t>
                      </a:r>
                      <a:r>
                        <a:rPr lang="en-US" baseline="0" dirty="0"/>
                        <a:t> (v2)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052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dirty="0" err="1">
                          <a:solidFill>
                            <a:schemeClr val="tx1"/>
                          </a:solidFill>
                        </a:rPr>
                        <a:t>Power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800" b="1" dirty="0" err="1">
                          <a:solidFill>
                            <a:schemeClr val="tx1"/>
                          </a:solidFill>
                        </a:rPr>
                        <a:t>consumption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40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dirty="0" err="1">
                          <a:solidFill>
                            <a:schemeClr val="tx1"/>
                          </a:solidFill>
                        </a:rPr>
                        <a:t>Dynamic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800" b="1" dirty="0" err="1">
                          <a:solidFill>
                            <a:schemeClr val="tx1"/>
                          </a:solidFill>
                        </a:rPr>
                        <a:t>range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1280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16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chemeClr val="tx1"/>
                          </a:solidFill>
                        </a:rPr>
                        <a:t>Max. Input </a:t>
                      </a:r>
                      <a:r>
                        <a:rPr lang="es-ES" sz="1800" b="1" dirty="0" err="1">
                          <a:solidFill>
                            <a:schemeClr val="tx1"/>
                          </a:solidFill>
                        </a:rPr>
                        <a:t>rate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MHz (sustained), 50 MHz (peak)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324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dirty="0" err="1">
                          <a:solidFill>
                            <a:schemeClr val="tx1"/>
                          </a:solidFill>
                        </a:rPr>
                        <a:t>Dead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</a:rPr>
                        <a:t> time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20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583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chemeClr val="tx1"/>
                          </a:solidFill>
                        </a:rPr>
                        <a:t>Reference </a:t>
                      </a:r>
                      <a:r>
                        <a:rPr lang="es-ES" sz="1800" b="1" dirty="0" err="1">
                          <a:solidFill>
                            <a:schemeClr val="tx1"/>
                          </a:solidFill>
                        </a:rPr>
                        <a:t>clock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50 / 100 / 200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461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Outputs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Individual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Single Ended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LVDS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420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dirty="0" err="1">
                          <a:solidFill>
                            <a:schemeClr val="tx1"/>
                          </a:solidFill>
                        </a:rPr>
                        <a:t>Configurability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chemeClr val="tx1"/>
                          </a:solidFill>
                        </a:rPr>
                        <a:t>SPI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001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58007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2" y="-59"/>
            <a:ext cx="7954223" cy="862956"/>
          </a:xfrm>
        </p:spPr>
        <p:txBody>
          <a:bodyPr/>
          <a:lstStyle/>
          <a:p>
            <a:r>
              <a:rPr lang="en-GB" b="1" noProof="0" dirty="0"/>
              <a:t>Other FE ASICs: PACIFIC</a:t>
            </a:r>
            <a:endParaRPr lang="en-GB" sz="1800" b="1" i="1" noProof="0" dirty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96996"/>
            <a:ext cx="3790309" cy="2160240"/>
          </a:xfrm>
          <a:noFill/>
        </p:spPr>
        <p:txBody>
          <a:bodyPr/>
          <a:lstStyle/>
          <a:p>
            <a:pPr marL="180975" indent="-180975">
              <a:spcBef>
                <a:spcPts val="300"/>
              </a:spcBef>
            </a:pPr>
            <a:r>
              <a:rPr lang="en-GB" sz="1800" noProof="0" dirty="0"/>
              <a:t>PACIFIC: A 64 </a:t>
            </a:r>
            <a:r>
              <a:rPr lang="en-GB" sz="1800" noProof="0" dirty="0" err="1"/>
              <a:t>ch</a:t>
            </a:r>
            <a:r>
              <a:rPr lang="en-GB" sz="1800" noProof="0" dirty="0"/>
              <a:t> ASIC for Scintillating </a:t>
            </a:r>
            <a:r>
              <a:rPr lang="en-GB" sz="1800" noProof="0" dirty="0" err="1"/>
              <a:t>Fiber</a:t>
            </a:r>
            <a:r>
              <a:rPr lang="en-GB" sz="1800" noProof="0" dirty="0"/>
              <a:t> Tracking in </a:t>
            </a:r>
            <a:r>
              <a:rPr lang="en-GB" sz="1800" noProof="0" dirty="0" err="1"/>
              <a:t>LHCb</a:t>
            </a:r>
            <a:r>
              <a:rPr lang="en-GB" sz="1800" noProof="0" dirty="0"/>
              <a:t> Upgrade</a:t>
            </a:r>
          </a:p>
          <a:p>
            <a:pPr lvl="1" indent="-168275">
              <a:spcBef>
                <a:spcPts val="600"/>
              </a:spcBef>
            </a:pPr>
            <a:endParaRPr lang="en-GB" sz="600" noProof="0" dirty="0"/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6742" y="6535135"/>
            <a:ext cx="501824" cy="276225"/>
          </a:xfrm>
        </p:spPr>
        <p:txBody>
          <a:bodyPr/>
          <a:lstStyle/>
          <a:p>
            <a:pPr>
              <a:defRPr/>
            </a:pPr>
            <a:fld id="{93B5A909-01B3-4EBE-AB5E-5FE93572418B}" type="slidenum">
              <a:rPr lang="en-GB" smtClean="0"/>
              <a:pPr>
                <a:defRPr/>
              </a:pPr>
              <a:t>67</a:t>
            </a:fld>
            <a:endParaRPr lang="en-GB" dirty="0"/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3872751" y="1116943"/>
            <a:ext cx="3706152" cy="78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180975" indent="-180975">
              <a:lnSpc>
                <a:spcPct val="100000"/>
              </a:lnSpc>
              <a:spcBef>
                <a:spcPts val="300"/>
              </a:spcBef>
            </a:pPr>
            <a:r>
              <a:rPr lang="ca-ES" sz="1800" b="0" kern="0" dirty="0" err="1"/>
              <a:t>Collaboration</a:t>
            </a:r>
            <a:r>
              <a:rPr lang="ca-ES" sz="1800" b="0" kern="0" dirty="0"/>
              <a:t> </a:t>
            </a:r>
            <a:r>
              <a:rPr lang="ca-ES" sz="1800" b="0" kern="0" dirty="0" err="1"/>
              <a:t>with</a:t>
            </a:r>
            <a:r>
              <a:rPr lang="ca-ES" sz="1800" b="0" kern="0" dirty="0"/>
              <a:t> </a:t>
            </a:r>
            <a:r>
              <a:rPr lang="ca-ES" sz="1800" b="0" kern="0" dirty="0" err="1"/>
              <a:t>Heidelberg</a:t>
            </a:r>
            <a:r>
              <a:rPr lang="ca-ES" sz="1800" b="0" kern="0" dirty="0"/>
              <a:t>, LPC-</a:t>
            </a:r>
            <a:r>
              <a:rPr lang="ca-ES" sz="1800" b="0" kern="0" dirty="0" err="1"/>
              <a:t>Clermont</a:t>
            </a:r>
            <a:r>
              <a:rPr lang="ca-ES" sz="1800" b="0" kern="0" dirty="0"/>
              <a:t>, IFIC-Valencia</a:t>
            </a:r>
            <a:endParaRPr lang="ca-ES" sz="1400" b="0" kern="0" dirty="0"/>
          </a:p>
          <a:p>
            <a:pPr lvl="1" indent="-168275">
              <a:lnSpc>
                <a:spcPct val="100000"/>
              </a:lnSpc>
              <a:spcBef>
                <a:spcPts val="600"/>
              </a:spcBef>
            </a:pPr>
            <a:endParaRPr lang="en-US" sz="600" b="0" kern="0" dirty="0"/>
          </a:p>
        </p:txBody>
      </p:sp>
      <p:pic>
        <p:nvPicPr>
          <p:cNvPr id="15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577" y="1817589"/>
            <a:ext cx="6094792" cy="1832967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6637" y="3884655"/>
            <a:ext cx="8532362" cy="297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800" b="0" kern="0" dirty="0"/>
              <a:t>Similar input </a:t>
            </a:r>
            <a:r>
              <a:rPr lang="es-ES" sz="1800" b="0" kern="0" dirty="0" err="1"/>
              <a:t>current</a:t>
            </a:r>
            <a:r>
              <a:rPr lang="es-ES" sz="1800" b="0" kern="0" dirty="0"/>
              <a:t> </a:t>
            </a:r>
            <a:r>
              <a:rPr lang="es-ES" sz="1800" b="0" kern="0" dirty="0" err="1"/>
              <a:t>conveyor</a:t>
            </a:r>
            <a:r>
              <a:rPr lang="es-ES" sz="1800" b="0" kern="0" dirty="0"/>
              <a:t> as in </a:t>
            </a:r>
            <a:r>
              <a:rPr lang="es-ES" sz="1800" b="0" kern="0" dirty="0" err="1"/>
              <a:t>FlexToT</a:t>
            </a:r>
            <a:r>
              <a:rPr lang="es-ES" sz="1800" b="0" kern="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kern="0" dirty="0"/>
              <a:t>Current conveyor with very low impedance input (≈ 30</a:t>
            </a:r>
            <a:r>
              <a:rPr lang="el-GR" sz="1800" b="0" kern="0" dirty="0"/>
              <a:t>Ω)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100" b="0" kern="0" dirty="0"/>
              <a:t>Adjustable gain / dynamic range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100" b="0" kern="0" dirty="0"/>
              <a:t>Input voltage adjustment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kern="0" dirty="0"/>
              <a:t>Fast tunable shaper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100" b="0" kern="0" dirty="0"/>
              <a:t>Pole-zero cancellation  to cancel slow SIPM time constant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100" b="0" kern="0" dirty="0"/>
              <a:t>A FWHM of 5 ns is achieved for single-cell signal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kern="0" dirty="0"/>
              <a:t>Dual interleaved 25ns gated integrator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100" b="0" kern="0" dirty="0"/>
              <a:t>Almost no dead time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100" b="0" kern="0" dirty="0"/>
              <a:t>Average photo-statistical fluctuations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100" b="0" kern="0" dirty="0"/>
              <a:t>Maximize charge collection (25 ns integration)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kern="0" dirty="0"/>
              <a:t>2 bits 40MS/s  flash non-linear ADC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kern="0" dirty="0"/>
              <a:t>Power consumption &lt; 8mW/channel @ 1.2 V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0" kern="0" dirty="0"/>
          </a:p>
        </p:txBody>
      </p:sp>
      <p:sp>
        <p:nvSpPr>
          <p:cNvPr id="17" name="1 Rectángulo"/>
          <p:cNvSpPr/>
          <p:nvPr/>
        </p:nvSpPr>
        <p:spPr>
          <a:xfrm>
            <a:off x="6472195" y="3722777"/>
            <a:ext cx="2204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s-ES" sz="2000" dirty="0">
                <a:solidFill>
                  <a:schemeClr val="tx1"/>
                </a:solidFill>
              </a:rPr>
              <a:t>130 </a:t>
            </a:r>
            <a:r>
              <a:rPr lang="es-ES" sz="2000" dirty="0" err="1">
                <a:solidFill>
                  <a:schemeClr val="tx1"/>
                </a:solidFill>
              </a:rPr>
              <a:t>nm</a:t>
            </a:r>
            <a:r>
              <a:rPr lang="es-ES" sz="2000" dirty="0">
                <a:solidFill>
                  <a:schemeClr val="tx1"/>
                </a:solidFill>
              </a:rPr>
              <a:t> CMOS </a:t>
            </a:r>
            <a:r>
              <a:rPr lang="es-ES" sz="2000" dirty="0" err="1">
                <a:solidFill>
                  <a:schemeClr val="tx1"/>
                </a:solidFill>
              </a:rPr>
              <a:t>technology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8" name="Picture 2" descr="C:\Users\David\gascon\PET\HPKK\Meetings\Meeting Hamamatsu July2014\EnergyFlexToT\PACIFIC\TIPP2014_Blake_Página_7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776" y="1952047"/>
            <a:ext cx="2624801" cy="17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6" t="14135" r="4300" b="-1347"/>
          <a:stretch/>
        </p:blipFill>
        <p:spPr>
          <a:xfrm>
            <a:off x="6669959" y="4365104"/>
            <a:ext cx="2006497" cy="200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19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I. Introduction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45232"/>
            <a:ext cx="7272808" cy="4572000"/>
          </a:xfrm>
        </p:spPr>
        <p:txBody>
          <a:bodyPr/>
          <a:lstStyle/>
          <a:p>
            <a:r>
              <a:rPr lang="en-GB" b="1" noProof="0" dirty="0"/>
              <a:t>Regarding the ASIC: what key </a:t>
            </a:r>
            <a:r>
              <a:rPr lang="en-GB" b="1" noProof="0" dirty="0" err="1"/>
              <a:t>analog</a:t>
            </a:r>
            <a:r>
              <a:rPr lang="en-GB" b="1" noProof="0" dirty="0"/>
              <a:t> functionalities should it perform?</a:t>
            </a:r>
          </a:p>
          <a:p>
            <a:pPr lvl="1"/>
            <a:r>
              <a:rPr lang="en-GB" noProof="0" dirty="0"/>
              <a:t>Impedance adaptation</a:t>
            </a:r>
          </a:p>
          <a:p>
            <a:pPr lvl="1"/>
            <a:r>
              <a:rPr lang="en-GB" noProof="0" dirty="0"/>
              <a:t>Current mode approach for timing</a:t>
            </a:r>
          </a:p>
          <a:p>
            <a:pPr lvl="2"/>
            <a:r>
              <a:rPr lang="en-GB" noProof="0" dirty="0"/>
              <a:t>High speed &amp; low noise</a:t>
            </a:r>
          </a:p>
          <a:p>
            <a:pPr lvl="1"/>
            <a:r>
              <a:rPr lang="en-GB" noProof="0" dirty="0"/>
              <a:t>Input voltage control (for </a:t>
            </a:r>
            <a:r>
              <a:rPr lang="en-GB" noProof="0" dirty="0" err="1"/>
              <a:t>SiPMs</a:t>
            </a:r>
            <a:r>
              <a:rPr lang="en-GB" noProof="0" dirty="0"/>
              <a:t>)</a:t>
            </a:r>
          </a:p>
          <a:p>
            <a:pPr lvl="1"/>
            <a:r>
              <a:rPr lang="en-GB" noProof="0" dirty="0"/>
              <a:t>Shaping</a:t>
            </a:r>
          </a:p>
          <a:p>
            <a:pPr lvl="1"/>
            <a:r>
              <a:rPr lang="en-GB" noProof="0" dirty="0"/>
              <a:t>Summation</a:t>
            </a:r>
          </a:p>
          <a:p>
            <a:pPr lvl="2"/>
            <a:r>
              <a:rPr lang="en-GB" noProof="0" dirty="0"/>
              <a:t>To build large are photodetectors</a:t>
            </a:r>
          </a:p>
          <a:p>
            <a:pPr lvl="1"/>
            <a:r>
              <a:rPr lang="en-GB" noProof="0" dirty="0"/>
              <a:t>Discrimination</a:t>
            </a:r>
          </a:p>
          <a:p>
            <a:pPr lvl="1"/>
            <a:r>
              <a:rPr lang="en-GB" noProof="0" dirty="0"/>
              <a:t>Time-over-threshold (</a:t>
            </a:r>
            <a:r>
              <a:rPr lang="en-GB" noProof="0" dirty="0" err="1"/>
              <a:t>ToT</a:t>
            </a:r>
            <a:r>
              <a:rPr lang="en-GB" noProof="0" dirty="0"/>
              <a:t>) </a:t>
            </a:r>
          </a:p>
          <a:p>
            <a:pPr lvl="2"/>
            <a:r>
              <a:rPr lang="en-GB" noProof="0" dirty="0"/>
              <a:t>Linearization</a:t>
            </a:r>
          </a:p>
          <a:p>
            <a:pPr lvl="2"/>
            <a:r>
              <a:rPr lang="en-GB" noProof="0" dirty="0"/>
              <a:t>Low cost digitizer (FPGA TDC)</a:t>
            </a:r>
          </a:p>
          <a:p>
            <a:pPr lvl="1"/>
            <a:endParaRPr lang="en-GB" b="1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7" name="Cerrar llave 6">
            <a:extLst>
              <a:ext uri="{FF2B5EF4-FFF2-40B4-BE49-F238E27FC236}">
                <a16:creationId xmlns:a16="http://schemas.microsoft.com/office/drawing/2014/main" id="{4DCEFE82-0C76-416C-8920-40CD17F728A1}"/>
              </a:ext>
            </a:extLst>
          </p:cNvPr>
          <p:cNvSpPr/>
          <p:nvPr/>
        </p:nvSpPr>
        <p:spPr bwMode="auto">
          <a:xfrm>
            <a:off x="5709027" y="3671863"/>
            <a:ext cx="735181" cy="1557337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9" name="Cerrar llave 8">
            <a:extLst>
              <a:ext uri="{FF2B5EF4-FFF2-40B4-BE49-F238E27FC236}">
                <a16:creationId xmlns:a16="http://schemas.microsoft.com/office/drawing/2014/main" id="{9AB55A54-F98D-42A5-AEF7-93979556FB47}"/>
              </a:ext>
            </a:extLst>
          </p:cNvPr>
          <p:cNvSpPr/>
          <p:nvPr/>
        </p:nvSpPr>
        <p:spPr bwMode="auto">
          <a:xfrm>
            <a:off x="5506326" y="4949572"/>
            <a:ext cx="735181" cy="1571646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0" name="Cerrar llave 9">
            <a:extLst>
              <a:ext uri="{FF2B5EF4-FFF2-40B4-BE49-F238E27FC236}">
                <a16:creationId xmlns:a16="http://schemas.microsoft.com/office/drawing/2014/main" id="{34B80260-C5AD-46A1-9158-7CD6CC585B6C}"/>
              </a:ext>
            </a:extLst>
          </p:cNvPr>
          <p:cNvSpPr/>
          <p:nvPr/>
        </p:nvSpPr>
        <p:spPr bwMode="auto">
          <a:xfrm>
            <a:off x="5436096" y="1870201"/>
            <a:ext cx="735181" cy="170281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2758C02-C81F-4D59-9C96-0D140D075265}"/>
              </a:ext>
            </a:extLst>
          </p:cNvPr>
          <p:cNvSpPr txBox="1"/>
          <p:nvPr/>
        </p:nvSpPr>
        <p:spPr>
          <a:xfrm>
            <a:off x="6270212" y="2509242"/>
            <a:ext cx="240482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s-ES" dirty="0" err="1">
                <a:solidFill>
                  <a:schemeClr val="tx1"/>
                </a:solidFill>
              </a:rPr>
              <a:t>All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our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designs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8857725-2EAC-432D-B2E1-54CDD12E43FC}"/>
              </a:ext>
            </a:extLst>
          </p:cNvPr>
          <p:cNvSpPr txBox="1"/>
          <p:nvPr/>
        </p:nvSpPr>
        <p:spPr>
          <a:xfrm>
            <a:off x="6249907" y="4192442"/>
            <a:ext cx="235454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dirty="0" err="1">
                <a:solidFill>
                  <a:schemeClr val="tx1"/>
                </a:solidFill>
              </a:rPr>
              <a:t>Section</a:t>
            </a:r>
            <a:r>
              <a:rPr lang="es-ES" dirty="0">
                <a:solidFill>
                  <a:schemeClr val="tx1"/>
                </a:solidFill>
              </a:rPr>
              <a:t> III (MUSIC chip)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451E046-02F6-4417-94A9-C372461DDC31}"/>
              </a:ext>
            </a:extLst>
          </p:cNvPr>
          <p:cNvSpPr txBox="1"/>
          <p:nvPr/>
        </p:nvSpPr>
        <p:spPr>
          <a:xfrm>
            <a:off x="6250469" y="5469339"/>
            <a:ext cx="235454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dirty="0" err="1">
                <a:solidFill>
                  <a:schemeClr val="tx1"/>
                </a:solidFill>
              </a:rPr>
              <a:t>Section</a:t>
            </a:r>
            <a:r>
              <a:rPr lang="es-ES" dirty="0">
                <a:solidFill>
                  <a:schemeClr val="tx1"/>
                </a:solidFill>
              </a:rPr>
              <a:t> IV (</a:t>
            </a:r>
            <a:r>
              <a:rPr lang="es-ES" dirty="0" err="1">
                <a:solidFill>
                  <a:schemeClr val="tx1"/>
                </a:solidFill>
              </a:rPr>
              <a:t>FlexToT</a:t>
            </a:r>
            <a:r>
              <a:rPr lang="es-ES" dirty="0">
                <a:solidFill>
                  <a:schemeClr val="tx1"/>
                </a:solidFill>
              </a:rPr>
              <a:t> chip)</a:t>
            </a:r>
          </a:p>
        </p:txBody>
      </p:sp>
    </p:spTree>
    <p:extLst>
      <p:ext uri="{BB962C8B-B14F-4D97-AF65-F5344CB8AC3E}">
        <p14:creationId xmlns:p14="http://schemas.microsoft.com/office/powerpoint/2010/main" val="562186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406AFD2-8F0A-41B7-A85A-04F5B54C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16" y="837745"/>
            <a:ext cx="7361684" cy="55212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I. Introduction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665819"/>
            <a:ext cx="8784976" cy="818965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GB" sz="2400" noProof="0" dirty="0">
                <a:solidFill>
                  <a:schemeClr val="bg1"/>
                </a:solidFill>
              </a:rPr>
              <a:t>Must say we did not invent this approach…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663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8083D-FFC4-4222-954C-AF99DA2B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I. Introduction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99FB6-95D5-4E09-8651-26559E72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665819"/>
            <a:ext cx="8784976" cy="818965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GB" sz="2400" noProof="0" dirty="0">
                <a:solidFill>
                  <a:schemeClr val="bg1"/>
                </a:solidFill>
              </a:rPr>
              <a:t>Must say we did not invent this approach…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10115-734E-4728-AA3B-C9CFB4A0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521217"/>
            <a:ext cx="1905000" cy="276225"/>
          </a:xfrm>
        </p:spPr>
        <p:txBody>
          <a:bodyPr/>
          <a:lstStyle/>
          <a:p>
            <a:pPr>
              <a:defRPr/>
            </a:pPr>
            <a:fld id="{B2A45797-5F34-403F-9E83-4E7DEE82EDCC}" type="datetime3">
              <a:rPr lang="en-US" smtClean="0"/>
              <a:t>17 October 2017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924FA-8ADA-426C-8EF6-8E0A63D8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LIGHT17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EB70BB-F50C-4B59-988C-94126CA0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440E08A-AE0D-40E5-9BE4-97B03ADF6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14" y="1040599"/>
            <a:ext cx="7040086" cy="528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36695"/>
      </p:ext>
    </p:extLst>
  </p:cSld>
  <p:clrMapOvr>
    <a:masterClrMapping/>
  </p:clrMapOvr>
</p:sld>
</file>

<file path=ppt/theme/theme1.xml><?xml version="1.0" encoding="utf-8"?>
<a:theme xmlns:a="http://schemas.openxmlformats.org/drawingml/2006/main" name="FlexToF_Evolution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972"/>
      </a:accent1>
      <a:accent2>
        <a:srgbClr val="005DC8"/>
      </a:accent2>
      <a:accent3>
        <a:srgbClr val="FFFFFF"/>
      </a:accent3>
      <a:accent4>
        <a:srgbClr val="000000"/>
      </a:accent4>
      <a:accent5>
        <a:srgbClr val="AAE2CA"/>
      </a:accent5>
      <a:accent6>
        <a:srgbClr val="439DFF"/>
      </a:accent6>
      <a:hlink>
        <a:srgbClr val="CCCCFF"/>
      </a:hlink>
      <a:folHlink>
        <a:srgbClr val="B2B2B2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FlexToF_Evolution</Template>
  <TotalTime>21594</TotalTime>
  <Words>3935</Words>
  <Application>Microsoft Office PowerPoint</Application>
  <PresentationFormat>Presentación en pantalla (4:3)</PresentationFormat>
  <Paragraphs>1009</Paragraphs>
  <Slides>67</Slides>
  <Notes>67</Notes>
  <HiddenSlides>0</HiddenSlides>
  <MMClips>0</MMClips>
  <ScaleCrop>false</ScaleCrop>
  <HeadingPairs>
    <vt:vector size="8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67</vt:i4>
      </vt:variant>
    </vt:vector>
  </HeadingPairs>
  <TitlesOfParts>
    <vt:vector size="85" baseType="lpstr">
      <vt:lpstr>Arial</vt:lpstr>
      <vt:lpstr>Cambria Math</vt:lpstr>
      <vt:lpstr>Century</vt:lpstr>
      <vt:lpstr>Comic Sans</vt:lpstr>
      <vt:lpstr>Comic Sans MS</vt:lpstr>
      <vt:lpstr>Courier New</vt:lpstr>
      <vt:lpstr>DejaVu Sans</vt:lpstr>
      <vt:lpstr>Gill Sans MT</vt:lpstr>
      <vt:lpstr>Helvetica</vt:lpstr>
      <vt:lpstr>Tahoma</vt:lpstr>
      <vt:lpstr>TeXGyreTermes-Regular</vt:lpstr>
      <vt:lpstr>Times New Roman</vt:lpstr>
      <vt:lpstr>txsys</vt:lpstr>
      <vt:lpstr>Wingdings</vt:lpstr>
      <vt:lpstr>ヒラギノ角ゴ Pro W3</vt:lpstr>
      <vt:lpstr>FlexToF_Evolution</vt:lpstr>
      <vt:lpstr>Acrobat Document</vt:lpstr>
      <vt:lpstr>Visio</vt:lpstr>
      <vt:lpstr>Front End Read-Out for Fast Photosensors</vt:lpstr>
      <vt:lpstr>Outlook</vt:lpstr>
      <vt:lpstr>I. Introduction</vt:lpstr>
      <vt:lpstr>I. Introduction</vt:lpstr>
      <vt:lpstr>I. Introduction</vt:lpstr>
      <vt:lpstr>I. Introduction</vt:lpstr>
      <vt:lpstr>I. Introduction</vt:lpstr>
      <vt:lpstr>I. Introduction</vt:lpstr>
      <vt:lpstr>I. Introduction</vt:lpstr>
      <vt:lpstr>Outlook</vt:lpstr>
      <vt:lpstr>II. PACTA: High Dynamic range Preamp</vt:lpstr>
      <vt:lpstr>II. PACTA: High Dynamic range Preamp</vt:lpstr>
      <vt:lpstr>II. PACTA: High Dynamic range Preamp</vt:lpstr>
      <vt:lpstr>II. PACTA: High Dynamic range Preamp</vt:lpstr>
      <vt:lpstr>Outlook</vt:lpstr>
      <vt:lpstr>III. MUSIC: Multipurpose SiPM RO chip</vt:lpstr>
      <vt:lpstr>III. MUSIC: Multipurpose SiPM RO chip</vt:lpstr>
      <vt:lpstr>III. MUSIC: Multipurpose SiPM RO chip</vt:lpstr>
      <vt:lpstr>III. MUSIC: Multipurpose SiPM RO chip</vt:lpstr>
      <vt:lpstr>III. MUSIC: Multipurpose SiPM RO chip</vt:lpstr>
      <vt:lpstr>III. MUSIC: Multipurpose SiPM RO chip</vt:lpstr>
      <vt:lpstr>III. MUSIC: Multipurpose SiPM RO chip</vt:lpstr>
      <vt:lpstr>Presentación de PowerPoint</vt:lpstr>
      <vt:lpstr>III. MUSIC: Multipurpose SiPM RO chip</vt:lpstr>
      <vt:lpstr>Presentación de PowerPoint</vt:lpstr>
      <vt:lpstr>Presentación de PowerPoint</vt:lpstr>
      <vt:lpstr>III. MUSIC: Multipurpose SiPM RO chip</vt:lpstr>
      <vt:lpstr>III. MUSIC: Multipurpose SiPM RO chip</vt:lpstr>
      <vt:lpstr>III. MUSIC: Multipurpose SiPM RO chip</vt:lpstr>
      <vt:lpstr>III. MUSIC: Multipurpose SiPM RO chip</vt:lpstr>
      <vt:lpstr>III. MUSIC: Multipurpose SiPM RO chip</vt:lpstr>
      <vt:lpstr>III. MUSIC: Multipurpose SiPM RO chip</vt:lpstr>
      <vt:lpstr>III. MUSIC: Multipurpose SiPM RO chip</vt:lpstr>
      <vt:lpstr>III. MUSIC: Multipurpose SiPM RO chip</vt:lpstr>
      <vt:lpstr>III. MUSIC: Multipurpose SiPM RO chip</vt:lpstr>
      <vt:lpstr>III. MUSIC: Multipurpose SiPM RO chip</vt:lpstr>
      <vt:lpstr>Outlook</vt:lpstr>
      <vt:lpstr>IV. FlexToT: linearized ToT RO chip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IV. FlexToT: linearized ToT RO chip</vt:lpstr>
      <vt:lpstr>IV. FlexToT: linearized ToT RO chip</vt:lpstr>
      <vt:lpstr>Outlook</vt:lpstr>
      <vt:lpstr>V. New developments</vt:lpstr>
      <vt:lpstr>V. New developments</vt:lpstr>
      <vt:lpstr>V. New developments</vt:lpstr>
      <vt:lpstr>V. New developments</vt:lpstr>
      <vt:lpstr>V. New developments</vt:lpstr>
      <vt:lpstr>Presentación de PowerPoint</vt:lpstr>
      <vt:lpstr>V. New developments</vt:lpstr>
      <vt:lpstr>V. New developments</vt:lpstr>
      <vt:lpstr>V. New developments</vt:lpstr>
      <vt:lpstr>V. New developments</vt:lpstr>
      <vt:lpstr>Presentación de PowerPoint</vt:lpstr>
      <vt:lpstr>Presentación de PowerPoint</vt:lpstr>
      <vt:lpstr>Presentación de PowerPoint</vt:lpstr>
      <vt:lpstr>III. MUSIC: Multipurpose SiPM RO chip</vt:lpstr>
      <vt:lpstr>V. New developments</vt:lpstr>
      <vt:lpstr>II. MATRIX TDC</vt:lpstr>
      <vt:lpstr>Measurement Results</vt:lpstr>
      <vt:lpstr>Measurement Results</vt:lpstr>
      <vt:lpstr>MATRIX TDC Specifications</vt:lpstr>
      <vt:lpstr>Other FE ASICs: PACIFIC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Gascon</dc:creator>
  <cp:lastModifiedBy>David Gascon Fora</cp:lastModifiedBy>
  <cp:revision>464</cp:revision>
  <cp:lastPrinted>2013-04-19T10:37:40Z</cp:lastPrinted>
  <dcterms:created xsi:type="dcterms:W3CDTF">2014-07-02T14:16:18Z</dcterms:created>
  <dcterms:modified xsi:type="dcterms:W3CDTF">2017-10-17T13:18:28Z</dcterms:modified>
</cp:coreProperties>
</file>