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emf" ContentType="image/x-emf"/>
  <Default Extension="rels" ContentType="application/vnd.openxmlformats-package.relationships+xml"/>
  <Default Extension="gif" ContentType="image/gif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934" r:id="rId1"/>
  </p:sldMasterIdLst>
  <p:notesMasterIdLst>
    <p:notesMasterId r:id="rId10"/>
  </p:notesMasterIdLst>
  <p:handoutMasterIdLst>
    <p:handoutMasterId r:id="rId11"/>
  </p:handoutMasterIdLst>
  <p:sldIdLst>
    <p:sldId id="298" r:id="rId2"/>
    <p:sldId id="332" r:id="rId3"/>
    <p:sldId id="354" r:id="rId4"/>
    <p:sldId id="355" r:id="rId5"/>
    <p:sldId id="356" r:id="rId6"/>
    <p:sldId id="357" r:id="rId7"/>
    <p:sldId id="358" r:id="rId8"/>
    <p:sldId id="359" r:id="rId9"/>
  </p:sldIdLst>
  <p:sldSz cx="9144000" cy="6858000" type="screen4x3"/>
  <p:notesSz cx="6797675" cy="9928225"/>
  <p:defaultTextStyle>
    <a:defPPr>
      <a:defRPr lang="de-DE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619">
          <p15:clr>
            <a:srgbClr val="A4A3A4"/>
          </p15:clr>
        </p15:guide>
        <p15:guide id="2" pos="39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554"/>
    <a:srgbClr val="003366"/>
    <a:srgbClr val="00254D"/>
    <a:srgbClr val="011C44"/>
    <a:srgbClr val="00306E"/>
    <a:srgbClr val="093265"/>
    <a:srgbClr val="042553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ittlere Formatvorlage 1 - Akz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E25E649-3F16-4E02-A733-19D2CDBF48F0}" styleName="Mittlere Formatvorlage 3 - Akz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74"/>
  </p:normalViewPr>
  <p:slideViewPr>
    <p:cSldViewPr snapToGrid="0" snapToObjects="1" showGuides="1">
      <p:cViewPr>
        <p:scale>
          <a:sx n="120" d="100"/>
          <a:sy n="120" d="100"/>
        </p:scale>
        <p:origin x="864" y="144"/>
      </p:cViewPr>
      <p:guideLst>
        <p:guide orient="horz" pos="3619"/>
        <p:guide pos="39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handoutMaster" Target="handoutMasters/handoutMaster1.xml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Helvetica Neue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 Neue" charset="0"/>
              </a:defRPr>
            </a:lvl1pPr>
          </a:lstStyle>
          <a:p>
            <a:pPr>
              <a:defRPr/>
            </a:pPr>
            <a:fld id="{02B65EA6-BF5B-A140-8968-2802CBE5A98E}" type="datetime1">
              <a:rPr lang="de-DE"/>
              <a:pPr>
                <a:defRPr/>
              </a:pPr>
              <a:t>13.10.17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Helvetica Neue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 Neue" charset="0"/>
              </a:defRPr>
            </a:lvl1pPr>
          </a:lstStyle>
          <a:p>
            <a:pPr>
              <a:defRPr/>
            </a:pPr>
            <a:fld id="{CDC65DEF-D2D9-8F47-B651-F9786E2D61A9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9177014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Helvetica Neue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 Neue" charset="0"/>
              </a:defRPr>
            </a:lvl1pPr>
          </a:lstStyle>
          <a:p>
            <a:pPr>
              <a:defRPr/>
            </a:pPr>
            <a:fld id="{33B8FD22-CA29-7343-8D69-4324C02B485A}" type="datetime1">
              <a:rPr lang="de-DE"/>
              <a:pPr>
                <a:defRPr/>
              </a:pPr>
              <a:t>13.10.17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59350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1038" y="4716463"/>
            <a:ext cx="5435600" cy="446881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Helvetica Neue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 Neue" charset="0"/>
              </a:defRPr>
            </a:lvl1pPr>
          </a:lstStyle>
          <a:p>
            <a:pPr>
              <a:defRPr/>
            </a:pPr>
            <a:fld id="{E0F5DBF4-BDA5-704C-B0E0-DABACE4729B5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3635529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 Neue" charset="0"/>
        <a:ea typeface="ＭＳ Ｐゴシック" pitchFamily="34" charset="-128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 Neue" charset="0"/>
        <a:ea typeface="ＭＳ Ｐゴシック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 Neue" charset="0"/>
        <a:ea typeface="ＭＳ Ｐゴシック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 Neue" charset="0"/>
        <a:ea typeface="ＭＳ Ｐゴシック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 Neue" charset="0"/>
        <a:ea typeface="ＭＳ Ｐゴシック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emf"/><Relationship Id="rId5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emf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emf"/><Relationship Id="rId3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emf"/><Relationship Id="rId3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emf"/><Relationship Id="rId3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emf"/><Relationship Id="rId3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emf"/><Relationship Id="rId3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emf"/><Relationship Id="rId3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emf"/><Relationship Id="rId3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TA_Titl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62000" cy="4880292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0" y="4740275"/>
            <a:ext cx="9144000" cy="139700"/>
          </a:xfrm>
          <a:prstGeom prst="rect">
            <a:avLst/>
          </a:prstGeom>
          <a:solidFill>
            <a:srgbClr val="00255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4" name="Picture 17" descr="Logo_FAU_DinA4_RGB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7700" y="5754688"/>
            <a:ext cx="2755900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3" descr="ecap_logo_big.pdf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308" y="5728499"/>
            <a:ext cx="1608344" cy="588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Cta_logo_blue_rgb.jpg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27576" y="5754693"/>
            <a:ext cx="872090" cy="538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583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usammenfass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5"/>
          <p:cNvSpPr txBox="1">
            <a:spLocks/>
          </p:cNvSpPr>
          <p:nvPr/>
        </p:nvSpPr>
        <p:spPr>
          <a:xfrm>
            <a:off x="8312150" y="6408738"/>
            <a:ext cx="450850" cy="449262"/>
          </a:xfrm>
          <a:prstGeom prst="rect">
            <a:avLst/>
          </a:prstGeom>
        </p:spPr>
        <p:txBody>
          <a:bodyPr tIns="0" rIns="0" bIns="0" anchor="ctr"/>
          <a:lstStyle>
            <a:defPPr>
              <a:defRPr lang="de-DE"/>
            </a:defPPr>
            <a:lvl1pPr algn="r" defTabSz="457200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969696"/>
                </a:solidFill>
                <a:latin typeface="Helvetica Neue" charset="0"/>
                <a:ea typeface="ＭＳ Ｐゴシック" charset="0"/>
                <a:cs typeface="Arial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fld id="{E2E783F5-3C14-114F-BC8C-28922882E9B7}" type="slidenum">
              <a:rPr lang="de-DE" smtClean="0"/>
              <a:pPr>
                <a:defRPr/>
              </a:pPr>
              <a:t>‹#›</a:t>
            </a:fld>
            <a:endParaRPr lang="de-DE"/>
          </a:p>
        </p:txBody>
      </p:sp>
      <p:cxnSp>
        <p:nvCxnSpPr>
          <p:cNvPr id="5" name="Gerade Verbindung 6"/>
          <p:cNvCxnSpPr/>
          <p:nvPr/>
        </p:nvCxnSpPr>
        <p:spPr>
          <a:xfrm flipH="1">
            <a:off x="627063" y="863600"/>
            <a:ext cx="8135937" cy="0"/>
          </a:xfrm>
          <a:prstGeom prst="line">
            <a:avLst/>
          </a:prstGeom>
          <a:ln>
            <a:solidFill>
              <a:srgbClr val="003366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6" name="Picture 8" descr="ecap_logo_big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5350" y="207963"/>
            <a:ext cx="1512888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itel 1"/>
          <p:cNvSpPr>
            <a:spLocks noGrp="1"/>
          </p:cNvSpPr>
          <p:nvPr>
            <p:ph type="title"/>
          </p:nvPr>
        </p:nvSpPr>
        <p:spPr>
          <a:xfrm>
            <a:off x="627063" y="1252538"/>
            <a:ext cx="8135937" cy="360362"/>
          </a:xfr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16" name="Inhaltsplatzhalter 2"/>
          <p:cNvSpPr>
            <a:spLocks noGrp="1"/>
          </p:cNvSpPr>
          <p:nvPr>
            <p:ph idx="1"/>
          </p:nvPr>
        </p:nvSpPr>
        <p:spPr>
          <a:xfrm>
            <a:off x="627063" y="1973263"/>
            <a:ext cx="8135937" cy="4435475"/>
          </a:xfrm>
        </p:spPr>
        <p:txBody>
          <a:bodyPr/>
          <a:lstStyle>
            <a:lvl1pPr marL="277200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 smtClean="0"/>
          </a:p>
        </p:txBody>
      </p:sp>
      <p:sp>
        <p:nvSpPr>
          <p:cNvPr id="7" name="Fußzeilenplatzhalt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Veranstaltung - Datum - Name</a:t>
            </a:r>
            <a:endParaRPr lang="de-DE"/>
          </a:p>
        </p:txBody>
      </p:sp>
      <p:sp>
        <p:nvSpPr>
          <p:cNvPr id="8" name="Foliennummernplatzhalt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DF0BA6-C05C-3348-BE32-E15C9AAD7C16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pic>
        <p:nvPicPr>
          <p:cNvPr id="12" name="Picture 6" descr="BMBF-Gef-Logo.bmp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06"/>
          <a:stretch>
            <a:fillRect/>
          </a:stretch>
        </p:blipFill>
        <p:spPr bwMode="auto">
          <a:xfrm>
            <a:off x="6667500" y="5445126"/>
            <a:ext cx="2095500" cy="963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Cta_logo_blue_rgb.jp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770589" y="227889"/>
            <a:ext cx="884911" cy="546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9710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BMBF-Gef-Logo.bmp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06"/>
          <a:stretch>
            <a:fillRect/>
          </a:stretch>
        </p:blipFill>
        <p:spPr bwMode="auto">
          <a:xfrm>
            <a:off x="676867" y="5508625"/>
            <a:ext cx="2095500" cy="96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6" descr="Logo_FAU_DinA4_RGB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7700" y="5754688"/>
            <a:ext cx="2755900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CTA_Title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62000" cy="4880292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4740275"/>
            <a:ext cx="9144000" cy="139700"/>
          </a:xfrm>
          <a:prstGeom prst="rect">
            <a:avLst/>
          </a:prstGeom>
          <a:solidFill>
            <a:srgbClr val="00255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7291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5"/>
          <p:cNvSpPr txBox="1">
            <a:spLocks/>
          </p:cNvSpPr>
          <p:nvPr/>
        </p:nvSpPr>
        <p:spPr>
          <a:xfrm>
            <a:off x="8312150" y="6408738"/>
            <a:ext cx="450850" cy="449262"/>
          </a:xfrm>
          <a:prstGeom prst="rect">
            <a:avLst/>
          </a:prstGeom>
        </p:spPr>
        <p:txBody>
          <a:bodyPr tIns="0" rIns="0" bIns="0" anchor="ctr"/>
          <a:lstStyle>
            <a:defPPr>
              <a:defRPr lang="de-DE"/>
            </a:defPPr>
            <a:lvl1pPr algn="r" defTabSz="457200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969696"/>
                </a:solidFill>
                <a:latin typeface="Helvetica Neue" charset="0"/>
                <a:ea typeface="ＭＳ Ｐゴシック" charset="0"/>
                <a:cs typeface="Arial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fld id="{E2E783F5-3C14-114F-BC8C-28922882E9B7}" type="slidenum">
              <a:rPr lang="de-DE" smtClean="0"/>
              <a:pPr>
                <a:defRPr/>
              </a:pPr>
              <a:t>‹#›</a:t>
            </a:fld>
            <a:endParaRPr lang="de-DE"/>
          </a:p>
        </p:txBody>
      </p:sp>
      <p:cxnSp>
        <p:nvCxnSpPr>
          <p:cNvPr id="5" name="Gerade Verbindung 6"/>
          <p:cNvCxnSpPr/>
          <p:nvPr/>
        </p:nvCxnSpPr>
        <p:spPr>
          <a:xfrm flipH="1">
            <a:off x="627063" y="863600"/>
            <a:ext cx="8135937" cy="0"/>
          </a:xfrm>
          <a:prstGeom prst="line">
            <a:avLst/>
          </a:prstGeom>
          <a:ln>
            <a:solidFill>
              <a:srgbClr val="003366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6" name="Picture 8" descr="ecap_logo_big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5350" y="207963"/>
            <a:ext cx="1512888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itel 1"/>
          <p:cNvSpPr>
            <a:spLocks noGrp="1"/>
          </p:cNvSpPr>
          <p:nvPr>
            <p:ph type="title"/>
          </p:nvPr>
        </p:nvSpPr>
        <p:spPr>
          <a:xfrm>
            <a:off x="627063" y="1252538"/>
            <a:ext cx="8135937" cy="360362"/>
          </a:xfr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16" name="Inhaltsplatzhalter 2"/>
          <p:cNvSpPr>
            <a:spLocks noGrp="1"/>
          </p:cNvSpPr>
          <p:nvPr>
            <p:ph idx="1"/>
          </p:nvPr>
        </p:nvSpPr>
        <p:spPr>
          <a:xfrm>
            <a:off x="627063" y="1973263"/>
            <a:ext cx="8135937" cy="4435475"/>
          </a:xfrm>
        </p:spPr>
        <p:txBody>
          <a:bodyPr/>
          <a:lstStyle>
            <a:lvl1pPr marL="277200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 smtClean="0"/>
          </a:p>
        </p:txBody>
      </p:sp>
      <p:sp>
        <p:nvSpPr>
          <p:cNvPr id="7" name="Fußzeilenplatzhalt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Veranstaltung - Datum - Name</a:t>
            </a:r>
            <a:endParaRPr lang="de-DE"/>
          </a:p>
        </p:txBody>
      </p:sp>
      <p:sp>
        <p:nvSpPr>
          <p:cNvPr id="8" name="Foliennummernplatzhalt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DF0BA6-C05C-3348-BE32-E15C9AAD7C16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pic>
        <p:nvPicPr>
          <p:cNvPr id="10" name="Picture 9" descr="Cta_logo_blue_rgb.jp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770589" y="227889"/>
            <a:ext cx="884911" cy="546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3410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Gerade Verbindung 6"/>
          <p:cNvCxnSpPr/>
          <p:nvPr/>
        </p:nvCxnSpPr>
        <p:spPr>
          <a:xfrm flipH="1">
            <a:off x="627063" y="863600"/>
            <a:ext cx="8135937" cy="0"/>
          </a:xfrm>
          <a:prstGeom prst="line">
            <a:avLst/>
          </a:prstGeom>
          <a:ln>
            <a:solidFill>
              <a:srgbClr val="003366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5" name="Picture 7" descr="ecap_logo_big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5350" y="207963"/>
            <a:ext cx="1512888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77200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 smtClean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Veranstaltung - Datum - Name</a:t>
            </a: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8D1606-B9C1-D44E-A2C4-3729A0CF2AE9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pic>
        <p:nvPicPr>
          <p:cNvPr id="9" name="Picture 8" descr="Cta_logo_blue_rgb.jp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770589" y="227889"/>
            <a:ext cx="884911" cy="546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9635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Gerade Verbindung 6"/>
          <p:cNvCxnSpPr/>
          <p:nvPr/>
        </p:nvCxnSpPr>
        <p:spPr>
          <a:xfrm flipH="1">
            <a:off x="627063" y="863600"/>
            <a:ext cx="8135937" cy="0"/>
          </a:xfrm>
          <a:prstGeom prst="line">
            <a:avLst/>
          </a:prstGeom>
          <a:ln>
            <a:solidFill>
              <a:srgbClr val="003366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5" name="Picture 7" descr="ecap_logo_big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5350" y="207963"/>
            <a:ext cx="1512888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77200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 smtClean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Veranstaltung - Datum - Name</a:t>
            </a: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48E8A6-AB72-3947-97D2-C77AD16E0789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pic>
        <p:nvPicPr>
          <p:cNvPr id="9" name="Picture 8" descr="Cta_logo_blue_rgb.jp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770589" y="227889"/>
            <a:ext cx="884911" cy="546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398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6400" y="3247200"/>
            <a:ext cx="8136000" cy="900000"/>
          </a:xfrm>
        </p:spPr>
        <p:txBody>
          <a:bodyPr>
            <a:normAutofit/>
          </a:bodyPr>
          <a:lstStyle>
            <a:lvl1pPr algn="l">
              <a:lnSpc>
                <a:spcPts val="3400"/>
              </a:lnSpc>
              <a:defRPr sz="2800" b="1" cap="none"/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pic>
        <p:nvPicPr>
          <p:cNvPr id="3" name="Picture 2" descr="Unterkapitel_CTA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62000" cy="2015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2993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Gerade Verbindung 6"/>
          <p:cNvCxnSpPr/>
          <p:nvPr/>
        </p:nvCxnSpPr>
        <p:spPr>
          <a:xfrm flipH="1">
            <a:off x="627063" y="863600"/>
            <a:ext cx="8135937" cy="0"/>
          </a:xfrm>
          <a:prstGeom prst="line">
            <a:avLst/>
          </a:prstGeom>
          <a:ln>
            <a:solidFill>
              <a:srgbClr val="003366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10" name="Inhaltsplatzhalter 2"/>
          <p:cNvSpPr>
            <a:spLocks noGrp="1"/>
          </p:cNvSpPr>
          <p:nvPr>
            <p:ph sz="half" idx="1"/>
          </p:nvPr>
        </p:nvSpPr>
        <p:spPr>
          <a:xfrm>
            <a:off x="626400" y="1972800"/>
            <a:ext cx="3960000" cy="4435200"/>
          </a:xfrm>
        </p:spPr>
        <p:txBody>
          <a:bodyPr/>
          <a:lstStyle>
            <a:lvl1pPr marL="277200">
              <a:lnSpc>
                <a:spcPts val="2400"/>
              </a:lnSpc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  <p:sp>
        <p:nvSpPr>
          <p:cNvPr id="11" name="Inhaltsplatzhalter 3"/>
          <p:cNvSpPr>
            <a:spLocks noGrp="1"/>
          </p:cNvSpPr>
          <p:nvPr>
            <p:ph sz="half" idx="2"/>
          </p:nvPr>
        </p:nvSpPr>
        <p:spPr>
          <a:xfrm>
            <a:off x="4802400" y="1972800"/>
            <a:ext cx="3960000" cy="4435200"/>
          </a:xfrm>
        </p:spPr>
        <p:txBody>
          <a:bodyPr/>
          <a:lstStyle>
            <a:lvl1pPr marL="277200"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  <p:sp>
        <p:nvSpPr>
          <p:cNvPr id="7" name="Fußzeilenplatzhalt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Veranstaltung - Datum - Name</a:t>
            </a:r>
            <a:endParaRPr lang="de-DE"/>
          </a:p>
        </p:txBody>
      </p:sp>
      <p:sp>
        <p:nvSpPr>
          <p:cNvPr id="8" name="Foliennummernplatzhalt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38E2CC-F545-6D4A-9BB4-86E10266AA16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pic>
        <p:nvPicPr>
          <p:cNvPr id="9" name="Picture 7" descr="ecap_logo_big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5350" y="207963"/>
            <a:ext cx="1512888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 descr="Cta_logo_blue_rgb.jp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770589" y="227889"/>
            <a:ext cx="884911" cy="546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1522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Gerade Verbindung 6"/>
          <p:cNvCxnSpPr/>
          <p:nvPr/>
        </p:nvCxnSpPr>
        <p:spPr>
          <a:xfrm flipH="1">
            <a:off x="627063" y="863600"/>
            <a:ext cx="8135937" cy="0"/>
          </a:xfrm>
          <a:prstGeom prst="line">
            <a:avLst/>
          </a:prstGeom>
          <a:ln>
            <a:solidFill>
              <a:srgbClr val="003366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1972800"/>
            <a:ext cx="5486400" cy="39787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de-DE" noProof="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951538"/>
            <a:ext cx="5486400" cy="457200"/>
          </a:xfrm>
        </p:spPr>
        <p:txBody>
          <a:bodyPr/>
          <a:lstStyle>
            <a:lvl1pPr marL="0" indent="0">
              <a:lnSpc>
                <a:spcPts val="1700"/>
              </a:lnSpc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el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746AAA-E222-CF4F-ABC6-85394CA4144B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8" name="Fußzeilenplatzhalt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Veranstaltung - Datum - Name</a:t>
            </a:r>
            <a:endParaRPr lang="de-DE"/>
          </a:p>
        </p:txBody>
      </p:sp>
      <p:pic>
        <p:nvPicPr>
          <p:cNvPr id="9" name="Picture 7" descr="ecap_logo_big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5350" y="207963"/>
            <a:ext cx="1512888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Cta_logo_blue_rgb.jp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770589" y="227889"/>
            <a:ext cx="884911" cy="546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4078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Gerade Verbindung 6"/>
          <p:cNvCxnSpPr/>
          <p:nvPr/>
        </p:nvCxnSpPr>
        <p:spPr>
          <a:xfrm flipH="1">
            <a:off x="627063" y="863600"/>
            <a:ext cx="8135937" cy="0"/>
          </a:xfrm>
          <a:prstGeom prst="line">
            <a:avLst/>
          </a:prstGeom>
          <a:ln>
            <a:solidFill>
              <a:srgbClr val="003366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5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Veranstaltung - Datum - Name</a:t>
            </a:r>
            <a:endParaRPr lang="de-DE"/>
          </a:p>
        </p:txBody>
      </p:sp>
      <p:sp>
        <p:nvSpPr>
          <p:cNvPr id="6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4BF8EB-E541-DB4B-8809-0345F747949E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pic>
        <p:nvPicPr>
          <p:cNvPr id="7" name="Picture 7" descr="ecap_logo_big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5350" y="207963"/>
            <a:ext cx="1512888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Cta_logo_blue_rgb.jp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770589" y="227889"/>
            <a:ext cx="884911" cy="546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0057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Gerade Verbindung 6"/>
          <p:cNvCxnSpPr/>
          <p:nvPr/>
        </p:nvCxnSpPr>
        <p:spPr>
          <a:xfrm flipH="1">
            <a:off x="627063" y="863600"/>
            <a:ext cx="8135937" cy="0"/>
          </a:xfrm>
          <a:prstGeom prst="line">
            <a:avLst/>
          </a:prstGeom>
          <a:ln>
            <a:solidFill>
              <a:srgbClr val="003366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4" name="Picture 7" descr="ecap_logo_big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5350" y="207963"/>
            <a:ext cx="1512888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Cta_logo_blue_rgb.jp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770589" y="227889"/>
            <a:ext cx="884911" cy="546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324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elplatzhalter 1"/>
          <p:cNvSpPr>
            <a:spLocks noGrp="1"/>
          </p:cNvSpPr>
          <p:nvPr>
            <p:ph type="title"/>
          </p:nvPr>
        </p:nvSpPr>
        <p:spPr bwMode="auto">
          <a:xfrm>
            <a:off x="627063" y="1252538"/>
            <a:ext cx="8135937" cy="360362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Mastertitelformat bearbeiten</a:t>
            </a:r>
          </a:p>
        </p:txBody>
      </p:sp>
      <p:sp>
        <p:nvSpPr>
          <p:cNvPr id="1027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627063" y="1973263"/>
            <a:ext cx="8135937" cy="443547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627063" y="6408738"/>
            <a:ext cx="6813550" cy="44926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rgbClr val="969696"/>
                </a:solidFill>
                <a:latin typeface="Helvetica Neue"/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r>
              <a:rPr lang="de-DE" smtClean="0"/>
              <a:t>Veranstaltung - Datum - Name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312150" y="6408738"/>
            <a:ext cx="450850" cy="449262"/>
          </a:xfrm>
          <a:prstGeom prst="rect">
            <a:avLst/>
          </a:prstGeom>
        </p:spPr>
        <p:txBody>
          <a:bodyPr vert="horz" wrap="square" lIns="9144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969696"/>
                </a:solidFill>
                <a:latin typeface="Helvetica Neue" charset="0"/>
                <a:cs typeface="Arial" charset="0"/>
              </a:defRPr>
            </a:lvl1pPr>
          </a:lstStyle>
          <a:p>
            <a:pPr>
              <a:defRPr/>
            </a:pPr>
            <a:fld id="{AAAA4870-6BA5-2240-82F3-AD56ED42D7C1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20" r:id="rId1"/>
    <p:sldLayoutId id="2147484101" r:id="rId2"/>
    <p:sldLayoutId id="2147484102" r:id="rId3"/>
    <p:sldLayoutId id="2147484104" r:id="rId4"/>
    <p:sldLayoutId id="2147484121" r:id="rId5"/>
    <p:sldLayoutId id="2147484106" r:id="rId6"/>
    <p:sldLayoutId id="2147484107" r:id="rId7"/>
    <p:sldLayoutId id="2147484108" r:id="rId8"/>
    <p:sldLayoutId id="2147484110" r:id="rId9"/>
    <p:sldLayoutId id="2147484117" r:id="rId10"/>
    <p:sldLayoutId id="2147484111" r:id="rId11"/>
  </p:sldLayoutIdLst>
  <p:hf hdr="0" dt="0"/>
  <p:txStyles>
    <p:titleStyle>
      <a:lvl1pPr algn="l" defTabSz="457200" rtl="0" eaLnBrk="1" fontAlgn="base" hangingPunct="1">
        <a:lnSpc>
          <a:spcPts val="2800"/>
        </a:lnSpc>
        <a:spcBef>
          <a:spcPct val="0"/>
        </a:spcBef>
        <a:spcAft>
          <a:spcPct val="0"/>
        </a:spcAft>
        <a:defRPr sz="2400" b="1" kern="1200">
          <a:solidFill>
            <a:srgbClr val="003366"/>
          </a:solidFill>
          <a:latin typeface="Arial" pitchFamily="34" charset="0"/>
          <a:ea typeface="ＭＳ Ｐゴシック" charset="0"/>
          <a:cs typeface="Arial" pitchFamily="34" charset="0"/>
        </a:defRPr>
      </a:lvl1pPr>
      <a:lvl2pPr algn="l" defTabSz="457200" rtl="0" eaLnBrk="1" fontAlgn="base" hangingPunct="1">
        <a:lnSpc>
          <a:spcPts val="2800"/>
        </a:lnSpc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Arial" charset="0"/>
          <a:ea typeface="ＭＳ Ｐゴシック" charset="0"/>
          <a:cs typeface="Arial" charset="0"/>
        </a:defRPr>
      </a:lvl2pPr>
      <a:lvl3pPr algn="l" defTabSz="457200" rtl="0" eaLnBrk="1" fontAlgn="base" hangingPunct="1">
        <a:lnSpc>
          <a:spcPts val="2800"/>
        </a:lnSpc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Arial" charset="0"/>
          <a:ea typeface="ＭＳ Ｐゴシック" charset="0"/>
          <a:cs typeface="Arial" charset="0"/>
        </a:defRPr>
      </a:lvl3pPr>
      <a:lvl4pPr algn="l" defTabSz="457200" rtl="0" eaLnBrk="1" fontAlgn="base" hangingPunct="1">
        <a:lnSpc>
          <a:spcPts val="2800"/>
        </a:lnSpc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Arial" charset="0"/>
          <a:ea typeface="ＭＳ Ｐゴシック" charset="0"/>
          <a:cs typeface="Arial" charset="0"/>
        </a:defRPr>
      </a:lvl4pPr>
      <a:lvl5pPr algn="l" defTabSz="457200" rtl="0" eaLnBrk="1" fontAlgn="base" hangingPunct="1">
        <a:lnSpc>
          <a:spcPts val="2800"/>
        </a:lnSpc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Arial" charset="0"/>
          <a:ea typeface="ＭＳ Ｐゴシック" charset="0"/>
          <a:cs typeface="Arial" charset="0"/>
        </a:defRPr>
      </a:lvl5pPr>
      <a:lvl6pPr marL="457200" algn="l" defTabSz="457200" rtl="0" eaLnBrk="1" fontAlgn="base" hangingPunct="1">
        <a:lnSpc>
          <a:spcPts val="2800"/>
        </a:lnSpc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Helvetica Neue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lnSpc>
          <a:spcPts val="2800"/>
        </a:lnSpc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Helvetica Neue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lnSpc>
          <a:spcPts val="2800"/>
        </a:lnSpc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Helvetica Neue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lnSpc>
          <a:spcPts val="2800"/>
        </a:lnSpc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Helvetica Neue" charset="0"/>
          <a:ea typeface="ＭＳ Ｐゴシック" charset="0"/>
          <a:cs typeface="ＭＳ Ｐゴシック" charset="0"/>
        </a:defRPr>
      </a:lvl9pPr>
    </p:titleStyle>
    <p:bodyStyle>
      <a:lvl1pPr marL="236538" indent="-276225" algn="l" defTabSz="457200" rtl="0" eaLnBrk="1" fontAlgn="base" hangingPunct="1">
        <a:lnSpc>
          <a:spcPts val="2400"/>
        </a:lnSpc>
        <a:spcBef>
          <a:spcPts val="475"/>
        </a:spcBef>
        <a:spcAft>
          <a:spcPct val="0"/>
        </a:spcAft>
        <a:buClr>
          <a:srgbClr val="003366"/>
        </a:buClr>
        <a:buSzPct val="100000"/>
        <a:buFont typeface="Lucida Grande" charset="0"/>
        <a:buChar char="●"/>
        <a:defRPr sz="2000" kern="1200">
          <a:solidFill>
            <a:schemeClr val="tx1"/>
          </a:solidFill>
          <a:latin typeface="Arial" pitchFamily="34" charset="0"/>
          <a:ea typeface="ＭＳ Ｐゴシック" charset="0"/>
          <a:cs typeface="Arial" pitchFamily="34" charset="0"/>
        </a:defRPr>
      </a:lvl1pPr>
      <a:lvl2pPr marL="750888" indent="-276225" algn="l" defTabSz="457200" rtl="0" eaLnBrk="1" fontAlgn="base" hangingPunct="1">
        <a:lnSpc>
          <a:spcPts val="2200"/>
        </a:lnSpc>
        <a:spcBef>
          <a:spcPts val="438"/>
        </a:spcBef>
        <a:spcAft>
          <a:spcPct val="0"/>
        </a:spcAft>
        <a:buClr>
          <a:srgbClr val="003366"/>
        </a:buClr>
        <a:buSzPct val="80000"/>
        <a:buFont typeface="Lucida Grande" charset="0"/>
        <a:buChar char="●"/>
        <a:defRPr kern="1200">
          <a:solidFill>
            <a:schemeClr val="tx1"/>
          </a:solidFill>
          <a:latin typeface="Arial" pitchFamily="34" charset="0"/>
          <a:ea typeface="ＭＳ Ｐゴシック" charset="0"/>
          <a:cs typeface="Arial" pitchFamily="34" charset="0"/>
        </a:defRPr>
      </a:lvl2pPr>
      <a:lvl3pPr marL="1201738" indent="-215900" algn="l" defTabSz="457200" rtl="0" eaLnBrk="1" fontAlgn="base" hangingPunct="1">
        <a:lnSpc>
          <a:spcPts val="2000"/>
        </a:lnSpc>
        <a:spcBef>
          <a:spcPts val="388"/>
        </a:spcBef>
        <a:spcAft>
          <a:spcPct val="0"/>
        </a:spcAft>
        <a:buClr>
          <a:srgbClr val="003366"/>
        </a:buClr>
        <a:buSzPct val="64000"/>
        <a:buFont typeface="Lucida Grande" charset="0"/>
        <a:buChar char="●"/>
        <a:defRPr sz="1600" kern="1200">
          <a:solidFill>
            <a:schemeClr val="tx1"/>
          </a:solidFill>
          <a:latin typeface="Arial" pitchFamily="34" charset="0"/>
          <a:ea typeface="ＭＳ Ｐゴシック" charset="0"/>
          <a:cs typeface="Arial" pitchFamily="34" charset="0"/>
        </a:defRPr>
      </a:lvl3pPr>
      <a:lvl4pPr marL="1443038" indent="-215900" algn="l" defTabSz="457200" rtl="0" eaLnBrk="1" fontAlgn="base" hangingPunct="1">
        <a:lnSpc>
          <a:spcPts val="2000"/>
        </a:lnSpc>
        <a:spcBef>
          <a:spcPts val="388"/>
        </a:spcBef>
        <a:spcAft>
          <a:spcPct val="0"/>
        </a:spcAft>
        <a:buClr>
          <a:srgbClr val="003366"/>
        </a:buClr>
        <a:buSzPct val="64000"/>
        <a:buFont typeface="Lucida Grande" charset="0"/>
        <a:buChar char="●"/>
        <a:defRPr sz="1600" kern="1200">
          <a:solidFill>
            <a:schemeClr val="tx1"/>
          </a:solidFill>
          <a:latin typeface="Arial" pitchFamily="34" charset="0"/>
          <a:ea typeface="ＭＳ Ｐゴシック" charset="0"/>
          <a:cs typeface="Arial" pitchFamily="34" charset="0"/>
        </a:defRPr>
      </a:lvl4pPr>
      <a:lvl5pPr marL="1655763" indent="-215900" algn="l" defTabSz="457200" rtl="0" eaLnBrk="1" fontAlgn="base" hangingPunct="1">
        <a:lnSpc>
          <a:spcPts val="2000"/>
        </a:lnSpc>
        <a:spcBef>
          <a:spcPts val="388"/>
        </a:spcBef>
        <a:spcAft>
          <a:spcPct val="0"/>
        </a:spcAft>
        <a:buClr>
          <a:srgbClr val="003366"/>
        </a:buClr>
        <a:buSzPct val="64000"/>
        <a:buFont typeface="Lucida Grande" charset="0"/>
        <a:buChar char="●"/>
        <a:defRPr sz="1600" kern="1200">
          <a:solidFill>
            <a:schemeClr val="tx1"/>
          </a:solidFill>
          <a:latin typeface="Arial" pitchFamily="34" charset="0"/>
          <a:ea typeface="ＭＳ Ｐゴシック" charset="0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indent="0" algn="l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4" Type="http://schemas.openxmlformats.org/officeDocument/2006/relationships/image" Target="../media/image9.emf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0.emf"/><Relationship Id="rId3" Type="http://schemas.openxmlformats.org/officeDocument/2006/relationships/image" Target="../media/image11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2.emf"/><Relationship Id="rId3" Type="http://schemas.openxmlformats.org/officeDocument/2006/relationships/image" Target="../media/image13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4.gif"/><Relationship Id="rId3" Type="http://schemas.openxmlformats.org/officeDocument/2006/relationships/image" Target="../media/image15.gi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6.tif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7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tertitel 2"/>
          <p:cNvSpPr txBox="1">
            <a:spLocks/>
          </p:cNvSpPr>
          <p:nvPr/>
        </p:nvSpPr>
        <p:spPr bwMode="auto">
          <a:xfrm>
            <a:off x="626635" y="3402013"/>
            <a:ext cx="4067175" cy="10795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ts val="2200"/>
              </a:lnSpc>
              <a:buClr>
                <a:srgbClr val="003366"/>
              </a:buClr>
              <a:buSzPct val="100000"/>
              <a:buFont typeface="Lucida Grande" charset="0"/>
              <a:buNone/>
            </a:pPr>
            <a:r>
              <a:rPr lang="de-DE" sz="1800" dirty="0" smtClean="0">
                <a:solidFill>
                  <a:schemeClr val="bg1"/>
                </a:solidFill>
                <a:latin typeface="Helvetica Neue" charset="0"/>
                <a:cs typeface="Arial" charset="0"/>
              </a:rPr>
              <a:t>Oleg Kalekin</a:t>
            </a:r>
            <a:endParaRPr lang="de-DE" sz="1800" dirty="0">
              <a:solidFill>
                <a:schemeClr val="bg1"/>
              </a:solidFill>
              <a:latin typeface="Helvetica Neue" charset="0"/>
              <a:cs typeface="Arial" charset="0"/>
            </a:endParaRPr>
          </a:p>
          <a:p>
            <a:pPr eaLnBrk="1" hangingPunct="1">
              <a:lnSpc>
                <a:spcPts val="2200"/>
              </a:lnSpc>
              <a:buClr>
                <a:srgbClr val="003366"/>
              </a:buClr>
              <a:buSzPct val="100000"/>
              <a:buFont typeface="Lucida Grande" charset="0"/>
              <a:buNone/>
            </a:pPr>
            <a:r>
              <a:rPr lang="de-DE" sz="1800" dirty="0" smtClean="0">
                <a:solidFill>
                  <a:schemeClr val="bg1"/>
                </a:solidFill>
                <a:latin typeface="Helvetica Neue" charset="0"/>
                <a:cs typeface="Arial" charset="0"/>
              </a:rPr>
              <a:t>Giacomo </a:t>
            </a:r>
            <a:r>
              <a:rPr lang="de-DE" sz="1800" dirty="0" err="1" smtClean="0">
                <a:solidFill>
                  <a:schemeClr val="bg1"/>
                </a:solidFill>
                <a:latin typeface="Helvetica Neue" charset="0"/>
                <a:cs typeface="Arial" charset="0"/>
              </a:rPr>
              <a:t>Principe</a:t>
            </a:r>
            <a:endParaRPr lang="de-DE" sz="1800" dirty="0" smtClean="0">
              <a:solidFill>
                <a:schemeClr val="bg1"/>
              </a:solidFill>
              <a:latin typeface="Helvetica Neue" charset="0"/>
              <a:cs typeface="Arial" charset="0"/>
            </a:endParaRPr>
          </a:p>
          <a:p>
            <a:pPr eaLnBrk="1" hangingPunct="1">
              <a:lnSpc>
                <a:spcPts val="2200"/>
              </a:lnSpc>
              <a:buClr>
                <a:srgbClr val="003366"/>
              </a:buClr>
              <a:buSzPct val="100000"/>
              <a:buFont typeface="Lucida Grande" charset="0"/>
              <a:buNone/>
            </a:pPr>
            <a:r>
              <a:rPr lang="de-DE" sz="1800" dirty="0" smtClean="0">
                <a:solidFill>
                  <a:schemeClr val="bg1"/>
                </a:solidFill>
                <a:latin typeface="Helvetica Neue" charset="0"/>
                <a:cs typeface="Arial" charset="0"/>
              </a:rPr>
              <a:t>Light-17 Workshop</a:t>
            </a:r>
            <a:endParaRPr lang="de-DE" sz="1800" dirty="0">
              <a:solidFill>
                <a:schemeClr val="bg1"/>
              </a:solidFill>
              <a:latin typeface="Helvetica Neue" charset="0"/>
              <a:cs typeface="Arial" charset="0"/>
            </a:endParaRPr>
          </a:p>
          <a:p>
            <a:pPr eaLnBrk="1" hangingPunct="1">
              <a:lnSpc>
                <a:spcPts val="2200"/>
              </a:lnSpc>
              <a:buClr>
                <a:srgbClr val="003366"/>
              </a:buClr>
              <a:buSzPct val="100000"/>
              <a:buFont typeface="Lucida Grande" charset="0"/>
              <a:buNone/>
            </a:pPr>
            <a:r>
              <a:rPr lang="de-DE" sz="1800" dirty="0" err="1" smtClean="0">
                <a:solidFill>
                  <a:schemeClr val="bg1"/>
                </a:solidFill>
                <a:latin typeface="Helvetica Neue" charset="0"/>
                <a:cs typeface="Arial" charset="0"/>
              </a:rPr>
              <a:t>Ringberg</a:t>
            </a:r>
            <a:r>
              <a:rPr lang="de-DE" sz="1800" dirty="0" smtClean="0">
                <a:solidFill>
                  <a:schemeClr val="bg1"/>
                </a:solidFill>
                <a:latin typeface="Helvetica Neue" charset="0"/>
                <a:cs typeface="Arial" charset="0"/>
              </a:rPr>
              <a:t> 16 </a:t>
            </a:r>
            <a:r>
              <a:rPr lang="de-DE" sz="1800" dirty="0" err="1" smtClean="0">
                <a:solidFill>
                  <a:schemeClr val="bg1"/>
                </a:solidFill>
                <a:latin typeface="Helvetica Neue" charset="0"/>
                <a:cs typeface="Arial" charset="0"/>
              </a:rPr>
              <a:t>October</a:t>
            </a:r>
            <a:r>
              <a:rPr lang="de-DE" sz="1800" dirty="0" smtClean="0">
                <a:solidFill>
                  <a:schemeClr val="bg1"/>
                </a:solidFill>
                <a:latin typeface="Helvetica Neue" charset="0"/>
                <a:cs typeface="Arial" charset="0"/>
              </a:rPr>
              <a:t> 2017</a:t>
            </a:r>
            <a:endParaRPr lang="de-DE" sz="1800" dirty="0">
              <a:solidFill>
                <a:schemeClr val="bg1"/>
              </a:solidFill>
              <a:latin typeface="Helvetica Neue" charset="0"/>
              <a:cs typeface="Arial" charset="0"/>
            </a:endParaRPr>
          </a:p>
        </p:txBody>
      </p:sp>
      <p:sp>
        <p:nvSpPr>
          <p:cNvPr id="6" name="Titel 1"/>
          <p:cNvSpPr txBox="1">
            <a:spLocks/>
          </p:cNvSpPr>
          <p:nvPr/>
        </p:nvSpPr>
        <p:spPr bwMode="auto">
          <a:xfrm>
            <a:off x="626635" y="887413"/>
            <a:ext cx="8135937" cy="1620837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ts val="4200"/>
              </a:lnSpc>
            </a:pPr>
            <a:r>
              <a:rPr lang="de-DE" sz="3600" b="1" dirty="0">
                <a:solidFill>
                  <a:schemeClr val="bg1"/>
                </a:solidFill>
                <a:latin typeface="Helvetica Neue" charset="0"/>
                <a:cs typeface="Arial" charset="0"/>
              </a:rPr>
              <a:t>Models </a:t>
            </a:r>
            <a:r>
              <a:rPr lang="de-DE" sz="3600" b="1" dirty="0" err="1">
                <a:solidFill>
                  <a:schemeClr val="bg1"/>
                </a:solidFill>
                <a:latin typeface="Helvetica Neue" charset="0"/>
                <a:cs typeface="Arial" charset="0"/>
              </a:rPr>
              <a:t>of</a:t>
            </a:r>
            <a:r>
              <a:rPr lang="de-DE" sz="3600" b="1" dirty="0">
                <a:solidFill>
                  <a:schemeClr val="bg1"/>
                </a:solidFill>
                <a:latin typeface="Helvetica Neue" charset="0"/>
                <a:cs typeface="Arial" charset="0"/>
              </a:rPr>
              <a:t> </a:t>
            </a:r>
            <a:r>
              <a:rPr lang="de-DE" sz="3600" b="1" dirty="0" err="1">
                <a:solidFill>
                  <a:schemeClr val="bg1"/>
                </a:solidFill>
                <a:latin typeface="Helvetica Neue" charset="0"/>
                <a:cs typeface="Arial" charset="0"/>
              </a:rPr>
              <a:t>the</a:t>
            </a:r>
            <a:r>
              <a:rPr lang="de-DE" sz="3600" b="1" dirty="0">
                <a:solidFill>
                  <a:schemeClr val="bg1"/>
                </a:solidFill>
                <a:latin typeface="Helvetica Neue" charset="0"/>
                <a:cs typeface="Arial" charset="0"/>
              </a:rPr>
              <a:t> </a:t>
            </a:r>
            <a:r>
              <a:rPr lang="de-DE" sz="3600" b="1" dirty="0" err="1">
                <a:solidFill>
                  <a:schemeClr val="bg1"/>
                </a:solidFill>
                <a:latin typeface="Helvetica Neue" charset="0"/>
                <a:cs typeface="Arial" charset="0"/>
              </a:rPr>
              <a:t>signal</a:t>
            </a:r>
            <a:r>
              <a:rPr lang="de-DE" sz="3600" b="1" dirty="0">
                <a:solidFill>
                  <a:schemeClr val="bg1"/>
                </a:solidFill>
                <a:latin typeface="Helvetica Neue" charset="0"/>
                <a:cs typeface="Arial" charset="0"/>
              </a:rPr>
              <a:t> </a:t>
            </a:r>
            <a:r>
              <a:rPr lang="de-DE" sz="3600" b="1" dirty="0" err="1">
                <a:solidFill>
                  <a:schemeClr val="bg1"/>
                </a:solidFill>
                <a:latin typeface="Helvetica Neue" charset="0"/>
                <a:cs typeface="Arial" charset="0"/>
              </a:rPr>
              <a:t>response</a:t>
            </a:r>
            <a:r>
              <a:rPr lang="de-DE" sz="3600" b="1" dirty="0">
                <a:solidFill>
                  <a:schemeClr val="bg1"/>
                </a:solidFill>
                <a:latin typeface="Helvetica Neue" charset="0"/>
                <a:cs typeface="Arial" charset="0"/>
              </a:rPr>
              <a:t> </a:t>
            </a:r>
            <a:r>
              <a:rPr lang="de-DE" sz="3600" b="1" dirty="0" err="1">
                <a:solidFill>
                  <a:schemeClr val="bg1"/>
                </a:solidFill>
                <a:latin typeface="Helvetica Neue" charset="0"/>
                <a:cs typeface="Arial" charset="0"/>
              </a:rPr>
              <a:t>from</a:t>
            </a:r>
            <a:r>
              <a:rPr lang="de-DE" sz="3600" b="1" dirty="0">
                <a:solidFill>
                  <a:schemeClr val="bg1"/>
                </a:solidFill>
                <a:latin typeface="Helvetica Neue" charset="0"/>
                <a:cs typeface="Arial" charset="0"/>
              </a:rPr>
              <a:t> </a:t>
            </a:r>
            <a:r>
              <a:rPr lang="de-DE" sz="3600" b="1" dirty="0" err="1">
                <a:solidFill>
                  <a:schemeClr val="bg1"/>
                </a:solidFill>
                <a:latin typeface="Helvetica Neue" charset="0"/>
                <a:cs typeface="Arial" charset="0"/>
              </a:rPr>
              <a:t>SiPMs</a:t>
            </a:r>
            <a:r>
              <a:rPr lang="de-DE" sz="3600" b="1" dirty="0">
                <a:solidFill>
                  <a:schemeClr val="bg1"/>
                </a:solidFill>
                <a:latin typeface="Helvetica Neue" charset="0"/>
                <a:cs typeface="Arial" charset="0"/>
              </a:rPr>
              <a:t> </a:t>
            </a:r>
            <a:r>
              <a:rPr lang="de-DE" sz="3600" b="1" dirty="0" err="1">
                <a:solidFill>
                  <a:schemeClr val="bg1"/>
                </a:solidFill>
                <a:latin typeface="Helvetica Neue" charset="0"/>
                <a:cs typeface="Arial" charset="0"/>
              </a:rPr>
              <a:t>and</a:t>
            </a:r>
            <a:r>
              <a:rPr lang="de-DE" sz="3600" b="1" dirty="0">
                <a:solidFill>
                  <a:schemeClr val="bg1"/>
                </a:solidFill>
                <a:latin typeface="Helvetica Neue" charset="0"/>
                <a:cs typeface="Arial" charset="0"/>
              </a:rPr>
              <a:t> PMTs</a:t>
            </a:r>
            <a:endParaRPr lang="de-DE" sz="3600" b="1" dirty="0" smtClean="0">
              <a:solidFill>
                <a:schemeClr val="bg1"/>
              </a:solidFill>
              <a:latin typeface="Helvetica Neue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2397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Footer Placeholder 3"/>
          <p:cNvSpPr>
            <a:spLocks noGrp="1"/>
          </p:cNvSpPr>
          <p:nvPr>
            <p:ph type="ftr" sz="quarter" idx="10"/>
          </p:nvPr>
        </p:nvSpPr>
        <p:spPr bwMode="auto">
          <a:xfrm>
            <a:off x="1498600" y="6408738"/>
            <a:ext cx="6813550" cy="449262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000" dirty="0" smtClean="0">
                <a:solidFill>
                  <a:srgbClr val="969696"/>
                </a:solidFill>
                <a:latin typeface="Helvetica Neue" charset="0"/>
                <a:cs typeface="Arial" charset="0"/>
              </a:rPr>
              <a:t>PMT model</a:t>
            </a:r>
            <a:r>
              <a:rPr lang="en-US" sz="1000" dirty="0" smtClean="0">
                <a:solidFill>
                  <a:srgbClr val="969696"/>
                </a:solidFill>
                <a:latin typeface="Helvetica Neue" charset="0"/>
                <a:cs typeface="Arial" charset="0"/>
              </a:rPr>
              <a:t> – Light-17 16.10.2017 – O. Kalekin, G. Principe</a:t>
            </a:r>
            <a:endParaRPr lang="en-US" sz="1000" dirty="0">
              <a:solidFill>
                <a:srgbClr val="969696"/>
              </a:solidFill>
              <a:latin typeface="Helvetica Neue" charset="0"/>
              <a:cs typeface="Arial" charset="0"/>
            </a:endParaRPr>
          </a:p>
        </p:txBody>
      </p:sp>
      <p:sp>
        <p:nvSpPr>
          <p:cNvPr id="19460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41CDE47-BDEC-2B43-A634-E02C83D71827}" type="slidenum">
              <a:rPr lang="de-DE" sz="1000">
                <a:solidFill>
                  <a:srgbClr val="969696"/>
                </a:solidFill>
                <a:latin typeface="Helvetica Neue" charset="0"/>
                <a:cs typeface="Arial" charset="0"/>
              </a:rPr>
              <a:pPr eaLnBrk="1" hangingPunct="1"/>
              <a:t>2</a:t>
            </a:fld>
            <a:endParaRPr lang="de-DE" sz="1000">
              <a:solidFill>
                <a:srgbClr val="969696"/>
              </a:solidFill>
              <a:latin typeface="Helvetica Neue" charset="0"/>
              <a:cs typeface="Arial" charset="0"/>
            </a:endParaRPr>
          </a:p>
        </p:txBody>
      </p:sp>
      <p:sp>
        <p:nvSpPr>
          <p:cNvPr id="19461" name="TextBox 5"/>
          <p:cNvSpPr txBox="1">
            <a:spLocks noChangeArrowheads="1"/>
          </p:cNvSpPr>
          <p:nvPr/>
        </p:nvSpPr>
        <p:spPr bwMode="auto">
          <a:xfrm>
            <a:off x="7797800" y="482600"/>
            <a:ext cx="1841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011" t="1453" r="7759"/>
          <a:stretch/>
        </p:blipFill>
        <p:spPr>
          <a:xfrm>
            <a:off x="5054885" y="899177"/>
            <a:ext cx="4089115" cy="384304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1503" y="6224757"/>
            <a:ext cx="77393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aseline="30000" dirty="0" smtClean="0"/>
              <a:t>#</a:t>
            </a:r>
            <a:r>
              <a:rPr lang="en-US" sz="1200" dirty="0" smtClean="0"/>
              <a:t> Bellamy </a:t>
            </a:r>
            <a:r>
              <a:rPr lang="en-US" sz="1200" dirty="0" smtClean="0"/>
              <a:t>et. </a:t>
            </a:r>
            <a:r>
              <a:rPr lang="en-US" sz="1200" dirty="0"/>
              <a:t> </a:t>
            </a:r>
            <a:r>
              <a:rPr lang="en-US" sz="1200" dirty="0" smtClean="0"/>
              <a:t>al. (1994</a:t>
            </a:r>
            <a:r>
              <a:rPr lang="en-US" sz="1200" dirty="0" smtClean="0"/>
              <a:t>) Absolute </a:t>
            </a:r>
            <a:r>
              <a:rPr lang="en-US" sz="1200" dirty="0"/>
              <a:t>calibration and monitoring of a spectrometric channel using a photomultiplier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368" y="2090961"/>
            <a:ext cx="3525551" cy="844146"/>
          </a:xfrm>
          <a:prstGeom prst="rect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96252" y="938073"/>
            <a:ext cx="4958633" cy="95410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b="1" dirty="0" smtClean="0"/>
              <a:t>Photo-conversion </a:t>
            </a:r>
            <a:r>
              <a:rPr lang="en-US" sz="1400" b="1" dirty="0" smtClean="0"/>
              <a:t>and electron collection</a:t>
            </a:r>
          </a:p>
          <a:p>
            <a:r>
              <a:rPr lang="en-US" sz="1400" dirty="0" smtClean="0"/>
              <a:t>Conversion of photons in electrons and subsequent collection by the dynode system is a random binary process: Poisson distribution</a:t>
            </a:r>
            <a:endParaRPr lang="en-US" sz="1400" dirty="0"/>
          </a:p>
        </p:txBody>
      </p:sp>
      <p:sp>
        <p:nvSpPr>
          <p:cNvPr id="42" name="Up Arrow 41"/>
          <p:cNvSpPr/>
          <p:nvPr/>
        </p:nvSpPr>
        <p:spPr>
          <a:xfrm>
            <a:off x="1498600" y="1833978"/>
            <a:ext cx="186771" cy="288000"/>
          </a:xfrm>
          <a:prstGeom prst="upArrow">
            <a:avLst/>
          </a:prstGeom>
          <a:solidFill>
            <a:srgbClr val="33339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96252" y="3002427"/>
            <a:ext cx="4958633" cy="95410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b="1" dirty="0"/>
              <a:t>A</a:t>
            </a:r>
            <a:r>
              <a:rPr lang="en-US" sz="1400" b="1" dirty="0" smtClean="0"/>
              <a:t>mplification</a:t>
            </a:r>
          </a:p>
          <a:p>
            <a:r>
              <a:rPr lang="en-US" sz="1400" dirty="0" smtClean="0"/>
              <a:t>The response of a multiplicative dynode system to a single photon electron can be approximated by a Gaussian distribution</a:t>
            </a:r>
            <a:endParaRPr lang="en-US" sz="1400" dirty="0"/>
          </a:p>
        </p:txBody>
      </p:sp>
      <p:sp>
        <p:nvSpPr>
          <p:cNvPr id="2" name="TextBox 1"/>
          <p:cNvSpPr txBox="1"/>
          <p:nvPr/>
        </p:nvSpPr>
        <p:spPr>
          <a:xfrm>
            <a:off x="498055" y="246009"/>
            <a:ext cx="5067722" cy="4731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PMT response model </a:t>
            </a:r>
            <a:r>
              <a:rPr lang="en-US" b="1" baseline="30000" dirty="0" smtClean="0">
                <a:solidFill>
                  <a:schemeClr val="tx2"/>
                </a:solidFill>
              </a:rPr>
              <a:t>#</a:t>
            </a:r>
            <a:endParaRPr lang="en-US" b="1" baseline="30000" dirty="0">
              <a:solidFill>
                <a:schemeClr val="tx2"/>
              </a:solidFill>
            </a:endParaRPr>
          </a:p>
        </p:txBody>
      </p:sp>
      <p:sp>
        <p:nvSpPr>
          <p:cNvPr id="13" name="Down Arrow 12"/>
          <p:cNvSpPr/>
          <p:nvPr/>
        </p:nvSpPr>
        <p:spPr>
          <a:xfrm>
            <a:off x="2605427" y="2823941"/>
            <a:ext cx="224125" cy="360000"/>
          </a:xfrm>
          <a:prstGeom prst="downArrow">
            <a:avLst/>
          </a:prstGeom>
          <a:solidFill>
            <a:srgbClr val="33339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368" y="4830736"/>
            <a:ext cx="3635809" cy="548801"/>
          </a:xfrm>
          <a:prstGeom prst="rect">
            <a:avLst/>
          </a:prstGeom>
          <a:ln>
            <a:solidFill>
              <a:schemeClr val="accent6"/>
            </a:solidFill>
          </a:ln>
        </p:spPr>
      </p:pic>
      <p:sp>
        <p:nvSpPr>
          <p:cNvPr id="15" name="TextBox 14"/>
          <p:cNvSpPr txBox="1"/>
          <p:nvPr/>
        </p:nvSpPr>
        <p:spPr>
          <a:xfrm>
            <a:off x="96252" y="4071461"/>
            <a:ext cx="5133293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Ins="0" rtlCol="0">
            <a:spAutoFit/>
          </a:bodyPr>
          <a:lstStyle/>
          <a:p>
            <a:r>
              <a:rPr lang="en-US" sz="1400" b="1" dirty="0" smtClean="0"/>
              <a:t>Low </a:t>
            </a:r>
            <a:r>
              <a:rPr lang="en-US" sz="1400" b="1" dirty="0"/>
              <a:t>charge processes </a:t>
            </a:r>
            <a:endParaRPr lang="en-US" sz="1400" b="1" dirty="0" smtClean="0"/>
          </a:p>
          <a:p>
            <a:r>
              <a:rPr lang="en-US" sz="1400" dirty="0"/>
              <a:t>N</a:t>
            </a:r>
            <a:r>
              <a:rPr lang="en-US" sz="1400" dirty="0" smtClean="0"/>
              <a:t>o </a:t>
            </a:r>
            <a:r>
              <a:rPr lang="en-US" sz="1400" dirty="0" smtClean="0"/>
              <a:t>photoelectron are emitted (</a:t>
            </a:r>
            <a:r>
              <a:rPr lang="en-US" sz="1400" dirty="0" smtClean="0"/>
              <a:t>Pedestal) - Gaussian </a:t>
            </a:r>
            <a:r>
              <a:rPr lang="en-US" sz="1400" dirty="0" smtClean="0"/>
              <a:t>distribution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41503" y="5435942"/>
            <a:ext cx="4091450" cy="73866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b="1" dirty="0" smtClean="0"/>
              <a:t>Discrete Processes</a:t>
            </a:r>
          </a:p>
          <a:p>
            <a:r>
              <a:rPr lang="en-US" sz="1400" dirty="0" smtClean="0"/>
              <a:t>thermo-emission </a:t>
            </a:r>
            <a:r>
              <a:rPr lang="en-US" sz="1400" dirty="0"/>
              <a:t>from </a:t>
            </a:r>
            <a:r>
              <a:rPr lang="en-US" sz="1400" dirty="0"/>
              <a:t>p</a:t>
            </a:r>
            <a:r>
              <a:rPr lang="en-US" sz="1400" dirty="0" smtClean="0"/>
              <a:t>hotocathode </a:t>
            </a:r>
            <a:r>
              <a:rPr lang="en-US" sz="1400" dirty="0"/>
              <a:t>or </a:t>
            </a:r>
            <a:r>
              <a:rPr lang="en-US" sz="1400" dirty="0" smtClean="0"/>
              <a:t>dynodes</a:t>
            </a:r>
            <a:endParaRPr lang="en-US" sz="1400" dirty="0"/>
          </a:p>
          <a:p>
            <a:r>
              <a:rPr lang="en-US" sz="1400" dirty="0" smtClean="0"/>
              <a:t>Exponential </a:t>
            </a:r>
            <a:r>
              <a:rPr lang="en-US" sz="1400" dirty="0" smtClean="0"/>
              <a:t>function</a:t>
            </a:r>
          </a:p>
        </p:txBody>
      </p:sp>
      <p:sp>
        <p:nvSpPr>
          <p:cNvPr id="18" name="Down Arrow 17"/>
          <p:cNvSpPr/>
          <p:nvPr/>
        </p:nvSpPr>
        <p:spPr>
          <a:xfrm>
            <a:off x="3317019" y="5263336"/>
            <a:ext cx="224125" cy="360000"/>
          </a:xfrm>
          <a:prstGeom prst="downArrow">
            <a:avLst/>
          </a:prstGeom>
          <a:solidFill>
            <a:srgbClr val="33339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Up Arrow 18"/>
          <p:cNvSpPr/>
          <p:nvPr/>
        </p:nvSpPr>
        <p:spPr>
          <a:xfrm>
            <a:off x="1685371" y="4588013"/>
            <a:ext cx="186771" cy="288000"/>
          </a:xfrm>
          <a:prstGeom prst="upArrow">
            <a:avLst/>
          </a:prstGeom>
          <a:solidFill>
            <a:srgbClr val="33339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4551452" y="4993624"/>
            <a:ext cx="4342255" cy="73866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b="1" dirty="0" smtClean="0"/>
              <a:t>PMT response function (charge distribution)</a:t>
            </a:r>
            <a:endParaRPr lang="en-US" sz="1400" b="1" dirty="0" smtClean="0"/>
          </a:p>
          <a:p>
            <a:r>
              <a:rPr lang="en-US" sz="1400" dirty="0" smtClean="0"/>
              <a:t>Convolution of these 2 functions</a:t>
            </a:r>
          </a:p>
          <a:p>
            <a:r>
              <a:rPr lang="en-US" sz="1400" b="1" dirty="0" smtClean="0"/>
              <a:t>But </a:t>
            </a:r>
            <a:r>
              <a:rPr lang="mr-IN" sz="1400" b="1" dirty="0" smtClean="0"/>
              <a:t>…</a:t>
            </a:r>
            <a:endParaRPr lang="en-US" sz="1400" b="1" dirty="0" smtClean="0"/>
          </a:p>
        </p:txBody>
      </p:sp>
    </p:spTree>
    <p:extLst>
      <p:ext uri="{BB962C8B-B14F-4D97-AF65-F5344CB8AC3E}">
        <p14:creationId xmlns:p14="http://schemas.microsoft.com/office/powerpoint/2010/main" val="1822853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Footer Placeholder 3"/>
          <p:cNvSpPr>
            <a:spLocks noGrp="1"/>
          </p:cNvSpPr>
          <p:nvPr>
            <p:ph type="ftr" sz="quarter" idx="10"/>
          </p:nvPr>
        </p:nvSpPr>
        <p:spPr bwMode="auto">
          <a:xfrm>
            <a:off x="1498600" y="6408738"/>
            <a:ext cx="6813550" cy="449262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000" dirty="0">
                <a:solidFill>
                  <a:srgbClr val="969696"/>
                </a:solidFill>
                <a:latin typeface="Helvetica Neue" charset="0"/>
                <a:cs typeface="Arial" charset="0"/>
              </a:rPr>
              <a:t>PMT model – Light-17 16.10.2017 – O. Kalekin, G. Principe</a:t>
            </a:r>
            <a:endParaRPr lang="en-US" sz="1000" dirty="0">
              <a:solidFill>
                <a:srgbClr val="969696"/>
              </a:solidFill>
              <a:latin typeface="Helvetica Neue" charset="0"/>
              <a:cs typeface="Arial" charset="0"/>
            </a:endParaRPr>
          </a:p>
        </p:txBody>
      </p:sp>
      <p:sp>
        <p:nvSpPr>
          <p:cNvPr id="19460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41CDE47-BDEC-2B43-A634-E02C83D71827}" type="slidenum">
              <a:rPr lang="de-DE" sz="1000">
                <a:solidFill>
                  <a:srgbClr val="969696"/>
                </a:solidFill>
                <a:latin typeface="Helvetica Neue" charset="0"/>
                <a:cs typeface="Arial" charset="0"/>
              </a:rPr>
              <a:pPr eaLnBrk="1" hangingPunct="1"/>
              <a:t>3</a:t>
            </a:fld>
            <a:endParaRPr lang="de-DE" sz="1000">
              <a:solidFill>
                <a:srgbClr val="969696"/>
              </a:solidFill>
              <a:latin typeface="Helvetica Neue" charset="0"/>
              <a:cs typeface="Arial" charset="0"/>
            </a:endParaRPr>
          </a:p>
        </p:txBody>
      </p:sp>
      <p:sp>
        <p:nvSpPr>
          <p:cNvPr id="19461" name="TextBox 5"/>
          <p:cNvSpPr txBox="1">
            <a:spLocks noChangeArrowheads="1"/>
          </p:cNvSpPr>
          <p:nvPr/>
        </p:nvSpPr>
        <p:spPr bwMode="auto">
          <a:xfrm>
            <a:off x="7797800" y="482600"/>
            <a:ext cx="1841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98055" y="246009"/>
            <a:ext cx="5067722" cy="4731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Tests of R12992-100 PMTs</a:t>
            </a:r>
            <a:endParaRPr lang="en-US" b="1" dirty="0">
              <a:solidFill>
                <a:schemeClr val="tx2"/>
              </a:solidFill>
            </a:endParaRPr>
          </a:p>
        </p:txBody>
      </p:sp>
      <p:pic>
        <p:nvPicPr>
          <p:cNvPr id="14" name="Picture 13" descr="ch0_fw2800_finfit_minch-10_withnoise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3"/>
          <a:stretch/>
        </p:blipFill>
        <p:spPr>
          <a:xfrm rot="5400000">
            <a:off x="6171717" y="709621"/>
            <a:ext cx="2726688" cy="319657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3981" y="1027940"/>
            <a:ext cx="5179784" cy="354406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600" b="1" dirty="0" smtClean="0">
                <a:cs typeface="Georgia"/>
              </a:rPr>
              <a:t>Controversial fit results</a:t>
            </a:r>
            <a:r>
              <a:rPr lang="en-US" sz="1600" b="1" dirty="0" smtClean="0">
                <a:cs typeface="Georgia"/>
              </a:rPr>
              <a:t>:</a:t>
            </a:r>
            <a:endParaRPr lang="en-US" sz="1600" b="1" dirty="0" smtClean="0">
              <a:cs typeface="Georgia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1600" dirty="0" smtClean="0">
                <a:cs typeface="Georgia"/>
              </a:rPr>
              <a:t>When using custom amplifier resulting in high electronics noise (wide pedestal):</a:t>
            </a:r>
          </a:p>
          <a:p>
            <a:pPr marL="914400" lvl="1" indent="-457200">
              <a:buFont typeface="Arial" charset="0"/>
              <a:buChar char="•"/>
            </a:pPr>
            <a:r>
              <a:rPr lang="en-US" sz="1600" dirty="0" smtClean="0">
                <a:cs typeface="Georgia"/>
              </a:rPr>
              <a:t>Stable good quality fit</a:t>
            </a:r>
          </a:p>
          <a:p>
            <a:pPr marL="914400" lvl="1" indent="-457200">
              <a:buFont typeface="Arial" charset="0"/>
              <a:buChar char="•"/>
            </a:pPr>
            <a:r>
              <a:rPr lang="en-US" sz="1600" dirty="0" smtClean="0">
                <a:cs typeface="Georgia"/>
              </a:rPr>
              <a:t>No </a:t>
            </a:r>
            <a:r>
              <a:rPr lang="en-US" sz="1600" dirty="0" err="1" smtClean="0">
                <a:cs typeface="Georgia"/>
              </a:rPr>
              <a:t>exp</a:t>
            </a:r>
            <a:r>
              <a:rPr lang="en-US" sz="1600" dirty="0" smtClean="0">
                <a:cs typeface="Georgia"/>
              </a:rPr>
              <a:t> noise</a:t>
            </a:r>
            <a:endParaRPr lang="en-US" sz="1600" dirty="0" smtClean="0">
              <a:cs typeface="Georgia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1600" dirty="0" smtClean="0">
                <a:cs typeface="Georgia"/>
              </a:rPr>
              <a:t>When using </a:t>
            </a:r>
            <a:r>
              <a:rPr lang="en-US" sz="1600" dirty="0" err="1" smtClean="0">
                <a:cs typeface="Georgia"/>
              </a:rPr>
              <a:t>FlashCam</a:t>
            </a:r>
            <a:r>
              <a:rPr lang="en-US" sz="1600" dirty="0" smtClean="0">
                <a:cs typeface="Georgia"/>
              </a:rPr>
              <a:t> electronics resulting in low electronics noise and good signal-pedestal separation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sz="1600" dirty="0" smtClean="0">
                <a:cs typeface="Georgia"/>
              </a:rPr>
              <a:t>Unstable fit with poor quality sometime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sz="1600" dirty="0" smtClean="0">
                <a:cs typeface="Georgia"/>
              </a:rPr>
              <a:t>Probability of </a:t>
            </a:r>
            <a:r>
              <a:rPr lang="en-US" sz="1600" dirty="0" err="1" smtClean="0">
                <a:cs typeface="Georgia"/>
              </a:rPr>
              <a:t>exp</a:t>
            </a:r>
            <a:r>
              <a:rPr lang="en-US" sz="1600" dirty="0" smtClean="0">
                <a:cs typeface="Georgia"/>
              </a:rPr>
              <a:t> noise jumps from measurement to measurement for the same PMT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sz="1600" dirty="0" smtClean="0">
                <a:cs typeface="Georgia"/>
              </a:rPr>
              <a:t>Pedestal taking in outside of the signal region reveals no </a:t>
            </a:r>
            <a:r>
              <a:rPr lang="en-US" sz="1600" dirty="0" err="1" smtClean="0">
                <a:cs typeface="Georgia"/>
              </a:rPr>
              <a:t>exp</a:t>
            </a:r>
            <a:r>
              <a:rPr lang="en-US" sz="1600" dirty="0" smtClean="0">
                <a:cs typeface="Georgia"/>
              </a:rPr>
              <a:t> noise</a:t>
            </a:r>
            <a:endParaRPr lang="en-US" sz="1600" dirty="0" smtClean="0">
              <a:cs typeface="Georgia"/>
            </a:endParaRPr>
          </a:p>
        </p:txBody>
      </p:sp>
      <p:pic>
        <p:nvPicPr>
          <p:cNvPr id="8" name="Picture 7" descr="ch0_fw3250_finfit_minch-10_withnoise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1"/>
          <a:stretch/>
        </p:blipFill>
        <p:spPr>
          <a:xfrm rot="5400000">
            <a:off x="6158947" y="3434342"/>
            <a:ext cx="2726831" cy="322196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41503" y="4749421"/>
            <a:ext cx="5192262" cy="142518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600" b="1" dirty="0" smtClean="0"/>
              <a:t>Reason:</a:t>
            </a:r>
            <a:endParaRPr lang="en-US" sz="1600" b="1" dirty="0" smtClean="0"/>
          </a:p>
          <a:p>
            <a:r>
              <a:rPr lang="en-US" sz="1600" dirty="0" err="1" smtClean="0"/>
              <a:t>Exp</a:t>
            </a:r>
            <a:r>
              <a:rPr lang="en-US" sz="1600" dirty="0" smtClean="0"/>
              <a:t> noise in fit just mimics another effect </a:t>
            </a:r>
            <a:r>
              <a:rPr lang="mr-IN" sz="1600" dirty="0" smtClean="0"/>
              <a:t>–</a:t>
            </a:r>
            <a:r>
              <a:rPr lang="en-US" sz="1600" dirty="0" smtClean="0"/>
              <a:t> non Gaussian shape of the single photo electron (</a:t>
            </a:r>
            <a:r>
              <a:rPr lang="en-US" sz="1600" dirty="0" err="1" smtClean="0"/>
              <a:t>s.p.e</a:t>
            </a:r>
            <a:r>
              <a:rPr lang="en-US" sz="1600" dirty="0" smtClean="0"/>
              <a:t>.) distribution</a:t>
            </a: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218488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Footer Placeholder 3"/>
          <p:cNvSpPr>
            <a:spLocks noGrp="1"/>
          </p:cNvSpPr>
          <p:nvPr>
            <p:ph type="ftr" sz="quarter" idx="10"/>
          </p:nvPr>
        </p:nvSpPr>
        <p:spPr bwMode="auto">
          <a:xfrm>
            <a:off x="1498600" y="6408738"/>
            <a:ext cx="6813550" cy="449262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000" dirty="0">
                <a:solidFill>
                  <a:srgbClr val="969696"/>
                </a:solidFill>
                <a:latin typeface="Helvetica Neue" charset="0"/>
                <a:cs typeface="Arial" charset="0"/>
              </a:rPr>
              <a:t>PMT model – Light-17 16.10.2017 – O. Kalekin, G. Principe</a:t>
            </a:r>
            <a:endParaRPr lang="en-US" sz="1000" dirty="0">
              <a:solidFill>
                <a:srgbClr val="969696"/>
              </a:solidFill>
              <a:latin typeface="Helvetica Neue" charset="0"/>
              <a:cs typeface="Arial" charset="0"/>
            </a:endParaRPr>
          </a:p>
        </p:txBody>
      </p:sp>
      <p:sp>
        <p:nvSpPr>
          <p:cNvPr id="19460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41CDE47-BDEC-2B43-A634-E02C83D71827}" type="slidenum">
              <a:rPr lang="de-DE" sz="1000">
                <a:solidFill>
                  <a:srgbClr val="969696"/>
                </a:solidFill>
                <a:latin typeface="Helvetica Neue" charset="0"/>
                <a:cs typeface="Arial" charset="0"/>
              </a:rPr>
              <a:pPr eaLnBrk="1" hangingPunct="1"/>
              <a:t>4</a:t>
            </a:fld>
            <a:endParaRPr lang="de-DE" sz="1000">
              <a:solidFill>
                <a:srgbClr val="969696"/>
              </a:solidFill>
              <a:latin typeface="Helvetica Neue" charset="0"/>
              <a:cs typeface="Arial" charset="0"/>
            </a:endParaRPr>
          </a:p>
        </p:txBody>
      </p:sp>
      <p:sp>
        <p:nvSpPr>
          <p:cNvPr id="19461" name="TextBox 5"/>
          <p:cNvSpPr txBox="1">
            <a:spLocks noChangeArrowheads="1"/>
          </p:cNvSpPr>
          <p:nvPr/>
        </p:nvSpPr>
        <p:spPr bwMode="auto">
          <a:xfrm>
            <a:off x="7797800" y="482600"/>
            <a:ext cx="1841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98055" y="246009"/>
            <a:ext cx="5067722" cy="4731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PMT response model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3981" y="1027940"/>
            <a:ext cx="5179784" cy="235809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1600" dirty="0" smtClean="0">
                <a:cs typeface="Georgia"/>
              </a:rPr>
              <a:t>No </a:t>
            </a:r>
            <a:r>
              <a:rPr lang="en-US" sz="1600" dirty="0" err="1" smtClean="0">
                <a:cs typeface="Georgia"/>
              </a:rPr>
              <a:t>exp</a:t>
            </a:r>
            <a:r>
              <a:rPr lang="en-US" sz="1600" dirty="0" smtClean="0">
                <a:cs typeface="Georgia"/>
              </a:rPr>
              <a:t> noise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600" dirty="0" smtClean="0">
                <a:cs typeface="Georgia"/>
              </a:rPr>
              <a:t>Long tail on the left side of </a:t>
            </a:r>
            <a:r>
              <a:rPr lang="en-US" sz="1600" dirty="0" err="1" smtClean="0">
                <a:cs typeface="Georgia"/>
              </a:rPr>
              <a:t>s.p.e</a:t>
            </a:r>
            <a:r>
              <a:rPr lang="en-US" sz="1600" dirty="0" smtClean="0">
                <a:cs typeface="Georgia"/>
              </a:rPr>
              <a:t>. distribution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600" dirty="0" smtClean="0">
                <a:cs typeface="Georgia"/>
              </a:rPr>
              <a:t>Pedestal described by more than one gauss</a:t>
            </a:r>
          </a:p>
          <a:p>
            <a:pPr marL="285750" indent="-285750">
              <a:buFont typeface="Arial" charset="0"/>
              <a:buChar char="•"/>
            </a:pPr>
            <a:endParaRPr lang="en-US" sz="1600" dirty="0">
              <a:cs typeface="Georgia"/>
            </a:endParaRPr>
          </a:p>
          <a:p>
            <a:r>
              <a:rPr lang="en-US" sz="1600" dirty="0" smtClean="0">
                <a:cs typeface="Georgia"/>
              </a:rPr>
              <a:t>To be implemented in the fit model: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600" dirty="0" err="1" smtClean="0">
                <a:cs typeface="Georgia"/>
              </a:rPr>
              <a:t>S.p.e</a:t>
            </a:r>
            <a:r>
              <a:rPr lang="en-US" sz="1600" dirty="0" smtClean="0">
                <a:cs typeface="Georgia"/>
              </a:rPr>
              <a:t>. distribution as a combination of constant and gauss functions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600" dirty="0" smtClean="0">
                <a:cs typeface="Georgia"/>
              </a:rPr>
              <a:t>Multiple </a:t>
            </a:r>
            <a:r>
              <a:rPr lang="en-US" sz="1600" dirty="0" err="1" smtClean="0">
                <a:cs typeface="Georgia"/>
              </a:rPr>
              <a:t>p.e.</a:t>
            </a:r>
            <a:r>
              <a:rPr lang="en-US" sz="1600" dirty="0" smtClean="0">
                <a:cs typeface="Georgia"/>
              </a:rPr>
              <a:t> as simple gauss functions using sigma and mean derived from </a:t>
            </a:r>
            <a:r>
              <a:rPr lang="en-US" sz="1600" dirty="0" err="1" smtClean="0">
                <a:cs typeface="Georgia"/>
              </a:rPr>
              <a:t>s.p.e</a:t>
            </a:r>
            <a:r>
              <a:rPr lang="en-US" sz="1600" dirty="0" smtClean="0">
                <a:cs typeface="Georgia"/>
              </a:rPr>
              <a:t> distribution</a:t>
            </a:r>
            <a:endParaRPr lang="en-US" sz="1600" dirty="0">
              <a:cs typeface="Georgia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81"/>
          <a:stretch/>
        </p:blipFill>
        <p:spPr>
          <a:xfrm>
            <a:off x="5895833" y="944563"/>
            <a:ext cx="3171936" cy="279732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947196" y="1027940"/>
            <a:ext cx="861237" cy="216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/>
          <a:p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 flipV="1">
            <a:off x="6971437" y="3766639"/>
            <a:ext cx="861237" cy="3637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25"/>
          <a:stretch/>
        </p:blipFill>
        <p:spPr>
          <a:xfrm>
            <a:off x="5895834" y="3658828"/>
            <a:ext cx="3171936" cy="281733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940112" y="3765306"/>
            <a:ext cx="861237" cy="216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228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Footer Placeholder 3"/>
          <p:cNvSpPr>
            <a:spLocks noGrp="1"/>
          </p:cNvSpPr>
          <p:nvPr>
            <p:ph type="ftr" sz="quarter" idx="10"/>
          </p:nvPr>
        </p:nvSpPr>
        <p:spPr bwMode="auto">
          <a:xfrm>
            <a:off x="1498600" y="6408738"/>
            <a:ext cx="6813550" cy="449262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000" dirty="0" err="1" smtClean="0">
                <a:solidFill>
                  <a:srgbClr val="969696"/>
                </a:solidFill>
                <a:latin typeface="Helvetica Neue" charset="0"/>
                <a:cs typeface="Arial" charset="0"/>
              </a:rPr>
              <a:t>SiPM</a:t>
            </a:r>
            <a:r>
              <a:rPr lang="en-US" sz="1000" dirty="0" smtClean="0">
                <a:solidFill>
                  <a:srgbClr val="969696"/>
                </a:solidFill>
                <a:latin typeface="Helvetica Neue" charset="0"/>
                <a:cs typeface="Arial" charset="0"/>
              </a:rPr>
              <a:t> </a:t>
            </a:r>
            <a:r>
              <a:rPr lang="en-US" sz="1000" dirty="0">
                <a:solidFill>
                  <a:srgbClr val="969696"/>
                </a:solidFill>
                <a:latin typeface="Helvetica Neue" charset="0"/>
                <a:cs typeface="Arial" charset="0"/>
              </a:rPr>
              <a:t>model – Light-17 16.10.2017 – O. </a:t>
            </a:r>
            <a:r>
              <a:rPr lang="en-US" sz="1000" dirty="0" smtClean="0">
                <a:solidFill>
                  <a:srgbClr val="969696"/>
                </a:solidFill>
                <a:latin typeface="Helvetica Neue" charset="0"/>
                <a:cs typeface="Arial" charset="0"/>
              </a:rPr>
              <a:t>Kalekin</a:t>
            </a:r>
            <a:endParaRPr lang="en-US" sz="1000" dirty="0">
              <a:solidFill>
                <a:srgbClr val="969696"/>
              </a:solidFill>
              <a:latin typeface="Helvetica Neue" charset="0"/>
              <a:cs typeface="Arial" charset="0"/>
            </a:endParaRPr>
          </a:p>
        </p:txBody>
      </p:sp>
      <p:sp>
        <p:nvSpPr>
          <p:cNvPr id="19460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41CDE47-BDEC-2B43-A634-E02C83D71827}" type="slidenum">
              <a:rPr lang="de-DE" sz="1000">
                <a:solidFill>
                  <a:srgbClr val="969696"/>
                </a:solidFill>
                <a:latin typeface="Helvetica Neue" charset="0"/>
                <a:cs typeface="Arial" charset="0"/>
              </a:rPr>
              <a:pPr eaLnBrk="1" hangingPunct="1"/>
              <a:t>5</a:t>
            </a:fld>
            <a:endParaRPr lang="de-DE" sz="1000">
              <a:solidFill>
                <a:srgbClr val="969696"/>
              </a:solidFill>
              <a:latin typeface="Helvetica Neue" charset="0"/>
              <a:cs typeface="Arial" charset="0"/>
            </a:endParaRPr>
          </a:p>
        </p:txBody>
      </p:sp>
      <p:sp>
        <p:nvSpPr>
          <p:cNvPr id="19461" name="TextBox 5"/>
          <p:cNvSpPr txBox="1">
            <a:spLocks noChangeArrowheads="1"/>
          </p:cNvSpPr>
          <p:nvPr/>
        </p:nvSpPr>
        <p:spPr bwMode="auto">
          <a:xfrm>
            <a:off x="7797800" y="482600"/>
            <a:ext cx="1841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98055" y="246009"/>
            <a:ext cx="5067722" cy="4731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chemeClr val="tx2"/>
                </a:solidFill>
              </a:rPr>
              <a:t>SiPM</a:t>
            </a:r>
            <a:r>
              <a:rPr lang="en-US" b="1" dirty="0" smtClean="0">
                <a:solidFill>
                  <a:schemeClr val="tx2"/>
                </a:solidFill>
              </a:rPr>
              <a:t> response model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3982" y="1027940"/>
            <a:ext cx="4662568" cy="228547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1600" dirty="0" smtClean="0">
                <a:cs typeface="Georgia"/>
              </a:rPr>
              <a:t>The same basic model: </a:t>
            </a:r>
            <a:r>
              <a:rPr lang="en-US" sz="1600" dirty="0" err="1" smtClean="0">
                <a:cs typeface="Georgia"/>
              </a:rPr>
              <a:t>Poisson+Gauss</a:t>
            </a:r>
            <a:endParaRPr lang="en-US" sz="1600" dirty="0" smtClean="0">
              <a:cs typeface="Georgia"/>
            </a:endParaRPr>
          </a:p>
          <a:p>
            <a:pPr marL="285750" indent="-285750">
              <a:buFont typeface="Arial" charset="0"/>
              <a:buChar char="•"/>
            </a:pPr>
            <a:r>
              <a:rPr lang="en-US" sz="1600" dirty="0" smtClean="0">
                <a:cs typeface="Georgia"/>
              </a:rPr>
              <a:t>Cross-talk as probabilities </a:t>
            </a:r>
            <a:r>
              <a:rPr lang="en-US" sz="1600" i="1" dirty="0" smtClean="0">
                <a:cs typeface="Georgia"/>
              </a:rPr>
              <a:t>P0, </a:t>
            </a:r>
            <a:r>
              <a:rPr lang="en-US" sz="1600" i="1" dirty="0" smtClean="0">
                <a:cs typeface="Georgia"/>
              </a:rPr>
              <a:t>P1, </a:t>
            </a:r>
            <a:r>
              <a:rPr lang="mr-IN" sz="1600" i="1" dirty="0" smtClean="0">
                <a:cs typeface="Georgia"/>
              </a:rPr>
              <a:t>…</a:t>
            </a:r>
            <a:r>
              <a:rPr lang="en-US" sz="1600" i="1" dirty="0" smtClean="0">
                <a:cs typeface="Georgia"/>
              </a:rPr>
              <a:t>, Pm </a:t>
            </a:r>
            <a:r>
              <a:rPr lang="en-US" sz="1600" dirty="0" smtClean="0">
                <a:cs typeface="Georgia"/>
              </a:rPr>
              <a:t>that 1 </a:t>
            </a:r>
            <a:r>
              <a:rPr lang="en-US" sz="1600" dirty="0" err="1" smtClean="0">
                <a:cs typeface="Georgia"/>
              </a:rPr>
              <a:t>p.e.</a:t>
            </a:r>
            <a:r>
              <a:rPr lang="en-US" sz="1600" dirty="0" smtClean="0">
                <a:cs typeface="Georgia"/>
              </a:rPr>
              <a:t> produces </a:t>
            </a:r>
            <a:r>
              <a:rPr lang="en-US" sz="1600" i="1" dirty="0" smtClean="0">
                <a:cs typeface="Georgia"/>
              </a:rPr>
              <a:t>0</a:t>
            </a:r>
            <a:r>
              <a:rPr lang="en-US" sz="1600" i="1" dirty="0" smtClean="0">
                <a:cs typeface="Georgia"/>
              </a:rPr>
              <a:t>, 1, </a:t>
            </a:r>
            <a:r>
              <a:rPr lang="mr-IN" sz="1600" i="1" dirty="0" smtClean="0">
                <a:cs typeface="Georgia"/>
              </a:rPr>
              <a:t>…</a:t>
            </a:r>
            <a:r>
              <a:rPr lang="en-US" sz="1600" i="1" dirty="0" smtClean="0">
                <a:cs typeface="Georgia"/>
              </a:rPr>
              <a:t>, m-1 </a:t>
            </a:r>
            <a:r>
              <a:rPr lang="en-US" sz="1600" dirty="0" smtClean="0">
                <a:cs typeface="Georgia"/>
              </a:rPr>
              <a:t>additional </a:t>
            </a:r>
            <a:r>
              <a:rPr lang="en-US" sz="1600" dirty="0" err="1" smtClean="0">
                <a:cs typeface="Georgia"/>
              </a:rPr>
              <a:t>p.e.</a:t>
            </a:r>
            <a:r>
              <a:rPr lang="en-US" sz="1600" dirty="0" smtClean="0">
                <a:cs typeface="Georgia"/>
              </a:rPr>
              <a:t> 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600" dirty="0" smtClean="0">
                <a:cs typeface="Georgia"/>
              </a:rPr>
              <a:t>Number of </a:t>
            </a:r>
            <a:r>
              <a:rPr lang="en-US" sz="1600" dirty="0" err="1" smtClean="0">
                <a:cs typeface="Georgia"/>
              </a:rPr>
              <a:t>p.e.</a:t>
            </a:r>
            <a:r>
              <a:rPr lang="en-US" sz="1600" dirty="0" smtClean="0">
                <a:cs typeface="Georgia"/>
              </a:rPr>
              <a:t> from Poisson changed with cross-talk probabilities using multinomial distribution</a:t>
            </a:r>
          </a:p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  <a:p>
            <a:pPr marL="0" indent="0">
              <a:lnSpc>
                <a:spcPct val="100000"/>
              </a:lnSpc>
              <a:buNone/>
            </a:pPr>
            <a:r>
              <a:rPr lang="en-US" sz="1600" dirty="0" smtClean="0">
                <a:latin typeface="Arial" charset="0"/>
              </a:rPr>
              <a:t> </a:t>
            </a:r>
            <a:endParaRPr lang="en-US" sz="1600" dirty="0">
              <a:latin typeface="Arial" charset="0"/>
            </a:endParaRPr>
          </a:p>
          <a:p>
            <a:endParaRPr lang="en-US" sz="1600" dirty="0" smtClean="0">
              <a:cs typeface="Georgia"/>
            </a:endParaRPr>
          </a:p>
        </p:txBody>
      </p:sp>
      <p:pic>
        <p:nvPicPr>
          <p:cNvPr id="12" name="Picture 11" descr="sipm.gi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4"/>
          <a:stretch/>
        </p:blipFill>
        <p:spPr>
          <a:xfrm>
            <a:off x="4901608" y="944563"/>
            <a:ext cx="4242391" cy="2869954"/>
          </a:xfrm>
          <a:prstGeom prst="rect">
            <a:avLst/>
          </a:prstGeom>
        </p:spPr>
      </p:pic>
      <p:pic>
        <p:nvPicPr>
          <p:cNvPr id="14" name="Picture 13" descr="fit_1phe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1608" y="3814516"/>
            <a:ext cx="4134717" cy="2620789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53982" y="3508870"/>
            <a:ext cx="4662568" cy="228547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600" dirty="0" err="1" smtClean="0">
                <a:cs typeface="Georgia"/>
              </a:rPr>
              <a:t>SiPM</a:t>
            </a:r>
            <a:r>
              <a:rPr lang="en-US" sz="1600" dirty="0" smtClean="0">
                <a:cs typeface="Georgia"/>
              </a:rPr>
              <a:t> measured with CTA TARGET ASIC</a:t>
            </a:r>
          </a:p>
          <a:p>
            <a:endParaRPr lang="en-US" sz="1600" dirty="0" smtClean="0">
              <a:cs typeface="Georgia"/>
            </a:endParaRPr>
          </a:p>
          <a:p>
            <a:r>
              <a:rPr lang="en-US" sz="1600" dirty="0" smtClean="0">
                <a:cs typeface="Georgia"/>
              </a:rPr>
              <a:t>Expected </a:t>
            </a:r>
            <a:r>
              <a:rPr lang="en-US" sz="1600" dirty="0" err="1" smtClean="0"/>
              <a:t>μ</a:t>
            </a:r>
            <a:r>
              <a:rPr lang="en-US" sz="1600" dirty="0" smtClean="0"/>
              <a:t> </a:t>
            </a:r>
            <a:r>
              <a:rPr lang="en-US" sz="1600" dirty="0"/>
              <a:t>– mean #</a:t>
            </a:r>
            <a:r>
              <a:rPr lang="en-US" sz="1600" dirty="0" err="1"/>
              <a:t>p.h</a:t>
            </a:r>
            <a:r>
              <a:rPr lang="en-US" sz="1600" dirty="0"/>
              <a:t>. easily estimated from </a:t>
            </a:r>
            <a:r>
              <a:rPr lang="en-US" sz="1600" dirty="0" smtClean="0"/>
              <a:t>k=0 of the Poisson</a:t>
            </a:r>
            <a:r>
              <a:rPr lang="en-US" sz="1600" dirty="0" smtClean="0">
                <a:cs typeface="Georgia"/>
              </a:rPr>
              <a:t> </a:t>
            </a:r>
            <a:r>
              <a:rPr lang="en-US" sz="1600" dirty="0" err="1" smtClean="0"/>
              <a:t>N</a:t>
            </a:r>
            <a:r>
              <a:rPr lang="en-US" sz="1600" baseline="-25000" dirty="0" err="1" smtClean="0"/>
              <a:t>k</a:t>
            </a:r>
            <a:r>
              <a:rPr lang="en-US" sz="1600" dirty="0" smtClean="0"/>
              <a:t>=</a:t>
            </a:r>
            <a:r>
              <a:rPr lang="en-US" sz="1600" dirty="0" err="1" smtClean="0"/>
              <a:t>Nμ</a:t>
            </a:r>
            <a:r>
              <a:rPr lang="en-US" sz="1600" baseline="30000" dirty="0" err="1" smtClean="0"/>
              <a:t>k</a:t>
            </a:r>
            <a:r>
              <a:rPr lang="en-US" sz="1600" dirty="0" err="1" smtClean="0"/>
              <a:t>e</a:t>
            </a:r>
            <a:r>
              <a:rPr lang="en-US" sz="1600" baseline="30000" dirty="0" err="1" smtClean="0"/>
              <a:t>-μ</a:t>
            </a:r>
            <a:r>
              <a:rPr lang="en-US" sz="1600" dirty="0" smtClean="0"/>
              <a:t>/k</a:t>
            </a:r>
            <a:r>
              <a:rPr lang="en-US" sz="1600" dirty="0"/>
              <a:t>!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600" dirty="0" err="1" smtClean="0"/>
              <a:t>μ</a:t>
            </a:r>
            <a:r>
              <a:rPr lang="en-US" sz="1600" dirty="0"/>
              <a:t>=-log(N</a:t>
            </a:r>
            <a:r>
              <a:rPr lang="en-US" sz="1600" baseline="-25000" dirty="0"/>
              <a:t>0</a:t>
            </a:r>
            <a:r>
              <a:rPr lang="en-US" sz="1600" dirty="0"/>
              <a:t>/N) = 4.77 </a:t>
            </a:r>
            <a:r>
              <a:rPr lang="en-US" sz="1600" dirty="0" err="1"/>
              <a:t>ph</a:t>
            </a:r>
            <a:r>
              <a:rPr lang="en-US" sz="1600" dirty="0"/>
              <a:t> </a:t>
            </a:r>
          </a:p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  <a:p>
            <a:pPr marL="0" indent="0">
              <a:lnSpc>
                <a:spcPct val="100000"/>
              </a:lnSpc>
              <a:buNone/>
            </a:pPr>
            <a:r>
              <a:rPr lang="en-US" sz="1600" dirty="0" smtClean="0"/>
              <a:t>Fit without cross-talk in the range 0-1 </a:t>
            </a:r>
            <a:r>
              <a:rPr lang="en-US" sz="1600" dirty="0" err="1" smtClean="0"/>
              <a:t>p.e.</a:t>
            </a:r>
            <a:r>
              <a:rPr lang="en-US" sz="1600" dirty="0" smtClean="0"/>
              <a:t> leads to much smaller </a:t>
            </a:r>
            <a:r>
              <a:rPr lang="en-US" sz="1600" dirty="0" err="1"/>
              <a:t>μ</a:t>
            </a:r>
            <a:endParaRPr lang="en-US" sz="1600" dirty="0"/>
          </a:p>
          <a:p>
            <a:pPr marL="0" indent="0">
              <a:lnSpc>
                <a:spcPct val="100000"/>
              </a:lnSpc>
              <a:buNone/>
            </a:pPr>
            <a:r>
              <a:rPr lang="en-US" sz="1600" dirty="0">
                <a:latin typeface="Arial" charset="0"/>
              </a:rPr>
              <a:t> </a:t>
            </a:r>
          </a:p>
          <a:p>
            <a:endParaRPr lang="en-US" sz="1600" dirty="0" smtClean="0"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1676017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Footer Placeholder 3"/>
          <p:cNvSpPr>
            <a:spLocks noGrp="1"/>
          </p:cNvSpPr>
          <p:nvPr>
            <p:ph type="ftr" sz="quarter" idx="10"/>
          </p:nvPr>
        </p:nvSpPr>
        <p:spPr bwMode="auto">
          <a:xfrm>
            <a:off x="1498600" y="6408738"/>
            <a:ext cx="6813550" cy="449262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000" dirty="0" err="1" smtClean="0">
                <a:solidFill>
                  <a:srgbClr val="969696"/>
                </a:solidFill>
                <a:latin typeface="Helvetica Neue" charset="0"/>
                <a:cs typeface="Arial" charset="0"/>
              </a:rPr>
              <a:t>SiPM</a:t>
            </a:r>
            <a:r>
              <a:rPr lang="en-US" sz="1000" dirty="0" smtClean="0">
                <a:solidFill>
                  <a:srgbClr val="969696"/>
                </a:solidFill>
                <a:latin typeface="Helvetica Neue" charset="0"/>
                <a:cs typeface="Arial" charset="0"/>
              </a:rPr>
              <a:t> </a:t>
            </a:r>
            <a:r>
              <a:rPr lang="en-US" sz="1000" dirty="0">
                <a:solidFill>
                  <a:srgbClr val="969696"/>
                </a:solidFill>
                <a:latin typeface="Helvetica Neue" charset="0"/>
                <a:cs typeface="Arial" charset="0"/>
              </a:rPr>
              <a:t>model – Light-17 16.10.2017 – O. </a:t>
            </a:r>
            <a:r>
              <a:rPr lang="en-US" sz="1000" dirty="0" smtClean="0">
                <a:solidFill>
                  <a:srgbClr val="969696"/>
                </a:solidFill>
                <a:latin typeface="Helvetica Neue" charset="0"/>
                <a:cs typeface="Arial" charset="0"/>
              </a:rPr>
              <a:t>Kalekin</a:t>
            </a:r>
            <a:endParaRPr lang="en-US" sz="1000" dirty="0">
              <a:solidFill>
                <a:srgbClr val="969696"/>
              </a:solidFill>
              <a:latin typeface="Helvetica Neue" charset="0"/>
              <a:cs typeface="Arial" charset="0"/>
            </a:endParaRPr>
          </a:p>
        </p:txBody>
      </p:sp>
      <p:sp>
        <p:nvSpPr>
          <p:cNvPr id="19460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41CDE47-BDEC-2B43-A634-E02C83D71827}" type="slidenum">
              <a:rPr lang="de-DE" sz="1000">
                <a:solidFill>
                  <a:srgbClr val="969696"/>
                </a:solidFill>
                <a:latin typeface="Helvetica Neue" charset="0"/>
                <a:cs typeface="Arial" charset="0"/>
              </a:rPr>
              <a:pPr eaLnBrk="1" hangingPunct="1"/>
              <a:t>6</a:t>
            </a:fld>
            <a:endParaRPr lang="de-DE" sz="1000">
              <a:solidFill>
                <a:srgbClr val="969696"/>
              </a:solidFill>
              <a:latin typeface="Helvetica Neue" charset="0"/>
              <a:cs typeface="Arial" charset="0"/>
            </a:endParaRPr>
          </a:p>
        </p:txBody>
      </p:sp>
      <p:sp>
        <p:nvSpPr>
          <p:cNvPr id="19461" name="TextBox 5"/>
          <p:cNvSpPr txBox="1">
            <a:spLocks noChangeArrowheads="1"/>
          </p:cNvSpPr>
          <p:nvPr/>
        </p:nvSpPr>
        <p:spPr bwMode="auto">
          <a:xfrm>
            <a:off x="7797800" y="482600"/>
            <a:ext cx="1841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98055" y="246009"/>
            <a:ext cx="5067722" cy="4731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Multinomial distribution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3981" y="990459"/>
            <a:ext cx="8158169" cy="186969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marL="285750" indent="-285750">
              <a:buFont typeface="Arial" charset="0"/>
              <a:buChar char="•"/>
            </a:pPr>
            <a:endParaRPr lang="en-US" sz="1600" dirty="0" smtClean="0">
              <a:cs typeface="Georgia"/>
            </a:endParaRPr>
          </a:p>
          <a:p>
            <a:pPr marL="285750" indent="-285750">
              <a:buFont typeface="Arial" charset="0"/>
              <a:buChar char="•"/>
            </a:pPr>
            <a:endParaRPr lang="en-US" sz="1600" dirty="0">
              <a:cs typeface="Georgia"/>
            </a:endParaRPr>
          </a:p>
          <a:p>
            <a:pPr marL="285750" indent="-285750">
              <a:buFont typeface="Arial" charset="0"/>
              <a:buChar char="•"/>
            </a:pPr>
            <a:endParaRPr lang="en-US" sz="1600" dirty="0" smtClean="0">
              <a:cs typeface="Georgia"/>
            </a:endParaRPr>
          </a:p>
          <a:p>
            <a:pPr marL="285750" indent="-285750">
              <a:buFont typeface="Arial" charset="0"/>
              <a:buChar char="•"/>
            </a:pPr>
            <a:endParaRPr lang="en-US" sz="1600" dirty="0" smtClean="0">
              <a:cs typeface="Georgia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1600" i="1" dirty="0">
                <a:latin typeface="Times New Roman" charset="0"/>
                <a:ea typeface="Times New Roman" charset="0"/>
                <a:cs typeface="Times New Roman" charset="0"/>
              </a:rPr>
              <a:t>n</a:t>
            </a:r>
            <a:r>
              <a:rPr lang="en-US" sz="1600" dirty="0" smtClean="0"/>
              <a:t> </a:t>
            </a:r>
            <a:r>
              <a:rPr lang="mr-IN" sz="1600" dirty="0" smtClean="0"/>
              <a:t>–</a:t>
            </a:r>
            <a:r>
              <a:rPr lang="en-US" sz="1600" dirty="0" smtClean="0"/>
              <a:t> number of </a:t>
            </a:r>
            <a:r>
              <a:rPr lang="en-US" sz="1600" dirty="0" err="1" smtClean="0"/>
              <a:t>p.e.</a:t>
            </a:r>
            <a:r>
              <a:rPr lang="en-US" sz="1600" dirty="0" smtClean="0"/>
              <a:t> in Poisson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600" i="1" dirty="0">
                <a:latin typeface="Times New Roman" charset="0"/>
                <a:ea typeface="Times New Roman" charset="0"/>
                <a:cs typeface="Times New Roman" charset="0"/>
              </a:rPr>
              <a:t>x</a:t>
            </a:r>
            <a:r>
              <a:rPr lang="en-US" sz="1600" i="1" baseline="-25000" dirty="0" smtClean="0">
                <a:latin typeface="Times New Roman" charset="0"/>
                <a:ea typeface="Times New Roman" charset="0"/>
                <a:cs typeface="Times New Roman" charset="0"/>
              </a:rPr>
              <a:t>1</a:t>
            </a:r>
            <a:r>
              <a:rPr lang="en-US" sz="1600" i="1" dirty="0" smtClean="0">
                <a:latin typeface="Times New Roman" charset="0"/>
                <a:ea typeface="Times New Roman" charset="0"/>
                <a:cs typeface="Times New Roman" charset="0"/>
              </a:rPr>
              <a:t>, </a:t>
            </a:r>
            <a:r>
              <a:rPr lang="mr-IN" sz="1600" i="1" dirty="0" smtClean="0">
                <a:latin typeface="Times New Roman" charset="0"/>
                <a:ea typeface="Times New Roman" charset="0"/>
                <a:cs typeface="Times New Roman" charset="0"/>
              </a:rPr>
              <a:t>…</a:t>
            </a:r>
            <a:r>
              <a:rPr lang="en-US" sz="1600" i="1" dirty="0" smtClean="0">
                <a:latin typeface="Times New Roman" charset="0"/>
                <a:ea typeface="Times New Roman" charset="0"/>
                <a:cs typeface="Times New Roman" charset="0"/>
              </a:rPr>
              <a:t>, </a:t>
            </a:r>
            <a:r>
              <a:rPr lang="en-US" sz="1600" i="1" dirty="0" err="1" smtClean="0">
                <a:latin typeface="Times New Roman" charset="0"/>
                <a:ea typeface="Times New Roman" charset="0"/>
                <a:cs typeface="Times New Roman" charset="0"/>
              </a:rPr>
              <a:t>x</a:t>
            </a:r>
            <a:r>
              <a:rPr lang="en-US" sz="1600" i="1" baseline="-25000" dirty="0" err="1" smtClean="0">
                <a:latin typeface="Times New Roman" charset="0"/>
                <a:ea typeface="Times New Roman" charset="0"/>
                <a:cs typeface="Times New Roman" charset="0"/>
              </a:rPr>
              <a:t>k</a:t>
            </a:r>
            <a:r>
              <a:rPr lang="en-US" sz="1600" i="1" dirty="0" smtClean="0">
                <a:latin typeface="Times New Roman" charset="0"/>
                <a:ea typeface="Times New Roman" charset="0"/>
                <a:cs typeface="Times New Roman" charset="0"/>
              </a:rPr>
              <a:t> =&gt; 0, </a:t>
            </a:r>
            <a:r>
              <a:rPr lang="mr-IN" sz="1600" i="1" dirty="0" smtClean="0">
                <a:latin typeface="Times New Roman" charset="0"/>
                <a:ea typeface="Times New Roman" charset="0"/>
                <a:cs typeface="Times New Roman" charset="0"/>
              </a:rPr>
              <a:t>…</a:t>
            </a:r>
            <a:r>
              <a:rPr lang="en-US" sz="1600" i="1" dirty="0" smtClean="0">
                <a:latin typeface="Times New Roman" charset="0"/>
                <a:ea typeface="Times New Roman" charset="0"/>
                <a:cs typeface="Times New Roman" charset="0"/>
              </a:rPr>
              <a:t>, k-1 </a:t>
            </a:r>
            <a:r>
              <a:rPr lang="mr-IN" sz="1600" i="1" dirty="0" smtClean="0">
                <a:ea typeface="Times New Roman" charset="0"/>
                <a:cs typeface="Times New Roman" charset="0"/>
              </a:rPr>
              <a:t>–</a:t>
            </a:r>
            <a:r>
              <a:rPr lang="en-US" sz="1600" i="1" dirty="0" smtClean="0">
                <a:ea typeface="Times New Roman" charset="0"/>
                <a:cs typeface="Times New Roman" charset="0"/>
              </a:rPr>
              <a:t> </a:t>
            </a:r>
            <a:r>
              <a:rPr lang="en-US" sz="1600" dirty="0" smtClean="0">
                <a:ea typeface="Times New Roman" charset="0"/>
                <a:cs typeface="Times New Roman" charset="0"/>
              </a:rPr>
              <a:t>number of cross-talk electrons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600" i="1" dirty="0" smtClean="0">
                <a:latin typeface="Times New Roman" charset="0"/>
                <a:ea typeface="Times New Roman" charset="0"/>
                <a:cs typeface="Times New Roman" charset="0"/>
              </a:rPr>
              <a:t>p</a:t>
            </a:r>
            <a:r>
              <a:rPr lang="en-US" sz="1600" i="1" baseline="-25000" dirty="0" smtClean="0">
                <a:latin typeface="Times New Roman" charset="0"/>
                <a:ea typeface="Times New Roman" charset="0"/>
                <a:cs typeface="Times New Roman" charset="0"/>
              </a:rPr>
              <a:t>1</a:t>
            </a:r>
            <a:r>
              <a:rPr lang="en-US" sz="1600" i="1" dirty="0" smtClean="0">
                <a:latin typeface="Times New Roman" charset="0"/>
                <a:ea typeface="Times New Roman" charset="0"/>
                <a:cs typeface="Times New Roman" charset="0"/>
              </a:rPr>
              <a:t>, </a:t>
            </a:r>
            <a:r>
              <a:rPr lang="mr-IN" sz="1600" i="1" dirty="0" smtClean="0">
                <a:latin typeface="Times New Roman" charset="0"/>
                <a:ea typeface="Times New Roman" charset="0"/>
                <a:cs typeface="Times New Roman" charset="0"/>
              </a:rPr>
              <a:t>…</a:t>
            </a:r>
            <a:r>
              <a:rPr lang="en-US" sz="1600" i="1" dirty="0" smtClean="0">
                <a:latin typeface="Times New Roman" charset="0"/>
                <a:ea typeface="Times New Roman" charset="0"/>
                <a:cs typeface="Times New Roman" charset="0"/>
              </a:rPr>
              <a:t>, </a:t>
            </a:r>
            <a:r>
              <a:rPr lang="en-US" sz="1600" i="1" dirty="0" err="1" smtClean="0">
                <a:latin typeface="Times New Roman" charset="0"/>
                <a:ea typeface="Times New Roman" charset="0"/>
                <a:cs typeface="Times New Roman" charset="0"/>
              </a:rPr>
              <a:t>p</a:t>
            </a:r>
            <a:r>
              <a:rPr lang="en-US" sz="1600" i="1" baseline="-25000" dirty="0" err="1" smtClean="0">
                <a:latin typeface="Times New Roman" charset="0"/>
                <a:ea typeface="Times New Roman" charset="0"/>
                <a:cs typeface="Times New Roman" charset="0"/>
              </a:rPr>
              <a:t>k</a:t>
            </a:r>
            <a:r>
              <a:rPr lang="en-US" sz="1600" i="1" dirty="0" smtClean="0">
                <a:latin typeface="Times New Roman" charset="0"/>
                <a:ea typeface="Times New Roman" charset="0"/>
                <a:cs typeface="Times New Roman" charset="0"/>
              </a:rPr>
              <a:t> (</a:t>
            </a:r>
            <a:r>
              <a:rPr lang="en-US" sz="1600" i="1" dirty="0" err="1" smtClean="0">
                <a:latin typeface="Times New Roman" charset="0"/>
                <a:ea typeface="Times New Roman" charset="0"/>
                <a:cs typeface="Times New Roman" charset="0"/>
              </a:rPr>
              <a:t>Σp</a:t>
            </a:r>
            <a:r>
              <a:rPr lang="en-US" sz="1600" i="1" baseline="-25000" dirty="0" err="1" smtClean="0">
                <a:latin typeface="Times New Roman" charset="0"/>
                <a:ea typeface="Times New Roman" charset="0"/>
                <a:cs typeface="Times New Roman" charset="0"/>
              </a:rPr>
              <a:t>i</a:t>
            </a:r>
            <a:r>
              <a:rPr lang="en-US" sz="1600" i="1" dirty="0" smtClean="0">
                <a:latin typeface="Times New Roman" charset="0"/>
                <a:ea typeface="Times New Roman" charset="0"/>
                <a:cs typeface="Times New Roman" charset="0"/>
              </a:rPr>
              <a:t>=1) </a:t>
            </a:r>
            <a:r>
              <a:rPr lang="mr-IN" sz="1600" dirty="0" smtClean="0">
                <a:ea typeface="Times New Roman" charset="0"/>
                <a:cs typeface="Times New Roman" charset="0"/>
              </a:rPr>
              <a:t>–</a:t>
            </a:r>
            <a:r>
              <a:rPr lang="en-US" sz="1600" dirty="0" smtClean="0">
                <a:ea typeface="Times New Roman" charset="0"/>
                <a:cs typeface="Times New Roman" charset="0"/>
              </a:rPr>
              <a:t> probabilities of cross-talks </a:t>
            </a:r>
            <a:endParaRPr lang="en-US" sz="16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1600" dirty="0" smtClean="0">
                <a:latin typeface="Arial" charset="0"/>
              </a:rPr>
              <a:t> </a:t>
            </a:r>
            <a:endParaRPr lang="en-US" sz="1600" dirty="0">
              <a:latin typeface="Arial" charset="0"/>
            </a:endParaRPr>
          </a:p>
          <a:p>
            <a:endParaRPr lang="en-US" sz="1600" dirty="0" smtClean="0">
              <a:cs typeface="Georgia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055" y="1123687"/>
            <a:ext cx="4848662" cy="85218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53981" y="2993386"/>
            <a:ext cx="8158169" cy="182316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600" b="1" dirty="0" smtClean="0">
                <a:cs typeface="Georgia"/>
              </a:rPr>
              <a:t>Example:</a:t>
            </a:r>
            <a:endParaRPr lang="en-US" sz="1600" b="1" dirty="0" smtClean="0">
              <a:cs typeface="Georgia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1600" dirty="0" smtClean="0"/>
              <a:t>Poisson probabilities </a:t>
            </a:r>
            <a:r>
              <a:rPr lang="en-US" sz="1600" i="1" dirty="0" smtClean="0">
                <a:latin typeface="Times New Roman" charset="0"/>
                <a:ea typeface="Times New Roman" charset="0"/>
                <a:cs typeface="Times New Roman" charset="0"/>
              </a:rPr>
              <a:t>P</a:t>
            </a:r>
            <a:r>
              <a:rPr lang="en-US" sz="1600" i="1" baseline="-25000" dirty="0" smtClean="0">
                <a:latin typeface="Times New Roman" charset="0"/>
                <a:ea typeface="Times New Roman" charset="0"/>
                <a:cs typeface="Times New Roman" charset="0"/>
              </a:rPr>
              <a:t>0</a:t>
            </a:r>
            <a:r>
              <a:rPr lang="en-US" sz="1600" i="1" dirty="0" smtClean="0">
                <a:latin typeface="Times New Roman" charset="0"/>
                <a:ea typeface="Times New Roman" charset="0"/>
                <a:cs typeface="Times New Roman" charset="0"/>
              </a:rPr>
              <a:t>, P</a:t>
            </a:r>
            <a:r>
              <a:rPr lang="en-US" sz="1600" i="1" baseline="-25000" dirty="0" smtClean="0">
                <a:latin typeface="Times New Roman" charset="0"/>
                <a:ea typeface="Times New Roman" charset="0"/>
                <a:cs typeface="Times New Roman" charset="0"/>
              </a:rPr>
              <a:t>1</a:t>
            </a:r>
            <a:r>
              <a:rPr lang="en-US" sz="1600" i="1" dirty="0" smtClean="0">
                <a:latin typeface="Times New Roman" charset="0"/>
                <a:ea typeface="Times New Roman" charset="0"/>
                <a:cs typeface="Times New Roman" charset="0"/>
              </a:rPr>
              <a:t>, P</a:t>
            </a:r>
            <a:r>
              <a:rPr lang="en-US" sz="1600" i="1" baseline="-25000" dirty="0" smtClean="0">
                <a:latin typeface="Times New Roman" charset="0"/>
                <a:ea typeface="Times New Roman" charset="0"/>
                <a:cs typeface="Times New Roman" charset="0"/>
              </a:rPr>
              <a:t>2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600" dirty="0">
                <a:ea typeface="Times New Roman" charset="0"/>
                <a:cs typeface="Times New Roman" charset="0"/>
              </a:rPr>
              <a:t>probabilities of cross-talks </a:t>
            </a:r>
            <a:r>
              <a:rPr lang="en-US" sz="1600" i="1" dirty="0" smtClean="0">
                <a:latin typeface="Times New Roman" charset="0"/>
                <a:ea typeface="Times New Roman" charset="0"/>
                <a:cs typeface="Times New Roman" charset="0"/>
              </a:rPr>
              <a:t>p</a:t>
            </a:r>
            <a:r>
              <a:rPr lang="en-US" sz="1600" i="1" baseline="-25000" dirty="0" smtClean="0">
                <a:latin typeface="Times New Roman" charset="0"/>
                <a:ea typeface="Times New Roman" charset="0"/>
                <a:cs typeface="Times New Roman" charset="0"/>
              </a:rPr>
              <a:t>0</a:t>
            </a:r>
            <a:r>
              <a:rPr lang="en-US" sz="1600" i="1" dirty="0" smtClean="0">
                <a:latin typeface="Times New Roman" charset="0"/>
                <a:ea typeface="Times New Roman" charset="0"/>
                <a:cs typeface="Times New Roman" charset="0"/>
              </a:rPr>
              <a:t>=0.5, p</a:t>
            </a:r>
            <a:r>
              <a:rPr lang="en-US" sz="1600" i="1" baseline="-25000" dirty="0" smtClean="0">
                <a:latin typeface="Times New Roman" charset="0"/>
                <a:ea typeface="Times New Roman" charset="0"/>
                <a:cs typeface="Times New Roman" charset="0"/>
              </a:rPr>
              <a:t>1</a:t>
            </a:r>
            <a:r>
              <a:rPr lang="en-US" sz="1600" i="1" dirty="0" smtClean="0">
                <a:latin typeface="Times New Roman" charset="0"/>
                <a:ea typeface="Times New Roman" charset="0"/>
                <a:cs typeface="Times New Roman" charset="0"/>
              </a:rPr>
              <a:t>=0.2, p</a:t>
            </a:r>
            <a:r>
              <a:rPr lang="en-US" sz="1600" i="1" baseline="-25000" dirty="0" smtClean="0">
                <a:latin typeface="Times New Roman" charset="0"/>
                <a:ea typeface="Times New Roman" charset="0"/>
                <a:cs typeface="Times New Roman" charset="0"/>
              </a:rPr>
              <a:t>2</a:t>
            </a:r>
            <a:r>
              <a:rPr lang="en-US" sz="1600" i="1" dirty="0" smtClean="0">
                <a:latin typeface="Times New Roman" charset="0"/>
                <a:ea typeface="Times New Roman" charset="0"/>
                <a:cs typeface="Times New Roman" charset="0"/>
              </a:rPr>
              <a:t>=0.2, p</a:t>
            </a:r>
            <a:r>
              <a:rPr lang="en-US" sz="1600" i="1" baseline="-25000" dirty="0" smtClean="0">
                <a:latin typeface="Times New Roman" charset="0"/>
                <a:ea typeface="Times New Roman" charset="0"/>
                <a:cs typeface="Times New Roman" charset="0"/>
              </a:rPr>
              <a:t>3</a:t>
            </a:r>
            <a:r>
              <a:rPr lang="en-US" sz="1600" i="1" dirty="0" smtClean="0">
                <a:latin typeface="Times New Roman" charset="0"/>
                <a:ea typeface="Times New Roman" charset="0"/>
                <a:cs typeface="Times New Roman" charset="0"/>
              </a:rPr>
              <a:t>=0.1</a:t>
            </a:r>
            <a:endParaRPr lang="en-US" sz="1600" dirty="0">
              <a:latin typeface="Arial" charset="0"/>
            </a:endParaRPr>
          </a:p>
          <a:p>
            <a:r>
              <a:rPr lang="en-US" sz="1600" dirty="0" smtClean="0">
                <a:cs typeface="Georgia"/>
              </a:rPr>
              <a:t>#</a:t>
            </a:r>
            <a:r>
              <a:rPr lang="en-US" sz="1600" dirty="0" err="1" smtClean="0">
                <a:cs typeface="Georgia"/>
              </a:rPr>
              <a:t>p.e.</a:t>
            </a:r>
            <a:r>
              <a:rPr lang="en-US" sz="1600" dirty="0" smtClean="0">
                <a:cs typeface="Georgia"/>
              </a:rPr>
              <a:t>		</a:t>
            </a:r>
            <a:r>
              <a:rPr lang="en-US" sz="1600" i="1" dirty="0" smtClean="0">
                <a:latin typeface="Times New Roman" charset="0"/>
                <a:ea typeface="Times New Roman" charset="0"/>
                <a:cs typeface="Times New Roman" charset="0"/>
              </a:rPr>
              <a:t>0	1	2	3	4	5	6	7	8</a:t>
            </a:r>
          </a:p>
          <a:p>
            <a:r>
              <a:rPr lang="en-US" sz="1600" i="1" dirty="0" smtClean="0">
                <a:latin typeface="Times New Roman" charset="0"/>
                <a:ea typeface="Times New Roman" charset="0"/>
                <a:cs typeface="Times New Roman" charset="0"/>
              </a:rPr>
              <a:t>P</a:t>
            </a:r>
            <a:r>
              <a:rPr lang="en-US" sz="1600" i="1" baseline="-25000" dirty="0" smtClean="0">
                <a:latin typeface="Times New Roman" charset="0"/>
                <a:ea typeface="Times New Roman" charset="0"/>
                <a:cs typeface="Times New Roman" charset="0"/>
              </a:rPr>
              <a:t>0</a:t>
            </a:r>
            <a:r>
              <a:rPr lang="en-US" sz="1600" i="1" dirty="0" smtClean="0">
                <a:latin typeface="Times New Roman" charset="0"/>
                <a:ea typeface="Times New Roman" charset="0"/>
                <a:cs typeface="Times New Roman" charset="0"/>
              </a:rPr>
              <a:t> 		P</a:t>
            </a:r>
            <a:r>
              <a:rPr lang="en-US" sz="1600" i="1" baseline="-25000" dirty="0" smtClean="0">
                <a:latin typeface="Times New Roman" charset="0"/>
                <a:ea typeface="Times New Roman" charset="0"/>
                <a:cs typeface="Times New Roman" charset="0"/>
              </a:rPr>
              <a:t>0</a:t>
            </a:r>
          </a:p>
          <a:p>
            <a:r>
              <a:rPr lang="en-US" sz="1600" i="1" dirty="0" smtClean="0">
                <a:latin typeface="Times New Roman" charset="0"/>
                <a:ea typeface="Times New Roman" charset="0"/>
                <a:cs typeface="Times New Roman" charset="0"/>
              </a:rPr>
              <a:t>P</a:t>
            </a:r>
            <a:r>
              <a:rPr lang="en-US" sz="1600" i="1" baseline="-25000" dirty="0" smtClean="0">
                <a:latin typeface="Times New Roman" charset="0"/>
                <a:ea typeface="Times New Roman" charset="0"/>
                <a:cs typeface="Times New Roman" charset="0"/>
              </a:rPr>
              <a:t>1</a:t>
            </a:r>
            <a:r>
              <a:rPr lang="en-US" sz="1600" i="1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400" dirty="0">
                <a:latin typeface="Times New Roman" charset="0"/>
                <a:ea typeface="Times New Roman" charset="0"/>
                <a:cs typeface="Times New Roman" charset="0"/>
              </a:rPr>
              <a:t>✕</a:t>
            </a:r>
            <a:r>
              <a:rPr lang="en-US" sz="1600" i="1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600" i="1" dirty="0" smtClean="0">
                <a:latin typeface="Times New Roman" charset="0"/>
                <a:ea typeface="Times New Roman" charset="0"/>
                <a:cs typeface="Times New Roman" charset="0"/>
              </a:rPr>
              <a:t>		0.5	0.2	0.2	0.1</a:t>
            </a:r>
          </a:p>
          <a:p>
            <a:r>
              <a:rPr lang="en-US" sz="1600" i="1" dirty="0" smtClean="0">
                <a:latin typeface="Times New Roman" charset="0"/>
                <a:ea typeface="Times New Roman" charset="0"/>
                <a:cs typeface="Times New Roman" charset="0"/>
              </a:rPr>
              <a:t>P</a:t>
            </a:r>
            <a:r>
              <a:rPr lang="en-US" sz="1600" i="1" baseline="-25000" dirty="0" smtClean="0">
                <a:latin typeface="Times New Roman" charset="0"/>
                <a:ea typeface="Times New Roman" charset="0"/>
                <a:cs typeface="Times New Roman" charset="0"/>
              </a:rPr>
              <a:t>2</a:t>
            </a:r>
            <a:r>
              <a:rPr lang="en-US" sz="1600" i="1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400" dirty="0">
                <a:latin typeface="Times New Roman" charset="0"/>
                <a:ea typeface="Times New Roman" charset="0"/>
                <a:cs typeface="Times New Roman" charset="0"/>
              </a:rPr>
              <a:t>✕</a:t>
            </a:r>
            <a:r>
              <a:rPr lang="en-US" sz="1600" i="1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600" i="1" dirty="0" smtClean="0">
                <a:latin typeface="Times New Roman" charset="0"/>
                <a:ea typeface="Times New Roman" charset="0"/>
                <a:cs typeface="Times New Roman" charset="0"/>
              </a:rPr>
              <a:t>			0.25	0.2	0.24	0.18	0.08	0.04	0.01</a:t>
            </a:r>
            <a:endParaRPr lang="en-US" sz="1600" i="1" dirty="0" smtClean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3982" y="4959225"/>
            <a:ext cx="8158168" cy="151324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1600" b="1" dirty="0" smtClean="0">
                <a:ea typeface="Times New Roman" charset="0"/>
                <a:cs typeface="Times New Roman" charset="0"/>
              </a:rPr>
              <a:t>Satisfying of the condition </a:t>
            </a:r>
            <a:r>
              <a:rPr lang="en-US" sz="1600" b="1" i="1" dirty="0" err="1" smtClean="0">
                <a:latin typeface="Times New Roman" charset="0"/>
                <a:ea typeface="Times New Roman" charset="0"/>
                <a:cs typeface="Times New Roman" charset="0"/>
              </a:rPr>
              <a:t>Σp</a:t>
            </a:r>
            <a:r>
              <a:rPr lang="en-US" sz="1600" b="1" i="1" baseline="-25000" dirty="0" err="1" smtClean="0">
                <a:latin typeface="Times New Roman" charset="0"/>
                <a:ea typeface="Times New Roman" charset="0"/>
                <a:cs typeface="Times New Roman" charset="0"/>
              </a:rPr>
              <a:t>i</a:t>
            </a:r>
            <a:r>
              <a:rPr lang="en-US" sz="1600" b="1" i="1" dirty="0" smtClean="0">
                <a:latin typeface="Times New Roman" charset="0"/>
                <a:ea typeface="Times New Roman" charset="0"/>
                <a:cs typeface="Times New Roman" charset="0"/>
              </a:rPr>
              <a:t>=1</a:t>
            </a:r>
            <a:endParaRPr lang="en-US" sz="1600" b="1" dirty="0" smtClean="0"/>
          </a:p>
          <a:p>
            <a:pPr marL="0" indent="0">
              <a:lnSpc>
                <a:spcPct val="100000"/>
              </a:lnSpc>
              <a:buNone/>
            </a:pPr>
            <a:r>
              <a:rPr lang="en-US" sz="1600" dirty="0" smtClean="0">
                <a:latin typeface="Arial" charset="0"/>
              </a:rPr>
              <a:t>Redefinition of probabilities of cross-talk in fit as following (each in range [0-1]): </a:t>
            </a:r>
            <a:endParaRPr lang="en-US" sz="1600" dirty="0">
              <a:latin typeface="Arial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en-US" sz="1600" i="1" dirty="0" smtClean="0">
                <a:latin typeface="Times New Roman" charset="0"/>
                <a:ea typeface="Times New Roman" charset="0"/>
                <a:cs typeface="Times New Roman" charset="0"/>
              </a:rPr>
              <a:t>P(≥</a:t>
            </a:r>
            <a:r>
              <a:rPr lang="en-US" sz="1600" i="1" dirty="0" smtClean="0">
                <a:latin typeface="Times New Roman" charset="0"/>
                <a:ea typeface="Times New Roman" charset="0"/>
                <a:cs typeface="Times New Roman" charset="0"/>
              </a:rPr>
              <a:t>1 </a:t>
            </a:r>
            <a:r>
              <a:rPr lang="en-US" sz="1600" i="1" dirty="0" err="1" smtClean="0">
                <a:latin typeface="Times New Roman" charset="0"/>
                <a:ea typeface="Times New Roman" charset="0"/>
                <a:cs typeface="Times New Roman" charset="0"/>
              </a:rPr>
              <a:t>p.e.</a:t>
            </a:r>
            <a:r>
              <a:rPr lang="en-US" sz="1600" i="1" dirty="0" smtClean="0">
                <a:latin typeface="Times New Roman" charset="0"/>
                <a:ea typeface="Times New Roman" charset="0"/>
                <a:cs typeface="Times New Roman" charset="0"/>
              </a:rPr>
              <a:t>)=</a:t>
            </a:r>
            <a:r>
              <a:rPr lang="en-US" sz="1600" i="1" dirty="0" err="1" smtClean="0">
                <a:latin typeface="Times New Roman" charset="0"/>
                <a:ea typeface="Times New Roman" charset="0"/>
                <a:cs typeface="Times New Roman" charset="0"/>
              </a:rPr>
              <a:t>Pr</a:t>
            </a:r>
            <a:r>
              <a:rPr lang="en-US" sz="1600" i="1" dirty="0" smtClean="0">
                <a:latin typeface="Times New Roman" charset="0"/>
                <a:ea typeface="Times New Roman" charset="0"/>
                <a:cs typeface="Times New Roman" charset="0"/>
              </a:rPr>
              <a:t>(1+)  </a:t>
            </a:r>
            <a:r>
              <a:rPr lang="en-US" sz="1600" i="1" dirty="0" smtClean="0">
                <a:latin typeface="Times New Roman" charset="0"/>
                <a:ea typeface="Times New Roman" charset="0"/>
                <a:cs typeface="Times New Roman" charset="0"/>
              </a:rPr>
              <a:t>=&gt;  p</a:t>
            </a:r>
            <a:r>
              <a:rPr lang="en-US" sz="1600" i="1" baseline="-25000" dirty="0" smtClean="0">
                <a:latin typeface="Times New Roman" charset="0"/>
                <a:ea typeface="Times New Roman" charset="0"/>
                <a:cs typeface="Times New Roman" charset="0"/>
              </a:rPr>
              <a:t>0</a:t>
            </a:r>
            <a:r>
              <a:rPr lang="en-US" sz="1600" i="1" dirty="0" smtClean="0">
                <a:latin typeface="Times New Roman" charset="0"/>
                <a:ea typeface="Times New Roman" charset="0"/>
                <a:cs typeface="Times New Roman" charset="0"/>
              </a:rPr>
              <a:t>=1-Pr(1+)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600" i="1" dirty="0">
                <a:latin typeface="Times New Roman" charset="0"/>
                <a:ea typeface="Times New Roman" charset="0"/>
                <a:cs typeface="Times New Roman" charset="0"/>
              </a:rPr>
              <a:t>P(≥</a:t>
            </a:r>
            <a:r>
              <a:rPr lang="en-US" sz="1600" i="1" dirty="0" smtClean="0">
                <a:latin typeface="Times New Roman" charset="0"/>
                <a:ea typeface="Times New Roman" charset="0"/>
                <a:cs typeface="Times New Roman" charset="0"/>
              </a:rPr>
              <a:t>2 </a:t>
            </a:r>
            <a:r>
              <a:rPr lang="en-US" sz="1600" i="1" dirty="0" err="1" smtClean="0">
                <a:latin typeface="Times New Roman" charset="0"/>
                <a:ea typeface="Times New Roman" charset="0"/>
                <a:cs typeface="Times New Roman" charset="0"/>
              </a:rPr>
              <a:t>p.e.</a:t>
            </a:r>
            <a:r>
              <a:rPr lang="en-US" sz="1600" i="1" dirty="0" smtClean="0">
                <a:latin typeface="Times New Roman" charset="0"/>
                <a:ea typeface="Times New Roman" charset="0"/>
                <a:cs typeface="Times New Roman" charset="0"/>
              </a:rPr>
              <a:t>)=</a:t>
            </a:r>
            <a:r>
              <a:rPr lang="en-US" sz="1600" i="1" dirty="0" err="1" smtClean="0">
                <a:latin typeface="Times New Roman" charset="0"/>
                <a:ea typeface="Times New Roman" charset="0"/>
                <a:cs typeface="Times New Roman" charset="0"/>
              </a:rPr>
              <a:t>Pr</a:t>
            </a:r>
            <a:r>
              <a:rPr lang="en-US" sz="1600" i="1" dirty="0" smtClean="0">
                <a:latin typeface="Times New Roman" charset="0"/>
                <a:ea typeface="Times New Roman" charset="0"/>
                <a:cs typeface="Times New Roman" charset="0"/>
              </a:rPr>
              <a:t>(2+)</a:t>
            </a:r>
            <a:r>
              <a:rPr lang="en-US" sz="1400" dirty="0" smtClean="0">
                <a:latin typeface="Times New Roman" charset="0"/>
                <a:ea typeface="Times New Roman" charset="0"/>
                <a:cs typeface="Times New Roman" charset="0"/>
              </a:rPr>
              <a:t>✕</a:t>
            </a:r>
            <a:r>
              <a:rPr lang="en-US" sz="1600" i="1" dirty="0" err="1" smtClean="0">
                <a:latin typeface="Times New Roman" charset="0"/>
                <a:ea typeface="Times New Roman" charset="0"/>
                <a:cs typeface="Times New Roman" charset="0"/>
              </a:rPr>
              <a:t>Pr</a:t>
            </a:r>
            <a:r>
              <a:rPr lang="en-US" sz="1600" i="1" dirty="0" smtClean="0">
                <a:latin typeface="Times New Roman" charset="0"/>
                <a:ea typeface="Times New Roman" charset="0"/>
                <a:cs typeface="Times New Roman" charset="0"/>
              </a:rPr>
              <a:t>(1+)=&gt; p</a:t>
            </a:r>
            <a:r>
              <a:rPr lang="en-US" sz="1600" i="1" baseline="-25000" dirty="0" smtClean="0">
                <a:latin typeface="Times New Roman" charset="0"/>
                <a:ea typeface="Times New Roman" charset="0"/>
                <a:cs typeface="Times New Roman" charset="0"/>
              </a:rPr>
              <a:t>1</a:t>
            </a:r>
            <a:r>
              <a:rPr lang="en-US" sz="1600" i="1" dirty="0" smtClean="0">
                <a:latin typeface="Times New Roman" charset="0"/>
                <a:ea typeface="Times New Roman" charset="0"/>
                <a:cs typeface="Times New Roman" charset="0"/>
              </a:rPr>
              <a:t>=</a:t>
            </a:r>
            <a:r>
              <a:rPr lang="en-US" sz="1600" i="1" dirty="0" err="1" smtClean="0">
                <a:latin typeface="Times New Roman" charset="0"/>
                <a:ea typeface="Times New Roman" charset="0"/>
                <a:cs typeface="Times New Roman" charset="0"/>
              </a:rPr>
              <a:t>Pr</a:t>
            </a:r>
            <a:r>
              <a:rPr lang="en-US" sz="1600" i="1" dirty="0" smtClean="0">
                <a:latin typeface="Times New Roman" charset="0"/>
                <a:ea typeface="Times New Roman" charset="0"/>
                <a:cs typeface="Times New Roman" charset="0"/>
              </a:rPr>
              <a:t>(1+)</a:t>
            </a:r>
            <a:r>
              <a:rPr lang="en-US" sz="1400" dirty="0" smtClean="0">
                <a:latin typeface="Times New Roman" charset="0"/>
                <a:ea typeface="Times New Roman" charset="0"/>
                <a:cs typeface="Times New Roman" charset="0"/>
              </a:rPr>
              <a:t>✕</a:t>
            </a:r>
            <a:r>
              <a:rPr lang="en-US" sz="1600" i="1" dirty="0" smtClean="0">
                <a:latin typeface="Times New Roman" charset="0"/>
                <a:ea typeface="Times New Roman" charset="0"/>
                <a:cs typeface="Times New Roman" charset="0"/>
              </a:rPr>
              <a:t>(1-Pr(2+))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600" i="1" dirty="0">
                <a:latin typeface="Times New Roman" charset="0"/>
                <a:ea typeface="Times New Roman" charset="0"/>
                <a:cs typeface="Times New Roman" charset="0"/>
              </a:rPr>
              <a:t>P(</a:t>
            </a:r>
            <a:r>
              <a:rPr lang="en-US" sz="1600" i="1" dirty="0" smtClean="0">
                <a:latin typeface="Times New Roman" charset="0"/>
                <a:ea typeface="Times New Roman" charset="0"/>
                <a:cs typeface="Times New Roman" charset="0"/>
              </a:rPr>
              <a:t>≥3 </a:t>
            </a:r>
            <a:r>
              <a:rPr lang="en-US" sz="1600" i="1" dirty="0" err="1">
                <a:latin typeface="Times New Roman" charset="0"/>
                <a:ea typeface="Times New Roman" charset="0"/>
                <a:cs typeface="Times New Roman" charset="0"/>
              </a:rPr>
              <a:t>p.e</a:t>
            </a:r>
            <a:r>
              <a:rPr lang="en-US" sz="1600" i="1" dirty="0" err="1" smtClean="0">
                <a:latin typeface="Times New Roman" charset="0"/>
                <a:ea typeface="Times New Roman" charset="0"/>
                <a:cs typeface="Times New Roman" charset="0"/>
              </a:rPr>
              <a:t>.</a:t>
            </a:r>
            <a:r>
              <a:rPr lang="en-US" sz="1600" i="1" dirty="0" smtClean="0">
                <a:latin typeface="Times New Roman" charset="0"/>
                <a:ea typeface="Times New Roman" charset="0"/>
                <a:cs typeface="Times New Roman" charset="0"/>
              </a:rPr>
              <a:t>)=</a:t>
            </a:r>
            <a:r>
              <a:rPr lang="en-US" sz="1600" i="1" dirty="0" err="1" smtClean="0">
                <a:latin typeface="Times New Roman" charset="0"/>
                <a:ea typeface="Times New Roman" charset="0"/>
                <a:cs typeface="Times New Roman" charset="0"/>
              </a:rPr>
              <a:t>Pr</a:t>
            </a:r>
            <a:r>
              <a:rPr lang="en-US" sz="1600" i="1" dirty="0" smtClean="0">
                <a:latin typeface="Times New Roman" charset="0"/>
                <a:ea typeface="Times New Roman" charset="0"/>
                <a:cs typeface="Times New Roman" charset="0"/>
              </a:rPr>
              <a:t>(3+)</a:t>
            </a:r>
            <a:r>
              <a:rPr lang="en-US" sz="1400" dirty="0" smtClean="0">
                <a:latin typeface="Times New Roman" charset="0"/>
                <a:ea typeface="Times New Roman" charset="0"/>
                <a:cs typeface="Times New Roman" charset="0"/>
              </a:rPr>
              <a:t>✕</a:t>
            </a:r>
            <a:r>
              <a:rPr lang="en-US" sz="1600" i="1" dirty="0" err="1" smtClean="0">
                <a:latin typeface="Times New Roman" charset="0"/>
                <a:ea typeface="Times New Roman" charset="0"/>
                <a:cs typeface="Times New Roman" charset="0"/>
              </a:rPr>
              <a:t>Pr</a:t>
            </a:r>
            <a:r>
              <a:rPr lang="en-US" sz="1600" i="1" dirty="0" smtClean="0">
                <a:latin typeface="Times New Roman" charset="0"/>
                <a:ea typeface="Times New Roman" charset="0"/>
                <a:cs typeface="Times New Roman" charset="0"/>
              </a:rPr>
              <a:t>(2</a:t>
            </a:r>
            <a:r>
              <a:rPr lang="en-US" sz="1600" i="1" dirty="0">
                <a:latin typeface="Times New Roman" charset="0"/>
                <a:ea typeface="Times New Roman" charset="0"/>
                <a:cs typeface="Times New Roman" charset="0"/>
              </a:rPr>
              <a:t>+)</a:t>
            </a:r>
            <a:r>
              <a:rPr lang="en-US" sz="1400" dirty="0">
                <a:latin typeface="Times New Roman" charset="0"/>
                <a:ea typeface="Times New Roman" charset="0"/>
                <a:cs typeface="Times New Roman" charset="0"/>
              </a:rPr>
              <a:t>✕</a:t>
            </a:r>
            <a:r>
              <a:rPr lang="en-US" sz="1600" i="1" dirty="0" err="1">
                <a:latin typeface="Times New Roman" charset="0"/>
                <a:ea typeface="Times New Roman" charset="0"/>
                <a:cs typeface="Times New Roman" charset="0"/>
              </a:rPr>
              <a:t>Pr</a:t>
            </a:r>
            <a:r>
              <a:rPr lang="en-US" sz="1600" i="1" dirty="0">
                <a:latin typeface="Times New Roman" charset="0"/>
                <a:ea typeface="Times New Roman" charset="0"/>
                <a:cs typeface="Times New Roman" charset="0"/>
              </a:rPr>
              <a:t>(1+)=&gt; </a:t>
            </a:r>
            <a:r>
              <a:rPr lang="en-US" sz="1600" i="1" dirty="0" smtClean="0">
                <a:latin typeface="Times New Roman" charset="0"/>
                <a:ea typeface="Times New Roman" charset="0"/>
                <a:cs typeface="Times New Roman" charset="0"/>
              </a:rPr>
              <a:t>p</a:t>
            </a:r>
            <a:r>
              <a:rPr lang="en-US" sz="1600" i="1" baseline="-25000" dirty="0" smtClean="0">
                <a:latin typeface="Times New Roman" charset="0"/>
                <a:ea typeface="Times New Roman" charset="0"/>
                <a:cs typeface="Times New Roman" charset="0"/>
              </a:rPr>
              <a:t>2</a:t>
            </a:r>
            <a:r>
              <a:rPr lang="en-US" sz="1600" i="1" dirty="0" smtClean="0">
                <a:latin typeface="Times New Roman" charset="0"/>
                <a:ea typeface="Times New Roman" charset="0"/>
                <a:cs typeface="Times New Roman" charset="0"/>
              </a:rPr>
              <a:t>=</a:t>
            </a:r>
            <a:r>
              <a:rPr lang="en-US" sz="1600" i="1" dirty="0" err="1" smtClean="0">
                <a:latin typeface="Times New Roman" charset="0"/>
                <a:ea typeface="Times New Roman" charset="0"/>
                <a:cs typeface="Times New Roman" charset="0"/>
              </a:rPr>
              <a:t>Pr</a:t>
            </a:r>
            <a:r>
              <a:rPr lang="en-US" sz="1600" i="1" dirty="0" smtClean="0">
                <a:latin typeface="Times New Roman" charset="0"/>
                <a:ea typeface="Times New Roman" charset="0"/>
                <a:cs typeface="Times New Roman" charset="0"/>
              </a:rPr>
              <a:t>(1+)</a:t>
            </a:r>
            <a:r>
              <a:rPr lang="en-US" sz="12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200" dirty="0" smtClean="0">
                <a:latin typeface="Times New Roman" charset="0"/>
                <a:ea typeface="Times New Roman" charset="0"/>
                <a:cs typeface="Times New Roman" charset="0"/>
              </a:rPr>
              <a:t>✕</a:t>
            </a:r>
            <a:r>
              <a:rPr lang="en-US" sz="1600" i="1" dirty="0" err="1" smtClean="0">
                <a:latin typeface="Times New Roman" charset="0"/>
                <a:ea typeface="Times New Roman" charset="0"/>
                <a:cs typeface="Times New Roman" charset="0"/>
              </a:rPr>
              <a:t>Pr</a:t>
            </a:r>
            <a:r>
              <a:rPr lang="en-US" sz="1600" i="1" dirty="0" smtClean="0">
                <a:latin typeface="Times New Roman" charset="0"/>
                <a:ea typeface="Times New Roman" charset="0"/>
                <a:cs typeface="Times New Roman" charset="0"/>
              </a:rPr>
              <a:t>(2+)</a:t>
            </a:r>
            <a:r>
              <a:rPr lang="en-US" sz="1400" dirty="0" smtClean="0">
                <a:latin typeface="Times New Roman" charset="0"/>
                <a:ea typeface="Times New Roman" charset="0"/>
                <a:cs typeface="Times New Roman" charset="0"/>
              </a:rPr>
              <a:t>✕</a:t>
            </a:r>
            <a:r>
              <a:rPr lang="en-US" sz="1600" i="1" dirty="0">
                <a:latin typeface="Times New Roman" charset="0"/>
                <a:ea typeface="Times New Roman" charset="0"/>
                <a:cs typeface="Times New Roman" charset="0"/>
              </a:rPr>
              <a:t>(</a:t>
            </a:r>
            <a:r>
              <a:rPr lang="en-US" sz="1600" i="1" dirty="0" smtClean="0">
                <a:latin typeface="Times New Roman" charset="0"/>
                <a:ea typeface="Times New Roman" charset="0"/>
                <a:cs typeface="Times New Roman" charset="0"/>
              </a:rPr>
              <a:t>1-Pr(3+))</a:t>
            </a:r>
            <a:endParaRPr lang="en-US" sz="1600" i="1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mr-IN" sz="1600" i="1" dirty="0" smtClean="0">
                <a:latin typeface="Times New Roman" charset="0"/>
                <a:ea typeface="Times New Roman" charset="0"/>
                <a:cs typeface="Times New Roman" charset="0"/>
              </a:rPr>
              <a:t>…</a:t>
            </a:r>
            <a:endParaRPr lang="en-US" sz="1600" i="1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285750" indent="-285750">
              <a:buFont typeface="Arial" charset="0"/>
              <a:buChar char="•"/>
            </a:pPr>
            <a:endParaRPr lang="en-US" sz="1600" i="1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285750" indent="-285750">
              <a:buFont typeface="Arial" charset="0"/>
              <a:buChar char="•"/>
            </a:pPr>
            <a:endParaRPr lang="en-US" sz="1600" i="1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285750" indent="-285750">
              <a:buFont typeface="Arial" charset="0"/>
              <a:buChar char="•"/>
            </a:pPr>
            <a:endParaRPr lang="en-US" sz="1600" i="1" dirty="0" smtClean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652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Footer Placeholder 3"/>
          <p:cNvSpPr>
            <a:spLocks noGrp="1"/>
          </p:cNvSpPr>
          <p:nvPr>
            <p:ph type="ftr" sz="quarter" idx="10"/>
          </p:nvPr>
        </p:nvSpPr>
        <p:spPr bwMode="auto">
          <a:xfrm>
            <a:off x="1498600" y="6408738"/>
            <a:ext cx="6813550" cy="449262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000" dirty="0" err="1" smtClean="0">
                <a:solidFill>
                  <a:srgbClr val="969696"/>
                </a:solidFill>
                <a:latin typeface="Helvetica Neue" charset="0"/>
                <a:cs typeface="Arial" charset="0"/>
              </a:rPr>
              <a:t>SiPM</a:t>
            </a:r>
            <a:r>
              <a:rPr lang="en-US" sz="1000" dirty="0" smtClean="0">
                <a:solidFill>
                  <a:srgbClr val="969696"/>
                </a:solidFill>
                <a:latin typeface="Helvetica Neue" charset="0"/>
                <a:cs typeface="Arial" charset="0"/>
              </a:rPr>
              <a:t> </a:t>
            </a:r>
            <a:r>
              <a:rPr lang="en-US" sz="1000" dirty="0">
                <a:solidFill>
                  <a:srgbClr val="969696"/>
                </a:solidFill>
                <a:latin typeface="Helvetica Neue" charset="0"/>
                <a:cs typeface="Arial" charset="0"/>
              </a:rPr>
              <a:t>model – Light-17 16.10.2017 – O. </a:t>
            </a:r>
            <a:r>
              <a:rPr lang="en-US" sz="1000" dirty="0" smtClean="0">
                <a:solidFill>
                  <a:srgbClr val="969696"/>
                </a:solidFill>
                <a:latin typeface="Helvetica Neue" charset="0"/>
                <a:cs typeface="Arial" charset="0"/>
              </a:rPr>
              <a:t>Kalekin</a:t>
            </a:r>
            <a:endParaRPr lang="en-US" sz="1000" dirty="0">
              <a:solidFill>
                <a:srgbClr val="969696"/>
              </a:solidFill>
              <a:latin typeface="Helvetica Neue" charset="0"/>
              <a:cs typeface="Arial" charset="0"/>
            </a:endParaRPr>
          </a:p>
        </p:txBody>
      </p:sp>
      <p:sp>
        <p:nvSpPr>
          <p:cNvPr id="19460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41CDE47-BDEC-2B43-A634-E02C83D71827}" type="slidenum">
              <a:rPr lang="de-DE" sz="1000">
                <a:solidFill>
                  <a:srgbClr val="969696"/>
                </a:solidFill>
                <a:latin typeface="Helvetica Neue" charset="0"/>
                <a:cs typeface="Arial" charset="0"/>
              </a:rPr>
              <a:pPr eaLnBrk="1" hangingPunct="1"/>
              <a:t>7</a:t>
            </a:fld>
            <a:endParaRPr lang="de-DE" sz="1000">
              <a:solidFill>
                <a:srgbClr val="969696"/>
              </a:solidFill>
              <a:latin typeface="Helvetica Neue" charset="0"/>
              <a:cs typeface="Arial" charset="0"/>
            </a:endParaRPr>
          </a:p>
        </p:txBody>
      </p:sp>
      <p:sp>
        <p:nvSpPr>
          <p:cNvPr id="19461" name="TextBox 5"/>
          <p:cNvSpPr txBox="1">
            <a:spLocks noChangeArrowheads="1"/>
          </p:cNvSpPr>
          <p:nvPr/>
        </p:nvSpPr>
        <p:spPr bwMode="auto">
          <a:xfrm>
            <a:off x="7797800" y="482600"/>
            <a:ext cx="1841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98055" y="246009"/>
            <a:ext cx="5067722" cy="4731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chemeClr val="tx2"/>
                </a:solidFill>
              </a:rPr>
              <a:t>SiPM</a:t>
            </a:r>
            <a:r>
              <a:rPr lang="en-US" b="1" dirty="0" smtClean="0">
                <a:solidFill>
                  <a:schemeClr val="tx2"/>
                </a:solidFill>
              </a:rPr>
              <a:t> response model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3982" y="1027940"/>
            <a:ext cx="3170575" cy="356532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marL="0" indent="0" eaLnBrk="1" hangingPunct="1">
              <a:lnSpc>
                <a:spcPct val="100000"/>
              </a:lnSpc>
              <a:buNone/>
            </a:pPr>
            <a:r>
              <a:rPr lang="en-US" sz="1600" dirty="0" smtClean="0"/>
              <a:t>Some </a:t>
            </a:r>
            <a:r>
              <a:rPr lang="en-US" sz="1600" dirty="0"/>
              <a:t>parameters fixed to speed up the fit</a:t>
            </a:r>
          </a:p>
          <a:p>
            <a:pPr marL="0" indent="0">
              <a:lnSpc>
                <a:spcPct val="100000"/>
              </a:lnSpc>
              <a:buNone/>
            </a:pPr>
            <a:endParaRPr lang="en-US" sz="1600" dirty="0" smtClean="0"/>
          </a:p>
          <a:p>
            <a:pPr marL="0" indent="0" eaLnBrk="1" hangingPunct="1">
              <a:lnSpc>
                <a:spcPct val="100000"/>
              </a:lnSpc>
              <a:buNone/>
            </a:pPr>
            <a:r>
              <a:rPr lang="en-US" sz="1600" dirty="0"/>
              <a:t>1ph – 28.4%</a:t>
            </a:r>
          </a:p>
          <a:p>
            <a:pPr marL="0" indent="0" eaLnBrk="1" hangingPunct="1">
              <a:lnSpc>
                <a:spcPct val="100000"/>
              </a:lnSpc>
              <a:buNone/>
            </a:pPr>
            <a:r>
              <a:rPr lang="en-US" sz="1600" dirty="0"/>
              <a:t>2ph –   5.4%</a:t>
            </a:r>
          </a:p>
          <a:p>
            <a:pPr marL="0" indent="0" eaLnBrk="1" hangingPunct="1">
              <a:lnSpc>
                <a:spcPct val="100000"/>
              </a:lnSpc>
              <a:buNone/>
            </a:pPr>
            <a:r>
              <a:rPr lang="en-US" sz="1600" dirty="0"/>
              <a:t>3ph –   6.2%</a:t>
            </a:r>
          </a:p>
          <a:p>
            <a:pPr marL="0" indent="0" eaLnBrk="1" hangingPunct="1">
              <a:lnSpc>
                <a:spcPct val="100000"/>
              </a:lnSpc>
              <a:buNone/>
            </a:pPr>
            <a:r>
              <a:rPr lang="en-US" sz="1600" dirty="0"/>
              <a:t>4ph –   5.1%</a:t>
            </a:r>
          </a:p>
          <a:p>
            <a:pPr marL="0" indent="0" eaLnBrk="1" hangingPunct="1">
              <a:lnSpc>
                <a:spcPct val="100000"/>
              </a:lnSpc>
              <a:buNone/>
            </a:pPr>
            <a:r>
              <a:rPr lang="en-US" sz="1600" dirty="0"/>
              <a:t>5ph –      0%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600" dirty="0"/>
              <a:t>6ph –      0%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600" dirty="0"/>
              <a:t>7ph –   9.2% </a:t>
            </a:r>
            <a:endParaRPr lang="en-US" sz="1600" dirty="0" smtClean="0"/>
          </a:p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  <a:p>
            <a:r>
              <a:rPr lang="en-US" sz="1600" dirty="0" smtClean="0"/>
              <a:t>Known problem </a:t>
            </a:r>
            <a:r>
              <a:rPr lang="en-US" sz="1600" dirty="0"/>
              <a:t>of </a:t>
            </a:r>
            <a:r>
              <a:rPr lang="en-US" sz="1600" dirty="0" smtClean="0"/>
              <a:t>non-linearity at large amplitudes may cause longer tail </a:t>
            </a:r>
            <a:endParaRPr lang="en-US" sz="1600" dirty="0"/>
          </a:p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  <a:p>
            <a:pPr marL="0" indent="0">
              <a:lnSpc>
                <a:spcPct val="100000"/>
              </a:lnSpc>
              <a:buNone/>
            </a:pPr>
            <a:r>
              <a:rPr lang="en-US" sz="1600" dirty="0" smtClean="0">
                <a:latin typeface="Arial" charset="0"/>
              </a:rPr>
              <a:t> </a:t>
            </a:r>
            <a:endParaRPr lang="en-US" sz="1600" dirty="0">
              <a:latin typeface="Arial" charset="0"/>
            </a:endParaRPr>
          </a:p>
          <a:p>
            <a:endParaRPr lang="en-US" sz="1600" dirty="0" smtClean="0">
              <a:cs typeface="Georgia"/>
            </a:endParaRPr>
          </a:p>
        </p:txBody>
      </p:sp>
      <p:pic>
        <p:nvPicPr>
          <p:cNvPr id="8" name="Picture 7" descr="fit_550_ct7_fixedP_str1.09sqrt_unzoom1000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4557" y="1027940"/>
            <a:ext cx="5829945" cy="4186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132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Footer Placeholder 3"/>
          <p:cNvSpPr>
            <a:spLocks noGrp="1"/>
          </p:cNvSpPr>
          <p:nvPr>
            <p:ph type="ftr" sz="quarter" idx="10"/>
          </p:nvPr>
        </p:nvSpPr>
        <p:spPr bwMode="auto">
          <a:xfrm>
            <a:off x="1498600" y="6408738"/>
            <a:ext cx="6813550" cy="449262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000" dirty="0" err="1" smtClean="0">
                <a:solidFill>
                  <a:srgbClr val="969696"/>
                </a:solidFill>
                <a:latin typeface="Helvetica Neue" charset="0"/>
                <a:cs typeface="Arial" charset="0"/>
              </a:rPr>
              <a:t>SiPM</a:t>
            </a:r>
            <a:r>
              <a:rPr lang="en-US" sz="1000" dirty="0" smtClean="0">
                <a:solidFill>
                  <a:srgbClr val="969696"/>
                </a:solidFill>
                <a:latin typeface="Helvetica Neue" charset="0"/>
                <a:cs typeface="Arial" charset="0"/>
              </a:rPr>
              <a:t> </a:t>
            </a:r>
            <a:r>
              <a:rPr lang="en-US" sz="1000" dirty="0">
                <a:solidFill>
                  <a:srgbClr val="969696"/>
                </a:solidFill>
                <a:latin typeface="Helvetica Neue" charset="0"/>
                <a:cs typeface="Arial" charset="0"/>
              </a:rPr>
              <a:t>model – Light-17 16.10.2017 – O. </a:t>
            </a:r>
            <a:r>
              <a:rPr lang="en-US" sz="1000" dirty="0" smtClean="0">
                <a:solidFill>
                  <a:srgbClr val="969696"/>
                </a:solidFill>
                <a:latin typeface="Helvetica Neue" charset="0"/>
                <a:cs typeface="Arial" charset="0"/>
              </a:rPr>
              <a:t>Kalekin</a:t>
            </a:r>
            <a:endParaRPr lang="en-US" sz="1000" dirty="0">
              <a:solidFill>
                <a:srgbClr val="969696"/>
              </a:solidFill>
              <a:latin typeface="Helvetica Neue" charset="0"/>
              <a:cs typeface="Arial" charset="0"/>
            </a:endParaRPr>
          </a:p>
        </p:txBody>
      </p:sp>
      <p:sp>
        <p:nvSpPr>
          <p:cNvPr id="19460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41CDE47-BDEC-2B43-A634-E02C83D71827}" type="slidenum">
              <a:rPr lang="de-DE" sz="1000">
                <a:solidFill>
                  <a:srgbClr val="969696"/>
                </a:solidFill>
                <a:latin typeface="Helvetica Neue" charset="0"/>
                <a:cs typeface="Arial" charset="0"/>
              </a:rPr>
              <a:pPr eaLnBrk="1" hangingPunct="1"/>
              <a:t>8</a:t>
            </a:fld>
            <a:endParaRPr lang="de-DE" sz="1000">
              <a:solidFill>
                <a:srgbClr val="969696"/>
              </a:solidFill>
              <a:latin typeface="Helvetica Neue" charset="0"/>
              <a:cs typeface="Arial" charset="0"/>
            </a:endParaRPr>
          </a:p>
        </p:txBody>
      </p:sp>
      <p:sp>
        <p:nvSpPr>
          <p:cNvPr id="19461" name="TextBox 5"/>
          <p:cNvSpPr txBox="1">
            <a:spLocks noChangeArrowheads="1"/>
          </p:cNvSpPr>
          <p:nvPr/>
        </p:nvSpPr>
        <p:spPr bwMode="auto">
          <a:xfrm>
            <a:off x="7797800" y="482600"/>
            <a:ext cx="1841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98055" y="246009"/>
            <a:ext cx="5067722" cy="4731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chemeClr val="tx2"/>
                </a:solidFill>
              </a:rPr>
              <a:t>SiPM</a:t>
            </a:r>
            <a:r>
              <a:rPr lang="en-US" b="1" dirty="0" smtClean="0">
                <a:solidFill>
                  <a:schemeClr val="tx2"/>
                </a:solidFill>
              </a:rPr>
              <a:t> response model summary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3982" y="1027940"/>
            <a:ext cx="8158168" cy="356532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marL="0" indent="0" eaLnBrk="1" hangingPunct="1">
              <a:lnSpc>
                <a:spcPct val="100000"/>
              </a:lnSpc>
              <a:buNone/>
            </a:pPr>
            <a:r>
              <a:rPr lang="en-US" sz="1600" dirty="0" smtClean="0"/>
              <a:t>Cross-talk modelled with multinomial distribution</a:t>
            </a:r>
          </a:p>
          <a:p>
            <a:pPr marL="0" indent="0" eaLnBrk="1" hangingPunct="1">
              <a:lnSpc>
                <a:spcPct val="100000"/>
              </a:lnSpc>
              <a:buNone/>
            </a:pPr>
            <a:endParaRPr lang="en-US" sz="1600" dirty="0"/>
          </a:p>
          <a:p>
            <a:pPr marL="0" indent="0" eaLnBrk="1" hangingPunct="1">
              <a:lnSpc>
                <a:spcPct val="100000"/>
              </a:lnSpc>
              <a:buNone/>
            </a:pPr>
            <a:r>
              <a:rPr lang="en-US" sz="1600" dirty="0" smtClean="0"/>
              <a:t>Advantage:</a:t>
            </a:r>
          </a:p>
          <a:p>
            <a:pPr marL="0" indent="0" eaLnBrk="1" hangingPunct="1">
              <a:lnSpc>
                <a:spcPct val="100000"/>
              </a:lnSpc>
              <a:buNone/>
            </a:pPr>
            <a:r>
              <a:rPr lang="en-US" sz="1600" dirty="0" smtClean="0"/>
              <a:t>Probabilities of cross-talk multiplicities per one initial photo electron</a:t>
            </a:r>
          </a:p>
          <a:p>
            <a:pPr marL="0" indent="0" eaLnBrk="1" hangingPunct="1">
              <a:lnSpc>
                <a:spcPct val="100000"/>
              </a:lnSpc>
              <a:buNone/>
            </a:pPr>
            <a:endParaRPr lang="en-US" sz="1600" dirty="0"/>
          </a:p>
          <a:p>
            <a:pPr marL="0" indent="0" eaLnBrk="1" hangingPunct="1">
              <a:lnSpc>
                <a:spcPct val="100000"/>
              </a:lnSpc>
              <a:buNone/>
            </a:pPr>
            <a:r>
              <a:rPr lang="en-US" sz="1600" dirty="0" smtClean="0"/>
              <a:t>Disadvantage:</a:t>
            </a:r>
          </a:p>
          <a:p>
            <a:pPr marL="0" indent="0" eaLnBrk="1" hangingPunct="1">
              <a:lnSpc>
                <a:spcPct val="100000"/>
              </a:lnSpc>
              <a:buNone/>
            </a:pPr>
            <a:r>
              <a:rPr lang="en-US" sz="1600" dirty="0" smtClean="0"/>
              <a:t>Fit duration grows rapidly with mean </a:t>
            </a:r>
            <a:r>
              <a:rPr lang="en-US" sz="1600" dirty="0" err="1" smtClean="0"/>
              <a:t>p.e.</a:t>
            </a:r>
            <a:r>
              <a:rPr lang="en-US" sz="1600" dirty="0" smtClean="0"/>
              <a:t> number and with cross-talk multiplicity. </a:t>
            </a:r>
            <a:endParaRPr lang="en-US" sz="1600" dirty="0"/>
          </a:p>
          <a:p>
            <a:pPr marL="0" indent="0">
              <a:lnSpc>
                <a:spcPct val="100000"/>
              </a:lnSpc>
              <a:buNone/>
            </a:pPr>
            <a:r>
              <a:rPr lang="en-US" sz="1600" dirty="0" smtClean="0"/>
              <a:t>Therefore, more effective and useful for small mean </a:t>
            </a:r>
            <a:r>
              <a:rPr lang="en-US" sz="1600" dirty="0" err="1" smtClean="0"/>
              <a:t>p.e.</a:t>
            </a:r>
            <a:r>
              <a:rPr lang="en-US" sz="1600" dirty="0" smtClean="0"/>
              <a:t>  </a:t>
            </a:r>
            <a:endParaRPr lang="en-US" sz="1600" dirty="0"/>
          </a:p>
          <a:p>
            <a:endParaRPr lang="en-US" sz="1600" dirty="0" smtClean="0"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1003862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DP test">
  <a:themeElements>
    <a:clrScheme name="Custom 1">
      <a:dk1>
        <a:srgbClr val="000000"/>
      </a:dk1>
      <a:lt1>
        <a:srgbClr val="FFFFFF"/>
      </a:lt1>
      <a:dk2>
        <a:srgbClr val="003366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ronus">
      <a:majorFont>
        <a:latin typeface="Georgia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华文新魏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PDP test.potx</Template>
  <TotalTime>6372</TotalTime>
  <Words>681</Words>
  <Application>Microsoft Macintosh PowerPoint</Application>
  <PresentationFormat>On-screen Show (4:3)</PresentationFormat>
  <Paragraphs>111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Georgia</vt:lpstr>
      <vt:lpstr>Helvetica Neue</vt:lpstr>
      <vt:lpstr>Lucida Grande</vt:lpstr>
      <vt:lpstr>Mangal</vt:lpstr>
      <vt:lpstr>ＭＳ Ｐゴシック</vt:lpstr>
      <vt:lpstr>Times New Roman</vt:lpstr>
      <vt:lpstr>Arial</vt:lpstr>
      <vt:lpstr>PDP test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>Universität Erlangen-Nürnberg</Company>
  <LinksUpToDate>false</LinksUpToDate>
  <SharedDoc>false</SharedDoc>
  <HyperlinkBase/>
  <HyperlinksChanged>false</HyperlinksChanged>
  <AppVersion>15.0039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>Susanne Raab</dc:creator>
  <cp:keywords/>
  <dc:description/>
  <cp:lastModifiedBy>Microsoft Office User</cp:lastModifiedBy>
  <cp:revision>96</cp:revision>
  <cp:lastPrinted>2017-04-06T07:56:57Z</cp:lastPrinted>
  <dcterms:created xsi:type="dcterms:W3CDTF">2016-05-20T14:08:27Z</dcterms:created>
  <dcterms:modified xsi:type="dcterms:W3CDTF">2017-10-16T09:48:24Z</dcterms:modified>
  <cp:category/>
</cp:coreProperties>
</file>