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81" r:id="rId2"/>
    <p:sldId id="344" r:id="rId3"/>
    <p:sldId id="282" r:id="rId4"/>
    <p:sldId id="308" r:id="rId5"/>
    <p:sldId id="283" r:id="rId6"/>
    <p:sldId id="288" r:id="rId7"/>
    <p:sldId id="346" r:id="rId8"/>
    <p:sldId id="309" r:id="rId9"/>
    <p:sldId id="310" r:id="rId10"/>
    <p:sldId id="293" r:id="rId11"/>
    <p:sldId id="347" r:id="rId12"/>
    <p:sldId id="294" r:id="rId13"/>
    <p:sldId id="343" r:id="rId14"/>
    <p:sldId id="352" r:id="rId15"/>
    <p:sldId id="320" r:id="rId16"/>
    <p:sldId id="322" r:id="rId17"/>
    <p:sldId id="299" r:id="rId18"/>
    <p:sldId id="350" r:id="rId19"/>
    <p:sldId id="351" r:id="rId20"/>
    <p:sldId id="314" r:id="rId21"/>
    <p:sldId id="335" r:id="rId22"/>
    <p:sldId id="337" r:id="rId23"/>
    <p:sldId id="345" r:id="rId24"/>
    <p:sldId id="333" r:id="rId25"/>
    <p:sldId id="341" r:id="rId26"/>
    <p:sldId id="336" r:id="rId27"/>
    <p:sldId id="348" r:id="rId28"/>
    <p:sldId id="342" r:id="rId29"/>
    <p:sldId id="334" r:id="rId30"/>
    <p:sldId id="340" r:id="rId31"/>
    <p:sldId id="31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83EDE-7F98-7343-8871-0020155A6863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55827-350A-6B4B-ACA3-ACAA737F7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11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021D4-18D2-4D81-B54F-23760857CF9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89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55827-350A-6B4B-ACA3-ACAA737F75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64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400" b="1" dirty="0" smtClean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546DB-15CD-4D4B-B825-A7B6CDB8B15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102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021D4-18D2-4D81-B54F-23760857CF9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22CFF3-BD81-4D3B-824C-D8D9BABC5BB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17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021D4-18D2-4D81-B54F-23760857CF9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22CFF3-BD81-4D3B-824C-D8D9BABC5BB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17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021D4-18D2-4D81-B54F-23760857CF9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89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54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99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34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44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1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16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50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4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5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22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9A25A-31F7-7E48-AB64-C93789EB7138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8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jpg"/><Relationship Id="rId10" Type="http://schemas.openxmlformats.org/officeDocument/2006/relationships/image" Target="../media/image8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harryvandergraaf\Documents\presentations\IEEE2012Anaheim\!OLE_LINK7" TargetMode="External"/><Relationship Id="rId4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hyperlink" Target="http://dx.doi.org/10.1016/j.nima.2016.11.064" TargetMode="External"/><Relationship Id="rId5" Type="http://schemas.openxmlformats.org/officeDocument/2006/relationships/hyperlink" Target="http://dx.doi.org/10.1016/j.nima.2015.10.084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3.pn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02867" y="274382"/>
            <a:ext cx="468962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3366FF"/>
                </a:solidFill>
              </a:rPr>
              <a:t>The </a:t>
            </a:r>
            <a:r>
              <a:rPr lang="en-US" sz="4400" dirty="0" smtClean="0">
                <a:solidFill>
                  <a:srgbClr val="3366FF"/>
                </a:solidFill>
              </a:rPr>
              <a:t>Tynode 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400" dirty="0" smtClean="0">
                <a:solidFill>
                  <a:srgbClr val="FF6600"/>
                </a:solidFill>
              </a:rPr>
              <a:t>a </a:t>
            </a:r>
            <a:r>
              <a:rPr lang="en-US" sz="2400" dirty="0">
                <a:solidFill>
                  <a:srgbClr val="FF6600"/>
                </a:solidFill>
              </a:rPr>
              <a:t>new vacuum electron </a:t>
            </a:r>
            <a:r>
              <a:rPr lang="en-US" sz="2400" dirty="0" smtClean="0">
                <a:solidFill>
                  <a:srgbClr val="FF6600"/>
                </a:solidFill>
              </a:rPr>
              <a:t>multiplier for </a:t>
            </a:r>
            <a:r>
              <a:rPr lang="en-US" sz="2400" dirty="0">
                <a:solidFill>
                  <a:srgbClr val="FF6600"/>
                </a:solidFill>
              </a:rPr>
              <a:t>ultra </a:t>
            </a:r>
            <a:r>
              <a:rPr lang="en-US" sz="2400" dirty="0" smtClean="0">
                <a:solidFill>
                  <a:srgbClr val="FF6600"/>
                </a:solidFill>
              </a:rPr>
              <a:t>fast </a:t>
            </a:r>
            <a:r>
              <a:rPr lang="en-US" sz="2400" dirty="0" err="1" smtClean="0">
                <a:solidFill>
                  <a:srgbClr val="FF6600"/>
                </a:solidFill>
              </a:rPr>
              <a:t>pixelised</a:t>
            </a:r>
            <a:r>
              <a:rPr lang="en-US" sz="2400" dirty="0" smtClean="0">
                <a:solidFill>
                  <a:srgbClr val="FF6600"/>
                </a:solidFill>
              </a:rPr>
              <a:t> particle detectors </a:t>
            </a:r>
          </a:p>
          <a:p>
            <a:pPr algn="ctr"/>
            <a:endParaRPr lang="en-US" sz="1600" dirty="0" smtClean="0">
              <a:solidFill>
                <a:srgbClr val="FF66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26217" y="2609504"/>
            <a:ext cx="506627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On behalf of the MEMBrane project: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u="sng" dirty="0" smtClean="0"/>
              <a:t>Harry </a:t>
            </a:r>
            <a:r>
              <a:rPr lang="en-US" sz="1600" u="sng" dirty="0"/>
              <a:t>van der </a:t>
            </a:r>
            <a:r>
              <a:rPr lang="en-US" sz="1600" u="sng" dirty="0" smtClean="0"/>
              <a:t>Graaf</a:t>
            </a:r>
            <a:r>
              <a:rPr lang="en-US" sz="1600" dirty="0" smtClean="0"/>
              <a:t>, Jeff de Fazio, </a:t>
            </a:r>
            <a:r>
              <a:rPr lang="en-US" sz="1600" dirty="0" err="1" smtClean="0"/>
              <a:t>Conny</a:t>
            </a:r>
            <a:r>
              <a:rPr lang="en-US" sz="1600" dirty="0" smtClean="0"/>
              <a:t> C.T. Hansson</a:t>
            </a:r>
          </a:p>
          <a:p>
            <a:pPr algn="ctr"/>
            <a:r>
              <a:rPr lang="en-US" sz="1600" dirty="0" smtClean="0"/>
              <a:t> </a:t>
            </a:r>
            <a:r>
              <a:rPr lang="en-US" sz="1600" dirty="0"/>
              <a:t>Hong </a:t>
            </a:r>
            <a:r>
              <a:rPr lang="en-US" sz="1600" dirty="0" err="1"/>
              <a:t>Wah</a:t>
            </a:r>
            <a:r>
              <a:rPr lang="en-US" sz="1600" dirty="0"/>
              <a:t> Chan</a:t>
            </a:r>
            <a:r>
              <a:rPr lang="en-US" sz="1600" dirty="0" smtClean="0"/>
              <a:t>, </a:t>
            </a:r>
            <a:r>
              <a:rPr lang="en-US" sz="1600" dirty="0"/>
              <a:t>Annemarie </a:t>
            </a:r>
            <a:r>
              <a:rPr lang="en-US" sz="1600" dirty="0" err="1" smtClean="0"/>
              <a:t>Theulings</a:t>
            </a:r>
            <a:r>
              <a:rPr lang="en-US" sz="1600" dirty="0" smtClean="0"/>
              <a:t>, Violeta </a:t>
            </a:r>
            <a:r>
              <a:rPr lang="en-US" sz="1600" dirty="0" err="1"/>
              <a:t>Prodanovi</a:t>
            </a:r>
            <a:r>
              <a:rPr lang="hr-HR" sz="1600" dirty="0"/>
              <a:t>ć</a:t>
            </a:r>
            <a:r>
              <a:rPr lang="en-US" sz="1600" dirty="0" smtClean="0"/>
              <a:t>, John </a:t>
            </a:r>
            <a:r>
              <a:rPr lang="en-US" sz="1600" dirty="0"/>
              <a:t>Smedley</a:t>
            </a:r>
            <a:r>
              <a:rPr lang="en-US" sz="1600" dirty="0" smtClean="0"/>
              <a:t>, John </a:t>
            </a:r>
            <a:r>
              <a:rPr lang="en-US" sz="1600" dirty="0" err="1" smtClean="0"/>
              <a:t>Sinsheimer</a:t>
            </a:r>
            <a:r>
              <a:rPr lang="en-US" sz="1600" dirty="0" smtClean="0"/>
              <a:t>, </a:t>
            </a:r>
            <a:r>
              <a:rPr lang="en-US" sz="1600" dirty="0" err="1" smtClean="0"/>
              <a:t>Kees</a:t>
            </a:r>
            <a:r>
              <a:rPr lang="en-US" sz="1600" dirty="0" smtClean="0"/>
              <a:t> </a:t>
            </a:r>
            <a:r>
              <a:rPr lang="en-US" sz="1600" dirty="0"/>
              <a:t>Hagen, </a:t>
            </a:r>
            <a:r>
              <a:rPr lang="en-US" sz="1600" dirty="0" smtClean="0"/>
              <a:t> </a:t>
            </a:r>
            <a:r>
              <a:rPr lang="en-US" sz="1600" dirty="0" err="1" smtClean="0"/>
              <a:t>Carel</a:t>
            </a:r>
            <a:r>
              <a:rPr lang="en-US" sz="1600" dirty="0" smtClean="0"/>
              <a:t> </a:t>
            </a:r>
            <a:r>
              <a:rPr lang="en-US" sz="1600" dirty="0" err="1" smtClean="0"/>
              <a:t>Heerkens</a:t>
            </a:r>
            <a:r>
              <a:rPr lang="en-US" sz="1600" dirty="0" smtClean="0"/>
              <a:t>, </a:t>
            </a:r>
            <a:r>
              <a:rPr lang="en-US" sz="1600" dirty="0" err="1" smtClean="0"/>
              <a:t>Lina</a:t>
            </a:r>
            <a:r>
              <a:rPr lang="en-US" sz="1600" dirty="0" smtClean="0"/>
              <a:t> </a:t>
            </a:r>
            <a:r>
              <a:rPr lang="en-US" sz="1600" dirty="0" err="1"/>
              <a:t>Sarro</a:t>
            </a:r>
            <a:r>
              <a:rPr lang="en-US" sz="1600" dirty="0" smtClean="0"/>
              <a:t>, </a:t>
            </a:r>
            <a:r>
              <a:rPr lang="en-US" sz="1600" dirty="0" err="1"/>
              <a:t>Gert</a:t>
            </a:r>
            <a:r>
              <a:rPr lang="en-US" sz="1600" dirty="0"/>
              <a:t> </a:t>
            </a:r>
            <a:r>
              <a:rPr lang="en-US" sz="1600" dirty="0" err="1"/>
              <a:t>Nützel</a:t>
            </a:r>
            <a:r>
              <a:rPr lang="en-US" sz="1600" dirty="0"/>
              <a:t>, Serge D. </a:t>
            </a:r>
            <a:r>
              <a:rPr lang="en-US" sz="1600" dirty="0" smtClean="0"/>
              <a:t>Pinto, Neil </a:t>
            </a:r>
            <a:r>
              <a:rPr lang="en-US" sz="1600" dirty="0" err="1" smtClean="0"/>
              <a:t>Budko</a:t>
            </a:r>
            <a:r>
              <a:rPr lang="en-US" sz="1600" dirty="0"/>
              <a:t>, </a:t>
            </a:r>
            <a:r>
              <a:rPr lang="en-US" sz="1600" dirty="0" err="1"/>
              <a:t>Behrouz</a:t>
            </a:r>
            <a:r>
              <a:rPr lang="en-US" sz="1600" dirty="0"/>
              <a:t> </a:t>
            </a:r>
            <a:r>
              <a:rPr lang="en-US" sz="1600" dirty="0" err="1" smtClean="0"/>
              <a:t>Raftari</a:t>
            </a:r>
            <a:r>
              <a:rPr lang="en-US" sz="1600" dirty="0" smtClean="0"/>
              <a:t>, </a:t>
            </a:r>
            <a:r>
              <a:rPr lang="en-US" sz="1600" dirty="0" err="1" smtClean="0"/>
              <a:t>Wouter</a:t>
            </a:r>
            <a:r>
              <a:rPr lang="en-US" sz="1600" dirty="0" smtClean="0"/>
              <a:t> de </a:t>
            </a:r>
            <a:r>
              <a:rPr lang="en-US" sz="1600" dirty="0" err="1" smtClean="0"/>
              <a:t>Landgraaf</a:t>
            </a:r>
            <a:r>
              <a:rPr lang="en-US" sz="1600" dirty="0" smtClean="0"/>
              <a:t>, </a:t>
            </a:r>
            <a:r>
              <a:rPr lang="en-US" sz="1600" dirty="0" err="1" smtClean="0"/>
              <a:t>Henk</a:t>
            </a:r>
            <a:r>
              <a:rPr lang="en-US" sz="1600" dirty="0" smtClean="0"/>
              <a:t> van </a:t>
            </a:r>
            <a:r>
              <a:rPr lang="en-US" sz="1600" dirty="0" err="1" smtClean="0"/>
              <a:t>Zeijl</a:t>
            </a:r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>
                <a:solidFill>
                  <a:srgbClr val="3366FF"/>
                </a:solidFill>
              </a:rPr>
              <a:t>Supported by ERC – Advanced 2012 “</a:t>
            </a:r>
            <a:r>
              <a:rPr lang="en-US" sz="1600" dirty="0" err="1" smtClean="0">
                <a:solidFill>
                  <a:srgbClr val="3366FF"/>
                </a:solidFill>
              </a:rPr>
              <a:t>MEMBrane</a:t>
            </a:r>
            <a:r>
              <a:rPr lang="en-US" sz="1600" dirty="0" smtClean="0">
                <a:solidFill>
                  <a:srgbClr val="3366FF"/>
                </a:solidFill>
              </a:rPr>
              <a:t>” 320764</a:t>
            </a:r>
          </a:p>
          <a:p>
            <a:pPr algn="ctr"/>
            <a:endParaRPr lang="en-US" sz="1600" dirty="0" smtClean="0">
              <a:solidFill>
                <a:srgbClr val="3366FF"/>
              </a:solidFill>
            </a:endParaRPr>
          </a:p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Light 17</a:t>
            </a:r>
          </a:p>
          <a:p>
            <a:pPr algn="ctr"/>
            <a:r>
              <a:rPr lang="en-US" dirty="0" err="1" smtClean="0">
                <a:solidFill>
                  <a:srgbClr val="008000"/>
                </a:solidFill>
              </a:rPr>
              <a:t>Ringberg</a:t>
            </a:r>
            <a:r>
              <a:rPr lang="en-US" dirty="0" smtClean="0">
                <a:solidFill>
                  <a:srgbClr val="008000"/>
                </a:solidFill>
              </a:rPr>
              <a:t> Castle, Germany</a:t>
            </a:r>
          </a:p>
          <a:p>
            <a:pPr algn="ctr"/>
            <a:r>
              <a:rPr lang="en-US" dirty="0">
                <a:solidFill>
                  <a:srgbClr val="008000"/>
                </a:solidFill>
              </a:rPr>
              <a:t>O</a:t>
            </a:r>
            <a:r>
              <a:rPr lang="en-US" dirty="0" smtClean="0">
                <a:solidFill>
                  <a:srgbClr val="008000"/>
                </a:solidFill>
              </a:rPr>
              <a:t>ct 17, 2017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907" y="5995487"/>
            <a:ext cx="1205192" cy="7914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49127" y="5915709"/>
            <a:ext cx="1605004" cy="90699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24" y="4401960"/>
            <a:ext cx="11715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013" y="3966114"/>
            <a:ext cx="2123661" cy="59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2581" y="5172759"/>
            <a:ext cx="9715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0099" y="4327613"/>
            <a:ext cx="195473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argonne_header_log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4" y="5111688"/>
            <a:ext cx="1604857" cy="7061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t="5957" r="6055" b="8781"/>
          <a:stretch/>
        </p:blipFill>
        <p:spPr>
          <a:xfrm>
            <a:off x="0" y="1"/>
            <a:ext cx="4065825" cy="36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31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067F-F030-4BF7-A0D8-091466AA023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 descr="new metho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96" y="0"/>
            <a:ext cx="10078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59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527" y="295278"/>
            <a:ext cx="7106464" cy="62706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Measurement method: Scanning</a:t>
            </a:r>
            <a:endParaRPr lang="en-US" sz="240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44" y="1337922"/>
            <a:ext cx="5193833" cy="519383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21" y="100300"/>
            <a:ext cx="1829414" cy="224389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974" y="2445880"/>
            <a:ext cx="2098596" cy="381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64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067F-F030-4BF7-A0D8-091466AA023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 descr="delta4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8" y="120316"/>
            <a:ext cx="7980194" cy="598514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13895" y="1310104"/>
            <a:ext cx="1390316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6949" y="681789"/>
            <a:ext cx="16099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!!  5.2  !!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157" y="136357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TSEY</a:t>
            </a:r>
            <a:endParaRPr lang="en-US" sz="2800" b="1" dirty="0">
              <a:solidFill>
                <a:srgbClr val="3366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2453" y="6233073"/>
            <a:ext cx="481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November 2016: </a:t>
            </a:r>
            <a:r>
              <a:rPr lang="en-US" sz="2800" dirty="0" err="1" smtClean="0">
                <a:solidFill>
                  <a:srgbClr val="FF6600"/>
                </a:solidFill>
              </a:rPr>
              <a:t>TSEYmax</a:t>
            </a:r>
            <a:r>
              <a:rPr lang="en-US" sz="2800" dirty="0" smtClean="0">
                <a:solidFill>
                  <a:srgbClr val="FF6600"/>
                </a:solidFill>
              </a:rPr>
              <a:t> = 5.5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42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cintosh HD:Users:harryvandergraaf:Desktop:contributie Annemarie.rar Folder:Yield25nm.pd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175" y="3865880"/>
            <a:ext cx="3613825" cy="2715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cintosh HD:Users:harryvandergraaf:Desktop:contributie Annemarie.rar Folder:Yield10nm.pd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602" y="876953"/>
            <a:ext cx="3702398" cy="30679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21961" y="45956"/>
            <a:ext cx="6661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Measurements and Simulation using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	low-energy GEANT extensions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95071" y="1011064"/>
            <a:ext cx="5122065" cy="3900262"/>
            <a:chOff x="871945" y="1486052"/>
            <a:chExt cx="5909733" cy="4432300"/>
          </a:xfrm>
        </p:grpSpPr>
        <p:pic>
          <p:nvPicPr>
            <p:cNvPr id="7" name="Picture 6" descr="alumina_thicknesses.t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945" y="1486052"/>
              <a:ext cx="5909733" cy="4432300"/>
            </a:xfrm>
            <a:prstGeom prst="rect">
              <a:avLst/>
            </a:prstGeom>
          </p:spPr>
        </p:pic>
        <p:cxnSp>
          <p:nvCxnSpPr>
            <p:cNvPr id="3" name="Straight Arrow Connector 2"/>
            <p:cNvCxnSpPr/>
            <p:nvPr/>
          </p:nvCxnSpPr>
          <p:spPr>
            <a:xfrm>
              <a:off x="2732809" y="2088573"/>
              <a:ext cx="343" cy="1823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441863" y="1780796"/>
              <a:ext cx="841663" cy="594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10 nm</a:t>
              </a:r>
              <a:endParaRPr lang="en-US" sz="1400" b="1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574472" y="2686412"/>
              <a:ext cx="343" cy="1823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283528" y="2378635"/>
              <a:ext cx="841663" cy="594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25 nm</a:t>
              </a:r>
              <a:endParaRPr lang="en-US" sz="1400" b="1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4306514" y="2868766"/>
              <a:ext cx="343" cy="1823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015569" y="2560989"/>
              <a:ext cx="841663" cy="594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50 nm</a:t>
              </a:r>
              <a:endParaRPr lang="en-US" sz="1400" b="1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90371" y="4891115"/>
            <a:ext cx="53144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decrease in yield, combined with increase in optimum primary electron energy is observed as a function of sample thickness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Good correlation to measurements seen for the simulations.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480918" y="848446"/>
            <a:ext cx="1529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easurement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457950" y="838590"/>
            <a:ext cx="1303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Simulations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067F-F030-4BF7-A0D8-091466AA023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26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9051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11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4947"/>
            <a:ext cx="3091448" cy="505305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447" y="1804947"/>
            <a:ext cx="3091448" cy="505305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895" y="2017995"/>
            <a:ext cx="2961105" cy="4840006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501977" y="518475"/>
            <a:ext cx="7473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Tynode </a:t>
            </a:r>
            <a:r>
              <a:rPr lang="en-US" sz="3600" dirty="0"/>
              <a:t>2</a:t>
            </a:r>
            <a:r>
              <a:rPr lang="en-US" sz="3600" dirty="0" smtClean="0"/>
              <a:t>.0: ALD </a:t>
            </a:r>
            <a:r>
              <a:rPr lang="en-US" sz="3600" dirty="0" err="1" smtClean="0"/>
              <a:t>Metamaterials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9995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724227" y="375600"/>
            <a:ext cx="7473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Magnetic field</a:t>
            </a:r>
            <a:endParaRPr lang="en-US" sz="36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" y="1571961"/>
            <a:ext cx="3233987" cy="528603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792" y="2544418"/>
            <a:ext cx="2639040" cy="431358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805" y="1571960"/>
            <a:ext cx="3233987" cy="528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48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ckage Concept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364"/>
            <a:ext cx="7040848" cy="5280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7" y="69093"/>
            <a:ext cx="9459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Concept - Fabrication </a:t>
            </a:r>
            <a:r>
              <a:rPr lang="en-US" sz="2400" dirty="0" err="1" smtClean="0">
                <a:solidFill>
                  <a:srgbClr val="FF0000"/>
                </a:solidFill>
              </a:rPr>
              <a:t>TipsyZero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into a </a:t>
            </a:r>
            <a:r>
              <a:rPr lang="en-US" sz="2400" dirty="0" err="1" smtClean="0">
                <a:solidFill>
                  <a:srgbClr val="3366FF"/>
                </a:solidFill>
              </a:rPr>
              <a:t>Photonis</a:t>
            </a:r>
            <a:r>
              <a:rPr lang="en-US" sz="2400" dirty="0" smtClean="0">
                <a:solidFill>
                  <a:srgbClr val="3366FF"/>
                </a:solidFill>
              </a:rPr>
              <a:t> PLANACON</a:t>
            </a:r>
            <a:r>
              <a:rPr lang="en-US" sz="1600" baseline="30000" dirty="0" smtClean="0">
                <a:solidFill>
                  <a:srgbClr val="3366FF"/>
                </a:solidFill>
              </a:rPr>
              <a:t>TM</a:t>
            </a:r>
            <a:r>
              <a:rPr lang="en-US" sz="2400" baseline="30000" dirty="0" smtClean="0">
                <a:solidFill>
                  <a:srgbClr val="3366FF"/>
                </a:solidFill>
              </a:rPr>
              <a:t> </a:t>
            </a:r>
            <a:r>
              <a:rPr lang="en-US" sz="2400" dirty="0" smtClean="0"/>
              <a:t>Style Device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067F-F030-4BF7-A0D8-091466AA023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8912" y="699490"/>
            <a:ext cx="8705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TimePix-1 pixel chip on Kyocera carrier board</a:t>
            </a:r>
          </a:p>
          <a:p>
            <a:r>
              <a:rPr lang="en-US" dirty="0" smtClean="0"/>
              <a:t>●  Ultra high vacuum compatible, sealing with </a:t>
            </a:r>
            <a:r>
              <a:rPr lang="en-US" dirty="0" err="1" smtClean="0"/>
              <a:t>Planacon</a:t>
            </a:r>
            <a:r>
              <a:rPr lang="en-US" dirty="0" smtClean="0"/>
              <a:t> window, photocathode compatible</a:t>
            </a:r>
          </a:p>
          <a:p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5132832" y="1527709"/>
            <a:ext cx="4011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TipsyZero</a:t>
            </a:r>
            <a:r>
              <a:rPr lang="en-US" dirty="0" smtClean="0"/>
              <a:t> will be limited to the 10 ns bin size of TPX-1 or 1 ns bin size of T</a:t>
            </a:r>
            <a:r>
              <a:rPr lang="is-IS" dirty="0" smtClean="0"/>
              <a:t>PX-3</a:t>
            </a:r>
          </a:p>
          <a:p>
            <a:r>
              <a:rPr lang="is-IS" dirty="0" smtClean="0"/>
              <a:t>a new TimePix NN with 10 ps time resolution</a:t>
            </a: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535424" y="3230880"/>
            <a:ext cx="281635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83024" y="3834384"/>
            <a:ext cx="281635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78224" y="5370576"/>
            <a:ext cx="2932176" cy="1042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57472" y="3157728"/>
            <a:ext cx="42184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Fan-out ceramic with metalized top-traces for HV distribution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992880" y="3907536"/>
            <a:ext cx="41513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Metal studs and weld ribbons to electrode rings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986784" y="5498592"/>
            <a:ext cx="4267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Backside metalized ASIC (TIMEPIX) with </a:t>
            </a:r>
            <a:r>
              <a:rPr lang="en-US" sz="1600" dirty="0" err="1" smtClean="0"/>
              <a:t>tynodes</a:t>
            </a:r>
            <a:r>
              <a:rPr lang="en-US" sz="1600" dirty="0" smtClean="0"/>
              <a:t> eutectic bonded into envelope + </a:t>
            </a:r>
            <a:r>
              <a:rPr lang="en-US" sz="1600" dirty="0" err="1" smtClean="0"/>
              <a:t>wirebonds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610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3"/>
          <p:cNvGrpSpPr>
            <a:grpSpLocks/>
          </p:cNvGrpSpPr>
          <p:nvPr/>
        </p:nvGrpSpPr>
        <p:grpSpPr bwMode="auto">
          <a:xfrm>
            <a:off x="914400" y="762000"/>
            <a:ext cx="6553200" cy="1143000"/>
            <a:chOff x="1152" y="2256"/>
            <a:chExt cx="4128" cy="720"/>
          </a:xfrm>
        </p:grpSpPr>
        <p:sp>
          <p:nvSpPr>
            <p:cNvPr id="18441" name="Rectangle 4"/>
            <p:cNvSpPr>
              <a:spLocks noChangeArrowheads="1"/>
            </p:cNvSpPr>
            <p:nvPr/>
          </p:nvSpPr>
          <p:spPr bwMode="auto">
            <a:xfrm>
              <a:off x="1152" y="2880"/>
              <a:ext cx="4128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442" name="Group 5"/>
            <p:cNvGrpSpPr>
              <a:grpSpLocks/>
            </p:cNvGrpSpPr>
            <p:nvPr/>
          </p:nvGrpSpPr>
          <p:grpSpPr bwMode="auto">
            <a:xfrm>
              <a:off x="1488" y="2448"/>
              <a:ext cx="624" cy="432"/>
              <a:chOff x="1488" y="2448"/>
              <a:chExt cx="624" cy="432"/>
            </a:xfrm>
          </p:grpSpPr>
          <p:sp>
            <p:nvSpPr>
              <p:cNvPr id="18476" name="Rectangle 6"/>
              <p:cNvSpPr>
                <a:spLocks noChangeArrowheads="1"/>
              </p:cNvSpPr>
              <p:nvPr/>
            </p:nvSpPr>
            <p:spPr bwMode="auto">
              <a:xfrm flipH="1">
                <a:off x="1488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7" name="Rectangle 7"/>
              <p:cNvSpPr>
                <a:spLocks noChangeArrowheads="1"/>
              </p:cNvSpPr>
              <p:nvPr/>
            </p:nvSpPr>
            <p:spPr bwMode="auto">
              <a:xfrm flipH="1">
                <a:off x="1584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8" name="Rectangle 8"/>
              <p:cNvSpPr>
                <a:spLocks noChangeArrowheads="1"/>
              </p:cNvSpPr>
              <p:nvPr/>
            </p:nvSpPr>
            <p:spPr bwMode="auto">
              <a:xfrm flipH="1">
                <a:off x="1680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9" name="Rectangle 9"/>
              <p:cNvSpPr>
                <a:spLocks noChangeArrowheads="1"/>
              </p:cNvSpPr>
              <p:nvPr/>
            </p:nvSpPr>
            <p:spPr bwMode="auto">
              <a:xfrm flipH="1">
                <a:off x="1776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80" name="Rectangle 10"/>
              <p:cNvSpPr>
                <a:spLocks noChangeArrowheads="1"/>
              </p:cNvSpPr>
              <p:nvPr/>
            </p:nvSpPr>
            <p:spPr bwMode="auto">
              <a:xfrm flipH="1">
                <a:off x="1872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81" name="Rectangle 11"/>
              <p:cNvSpPr>
                <a:spLocks noChangeArrowheads="1"/>
              </p:cNvSpPr>
              <p:nvPr/>
            </p:nvSpPr>
            <p:spPr bwMode="auto">
              <a:xfrm flipH="1">
                <a:off x="1968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82" name="Rectangle 12"/>
              <p:cNvSpPr>
                <a:spLocks noChangeArrowheads="1"/>
              </p:cNvSpPr>
              <p:nvPr/>
            </p:nvSpPr>
            <p:spPr bwMode="auto">
              <a:xfrm flipH="1">
                <a:off x="2064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443" name="Group 13"/>
            <p:cNvGrpSpPr>
              <a:grpSpLocks/>
            </p:cNvGrpSpPr>
            <p:nvPr/>
          </p:nvGrpSpPr>
          <p:grpSpPr bwMode="auto">
            <a:xfrm>
              <a:off x="2160" y="2448"/>
              <a:ext cx="624" cy="432"/>
              <a:chOff x="1488" y="2448"/>
              <a:chExt cx="624" cy="432"/>
            </a:xfrm>
          </p:grpSpPr>
          <p:sp>
            <p:nvSpPr>
              <p:cNvPr id="18469" name="Rectangle 14"/>
              <p:cNvSpPr>
                <a:spLocks noChangeArrowheads="1"/>
              </p:cNvSpPr>
              <p:nvPr/>
            </p:nvSpPr>
            <p:spPr bwMode="auto">
              <a:xfrm flipH="1">
                <a:off x="1488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0" name="Rectangle 15"/>
              <p:cNvSpPr>
                <a:spLocks noChangeArrowheads="1"/>
              </p:cNvSpPr>
              <p:nvPr/>
            </p:nvSpPr>
            <p:spPr bwMode="auto">
              <a:xfrm flipH="1">
                <a:off x="1584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Rectangle 16"/>
              <p:cNvSpPr>
                <a:spLocks noChangeArrowheads="1"/>
              </p:cNvSpPr>
              <p:nvPr/>
            </p:nvSpPr>
            <p:spPr bwMode="auto">
              <a:xfrm flipH="1">
                <a:off x="1680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2" name="Rectangle 17"/>
              <p:cNvSpPr>
                <a:spLocks noChangeArrowheads="1"/>
              </p:cNvSpPr>
              <p:nvPr/>
            </p:nvSpPr>
            <p:spPr bwMode="auto">
              <a:xfrm flipH="1">
                <a:off x="1776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3" name="Rectangle 18"/>
              <p:cNvSpPr>
                <a:spLocks noChangeArrowheads="1"/>
              </p:cNvSpPr>
              <p:nvPr/>
            </p:nvSpPr>
            <p:spPr bwMode="auto">
              <a:xfrm flipH="1">
                <a:off x="1872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4" name="Rectangle 19"/>
              <p:cNvSpPr>
                <a:spLocks noChangeArrowheads="1"/>
              </p:cNvSpPr>
              <p:nvPr/>
            </p:nvSpPr>
            <p:spPr bwMode="auto">
              <a:xfrm flipH="1">
                <a:off x="1968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5" name="Rectangle 20"/>
              <p:cNvSpPr>
                <a:spLocks noChangeArrowheads="1"/>
              </p:cNvSpPr>
              <p:nvPr/>
            </p:nvSpPr>
            <p:spPr bwMode="auto">
              <a:xfrm flipH="1">
                <a:off x="2064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444" name="Group 21"/>
            <p:cNvGrpSpPr>
              <a:grpSpLocks/>
            </p:cNvGrpSpPr>
            <p:nvPr/>
          </p:nvGrpSpPr>
          <p:grpSpPr bwMode="auto">
            <a:xfrm>
              <a:off x="2832" y="2448"/>
              <a:ext cx="624" cy="432"/>
              <a:chOff x="1488" y="2448"/>
              <a:chExt cx="624" cy="432"/>
            </a:xfrm>
          </p:grpSpPr>
          <p:sp>
            <p:nvSpPr>
              <p:cNvPr id="18462" name="Rectangle 22"/>
              <p:cNvSpPr>
                <a:spLocks noChangeArrowheads="1"/>
              </p:cNvSpPr>
              <p:nvPr/>
            </p:nvSpPr>
            <p:spPr bwMode="auto">
              <a:xfrm flipH="1">
                <a:off x="1488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3" name="Rectangle 23"/>
              <p:cNvSpPr>
                <a:spLocks noChangeArrowheads="1"/>
              </p:cNvSpPr>
              <p:nvPr/>
            </p:nvSpPr>
            <p:spPr bwMode="auto">
              <a:xfrm flipH="1">
                <a:off x="1584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4" name="Rectangle 24"/>
              <p:cNvSpPr>
                <a:spLocks noChangeArrowheads="1"/>
              </p:cNvSpPr>
              <p:nvPr/>
            </p:nvSpPr>
            <p:spPr bwMode="auto">
              <a:xfrm flipH="1">
                <a:off x="1680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5" name="Rectangle 25"/>
              <p:cNvSpPr>
                <a:spLocks noChangeArrowheads="1"/>
              </p:cNvSpPr>
              <p:nvPr/>
            </p:nvSpPr>
            <p:spPr bwMode="auto">
              <a:xfrm flipH="1">
                <a:off x="1776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6" name="Rectangle 26"/>
              <p:cNvSpPr>
                <a:spLocks noChangeArrowheads="1"/>
              </p:cNvSpPr>
              <p:nvPr/>
            </p:nvSpPr>
            <p:spPr bwMode="auto">
              <a:xfrm flipH="1">
                <a:off x="1872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7" name="Rectangle 27"/>
              <p:cNvSpPr>
                <a:spLocks noChangeArrowheads="1"/>
              </p:cNvSpPr>
              <p:nvPr/>
            </p:nvSpPr>
            <p:spPr bwMode="auto">
              <a:xfrm flipH="1">
                <a:off x="1968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8" name="Rectangle 28"/>
              <p:cNvSpPr>
                <a:spLocks noChangeArrowheads="1"/>
              </p:cNvSpPr>
              <p:nvPr/>
            </p:nvSpPr>
            <p:spPr bwMode="auto">
              <a:xfrm flipH="1">
                <a:off x="2064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445" name="Group 29"/>
            <p:cNvGrpSpPr>
              <a:grpSpLocks/>
            </p:cNvGrpSpPr>
            <p:nvPr/>
          </p:nvGrpSpPr>
          <p:grpSpPr bwMode="auto">
            <a:xfrm>
              <a:off x="3504" y="2448"/>
              <a:ext cx="624" cy="432"/>
              <a:chOff x="1488" y="2448"/>
              <a:chExt cx="624" cy="432"/>
            </a:xfrm>
          </p:grpSpPr>
          <p:sp>
            <p:nvSpPr>
              <p:cNvPr id="18455" name="Rectangle 30"/>
              <p:cNvSpPr>
                <a:spLocks noChangeArrowheads="1"/>
              </p:cNvSpPr>
              <p:nvPr/>
            </p:nvSpPr>
            <p:spPr bwMode="auto">
              <a:xfrm flipH="1">
                <a:off x="1488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6" name="Rectangle 31"/>
              <p:cNvSpPr>
                <a:spLocks noChangeArrowheads="1"/>
              </p:cNvSpPr>
              <p:nvPr/>
            </p:nvSpPr>
            <p:spPr bwMode="auto">
              <a:xfrm flipH="1">
                <a:off x="1584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7" name="Rectangle 32"/>
              <p:cNvSpPr>
                <a:spLocks noChangeArrowheads="1"/>
              </p:cNvSpPr>
              <p:nvPr/>
            </p:nvSpPr>
            <p:spPr bwMode="auto">
              <a:xfrm flipH="1">
                <a:off x="1680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8" name="Rectangle 33"/>
              <p:cNvSpPr>
                <a:spLocks noChangeArrowheads="1"/>
              </p:cNvSpPr>
              <p:nvPr/>
            </p:nvSpPr>
            <p:spPr bwMode="auto">
              <a:xfrm flipH="1">
                <a:off x="1776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9" name="Rectangle 34"/>
              <p:cNvSpPr>
                <a:spLocks noChangeArrowheads="1"/>
              </p:cNvSpPr>
              <p:nvPr/>
            </p:nvSpPr>
            <p:spPr bwMode="auto">
              <a:xfrm flipH="1">
                <a:off x="1872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0" name="Rectangle 35"/>
              <p:cNvSpPr>
                <a:spLocks noChangeArrowheads="1"/>
              </p:cNvSpPr>
              <p:nvPr/>
            </p:nvSpPr>
            <p:spPr bwMode="auto">
              <a:xfrm flipH="1">
                <a:off x="1968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1" name="Rectangle 36"/>
              <p:cNvSpPr>
                <a:spLocks noChangeArrowheads="1"/>
              </p:cNvSpPr>
              <p:nvPr/>
            </p:nvSpPr>
            <p:spPr bwMode="auto">
              <a:xfrm flipH="1">
                <a:off x="2064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446" name="Group 37"/>
            <p:cNvGrpSpPr>
              <a:grpSpLocks/>
            </p:cNvGrpSpPr>
            <p:nvPr/>
          </p:nvGrpSpPr>
          <p:grpSpPr bwMode="auto">
            <a:xfrm>
              <a:off x="4176" y="2448"/>
              <a:ext cx="624" cy="432"/>
              <a:chOff x="1488" y="2448"/>
              <a:chExt cx="624" cy="432"/>
            </a:xfrm>
          </p:grpSpPr>
          <p:sp>
            <p:nvSpPr>
              <p:cNvPr id="18448" name="Rectangle 38"/>
              <p:cNvSpPr>
                <a:spLocks noChangeArrowheads="1"/>
              </p:cNvSpPr>
              <p:nvPr/>
            </p:nvSpPr>
            <p:spPr bwMode="auto">
              <a:xfrm flipH="1">
                <a:off x="1488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49" name="Rectangle 39"/>
              <p:cNvSpPr>
                <a:spLocks noChangeArrowheads="1"/>
              </p:cNvSpPr>
              <p:nvPr/>
            </p:nvSpPr>
            <p:spPr bwMode="auto">
              <a:xfrm flipH="1">
                <a:off x="1584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0" name="Rectangle 40"/>
              <p:cNvSpPr>
                <a:spLocks noChangeArrowheads="1"/>
              </p:cNvSpPr>
              <p:nvPr/>
            </p:nvSpPr>
            <p:spPr bwMode="auto">
              <a:xfrm flipH="1">
                <a:off x="1680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1" name="Rectangle 41"/>
              <p:cNvSpPr>
                <a:spLocks noChangeArrowheads="1"/>
              </p:cNvSpPr>
              <p:nvPr/>
            </p:nvSpPr>
            <p:spPr bwMode="auto">
              <a:xfrm flipH="1">
                <a:off x="1776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2" name="Rectangle 42"/>
              <p:cNvSpPr>
                <a:spLocks noChangeArrowheads="1"/>
              </p:cNvSpPr>
              <p:nvPr/>
            </p:nvSpPr>
            <p:spPr bwMode="auto">
              <a:xfrm flipH="1">
                <a:off x="1872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3" name="Rectangle 43"/>
              <p:cNvSpPr>
                <a:spLocks noChangeArrowheads="1"/>
              </p:cNvSpPr>
              <p:nvPr/>
            </p:nvSpPr>
            <p:spPr bwMode="auto">
              <a:xfrm flipH="1">
                <a:off x="1968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4" name="Rectangle 44"/>
              <p:cNvSpPr>
                <a:spLocks noChangeArrowheads="1"/>
              </p:cNvSpPr>
              <p:nvPr/>
            </p:nvSpPr>
            <p:spPr bwMode="auto">
              <a:xfrm flipH="1">
                <a:off x="2064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447" name="Rectangle 45"/>
            <p:cNvSpPr>
              <a:spLocks noChangeArrowheads="1"/>
            </p:cNvSpPr>
            <p:nvPr/>
          </p:nvSpPr>
          <p:spPr bwMode="auto">
            <a:xfrm>
              <a:off x="1296" y="2256"/>
              <a:ext cx="3880" cy="47"/>
            </a:xfrm>
            <a:prstGeom prst="rect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35" name="Text Box 49"/>
          <p:cNvSpPr txBox="1">
            <a:spLocks noChangeArrowheads="1"/>
          </p:cNvSpPr>
          <p:nvPr/>
        </p:nvSpPr>
        <p:spPr bwMode="auto">
          <a:xfrm>
            <a:off x="304800" y="1066800"/>
            <a:ext cx="1082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/>
              <a:t>MCP (in</a:t>
            </a:r>
          </a:p>
          <a:p>
            <a:pPr eaLnBrk="1" hangingPunct="1"/>
            <a:r>
              <a:rPr lang="nl-NL" sz="1800"/>
              <a:t>vacuum)</a:t>
            </a:r>
          </a:p>
        </p:txBody>
      </p:sp>
      <p:sp>
        <p:nvSpPr>
          <p:cNvPr id="18436" name="Text Box 36"/>
          <p:cNvSpPr txBox="1">
            <a:spLocks noChangeArrowheads="1"/>
          </p:cNvSpPr>
          <p:nvPr/>
        </p:nvSpPr>
        <p:spPr bwMode="auto">
          <a:xfrm>
            <a:off x="153814" y="1930071"/>
            <a:ext cx="7925968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FF"/>
                </a:solidFill>
              </a:rPr>
              <a:t>John </a:t>
            </a:r>
            <a:r>
              <a:rPr lang="en-US" sz="1400" dirty="0" err="1">
                <a:solidFill>
                  <a:srgbClr val="0000FF"/>
                </a:solidFill>
              </a:rPr>
              <a:t>Vallerga</a:t>
            </a:r>
            <a:r>
              <a:rPr lang="en-US" sz="1400" dirty="0">
                <a:solidFill>
                  <a:srgbClr val="0000FF"/>
                </a:solidFill>
              </a:rPr>
              <a:t>: </a:t>
            </a:r>
            <a:r>
              <a:rPr lang="en-US" sz="1400" dirty="0" err="1">
                <a:solidFill>
                  <a:srgbClr val="0000FF"/>
                </a:solidFill>
              </a:rPr>
              <a:t>TimePix</a:t>
            </a:r>
            <a:r>
              <a:rPr lang="en-US" sz="1400" dirty="0">
                <a:solidFill>
                  <a:srgbClr val="0000FF"/>
                </a:solidFill>
              </a:rPr>
              <a:t> + </a:t>
            </a:r>
            <a:r>
              <a:rPr lang="en-US" sz="1400" dirty="0" smtClean="0">
                <a:solidFill>
                  <a:srgbClr val="0000FF"/>
                </a:solidFill>
              </a:rPr>
              <a:t>MCPs</a:t>
            </a:r>
          </a:p>
          <a:p>
            <a:pPr eaLnBrk="1" hangingPunct="1"/>
            <a:r>
              <a:rPr lang="en-US" sz="1400" dirty="0" smtClean="0">
                <a:solidFill>
                  <a:srgbClr val="0000FF"/>
                </a:solidFill>
              </a:rPr>
              <a:t>Nicolas </a:t>
            </a:r>
            <a:r>
              <a:rPr lang="en-US" sz="1400" dirty="0" err="1" smtClean="0">
                <a:solidFill>
                  <a:srgbClr val="0000FF"/>
                </a:solidFill>
              </a:rPr>
              <a:t>Wursch</a:t>
            </a:r>
            <a:r>
              <a:rPr lang="en-US" sz="1400" dirty="0" smtClean="0">
                <a:solidFill>
                  <a:srgbClr val="0000FF"/>
                </a:solidFill>
              </a:rPr>
              <a:t>: MEMS-made MCPs</a:t>
            </a:r>
          </a:p>
          <a:p>
            <a:pPr eaLnBrk="1" hangingPunct="1"/>
            <a:r>
              <a:rPr lang="en-US" dirty="0" smtClean="0">
                <a:solidFill>
                  <a:srgbClr val="008000"/>
                </a:solidFill>
              </a:rPr>
              <a:t>Great improvements: acceptance, gain, gain stability</a:t>
            </a:r>
          </a:p>
          <a:p>
            <a:pPr eaLnBrk="1" hangingPunct="1"/>
            <a:r>
              <a:rPr lang="en-US" dirty="0" smtClean="0">
                <a:solidFill>
                  <a:srgbClr val="008000"/>
                </a:solidFill>
              </a:rPr>
              <a:t>LAPPD project!</a:t>
            </a: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But: MC simulations: time resolution limited to 10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20 ps</a:t>
            </a:r>
            <a:endParaRPr lang="en-US" dirty="0">
              <a:solidFill>
                <a:srgbClr val="FF0000"/>
              </a:solidFill>
            </a:endParaRPr>
          </a:p>
          <a:p>
            <a:pPr eaLnBrk="1" hangingPunct="1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8437" name="TextBox 52"/>
          <p:cNvSpPr txBox="1">
            <a:spLocks noChangeArrowheads="1"/>
          </p:cNvSpPr>
          <p:nvPr/>
        </p:nvSpPr>
        <p:spPr bwMode="auto">
          <a:xfrm>
            <a:off x="152400" y="0"/>
            <a:ext cx="4614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Use a MicroChannelPlate MCP?</a:t>
            </a:r>
          </a:p>
        </p:txBody>
      </p:sp>
      <p:pic>
        <p:nvPicPr>
          <p:cNvPr id="18438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3906838"/>
            <a:ext cx="473075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53"/>
          <p:cNvSpPr>
            <a:spLocks noChangeArrowheads="1"/>
          </p:cNvSpPr>
          <p:nvPr/>
        </p:nvSpPr>
        <p:spPr bwMode="auto">
          <a:xfrm>
            <a:off x="2997200" y="6056421"/>
            <a:ext cx="457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i="1" dirty="0"/>
              <a:t>Quantum Limited Imaging Detectors, RIT 2009, John </a:t>
            </a:r>
            <a:r>
              <a:rPr lang="en-US" sz="1800" i="1" dirty="0" err="1"/>
              <a:t>Vallerga</a:t>
            </a:r>
            <a:r>
              <a:rPr lang="en-US" sz="1800" i="1" dirty="0"/>
              <a:t>, </a:t>
            </a:r>
            <a:r>
              <a:rPr lang="en-US" sz="1800" i="1" dirty="0" err="1"/>
              <a:t>jvv@ssl.berkeley.edu</a:t>
            </a:r>
            <a:endParaRPr lang="en-US" sz="1800" dirty="0"/>
          </a:p>
        </p:txBody>
      </p:sp>
      <p:pic>
        <p:nvPicPr>
          <p:cNvPr id="18440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6038"/>
            <a:ext cx="2851150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67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osecond Timing Projec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39"/>
            <a:ext cx="8490007" cy="10598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8740" y="5973021"/>
            <a:ext cx="6795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Development of </a:t>
            </a:r>
            <a:r>
              <a:rPr lang="en-US" sz="2000" dirty="0" err="1" smtClean="0"/>
              <a:t>MgO</a:t>
            </a:r>
            <a:r>
              <a:rPr lang="en-US" sz="2000" dirty="0" smtClean="0"/>
              <a:t> Atomic Layer Deposition: thanks for that!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572799" y="3605470"/>
            <a:ext cx="2408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Henry Frisch et al.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6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612775" y="1066800"/>
          <a:ext cx="791845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Document" r:id="rId3" imgW="14273016" imgH="6044444" progId="Word.Document.12">
                  <p:link updateAutomatic="1"/>
                </p:oleObj>
              </mc:Choice>
              <mc:Fallback>
                <p:oleObj name="Document" r:id="rId3" imgW="14273016" imgH="6044444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1066800"/>
                        <a:ext cx="791845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577875" y="260350"/>
            <a:ext cx="7839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A very successful photon detector: the Photomultiplier (</a:t>
            </a:r>
            <a:r>
              <a:rPr lang="en-US" sz="2000" dirty="0" smtClean="0">
                <a:solidFill>
                  <a:srgbClr val="FF0000"/>
                </a:solidFill>
              </a:rPr>
              <a:t>1934 -</a:t>
            </a:r>
            <a:r>
              <a:rPr lang="en-US" sz="2000" dirty="0">
                <a:solidFill>
                  <a:srgbClr val="FF0000"/>
                </a:solidFill>
              </a:rPr>
              <a:t>1936)</a:t>
            </a: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251520" y="4572654"/>
            <a:ext cx="45323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‘good’ </a:t>
            </a:r>
            <a:r>
              <a:rPr lang="en-US" sz="2000" dirty="0">
                <a:solidFill>
                  <a:srgbClr val="FFFF00"/>
                </a:solidFill>
              </a:rPr>
              <a:t>quantum efficiency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FF00"/>
                </a:solidFill>
              </a:rPr>
              <a:t> rather fast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CCFFCC"/>
                </a:solidFill>
              </a:rPr>
              <a:t> low noise @ high gain: very sensitive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CCFFCC"/>
                </a:solidFill>
              </a:rPr>
              <a:t> little dark current, no bias current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FF00"/>
                </a:solidFill>
              </a:rPr>
              <a:t> radiation hard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FF00"/>
                </a:solidFill>
              </a:rPr>
              <a:t> quite linear</a:t>
            </a:r>
          </a:p>
        </p:txBody>
      </p: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4783832" y="4597400"/>
            <a:ext cx="413446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smtClean="0">
                <a:solidFill>
                  <a:srgbClr val="FF6600"/>
                </a:solidFill>
              </a:rPr>
              <a:t>voluminous, bulky </a:t>
            </a:r>
            <a:r>
              <a:rPr lang="en-US" sz="2000" dirty="0">
                <a:solidFill>
                  <a:srgbClr val="FF6600"/>
                </a:solidFill>
              </a:rPr>
              <a:t>&amp; heavy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6600"/>
                </a:solidFill>
              </a:rPr>
              <a:t> no </a:t>
            </a:r>
            <a:r>
              <a:rPr lang="en-US" sz="2000" dirty="0" smtClean="0">
                <a:solidFill>
                  <a:srgbClr val="FF6600"/>
                </a:solidFill>
              </a:rPr>
              <a:t>spatial resolution, not even 1D</a:t>
            </a:r>
            <a:endParaRPr lang="en-US" sz="2000" dirty="0">
              <a:solidFill>
                <a:srgbClr val="FF6600"/>
              </a:solidFill>
            </a:endParaRP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6600"/>
                </a:solidFill>
              </a:rPr>
              <a:t> expensive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6600"/>
                </a:solidFill>
              </a:rPr>
              <a:t> quite radioactive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6600"/>
                </a:solidFill>
              </a:rPr>
              <a:t> can</a:t>
            </a:r>
            <a:r>
              <a:rPr lang="ja-JP" altLang="en-US" sz="2000" dirty="0">
                <a:solidFill>
                  <a:srgbClr val="FF6600"/>
                </a:solidFill>
              </a:rPr>
              <a:t>’</a:t>
            </a:r>
            <a:r>
              <a:rPr lang="en-US" altLang="ja-JP" sz="2000" dirty="0">
                <a:solidFill>
                  <a:srgbClr val="FF6600"/>
                </a:solidFill>
              </a:rPr>
              <a:t>t stand B fields</a:t>
            </a:r>
          </a:p>
          <a:p>
            <a:pPr eaLnBrk="1" hangingPunct="1">
              <a:buFontTx/>
              <a:buChar char="-"/>
            </a:pP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0486" name="TextBox 1"/>
          <p:cNvSpPr txBox="1">
            <a:spLocks noChangeArrowheads="1"/>
          </p:cNvSpPr>
          <p:nvPr/>
        </p:nvSpPr>
        <p:spPr bwMode="auto">
          <a:xfrm>
            <a:off x="2922588" y="6326188"/>
            <a:ext cx="5756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CCFFCC"/>
                </a:solidFill>
              </a:rPr>
              <a:t>Amplification by multiplication: low noise!</a:t>
            </a:r>
          </a:p>
        </p:txBody>
      </p:sp>
    </p:spTree>
    <p:extLst>
      <p:ext uri="{BB962C8B-B14F-4D97-AF65-F5344CB8AC3E}">
        <p14:creationId xmlns:p14="http://schemas.microsoft.com/office/powerpoint/2010/main" val="3056650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04AFE-B822-4DCC-845A-54735A1F400C}" type="slidenum">
              <a:rPr lang="en-GB" smtClean="0"/>
              <a:t>20</a:t>
            </a:fld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3688457" y="527675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039380" y="410929"/>
            <a:ext cx="698477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Further yield improvement</a:t>
            </a:r>
            <a:r>
              <a:rPr lang="en-US" dirty="0" smtClean="0"/>
              <a:t>:</a:t>
            </a:r>
          </a:p>
          <a:p>
            <a:pPr marL="742950" lvl="1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fully exploration of Extracting Field Bonus</a:t>
            </a:r>
          </a:p>
          <a:p>
            <a:pPr marL="742950" lvl="1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Surface termination (note measurements at Brookhaven)</a:t>
            </a:r>
          </a:p>
          <a:p>
            <a:pPr marL="742950" lvl="1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dirty="0" err="1" smtClean="0"/>
              <a:t>Tynode</a:t>
            </a:r>
            <a:r>
              <a:rPr lang="en-US" dirty="0" smtClean="0"/>
              <a:t> annealing</a:t>
            </a:r>
          </a:p>
          <a:p>
            <a:pPr marL="742950" lvl="1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better vacuum</a:t>
            </a:r>
          </a:p>
          <a:p>
            <a:pPr marL="742950" lvl="1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bake out</a:t>
            </a:r>
          </a:p>
          <a:p>
            <a:pPr marL="742950" lvl="1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the active </a:t>
            </a:r>
            <a:r>
              <a:rPr lang="en-US" dirty="0" err="1" smtClean="0"/>
              <a:t>Tynode</a:t>
            </a:r>
            <a:r>
              <a:rPr lang="en-US" dirty="0" smtClean="0"/>
              <a:t> - </a:t>
            </a:r>
            <a:r>
              <a:rPr lang="en-US" sz="3600" b="1" dirty="0" err="1" smtClean="0">
                <a:solidFill>
                  <a:srgbClr val="FF0000"/>
                </a:solidFill>
              </a:rPr>
              <a:t>Trynode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054223" y="4493874"/>
            <a:ext cx="5066632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051549" y="5246191"/>
            <a:ext cx="5066632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56228" y="5205742"/>
            <a:ext cx="5066632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074610" y="4521279"/>
            <a:ext cx="5013158" cy="655052"/>
          </a:xfrm>
          <a:prstGeom prst="rect">
            <a:avLst/>
          </a:prstGeom>
          <a:gradFill flip="none" rotWithShape="1">
            <a:gsLst>
              <a:gs pos="0">
                <a:srgbClr val="05A0E5">
                  <a:tint val="66000"/>
                  <a:satMod val="160000"/>
                </a:srgbClr>
              </a:gs>
              <a:gs pos="50000">
                <a:srgbClr val="05A0E5">
                  <a:tint val="44500"/>
                  <a:satMod val="160000"/>
                </a:srgbClr>
              </a:gs>
              <a:gs pos="100000">
                <a:srgbClr val="05A0E5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b="1" dirty="0" smtClean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721558" y="3237910"/>
            <a:ext cx="0" cy="1243263"/>
          </a:xfrm>
          <a:prstGeom prst="straightConnector1">
            <a:avLst/>
          </a:prstGeom>
          <a:ln>
            <a:solidFill>
              <a:srgbClr val="05A0E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740274" y="5297760"/>
            <a:ext cx="0" cy="1243263"/>
          </a:xfrm>
          <a:prstGeom prst="straightConnector1">
            <a:avLst/>
          </a:prstGeom>
          <a:ln>
            <a:solidFill>
              <a:srgbClr val="05A0E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267032" y="5145360"/>
            <a:ext cx="374315" cy="1270000"/>
          </a:xfrm>
          <a:prstGeom prst="straightConnector1">
            <a:avLst/>
          </a:prstGeom>
          <a:ln>
            <a:solidFill>
              <a:srgbClr val="05A0E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561137" y="5081191"/>
            <a:ext cx="336884" cy="1360905"/>
          </a:xfrm>
          <a:prstGeom prst="straightConnector1">
            <a:avLst/>
          </a:prstGeom>
          <a:ln>
            <a:solidFill>
              <a:srgbClr val="05A0E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10316" y="5260328"/>
            <a:ext cx="352926" cy="1315453"/>
          </a:xfrm>
          <a:prstGeom prst="straightConnector1">
            <a:avLst/>
          </a:prstGeom>
          <a:ln>
            <a:solidFill>
              <a:srgbClr val="05A0E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627979" y="5399360"/>
            <a:ext cx="106947" cy="1270000"/>
          </a:xfrm>
          <a:prstGeom prst="straightConnector1">
            <a:avLst/>
          </a:prstGeom>
          <a:ln>
            <a:solidFill>
              <a:srgbClr val="05A0E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868610" y="5284391"/>
            <a:ext cx="192506" cy="1251284"/>
          </a:xfrm>
          <a:prstGeom prst="straightConnector1">
            <a:avLst/>
          </a:prstGeom>
          <a:ln>
            <a:solidFill>
              <a:srgbClr val="05A0E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835696" y="479715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V bias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915816" y="4467804"/>
            <a:ext cx="0" cy="762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531768" y="5380826"/>
            <a:ext cx="0" cy="1216526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820610" y="6084004"/>
            <a:ext cx="175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Extracting field 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64288" y="4191471"/>
            <a:ext cx="788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graphene</a:t>
            </a:r>
            <a:endParaRPr lang="en-GB" sz="1200" b="1" dirty="0"/>
          </a:p>
        </p:txBody>
      </p:sp>
      <p:sp>
        <p:nvSpPr>
          <p:cNvPr id="7" name="Rectangle 6"/>
          <p:cNvSpPr/>
          <p:nvPr/>
        </p:nvSpPr>
        <p:spPr>
          <a:xfrm>
            <a:off x="6012160" y="4551511"/>
            <a:ext cx="20589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bulk ALD: ~ 100 atomic layers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64288" y="4911551"/>
            <a:ext cx="788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graphene</a:t>
            </a:r>
            <a:endParaRPr lang="en-GB" sz="1200" b="1" dirty="0"/>
          </a:p>
        </p:txBody>
      </p:sp>
      <p:sp>
        <p:nvSpPr>
          <p:cNvPr id="32" name="Rectangle 31"/>
          <p:cNvSpPr/>
          <p:nvPr/>
        </p:nvSpPr>
        <p:spPr>
          <a:xfrm>
            <a:off x="6300192" y="5343599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Negative Electron Affinity layer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(Cs, H, B termination)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936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2" y="1061230"/>
            <a:ext cx="7179968" cy="1584620"/>
          </a:xfrm>
          <a:prstGeom prst="rect">
            <a:avLst/>
          </a:prstGeom>
        </p:spPr>
      </p:pic>
      <p:pic>
        <p:nvPicPr>
          <p:cNvPr id="5" name="Picture 4" descr="Q(t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5689"/>
            <a:ext cx="5921458" cy="3562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931" y="3884705"/>
            <a:ext cx="3287964" cy="29732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18654" y="3295689"/>
            <a:ext cx="22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amplitude distribution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84709" y="5717099"/>
            <a:ext cx="81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 k e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806824" y="261331"/>
            <a:ext cx="3262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Why is Tipsy so fast?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0648" y="1439893"/>
            <a:ext cx="2730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signal is build when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electrons cross the last gap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9732" y="2768084"/>
            <a:ext cx="4207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 mobility in vacuum: free electron!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145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0750" y="777875"/>
            <a:ext cx="7179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Trend in Si-PMs: 3D separation of sensor and pixel chip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288925" y="2206625"/>
            <a:ext cx="5683250" cy="17462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8925" y="2482850"/>
            <a:ext cx="5683250" cy="36641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20800" y="2381250"/>
            <a:ext cx="111125" cy="95250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68475" y="2381250"/>
            <a:ext cx="111125" cy="95250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184400" y="2381250"/>
            <a:ext cx="111125" cy="95250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492375" y="2381250"/>
            <a:ext cx="111125" cy="95250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882900" y="2381250"/>
            <a:ext cx="111125" cy="95250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972175" y="1925935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avalanche sensor</a:t>
            </a:r>
          </a:p>
          <a:p>
            <a:r>
              <a:rPr lang="en-US" dirty="0" smtClean="0"/>
              <a:t>bump </a:t>
            </a:r>
            <a:r>
              <a:rPr lang="en-US" dirty="0" err="1" smtClean="0"/>
              <a:t>bondings</a:t>
            </a:r>
            <a:endParaRPr lang="en-US" dirty="0" smtClean="0"/>
          </a:p>
          <a:p>
            <a:r>
              <a:rPr lang="en-US" dirty="0" smtClean="0"/>
              <a:t>pixel chip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0" y="4365625"/>
            <a:ext cx="819801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Digital (single photon sensitive) detector: input capacitance ~ 10 </a:t>
            </a:r>
            <a:r>
              <a:rPr lang="en-US" dirty="0" err="1" smtClean="0"/>
              <a:t>fF</a:t>
            </a:r>
            <a:endParaRPr lang="en-US" dirty="0" smtClean="0"/>
          </a:p>
          <a:p>
            <a:r>
              <a:rPr lang="en-US" dirty="0" smtClean="0"/>
              <a:t>With time resolution better than 20 </a:t>
            </a:r>
            <a:r>
              <a:rPr lang="en-US" dirty="0" err="1" smtClean="0"/>
              <a:t>ps</a:t>
            </a:r>
            <a:r>
              <a:rPr lang="en-US" dirty="0" smtClean="0"/>
              <a:t>: </a:t>
            </a:r>
            <a:r>
              <a:rPr lang="en-US" dirty="0" err="1" smtClean="0"/>
              <a:t>pixelisation</a:t>
            </a:r>
            <a:r>
              <a:rPr lang="en-US" dirty="0" smtClean="0"/>
              <a:t>: no signal processing possible</a:t>
            </a:r>
          </a:p>
          <a:p>
            <a:r>
              <a:rPr lang="en-US" dirty="0" smtClean="0"/>
              <a:t>Time resolution below 10 </a:t>
            </a:r>
            <a:r>
              <a:rPr lang="en-US" dirty="0" err="1" smtClean="0"/>
              <a:t>ps</a:t>
            </a:r>
            <a:r>
              <a:rPr lang="en-US" dirty="0" smtClean="0"/>
              <a:t>: limited by present Si technology</a:t>
            </a:r>
          </a:p>
          <a:p>
            <a:endParaRPr lang="en-US" dirty="0"/>
          </a:p>
          <a:p>
            <a:pPr marL="285750" indent="-285750">
              <a:buFont typeface="Wingdings" charset="0"/>
              <a:buChar char="è"/>
            </a:pPr>
            <a:r>
              <a:rPr lang="en-US" dirty="0" smtClean="0">
                <a:sym typeface="Wingdings"/>
              </a:rPr>
              <a:t>development of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PIX 20</a:t>
            </a:r>
            <a:r>
              <a:rPr lang="en-US" dirty="0" smtClean="0">
                <a:sym typeface="Wingdings"/>
              </a:rPr>
              <a:t>: a digital pixel chip with a 20 ps “counting” TDC per pixel.</a:t>
            </a:r>
          </a:p>
          <a:p>
            <a:pPr marL="285750" indent="-285750">
              <a:buFont typeface="Wingdings" charset="0"/>
              <a:buChar char="è"/>
            </a:pPr>
            <a:r>
              <a:rPr lang="en-US" dirty="0" smtClean="0">
                <a:sym typeface="Wingdings"/>
              </a:rPr>
              <a:t>After that, with </a:t>
            </a:r>
            <a:r>
              <a:rPr lang="en-US" dirty="0" err="1" smtClean="0">
                <a:sym typeface="Wingdings"/>
              </a:rPr>
              <a:t>ToT</a:t>
            </a:r>
            <a:r>
              <a:rPr lang="en-US" dirty="0" smtClean="0">
                <a:sym typeface="Wingdings"/>
              </a:rPr>
              <a:t> correction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1 ps </a:t>
            </a:r>
            <a:r>
              <a:rPr lang="en-US" dirty="0" smtClean="0">
                <a:sym typeface="Wingdings"/>
              </a:rPr>
              <a:t>potential!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405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215" y="477376"/>
            <a:ext cx="57986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Tipsy applications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		(assuming high QE and 20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10 </a:t>
            </a:r>
            <a:r>
              <a:rPr lang="en-US" dirty="0" err="1" smtClean="0">
                <a:solidFill>
                  <a:srgbClr val="FF0000"/>
                </a:solidFill>
              </a:rPr>
              <a:t>ps</a:t>
            </a:r>
            <a:r>
              <a:rPr lang="en-US" dirty="0" smtClean="0">
                <a:solidFill>
                  <a:srgbClr val="FF0000"/>
                </a:solidFill>
              </a:rPr>
              <a:t> time resolution)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remotesensing-03-02461-g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917" y="1676296"/>
            <a:ext cx="4155985" cy="22237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1686" y="3608549"/>
            <a:ext cx="7833808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Consumer products</a:t>
            </a:r>
          </a:p>
          <a:p>
            <a:endParaRPr lang="en-US" dirty="0"/>
          </a:p>
          <a:p>
            <a:r>
              <a:rPr lang="en-US" dirty="0" smtClean="0"/>
              <a:t>Night goggles: most sensitive light detection			</a:t>
            </a:r>
            <a:r>
              <a:rPr lang="en-US" dirty="0" smtClean="0">
                <a:solidFill>
                  <a:srgbClr val="008000"/>
                </a:solidFill>
              </a:rPr>
              <a:t>Tipsy </a:t>
            </a:r>
            <a:r>
              <a:rPr lang="en-US" dirty="0">
                <a:solidFill>
                  <a:srgbClr val="008000"/>
                </a:solidFill>
              </a:rPr>
              <a:t>in iPhone S10 (2022)?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Prompt </a:t>
            </a:r>
            <a:r>
              <a:rPr lang="en-US" dirty="0"/>
              <a:t>3D Imaging </a:t>
            </a:r>
            <a:r>
              <a:rPr lang="en-US" dirty="0" smtClean="0"/>
              <a:t>with z</a:t>
            </a:r>
            <a:r>
              <a:rPr lang="en-US" dirty="0"/>
              <a:t>-resolution of 0.5 </a:t>
            </a:r>
            <a:r>
              <a:rPr lang="en-US" dirty="0" smtClean="0"/>
              <a:t>mm		</a:t>
            </a:r>
            <a:r>
              <a:rPr lang="en-US" dirty="0" smtClean="0">
                <a:solidFill>
                  <a:srgbClr val="008000"/>
                </a:solidFill>
              </a:rPr>
              <a:t>Tipsy </a:t>
            </a:r>
            <a:r>
              <a:rPr lang="en-US" dirty="0">
                <a:solidFill>
                  <a:srgbClr val="008000"/>
                </a:solidFill>
              </a:rPr>
              <a:t>in iPhone S10 (2022)?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											</a:t>
            </a:r>
            <a:endParaRPr lang="en-US" dirty="0"/>
          </a:p>
          <a:p>
            <a:r>
              <a:rPr lang="en-US" dirty="0"/>
              <a:t>3D Machine viewing: robotics</a:t>
            </a:r>
          </a:p>
          <a:p>
            <a:endParaRPr lang="en-US" dirty="0"/>
          </a:p>
          <a:p>
            <a:r>
              <a:rPr lang="en-US" dirty="0" smtClean="0"/>
              <a:t>Self</a:t>
            </a:r>
            <a:r>
              <a:rPr lang="en-US" dirty="0"/>
              <a:t>-driving of vehicles: situation info </a:t>
            </a:r>
            <a:r>
              <a:rPr lang="en-US" dirty="0" smtClean="0"/>
              <a:t>source: prompt 3D radar like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09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065" y="1338282"/>
            <a:ext cx="5867400" cy="3835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2470" y="323334"/>
            <a:ext cx="6541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Medical Imaging: The Cherenkov-</a:t>
            </a:r>
            <a:r>
              <a:rPr lang="en-US" sz="2400" b="1" dirty="0" err="1" smtClean="0">
                <a:solidFill>
                  <a:srgbClr val="FF0000"/>
                </a:solidFill>
              </a:rPr>
              <a:t>ToF</a:t>
            </a:r>
            <a:r>
              <a:rPr lang="en-US" sz="2400" b="1" dirty="0" smtClean="0">
                <a:solidFill>
                  <a:srgbClr val="FF0000"/>
                </a:solidFill>
              </a:rPr>
              <a:t>-PET scanner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497" y="5609714"/>
            <a:ext cx="65368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4D (</a:t>
            </a:r>
            <a:r>
              <a:rPr lang="en-US" dirty="0" err="1" smtClean="0"/>
              <a:t>X,Y,Z,t</a:t>
            </a:r>
            <a:r>
              <a:rPr lang="en-US" dirty="0" smtClean="0"/>
              <a:t>) measurement of conversion point  of 511 </a:t>
            </a:r>
            <a:r>
              <a:rPr lang="en-US" dirty="0" err="1" smtClean="0"/>
              <a:t>keV</a:t>
            </a:r>
            <a:r>
              <a:rPr lang="en-US" dirty="0" smtClean="0"/>
              <a:t> quantum:</a:t>
            </a:r>
          </a:p>
          <a:p>
            <a:r>
              <a:rPr lang="en-US" dirty="0" smtClean="0"/>
              <a:t>only 3 </a:t>
            </a:r>
            <a:r>
              <a:rPr lang="en-US" dirty="0" err="1" smtClean="0"/>
              <a:t>ChQs</a:t>
            </a:r>
            <a:r>
              <a:rPr lang="en-US" dirty="0" smtClean="0"/>
              <a:t> are required for 4D fix using GPS algorithm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mr-IN" dirty="0" smtClean="0"/>
              <a:t>…</a:t>
            </a:r>
            <a:r>
              <a:rPr lang="en-US" dirty="0" smtClean="0"/>
              <a:t>PET is no longer Tomography</a:t>
            </a:r>
            <a:r>
              <a:rPr lang="mr-IN" dirty="0" smtClean="0"/>
              <a:t>…</a:t>
            </a:r>
            <a:r>
              <a:rPr lang="en-US" dirty="0" smtClean="0"/>
              <a:t>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79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c 16"/>
          <p:cNvSpPr/>
          <p:nvPr/>
        </p:nvSpPr>
        <p:spPr>
          <a:xfrm rot="10800000">
            <a:off x="2757836" y="1236402"/>
            <a:ext cx="4463754" cy="4415095"/>
          </a:xfrm>
          <a:prstGeom prst="arc">
            <a:avLst>
              <a:gd name="adj1" fmla="val 16200000"/>
              <a:gd name="adj2" fmla="val 5345855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936750" y="1157027"/>
            <a:ext cx="3052963" cy="3048000"/>
            <a:chOff x="1047750" y="587375"/>
            <a:chExt cx="3952875" cy="3952875"/>
          </a:xfrm>
        </p:grpSpPr>
        <p:sp>
          <p:nvSpPr>
            <p:cNvPr id="4" name="Rectangle 3"/>
            <p:cNvSpPr/>
            <p:nvPr/>
          </p:nvSpPr>
          <p:spPr>
            <a:xfrm>
              <a:off x="1047750" y="587375"/>
              <a:ext cx="3952875" cy="39528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047750" y="1889125"/>
              <a:ext cx="1635125" cy="8572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1352550" y="587375"/>
              <a:ext cx="1330325" cy="13017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682875" y="1492250"/>
              <a:ext cx="2317750" cy="3968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682875" y="1889125"/>
              <a:ext cx="2317750" cy="17462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Arc 30"/>
          <p:cNvSpPr/>
          <p:nvPr/>
        </p:nvSpPr>
        <p:spPr>
          <a:xfrm rot="10800000">
            <a:off x="3199622" y="315016"/>
            <a:ext cx="3594878" cy="3192275"/>
          </a:xfrm>
          <a:prstGeom prst="arc">
            <a:avLst>
              <a:gd name="adj1" fmla="val 16200000"/>
              <a:gd name="adj2" fmla="val 5345855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/>
          <p:nvPr/>
        </p:nvSpPr>
        <p:spPr>
          <a:xfrm rot="5400000">
            <a:off x="991860" y="-171181"/>
            <a:ext cx="2606143" cy="2689220"/>
          </a:xfrm>
          <a:prstGeom prst="arc">
            <a:avLst>
              <a:gd name="adj1" fmla="val 16200000"/>
              <a:gd name="adj2" fmla="val 5345855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/>
          <p:cNvSpPr/>
          <p:nvPr/>
        </p:nvSpPr>
        <p:spPr>
          <a:xfrm>
            <a:off x="555625" y="1354658"/>
            <a:ext cx="2762249" cy="2820467"/>
          </a:xfrm>
          <a:prstGeom prst="arc">
            <a:avLst>
              <a:gd name="adj1" fmla="val 16104467"/>
              <a:gd name="adj2" fmla="val 5345855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699126" y="3539042"/>
            <a:ext cx="3177004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Reconstruction of</a:t>
            </a:r>
          </a:p>
          <a:p>
            <a:r>
              <a:rPr lang="en-US" dirty="0" smtClean="0"/>
              <a:t>interaction point:</a:t>
            </a:r>
          </a:p>
          <a:p>
            <a:r>
              <a:rPr lang="en-US" dirty="0" smtClean="0"/>
              <a:t>origin of all prompt</a:t>
            </a:r>
          </a:p>
          <a:p>
            <a:r>
              <a:rPr lang="en-US" dirty="0" smtClean="0"/>
              <a:t>Cherenkov photons:</a:t>
            </a:r>
          </a:p>
          <a:p>
            <a:endParaRPr lang="en-US" dirty="0"/>
          </a:p>
          <a:p>
            <a:r>
              <a:rPr lang="en-US" dirty="0" smtClean="0"/>
              <a:t>4D GPS analysis method: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Only 3 Cherenkov photons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are required for fix in 3D position and time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73301" y="867070"/>
            <a:ext cx="2698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10 </a:t>
            </a:r>
            <a:r>
              <a:rPr lang="en-US" dirty="0" err="1" smtClean="0"/>
              <a:t>ps</a:t>
            </a:r>
            <a:r>
              <a:rPr lang="en-US" dirty="0" smtClean="0"/>
              <a:t> time resolution: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228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926" y="0"/>
            <a:ext cx="548173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" y="571500"/>
            <a:ext cx="367901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Cherenkov photons emitted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by 511 </a:t>
            </a:r>
            <a:r>
              <a:rPr lang="en-US" sz="2400" dirty="0" err="1" smtClean="0">
                <a:solidFill>
                  <a:srgbClr val="FF0000"/>
                </a:solidFill>
              </a:rPr>
              <a:t>keV</a:t>
            </a:r>
            <a:r>
              <a:rPr lang="en-US" sz="2400" dirty="0" smtClean="0">
                <a:solidFill>
                  <a:srgbClr val="FF0000"/>
                </a:solidFill>
              </a:rPr>
              <a:t> photo-electron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in lead glass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105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9008" y="247833"/>
            <a:ext cx="3733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MIP detection using e-</a:t>
            </a:r>
            <a:r>
              <a:rPr lang="en-US" sz="2400" dirty="0" err="1" smtClean="0"/>
              <a:t>Brane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7212" y="921105"/>
            <a:ext cx="5590843" cy="344694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87212" y="356260"/>
            <a:ext cx="4522630" cy="46313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7212" y="4848216"/>
            <a:ext cx="733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MIP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09451" y="4571217"/>
            <a:ext cx="735329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</a:t>
            </a:r>
            <a:r>
              <a:rPr lang="en-US" dirty="0" err="1" smtClean="0"/>
              <a:t>Brane</a:t>
            </a:r>
            <a:r>
              <a:rPr lang="en-US" dirty="0" smtClean="0"/>
              <a:t>: surface with a high probability to emit at least</a:t>
            </a:r>
          </a:p>
          <a:p>
            <a:r>
              <a:rPr lang="en-US" dirty="0" smtClean="0"/>
              <a:t>one electron at the passage of a MIP (in position and time)</a:t>
            </a:r>
          </a:p>
          <a:p>
            <a:endParaRPr lang="en-US" dirty="0"/>
          </a:p>
          <a:p>
            <a:r>
              <a:rPr lang="en-US" sz="2000" dirty="0" smtClean="0"/>
              <a:t>-     low electron affinity of emitting surface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3PM experiment: naked but black shielded PMs in MIP </a:t>
            </a:r>
            <a:r>
              <a:rPr lang="en-US" sz="2000" dirty="0" err="1" smtClean="0"/>
              <a:t>testbeams</a:t>
            </a:r>
            <a:endParaRPr lang="en-US" sz="2000" dirty="0" smtClean="0"/>
          </a:p>
          <a:p>
            <a:pPr marL="342900" indent="-342900">
              <a:buFontTx/>
              <a:buChar char="-"/>
            </a:pPr>
            <a:r>
              <a:rPr lang="en-US" sz="2000" dirty="0" err="1" smtClean="0"/>
              <a:t>glassplate</a:t>
            </a:r>
            <a:r>
              <a:rPr lang="en-US" sz="2000" dirty="0" smtClean="0"/>
              <a:t> thick 0.1 </a:t>
            </a:r>
            <a:r>
              <a:rPr lang="en-US" sz="2000" dirty="0"/>
              <a:t>mm </a:t>
            </a:r>
            <a:r>
              <a:rPr lang="en-US" sz="2000" dirty="0" smtClean="0"/>
              <a:t> e-</a:t>
            </a:r>
            <a:r>
              <a:rPr lang="en-US" sz="2000" dirty="0" err="1" smtClean="0"/>
              <a:t>Brane</a:t>
            </a:r>
            <a:r>
              <a:rPr lang="en-US" sz="2000" dirty="0" smtClean="0"/>
              <a:t>: sufficient Cherenkov photons!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59741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174625" y="269875"/>
            <a:ext cx="5349875" cy="5572125"/>
            <a:chOff x="2286000" y="746125"/>
            <a:chExt cx="5349875" cy="5572125"/>
          </a:xfrm>
        </p:grpSpPr>
        <p:grpSp>
          <p:nvGrpSpPr>
            <p:cNvPr id="4" name="Group 3"/>
            <p:cNvGrpSpPr/>
            <p:nvPr/>
          </p:nvGrpSpPr>
          <p:grpSpPr>
            <a:xfrm>
              <a:off x="2286000" y="5334000"/>
              <a:ext cx="5349875" cy="320675"/>
              <a:chOff x="2063750" y="4508500"/>
              <a:chExt cx="5349875" cy="320675"/>
            </a:xfrm>
          </p:grpSpPr>
          <p:cxnSp>
            <p:nvCxnSpPr>
              <p:cNvPr id="3" name="Straight Connector 2"/>
              <p:cNvCxnSpPr/>
              <p:nvPr/>
            </p:nvCxnSpPr>
            <p:spPr>
              <a:xfrm flipV="1">
                <a:off x="2063750" y="45085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2063750" y="46609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2063750" y="48133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2286000" y="2406650"/>
              <a:ext cx="5349875" cy="320675"/>
              <a:chOff x="2063750" y="4508500"/>
              <a:chExt cx="5349875" cy="320675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flipV="1">
                <a:off x="2063750" y="45085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2063750" y="46609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V="1">
                <a:off x="2063750" y="48133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2286000" y="3892550"/>
              <a:ext cx="5349875" cy="320675"/>
              <a:chOff x="2063750" y="4508500"/>
              <a:chExt cx="5349875" cy="320675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2063750" y="45085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2063750" y="46609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2063750" y="48133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Freeform 6"/>
            <p:cNvSpPr/>
            <p:nvPr/>
          </p:nvSpPr>
          <p:spPr>
            <a:xfrm>
              <a:off x="4127500" y="746125"/>
              <a:ext cx="1222375" cy="5572125"/>
            </a:xfrm>
            <a:custGeom>
              <a:avLst/>
              <a:gdLst>
                <a:gd name="connsiteX0" fmla="*/ 0 w 1222375"/>
                <a:gd name="connsiteY0" fmla="*/ 5572125 h 5572125"/>
                <a:gd name="connsiteX1" fmla="*/ 63500 w 1222375"/>
                <a:gd name="connsiteY1" fmla="*/ 4333875 h 5572125"/>
                <a:gd name="connsiteX2" fmla="*/ 333375 w 1222375"/>
                <a:gd name="connsiteY2" fmla="*/ 2571750 h 5572125"/>
                <a:gd name="connsiteX3" fmla="*/ 1222375 w 1222375"/>
                <a:gd name="connsiteY3" fmla="*/ 0 h 557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2375" h="5572125">
                  <a:moveTo>
                    <a:pt x="0" y="5572125"/>
                  </a:moveTo>
                  <a:cubicBezTo>
                    <a:pt x="3969" y="5203031"/>
                    <a:pt x="7938" y="4833937"/>
                    <a:pt x="63500" y="4333875"/>
                  </a:cubicBezTo>
                  <a:cubicBezTo>
                    <a:pt x="119062" y="3833813"/>
                    <a:pt x="140229" y="3294062"/>
                    <a:pt x="333375" y="2571750"/>
                  </a:cubicBezTo>
                  <a:cubicBezTo>
                    <a:pt x="526521" y="1849438"/>
                    <a:pt x="1222375" y="0"/>
                    <a:pt x="1222375" y="0"/>
                  </a:cubicBezTo>
                </a:path>
              </a:pathLst>
            </a:cu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2286000" y="1984375"/>
              <a:ext cx="5349875" cy="15875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2286000" y="3470275"/>
              <a:ext cx="5349875" cy="15875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286000" y="4940300"/>
              <a:ext cx="5349875" cy="15875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4730750" y="2000250"/>
              <a:ext cx="508000" cy="406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4629150" y="2000250"/>
              <a:ext cx="101600" cy="711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4359275" y="3470275"/>
              <a:ext cx="149225" cy="4349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 flipV="1">
              <a:off x="3730625" y="4956175"/>
              <a:ext cx="450850" cy="5461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4181475" y="4956175"/>
              <a:ext cx="508000" cy="406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4295775" y="3486150"/>
              <a:ext cx="0" cy="7270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4689475" y="1984375"/>
              <a:ext cx="346075" cy="6000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4127500" y="4940300"/>
              <a:ext cx="0" cy="6985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4857750" y="1944687"/>
              <a:ext cx="111125" cy="111125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367212" y="3430587"/>
              <a:ext cx="111125" cy="111125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152900" y="4911725"/>
              <a:ext cx="111125" cy="111125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524500" y="1293812"/>
            <a:ext cx="2615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</a:t>
            </a:r>
            <a:r>
              <a:rPr lang="en-US" dirty="0" smtClean="0"/>
              <a:t> Photon + MIP detector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5534025" y="1914009"/>
            <a:ext cx="2365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transparent (</a:t>
            </a:r>
            <a:r>
              <a:rPr lang="en-US" dirty="0" err="1" smtClean="0"/>
              <a:t>mylar</a:t>
            </a:r>
            <a:r>
              <a:rPr lang="en-US" dirty="0" smtClean="0"/>
              <a:t>) foil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6833640" y="3856335"/>
            <a:ext cx="1306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Vacuum!</a:t>
            </a:r>
            <a:endParaRPr lang="en-US" sz="2400" dirty="0"/>
          </a:p>
        </p:txBody>
      </p:sp>
      <p:sp>
        <p:nvSpPr>
          <p:cNvPr id="61" name="TextBox 60"/>
          <p:cNvSpPr txBox="1"/>
          <p:nvPr/>
        </p:nvSpPr>
        <p:spPr>
          <a:xfrm>
            <a:off x="4066948" y="323334"/>
            <a:ext cx="4480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future: the Cherenkov tracker</a:t>
            </a:r>
            <a:endParaRPr lang="en-US" sz="24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543056" y="5873750"/>
            <a:ext cx="7596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Cherenkov photons are emitted with given angle with track</a:t>
            </a:r>
          </a:p>
          <a:p>
            <a:r>
              <a:rPr lang="en-US" sz="2400" dirty="0" smtClean="0"/>
              <a:t>see TORCH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9417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9"/>
          <p:cNvSpPr txBox="1">
            <a:spLocks noChangeArrowheads="1"/>
          </p:cNvSpPr>
          <p:nvPr/>
        </p:nvSpPr>
        <p:spPr bwMode="auto">
          <a:xfrm>
            <a:off x="304800" y="260350"/>
            <a:ext cx="74029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30FF22"/>
                </a:solidFill>
              </a:rPr>
              <a:t>Future </a:t>
            </a:r>
            <a:r>
              <a:rPr lang="en-US" dirty="0">
                <a:solidFill>
                  <a:srgbClr val="30FF22"/>
                </a:solidFill>
              </a:rPr>
              <a:t>inner (central) </a:t>
            </a:r>
            <a:r>
              <a:rPr lang="en-US" dirty="0" smtClean="0">
                <a:solidFill>
                  <a:srgbClr val="30FF22"/>
                </a:solidFill>
              </a:rPr>
              <a:t>tracker in collider experiments:</a:t>
            </a:r>
          </a:p>
          <a:p>
            <a:pPr eaLnBrk="1" hangingPunct="1"/>
            <a:r>
              <a:rPr lang="en-US" dirty="0" smtClean="0">
                <a:solidFill>
                  <a:srgbClr val="30FF22"/>
                </a:solidFill>
              </a:rPr>
              <a:t>the </a:t>
            </a:r>
            <a:r>
              <a:rPr lang="en-US" dirty="0" smtClean="0">
                <a:solidFill>
                  <a:srgbClr val="3366FF"/>
                </a:solidFill>
              </a:rPr>
              <a:t>Cherenkov</a:t>
            </a:r>
            <a:r>
              <a:rPr lang="en-US" dirty="0" smtClean="0">
                <a:solidFill>
                  <a:srgbClr val="30FF22"/>
                </a:solidFill>
              </a:rPr>
              <a:t> tracker</a:t>
            </a:r>
            <a:endParaRPr lang="en-US" dirty="0">
              <a:solidFill>
                <a:srgbClr val="30FF22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711450" y="4178300"/>
            <a:ext cx="5981700" cy="1104900"/>
          </a:xfrm>
          <a:custGeom>
            <a:avLst/>
            <a:gdLst>
              <a:gd name="connsiteX0" fmla="*/ 0 w 5981700"/>
              <a:gd name="connsiteY0" fmla="*/ 1092200 h 1104900"/>
              <a:gd name="connsiteX1" fmla="*/ 1600200 w 5981700"/>
              <a:gd name="connsiteY1" fmla="*/ 1092200 h 1104900"/>
              <a:gd name="connsiteX2" fmla="*/ 1955800 w 5981700"/>
              <a:gd name="connsiteY2" fmla="*/ 0 h 1104900"/>
              <a:gd name="connsiteX3" fmla="*/ 4076700 w 5981700"/>
              <a:gd name="connsiteY3" fmla="*/ 12700 h 1104900"/>
              <a:gd name="connsiteX4" fmla="*/ 4406900 w 5981700"/>
              <a:gd name="connsiteY4" fmla="*/ 1104900 h 1104900"/>
              <a:gd name="connsiteX5" fmla="*/ 5981700 w 5981700"/>
              <a:gd name="connsiteY5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81700" h="1104900">
                <a:moveTo>
                  <a:pt x="0" y="1092200"/>
                </a:moveTo>
                <a:lnTo>
                  <a:pt x="1600200" y="1092200"/>
                </a:lnTo>
                <a:lnTo>
                  <a:pt x="1955800" y="0"/>
                </a:lnTo>
                <a:lnTo>
                  <a:pt x="4076700" y="12700"/>
                </a:lnTo>
                <a:lnTo>
                  <a:pt x="4406900" y="1104900"/>
                </a:lnTo>
                <a:lnTo>
                  <a:pt x="5981700" y="110490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5" name="Freeform 14"/>
          <p:cNvSpPr/>
          <p:nvPr/>
        </p:nvSpPr>
        <p:spPr>
          <a:xfrm rot="10800000">
            <a:off x="2716213" y="5435600"/>
            <a:ext cx="5981700" cy="1104900"/>
          </a:xfrm>
          <a:custGeom>
            <a:avLst/>
            <a:gdLst>
              <a:gd name="connsiteX0" fmla="*/ 0 w 5981700"/>
              <a:gd name="connsiteY0" fmla="*/ 1092200 h 1104900"/>
              <a:gd name="connsiteX1" fmla="*/ 1600200 w 5981700"/>
              <a:gd name="connsiteY1" fmla="*/ 1092200 h 1104900"/>
              <a:gd name="connsiteX2" fmla="*/ 1955800 w 5981700"/>
              <a:gd name="connsiteY2" fmla="*/ 0 h 1104900"/>
              <a:gd name="connsiteX3" fmla="*/ 4076700 w 5981700"/>
              <a:gd name="connsiteY3" fmla="*/ 12700 h 1104900"/>
              <a:gd name="connsiteX4" fmla="*/ 4406900 w 5981700"/>
              <a:gd name="connsiteY4" fmla="*/ 1104900 h 1104900"/>
              <a:gd name="connsiteX5" fmla="*/ 5981700 w 5981700"/>
              <a:gd name="connsiteY5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81700" h="1104900">
                <a:moveTo>
                  <a:pt x="0" y="1092200"/>
                </a:moveTo>
                <a:lnTo>
                  <a:pt x="1600200" y="1092200"/>
                </a:lnTo>
                <a:lnTo>
                  <a:pt x="1955800" y="0"/>
                </a:lnTo>
                <a:lnTo>
                  <a:pt x="4076700" y="12700"/>
                </a:lnTo>
                <a:lnTo>
                  <a:pt x="4406900" y="1104900"/>
                </a:lnTo>
                <a:lnTo>
                  <a:pt x="5981700" y="110490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cxnSp>
        <p:nvCxnSpPr>
          <p:cNvPr id="17" name="Straight Connector 16"/>
          <p:cNvCxnSpPr/>
          <p:nvPr/>
        </p:nvCxnSpPr>
        <p:spPr>
          <a:xfrm>
            <a:off x="5465763" y="5283200"/>
            <a:ext cx="506412" cy="0"/>
          </a:xfrm>
          <a:prstGeom prst="line">
            <a:avLst/>
          </a:prstGeom>
          <a:ln>
            <a:solidFill>
              <a:srgbClr val="12FF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106988" y="5157788"/>
            <a:ext cx="1322387" cy="0"/>
          </a:xfrm>
          <a:prstGeom prst="line">
            <a:avLst/>
          </a:prstGeom>
          <a:ln>
            <a:solidFill>
              <a:srgbClr val="12FF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91088" y="5013325"/>
            <a:ext cx="1606550" cy="0"/>
          </a:xfrm>
          <a:prstGeom prst="line">
            <a:avLst/>
          </a:prstGeom>
          <a:ln>
            <a:solidFill>
              <a:srgbClr val="12FF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19650" y="4868863"/>
            <a:ext cx="1785938" cy="0"/>
          </a:xfrm>
          <a:prstGeom prst="line">
            <a:avLst/>
          </a:prstGeom>
          <a:ln>
            <a:solidFill>
              <a:srgbClr val="12FF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683125" y="4246563"/>
            <a:ext cx="2079625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603750" y="6478588"/>
            <a:ext cx="2079625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5711825" y="3659188"/>
            <a:ext cx="876300" cy="1714500"/>
          </a:xfrm>
          <a:custGeom>
            <a:avLst/>
            <a:gdLst>
              <a:gd name="connsiteX0" fmla="*/ 0 w 876300"/>
              <a:gd name="connsiteY0" fmla="*/ 1714500 h 1714500"/>
              <a:gd name="connsiteX1" fmla="*/ 304800 w 876300"/>
              <a:gd name="connsiteY1" fmla="*/ 914400 h 1714500"/>
              <a:gd name="connsiteX2" fmla="*/ 876300 w 876300"/>
              <a:gd name="connsiteY2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714500">
                <a:moveTo>
                  <a:pt x="0" y="1714500"/>
                </a:moveTo>
                <a:cubicBezTo>
                  <a:pt x="79375" y="1457325"/>
                  <a:pt x="158750" y="1200150"/>
                  <a:pt x="304800" y="914400"/>
                </a:cubicBezTo>
                <a:cubicBezTo>
                  <a:pt x="450850" y="628650"/>
                  <a:pt x="876300" y="0"/>
                  <a:pt x="876300" y="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cxnSp>
        <p:nvCxnSpPr>
          <p:cNvPr id="32" name="Straight Connector 31"/>
          <p:cNvCxnSpPr/>
          <p:nvPr/>
        </p:nvCxnSpPr>
        <p:spPr>
          <a:xfrm flipH="1" flipV="1">
            <a:off x="5465763" y="4246563"/>
            <a:ext cx="361950" cy="766762"/>
          </a:xfrm>
          <a:prstGeom prst="line">
            <a:avLst/>
          </a:prstGeom>
          <a:ln w="3175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899150" y="4246563"/>
            <a:ext cx="784225" cy="622300"/>
          </a:xfrm>
          <a:prstGeom prst="line">
            <a:avLst/>
          </a:prstGeom>
          <a:ln w="3175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5683250" y="4246563"/>
            <a:ext cx="38100" cy="1074737"/>
          </a:xfrm>
          <a:prstGeom prst="line">
            <a:avLst/>
          </a:prstGeom>
          <a:ln w="3175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63" name="TextBox 39"/>
          <p:cNvSpPr txBox="1">
            <a:spLocks noChangeArrowheads="1"/>
          </p:cNvSpPr>
          <p:nvPr/>
        </p:nvSpPr>
        <p:spPr bwMode="auto">
          <a:xfrm>
            <a:off x="304800" y="981075"/>
            <a:ext cx="54681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1800" dirty="0">
                <a:solidFill>
                  <a:srgbClr val="FF6600"/>
                </a:solidFill>
              </a:rPr>
              <a:t>very low detector mass</a:t>
            </a:r>
          </a:p>
          <a:p>
            <a:pPr eaLnBrk="1" hangingPunct="1">
              <a:buFontTx/>
              <a:buChar char="-"/>
            </a:pPr>
            <a:r>
              <a:rPr lang="en-US" sz="1800" dirty="0">
                <a:solidFill>
                  <a:srgbClr val="FF6600"/>
                </a:solidFill>
              </a:rPr>
              <a:t>Tipsy layer at </a:t>
            </a:r>
            <a:r>
              <a:rPr lang="en-US" sz="1800" dirty="0" smtClean="0">
                <a:solidFill>
                  <a:srgbClr val="FF6600"/>
                </a:solidFill>
              </a:rPr>
              <a:t>safe </a:t>
            </a:r>
            <a:r>
              <a:rPr lang="en-US" sz="1800" dirty="0">
                <a:solidFill>
                  <a:srgbClr val="FF6600"/>
                </a:solidFill>
              </a:rPr>
              <a:t>distance from </a:t>
            </a:r>
            <a:r>
              <a:rPr lang="en-US" sz="1800" dirty="0" smtClean="0">
                <a:solidFill>
                  <a:srgbClr val="FF6600"/>
                </a:solidFill>
              </a:rPr>
              <a:t>interaction point</a:t>
            </a:r>
            <a:endParaRPr lang="en-US" sz="1800" dirty="0">
              <a:solidFill>
                <a:srgbClr val="FF6600"/>
              </a:solidFill>
            </a:endParaRPr>
          </a:p>
          <a:p>
            <a:pPr eaLnBrk="1" hangingPunct="1">
              <a:buFontTx/>
              <a:buChar char="-"/>
            </a:pPr>
            <a:r>
              <a:rPr lang="en-US" sz="1800" dirty="0">
                <a:solidFill>
                  <a:srgbClr val="FF6600"/>
                </a:solidFill>
              </a:rPr>
              <a:t>no extrapolation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6026" y="6219357"/>
            <a:ext cx="384462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Vacuum Cherenkov </a:t>
            </a:r>
            <a:r>
              <a:rPr lang="en-US" sz="1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CentralTracker</a:t>
            </a: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3265" name="TextBox 10"/>
          <p:cNvSpPr txBox="1">
            <a:spLocks noChangeArrowheads="1"/>
          </p:cNvSpPr>
          <p:nvPr/>
        </p:nvSpPr>
        <p:spPr bwMode="auto">
          <a:xfrm>
            <a:off x="739775" y="3797300"/>
            <a:ext cx="3341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12FF1E"/>
                </a:solidFill>
              </a:rPr>
              <a:t>thin transparent foils</a:t>
            </a:r>
          </a:p>
          <a:p>
            <a:pPr eaLnBrk="1" hangingPunct="1"/>
            <a:r>
              <a:rPr lang="en-US" sz="1800">
                <a:solidFill>
                  <a:srgbClr val="12FF1E"/>
                </a:solidFill>
              </a:rPr>
              <a:t>generating Cherenkov photons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276600" y="4443413"/>
            <a:ext cx="1543050" cy="569912"/>
          </a:xfrm>
          <a:prstGeom prst="straightConnector1">
            <a:avLst/>
          </a:prstGeom>
          <a:ln>
            <a:solidFill>
              <a:srgbClr val="12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67" name="TextBox 15"/>
          <p:cNvSpPr txBox="1">
            <a:spLocks noChangeArrowheads="1"/>
          </p:cNvSpPr>
          <p:nvPr/>
        </p:nvSpPr>
        <p:spPr bwMode="auto">
          <a:xfrm>
            <a:off x="3776663" y="2349500"/>
            <a:ext cx="1814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00"/>
                </a:solidFill>
              </a:rPr>
              <a:t>Tipsy</a:t>
            </a:r>
          </a:p>
          <a:p>
            <a:pPr eaLnBrk="1" hangingPunct="1"/>
            <a:r>
              <a:rPr lang="en-US" sz="1800">
                <a:solidFill>
                  <a:srgbClr val="FFFF00"/>
                </a:solidFill>
              </a:rPr>
              <a:t>Cylindrical layer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003800" y="2995613"/>
            <a:ext cx="103188" cy="125095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404994" y="4246563"/>
            <a:ext cx="317815" cy="103663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4365310" y="5488520"/>
            <a:ext cx="291359" cy="94116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743014" y="4246563"/>
            <a:ext cx="291359" cy="94116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683375" y="5441950"/>
            <a:ext cx="317815" cy="103663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762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4" y="44624"/>
            <a:ext cx="6883750" cy="4320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23006" y="5088301"/>
            <a:ext cx="21703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Tynode®</a:t>
            </a:r>
          </a:p>
          <a:p>
            <a:r>
              <a:rPr lang="en-US" sz="4000" dirty="0" err="1" smtClean="0">
                <a:solidFill>
                  <a:srgbClr val="FF0000"/>
                </a:solidFill>
              </a:rPr>
              <a:t>Trynode</a:t>
            </a:r>
            <a:r>
              <a:rPr lang="en-US" sz="4000" dirty="0" smtClean="0">
                <a:solidFill>
                  <a:srgbClr val="FF0000"/>
                </a:solidFill>
              </a:rPr>
              <a:t>®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436" y="4384667"/>
            <a:ext cx="59217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Dynode:</a:t>
            </a:r>
            <a:r>
              <a:rPr lang="en-US" sz="2800" dirty="0" smtClean="0">
                <a:solidFill>
                  <a:srgbClr val="3366FF"/>
                </a:solidFill>
              </a:rPr>
              <a:t> amplification by multiplication</a:t>
            </a:r>
          </a:p>
          <a:p>
            <a:endParaRPr lang="en-US" sz="2800" dirty="0" smtClean="0">
              <a:solidFill>
                <a:srgbClr val="3366FF"/>
              </a:solidFill>
            </a:endParaRPr>
          </a:p>
          <a:p>
            <a:r>
              <a:rPr lang="en-US" sz="2800" dirty="0" smtClean="0">
                <a:solidFill>
                  <a:srgbClr val="3366FF"/>
                </a:solidFill>
              </a:rPr>
              <a:t>New: the Transmission Dynode</a:t>
            </a:r>
          </a:p>
        </p:txBody>
      </p:sp>
    </p:spTree>
    <p:extLst>
      <p:ext uri="{BB962C8B-B14F-4D97-AF65-F5344CB8AC3E}">
        <p14:creationId xmlns:p14="http://schemas.microsoft.com/office/powerpoint/2010/main" val="196640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921" y="498345"/>
            <a:ext cx="1951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Conclusions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2899554" y="541227"/>
            <a:ext cx="5843394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Ultra fast, digital (single electron, low light level) detectors must be </a:t>
            </a:r>
            <a:r>
              <a:rPr lang="en-US" dirty="0" err="1" smtClean="0"/>
              <a:t>pixelised</a:t>
            </a:r>
            <a:r>
              <a:rPr lang="en-US" dirty="0"/>
              <a:t> </a:t>
            </a:r>
            <a:r>
              <a:rPr lang="en-US" dirty="0" smtClean="0"/>
              <a:t>in order 1) to provide (X,Y) spatial resolution, 2) to limit the input capacitance to a minimum and 3) to enable a high total counting rate.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Transient data recording (and processing) per pixel is not practical/possible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Ultra fast detectors require a specific digital pixel chip with a (counting) TDC + memory per pixel.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</a:t>
            </a:r>
            <a:r>
              <a:rPr lang="en-US" dirty="0" smtClean="0"/>
              <a:t> stack of </a:t>
            </a:r>
            <a:r>
              <a:rPr lang="en-US" dirty="0" err="1" smtClean="0"/>
              <a:t>tynodes</a:t>
            </a:r>
            <a:r>
              <a:rPr lang="en-US" dirty="0" smtClean="0"/>
              <a:t> may generate the so far fastest detector charge signal, completed within 5 </a:t>
            </a:r>
            <a:r>
              <a:rPr lang="en-US" dirty="0" err="1" smtClean="0"/>
              <a:t>ps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The time resolution of a Tipsy detector may be limited by state-of-the-art Si-CMOS electronics (or GaAs, </a:t>
            </a:r>
            <a:r>
              <a:rPr lang="mr-IN" dirty="0" smtClean="0"/>
              <a:t>……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Cherenkov </a:t>
            </a:r>
            <a:r>
              <a:rPr lang="en-US" dirty="0"/>
              <a:t>photons are prompt &amp; rapid: scintillator photons are slow </a:t>
            </a:r>
            <a:r>
              <a:rPr lang="mr-IN" dirty="0"/>
              <a:t>………</a:t>
            </a:r>
            <a:r>
              <a:rPr lang="en-US" dirty="0"/>
              <a:t>..and </a:t>
            </a:r>
            <a:r>
              <a:rPr lang="en-US" dirty="0" smtClean="0"/>
              <a:t>outdated as soon as the QE of photocathodes is improved.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0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7332" y="193097"/>
            <a:ext cx="3276426" cy="28381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257562"/>
            <a:ext cx="750526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</a:t>
            </a:r>
            <a:r>
              <a:rPr lang="en-US" sz="1400" dirty="0"/>
              <a:t>. van der Graaf et al.: The Tynode: A new vacuum electron multiplier. </a:t>
            </a:r>
            <a:endParaRPr lang="en-US" sz="1400" dirty="0" smtClean="0"/>
          </a:p>
          <a:p>
            <a:r>
              <a:rPr lang="en-US" sz="1400" dirty="0" err="1" smtClean="0"/>
              <a:t>Nucl</a:t>
            </a:r>
            <a:r>
              <a:rPr lang="en-US" sz="1400" dirty="0"/>
              <a:t>. Instr. &amp; Methods, in press. </a:t>
            </a:r>
            <a:r>
              <a:rPr lang="en-US" sz="1400" u="sng" dirty="0">
                <a:hlinkClick r:id="rId4"/>
              </a:rPr>
              <a:t>http://dx.doi.org/10.1016/j.nima.2016.11.064</a:t>
            </a:r>
            <a:r>
              <a:rPr lang="en-US" sz="1400" dirty="0"/>
              <a:t>. </a:t>
            </a:r>
            <a:r>
              <a:rPr lang="en-US" sz="1400" dirty="0" smtClean="0"/>
              <a:t>T</a:t>
            </a:r>
            <a:endParaRPr lang="en-US" sz="1400" dirty="0"/>
          </a:p>
          <a:p>
            <a:endParaRPr lang="en-GB" sz="1400" dirty="0"/>
          </a:p>
          <a:p>
            <a:endParaRPr lang="en-GB" sz="1400" dirty="0" smtClean="0"/>
          </a:p>
          <a:p>
            <a:r>
              <a:rPr lang="en-US" sz="1400" dirty="0" smtClean="0"/>
              <a:t>H</a:t>
            </a:r>
            <a:r>
              <a:rPr lang="en-US" sz="1400" dirty="0"/>
              <a:t>. van der Graaf et al.: Potential applications of electron emission membranes in </a:t>
            </a:r>
            <a:r>
              <a:rPr lang="en-US" sz="1400" dirty="0" smtClean="0"/>
              <a:t>medicine.</a:t>
            </a:r>
          </a:p>
          <a:p>
            <a:r>
              <a:rPr lang="en-US" sz="1400" dirty="0" err="1" smtClean="0"/>
              <a:t>Nucl</a:t>
            </a:r>
            <a:r>
              <a:rPr lang="en-US" sz="1400" dirty="0"/>
              <a:t>. </a:t>
            </a:r>
            <a:r>
              <a:rPr lang="en-US" sz="1400" dirty="0" err="1"/>
              <a:t>Instr</a:t>
            </a:r>
            <a:r>
              <a:rPr lang="en-US" sz="1400" dirty="0"/>
              <a:t> &amp; Methods, special Medical Physics issue on “Advances in detectors </a:t>
            </a:r>
            <a:r>
              <a:rPr lang="en-US" sz="1400" dirty="0" smtClean="0"/>
              <a:t>and</a:t>
            </a:r>
          </a:p>
          <a:p>
            <a:r>
              <a:rPr lang="en-US" sz="1400" dirty="0" smtClean="0"/>
              <a:t>applications </a:t>
            </a:r>
            <a:r>
              <a:rPr lang="en-US" sz="1400" dirty="0"/>
              <a:t>for Medicine”. A809 (2016) 171-174. </a:t>
            </a:r>
            <a:r>
              <a:rPr lang="en-US" sz="1400" dirty="0">
                <a:hlinkClick r:id="rId5"/>
              </a:rPr>
              <a:t>http://dx.doi.org/10.1016/j.nima.2015.10.084</a:t>
            </a:r>
            <a:r>
              <a:rPr lang="en-US" sz="1400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997180" y="2330535"/>
            <a:ext cx="50662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On behalf of the MEMBrane project: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sz="1400" u="sng" dirty="0" smtClean="0"/>
              <a:t>Harry </a:t>
            </a:r>
            <a:r>
              <a:rPr lang="en-US" sz="1400" u="sng" dirty="0"/>
              <a:t>van der </a:t>
            </a:r>
            <a:r>
              <a:rPr lang="en-US" sz="1400" u="sng" dirty="0" smtClean="0"/>
              <a:t>Graaf</a:t>
            </a:r>
            <a:r>
              <a:rPr lang="en-US" sz="1400" dirty="0" smtClean="0"/>
              <a:t>, Jeff de Fazio, </a:t>
            </a:r>
            <a:r>
              <a:rPr lang="en-US" sz="1400" dirty="0" err="1" smtClean="0"/>
              <a:t>Conny</a:t>
            </a:r>
            <a:r>
              <a:rPr lang="en-US" sz="1400" dirty="0" smtClean="0"/>
              <a:t> C.T. Hansson</a:t>
            </a:r>
          </a:p>
          <a:p>
            <a:pPr algn="ctr"/>
            <a:r>
              <a:rPr lang="en-US" sz="1400" dirty="0" smtClean="0"/>
              <a:t> </a:t>
            </a:r>
            <a:r>
              <a:rPr lang="en-US" sz="1400" dirty="0"/>
              <a:t>Hong </a:t>
            </a:r>
            <a:r>
              <a:rPr lang="en-US" sz="1400" dirty="0" err="1"/>
              <a:t>Wah</a:t>
            </a:r>
            <a:r>
              <a:rPr lang="en-US" sz="1400" dirty="0"/>
              <a:t> Chan</a:t>
            </a:r>
            <a:r>
              <a:rPr lang="en-US" sz="1400" dirty="0" smtClean="0"/>
              <a:t>, </a:t>
            </a:r>
            <a:r>
              <a:rPr lang="en-US" sz="1400" dirty="0"/>
              <a:t>Annemarie </a:t>
            </a:r>
            <a:r>
              <a:rPr lang="en-US" sz="1400" dirty="0" err="1" smtClean="0"/>
              <a:t>Theulings</a:t>
            </a:r>
            <a:r>
              <a:rPr lang="en-US" sz="1400" dirty="0" smtClean="0"/>
              <a:t>, Violeta </a:t>
            </a:r>
            <a:r>
              <a:rPr lang="en-US" sz="1400" dirty="0" err="1"/>
              <a:t>Prodanovi</a:t>
            </a:r>
            <a:r>
              <a:rPr lang="hr-HR" sz="1400" dirty="0"/>
              <a:t>ć</a:t>
            </a:r>
            <a:r>
              <a:rPr lang="en-US" sz="1400" dirty="0" smtClean="0"/>
              <a:t>, John </a:t>
            </a:r>
            <a:r>
              <a:rPr lang="en-US" sz="1400" dirty="0"/>
              <a:t>Smedley</a:t>
            </a:r>
            <a:r>
              <a:rPr lang="en-US" sz="1400" dirty="0" smtClean="0"/>
              <a:t>, John </a:t>
            </a:r>
            <a:r>
              <a:rPr lang="en-US" sz="1400" dirty="0" err="1" smtClean="0"/>
              <a:t>Sinsheimer</a:t>
            </a:r>
            <a:r>
              <a:rPr lang="en-US" sz="1400" dirty="0" smtClean="0"/>
              <a:t>, </a:t>
            </a:r>
            <a:r>
              <a:rPr lang="en-US" sz="1400" dirty="0" err="1" smtClean="0"/>
              <a:t>Kees</a:t>
            </a:r>
            <a:r>
              <a:rPr lang="en-US" sz="1400" dirty="0" smtClean="0"/>
              <a:t> </a:t>
            </a:r>
            <a:r>
              <a:rPr lang="en-US" sz="1400" dirty="0"/>
              <a:t>Hagen, </a:t>
            </a:r>
            <a:r>
              <a:rPr lang="en-US" sz="1400" dirty="0" smtClean="0"/>
              <a:t> </a:t>
            </a:r>
            <a:r>
              <a:rPr lang="en-US" sz="1400" dirty="0" err="1" smtClean="0"/>
              <a:t>Carel</a:t>
            </a:r>
            <a:r>
              <a:rPr lang="en-US" sz="1400" dirty="0" smtClean="0"/>
              <a:t> </a:t>
            </a:r>
            <a:r>
              <a:rPr lang="en-US" sz="1400" dirty="0" err="1" smtClean="0"/>
              <a:t>Heerkens</a:t>
            </a:r>
            <a:r>
              <a:rPr lang="en-US" sz="1400" dirty="0" smtClean="0"/>
              <a:t>, </a:t>
            </a:r>
            <a:r>
              <a:rPr lang="en-US" sz="1400" dirty="0" err="1" smtClean="0"/>
              <a:t>Lina</a:t>
            </a:r>
            <a:r>
              <a:rPr lang="en-US" sz="1400" dirty="0" smtClean="0"/>
              <a:t> </a:t>
            </a:r>
            <a:r>
              <a:rPr lang="en-US" sz="1400" dirty="0" err="1"/>
              <a:t>Sarro</a:t>
            </a:r>
            <a:r>
              <a:rPr lang="en-US" sz="1400" dirty="0" smtClean="0"/>
              <a:t>, </a:t>
            </a:r>
            <a:r>
              <a:rPr lang="en-US" sz="1400" dirty="0" err="1"/>
              <a:t>Gert</a:t>
            </a:r>
            <a:r>
              <a:rPr lang="en-US" sz="1400" dirty="0"/>
              <a:t> </a:t>
            </a:r>
            <a:r>
              <a:rPr lang="en-US" sz="1400" dirty="0" err="1"/>
              <a:t>Nützel</a:t>
            </a:r>
            <a:r>
              <a:rPr lang="en-US" sz="1400" dirty="0"/>
              <a:t>, Serge D. </a:t>
            </a:r>
            <a:r>
              <a:rPr lang="en-US" sz="1400" dirty="0" smtClean="0"/>
              <a:t>Pinto, Neil </a:t>
            </a:r>
            <a:r>
              <a:rPr lang="en-US" sz="1400" dirty="0" err="1" smtClean="0"/>
              <a:t>Budko</a:t>
            </a:r>
            <a:r>
              <a:rPr lang="en-US" sz="1400" dirty="0"/>
              <a:t>, </a:t>
            </a:r>
            <a:r>
              <a:rPr lang="en-US" sz="1400" dirty="0" err="1"/>
              <a:t>Behrouz</a:t>
            </a:r>
            <a:r>
              <a:rPr lang="en-US" sz="1400" dirty="0"/>
              <a:t> </a:t>
            </a:r>
            <a:r>
              <a:rPr lang="en-US" sz="1400" dirty="0" err="1" smtClean="0"/>
              <a:t>Raftari</a:t>
            </a:r>
            <a:r>
              <a:rPr lang="en-US" sz="1400" dirty="0" smtClean="0"/>
              <a:t>, </a:t>
            </a:r>
            <a:r>
              <a:rPr lang="en-US" sz="1400" dirty="0" err="1" smtClean="0"/>
              <a:t>Wouter</a:t>
            </a:r>
            <a:r>
              <a:rPr lang="en-US" sz="1400" dirty="0" smtClean="0"/>
              <a:t> de </a:t>
            </a:r>
            <a:r>
              <a:rPr lang="en-US" sz="1400" dirty="0" err="1" smtClean="0"/>
              <a:t>Landgraaf</a:t>
            </a:r>
            <a:r>
              <a:rPr lang="en-US" sz="1400" dirty="0" smtClean="0"/>
              <a:t>, </a:t>
            </a:r>
            <a:r>
              <a:rPr lang="en-US" sz="1400" dirty="0" err="1" smtClean="0"/>
              <a:t>Henk</a:t>
            </a:r>
            <a:r>
              <a:rPr lang="en-US" sz="1400" dirty="0" smtClean="0"/>
              <a:t> van </a:t>
            </a:r>
            <a:r>
              <a:rPr lang="en-US" sz="1400" dirty="0" err="1" smtClean="0"/>
              <a:t>Zeijl</a:t>
            </a:r>
            <a:endParaRPr lang="en-US" sz="1400" dirty="0" smtClean="0"/>
          </a:p>
          <a:p>
            <a:pPr algn="ctr"/>
            <a:endParaRPr lang="en-US" sz="1400" dirty="0" smtClean="0"/>
          </a:p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Supported by ERC – Advanced 2012 “MEMBrane” 320764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00041" y="326782"/>
            <a:ext cx="46896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</a:rPr>
              <a:t>The </a:t>
            </a:r>
            <a:r>
              <a:rPr lang="en-US" sz="2400" dirty="0" smtClean="0">
                <a:solidFill>
                  <a:srgbClr val="008000"/>
                </a:solidFill>
              </a:rPr>
              <a:t>Tynode 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>
                <a:solidFill>
                  <a:srgbClr val="FF6600"/>
                </a:solidFill>
              </a:rPr>
              <a:t>a </a:t>
            </a:r>
            <a:r>
              <a:rPr lang="en-US" sz="1600" dirty="0">
                <a:solidFill>
                  <a:srgbClr val="FF6600"/>
                </a:solidFill>
              </a:rPr>
              <a:t>new vacuum electron multiplier for ultra </a:t>
            </a:r>
            <a:r>
              <a:rPr lang="en-US" sz="1600" dirty="0" smtClean="0">
                <a:solidFill>
                  <a:srgbClr val="FF6600"/>
                </a:solidFill>
              </a:rPr>
              <a:t>fast </a:t>
            </a:r>
            <a:r>
              <a:rPr lang="en-US" sz="1600" dirty="0" err="1" smtClean="0">
                <a:solidFill>
                  <a:srgbClr val="FF6600"/>
                </a:solidFill>
              </a:rPr>
              <a:t>pixelised</a:t>
            </a:r>
            <a:r>
              <a:rPr lang="en-US" sz="1600" dirty="0" smtClean="0">
                <a:solidFill>
                  <a:srgbClr val="FF6600"/>
                </a:solidFill>
              </a:rPr>
              <a:t> </a:t>
            </a:r>
            <a:r>
              <a:rPr lang="en-US" sz="1600" dirty="0">
                <a:solidFill>
                  <a:srgbClr val="FF6600"/>
                </a:solidFill>
              </a:rPr>
              <a:t>particle </a:t>
            </a:r>
            <a:r>
              <a:rPr lang="en-US" sz="1600" dirty="0" smtClean="0">
                <a:solidFill>
                  <a:srgbClr val="FF6600"/>
                </a:solidFill>
              </a:rPr>
              <a:t>detectors </a:t>
            </a:r>
          </a:p>
          <a:p>
            <a:pPr algn="ctr"/>
            <a:endParaRPr lang="en-US" sz="1600" dirty="0" smtClean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51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382" y="7789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</a:rPr>
              <a:t>The </a:t>
            </a:r>
            <a:r>
              <a:rPr lang="en-US" sz="2800" b="1" dirty="0" smtClean="0">
                <a:solidFill>
                  <a:srgbClr val="3366FF"/>
                </a:solidFill>
                <a:latin typeface="Calibri" panose="020F0502020204030204" pitchFamily="34" charset="0"/>
              </a:rPr>
              <a:t>Ti</a:t>
            </a:r>
            <a:r>
              <a:rPr lang="en-US" sz="2800" b="1" dirty="0" smtClean="0">
                <a:latin typeface="Calibri" panose="020F0502020204030204" pitchFamily="34" charset="0"/>
              </a:rPr>
              <a:t>med </a:t>
            </a:r>
            <a:r>
              <a:rPr lang="en-US" sz="2800" b="1" dirty="0" smtClean="0">
                <a:solidFill>
                  <a:srgbClr val="3366FF"/>
                </a:solidFill>
                <a:latin typeface="Calibri" panose="020F0502020204030204" pitchFamily="34" charset="0"/>
              </a:rPr>
              <a:t>P</a:t>
            </a:r>
            <a:r>
              <a:rPr lang="en-US" sz="2800" b="1" dirty="0" smtClean="0">
                <a:latin typeface="Calibri" panose="020F0502020204030204" pitchFamily="34" charset="0"/>
              </a:rPr>
              <a:t>hoton </a:t>
            </a:r>
            <a:r>
              <a:rPr lang="en-US" sz="2800" b="1" dirty="0" smtClean="0">
                <a:solidFill>
                  <a:srgbClr val="3366FF"/>
                </a:solidFill>
                <a:latin typeface="Calibri" panose="020F0502020204030204" pitchFamily="34" charset="0"/>
              </a:rPr>
              <a:t>C</a:t>
            </a:r>
            <a:r>
              <a:rPr lang="en-US" sz="2800" b="1" dirty="0" smtClean="0">
                <a:latin typeface="Calibri" panose="020F0502020204030204" pitchFamily="34" charset="0"/>
              </a:rPr>
              <a:t>ounter </a:t>
            </a:r>
            <a:r>
              <a:rPr lang="en-US" sz="2800" b="1" dirty="0" err="1" smtClean="0">
                <a:solidFill>
                  <a:srgbClr val="3366FF"/>
                </a:solidFill>
                <a:latin typeface="Calibri" panose="020F0502020204030204" pitchFamily="34" charset="0"/>
              </a:rPr>
              <a:t>TiPC</a:t>
            </a:r>
            <a:r>
              <a:rPr lang="en-US" sz="2800" b="1" dirty="0" smtClean="0">
                <a:latin typeface="Calibri" panose="020F0502020204030204" pitchFamily="34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Tipsy</a:t>
            </a:r>
            <a:r>
              <a:rPr lang="en-US" sz="2800" b="1" dirty="0" err="1" smtClean="0">
                <a:latin typeface="Calibri" panose="020F0502020204030204" pitchFamily="34" charset="0"/>
              </a:rPr>
              <a:t>”concept</a:t>
            </a:r>
            <a:r>
              <a:rPr lang="en-US" sz="2800" b="1" dirty="0">
                <a:latin typeface="Calibri" panose="020F0502020204030204" pitchFamily="34" charset="0"/>
              </a:rPr>
              <a:t>:</a:t>
            </a:r>
            <a:r>
              <a:rPr lang="en-US" sz="2800" b="1" dirty="0" smtClean="0">
                <a:latin typeface="Calibri" panose="020F0502020204030204" pitchFamily="34" charset="0"/>
              </a:rPr>
              <a:t> 								advancing PMT’s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04AFE-B822-4DCC-845A-54735A1F400C}" type="slidenum">
              <a:rPr lang="en-GB" smtClean="0"/>
              <a:t>4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549028" y="3870697"/>
            <a:ext cx="4238996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Transmission dynodes –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Tynodes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ark noise free </a:t>
            </a:r>
            <a:r>
              <a:rPr lang="en-US" sz="1600" dirty="0" smtClean="0">
                <a:latin typeface="Calibri" panose="020F0502020204030204" pitchFamily="34" charset="0"/>
              </a:rPr>
              <a:t>electron multiplication mechanism</a:t>
            </a:r>
            <a:endParaRPr lang="en-US" sz="16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Stacking the photocathode, </a:t>
            </a:r>
            <a:r>
              <a:rPr lang="en-US" sz="1600" dirty="0" err="1">
                <a:latin typeface="Calibri" panose="020F0502020204030204" pitchFamily="34" charset="0"/>
              </a:rPr>
              <a:t>T</a:t>
            </a:r>
            <a:r>
              <a:rPr lang="en-US" sz="1600" dirty="0" err="1" smtClean="0">
                <a:latin typeface="Calibri" panose="020F0502020204030204" pitchFamily="34" charset="0"/>
              </a:rPr>
              <a:t>ynodes</a:t>
            </a:r>
            <a:r>
              <a:rPr lang="en-US" sz="1600" dirty="0" smtClean="0">
                <a:latin typeface="Calibri" panose="020F0502020204030204" pitchFamily="34" charset="0"/>
              </a:rPr>
              <a:t> and pixel chip </a:t>
            </a:r>
            <a:r>
              <a:rPr lang="en-US" sz="16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compact device</a:t>
            </a:r>
            <a:endParaRPr lang="en-US" sz="1600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P</a:t>
            </a:r>
            <a:r>
              <a:rPr lang="en-US" sz="1600" dirty="0" smtClean="0">
                <a:latin typeface="Calibri" panose="020F0502020204030204" pitchFamily="34" charset="0"/>
              </a:rPr>
              <a:t>ixelated detector </a:t>
            </a:r>
            <a:r>
              <a:rPr lang="en-US" sz="16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spatial resolution </a:t>
            </a:r>
            <a:r>
              <a:rPr lang="en-US" sz="1600" dirty="0" smtClean="0">
                <a:latin typeface="Calibri" panose="020F0502020204030204" pitchFamily="34" charset="0"/>
              </a:rPr>
              <a:t>(imaging)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O</a:t>
            </a:r>
            <a:r>
              <a:rPr lang="en-US" sz="1600" dirty="0" smtClean="0">
                <a:latin typeface="Calibri" panose="020F0502020204030204" pitchFamily="34" charset="0"/>
              </a:rPr>
              <a:t>peration of the detector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in high B-field</a:t>
            </a:r>
            <a:r>
              <a:rPr lang="en-US" sz="1600" b="1" dirty="0" smtClean="0">
                <a:latin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Time resolution: few </a:t>
            </a:r>
            <a:r>
              <a:rPr lang="en-US" sz="1600" dirty="0" err="1" smtClean="0">
                <a:latin typeface="Calibri" panose="020F0502020204030204" pitchFamily="34" charset="0"/>
              </a:rPr>
              <a:t>ps</a:t>
            </a:r>
            <a:r>
              <a:rPr lang="en-US" sz="1600" dirty="0" smtClean="0">
                <a:latin typeface="Calibri" panose="020F0502020204030204" pitchFamily="34" charset="0"/>
              </a:rPr>
              <a:t> due to form factor and straight electron path’s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2D spatial resolution = 10 µm</a:t>
            </a:r>
          </a:p>
        </p:txBody>
      </p:sp>
      <p:sp>
        <p:nvSpPr>
          <p:cNvPr id="33" name="Slide Number Placeholder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nl-NL"/>
            </a:defPPr>
            <a:lvl1pPr marL="0" algn="ctr" defTabSz="914400" rtl="0" eaLnBrk="1" latinLnBrk="0" hangingPunct="1"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EA067F-F030-4BF7-A0D8-091466AA023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41017" y="624299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</a:rPr>
              <a:t>P</a:t>
            </a:r>
            <a:r>
              <a:rPr lang="en-GB" sz="2000" b="1" dirty="0" smtClean="0">
                <a:latin typeface="Calibri" panose="020F0502020204030204" pitchFamily="34" charset="0"/>
              </a:rPr>
              <a:t>hotomultiplier tubes</a:t>
            </a:r>
            <a:endParaRPr lang="en-GB" sz="2000" b="1" dirty="0">
              <a:latin typeface="Calibri" panose="020F05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41017" y="1024409"/>
            <a:ext cx="495029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</a:rPr>
              <a:t>High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L</a:t>
            </a:r>
            <a:r>
              <a:rPr lang="en-US" sz="1400" dirty="0" smtClean="0">
                <a:latin typeface="Calibri" panose="020F0502020204030204" pitchFamily="34" charset="0"/>
              </a:rPr>
              <a:t>ow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</a:rPr>
              <a:t>Secondary </a:t>
            </a:r>
            <a:r>
              <a:rPr lang="nl-NL" sz="1400" dirty="0" err="1">
                <a:latin typeface="Calibri" panose="020F0502020204030204" pitchFamily="34" charset="0"/>
              </a:rPr>
              <a:t>Electron</a:t>
            </a:r>
            <a:r>
              <a:rPr lang="nl-NL" sz="1400" dirty="0">
                <a:latin typeface="Calibri" panose="020F0502020204030204" pitchFamily="34" charset="0"/>
              </a:rPr>
              <a:t> </a:t>
            </a:r>
            <a:r>
              <a:rPr lang="nl-NL" sz="1400" dirty="0" err="1" smtClean="0">
                <a:latin typeface="Calibri" panose="020F0502020204030204" pitchFamily="34" charset="0"/>
              </a:rPr>
              <a:t>Yield</a:t>
            </a:r>
            <a:r>
              <a:rPr lang="nl-NL" sz="1400" dirty="0">
                <a:latin typeface="Calibri" panose="020F0502020204030204" pitchFamily="34" charset="0"/>
              </a:rPr>
              <a:t> </a:t>
            </a:r>
            <a:r>
              <a:rPr lang="nl-NL" sz="1400" dirty="0" smtClean="0">
                <a:latin typeface="Calibri" panose="020F0502020204030204" pitchFamily="34" charset="0"/>
              </a:rPr>
              <a:t>(SEY)</a:t>
            </a:r>
            <a:endParaRPr lang="en-US" sz="1400" dirty="0" smtClean="0">
              <a:latin typeface="Calibri" panose="020F0502020204030204" pitchFamily="34" charset="0"/>
            </a:endParaRPr>
          </a:p>
          <a:p>
            <a:endParaRPr lang="en-US" sz="1400" dirty="0" smtClean="0">
              <a:latin typeface="Calibri" panose="020F0502020204030204" pitchFamily="34" charset="0"/>
            </a:endParaRPr>
          </a:p>
          <a:p>
            <a:r>
              <a:rPr lang="en-US" sz="1400" dirty="0" smtClean="0">
                <a:latin typeface="Calibri" panose="020F0502020204030204" pitchFamily="34" charset="0"/>
              </a:rPr>
              <a:t>Gain = </a:t>
            </a:r>
            <a:r>
              <a:rPr lang="en-US" sz="1400" dirty="0" smtClean="0">
                <a:latin typeface="Calibri" panose="020F0502020204030204" pitchFamily="34" charset="0"/>
                <a:sym typeface="Symbol" charset="2"/>
              </a:rPr>
              <a:t></a:t>
            </a:r>
            <a:r>
              <a:rPr lang="en-US" sz="1400" baseline="30000" dirty="0" smtClean="0">
                <a:latin typeface="Calibri" panose="020F0502020204030204" pitchFamily="34" charset="0"/>
              </a:rPr>
              <a:t>N</a:t>
            </a:r>
            <a:r>
              <a:rPr lang="nl-NL" sz="1400" dirty="0" smtClean="0">
                <a:latin typeface="Calibri" panose="020F0502020204030204" pitchFamily="34" charset="0"/>
              </a:rPr>
              <a:t> </a:t>
            </a:r>
          </a:p>
          <a:p>
            <a:endParaRPr lang="nl-NL" sz="1400" dirty="0">
              <a:latin typeface="Calibri" panose="020F0502020204030204" pitchFamily="34" charset="0"/>
            </a:endParaRPr>
          </a:p>
          <a:p>
            <a:r>
              <a:rPr lang="en-US" sz="1600" b="1" dirty="0" smtClean="0">
                <a:latin typeface="Calibri" panose="020F0502020204030204" pitchFamily="34" charset="0"/>
              </a:rPr>
              <a:t>…</a:t>
            </a:r>
            <a:r>
              <a:rPr lang="en-US" b="1" dirty="0" smtClean="0">
                <a:latin typeface="Calibri" panose="020F0502020204030204" pitchFamily="34" charset="0"/>
              </a:rPr>
              <a:t>Can we make it smaller? </a:t>
            </a:r>
            <a:endParaRPr lang="en-US" sz="1600" b="1" dirty="0" smtClean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t="5957" r="6055" b="8781"/>
          <a:stretch/>
        </p:blipFill>
        <p:spPr>
          <a:xfrm>
            <a:off x="4932040" y="3784117"/>
            <a:ext cx="3198921" cy="28852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640" y="1340768"/>
            <a:ext cx="3498863" cy="21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54" y="3101039"/>
            <a:ext cx="3234858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8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067F-F030-4BF7-A0D8-091466AA023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1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0288" y="69093"/>
            <a:ext cx="878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Path towards first prototype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47134" y="866165"/>
            <a:ext cx="8653026" cy="1926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We have created many </a:t>
            </a:r>
            <a:r>
              <a:rPr lang="en-US" dirty="0" err="1" smtClean="0"/>
              <a:t>tynodes</a:t>
            </a:r>
            <a:r>
              <a:rPr lang="en-US" dirty="0" smtClean="0"/>
              <a:t> of various sizes and materials</a:t>
            </a:r>
          </a:p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Most recently, we have achieved transmission yields of 5.5 with 5 nm </a:t>
            </a:r>
            <a:r>
              <a:rPr lang="en-US" dirty="0" err="1" smtClean="0"/>
              <a:t>MgO</a:t>
            </a:r>
            <a:r>
              <a:rPr lang="en-US" dirty="0" smtClean="0"/>
              <a:t> membranes, coated with 2.5 nm </a:t>
            </a:r>
            <a:r>
              <a:rPr lang="en-US" dirty="0" err="1" smtClean="0"/>
              <a:t>TiN</a:t>
            </a:r>
            <a:r>
              <a:rPr lang="en-US" dirty="0" smtClean="0"/>
              <a:t>, without other special surface treatments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Now working towards building a first prototype device</a:t>
            </a:r>
          </a:p>
          <a:p>
            <a:pPr marL="285750" indent="-285750"/>
            <a:r>
              <a:rPr lang="en-US" dirty="0" smtClean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067F-F030-4BF7-A0D8-091466AA023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 descr="Fig 13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312" y="2961676"/>
            <a:ext cx="4774387" cy="3579607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134" y="5437450"/>
            <a:ext cx="2189862" cy="1103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07448" y="3214843"/>
            <a:ext cx="2467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MEMS technology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 descr="EKL-Logo_websi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60" y="4344456"/>
            <a:ext cx="1865178" cy="109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86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hthoek 37"/>
          <p:cNvSpPr/>
          <p:nvPr/>
        </p:nvSpPr>
        <p:spPr>
          <a:xfrm>
            <a:off x="1904143" y="2878166"/>
            <a:ext cx="2113940" cy="6095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hthoek 30"/>
          <p:cNvSpPr/>
          <p:nvPr/>
        </p:nvSpPr>
        <p:spPr>
          <a:xfrm>
            <a:off x="876579" y="2673991"/>
            <a:ext cx="4229640" cy="2043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hthoek 3"/>
          <p:cNvSpPr/>
          <p:nvPr/>
        </p:nvSpPr>
        <p:spPr>
          <a:xfrm>
            <a:off x="876579" y="2716592"/>
            <a:ext cx="4229640" cy="166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nd enkele hoek rechthoek 31"/>
          <p:cNvSpPr/>
          <p:nvPr/>
        </p:nvSpPr>
        <p:spPr>
          <a:xfrm>
            <a:off x="2281075" y="2695616"/>
            <a:ext cx="284673" cy="195901"/>
          </a:xfrm>
          <a:prstGeom prst="round1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471" y="435060"/>
            <a:ext cx="7106464" cy="62706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Transmission dynodes</a:t>
            </a:r>
            <a:endParaRPr lang="en-US" sz="24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974" y="1549960"/>
            <a:ext cx="2909596" cy="3568801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876579" y="2882667"/>
            <a:ext cx="1088136" cy="93878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hoek 5"/>
          <p:cNvSpPr/>
          <p:nvPr/>
        </p:nvSpPr>
        <p:spPr>
          <a:xfrm>
            <a:off x="4018083" y="2882667"/>
            <a:ext cx="1088136" cy="93878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nd enkele hoek rechthoek 23"/>
          <p:cNvSpPr/>
          <p:nvPr/>
        </p:nvSpPr>
        <p:spPr>
          <a:xfrm>
            <a:off x="2296047" y="2600832"/>
            <a:ext cx="254726" cy="269059"/>
          </a:xfrm>
          <a:prstGeom prst="round1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nd enkele hoek rechthoek 25"/>
          <p:cNvSpPr/>
          <p:nvPr/>
        </p:nvSpPr>
        <p:spPr>
          <a:xfrm>
            <a:off x="2742411" y="2426050"/>
            <a:ext cx="254726" cy="174783"/>
          </a:xfrm>
          <a:prstGeom prst="round1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nd enkele hoek rechthoek 33"/>
          <p:cNvSpPr/>
          <p:nvPr/>
        </p:nvSpPr>
        <p:spPr>
          <a:xfrm>
            <a:off x="2861420" y="2704180"/>
            <a:ext cx="284673" cy="195901"/>
          </a:xfrm>
          <a:prstGeom prst="round1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nd enkele hoek rechthoek 34"/>
          <p:cNvSpPr/>
          <p:nvPr/>
        </p:nvSpPr>
        <p:spPr>
          <a:xfrm>
            <a:off x="2876392" y="2631023"/>
            <a:ext cx="254726" cy="247432"/>
          </a:xfrm>
          <a:prstGeom prst="round1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nd enkele hoek rechthoek 35"/>
          <p:cNvSpPr/>
          <p:nvPr/>
        </p:nvSpPr>
        <p:spPr>
          <a:xfrm>
            <a:off x="3415462" y="2704180"/>
            <a:ext cx="284673" cy="195901"/>
          </a:xfrm>
          <a:prstGeom prst="round1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nd enkele hoek rechthoek 36"/>
          <p:cNvSpPr/>
          <p:nvPr/>
        </p:nvSpPr>
        <p:spPr>
          <a:xfrm>
            <a:off x="3430434" y="2600833"/>
            <a:ext cx="254726" cy="277623"/>
          </a:xfrm>
          <a:prstGeom prst="round1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Rechte verbindingslijn 40"/>
          <p:cNvCxnSpPr/>
          <p:nvPr/>
        </p:nvCxnSpPr>
        <p:spPr>
          <a:xfrm flipV="1">
            <a:off x="2296047" y="2027013"/>
            <a:ext cx="0" cy="66860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41"/>
          <p:cNvCxnSpPr/>
          <p:nvPr/>
        </p:nvCxnSpPr>
        <p:spPr>
          <a:xfrm flipV="1">
            <a:off x="2554875" y="2027013"/>
            <a:ext cx="0" cy="66860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Rechte verbindingslijn met pijl 43"/>
          <p:cNvCxnSpPr/>
          <p:nvPr/>
        </p:nvCxnSpPr>
        <p:spPr>
          <a:xfrm>
            <a:off x="2296047" y="2027013"/>
            <a:ext cx="269700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kstvak 44"/>
          <p:cNvSpPr txBox="1"/>
          <p:nvPr/>
        </p:nvSpPr>
        <p:spPr>
          <a:xfrm>
            <a:off x="2130837" y="1549959"/>
            <a:ext cx="611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 </a:t>
            </a:r>
            <a:r>
              <a:rPr lang="en-US" sz="1200" dirty="0" err="1" smtClean="0"/>
              <a:t>μm</a:t>
            </a:r>
            <a:endParaRPr lang="en-US" sz="1200" dirty="0"/>
          </a:p>
        </p:txBody>
      </p:sp>
      <p:sp>
        <p:nvSpPr>
          <p:cNvPr id="46" name="Tekstvak 45"/>
          <p:cNvSpPr txBox="1"/>
          <p:nvPr/>
        </p:nvSpPr>
        <p:spPr>
          <a:xfrm>
            <a:off x="1121442" y="4625702"/>
            <a:ext cx="4329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400" dirty="0" smtClean="0"/>
              <a:t>Thickness: 		5 </a:t>
            </a:r>
            <a:r>
              <a:rPr lang="mr-IN" sz="1400" dirty="0" smtClean="0"/>
              <a:t>–</a:t>
            </a:r>
            <a:r>
              <a:rPr lang="en-US" sz="1400" dirty="0" smtClean="0"/>
              <a:t> 50 nm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400" dirty="0" smtClean="0"/>
              <a:t>Array:		64 by 64</a:t>
            </a:r>
            <a:endParaRPr lang="en-US" sz="1400" dirty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400" dirty="0" smtClean="0"/>
              <a:t>Conductive layer: 	Titanium nitride ~2 nm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400" dirty="0" smtClean="0"/>
              <a:t>SEE layer:		ALD Al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 or ALD </a:t>
            </a:r>
            <a:r>
              <a:rPr lang="en-US" sz="1400" dirty="0" err="1" smtClean="0"/>
              <a:t>MgO</a:t>
            </a:r>
            <a:endParaRPr lang="en-US" sz="1400" dirty="0" smtClean="0"/>
          </a:p>
        </p:txBody>
      </p:sp>
      <p:sp>
        <p:nvSpPr>
          <p:cNvPr id="47" name="Tekstvak 46"/>
          <p:cNvSpPr txBox="1"/>
          <p:nvPr/>
        </p:nvSpPr>
        <p:spPr>
          <a:xfrm>
            <a:off x="4249703" y="3193703"/>
            <a:ext cx="611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Si</a:t>
            </a:r>
            <a:endParaRPr lang="en-US" sz="1200" dirty="0"/>
          </a:p>
        </p:txBody>
      </p:sp>
      <p:sp>
        <p:nvSpPr>
          <p:cNvPr id="48" name="Tekstvak 47"/>
          <p:cNvSpPr txBox="1"/>
          <p:nvPr/>
        </p:nvSpPr>
        <p:spPr>
          <a:xfrm>
            <a:off x="4219449" y="2608901"/>
            <a:ext cx="611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SiN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15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95536" y="260648"/>
            <a:ext cx="7498080" cy="1143000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MEMS fabrication of </a:t>
            </a:r>
            <a:r>
              <a:rPr lang="en-GB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T</a:t>
            </a:r>
            <a:r>
              <a:rPr lang="en-GB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ynodes: ALD </a:t>
            </a:r>
            <a:r>
              <a:rPr lang="en-GB" sz="28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MgO</a:t>
            </a:r>
            <a:r>
              <a:rPr lang="en-GB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GB" sz="2800" dirty="0" smtClean="0"/>
              <a:t/>
            </a:r>
            <a:br>
              <a:rPr lang="en-GB" sz="2800" dirty="0" smtClean="0"/>
            </a:br>
            <a:endParaRPr lang="en-GB" sz="2800" b="1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4" name="Slide Number Placeholder 20"/>
          <p:cNvSpPr txBox="1">
            <a:spLocks/>
          </p:cNvSpPr>
          <p:nvPr/>
        </p:nvSpPr>
        <p:spPr>
          <a:xfrm>
            <a:off x="8532440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904AFE-B822-4DCC-845A-54735A1F400C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395536" y="1250757"/>
            <a:ext cx="60486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alibri" panose="020F0502020204030204" pitchFamily="34" charset="0"/>
              </a:rPr>
              <a:t>Thermal ALD reactor with </a:t>
            </a:r>
            <a:r>
              <a:rPr lang="en-GB" sz="1400" dirty="0"/>
              <a:t>(</a:t>
            </a:r>
            <a:r>
              <a:rPr lang="en-GB" sz="1400" dirty="0" smtClean="0"/>
              <a:t>Mg(</a:t>
            </a:r>
            <a:r>
              <a:rPr lang="en-GB" sz="1400" dirty="0" err="1" smtClean="0"/>
              <a:t>Cp</a:t>
            </a:r>
            <a:r>
              <a:rPr lang="en-GB" sz="1400" dirty="0" smtClean="0"/>
              <a:t>)</a:t>
            </a:r>
            <a:r>
              <a:rPr lang="en-GB" sz="1400" baseline="-25000" dirty="0" smtClean="0">
                <a:latin typeface="Calibri" panose="020F0502020204030204" pitchFamily="34" charset="0"/>
              </a:rPr>
              <a:t>2</a:t>
            </a:r>
            <a:r>
              <a:rPr lang="en-GB" sz="1400" dirty="0" smtClean="0"/>
              <a:t>) and </a:t>
            </a:r>
            <a:r>
              <a:rPr lang="en-GB" sz="1400" dirty="0" smtClean="0">
                <a:latin typeface="Calibri" panose="020F0502020204030204" pitchFamily="34" charset="0"/>
              </a:rPr>
              <a:t>H</a:t>
            </a:r>
            <a:r>
              <a:rPr lang="en-GB" sz="1400" baseline="-25000" dirty="0" smtClean="0">
                <a:latin typeface="Calibri" panose="020F0502020204030204" pitchFamily="34" charset="0"/>
              </a:rPr>
              <a:t>2</a:t>
            </a:r>
            <a:r>
              <a:rPr lang="en-GB" sz="1400" dirty="0" smtClean="0">
                <a:latin typeface="Calibri" panose="020F0502020204030204" pitchFamily="34" charset="0"/>
              </a:rPr>
              <a:t>O</a:t>
            </a:r>
            <a:r>
              <a:rPr lang="en-GB" sz="1400" dirty="0" smtClean="0"/>
              <a:t> </a:t>
            </a:r>
            <a:r>
              <a:rPr lang="en-GB" sz="1400" dirty="0" smtClean="0">
                <a:latin typeface="Calibri" panose="020F0502020204030204" pitchFamily="34" charset="0"/>
              </a:rPr>
              <a:t>as precursors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alibri" panose="020F0502020204030204" pitchFamily="34" charset="0"/>
              </a:rPr>
              <a:t>Deposition temperature: 200 </a:t>
            </a:r>
            <a:r>
              <a:rPr lang="en-GB" sz="1400" dirty="0" smtClean="0">
                <a:latin typeface="Calibri"/>
              </a:rPr>
              <a:t>°C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alibri"/>
              </a:rPr>
              <a:t>Measured stress:  ~ -200 MPa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alibri"/>
              </a:rPr>
              <a:t>Growth rate = 0.165 nm/cycle (3 + 15 + 1 + 15 sec)</a:t>
            </a:r>
            <a:endParaRPr lang="en-GB" sz="1400" dirty="0"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1224"/>
            <a:ext cx="3768817" cy="26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49080"/>
            <a:ext cx="1778671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49080"/>
            <a:ext cx="1757475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37312"/>
            <a:ext cx="219051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78288" y="3861248"/>
            <a:ext cx="2934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SEM captures of 5 nm thin </a:t>
            </a:r>
            <a:r>
              <a:rPr lang="en-US" sz="1200" dirty="0" err="1"/>
              <a:t>MgO</a:t>
            </a:r>
            <a:r>
              <a:rPr lang="en-US" sz="1200" dirty="0"/>
              <a:t> </a:t>
            </a:r>
            <a:r>
              <a:rPr lang="en-US" sz="1200" dirty="0" smtClean="0"/>
              <a:t>membranes </a:t>
            </a:r>
            <a:r>
              <a:rPr lang="en-US" sz="1200" dirty="0"/>
              <a:t>in </a:t>
            </a:r>
            <a:r>
              <a:rPr lang="en-US" sz="1200" dirty="0" smtClean="0"/>
              <a:t>64 </a:t>
            </a:r>
            <a:r>
              <a:rPr lang="en-GB" sz="1200" dirty="0" smtClean="0"/>
              <a:t>x </a:t>
            </a:r>
            <a:r>
              <a:rPr lang="en-GB" sz="1200" dirty="0"/>
              <a:t>64 array</a:t>
            </a:r>
          </a:p>
        </p:txBody>
      </p:sp>
      <p:sp>
        <p:nvSpPr>
          <p:cNvPr id="3" name="Rectangle 2"/>
          <p:cNvSpPr/>
          <p:nvPr/>
        </p:nvSpPr>
        <p:spPr>
          <a:xfrm>
            <a:off x="4283968" y="620769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AFM image of released 25 nm thin </a:t>
            </a:r>
            <a:r>
              <a:rPr lang="en-US" sz="1200" dirty="0" err="1"/>
              <a:t>MgO</a:t>
            </a:r>
            <a:endParaRPr lang="en-US" sz="1200" dirty="0"/>
          </a:p>
          <a:p>
            <a:pPr algn="ctr"/>
            <a:r>
              <a:rPr lang="en-GB" sz="1200" dirty="0"/>
              <a:t>membrane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037906"/>
            <a:ext cx="2041550" cy="95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75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131198" y="917074"/>
            <a:ext cx="37533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b="1" i="1" dirty="0" smtClean="0"/>
              <a:t>Scanning Electron Microscope</a:t>
            </a:r>
            <a:r>
              <a:rPr lang="en-US" sz="1400" i="1" dirty="0" smtClean="0"/>
              <a:t>:</a:t>
            </a:r>
          </a:p>
          <a:p>
            <a:pPr marL="285750" indent="-285750">
              <a:buFontTx/>
              <a:buChar char="-"/>
            </a:pPr>
            <a:endParaRPr lang="en-US" sz="1400" i="1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Electron beam energy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Measure beam current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Acquire image (4.2 min) </a:t>
            </a:r>
          </a:p>
          <a:p>
            <a:pPr marL="742950" lvl="1" indent="-285750">
              <a:buFontTx/>
              <a:buChar char="-"/>
            </a:pPr>
            <a:endParaRPr lang="en-US" sz="1400" dirty="0" smtClean="0"/>
          </a:p>
          <a:p>
            <a:pPr marL="285750" indent="-285750">
              <a:buFontTx/>
              <a:buChar char="-"/>
            </a:pPr>
            <a:r>
              <a:rPr lang="en-US" sz="1400" b="1" i="1" dirty="0" err="1" smtClean="0"/>
              <a:t>Keithley</a:t>
            </a:r>
            <a:r>
              <a:rPr lang="en-US" sz="1400" b="1" i="1" dirty="0" smtClean="0"/>
              <a:t> 2450 </a:t>
            </a:r>
            <a:r>
              <a:rPr lang="en-US" sz="1400" b="1" i="1" dirty="0" err="1" smtClean="0"/>
              <a:t>Sourcemeters</a:t>
            </a:r>
            <a:endParaRPr lang="en-US" sz="1400" b="1" i="1" dirty="0" smtClean="0"/>
          </a:p>
          <a:p>
            <a:pPr marL="285750" indent="-285750">
              <a:buFontTx/>
              <a:buChar char="-"/>
            </a:pPr>
            <a:endParaRPr lang="en-US" sz="1400" i="1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Measure Sample Current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Measure anode Collector Current</a:t>
            </a:r>
          </a:p>
          <a:p>
            <a:pPr marL="742950" lvl="1" indent="-285750">
              <a:buFontTx/>
              <a:buChar char="-"/>
            </a:pPr>
            <a:endParaRPr lang="en-US" sz="1400" dirty="0" smtClean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Repeat for different beam energies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Process data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DCC8-D08B-4A70-929F-93AF78A3EFE5}" type="slidenum">
              <a:rPr lang="en-GB" smtClean="0"/>
              <a:t>9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23728" y="204346"/>
            <a:ext cx="418320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TSEY Measurement in SEM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11" y="17496"/>
            <a:ext cx="3569529" cy="33236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58157" y="5035341"/>
            <a:ext cx="588211" cy="457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rot="10800000">
            <a:off x="131198" y="4938950"/>
            <a:ext cx="3484893" cy="173789"/>
            <a:chOff x="3399844" y="4837136"/>
            <a:chExt cx="5400843" cy="25400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3" name="Freeform 12"/>
            <p:cNvSpPr/>
            <p:nvPr/>
          </p:nvSpPr>
          <p:spPr>
            <a:xfrm>
              <a:off x="3399844" y="4837136"/>
              <a:ext cx="2299369" cy="254000"/>
            </a:xfrm>
            <a:custGeom>
              <a:avLst/>
              <a:gdLst>
                <a:gd name="connsiteX0" fmla="*/ 0 w 2299369"/>
                <a:gd name="connsiteY0" fmla="*/ 13368 h 254000"/>
                <a:gd name="connsiteX1" fmla="*/ 2018632 w 2299369"/>
                <a:gd name="connsiteY1" fmla="*/ 0 h 254000"/>
                <a:gd name="connsiteX2" fmla="*/ 2018632 w 2299369"/>
                <a:gd name="connsiteY2" fmla="*/ 0 h 254000"/>
                <a:gd name="connsiteX3" fmla="*/ 2032000 w 2299369"/>
                <a:gd name="connsiteY3" fmla="*/ 120316 h 254000"/>
                <a:gd name="connsiteX4" fmla="*/ 2286000 w 2299369"/>
                <a:gd name="connsiteY4" fmla="*/ 120316 h 254000"/>
                <a:gd name="connsiteX5" fmla="*/ 2286000 w 2299369"/>
                <a:gd name="connsiteY5" fmla="*/ 120316 h 254000"/>
                <a:gd name="connsiteX6" fmla="*/ 2299369 w 2299369"/>
                <a:gd name="connsiteY6" fmla="*/ 254000 h 254000"/>
                <a:gd name="connsiteX7" fmla="*/ 13369 w 2299369"/>
                <a:gd name="connsiteY7" fmla="*/ 254000 h 254000"/>
                <a:gd name="connsiteX8" fmla="*/ 0 w 2299369"/>
                <a:gd name="connsiteY8" fmla="*/ 13368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9369" h="254000">
                  <a:moveTo>
                    <a:pt x="0" y="13368"/>
                  </a:moveTo>
                  <a:lnTo>
                    <a:pt x="2018632" y="0"/>
                  </a:lnTo>
                  <a:lnTo>
                    <a:pt x="2018632" y="0"/>
                  </a:lnTo>
                  <a:lnTo>
                    <a:pt x="2032000" y="120316"/>
                  </a:lnTo>
                  <a:lnTo>
                    <a:pt x="2286000" y="120316"/>
                  </a:lnTo>
                  <a:lnTo>
                    <a:pt x="2286000" y="120316"/>
                  </a:lnTo>
                  <a:lnTo>
                    <a:pt x="2299369" y="254000"/>
                  </a:lnTo>
                  <a:lnTo>
                    <a:pt x="13369" y="254000"/>
                  </a:lnTo>
                  <a:lnTo>
                    <a:pt x="0" y="13368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 flipH="1">
              <a:off x="6501318" y="4837136"/>
              <a:ext cx="2299369" cy="254000"/>
            </a:xfrm>
            <a:custGeom>
              <a:avLst/>
              <a:gdLst>
                <a:gd name="connsiteX0" fmla="*/ 0 w 2299369"/>
                <a:gd name="connsiteY0" fmla="*/ 13368 h 254000"/>
                <a:gd name="connsiteX1" fmla="*/ 2018632 w 2299369"/>
                <a:gd name="connsiteY1" fmla="*/ 0 h 254000"/>
                <a:gd name="connsiteX2" fmla="*/ 2018632 w 2299369"/>
                <a:gd name="connsiteY2" fmla="*/ 0 h 254000"/>
                <a:gd name="connsiteX3" fmla="*/ 2032000 w 2299369"/>
                <a:gd name="connsiteY3" fmla="*/ 120316 h 254000"/>
                <a:gd name="connsiteX4" fmla="*/ 2286000 w 2299369"/>
                <a:gd name="connsiteY4" fmla="*/ 120316 h 254000"/>
                <a:gd name="connsiteX5" fmla="*/ 2286000 w 2299369"/>
                <a:gd name="connsiteY5" fmla="*/ 120316 h 254000"/>
                <a:gd name="connsiteX6" fmla="*/ 2299369 w 2299369"/>
                <a:gd name="connsiteY6" fmla="*/ 254000 h 254000"/>
                <a:gd name="connsiteX7" fmla="*/ 13369 w 2299369"/>
                <a:gd name="connsiteY7" fmla="*/ 254000 h 254000"/>
                <a:gd name="connsiteX8" fmla="*/ 0 w 2299369"/>
                <a:gd name="connsiteY8" fmla="*/ 13368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9369" h="254000">
                  <a:moveTo>
                    <a:pt x="0" y="13368"/>
                  </a:moveTo>
                  <a:lnTo>
                    <a:pt x="2018632" y="0"/>
                  </a:lnTo>
                  <a:lnTo>
                    <a:pt x="2018632" y="0"/>
                  </a:lnTo>
                  <a:lnTo>
                    <a:pt x="2032000" y="120316"/>
                  </a:lnTo>
                  <a:lnTo>
                    <a:pt x="2286000" y="120316"/>
                  </a:lnTo>
                  <a:lnTo>
                    <a:pt x="2286000" y="120316"/>
                  </a:lnTo>
                  <a:lnTo>
                    <a:pt x="2299369" y="254000"/>
                  </a:lnTo>
                  <a:lnTo>
                    <a:pt x="13369" y="254000"/>
                  </a:lnTo>
                  <a:lnTo>
                    <a:pt x="0" y="13368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469961" y="5247869"/>
            <a:ext cx="2807369" cy="10917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910409" y="4041261"/>
            <a:ext cx="334" cy="6807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2343" y="4196640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SEM e</a:t>
            </a:r>
            <a:r>
              <a:rPr lang="en-US" sz="1400" b="1" baseline="30000" dirty="0" smtClean="0"/>
              <a:t>-</a:t>
            </a:r>
            <a:r>
              <a:rPr lang="en-US" sz="1400" b="1" dirty="0" smtClean="0"/>
              <a:t> beam</a:t>
            </a:r>
            <a:endParaRPr lang="en-US" sz="1400" b="1" dirty="0"/>
          </a:p>
        </p:txBody>
      </p:sp>
      <p:pic>
        <p:nvPicPr>
          <p:cNvPr id="18" name="Picture 17" descr="keithley-24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6300" y="6134572"/>
            <a:ext cx="1193609" cy="668421"/>
          </a:xfrm>
          <a:prstGeom prst="rect">
            <a:avLst/>
          </a:prstGeom>
        </p:spPr>
      </p:pic>
      <p:pic>
        <p:nvPicPr>
          <p:cNvPr id="19" name="Picture 18" descr="keithley-24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2664" y="5564257"/>
            <a:ext cx="1193609" cy="66842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318586" y="451966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sample holder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33162" y="5271308"/>
            <a:ext cx="65114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anode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004163" y="6468783"/>
            <a:ext cx="1880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Keithley</a:t>
            </a:r>
            <a:r>
              <a:rPr lang="en-US" sz="1400" b="1" dirty="0" smtClean="0"/>
              <a:t> source </a:t>
            </a:r>
            <a:r>
              <a:rPr lang="en-US" sz="1400" b="1" dirty="0"/>
              <a:t>m</a:t>
            </a:r>
            <a:r>
              <a:rPr lang="en-US" sz="1400" b="1" dirty="0" smtClean="0"/>
              <a:t>eters</a:t>
            </a:r>
            <a:endParaRPr lang="en-US" sz="1400" b="1" dirty="0"/>
          </a:p>
        </p:txBody>
      </p:sp>
      <p:cxnSp>
        <p:nvCxnSpPr>
          <p:cNvPr id="39" name="Elbow Connector 38"/>
          <p:cNvCxnSpPr/>
          <p:nvPr/>
        </p:nvCxnSpPr>
        <p:spPr>
          <a:xfrm>
            <a:off x="3529643" y="4938950"/>
            <a:ext cx="502000" cy="753311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38"/>
          <p:cNvCxnSpPr>
            <a:stCxn id="15" idx="3"/>
          </p:cNvCxnSpPr>
          <p:nvPr/>
        </p:nvCxnSpPr>
        <p:spPr>
          <a:xfrm>
            <a:off x="3277330" y="5302459"/>
            <a:ext cx="779713" cy="1101002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61" y="5091828"/>
            <a:ext cx="1160204" cy="15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214" y="5094133"/>
            <a:ext cx="1215118" cy="15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3372320"/>
            <a:ext cx="2736415" cy="343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17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6174</TotalTime>
  <Words>1479</Words>
  <Application>Microsoft Macintosh PowerPoint</Application>
  <PresentationFormat>On-screen Show (4:3)</PresentationFormat>
  <Paragraphs>255</Paragraphs>
  <Slides>31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\\localhost\Users\harryvandergraaf\Documents\presentations\IEEE2012Anaheim\!OLE_LINK7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Transmission dynodes</vt:lpstr>
      <vt:lpstr>MEMS fabrication of Tynodes: ALD MgO  </vt:lpstr>
      <vt:lpstr>PowerPoint Presentation</vt:lpstr>
      <vt:lpstr>PowerPoint Presentation</vt:lpstr>
      <vt:lpstr>Measurement method: Scanning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Harry van der Graaf</dc:creator>
  <cp:lastModifiedBy>Harry van der Graaf</cp:lastModifiedBy>
  <cp:revision>128</cp:revision>
  <dcterms:created xsi:type="dcterms:W3CDTF">2016-12-05T16:39:32Z</dcterms:created>
  <dcterms:modified xsi:type="dcterms:W3CDTF">2017-10-17T08:40:48Z</dcterms:modified>
</cp:coreProperties>
</file>