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343" r:id="rId2"/>
    <p:sldId id="414" r:id="rId3"/>
    <p:sldId id="436" r:id="rId4"/>
    <p:sldId id="437" r:id="rId5"/>
    <p:sldId id="431" r:id="rId6"/>
    <p:sldId id="415" r:id="rId7"/>
    <p:sldId id="418" r:id="rId8"/>
    <p:sldId id="438" r:id="rId9"/>
    <p:sldId id="440" r:id="rId10"/>
    <p:sldId id="439" r:id="rId11"/>
    <p:sldId id="442" r:id="rId12"/>
    <p:sldId id="424" r:id="rId13"/>
    <p:sldId id="441" r:id="rId14"/>
    <p:sldId id="425" r:id="rId15"/>
    <p:sldId id="421" r:id="rId16"/>
    <p:sldId id="417" r:id="rId17"/>
    <p:sldId id="444" r:id="rId18"/>
    <p:sldId id="420" r:id="rId19"/>
    <p:sldId id="426" r:id="rId20"/>
    <p:sldId id="402" r:id="rId21"/>
    <p:sldId id="410" r:id="rId22"/>
    <p:sldId id="399" r:id="rId23"/>
    <p:sldId id="403" r:id="rId24"/>
    <p:sldId id="427" r:id="rId25"/>
    <p:sldId id="408" r:id="rId26"/>
    <p:sldId id="412" r:id="rId27"/>
    <p:sldId id="401" r:id="rId28"/>
    <p:sldId id="443" r:id="rId29"/>
    <p:sldId id="434" r:id="rId30"/>
    <p:sldId id="445" r:id="rId31"/>
    <p:sldId id="330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26641"/>
    <a:srgbClr val="4395BD"/>
    <a:srgbClr val="0000FF"/>
    <a:srgbClr val="FF0000"/>
    <a:srgbClr val="FFFF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8636" autoAdjust="0"/>
  </p:normalViewPr>
  <p:slideViewPr>
    <p:cSldViewPr snapToGrid="0">
      <p:cViewPr varScale="1">
        <p:scale>
          <a:sx n="72" d="100"/>
          <a:sy n="72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EBDAEA-33C3-4DA8-9F12-21960B1981F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5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EB6A0C-0238-4C66-B494-9477D427ACD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F1135E-89D2-48F3-8438-29678C73FEC0}" type="slidenum">
              <a:rPr lang="he-IL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0850" cy="31956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64038"/>
            <a:ext cx="5027612" cy="339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06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3BDBB7-2743-445F-97E0-2864B21A6910}" type="slidenum">
              <a:rPr lang="he-IL" sz="1200"/>
              <a:pPr algn="r" eaLnBrk="1" hangingPunct="1"/>
              <a:t>31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0850" cy="31956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64038"/>
            <a:ext cx="5027612" cy="339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arle\Chen\Freelance\El-Mul\Presentation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C:\Parle\Chen\Freelance\El-Mul\Home Page\cuts\images\side_d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5" y="1323975"/>
            <a:ext cx="4291013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Parle\Chen\Freelance\El-Mul\Presentation\El_Mu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19088"/>
            <a:ext cx="29860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Parle\Chen\Freelance\El-Mul\Presentation\slog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723900"/>
            <a:ext cx="3559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0" y="6743700"/>
            <a:ext cx="9144000" cy="114300"/>
          </a:xfrm>
          <a:prstGeom prst="rect">
            <a:avLst/>
          </a:prstGeom>
          <a:solidFill>
            <a:srgbClr val="F2664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5444" y="2276473"/>
            <a:ext cx="5853113" cy="9906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0250" y="6486525"/>
            <a:ext cx="51435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58982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A776F-EDA0-4415-AF63-7D12F50966AA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03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582613"/>
            <a:ext cx="7018337" cy="577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188" y="1755775"/>
            <a:ext cx="7186612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04138" y="63246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092B4134-94FC-4668-8D49-75E23DB2D568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0250" y="6467475"/>
            <a:ext cx="51435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4259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Parle\Chen\Freelance\El-Mul\Presentation\B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C:\Parle\Chen\Freelance\El-Mul\Presentation\B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7188" y="1755775"/>
            <a:ext cx="7186612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4138" y="632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376B9"/>
                </a:solidFill>
              </a:defRPr>
            </a:lvl1pPr>
          </a:lstStyle>
          <a:p>
            <a:fld id="{5028D835-1F46-439F-9E2B-6F0D2F0F09D8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1030" name="Picture 10" descr="C:\Parle\Chen\Freelance\El-Mul\Presentation\Logo_Squ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38125"/>
            <a:ext cx="1060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1"/>
          <p:cNvSpPr>
            <a:spLocks noChangeArrowheads="1"/>
          </p:cNvSpPr>
          <p:nvPr/>
        </p:nvSpPr>
        <p:spPr bwMode="auto">
          <a:xfrm flipV="1">
            <a:off x="0" y="6743700"/>
            <a:ext cx="9144000" cy="114300"/>
          </a:xfrm>
          <a:prstGeom prst="rect">
            <a:avLst/>
          </a:prstGeom>
          <a:solidFill>
            <a:srgbClr val="F2664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000250" y="6467475"/>
            <a:ext cx="5143500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395BD"/>
                </a:solidFill>
              </a:defRPr>
            </a:lvl1pPr>
          </a:lstStyle>
          <a:p>
            <a:r>
              <a:rPr lang="en-US"/>
              <a:t>El-Mul Technologies Ltd – Confidential &amp; Proprietary</a:t>
            </a:r>
          </a:p>
        </p:txBody>
      </p:sp>
      <p:pic>
        <p:nvPicPr>
          <p:cNvPr id="1033" name="Picture 10" descr="C:\Parle\Chen\Freelance\El-Mul\Presentation\banner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66713"/>
            <a:ext cx="76454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668463" y="582613"/>
            <a:ext cx="70183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2" r:id="rId2"/>
    <p:sldLayoutId id="2147483723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rgbClr val="F26641"/>
        </a:buClr>
        <a:buSzPct val="85000"/>
        <a:buFont typeface="Wingdings 3" panose="05040102010807070707" pitchFamily="18" charset="2"/>
        <a:buChar char="u"/>
        <a:defRPr sz="20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rgbClr val="F26641"/>
        </a:buClr>
        <a:buSzPct val="110000"/>
        <a:buFont typeface="Arial" panose="020B0604020202020204" pitchFamily="34" charset="0"/>
        <a:buChar char="●"/>
        <a:defRPr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F26641"/>
        </a:buClr>
        <a:buSzPct val="110000"/>
        <a:buFont typeface="Wingdings 3" panose="05040102010807070707" pitchFamily="18" charset="2"/>
        <a:buChar char=""/>
        <a:defRPr sz="16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F26641"/>
        </a:buClr>
        <a:buSzPct val="75000"/>
        <a:buFont typeface="Wingdings" panose="05000000000000000000" pitchFamily="2" charset="2"/>
        <a:buChar char="q"/>
        <a:defRPr sz="16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rgbClr val="F26641"/>
        </a:buClr>
        <a:buFont typeface="Wingdings" panose="05000000000000000000" pitchFamily="2" charset="2"/>
        <a:buChar char="Ø"/>
        <a:defRPr sz="1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Ø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Ø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Ø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Ø"/>
        <a:defRPr>
          <a:solidFill>
            <a:schemeClr val="tx2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4811" y="2106114"/>
            <a:ext cx="6727311" cy="20299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sz="3600" dirty="0">
                <a:solidFill>
                  <a:schemeClr val="tx2"/>
                </a:solidFill>
              </a:rPr>
              <a:t>Wide Range Charged Particle Detection Using Fast Scintillator and Si-PM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1806575" y="4864100"/>
            <a:ext cx="45014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b="1" dirty="0"/>
              <a:t>El-</a:t>
            </a:r>
            <a:r>
              <a:rPr lang="en-GB" b="1" dirty="0" err="1"/>
              <a:t>Mul</a:t>
            </a:r>
            <a:r>
              <a:rPr lang="en-GB" b="1" dirty="0"/>
              <a:t> Technologies, Ltd.</a:t>
            </a:r>
          </a:p>
          <a:p>
            <a:pPr algn="l" eaLnBrk="1" hangingPunct="1"/>
            <a:endParaRPr lang="en-GB" b="1" dirty="0"/>
          </a:p>
          <a:p>
            <a:pPr algn="l" eaLnBrk="1" hangingPunct="1"/>
            <a:r>
              <a:rPr lang="en-GB" b="1" i="1" dirty="0"/>
              <a:t>Amit Weingarten, </a:t>
            </a:r>
            <a:r>
              <a:rPr lang="en-GB" b="1" i="1" dirty="0" err="1"/>
              <a:t>Ph,D</a:t>
            </a:r>
            <a:r>
              <a:rPr lang="en-GB" b="1" i="1" dirty="0"/>
              <a:t>, R&amp;D Manager</a:t>
            </a: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1806575" y="4425950"/>
            <a:ext cx="3694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1600" dirty="0"/>
              <a:t>18-Oct-2017</a:t>
            </a:r>
            <a:endParaRPr lang="en-GB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BAC3-CA6C-46D7-8D38-E8508C8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F8FE-15B8-4061-AE28-A93FAAFD1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051" y="1588887"/>
            <a:ext cx="7186612" cy="4264025"/>
          </a:xfrm>
        </p:spPr>
        <p:txBody>
          <a:bodyPr/>
          <a:lstStyle/>
          <a:p>
            <a:r>
              <a:rPr lang="en-US" sz="2400" dirty="0"/>
              <a:t>Ion detectors are needed in FIB, Mass spec, TOF-SIMS</a:t>
            </a:r>
          </a:p>
          <a:p>
            <a:r>
              <a:rPr lang="en-US" sz="2400" dirty="0"/>
              <a:t>Single ion detection is required</a:t>
            </a:r>
          </a:p>
          <a:p>
            <a:r>
              <a:rPr lang="en-US" sz="2400" dirty="0"/>
              <a:t>When fast detection is needed, detectors are based on either MCPs, electron multipliers, or plastic scintillators (with PMT) which have limited lifetime</a:t>
            </a:r>
          </a:p>
          <a:p>
            <a:r>
              <a:rPr lang="en-US" sz="2400" dirty="0"/>
              <a:t>Other limitations are space and heat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6584-09CA-4EE8-AEBF-D86E389D2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09745-039C-4885-9057-69ADD82A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86690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>
            <a:extLst>
              <a:ext uri="{FF2B5EF4-FFF2-40B4-BE49-F238E27FC236}">
                <a16:creationId xmlns:a16="http://schemas.microsoft.com/office/drawing/2014/main" id="{BCDDAE65-2CCD-45FC-9DC3-5B2E45BB416A}"/>
              </a:ext>
            </a:extLst>
          </p:cNvPr>
          <p:cNvSpPr/>
          <p:nvPr/>
        </p:nvSpPr>
        <p:spPr bwMode="auto">
          <a:xfrm>
            <a:off x="992795" y="4480288"/>
            <a:ext cx="655933" cy="1882205"/>
          </a:xfrm>
          <a:prstGeom prst="cub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9E8E350D-8E3C-4BEF-98A7-20E9ED9AA11B}"/>
              </a:ext>
            </a:extLst>
          </p:cNvPr>
          <p:cNvSpPr/>
          <p:nvPr/>
        </p:nvSpPr>
        <p:spPr bwMode="auto">
          <a:xfrm rot="5400000">
            <a:off x="3165939" y="3525487"/>
            <a:ext cx="1032844" cy="3494544"/>
          </a:xfrm>
          <a:prstGeom prst="can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FBAC3-CA6C-46D7-8D38-E8508C8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Ion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F8FE-15B8-4061-AE28-A93FAAFD1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168" y="1350679"/>
            <a:ext cx="7441749" cy="4264025"/>
          </a:xfrm>
        </p:spPr>
        <p:txBody>
          <a:bodyPr/>
          <a:lstStyle/>
          <a:p>
            <a:r>
              <a:rPr lang="en-US" dirty="0"/>
              <a:t>Required wide dynamic range from low rate (single ions) in pulse counting mode to high current up to ~1nA</a:t>
            </a:r>
          </a:p>
          <a:p>
            <a:r>
              <a:rPr lang="en-US" dirty="0"/>
              <a:t>Single ions up to ~3pA </a:t>
            </a:r>
            <a:r>
              <a:rPr lang="en-US" dirty="0">
                <a:sym typeface="Wingdings" panose="05000000000000000000" pitchFamily="2" charset="2"/>
              </a:rPr>
              <a:t> Rate &lt; 2x10</a:t>
            </a:r>
            <a:r>
              <a:rPr lang="en-US" baseline="30000" dirty="0">
                <a:sym typeface="Wingdings" panose="05000000000000000000" pitchFamily="2" charset="2"/>
              </a:rPr>
              <a:t>7</a:t>
            </a:r>
            <a:r>
              <a:rPr lang="en-US" dirty="0">
                <a:sym typeface="Wingdings" panose="05000000000000000000" pitchFamily="2" charset="2"/>
              </a:rPr>
              <a:t> ion/sec </a:t>
            </a:r>
            <a:r>
              <a:rPr lang="en-US" dirty="0"/>
              <a:t>~50ns between pulses </a:t>
            </a:r>
            <a:r>
              <a:rPr lang="en-US" dirty="0">
                <a:sym typeface="Wingdings" panose="05000000000000000000" pitchFamily="2" charset="2"/>
              </a:rPr>
              <a:t> need &lt;5ns resolution to ensure no overlap</a:t>
            </a:r>
            <a:endParaRPr lang="en-US" dirty="0"/>
          </a:p>
          <a:p>
            <a:r>
              <a:rPr lang="en-US" dirty="0"/>
              <a:t>Analog mode 1pA-1nA with 1% linearity</a:t>
            </a:r>
          </a:p>
          <a:p>
            <a:r>
              <a:rPr lang="en-US" dirty="0"/>
              <a:t>Very limited space: Si-PM is natural choice due to small size and low heat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6584-09CA-4EE8-AEBF-D86E389D2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09745-039C-4885-9057-69ADD82A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918AA-AE6D-461D-AF63-4E3DB230E46B}"/>
              </a:ext>
            </a:extLst>
          </p:cNvPr>
          <p:cNvSpPr txBox="1"/>
          <p:nvPr/>
        </p:nvSpPr>
        <p:spPr>
          <a:xfrm>
            <a:off x="4253920" y="5993161"/>
            <a:ext cx="62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721C9-46F8-4F55-AC7A-D69D36964883}"/>
              </a:ext>
            </a:extLst>
          </p:cNvPr>
          <p:cNvSpPr txBox="1"/>
          <p:nvPr/>
        </p:nvSpPr>
        <p:spPr>
          <a:xfrm>
            <a:off x="7143749" y="4258478"/>
            <a:ext cx="14304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Ion-Electron Convertor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F5E1A-0F10-4624-866C-C143CFFE4061}"/>
              </a:ext>
            </a:extLst>
          </p:cNvPr>
          <p:cNvSpPr txBox="1"/>
          <p:nvPr/>
        </p:nvSpPr>
        <p:spPr>
          <a:xfrm>
            <a:off x="4773043" y="4098089"/>
            <a:ext cx="13131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Scintillator </a:t>
            </a:r>
          </a:p>
          <a:p>
            <a:r>
              <a:rPr lang="en-US" dirty="0">
                <a:solidFill>
                  <a:srgbClr val="FF0000"/>
                </a:solidFill>
              </a:rPr>
              <a:t>(at HV)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57CE4-194F-486F-8F72-C0566A466FC5}"/>
              </a:ext>
            </a:extLst>
          </p:cNvPr>
          <p:cNvSpPr txBox="1"/>
          <p:nvPr/>
        </p:nvSpPr>
        <p:spPr>
          <a:xfrm>
            <a:off x="3007352" y="5093447"/>
            <a:ext cx="13644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Light Guide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D4337-E6E6-4FB5-BE95-DCE7E3811F69}"/>
              </a:ext>
            </a:extLst>
          </p:cNvPr>
          <p:cNvSpPr txBox="1"/>
          <p:nvPr/>
        </p:nvSpPr>
        <p:spPr>
          <a:xfrm>
            <a:off x="1721148" y="4323274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Si-PM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716B3D36-C88A-46C7-BC95-E8EE0559FBA3}"/>
              </a:ext>
            </a:extLst>
          </p:cNvPr>
          <p:cNvSpPr/>
          <p:nvPr/>
        </p:nvSpPr>
        <p:spPr bwMode="auto">
          <a:xfrm rot="8089803">
            <a:off x="6654196" y="4650205"/>
            <a:ext cx="728870" cy="1372624"/>
          </a:xfrm>
          <a:prstGeom prst="cube">
            <a:avLst>
              <a:gd name="adj" fmla="val 66438"/>
            </a:avLst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936C2-B069-4549-822C-7AA5A11079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56694" y="5462779"/>
            <a:ext cx="2060812" cy="952830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Cylinder 6">
            <a:extLst>
              <a:ext uri="{FF2B5EF4-FFF2-40B4-BE49-F238E27FC236}">
                <a16:creationId xmlns:a16="http://schemas.microsoft.com/office/drawing/2014/main" id="{9C67B7CC-7838-486F-906F-94B39CD288E1}"/>
              </a:ext>
            </a:extLst>
          </p:cNvPr>
          <p:cNvSpPr/>
          <p:nvPr/>
        </p:nvSpPr>
        <p:spPr bwMode="auto">
          <a:xfrm rot="5400000">
            <a:off x="4861397" y="5157247"/>
            <a:ext cx="1136472" cy="231024"/>
          </a:xfrm>
          <a:prstGeom prst="can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0C9A7BA-C983-42A5-8060-9259F8E52632}"/>
              </a:ext>
            </a:extLst>
          </p:cNvPr>
          <p:cNvSpPr/>
          <p:nvPr/>
        </p:nvSpPr>
        <p:spPr bwMode="auto">
          <a:xfrm>
            <a:off x="1593256" y="4756337"/>
            <a:ext cx="420383" cy="1084659"/>
          </a:xfrm>
          <a:prstGeom prst="cub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C1076-0FD3-45D5-A8C1-0D94D6399042}"/>
              </a:ext>
            </a:extLst>
          </p:cNvPr>
          <p:cNvSpPr txBox="1"/>
          <p:nvPr/>
        </p:nvSpPr>
        <p:spPr>
          <a:xfrm>
            <a:off x="218962" y="4150524"/>
            <a:ext cx="1313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Electronics</a:t>
            </a:r>
          </a:p>
        </p:txBody>
      </p:sp>
    </p:spTree>
    <p:extLst>
      <p:ext uri="{BB962C8B-B14F-4D97-AF65-F5344CB8AC3E}">
        <p14:creationId xmlns:p14="http://schemas.microsoft.com/office/powerpoint/2010/main" val="316985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Regime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46" y="1530615"/>
            <a:ext cx="6835254" cy="4793985"/>
          </a:xfrm>
        </p:spPr>
        <p:txBody>
          <a:bodyPr/>
          <a:lstStyle/>
          <a:p>
            <a:r>
              <a:rPr lang="en-US" sz="2200" dirty="0">
                <a:sym typeface="Wingdings" panose="05000000000000000000" pitchFamily="2" charset="2"/>
              </a:rPr>
              <a:t>1 </a:t>
            </a:r>
            <a:r>
              <a:rPr lang="en-US" sz="2200" dirty="0" err="1">
                <a:sym typeface="Wingdings" panose="05000000000000000000" pitchFamily="2" charset="2"/>
              </a:rPr>
              <a:t>pA</a:t>
            </a:r>
            <a:r>
              <a:rPr lang="en-US" sz="2200" dirty="0">
                <a:sym typeface="Wingdings" panose="05000000000000000000" pitchFamily="2" charset="2"/>
              </a:rPr>
              <a:t> &lt;</a:t>
            </a:r>
            <a:r>
              <a:rPr lang="en-US" sz="2200" dirty="0" err="1">
                <a:sym typeface="Wingdings" panose="05000000000000000000" pitchFamily="2" charset="2"/>
              </a:rPr>
              <a:t>I</a:t>
            </a:r>
            <a:r>
              <a:rPr lang="en-US" sz="2200" baseline="-25000" dirty="0" err="1">
                <a:sym typeface="Wingdings" panose="05000000000000000000" pitchFamily="2" charset="2"/>
              </a:rPr>
              <a:t>ion</a:t>
            </a:r>
            <a:r>
              <a:rPr lang="en-US" sz="2200" dirty="0">
                <a:sym typeface="Wingdings" panose="05000000000000000000" pitchFamily="2" charset="2"/>
              </a:rPr>
              <a:t>&lt; 1 </a:t>
            </a:r>
            <a:r>
              <a:rPr lang="en-US" sz="2200" dirty="0" err="1">
                <a:sym typeface="Wingdings" panose="05000000000000000000" pitchFamily="2" charset="2"/>
              </a:rPr>
              <a:t>nA</a:t>
            </a:r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Assuming: electron CE from convertor of 100%, scintillator yield of 50ph/e @5kV, Light CE of 33%, QE / PDE of 25% @ sensor, gain ~ 2.3x10</a:t>
            </a:r>
            <a:r>
              <a:rPr lang="en-US" sz="2200" baseline="30000" dirty="0">
                <a:sym typeface="Wingdings" panose="05000000000000000000" pitchFamily="2" charset="2"/>
              </a:rPr>
              <a:t>5</a:t>
            </a:r>
            <a:endParaRPr lang="en-US" sz="2200" dirty="0">
              <a:sym typeface="Wingdings" panose="05000000000000000000" pitchFamily="2" charset="2"/>
            </a:endParaRPr>
          </a:p>
          <a:p>
            <a:pPr marL="0" lvl="1" indent="0">
              <a:buSzPct val="85000"/>
              <a:buNone/>
            </a:pPr>
            <a:r>
              <a:rPr lang="en-US" sz="2000" dirty="0">
                <a:sym typeface="Wingdings" panose="05000000000000000000" pitchFamily="2" charset="2"/>
              </a:rPr>
              <a:t>	 1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>
                <a:sym typeface="Wingdings" panose="05000000000000000000" pitchFamily="2" charset="2"/>
              </a:rPr>
              <a:t>A &lt; I</a:t>
            </a:r>
            <a:r>
              <a:rPr lang="en-US" sz="2000" baseline="-25000" dirty="0">
                <a:sym typeface="Wingdings" panose="05000000000000000000" pitchFamily="2" charset="2"/>
              </a:rPr>
              <a:t>OUT</a:t>
            </a:r>
            <a:r>
              <a:rPr lang="en-US" sz="2000" dirty="0">
                <a:sym typeface="Wingdings" panose="05000000000000000000" pitchFamily="2" charset="2"/>
              </a:rPr>
              <a:t>&lt; 1mA </a:t>
            </a:r>
          </a:p>
          <a:p>
            <a:pPr lvl="0"/>
            <a:r>
              <a:rPr lang="en-US" sz="2200" dirty="0">
                <a:solidFill>
                  <a:srgbClr val="00508C"/>
                </a:solidFill>
                <a:sym typeface="Wingdings" panose="05000000000000000000" pitchFamily="2" charset="2"/>
              </a:rPr>
              <a:t>Well above dark current level </a:t>
            </a:r>
          </a:p>
          <a:p>
            <a:pPr lvl="0"/>
            <a:r>
              <a:rPr lang="en-US" sz="2200" dirty="0">
                <a:solidFill>
                  <a:srgbClr val="00508C"/>
                </a:solidFill>
                <a:sym typeface="Wingdings" panose="05000000000000000000" pitchFamily="2" charset="2"/>
              </a:rPr>
              <a:t>For using PMT, one needs to work at much lower gain. Since amplifier gain is limited by bandwidth, additional amplification stage is needed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508C"/>
                </a:solidFill>
                <a:sym typeface="Wingdings" panose="05000000000000000000" pitchFamily="2" charset="2"/>
              </a:rPr>
              <a:t> cost and noise</a:t>
            </a:r>
          </a:p>
          <a:p>
            <a:pPr marL="0" lvl="1" indent="0">
              <a:buSzPct val="85000"/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582613"/>
            <a:ext cx="7018337" cy="545543"/>
          </a:xfrm>
        </p:spPr>
        <p:txBody>
          <a:bodyPr/>
          <a:lstStyle/>
          <a:p>
            <a:r>
              <a:rPr lang="en-US" dirty="0"/>
              <a:t>Si-PM Selection (3x3mm)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31959"/>
              </p:ext>
            </p:extLst>
          </p:nvPr>
        </p:nvGraphicFramePr>
        <p:xfrm>
          <a:off x="439056" y="1376493"/>
          <a:ext cx="824774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6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10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15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25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Gain @ recommended </a:t>
                      </a:r>
                      <a:r>
                        <a:rPr lang="en-US" dirty="0" err="1"/>
                        <a:t>Vb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1.4x10</a:t>
                      </a:r>
                      <a:r>
                        <a:rPr lang="en-US" baseline="30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2.3x10</a:t>
                      </a:r>
                      <a:r>
                        <a:rPr lang="en-US" baseline="30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5.2x10</a:t>
                      </a:r>
                      <a:r>
                        <a:rPr lang="en-US" baseline="30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0.25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0.35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# of pixels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90,000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40,000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14,400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/>
                        <a:t>Ph</a:t>
                      </a:r>
                      <a:r>
                        <a:rPr lang="en-US" dirty="0"/>
                        <a:t>-e/e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For 50ph/e</a:t>
                      </a:r>
                      <a:r>
                        <a:rPr lang="en-US" baseline="0" dirty="0"/>
                        <a:t> from scintillator; 33% LCE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Linearity </a:t>
                      </a:r>
                    </a:p>
                    <a:p>
                      <a:pPr algn="ctr" rtl="0"/>
                      <a:r>
                        <a:rPr lang="en-US" dirty="0"/>
                        <a:t>(at max </a:t>
                      </a:r>
                      <a:r>
                        <a:rPr lang="en-US" dirty="0" err="1"/>
                        <a:t>Iin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0.18%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978314-3A67-469B-9A32-2228B7F9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58" y="4894076"/>
            <a:ext cx="8174342" cy="802827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Values are based on Hamamatsu datasheets</a:t>
            </a:r>
          </a:p>
          <a:p>
            <a:r>
              <a:rPr lang="en-US" dirty="0">
                <a:sym typeface="Wingdings" panose="05000000000000000000" pitchFamily="2" charset="2"/>
              </a:rPr>
              <a:t>Linearity was estimated using: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fired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total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[1-exp(-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photon</a:t>
            </a:r>
            <a:r>
              <a:rPr lang="en-US" dirty="0">
                <a:sym typeface="Wingdings" panose="05000000000000000000" pitchFamily="2" charset="2"/>
              </a:rPr>
              <a:t>*PDE/</a:t>
            </a:r>
            <a:r>
              <a:rPr lang="en-US" dirty="0" err="1">
                <a:sym typeface="Wingdings" panose="05000000000000000000" pitchFamily="2" charset="2"/>
              </a:rPr>
              <a:t>N</a:t>
            </a:r>
            <a:r>
              <a:rPr lang="en-US" baseline="-25000" dirty="0" err="1">
                <a:sym typeface="Wingdings" panose="05000000000000000000" pitchFamily="2" charset="2"/>
              </a:rPr>
              <a:t>total</a:t>
            </a:r>
            <a:r>
              <a:rPr lang="en-US" dirty="0">
                <a:sym typeface="Wingdings" panose="05000000000000000000" pitchFamily="2" charset="2"/>
              </a:rPr>
              <a:t>)]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837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Collection From Convertor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50" y="1594667"/>
            <a:ext cx="5770194" cy="2333625"/>
          </a:xfrm>
        </p:spPr>
        <p:txBody>
          <a:bodyPr/>
          <a:lstStyle/>
          <a:p>
            <a:r>
              <a:rPr lang="en-US" dirty="0"/>
              <a:t>Scintillator and convertor are few mm only</a:t>
            </a:r>
          </a:p>
          <a:p>
            <a:r>
              <a:rPr lang="en-US" dirty="0"/>
              <a:t>Electrons emitted from the middle and 4 corners of the converter</a:t>
            </a:r>
            <a:endParaRPr lang="en-US" sz="1800" dirty="0"/>
          </a:p>
          <a:p>
            <a:r>
              <a:rPr lang="en-US" sz="1800" dirty="0"/>
              <a:t>4-5kV are required so all electrons will be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29AD0-7FA0-4D15-8A66-5143401625C9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26940" y="1334386"/>
            <a:ext cx="3831214" cy="2449797"/>
            <a:chOff x="-68839" y="1360204"/>
            <a:chExt cx="3831214" cy="2449797"/>
          </a:xfrm>
        </p:grpSpPr>
        <p:pic>
          <p:nvPicPr>
            <p:cNvPr id="7" name="Picture 6" descr="0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150" y="1457325"/>
              <a:ext cx="1847850" cy="22636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925" y="1360204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Converter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8839" y="3466125"/>
              <a:ext cx="1011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Scintillator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6975" y="15621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incoming 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>
              <a:off x="1900238" y="2195512"/>
              <a:ext cx="552451" cy="47625"/>
            </a:xfrm>
            <a:prstGeom prst="line">
              <a:avLst/>
            </a:prstGeom>
            <a:gradFill rotWithShape="1">
              <a:gsLst>
                <a:gs pos="0">
                  <a:srgbClr val="D4F1FF"/>
                </a:gs>
                <a:gs pos="50000">
                  <a:srgbClr val="80E0FE"/>
                </a:gs>
                <a:gs pos="100000">
                  <a:srgbClr val="D4F1FF"/>
                </a:gs>
              </a:gsLst>
              <a:lin ang="18900000" scaled="1"/>
            </a:gradFill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800100" y="3200401"/>
              <a:ext cx="752476" cy="466724"/>
            </a:xfrm>
            <a:prstGeom prst="line">
              <a:avLst/>
            </a:prstGeom>
            <a:gradFill rotWithShape="1">
              <a:gsLst>
                <a:gs pos="0">
                  <a:srgbClr val="D4F1FF"/>
                </a:gs>
                <a:gs pos="50000">
                  <a:srgbClr val="80E0FE"/>
                </a:gs>
                <a:gs pos="100000">
                  <a:srgbClr val="D4F1FF"/>
                </a:gs>
              </a:gsLst>
              <a:lin ang="18900000" scaled="1"/>
            </a:gra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1"/>
            <p:cNvCxnSpPr>
              <a:stCxn id="9" idx="2"/>
            </p:cNvCxnSpPr>
            <p:nvPr/>
          </p:nvCxnSpPr>
          <p:spPr bwMode="auto">
            <a:xfrm>
              <a:off x="1157994" y="1667981"/>
              <a:ext cx="756531" cy="494197"/>
            </a:xfrm>
            <a:prstGeom prst="line">
              <a:avLst/>
            </a:prstGeom>
            <a:gradFill rotWithShape="1">
              <a:gsLst>
                <a:gs pos="0">
                  <a:srgbClr val="D4F1FF"/>
                </a:gs>
                <a:gs pos="50000">
                  <a:srgbClr val="80E0FE"/>
                </a:gs>
                <a:gs pos="100000">
                  <a:srgbClr val="D4F1FF"/>
                </a:gs>
              </a:gsLst>
              <a:lin ang="18900000" scaled="1"/>
            </a:gra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2195513" y="1928812"/>
              <a:ext cx="314326" cy="304801"/>
            </a:xfrm>
            <a:prstGeom prst="line">
              <a:avLst/>
            </a:prstGeom>
            <a:gradFill rotWithShape="1">
              <a:gsLst>
                <a:gs pos="0">
                  <a:srgbClr val="D4F1FF"/>
                </a:gs>
                <a:gs pos="50000">
                  <a:srgbClr val="80E0FE"/>
                </a:gs>
                <a:gs pos="100000">
                  <a:srgbClr val="D4F1FF"/>
                </a:gs>
              </a:gsLst>
              <a:lin ang="18900000" scaled="1"/>
            </a:gra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40" name="Picture 39" descr="tr01.jpg"/>
          <p:cNvPicPr>
            <a:picLocks noChangeAspect="1"/>
          </p:cNvPicPr>
          <p:nvPr/>
        </p:nvPicPr>
        <p:blipFill>
          <a:blip r:embed="rId3"/>
          <a:srcRect t="16871" b="13190"/>
          <a:stretch>
            <a:fillRect/>
          </a:stretch>
        </p:blipFill>
        <p:spPr>
          <a:xfrm>
            <a:off x="1469560" y="4529534"/>
            <a:ext cx="2447925" cy="1937941"/>
          </a:xfrm>
          <a:prstGeom prst="rect">
            <a:avLst/>
          </a:prstGeom>
        </p:spPr>
      </p:pic>
      <p:pic>
        <p:nvPicPr>
          <p:cNvPr id="41" name="Picture 40" descr="tr02.jpg"/>
          <p:cNvPicPr>
            <a:picLocks noChangeAspect="1"/>
          </p:cNvPicPr>
          <p:nvPr/>
        </p:nvPicPr>
        <p:blipFill>
          <a:blip r:embed="rId4"/>
          <a:srcRect t="18957" b="14885"/>
          <a:stretch>
            <a:fillRect/>
          </a:stretch>
        </p:blipFill>
        <p:spPr>
          <a:xfrm>
            <a:off x="4745802" y="4163870"/>
            <a:ext cx="3152775" cy="20911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45722" y="40753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12eV SE trajectories – top view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68720" y="40753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12eV SE trajectories – 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2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Si-PM Feasibility – Questions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88" y="2041772"/>
            <a:ext cx="7192850" cy="5121936"/>
          </a:xfrm>
        </p:spPr>
        <p:txBody>
          <a:bodyPr/>
          <a:lstStyle/>
          <a:p>
            <a:r>
              <a:rPr lang="en-US" sz="2400" dirty="0"/>
              <a:t>Timing and electronics</a:t>
            </a:r>
          </a:p>
          <a:p>
            <a:r>
              <a:rPr lang="en-US" sz="2400" dirty="0">
                <a:sym typeface="Wingdings" panose="05000000000000000000" pitchFamily="2" charset="2"/>
              </a:rPr>
              <a:t>Dark count – what is the threshold required to eliminate false detection?</a:t>
            </a:r>
          </a:p>
          <a:p>
            <a:r>
              <a:rPr lang="en-US" sz="2400" dirty="0">
                <a:sym typeface="Wingdings" panose="05000000000000000000" pitchFamily="2" charset="2"/>
              </a:rPr>
              <a:t>Linearity </a:t>
            </a:r>
          </a:p>
          <a:p>
            <a:r>
              <a:rPr lang="en-US" sz="2400" dirty="0">
                <a:sym typeface="Wingdings" panose="05000000000000000000" pitchFamily="2" charset="2"/>
              </a:rPr>
              <a:t>Gain and t</a:t>
            </a:r>
            <a:r>
              <a:rPr lang="en-US" sz="2400" dirty="0"/>
              <a:t>hermal stability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730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530615"/>
            <a:ext cx="7593013" cy="42640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93787" y="1530615"/>
            <a:ext cx="6817761" cy="15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8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11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110000"/>
              <a:buFont typeface="Wingdings 3" panose="05040102010807070707" pitchFamily="18" charset="2"/>
              <a:buChar char="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kern="0" dirty="0"/>
              <a:t>With dedicated electronics that gives fast output pulse:  FWHM ~1.5ns</a:t>
            </a:r>
          </a:p>
          <a:p>
            <a:endParaRPr lang="en-US" kern="0" dirty="0"/>
          </a:p>
          <a:p>
            <a:endParaRPr lang="en-US" kern="0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kern="0" dirty="0">
                <a:sym typeface="Wingdings" panose="05000000000000000000" pitchFamily="2" charset="2"/>
              </a:rPr>
              <a:t> </a:t>
            </a:r>
            <a:endParaRPr lang="en-US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4" y="2944560"/>
            <a:ext cx="4755517" cy="285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17" y="2241255"/>
            <a:ext cx="3679266" cy="374692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742B0C-4C70-48AE-8014-F46E2F018998}"/>
              </a:ext>
            </a:extLst>
          </p:cNvPr>
          <p:cNvSpPr txBox="1">
            <a:spLocks/>
          </p:cNvSpPr>
          <p:nvPr/>
        </p:nvSpPr>
        <p:spPr bwMode="auto">
          <a:xfrm>
            <a:off x="5356084" y="5988183"/>
            <a:ext cx="3330715" cy="4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8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110000"/>
              <a:buFont typeface="Arial" panose="020B0604020202020204" pitchFamily="34" charset="0"/>
              <a:buChar char="●"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110000"/>
              <a:buFont typeface="Wingdings 3" panose="05040102010807070707" pitchFamily="18" charset="2"/>
              <a:buChar char="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Ø"/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/>
              <a:t>Taken from </a:t>
            </a:r>
            <a:r>
              <a:rPr lang="en-US" sz="1800" b="1" kern="0" dirty="0" err="1"/>
              <a:t>SensL</a:t>
            </a:r>
            <a:r>
              <a:rPr lang="en-US" sz="1800" b="1" kern="0" dirty="0"/>
              <a:t> datasheet </a:t>
            </a:r>
          </a:p>
          <a:p>
            <a:endParaRPr lang="en-US" b="1" kern="0" dirty="0"/>
          </a:p>
          <a:p>
            <a:endParaRPr lang="en-US" b="1" kern="0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b="1" kern="0" dirty="0">
                <a:sym typeface="Wingdings" panose="05000000000000000000" pitchFamily="2" charset="2"/>
              </a:rPr>
              <a:t> 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99894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Design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433" y="1381919"/>
            <a:ext cx="7657344" cy="4264025"/>
          </a:xfrm>
        </p:spPr>
        <p:txBody>
          <a:bodyPr/>
          <a:lstStyle/>
          <a:p>
            <a:r>
              <a:rPr lang="en-US" dirty="0"/>
              <a:t>Pre-Amplifier circuit was designed with small resistor as load to enable large bandwidth</a:t>
            </a:r>
          </a:p>
          <a:p>
            <a:r>
              <a:rPr lang="en-US" dirty="0"/>
              <a:t>Simulations were performed with 0.5ns input pulse that simulate input from scintillator. Pixel Capacitance 0.05pF</a:t>
            </a:r>
          </a:p>
          <a:p>
            <a:r>
              <a:rPr lang="en-US" dirty="0"/>
              <a:t>Predicted pulse decay is ~2ns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0" y="3327638"/>
            <a:ext cx="7087395" cy="31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6684" y="5866919"/>
            <a:ext cx="13214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2ns per major tick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7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42" y="553791"/>
            <a:ext cx="7018337" cy="542278"/>
          </a:xfrm>
        </p:spPr>
        <p:txBody>
          <a:bodyPr/>
          <a:lstStyle/>
          <a:p>
            <a:r>
              <a:rPr lang="en-US" dirty="0"/>
              <a:t>Dark Events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87" y="1530615"/>
            <a:ext cx="4336667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With 15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m pixel – pulses were too low to characterize . 50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m pixels were used</a:t>
            </a:r>
          </a:p>
          <a:p>
            <a:r>
              <a:rPr lang="en-US" dirty="0">
                <a:sym typeface="Wingdings" panose="05000000000000000000" pitchFamily="2" charset="2"/>
              </a:rPr>
              <a:t>According to Hamamatsu datasheet: 3% are double </a:t>
            </a:r>
            <a:r>
              <a:rPr lang="en-US" dirty="0" err="1">
                <a:sym typeface="Wingdings" panose="05000000000000000000" pitchFamily="2" charset="2"/>
              </a:rPr>
              <a:t>Ph</a:t>
            </a:r>
            <a:r>
              <a:rPr lang="en-US" dirty="0">
                <a:sym typeface="Wingdings" panose="05000000000000000000" pitchFamily="2" charset="2"/>
              </a:rPr>
              <a:t>-e events due to cross talk</a:t>
            </a:r>
          </a:p>
          <a:p>
            <a:r>
              <a:rPr lang="en-US" dirty="0">
                <a:sym typeface="Wingdings" panose="05000000000000000000" pitchFamily="2" charset="2"/>
              </a:rPr>
              <a:t>Some triple </a:t>
            </a:r>
            <a:r>
              <a:rPr lang="en-US" dirty="0" err="1">
                <a:sym typeface="Wingdings" panose="05000000000000000000" pitchFamily="2" charset="2"/>
              </a:rPr>
              <a:t>Ph</a:t>
            </a:r>
            <a:r>
              <a:rPr lang="en-US" dirty="0">
                <a:sym typeface="Wingdings" panose="05000000000000000000" pitchFamily="2" charset="2"/>
              </a:rPr>
              <a:t>-e events are seen but 4 </a:t>
            </a:r>
            <a:r>
              <a:rPr lang="en-US" dirty="0" err="1">
                <a:sym typeface="Wingdings" panose="05000000000000000000" pitchFamily="2" charset="2"/>
              </a:rPr>
              <a:t>Ph</a:t>
            </a:r>
            <a:r>
              <a:rPr lang="en-US" dirty="0">
                <a:sym typeface="Wingdings" panose="05000000000000000000" pitchFamily="2" charset="2"/>
              </a:rPr>
              <a:t>-e events are very rare (many seconds)</a:t>
            </a:r>
          </a:p>
          <a:p>
            <a:r>
              <a:rPr lang="en-US" dirty="0">
                <a:sym typeface="Wingdings" panose="05000000000000000000" pitchFamily="2" charset="2"/>
              </a:rPr>
              <a:t>Raising trigger level &gt; 4ph-e – no triggering at all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icture 11" descr="C:\Parle\Chen\Freelance\El-Mul\Presentation\Punch-bo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5" y="5624845"/>
            <a:ext cx="5472584" cy="84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6828" y="5624845"/>
            <a:ext cx="5072743" cy="5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rgbClr val="F26641"/>
              </a:buClr>
              <a:buSzPct val="85000"/>
              <a:defRPr/>
            </a:pPr>
            <a:r>
              <a:rPr lang="en-US" sz="2000" kern="0" dirty="0">
                <a:solidFill>
                  <a:srgbClr val="FF3300"/>
                </a:solidFill>
              </a:rPr>
              <a:t>4 </a:t>
            </a:r>
            <a:r>
              <a:rPr lang="en-US" sz="2000" kern="0" dirty="0" err="1">
                <a:solidFill>
                  <a:srgbClr val="FF3300"/>
                </a:solidFill>
              </a:rPr>
              <a:t>ph</a:t>
            </a:r>
            <a:r>
              <a:rPr lang="en-US" sz="2000" kern="0" dirty="0">
                <a:solidFill>
                  <a:srgbClr val="FF3300"/>
                </a:solidFill>
              </a:rPr>
              <a:t>-e threshold can be used giving negligible  “false detection”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78030" y="1332793"/>
            <a:ext cx="3959141" cy="2852057"/>
            <a:chOff x="4978030" y="2094793"/>
            <a:chExt cx="3959141" cy="28520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9" t="17989" r="21234" b="12699"/>
            <a:stretch/>
          </p:blipFill>
          <p:spPr>
            <a:xfrm>
              <a:off x="5042078" y="2094793"/>
              <a:ext cx="3895093" cy="2852057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5606143" y="3402621"/>
              <a:ext cx="344057" cy="14612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78030" y="308672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</a:t>
              </a:r>
              <a:r>
                <a:rPr lang="en-US" dirty="0" err="1">
                  <a:solidFill>
                    <a:schemeClr val="bg1"/>
                  </a:solidFill>
                </a:rPr>
                <a:t>Ph</a:t>
              </a:r>
              <a:r>
                <a:rPr lang="en-US" dirty="0">
                  <a:solidFill>
                    <a:schemeClr val="bg1"/>
                  </a:solidFill>
                </a:rPr>
                <a:t>-e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5670340" y="2723328"/>
              <a:ext cx="344057" cy="14612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96541" y="219583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 </a:t>
              </a:r>
              <a:r>
                <a:rPr lang="en-US" dirty="0" err="1">
                  <a:solidFill>
                    <a:schemeClr val="bg1"/>
                  </a:solidFill>
                </a:rPr>
                <a:t>Ph</a:t>
              </a:r>
              <a:r>
                <a:rPr lang="en-US" dirty="0">
                  <a:solidFill>
                    <a:schemeClr val="bg1"/>
                  </a:solidFill>
                </a:rPr>
                <a:t>-e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7344" y="218186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 </a:t>
              </a:r>
              <a:r>
                <a:rPr lang="en-US" dirty="0" err="1">
                  <a:solidFill>
                    <a:schemeClr val="bg1"/>
                  </a:solidFill>
                </a:rPr>
                <a:t>Ph</a:t>
              </a:r>
              <a:r>
                <a:rPr lang="en-US" dirty="0">
                  <a:solidFill>
                    <a:schemeClr val="bg1"/>
                  </a:solidFill>
                </a:rPr>
                <a:t>-e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6264689" y="2380498"/>
              <a:ext cx="397368" cy="1846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4" t="11766" r="19407" b="17139"/>
          <a:stretch/>
        </p:blipFill>
        <p:spPr>
          <a:xfrm>
            <a:off x="5670340" y="4271921"/>
            <a:ext cx="3273784" cy="233331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8062724" y="2132863"/>
            <a:ext cx="551876" cy="30687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6370" y="18412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Afterpulses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96109" y="2152745"/>
            <a:ext cx="347737" cy="4878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6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Measurements Set-Up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73" y="1345539"/>
            <a:ext cx="7941356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LED source operated by function generator: variable frequency, amplitude, duty cycle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LED stability is monitored in real time by Si-diode</a:t>
            </a:r>
          </a:p>
          <a:p>
            <a:r>
              <a:rPr lang="en-US" dirty="0">
                <a:sym typeface="Wingdings" panose="05000000000000000000" pitchFamily="2" charset="2"/>
              </a:rPr>
              <a:t>Output reading by scope </a:t>
            </a:r>
          </a:p>
          <a:p>
            <a:r>
              <a:rPr lang="en-US" dirty="0">
                <a:sym typeface="Wingdings" panose="05000000000000000000" pitchFamily="2" charset="2"/>
              </a:rPr>
              <a:t>Si-PM was placed on thermal pad placed on Cu plate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622" y="3406254"/>
            <a:ext cx="5892674" cy="34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52" y="1511754"/>
            <a:ext cx="7127195" cy="4812846"/>
          </a:xfrm>
        </p:spPr>
        <p:txBody>
          <a:bodyPr/>
          <a:lstStyle/>
          <a:p>
            <a:pPr lvl="0"/>
            <a:r>
              <a:rPr lang="en-US" sz="2400" dirty="0"/>
              <a:t>Who are we?</a:t>
            </a:r>
          </a:p>
          <a:p>
            <a:pPr lvl="0"/>
            <a:r>
              <a:rPr lang="en-US" sz="2400" dirty="0"/>
              <a:t>Challenges of electron and ion detection</a:t>
            </a:r>
          </a:p>
          <a:p>
            <a:pPr lvl="0"/>
            <a:r>
              <a:rPr lang="en-US" sz="2400" dirty="0"/>
              <a:t>Sensor comparison</a:t>
            </a:r>
          </a:p>
          <a:p>
            <a:pPr lvl="0"/>
            <a:r>
              <a:rPr lang="en-US" sz="2400" dirty="0"/>
              <a:t>Si-PM as sensor in SEM and TOF systems</a:t>
            </a:r>
          </a:p>
          <a:p>
            <a:pPr lvl="0"/>
            <a:r>
              <a:rPr lang="en-US" sz="2400" dirty="0"/>
              <a:t>Si-PM feasibility study: dynamic range, stability, timing simulations</a:t>
            </a:r>
          </a:p>
          <a:p>
            <a:pPr lvl="0"/>
            <a:r>
              <a:rPr lang="en-US" sz="2400" dirty="0"/>
              <a:t>Summary and future needs</a:t>
            </a:r>
          </a:p>
        </p:txBody>
      </p:sp>
    </p:spTree>
    <p:extLst>
      <p:ext uri="{BB962C8B-B14F-4D97-AF65-F5344CB8AC3E}">
        <p14:creationId xmlns:p14="http://schemas.microsoft.com/office/powerpoint/2010/main" val="311660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704138" y="6324600"/>
            <a:ext cx="1219200" cy="457200"/>
          </a:xfrm>
        </p:spPr>
        <p:txBody>
          <a:bodyPr/>
          <a:lstStyle/>
          <a:p>
            <a:fld id="{092B4134-94FC-4668-8D49-75E23DB2D568}" type="slidenum">
              <a:rPr lang="he-IL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477173" y="1275520"/>
            <a:ext cx="7011988" cy="2235842"/>
            <a:chOff x="1128711" y="1691444"/>
            <a:chExt cx="7011988" cy="2235842"/>
          </a:xfrm>
        </p:grpSpPr>
        <p:sp>
          <p:nvSpPr>
            <p:cNvPr id="39" name="Rectangle 38"/>
            <p:cNvSpPr/>
            <p:nvPr/>
          </p:nvSpPr>
          <p:spPr>
            <a:xfrm>
              <a:off x="3122799" y="2398713"/>
              <a:ext cx="1200150" cy="647700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/>
                <a:t>Pulser-2</a:t>
              </a:r>
            </a:p>
            <a:p>
              <a:pPr algn="l"/>
              <a:r>
                <a:rPr lang="en-US" sz="1600" b="1" dirty="0"/>
                <a:t>(T1, T2)</a:t>
              </a:r>
              <a:endParaRPr lang="en-GB" sz="1600" b="1" dirty="0"/>
            </a:p>
          </p:txBody>
        </p:sp>
        <p:cxnSp>
          <p:nvCxnSpPr>
            <p:cNvPr id="40" name="Straight Arrow Connector 39"/>
            <p:cNvCxnSpPr>
              <a:stCxn id="45" idx="3"/>
            </p:cNvCxnSpPr>
            <p:nvPr/>
          </p:nvCxnSpPr>
          <p:spPr>
            <a:xfrm flipV="1">
              <a:off x="2221284" y="2695573"/>
              <a:ext cx="860055" cy="2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128711" y="2371725"/>
              <a:ext cx="1092573" cy="647700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/>
                <a:t>Pulser-1 (T3, T4)</a:t>
              </a:r>
            </a:p>
          </p:txBody>
        </p:sp>
        <p:sp>
          <p:nvSpPr>
            <p:cNvPr id="46" name="Flowchart: Process 45"/>
            <p:cNvSpPr/>
            <p:nvPr/>
          </p:nvSpPr>
          <p:spPr>
            <a:xfrm>
              <a:off x="6624637" y="2276475"/>
              <a:ext cx="1503362" cy="723898"/>
            </a:xfrm>
            <a:prstGeom prst="flowChartProcess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/>
                <a:t>Si-PM mount on Cu plate</a:t>
              </a:r>
            </a:p>
          </p:txBody>
        </p:sp>
        <p:sp>
          <p:nvSpPr>
            <p:cNvPr id="47" name="Flowchart: Process 46"/>
            <p:cNvSpPr/>
            <p:nvPr/>
          </p:nvSpPr>
          <p:spPr>
            <a:xfrm>
              <a:off x="6775449" y="3441414"/>
              <a:ext cx="1352550" cy="485872"/>
            </a:xfrm>
            <a:prstGeom prst="flowChartProcess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1" dirty="0"/>
                <a:t>Scope</a:t>
              </a:r>
            </a:p>
          </p:txBody>
        </p:sp>
        <p:cxnSp>
          <p:nvCxnSpPr>
            <p:cNvPr id="48" name="Elbow Connector 47"/>
            <p:cNvCxnSpPr>
              <a:stCxn id="46" idx="3"/>
              <a:endCxn id="47" idx="3"/>
            </p:cNvCxnSpPr>
            <p:nvPr/>
          </p:nvCxnSpPr>
          <p:spPr>
            <a:xfrm>
              <a:off x="8127999" y="2638424"/>
              <a:ext cx="12700" cy="1045926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5" idx="2"/>
            </p:cNvCxnSpPr>
            <p:nvPr/>
          </p:nvCxnSpPr>
          <p:spPr>
            <a:xfrm rot="16200000" flipH="1">
              <a:off x="3886877" y="807545"/>
              <a:ext cx="676692" cy="5100451"/>
            </a:xfrm>
            <a:prstGeom prst="bentConnector2">
              <a:avLst/>
            </a:prstGeom>
            <a:ln w="2540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4351524" y="2672409"/>
              <a:ext cx="496701" cy="7939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Sun 56"/>
            <p:cNvSpPr/>
            <p:nvPr/>
          </p:nvSpPr>
          <p:spPr bwMode="auto">
            <a:xfrm>
              <a:off x="4839119" y="2140868"/>
              <a:ext cx="1008250" cy="1067848"/>
            </a:xfrm>
            <a:prstGeom prst="su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LED</a:t>
              </a: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6155952" y="2122958"/>
              <a:ext cx="0" cy="984104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5786718" y="1691444"/>
              <a:ext cx="685800" cy="346197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/>
                <a:t>Lens</a:t>
              </a:r>
            </a:p>
          </p:txBody>
        </p:sp>
      </p:grpSp>
      <p:sp>
        <p:nvSpPr>
          <p:cNvPr id="75" name="Rectangle 74"/>
          <p:cNvSpPr/>
          <p:nvPr/>
        </p:nvSpPr>
        <p:spPr bwMode="auto">
          <a:xfrm>
            <a:off x="1649644" y="4088550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70833" y="4088548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20265" y="4088547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684223" y="4088548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75474" y="3567994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T1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1" name="Straight Arrow Connector 80"/>
          <p:cNvCxnSpPr>
            <a:cxnSpLocks/>
          </p:cNvCxnSpPr>
          <p:nvPr/>
        </p:nvCxnSpPr>
        <p:spPr bwMode="auto">
          <a:xfrm>
            <a:off x="1635240" y="4002550"/>
            <a:ext cx="294205" cy="0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819418" y="3577705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T2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cxnSpLocks/>
          </p:cNvCxnSpPr>
          <p:nvPr/>
        </p:nvCxnSpPr>
        <p:spPr bwMode="auto">
          <a:xfrm>
            <a:off x="1929445" y="4002550"/>
            <a:ext cx="241388" cy="0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204701" y="5789918"/>
            <a:ext cx="45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T3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 bwMode="auto">
          <a:xfrm>
            <a:off x="1649644" y="5779630"/>
            <a:ext cx="1850422" cy="10287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4998443" y="4116578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519632" y="4116576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569064" y="4116575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033022" y="4116576"/>
            <a:ext cx="279801" cy="1559859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51609" y="5817771"/>
            <a:ext cx="45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T4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4" name="Straight Arrow Connector 103"/>
          <p:cNvCxnSpPr>
            <a:cxnSpLocks/>
          </p:cNvCxnSpPr>
          <p:nvPr/>
        </p:nvCxnSpPr>
        <p:spPr bwMode="auto">
          <a:xfrm flipV="1">
            <a:off x="3763750" y="5789917"/>
            <a:ext cx="1184576" cy="9106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655DA8-3B09-49CF-BCA0-D2A787A31F79}"/>
              </a:ext>
            </a:extLst>
          </p:cNvPr>
          <p:cNvSpPr txBox="1"/>
          <p:nvPr/>
        </p:nvSpPr>
        <p:spPr>
          <a:xfrm>
            <a:off x="588510" y="3116040"/>
            <a:ext cx="95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“Line” or “scan”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770729-9EDC-4C93-B853-E59A35F4BB9D}"/>
              </a:ext>
            </a:extLst>
          </p:cNvPr>
          <p:cNvSpPr txBox="1"/>
          <p:nvPr/>
        </p:nvSpPr>
        <p:spPr>
          <a:xfrm>
            <a:off x="1945446" y="6139934"/>
            <a:ext cx="110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“Frame”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2CCB1-9D1E-4B89-A84F-F57D0A69B427}"/>
              </a:ext>
            </a:extLst>
          </p:cNvPr>
          <p:cNvSpPr txBox="1"/>
          <p:nvPr/>
        </p:nvSpPr>
        <p:spPr>
          <a:xfrm>
            <a:off x="3718183" y="6107248"/>
            <a:ext cx="112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Idle time</a:t>
            </a:r>
          </a:p>
        </p:txBody>
      </p:sp>
    </p:spTree>
    <p:extLst>
      <p:ext uri="{BB962C8B-B14F-4D97-AF65-F5344CB8AC3E}">
        <p14:creationId xmlns:p14="http://schemas.microsoft.com/office/powerpoint/2010/main" val="279997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Circuit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02" y="1654630"/>
            <a:ext cx="5151967" cy="4812846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Bias circuit scheme is shown </a:t>
            </a:r>
          </a:p>
          <a:p>
            <a:r>
              <a:rPr lang="en-US" dirty="0">
                <a:sym typeface="Wingdings" panose="05000000000000000000" pitchFamily="2" charset="2"/>
              </a:rPr>
              <a:t>We use 100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W </a:t>
            </a:r>
            <a:r>
              <a:rPr lang="en-US" dirty="0">
                <a:sym typeface="Wingdings" panose="05000000000000000000" pitchFamily="2" charset="2"/>
              </a:rPr>
              <a:t>to minimize voltage drop of the bias voltage with high current (1mA=100mV)</a:t>
            </a:r>
          </a:p>
          <a:p>
            <a:r>
              <a:rPr lang="en-US" dirty="0">
                <a:sym typeface="Wingdings" panose="05000000000000000000" pitchFamily="2" charset="2"/>
              </a:rPr>
              <a:t>Increasing the capacitance showed improved stability within “line”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Charge in small capacitor too small to supply the required current during the “line” stage (up to 1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C)</a:t>
            </a:r>
          </a:p>
          <a:p>
            <a:r>
              <a:rPr lang="en-US" dirty="0">
                <a:sym typeface="Wingdings" panose="05000000000000000000" pitchFamily="2" charset="2"/>
              </a:rPr>
              <a:t>At 100uF the signal becomes very stable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88" y="1371487"/>
            <a:ext cx="3593312" cy="2939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9594" y="1951834"/>
            <a:ext cx="46831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100</a:t>
            </a:r>
            <a:r>
              <a:rPr lang="en-US" sz="1400" dirty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91395" y="2441065"/>
            <a:ext cx="56775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100</a:t>
            </a:r>
            <a:r>
              <a:rPr lang="en-US" sz="1400" dirty="0">
                <a:latin typeface="Symbol" panose="05050102010706020507" pitchFamily="18" charset="2"/>
              </a:rPr>
              <a:t>m</a:t>
            </a:r>
            <a:r>
              <a:rPr lang="en-US" sz="1400" dirty="0">
                <a:sym typeface="Wingdings" panose="05000000000000000000" pitchFamily="2" charset="2"/>
              </a:rPr>
              <a:t>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5503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9" y="1378490"/>
            <a:ext cx="3766710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Linearity was tested over a range of ~10 up to upper limit of analog regime</a:t>
            </a:r>
          </a:p>
          <a:p>
            <a:r>
              <a:rPr lang="en-US" dirty="0">
                <a:sym typeface="Wingdings" panose="05000000000000000000" pitchFamily="2" charset="2"/>
              </a:rPr>
              <a:t>Deviations up to 6% but no trend – most likely result from inaccuracies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8" y="3980329"/>
            <a:ext cx="4533192" cy="2799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66" y="1289247"/>
            <a:ext cx="5438234" cy="33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Stability – Measured Traces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530615"/>
            <a:ext cx="7593013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At 20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s sampling rate, acquisition of 1.3s  43 full frames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12" y="2292242"/>
            <a:ext cx="7461474" cy="34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4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within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530615"/>
            <a:ext cx="7593013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LED relative stdev of line-average within frame: 0.5%</a:t>
            </a:r>
          </a:p>
          <a:p>
            <a:r>
              <a:rPr lang="en-US" dirty="0">
                <a:sym typeface="Wingdings" panose="05000000000000000000" pitchFamily="2" charset="2"/>
              </a:rPr>
              <a:t>Si-PM Relative stdev of line-average within frame: 1.2%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0" y="2553864"/>
            <a:ext cx="7463485" cy="36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10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99" y="1313326"/>
            <a:ext cx="4257251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Within acquisition: range of frame average variations ±1%</a:t>
            </a:r>
          </a:p>
          <a:p>
            <a:r>
              <a:rPr lang="en-US" dirty="0">
                <a:sym typeface="Wingdings" panose="05000000000000000000" pitchFamily="2" charset="2"/>
              </a:rPr>
              <a:t>“Jump” at middle of the acquisition is from scope because it is seen also in LED signal in the same direction (positive) although the photodiode signal is negative</a:t>
            </a:r>
          </a:p>
          <a:p>
            <a:r>
              <a:rPr lang="en-US" dirty="0">
                <a:sym typeface="Wingdings" panose="05000000000000000000" pitchFamily="2" charset="2"/>
              </a:rPr>
              <a:t>LED / Photodiode stability within acquisition is ~0.2% (before step and after step)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Frames 1-22 and 23-43 should be analyzed separately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71" y="1309189"/>
            <a:ext cx="4445467" cy="3077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05" y="4275230"/>
            <a:ext cx="4296997" cy="25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3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Between Acquisitions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42" y="1459177"/>
            <a:ext cx="3040111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Stdev of frames average before “jump” and after “jump” is 0.5-0.7%</a:t>
            </a:r>
          </a:p>
          <a:p>
            <a:r>
              <a:rPr lang="en-US" dirty="0">
                <a:sym typeface="Wingdings" panose="05000000000000000000" pitchFamily="2" charset="2"/>
              </a:rPr>
              <a:t>LED Stdev of frames is much smaller: 0.1-0.2%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002" y="1184523"/>
            <a:ext cx="5443339" cy="318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886" y="4500667"/>
            <a:ext cx="4027585" cy="23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Stability Conclusions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433" y="1381919"/>
            <a:ext cx="7657344" cy="4264025"/>
          </a:xfrm>
        </p:spPr>
        <p:txBody>
          <a:bodyPr/>
          <a:lstStyle/>
          <a:p>
            <a:r>
              <a:rPr lang="en-US" sz="2400" dirty="0"/>
              <a:t>Frame-to-frame variations over 1sec between 0.1-0.2% and  0.5-0.6% for different pulse durations,  although in all cases LED show &lt;0.2% variations.</a:t>
            </a:r>
          </a:p>
          <a:p>
            <a:r>
              <a:rPr lang="en-US" sz="2400" dirty="0"/>
              <a:t>Line-to-line variations ~1.2% (LED 0.5%)</a:t>
            </a:r>
          </a:p>
          <a:p>
            <a:r>
              <a:rPr lang="en-US" sz="2400" dirty="0"/>
              <a:t>Reason for difference is not clear. Measurement not taken consecutively – possibly stray light or other source of noise. 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2488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687" y="1530615"/>
            <a:ext cx="6937513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Effect of cross talk at low side of analog regime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Effect of Gain temperature variation on SNR and stability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Response to ambient temperature variations ~1.5%  per degree</a:t>
            </a:r>
          </a:p>
          <a:p>
            <a:r>
              <a:rPr lang="en-US" dirty="0">
                <a:sym typeface="Wingdings" panose="05000000000000000000" pitchFamily="2" charset="2"/>
              </a:rPr>
              <a:t>On bench no issue was observed, but in vacuum…?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8464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694" y="1562617"/>
            <a:ext cx="7224402" cy="4761983"/>
          </a:xfrm>
        </p:spPr>
        <p:txBody>
          <a:bodyPr/>
          <a:lstStyle/>
          <a:p>
            <a:r>
              <a:rPr lang="en-US" dirty="0"/>
              <a:t>We demonstrated that for some SEM and Mass Spec configurations, Si-PM can be the sensor of choice offering the best solution for the system from both design and performance considerations</a:t>
            </a:r>
          </a:p>
          <a:p>
            <a:r>
              <a:rPr lang="en-US" dirty="0"/>
              <a:t>Si-PM was characterized to verify compatibility to system requirements:</a:t>
            </a:r>
          </a:p>
          <a:p>
            <a:pPr lvl="1"/>
            <a:r>
              <a:rPr lang="en-US" dirty="0"/>
              <a:t>Dark count: &gt;3 ph-e threshold can be used for pulse counting regime giving negligible  “false detection”</a:t>
            </a:r>
          </a:p>
          <a:p>
            <a:pPr lvl="1"/>
            <a:r>
              <a:rPr lang="en-US" dirty="0"/>
              <a:t>Linearity: linear over ~10 in the upper end of analog regime</a:t>
            </a:r>
          </a:p>
          <a:p>
            <a:pPr lvl="1"/>
            <a:r>
              <a:rPr lang="en-US" dirty="0"/>
              <a:t>Stability over 1 hour, 0.1-1.2% variations</a:t>
            </a:r>
          </a:p>
          <a:p>
            <a:r>
              <a:rPr lang="en-US" dirty="0"/>
              <a:t>Pre-amplifier simulations support feasibility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53336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Mul</a:t>
            </a:r>
            <a:r>
              <a:rPr lang="en-US" dirty="0"/>
              <a:t> Technologies Ltd.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1" y="1654629"/>
            <a:ext cx="7127195" cy="4812846"/>
          </a:xfrm>
        </p:spPr>
        <p:txBody>
          <a:bodyPr/>
          <a:lstStyle/>
          <a:p>
            <a:r>
              <a:rPr lang="en-US" sz="2800" dirty="0">
                <a:sym typeface="Wingdings" panose="05000000000000000000" pitchFamily="2" charset="2"/>
              </a:rPr>
              <a:t>El-Mul is </a:t>
            </a:r>
            <a:r>
              <a:rPr lang="en-US" sz="2800">
                <a:sym typeface="Wingdings" panose="05000000000000000000" pitchFamily="2" charset="2"/>
              </a:rPr>
              <a:t>25 years </a:t>
            </a:r>
            <a:r>
              <a:rPr lang="en-US" sz="2800" dirty="0">
                <a:sym typeface="Wingdings" panose="05000000000000000000" pitchFamily="2" charset="2"/>
              </a:rPr>
              <a:t>old, ~30 employees, privately owned company located in Rehovot, Israel</a:t>
            </a:r>
          </a:p>
          <a:p>
            <a:r>
              <a:rPr lang="en-US" sz="2800" dirty="0">
                <a:sym typeface="Wingdings" panose="05000000000000000000" pitchFamily="2" charset="2"/>
              </a:rPr>
              <a:t>Specializes in design and manufacturing of detectors for charged particle detection in SEM, FIB (ion-electron beams), lithography, and Mass Spectrometry systems</a:t>
            </a:r>
          </a:p>
          <a:p>
            <a:r>
              <a:rPr lang="en-US" sz="2800" dirty="0">
                <a:sym typeface="Wingdings" panose="05000000000000000000" pitchFamily="2" charset="2"/>
              </a:rPr>
              <a:t>Manufacturing &gt;1000 detectors / year</a:t>
            </a:r>
            <a:endParaRPr lang="he-IL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5470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2052-FED2-417F-B2D1-AA7015BB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D6C6-8A80-415A-BE5C-2D3BE1AB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7" y="1755775"/>
            <a:ext cx="7422323" cy="4264025"/>
          </a:xfrm>
        </p:spPr>
        <p:txBody>
          <a:bodyPr/>
          <a:lstStyle/>
          <a:p>
            <a:r>
              <a:rPr lang="en-US" sz="2400" dirty="0"/>
              <a:t>Larger Si-PM with small pixels – wider dynamic range</a:t>
            </a:r>
          </a:p>
          <a:p>
            <a:r>
              <a:rPr lang="en-US" sz="2400" dirty="0"/>
              <a:t>Lower dark current and cross talk</a:t>
            </a:r>
          </a:p>
          <a:p>
            <a:r>
              <a:rPr lang="en-US" sz="2400" dirty="0"/>
              <a:t>Higher PDE for lower pixels</a:t>
            </a:r>
          </a:p>
          <a:p>
            <a:pPr lvl="1"/>
            <a:r>
              <a:rPr lang="en-US" sz="2000" dirty="0"/>
              <a:t>Also enables reducing scintillator high voltage</a:t>
            </a:r>
          </a:p>
          <a:p>
            <a:endParaRPr lang="en-US" sz="2400" dirty="0"/>
          </a:p>
          <a:p>
            <a:r>
              <a:rPr lang="en-US" sz="2400" dirty="0"/>
              <a:t>Faster, smaller pixels (but with reasonable PDE)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0150-6000-49A0-9B1E-959E59BA6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5DE87-ABA4-44FE-9F9D-63691D60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El-Mul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2500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2587625"/>
            <a:ext cx="6475412" cy="1319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algn="l" defTabSz="457200" eaLnBrk="1" hangingPunct="1">
              <a:lnSpc>
                <a:spcPct val="120000"/>
              </a:lnSpc>
              <a:buClr>
                <a:srgbClr val="00508C"/>
              </a:buClr>
              <a:buFont typeface="Tahoma" panose="020B060403050404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508C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60488" y="3840163"/>
            <a:ext cx="3681412" cy="625475"/>
          </a:xfrm>
          <a:noFill/>
        </p:spPr>
        <p:txBody>
          <a:bodyPr lIns="90000" tIns="46800" rIns="90000" bIns="46800" anchor="ctr"/>
          <a:lstStyle/>
          <a:p>
            <a:pPr marL="0" indent="0" defTabSz="457200" eaLnBrk="1" hangingPunct="1">
              <a:spcBef>
                <a:spcPts val="125"/>
              </a:spcBef>
              <a:spcAft>
                <a:spcPts val="500"/>
              </a:spcAft>
              <a:buClr>
                <a:schemeClr val="accent1"/>
              </a:buClr>
              <a:buFont typeface="Wingdings 3" panose="05040102010807070707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/>
              <a:t>Questions and Discussion</a:t>
            </a:r>
          </a:p>
          <a:p>
            <a:pPr marL="0" indent="0" defTabSz="457200" eaLnBrk="1" hangingPunct="1">
              <a:spcBef>
                <a:spcPts val="125"/>
              </a:spcBef>
              <a:spcAft>
                <a:spcPts val="500"/>
              </a:spcAft>
              <a:buClr>
                <a:schemeClr val="accent1"/>
              </a:buClr>
              <a:buFont typeface="Wingdings 3" panose="05040102010807070707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/>
          </a:p>
        </p:txBody>
      </p:sp>
      <p:pic>
        <p:nvPicPr>
          <p:cNvPr id="7173" name="Picture 10" descr="C:\Parle\Chen\Freelance\El-Mul\Home Page\cuts\images\S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825750"/>
            <a:ext cx="2724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Charged Particle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861" y="1654629"/>
            <a:ext cx="7127195" cy="4812846"/>
          </a:xfrm>
        </p:spPr>
        <p:txBody>
          <a:bodyPr/>
          <a:lstStyle/>
          <a:p>
            <a:r>
              <a:rPr lang="en-US" sz="2800" dirty="0">
                <a:sym typeface="Wingdings" panose="05000000000000000000" pitchFamily="2" charset="2"/>
              </a:rPr>
              <a:t>Limited Space: BSE in SEM, Mass Spec, TOF SIMS</a:t>
            </a:r>
          </a:p>
          <a:p>
            <a:r>
              <a:rPr lang="en-US" sz="2800" dirty="0">
                <a:sym typeface="Wingdings" panose="05000000000000000000" pitchFamily="2" charset="2"/>
              </a:rPr>
              <a:t>Fast detection: TOF, charging in SEM</a:t>
            </a:r>
          </a:p>
          <a:p>
            <a:r>
              <a:rPr lang="en-US" sz="2800" dirty="0">
                <a:sym typeface="Wingdings" panose="05000000000000000000" pitchFamily="2" charset="2"/>
              </a:rPr>
              <a:t>Wide dynamic range: most systems require ≥3 orders of magnitude</a:t>
            </a:r>
          </a:p>
          <a:p>
            <a:r>
              <a:rPr lang="en-US" sz="2800" dirty="0">
                <a:sym typeface="Wingdings" panose="05000000000000000000" pitchFamily="2" charset="2"/>
              </a:rPr>
              <a:t>Heat evacuation: in-vacuum systems</a:t>
            </a:r>
          </a:p>
          <a:p>
            <a:r>
              <a:rPr lang="en-US" sz="2800" dirty="0">
                <a:sym typeface="Wingdings" panose="05000000000000000000" pitchFamily="2" charset="2"/>
              </a:rPr>
              <a:t>Lifetime: cost of ownerships</a:t>
            </a:r>
            <a:endParaRPr lang="he-IL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405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El-Mul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37" y="1407546"/>
            <a:ext cx="7127195" cy="48128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Detection efficiency 100% (all particles reaching the detector will produce signal)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Two working regimes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ym typeface="Wingdings" panose="05000000000000000000" pitchFamily="2" charset="2"/>
              </a:rPr>
              <a:t>Pulse Counting mode: </a:t>
            </a:r>
            <a:r>
              <a:rPr lang="en-US" sz="2000" dirty="0" err="1">
                <a:sym typeface="Wingdings" panose="05000000000000000000" pitchFamily="2" charset="2"/>
              </a:rPr>
              <a:t>I</a:t>
            </a:r>
            <a:r>
              <a:rPr lang="en-US" sz="2000" baseline="-25000" dirty="0" err="1">
                <a:sym typeface="Wingdings" panose="05000000000000000000" pitchFamily="2" charset="2"/>
              </a:rPr>
              <a:t>input</a:t>
            </a:r>
            <a:r>
              <a:rPr lang="en-US" sz="2000" dirty="0">
                <a:sym typeface="Wingdings" panose="05000000000000000000" pitchFamily="2" charset="2"/>
              </a:rPr>
              <a:t>&lt; few </a:t>
            </a:r>
            <a:r>
              <a:rPr lang="en-US" sz="2000" dirty="0" err="1">
                <a:sym typeface="Wingdings" panose="05000000000000000000" pitchFamily="2" charset="2"/>
              </a:rPr>
              <a:t>pA</a:t>
            </a:r>
            <a:r>
              <a:rPr lang="en-US" sz="2000" dirty="0">
                <a:sym typeface="Wingdings" panose="05000000000000000000" pitchFamily="2" charset="2"/>
              </a:rPr>
              <a:t>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ym typeface="Wingdings" panose="05000000000000000000" pitchFamily="2" charset="2"/>
              </a:rPr>
              <a:t>Analog (current) mode: 1 </a:t>
            </a:r>
            <a:r>
              <a:rPr lang="en-US" sz="2000" dirty="0" err="1">
                <a:sym typeface="Wingdings" panose="05000000000000000000" pitchFamily="2" charset="2"/>
              </a:rPr>
              <a:t>pA</a:t>
            </a:r>
            <a:r>
              <a:rPr lang="en-US" sz="2000" dirty="0">
                <a:sym typeface="Wingdings" panose="05000000000000000000" pitchFamily="2" charset="2"/>
              </a:rPr>
              <a:t> &lt; </a:t>
            </a:r>
            <a:r>
              <a:rPr lang="en-US" sz="2000" dirty="0" err="1">
                <a:sym typeface="Wingdings" panose="05000000000000000000" pitchFamily="2" charset="2"/>
              </a:rPr>
              <a:t>I</a:t>
            </a:r>
            <a:r>
              <a:rPr lang="en-US" sz="2000" baseline="-25000" dirty="0" err="1">
                <a:sym typeface="Wingdings" panose="05000000000000000000" pitchFamily="2" charset="2"/>
              </a:rPr>
              <a:t>input</a:t>
            </a:r>
            <a:r>
              <a:rPr lang="en-US" sz="2000" dirty="0">
                <a:sym typeface="Wingdings" panose="05000000000000000000" pitchFamily="2" charset="2"/>
              </a:rPr>
              <a:t>&lt;1 </a:t>
            </a:r>
            <a:r>
              <a:rPr lang="en-US" sz="2000" dirty="0" err="1">
                <a:sym typeface="Wingdings" panose="05000000000000000000" pitchFamily="2" charset="2"/>
              </a:rPr>
              <a:t>nA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Linearity over analog regime (typically ~1%)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Overall timing FWHM for pulse separation &lt;5ns (Scintillator + sensor)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Envelope can be as small as few mm (at least in one dimension)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Power &lt; 1 Watt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24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Sensors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22559"/>
              </p:ext>
            </p:extLst>
          </p:nvPr>
        </p:nvGraphicFramePr>
        <p:xfrm>
          <a:off x="627797" y="1274690"/>
          <a:ext cx="8352430" cy="52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88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8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Large dynamic range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Large </a:t>
                      </a:r>
                      <a:r>
                        <a:rPr lang="en-US" baseline="0" dirty="0"/>
                        <a:t>- </a:t>
                      </a:r>
                      <a:r>
                        <a:rPr lang="en-US" dirty="0"/>
                        <a:t>complicated</a:t>
                      </a:r>
                      <a:r>
                        <a:rPr lang="en-US" baseline="0" dirty="0"/>
                        <a:t> mechanics,</a:t>
                      </a:r>
                      <a:r>
                        <a:rPr lang="en-US" dirty="0"/>
                        <a:t> c</a:t>
                      </a:r>
                      <a:r>
                        <a:rPr lang="en-US" baseline="0" dirty="0"/>
                        <a:t>omplex LG/ fiber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low</a:t>
                      </a:r>
                      <a:r>
                        <a:rPr lang="en-US" baseline="0" dirty="0"/>
                        <a:t> LCE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output current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Heat</a:t>
                      </a:r>
                      <a:r>
                        <a:rPr lang="en-US" baseline="0" dirty="0"/>
                        <a:t> generation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 diode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QE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Thin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Large dynamic range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capacitance – noisy and slow for large areas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gain –additional amplifier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Si-PM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Small- simpler mechanics and LG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/>
                        <a:t>high LCE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Lower overall cost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Lower 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Complex </a:t>
                      </a:r>
                      <a:r>
                        <a:rPr lang="en-US" baseline="0" dirty="0"/>
                        <a:t>electronics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Linearity (?)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Gain &amp; thermal stability (?)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MCP / Electron Multiplier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Fast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High gain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Linear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QE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Short lifetime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voltage required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84463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0889" y="6521450"/>
            <a:ext cx="5143500" cy="260350"/>
          </a:xfrm>
        </p:spPr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Mul</a:t>
            </a:r>
            <a:r>
              <a:rPr lang="en-US" dirty="0"/>
              <a:t> Technologies Ltd –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6197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Scintillator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27304"/>
            <a:ext cx="3485322" cy="251792"/>
          </a:xfrm>
        </p:spPr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Mul</a:t>
            </a:r>
            <a:r>
              <a:rPr lang="en-US" dirty="0"/>
              <a:t>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16" y="1530615"/>
            <a:ext cx="8174342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An enabler for using a fast light sensor is a fast scintillator</a:t>
            </a:r>
          </a:p>
          <a:p>
            <a:r>
              <a:rPr lang="en-US" dirty="0">
                <a:sym typeface="Wingdings" panose="05000000000000000000" pitchFamily="2" charset="2"/>
              </a:rPr>
              <a:t>El-</a:t>
            </a:r>
            <a:r>
              <a:rPr lang="en-US" dirty="0" err="1">
                <a:sym typeface="Wingdings" panose="05000000000000000000" pitchFamily="2" charset="2"/>
              </a:rPr>
              <a:t>Mul</a:t>
            </a:r>
            <a:r>
              <a:rPr lang="en-US" dirty="0">
                <a:sym typeface="Wingdings" panose="05000000000000000000" pitchFamily="2" charset="2"/>
              </a:rPr>
              <a:t> developed </a:t>
            </a:r>
            <a:r>
              <a:rPr lang="en-US" dirty="0" err="1">
                <a:sym typeface="Wingdings" panose="05000000000000000000" pitchFamily="2" charset="2"/>
              </a:rPr>
              <a:t>ScintiFast</a:t>
            </a:r>
            <a:r>
              <a:rPr lang="en-US" dirty="0">
                <a:sym typeface="Wingdings" panose="05000000000000000000" pitchFamily="2" charset="2"/>
              </a:rPr>
              <a:t>: inorganic high-yield fast scintillator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Photon yield: 50-200 photons / 10keV electron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Decay time: &lt;0.5ns to 1.5ns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Trade-off between yield and decay time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67B43-CB2D-43F9-916C-AD603A217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5" b="4093"/>
          <a:stretch/>
        </p:blipFill>
        <p:spPr>
          <a:xfrm>
            <a:off x="3233531" y="3488495"/>
            <a:ext cx="5910470" cy="32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Backscattered Electron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Mul</a:t>
            </a:r>
            <a:r>
              <a:rPr lang="en-US" dirty="0"/>
              <a:t>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54" y="1530615"/>
            <a:ext cx="7835446" cy="47939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To achieve high BSE collection efficiency (CE) in SEM systems, detector is best placed between the column and the sample</a:t>
            </a:r>
          </a:p>
          <a:p>
            <a:r>
              <a:rPr lang="en-US" dirty="0">
                <a:sym typeface="Wingdings" panose="05000000000000000000" pitchFamily="2" charset="2"/>
              </a:rPr>
              <a:t>Typically large area Si-diodes are used for high CE, but this results in high capacitance that limits the speed and produce noise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Suggested alternative: thin scintillator and light guides, coupled to few Si-PM.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Advantage: high speed, high gain, low noise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FF260-1A04-495E-B275-AB5D4E5E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342" y="3181664"/>
            <a:ext cx="4859315" cy="10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Backscattered Electron Detector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4134-94FC-4668-8D49-75E23DB2D568}" type="slidenum">
              <a:rPr lang="he-IL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Mul</a:t>
            </a:r>
            <a:r>
              <a:rPr lang="en-US" dirty="0"/>
              <a:t> Technologies Ltd – Confidential &amp;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16" y="1603513"/>
            <a:ext cx="7296732" cy="4721087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To achieve high efficiency and good uniformity, various material, geometrical designs and coatings were simulated</a:t>
            </a:r>
          </a:p>
        </p:txBody>
      </p:sp>
      <p:pic>
        <p:nvPicPr>
          <p:cNvPr id="1027" name="Picture 3" descr="mp">
            <a:extLst>
              <a:ext uri="{FF2B5EF4-FFF2-40B4-BE49-F238E27FC236}">
                <a16:creationId xmlns:a16="http://schemas.microsoft.com/office/drawing/2014/main" id="{AA892C6B-2147-4F27-A56E-64FB1085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6" y="4006822"/>
            <a:ext cx="3210132" cy="24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9057221-901B-438D-8F17-1D66F6A4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/>
          <a:stretch>
            <a:fillRect/>
          </a:stretch>
        </p:blipFill>
        <p:spPr bwMode="auto">
          <a:xfrm>
            <a:off x="3685584" y="3283661"/>
            <a:ext cx="5001216" cy="26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lg">
            <a:extLst>
              <a:ext uri="{FF2B5EF4-FFF2-40B4-BE49-F238E27FC236}">
                <a16:creationId xmlns:a16="http://schemas.microsoft.com/office/drawing/2014/main" id="{E65913BF-7D78-4883-9436-2159E950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4" y="2663654"/>
            <a:ext cx="260667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A985C2-9760-4B4C-92FD-0C371466E117}"/>
              </a:ext>
            </a:extLst>
          </p:cNvPr>
          <p:cNvSpPr txBox="1"/>
          <p:nvPr/>
        </p:nvSpPr>
        <p:spPr>
          <a:xfrm>
            <a:off x="1636527" y="2422939"/>
            <a:ext cx="12330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Light Guide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614C6-CB8F-431D-AF32-37D8CBD5374B}"/>
              </a:ext>
            </a:extLst>
          </p:cNvPr>
          <p:cNvSpPr txBox="1"/>
          <p:nvPr/>
        </p:nvSpPr>
        <p:spPr>
          <a:xfrm>
            <a:off x="343694" y="3607904"/>
            <a:ext cx="1095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scintillator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5C601-C068-4560-94EB-C2BB6C527E62}"/>
              </a:ext>
            </a:extLst>
          </p:cNvPr>
          <p:cNvSpPr txBox="1"/>
          <p:nvPr/>
        </p:nvSpPr>
        <p:spPr>
          <a:xfrm>
            <a:off x="162558" y="2276199"/>
            <a:ext cx="10839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Al coating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6FE33B-B3C9-4A2A-8AEF-7ACF8FBCAD7E}"/>
              </a:ext>
            </a:extLst>
          </p:cNvPr>
          <p:cNvCxnSpPr/>
          <p:nvPr/>
        </p:nvCxnSpPr>
        <p:spPr bwMode="auto">
          <a:xfrm>
            <a:off x="891280" y="2674087"/>
            <a:ext cx="248850" cy="347099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3F952B-271F-4CD9-8718-7FADD893566B}"/>
              </a:ext>
            </a:extLst>
          </p:cNvPr>
          <p:cNvCxnSpPr>
            <a:cxnSpLocks/>
          </p:cNvCxnSpPr>
          <p:nvPr/>
        </p:nvCxnSpPr>
        <p:spPr bwMode="auto">
          <a:xfrm>
            <a:off x="891280" y="2734562"/>
            <a:ext cx="187781" cy="597442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85D4F-DC1B-4C66-9ADA-9C3DDA7B67AC}"/>
              </a:ext>
            </a:extLst>
          </p:cNvPr>
          <p:cNvCxnSpPr>
            <a:cxnSpLocks/>
          </p:cNvCxnSpPr>
          <p:nvPr/>
        </p:nvCxnSpPr>
        <p:spPr bwMode="auto">
          <a:xfrm>
            <a:off x="925810" y="2674087"/>
            <a:ext cx="485442" cy="610646"/>
          </a:xfrm>
          <a:prstGeom prst="straightConnector1">
            <a:avLst/>
          </a:prstGeom>
          <a:gradFill rotWithShape="1">
            <a:gsLst>
              <a:gs pos="0">
                <a:srgbClr val="D4F1FF"/>
              </a:gs>
              <a:gs pos="50000">
                <a:srgbClr val="80E0FE"/>
              </a:gs>
              <a:gs pos="100000">
                <a:srgbClr val="D4F1FF"/>
              </a:gs>
            </a:gsLst>
            <a:lin ang="189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DB979A-3EF8-40F8-9FC1-91EEA7598873}"/>
              </a:ext>
            </a:extLst>
          </p:cNvPr>
          <p:cNvSpPr txBox="1"/>
          <p:nvPr/>
        </p:nvSpPr>
        <p:spPr>
          <a:xfrm>
            <a:off x="2869557" y="2846841"/>
            <a:ext cx="742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Si-PM</a:t>
            </a:r>
          </a:p>
        </p:txBody>
      </p:sp>
    </p:spTree>
    <p:extLst>
      <p:ext uri="{BB962C8B-B14F-4D97-AF65-F5344CB8AC3E}">
        <p14:creationId xmlns:p14="http://schemas.microsoft.com/office/powerpoint/2010/main" val="3420069829"/>
      </p:ext>
    </p:extLst>
  </p:cSld>
  <p:clrMapOvr>
    <a:masterClrMapping/>
  </p:clrMapOvr>
</p:sld>
</file>

<file path=ppt/theme/theme1.xml><?xml version="1.0" encoding="utf-8"?>
<a:theme xmlns:a="http://schemas.openxmlformats.org/drawingml/2006/main" name="El-Mul Basic1">
  <a:themeElements>
    <a:clrScheme name="El-Mul Basic1 12">
      <a:dk1>
        <a:srgbClr val="00508C"/>
      </a:dk1>
      <a:lt1>
        <a:srgbClr val="FFFFFF"/>
      </a:lt1>
      <a:dk2>
        <a:srgbClr val="00508C"/>
      </a:dk2>
      <a:lt2>
        <a:srgbClr val="666699"/>
      </a:lt2>
      <a:accent1>
        <a:srgbClr val="FF9900"/>
      </a:accent1>
      <a:accent2>
        <a:srgbClr val="FF9900"/>
      </a:accent2>
      <a:accent3>
        <a:srgbClr val="FFFFFF"/>
      </a:accent3>
      <a:accent4>
        <a:srgbClr val="004377"/>
      </a:accent4>
      <a:accent5>
        <a:srgbClr val="FFCAAA"/>
      </a:accent5>
      <a:accent6>
        <a:srgbClr val="E78A00"/>
      </a:accent6>
      <a:hlink>
        <a:srgbClr val="336699"/>
      </a:hlink>
      <a:folHlink>
        <a:srgbClr val="996633"/>
      </a:folHlink>
    </a:clrScheme>
    <a:fontScheme name="El-Mul Basic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4F1FF"/>
            </a:gs>
            <a:gs pos="50000">
              <a:srgbClr val="80E0FE"/>
            </a:gs>
            <a:gs pos="100000">
              <a:srgbClr val="D4F1FF"/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4F1FF"/>
            </a:gs>
            <a:gs pos="50000">
              <a:srgbClr val="80E0FE"/>
            </a:gs>
            <a:gs pos="100000">
              <a:srgbClr val="D4F1FF"/>
            </a:gs>
          </a:gsLst>
          <a:lin ang="189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El-Mul Basic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-Mul Basic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-Mul Basic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-Mul Basic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-Mul Basic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-Mul Basic1 11">
        <a:dk1>
          <a:srgbClr val="000000"/>
        </a:dk1>
        <a:lt1>
          <a:srgbClr val="FFFFFF"/>
        </a:lt1>
        <a:dk2>
          <a:srgbClr val="00508C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-Mul Basic1 12">
        <a:dk1>
          <a:srgbClr val="00508C"/>
        </a:dk1>
        <a:lt1>
          <a:srgbClr val="FFFFFF"/>
        </a:lt1>
        <a:dk2>
          <a:srgbClr val="00508C"/>
        </a:dk2>
        <a:lt2>
          <a:srgbClr val="666699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4377"/>
        </a:accent4>
        <a:accent5>
          <a:srgbClr val="FFCAAA"/>
        </a:accent5>
        <a:accent6>
          <a:srgbClr val="E78A00"/>
        </a:accent6>
        <a:hlink>
          <a:srgbClr val="336699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-Mul Presentation Template 2014.potx" id="{B92C8BE5-0343-4A35-8034-6C28C580FDB4}" vid="{F541C913-94B7-46B6-AB21-5D205AB8C4C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El-Mul Presentation Template 2014</Template>
  <TotalTime>8481</TotalTime>
  <Words>1732</Words>
  <Application>Microsoft Office PowerPoint</Application>
  <PresentationFormat>On-screen Show (4:3)</PresentationFormat>
  <Paragraphs>314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Symbol</vt:lpstr>
      <vt:lpstr>Tahoma</vt:lpstr>
      <vt:lpstr>Wingdings</vt:lpstr>
      <vt:lpstr>Wingdings 3</vt:lpstr>
      <vt:lpstr>El-Mul Basic1</vt:lpstr>
      <vt:lpstr>Wide Range Charged Particle Detection Using Fast Scintillator and Si-PM</vt:lpstr>
      <vt:lpstr>Outline</vt:lpstr>
      <vt:lpstr>El-Mul Technologies Ltd. </vt:lpstr>
      <vt:lpstr>Challenges in Charged Particle Detection</vt:lpstr>
      <vt:lpstr>Basic Requirements</vt:lpstr>
      <vt:lpstr>Possible Sensors</vt:lpstr>
      <vt:lpstr>Fast Scintillator</vt:lpstr>
      <vt:lpstr>Backscattered Electron Detector</vt:lpstr>
      <vt:lpstr>Backscattered Electron Detector</vt:lpstr>
      <vt:lpstr>Ion Detectors</vt:lpstr>
      <vt:lpstr>Example: Ion Detector</vt:lpstr>
      <vt:lpstr>Analog Regime</vt:lpstr>
      <vt:lpstr>Si-PM Selection (3x3mm)</vt:lpstr>
      <vt:lpstr>Electron Collection From Convertor </vt:lpstr>
      <vt:lpstr>Si-PM Feasibility – Questions Addressed</vt:lpstr>
      <vt:lpstr>Timing</vt:lpstr>
      <vt:lpstr>Electronics Design</vt:lpstr>
      <vt:lpstr>Dark Events Distribution</vt:lpstr>
      <vt:lpstr>Stability Measurements Set-Up</vt:lpstr>
      <vt:lpstr>Experimental Setup</vt:lpstr>
      <vt:lpstr>Bias Circuit Optimization</vt:lpstr>
      <vt:lpstr>Linearity</vt:lpstr>
      <vt:lpstr>Frame Stability – Measured Traces</vt:lpstr>
      <vt:lpstr>Stability within Frame</vt:lpstr>
      <vt:lpstr>Measurement Results Examples</vt:lpstr>
      <vt:lpstr>Variations Between Acquisitions</vt:lpstr>
      <vt:lpstr> Stability Conclusions</vt:lpstr>
      <vt:lpstr>Open Questions</vt:lpstr>
      <vt:lpstr>Summary</vt:lpstr>
      <vt:lpstr>Future Needs</vt:lpstr>
      <vt:lpstr>Thank You!</vt:lpstr>
    </vt:vector>
  </TitlesOfParts>
  <Company>El-Mul Technologies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Triton Project Proposal: Enhancement of Neptune Detector Performance by Use of Magnetic Field</dc:title>
  <dc:creator>Barak Lavi</dc:creator>
  <dc:description>rdr 15-MAY-06</dc:description>
  <cp:lastModifiedBy>Amit Weingarten</cp:lastModifiedBy>
  <cp:revision>259</cp:revision>
  <dcterms:created xsi:type="dcterms:W3CDTF">2014-11-06T11:55:11Z</dcterms:created>
  <dcterms:modified xsi:type="dcterms:W3CDTF">2017-10-17T08:12:05Z</dcterms:modified>
</cp:coreProperties>
</file>