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15" r:id="rId2"/>
    <p:sldId id="540" r:id="rId3"/>
    <p:sldId id="530" r:id="rId4"/>
    <p:sldId id="536" r:id="rId5"/>
    <p:sldId id="525" r:id="rId6"/>
    <p:sldId id="528" r:id="rId7"/>
    <p:sldId id="527" r:id="rId8"/>
    <p:sldId id="531" r:id="rId9"/>
    <p:sldId id="529" r:id="rId10"/>
    <p:sldId id="532" r:id="rId11"/>
    <p:sldId id="534" r:id="rId12"/>
    <p:sldId id="537" r:id="rId13"/>
    <p:sldId id="535" r:id="rId14"/>
    <p:sldId id="538" r:id="rId15"/>
    <p:sldId id="539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990000"/>
    <a:srgbClr val="984807"/>
    <a:srgbClr val="0033CC"/>
    <a:srgbClr val="28466A"/>
    <a:srgbClr val="0000FF"/>
    <a:srgbClr val="00A249"/>
    <a:srgbClr val="CC6600"/>
    <a:srgbClr val="FFFF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5" autoAdjust="0"/>
    <p:restoredTop sz="93129" autoAdjust="0"/>
  </p:normalViewPr>
  <p:slideViewPr>
    <p:cSldViewPr>
      <p:cViewPr varScale="1">
        <p:scale>
          <a:sx n="91" d="100"/>
          <a:sy n="91" d="100"/>
        </p:scale>
        <p:origin x="-133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2438F-306A-4FFF-B2F4-F2F3783FD422}" type="datetimeFigureOut">
              <a:rPr lang="it-IT" smtClean="0"/>
              <a:pPr/>
              <a:t>19/10/17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Autore, Evento, Luogo, Data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F8E-4A37-4D08-87A7-3B9F3F407A72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60966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AC53C-A8B7-44E3-8F04-9B9E4EDE90B7}" type="datetimeFigureOut">
              <a:rPr lang="it-IT" smtClean="0"/>
              <a:pPr/>
              <a:t>19/10/17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Autore, Evento, Luogo, Data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9AAED-DF9F-4DD7-B4EB-2732545A41D2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66936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24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7080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230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3290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1998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2799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344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114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1311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3702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24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7960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1164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040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22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160EC-57B7-43E0-AE0D-D12515AFD140}" type="datetime1">
              <a:rPr lang="it-IT" smtClean="0"/>
              <a:pPr/>
              <a:t>19/10/17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Nome Autore, Titolo Evento con Luogo e Data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E375-1491-4770-B4ED-E699B7903ED8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86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33A6-A64D-4368-A88B-F8AB590C66AA}" type="datetime1">
              <a:rPr lang="it-IT" smtClean="0"/>
              <a:pPr/>
              <a:t>19/10/17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Nome Autore, Titolo Evento con Luogo e Data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E375-1491-4770-B4ED-E699B7903ED8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399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DDD8-3A50-41E1-8931-5EFE43C5A21D}" type="datetime1">
              <a:rPr lang="it-IT" smtClean="0"/>
              <a:pPr/>
              <a:t>19/10/17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Nome Autore, Titolo Evento con Luogo e Data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E375-1491-4770-B4ED-E699B7903ED8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63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F253-0F18-4C99-96C2-5BEBFD3D31CF}" type="datetime1">
              <a:rPr lang="it-IT" smtClean="0"/>
              <a:pPr/>
              <a:t>19/10/17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Nome Autore, Titolo Evento con Luogo e Data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E375-1491-4770-B4ED-E699B7903ED8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004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C5D33-962F-4F32-A9F0-6056FF3838CE}" type="datetime1">
              <a:rPr lang="it-IT" smtClean="0"/>
              <a:pPr/>
              <a:t>19/10/17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Nome Autore, Titolo Evento con Luogo e Data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E375-1491-4770-B4ED-E699B7903ED8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7241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6757-16FE-4F7D-A019-75C917F52EB4}" type="datetime1">
              <a:rPr lang="it-IT" smtClean="0"/>
              <a:pPr/>
              <a:t>19/10/17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Nome Autore, Titolo Evento con Luogo e Data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E375-1491-4770-B4ED-E699B7903ED8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946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007A-2C95-458F-BA1C-CA97B7492900}" type="datetime1">
              <a:rPr lang="it-IT" smtClean="0"/>
              <a:pPr/>
              <a:t>19/10/17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Nome Autore, Titolo Evento con Luogo e Data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E375-1491-4770-B4ED-E699B7903ED8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910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67F1-B628-453B-B535-2BD244F01632}" type="datetime1">
              <a:rPr lang="it-IT" smtClean="0"/>
              <a:pPr/>
              <a:t>19/10/17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Nome Autore, Titolo Evento con Luogo e Data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E375-1491-4770-B4ED-E699B7903ED8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517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8438-2AEB-48B0-93CA-D73C6A43A7E2}" type="datetime1">
              <a:rPr lang="it-IT" smtClean="0"/>
              <a:pPr/>
              <a:t>19/10/17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Nome Autore, Titolo Evento con Luogo e Data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E375-1491-4770-B4ED-E699B7903ED8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6742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0955-7060-49DA-8163-7CCC61804A6C}" type="datetime1">
              <a:rPr lang="it-IT" smtClean="0"/>
              <a:pPr/>
              <a:t>19/10/17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Nome Autore, Titolo Evento con Luogo e Data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E375-1491-4770-B4ED-E699B7903ED8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857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E567-7D7C-4587-A10A-68161C0C7B8D}" type="datetime1">
              <a:rPr lang="it-IT" smtClean="0"/>
              <a:pPr/>
              <a:t>19/10/17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Nome Autore, Titolo Evento con Luogo e Data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E375-1491-4770-B4ED-E699B7903ED8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916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64EB0-8DCF-4AD9-A678-870B918681CC}" type="datetime1">
              <a:rPr lang="it-IT" smtClean="0"/>
              <a:pPr/>
              <a:t>19/10/17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Nome Autore, Titolo Evento con Luogo e Data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1E375-1491-4770-B4ED-E699B7903ED8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73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gif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gif"/><Relationship Id="rId5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gif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gif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gif"/><Relationship Id="rId5" Type="http://schemas.openxmlformats.org/officeDocument/2006/relationships/image" Target="../media/image33.png"/><Relationship Id="rId6" Type="http://schemas.openxmlformats.org/officeDocument/2006/relationships/image" Target="../media/image34.jpeg"/><Relationship Id="rId7" Type="http://schemas.openxmlformats.org/officeDocument/2006/relationships/image" Target="../media/image35.jpeg"/><Relationship Id="rId8" Type="http://schemas.openxmlformats.org/officeDocument/2006/relationships/image" Target="../media/image36.jpeg"/><Relationship Id="rId9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gif"/><Relationship Id="rId5" Type="http://schemas.openxmlformats.org/officeDocument/2006/relationships/image" Target="../media/image10.png"/><Relationship Id="rId6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gif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gif"/><Relationship Id="rId5" Type="http://schemas.openxmlformats.org/officeDocument/2006/relationships/image" Target="../media/image13.png"/><Relationship Id="rId6" Type="http://schemas.openxmlformats.org/officeDocument/2006/relationships/image" Target="../media/image10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gif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gif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gif"/><Relationship Id="rId5" Type="http://schemas.openxmlformats.org/officeDocument/2006/relationships/image" Target="../media/image18.jpe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gif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gif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LIG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H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T</a:t>
            </a:r>
            <a:r>
              <a:rPr kumimoji="0" lang="it-IT" sz="2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it-IT" sz="2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17</a:t>
            </a:r>
            <a:endParaRPr kumimoji="0" lang="it-IT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kern="0" dirty="0" smtClean="0">
                <a:solidFill>
                  <a:schemeClr val="bg1"/>
                </a:solidFill>
                <a:cs typeface="Arial" pitchFamily="34" charset="0"/>
              </a:rPr>
              <a:t>G. Bonanno</a:t>
            </a:r>
            <a:r>
              <a:rPr kumimoji="0" lang="it-I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– </a:t>
            </a:r>
            <a:r>
              <a:rPr lang="it-IT" sz="1400" kern="0" dirty="0" smtClean="0">
                <a:solidFill>
                  <a:schemeClr val="bg1"/>
                </a:solidFill>
                <a:cs typeface="Arial" pitchFamily="34" charset="0"/>
              </a:rPr>
              <a:t>INAF O.A. Catania </a:t>
            </a:r>
            <a:r>
              <a:rPr kumimoji="0" lang="it-I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– LIGTH 17 – </a:t>
            </a:r>
            <a:r>
              <a:rPr kumimoji="0" lang="it-IT" sz="1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Ringberg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it-IT" sz="14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Castle</a:t>
            </a:r>
            <a:r>
              <a:rPr kumimoji="0" lang="it-I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, 19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– </a:t>
            </a:r>
            <a:r>
              <a:rPr lang="it-IT" sz="1400" kern="0" dirty="0" err="1" smtClean="0">
                <a:solidFill>
                  <a:schemeClr val="bg1"/>
                </a:solidFill>
                <a:cs typeface="Arial" pitchFamily="34" charset="0"/>
              </a:rPr>
              <a:t>October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2017</a:t>
            </a:r>
            <a:endParaRPr kumimoji="0" lang="it-IT" sz="1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1</a:t>
            </a:fld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48679"/>
            <a:ext cx="1080120" cy="663045"/>
          </a:xfrm>
          <a:prstGeom prst="rect">
            <a:avLst/>
          </a:prstGeom>
          <a:effectLst>
            <a:outerShdw blurRad="127000" dist="63500" dir="2700000" algn="tl" rotWithShape="0">
              <a:schemeClr val="tx1">
                <a:alpha val="80000"/>
              </a:scheme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35"/>
          <a:stretch/>
        </p:blipFill>
        <p:spPr bwMode="auto">
          <a:xfrm>
            <a:off x="4293849" y="548679"/>
            <a:ext cx="3550073" cy="663045"/>
          </a:xfrm>
          <a:prstGeom prst="rect">
            <a:avLst/>
          </a:prstGeom>
          <a:noFill/>
          <a:ln>
            <a:noFill/>
          </a:ln>
          <a:effectLst>
            <a:outerShdw blurRad="127000" dist="63500" dir="2700000" algn="tl" rotWithShape="0">
              <a:schemeClr val="tx1">
                <a:alpha val="8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67544" y="3416687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3399"/>
                </a:solidFill>
              </a:rPr>
              <a:t>Characterization of </a:t>
            </a:r>
            <a:r>
              <a:rPr lang="en-US" sz="3200" b="1" dirty="0" smtClean="0">
                <a:solidFill>
                  <a:srgbClr val="003399"/>
                </a:solidFill>
              </a:rPr>
              <a:t>recently manufactured </a:t>
            </a:r>
            <a:r>
              <a:rPr lang="en-US" sz="3200" b="1" dirty="0">
                <a:solidFill>
                  <a:srgbClr val="003399"/>
                </a:solidFill>
              </a:rPr>
              <a:t>LVR2 and LVR3 HPK </a:t>
            </a:r>
            <a:r>
              <a:rPr lang="en-US" sz="3200" b="1" dirty="0" err="1">
                <a:solidFill>
                  <a:srgbClr val="003399"/>
                </a:solidFill>
              </a:rPr>
              <a:t>SiPMs</a:t>
            </a:r>
            <a:r>
              <a:rPr lang="en-US" sz="3200" b="1" dirty="0">
                <a:solidFill>
                  <a:srgbClr val="003399"/>
                </a:solidFill>
              </a:rPr>
              <a:t> suitable for </a:t>
            </a:r>
            <a:r>
              <a:rPr lang="en-US" sz="3200" b="1" dirty="0" smtClean="0">
                <a:solidFill>
                  <a:srgbClr val="003399"/>
                </a:solidFill>
              </a:rPr>
              <a:t>SST</a:t>
            </a:r>
            <a:r>
              <a:rPr lang="en-US" sz="3200" b="1" dirty="0" smtClean="0">
                <a:solidFill>
                  <a:srgbClr val="003399"/>
                </a:solidFill>
              </a:rPr>
              <a:t>-2M</a:t>
            </a:r>
            <a:r>
              <a:rPr lang="en-US" sz="3200" b="1" dirty="0" smtClean="0">
                <a:solidFill>
                  <a:srgbClr val="003399"/>
                </a:solidFill>
              </a:rPr>
              <a:t> </a:t>
            </a:r>
            <a:r>
              <a:rPr lang="en-US" sz="3200" b="1" dirty="0">
                <a:solidFill>
                  <a:srgbClr val="003399"/>
                </a:solidFill>
              </a:rPr>
              <a:t>telescope</a:t>
            </a:r>
            <a:endParaRPr lang="it-IT" sz="3200" b="1" dirty="0">
              <a:solidFill>
                <a:srgbClr val="003399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67544" y="4995173"/>
            <a:ext cx="65374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003399"/>
                </a:solidFill>
              </a:rPr>
              <a:t>Giovanni Bonanno – INAF Catania</a:t>
            </a:r>
          </a:p>
          <a:p>
            <a:r>
              <a:rPr lang="it-IT" sz="2400" b="1" dirty="0" smtClean="0">
                <a:solidFill>
                  <a:srgbClr val="003399"/>
                </a:solidFill>
              </a:rPr>
              <a:t>for the ASTRI Collaboration &amp; the CTA </a:t>
            </a:r>
            <a:r>
              <a:rPr lang="it-IT" sz="2400" b="1" dirty="0" err="1" smtClean="0">
                <a:solidFill>
                  <a:srgbClr val="003399"/>
                </a:solidFill>
              </a:rPr>
              <a:t>Consortium</a:t>
            </a:r>
            <a:endParaRPr lang="it-IT" sz="2400" b="1" dirty="0">
              <a:solidFill>
                <a:srgbClr val="003399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23607" r="10902" b="23317"/>
          <a:stretch/>
        </p:blipFill>
        <p:spPr>
          <a:xfrm>
            <a:off x="4362878" y="1404131"/>
            <a:ext cx="1783119" cy="81211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127000" dist="63500" dir="27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" t="9925" r="5950" b="31399"/>
          <a:stretch/>
        </p:blipFill>
        <p:spPr>
          <a:xfrm>
            <a:off x="4362879" y="2475329"/>
            <a:ext cx="1783119" cy="46635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127000" dist="63500" dir="27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20" name="Picture 5" descr="logo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924" y="2348939"/>
            <a:ext cx="2209800" cy="719137"/>
          </a:xfrm>
          <a:prstGeom prst="rect">
            <a:avLst/>
          </a:prstGeom>
          <a:noFill/>
          <a:ln>
            <a:noFill/>
          </a:ln>
          <a:effectLst>
            <a:outerShdw blurRad="127000" dist="63500" dir="2700000" algn="tl" rotWithShape="0">
              <a:prstClr val="black">
                <a:alpha val="8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uppo 21"/>
          <p:cNvGrpSpPr/>
          <p:nvPr/>
        </p:nvGrpSpPr>
        <p:grpSpPr>
          <a:xfrm>
            <a:off x="6359924" y="1452397"/>
            <a:ext cx="2676572" cy="715581"/>
            <a:chOff x="3948967" y="2543090"/>
            <a:chExt cx="2676572" cy="715581"/>
          </a:xfrm>
        </p:grpSpPr>
        <p:sp>
          <p:nvSpPr>
            <p:cNvPr id="21" name="Rettangolo 20"/>
            <p:cNvSpPr/>
            <p:nvPr/>
          </p:nvSpPr>
          <p:spPr>
            <a:xfrm>
              <a:off x="3948967" y="2543090"/>
              <a:ext cx="2676572" cy="715581"/>
            </a:xfrm>
            <a:prstGeom prst="rect">
              <a:avLst/>
            </a:prstGeom>
            <a:gradFill flip="none" rotWithShape="1">
              <a:gsLst>
                <a:gs pos="0">
                  <a:srgbClr val="003399"/>
                </a:gs>
                <a:gs pos="78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effectLst>
              <a:outerShdw blurRad="127000" dist="63500" dir="2700000" algn="tl" rotWithShape="0">
                <a:prstClr val="black">
                  <a:alpha val="8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grpSp>
          <p:nvGrpSpPr>
            <p:cNvPr id="19" name="Gruppo 18"/>
            <p:cNvGrpSpPr/>
            <p:nvPr/>
          </p:nvGrpSpPr>
          <p:grpSpPr>
            <a:xfrm>
              <a:off x="4033177" y="2636912"/>
              <a:ext cx="2508153" cy="527937"/>
              <a:chOff x="1458406" y="1954137"/>
              <a:chExt cx="2575804" cy="592470"/>
            </a:xfrm>
            <a:effectLst>
              <a:outerShdw blurRad="127000" dist="63500" dir="2700000" algn="tl" rotWithShape="0">
                <a:prstClr val="black">
                  <a:alpha val="80000"/>
                </a:prstClr>
              </a:outerShdw>
            </a:effectLst>
          </p:grpSpPr>
          <p:pic>
            <p:nvPicPr>
              <p:cNvPr id="12" name="Immagine 1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8406" y="1976480"/>
                <a:ext cx="570127" cy="570127"/>
              </a:xfrm>
              <a:prstGeom prst="rect">
                <a:avLst/>
              </a:prstGeom>
            </p:spPr>
          </p:pic>
          <p:sp>
            <p:nvSpPr>
              <p:cNvPr id="13" name="CasellaDiTesto 12"/>
              <p:cNvSpPr txBox="1"/>
              <p:nvPr/>
            </p:nvSpPr>
            <p:spPr>
              <a:xfrm>
                <a:off x="2028533" y="1954137"/>
                <a:ext cx="2005677" cy="592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it-IT" sz="1000" b="1" dirty="0" err="1" smtClean="0">
                    <a:solidFill>
                      <a:schemeClr val="bg1"/>
                    </a:solidFill>
                  </a:rPr>
                  <a:t>Universidade</a:t>
                </a:r>
                <a:r>
                  <a:rPr lang="it-IT" sz="1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it-IT" sz="1000" b="1" dirty="0">
                    <a:solidFill>
                      <a:schemeClr val="bg1"/>
                    </a:solidFill>
                  </a:rPr>
                  <a:t>de </a:t>
                </a:r>
                <a:r>
                  <a:rPr lang="it-IT" sz="1000" b="1" dirty="0" err="1">
                    <a:solidFill>
                      <a:schemeClr val="bg1"/>
                    </a:solidFill>
                  </a:rPr>
                  <a:t>São</a:t>
                </a:r>
                <a:r>
                  <a:rPr lang="it-IT" sz="1000" b="1" dirty="0">
                    <a:solidFill>
                      <a:schemeClr val="bg1"/>
                    </a:solidFill>
                  </a:rPr>
                  <a:t> </a:t>
                </a:r>
                <a:r>
                  <a:rPr lang="it-IT" sz="1000" b="1" dirty="0" smtClean="0">
                    <a:solidFill>
                      <a:schemeClr val="bg1"/>
                    </a:solidFill>
                  </a:rPr>
                  <a:t>Paulo</a:t>
                </a:r>
              </a:p>
              <a:p>
                <a:r>
                  <a:rPr lang="it-IT" sz="1000" b="1" dirty="0" err="1" smtClean="0">
                    <a:solidFill>
                      <a:schemeClr val="bg1"/>
                    </a:solidFill>
                  </a:rPr>
                  <a:t>Instituto</a:t>
                </a:r>
                <a:r>
                  <a:rPr lang="it-IT" sz="1000" b="1" dirty="0" smtClean="0">
                    <a:solidFill>
                      <a:schemeClr val="bg1"/>
                    </a:solidFill>
                  </a:rPr>
                  <a:t> de Astronomia, Geofisica</a:t>
                </a:r>
              </a:p>
              <a:p>
                <a:r>
                  <a:rPr lang="it-IT" sz="1000" b="1" dirty="0" smtClean="0">
                    <a:solidFill>
                      <a:schemeClr val="bg1"/>
                    </a:solidFill>
                  </a:rPr>
                  <a:t>e </a:t>
                </a:r>
                <a:r>
                  <a:rPr lang="it-IT" sz="1000" b="1" dirty="0" err="1" smtClean="0">
                    <a:solidFill>
                      <a:schemeClr val="bg1"/>
                    </a:solidFill>
                  </a:rPr>
                  <a:t>Ciencias</a:t>
                </a:r>
                <a:r>
                  <a:rPr lang="it-IT" sz="1000" b="1" dirty="0" smtClean="0">
                    <a:solidFill>
                      <a:schemeClr val="bg1"/>
                    </a:solidFill>
                  </a:rPr>
                  <a:t> Atmosferica</a:t>
                </a:r>
                <a:endParaRPr lang="it-IT" sz="10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7" name="Immagin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548678"/>
            <a:ext cx="4011445" cy="2664297"/>
          </a:xfrm>
          <a:prstGeom prst="rect">
            <a:avLst/>
          </a:prstGeom>
          <a:effectLst>
            <a:outerShdw blurRad="127000" dist="63500" dir="27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5074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PDE @405nm vs OV: Comparison </a:t>
            </a:r>
            <a:r>
              <a:rPr kumimoji="0" lang="en-GB" sz="2800" b="1" i="0" u="none" strike="noStrike" kern="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7075 vs 7050 </a:t>
            </a:r>
            <a:r>
              <a:rPr kumimoji="0" lang="en-GB" sz="2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G. </a:t>
            </a:r>
            <a:r>
              <a:rPr lang="it-IT" sz="1400" kern="0" dirty="0" smtClean="0">
                <a:solidFill>
                  <a:schemeClr val="bg1"/>
                </a:solidFill>
                <a:cs typeface="Arial" pitchFamily="34" charset="0"/>
              </a:rPr>
              <a:t>Bonanno 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– INAF O.A. Catania – LIGTH 17 – </a:t>
            </a:r>
            <a:r>
              <a:rPr lang="it-IT" sz="1400" kern="0" dirty="0" err="1">
                <a:solidFill>
                  <a:schemeClr val="bg1"/>
                </a:solidFill>
                <a:cs typeface="Arial" pitchFamily="34" charset="0"/>
              </a:rPr>
              <a:t>Ringberg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it-IT" sz="1400" kern="0" dirty="0" err="1">
                <a:solidFill>
                  <a:schemeClr val="bg1"/>
                </a:solidFill>
                <a:cs typeface="Arial" pitchFamily="34" charset="0"/>
              </a:rPr>
              <a:t>Castle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, 19 – </a:t>
            </a:r>
            <a:r>
              <a:rPr lang="it-IT" sz="1400" kern="0" dirty="0" err="1">
                <a:solidFill>
                  <a:schemeClr val="bg1"/>
                </a:solidFill>
                <a:cs typeface="Arial" pitchFamily="34" charset="0"/>
              </a:rPr>
              <a:t>October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 2017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10</a:t>
            </a:fld>
            <a:endParaRPr lang="it-IT" b="1" dirty="0">
              <a:solidFill>
                <a:schemeClr val="bg1"/>
              </a:solidFill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0" y="-27384"/>
            <a:ext cx="1763688" cy="467999"/>
            <a:chOff x="0" y="-27384"/>
            <a:chExt cx="1763688" cy="467999"/>
          </a:xfrm>
        </p:grpSpPr>
        <p:sp>
          <p:nvSpPr>
            <p:cNvPr id="2" name="Rettangolo 1"/>
            <p:cNvSpPr/>
            <p:nvPr/>
          </p:nvSpPr>
          <p:spPr>
            <a:xfrm>
              <a:off x="0" y="-27384"/>
              <a:ext cx="1763688" cy="46799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67243" y="-27384"/>
              <a:ext cx="1624437" cy="467999"/>
              <a:chOff x="82590" y="-27384"/>
              <a:chExt cx="1624437" cy="467999"/>
            </a:xfrm>
          </p:grpSpPr>
          <p:pic>
            <p:nvPicPr>
              <p:cNvPr id="6" name="Picture 6" descr="http://www.uibk.ac.at/cta/stylesheets/images/cta-logo-220x140px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-27384"/>
                <a:ext cx="735427" cy="467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90" y="105521"/>
                <a:ext cx="817002" cy="202188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57" y="1102729"/>
            <a:ext cx="7773518" cy="4198479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755576" y="5440268"/>
            <a:ext cx="79928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PDE </a:t>
            </a: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at 405nm of the 7075 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 </a:t>
            </a: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14% 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greater than that of </a:t>
            </a: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the7050 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 all </a:t>
            </a: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Over Voltages 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the </a:t>
            </a: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2V 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 6 V </a:t>
            </a: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range.</a:t>
            </a:r>
          </a:p>
        </p:txBody>
      </p:sp>
    </p:spTree>
    <p:extLst>
      <p:ext uri="{BB962C8B-B14F-4D97-AF65-F5344CB8AC3E}">
        <p14:creationId xmlns:p14="http://schemas.microsoft.com/office/powerpoint/2010/main" val="3460160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PDE in the 300nm – 850nm spectral range 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G. </a:t>
            </a:r>
            <a:r>
              <a:rPr lang="it-IT" sz="1400" kern="0" dirty="0" smtClean="0">
                <a:solidFill>
                  <a:schemeClr val="bg1"/>
                </a:solidFill>
                <a:cs typeface="Arial" pitchFamily="34" charset="0"/>
              </a:rPr>
              <a:t>Bonanno 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– INAF O.A. Catania – LIGTH 17 – </a:t>
            </a:r>
            <a:r>
              <a:rPr lang="it-IT" sz="1400" kern="0" dirty="0" err="1">
                <a:solidFill>
                  <a:schemeClr val="bg1"/>
                </a:solidFill>
                <a:cs typeface="Arial" pitchFamily="34" charset="0"/>
              </a:rPr>
              <a:t>Ringberg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it-IT" sz="1400" kern="0" dirty="0" err="1">
                <a:solidFill>
                  <a:schemeClr val="bg1"/>
                </a:solidFill>
                <a:cs typeface="Arial" pitchFamily="34" charset="0"/>
              </a:rPr>
              <a:t>Castle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, 19 – </a:t>
            </a:r>
            <a:r>
              <a:rPr lang="it-IT" sz="1400" kern="0" dirty="0" err="1">
                <a:solidFill>
                  <a:schemeClr val="bg1"/>
                </a:solidFill>
                <a:cs typeface="Arial" pitchFamily="34" charset="0"/>
              </a:rPr>
              <a:t>October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 2017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11</a:t>
            </a:fld>
            <a:endParaRPr lang="it-IT" b="1" dirty="0">
              <a:solidFill>
                <a:schemeClr val="bg1"/>
              </a:solidFill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0" y="-27384"/>
            <a:ext cx="1763688" cy="467999"/>
            <a:chOff x="0" y="-27384"/>
            <a:chExt cx="1763688" cy="467999"/>
          </a:xfrm>
        </p:grpSpPr>
        <p:sp>
          <p:nvSpPr>
            <p:cNvPr id="2" name="Rettangolo 1"/>
            <p:cNvSpPr/>
            <p:nvPr/>
          </p:nvSpPr>
          <p:spPr>
            <a:xfrm>
              <a:off x="0" y="-27384"/>
              <a:ext cx="1763688" cy="46799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67243" y="-27384"/>
              <a:ext cx="1624437" cy="467999"/>
              <a:chOff x="82590" y="-27384"/>
              <a:chExt cx="1624437" cy="467999"/>
            </a:xfrm>
          </p:grpSpPr>
          <p:pic>
            <p:nvPicPr>
              <p:cNvPr id="6" name="Picture 6" descr="http://www.uibk.ac.at/cta/stylesheets/images/cta-logo-220x140px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-27384"/>
                <a:ext cx="735427" cy="467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90" y="105521"/>
                <a:ext cx="817002" cy="202188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7" name="Rettangolo 6"/>
          <p:cNvSpPr/>
          <p:nvPr/>
        </p:nvSpPr>
        <p:spPr>
          <a:xfrm>
            <a:off x="434397" y="5205546"/>
            <a:ext cx="8190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At 3V of OV the PDE at the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peak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of the 7075 is about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20% greater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than that of the 7050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</a:rPr>
              <a:t>At 4V of OV where the T.E. 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</a:rPr>
              <a:t>is about 97% at </a:t>
            </a:r>
            <a:r>
              <a:rPr lang="en-US" dirty="0">
                <a:latin typeface="Times New Roman" panose="02020603050405020304" pitchFamily="18" charset="0"/>
              </a:rPr>
              <a:t>the peak </a:t>
            </a:r>
            <a:r>
              <a:rPr lang="en-US" dirty="0" smtClean="0">
                <a:latin typeface="Times New Roman" panose="02020603050405020304" pitchFamily="18" charset="0"/>
              </a:rPr>
              <a:t>we found a “never achieved” PDE of about </a:t>
            </a:r>
            <a:r>
              <a:rPr lang="en-US" b="1" dirty="0" smtClean="0">
                <a:latin typeface="Times New Roman" panose="02020603050405020304" pitchFamily="18" charset="0"/>
              </a:rPr>
              <a:t>78%!!!     </a:t>
            </a:r>
            <a:r>
              <a:rPr lang="en-US" i="1" u="sng" dirty="0" smtClean="0">
                <a:latin typeface="Times New Roman" panose="02020603050405020304" pitchFamily="18" charset="0"/>
              </a:rPr>
              <a:t>Compatible with a FF of 84% and a QE of 95% </a:t>
            </a:r>
            <a:endParaRPr lang="it-IT" i="1" u="sng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34" y="763321"/>
            <a:ext cx="8188170" cy="4392488"/>
          </a:xfrm>
          <a:prstGeom prst="rect">
            <a:avLst/>
          </a:prstGeom>
        </p:spPr>
      </p:pic>
      <p:sp>
        <p:nvSpPr>
          <p:cNvPr id="23" name="Ovale 22"/>
          <p:cNvSpPr/>
          <p:nvPr/>
        </p:nvSpPr>
        <p:spPr>
          <a:xfrm>
            <a:off x="3600543" y="3157272"/>
            <a:ext cx="576064" cy="432048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3600543" y="3157272"/>
            <a:ext cx="70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54%</a:t>
            </a:r>
            <a:endParaRPr lang="it-IT" dirty="0"/>
          </a:p>
        </p:txBody>
      </p:sp>
      <p:cxnSp>
        <p:nvCxnSpPr>
          <p:cNvPr id="27" name="Connettore 2 26"/>
          <p:cNvCxnSpPr/>
          <p:nvPr/>
        </p:nvCxnSpPr>
        <p:spPr>
          <a:xfrm flipH="1" flipV="1">
            <a:off x="3241269" y="2687256"/>
            <a:ext cx="450580" cy="51664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e 27"/>
          <p:cNvSpPr/>
          <p:nvPr/>
        </p:nvSpPr>
        <p:spPr>
          <a:xfrm>
            <a:off x="4572000" y="1916832"/>
            <a:ext cx="576064" cy="432048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9" name="Connettore 2 28"/>
          <p:cNvCxnSpPr/>
          <p:nvPr/>
        </p:nvCxnSpPr>
        <p:spPr>
          <a:xfrm flipH="1" flipV="1">
            <a:off x="3533550" y="1904861"/>
            <a:ext cx="1059978" cy="9869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4595765" y="1958855"/>
            <a:ext cx="70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74%</a:t>
            </a:r>
            <a:endParaRPr lang="it-IT" dirty="0"/>
          </a:p>
        </p:txBody>
      </p:sp>
      <p:cxnSp>
        <p:nvCxnSpPr>
          <p:cNvPr id="31" name="Connettore 2 30"/>
          <p:cNvCxnSpPr/>
          <p:nvPr/>
        </p:nvCxnSpPr>
        <p:spPr>
          <a:xfrm flipH="1">
            <a:off x="3533967" y="1478917"/>
            <a:ext cx="641896" cy="14885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4175863" y="1274723"/>
            <a:ext cx="70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78%</a:t>
            </a:r>
            <a:endParaRPr lang="it-IT" dirty="0"/>
          </a:p>
        </p:txBody>
      </p:sp>
      <p:sp>
        <p:nvSpPr>
          <p:cNvPr id="33" name="Ovale 32"/>
          <p:cNvSpPr/>
          <p:nvPr/>
        </p:nvSpPr>
        <p:spPr>
          <a:xfrm>
            <a:off x="4175863" y="1227172"/>
            <a:ext cx="576064" cy="432048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9402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PDE@405nm vs OCT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G. </a:t>
            </a:r>
            <a:r>
              <a:rPr lang="it-IT" sz="1400" kern="0" dirty="0" smtClean="0">
                <a:solidFill>
                  <a:schemeClr val="bg1"/>
                </a:solidFill>
                <a:cs typeface="Arial" pitchFamily="34" charset="0"/>
              </a:rPr>
              <a:t>Bonanno 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– INAF O.A. Catania – LIGTH 17 – </a:t>
            </a:r>
            <a:r>
              <a:rPr lang="it-IT" sz="1400" kern="0" dirty="0" err="1">
                <a:solidFill>
                  <a:schemeClr val="bg1"/>
                </a:solidFill>
                <a:cs typeface="Arial" pitchFamily="34" charset="0"/>
              </a:rPr>
              <a:t>Ringberg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it-IT" sz="1400" kern="0" dirty="0" err="1">
                <a:solidFill>
                  <a:schemeClr val="bg1"/>
                </a:solidFill>
                <a:cs typeface="Arial" pitchFamily="34" charset="0"/>
              </a:rPr>
              <a:t>Castle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, 19 – </a:t>
            </a:r>
            <a:r>
              <a:rPr lang="it-IT" sz="1400" kern="0" dirty="0" err="1">
                <a:solidFill>
                  <a:schemeClr val="bg1"/>
                </a:solidFill>
                <a:cs typeface="Arial" pitchFamily="34" charset="0"/>
              </a:rPr>
              <a:t>October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 2017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12</a:t>
            </a:fld>
            <a:endParaRPr lang="it-IT" b="1" dirty="0">
              <a:solidFill>
                <a:schemeClr val="bg1"/>
              </a:solidFill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0" y="-27384"/>
            <a:ext cx="1763688" cy="467999"/>
            <a:chOff x="0" y="-27384"/>
            <a:chExt cx="1763688" cy="467999"/>
          </a:xfrm>
        </p:grpSpPr>
        <p:sp>
          <p:nvSpPr>
            <p:cNvPr id="2" name="Rettangolo 1"/>
            <p:cNvSpPr/>
            <p:nvPr/>
          </p:nvSpPr>
          <p:spPr>
            <a:xfrm>
              <a:off x="0" y="-27384"/>
              <a:ext cx="1763688" cy="46799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67243" y="-27384"/>
              <a:ext cx="1624437" cy="467999"/>
              <a:chOff x="82590" y="-27384"/>
              <a:chExt cx="1624437" cy="467999"/>
            </a:xfrm>
          </p:grpSpPr>
          <p:pic>
            <p:nvPicPr>
              <p:cNvPr id="6" name="Picture 6" descr="http://www.uibk.ac.at/cta/stylesheets/images/cta-logo-220x140px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-27384"/>
                <a:ext cx="735427" cy="467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90" y="105521"/>
                <a:ext cx="817002" cy="202188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5" name="Rettangolo 14"/>
          <p:cNvSpPr/>
          <p:nvPr/>
        </p:nvSpPr>
        <p:spPr>
          <a:xfrm>
            <a:off x="952688" y="466821"/>
            <a:ext cx="70264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PDE versus OCT </a:t>
            </a:r>
            <a:r>
              <a:rPr lang="en-GB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is evaluated at two temperatures 2°C and 15°C</a:t>
            </a:r>
            <a:endParaRPr lang="it-IT" sz="2000" dirty="0"/>
          </a:p>
        </p:txBody>
      </p:sp>
      <p:sp>
        <p:nvSpPr>
          <p:cNvPr id="24" name="Rettangolo 23"/>
          <p:cNvSpPr/>
          <p:nvPr/>
        </p:nvSpPr>
        <p:spPr>
          <a:xfrm>
            <a:off x="431032" y="4177877"/>
            <a:ext cx="12342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15°C  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the ASTRI camera working </a:t>
            </a:r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temperature </a:t>
            </a: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1009630"/>
            <a:ext cx="6355616" cy="2436212"/>
          </a:xfrm>
          <a:prstGeom prst="rect">
            <a:avLst/>
          </a:prstGeom>
        </p:spPr>
      </p:pic>
      <p:sp>
        <p:nvSpPr>
          <p:cNvPr id="23" name="Rettangolo 22"/>
          <p:cNvSpPr/>
          <p:nvPr/>
        </p:nvSpPr>
        <p:spPr>
          <a:xfrm>
            <a:off x="431032" y="6024754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</a:rPr>
              <a:t>A </a:t>
            </a:r>
            <a:r>
              <a:rPr lang="en-GB" dirty="0" smtClean="0">
                <a:latin typeface="Times New Roman" panose="02020603050405020304" pitchFamily="18" charset="0"/>
              </a:rPr>
              <a:t>FEE able </a:t>
            </a:r>
            <a:r>
              <a:rPr lang="en-GB" dirty="0">
                <a:latin typeface="Times New Roman" panose="02020603050405020304" pitchFamily="18" charset="0"/>
              </a:rPr>
              <a:t>to operate a good PZC will allow </a:t>
            </a:r>
            <a:r>
              <a:rPr lang="en-GB" dirty="0" smtClean="0">
                <a:latin typeface="Times New Roman" panose="02020603050405020304" pitchFamily="18" charset="0"/>
              </a:rPr>
              <a:t>lower </a:t>
            </a:r>
            <a:r>
              <a:rPr lang="en-GB" dirty="0">
                <a:latin typeface="Times New Roman" panose="02020603050405020304" pitchFamily="18" charset="0"/>
              </a:rPr>
              <a:t>OCT independently from </a:t>
            </a:r>
            <a:r>
              <a:rPr lang="en-GB" dirty="0" smtClean="0">
                <a:latin typeface="Times New Roman" panose="02020603050405020304" pitchFamily="18" charset="0"/>
              </a:rPr>
              <a:t>temperature</a:t>
            </a:r>
            <a:endParaRPr lang="it-IT" dirty="0">
              <a:effectLst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369101" y="1644738"/>
            <a:ext cx="12961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2°C the DCR is lowered and the pile-up effect is reduced </a:t>
            </a:r>
            <a:endParaRPr lang="it-IT" sz="1600" dirty="0"/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3688" y="3573635"/>
            <a:ext cx="6405220" cy="244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45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Relative PDE of the LVR3 respect to </a:t>
            </a:r>
            <a:r>
              <a:rPr lang="en-GB" sz="2800" b="1" kern="0" dirty="0" smtClean="0">
                <a:solidFill>
                  <a:schemeClr val="bg1"/>
                </a:solidFill>
                <a:cs typeface="Arial" pitchFamily="34" charset="0"/>
              </a:rPr>
              <a:t>the LVR2</a:t>
            </a:r>
            <a:r>
              <a:rPr kumimoji="0" lang="en-GB" sz="2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G. </a:t>
            </a:r>
            <a:r>
              <a:rPr lang="it-IT" sz="1400" kern="0" dirty="0" smtClean="0">
                <a:solidFill>
                  <a:schemeClr val="bg1"/>
                </a:solidFill>
                <a:cs typeface="Arial" pitchFamily="34" charset="0"/>
              </a:rPr>
              <a:t>Bonanno 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– INAF O.A. Catania – LIGTH 17 – </a:t>
            </a:r>
            <a:r>
              <a:rPr lang="it-IT" sz="1400" kern="0" dirty="0" err="1">
                <a:solidFill>
                  <a:schemeClr val="bg1"/>
                </a:solidFill>
                <a:cs typeface="Arial" pitchFamily="34" charset="0"/>
              </a:rPr>
              <a:t>Ringberg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it-IT" sz="1400" kern="0" dirty="0" err="1">
                <a:solidFill>
                  <a:schemeClr val="bg1"/>
                </a:solidFill>
                <a:cs typeface="Arial" pitchFamily="34" charset="0"/>
              </a:rPr>
              <a:t>Castle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, 19 – </a:t>
            </a:r>
            <a:r>
              <a:rPr lang="it-IT" sz="1400" kern="0" dirty="0" err="1">
                <a:solidFill>
                  <a:schemeClr val="bg1"/>
                </a:solidFill>
                <a:cs typeface="Arial" pitchFamily="34" charset="0"/>
              </a:rPr>
              <a:t>October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 2017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13</a:t>
            </a:fld>
            <a:endParaRPr lang="it-IT" b="1" dirty="0">
              <a:solidFill>
                <a:schemeClr val="bg1"/>
              </a:solidFill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0" y="-27384"/>
            <a:ext cx="1763688" cy="467999"/>
            <a:chOff x="0" y="-27384"/>
            <a:chExt cx="1763688" cy="467999"/>
          </a:xfrm>
        </p:grpSpPr>
        <p:sp>
          <p:nvSpPr>
            <p:cNvPr id="2" name="Rettangolo 1"/>
            <p:cNvSpPr/>
            <p:nvPr/>
          </p:nvSpPr>
          <p:spPr>
            <a:xfrm>
              <a:off x="0" y="-27384"/>
              <a:ext cx="1763688" cy="46799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67243" y="-27384"/>
              <a:ext cx="1624437" cy="467999"/>
              <a:chOff x="82590" y="-27384"/>
              <a:chExt cx="1624437" cy="467999"/>
            </a:xfrm>
          </p:grpSpPr>
          <p:pic>
            <p:nvPicPr>
              <p:cNvPr id="6" name="Picture 6" descr="http://www.uibk.ac.at/cta/stylesheets/images/cta-logo-220x140px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-27384"/>
                <a:ext cx="735427" cy="467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90" y="105521"/>
                <a:ext cx="817002" cy="202188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56" y="620688"/>
            <a:ext cx="6472221" cy="280831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2223" y="3429000"/>
            <a:ext cx="644565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9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Effect of the</a:t>
            </a:r>
            <a:r>
              <a:rPr kumimoji="0" lang="en-GB" sz="2800" b="1" i="0" u="none" strike="noStrike" kern="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IR filter on the OCT</a:t>
            </a:r>
            <a:endParaRPr kumimoji="0" lang="en-GB" sz="2800" b="1" i="0" u="none" strike="noStrike" kern="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G. </a:t>
            </a:r>
            <a:r>
              <a:rPr lang="it-IT" sz="1400" kern="0" dirty="0" smtClean="0">
                <a:solidFill>
                  <a:schemeClr val="bg1"/>
                </a:solidFill>
                <a:cs typeface="Arial" pitchFamily="34" charset="0"/>
              </a:rPr>
              <a:t>Bonanno 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– INAF O.A. Catania – LIGTH 17 – </a:t>
            </a:r>
            <a:r>
              <a:rPr lang="it-IT" sz="1400" kern="0" dirty="0" err="1">
                <a:solidFill>
                  <a:schemeClr val="bg1"/>
                </a:solidFill>
                <a:cs typeface="Arial" pitchFamily="34" charset="0"/>
              </a:rPr>
              <a:t>Ringberg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it-IT" sz="1400" kern="0" dirty="0" err="1">
                <a:solidFill>
                  <a:schemeClr val="bg1"/>
                </a:solidFill>
                <a:cs typeface="Arial" pitchFamily="34" charset="0"/>
              </a:rPr>
              <a:t>Castle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, 19 – </a:t>
            </a:r>
            <a:r>
              <a:rPr lang="it-IT" sz="1400" kern="0" dirty="0" err="1">
                <a:solidFill>
                  <a:schemeClr val="bg1"/>
                </a:solidFill>
                <a:cs typeface="Arial" pitchFamily="34" charset="0"/>
              </a:rPr>
              <a:t>October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 2017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14</a:t>
            </a:fld>
            <a:endParaRPr lang="it-IT" b="1" dirty="0">
              <a:solidFill>
                <a:schemeClr val="bg1"/>
              </a:solidFill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0" y="-27384"/>
            <a:ext cx="1763688" cy="467999"/>
            <a:chOff x="0" y="-27384"/>
            <a:chExt cx="1763688" cy="467999"/>
          </a:xfrm>
        </p:grpSpPr>
        <p:sp>
          <p:nvSpPr>
            <p:cNvPr id="2" name="Rettangolo 1"/>
            <p:cNvSpPr/>
            <p:nvPr/>
          </p:nvSpPr>
          <p:spPr>
            <a:xfrm>
              <a:off x="0" y="-27384"/>
              <a:ext cx="1763688" cy="46799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67243" y="-27384"/>
              <a:ext cx="1624437" cy="467999"/>
              <a:chOff x="82590" y="-27384"/>
              <a:chExt cx="1624437" cy="467999"/>
            </a:xfrm>
          </p:grpSpPr>
          <p:pic>
            <p:nvPicPr>
              <p:cNvPr id="6" name="Picture 6" descr="http://www.uibk.ac.at/cta/stylesheets/images/cta-logo-220x140px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-27384"/>
                <a:ext cx="735427" cy="467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90" y="105521"/>
                <a:ext cx="817002" cy="202188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4" name="CasellaDiTesto 3"/>
          <p:cNvSpPr txBox="1"/>
          <p:nvPr/>
        </p:nvSpPr>
        <p:spPr>
          <a:xfrm>
            <a:off x="2425733" y="112648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Three plates IR-Filter </a:t>
            </a:r>
            <a:endParaRPr lang="en-GB" dirty="0"/>
          </a:p>
        </p:txBody>
      </p:sp>
      <p:cxnSp>
        <p:nvCxnSpPr>
          <p:cNvPr id="13" name="Connettore 2 12"/>
          <p:cNvCxnSpPr/>
          <p:nvPr/>
        </p:nvCxnSpPr>
        <p:spPr>
          <a:xfrm flipH="1">
            <a:off x="2290531" y="1719564"/>
            <a:ext cx="59559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92972" y="2312744"/>
            <a:ext cx="20315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Minimum 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distance in mm between the central </a:t>
            </a:r>
            <a:r>
              <a:rPr lang="en-US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SiPMs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and the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first f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ilter plate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9418" y="2241328"/>
            <a:ext cx="6015187" cy="3694832"/>
          </a:xfrm>
          <a:prstGeom prst="rect">
            <a:avLst/>
          </a:prstGeom>
        </p:spPr>
      </p:pic>
      <p:pic>
        <p:nvPicPr>
          <p:cNvPr id="12" name="Immagine 11" descr="C:\Users\giuse\Desktop\materiale per report filtro astri\Sistanza Estradosso SiPM - Intradosso prima lastra di Spectrosil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78" y="631613"/>
            <a:ext cx="2158033" cy="1769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magine 19" descr="C:\Users\giuse\Desktop\materiale per report filtro astri\20170614_114506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3" t="16730" r="15009" b="13723"/>
          <a:stretch/>
        </p:blipFill>
        <p:spPr bwMode="auto">
          <a:xfrm rot="5400000">
            <a:off x="4067397" y="637525"/>
            <a:ext cx="1333705" cy="14366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imagin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88999"/>
            <a:ext cx="1743070" cy="130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5998"/>
            <a:ext cx="3079030" cy="230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60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Conclusions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G. </a:t>
            </a:r>
            <a:r>
              <a:rPr lang="it-IT" sz="1400" kern="0" dirty="0" smtClean="0">
                <a:solidFill>
                  <a:schemeClr val="bg1"/>
                </a:solidFill>
                <a:cs typeface="Arial" pitchFamily="34" charset="0"/>
              </a:rPr>
              <a:t>Bonanno 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– INAF O.A. Catania – LIGTH 17 – </a:t>
            </a:r>
            <a:r>
              <a:rPr lang="it-IT" sz="1400" kern="0" dirty="0" err="1">
                <a:solidFill>
                  <a:schemeClr val="bg1"/>
                </a:solidFill>
                <a:cs typeface="Arial" pitchFamily="34" charset="0"/>
              </a:rPr>
              <a:t>Ringberg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it-IT" sz="1400" kern="0" dirty="0" err="1">
                <a:solidFill>
                  <a:schemeClr val="bg1"/>
                </a:solidFill>
                <a:cs typeface="Arial" pitchFamily="34" charset="0"/>
              </a:rPr>
              <a:t>Castle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, 19 – </a:t>
            </a:r>
            <a:r>
              <a:rPr lang="it-IT" sz="1400" kern="0" dirty="0" err="1">
                <a:solidFill>
                  <a:schemeClr val="bg1"/>
                </a:solidFill>
                <a:cs typeface="Arial" pitchFamily="34" charset="0"/>
              </a:rPr>
              <a:t>October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 2017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15</a:t>
            </a:fld>
            <a:endParaRPr lang="it-IT" b="1" dirty="0">
              <a:solidFill>
                <a:schemeClr val="bg1"/>
              </a:solidFill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0" y="-27384"/>
            <a:ext cx="1763688" cy="467999"/>
            <a:chOff x="0" y="-27384"/>
            <a:chExt cx="1763688" cy="467999"/>
          </a:xfrm>
        </p:grpSpPr>
        <p:sp>
          <p:nvSpPr>
            <p:cNvPr id="2" name="Rettangolo 1"/>
            <p:cNvSpPr/>
            <p:nvPr/>
          </p:nvSpPr>
          <p:spPr>
            <a:xfrm>
              <a:off x="0" y="-27384"/>
              <a:ext cx="1763688" cy="46799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67243" y="-27384"/>
              <a:ext cx="1624437" cy="467999"/>
              <a:chOff x="82590" y="-27384"/>
              <a:chExt cx="1624437" cy="467999"/>
            </a:xfrm>
          </p:grpSpPr>
          <p:pic>
            <p:nvPicPr>
              <p:cNvPr id="6" name="Picture 6" descr="http://www.uibk.ac.at/cta/stylesheets/images/cta-logo-220x140px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-27384"/>
                <a:ext cx="735427" cy="467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90" y="105521"/>
                <a:ext cx="817002" cy="202188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7" name="Rettangolo 6"/>
          <p:cNvSpPr/>
          <p:nvPr/>
        </p:nvSpPr>
        <p:spPr>
          <a:xfrm>
            <a:off x="711784" y="573520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characterization </a:t>
            </a:r>
            <a:r>
              <a:rPr lang="en-GB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carried out demonstrates that </a:t>
            </a:r>
            <a:r>
              <a:rPr lang="en-GB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7x7 mm</a:t>
            </a:r>
            <a:r>
              <a:rPr lang="en-GB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with 75µm microcell </a:t>
            </a:r>
            <a:r>
              <a:rPr lang="en-GB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SiPM</a:t>
            </a:r>
            <a:r>
              <a:rPr lang="en-GB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can achieve 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very </a:t>
            </a: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high 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PDE </a:t>
            </a:r>
            <a:r>
              <a:rPr lang="en-GB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 </a:t>
            </a: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low 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OCT</a:t>
            </a:r>
            <a:endParaRPr lang="it-IT" sz="2000" b="1" dirty="0"/>
          </a:p>
        </p:txBody>
      </p:sp>
      <p:sp>
        <p:nvSpPr>
          <p:cNvPr id="10" name="Rettangolo 9"/>
          <p:cNvSpPr/>
          <p:nvPr/>
        </p:nvSpPr>
        <p:spPr>
          <a:xfrm>
            <a:off x="711784" y="1275478"/>
            <a:ext cx="767663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OCT essentially depends on:</a:t>
            </a:r>
            <a:endParaRPr lang="it-IT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Sensitive area dimensions </a:t>
            </a:r>
            <a:endParaRPr lang="it-IT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GB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Coating on top of the sensitive </a:t>
            </a:r>
            <a:r>
              <a:rPr lang="en-GB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20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Optics in front of the </a:t>
            </a:r>
            <a:r>
              <a:rPr lang="en-GB" sz="20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detector</a:t>
            </a:r>
            <a:endParaRPr lang="it-IT" sz="2000" u="sng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GB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GB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ASTRI </a:t>
            </a:r>
            <a:r>
              <a:rPr lang="en-GB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camera we have </a:t>
            </a:r>
            <a:r>
              <a:rPr lang="en-GB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take into </a:t>
            </a:r>
            <a:r>
              <a:rPr lang="en-GB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account two </a:t>
            </a:r>
            <a:r>
              <a:rPr lang="en-GB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GB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effects :</a:t>
            </a:r>
            <a:endParaRPr lang="it-IT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Pile-up due to the operating temperature or better to say to the DCR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Inefficient Pole-Zero Cancellation (PZC) of the Front End Electronics (FEE)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GB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FEE with an appropriate PZC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will remove </a:t>
            </a: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two effects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725892" y="4076245"/>
            <a:ext cx="7892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3V of overvoltage a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PDE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b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74%</a:t>
            </a:r>
            <a:r>
              <a:rPr lang="en-US" sz="2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a peak has been found, and even better at 4V, where the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less than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 impressive peak of about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78%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 been measured.</a:t>
            </a:r>
            <a:endParaRPr lang="it-IT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49271" y="5107335"/>
            <a:ext cx="79551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new </a:t>
            </a: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LVR3 </a:t>
            </a:r>
            <a:r>
              <a:rPr lang="en-GB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series has been manufactured that </a:t>
            </a: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improves</a:t>
            </a:r>
            <a:r>
              <a:rPr lang="en-GB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response in the </a:t>
            </a: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285 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380 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nm </a:t>
            </a:r>
            <a:r>
              <a:rPr lang="en-GB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spectral range</a:t>
            </a:r>
            <a:r>
              <a:rPr lang="en-GB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6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Summary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G. </a:t>
            </a:r>
            <a:r>
              <a:rPr lang="it-IT" sz="1400" kern="0" dirty="0" smtClean="0">
                <a:solidFill>
                  <a:schemeClr val="bg1"/>
                </a:solidFill>
                <a:cs typeface="Arial" pitchFamily="34" charset="0"/>
              </a:rPr>
              <a:t>Bonanno 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– INAF O.A. Catania – LIGTH 17 – </a:t>
            </a:r>
            <a:r>
              <a:rPr lang="it-IT" sz="1400" kern="0" dirty="0" err="1">
                <a:solidFill>
                  <a:schemeClr val="bg1"/>
                </a:solidFill>
                <a:cs typeface="Arial" pitchFamily="34" charset="0"/>
              </a:rPr>
              <a:t>Ringberg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it-IT" sz="1400" kern="0" dirty="0" err="1">
                <a:solidFill>
                  <a:schemeClr val="bg1"/>
                </a:solidFill>
                <a:cs typeface="Arial" pitchFamily="34" charset="0"/>
              </a:rPr>
              <a:t>Castle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, 19 – </a:t>
            </a:r>
            <a:r>
              <a:rPr lang="it-IT" sz="1400" kern="0" dirty="0" err="1">
                <a:solidFill>
                  <a:schemeClr val="bg1"/>
                </a:solidFill>
                <a:cs typeface="Arial" pitchFamily="34" charset="0"/>
              </a:rPr>
              <a:t>October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 2017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2</a:t>
            </a:fld>
            <a:endParaRPr lang="it-IT" b="1" dirty="0">
              <a:solidFill>
                <a:schemeClr val="bg1"/>
              </a:solidFill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0" y="-27384"/>
            <a:ext cx="1763688" cy="467999"/>
            <a:chOff x="0" y="-27384"/>
            <a:chExt cx="1763688" cy="467999"/>
          </a:xfrm>
        </p:grpSpPr>
        <p:sp>
          <p:nvSpPr>
            <p:cNvPr id="2" name="Rettangolo 1"/>
            <p:cNvSpPr/>
            <p:nvPr/>
          </p:nvSpPr>
          <p:spPr>
            <a:xfrm>
              <a:off x="0" y="-27384"/>
              <a:ext cx="1763688" cy="46799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67243" y="-27384"/>
              <a:ext cx="1624437" cy="467999"/>
              <a:chOff x="82590" y="-27384"/>
              <a:chExt cx="1624437" cy="467999"/>
            </a:xfrm>
          </p:grpSpPr>
          <p:pic>
            <p:nvPicPr>
              <p:cNvPr id="6" name="Picture 6" descr="http://www.uibk.ac.at/cta/stylesheets/images/cta-logo-220x140px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-27384"/>
                <a:ext cx="735427" cy="467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90" y="105521"/>
                <a:ext cx="817002" cy="202188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11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59585"/>
            <a:ext cx="2463018" cy="199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5497" y="924861"/>
            <a:ext cx="2463018" cy="2270794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323528" y="908720"/>
            <a:ext cx="5184576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cs typeface="Arial" pitchFamily="34" charset="0"/>
              </a:rPr>
              <a:t>Why 57.4mm x 57.4mm with 7x7 mm</a:t>
            </a:r>
            <a:r>
              <a:rPr lang="en-GB" sz="2000" kern="0" baseline="30000" dirty="0">
                <a:cs typeface="Arial" pitchFamily="34" charset="0"/>
              </a:rPr>
              <a:t>2 </a:t>
            </a:r>
            <a:r>
              <a:rPr lang="en-GB" sz="2000" kern="0" dirty="0" smtClean="0">
                <a:cs typeface="Arial" pitchFamily="34" charset="0"/>
              </a:rPr>
              <a:t>pixels</a:t>
            </a:r>
          </a:p>
          <a:p>
            <a:pPr marL="342900" lvl="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kern="0" dirty="0" smtClean="0">
                <a:cs typeface="Arial" pitchFamily="34" charset="0"/>
              </a:rPr>
              <a:t>Characterized detectors</a:t>
            </a:r>
          </a:p>
          <a:p>
            <a:pPr marL="342900" lvl="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cs typeface="Arial" pitchFamily="34" charset="0"/>
              </a:rPr>
              <a:t>Characterization </a:t>
            </a:r>
            <a:r>
              <a:rPr lang="en-GB" sz="2000" kern="0" dirty="0" smtClean="0">
                <a:cs typeface="Arial" pitchFamily="34" charset="0"/>
              </a:rPr>
              <a:t>Setup</a:t>
            </a:r>
          </a:p>
          <a:p>
            <a:pPr marL="342900" lvl="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kern="0" dirty="0" smtClean="0">
                <a:cs typeface="Arial" pitchFamily="34" charset="0"/>
              </a:rPr>
              <a:t>Optical Cross Talk evaluation of LVR2 7075</a:t>
            </a:r>
          </a:p>
          <a:p>
            <a:pPr marL="342900" lvl="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kern="0" dirty="0" smtClean="0">
                <a:cs typeface="Arial" pitchFamily="34" charset="0"/>
              </a:rPr>
              <a:t>PDE at 405 nm vs OV measurements</a:t>
            </a:r>
          </a:p>
          <a:p>
            <a:pPr marL="342900" lvl="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kern="0" dirty="0" smtClean="0">
                <a:cs typeface="Arial" pitchFamily="34" charset="0"/>
              </a:rPr>
              <a:t>PDE in the 285nm – 850nm spectral range</a:t>
            </a:r>
          </a:p>
          <a:p>
            <a:pPr marL="342900" lvl="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kern="0" dirty="0" smtClean="0">
                <a:cs typeface="Arial" pitchFamily="34" charset="0"/>
              </a:rPr>
              <a:t>LVR3 vs LVR2 comparison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cs typeface="Arial" pitchFamily="34" charset="0"/>
              </a:rPr>
              <a:t>Effect of the IR filter on the </a:t>
            </a:r>
            <a:r>
              <a:rPr lang="en-GB" sz="2000" kern="0" dirty="0" smtClean="0">
                <a:cs typeface="Arial" pitchFamily="34" charset="0"/>
              </a:rPr>
              <a:t>OCT</a:t>
            </a:r>
            <a:endParaRPr lang="en-GB" sz="2000" kern="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276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Characterized devices 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G. </a:t>
            </a:r>
            <a:r>
              <a:rPr lang="it-IT" sz="1400" kern="0" dirty="0" smtClean="0">
                <a:solidFill>
                  <a:schemeClr val="bg1"/>
                </a:solidFill>
                <a:cs typeface="Arial" pitchFamily="34" charset="0"/>
              </a:rPr>
              <a:t>Bonanno 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– INAF O.A. Catania – LIGTH 17 – </a:t>
            </a:r>
            <a:r>
              <a:rPr lang="it-IT" sz="1400" kern="0" dirty="0" err="1">
                <a:solidFill>
                  <a:schemeClr val="bg1"/>
                </a:solidFill>
                <a:cs typeface="Arial" pitchFamily="34" charset="0"/>
              </a:rPr>
              <a:t>Ringberg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it-IT" sz="1400" kern="0" dirty="0" err="1">
                <a:solidFill>
                  <a:schemeClr val="bg1"/>
                </a:solidFill>
                <a:cs typeface="Arial" pitchFamily="34" charset="0"/>
              </a:rPr>
              <a:t>Castle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, 19 – </a:t>
            </a:r>
            <a:r>
              <a:rPr lang="it-IT" sz="1400" kern="0" dirty="0" err="1">
                <a:solidFill>
                  <a:schemeClr val="bg1"/>
                </a:solidFill>
                <a:cs typeface="Arial" pitchFamily="34" charset="0"/>
              </a:rPr>
              <a:t>October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 2017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3</a:t>
            </a:fld>
            <a:endParaRPr lang="it-IT" b="1" dirty="0">
              <a:solidFill>
                <a:schemeClr val="bg1"/>
              </a:solidFill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0" y="-27384"/>
            <a:ext cx="1763688" cy="467999"/>
            <a:chOff x="0" y="-27384"/>
            <a:chExt cx="1763688" cy="467999"/>
          </a:xfrm>
        </p:grpSpPr>
        <p:sp>
          <p:nvSpPr>
            <p:cNvPr id="2" name="Rettangolo 1"/>
            <p:cNvSpPr/>
            <p:nvPr/>
          </p:nvSpPr>
          <p:spPr>
            <a:xfrm>
              <a:off x="0" y="-27384"/>
              <a:ext cx="1763688" cy="46799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67243" y="-27384"/>
              <a:ext cx="1624437" cy="467999"/>
              <a:chOff x="82590" y="-27384"/>
              <a:chExt cx="1624437" cy="467999"/>
            </a:xfrm>
          </p:grpSpPr>
          <p:pic>
            <p:nvPicPr>
              <p:cNvPr id="6" name="Picture 6" descr="http://www.uibk.ac.at/cta/stylesheets/images/cta-logo-220x140px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-27384"/>
                <a:ext cx="735427" cy="467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90" y="105521"/>
                <a:ext cx="817002" cy="202188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375" y="652462"/>
            <a:ext cx="6953250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6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 smtClean="0">
                <a:solidFill>
                  <a:schemeClr val="bg1"/>
                </a:solidFill>
                <a:cs typeface="Arial" pitchFamily="34" charset="0"/>
              </a:rPr>
              <a:t>Why 57.4mm x 57.4mm</a:t>
            </a:r>
            <a:r>
              <a:rPr kumimoji="0" lang="en-GB" sz="2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with 7x7 mm</a:t>
            </a:r>
            <a:r>
              <a:rPr kumimoji="0" lang="en-GB" sz="2800" b="1" i="0" u="none" strike="noStrike" kern="0" cap="none" spc="0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2 </a:t>
            </a:r>
            <a:r>
              <a:rPr kumimoji="0" lang="en-GB" sz="2800" b="1" i="0" u="none" strike="noStrike" kern="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pixels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G. </a:t>
            </a:r>
            <a:r>
              <a:rPr lang="it-IT" sz="1400" kern="0" dirty="0" smtClean="0">
                <a:solidFill>
                  <a:schemeClr val="bg1"/>
                </a:solidFill>
                <a:cs typeface="Arial" pitchFamily="34" charset="0"/>
              </a:rPr>
              <a:t>Bonanno 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– INAF O.A. Catania – LIGTH 17 – </a:t>
            </a:r>
            <a:r>
              <a:rPr lang="it-IT" sz="1400" kern="0" dirty="0" err="1">
                <a:solidFill>
                  <a:schemeClr val="bg1"/>
                </a:solidFill>
                <a:cs typeface="Arial" pitchFamily="34" charset="0"/>
              </a:rPr>
              <a:t>Ringberg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it-IT" sz="1400" kern="0" dirty="0" err="1">
                <a:solidFill>
                  <a:schemeClr val="bg1"/>
                </a:solidFill>
                <a:cs typeface="Arial" pitchFamily="34" charset="0"/>
              </a:rPr>
              <a:t>Castle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, 19 – </a:t>
            </a:r>
            <a:r>
              <a:rPr lang="it-IT" sz="1400" kern="0" dirty="0" err="1">
                <a:solidFill>
                  <a:schemeClr val="bg1"/>
                </a:solidFill>
                <a:cs typeface="Arial" pitchFamily="34" charset="0"/>
              </a:rPr>
              <a:t>October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 2017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4</a:t>
            </a:fld>
            <a:endParaRPr lang="it-IT" b="1" dirty="0">
              <a:solidFill>
                <a:schemeClr val="bg1"/>
              </a:solidFill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0" y="-27384"/>
            <a:ext cx="1763688" cy="467999"/>
            <a:chOff x="0" y="-27384"/>
            <a:chExt cx="1763688" cy="467999"/>
          </a:xfrm>
        </p:grpSpPr>
        <p:sp>
          <p:nvSpPr>
            <p:cNvPr id="2" name="Rettangolo 1"/>
            <p:cNvSpPr/>
            <p:nvPr/>
          </p:nvSpPr>
          <p:spPr>
            <a:xfrm>
              <a:off x="0" y="-27384"/>
              <a:ext cx="1763688" cy="46799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67243" y="-27384"/>
              <a:ext cx="1624437" cy="467999"/>
              <a:chOff x="82590" y="-27384"/>
              <a:chExt cx="1624437" cy="467999"/>
            </a:xfrm>
          </p:grpSpPr>
          <p:pic>
            <p:nvPicPr>
              <p:cNvPr id="6" name="Picture 6" descr="http://www.uibk.ac.at/cta/stylesheets/images/cta-logo-220x140px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-27384"/>
                <a:ext cx="735427" cy="467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90" y="105521"/>
                <a:ext cx="817002" cy="202188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11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141" y="917135"/>
            <a:ext cx="5486441" cy="158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e 11"/>
          <p:cNvSpPr/>
          <p:nvPr/>
        </p:nvSpPr>
        <p:spPr>
          <a:xfrm>
            <a:off x="5425662" y="1149972"/>
            <a:ext cx="647700" cy="463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5" name="Immagin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62" y="909882"/>
            <a:ext cx="2817811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tangolo 16"/>
          <p:cNvSpPr/>
          <p:nvPr/>
        </p:nvSpPr>
        <p:spPr>
          <a:xfrm>
            <a:off x="6935117" y="4331692"/>
            <a:ext cx="1874465" cy="16992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7323293" y="4892500"/>
            <a:ext cx="1096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8 x 8 </a:t>
            </a:r>
            <a:r>
              <a:rPr lang="it-IT" sz="1600" dirty="0" err="1" smtClean="0"/>
              <a:t>pixels</a:t>
            </a:r>
            <a:r>
              <a:rPr lang="it-IT" sz="1600" dirty="0" smtClean="0"/>
              <a:t> </a:t>
            </a:r>
          </a:p>
          <a:p>
            <a:r>
              <a:rPr lang="it-IT" sz="1600" dirty="0" smtClean="0"/>
              <a:t>7x7 mm</a:t>
            </a:r>
            <a:r>
              <a:rPr lang="it-IT" sz="1600" baseline="30000" dirty="0" smtClean="0"/>
              <a:t>2</a:t>
            </a:r>
          </a:p>
          <a:p>
            <a:r>
              <a:rPr lang="it-IT" sz="1600" dirty="0" smtClean="0"/>
              <a:t>FF= 93.8%</a:t>
            </a:r>
            <a:endParaRPr lang="it-IT" sz="16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7463644" y="6030928"/>
            <a:ext cx="1096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57.4 mm</a:t>
            </a:r>
            <a:endParaRPr lang="it-IT" sz="1600" baseline="30000" dirty="0"/>
          </a:p>
        </p:txBody>
      </p:sp>
      <p:sp>
        <p:nvSpPr>
          <p:cNvPr id="20" name="CasellaDiTesto 19"/>
          <p:cNvSpPr txBox="1"/>
          <p:nvPr/>
        </p:nvSpPr>
        <p:spPr>
          <a:xfrm rot="16200000">
            <a:off x="6166215" y="4939230"/>
            <a:ext cx="1096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57.4 mm</a:t>
            </a:r>
            <a:endParaRPr lang="it-IT" sz="1600" baseline="30000" dirty="0"/>
          </a:p>
        </p:txBody>
      </p:sp>
      <p:pic>
        <p:nvPicPr>
          <p:cNvPr id="21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90" y="3167577"/>
            <a:ext cx="5655118" cy="324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ScreenShot9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463" y="2577122"/>
            <a:ext cx="2092119" cy="159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ttore 2 12"/>
          <p:cNvCxnSpPr/>
          <p:nvPr/>
        </p:nvCxnSpPr>
        <p:spPr>
          <a:xfrm>
            <a:off x="5916727" y="1548268"/>
            <a:ext cx="1546917" cy="133325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23"/>
          <p:cNvSpPr/>
          <p:nvPr/>
        </p:nvSpPr>
        <p:spPr>
          <a:xfrm>
            <a:off x="6730059" y="3486647"/>
            <a:ext cx="22344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it-IT" sz="1600" b="1" dirty="0">
                <a:solidFill>
                  <a:schemeClr val="tx2"/>
                </a:solidFill>
                <a:latin typeface="Arial" panose="020B0604020202020204" pitchFamily="34" charset="0"/>
              </a:rPr>
              <a:t>Minimum distance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 b="1" dirty="0">
                <a:solidFill>
                  <a:schemeClr val="tx2"/>
                </a:solidFill>
                <a:latin typeface="Arial" panose="020B0604020202020204" pitchFamily="34" charset="0"/>
              </a:rPr>
              <a:t>for safety </a:t>
            </a:r>
            <a:r>
              <a:rPr lang="en-US" altLang="it-IT" sz="1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conditions</a:t>
            </a:r>
            <a:endParaRPr lang="it-IT" altLang="it-IT" sz="16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398262" y="489592"/>
            <a:ext cx="85372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it-IT" sz="2000" b="1" dirty="0">
                <a:latin typeface="Arial" panose="020B0604020202020204" pitchFamily="34" charset="0"/>
              </a:rPr>
              <a:t>PDM </a:t>
            </a:r>
            <a:r>
              <a:rPr lang="en-US" altLang="it-IT" sz="2000" b="1" dirty="0" smtClean="0">
                <a:latin typeface="Arial" panose="020B0604020202020204" pitchFamily="34" charset="0"/>
              </a:rPr>
              <a:t>coverage by assembling 7x7 mm</a:t>
            </a:r>
            <a:r>
              <a:rPr lang="en-US" altLang="it-IT" sz="2000" b="1" baseline="30000" dirty="0" smtClean="0">
                <a:latin typeface="Arial" panose="020B0604020202020204" pitchFamily="34" charset="0"/>
              </a:rPr>
              <a:t>2</a:t>
            </a:r>
            <a:r>
              <a:rPr lang="en-US" altLang="it-IT" sz="2000" b="1" dirty="0" smtClean="0">
                <a:latin typeface="Arial" panose="020B0604020202020204" pitchFamily="34" charset="0"/>
              </a:rPr>
              <a:t> chips with </a:t>
            </a:r>
            <a:r>
              <a:rPr lang="en-US" altLang="it-IT" sz="2000" b="1" dirty="0">
                <a:latin typeface="Arial" panose="020B0604020202020204" pitchFamily="34" charset="0"/>
              </a:rPr>
              <a:t>0.2 mm interspace</a:t>
            </a:r>
            <a:endParaRPr lang="it-IT" sz="2000" b="1" dirty="0"/>
          </a:p>
        </p:txBody>
      </p:sp>
      <p:sp>
        <p:nvSpPr>
          <p:cNvPr id="26" name="Rettangolo 25"/>
          <p:cNvSpPr/>
          <p:nvPr/>
        </p:nvSpPr>
        <p:spPr>
          <a:xfrm>
            <a:off x="3420286" y="5670584"/>
            <a:ext cx="31965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it-IT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FILLING FACTOR  PER TILE: </a:t>
            </a:r>
          </a:p>
          <a:p>
            <a:pPr algn="ctr"/>
            <a:r>
              <a:rPr lang="en-US" altLang="it-IT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93.8% !!!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3321867" y="2479039"/>
            <a:ext cx="32149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it-IT" sz="1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Sensitive area:</a:t>
            </a:r>
          </a:p>
          <a:p>
            <a:r>
              <a:rPr lang="en-US" altLang="it-IT" sz="1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6.975 </a:t>
            </a:r>
            <a:r>
              <a:rPr lang="en-US" altLang="it-IT" sz="1600" b="1" dirty="0">
                <a:solidFill>
                  <a:schemeClr val="tx2"/>
                </a:solidFill>
                <a:latin typeface="Arial" panose="020B0604020202020204" pitchFamily="34" charset="0"/>
              </a:rPr>
              <a:t>x 6.975 mm</a:t>
            </a:r>
            <a:r>
              <a:rPr lang="en-US" altLang="it-IT" sz="1600" b="1" baseline="30000" dirty="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  <a:r>
              <a:rPr lang="en-US" altLang="it-IT" sz="1600" b="1" dirty="0">
                <a:solidFill>
                  <a:schemeClr val="tx2"/>
                </a:solidFill>
                <a:latin typeface="Arial" panose="020B0604020202020204" pitchFamily="34" charset="0"/>
              </a:rPr>
              <a:t> (75 µm cell</a:t>
            </a:r>
            <a:r>
              <a:rPr lang="en-US" altLang="it-IT" sz="1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en-US" altLang="it-IT" sz="1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93 x 93 = 8649 </a:t>
            </a:r>
            <a:r>
              <a:rPr lang="en-US" altLang="it-IT" sz="1600" b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micropixels</a:t>
            </a:r>
            <a:r>
              <a:rPr lang="en-US" altLang="it-IT" sz="1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endParaRPr lang="it-IT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502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Characterization</a:t>
            </a:r>
            <a:r>
              <a:rPr lang="en-GB" sz="2800" b="1" kern="0" dirty="0" smtClean="0">
                <a:solidFill>
                  <a:schemeClr val="bg1"/>
                </a:solidFill>
                <a:cs typeface="Arial" pitchFamily="34" charset="0"/>
              </a:rPr>
              <a:t> Setup based on pulsed source</a:t>
            </a:r>
            <a:r>
              <a:rPr lang="it-IT" sz="2800" b="1" kern="0" dirty="0" smtClean="0">
                <a:solidFill>
                  <a:schemeClr val="bg1"/>
                </a:solidFill>
                <a:cs typeface="Arial" pitchFamily="34" charset="0"/>
              </a:rPr>
              <a:t>s</a:t>
            </a:r>
            <a:endParaRPr kumimoji="0" lang="it-IT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G. </a:t>
            </a:r>
            <a:r>
              <a:rPr lang="it-IT" sz="1400" kern="0" dirty="0" smtClean="0">
                <a:solidFill>
                  <a:schemeClr val="bg1"/>
                </a:solidFill>
                <a:cs typeface="Arial" pitchFamily="34" charset="0"/>
              </a:rPr>
              <a:t>Bonanno 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– INAF O.A. Catania – LIGTH 17 – </a:t>
            </a:r>
            <a:r>
              <a:rPr lang="it-IT" sz="1400" kern="0" dirty="0" err="1">
                <a:solidFill>
                  <a:schemeClr val="bg1"/>
                </a:solidFill>
                <a:cs typeface="Arial" pitchFamily="34" charset="0"/>
              </a:rPr>
              <a:t>Ringberg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it-IT" sz="1400" kern="0" dirty="0" err="1">
                <a:solidFill>
                  <a:schemeClr val="bg1"/>
                </a:solidFill>
                <a:cs typeface="Arial" pitchFamily="34" charset="0"/>
              </a:rPr>
              <a:t>Castle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, 19 – </a:t>
            </a:r>
            <a:r>
              <a:rPr lang="it-IT" sz="1400" kern="0" dirty="0" err="1">
                <a:solidFill>
                  <a:schemeClr val="bg1"/>
                </a:solidFill>
                <a:cs typeface="Arial" pitchFamily="34" charset="0"/>
              </a:rPr>
              <a:t>October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 2017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5</a:t>
            </a:fld>
            <a:endParaRPr lang="it-IT" b="1" dirty="0">
              <a:solidFill>
                <a:schemeClr val="bg1"/>
              </a:solidFill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0" y="-27384"/>
            <a:ext cx="1763688" cy="467999"/>
            <a:chOff x="0" y="-27384"/>
            <a:chExt cx="1763688" cy="467999"/>
          </a:xfrm>
        </p:grpSpPr>
        <p:sp>
          <p:nvSpPr>
            <p:cNvPr id="2" name="Rettangolo 1"/>
            <p:cNvSpPr/>
            <p:nvPr/>
          </p:nvSpPr>
          <p:spPr>
            <a:xfrm>
              <a:off x="0" y="-27384"/>
              <a:ext cx="1763688" cy="46799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67243" y="-27384"/>
              <a:ext cx="1624437" cy="467999"/>
              <a:chOff x="82590" y="-27384"/>
              <a:chExt cx="1624437" cy="467999"/>
            </a:xfrm>
          </p:grpSpPr>
          <p:pic>
            <p:nvPicPr>
              <p:cNvPr id="6" name="Picture 6" descr="http://www.uibk.ac.at/cta/stylesheets/images/cta-logo-220x140px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-27384"/>
                <a:ext cx="735427" cy="467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90" y="105521"/>
                <a:ext cx="817002" cy="202188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11" name="Immagine 10" descr="SET-U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195754"/>
            <a:ext cx="7887671" cy="42494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e 3"/>
          <p:cNvSpPr/>
          <p:nvPr/>
        </p:nvSpPr>
        <p:spPr>
          <a:xfrm>
            <a:off x="611560" y="2060848"/>
            <a:ext cx="2592288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007604" y="171766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Pulse</a:t>
            </a:r>
            <a:r>
              <a:rPr lang="it-IT" b="1" dirty="0" smtClean="0"/>
              <a:t> Generator</a:t>
            </a:r>
            <a:endParaRPr lang="it-IT" b="1" dirty="0"/>
          </a:p>
        </p:txBody>
      </p:sp>
      <p:sp>
        <p:nvSpPr>
          <p:cNvPr id="15" name="Ovale 14"/>
          <p:cNvSpPr/>
          <p:nvPr/>
        </p:nvSpPr>
        <p:spPr>
          <a:xfrm>
            <a:off x="4139952" y="1340768"/>
            <a:ext cx="2160240" cy="1469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5906942" y="2235343"/>
            <a:ext cx="2592288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6548109" y="1593313"/>
            <a:ext cx="1744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LASER and LED Drivers</a:t>
            </a:r>
            <a:endParaRPr lang="it-IT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262219" y="762685"/>
            <a:ext cx="230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Reference </a:t>
            </a:r>
            <a:r>
              <a:rPr lang="it-IT" b="1" dirty="0" err="1" smtClean="0"/>
              <a:t>Photodiode</a:t>
            </a:r>
            <a:r>
              <a:rPr lang="it-IT" b="1" dirty="0" smtClean="0"/>
              <a:t> NIST </a:t>
            </a:r>
            <a:r>
              <a:rPr lang="it-IT" b="1" dirty="0" err="1" smtClean="0"/>
              <a:t>calibrated</a:t>
            </a:r>
            <a:endParaRPr lang="it-IT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5248418" y="3570997"/>
            <a:ext cx="1401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Integrating</a:t>
            </a:r>
            <a:r>
              <a:rPr lang="it-IT" b="1" dirty="0" smtClean="0"/>
              <a:t> </a:t>
            </a:r>
          </a:p>
          <a:p>
            <a:pPr algn="ctr"/>
            <a:r>
              <a:rPr lang="it-IT" b="1" dirty="0" smtClean="0"/>
              <a:t>Sphere</a:t>
            </a:r>
            <a:endParaRPr lang="it-IT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3419905" y="2381081"/>
            <a:ext cx="103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Citiroc</a:t>
            </a:r>
            <a:r>
              <a:rPr lang="it-IT" b="1" dirty="0" smtClean="0"/>
              <a:t> </a:t>
            </a:r>
          </a:p>
          <a:p>
            <a:pPr algn="ctr"/>
            <a:r>
              <a:rPr lang="it-IT" b="1" dirty="0" smtClean="0"/>
              <a:t>FEE</a:t>
            </a:r>
            <a:endParaRPr lang="it-IT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132085" y="3475139"/>
            <a:ext cx="12822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 smtClean="0"/>
              <a:t>Calibrated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Neutral</a:t>
            </a:r>
            <a:r>
              <a:rPr lang="it-IT" sz="1600" b="1" dirty="0" smtClean="0"/>
              <a:t> </a:t>
            </a:r>
          </a:p>
          <a:p>
            <a:pPr algn="ctr"/>
            <a:r>
              <a:rPr lang="it-IT" sz="1600" b="1" dirty="0" err="1" smtClean="0"/>
              <a:t>Density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Filter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1704819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0" dirty="0" err="1" smtClean="0">
                <a:solidFill>
                  <a:schemeClr val="bg1"/>
                </a:solidFill>
                <a:cs typeface="Arial" pitchFamily="34" charset="0"/>
              </a:rPr>
              <a:t>Pulsed</a:t>
            </a:r>
            <a:r>
              <a:rPr lang="it-IT" sz="2800" b="1" kern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it-IT" sz="2800" b="1" kern="0" dirty="0" err="1" smtClean="0">
                <a:solidFill>
                  <a:schemeClr val="bg1"/>
                </a:solidFill>
                <a:cs typeface="Arial" pitchFamily="34" charset="0"/>
              </a:rPr>
              <a:t>sources</a:t>
            </a:r>
            <a:r>
              <a:rPr lang="it-IT" sz="2800" b="1" kern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it-IT" sz="2800" b="1" kern="0" dirty="0" err="1" smtClean="0">
                <a:solidFill>
                  <a:schemeClr val="bg1"/>
                </a:solidFill>
                <a:cs typeface="Arial" pitchFamily="34" charset="0"/>
              </a:rPr>
              <a:t>available</a:t>
            </a:r>
            <a:r>
              <a:rPr lang="it-IT" sz="2800" b="1" kern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it-IT" sz="2800" b="1" kern="0" dirty="0" err="1" smtClean="0">
                <a:solidFill>
                  <a:schemeClr val="bg1"/>
                </a:solidFill>
                <a:cs typeface="Arial" pitchFamily="34" charset="0"/>
              </a:rPr>
              <a:t>at</a:t>
            </a:r>
            <a:r>
              <a:rPr lang="it-IT" sz="2800" b="1" kern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it-IT" sz="2800" b="1" kern="0" dirty="0" err="1" smtClean="0">
                <a:solidFill>
                  <a:schemeClr val="bg1"/>
                </a:solidFill>
                <a:cs typeface="Arial" pitchFamily="34" charset="0"/>
              </a:rPr>
              <a:t>our</a:t>
            </a:r>
            <a:r>
              <a:rPr lang="it-IT" sz="2800" b="1" kern="0" dirty="0" smtClean="0">
                <a:solidFill>
                  <a:schemeClr val="bg1"/>
                </a:solidFill>
                <a:cs typeface="Arial" pitchFamily="34" charset="0"/>
              </a:rPr>
              <a:t> lab</a:t>
            </a:r>
            <a:endParaRPr kumimoji="0" lang="it-IT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G. </a:t>
            </a:r>
            <a:r>
              <a:rPr lang="it-IT" sz="1400" kern="0" dirty="0" smtClean="0">
                <a:solidFill>
                  <a:schemeClr val="bg1"/>
                </a:solidFill>
                <a:cs typeface="Arial" pitchFamily="34" charset="0"/>
              </a:rPr>
              <a:t>Bonanno 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– INAF O.A. Catania – LIGTH 17 – </a:t>
            </a:r>
            <a:r>
              <a:rPr lang="it-IT" sz="1400" kern="0" dirty="0" err="1">
                <a:solidFill>
                  <a:schemeClr val="bg1"/>
                </a:solidFill>
                <a:cs typeface="Arial" pitchFamily="34" charset="0"/>
              </a:rPr>
              <a:t>Ringberg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it-IT" sz="1400" kern="0" dirty="0" err="1">
                <a:solidFill>
                  <a:schemeClr val="bg1"/>
                </a:solidFill>
                <a:cs typeface="Arial" pitchFamily="34" charset="0"/>
              </a:rPr>
              <a:t>Castle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, 19 – </a:t>
            </a:r>
            <a:r>
              <a:rPr lang="it-IT" sz="1400" kern="0" dirty="0" err="1">
                <a:solidFill>
                  <a:schemeClr val="bg1"/>
                </a:solidFill>
                <a:cs typeface="Arial" pitchFamily="34" charset="0"/>
              </a:rPr>
              <a:t>October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 2017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6</a:t>
            </a:fld>
            <a:endParaRPr lang="it-IT" b="1" dirty="0">
              <a:solidFill>
                <a:schemeClr val="bg1"/>
              </a:solidFill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0" y="-27384"/>
            <a:ext cx="1763688" cy="467999"/>
            <a:chOff x="0" y="-27384"/>
            <a:chExt cx="1763688" cy="467999"/>
          </a:xfrm>
        </p:grpSpPr>
        <p:sp>
          <p:nvSpPr>
            <p:cNvPr id="2" name="Rettangolo 1"/>
            <p:cNvSpPr/>
            <p:nvPr/>
          </p:nvSpPr>
          <p:spPr>
            <a:xfrm>
              <a:off x="0" y="-27384"/>
              <a:ext cx="1763688" cy="46799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67243" y="-27384"/>
              <a:ext cx="1624437" cy="467999"/>
              <a:chOff x="82590" y="-27384"/>
              <a:chExt cx="1624437" cy="467999"/>
            </a:xfrm>
          </p:grpSpPr>
          <p:pic>
            <p:nvPicPr>
              <p:cNvPr id="6" name="Picture 6" descr="http://www.uibk.ac.at/cta/stylesheets/images/cta-logo-220x140px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-27384"/>
                <a:ext cx="735427" cy="467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90" y="105521"/>
                <a:ext cx="817002" cy="202188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2" name="Rettangolo 11"/>
          <p:cNvSpPr/>
          <p:nvPr/>
        </p:nvSpPr>
        <p:spPr>
          <a:xfrm>
            <a:off x="323528" y="70554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 pulsed light sources in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total</a:t>
            </a: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are available at the COLD lab: </a:t>
            </a:r>
            <a:r>
              <a:rPr lang="en-GB" dirty="0" smtClean="0">
                <a:latin typeface="Times New Roman" panose="02020603050405020304" pitchFamily="18" charset="0"/>
              </a:rPr>
              <a:t>3 LASERs and 16 LEDs</a:t>
            </a:r>
          </a:p>
          <a:p>
            <a:r>
              <a:rPr lang="en-GB" dirty="0" smtClean="0">
                <a:latin typeface="Times New Roman" panose="02020603050405020304" pitchFamily="18" charset="0"/>
              </a:rPr>
              <a:t>They allow to cover the 285nm – 850nm spectral range </a:t>
            </a:r>
            <a:endParaRPr lang="en-GB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9708" y="1484784"/>
            <a:ext cx="5767536" cy="467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16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OCT evaluation through Dark stairs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G. </a:t>
            </a:r>
            <a:r>
              <a:rPr lang="it-IT" sz="1400" kern="0" dirty="0" smtClean="0">
                <a:solidFill>
                  <a:schemeClr val="bg1"/>
                </a:solidFill>
                <a:cs typeface="Arial" pitchFamily="34" charset="0"/>
              </a:rPr>
              <a:t>Bonanno 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– INAF O.A. Catania – LIGTH 17 – </a:t>
            </a:r>
            <a:r>
              <a:rPr lang="it-IT" sz="1400" kern="0" dirty="0" err="1">
                <a:solidFill>
                  <a:schemeClr val="bg1"/>
                </a:solidFill>
                <a:cs typeface="Arial" pitchFamily="34" charset="0"/>
              </a:rPr>
              <a:t>Ringberg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it-IT" sz="1400" kern="0" dirty="0" err="1">
                <a:solidFill>
                  <a:schemeClr val="bg1"/>
                </a:solidFill>
                <a:cs typeface="Arial" pitchFamily="34" charset="0"/>
              </a:rPr>
              <a:t>Castle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, 19 – </a:t>
            </a:r>
            <a:r>
              <a:rPr lang="it-IT" sz="1400" kern="0" dirty="0" err="1">
                <a:solidFill>
                  <a:schemeClr val="bg1"/>
                </a:solidFill>
                <a:cs typeface="Arial" pitchFamily="34" charset="0"/>
              </a:rPr>
              <a:t>October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 2017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7</a:t>
            </a:fld>
            <a:endParaRPr lang="it-IT" b="1" dirty="0">
              <a:solidFill>
                <a:schemeClr val="bg1"/>
              </a:solidFill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0" y="-27384"/>
            <a:ext cx="1763688" cy="467999"/>
            <a:chOff x="0" y="-27384"/>
            <a:chExt cx="1763688" cy="467999"/>
          </a:xfrm>
        </p:grpSpPr>
        <p:sp>
          <p:nvSpPr>
            <p:cNvPr id="2" name="Rettangolo 1"/>
            <p:cNvSpPr/>
            <p:nvPr/>
          </p:nvSpPr>
          <p:spPr>
            <a:xfrm>
              <a:off x="0" y="-27384"/>
              <a:ext cx="1763688" cy="46799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67243" y="-27384"/>
              <a:ext cx="1624437" cy="467999"/>
              <a:chOff x="82590" y="-27384"/>
              <a:chExt cx="1624437" cy="467999"/>
            </a:xfrm>
          </p:grpSpPr>
          <p:pic>
            <p:nvPicPr>
              <p:cNvPr id="6" name="Picture 6" descr="http://www.uibk.ac.at/cta/stylesheets/images/cta-logo-220x140px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-27384"/>
                <a:ext cx="735427" cy="467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90" y="105521"/>
                <a:ext cx="817002" cy="202188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21" name="Immagine 20" descr="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5" y="863146"/>
            <a:ext cx="3965459" cy="226598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ttangolo 9"/>
          <p:cNvSpPr/>
          <p:nvPr/>
        </p:nvSpPr>
        <p:spPr>
          <a:xfrm>
            <a:off x="179512" y="493813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Electronics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inside the ASIC for staircase measurements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6805" y="883339"/>
            <a:ext cx="4287419" cy="2245791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586" y="3268638"/>
            <a:ext cx="8021960" cy="2593566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115857" y="2146073"/>
            <a:ext cx="13514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Shaping time 15 ns </a:t>
            </a:r>
          </a:p>
          <a:p>
            <a:pPr algn="ctr"/>
            <a:r>
              <a:rPr lang="en-GB" sz="1400" b="1" dirty="0" smtClean="0"/>
              <a:t>Fast Shaper</a:t>
            </a:r>
          </a:p>
          <a:p>
            <a:pPr algn="ctr"/>
            <a:r>
              <a:rPr lang="en-GB" sz="1400" b="1" dirty="0" smtClean="0"/>
              <a:t>PZC inadequate</a:t>
            </a:r>
            <a:endParaRPr lang="en-GB" sz="1400" b="1" dirty="0"/>
          </a:p>
        </p:txBody>
      </p:sp>
      <p:cxnSp>
        <p:nvCxnSpPr>
          <p:cNvPr id="28" name="Connettore 2 27"/>
          <p:cNvCxnSpPr/>
          <p:nvPr/>
        </p:nvCxnSpPr>
        <p:spPr>
          <a:xfrm flipV="1">
            <a:off x="1187624" y="2146073"/>
            <a:ext cx="504056" cy="490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597586" y="5780814"/>
            <a:ext cx="8021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GB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OCT versus temperature.</a:t>
            </a: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Below 5°C, the OCT depends only by the </a:t>
            </a:r>
            <a:r>
              <a:rPr lang="en-GB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en-GB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size while above 5°C the OCT is affected by the pile-up effect. </a:t>
            </a:r>
            <a:r>
              <a:rPr lang="en-GB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PZC</a:t>
            </a:r>
            <a:r>
              <a:rPr lang="en-GB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inadequate.</a:t>
            </a:r>
            <a:r>
              <a:rPr lang="en-GB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670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LVR2 7075</a:t>
            </a:r>
            <a:r>
              <a:rPr kumimoji="0" lang="en-GB" sz="2800" b="1" i="0" u="none" strike="noStrike" kern="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- </a:t>
            </a:r>
            <a:r>
              <a:rPr kumimoji="0" lang="en-GB" sz="2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OCT vs OV</a:t>
            </a:r>
            <a:r>
              <a:rPr kumimoji="0" lang="en-GB" sz="2800" b="1" i="0" u="none" strike="noStrike" kern="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en-GB" sz="2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– CS </a:t>
            </a:r>
            <a:r>
              <a:rPr lang="en-GB" sz="2800" b="1" kern="0" dirty="0" smtClean="0">
                <a:solidFill>
                  <a:schemeClr val="bg1"/>
                </a:solidFill>
                <a:cs typeface="Arial" pitchFamily="34" charset="0"/>
              </a:rPr>
              <a:t>and </a:t>
            </a:r>
            <a:r>
              <a:rPr kumimoji="0" lang="en-GB" sz="2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CN type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G. </a:t>
            </a:r>
            <a:r>
              <a:rPr lang="it-IT" sz="1400" kern="0" dirty="0" err="1">
                <a:solidFill>
                  <a:schemeClr val="bg1"/>
                </a:solidFill>
                <a:cs typeface="Arial" pitchFamily="34" charset="0"/>
              </a:rPr>
              <a:t>Bonano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 – INAF O.A. Catania – LIGTH 17 – </a:t>
            </a:r>
            <a:r>
              <a:rPr lang="it-IT" sz="1400" kern="0" dirty="0" err="1">
                <a:solidFill>
                  <a:schemeClr val="bg1"/>
                </a:solidFill>
                <a:cs typeface="Arial" pitchFamily="34" charset="0"/>
              </a:rPr>
              <a:t>Ringberg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it-IT" sz="1400" kern="0" dirty="0" err="1">
                <a:solidFill>
                  <a:schemeClr val="bg1"/>
                </a:solidFill>
                <a:cs typeface="Arial" pitchFamily="34" charset="0"/>
              </a:rPr>
              <a:t>Castle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, 19 – </a:t>
            </a:r>
            <a:r>
              <a:rPr lang="it-IT" sz="1400" kern="0" dirty="0" err="1">
                <a:solidFill>
                  <a:schemeClr val="bg1"/>
                </a:solidFill>
                <a:cs typeface="Arial" pitchFamily="34" charset="0"/>
              </a:rPr>
              <a:t>October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 2017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8</a:t>
            </a:fld>
            <a:endParaRPr lang="it-IT" b="1" dirty="0">
              <a:solidFill>
                <a:schemeClr val="bg1"/>
              </a:solidFill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0" y="-27384"/>
            <a:ext cx="1763688" cy="467999"/>
            <a:chOff x="0" y="-27384"/>
            <a:chExt cx="1763688" cy="467999"/>
          </a:xfrm>
        </p:grpSpPr>
        <p:sp>
          <p:nvSpPr>
            <p:cNvPr id="2" name="Rettangolo 1"/>
            <p:cNvSpPr/>
            <p:nvPr/>
          </p:nvSpPr>
          <p:spPr>
            <a:xfrm>
              <a:off x="0" y="-27384"/>
              <a:ext cx="1763688" cy="46799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67243" y="-27384"/>
              <a:ext cx="1624437" cy="467999"/>
              <a:chOff x="82590" y="-27384"/>
              <a:chExt cx="1624437" cy="467999"/>
            </a:xfrm>
          </p:grpSpPr>
          <p:pic>
            <p:nvPicPr>
              <p:cNvPr id="6" name="Picture 6" descr="http://www.uibk.ac.at/cta/stylesheets/images/cta-logo-220x140px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-27384"/>
                <a:ext cx="735427" cy="467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90" y="105521"/>
                <a:ext cx="817002" cy="202188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848" y="1052736"/>
            <a:ext cx="8368303" cy="3964497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267406" y="5198466"/>
            <a:ext cx="84887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GB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OCT values to be considered (close to the effective) are those </a:t>
            </a:r>
            <a:r>
              <a:rPr lang="en-GB" sz="2200" i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2°C</a:t>
            </a:r>
            <a:endParaRPr lang="en-GB" sz="2200" u="sng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e 9"/>
          <p:cNvSpPr/>
          <p:nvPr/>
        </p:nvSpPr>
        <p:spPr>
          <a:xfrm>
            <a:off x="2627784" y="2895464"/>
            <a:ext cx="576064" cy="432048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4314078" y="4172420"/>
            <a:ext cx="515842" cy="385367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2101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PDE measurements with pulsed sources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G. </a:t>
            </a:r>
            <a:r>
              <a:rPr lang="it-IT" sz="1400" kern="0" dirty="0" smtClean="0">
                <a:solidFill>
                  <a:schemeClr val="bg1"/>
                </a:solidFill>
                <a:cs typeface="Arial" pitchFamily="34" charset="0"/>
              </a:rPr>
              <a:t>Bonanno 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– INAF O.A. Catania – LIGTH 17 – </a:t>
            </a:r>
            <a:r>
              <a:rPr lang="it-IT" sz="1400" kern="0" dirty="0" err="1">
                <a:solidFill>
                  <a:schemeClr val="bg1"/>
                </a:solidFill>
                <a:cs typeface="Arial" pitchFamily="34" charset="0"/>
              </a:rPr>
              <a:t>Ringberg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it-IT" sz="1400" kern="0" dirty="0" err="1">
                <a:solidFill>
                  <a:schemeClr val="bg1"/>
                </a:solidFill>
                <a:cs typeface="Arial" pitchFamily="34" charset="0"/>
              </a:rPr>
              <a:t>Castle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, 19 – </a:t>
            </a:r>
            <a:r>
              <a:rPr lang="it-IT" sz="1400" kern="0" dirty="0" err="1">
                <a:solidFill>
                  <a:schemeClr val="bg1"/>
                </a:solidFill>
                <a:cs typeface="Arial" pitchFamily="34" charset="0"/>
              </a:rPr>
              <a:t>October</a:t>
            </a:r>
            <a:r>
              <a:rPr lang="it-IT" sz="1400" kern="0" dirty="0">
                <a:solidFill>
                  <a:schemeClr val="bg1"/>
                </a:solidFill>
                <a:cs typeface="Arial" pitchFamily="34" charset="0"/>
              </a:rPr>
              <a:t> 2017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9</a:t>
            </a:fld>
            <a:endParaRPr lang="it-IT" b="1" dirty="0">
              <a:solidFill>
                <a:schemeClr val="bg1"/>
              </a:solidFill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0" y="-27384"/>
            <a:ext cx="1763688" cy="467999"/>
            <a:chOff x="0" y="-27384"/>
            <a:chExt cx="1763688" cy="467999"/>
          </a:xfrm>
        </p:grpSpPr>
        <p:sp>
          <p:nvSpPr>
            <p:cNvPr id="2" name="Rettangolo 1"/>
            <p:cNvSpPr/>
            <p:nvPr/>
          </p:nvSpPr>
          <p:spPr>
            <a:xfrm>
              <a:off x="0" y="-27384"/>
              <a:ext cx="1763688" cy="46799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67243" y="-27384"/>
              <a:ext cx="1624437" cy="467999"/>
              <a:chOff x="82590" y="-27384"/>
              <a:chExt cx="1624437" cy="467999"/>
            </a:xfrm>
          </p:grpSpPr>
          <p:pic>
            <p:nvPicPr>
              <p:cNvPr id="6" name="Picture 6" descr="http://www.uibk.ac.at/cta/stylesheets/images/cta-logo-220x140px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-27384"/>
                <a:ext cx="735427" cy="467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90" y="105521"/>
                <a:ext cx="817002" cy="202188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3" y="602864"/>
            <a:ext cx="3867150" cy="117157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6292" y="2180732"/>
            <a:ext cx="2933700" cy="98107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5814" y="956683"/>
            <a:ext cx="2505075" cy="62865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9952" y="693351"/>
            <a:ext cx="4876800" cy="180975"/>
          </a:xfrm>
          <a:prstGeom prst="rect">
            <a:avLst/>
          </a:prstGeom>
        </p:spPr>
      </p:pic>
      <p:cxnSp>
        <p:nvCxnSpPr>
          <p:cNvPr id="13" name="Connettore 2 12"/>
          <p:cNvCxnSpPr/>
          <p:nvPr/>
        </p:nvCxnSpPr>
        <p:spPr>
          <a:xfrm>
            <a:off x="2186057" y="1774439"/>
            <a:ext cx="1728192" cy="419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H="1">
            <a:off x="5054742" y="1585333"/>
            <a:ext cx="1646311" cy="629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687" y="3054544"/>
            <a:ext cx="5886470" cy="2742255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1089687" y="5737690"/>
            <a:ext cx="60943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</a:rPr>
              <a:t>PHD </a:t>
            </a:r>
            <a:r>
              <a:rPr lang="en-US" sz="2000" i="1" dirty="0" smtClean="0">
                <a:latin typeface="Times New Roman" panose="02020603050405020304" pitchFamily="18" charset="0"/>
              </a:rPr>
              <a:t>for </a:t>
            </a:r>
            <a:r>
              <a:rPr lang="en-US" sz="2000" i="1" dirty="0">
                <a:latin typeface="Times New Roman" panose="02020603050405020304" pitchFamily="18" charset="0"/>
              </a:rPr>
              <a:t>the MPPC </a:t>
            </a:r>
            <a:r>
              <a:rPr lang="en-US" sz="2000" i="1" dirty="0" smtClean="0">
                <a:latin typeface="Times New Roman" panose="02020603050405020304" pitchFamily="18" charset="0"/>
              </a:rPr>
              <a:t>3x3 </a:t>
            </a:r>
            <a:r>
              <a:rPr lang="en-US" sz="2000" i="1" dirty="0">
                <a:latin typeface="Times New Roman" panose="02020603050405020304" pitchFamily="18" charset="0"/>
              </a:rPr>
              <a:t>mm</a:t>
            </a:r>
            <a:r>
              <a:rPr lang="en-US" sz="2000" i="1" baseline="30000" dirty="0">
                <a:latin typeface="Times New Roman" panose="02020603050405020304" pitchFamily="18" charset="0"/>
              </a:rPr>
              <a:t>2</a:t>
            </a:r>
            <a:r>
              <a:rPr lang="en-US" sz="2000" i="1" dirty="0">
                <a:latin typeface="Times New Roman" panose="02020603050405020304" pitchFamily="18" charset="0"/>
              </a:rPr>
              <a:t> (micro-cell 75µm)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i="1" dirty="0" smtClean="0">
                <a:latin typeface="Times New Roman" panose="02020603050405020304" pitchFamily="18" charset="0"/>
              </a:rPr>
              <a:t>flashed </a:t>
            </a:r>
            <a:r>
              <a:rPr lang="en-US" sz="2000" i="1" dirty="0">
                <a:latin typeface="Times New Roman" panose="02020603050405020304" pitchFamily="18" charset="0"/>
              </a:rPr>
              <a:t>(left plot) and in </a:t>
            </a:r>
            <a:r>
              <a:rPr lang="en-US" sz="2000" i="1" dirty="0" smtClean="0">
                <a:latin typeface="Times New Roman" panose="02020603050405020304" pitchFamily="18" charset="0"/>
              </a:rPr>
              <a:t>dark (right)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953931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1018</Words>
  <Application>Microsoft Macintosh PowerPoint</Application>
  <PresentationFormat>Bildschirmpräsentation (4:3)</PresentationFormat>
  <Paragraphs>128</Paragraphs>
  <Slides>15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Tema di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INAF OACT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M.C.Maccarone;G.Leto</dc:creator>
  <cp:lastModifiedBy>Meeting</cp:lastModifiedBy>
  <cp:revision>602</cp:revision>
  <dcterms:created xsi:type="dcterms:W3CDTF">2012-11-07T10:43:35Z</dcterms:created>
  <dcterms:modified xsi:type="dcterms:W3CDTF">2017-10-19T11:54:57Z</dcterms:modified>
</cp:coreProperties>
</file>