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0" r:id="rId1"/>
  </p:sldMasterIdLst>
  <p:notesMasterIdLst>
    <p:notesMasterId r:id="rId33"/>
  </p:notesMasterIdLst>
  <p:sldIdLst>
    <p:sldId id="256" r:id="rId2"/>
    <p:sldId id="297" r:id="rId3"/>
    <p:sldId id="295" r:id="rId4"/>
    <p:sldId id="292" r:id="rId5"/>
    <p:sldId id="279" r:id="rId6"/>
    <p:sldId id="293" r:id="rId7"/>
    <p:sldId id="262" r:id="rId8"/>
    <p:sldId id="296" r:id="rId9"/>
    <p:sldId id="261" r:id="rId10"/>
    <p:sldId id="266" r:id="rId11"/>
    <p:sldId id="270" r:id="rId12"/>
    <p:sldId id="269" r:id="rId13"/>
    <p:sldId id="271" r:id="rId14"/>
    <p:sldId id="273" r:id="rId15"/>
    <p:sldId id="274" r:id="rId16"/>
    <p:sldId id="275" r:id="rId17"/>
    <p:sldId id="281" r:id="rId18"/>
    <p:sldId id="280" r:id="rId19"/>
    <p:sldId id="267" r:id="rId20"/>
    <p:sldId id="282" r:id="rId21"/>
    <p:sldId id="287" r:id="rId22"/>
    <p:sldId id="298" r:id="rId23"/>
    <p:sldId id="299" r:id="rId24"/>
    <p:sldId id="278" r:id="rId25"/>
    <p:sldId id="291" r:id="rId26"/>
    <p:sldId id="276" r:id="rId27"/>
    <p:sldId id="284" r:id="rId28"/>
    <p:sldId id="285" r:id="rId29"/>
    <p:sldId id="286" r:id="rId30"/>
    <p:sldId id="290" r:id="rId31"/>
    <p:sldId id="30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D141AA8F-C590-491D-AD95-D7EEBF866C8C}">
          <p14:sldIdLst>
            <p14:sldId id="256"/>
            <p14:sldId id="297"/>
            <p14:sldId id="295"/>
            <p14:sldId id="292"/>
            <p14:sldId id="279"/>
            <p14:sldId id="293"/>
            <p14:sldId id="262"/>
            <p14:sldId id="296"/>
            <p14:sldId id="261"/>
            <p14:sldId id="266"/>
          </p14:sldIdLst>
        </p14:section>
        <p14:section name="Autoencoder" id="{152209C5-009C-445E-A3EC-1E8085508272}">
          <p14:sldIdLst>
            <p14:sldId id="270"/>
            <p14:sldId id="269"/>
            <p14:sldId id="271"/>
            <p14:sldId id="273"/>
            <p14:sldId id="274"/>
            <p14:sldId id="275"/>
            <p14:sldId id="281"/>
          </p14:sldIdLst>
        </p14:section>
        <p14:section name="PSD" id="{C3489101-1CC0-4414-91B6-7B50C912371B}">
          <p14:sldIdLst>
            <p14:sldId id="280"/>
            <p14:sldId id="267"/>
            <p14:sldId id="282"/>
            <p14:sldId id="287"/>
            <p14:sldId id="298"/>
            <p14:sldId id="299"/>
            <p14:sldId id="278"/>
            <p14:sldId id="291"/>
            <p14:sldId id="276"/>
            <p14:sldId id="284"/>
            <p14:sldId id="285"/>
            <p14:sldId id="286"/>
            <p14:sldId id="290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5946" autoAdjust="0"/>
  </p:normalViewPr>
  <p:slideViewPr>
    <p:cSldViewPr snapToGrid="0">
      <p:cViewPr varScale="1">
        <p:scale>
          <a:sx n="67" d="100"/>
          <a:sy n="67" d="100"/>
        </p:scale>
        <p:origin x="1025" y="5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399D7-DB88-4CB9-9A67-CFE2F0A5989A}" type="datetimeFigureOut">
              <a:rPr lang="en-GB" smtClean="0"/>
              <a:t>20/07/2017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EAB3A-AFFE-455A-9EEE-4878D1BAD02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5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475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891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620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349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50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  <a:p>
            <a:pPr marL="171450" indent="-171450">
              <a:buFontTx/>
              <a:buChar char="-"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39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453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trained on DEP and FEP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11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(1 min)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3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Network</a:t>
            </a:r>
            <a:r>
              <a:rPr lang="de-DE" baseline="0" dirty="0"/>
              <a:t> </a:t>
            </a:r>
            <a:r>
              <a:rPr lang="de-DE" baseline="0" dirty="0" err="1"/>
              <a:t>remembered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9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cross validation curve was rising from the beginning</a:t>
            </a:r>
          </a:p>
          <a:p>
            <a:endParaRPr lang="en-GB" dirty="0"/>
          </a:p>
          <a:p>
            <a:r>
              <a:rPr lang="en-GB" dirty="0"/>
              <a:t>Clever algorithm reduces from 1000 to 50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56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224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79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Compact </a:t>
            </a:r>
            <a:r>
              <a:rPr lang="de-DE" dirty="0" err="1"/>
              <a:t>representation</a:t>
            </a:r>
            <a:r>
              <a:rPr lang="de-DE" dirty="0"/>
              <a:t>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visualize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3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Noise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discarded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follows</a:t>
            </a:r>
            <a:r>
              <a:rPr lang="de-DE" baseline="0" dirty="0"/>
              <a:t> </a:t>
            </a:r>
            <a:r>
              <a:rPr lang="de-DE" baseline="0" dirty="0" err="1"/>
              <a:t>no</a:t>
            </a:r>
            <a:r>
              <a:rPr lang="de-DE" baseline="0" dirty="0"/>
              <a:t> </a:t>
            </a:r>
            <a:r>
              <a:rPr lang="de-DE" baseline="0" dirty="0" err="1"/>
              <a:t>pattern</a:t>
            </a:r>
            <a:r>
              <a:rPr lang="de-DE" baseline="0" dirty="0"/>
              <a:t> … </a:t>
            </a:r>
            <a:r>
              <a:rPr lang="de-DE" baseline="0" dirty="0" err="1"/>
              <a:t>except</a:t>
            </a:r>
            <a:r>
              <a:rPr lang="de-DE" baseline="0" dirty="0"/>
              <a:t> </a:t>
            </a:r>
            <a:r>
              <a:rPr lang="de-DE" baseline="0" dirty="0" err="1"/>
              <a:t>when</a:t>
            </a:r>
            <a:r>
              <a:rPr lang="de-DE" baseline="0" dirty="0"/>
              <a:t> </a:t>
            </a:r>
            <a:r>
              <a:rPr lang="de-DE" baseline="0" dirty="0" err="1"/>
              <a:t>does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907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B3A-AFFE-455A-9EEE-4878D1BAD02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68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9C76-4E7B-45E1-91EA-BF9763017942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0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C1E4-1DE0-47D6-B6CF-C07A0DE8034C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3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7A81-485A-42FE-95CB-DBDBA2BD6CD9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5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3565-2A5D-4CF3-8A1F-32E077A34BB0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5167" y="6197600"/>
            <a:ext cx="491134" cy="5238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238" y="6203951"/>
            <a:ext cx="523876" cy="5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6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140F-5786-4FDD-990F-388DADDDC283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1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8CF0-DA28-4A43-B23A-861B13BB9679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6FF9F0C5-380F-41C2-899A-BAC0F0927E1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8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AD60-20B5-4F0C-8E6F-1C5A95B03316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8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C0970-A3CE-4FAF-B968-A188690AC2D9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C69F8-5209-4E4B-BD68-38E934AB4939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6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4F70-820A-40B5-8B39-91191FB964B4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6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A3DD-5EF2-44EB-8766-A0692A5B9FD2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41B795-B1C2-4D3F-8274-9ED3F929DF79}" type="datetime1">
              <a:rPr lang="en-US" smtClean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4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Deep learning possibilities for GERDA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Philipp Holl, Max-Planck-</a:t>
            </a:r>
            <a:r>
              <a:rPr lang="en-GB" dirty="0" err="1"/>
              <a:t>Institut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Physik</a:t>
            </a:r>
            <a:endParaRPr lang="en-GB" dirty="0"/>
          </a:p>
          <a:p>
            <a:r>
              <a:rPr lang="en-GB" dirty="0"/>
              <a:t>21.07.2017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379" y="909746"/>
            <a:ext cx="1413993" cy="15068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864" y="4553712"/>
            <a:ext cx="1347946" cy="13479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435" y="2831134"/>
            <a:ext cx="2029883" cy="14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05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Fighting overfitting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335433"/>
            <a:ext cx="5486400" cy="2181415"/>
          </a:xfrm>
        </p:spPr>
        <p:txBody>
          <a:bodyPr/>
          <a:lstStyle/>
          <a:p>
            <a:r>
              <a:rPr lang="en-GB" dirty="0"/>
              <a:t>~1 year of data taking</a:t>
            </a:r>
          </a:p>
          <a:p>
            <a:pPr lvl="1"/>
            <a:r>
              <a:rPr lang="en-GB" dirty="0"/>
              <a:t>~10.000 events per class per detector</a:t>
            </a:r>
          </a:p>
          <a:p>
            <a:r>
              <a:rPr lang="en-GB" dirty="0"/>
              <a:t>Split into training/validation/test sets </a:t>
            </a:r>
          </a:p>
          <a:p>
            <a:pPr lvl="1"/>
            <a:r>
              <a:rPr lang="en-GB" dirty="0"/>
              <a:t>~5000 left for training</a:t>
            </a:r>
          </a:p>
          <a:p>
            <a:r>
              <a:rPr lang="en-GB" i="1" dirty="0"/>
              <a:t>Rule of thumb</a:t>
            </a:r>
            <a:r>
              <a:rPr lang="en-GB" dirty="0"/>
              <a:t>: 10-100 times more data than learnable parameters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4" name="Textfeld 63"/>
          <p:cNvSpPr txBox="1"/>
          <p:nvPr/>
        </p:nvSpPr>
        <p:spPr>
          <a:xfrm>
            <a:off x="6300988" y="3278688"/>
            <a:ext cx="255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5000 </a:t>
            </a:r>
            <a:r>
              <a:rPr lang="de-DE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parameters</a:t>
            </a:r>
            <a:endParaRPr lang="de-DE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924170" y="3147007"/>
            <a:ext cx="3158856" cy="1151384"/>
            <a:chOff x="2924170" y="3147007"/>
            <a:chExt cx="3158856" cy="1151384"/>
          </a:xfrm>
        </p:grpSpPr>
        <p:sp>
          <p:nvSpPr>
            <p:cNvPr id="7" name="Ellipse 6"/>
            <p:cNvSpPr/>
            <p:nvPr/>
          </p:nvSpPr>
          <p:spPr>
            <a:xfrm>
              <a:off x="3012570" y="3149685"/>
              <a:ext cx="263362" cy="26336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Gerader Verbinder 12"/>
            <p:cNvCxnSpPr>
              <a:stCxn id="7" idx="6"/>
              <a:endCxn id="22" idx="2"/>
            </p:cNvCxnSpPr>
            <p:nvPr/>
          </p:nvCxnSpPr>
          <p:spPr>
            <a:xfrm flipV="1">
              <a:off x="3275932" y="3278688"/>
              <a:ext cx="772959" cy="26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>
              <a:stCxn id="20" idx="6"/>
              <a:endCxn id="22" idx="2"/>
            </p:cNvCxnSpPr>
            <p:nvPr/>
          </p:nvCxnSpPr>
          <p:spPr>
            <a:xfrm flipV="1">
              <a:off x="3275932" y="3278688"/>
              <a:ext cx="772959" cy="2660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>
              <a:stCxn id="7" idx="6"/>
              <a:endCxn id="23" idx="2"/>
            </p:cNvCxnSpPr>
            <p:nvPr/>
          </p:nvCxnSpPr>
          <p:spPr>
            <a:xfrm>
              <a:off x="3275932" y="3281366"/>
              <a:ext cx="772959" cy="2606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>
              <a:stCxn id="7" idx="6"/>
              <a:endCxn id="24" idx="2"/>
            </p:cNvCxnSpPr>
            <p:nvPr/>
          </p:nvCxnSpPr>
          <p:spPr>
            <a:xfrm>
              <a:off x="3275932" y="3281366"/>
              <a:ext cx="772959" cy="5240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>
              <a:stCxn id="20" idx="6"/>
              <a:endCxn id="24" idx="2"/>
            </p:cNvCxnSpPr>
            <p:nvPr/>
          </p:nvCxnSpPr>
          <p:spPr>
            <a:xfrm>
              <a:off x="3275932" y="3544728"/>
              <a:ext cx="772959" cy="2606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Ellipse 19"/>
            <p:cNvSpPr/>
            <p:nvPr/>
          </p:nvSpPr>
          <p:spPr>
            <a:xfrm>
              <a:off x="3012570" y="3413047"/>
              <a:ext cx="263362" cy="26336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012570" y="3676409"/>
              <a:ext cx="263362" cy="26336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048891" y="3147007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lipse 22"/>
            <p:cNvSpPr/>
            <p:nvPr/>
          </p:nvSpPr>
          <p:spPr>
            <a:xfrm>
              <a:off x="4048891" y="3410369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Ellipse 23"/>
            <p:cNvSpPr/>
            <p:nvPr/>
          </p:nvSpPr>
          <p:spPr>
            <a:xfrm>
              <a:off x="4048891" y="3673731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Gerader Verbinder 30"/>
            <p:cNvCxnSpPr>
              <a:stCxn id="20" idx="6"/>
              <a:endCxn id="23" idx="2"/>
            </p:cNvCxnSpPr>
            <p:nvPr/>
          </p:nvCxnSpPr>
          <p:spPr>
            <a:xfrm flipV="1">
              <a:off x="3275932" y="3542050"/>
              <a:ext cx="772959" cy="26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>
              <a:stCxn id="21" idx="6"/>
              <a:endCxn id="24" idx="2"/>
            </p:cNvCxnSpPr>
            <p:nvPr/>
          </p:nvCxnSpPr>
          <p:spPr>
            <a:xfrm flipV="1">
              <a:off x="3275932" y="3805412"/>
              <a:ext cx="772959" cy="26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>
              <a:stCxn id="21" idx="6"/>
              <a:endCxn id="22" idx="2"/>
            </p:cNvCxnSpPr>
            <p:nvPr/>
          </p:nvCxnSpPr>
          <p:spPr>
            <a:xfrm flipV="1">
              <a:off x="3275932" y="3278688"/>
              <a:ext cx="772959" cy="5294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>
              <a:stCxn id="21" idx="6"/>
              <a:endCxn id="22" idx="2"/>
            </p:cNvCxnSpPr>
            <p:nvPr/>
          </p:nvCxnSpPr>
          <p:spPr>
            <a:xfrm flipV="1">
              <a:off x="3275932" y="3278688"/>
              <a:ext cx="772959" cy="5294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Gerader Verbinder 44"/>
            <p:cNvCxnSpPr>
              <a:endCxn id="50" idx="2"/>
            </p:cNvCxnSpPr>
            <p:nvPr/>
          </p:nvCxnSpPr>
          <p:spPr>
            <a:xfrm flipV="1">
              <a:off x="4312253" y="3284044"/>
              <a:ext cx="772959" cy="26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>
              <a:endCxn id="50" idx="2"/>
            </p:cNvCxnSpPr>
            <p:nvPr/>
          </p:nvCxnSpPr>
          <p:spPr>
            <a:xfrm flipV="1">
              <a:off x="4312253" y="3284044"/>
              <a:ext cx="772959" cy="2660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Gerader Verbinder 46"/>
            <p:cNvCxnSpPr>
              <a:endCxn id="51" idx="2"/>
            </p:cNvCxnSpPr>
            <p:nvPr/>
          </p:nvCxnSpPr>
          <p:spPr>
            <a:xfrm>
              <a:off x="4312253" y="3286722"/>
              <a:ext cx="772959" cy="2606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>
              <a:endCxn id="52" idx="2"/>
            </p:cNvCxnSpPr>
            <p:nvPr/>
          </p:nvCxnSpPr>
          <p:spPr>
            <a:xfrm>
              <a:off x="4312253" y="3286722"/>
              <a:ext cx="772959" cy="5240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Gerader Verbinder 48"/>
            <p:cNvCxnSpPr>
              <a:endCxn id="52" idx="2"/>
            </p:cNvCxnSpPr>
            <p:nvPr/>
          </p:nvCxnSpPr>
          <p:spPr>
            <a:xfrm>
              <a:off x="4312253" y="3550084"/>
              <a:ext cx="772959" cy="2606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Ellipse 49"/>
            <p:cNvSpPr/>
            <p:nvPr/>
          </p:nvSpPr>
          <p:spPr>
            <a:xfrm>
              <a:off x="5085212" y="3152363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Ellipse 50"/>
            <p:cNvSpPr/>
            <p:nvPr/>
          </p:nvSpPr>
          <p:spPr>
            <a:xfrm>
              <a:off x="5085212" y="3415725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Ellipse 51"/>
            <p:cNvSpPr/>
            <p:nvPr/>
          </p:nvSpPr>
          <p:spPr>
            <a:xfrm>
              <a:off x="5085212" y="3679087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Gerader Verbinder 52"/>
            <p:cNvCxnSpPr>
              <a:endCxn id="51" idx="2"/>
            </p:cNvCxnSpPr>
            <p:nvPr/>
          </p:nvCxnSpPr>
          <p:spPr>
            <a:xfrm flipV="1">
              <a:off x="4312253" y="3547406"/>
              <a:ext cx="772959" cy="26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Gerader Verbinder 53"/>
            <p:cNvCxnSpPr>
              <a:endCxn id="52" idx="2"/>
            </p:cNvCxnSpPr>
            <p:nvPr/>
          </p:nvCxnSpPr>
          <p:spPr>
            <a:xfrm flipV="1">
              <a:off x="4312253" y="3810768"/>
              <a:ext cx="772959" cy="26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Gerader Verbinder 54"/>
            <p:cNvCxnSpPr>
              <a:endCxn id="50" idx="2"/>
            </p:cNvCxnSpPr>
            <p:nvPr/>
          </p:nvCxnSpPr>
          <p:spPr>
            <a:xfrm flipV="1">
              <a:off x="4312253" y="3284044"/>
              <a:ext cx="772959" cy="5294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>
              <a:endCxn id="50" idx="2"/>
            </p:cNvCxnSpPr>
            <p:nvPr/>
          </p:nvCxnSpPr>
          <p:spPr>
            <a:xfrm flipV="1">
              <a:off x="4312253" y="3284044"/>
              <a:ext cx="772959" cy="5294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>
              <a:stCxn id="21" idx="6"/>
              <a:endCxn id="23" idx="2"/>
            </p:cNvCxnSpPr>
            <p:nvPr/>
          </p:nvCxnSpPr>
          <p:spPr>
            <a:xfrm flipV="1">
              <a:off x="3275932" y="3542050"/>
              <a:ext cx="772959" cy="2660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>
              <a:stCxn id="51" idx="2"/>
              <a:endCxn id="24" idx="6"/>
            </p:cNvCxnSpPr>
            <p:nvPr/>
          </p:nvCxnSpPr>
          <p:spPr>
            <a:xfrm flipH="1">
              <a:off x="4312253" y="3547406"/>
              <a:ext cx="772959" cy="2580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feld 62"/>
            <p:cNvSpPr txBox="1"/>
            <p:nvPr/>
          </p:nvSpPr>
          <p:spPr>
            <a:xfrm>
              <a:off x="2924170" y="3929059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50 </a:t>
              </a:r>
              <a:r>
                <a:rPr lang="de-DE" sz="1800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inputs</a:t>
              </a:r>
              <a:endParaRPr lang="de-DE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5" name="Gerader Verbinder 64"/>
            <p:cNvCxnSpPr>
              <a:stCxn id="50" idx="6"/>
              <a:endCxn id="66" idx="2"/>
            </p:cNvCxnSpPr>
            <p:nvPr/>
          </p:nvCxnSpPr>
          <p:spPr>
            <a:xfrm>
              <a:off x="5348574" y="3284044"/>
              <a:ext cx="471090" cy="2553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Ellipse 65"/>
            <p:cNvSpPr/>
            <p:nvPr/>
          </p:nvSpPr>
          <p:spPr>
            <a:xfrm>
              <a:off x="5819664" y="3407691"/>
              <a:ext cx="263362" cy="2633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7" name="Gerader Verbinder 66"/>
            <p:cNvCxnSpPr>
              <a:stCxn id="51" idx="6"/>
              <a:endCxn id="66" idx="2"/>
            </p:cNvCxnSpPr>
            <p:nvPr/>
          </p:nvCxnSpPr>
          <p:spPr>
            <a:xfrm flipV="1">
              <a:off x="5348574" y="3539372"/>
              <a:ext cx="471090" cy="803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Gerader Verbinder 67"/>
            <p:cNvCxnSpPr>
              <a:stCxn id="66" idx="2"/>
              <a:endCxn id="52" idx="6"/>
            </p:cNvCxnSpPr>
            <p:nvPr/>
          </p:nvCxnSpPr>
          <p:spPr>
            <a:xfrm flipH="1">
              <a:off x="5348574" y="3539372"/>
              <a:ext cx="471090" cy="2713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feld 71"/>
            <p:cNvSpPr txBox="1"/>
            <p:nvPr/>
          </p:nvSpPr>
          <p:spPr>
            <a:xfrm>
              <a:off x="3951700" y="3907028"/>
              <a:ext cx="457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4979230" y="3884997"/>
              <a:ext cx="457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50</a:t>
              </a:r>
            </a:p>
          </p:txBody>
        </p:sp>
      </p:grpSp>
      <p:sp>
        <p:nvSpPr>
          <p:cNvPr id="75" name="Textfeld 74"/>
          <p:cNvSpPr txBox="1"/>
          <p:nvPr/>
        </p:nvSpPr>
        <p:spPr>
          <a:xfrm>
            <a:off x="6300988" y="4556786"/>
            <a:ext cx="255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~140 </a:t>
            </a:r>
            <a:r>
              <a:rPr lang="de-DE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parameters</a:t>
            </a:r>
            <a:endParaRPr lang="de-DE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2921059" y="4560049"/>
            <a:ext cx="3161967" cy="861055"/>
            <a:chOff x="2921059" y="4560049"/>
            <a:chExt cx="3161967" cy="861055"/>
          </a:xfrm>
        </p:grpSpPr>
        <p:sp>
          <p:nvSpPr>
            <p:cNvPr id="76" name="Ellipse 75"/>
            <p:cNvSpPr/>
            <p:nvPr/>
          </p:nvSpPr>
          <p:spPr>
            <a:xfrm>
              <a:off x="3012570" y="4702902"/>
              <a:ext cx="263362" cy="26336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Ellipse 76"/>
            <p:cNvSpPr/>
            <p:nvPr/>
          </p:nvSpPr>
          <p:spPr>
            <a:xfrm>
              <a:off x="4048891" y="4560049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Ellipse 78"/>
            <p:cNvSpPr/>
            <p:nvPr/>
          </p:nvSpPr>
          <p:spPr>
            <a:xfrm>
              <a:off x="5819664" y="4697827"/>
              <a:ext cx="263362" cy="2633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Ellipse 79"/>
            <p:cNvSpPr/>
            <p:nvPr/>
          </p:nvSpPr>
          <p:spPr>
            <a:xfrm>
              <a:off x="4048891" y="4829508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Ellipse 80"/>
            <p:cNvSpPr/>
            <p:nvPr/>
          </p:nvSpPr>
          <p:spPr>
            <a:xfrm>
              <a:off x="5085212" y="4577964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Ellipse 81"/>
            <p:cNvSpPr/>
            <p:nvPr/>
          </p:nvSpPr>
          <p:spPr>
            <a:xfrm>
              <a:off x="5085212" y="4847423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3" name="Gerader Verbinder 82"/>
            <p:cNvCxnSpPr>
              <a:stCxn id="76" idx="6"/>
              <a:endCxn id="77" idx="2"/>
            </p:cNvCxnSpPr>
            <p:nvPr/>
          </p:nvCxnSpPr>
          <p:spPr>
            <a:xfrm flipV="1">
              <a:off x="3275932" y="4691730"/>
              <a:ext cx="772959" cy="14285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Gerader Verbinder 85"/>
            <p:cNvCxnSpPr>
              <a:stCxn id="76" idx="6"/>
              <a:endCxn id="80" idx="2"/>
            </p:cNvCxnSpPr>
            <p:nvPr/>
          </p:nvCxnSpPr>
          <p:spPr>
            <a:xfrm>
              <a:off x="3275932" y="4834583"/>
              <a:ext cx="772959" cy="1266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Gerader Verbinder 88"/>
            <p:cNvCxnSpPr>
              <a:stCxn id="81" idx="2"/>
              <a:endCxn id="77" idx="6"/>
            </p:cNvCxnSpPr>
            <p:nvPr/>
          </p:nvCxnSpPr>
          <p:spPr>
            <a:xfrm flipH="1" flipV="1">
              <a:off x="4312253" y="4691730"/>
              <a:ext cx="772959" cy="179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Gerader Verbinder 91"/>
            <p:cNvCxnSpPr>
              <a:stCxn id="82" idx="2"/>
              <a:endCxn id="80" idx="6"/>
            </p:cNvCxnSpPr>
            <p:nvPr/>
          </p:nvCxnSpPr>
          <p:spPr>
            <a:xfrm flipH="1" flipV="1">
              <a:off x="4312253" y="4961189"/>
              <a:ext cx="772959" cy="179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Gerader Verbinder 94"/>
            <p:cNvCxnSpPr>
              <a:stCxn id="81" idx="2"/>
              <a:endCxn id="80" idx="6"/>
            </p:cNvCxnSpPr>
            <p:nvPr/>
          </p:nvCxnSpPr>
          <p:spPr>
            <a:xfrm flipH="1">
              <a:off x="4312253" y="4709645"/>
              <a:ext cx="772959" cy="2515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>
              <a:stCxn id="82" idx="2"/>
              <a:endCxn id="77" idx="6"/>
            </p:cNvCxnSpPr>
            <p:nvPr/>
          </p:nvCxnSpPr>
          <p:spPr>
            <a:xfrm flipH="1" flipV="1">
              <a:off x="4312253" y="4691730"/>
              <a:ext cx="772959" cy="2873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>
              <a:stCxn id="81" idx="6"/>
              <a:endCxn id="79" idx="2"/>
            </p:cNvCxnSpPr>
            <p:nvPr/>
          </p:nvCxnSpPr>
          <p:spPr>
            <a:xfrm>
              <a:off x="5348574" y="4709645"/>
              <a:ext cx="471090" cy="1198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Gerader Verbinder 104"/>
            <p:cNvCxnSpPr>
              <a:stCxn id="82" idx="6"/>
              <a:endCxn id="79" idx="2"/>
            </p:cNvCxnSpPr>
            <p:nvPr/>
          </p:nvCxnSpPr>
          <p:spPr>
            <a:xfrm flipV="1">
              <a:off x="5348574" y="4829508"/>
              <a:ext cx="471090" cy="149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feld 108"/>
            <p:cNvSpPr txBox="1"/>
            <p:nvPr/>
          </p:nvSpPr>
          <p:spPr>
            <a:xfrm>
              <a:off x="2921059" y="5051772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7 </a:t>
              </a:r>
              <a:r>
                <a:rPr lang="de-DE" sz="1800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inputs</a:t>
              </a:r>
              <a:endParaRPr lang="de-DE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3948589" y="5029741"/>
              <a:ext cx="457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5063205" y="5007710"/>
              <a:ext cx="457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13" name="Rechteck: abgerundete Ecken 112"/>
          <p:cNvSpPr/>
          <p:nvPr/>
        </p:nvSpPr>
        <p:spPr>
          <a:xfrm>
            <a:off x="2916120" y="5638638"/>
            <a:ext cx="5036963" cy="5009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Can such a tiny network do efficient classification ?</a:t>
            </a:r>
            <a:endParaRPr lang="en-US" sz="1600" dirty="0"/>
          </a:p>
        </p:txBody>
      </p:sp>
      <p:sp>
        <p:nvSpPr>
          <p:cNvPr id="61" name="Rechteck: abgerundete Ecken 60"/>
          <p:cNvSpPr/>
          <p:nvPr/>
        </p:nvSpPr>
        <p:spPr>
          <a:xfrm>
            <a:off x="2916119" y="6213972"/>
            <a:ext cx="5036963" cy="5009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How can we get an event down to 7 parameters?</a:t>
            </a:r>
            <a:endParaRPr lang="en-US" sz="1600" dirty="0"/>
          </a:p>
        </p:txBody>
      </p:sp>
      <p:sp>
        <p:nvSpPr>
          <p:cNvPr id="62" name="Rechteck: abgerundete Ecken 61"/>
          <p:cNvSpPr/>
          <p:nvPr/>
        </p:nvSpPr>
        <p:spPr>
          <a:xfrm>
            <a:off x="8037505" y="5638638"/>
            <a:ext cx="701691" cy="50097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Yes</a:t>
            </a:r>
            <a:endParaRPr lang="en-US" dirty="0"/>
          </a:p>
        </p:txBody>
      </p:sp>
      <p:sp>
        <p:nvSpPr>
          <p:cNvPr id="69" name="Rechteck: abgerundete Ecken 68"/>
          <p:cNvSpPr/>
          <p:nvPr/>
        </p:nvSpPr>
        <p:spPr>
          <a:xfrm>
            <a:off x="8037505" y="6213972"/>
            <a:ext cx="701691" cy="50097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…</a:t>
            </a:r>
            <a:endParaRPr lang="en-US" sz="2400" dirty="0"/>
          </a:p>
        </p:txBody>
      </p:sp>
      <p:sp>
        <p:nvSpPr>
          <p:cNvPr id="11" name="Rechteck: abgerundete Ecken 10"/>
          <p:cNvSpPr/>
          <p:nvPr/>
        </p:nvSpPr>
        <p:spPr>
          <a:xfrm>
            <a:off x="3169188" y="2496293"/>
            <a:ext cx="3066194" cy="477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big can the network be?</a:t>
            </a:r>
          </a:p>
        </p:txBody>
      </p:sp>
    </p:spTree>
    <p:extLst>
      <p:ext uri="{BB962C8B-B14F-4D97-AF65-F5344CB8AC3E}">
        <p14:creationId xmlns:p14="http://schemas.microsoft.com/office/powerpoint/2010/main" val="334099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5" grpId="0"/>
      <p:bldP spid="113" grpId="0" animBg="1"/>
      <p:bldP spid="61" grpId="0" animBg="1"/>
      <p:bldP spid="62" grpId="0" animBg="1"/>
      <p:bldP spid="6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Autoencoder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Unsupervised information reduction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51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Autoencoder magic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5021036"/>
            <a:ext cx="5486400" cy="1486225"/>
          </a:xfrm>
        </p:spPr>
        <p:txBody>
          <a:bodyPr/>
          <a:lstStyle/>
          <a:p>
            <a:r>
              <a:rPr lang="en-GB" dirty="0"/>
              <a:t>Autoencoder</a:t>
            </a:r>
          </a:p>
          <a:p>
            <a:pPr lvl="1"/>
            <a:r>
              <a:rPr lang="en-GB" dirty="0"/>
              <a:t>Deep learning based algorithm that learns to compress data</a:t>
            </a:r>
          </a:p>
          <a:p>
            <a:pPr lvl="1"/>
            <a:r>
              <a:rPr lang="en-GB" dirty="0"/>
              <a:t>No labels required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5669651" y="3136207"/>
            <a:ext cx="2495456" cy="671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~10.000 events per peak (labelled)</a:t>
            </a:r>
          </a:p>
        </p:txBody>
      </p:sp>
      <p:sp>
        <p:nvSpPr>
          <p:cNvPr id="6" name="Rechteck 5"/>
          <p:cNvSpPr/>
          <p:nvPr/>
        </p:nvSpPr>
        <p:spPr>
          <a:xfrm>
            <a:off x="2950952" y="130629"/>
            <a:ext cx="2495456" cy="4802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~1.000.000 events total (unlabelled)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079" y="198186"/>
            <a:ext cx="3132909" cy="1459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59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it works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3630660"/>
            <a:ext cx="5486400" cy="2549424"/>
          </a:xfrm>
        </p:spPr>
        <p:txBody>
          <a:bodyPr>
            <a:normAutofit/>
          </a:bodyPr>
          <a:lstStyle/>
          <a:p>
            <a:r>
              <a:rPr lang="en-GB" dirty="0"/>
              <a:t>Determine number of compact parameters</a:t>
            </a:r>
          </a:p>
          <a:p>
            <a:pPr lvl="1"/>
            <a:r>
              <a:rPr lang="en-GB" dirty="0"/>
              <a:t>It turns out 7 is pretty good</a:t>
            </a:r>
          </a:p>
          <a:p>
            <a:r>
              <a:rPr lang="en-GB" dirty="0"/>
              <a:t>Setup network with random initialization</a:t>
            </a:r>
          </a:p>
          <a:p>
            <a:r>
              <a:rPr lang="de-DE" dirty="0"/>
              <a:t>Train on </a:t>
            </a:r>
            <a:r>
              <a:rPr lang="de-DE" i="1" dirty="0"/>
              <a:t>all</a:t>
            </a:r>
            <a:r>
              <a:rPr lang="de-DE" dirty="0"/>
              <a:t> </a:t>
            </a:r>
            <a:r>
              <a:rPr lang="de-DE" dirty="0" err="1"/>
              <a:t>pulses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271" y="771747"/>
            <a:ext cx="5908621" cy="285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06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Encoder &amp; decoder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4058495"/>
            <a:ext cx="5486400" cy="1254303"/>
          </a:xfrm>
        </p:spPr>
        <p:txBody>
          <a:bodyPr/>
          <a:lstStyle/>
          <a:p>
            <a:r>
              <a:rPr lang="en-GB" dirty="0"/>
              <a:t>Encoder &amp; decoder are trained from data</a:t>
            </a:r>
          </a:p>
          <a:p>
            <a:r>
              <a:rPr lang="en-GB" dirty="0"/>
              <a:t>Unbiased compact representation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39" name="Gruppieren 38"/>
          <p:cNvGrpSpPr/>
          <p:nvPr/>
        </p:nvGrpSpPr>
        <p:grpSpPr>
          <a:xfrm>
            <a:off x="6179331" y="686929"/>
            <a:ext cx="1297276" cy="3161538"/>
            <a:chOff x="6179331" y="686929"/>
            <a:chExt cx="1297276" cy="3161538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3"/>
            <a:srcRect l="21767" r="36990"/>
            <a:stretch/>
          </p:blipFill>
          <p:spPr>
            <a:xfrm rot="21130929">
              <a:off x="6549165" y="3141330"/>
              <a:ext cx="432449" cy="40538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4"/>
            <a:srcRect l="36104" r="30349"/>
            <a:stretch/>
          </p:blipFill>
          <p:spPr>
            <a:xfrm rot="190404">
              <a:off x="6728540" y="3444606"/>
              <a:ext cx="351747" cy="403861"/>
            </a:xfrm>
            <a:prstGeom prst="rect">
              <a:avLst/>
            </a:prstGeom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5"/>
            <a:srcRect l="18278" r="24929"/>
            <a:stretch/>
          </p:blipFill>
          <p:spPr>
            <a:xfrm rot="994699">
              <a:off x="6432837" y="2797476"/>
              <a:ext cx="595482" cy="403861"/>
            </a:xfrm>
            <a:prstGeom prst="rect">
              <a:avLst/>
            </a:prstGeom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6"/>
            <a:srcRect l="13123" r="18603"/>
            <a:stretch/>
          </p:blipFill>
          <p:spPr>
            <a:xfrm rot="21309626">
              <a:off x="6438508" y="2574951"/>
              <a:ext cx="715872" cy="406909"/>
            </a:xfrm>
            <a:prstGeom prst="rect">
              <a:avLst/>
            </a:prstGeom>
          </p:spPr>
        </p:pic>
        <p:sp>
          <p:nvSpPr>
            <p:cNvPr id="14" name="Siebeneck 13"/>
            <p:cNvSpPr/>
            <p:nvPr/>
          </p:nvSpPr>
          <p:spPr>
            <a:xfrm>
              <a:off x="6684209" y="686929"/>
              <a:ext cx="294661" cy="294661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7</a:t>
              </a:r>
              <a:endParaRPr lang="en-US" sz="1400" dirty="0"/>
            </a:p>
          </p:txBody>
        </p:sp>
        <p:sp>
          <p:nvSpPr>
            <p:cNvPr id="15" name="Siebeneck 14"/>
            <p:cNvSpPr/>
            <p:nvPr/>
          </p:nvSpPr>
          <p:spPr>
            <a:xfrm>
              <a:off x="6403625" y="969414"/>
              <a:ext cx="376109" cy="376109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7</a:t>
              </a:r>
              <a:endParaRPr lang="en-US" dirty="0"/>
            </a:p>
          </p:txBody>
        </p:sp>
        <p:sp>
          <p:nvSpPr>
            <p:cNvPr id="16" name="Siebeneck 15"/>
            <p:cNvSpPr/>
            <p:nvPr/>
          </p:nvSpPr>
          <p:spPr>
            <a:xfrm>
              <a:off x="6779734" y="1143943"/>
              <a:ext cx="376109" cy="376109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7</a:t>
              </a:r>
              <a:endParaRPr lang="en-US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6179331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feil: nach unten 8"/>
            <p:cNvSpPr/>
            <p:nvPr/>
          </p:nvSpPr>
          <p:spPr>
            <a:xfrm>
              <a:off x="6318856" y="1965054"/>
              <a:ext cx="1018226" cy="765754"/>
            </a:xfrm>
            <a:prstGeom prst="downArrow">
              <a:avLst>
                <a:gd name="adj1" fmla="val 10159"/>
                <a:gd name="adj2" fmla="val 37135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341297" y="1538841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Decoder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693637" y="469502"/>
            <a:ext cx="1297276" cy="3144173"/>
            <a:chOff x="3693637" y="469502"/>
            <a:chExt cx="1297276" cy="3144173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3"/>
            <a:srcRect l="24982" r="22275"/>
            <a:stretch/>
          </p:blipFill>
          <p:spPr>
            <a:xfrm rot="21130929">
              <a:off x="4007122" y="1018268"/>
              <a:ext cx="553029" cy="405385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4"/>
            <a:srcRect l="23631" r="32090"/>
            <a:stretch/>
          </p:blipFill>
          <p:spPr>
            <a:xfrm rot="190404">
              <a:off x="4022999" y="1330203"/>
              <a:ext cx="464276" cy="403861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5"/>
            <a:srcRect l="27460" r="30418"/>
            <a:stretch/>
          </p:blipFill>
          <p:spPr>
            <a:xfrm rot="994699">
              <a:off x="3953435" y="692720"/>
              <a:ext cx="441646" cy="403861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6"/>
            <a:srcRect l="17024" r="33420"/>
            <a:stretch/>
          </p:blipFill>
          <p:spPr>
            <a:xfrm rot="21309626">
              <a:off x="3904744" y="469502"/>
              <a:ext cx="519599" cy="406909"/>
            </a:xfrm>
            <a:prstGeom prst="rect">
              <a:avLst/>
            </a:prstGeom>
          </p:spPr>
        </p:pic>
        <p:sp>
          <p:nvSpPr>
            <p:cNvPr id="13" name="Siebeneck 12"/>
            <p:cNvSpPr/>
            <p:nvPr/>
          </p:nvSpPr>
          <p:spPr>
            <a:xfrm>
              <a:off x="4244488" y="2780552"/>
              <a:ext cx="294661" cy="294661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7</a:t>
              </a:r>
              <a:endParaRPr lang="en-US" sz="1400" dirty="0"/>
            </a:p>
          </p:txBody>
        </p:sp>
        <p:sp>
          <p:nvSpPr>
            <p:cNvPr id="5" name="Rechteck 4"/>
            <p:cNvSpPr/>
            <p:nvPr/>
          </p:nvSpPr>
          <p:spPr>
            <a:xfrm>
              <a:off x="3693637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feil: nach unten 5"/>
            <p:cNvSpPr/>
            <p:nvPr/>
          </p:nvSpPr>
          <p:spPr>
            <a:xfrm>
              <a:off x="4067505" y="1965054"/>
              <a:ext cx="549540" cy="765754"/>
            </a:xfrm>
            <a:prstGeom prst="downArrow">
              <a:avLst>
                <a:gd name="adj1" fmla="val 87705"/>
                <a:gd name="adj2" fmla="val 39344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3855603" y="1538841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Encoder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Siebeneck 10"/>
            <p:cNvSpPr/>
            <p:nvPr/>
          </p:nvSpPr>
          <p:spPr>
            <a:xfrm>
              <a:off x="3963904" y="3063037"/>
              <a:ext cx="376109" cy="376109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7</a:t>
              </a:r>
              <a:endParaRPr lang="en-US" dirty="0"/>
            </a:p>
          </p:txBody>
        </p:sp>
        <p:sp>
          <p:nvSpPr>
            <p:cNvPr id="12" name="Siebeneck 11"/>
            <p:cNvSpPr/>
            <p:nvPr/>
          </p:nvSpPr>
          <p:spPr>
            <a:xfrm>
              <a:off x="4340013" y="3237566"/>
              <a:ext cx="376109" cy="376109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7</a:t>
              </a:r>
              <a:endParaRPr lang="en-US" dirty="0"/>
            </a:p>
          </p:txBody>
        </p:sp>
      </p:grpSp>
      <p:sp>
        <p:nvSpPr>
          <p:cNvPr id="17" name="Rechteck: abgerundete Ecken 16"/>
          <p:cNvSpPr/>
          <p:nvPr/>
        </p:nvSpPr>
        <p:spPr>
          <a:xfrm>
            <a:off x="3153103" y="5307234"/>
            <a:ext cx="3626631" cy="505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What information is being stored?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52" y="1779794"/>
            <a:ext cx="4903866" cy="32692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reduction to 7 parameters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7522044" y="3244936"/>
            <a:ext cx="1297276" cy="2366508"/>
            <a:chOff x="6179331" y="1481959"/>
            <a:chExt cx="1297276" cy="2366508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4"/>
            <a:srcRect l="21767" r="36990"/>
            <a:stretch/>
          </p:blipFill>
          <p:spPr>
            <a:xfrm rot="21130929">
              <a:off x="6549165" y="3141330"/>
              <a:ext cx="432449" cy="405385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5"/>
            <a:srcRect l="36104" r="30349"/>
            <a:stretch/>
          </p:blipFill>
          <p:spPr>
            <a:xfrm rot="190404">
              <a:off x="6728540" y="3444606"/>
              <a:ext cx="351747" cy="40386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6"/>
            <a:srcRect l="18278" r="24929"/>
            <a:stretch/>
          </p:blipFill>
          <p:spPr>
            <a:xfrm rot="994699">
              <a:off x="6432837" y="2797476"/>
              <a:ext cx="595482" cy="403861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7"/>
            <a:srcRect l="13123" r="18603"/>
            <a:stretch/>
          </p:blipFill>
          <p:spPr>
            <a:xfrm rot="21309626">
              <a:off x="6438508" y="2574951"/>
              <a:ext cx="715872" cy="406909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6179331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Pfeil: nach unten 13"/>
            <p:cNvSpPr/>
            <p:nvPr/>
          </p:nvSpPr>
          <p:spPr>
            <a:xfrm>
              <a:off x="6318856" y="1965054"/>
              <a:ext cx="1018226" cy="765754"/>
            </a:xfrm>
            <a:prstGeom prst="downArrow">
              <a:avLst>
                <a:gd name="adj1" fmla="val 10159"/>
                <a:gd name="adj2" fmla="val 37135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341297" y="1538841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Decoder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7521278" y="786555"/>
            <a:ext cx="1297276" cy="2458381"/>
            <a:chOff x="3693637" y="469502"/>
            <a:chExt cx="1297276" cy="245838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4"/>
            <a:srcRect l="24982" r="22275"/>
            <a:stretch/>
          </p:blipFill>
          <p:spPr>
            <a:xfrm rot="21130929">
              <a:off x="4007122" y="1018268"/>
              <a:ext cx="553029" cy="405385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5"/>
            <a:srcRect l="23631" r="32090"/>
            <a:stretch/>
          </p:blipFill>
          <p:spPr>
            <a:xfrm rot="190404">
              <a:off x="4022999" y="1330203"/>
              <a:ext cx="464276" cy="403861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6"/>
            <a:srcRect l="27460" r="30418"/>
            <a:stretch/>
          </p:blipFill>
          <p:spPr>
            <a:xfrm rot="994699">
              <a:off x="3953435" y="692720"/>
              <a:ext cx="441646" cy="403861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7"/>
            <a:srcRect l="17024" r="33420"/>
            <a:stretch/>
          </p:blipFill>
          <p:spPr>
            <a:xfrm rot="21309626">
              <a:off x="3904744" y="469502"/>
              <a:ext cx="519599" cy="406909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>
            <a:xfrm>
              <a:off x="3693637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feil: nach unten 22"/>
            <p:cNvSpPr/>
            <p:nvPr/>
          </p:nvSpPr>
          <p:spPr>
            <a:xfrm>
              <a:off x="4067505" y="1965054"/>
              <a:ext cx="549540" cy="765754"/>
            </a:xfrm>
            <a:prstGeom prst="downArrow">
              <a:avLst>
                <a:gd name="adj1" fmla="val 87705"/>
                <a:gd name="adj2" fmla="val 39344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855603" y="1538841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Encoder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Inhaltsplatzhalter 26"/>
          <p:cNvSpPr>
            <a:spLocks noGrp="1"/>
          </p:cNvSpPr>
          <p:nvPr>
            <p:ph idx="1"/>
          </p:nvPr>
        </p:nvSpPr>
        <p:spPr>
          <a:xfrm>
            <a:off x="2901951" y="5216311"/>
            <a:ext cx="5486400" cy="1303957"/>
          </a:xfrm>
        </p:spPr>
        <p:txBody>
          <a:bodyPr/>
          <a:lstStyle/>
          <a:p>
            <a:r>
              <a:rPr lang="de-DE" dirty="0" err="1"/>
              <a:t>Reconstructions</a:t>
            </a:r>
            <a:r>
              <a:rPr lang="de-DE" dirty="0"/>
              <a:t> </a:t>
            </a:r>
            <a:r>
              <a:rPr lang="de-DE" dirty="0" err="1"/>
              <a:t>contain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r>
              <a:rPr lang="en-GB" dirty="0"/>
              <a:t>Only the most relevant data is stored</a:t>
            </a:r>
          </a:p>
          <a:p>
            <a:r>
              <a:rPr lang="en-GB" dirty="0"/>
              <a:t>Noise is discarded as it follows no pattern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582376" y="765362"/>
            <a:ext cx="628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ANG1 -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906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Correlated noise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Inhaltsplatzhalter 26"/>
          <p:cNvSpPr txBox="1">
            <a:spLocks/>
          </p:cNvSpPr>
          <p:nvPr/>
        </p:nvSpPr>
        <p:spPr>
          <a:xfrm>
            <a:off x="2901951" y="5216311"/>
            <a:ext cx="5486400" cy="1303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Some detectors show highly correlated noise</a:t>
            </a:r>
          </a:p>
          <a:p>
            <a:r>
              <a:rPr lang="en-GB" dirty="0"/>
              <a:t>Reconstructions capture the important features of the pulse very well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582376" y="765362"/>
            <a:ext cx="628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ANG5 -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7522044" y="3244936"/>
            <a:ext cx="1297276" cy="2366508"/>
            <a:chOff x="6179331" y="1481959"/>
            <a:chExt cx="1297276" cy="236650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/>
            <a:srcRect l="21767" r="36990"/>
            <a:stretch/>
          </p:blipFill>
          <p:spPr>
            <a:xfrm rot="21130929">
              <a:off x="6549165" y="3141330"/>
              <a:ext cx="432449" cy="405385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/>
            <a:srcRect l="36104" r="30349"/>
            <a:stretch/>
          </p:blipFill>
          <p:spPr>
            <a:xfrm rot="190404">
              <a:off x="6728540" y="3444606"/>
              <a:ext cx="351747" cy="403861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/>
            <a:srcRect l="18278" r="24929"/>
            <a:stretch/>
          </p:blipFill>
          <p:spPr>
            <a:xfrm rot="994699">
              <a:off x="6432837" y="2797476"/>
              <a:ext cx="595482" cy="403861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6"/>
            <a:srcRect l="13123" r="18603"/>
            <a:stretch/>
          </p:blipFill>
          <p:spPr>
            <a:xfrm rot="21309626">
              <a:off x="6438508" y="2574951"/>
              <a:ext cx="715872" cy="406909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6179331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Pfeil: nach unten 14"/>
            <p:cNvSpPr/>
            <p:nvPr/>
          </p:nvSpPr>
          <p:spPr>
            <a:xfrm>
              <a:off x="6318856" y="1965054"/>
              <a:ext cx="1018226" cy="765754"/>
            </a:xfrm>
            <a:prstGeom prst="downArrow">
              <a:avLst>
                <a:gd name="adj1" fmla="val 10159"/>
                <a:gd name="adj2" fmla="val 37135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341297" y="1538841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Decoder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7521278" y="786555"/>
            <a:ext cx="1297276" cy="2458381"/>
            <a:chOff x="3693637" y="469502"/>
            <a:chExt cx="1297276" cy="2458381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3"/>
            <a:srcRect l="24982" r="22275"/>
            <a:stretch/>
          </p:blipFill>
          <p:spPr>
            <a:xfrm rot="21130929">
              <a:off x="4007122" y="1018268"/>
              <a:ext cx="553029" cy="405385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4"/>
            <a:srcRect l="23631" r="32090"/>
            <a:stretch/>
          </p:blipFill>
          <p:spPr>
            <a:xfrm rot="190404">
              <a:off x="4022999" y="1330203"/>
              <a:ext cx="464276" cy="403861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5"/>
            <a:srcRect l="27460" r="30418"/>
            <a:stretch/>
          </p:blipFill>
          <p:spPr>
            <a:xfrm rot="994699">
              <a:off x="3953435" y="692720"/>
              <a:ext cx="441646" cy="403861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6"/>
            <a:srcRect l="17024" r="33420"/>
            <a:stretch/>
          </p:blipFill>
          <p:spPr>
            <a:xfrm rot="21309626">
              <a:off x="3904744" y="469502"/>
              <a:ext cx="519599" cy="406909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>
            <a:xfrm>
              <a:off x="3693637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feil: nach unten 22"/>
            <p:cNvSpPr/>
            <p:nvPr/>
          </p:nvSpPr>
          <p:spPr>
            <a:xfrm>
              <a:off x="4067505" y="1965054"/>
              <a:ext cx="549540" cy="765754"/>
            </a:xfrm>
            <a:prstGeom prst="downArrow">
              <a:avLst>
                <a:gd name="adj1" fmla="val 87705"/>
                <a:gd name="adj2" fmla="val 39344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855603" y="1538841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Encoder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567" y="1764647"/>
            <a:ext cx="4895200" cy="32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6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Accurate</a:t>
            </a:r>
            <a:r>
              <a:rPr lang="de-DE" dirty="0"/>
              <a:t> </a:t>
            </a:r>
            <a:r>
              <a:rPr lang="de-DE" dirty="0" err="1"/>
              <a:t>peak</a:t>
            </a:r>
            <a:r>
              <a:rPr lang="de-DE" dirty="0"/>
              <a:t> </a:t>
            </a:r>
            <a:r>
              <a:rPr lang="de-DE" dirty="0" err="1"/>
              <a:t>height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Inhaltsplatzhalter 26"/>
          <p:cNvSpPr txBox="1">
            <a:spLocks/>
          </p:cNvSpPr>
          <p:nvPr/>
        </p:nvSpPr>
        <p:spPr>
          <a:xfrm>
            <a:off x="2901951" y="5216311"/>
            <a:ext cx="4619327" cy="1303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Peak </a:t>
            </a:r>
            <a:r>
              <a:rPr lang="de-DE" dirty="0" err="1"/>
              <a:t>height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signal-like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accurate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BEGes</a:t>
            </a:r>
            <a:endParaRPr lang="en-GB" dirty="0"/>
          </a:p>
          <a:p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582376" y="765362"/>
            <a:ext cx="628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GD00A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7522044" y="3244936"/>
            <a:ext cx="1297276" cy="2366508"/>
            <a:chOff x="6179331" y="1481959"/>
            <a:chExt cx="1297276" cy="2366508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/>
            <a:srcRect l="21767" r="36990"/>
            <a:stretch/>
          </p:blipFill>
          <p:spPr>
            <a:xfrm rot="21130929">
              <a:off x="6549165" y="3141330"/>
              <a:ext cx="432449" cy="405385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4"/>
            <a:srcRect l="36104" r="30349"/>
            <a:stretch/>
          </p:blipFill>
          <p:spPr>
            <a:xfrm rot="190404">
              <a:off x="6728540" y="3444606"/>
              <a:ext cx="351747" cy="403861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5"/>
            <a:srcRect l="18278" r="24929"/>
            <a:stretch/>
          </p:blipFill>
          <p:spPr>
            <a:xfrm rot="994699">
              <a:off x="6432837" y="2797476"/>
              <a:ext cx="595482" cy="403861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6"/>
            <a:srcRect l="13123" r="18603"/>
            <a:stretch/>
          </p:blipFill>
          <p:spPr>
            <a:xfrm rot="21309626">
              <a:off x="6438508" y="2574951"/>
              <a:ext cx="715872" cy="406909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6179331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Pfeil: nach unten 12"/>
            <p:cNvSpPr/>
            <p:nvPr/>
          </p:nvSpPr>
          <p:spPr>
            <a:xfrm>
              <a:off x="6318856" y="1965054"/>
              <a:ext cx="1018226" cy="765754"/>
            </a:xfrm>
            <a:prstGeom prst="downArrow">
              <a:avLst>
                <a:gd name="adj1" fmla="val 10159"/>
                <a:gd name="adj2" fmla="val 37135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341297" y="1538841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Decoder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7521278" y="786555"/>
            <a:ext cx="1297276" cy="2458381"/>
            <a:chOff x="3693637" y="469502"/>
            <a:chExt cx="1297276" cy="2458381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3"/>
            <a:srcRect l="24982" r="22275"/>
            <a:stretch/>
          </p:blipFill>
          <p:spPr>
            <a:xfrm rot="21130929">
              <a:off x="4007122" y="1018268"/>
              <a:ext cx="553029" cy="405385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4"/>
            <a:srcRect l="23631" r="32090"/>
            <a:stretch/>
          </p:blipFill>
          <p:spPr>
            <a:xfrm rot="190404">
              <a:off x="4022999" y="1330203"/>
              <a:ext cx="464276" cy="403861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5"/>
            <a:srcRect l="27460" r="30418"/>
            <a:stretch/>
          </p:blipFill>
          <p:spPr>
            <a:xfrm rot="994699">
              <a:off x="3953435" y="692720"/>
              <a:ext cx="441646" cy="403861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6"/>
            <a:srcRect l="17024" r="33420"/>
            <a:stretch/>
          </p:blipFill>
          <p:spPr>
            <a:xfrm rot="21309626">
              <a:off x="3904744" y="469502"/>
              <a:ext cx="519599" cy="406909"/>
            </a:xfrm>
            <a:prstGeom prst="rect">
              <a:avLst/>
            </a:prstGeom>
          </p:spPr>
        </p:pic>
        <p:sp>
          <p:nvSpPr>
            <p:cNvPr id="20" name="Rechteck 19"/>
            <p:cNvSpPr/>
            <p:nvPr/>
          </p:nvSpPr>
          <p:spPr>
            <a:xfrm>
              <a:off x="3693637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Pfeil: nach unten 20"/>
            <p:cNvSpPr/>
            <p:nvPr/>
          </p:nvSpPr>
          <p:spPr>
            <a:xfrm>
              <a:off x="4067505" y="1965054"/>
              <a:ext cx="549540" cy="765754"/>
            </a:xfrm>
            <a:prstGeom prst="downArrow">
              <a:avLst>
                <a:gd name="adj1" fmla="val 87705"/>
                <a:gd name="adj2" fmla="val 39344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855603" y="1538841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Encoder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Grafik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7800" y="1766150"/>
            <a:ext cx="4893734" cy="32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61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Classification</a:t>
            </a:r>
            <a:r>
              <a:rPr lang="de-DE" dirty="0"/>
              <a:t> after </a:t>
            </a:r>
            <a:r>
              <a:rPr lang="de-DE" dirty="0" err="1"/>
              <a:t>autoencoder</a:t>
            </a:r>
            <a:r>
              <a:rPr lang="de-DE" dirty="0"/>
              <a:t> </a:t>
            </a:r>
            <a:r>
              <a:rPr lang="de-DE" dirty="0" err="1"/>
              <a:t>preprocessing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/>
          <a:srcRect l="21767" r="36990"/>
          <a:stretch/>
        </p:blipFill>
        <p:spPr>
          <a:xfrm rot="21130929">
            <a:off x="3234461" y="528758"/>
            <a:ext cx="432449" cy="40538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/>
          <a:srcRect l="36104" r="30349"/>
          <a:stretch/>
        </p:blipFill>
        <p:spPr>
          <a:xfrm rot="190404">
            <a:off x="3381180" y="1330055"/>
            <a:ext cx="351747" cy="403861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5922110" y="742285"/>
            <a:ext cx="794442" cy="937375"/>
            <a:chOff x="5922110" y="742285"/>
            <a:chExt cx="794442" cy="937375"/>
          </a:xfrm>
        </p:grpSpPr>
        <p:sp>
          <p:nvSpPr>
            <p:cNvPr id="10" name="Siebeneck 9"/>
            <p:cNvSpPr/>
            <p:nvPr/>
          </p:nvSpPr>
          <p:spPr>
            <a:xfrm>
              <a:off x="6202694" y="742285"/>
              <a:ext cx="294661" cy="294661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7</a:t>
              </a:r>
              <a:endParaRPr lang="en-US" sz="1400" dirty="0"/>
            </a:p>
          </p:txBody>
        </p:sp>
        <p:sp>
          <p:nvSpPr>
            <p:cNvPr id="11" name="Siebeneck 10"/>
            <p:cNvSpPr/>
            <p:nvPr/>
          </p:nvSpPr>
          <p:spPr>
            <a:xfrm>
              <a:off x="5922110" y="1219583"/>
              <a:ext cx="376109" cy="376109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7</a:t>
              </a:r>
              <a:endParaRPr lang="en-US" dirty="0"/>
            </a:p>
          </p:txBody>
        </p:sp>
        <p:sp>
          <p:nvSpPr>
            <p:cNvPr id="12" name="Siebeneck 11"/>
            <p:cNvSpPr/>
            <p:nvPr/>
          </p:nvSpPr>
          <p:spPr>
            <a:xfrm>
              <a:off x="6340443" y="1303551"/>
              <a:ext cx="376109" cy="376109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7</a:t>
              </a:r>
              <a:endParaRPr lang="en-US" dirty="0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381" y="1992085"/>
            <a:ext cx="5588583" cy="34928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Combined</a:t>
            </a:r>
            <a:r>
              <a:rPr lang="de-DE" dirty="0"/>
              <a:t> PSD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5582894"/>
            <a:ext cx="5486400" cy="923590"/>
          </a:xfrm>
        </p:spPr>
        <p:txBody>
          <a:bodyPr/>
          <a:lstStyle/>
          <a:p>
            <a:r>
              <a:rPr lang="de-DE" dirty="0"/>
              <a:t>Train </a:t>
            </a: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network</a:t>
            </a:r>
            <a:r>
              <a:rPr lang="de-DE" dirty="0"/>
              <a:t> on </a:t>
            </a:r>
            <a:r>
              <a:rPr lang="de-DE" dirty="0" err="1"/>
              <a:t>compact</a:t>
            </a:r>
            <a:r>
              <a:rPr lang="de-DE" dirty="0"/>
              <a:t> </a:t>
            </a:r>
            <a:r>
              <a:rPr lang="de-DE" dirty="0" err="1"/>
              <a:t>representation</a:t>
            </a:r>
            <a:endParaRPr lang="de-DE" dirty="0"/>
          </a:p>
          <a:p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learnable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,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overfitting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Pfeil: nach rechts 6"/>
          <p:cNvSpPr/>
          <p:nvPr/>
        </p:nvSpPr>
        <p:spPr>
          <a:xfrm>
            <a:off x="3712788" y="75919"/>
            <a:ext cx="2585431" cy="2216838"/>
          </a:xfrm>
          <a:prstGeom prst="rightArrow">
            <a:avLst/>
          </a:prstGeom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Preprocessing</a:t>
            </a:r>
            <a:endParaRPr lang="en-GB" sz="2400" dirty="0"/>
          </a:p>
          <a:p>
            <a:pPr algn="ctr"/>
            <a:r>
              <a:rPr lang="en-GB" sz="2400" dirty="0"/>
              <a:t>encoder</a:t>
            </a:r>
            <a:endParaRPr lang="en-US" sz="2400" dirty="0"/>
          </a:p>
        </p:txBody>
      </p:sp>
      <p:sp>
        <p:nvSpPr>
          <p:cNvPr id="8" name="Rechteck 7"/>
          <p:cNvSpPr/>
          <p:nvPr/>
        </p:nvSpPr>
        <p:spPr>
          <a:xfrm>
            <a:off x="6462265" y="967797"/>
            <a:ext cx="1390864" cy="43308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Classifier</a:t>
            </a:r>
            <a:endParaRPr lang="en-US" sz="2400" dirty="0"/>
          </a:p>
        </p:txBody>
      </p:sp>
      <p:sp>
        <p:nvSpPr>
          <p:cNvPr id="9" name="Pfeil: nach rechts 8"/>
          <p:cNvSpPr/>
          <p:nvPr/>
        </p:nvSpPr>
        <p:spPr>
          <a:xfrm>
            <a:off x="2881050" y="810958"/>
            <a:ext cx="744386" cy="746760"/>
          </a:xfrm>
          <a:prstGeom prst="rightArrow">
            <a:avLst/>
          </a:prstGeom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761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 err="1"/>
                  <a:t>Neutrinoless</a:t>
                </a:r>
                <a:r>
                  <a:rPr lang="de-DE" dirty="0"/>
                  <a:t> double </a:t>
                </a:r>
                <a:r>
                  <a:rPr lang="de-DE" dirty="0" err="1"/>
                  <a:t>beta</a:t>
                </a:r>
                <a:r>
                  <a:rPr lang="de-DE" dirty="0"/>
                  <a:t> </a:t>
                </a:r>
                <a:r>
                  <a:rPr lang="de-DE" dirty="0" err="1"/>
                  <a:t>decay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336" r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4588328"/>
            <a:ext cx="5486400" cy="1510393"/>
          </a:xfrm>
        </p:spPr>
        <p:txBody>
          <a:bodyPr/>
          <a:lstStyle/>
          <a:p>
            <a:r>
              <a:rPr lang="en-GB" dirty="0"/>
              <a:t>Only possible if neutrino has </a:t>
            </a:r>
            <a:r>
              <a:rPr lang="en-GB" dirty="0" err="1"/>
              <a:t>Majorana</a:t>
            </a:r>
            <a:r>
              <a:rPr lang="en-GB" dirty="0"/>
              <a:t> component</a:t>
            </a:r>
          </a:p>
          <a:p>
            <a:r>
              <a:rPr lang="en-GB" dirty="0"/>
              <a:t>Could help explain matter dominance in universe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411" y="713814"/>
            <a:ext cx="4942068" cy="383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8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Signal-background classification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5345118"/>
            <a:ext cx="5486400" cy="1161817"/>
          </a:xfrm>
        </p:spPr>
        <p:txBody>
          <a:bodyPr/>
          <a:lstStyle/>
          <a:p>
            <a:r>
              <a:rPr lang="en-GB" dirty="0"/>
              <a:t>Tiny classifier with 141 parameters</a:t>
            </a:r>
          </a:p>
          <a:p>
            <a:r>
              <a:rPr lang="en-GB" dirty="0"/>
              <a:t>Trained on Tl (signal) and Bi peak (background)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957923" y="4347776"/>
            <a:ext cx="3161967" cy="861055"/>
            <a:chOff x="2921059" y="4560049"/>
            <a:chExt cx="3161967" cy="861055"/>
          </a:xfrm>
        </p:grpSpPr>
        <p:sp>
          <p:nvSpPr>
            <p:cNvPr id="8" name="Ellipse 7"/>
            <p:cNvSpPr/>
            <p:nvPr/>
          </p:nvSpPr>
          <p:spPr>
            <a:xfrm>
              <a:off x="3012570" y="4702902"/>
              <a:ext cx="263362" cy="26336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Ellipse 8"/>
            <p:cNvSpPr/>
            <p:nvPr/>
          </p:nvSpPr>
          <p:spPr>
            <a:xfrm>
              <a:off x="4048891" y="4560049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Ellipse 9"/>
            <p:cNvSpPr/>
            <p:nvPr/>
          </p:nvSpPr>
          <p:spPr>
            <a:xfrm>
              <a:off x="5819664" y="4697827"/>
              <a:ext cx="263362" cy="2633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048891" y="4829508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5085212" y="4577964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085212" y="4847423"/>
              <a:ext cx="263362" cy="2633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" name="Gerader Verbinder 13"/>
            <p:cNvCxnSpPr>
              <a:stCxn id="8" idx="6"/>
              <a:endCxn id="9" idx="2"/>
            </p:cNvCxnSpPr>
            <p:nvPr/>
          </p:nvCxnSpPr>
          <p:spPr>
            <a:xfrm flipV="1">
              <a:off x="3275932" y="4691730"/>
              <a:ext cx="772959" cy="14285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>
              <a:stCxn id="8" idx="6"/>
              <a:endCxn id="11" idx="2"/>
            </p:cNvCxnSpPr>
            <p:nvPr/>
          </p:nvCxnSpPr>
          <p:spPr>
            <a:xfrm>
              <a:off x="3275932" y="4834583"/>
              <a:ext cx="772959" cy="1266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>
              <a:stCxn id="12" idx="2"/>
              <a:endCxn id="9" idx="6"/>
            </p:cNvCxnSpPr>
            <p:nvPr/>
          </p:nvCxnSpPr>
          <p:spPr>
            <a:xfrm flipH="1" flipV="1">
              <a:off x="4312253" y="4691730"/>
              <a:ext cx="772959" cy="179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>
              <a:stCxn id="13" idx="2"/>
              <a:endCxn id="11" idx="6"/>
            </p:cNvCxnSpPr>
            <p:nvPr/>
          </p:nvCxnSpPr>
          <p:spPr>
            <a:xfrm flipH="1" flipV="1">
              <a:off x="4312253" y="4961189"/>
              <a:ext cx="772959" cy="179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>
              <a:stCxn id="12" idx="2"/>
              <a:endCxn id="11" idx="6"/>
            </p:cNvCxnSpPr>
            <p:nvPr/>
          </p:nvCxnSpPr>
          <p:spPr>
            <a:xfrm flipH="1">
              <a:off x="4312253" y="4709645"/>
              <a:ext cx="772959" cy="2515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>
              <a:stCxn id="13" idx="2"/>
              <a:endCxn id="9" idx="6"/>
            </p:cNvCxnSpPr>
            <p:nvPr/>
          </p:nvCxnSpPr>
          <p:spPr>
            <a:xfrm flipH="1" flipV="1">
              <a:off x="4312253" y="4691730"/>
              <a:ext cx="772959" cy="2873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>
              <a:stCxn id="12" idx="6"/>
              <a:endCxn id="10" idx="2"/>
            </p:cNvCxnSpPr>
            <p:nvPr/>
          </p:nvCxnSpPr>
          <p:spPr>
            <a:xfrm>
              <a:off x="5348574" y="4709645"/>
              <a:ext cx="471090" cy="1198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>
              <a:stCxn id="13" idx="6"/>
              <a:endCxn id="10" idx="2"/>
            </p:cNvCxnSpPr>
            <p:nvPr/>
          </p:nvCxnSpPr>
          <p:spPr>
            <a:xfrm flipV="1">
              <a:off x="5348574" y="4829508"/>
              <a:ext cx="471090" cy="149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2921059" y="5051772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7 </a:t>
              </a:r>
              <a:r>
                <a:rPr lang="de-DE" sz="1800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inputs</a:t>
              </a:r>
              <a:endParaRPr lang="de-DE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948589" y="5029741"/>
              <a:ext cx="457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063205" y="5007710"/>
              <a:ext cx="457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25" name="Grafik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40" y="456540"/>
            <a:ext cx="5486411" cy="3657607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2582376" y="71396"/>
            <a:ext cx="628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GD00A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2599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on calibration data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4849586"/>
            <a:ext cx="5486400" cy="1600199"/>
          </a:xfrm>
        </p:spPr>
        <p:txBody>
          <a:bodyPr/>
          <a:lstStyle/>
          <a:p>
            <a:r>
              <a:rPr lang="en-GB" dirty="0"/>
              <a:t>Performance equal to current methods</a:t>
            </a:r>
          </a:p>
          <a:p>
            <a:r>
              <a:rPr lang="en-GB" dirty="0"/>
              <a:t>Less dependent on noise</a:t>
            </a:r>
          </a:p>
          <a:p>
            <a:r>
              <a:rPr lang="en-GB" dirty="0"/>
              <a:t>No manual corrections required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793" y="996042"/>
            <a:ext cx="6171293" cy="3702776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4302579" y="1055914"/>
            <a:ext cx="4016829" cy="2775857"/>
            <a:chOff x="4302579" y="1055914"/>
            <a:chExt cx="4016829" cy="3467100"/>
          </a:xfrm>
        </p:grpSpPr>
        <p:cxnSp>
          <p:nvCxnSpPr>
            <p:cNvPr id="9" name="Gerader Verbinder 8"/>
            <p:cNvCxnSpPr/>
            <p:nvPr/>
          </p:nvCxnSpPr>
          <p:spPr>
            <a:xfrm>
              <a:off x="4302579" y="1055914"/>
              <a:ext cx="0" cy="346710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>
            <a:xfrm>
              <a:off x="4721679" y="1055914"/>
              <a:ext cx="0" cy="346710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>
              <a:off x="6947807" y="1055914"/>
              <a:ext cx="0" cy="346710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>
              <a:off x="5832021" y="1055914"/>
              <a:ext cx="0" cy="346710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>
              <a:off x="7361465" y="1055914"/>
              <a:ext cx="0" cy="346710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>
              <a:off x="8319408" y="1055914"/>
              <a:ext cx="0" cy="346710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Textfeld 16"/>
          <p:cNvSpPr txBox="1"/>
          <p:nvPr/>
        </p:nvSpPr>
        <p:spPr>
          <a:xfrm>
            <a:off x="3534746" y="3315291"/>
            <a:ext cx="288862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1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4348258" y="3315291"/>
            <a:ext cx="303288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5161770" y="3315291"/>
            <a:ext cx="288862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3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6224135" y="3315291"/>
            <a:ext cx="303288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4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7014206" y="3315291"/>
            <a:ext cx="303288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5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7753579" y="3315291"/>
            <a:ext cx="306494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6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8436718" y="3315291"/>
            <a:ext cx="284052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2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on physics data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770" y="498158"/>
            <a:ext cx="5486400" cy="274319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759" y="3665871"/>
            <a:ext cx="5486411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57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stability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5380309"/>
            <a:ext cx="5486400" cy="604438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Almost</a:t>
            </a:r>
            <a:r>
              <a:rPr lang="de-DE" dirty="0"/>
              <a:t> all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deviation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88" y="637405"/>
            <a:ext cx="6159068" cy="41060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46072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br>
              <a:rPr lang="en-GB" dirty="0"/>
            </a:br>
            <a:r>
              <a:rPr lang="en-GB" dirty="0"/>
              <a:t>&amp;</a:t>
            </a:r>
            <a:br>
              <a:rPr lang="en-GB" dirty="0"/>
            </a:br>
            <a:r>
              <a:rPr lang="en-GB" dirty="0"/>
              <a:t>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New method for pulse shape analysis</a:t>
            </a:r>
          </a:p>
          <a:p>
            <a:pPr lvl="1"/>
            <a:r>
              <a:rPr lang="en-GB" dirty="0"/>
              <a:t>Bias-free, nonlinear information reduction with autoencoder</a:t>
            </a:r>
          </a:p>
          <a:p>
            <a:pPr lvl="1"/>
            <a:r>
              <a:rPr lang="en-GB" dirty="0"/>
              <a:t>Competitive compared to current methods</a:t>
            </a:r>
          </a:p>
          <a:p>
            <a:pPr lvl="1"/>
            <a:r>
              <a:rPr lang="en-GB" dirty="0"/>
              <a:t>No time-dependent corrections required</a:t>
            </a:r>
          </a:p>
          <a:p>
            <a:pPr lvl="1"/>
            <a:r>
              <a:rPr lang="en-GB" dirty="0"/>
              <a:t>Relatively independent of noise level</a:t>
            </a:r>
          </a:p>
          <a:p>
            <a:endParaRPr lang="en-GB" dirty="0"/>
          </a:p>
          <a:p>
            <a:r>
              <a:rPr lang="en-GB" dirty="0"/>
              <a:t>Future possibilities</a:t>
            </a:r>
          </a:p>
          <a:p>
            <a:pPr lvl="1"/>
            <a:r>
              <a:rPr lang="en-GB" dirty="0"/>
              <a:t>Training on simulation data</a:t>
            </a:r>
          </a:p>
          <a:p>
            <a:pPr lvl="1"/>
            <a:r>
              <a:rPr lang="en-GB" dirty="0"/>
              <a:t>A/E or energy reconstruction after noise-filtering by autoencoder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44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we go lower than 7?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4907225"/>
            <a:ext cx="5486400" cy="1077522"/>
          </a:xfrm>
        </p:spPr>
        <p:txBody>
          <a:bodyPr/>
          <a:lstStyle/>
          <a:p>
            <a:r>
              <a:rPr lang="en-GB" dirty="0"/>
              <a:t>Single parameter autoencoder</a:t>
            </a:r>
          </a:p>
          <a:p>
            <a:r>
              <a:rPr lang="en-GB" dirty="0"/>
              <a:t>“A/E for coax detectors”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7505878" y="2407383"/>
            <a:ext cx="1297276" cy="3161538"/>
            <a:chOff x="6179331" y="686929"/>
            <a:chExt cx="1297276" cy="3161538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/>
            <a:srcRect l="21767" r="36990"/>
            <a:stretch/>
          </p:blipFill>
          <p:spPr>
            <a:xfrm rot="21130929">
              <a:off x="6549165" y="3141330"/>
              <a:ext cx="432449" cy="405385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/>
            <a:srcRect l="36104" r="30349"/>
            <a:stretch/>
          </p:blipFill>
          <p:spPr>
            <a:xfrm rot="190404">
              <a:off x="6728540" y="3444606"/>
              <a:ext cx="351747" cy="40386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5"/>
            <a:srcRect l="18278" r="24929"/>
            <a:stretch/>
          </p:blipFill>
          <p:spPr>
            <a:xfrm rot="994699">
              <a:off x="6432837" y="2797476"/>
              <a:ext cx="595482" cy="403861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6"/>
            <a:srcRect l="13123" r="18603"/>
            <a:stretch/>
          </p:blipFill>
          <p:spPr>
            <a:xfrm rot="21309626">
              <a:off x="6438508" y="2574951"/>
              <a:ext cx="715872" cy="406909"/>
            </a:xfrm>
            <a:prstGeom prst="rect">
              <a:avLst/>
            </a:prstGeom>
          </p:spPr>
        </p:pic>
        <p:sp>
          <p:nvSpPr>
            <p:cNvPr id="10" name="Siebeneck 9"/>
            <p:cNvSpPr/>
            <p:nvPr/>
          </p:nvSpPr>
          <p:spPr>
            <a:xfrm>
              <a:off x="6684209" y="686929"/>
              <a:ext cx="294661" cy="294661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  <a:endParaRPr lang="en-US" sz="1400" dirty="0"/>
            </a:p>
          </p:txBody>
        </p:sp>
        <p:sp>
          <p:nvSpPr>
            <p:cNvPr id="11" name="Siebeneck 10"/>
            <p:cNvSpPr/>
            <p:nvPr/>
          </p:nvSpPr>
          <p:spPr>
            <a:xfrm>
              <a:off x="6403625" y="969414"/>
              <a:ext cx="376109" cy="376109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1</a:t>
              </a:r>
              <a:endParaRPr lang="en-US" dirty="0"/>
            </a:p>
          </p:txBody>
        </p:sp>
        <p:sp>
          <p:nvSpPr>
            <p:cNvPr id="12" name="Siebeneck 11"/>
            <p:cNvSpPr/>
            <p:nvPr/>
          </p:nvSpPr>
          <p:spPr>
            <a:xfrm>
              <a:off x="6779734" y="1143943"/>
              <a:ext cx="376109" cy="376109"/>
            </a:xfrm>
            <a:prstGeom prst="heptagon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1</a:t>
              </a:r>
              <a:endParaRPr lang="en-US" dirty="0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6179331" y="1481959"/>
              <a:ext cx="1297276" cy="144592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Pfeil: nach unten 13"/>
            <p:cNvSpPr/>
            <p:nvPr/>
          </p:nvSpPr>
          <p:spPr>
            <a:xfrm>
              <a:off x="6318856" y="1965054"/>
              <a:ext cx="1018226" cy="765754"/>
            </a:xfrm>
            <a:prstGeom prst="downArrow">
              <a:avLst>
                <a:gd name="adj1" fmla="val 10159"/>
                <a:gd name="adj2" fmla="val 37135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341297" y="1538841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Decoder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7461038" y="701910"/>
            <a:ext cx="1160433" cy="1184777"/>
            <a:chOff x="7461038" y="701910"/>
            <a:chExt cx="1160433" cy="1184777"/>
          </a:xfrm>
        </p:grpSpPr>
        <p:sp>
          <p:nvSpPr>
            <p:cNvPr id="16" name="Textfeld 15"/>
            <p:cNvSpPr txBox="1"/>
            <p:nvPr/>
          </p:nvSpPr>
          <p:spPr>
            <a:xfrm>
              <a:off x="7461038" y="1201134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0.12</a:t>
              </a:r>
              <a:endParaRPr lang="en-US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025667" y="962167"/>
              <a:ext cx="595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0.82</a:t>
              </a:r>
              <a:endParaRPr lang="en-US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724211" y="701910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1.0</a:t>
              </a:r>
              <a:endParaRPr lang="en-US" sz="24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504580" y="1425022"/>
              <a:ext cx="583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0.0</a:t>
              </a:r>
              <a:endParaRPr lang="en-US" sz="24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668578" y="1077834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0.51</a:t>
              </a:r>
              <a:endParaRPr lang="en-US" sz="1200" dirty="0"/>
            </a:p>
          </p:txBody>
        </p:sp>
      </p:grpSp>
      <p:sp>
        <p:nvSpPr>
          <p:cNvPr id="21" name="Pfeil: nach unten 20"/>
          <p:cNvSpPr/>
          <p:nvPr/>
        </p:nvSpPr>
        <p:spPr>
          <a:xfrm>
            <a:off x="7749166" y="1886687"/>
            <a:ext cx="800533" cy="27754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0814" y="1612668"/>
            <a:ext cx="4839464" cy="322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Peak efficiencies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5416919"/>
            <a:ext cx="5486400" cy="1159720"/>
          </a:xfrm>
        </p:spPr>
        <p:txBody>
          <a:bodyPr/>
          <a:lstStyle/>
          <a:p>
            <a:r>
              <a:rPr lang="en-GB" dirty="0"/>
              <a:t>Background peaks have very similar performance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Tl SEP</a:t>
            </a:r>
            <a:r>
              <a:rPr lang="en-GB" dirty="0"/>
              <a:t> usually has best rejection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204348" y="4417196"/>
            <a:ext cx="20655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de-DE" dirty="0"/>
              <a:t>ANG1 &amp; GD00A,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53-64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r="51892"/>
          <a:stretch/>
        </p:blipFill>
        <p:spPr>
          <a:xfrm>
            <a:off x="2653685" y="374745"/>
            <a:ext cx="2183235" cy="302547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898606" y="3400219"/>
            <a:ext cx="1640729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Peak fit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Gaussian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polynomial</a:t>
            </a:r>
            <a:endParaRPr lang="de-DE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225" y="3034707"/>
            <a:ext cx="3482637" cy="232175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687" y="682425"/>
            <a:ext cx="3482175" cy="232145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8303079" y="449288"/>
            <a:ext cx="820718" cy="62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Coax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8303078" y="2950986"/>
            <a:ext cx="820718" cy="62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BEGe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7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Efficiencies on calibration data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5843127"/>
            <a:ext cx="5833096" cy="593532"/>
          </a:xfrm>
        </p:spPr>
        <p:txBody>
          <a:bodyPr>
            <a:normAutofit/>
          </a:bodyPr>
          <a:lstStyle/>
          <a:p>
            <a:r>
              <a:rPr lang="en-GB" dirty="0"/>
              <a:t>Results competitive with current implementations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740825" y="1834854"/>
            <a:ext cx="172460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/>
              <a:t>ANG5 -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6740825" y="4658311"/>
            <a:ext cx="172460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/>
              <a:t>GD00A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78" y="3033727"/>
            <a:ext cx="3216040" cy="275660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78" y="192317"/>
            <a:ext cx="3216040" cy="275660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433546" y="192317"/>
            <a:ext cx="1268213" cy="62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Coax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6433547" y="3000612"/>
            <a:ext cx="1268213" cy="62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BEGe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10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Efficiencies on calibration data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5782500"/>
            <a:ext cx="5486400" cy="938975"/>
          </a:xfrm>
        </p:spPr>
        <p:txBody>
          <a:bodyPr/>
          <a:lstStyle/>
          <a:p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high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735467" y="1827022"/>
            <a:ext cx="1652884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/>
              <a:t>ANG1 -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6735467" y="4650479"/>
            <a:ext cx="1652884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/>
              <a:t>GD91C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095" y="3025895"/>
            <a:ext cx="3216041" cy="275660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095" y="170815"/>
            <a:ext cx="3256409" cy="279120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6439567" y="217600"/>
            <a:ext cx="1268213" cy="62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Coax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6439568" y="3025895"/>
            <a:ext cx="1268213" cy="62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BEGe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813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GERDA:</a:t>
                </a:r>
                <a:br>
                  <a:rPr lang="de-DE" dirty="0"/>
                </a:br>
                <a:br>
                  <a:rPr lang="de-DE" dirty="0"/>
                </a:br>
                <a:r>
                  <a:rPr lang="de-DE" dirty="0"/>
                  <a:t>Search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dirty="0"/>
                  <a:t> in Ge</a:t>
                </a: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5355770"/>
            <a:ext cx="5486400" cy="857251"/>
          </a:xfrm>
        </p:spPr>
        <p:txBody>
          <a:bodyPr>
            <a:normAutofit/>
          </a:bodyPr>
          <a:lstStyle/>
          <a:p>
            <a:r>
              <a:rPr lang="de-DE" dirty="0"/>
              <a:t>40 kg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enriched</a:t>
            </a:r>
            <a:r>
              <a:rPr lang="de-DE" dirty="0"/>
              <a:t> Germanium-76</a:t>
            </a:r>
          </a:p>
          <a:p>
            <a:r>
              <a:rPr lang="de-DE" dirty="0"/>
              <a:t>Underground </a:t>
            </a:r>
            <a:r>
              <a:rPr lang="de-DE" dirty="0" err="1"/>
              <a:t>laboratory</a:t>
            </a:r>
            <a:r>
              <a:rPr lang="de-DE" dirty="0"/>
              <a:t> @ Gran </a:t>
            </a:r>
            <a:r>
              <a:rPr lang="de-DE" dirty="0" err="1"/>
              <a:t>Sasso</a:t>
            </a:r>
            <a:r>
              <a:rPr lang="de-DE" dirty="0"/>
              <a:t>, </a:t>
            </a:r>
            <a:r>
              <a:rPr lang="de-DE" dirty="0" err="1"/>
              <a:t>Italy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1" y="796107"/>
            <a:ext cx="6192187" cy="43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dependence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4945027"/>
            <a:ext cx="5486400" cy="1039720"/>
          </a:xfrm>
        </p:spPr>
        <p:txBody>
          <a:bodyPr/>
          <a:lstStyle/>
          <a:p>
            <a:r>
              <a:rPr lang="en-GB" dirty="0"/>
              <a:t>Clear separation between SSE and MSE on all energy scales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375" y="750777"/>
            <a:ext cx="6270679" cy="418045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582376" y="71396"/>
            <a:ext cx="628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GD00A -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run53-64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895696" y="1188221"/>
            <a:ext cx="598241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DEP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3742681" y="4138251"/>
            <a:ext cx="795411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Bi FEP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200753" y="4138251"/>
            <a:ext cx="569387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SEP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432801" y="4138251"/>
            <a:ext cx="559769" cy="36933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FEP</a:t>
            </a:r>
            <a:endParaRPr lang="en-US" dirty="0"/>
          </a:p>
        </p:txBody>
      </p:sp>
      <p:cxnSp>
        <p:nvCxnSpPr>
          <p:cNvPr id="16" name="Gerader Verbinder 15"/>
          <p:cNvCxnSpPr/>
          <p:nvPr/>
        </p:nvCxnSpPr>
        <p:spPr>
          <a:xfrm>
            <a:off x="3094182" y="3186547"/>
            <a:ext cx="5070764" cy="0"/>
          </a:xfrm>
          <a:prstGeom prst="line">
            <a:avLst/>
          </a:prstGeom>
          <a:ln w="63500">
            <a:solidFill>
              <a:srgbClr val="FF0000">
                <a:alpha val="56000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671357" y="284036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46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575640" y="1281894"/>
            <a:ext cx="6410375" cy="2336268"/>
          </a:xfrm>
          <a:prstGeom prst="rect">
            <a:avLst/>
          </a:prstGeom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Mean efficiencies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4931057"/>
            <a:ext cx="5486400" cy="1153771"/>
          </a:xfrm>
        </p:spPr>
        <p:txBody>
          <a:bodyPr/>
          <a:lstStyle/>
          <a:p>
            <a:r>
              <a:rPr lang="de-DE" dirty="0"/>
              <a:t>Performance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methods</a:t>
            </a:r>
            <a:endParaRPr lang="de-DE" dirty="0"/>
          </a:p>
          <a:p>
            <a:r>
              <a:rPr lang="de-DE" dirty="0" err="1"/>
              <a:t>Almost</a:t>
            </a:r>
            <a:r>
              <a:rPr lang="de-DE" dirty="0"/>
              <a:t> all </a:t>
            </a:r>
            <a:r>
              <a:rPr lang="de-DE" dirty="0" err="1"/>
              <a:t>differences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explained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different </a:t>
            </a:r>
            <a:r>
              <a:rPr lang="de-DE" dirty="0" err="1"/>
              <a:t>algorithm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cut</a:t>
            </a:r>
            <a:r>
              <a:rPr lang="de-DE" dirty="0"/>
              <a:t> </a:t>
            </a:r>
            <a:r>
              <a:rPr lang="de-DE" dirty="0" err="1"/>
              <a:t>value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7924800" y="1951968"/>
            <a:ext cx="975360" cy="69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86%</a:t>
            </a:r>
          </a:p>
          <a:p>
            <a:pPr algn="ctr"/>
            <a:r>
              <a:rPr lang="en-GB" dirty="0"/>
              <a:t>(84%)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027919" y="1352217"/>
                <a:ext cx="7691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𝜈𝛽𝛽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919" y="1352217"/>
                <a:ext cx="769121" cy="369332"/>
              </a:xfrm>
              <a:prstGeom prst="rect">
                <a:avLst/>
              </a:prstGeom>
              <a:blipFill>
                <a:blip r:embed="rId2"/>
                <a:stretch>
                  <a:fillRect l="-15079" r="-1190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/>
          <p:cNvSpPr/>
          <p:nvPr/>
        </p:nvSpPr>
        <p:spPr>
          <a:xfrm>
            <a:off x="7924800" y="2783038"/>
            <a:ext cx="975360" cy="69799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79%</a:t>
            </a:r>
          </a:p>
          <a:p>
            <a:pPr algn="ctr"/>
            <a:r>
              <a:rPr lang="en-GB" dirty="0"/>
              <a:t>(77%)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747729" y="13467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DEP</a:t>
            </a:r>
            <a:endParaRPr lang="en-US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3812956" y="1328917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FEP</a:t>
            </a:r>
            <a:endParaRPr lang="en-US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4944318" y="1319669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SEP</a:t>
            </a:r>
            <a:endParaRPr lang="en-US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5950917" y="1319669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FEP</a:t>
            </a:r>
            <a:endParaRPr lang="en-US" sz="2400" dirty="0"/>
          </a:p>
        </p:txBody>
      </p:sp>
      <p:sp>
        <p:nvSpPr>
          <p:cNvPr id="14" name="Rechteck 13"/>
          <p:cNvSpPr/>
          <p:nvPr/>
        </p:nvSpPr>
        <p:spPr>
          <a:xfrm>
            <a:off x="6865620" y="1951968"/>
            <a:ext cx="975360" cy="69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52%</a:t>
            </a:r>
          </a:p>
          <a:p>
            <a:pPr algn="ctr"/>
            <a:r>
              <a:rPr lang="en-GB" dirty="0"/>
              <a:t>(44%)</a:t>
            </a:r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5806440" y="1951968"/>
            <a:ext cx="975360" cy="69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16%</a:t>
            </a:r>
          </a:p>
          <a:p>
            <a:pPr algn="ctr"/>
            <a:r>
              <a:rPr lang="en-GB" dirty="0"/>
              <a:t>(15%)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4747260" y="1951968"/>
            <a:ext cx="975360" cy="69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13%</a:t>
            </a:r>
          </a:p>
          <a:p>
            <a:pPr algn="ctr"/>
            <a:r>
              <a:rPr lang="en-GB" dirty="0"/>
              <a:t>(12%)</a:t>
            </a:r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3688080" y="1951968"/>
            <a:ext cx="975360" cy="69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18%</a:t>
            </a:r>
          </a:p>
          <a:p>
            <a:pPr algn="ctr"/>
            <a:r>
              <a:rPr lang="en-GB" dirty="0"/>
              <a:t>(17%)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2628900" y="1951968"/>
            <a:ext cx="975360" cy="69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90%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838575" y="1319668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Comp.</a:t>
            </a:r>
            <a:endParaRPr lang="en-US" sz="2400" dirty="0"/>
          </a:p>
        </p:txBody>
      </p:sp>
      <p:sp>
        <p:nvSpPr>
          <p:cNvPr id="21" name="Rechteck 20"/>
          <p:cNvSpPr/>
          <p:nvPr/>
        </p:nvSpPr>
        <p:spPr>
          <a:xfrm>
            <a:off x="6865620" y="2783038"/>
            <a:ext cx="975360" cy="69799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65%</a:t>
            </a:r>
          </a:p>
          <a:p>
            <a:pPr algn="ctr"/>
            <a:r>
              <a:rPr lang="en-GB" dirty="0"/>
              <a:t>(63%)</a:t>
            </a:r>
            <a:endParaRPr lang="en-US" dirty="0"/>
          </a:p>
        </p:txBody>
      </p:sp>
      <p:sp>
        <p:nvSpPr>
          <p:cNvPr id="22" name="Rechteck 21"/>
          <p:cNvSpPr/>
          <p:nvPr/>
        </p:nvSpPr>
        <p:spPr>
          <a:xfrm>
            <a:off x="5806440" y="2783038"/>
            <a:ext cx="975360" cy="69799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45%</a:t>
            </a:r>
          </a:p>
          <a:p>
            <a:pPr algn="ctr"/>
            <a:r>
              <a:rPr lang="en-GB" dirty="0"/>
              <a:t>(45%)</a:t>
            </a:r>
            <a:endParaRPr lang="en-US" dirty="0"/>
          </a:p>
        </p:txBody>
      </p:sp>
      <p:sp>
        <p:nvSpPr>
          <p:cNvPr id="23" name="Rechteck 22"/>
          <p:cNvSpPr/>
          <p:nvPr/>
        </p:nvSpPr>
        <p:spPr>
          <a:xfrm>
            <a:off x="4747260" y="2783038"/>
            <a:ext cx="975360" cy="69799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47%</a:t>
            </a:r>
          </a:p>
          <a:p>
            <a:pPr algn="ctr"/>
            <a:r>
              <a:rPr lang="en-GB" dirty="0"/>
              <a:t>(45%)</a:t>
            </a:r>
            <a:endParaRPr lang="en-US" dirty="0"/>
          </a:p>
        </p:txBody>
      </p:sp>
      <p:sp>
        <p:nvSpPr>
          <p:cNvPr id="24" name="Rechteck 23"/>
          <p:cNvSpPr/>
          <p:nvPr/>
        </p:nvSpPr>
        <p:spPr>
          <a:xfrm>
            <a:off x="3688080" y="2783038"/>
            <a:ext cx="975360" cy="69799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43%</a:t>
            </a:r>
          </a:p>
          <a:p>
            <a:pPr algn="ctr"/>
            <a:r>
              <a:rPr lang="en-GB" dirty="0"/>
              <a:t>(41%)</a:t>
            </a:r>
            <a:endParaRPr lang="en-US" dirty="0"/>
          </a:p>
        </p:txBody>
      </p:sp>
      <p:sp>
        <p:nvSpPr>
          <p:cNvPr id="25" name="Rechteck 24"/>
          <p:cNvSpPr/>
          <p:nvPr/>
        </p:nvSpPr>
        <p:spPr>
          <a:xfrm>
            <a:off x="2628900" y="2783038"/>
            <a:ext cx="975360" cy="69799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90%</a:t>
            </a:r>
          </a:p>
        </p:txBody>
      </p:sp>
      <p:sp>
        <p:nvSpPr>
          <p:cNvPr id="27" name="Rechteck 26"/>
          <p:cNvSpPr/>
          <p:nvPr/>
        </p:nvSpPr>
        <p:spPr>
          <a:xfrm>
            <a:off x="3058000" y="4039724"/>
            <a:ext cx="975360" cy="497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BEGe</a:t>
            </a:r>
            <a:endParaRPr lang="en-US" dirty="0"/>
          </a:p>
        </p:txBody>
      </p:sp>
      <p:sp>
        <p:nvSpPr>
          <p:cNvPr id="28" name="Rechteck 27"/>
          <p:cNvSpPr/>
          <p:nvPr/>
        </p:nvSpPr>
        <p:spPr>
          <a:xfrm>
            <a:off x="4132586" y="4039723"/>
            <a:ext cx="975360" cy="497023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Coax</a:t>
            </a:r>
            <a:endParaRPr lang="en-US" dirty="0"/>
          </a:p>
        </p:txBody>
      </p:sp>
      <p:sp>
        <p:nvSpPr>
          <p:cNvPr id="29" name="Textfeld 28"/>
          <p:cNvSpPr txBox="1"/>
          <p:nvPr/>
        </p:nvSpPr>
        <p:spPr>
          <a:xfrm>
            <a:off x="5207172" y="3965067"/>
            <a:ext cx="1041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PNN</a:t>
            </a:r>
          </a:p>
          <a:p>
            <a:pPr algn="ctr"/>
            <a:r>
              <a:rPr lang="en-GB" dirty="0"/>
              <a:t>(Current)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502629" y="4017037"/>
                <a:ext cx="2143728" cy="54239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1400" dirty="0"/>
                  <a:t> from 1 to 1.3 MeV</a:t>
                </a:r>
              </a:p>
              <a:p>
                <a:pPr algn="r"/>
                <a:r>
                  <a:rPr lang="en-GB" sz="1400" dirty="0"/>
                  <a:t>Compton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±30</m:t>
                    </m:r>
                  </m:oMath>
                </a14:m>
                <a:r>
                  <a:rPr lang="en-GB" sz="1400" dirty="0"/>
                  <a:t> keV</a:t>
                </a:r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629" y="4017037"/>
                <a:ext cx="2143728" cy="542393"/>
              </a:xfrm>
              <a:prstGeom prst="rect">
                <a:avLst/>
              </a:prstGeom>
              <a:blipFill>
                <a:blip r:embed="rId3"/>
                <a:stretch>
                  <a:fillRect t="-1099" r="-850" b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2575640" y="747647"/>
            <a:ext cx="6276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/>
              <a:t>Efficiencies</a:t>
            </a:r>
            <a:r>
              <a:rPr lang="de-DE" sz="1400" dirty="0"/>
              <a:t> </a:t>
            </a:r>
            <a:r>
              <a:rPr lang="de-DE" sz="1400" dirty="0" err="1"/>
              <a:t>evaluated</a:t>
            </a:r>
            <a:r>
              <a:rPr lang="de-DE" sz="1400" dirty="0"/>
              <a:t> on 40% </a:t>
            </a:r>
            <a:r>
              <a:rPr lang="de-DE" sz="1400" dirty="0" err="1"/>
              <a:t>of</a:t>
            </a:r>
            <a:r>
              <a:rPr lang="de-DE" sz="1400" dirty="0"/>
              <a:t> Phase </a:t>
            </a:r>
            <a:r>
              <a:rPr lang="de-DE" sz="1400" dirty="0" err="1"/>
              <a:t>IIb</a:t>
            </a:r>
            <a:endParaRPr lang="de-DE" sz="1400" dirty="0"/>
          </a:p>
          <a:p>
            <a:pPr algn="r"/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all </a:t>
            </a:r>
            <a:r>
              <a:rPr lang="de-DE" sz="1400" dirty="0" err="1"/>
              <a:t>detectors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used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current</a:t>
            </a:r>
            <a:r>
              <a:rPr lang="de-DE" sz="1400" dirty="0"/>
              <a:t> </a:t>
            </a:r>
            <a:r>
              <a:rPr lang="de-DE" sz="1400" dirty="0" err="1"/>
              <a:t>analysis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45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837090" y="228508"/>
            <a:ext cx="5799817" cy="4816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Rejecting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events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90" y="2994939"/>
            <a:ext cx="5799818" cy="356098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837091" y="1267885"/>
            <a:ext cx="2742292" cy="4196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Muons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2837091" y="1755848"/>
            <a:ext cx="2742292" cy="4196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Radioactive</a:t>
            </a:r>
            <a:r>
              <a:rPr lang="de-DE" dirty="0"/>
              <a:t> </a:t>
            </a:r>
            <a:r>
              <a:rPr lang="de-DE" dirty="0" err="1"/>
              <a:t>decays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3293837" y="24994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 </a:t>
            </a:r>
            <a:r>
              <a:rPr lang="de-DE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origins</a:t>
            </a:r>
            <a:endParaRPr lang="de-DE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895522" y="1273165"/>
            <a:ext cx="2742292" cy="419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Muon</a:t>
            </a:r>
            <a:r>
              <a:rPr lang="de-DE" dirty="0"/>
              <a:t> </a:t>
            </a:r>
            <a:r>
              <a:rPr lang="de-DE" dirty="0" err="1"/>
              <a:t>detectors</a:t>
            </a:r>
            <a:endParaRPr lang="en-US" dirty="0"/>
          </a:p>
        </p:txBody>
      </p:sp>
      <p:sp>
        <p:nvSpPr>
          <p:cNvPr id="12" name="Rechteck 11"/>
          <p:cNvSpPr/>
          <p:nvPr/>
        </p:nvSpPr>
        <p:spPr>
          <a:xfrm>
            <a:off x="5894616" y="1755848"/>
            <a:ext cx="2742292" cy="419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Liquid </a:t>
            </a:r>
            <a:r>
              <a:rPr lang="de-DE" dirty="0" err="1"/>
              <a:t>argon</a:t>
            </a:r>
            <a:r>
              <a:rPr lang="de-DE" dirty="0"/>
              <a:t> </a:t>
            </a:r>
            <a:r>
              <a:rPr lang="de-DE" dirty="0" err="1"/>
              <a:t>scintillation</a:t>
            </a:r>
            <a:endParaRPr lang="en-US" dirty="0"/>
          </a:p>
        </p:txBody>
      </p:sp>
      <p:sp>
        <p:nvSpPr>
          <p:cNvPr id="13" name="Rechteck 12"/>
          <p:cNvSpPr/>
          <p:nvPr/>
        </p:nvSpPr>
        <p:spPr>
          <a:xfrm>
            <a:off x="5895522" y="2244234"/>
            <a:ext cx="2742292" cy="743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Pulse </a:t>
            </a:r>
            <a:r>
              <a:rPr lang="de-DE" dirty="0" err="1"/>
              <a:t>shape</a:t>
            </a:r>
            <a:r>
              <a:rPr lang="de-DE" dirty="0"/>
              <a:t> </a:t>
            </a:r>
            <a:r>
              <a:rPr lang="de-DE" dirty="0" err="1"/>
              <a:t>discrimination</a:t>
            </a:r>
            <a:endParaRPr lang="de-DE" dirty="0"/>
          </a:p>
          <a:p>
            <a:pPr algn="ctr"/>
            <a:r>
              <a:rPr lang="de-DE" dirty="0"/>
              <a:t>(PSD)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2837091" y="779922"/>
                <a:ext cx="2742292" cy="419655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Signal?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event</a:t>
                </a:r>
                <a:r>
                  <a:rPr lang="de-DE" dirty="0"/>
                  <a:t>/</a:t>
                </a:r>
                <a:r>
                  <a:rPr lang="de-DE" dirty="0" err="1"/>
                  <a:t>yr</a:t>
                </a:r>
                <a:r>
                  <a:rPr lang="de-DE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091" y="779922"/>
                <a:ext cx="2742292" cy="419655"/>
              </a:xfrm>
              <a:prstGeom prst="rect">
                <a:avLst/>
              </a:prstGeom>
              <a:blipFill>
                <a:blip r:embed="rId3"/>
                <a:stretch>
                  <a:fillRect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6122989" y="248511"/>
            <a:ext cx="228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Discrimination</a:t>
            </a:r>
            <a:endParaRPr lang="de-DE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894616" y="779922"/>
            <a:ext cx="2742292" cy="419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Issues of current analysis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3797236"/>
            <a:ext cx="5486400" cy="1621597"/>
          </a:xfrm>
        </p:spPr>
        <p:txBody>
          <a:bodyPr>
            <a:normAutofit/>
          </a:bodyPr>
          <a:lstStyle/>
          <a:p>
            <a:r>
              <a:rPr lang="en-GB" dirty="0"/>
              <a:t>Noise from long cables impacts PSD performance</a:t>
            </a:r>
          </a:p>
          <a:p>
            <a:r>
              <a:rPr lang="en-GB" dirty="0"/>
              <a:t>PSD not stable over time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4139" t="2827" r="18641" b="41902"/>
          <a:stretch/>
        </p:blipFill>
        <p:spPr>
          <a:xfrm>
            <a:off x="2824279" y="665875"/>
            <a:ext cx="5833242" cy="313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hteck: abgerundete Ecken 8"/>
          <p:cNvSpPr/>
          <p:nvPr/>
        </p:nvSpPr>
        <p:spPr>
          <a:xfrm>
            <a:off x="3099050" y="5459970"/>
            <a:ext cx="4909832" cy="662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How can we improve performance and get rid of existing issues?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962293" y="980337"/>
            <a:ext cx="1317990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Long </a:t>
            </a:r>
            <a:r>
              <a:rPr lang="de-DE" dirty="0" err="1">
                <a:solidFill>
                  <a:schemeClr val="bg1"/>
                </a:solidFill>
              </a:rPr>
              <a:t>cables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9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deep learning?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692400" y="815869"/>
            <a:ext cx="2918277" cy="2061029"/>
            <a:chOff x="2779486" y="769257"/>
            <a:chExt cx="2503714" cy="2278743"/>
          </a:xfrm>
        </p:grpSpPr>
        <p:sp>
          <p:nvSpPr>
            <p:cNvPr id="6" name="Rechteck 5"/>
            <p:cNvSpPr/>
            <p:nvPr/>
          </p:nvSpPr>
          <p:spPr>
            <a:xfrm>
              <a:off x="2779486" y="769257"/>
              <a:ext cx="2503714" cy="22787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779486" y="769257"/>
              <a:ext cx="2503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Speech recognition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5797550" y="815869"/>
            <a:ext cx="2918278" cy="2061029"/>
            <a:chOff x="2779485" y="769257"/>
            <a:chExt cx="2503715" cy="2278743"/>
          </a:xfrm>
        </p:grpSpPr>
        <p:sp>
          <p:nvSpPr>
            <p:cNvPr id="10" name="Rechteck 9"/>
            <p:cNvSpPr/>
            <p:nvPr/>
          </p:nvSpPr>
          <p:spPr>
            <a:xfrm>
              <a:off x="2779486" y="769257"/>
              <a:ext cx="2503714" cy="22787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779485" y="769257"/>
              <a:ext cx="2503714" cy="337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Text recognition</a:t>
              </a:r>
            </a:p>
          </p:txBody>
        </p:sp>
      </p:grpSp>
      <p:pic>
        <p:nvPicPr>
          <p:cNvPr id="18" name="Picture 6" descr="https://upload.wikimedia.org/wikipedia/commons/b/b4/Sound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65" y="1170450"/>
            <a:ext cx="1706448" cy="170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upload.wikimedia.org/wikipedia/commons/3/31/PSM_V77_D420_Handwritten_note_of_william_james_concerning_his_heal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616" y="1278270"/>
            <a:ext cx="2859532" cy="151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2692400" y="2977433"/>
            <a:ext cx="2918277" cy="2061029"/>
            <a:chOff x="2779486" y="769257"/>
            <a:chExt cx="2503714" cy="2278743"/>
          </a:xfrm>
        </p:grpSpPr>
        <p:sp>
          <p:nvSpPr>
            <p:cNvPr id="21" name="Rechteck 20"/>
            <p:cNvSpPr/>
            <p:nvPr/>
          </p:nvSpPr>
          <p:spPr>
            <a:xfrm>
              <a:off x="2779486" y="769257"/>
              <a:ext cx="2503714" cy="22787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2779486" y="769257"/>
              <a:ext cx="2503714" cy="40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Image classification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5797550" y="2977433"/>
            <a:ext cx="2918278" cy="2061029"/>
            <a:chOff x="2779485" y="769257"/>
            <a:chExt cx="2503715" cy="2278743"/>
          </a:xfrm>
        </p:grpSpPr>
        <p:sp>
          <p:nvSpPr>
            <p:cNvPr id="24" name="Rechteck 23"/>
            <p:cNvSpPr/>
            <p:nvPr/>
          </p:nvSpPr>
          <p:spPr>
            <a:xfrm>
              <a:off x="2779486" y="769257"/>
              <a:ext cx="2503714" cy="22787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779485" y="769257"/>
              <a:ext cx="2503714" cy="40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Particle reconstruction</a:t>
              </a:r>
            </a:p>
          </p:txBody>
        </p:sp>
      </p:grpSp>
      <p:pic>
        <p:nvPicPr>
          <p:cNvPr id="26" name="Picture 17" descr="https://c1.staticflickr.com/9/8573/16361602656_cdc76b2b8f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95" y="3368138"/>
            <a:ext cx="1461534" cy="16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hteck 27"/>
          <p:cNvSpPr/>
          <p:nvPr/>
        </p:nvSpPr>
        <p:spPr>
          <a:xfrm>
            <a:off x="5177220" y="160622"/>
            <a:ext cx="3624837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000" dirty="0"/>
              <a:t>https://commons.wikimedia.org/wiki/File:Sound_wave.jpg</a:t>
            </a:r>
          </a:p>
          <a:p>
            <a:r>
              <a:rPr lang="en-GB" sz="1000" dirty="0"/>
              <a:t>https://www.flickr.com/photos/downloadsourcefr/16361602656</a:t>
            </a:r>
          </a:p>
          <a:p>
            <a:r>
              <a:rPr lang="en-GB" sz="1000" dirty="0"/>
              <a:t>https://commons.wikimedia.org/wiki/File:CMS_Higgs-event.jpg</a:t>
            </a:r>
          </a:p>
        </p:txBody>
      </p:sp>
      <p:pic>
        <p:nvPicPr>
          <p:cNvPr id="2050" name="Picture 2" descr="https://upload.wikimedia.org/wikipedia/commons/1/1c/CMS_Higgs-eve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72" y="3346765"/>
            <a:ext cx="1856016" cy="17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Inhaltsplatzhalter 2"/>
          <p:cNvSpPr>
            <a:spLocks noGrp="1"/>
          </p:cNvSpPr>
          <p:nvPr>
            <p:ph idx="1"/>
          </p:nvPr>
        </p:nvSpPr>
        <p:spPr>
          <a:xfrm>
            <a:off x="2901951" y="5267919"/>
            <a:ext cx="5486400" cy="723319"/>
          </a:xfrm>
        </p:spPr>
        <p:txBody>
          <a:bodyPr/>
          <a:lstStyle/>
          <a:p>
            <a:r>
              <a:rPr lang="en-GB" dirty="0"/>
              <a:t>Deep learning is about recognizing patterns</a:t>
            </a:r>
          </a:p>
        </p:txBody>
      </p:sp>
    </p:spTree>
    <p:extLst>
      <p:ext uri="{BB962C8B-B14F-4D97-AF65-F5344CB8AC3E}">
        <p14:creationId xmlns:p14="http://schemas.microsoft.com/office/powerpoint/2010/main" val="286911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Naïve approach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Why smart </a:t>
            </a:r>
            <a:r>
              <a:rPr lang="en-GB" dirty="0" err="1"/>
              <a:t>preprocessing</a:t>
            </a:r>
            <a:r>
              <a:rPr lang="en-GB" dirty="0"/>
              <a:t> is needed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01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Training a </a:t>
            </a: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network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4032447"/>
            <a:ext cx="5486400" cy="2098932"/>
          </a:xfrm>
        </p:spPr>
        <p:txBody>
          <a:bodyPr>
            <a:normAutofit/>
          </a:bodyPr>
          <a:lstStyle/>
          <a:p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spectrum</a:t>
            </a:r>
            <a:endParaRPr lang="de-DE" dirty="0"/>
          </a:p>
          <a:p>
            <a:pPr lvl="1"/>
            <a:r>
              <a:rPr lang="de-DE" dirty="0"/>
              <a:t>Compton </a:t>
            </a:r>
            <a:r>
              <a:rPr lang="de-DE" dirty="0" err="1"/>
              <a:t>scattering</a:t>
            </a:r>
            <a:endParaRPr lang="de-DE" dirty="0"/>
          </a:p>
          <a:p>
            <a:pPr lvl="1"/>
            <a:r>
              <a:rPr lang="de-DE" dirty="0"/>
              <a:t>Bi, </a:t>
            </a:r>
            <a:r>
              <a:rPr lang="de-DE" dirty="0" err="1"/>
              <a:t>Tl</a:t>
            </a:r>
            <a:r>
              <a:rPr lang="de-DE" dirty="0"/>
              <a:t>,…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(</a:t>
            </a:r>
            <a:r>
              <a:rPr lang="de-DE" dirty="0" err="1"/>
              <a:t>relatively</a:t>
            </a:r>
            <a:r>
              <a:rPr lang="de-DE" dirty="0"/>
              <a:t> pure </a:t>
            </a:r>
            <a:r>
              <a:rPr lang="de-DE" dirty="0" err="1"/>
              <a:t>signal</a:t>
            </a:r>
            <a:r>
              <a:rPr lang="de-DE" dirty="0"/>
              <a:t>/</a:t>
            </a:r>
            <a:r>
              <a:rPr lang="de-DE" dirty="0" err="1"/>
              <a:t>bkg</a:t>
            </a:r>
            <a:r>
              <a:rPr lang="de-DE" dirty="0"/>
              <a:t>-like)</a:t>
            </a:r>
          </a:p>
          <a:p>
            <a:r>
              <a:rPr lang="de-DE" dirty="0"/>
              <a:t>Peaks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proxies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signal-like </a:t>
            </a:r>
            <a:r>
              <a:rPr lang="de-DE" dirty="0" err="1"/>
              <a:t>and</a:t>
            </a:r>
            <a:r>
              <a:rPr lang="de-DE" dirty="0"/>
              <a:t> background-like </a:t>
            </a:r>
            <a:r>
              <a:rPr lang="de-DE" dirty="0" err="1"/>
              <a:t>events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1" y="1123838"/>
            <a:ext cx="6244955" cy="29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49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75" y="1856754"/>
            <a:ext cx="5222339" cy="299884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51" y="4936651"/>
            <a:ext cx="5486400" cy="1171362"/>
          </a:xfrm>
        </p:spPr>
        <p:txBody>
          <a:bodyPr/>
          <a:lstStyle/>
          <a:p>
            <a:r>
              <a:rPr lang="en-GB" dirty="0"/>
              <a:t>Train a neural network on the labelled pulses</a:t>
            </a:r>
          </a:p>
          <a:p>
            <a:r>
              <a:rPr lang="en-GB" dirty="0"/>
              <a:t>Network converges to stable solution with good performance.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Pfeil: nach rechts 5"/>
          <p:cNvSpPr/>
          <p:nvPr/>
        </p:nvSpPr>
        <p:spPr>
          <a:xfrm>
            <a:off x="3616245" y="810958"/>
            <a:ext cx="2167334" cy="746760"/>
          </a:xfrm>
          <a:prstGeom prst="rightArrow">
            <a:avLst/>
          </a:prstGeom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Preprocessing</a:t>
            </a:r>
            <a:endParaRPr lang="en-US" sz="2400" dirty="0"/>
          </a:p>
        </p:txBody>
      </p:sp>
      <p:sp>
        <p:nvSpPr>
          <p:cNvPr id="5" name="Rechteck 4"/>
          <p:cNvSpPr/>
          <p:nvPr/>
        </p:nvSpPr>
        <p:spPr>
          <a:xfrm>
            <a:off x="5909138" y="484736"/>
            <a:ext cx="2066464" cy="139920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Classifier</a:t>
            </a:r>
            <a:endParaRPr lang="en-US" sz="24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275" y="1877756"/>
            <a:ext cx="5061515" cy="2977844"/>
          </a:xfrm>
          <a:prstGeom prst="rect">
            <a:avLst/>
          </a:prstGeom>
        </p:spPr>
      </p:pic>
      <p:sp>
        <p:nvSpPr>
          <p:cNvPr id="10" name="Rechteck: abgerundete Ecken 9"/>
          <p:cNvSpPr/>
          <p:nvPr/>
        </p:nvSpPr>
        <p:spPr>
          <a:xfrm>
            <a:off x="3189140" y="6157030"/>
            <a:ext cx="4117052" cy="398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/>
              <a:t>Problem</a:t>
            </a:r>
            <a:r>
              <a:rPr lang="en-GB"/>
              <a:t>: Bad performance on new data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Training a </a:t>
            </a: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1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Rahmen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Rahmen</Template>
  <TotalTime>0</TotalTime>
  <Words>1003</Words>
  <Application>Microsoft Office PowerPoint</Application>
  <PresentationFormat>Bildschirmpräsentation (4:3)</PresentationFormat>
  <Paragraphs>286</Paragraphs>
  <Slides>31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Calibri</vt:lpstr>
      <vt:lpstr>Cambria Math</vt:lpstr>
      <vt:lpstr>Corbel</vt:lpstr>
      <vt:lpstr>Wingdings 2</vt:lpstr>
      <vt:lpstr>Rahmen</vt:lpstr>
      <vt:lpstr>Deep learning possibilities for GERDA</vt:lpstr>
      <vt:lpstr>Neutrinoless double beta decay (0νββ)</vt:lpstr>
      <vt:lpstr>GERDA:  Search for 0νββ in Ge</vt:lpstr>
      <vt:lpstr>Rejecting background events</vt:lpstr>
      <vt:lpstr>Issues of current analysis</vt:lpstr>
      <vt:lpstr>Why deep learning?</vt:lpstr>
      <vt:lpstr>Naïve approach</vt:lpstr>
      <vt:lpstr>Training a neural network</vt:lpstr>
      <vt:lpstr>Training a neural network</vt:lpstr>
      <vt:lpstr>Fighting overfitting</vt:lpstr>
      <vt:lpstr>Autoencoder</vt:lpstr>
      <vt:lpstr>Autoencoder magic</vt:lpstr>
      <vt:lpstr>How it works</vt:lpstr>
      <vt:lpstr>Encoder &amp; decoder</vt:lpstr>
      <vt:lpstr>Information reduction to 7 parameters</vt:lpstr>
      <vt:lpstr>Correlated noise</vt:lpstr>
      <vt:lpstr>Accurate peak height</vt:lpstr>
      <vt:lpstr>Combined analysis</vt:lpstr>
      <vt:lpstr>Combined PSD</vt:lpstr>
      <vt:lpstr>Signal-background classification</vt:lpstr>
      <vt:lpstr>Performance on calibration data</vt:lpstr>
      <vt:lpstr>Performance on physics data</vt:lpstr>
      <vt:lpstr>Time stability</vt:lpstr>
      <vt:lpstr>Summary &amp; Outlook</vt:lpstr>
      <vt:lpstr>Backup</vt:lpstr>
      <vt:lpstr>Can we go lower than 7?</vt:lpstr>
      <vt:lpstr>Peak efficiencies</vt:lpstr>
      <vt:lpstr>Efficiencies on calibration data</vt:lpstr>
      <vt:lpstr>Efficiencies on calibration data</vt:lpstr>
      <vt:lpstr>Energy dependence</vt:lpstr>
      <vt:lpstr>Mean efficiencies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PSD with neural networks &amp; wavelets</dc:title>
  <dc:creator>Philipp Holl</dc:creator>
  <cp:lastModifiedBy>Philipp Holl</cp:lastModifiedBy>
  <cp:revision>862</cp:revision>
  <dcterms:created xsi:type="dcterms:W3CDTF">2016-12-01T13:21:34Z</dcterms:created>
  <dcterms:modified xsi:type="dcterms:W3CDTF">2017-07-20T14:50:20Z</dcterms:modified>
</cp:coreProperties>
</file>