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5" r:id="rId4"/>
    <p:sldId id="258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2120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0B5A-877B-0D4B-ADB5-89B084B4A10C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3CBB4-0B17-7B42-96FD-A5510B1B1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32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2705D-5FF7-884D-A73F-3451D924B305}" type="datetimeFigureOut">
              <a:rPr lang="en-US" smtClean="0"/>
              <a:t>5/27/17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3835A-0007-964B-8961-16AB13932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175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73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9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2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6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5/29/17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714EE-4D6B-574A-9D00-649200622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7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81205" y="667796"/>
            <a:ext cx="41716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aramond"/>
                <a:cs typeface="Garamond"/>
              </a:rPr>
              <a:t>MDT-ASD (“Legacy ASD”)</a:t>
            </a:r>
          </a:p>
          <a:p>
            <a:pPr algn="ctr"/>
            <a:r>
              <a:rPr lang="en-US" sz="2000" dirty="0" smtClean="0">
                <a:latin typeface="Garamond"/>
                <a:cs typeface="Garamond"/>
              </a:rPr>
              <a:t>History, design choices, and motivations</a:t>
            </a:r>
          </a:p>
          <a:p>
            <a:pPr algn="ctr"/>
            <a:r>
              <a:rPr lang="en-US" sz="2000" dirty="0" smtClean="0">
                <a:latin typeface="Garamond"/>
                <a:cs typeface="Garamond"/>
              </a:rPr>
              <a:t>John Oliver </a:t>
            </a:r>
            <a:endParaRPr lang="en-US" sz="2000" dirty="0">
              <a:latin typeface="Garamond"/>
              <a:cs typeface="Garamond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46149" y="2265269"/>
            <a:ext cx="549381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Major design work done ~ 1998 – 2001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latin typeface="Garamond"/>
                <a:cs typeface="Garamond"/>
              </a:rPr>
              <a:t>John Oliver – Harvard University</a:t>
            </a:r>
          </a:p>
          <a:p>
            <a:pPr marL="742950" lvl="1" indent="-285750">
              <a:buFont typeface="Courier New"/>
              <a:buChar char="o"/>
            </a:pPr>
            <a:r>
              <a:rPr lang="en-US" dirty="0" smtClean="0">
                <a:latin typeface="Garamond"/>
                <a:cs typeface="Garamond"/>
              </a:rPr>
              <a:t>Eric Hazen, Christophe </a:t>
            </a:r>
            <a:r>
              <a:rPr lang="en-US" dirty="0" err="1" smtClean="0">
                <a:latin typeface="Garamond"/>
                <a:cs typeface="Garamond"/>
              </a:rPr>
              <a:t>Posch</a:t>
            </a:r>
            <a:r>
              <a:rPr lang="en-US" dirty="0" smtClean="0">
                <a:latin typeface="Garamond"/>
                <a:cs typeface="Garamond"/>
              </a:rPr>
              <a:t> – Boston University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For complete description,  see </a:t>
            </a:r>
          </a:p>
          <a:p>
            <a:r>
              <a:rPr lang="en-US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“ATL-MUON 2002-2003</a:t>
            </a:r>
          </a:p>
          <a:p>
            <a:r>
              <a:rPr lang="en-US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Rev 2.1	10-Sep-2007 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666708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45532" y="44613"/>
            <a:ext cx="5626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Garamond"/>
                <a:cs typeface="Garamond"/>
              </a:rPr>
              <a:t>ASIC Processes for </a:t>
            </a:r>
            <a:r>
              <a:rPr lang="en-US" sz="2400" dirty="0" err="1" smtClean="0">
                <a:latin typeface="Garamond"/>
                <a:cs typeface="Garamond"/>
              </a:rPr>
              <a:t>Muons</a:t>
            </a:r>
            <a:r>
              <a:rPr lang="en-US" sz="2400" dirty="0" smtClean="0">
                <a:latin typeface="Garamond"/>
                <a:cs typeface="Garamond"/>
              </a:rPr>
              <a:t> – A Brief History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4941" y="661030"/>
            <a:ext cx="7022353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Until 1993, we worked on Muon Spectrometer for SDC (</a:t>
            </a:r>
            <a:r>
              <a:rPr lang="en-US" dirty="0" err="1" smtClean="0">
                <a:latin typeface="Garamond"/>
                <a:cs typeface="Garamond"/>
              </a:rPr>
              <a:t>Solenoidal</a:t>
            </a:r>
            <a:r>
              <a:rPr lang="en-US" dirty="0" smtClean="0">
                <a:latin typeface="Garamond"/>
                <a:cs typeface="Garamond"/>
              </a:rPr>
              <a:t> Detector Collaboration) at the Supercollider.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Worked on bipolar processes with U. Penn – </a:t>
            </a:r>
            <a:r>
              <a:rPr lang="en-US" dirty="0" err="1" smtClean="0">
                <a:latin typeface="Garamond"/>
                <a:cs typeface="Garamond"/>
              </a:rPr>
              <a:t>Transision</a:t>
            </a:r>
            <a:r>
              <a:rPr lang="en-US" dirty="0" smtClean="0">
                <a:latin typeface="Garamond"/>
                <a:cs typeface="Garamond"/>
              </a:rPr>
              <a:t> Radiation Detector (or was it Straw Tube Tracker?) </a:t>
            </a:r>
            <a:endParaRPr lang="en-US" dirty="0">
              <a:latin typeface="Garamond"/>
              <a:cs typeface="Garamond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First discussions with ATLAS started in ~ 1995 after demise of SSC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 At the time, HEP community was experimenting with bipolar, </a:t>
            </a:r>
            <a:r>
              <a:rPr lang="en-US" dirty="0" err="1" smtClean="0">
                <a:latin typeface="Garamond"/>
                <a:cs typeface="Garamond"/>
                <a:sym typeface="Wingdings"/>
              </a:rPr>
              <a:t>biCMOS</a:t>
            </a:r>
            <a:r>
              <a:rPr lang="en-US" baseline="30000" dirty="0" smtClean="0">
                <a:latin typeface="Garamond"/>
                <a:cs typeface="Garamond"/>
                <a:sym typeface="Wingdings"/>
              </a:rPr>
              <a:t>[1]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, and CMOS for detector front ends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CMOS processes were available in US through MOSIS and prototypes (MPWs) were cheap</a:t>
            </a:r>
            <a:r>
              <a:rPr lang="is-IS" dirty="0" smtClean="0">
                <a:latin typeface="Garamond"/>
                <a:cs typeface="Garamond"/>
                <a:sym typeface="Wingdings"/>
              </a:rPr>
              <a:t>….very cheap! </a:t>
            </a:r>
          </a:p>
          <a:p>
            <a:pPr marL="285750" indent="-285750">
              <a:buFont typeface="Arial"/>
              <a:buChar char="•"/>
            </a:pPr>
            <a:r>
              <a:rPr lang="is-IS" dirty="0">
                <a:latin typeface="Garamond"/>
                <a:cs typeface="Garamond"/>
                <a:sym typeface="Wingdings"/>
              </a:rPr>
              <a:t>One could build prototype preamps for ~$5k</a:t>
            </a:r>
            <a:endParaRPr lang="en-US" dirty="0">
              <a:latin typeface="Garamond"/>
              <a:cs typeface="Garamond"/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Scale </a:t>
            </a:r>
            <a:r>
              <a:rPr lang="en-US" dirty="0">
                <a:latin typeface="Garamond"/>
                <a:cs typeface="Garamond"/>
                <a:sym typeface="Wingdings"/>
              </a:rPr>
              <a:t>(gate length) was getting smaller by the year 3u  1u 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0.5u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We started building &amp; testing preamp/shapers using 1u then headed to 0.5u ~ 1997 or so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Settled on HP 0.5u CMOS</a:t>
            </a:r>
            <a:r>
              <a:rPr lang="en-US" dirty="0">
                <a:latin typeface="Garamond"/>
                <a:cs typeface="Garamond"/>
                <a:sym typeface="Wingdings"/>
              </a:rPr>
              <a:t>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through MOSIS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Process was </a:t>
            </a:r>
            <a:r>
              <a:rPr lang="en-US" i="1" dirty="0" smtClean="0">
                <a:latin typeface="Garamond"/>
                <a:cs typeface="Garamond"/>
                <a:sym typeface="Wingdings"/>
              </a:rPr>
              <a:t>epitaxial,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 not by our choice, but that’s what was available</a:t>
            </a:r>
            <a:r>
              <a:rPr lang="en-US" dirty="0">
                <a:latin typeface="Garamond"/>
                <a:cs typeface="Garamond"/>
                <a:sym typeface="Wingdings"/>
              </a:rPr>
              <a:t>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(see following slide)</a:t>
            </a:r>
            <a:endParaRPr lang="en-US" dirty="0">
              <a:latin typeface="Garamond"/>
              <a:cs typeface="Garamond"/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Process yielded peaking times ~ 15ns deemed “good enough” for MDT shaping</a:t>
            </a:r>
            <a:endParaRPr lang="en-US" dirty="0">
              <a:latin typeface="Garamond"/>
              <a:cs typeface="Garamon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5532" y="6017796"/>
            <a:ext cx="14848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aramond"/>
                <a:cs typeface="Garamond"/>
              </a:rPr>
              <a:t>[1] </a:t>
            </a:r>
            <a:r>
              <a:rPr lang="en-US" sz="1600" dirty="0" err="1" smtClean="0">
                <a:latin typeface="Garamond"/>
                <a:cs typeface="Garamond"/>
              </a:rPr>
              <a:t>eg</a:t>
            </a:r>
            <a:r>
              <a:rPr lang="en-US" sz="1600" dirty="0" smtClean="0">
                <a:latin typeface="Garamond"/>
                <a:cs typeface="Garamond"/>
              </a:rPr>
              <a:t> “DMILL” </a:t>
            </a:r>
            <a:endParaRPr lang="en-US" sz="16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47624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4200" y="92706"/>
            <a:ext cx="238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Garamond"/>
                <a:cs typeface="Garamond"/>
              </a:rPr>
              <a:t>Bulk </a:t>
            </a:r>
            <a:r>
              <a:rPr lang="en-US" u="sng" dirty="0" err="1" smtClean="0">
                <a:latin typeface="Garamond"/>
                <a:cs typeface="Garamond"/>
              </a:rPr>
              <a:t>vs</a:t>
            </a:r>
            <a:r>
              <a:rPr lang="en-US" u="sng" dirty="0" smtClean="0">
                <a:latin typeface="Garamond"/>
                <a:cs typeface="Garamond"/>
              </a:rPr>
              <a:t> Epitaxial CMOS</a:t>
            </a:r>
            <a:endParaRPr lang="en-US" u="sng" dirty="0">
              <a:latin typeface="Garamond"/>
              <a:cs typeface="Garamond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140146" y="2691591"/>
            <a:ext cx="6526179" cy="1799013"/>
            <a:chOff x="1140146" y="3962073"/>
            <a:chExt cx="6526179" cy="1799013"/>
          </a:xfrm>
        </p:grpSpPr>
        <p:sp>
          <p:nvSpPr>
            <p:cNvPr id="15" name="Freeform 14"/>
            <p:cNvSpPr/>
            <p:nvPr/>
          </p:nvSpPr>
          <p:spPr>
            <a:xfrm>
              <a:off x="1140146" y="4032623"/>
              <a:ext cx="6526179" cy="1728463"/>
            </a:xfrm>
            <a:custGeom>
              <a:avLst/>
              <a:gdLst>
                <a:gd name="connsiteX0" fmla="*/ 517391 w 7219953"/>
                <a:gd name="connsiteY0" fmla="*/ 47033 h 1728463"/>
                <a:gd name="connsiteX1" fmla="*/ 6761357 w 7219953"/>
                <a:gd name="connsiteY1" fmla="*/ 0 h 1728463"/>
                <a:gd name="connsiteX2" fmla="*/ 6643768 w 7219953"/>
                <a:gd name="connsiteY2" fmla="*/ 493847 h 1728463"/>
                <a:gd name="connsiteX3" fmla="*/ 7219953 w 7219953"/>
                <a:gd name="connsiteY3" fmla="*/ 1728463 h 1728463"/>
                <a:gd name="connsiteX4" fmla="*/ 105830 w 7219953"/>
                <a:gd name="connsiteY4" fmla="*/ 1693188 h 1728463"/>
                <a:gd name="connsiteX5" fmla="*/ 0 w 7219953"/>
                <a:gd name="connsiteY5" fmla="*/ 1081759 h 1728463"/>
                <a:gd name="connsiteX6" fmla="*/ 740810 w 7219953"/>
                <a:gd name="connsiteY6" fmla="*/ 634946 h 1728463"/>
                <a:gd name="connsiteX7" fmla="*/ 599703 w 7219953"/>
                <a:gd name="connsiteY7" fmla="*/ 35275 h 1728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19953" h="1728463">
                  <a:moveTo>
                    <a:pt x="517391" y="47033"/>
                  </a:moveTo>
                  <a:lnTo>
                    <a:pt x="6761357" y="0"/>
                  </a:lnTo>
                  <a:lnTo>
                    <a:pt x="6643768" y="493847"/>
                  </a:lnTo>
                  <a:lnTo>
                    <a:pt x="7219953" y="1728463"/>
                  </a:lnTo>
                  <a:lnTo>
                    <a:pt x="105830" y="1693188"/>
                  </a:lnTo>
                  <a:lnTo>
                    <a:pt x="0" y="1081759"/>
                  </a:lnTo>
                  <a:lnTo>
                    <a:pt x="740810" y="634946"/>
                  </a:lnTo>
                  <a:lnTo>
                    <a:pt x="599703" y="35275"/>
                  </a:lnTo>
                </a:path>
              </a:pathLst>
            </a:custGeom>
            <a:solidFill>
              <a:schemeClr val="bg1">
                <a:lumMod val="65000"/>
              </a:schemeClr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Garamond"/>
                  <a:cs typeface="Garamond"/>
                </a:rPr>
                <a:t>Low resistivity substrate</a:t>
              </a:r>
            </a:p>
            <a:p>
              <a:pPr algn="ctr"/>
              <a:r>
                <a:rPr lang="en-US" dirty="0" smtClean="0">
                  <a:latin typeface="Garamond"/>
                  <a:cs typeface="Garamond"/>
                </a:rPr>
                <a:t>(common to entire chip)</a:t>
              </a:r>
              <a:endParaRPr lang="en-US" dirty="0">
                <a:latin typeface="Garamond"/>
                <a:cs typeface="Garamond"/>
              </a:endParaRPr>
            </a:p>
          </p:txBody>
        </p:sp>
        <p:sp>
          <p:nvSpPr>
            <p:cNvPr id="22" name="Freeform 21"/>
            <p:cNvSpPr/>
            <p:nvPr/>
          </p:nvSpPr>
          <p:spPr>
            <a:xfrm>
              <a:off x="1658002" y="4033080"/>
              <a:ext cx="5608987" cy="305715"/>
            </a:xfrm>
            <a:custGeom>
              <a:avLst/>
              <a:gdLst>
                <a:gd name="connsiteX0" fmla="*/ 0 w 5608987"/>
                <a:gd name="connsiteY0" fmla="*/ 35275 h 305715"/>
                <a:gd name="connsiteX1" fmla="*/ 5608987 w 5608987"/>
                <a:gd name="connsiteY1" fmla="*/ 0 h 305715"/>
                <a:gd name="connsiteX2" fmla="*/ 5514916 w 5608987"/>
                <a:gd name="connsiteY2" fmla="*/ 282198 h 305715"/>
                <a:gd name="connsiteX3" fmla="*/ 70554 w 5608987"/>
                <a:gd name="connsiteY3" fmla="*/ 305715 h 305715"/>
                <a:gd name="connsiteX4" fmla="*/ 0 w 5608987"/>
                <a:gd name="connsiteY4" fmla="*/ 35275 h 305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8987" h="305715">
                  <a:moveTo>
                    <a:pt x="0" y="35275"/>
                  </a:moveTo>
                  <a:lnTo>
                    <a:pt x="5608987" y="0"/>
                  </a:lnTo>
                  <a:lnTo>
                    <a:pt x="5514916" y="282198"/>
                  </a:lnTo>
                  <a:lnTo>
                    <a:pt x="70554" y="305715"/>
                  </a:lnTo>
                  <a:lnTo>
                    <a:pt x="0" y="35275"/>
                  </a:lnTo>
                  <a:close/>
                </a:path>
              </a:pathLst>
            </a:custGeom>
            <a:solidFill>
              <a:schemeClr val="bg2"/>
            </a:solidFill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                           </a:t>
              </a:r>
              <a:r>
                <a:rPr lang="en-US" dirty="0" smtClean="0">
                  <a:solidFill>
                    <a:schemeClr val="tx1"/>
                  </a:solidFill>
                  <a:latin typeface="Garamond"/>
                  <a:cs typeface="Garamond"/>
                </a:rPr>
                <a:t> High resistivity </a:t>
              </a:r>
              <a:r>
                <a:rPr lang="en-US" dirty="0" err="1" smtClean="0">
                  <a:solidFill>
                    <a:schemeClr val="tx1"/>
                  </a:solidFill>
                  <a:latin typeface="Garamond"/>
                  <a:cs typeface="Garamond"/>
                </a:rPr>
                <a:t>epi</a:t>
              </a:r>
              <a:endParaRPr lang="en-US" dirty="0">
                <a:solidFill>
                  <a:schemeClr val="tx1"/>
                </a:solidFill>
                <a:latin typeface="Garamond"/>
                <a:cs typeface="Garamond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492417" y="4056139"/>
              <a:ext cx="1301574" cy="16461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580609" y="4056139"/>
              <a:ext cx="270454" cy="10582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15024" y="4056139"/>
              <a:ext cx="270454" cy="105824"/>
            </a:xfrm>
            <a:prstGeom prst="rect">
              <a:avLst/>
            </a:prstGeom>
            <a:solidFill>
              <a:schemeClr val="accent3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889843" y="3962073"/>
              <a:ext cx="533400" cy="9406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38022" y="4077825"/>
              <a:ext cx="270454" cy="1058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945178" y="4067440"/>
              <a:ext cx="270454" cy="1058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987746" y="401617"/>
            <a:ext cx="6526179" cy="2168345"/>
            <a:chOff x="987746" y="878860"/>
            <a:chExt cx="6526179" cy="2168345"/>
          </a:xfrm>
        </p:grpSpPr>
        <p:grpSp>
          <p:nvGrpSpPr>
            <p:cNvPr id="13" name="Group 12"/>
            <p:cNvGrpSpPr/>
            <p:nvPr/>
          </p:nvGrpSpPr>
          <p:grpSpPr>
            <a:xfrm>
              <a:off x="987746" y="1248192"/>
              <a:ext cx="6526179" cy="1799013"/>
              <a:chOff x="1070058" y="2334013"/>
              <a:chExt cx="6526179" cy="1799013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1070058" y="2404563"/>
                <a:ext cx="6526179" cy="1728463"/>
              </a:xfrm>
              <a:custGeom>
                <a:avLst/>
                <a:gdLst>
                  <a:gd name="connsiteX0" fmla="*/ 517391 w 7219953"/>
                  <a:gd name="connsiteY0" fmla="*/ 47033 h 1728463"/>
                  <a:gd name="connsiteX1" fmla="*/ 6761357 w 7219953"/>
                  <a:gd name="connsiteY1" fmla="*/ 0 h 1728463"/>
                  <a:gd name="connsiteX2" fmla="*/ 6643768 w 7219953"/>
                  <a:gd name="connsiteY2" fmla="*/ 493847 h 1728463"/>
                  <a:gd name="connsiteX3" fmla="*/ 7219953 w 7219953"/>
                  <a:gd name="connsiteY3" fmla="*/ 1728463 h 1728463"/>
                  <a:gd name="connsiteX4" fmla="*/ 105830 w 7219953"/>
                  <a:gd name="connsiteY4" fmla="*/ 1693188 h 1728463"/>
                  <a:gd name="connsiteX5" fmla="*/ 0 w 7219953"/>
                  <a:gd name="connsiteY5" fmla="*/ 1081759 h 1728463"/>
                  <a:gd name="connsiteX6" fmla="*/ 740810 w 7219953"/>
                  <a:gd name="connsiteY6" fmla="*/ 634946 h 1728463"/>
                  <a:gd name="connsiteX7" fmla="*/ 599703 w 7219953"/>
                  <a:gd name="connsiteY7" fmla="*/ 35275 h 17284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7219953" h="1728463">
                    <a:moveTo>
                      <a:pt x="517391" y="47033"/>
                    </a:moveTo>
                    <a:lnTo>
                      <a:pt x="6761357" y="0"/>
                    </a:lnTo>
                    <a:lnTo>
                      <a:pt x="6643768" y="493847"/>
                    </a:lnTo>
                    <a:lnTo>
                      <a:pt x="7219953" y="1728463"/>
                    </a:lnTo>
                    <a:lnTo>
                      <a:pt x="105830" y="1693188"/>
                    </a:lnTo>
                    <a:lnTo>
                      <a:pt x="0" y="1081759"/>
                    </a:lnTo>
                    <a:lnTo>
                      <a:pt x="740810" y="634946"/>
                    </a:lnTo>
                    <a:lnTo>
                      <a:pt x="599703" y="35275"/>
                    </a:lnTo>
                  </a:path>
                </a:pathLst>
              </a:custGeom>
              <a:solidFill>
                <a:schemeClr val="bg2"/>
              </a:solidFill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Garamond"/>
                    <a:cs typeface="Garamond"/>
                  </a:rPr>
                  <a:t>High resistivity bulk</a:t>
                </a:r>
                <a:endParaRPr lang="en-US" dirty="0">
                  <a:latin typeface="Garamond"/>
                  <a:cs typeface="Garamond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2422329" y="2428079"/>
                <a:ext cx="1301574" cy="164614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2510521" y="2428079"/>
                <a:ext cx="270454" cy="105824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344936" y="2428079"/>
                <a:ext cx="270454" cy="105824"/>
              </a:xfrm>
              <a:prstGeom prst="rect">
                <a:avLst/>
              </a:prstGeom>
              <a:solidFill>
                <a:schemeClr val="accent3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  <p:sp>
            <p:nvSpPr>
              <p:cNvPr id="12" name="Rounded Rectangle 11"/>
              <p:cNvSpPr/>
              <p:nvPr/>
            </p:nvSpPr>
            <p:spPr>
              <a:xfrm>
                <a:off x="2819755" y="2334013"/>
                <a:ext cx="533400" cy="94066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1898312" y="1353101"/>
              <a:ext cx="270454" cy="1058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809951" y="1353101"/>
              <a:ext cx="270454" cy="1058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446159" y="878860"/>
              <a:ext cx="1086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Transistor</a:t>
              </a:r>
              <a:endParaRPr lang="en-US" dirty="0">
                <a:latin typeface="Garamond"/>
                <a:cs typeface="Garamond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15632" y="904025"/>
              <a:ext cx="21110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Garamond"/>
                  <a:cs typeface="Garamond"/>
                </a:rPr>
                <a:t>Guard ring structures</a:t>
              </a:r>
              <a:endParaRPr lang="en-US" dirty="0">
                <a:latin typeface="Garamond"/>
                <a:cs typeface="Garamond"/>
              </a:endParaRPr>
            </a:p>
          </p:txBody>
        </p:sp>
        <p:cxnSp>
          <p:nvCxnSpPr>
            <p:cNvPr id="31" name="Straight Arrow Connector 30"/>
            <p:cNvCxnSpPr>
              <a:stCxn id="29" idx="1"/>
            </p:cNvCxnSpPr>
            <p:nvPr/>
          </p:nvCxnSpPr>
          <p:spPr>
            <a:xfrm flipH="1">
              <a:off x="3945178" y="1088691"/>
              <a:ext cx="270454" cy="1846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373529" y="4510234"/>
            <a:ext cx="862105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aramond"/>
                <a:cs typeface="Garamond"/>
              </a:rPr>
              <a:t>Transient electric field lines generated in transistors tend to terminate 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Guard ring structures in bulk processes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Guard ring structures </a:t>
            </a:r>
            <a:r>
              <a:rPr lang="en-US" b="1" dirty="0" smtClean="0">
                <a:latin typeface="Garamond"/>
                <a:cs typeface="Garamond"/>
              </a:rPr>
              <a:t>and</a:t>
            </a:r>
            <a:r>
              <a:rPr lang="en-US" dirty="0" smtClean="0">
                <a:latin typeface="Garamond"/>
                <a:cs typeface="Garamond"/>
              </a:rPr>
              <a:t> substrate in </a:t>
            </a:r>
            <a:r>
              <a:rPr lang="en-US" dirty="0" err="1" smtClean="0">
                <a:latin typeface="Garamond"/>
                <a:cs typeface="Garamond"/>
              </a:rPr>
              <a:t>epi</a:t>
            </a:r>
            <a:r>
              <a:rPr lang="en-US" dirty="0" smtClean="0">
                <a:latin typeface="Garamond"/>
                <a:cs typeface="Garamond"/>
              </a:rPr>
              <a:t> processes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Dangerous! </a:t>
            </a:r>
            <a:endParaRPr lang="en-US" dirty="0" smtClean="0">
              <a:latin typeface="Garamond"/>
              <a:cs typeface="Garamond"/>
            </a:endParaRPr>
          </a:p>
          <a:p>
            <a:pPr marL="285750" indent="-285750">
              <a:buFont typeface="Arial"/>
              <a:buChar char="•"/>
            </a:pPr>
            <a:r>
              <a:rPr lang="en-US" dirty="0" err="1" smtClean="0">
                <a:latin typeface="Garamond"/>
                <a:cs typeface="Garamond"/>
              </a:rPr>
              <a:t>Epi</a:t>
            </a:r>
            <a:r>
              <a:rPr lang="en-US" dirty="0" smtClean="0">
                <a:latin typeface="Garamond"/>
                <a:cs typeface="Garamond"/>
              </a:rPr>
              <a:t> processes were used commercially to prevent transistor “</a:t>
            </a:r>
            <a:r>
              <a:rPr lang="en-US" dirty="0" err="1" smtClean="0">
                <a:latin typeface="Garamond"/>
                <a:cs typeface="Garamond"/>
              </a:rPr>
              <a:t>latchup</a:t>
            </a:r>
            <a:r>
              <a:rPr lang="en-US" dirty="0" smtClean="0">
                <a:latin typeface="Garamond"/>
                <a:cs typeface="Garamond"/>
              </a:rPr>
              <a:t>” in inverter and other structures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Note that these CMOS structures were “simple” at the time, not sophisticated as today’s processes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 no “trenches” or other fancy stuff! 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67250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4</a:t>
            </a:fld>
            <a:endParaRPr lang="en-US"/>
          </a:p>
        </p:txBody>
      </p:sp>
      <p:pic>
        <p:nvPicPr>
          <p:cNvPr id="2" name="Picture 1" descr="Screen Shot 2017-05-23 at 8.18.5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5385"/>
            <a:ext cx="9118600" cy="340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4939" y="4562201"/>
            <a:ext cx="526797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latin typeface="Garamond"/>
                <a:cs typeface="Garamond"/>
              </a:rPr>
              <a:t>Passive components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>
                <a:latin typeface="Garamond"/>
                <a:cs typeface="Garamond"/>
              </a:rPr>
              <a:t>Resistors: Silicide blocked poly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 ~ 12k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W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 easy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Capacitors: “Linear” or MIM up to 10pf or more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Capacitors built in two vertically opposite halves to equalize bottom plate strays</a:t>
            </a:r>
          </a:p>
          <a:p>
            <a:pPr lvl="1"/>
            <a:r>
              <a:rPr lang="en-US" dirty="0" smtClean="0">
                <a:latin typeface="Garamond"/>
                <a:cs typeface="Garamond"/>
              </a:rPr>
              <a:t>	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19162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Screen Shot 2017-05-23 at 8.18.2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1319"/>
            <a:ext cx="9144000" cy="257368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28556" y="4597475"/>
            <a:ext cx="56591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latin typeface="Garamond"/>
                <a:cs typeface="Garamond"/>
              </a:rPr>
              <a:t>Notes</a:t>
            </a:r>
          </a:p>
          <a:p>
            <a:r>
              <a:rPr lang="en-US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a) </a:t>
            </a:r>
            <a:r>
              <a:rPr lang="en-US" dirty="0" err="1" smtClean="0">
                <a:latin typeface="Garamond"/>
                <a:cs typeface="Garamond"/>
              </a:rPr>
              <a:t>Zin</a:t>
            </a:r>
            <a:r>
              <a:rPr lang="en-US" dirty="0" smtClean="0">
                <a:latin typeface="Garamond"/>
                <a:cs typeface="Garamond"/>
              </a:rPr>
              <a:t> (120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>
                <a:latin typeface="Garamond"/>
                <a:cs typeface="Garamond"/>
              </a:rPr>
              <a:t>) small compared with Z0 of tube (380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>
                <a:latin typeface="Garamond"/>
                <a:cs typeface="Garamond"/>
              </a:rPr>
              <a:t>) </a:t>
            </a:r>
          </a:p>
          <a:p>
            <a:r>
              <a:rPr lang="en-US" dirty="0">
                <a:latin typeface="Garamond"/>
                <a:cs typeface="Garamond"/>
              </a:rPr>
              <a:t>	</a:t>
            </a:r>
            <a:r>
              <a:rPr lang="en-US" dirty="0" smtClean="0">
                <a:latin typeface="Garamond"/>
                <a:cs typeface="Garamond"/>
              </a:rPr>
              <a:t>b) Noise dominated by termination </a:t>
            </a:r>
            <a:endParaRPr lang="en-U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94800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6</a:t>
            </a:fld>
            <a:endParaRPr lang="en-US"/>
          </a:p>
        </p:txBody>
      </p:sp>
      <p:pic>
        <p:nvPicPr>
          <p:cNvPr id="2" name="Picture 1" descr="Screen Shot 2017-05-23 at 8.19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35199"/>
            <a:ext cx="9144000" cy="4184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82497" y="564212"/>
            <a:ext cx="25494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aramond"/>
                <a:cs typeface="Garamond"/>
              </a:rPr>
              <a:t>Circuit Architecture </a:t>
            </a:r>
          </a:p>
          <a:p>
            <a:pPr algn="ctr"/>
            <a:r>
              <a:rPr lang="en-US" sz="2400" dirty="0">
                <a:latin typeface="Garamond"/>
                <a:cs typeface="Garamond"/>
              </a:rPr>
              <a:t>&amp;</a:t>
            </a:r>
            <a:endParaRPr lang="en-US" sz="2400" dirty="0" smtClean="0">
              <a:latin typeface="Garamond"/>
              <a:cs typeface="Garamond"/>
            </a:endParaRPr>
          </a:p>
          <a:p>
            <a:pPr algn="ctr"/>
            <a:r>
              <a:rPr lang="en-US" sz="2400" dirty="0" smtClean="0">
                <a:latin typeface="Garamond"/>
                <a:cs typeface="Garamond"/>
              </a:rPr>
              <a:t>Motivation</a:t>
            </a:r>
            <a:endParaRPr lang="en-US" sz="24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52715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82497" y="434872"/>
            <a:ext cx="254949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aramond"/>
                <a:cs typeface="Garamond"/>
              </a:rPr>
              <a:t>Circuit Architecture </a:t>
            </a:r>
          </a:p>
          <a:p>
            <a:pPr algn="ctr"/>
            <a:r>
              <a:rPr lang="en-US" sz="2400" dirty="0">
                <a:latin typeface="Garamond"/>
                <a:cs typeface="Garamond"/>
              </a:rPr>
              <a:t>&amp;</a:t>
            </a:r>
            <a:endParaRPr lang="en-US" sz="2400" dirty="0" smtClean="0">
              <a:latin typeface="Garamond"/>
              <a:cs typeface="Garamond"/>
            </a:endParaRPr>
          </a:p>
          <a:p>
            <a:pPr algn="ctr"/>
            <a:r>
              <a:rPr lang="en-US" sz="2400" dirty="0" smtClean="0">
                <a:latin typeface="Garamond"/>
                <a:cs typeface="Garamond"/>
              </a:rPr>
              <a:t>Motivation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0613" y="1764540"/>
            <a:ext cx="6432108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Concern that epitaxial process (low resistivity substrate) can lead to substrate coupling if one is not careful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Any transients coupled into substrate anywhere can couple back into high gain input stages.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Guard rings will not prevent this. </a:t>
            </a:r>
            <a:endParaRPr lang="en-US" dirty="0" smtClean="0">
              <a:latin typeface="Garamond"/>
              <a:cs typeface="Garamond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Decided on fully differential architecture all the way through.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Two independent low input impedance </a:t>
            </a:r>
            <a:r>
              <a:rPr lang="en-US" dirty="0" err="1" smtClean="0">
                <a:latin typeface="Garamond"/>
                <a:cs typeface="Garamond"/>
              </a:rPr>
              <a:t>transimpedance</a:t>
            </a:r>
            <a:r>
              <a:rPr lang="en-US" dirty="0" smtClean="0">
                <a:latin typeface="Garamond"/>
                <a:cs typeface="Garamond"/>
              </a:rPr>
              <a:t> preamplifiers (Idea comes from </a:t>
            </a:r>
            <a:r>
              <a:rPr lang="en-US" b="1" dirty="0" smtClean="0">
                <a:latin typeface="Garamond"/>
                <a:cs typeface="Garamond"/>
              </a:rPr>
              <a:t>Mitch Newcomer </a:t>
            </a:r>
            <a:r>
              <a:rPr lang="en-US" dirty="0" smtClean="0">
                <a:latin typeface="Garamond"/>
                <a:cs typeface="Garamond"/>
              </a:rPr>
              <a:t>who used this configuration for Straw Tube Tracker [I think?] in bipolar process)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Motivation for this configuration was to render any input pickup differential, and thus cancelled by subsequent stages.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This feature works “sort of” but less effective than one might think. To be fully effective, input external (R &amp; C) loads on both preamps would have to be the same. Actually, they are very different.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Differential feature makes for easy DC balance after preamps </a:t>
            </a:r>
          </a:p>
        </p:txBody>
      </p:sp>
    </p:spTree>
    <p:extLst>
      <p:ext uri="{BB962C8B-B14F-4D97-AF65-F5344CB8AC3E}">
        <p14:creationId xmlns:p14="http://schemas.microsoft.com/office/powerpoint/2010/main" val="428269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6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6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6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6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6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6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6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6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MPI ASD ASIC Workshop - 29 May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714EE-4D6B-574A-9D00-6492006226FB}" type="slidenum">
              <a:rPr lang="en-US" smtClean="0"/>
              <a:t>8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88860" y="434872"/>
            <a:ext cx="293677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Garamond"/>
                <a:cs typeface="Garamond"/>
              </a:rPr>
              <a:t>Circuit Architecture </a:t>
            </a:r>
          </a:p>
          <a:p>
            <a:pPr algn="ctr"/>
            <a:r>
              <a:rPr lang="en-US" sz="2400" dirty="0">
                <a:latin typeface="Garamond"/>
                <a:cs typeface="Garamond"/>
              </a:rPr>
              <a:t>&amp;</a:t>
            </a:r>
            <a:endParaRPr lang="en-US" sz="2400" dirty="0" smtClean="0">
              <a:latin typeface="Garamond"/>
              <a:cs typeface="Garamond"/>
            </a:endParaRPr>
          </a:p>
          <a:p>
            <a:pPr algn="ctr"/>
            <a:r>
              <a:rPr lang="en-US" sz="2400" dirty="0" smtClean="0">
                <a:latin typeface="Garamond"/>
                <a:cs typeface="Garamond"/>
              </a:rPr>
              <a:t>Motivation (continued)</a:t>
            </a:r>
            <a:endParaRPr lang="en-US" sz="2400" dirty="0">
              <a:latin typeface="Garamond"/>
              <a:cs typeface="Garamon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0613" y="1764540"/>
            <a:ext cx="64321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en-US" dirty="0" smtClean="0">
              <a:latin typeface="Garamond"/>
              <a:cs typeface="Garamond"/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</a:rPr>
              <a:t>&lt; 15ns peaking time, fast fall time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 </a:t>
            </a:r>
            <a:r>
              <a:rPr lang="en-US" dirty="0" err="1" smtClean="0">
                <a:latin typeface="Garamond"/>
                <a:cs typeface="Garamond"/>
                <a:sym typeface="Wingdings"/>
              </a:rPr>
              <a:t>Transimpedance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 amplifier </a:t>
            </a:r>
            <a:r>
              <a:rPr lang="en-US" dirty="0" err="1" smtClean="0">
                <a:latin typeface="Garamond"/>
                <a:cs typeface="Garamond"/>
                <a:sym typeface="Wingdings"/>
              </a:rPr>
              <a:t>ie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 </a:t>
            </a:r>
            <a:r>
              <a:rPr lang="en-US" b="1" dirty="0" smtClean="0">
                <a:latin typeface="Garamond"/>
                <a:cs typeface="Garamond"/>
                <a:sym typeface="Wingdings"/>
              </a:rPr>
              <a:t>not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 a charge integrator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Multiple gain/shaping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stages with pole/zero networks </a:t>
            </a:r>
            <a:r>
              <a:rPr lang="en-US" dirty="0" smtClean="0">
                <a:latin typeface="Garamond"/>
                <a:cs typeface="Garamond"/>
                <a:sym typeface="Wingdings"/>
              </a:rPr>
              <a:t>to yield final bipolar shaping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All control logic (real time) is hand built and fully differential.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All real time logic traces (differential) sit over bypassed well to further isolate from substrate. 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Garamond"/>
                <a:cs typeface="Garamond"/>
                <a:sym typeface="Wingdings"/>
              </a:rPr>
              <a:t>Result was that no digital substrate coupling was ever observed. </a:t>
            </a:r>
          </a:p>
        </p:txBody>
      </p:sp>
    </p:spTree>
    <p:extLst>
      <p:ext uri="{BB962C8B-B14F-4D97-AF65-F5344CB8AC3E}">
        <p14:creationId xmlns:p14="http://schemas.microsoft.com/office/powerpoint/2010/main" val="2684389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6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6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6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6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6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692</Words>
  <Application>Microsoft Macintosh PowerPoint</Application>
  <PresentationFormat>On-screen Show (4:3)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Oliver</dc:creator>
  <cp:lastModifiedBy>John Oliver</cp:lastModifiedBy>
  <cp:revision>20</cp:revision>
  <dcterms:created xsi:type="dcterms:W3CDTF">2017-05-23T12:35:37Z</dcterms:created>
  <dcterms:modified xsi:type="dcterms:W3CDTF">2017-05-27T12:52:42Z</dcterms:modified>
</cp:coreProperties>
</file>