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Default Extension="wmf" ContentType="image/x-wmf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10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75" r:id="rId2"/>
    <p:sldMasterId id="2147483676" r:id="rId3"/>
    <p:sldMasterId id="2147483677" r:id="rId4"/>
    <p:sldMasterId id="2147483678" r:id="rId5"/>
    <p:sldMasterId id="2147483679" r:id="rId6"/>
    <p:sldMasterId id="2147483680" r:id="rId7"/>
    <p:sldMasterId id="2147483681" r:id="rId8"/>
    <p:sldMasterId id="2147483682" r:id="rId9"/>
    <p:sldMasterId id="2147484187" r:id="rId10"/>
    <p:sldMasterId id="2147484199" r:id="rId11"/>
    <p:sldMasterId id="2147484211" r:id="rId12"/>
    <p:sldMasterId id="2147484223" r:id="rId13"/>
    <p:sldMasterId id="2147484235" r:id="rId14"/>
    <p:sldMasterId id="2147484247" r:id="rId15"/>
    <p:sldMasterId id="2147484259" r:id="rId16"/>
    <p:sldMasterId id="2147484271" r:id="rId17"/>
    <p:sldMasterId id="2147484283" r:id="rId18"/>
    <p:sldMasterId id="2147484295" r:id="rId19"/>
    <p:sldMasterId id="2147484310" r:id="rId20"/>
  </p:sldMasterIdLst>
  <p:notesMasterIdLst>
    <p:notesMasterId r:id="rId61"/>
  </p:notesMasterIdLst>
  <p:handoutMasterIdLst>
    <p:handoutMasterId r:id="rId62"/>
  </p:handoutMasterIdLst>
  <p:sldIdLst>
    <p:sldId id="324" r:id="rId21"/>
    <p:sldId id="443" r:id="rId22"/>
    <p:sldId id="441" r:id="rId23"/>
    <p:sldId id="444" r:id="rId24"/>
    <p:sldId id="442" r:id="rId25"/>
    <p:sldId id="445" r:id="rId26"/>
    <p:sldId id="399" r:id="rId27"/>
    <p:sldId id="447" r:id="rId28"/>
    <p:sldId id="410" r:id="rId29"/>
    <p:sldId id="431" r:id="rId30"/>
    <p:sldId id="426" r:id="rId31"/>
    <p:sldId id="427" r:id="rId32"/>
    <p:sldId id="453" r:id="rId33"/>
    <p:sldId id="411" r:id="rId34"/>
    <p:sldId id="448" r:id="rId35"/>
    <p:sldId id="449" r:id="rId36"/>
    <p:sldId id="451" r:id="rId37"/>
    <p:sldId id="455" r:id="rId38"/>
    <p:sldId id="421" r:id="rId39"/>
    <p:sldId id="436" r:id="rId40"/>
    <p:sldId id="403" r:id="rId41"/>
    <p:sldId id="440" r:id="rId42"/>
    <p:sldId id="408" r:id="rId43"/>
    <p:sldId id="457" r:id="rId44"/>
    <p:sldId id="446" r:id="rId45"/>
    <p:sldId id="452" r:id="rId46"/>
    <p:sldId id="429" r:id="rId47"/>
    <p:sldId id="423" r:id="rId48"/>
    <p:sldId id="428" r:id="rId49"/>
    <p:sldId id="417" r:id="rId50"/>
    <p:sldId id="412" r:id="rId51"/>
    <p:sldId id="395" r:id="rId52"/>
    <p:sldId id="398" r:id="rId53"/>
    <p:sldId id="361" r:id="rId54"/>
    <p:sldId id="402" r:id="rId55"/>
    <p:sldId id="456" r:id="rId56"/>
    <p:sldId id="454" r:id="rId57"/>
    <p:sldId id="405" r:id="rId58"/>
    <p:sldId id="438" r:id="rId59"/>
    <p:sldId id="397" r:id="rId60"/>
  </p:sldIdLst>
  <p:sldSz cx="9144000" cy="6858000" type="screen4x3"/>
  <p:notesSz cx="6718300" cy="985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008000"/>
    <a:srgbClr val="FF0000"/>
    <a:srgbClr val="00CC66"/>
    <a:srgbClr val="FF7C80"/>
    <a:srgbClr val="66FF33"/>
    <a:srgbClr val="006600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6" autoAdjust="0"/>
    <p:restoredTop sz="94699" autoAdjust="0"/>
  </p:normalViewPr>
  <p:slideViewPr>
    <p:cSldViewPr snapToGrid="0">
      <p:cViewPr varScale="1">
        <p:scale>
          <a:sx n="93" d="100"/>
          <a:sy n="93" d="100"/>
        </p:scale>
        <p:origin x="-7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slide" Target="slides/slide37.xml"/><Relationship Id="rId61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slide" Target="slides/slide40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slide" Target="slides/slide36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91" tIns="45446" rIns="90891" bIns="45446" numCol="1" anchor="t" anchorCtr="0" compatLnSpc="1">
            <a:prstTxWarp prst="textNoShape">
              <a:avLst/>
            </a:prstTxWarp>
          </a:bodyPr>
          <a:lstStyle>
            <a:lvl1pPr defTabSz="909638">
              <a:buFontTx/>
              <a:buChar char="•"/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91" tIns="45446" rIns="90891" bIns="45446" numCol="1" anchor="t" anchorCtr="0" compatLnSpc="1">
            <a:prstTxWarp prst="textNoShape">
              <a:avLst/>
            </a:prstTxWarp>
          </a:bodyPr>
          <a:lstStyle>
            <a:lvl1pPr algn="r" defTabSz="909638">
              <a:buFontTx/>
              <a:buChar char="•"/>
              <a:defRPr sz="1200"/>
            </a:lvl1pPr>
          </a:lstStyle>
          <a:p>
            <a:fld id="{1D901F3A-3340-40B8-9C1E-ED4EB7F761E8}" type="datetimeFigureOut">
              <a:rPr lang="en-US"/>
              <a:pPr/>
              <a:t>5/29/2017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91" tIns="45446" rIns="90891" bIns="45446" numCol="1" anchor="b" anchorCtr="0" compatLnSpc="1">
            <a:prstTxWarp prst="textNoShape">
              <a:avLst/>
            </a:prstTxWarp>
          </a:bodyPr>
          <a:lstStyle>
            <a:lvl1pPr defTabSz="909638">
              <a:buFontTx/>
              <a:buChar char="•"/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91" tIns="45446" rIns="90891" bIns="45446" numCol="1" anchor="b" anchorCtr="0" compatLnSpc="1">
            <a:prstTxWarp prst="textNoShape">
              <a:avLst/>
            </a:prstTxWarp>
          </a:bodyPr>
          <a:lstStyle>
            <a:lvl1pPr algn="r" defTabSz="909638">
              <a:buFontTx/>
              <a:buChar char="•"/>
              <a:defRPr sz="1200"/>
            </a:lvl1pPr>
          </a:lstStyle>
          <a:p>
            <a:fld id="{EBB370C9-C1CD-4EE7-B8BB-BC90A6F0443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09" tIns="45805" rIns="91609" bIns="45805" numCol="1" anchor="t" anchorCtr="0" compatLnSpc="1">
            <a:prstTxWarp prst="textNoShape">
              <a:avLst/>
            </a:prstTxWarp>
          </a:bodyPr>
          <a:lstStyle>
            <a:lvl1pPr defTabSz="917575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09" tIns="45805" rIns="91609" bIns="45805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2529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1538"/>
            <a:ext cx="5375275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09" tIns="45805" rIns="91609" bIns="45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09" tIns="45805" rIns="91609" bIns="45805" numCol="1" anchor="b" anchorCtr="0" compatLnSpc="1">
            <a:prstTxWarp prst="textNoShape">
              <a:avLst/>
            </a:prstTxWarp>
          </a:bodyPr>
          <a:lstStyle>
            <a:lvl1pPr defTabSz="917575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09" tIns="45805" rIns="91609" bIns="45805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latin typeface="Arial" charset="0"/>
              </a:defRPr>
            </a:lvl1pPr>
          </a:lstStyle>
          <a:p>
            <a:fld id="{FDAD9639-6D86-47EC-88A7-11402E9D87A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AC706-541F-4ECC-AEC9-4351742B71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89D2B-B7D3-4BE0-8B3E-F04D19C6C6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76CE4-7350-43D0-88FE-8D6A732A9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58889763-6140-441C-A85D-FF24D3C5390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AD592935-9695-43D7-A4F2-28BE66E9DF6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65FF7227-232C-442D-806E-B5590FFE490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15938" y="1316038"/>
            <a:ext cx="40386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06938" y="1316038"/>
            <a:ext cx="40386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43DC7644-1270-462B-BDC4-A19220003AF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ACBC97F6-E80F-4905-A199-F9A96C2D590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893088ED-2CA1-4AF0-B1F0-8B69EE05C18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4D7D950F-D3BB-4A6A-A2F4-8E4F47D8D79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FDAB3B1F-943A-4534-92A8-2D0574CDA84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440F7431-1D5C-483E-8DE7-390FEEC607D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C740E-8CA2-48FB-9FF7-5278270DC4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C48EC11E-AD2B-4203-9B36-645D7C3B158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72263" y="123825"/>
            <a:ext cx="2073275" cy="53689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49263" y="123825"/>
            <a:ext cx="6070600" cy="53689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35BCE237-45E9-4963-BF6A-A21F2B73B68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C04A1480-EFD5-4D9B-A2E4-124A732D908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931E2143-7E9A-46A1-9E14-72EE099391F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B3198703-63BE-4E16-8AFF-68F65FB32FB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15938" y="1316038"/>
            <a:ext cx="40386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06938" y="1316038"/>
            <a:ext cx="40386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3D0EBE7C-DA09-44B8-80CF-2F09001EE75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DF54E0F3-3992-4297-B7E1-D53D1645851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505EF848-1940-4952-88D9-B801D2F3CFA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D67E51D8-5360-492E-8F42-7CDB1FEB12B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2A60ED2B-762E-4FC5-BECF-C5D63215EF0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6EDFD-C2F0-4A8F-8A1D-954336A8DC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3BE72B0E-8F04-4C27-8FED-1B99A1C0DB3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84B0A703-7507-41F7-8176-CA1ACC763D1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72263" y="123825"/>
            <a:ext cx="2073275" cy="53689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49263" y="123825"/>
            <a:ext cx="6070600" cy="53689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947A18A9-E8A1-4285-A616-503650CA117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E349A1FF-4674-4D03-A6BC-757D038CE3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2B87C584-489F-4399-B629-C5794BF9FA2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9873DE3A-98A2-4AF6-9001-B82A0DCCCC9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15938" y="1316038"/>
            <a:ext cx="40386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06938" y="1316038"/>
            <a:ext cx="40386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E001876E-0D04-4DB2-A1DE-797B8884F66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D02262A6-ED5F-413C-B342-2CA90653631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AE154AC3-D20B-4776-ABA6-B327B0AF5DF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C3D41362-6581-4E35-B811-EA8FF7DBABC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6D362-F00F-45DF-8015-52D5107ACF3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17655F11-4CE3-4E21-9BED-0BD4997ACA4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0D5DA502-28EC-4171-B41A-2C7C16C68D4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C9AFEB48-685D-42CA-B8B0-F3E4468C311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72263" y="123825"/>
            <a:ext cx="2073275" cy="53689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49263" y="123825"/>
            <a:ext cx="6070600" cy="53689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7EB105BD-BBCE-4FD7-BE7C-98C2CB2651E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0F58A22A-2D10-4B0F-A15C-1C6281E7B88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B54BAF54-0290-4A60-BB43-C922CF3D4A4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A4BBC42E-A34A-459B-89FC-0DAB7CA86D7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15938" y="1316038"/>
            <a:ext cx="40386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06938" y="1316038"/>
            <a:ext cx="40386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B66E3A38-5434-4C83-AB19-E1493E854F1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00D3AF13-ED90-4604-8F66-762B90CEBE1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47E9E078-D062-4FBA-BCAA-BCCA92B7D1B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9EA37-F4A7-42AC-9BA4-E8A0084D78A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9CB1D021-1F67-43A7-ADCD-09E37EC9864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9FAE68E0-5E9F-4324-B235-74AEEBFA1E0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B8CFE3C2-BC2C-41A9-BB35-3838A670391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CDC8B572-3198-4933-A1D9-7FD80710F92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72263" y="123825"/>
            <a:ext cx="2073275" cy="53689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49263" y="123825"/>
            <a:ext cx="6070600" cy="53689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BB8481E4-4936-4AC3-AB49-5C27A470556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F6BAF3F5-1F8F-42E1-8179-492D818A50A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1EB99424-FC8F-479A-B730-2DA6D0CC67C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71F590EF-139B-4A26-A8FD-BF4F3F6A3EE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15938" y="1316038"/>
            <a:ext cx="40386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06938" y="1316038"/>
            <a:ext cx="40386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B0091BE5-1BC7-4F98-B617-897689F925B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228DAF37-1CDE-4E57-8D67-333B0FE8747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EEFCC-9D41-427E-AB02-C6956DE152C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73F7B11B-BEA3-4294-90BE-7F5F8667F52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FD0CCF8B-6E82-46D6-BF5B-300276F7C6D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64D2FA5A-F068-46AC-9A2A-F5E35B1746A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9A75130E-872C-4FAC-8B07-BB9FE0A43D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E2296F7C-2CB8-4FCC-821C-053DBCB4C67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72263" y="123825"/>
            <a:ext cx="2073275" cy="53689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49263" y="123825"/>
            <a:ext cx="6070600" cy="53689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31DE5C1C-D88D-4A49-93D1-38928E284C3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CEA8694C-AF31-4B44-9982-AAFEE1E399D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F4570EF6-A658-4D85-8A29-F52E2BADDCD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D16DB06B-9AD8-4B25-9D38-53E46AB58A0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15938" y="1316038"/>
            <a:ext cx="40386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06938" y="1316038"/>
            <a:ext cx="40386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64536B6C-9899-428C-A486-5482470F872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5938" y="1316038"/>
            <a:ext cx="40386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938" y="1316038"/>
            <a:ext cx="40386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59866-B4B8-49CA-8FD9-8442F31EFD7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13F4FD09-84D6-411D-8D98-E01BF12696E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42E90047-CAB0-40D9-B161-36EF003DE9F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44CF6F4C-3AE5-48DD-9CE0-0596C3A1B31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A3FE8F4E-03A1-4098-8EBA-2B8D6540C1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99089C19-95A1-43D8-B1A1-C05E3B62C9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9DF66474-6275-4410-975A-3D4A7D93E52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72263" y="123825"/>
            <a:ext cx="2073275" cy="53689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49263" y="123825"/>
            <a:ext cx="6070600" cy="53689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1C3CC04A-FFFD-400C-B1BD-62272FF2BA2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31-may-2017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Review of the ASDv5 chip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E6A65B64-7D7B-43D9-8B1A-303A03932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31-may-2017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Review of the ASDv5 chip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71402434-B3D1-45F3-87D9-11D71BD81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31-may-2017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Review of the ASDv5 chip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B8B7F3A9-AAEB-4084-B5F1-8BC0241EB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B6A60-B687-4338-9AE3-325F076459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31-may-2017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Review of the ASDv5 chip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80464BDB-F3FC-4946-8C23-0422DFC98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31-may-2017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Review of the ASDv5 chip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1D9B9E1-9AEE-48B0-A8A3-93CBC7D59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31-may-2017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Review of the ASDv5 chip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19991331-385D-4057-9AAA-278B4E4A5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31-may-2017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Review of the ASDv5 chip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399CB904-D973-48DF-A46F-6E05A51C1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31-may-2017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Review of the ASDv5 chip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9BC6B142-80BA-40DD-BA94-859C99636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31-may-2017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Review of the ASDv5 chip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30113950-E761-40BC-94A1-EAB5617EA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31-may-2017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Review of the ASDv5 chip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8B101B8-831F-4101-BB10-56E2D79E5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31-may-2017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Review of the ASDv5 chip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5A3F0682-D5EC-433B-8D40-577B5311A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8BA08897-D33A-44F4-A1D5-2D014E4D7D8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8A9E04B6-B503-4207-B641-2F873505072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33FF5-DC93-45BF-BB0F-EC164C66BDC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E77F0205-F72C-47CE-B913-E987B59B00B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15938" y="1316038"/>
            <a:ext cx="40386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06938" y="1316038"/>
            <a:ext cx="40386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B2C28D90-7234-4110-B19A-F5222B2AEA8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7511E53B-2028-4568-9316-FB5FA43D627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5859AC95-F573-4AE7-918F-7FDEBA00622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35D6A4B3-08A2-4771-B1ED-7872633F091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5803C9EF-A6E1-4422-9C15-632D836454C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2043177C-DF46-483D-A597-6383909C481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B5B66DE6-2E1C-4BA7-8B88-04F7C811EB3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72263" y="123825"/>
            <a:ext cx="2073275" cy="53689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49263" y="123825"/>
            <a:ext cx="6070600" cy="53689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96DDC54C-9EF0-4962-B0D4-FF2E4593F5E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5E35F638-AE10-4961-8122-90005755D8D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6BD20-9392-4B7A-B9E2-90C28D6DEEE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13ACD3AD-8135-43BA-9AA5-5B230507420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030E10F3-0865-4203-B334-B335B823BF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15938" y="1316038"/>
            <a:ext cx="40386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06938" y="1316038"/>
            <a:ext cx="40386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16EC746C-06F6-4821-92EB-F4CACBEC0B1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443EA9A7-60EA-4AD7-A9EC-E5B12F382CB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2C44D48C-415B-4248-A8D0-8153E49F753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940C9F0B-3926-490F-84DA-A89C718D097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438B22D6-644C-45CA-A2BB-338D786F2EE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C66CDC91-DE2D-466F-898A-96DC290984C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6A918793-DE0D-448C-A9C2-257E1662D5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72263" y="123825"/>
            <a:ext cx="2073275" cy="53689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49263" y="123825"/>
            <a:ext cx="6070600" cy="53689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Char char="•"/>
              <a:defRPr/>
            </a:lvl1pPr>
          </a:lstStyle>
          <a:p>
            <a:pPr>
              <a:defRPr/>
            </a:pPr>
            <a:fld id="{922AEA49-1D10-488E-8684-B3D6B2C61C4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24600"/>
            <a:ext cx="1447800" cy="231775"/>
          </a:xfrm>
        </p:spPr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6324600"/>
            <a:ext cx="41148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72400" y="6245225"/>
            <a:ext cx="914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2ABBF-9519-4036-BBB0-3464775FAA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868D0-C4BE-4A46-9232-3D9204C9C97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2637F-66F9-49EF-96AE-5820420C03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24600"/>
            <a:ext cx="1447800" cy="231775"/>
          </a:xfrm>
        </p:spPr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6324600"/>
            <a:ext cx="41148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72400" y="6245225"/>
            <a:ext cx="914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EFD3B-6DE3-43AF-9CC9-F41341EB5D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32F6D-6AA7-43D9-87D2-296D779A52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B13CC-9EB4-4D44-B58E-EE171BAC94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ED200-AC33-48E8-8380-2DC74404C8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05ADE-7EEF-484A-ADB9-9B9CD78156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3FFE4-4BBB-4759-BC0A-9B5A5A33A5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AA328-0EA5-472B-B83C-66CC361080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F0B2E-0046-4FC3-A53A-FF53F31D56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2041F-F59E-4384-A3E7-D7756047DB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56A57-8B4F-4E80-92D7-1976C57ADDF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77218-EC88-4E51-A56D-E808891754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4412E-9D67-4AA2-848D-6556ECB54D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1848B-ABCA-4491-864F-4634B2C800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8E027-4E2E-40B6-B10F-CE552F3B6B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Status of the New ASD     WS on MDT Phase-II elx Ann Arbor    R. Richter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3E54F-1156-4E85-A327-6815D1E418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9F019-B6D6-4F1D-85F9-C7EECF45B9F7}" type="datetime1">
              <a:rPr lang="de-DE" altLang="en-US"/>
              <a:pPr>
                <a:defRPr/>
              </a:pPr>
              <a:t>29.05.2017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24600"/>
            <a:ext cx="1447800" cy="231775"/>
          </a:xfrm>
        </p:spPr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9CC99A29-7EF1-4021-B877-7DF4062D3F0C}" type="datetime1">
              <a:rPr lang="de-DE" altLang="en-US"/>
              <a:pPr>
                <a:defRPr/>
              </a:pPr>
              <a:t>29.05.2017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6324600"/>
            <a:ext cx="41148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Status of the New ASD     WS on MDT Phase-II elx Ann Arbor    R. Richter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72400" y="6245225"/>
            <a:ext cx="914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1AF40-77FB-4CB3-9A9B-33D2612652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Status of the New ASD     WS on MDT Phase-II elx Ann Arbor    R. Richter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808BF-0076-4D63-B310-824084FBCA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7F2E4-AAE4-4F88-B3E8-911E3314029D}" type="datetime1">
              <a:rPr lang="de-DE" altLang="en-US"/>
              <a:pPr>
                <a:defRPr/>
              </a:pPr>
              <a:t>29.05.2017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Status of the New ASD     WS on MDT Phase-II elx Ann Arbor    R. Richter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4E35E-E5D1-431F-9F40-9646CD7F51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5D385-211D-487A-A839-53B926B0ABC1}" type="datetime1">
              <a:rPr lang="de-DE" altLang="en-US"/>
              <a:pPr>
                <a:defRPr/>
              </a:pPr>
              <a:t>29.05.2017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Status of the New ASD     WS on MDT Phase-II elx Ann Arbor    R. Richter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3401C-4604-45A2-9110-0BEF119C87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B610B-FAE4-4AE7-8B7B-89CBE6CE30C6}" type="datetime1">
              <a:rPr lang="de-DE" altLang="en-US"/>
              <a:pPr>
                <a:defRPr/>
              </a:pPr>
              <a:t>29.05.2017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Status of the New ASD     WS on MDT Phase-II elx Ann Arbor    R. Richter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01157-3991-4FD0-8834-C35588D68F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17446-A4D5-4F23-81AA-A5A133D60E85}" type="datetime1">
              <a:rPr lang="de-DE" altLang="en-US"/>
              <a:pPr>
                <a:defRPr/>
              </a:pPr>
              <a:t>29.05.2017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5EF5D-C141-4DB8-8D43-08F5041EFAD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Status of the New ASD     WS on MDT Phase-II elx Ann Arbor    R. Richter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95640-81D8-4AFF-8E9B-7518E09486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15908-DCD2-4FEE-9AF7-58A7A878D404}" type="datetime1">
              <a:rPr lang="de-DE" altLang="en-US"/>
              <a:pPr>
                <a:defRPr/>
              </a:pPr>
              <a:t>29.05.2017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Status of the New ASD     WS on MDT Phase-II elx Ann Arbor    R. Richter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C07D9-8AA7-4986-B86C-A697B63F44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FEF2E-D0EF-4931-A4B6-9D04DD1C7A46}" type="datetime1">
              <a:rPr lang="de-DE" altLang="en-US"/>
              <a:pPr>
                <a:defRPr/>
              </a:pPr>
              <a:t>29.05.2017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Status of the New ASD     WS on MDT Phase-II elx Ann Arbor    R. Richter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21647-4B0E-4024-9FC3-686DEF2CE6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E5FF7-4B13-4767-9853-9D9F7BADE570}" type="datetime1">
              <a:rPr lang="de-DE" altLang="en-US"/>
              <a:pPr>
                <a:defRPr/>
              </a:pPr>
              <a:t>29.05.2017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Status of the New ASD     WS on MDT Phase-II elx Ann Arbor    R. Richter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96B83-9AE7-48B4-A248-4B807A26E7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131E6-2554-4A1E-8CB2-2AEF2C317C24}" type="datetime1">
              <a:rPr lang="de-DE" altLang="en-US"/>
              <a:pPr>
                <a:defRPr/>
              </a:pPr>
              <a:t>29.05.2017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Status of the New ASD     WS on MDT Phase-II elx Ann Arbor    R. Richter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09F4F-6CE3-4B90-8E37-AE6281ACE9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39A3C-32A3-416A-B9DF-135832B1CDF9}" type="datetime1">
              <a:rPr lang="de-DE" altLang="en-US"/>
              <a:pPr>
                <a:defRPr/>
              </a:pPr>
              <a:t>29.05.2017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Status of the New ASD     WS on MDT Phase-II elx Ann Arbor    R. Richter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2824A-104E-4D2F-907F-858438274D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08A5D-0890-4828-A511-FF35C73183C4}" type="datetime1">
              <a:rPr lang="de-DE" altLang="en-US"/>
              <a:pPr>
                <a:defRPr/>
              </a:pPr>
              <a:t>29.05.2017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Status of the New ASD     WS on MDT Phase-II elx Ann Arbor    R. Richter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C4F5C-A078-48A9-852F-E130826D67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A8C62-C30D-4A0B-8842-BD6468DB324A}" type="datetime1">
              <a:rPr lang="de-DE" altLang="en-US"/>
              <a:pPr>
                <a:defRPr/>
              </a:pPr>
              <a:t>29.05.2017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2263" y="123825"/>
            <a:ext cx="2073275" cy="5368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9263" y="123825"/>
            <a:ext cx="6070600" cy="5368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B58F4-345F-4A13-A2BA-B725CEFC170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93C8C-D4E7-4FD7-9ED2-50F9349B6DF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6A9AE-D00B-4E07-82A1-8738B667960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16672-F02A-4A53-A4EA-77C30B279EA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73238"/>
            <a:ext cx="40386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73238"/>
            <a:ext cx="40386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3EEA1-EA23-4035-8711-AC3E4DDF136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6F530-5196-49B2-BCE1-ACA965ACAD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CE18C-E45E-41D4-BF86-FF171A59DD5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418CE-E930-45F3-8846-031782C39F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0C138-9999-4B2D-9E73-4A60D06D1F4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2E352-DE76-464F-965A-8096266667E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E6968-0E25-4DB6-8E14-0FF3C2DD2F1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5BA96-077F-4CC5-8EB9-EA25B057AFB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675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675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D22C6-4186-4A0D-B20A-D7C600825B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995DF-40D2-44B7-A4B8-578155A19CF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40C3B-8D9B-4AD8-A6A7-0E7B0EEE253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F3E7D-4527-4173-BA25-E688A3F4DD7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73238"/>
            <a:ext cx="40386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73238"/>
            <a:ext cx="40386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D475F-2836-41C4-86D6-10DB2DF8849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9A4A6-92F2-44C1-8356-1827651D20E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A1F1B-8DF5-4DFC-B423-D8E8FCBE3B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B1329-1E0D-4A19-BFC7-ED6176AF31D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A9FF9-F6C8-487E-9DE8-0A3E8302005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6D437-5C0A-4715-BABB-2C7310199ED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93CCD-2782-4560-80CC-B5D8F512A56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26513-E637-4B8A-AFF6-DCCCF8D6CF1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675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675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EADE1-4AF8-40AF-BFEC-3D6222EDA4A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73DF3-D499-4E72-A6EA-89CB101D355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8BDEA-AB6F-45F3-8A2F-02E7721AB78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B3AFD-9B89-414B-849B-1DD8FF28669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73238"/>
            <a:ext cx="40386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73238"/>
            <a:ext cx="40386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D99C0-07D4-4F56-A1F1-2DF340594FC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B8B83-0FFE-482A-8567-B67A59B313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2F095-DE8E-4DA7-8CFC-38E79494337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16887-4DD5-4346-863D-279F532A8B6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1650D-86E4-4BAA-8302-96909228CD4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66031-A8C8-4A0E-922B-7AAD1B68561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CD870-9ADC-4A89-973E-9FDE629CB27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E7070-4750-4AA7-8F5D-8492D6D1AA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675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675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2DF20-1FD8-4413-9FBA-DAE1053B787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121A0-4C56-49B6-BA03-E8D9DE27240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4DF4C-F4EA-4AD0-BA77-5C0A6D38D0E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F505F-FFAC-4A37-A3DE-E83713697A5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B7B1B-4173-4EC8-9D69-65540E5CC9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73238"/>
            <a:ext cx="40386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73238"/>
            <a:ext cx="40386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8742F-BB05-425A-9CAB-7B7B3F45A6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C29A1-6052-4F5E-AFCA-4C2ABB0A833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D147E-8824-4D1A-848B-40756EDD417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90A03-07A9-4A39-A0D2-138AF0BE757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44782-88B3-4128-B919-DAE3CC236DE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1F2A4-F8A5-488B-8E4A-C83B230DE4B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346B5-1C12-4CEF-994E-DBE3C954F52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675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675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64C03-C222-4202-924B-B94A4276D07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98468-B865-48AD-82C8-8760C9088D2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ACB35-D638-4995-85FA-91359F0FA0F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CDBB3-452B-4CB9-B520-BDC2478D99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9A2E9-B571-4BCE-816E-E8FD5ADB38A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73238"/>
            <a:ext cx="40386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73238"/>
            <a:ext cx="40386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9AAE0-5B8F-4D00-8AB2-59F74E3A3D7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B73FE-E742-49DE-94CE-C176FEA6213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39B12-03CF-4C39-89A0-B9715D4AB05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F4E40-CFAD-4A0F-98F2-793A25DBA34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9E184-547B-4637-B679-47F495ED926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CADBD-316B-452A-9229-C91EB5FBE8F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1D679-B077-4C24-8E1C-8173EA8D24C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675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675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2F75D-FB85-42B3-B175-91E7D6DDD27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979BB-D0EE-4990-A190-430F44AF05A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9B5A7-C2A5-4F6A-B136-142F8BC650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BE43F-528A-469E-A6F2-2822C2898B2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E3D6D-2368-4005-8F9B-E99DB33BE5A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73238"/>
            <a:ext cx="40386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73238"/>
            <a:ext cx="40386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6D771-0290-48F8-B6C2-6045FF7978D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FE8FD-2B44-4711-A66B-7DB0D9A1E5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DEF93-05A7-42EC-9F6F-15099E3D386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8FD61-A126-41A2-9066-0E8B3904A31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A9E2D-6727-49F4-9BE4-EEDCD1277DC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C106C-4351-46D1-A13E-9EB57FE3D44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5D9D4-C689-4377-AADB-62EC4C757DB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675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675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25099-E582-4010-8190-E6377E9E68A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A3433-5BD2-441C-BBFC-C4789E466E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00081-F2E7-467F-B792-A7ABE95B1F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FD017-2536-4170-BA9C-46DBA55F10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37E95-143D-4C3C-8E10-9DAFEB4DCC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A4075-58A5-4108-BD9F-93995144DB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91E3D-A954-4CCD-9B50-4894DB99F0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085D1-F1B5-43D9-90EB-500E0B16E9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31EF-FFF4-4F40-8A3B-32B1960E23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D4F17-663F-4C6B-8A7A-8B7C861CF6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C0548-DB90-4E86-953E-6708A64A55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31-may-2017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AB93-69B5-42F3-A38E-3E734CAA7A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5" Type="http://schemas.openxmlformats.org/officeDocument/2006/relationships/theme" Target="../theme/theme19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4" Type="http://schemas.openxmlformats.org/officeDocument/2006/relationships/slideLayout" Target="../slideLayouts/slideLayout2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13" Type="http://schemas.openxmlformats.org/officeDocument/2006/relationships/slideLayout" Target="../slideLayouts/slideLayout226.xml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slideLayout" Target="../slideLayouts/slideLayout225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Relationship Id="rId14" Type="http://schemas.openxmlformats.org/officeDocument/2006/relationships/theme" Target="../theme/theme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solidFill>
            <a:srgbClr val="C0C0C0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3550" y="6303963"/>
            <a:ext cx="6313488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 smtClean="0"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302375"/>
            <a:ext cx="6000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CF7E806A-6A10-47AC-844D-9A0BCD0672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3350" y="6302375"/>
            <a:ext cx="13811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FontTx/>
              <a:buNone/>
              <a:defRPr sz="1400" smtClean="0"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3" r:id="rId1"/>
    <p:sldLayoutId id="2147484537" r:id="rId2"/>
    <p:sldLayoutId id="2147484422" r:id="rId3"/>
    <p:sldLayoutId id="2147484421" r:id="rId4"/>
    <p:sldLayoutId id="2147484420" r:id="rId5"/>
    <p:sldLayoutId id="2147484419" r:id="rId6"/>
    <p:sldLayoutId id="2147484418" r:id="rId7"/>
    <p:sldLayoutId id="2147484417" r:id="rId8"/>
    <p:sldLayoutId id="2147484416" r:id="rId9"/>
    <p:sldLayoutId id="2147484415" r:id="rId10"/>
    <p:sldLayoutId id="2147484414" r:id="rId11"/>
    <p:sldLayoutId id="2147484413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9263" y="123825"/>
            <a:ext cx="8229600" cy="525463"/>
          </a:xfrm>
          <a:prstGeom prst="rect">
            <a:avLst/>
          </a:prstGeom>
          <a:solidFill>
            <a:srgbClr val="C0C0C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8" y="1316038"/>
            <a:ext cx="82296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381750"/>
            <a:ext cx="5143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rgbClr val="000000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A84C0F6-657B-4FE6-B564-E4D3D146AED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8" r:id="rId1"/>
    <p:sldLayoutId id="2147484539" r:id="rId2"/>
    <p:sldLayoutId id="2147484540" r:id="rId3"/>
    <p:sldLayoutId id="2147484541" r:id="rId4"/>
    <p:sldLayoutId id="2147484542" r:id="rId5"/>
    <p:sldLayoutId id="2147484543" r:id="rId6"/>
    <p:sldLayoutId id="2147484544" r:id="rId7"/>
    <p:sldLayoutId id="2147484545" r:id="rId8"/>
    <p:sldLayoutId id="2147484546" r:id="rId9"/>
    <p:sldLayoutId id="2147484547" r:id="rId10"/>
    <p:sldLayoutId id="2147484548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8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000">
          <a:solidFill>
            <a:srgbClr val="0066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9263" y="123825"/>
            <a:ext cx="8229600" cy="525463"/>
          </a:xfrm>
          <a:prstGeom prst="rect">
            <a:avLst/>
          </a:prstGeom>
          <a:solidFill>
            <a:srgbClr val="C0C0C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8" y="1316038"/>
            <a:ext cx="82296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381750"/>
            <a:ext cx="5143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rgbClr val="000000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21C11A5-BDED-4DBB-9E08-A67BF44F34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8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000">
          <a:solidFill>
            <a:srgbClr val="0066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9263" y="123825"/>
            <a:ext cx="8229600" cy="525463"/>
          </a:xfrm>
          <a:prstGeom prst="rect">
            <a:avLst/>
          </a:prstGeom>
          <a:solidFill>
            <a:srgbClr val="C0C0C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8" y="1316038"/>
            <a:ext cx="82296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381750"/>
            <a:ext cx="5143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rgbClr val="000000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3AE6E56-D133-44D1-AB50-5E54822FB2B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0" r:id="rId1"/>
    <p:sldLayoutId id="2147484561" r:id="rId2"/>
    <p:sldLayoutId id="2147484562" r:id="rId3"/>
    <p:sldLayoutId id="2147484563" r:id="rId4"/>
    <p:sldLayoutId id="2147484564" r:id="rId5"/>
    <p:sldLayoutId id="2147484565" r:id="rId6"/>
    <p:sldLayoutId id="2147484566" r:id="rId7"/>
    <p:sldLayoutId id="2147484567" r:id="rId8"/>
    <p:sldLayoutId id="2147484568" r:id="rId9"/>
    <p:sldLayoutId id="2147484569" r:id="rId10"/>
    <p:sldLayoutId id="2147484570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8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000">
          <a:solidFill>
            <a:srgbClr val="0066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9263" y="123825"/>
            <a:ext cx="8229600" cy="525463"/>
          </a:xfrm>
          <a:prstGeom prst="rect">
            <a:avLst/>
          </a:prstGeom>
          <a:solidFill>
            <a:srgbClr val="C0C0C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8" y="1316038"/>
            <a:ext cx="82296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381750"/>
            <a:ext cx="5143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rgbClr val="000000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251B8C7-61BF-43BE-8D10-82E481BF570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1" r:id="rId1"/>
    <p:sldLayoutId id="2147484572" r:id="rId2"/>
    <p:sldLayoutId id="2147484573" r:id="rId3"/>
    <p:sldLayoutId id="2147484574" r:id="rId4"/>
    <p:sldLayoutId id="2147484575" r:id="rId5"/>
    <p:sldLayoutId id="2147484576" r:id="rId6"/>
    <p:sldLayoutId id="2147484577" r:id="rId7"/>
    <p:sldLayoutId id="2147484578" r:id="rId8"/>
    <p:sldLayoutId id="2147484579" r:id="rId9"/>
    <p:sldLayoutId id="2147484580" r:id="rId10"/>
    <p:sldLayoutId id="2147484581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8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000">
          <a:solidFill>
            <a:srgbClr val="0066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9263" y="123825"/>
            <a:ext cx="8229600" cy="525463"/>
          </a:xfrm>
          <a:prstGeom prst="rect">
            <a:avLst/>
          </a:prstGeom>
          <a:solidFill>
            <a:srgbClr val="C0C0C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8" y="1316038"/>
            <a:ext cx="82296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381750"/>
            <a:ext cx="5143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rgbClr val="000000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83A878B-40E5-4C5F-B4FE-73E201E7B2B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2" r:id="rId1"/>
    <p:sldLayoutId id="2147484583" r:id="rId2"/>
    <p:sldLayoutId id="2147484584" r:id="rId3"/>
    <p:sldLayoutId id="2147484585" r:id="rId4"/>
    <p:sldLayoutId id="2147484586" r:id="rId5"/>
    <p:sldLayoutId id="2147484587" r:id="rId6"/>
    <p:sldLayoutId id="2147484588" r:id="rId7"/>
    <p:sldLayoutId id="2147484589" r:id="rId8"/>
    <p:sldLayoutId id="2147484590" r:id="rId9"/>
    <p:sldLayoutId id="2147484591" r:id="rId10"/>
    <p:sldLayoutId id="2147484592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8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000">
          <a:solidFill>
            <a:srgbClr val="0066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9263" y="123825"/>
            <a:ext cx="8229600" cy="525463"/>
          </a:xfrm>
          <a:prstGeom prst="rect">
            <a:avLst/>
          </a:prstGeom>
          <a:solidFill>
            <a:srgbClr val="C0C0C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8" y="1316038"/>
            <a:ext cx="82296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381750"/>
            <a:ext cx="5143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rgbClr val="000000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EC99B6D-E9C9-4BDC-97FE-FDC9CBAE4A8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3" r:id="rId1"/>
    <p:sldLayoutId id="2147484594" r:id="rId2"/>
    <p:sldLayoutId id="2147484595" r:id="rId3"/>
    <p:sldLayoutId id="2147484596" r:id="rId4"/>
    <p:sldLayoutId id="2147484597" r:id="rId5"/>
    <p:sldLayoutId id="2147484598" r:id="rId6"/>
    <p:sldLayoutId id="2147484599" r:id="rId7"/>
    <p:sldLayoutId id="2147484600" r:id="rId8"/>
    <p:sldLayoutId id="2147484601" r:id="rId9"/>
    <p:sldLayoutId id="2147484602" r:id="rId10"/>
    <p:sldLayoutId id="2147484603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8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000">
          <a:solidFill>
            <a:srgbClr val="0066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US" smtClean="0"/>
          </a:p>
        </p:txBody>
      </p:sp>
      <p:sp>
        <p:nvSpPr>
          <p:cNvPr id="18637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en-US"/>
              <a:t>31-may-2017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en-US"/>
              <a:t>Review of the ASDv5 chip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62ABFD8-79F6-49F1-9D11-F0E2D954E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4" r:id="rId1"/>
    <p:sldLayoutId id="2147484605" r:id="rId2"/>
    <p:sldLayoutId id="2147484606" r:id="rId3"/>
    <p:sldLayoutId id="2147484607" r:id="rId4"/>
    <p:sldLayoutId id="2147484608" r:id="rId5"/>
    <p:sldLayoutId id="2147484609" r:id="rId6"/>
    <p:sldLayoutId id="2147484610" r:id="rId7"/>
    <p:sldLayoutId id="2147484611" r:id="rId8"/>
    <p:sldLayoutId id="2147484612" r:id="rId9"/>
    <p:sldLayoutId id="2147484613" r:id="rId10"/>
    <p:sldLayoutId id="2147484614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9263" y="123825"/>
            <a:ext cx="8229600" cy="525463"/>
          </a:xfrm>
          <a:prstGeom prst="rect">
            <a:avLst/>
          </a:prstGeom>
          <a:solidFill>
            <a:srgbClr val="C0C0C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8" y="1316038"/>
            <a:ext cx="82296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381750"/>
            <a:ext cx="5143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rgbClr val="000000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B6D5CB9-F4E1-40CD-8A8B-D45758D818F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5" r:id="rId1"/>
    <p:sldLayoutId id="2147484616" r:id="rId2"/>
    <p:sldLayoutId id="2147484617" r:id="rId3"/>
    <p:sldLayoutId id="2147484618" r:id="rId4"/>
    <p:sldLayoutId id="2147484619" r:id="rId5"/>
    <p:sldLayoutId id="2147484620" r:id="rId6"/>
    <p:sldLayoutId id="2147484621" r:id="rId7"/>
    <p:sldLayoutId id="2147484622" r:id="rId8"/>
    <p:sldLayoutId id="2147484623" r:id="rId9"/>
    <p:sldLayoutId id="2147484624" r:id="rId10"/>
    <p:sldLayoutId id="2147484625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8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000">
          <a:solidFill>
            <a:srgbClr val="0066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9263" y="123825"/>
            <a:ext cx="8229600" cy="525463"/>
          </a:xfrm>
          <a:prstGeom prst="rect">
            <a:avLst/>
          </a:prstGeom>
          <a:solidFill>
            <a:srgbClr val="C0C0C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8" y="1316038"/>
            <a:ext cx="82296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381750"/>
            <a:ext cx="5143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rgbClr val="000000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D195A50-CA68-4AD7-9F21-7D21FD0692D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6" r:id="rId1"/>
    <p:sldLayoutId id="2147484627" r:id="rId2"/>
    <p:sldLayoutId id="2147484628" r:id="rId3"/>
    <p:sldLayoutId id="2147484629" r:id="rId4"/>
    <p:sldLayoutId id="2147484630" r:id="rId5"/>
    <p:sldLayoutId id="2147484631" r:id="rId6"/>
    <p:sldLayoutId id="2147484632" r:id="rId7"/>
    <p:sldLayoutId id="2147484633" r:id="rId8"/>
    <p:sldLayoutId id="2147484634" r:id="rId9"/>
    <p:sldLayoutId id="2147484635" r:id="rId10"/>
    <p:sldLayoutId id="2147484636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8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000">
          <a:solidFill>
            <a:srgbClr val="0066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solidFill>
            <a:srgbClr val="C0C0C0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3550" y="6303963"/>
            <a:ext cx="6313488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302375"/>
            <a:ext cx="6000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01AA23AC-F773-460F-AF27-570406AA4B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3350" y="6302375"/>
            <a:ext cx="13811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FontTx/>
              <a:buNone/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4" r:id="rId1"/>
    <p:sldLayoutId id="2147484637" r:id="rId2"/>
    <p:sldLayoutId id="2147484523" r:id="rId3"/>
    <p:sldLayoutId id="2147484522" r:id="rId4"/>
    <p:sldLayoutId id="2147484521" r:id="rId5"/>
    <p:sldLayoutId id="2147484520" r:id="rId6"/>
    <p:sldLayoutId id="2147484519" r:id="rId7"/>
    <p:sldLayoutId id="2147484518" r:id="rId8"/>
    <p:sldLayoutId id="2147484517" r:id="rId9"/>
    <p:sldLayoutId id="2147484516" r:id="rId10"/>
    <p:sldLayoutId id="2147484515" r:id="rId11"/>
    <p:sldLayoutId id="2147484514" r:id="rId12"/>
    <p:sldLayoutId id="2147484513" r:id="rId13"/>
    <p:sldLayoutId id="2147484512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9263" y="123825"/>
            <a:ext cx="8229600" cy="525463"/>
          </a:xfrm>
          <a:prstGeom prst="rect">
            <a:avLst/>
          </a:prstGeom>
          <a:solidFill>
            <a:srgbClr val="C0C0C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8" y="1316038"/>
            <a:ext cx="82296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76438" y="6381750"/>
            <a:ext cx="60388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 smtClean="0"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381750"/>
            <a:ext cx="5143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BAEB93D-5426-4280-9618-8E3C262C2F5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381750"/>
            <a:ext cx="135096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 smtClean="0"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  <p:sp>
        <p:nvSpPr>
          <p:cNvPr id="2055" name="Line 9"/>
          <p:cNvSpPr>
            <a:spLocks noChangeShapeType="1"/>
          </p:cNvSpPr>
          <p:nvPr/>
        </p:nvSpPr>
        <p:spPr bwMode="auto">
          <a:xfrm>
            <a:off x="449263" y="677863"/>
            <a:ext cx="82915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buFontTx/>
              <a:buChar char="•"/>
              <a:defRPr/>
            </a:pPr>
            <a:endParaRPr lang="en-US"/>
          </a:p>
        </p:txBody>
      </p:sp>
      <p:sp>
        <p:nvSpPr>
          <p:cNvPr id="2056" name="Line 10"/>
          <p:cNvSpPr>
            <a:spLocks noChangeShapeType="1"/>
          </p:cNvSpPr>
          <p:nvPr/>
        </p:nvSpPr>
        <p:spPr bwMode="auto">
          <a:xfrm>
            <a:off x="457200" y="6346825"/>
            <a:ext cx="8291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buFontTx/>
              <a:buChar char="•"/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  <p:sldLayoutId id="2147484433" r:id="rId2"/>
    <p:sldLayoutId id="2147484432" r:id="rId3"/>
    <p:sldLayoutId id="2147484431" r:id="rId4"/>
    <p:sldLayoutId id="2147484430" r:id="rId5"/>
    <p:sldLayoutId id="2147484429" r:id="rId6"/>
    <p:sldLayoutId id="2147484428" r:id="rId7"/>
    <p:sldLayoutId id="2147484427" r:id="rId8"/>
    <p:sldLayoutId id="2147484426" r:id="rId9"/>
    <p:sldLayoutId id="2147484425" r:id="rId10"/>
    <p:sldLayoutId id="2147484424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Times New Roman" pitchFamily="18" charset="0"/>
          <a:ea typeface="MS PGothic" pitchFamily="34" charset="-128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8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000">
          <a:solidFill>
            <a:srgbClr val="0066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pitchFamily="34" charset="0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pitchFamily="34" charset="0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pitchFamily="34" charset="0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solidFill>
            <a:srgbClr val="C0C0C0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3550" y="6303963"/>
            <a:ext cx="6313488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Status of the New ASD     WS on MDT Phase-II elx Ann Arbor    R. Richter</a:t>
            </a:r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302375"/>
            <a:ext cx="6000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68A751B0-B2F5-4DB2-9FDA-95B9F5F3E5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3350" y="6302375"/>
            <a:ext cx="13811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FontTx/>
              <a:buNone/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815FE50-627E-4E3B-AF68-A4C87959F70C}" type="datetime1">
              <a:rPr lang="de-DE" altLang="en-US"/>
              <a:pPr>
                <a:defRPr/>
              </a:pPr>
              <a:t>29.05.2017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6" r:id="rId1"/>
    <p:sldLayoutId id="2147484638" r:id="rId2"/>
    <p:sldLayoutId id="2147484535" r:id="rId3"/>
    <p:sldLayoutId id="2147484534" r:id="rId4"/>
    <p:sldLayoutId id="2147484533" r:id="rId5"/>
    <p:sldLayoutId id="2147484532" r:id="rId6"/>
    <p:sldLayoutId id="2147484531" r:id="rId7"/>
    <p:sldLayoutId id="2147484530" r:id="rId8"/>
    <p:sldLayoutId id="2147484529" r:id="rId9"/>
    <p:sldLayoutId id="2147484528" r:id="rId10"/>
    <p:sldLayoutId id="2147484527" r:id="rId11"/>
    <p:sldLayoutId id="2147484526" r:id="rId12"/>
    <p:sldLayoutId id="2147484525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solidFill>
            <a:srgbClr val="C0C0C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8"/>
            <a:ext cx="82296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76438" y="6381750"/>
            <a:ext cx="60388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 smtClean="0"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381750"/>
            <a:ext cx="5143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D746881-23AD-47C9-8CA3-94A9281DABF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3078" name="Line 9"/>
          <p:cNvSpPr>
            <a:spLocks noChangeShapeType="1"/>
          </p:cNvSpPr>
          <p:nvPr/>
        </p:nvSpPr>
        <p:spPr bwMode="auto">
          <a:xfrm>
            <a:off x="477838" y="1030288"/>
            <a:ext cx="8305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buFontTx/>
              <a:buChar char="•"/>
              <a:defRPr/>
            </a:pPr>
            <a:endParaRPr lang="en-US"/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auto">
          <a:xfrm>
            <a:off x="395288" y="6308725"/>
            <a:ext cx="8305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buFontTx/>
              <a:buChar char="•"/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381750"/>
            <a:ext cx="135096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 smtClean="0"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4" r:id="rId2"/>
    <p:sldLayoutId id="2147484443" r:id="rId3"/>
    <p:sldLayoutId id="2147484442" r:id="rId4"/>
    <p:sldLayoutId id="2147484441" r:id="rId5"/>
    <p:sldLayoutId id="2147484440" r:id="rId6"/>
    <p:sldLayoutId id="2147484439" r:id="rId7"/>
    <p:sldLayoutId id="2147484438" r:id="rId8"/>
    <p:sldLayoutId id="2147484437" r:id="rId9"/>
    <p:sldLayoutId id="2147484436" r:id="rId10"/>
    <p:sldLayoutId id="2147484435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Times New Roman" pitchFamily="18" charset="0"/>
          <a:ea typeface="MS PGothic" pitchFamily="34" charset="-128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Times New Roman" pitchFamily="18" charset="0"/>
          <a:ea typeface="MS PGothic" pitchFamily="34" charset="-128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Times New Roman" pitchFamily="18" charset="0"/>
          <a:ea typeface="MS PGothic" pitchFamily="34" charset="-128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Times New Roman" pitchFamily="18" charset="0"/>
          <a:ea typeface="MS PGothic" pitchFamily="34" charset="-128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Times New Roman" pitchFamily="18" charset="0"/>
          <a:ea typeface="MS PGothic" pitchFamily="34" charset="-128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Times New Roman" pitchFamily="18" charset="0"/>
          <a:ea typeface="MS PGothic" pitchFamily="34" charset="-128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Times New Roman" pitchFamily="18" charset="0"/>
          <a:ea typeface="MS PGothic" pitchFamily="34" charset="-128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Times New Roman" pitchFamily="18" charset="0"/>
          <a:ea typeface="MS PGothic" pitchFamily="34" charset="-128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000">
          <a:solidFill>
            <a:srgbClr val="0066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pitchFamily="34" charset="0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pitchFamily="34" charset="0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pitchFamily="34" charset="0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solidFill>
            <a:srgbClr val="C0C0C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8"/>
            <a:ext cx="82296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381750"/>
            <a:ext cx="135096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 smtClean="0"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25638" y="6381750"/>
            <a:ext cx="61277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 smtClean="0"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381750"/>
            <a:ext cx="5143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B36D6014-F28C-4478-95AD-50046AD39B4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477838" y="1030288"/>
            <a:ext cx="8305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buFontTx/>
              <a:buChar char="•"/>
              <a:defRPr/>
            </a:pPr>
            <a:endParaRPr lang="en-US"/>
          </a:p>
        </p:txBody>
      </p:sp>
      <p:sp>
        <p:nvSpPr>
          <p:cNvPr id="4104" name="Line 9"/>
          <p:cNvSpPr>
            <a:spLocks noChangeShapeType="1"/>
          </p:cNvSpPr>
          <p:nvPr/>
        </p:nvSpPr>
        <p:spPr bwMode="auto">
          <a:xfrm>
            <a:off x="395288" y="6308725"/>
            <a:ext cx="8305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buFontTx/>
              <a:buChar char="•"/>
              <a:defRPr/>
            </a:pPr>
            <a:endParaRPr lang="en-US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11188" y="6381750"/>
            <a:ext cx="984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400" smtClean="0">
                <a:latin typeface="Times New Roman" pitchFamily="18" charset="0"/>
                <a:cs typeface="+mn-cs"/>
              </a:rPr>
              <a:t>25.10.2012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484438" y="6381750"/>
            <a:ext cx="4298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400" smtClean="0">
                <a:latin typeface="Times New Roman" pitchFamily="18" charset="0"/>
                <a:cs typeface="+mn-cs"/>
              </a:rPr>
              <a:t>Upgrade of the Muon system for Phase II  -- TDAQ week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6" r:id="rId1"/>
    <p:sldLayoutId id="2147484455" r:id="rId2"/>
    <p:sldLayoutId id="2147484454" r:id="rId3"/>
    <p:sldLayoutId id="2147484453" r:id="rId4"/>
    <p:sldLayoutId id="2147484452" r:id="rId5"/>
    <p:sldLayoutId id="2147484451" r:id="rId6"/>
    <p:sldLayoutId id="2147484450" r:id="rId7"/>
    <p:sldLayoutId id="2147484449" r:id="rId8"/>
    <p:sldLayoutId id="2147484448" r:id="rId9"/>
    <p:sldLayoutId id="2147484447" r:id="rId10"/>
    <p:sldLayoutId id="2147484446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Times New Roman" pitchFamily="18" charset="0"/>
          <a:ea typeface="MS PGothic" pitchFamily="34" charset="-128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Times New Roman" pitchFamily="18" charset="0"/>
          <a:ea typeface="MS PGothic" pitchFamily="34" charset="-128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Times New Roman" pitchFamily="18" charset="0"/>
          <a:ea typeface="MS PGothic" pitchFamily="34" charset="-128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Times New Roman" pitchFamily="18" charset="0"/>
          <a:ea typeface="MS PGothic" pitchFamily="34" charset="-128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Times New Roman" pitchFamily="18" charset="0"/>
          <a:ea typeface="MS PGothic" pitchFamily="34" charset="-128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Times New Roman" pitchFamily="18" charset="0"/>
          <a:ea typeface="MS PGothic" pitchFamily="34" charset="-128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Times New Roman" pitchFamily="18" charset="0"/>
          <a:ea typeface="MS PGothic" pitchFamily="34" charset="-128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Times New Roman" pitchFamily="18" charset="0"/>
          <a:ea typeface="MS PGothic" pitchFamily="34" charset="-128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000">
          <a:solidFill>
            <a:srgbClr val="339933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pitchFamily="34" charset="0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pitchFamily="34" charset="0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pitchFamily="34" charset="0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solidFill>
            <a:srgbClr val="C0C0C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8"/>
            <a:ext cx="82296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76438" y="6381750"/>
            <a:ext cx="60388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 smtClean="0"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381750"/>
            <a:ext cx="5143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5FAF5A8-9F0E-45EA-803C-94A88E24200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477838" y="1030288"/>
            <a:ext cx="8305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buFontTx/>
              <a:buChar char="•"/>
              <a:defRPr/>
            </a:pPr>
            <a:endParaRPr lang="en-US"/>
          </a:p>
        </p:txBody>
      </p:sp>
      <p:sp>
        <p:nvSpPr>
          <p:cNvPr id="5127" name="Line 9"/>
          <p:cNvSpPr>
            <a:spLocks noChangeShapeType="1"/>
          </p:cNvSpPr>
          <p:nvPr/>
        </p:nvSpPr>
        <p:spPr bwMode="auto">
          <a:xfrm>
            <a:off x="395288" y="6308725"/>
            <a:ext cx="8305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buFontTx/>
              <a:buChar char="•"/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381750"/>
            <a:ext cx="135096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 smtClean="0"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4466" r:id="rId2"/>
    <p:sldLayoutId id="2147484465" r:id="rId3"/>
    <p:sldLayoutId id="2147484464" r:id="rId4"/>
    <p:sldLayoutId id="2147484463" r:id="rId5"/>
    <p:sldLayoutId id="2147484462" r:id="rId6"/>
    <p:sldLayoutId id="2147484461" r:id="rId7"/>
    <p:sldLayoutId id="2147484460" r:id="rId8"/>
    <p:sldLayoutId id="2147484459" r:id="rId9"/>
    <p:sldLayoutId id="2147484458" r:id="rId10"/>
    <p:sldLayoutId id="2147484457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Times New Roman" pitchFamily="18" charset="0"/>
          <a:ea typeface="MS PGothic" pitchFamily="34" charset="-128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Times New Roman" pitchFamily="18" charset="0"/>
          <a:ea typeface="MS PGothic" pitchFamily="34" charset="-128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Times New Roman" pitchFamily="18" charset="0"/>
          <a:ea typeface="MS PGothic" pitchFamily="34" charset="-128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Times New Roman" pitchFamily="18" charset="0"/>
          <a:ea typeface="MS PGothic" pitchFamily="34" charset="-128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Times New Roman" pitchFamily="18" charset="0"/>
          <a:ea typeface="MS PGothic" pitchFamily="34" charset="-128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Times New Roman" pitchFamily="18" charset="0"/>
          <a:ea typeface="MS PGothic" pitchFamily="34" charset="-128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Times New Roman" pitchFamily="18" charset="0"/>
          <a:ea typeface="MS PGothic" pitchFamily="34" charset="-128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Times New Roman" pitchFamily="18" charset="0"/>
          <a:ea typeface="MS PGothic" pitchFamily="34" charset="-128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000">
          <a:solidFill>
            <a:srgbClr val="0066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pitchFamily="34" charset="0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pitchFamily="34" charset="0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pitchFamily="34" charset="0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solidFill>
            <a:srgbClr val="C0C0C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8"/>
            <a:ext cx="82296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381750"/>
            <a:ext cx="5143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D7DD9A2-1D40-428E-8DF8-D6E34075ECB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8" r:id="rId1"/>
    <p:sldLayoutId id="2147484477" r:id="rId2"/>
    <p:sldLayoutId id="2147484476" r:id="rId3"/>
    <p:sldLayoutId id="2147484475" r:id="rId4"/>
    <p:sldLayoutId id="2147484474" r:id="rId5"/>
    <p:sldLayoutId id="2147484473" r:id="rId6"/>
    <p:sldLayoutId id="2147484472" r:id="rId7"/>
    <p:sldLayoutId id="2147484471" r:id="rId8"/>
    <p:sldLayoutId id="2147484470" r:id="rId9"/>
    <p:sldLayoutId id="2147484469" r:id="rId10"/>
    <p:sldLayoutId id="2147484468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000">
          <a:solidFill>
            <a:srgbClr val="0066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solidFill>
            <a:srgbClr val="C0C0C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8"/>
            <a:ext cx="82296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76438" y="6381750"/>
            <a:ext cx="60388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 smtClean="0"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381750"/>
            <a:ext cx="5143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EA5341B-2539-4E26-88D6-661BB69053D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174" name="Line 9"/>
          <p:cNvSpPr>
            <a:spLocks noChangeShapeType="1"/>
          </p:cNvSpPr>
          <p:nvPr/>
        </p:nvSpPr>
        <p:spPr bwMode="auto">
          <a:xfrm>
            <a:off x="477838" y="1030288"/>
            <a:ext cx="8305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buFontTx/>
              <a:buChar char="•"/>
              <a:defRPr/>
            </a:pPr>
            <a:endParaRPr lang="en-US"/>
          </a:p>
        </p:txBody>
      </p:sp>
      <p:sp>
        <p:nvSpPr>
          <p:cNvPr id="7175" name="Line 9"/>
          <p:cNvSpPr>
            <a:spLocks noChangeShapeType="1"/>
          </p:cNvSpPr>
          <p:nvPr/>
        </p:nvSpPr>
        <p:spPr bwMode="auto">
          <a:xfrm>
            <a:off x="395288" y="6308725"/>
            <a:ext cx="8305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buFontTx/>
              <a:buChar char="•"/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381750"/>
            <a:ext cx="135096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 smtClean="0"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88" r:id="rId2"/>
    <p:sldLayoutId id="2147484487" r:id="rId3"/>
    <p:sldLayoutId id="2147484486" r:id="rId4"/>
    <p:sldLayoutId id="2147484485" r:id="rId5"/>
    <p:sldLayoutId id="2147484484" r:id="rId6"/>
    <p:sldLayoutId id="2147484483" r:id="rId7"/>
    <p:sldLayoutId id="2147484482" r:id="rId8"/>
    <p:sldLayoutId id="2147484481" r:id="rId9"/>
    <p:sldLayoutId id="2147484480" r:id="rId10"/>
    <p:sldLayoutId id="214748447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Times New Roman" pitchFamily="18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Times New Roman" pitchFamily="18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Times New Roman" pitchFamily="18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Times New Roman" pitchFamily="18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Times New Roman" pitchFamily="18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Times New Roman" pitchFamily="18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Times New Roman" pitchFamily="18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Times New Roman" pitchFamily="18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000">
          <a:solidFill>
            <a:srgbClr val="0066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pitchFamily="34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pitchFamily="34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pitchFamily="34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pitchFamily="34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solidFill>
            <a:srgbClr val="C0C0C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8"/>
            <a:ext cx="82296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76438" y="6381750"/>
            <a:ext cx="60388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 smtClean="0"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381750"/>
            <a:ext cx="5143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FD11A6C-0DE9-45A7-A68B-3D707B0C737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198" name="Line 9"/>
          <p:cNvSpPr>
            <a:spLocks noChangeShapeType="1"/>
          </p:cNvSpPr>
          <p:nvPr/>
        </p:nvSpPr>
        <p:spPr bwMode="auto">
          <a:xfrm>
            <a:off x="477838" y="1030288"/>
            <a:ext cx="8305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buFontTx/>
              <a:buChar char="•"/>
              <a:defRPr/>
            </a:pPr>
            <a:endParaRPr lang="en-US"/>
          </a:p>
        </p:txBody>
      </p:sp>
      <p:sp>
        <p:nvSpPr>
          <p:cNvPr id="8199" name="Line 9"/>
          <p:cNvSpPr>
            <a:spLocks noChangeShapeType="1"/>
          </p:cNvSpPr>
          <p:nvPr/>
        </p:nvSpPr>
        <p:spPr bwMode="auto">
          <a:xfrm>
            <a:off x="395288" y="6308725"/>
            <a:ext cx="8305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buFontTx/>
              <a:buChar char="•"/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381750"/>
            <a:ext cx="135096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 smtClean="0"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0" r:id="rId1"/>
    <p:sldLayoutId id="2147484499" r:id="rId2"/>
    <p:sldLayoutId id="2147484498" r:id="rId3"/>
    <p:sldLayoutId id="2147484497" r:id="rId4"/>
    <p:sldLayoutId id="2147484496" r:id="rId5"/>
    <p:sldLayoutId id="2147484495" r:id="rId6"/>
    <p:sldLayoutId id="2147484494" r:id="rId7"/>
    <p:sldLayoutId id="2147484493" r:id="rId8"/>
    <p:sldLayoutId id="2147484492" r:id="rId9"/>
    <p:sldLayoutId id="2147484491" r:id="rId10"/>
    <p:sldLayoutId id="2147484490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Times New Roman" pitchFamily="18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Times New Roman" pitchFamily="18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Times New Roman" pitchFamily="18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Times New Roman" pitchFamily="18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Times New Roman" pitchFamily="18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Times New Roman" pitchFamily="18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Times New Roman" pitchFamily="18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Times New Roman" pitchFamily="18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000">
          <a:solidFill>
            <a:srgbClr val="0066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pitchFamily="34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pitchFamily="34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pitchFamily="34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pitchFamily="34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solidFill>
            <a:srgbClr val="C0C0C0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24600"/>
            <a:ext cx="1447800" cy="231775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 smtClean="0"/>
            </a:lvl1pPr>
          </a:lstStyle>
          <a:p>
            <a:pPr>
              <a:defRPr/>
            </a:pPr>
            <a:r>
              <a:rPr lang="en-US" altLang="en-US"/>
              <a:t>31-may-2017</a:t>
            </a: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324600"/>
            <a:ext cx="4114800" cy="304800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 smtClean="0"/>
            </a:lvl1pPr>
          </a:lstStyle>
          <a:p>
            <a:pPr>
              <a:defRPr/>
            </a:pPr>
            <a:r>
              <a:rPr lang="en-US" altLang="en-US"/>
              <a:t>Review of the ASDv5 chip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245225"/>
            <a:ext cx="914400" cy="476250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D7FAB845-2074-4141-9D8C-A99F3E9199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1" r:id="rId1"/>
    <p:sldLayoutId id="2147484510" r:id="rId2"/>
    <p:sldLayoutId id="2147484509" r:id="rId3"/>
    <p:sldLayoutId id="2147484508" r:id="rId4"/>
    <p:sldLayoutId id="2147484507" r:id="rId5"/>
    <p:sldLayoutId id="2147484506" r:id="rId6"/>
    <p:sldLayoutId id="2147484505" r:id="rId7"/>
    <p:sldLayoutId id="2147484504" r:id="rId8"/>
    <p:sldLayoutId id="2147484503" r:id="rId9"/>
    <p:sldLayoutId id="2147484502" r:id="rId10"/>
    <p:sldLayoutId id="214748450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7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4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19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0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0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11413"/>
            <a:ext cx="7772400" cy="192722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40000"/>
              </a:spcBef>
            </a:pPr>
            <a:r>
              <a:rPr lang="de-DE" altLang="en-US" sz="2800" smtClean="0"/>
              <a:t>Measurements on the ASDv5 chip at MPI</a:t>
            </a:r>
            <a:br>
              <a:rPr lang="de-DE" altLang="en-US" sz="2800" smtClean="0"/>
            </a:br>
            <a:r>
              <a:rPr lang="en-US" altLang="en-US" sz="2000" i="1" smtClean="0"/>
              <a:t>MPI-Milano-Harvard Design Review, may., 29th-30st, 2017</a:t>
            </a:r>
            <a:endParaRPr lang="de-DE" altLang="en-US" sz="1800" i="1" smtClean="0"/>
          </a:p>
        </p:txBody>
      </p:sp>
      <p:sp>
        <p:nvSpPr>
          <p:cNvPr id="254978" name="Textfeld 1"/>
          <p:cNvSpPr txBox="1">
            <a:spLocks noChangeArrowheads="1"/>
          </p:cNvSpPr>
          <p:nvPr/>
        </p:nvSpPr>
        <p:spPr bwMode="auto">
          <a:xfrm>
            <a:off x="3208338" y="3954463"/>
            <a:ext cx="25257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i="1">
                <a:solidFill>
                  <a:srgbClr val="009900"/>
                </a:solidFill>
              </a:rPr>
              <a:t>Robert Richter, MPI Munich</a:t>
            </a:r>
            <a:endParaRPr lang="en-US" i="1">
              <a:solidFill>
                <a:srgbClr val="009900"/>
              </a:solidFill>
            </a:endParaRPr>
          </a:p>
        </p:txBody>
      </p:sp>
      <p:sp>
        <p:nvSpPr>
          <p:cNvPr id="254979" name="Textfeld 2"/>
          <p:cNvSpPr txBox="1">
            <a:spLocks noChangeArrowheads="1"/>
          </p:cNvSpPr>
          <p:nvPr/>
        </p:nvSpPr>
        <p:spPr bwMode="auto">
          <a:xfrm>
            <a:off x="1517650" y="3916363"/>
            <a:ext cx="1857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443F3-E1D4-4607-BBF1-E53BA01900B7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264194" name="Rectangle 7"/>
          <p:cNvSpPr>
            <a:spLocks noGrp="1" noChangeArrowheads="1"/>
          </p:cNvSpPr>
          <p:nvPr>
            <p:ph type="dt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31-may-2017</a:t>
            </a:r>
            <a:endParaRPr lang="de-DE" altLang="en-US"/>
          </a:p>
        </p:txBody>
      </p:sp>
      <p:sp>
        <p:nvSpPr>
          <p:cNvPr id="2641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Starting Point for the New ASD Design</a:t>
            </a:r>
          </a:p>
        </p:txBody>
      </p:sp>
      <p:sp>
        <p:nvSpPr>
          <p:cNvPr id="264196" name="Text Box 6"/>
          <p:cNvSpPr txBox="1">
            <a:spLocks noChangeArrowheads="1"/>
          </p:cNvSpPr>
          <p:nvPr/>
        </p:nvSpPr>
        <p:spPr bwMode="auto">
          <a:xfrm>
            <a:off x="6318250" y="3676650"/>
            <a:ext cx="25971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rgbClr val="0000FF"/>
                </a:solidFill>
              </a:rPr>
              <a:t>Basis for New ASD design:</a:t>
            </a:r>
            <a:r>
              <a:rPr lang="en-US" altLang="en-US" sz="1800"/>
              <a:t> specs for the existing ASD</a:t>
            </a:r>
            <a:br>
              <a:rPr lang="en-US" altLang="en-US" sz="1800"/>
            </a:br>
            <a:endParaRPr lang="en-US" altLang="en-US" sz="1800"/>
          </a:p>
          <a:p>
            <a:r>
              <a:rPr lang="en-US" altLang="en-US" sz="1800">
                <a:solidFill>
                  <a:srgbClr val="0000FF"/>
                </a:solidFill>
              </a:rPr>
              <a:t>Aim:</a:t>
            </a:r>
            <a:r>
              <a:rPr lang="en-US" altLang="en-US" sz="1800"/>
              <a:t> re-do the design, avoiding the known bugs</a:t>
            </a:r>
          </a:p>
        </p:txBody>
      </p:sp>
      <p:pic>
        <p:nvPicPr>
          <p:cNvPr id="26419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850" y="3316288"/>
            <a:ext cx="5999163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4198" name="Text Box 10"/>
          <p:cNvSpPr txBox="1">
            <a:spLocks noChangeArrowheads="1"/>
          </p:cNvSpPr>
          <p:nvPr/>
        </p:nvSpPr>
        <p:spPr bwMode="auto">
          <a:xfrm>
            <a:off x="450850" y="5830888"/>
            <a:ext cx="6924675" cy="317500"/>
          </a:xfrm>
          <a:prstGeom prst="rect">
            <a:avLst/>
          </a:prstGeom>
          <a:noFill/>
          <a:ln w="1270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0000FF"/>
                </a:solidFill>
              </a:rPr>
              <a:t>Full, detailed documentation in:</a:t>
            </a:r>
            <a:r>
              <a:rPr lang="en-US" altLang="en-US" sz="1400" i="1"/>
              <a:t> https://edms.cern.ch/file/899037/2/ASD_Manual_vs_2007.pdf</a:t>
            </a:r>
          </a:p>
        </p:txBody>
      </p:sp>
      <p:grpSp>
        <p:nvGrpSpPr>
          <p:cNvPr id="264199" name="Group 12"/>
          <p:cNvGrpSpPr>
            <a:grpSpLocks/>
          </p:cNvGrpSpPr>
          <p:nvPr/>
        </p:nvGrpSpPr>
        <p:grpSpPr bwMode="auto">
          <a:xfrm>
            <a:off x="285750" y="1028700"/>
            <a:ext cx="7810500" cy="2190750"/>
            <a:chOff x="180" y="648"/>
            <a:chExt cx="4920" cy="1380"/>
          </a:xfrm>
        </p:grpSpPr>
        <p:pic>
          <p:nvPicPr>
            <p:cNvPr id="264201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0" y="648"/>
              <a:ext cx="4920" cy="1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4202" name="Rectangle 11"/>
            <p:cNvSpPr>
              <a:spLocks noChangeArrowheads="1"/>
            </p:cNvSpPr>
            <p:nvPr/>
          </p:nvSpPr>
          <p:spPr bwMode="auto">
            <a:xfrm>
              <a:off x="1582" y="1253"/>
              <a:ext cx="2716" cy="685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buFontTx/>
                <a:buChar char="•"/>
              </a:pPr>
              <a:endParaRPr lang="de-DE"/>
            </a:p>
          </p:txBody>
        </p:sp>
      </p:grpSp>
      <p:sp>
        <p:nvSpPr>
          <p:cNvPr id="264200" name="Fußzeilenplatzhalter 2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Review of the ASDv5 chip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673360-C095-4A5B-9F9D-68EAD19CCAE6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265218" name="Rectangle 7"/>
          <p:cNvSpPr>
            <a:spLocks noGrp="1" noChangeArrowheads="1"/>
          </p:cNvSpPr>
          <p:nvPr>
            <p:ph type="dt" sz="quarter" idx="12"/>
          </p:nvPr>
        </p:nvSpPr>
        <p:spPr>
          <a:xfrm>
            <a:off x="133350" y="6283325"/>
            <a:ext cx="1544638" cy="3238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31-may-2017</a:t>
            </a:r>
            <a:endParaRPr lang="de-DE" altLang="en-US"/>
          </a:p>
        </p:txBody>
      </p:sp>
      <p:sp>
        <p:nvSpPr>
          <p:cNvPr id="7" name="Rectangle 6"/>
          <p:cNvSpPr txBox="1">
            <a:spLocks noGrp="1" noChangeArrowheads="1"/>
          </p:cNvSpPr>
          <p:nvPr/>
        </p:nvSpPr>
        <p:spPr bwMode="auto">
          <a:xfrm>
            <a:off x="8153400" y="6302375"/>
            <a:ext cx="600075" cy="295275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r">
              <a:defRPr/>
            </a:pPr>
            <a:fld id="{5EA879F9-2D6A-49C0-B91E-7F178F18A085}" type="slidenum">
              <a:rPr lang="en-US" altLang="en-US" sz="1400">
                <a:latin typeface="+mn-lt"/>
              </a:rPr>
              <a:pPr algn="r">
                <a:defRPr/>
              </a:pPr>
              <a:t>11</a:t>
            </a:fld>
            <a:endParaRPr lang="en-US" altLang="en-US" sz="1400">
              <a:latin typeface="+mn-lt"/>
            </a:endParaRPr>
          </a:p>
        </p:txBody>
      </p:sp>
      <p:sp>
        <p:nvSpPr>
          <p:cNvPr id="2652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60338"/>
            <a:ext cx="8229600" cy="935037"/>
          </a:xfrm>
        </p:spPr>
        <p:txBody>
          <a:bodyPr/>
          <a:lstStyle/>
          <a:p>
            <a:r>
              <a:rPr lang="de-DE" altLang="de-DE" smtClean="0"/>
              <a:t>Design aims, remaining issues</a:t>
            </a:r>
            <a:br>
              <a:rPr lang="de-DE" altLang="de-DE" smtClean="0"/>
            </a:br>
            <a:r>
              <a:rPr lang="de-DE" altLang="de-DE" sz="2400" i="1" smtClean="0"/>
              <a:t>compared to 1 year ago</a:t>
            </a:r>
            <a:endParaRPr lang="de-DE" altLang="de-DE" sz="2800" i="1" smtClean="0"/>
          </a:p>
        </p:txBody>
      </p:sp>
      <p:sp>
        <p:nvSpPr>
          <p:cNvPr id="265221" name="Text Box 13"/>
          <p:cNvSpPr txBox="1">
            <a:spLocks noChangeArrowheads="1"/>
          </p:cNvSpPr>
          <p:nvPr/>
        </p:nvSpPr>
        <p:spPr bwMode="auto">
          <a:xfrm>
            <a:off x="4637088" y="7404100"/>
            <a:ext cx="2105025" cy="1905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816F"/>
            </a:solidFill>
            <a:round/>
            <a:headEnd/>
            <a:tailEnd/>
          </a:ln>
        </p:spPr>
        <p:txBody>
          <a:bodyPr wrap="none" lIns="20599" tIns="10712" rIns="20599" bIns="10712"/>
          <a:lstStyle/>
          <a:p>
            <a:pPr algn="ctr" defTabSz="209550">
              <a:buClr>
                <a:srgbClr val="333399"/>
              </a:buClr>
              <a:buFont typeface="Times New Roman" pitchFamily="18" charset="0"/>
              <a:buNone/>
              <a:tabLst>
                <a:tab pos="0" algn="l"/>
                <a:tab pos="209550" algn="l"/>
                <a:tab pos="419100" algn="l"/>
                <a:tab pos="627063" algn="l"/>
                <a:tab pos="836613" algn="l"/>
                <a:tab pos="1046163" algn="l"/>
                <a:tab pos="1257300" algn="l"/>
                <a:tab pos="1466850" algn="l"/>
                <a:tab pos="1674813" algn="l"/>
                <a:tab pos="1885950" algn="l"/>
                <a:tab pos="2093913" algn="l"/>
                <a:tab pos="2303463" algn="l"/>
                <a:tab pos="2320925" algn="l"/>
                <a:tab pos="2486025" algn="l"/>
                <a:tab pos="2652713" algn="l"/>
                <a:tab pos="2817813" algn="l"/>
                <a:tab pos="2984500" algn="l"/>
                <a:tab pos="3151188" algn="l"/>
                <a:tab pos="3313113" algn="l"/>
                <a:tab pos="3481388" algn="l"/>
                <a:tab pos="3648075" algn="l"/>
                <a:tab pos="3813175" algn="l"/>
                <a:tab pos="3978275" algn="l"/>
                <a:tab pos="4138613" algn="l"/>
                <a:tab pos="4308475" algn="l"/>
                <a:tab pos="4470400" algn="l"/>
                <a:tab pos="4637088" algn="l"/>
                <a:tab pos="4803775" algn="l"/>
                <a:tab pos="4968875" algn="l"/>
                <a:tab pos="5133975" algn="l"/>
                <a:tab pos="5299075" algn="l"/>
                <a:tab pos="5465763" algn="l"/>
              </a:tabLst>
            </a:pPr>
            <a:endParaRPr lang="de-DE" altLang="de-DE" sz="500" i="1">
              <a:solidFill>
                <a:srgbClr val="333399"/>
              </a:solidFill>
              <a:ea typeface="Arial Unicode MS" pitchFamily="34" charset="-128"/>
              <a:cs typeface="Arial Unicode MS" pitchFamily="34" charset="-128"/>
              <a:sym typeface="Gill Sans"/>
            </a:endParaRPr>
          </a:p>
        </p:txBody>
      </p:sp>
      <p:sp>
        <p:nvSpPr>
          <p:cNvPr id="265222" name="Text Box 9"/>
          <p:cNvSpPr txBox="1">
            <a:spLocks noChangeArrowheads="1"/>
          </p:cNvSpPr>
          <p:nvPr/>
        </p:nvSpPr>
        <p:spPr bwMode="auto">
          <a:xfrm>
            <a:off x="2203450" y="2068513"/>
            <a:ext cx="6249988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/>
            <a:r>
              <a:rPr lang="de-DE" altLang="de-DE" sz="1800">
                <a:solidFill>
                  <a:srgbClr val="FF0000"/>
                </a:solidFill>
              </a:rPr>
              <a:t>Delay times don‘t match between the 8 chanels:</a:t>
            </a:r>
          </a:p>
          <a:p>
            <a:pPr marL="361950" indent="-361950">
              <a:buClr>
                <a:srgbClr val="0000CC"/>
              </a:buClr>
              <a:buFont typeface="Wingdings" pitchFamily="2" charset="2"/>
              <a:buChar char="§"/>
            </a:pPr>
            <a:r>
              <a:rPr lang="de-DE" altLang="de-DE" sz="1800"/>
              <a:t>Discriminator-to_preamp coupling</a:t>
            </a:r>
          </a:p>
          <a:p>
            <a:pPr marL="361950" indent="-361950">
              <a:buClr>
                <a:srgbClr val="0000CC"/>
              </a:buClr>
              <a:buFont typeface="Wingdings" pitchFamily="2" charset="2"/>
              <a:buChar char="§"/>
            </a:pPr>
            <a:r>
              <a:rPr lang="de-DE" altLang="de-DE"/>
              <a:t>Uniformity of pulse length vs. charge of the ADC </a:t>
            </a:r>
          </a:p>
          <a:p>
            <a:pPr marL="361950" indent="-361950">
              <a:buClr>
                <a:srgbClr val="0000CC"/>
              </a:buClr>
              <a:buFont typeface="Wingdings" pitchFamily="2" charset="2"/>
              <a:buChar char="§"/>
            </a:pPr>
            <a:r>
              <a:rPr lang="de-DE" altLang="de-DE" sz="1800"/>
              <a:t>Uniformity of programmable dead time</a:t>
            </a:r>
          </a:p>
          <a:p>
            <a:pPr marL="361950" indent="-361950">
              <a:buClr>
                <a:srgbClr val="0000CC"/>
              </a:buClr>
              <a:buFont typeface="Wingdings" pitchFamily="2" charset="2"/>
              <a:buChar char="§"/>
            </a:pPr>
            <a:r>
              <a:rPr lang="de-DE" altLang="de-DE" sz="1800"/>
              <a:t>Non-uniformity of integration gates among 8 channels</a:t>
            </a:r>
          </a:p>
          <a:p>
            <a:pPr marL="361950" indent="-361950">
              <a:buClr>
                <a:srgbClr val="0000CC"/>
              </a:buClr>
              <a:buFont typeface="Wingdings" pitchFamily="2" charset="2"/>
              <a:buNone/>
            </a:pPr>
            <a:r>
              <a:rPr lang="de-DE" altLang="de-DE" sz="1800">
                <a:solidFill>
                  <a:srgbClr val="FF0000"/>
                </a:solidFill>
              </a:rPr>
              <a:t>Digital problem:</a:t>
            </a:r>
          </a:p>
          <a:p>
            <a:pPr marL="361950" indent="-361950">
              <a:buClr>
                <a:srgbClr val="0000CC"/>
              </a:buClr>
              <a:buFont typeface="Wingdings" pitchFamily="2" charset="2"/>
              <a:buChar char="§"/>
            </a:pPr>
            <a:r>
              <a:rPr lang="de-DE" altLang="de-DE" sz="1800"/>
              <a:t>Fix errors in JTAG coding of hysteresis setting etc.</a:t>
            </a:r>
          </a:p>
          <a:p>
            <a:pPr marL="361950" indent="-361950">
              <a:buClr>
                <a:srgbClr val="0000CC"/>
              </a:buClr>
              <a:buFont typeface="Wingdings" pitchFamily="2" charset="2"/>
              <a:buNone/>
            </a:pPr>
            <a:r>
              <a:rPr lang="de-DE" altLang="de-DE" sz="1800">
                <a:solidFill>
                  <a:srgbClr val="FF0000"/>
                </a:solidFill>
              </a:rPr>
              <a:t>New issues:</a:t>
            </a:r>
          </a:p>
          <a:p>
            <a:pPr marL="361950" indent="-361950" eaLnBrk="0" hangingPunct="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§"/>
            </a:pPr>
            <a:r>
              <a:rPr lang="en-US" altLang="de-DE" sz="1800"/>
              <a:t>Bias current: internal or external generation?</a:t>
            </a:r>
          </a:p>
          <a:p>
            <a:pPr marL="361950" indent="-361950" eaLnBrk="0" hangingPunct="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§"/>
            </a:pPr>
            <a:r>
              <a:rPr lang="en-US" altLang="de-DE" sz="1800"/>
              <a:t>Reduce power consumption?</a:t>
            </a:r>
            <a:br>
              <a:rPr lang="en-US" altLang="de-DE" sz="1800"/>
            </a:br>
            <a:endParaRPr lang="de-DE" altLang="de-DE" sz="1800"/>
          </a:p>
          <a:p>
            <a:pPr marL="361950" indent="-361950">
              <a:buClr>
                <a:srgbClr val="0000CC"/>
              </a:buClr>
              <a:buFont typeface="Wingdings" pitchFamily="2" charset="2"/>
              <a:buChar char="à"/>
            </a:pPr>
            <a:r>
              <a:rPr lang="de-DE" altLang="de-DE" sz="2000">
                <a:solidFill>
                  <a:srgbClr val="0000FF"/>
                </a:solidFill>
                <a:sym typeface="Wingdings" pitchFamily="2" charset="2"/>
              </a:rPr>
              <a:t>aim for next submission in aug./sept. 2017 ….</a:t>
            </a:r>
          </a:p>
        </p:txBody>
      </p:sp>
      <p:sp>
        <p:nvSpPr>
          <p:cNvPr id="265223" name="Text Box 10"/>
          <p:cNvSpPr txBox="1">
            <a:spLocks noChangeArrowheads="1"/>
          </p:cNvSpPr>
          <p:nvPr/>
        </p:nvSpPr>
        <p:spPr bwMode="auto">
          <a:xfrm>
            <a:off x="1222375" y="1576388"/>
            <a:ext cx="1949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de-DE" sz="2000"/>
              <a:t>Work to be done:</a:t>
            </a:r>
          </a:p>
        </p:txBody>
      </p:sp>
      <p:sp>
        <p:nvSpPr>
          <p:cNvPr id="265224" name="Fußzeilenplatzhalter 7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Review of the ASDv5 chip</a:t>
            </a:r>
          </a:p>
        </p:txBody>
      </p:sp>
      <p:grpSp>
        <p:nvGrpSpPr>
          <p:cNvPr id="13" name="Gruppieren 12"/>
          <p:cNvGrpSpPr>
            <a:grpSpLocks/>
          </p:cNvGrpSpPr>
          <p:nvPr/>
        </p:nvGrpSpPr>
        <p:grpSpPr bwMode="auto">
          <a:xfrm>
            <a:off x="466725" y="2295525"/>
            <a:ext cx="1663700" cy="2355850"/>
            <a:chOff x="467476" y="2295525"/>
            <a:chExt cx="1662676" cy="2355617"/>
          </a:xfrm>
        </p:grpSpPr>
        <p:grpSp>
          <p:nvGrpSpPr>
            <p:cNvPr id="265228" name="Gruppieren 3"/>
            <p:cNvGrpSpPr>
              <a:grpSpLocks/>
            </p:cNvGrpSpPr>
            <p:nvPr/>
          </p:nvGrpSpPr>
          <p:grpSpPr bwMode="auto">
            <a:xfrm>
              <a:off x="562727" y="2295525"/>
              <a:ext cx="1516898" cy="369332"/>
              <a:chOff x="343652" y="1819275"/>
              <a:chExt cx="1516898" cy="369332"/>
            </a:xfrm>
          </p:grpSpPr>
          <p:sp>
            <p:nvSpPr>
              <p:cNvPr id="265244" name="Textfeld 1"/>
              <p:cNvSpPr txBox="1">
                <a:spLocks noChangeArrowheads="1"/>
              </p:cNvSpPr>
              <p:nvPr/>
            </p:nvSpPr>
            <p:spPr bwMode="auto">
              <a:xfrm>
                <a:off x="343652" y="1819275"/>
                <a:ext cx="96051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800">
                    <a:solidFill>
                      <a:srgbClr val="009900"/>
                    </a:solidFill>
                  </a:rPr>
                  <a:t>Solved !</a:t>
                </a:r>
                <a:endParaRPr lang="en-US" sz="1800">
                  <a:solidFill>
                    <a:srgbClr val="009900"/>
                  </a:solidFill>
                </a:endParaRPr>
              </a:p>
            </p:txBody>
          </p:sp>
          <p:sp>
            <p:nvSpPr>
              <p:cNvPr id="3" name="Pfeil nach rechts 2"/>
              <p:cNvSpPr/>
              <p:nvPr/>
            </p:nvSpPr>
            <p:spPr>
              <a:xfrm>
                <a:off x="1303439" y="1935151"/>
                <a:ext cx="556869" cy="182544"/>
              </a:xfrm>
              <a:prstGeom prst="rightArrow">
                <a:avLst>
                  <a:gd name="adj1" fmla="val 50000"/>
                  <a:gd name="adj2" fmla="val 85377"/>
                </a:avLst>
              </a:prstGeom>
              <a:noFill/>
              <a:ln w="22225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Tx/>
                  <a:buChar char="•"/>
                  <a:defRPr/>
                </a:pPr>
                <a:endParaRPr lang="en-US"/>
              </a:p>
            </p:txBody>
          </p:sp>
        </p:grpSp>
        <p:grpSp>
          <p:nvGrpSpPr>
            <p:cNvPr id="265229" name="Gruppieren 4"/>
            <p:cNvGrpSpPr>
              <a:grpSpLocks/>
            </p:cNvGrpSpPr>
            <p:nvPr/>
          </p:nvGrpSpPr>
          <p:grpSpPr bwMode="auto">
            <a:xfrm>
              <a:off x="562727" y="2617232"/>
              <a:ext cx="1516898" cy="369332"/>
              <a:chOff x="343652" y="2140982"/>
              <a:chExt cx="1516898" cy="369332"/>
            </a:xfrm>
          </p:grpSpPr>
          <p:sp>
            <p:nvSpPr>
              <p:cNvPr id="265242" name="Textfeld 17"/>
              <p:cNvSpPr txBox="1">
                <a:spLocks noChangeArrowheads="1"/>
              </p:cNvSpPr>
              <p:nvPr/>
            </p:nvSpPr>
            <p:spPr bwMode="auto">
              <a:xfrm>
                <a:off x="343652" y="2140982"/>
                <a:ext cx="96051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800">
                    <a:solidFill>
                      <a:srgbClr val="009900"/>
                    </a:solidFill>
                  </a:rPr>
                  <a:t>Solved !</a:t>
                </a:r>
                <a:endParaRPr lang="en-US" sz="1800">
                  <a:solidFill>
                    <a:srgbClr val="009900"/>
                  </a:solidFill>
                </a:endParaRPr>
              </a:p>
            </p:txBody>
          </p:sp>
          <p:sp>
            <p:nvSpPr>
              <p:cNvPr id="19" name="Pfeil nach rechts 18"/>
              <p:cNvSpPr/>
              <p:nvPr/>
            </p:nvSpPr>
            <p:spPr>
              <a:xfrm>
                <a:off x="1303439" y="2255794"/>
                <a:ext cx="556869" cy="182544"/>
              </a:xfrm>
              <a:prstGeom prst="rightArrow">
                <a:avLst>
                  <a:gd name="adj1" fmla="val 50000"/>
                  <a:gd name="adj2" fmla="val 85377"/>
                </a:avLst>
              </a:prstGeom>
              <a:noFill/>
              <a:ln w="22225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Tx/>
                  <a:buChar char="•"/>
                  <a:defRPr/>
                </a:pPr>
                <a:endParaRPr lang="en-US"/>
              </a:p>
            </p:txBody>
          </p:sp>
        </p:grpSp>
        <p:grpSp>
          <p:nvGrpSpPr>
            <p:cNvPr id="265230" name="Gruppieren 8"/>
            <p:cNvGrpSpPr>
              <a:grpSpLocks/>
            </p:cNvGrpSpPr>
            <p:nvPr/>
          </p:nvGrpSpPr>
          <p:grpSpPr bwMode="auto">
            <a:xfrm>
              <a:off x="467476" y="3662839"/>
              <a:ext cx="1634100" cy="369332"/>
              <a:chOff x="467476" y="3396139"/>
              <a:chExt cx="1634100" cy="369332"/>
            </a:xfrm>
          </p:grpSpPr>
          <p:sp>
            <p:nvSpPr>
              <p:cNvPr id="265240" name="Textfeld 13"/>
              <p:cNvSpPr txBox="1">
                <a:spLocks noChangeArrowheads="1"/>
              </p:cNvSpPr>
              <p:nvPr/>
            </p:nvSpPr>
            <p:spPr bwMode="auto">
              <a:xfrm>
                <a:off x="467476" y="3396139"/>
                <a:ext cx="107593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800">
                    <a:solidFill>
                      <a:srgbClr val="FF0000"/>
                    </a:solidFill>
                  </a:rPr>
                  <a:t>Pending !</a:t>
                </a:r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Pfeil nach rechts 23"/>
              <p:cNvSpPr/>
              <p:nvPr/>
            </p:nvSpPr>
            <p:spPr>
              <a:xfrm>
                <a:off x="1552658" y="3533626"/>
                <a:ext cx="548937" cy="147623"/>
              </a:xfrm>
              <a:prstGeom prst="rightArrow">
                <a:avLst>
                  <a:gd name="adj1" fmla="val 50000"/>
                  <a:gd name="adj2" fmla="val 85377"/>
                </a:avLst>
              </a:pr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Tx/>
                  <a:buChar char="•"/>
                  <a:defRPr/>
                </a:pPr>
                <a:endParaRPr lang="en-US"/>
              </a:p>
            </p:txBody>
          </p:sp>
        </p:grpSp>
        <p:grpSp>
          <p:nvGrpSpPr>
            <p:cNvPr id="265231" name="Gruppieren 11"/>
            <p:cNvGrpSpPr>
              <a:grpSpLocks/>
            </p:cNvGrpSpPr>
            <p:nvPr/>
          </p:nvGrpSpPr>
          <p:grpSpPr bwMode="auto">
            <a:xfrm>
              <a:off x="508361" y="4312588"/>
              <a:ext cx="1621791" cy="338554"/>
              <a:chOff x="508361" y="4055413"/>
              <a:chExt cx="1621791" cy="338554"/>
            </a:xfrm>
          </p:grpSpPr>
          <p:sp>
            <p:nvSpPr>
              <p:cNvPr id="265238" name="Textfeld 27"/>
              <p:cNvSpPr txBox="1">
                <a:spLocks noChangeArrowheads="1"/>
              </p:cNvSpPr>
              <p:nvPr/>
            </p:nvSpPr>
            <p:spPr bwMode="auto">
              <a:xfrm>
                <a:off x="508361" y="4055413"/>
                <a:ext cx="117157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>
                    <a:solidFill>
                      <a:srgbClr val="CC6600"/>
                    </a:solidFill>
                  </a:rPr>
                  <a:t>Yes? No?</a:t>
                </a:r>
                <a:endParaRPr lang="en-US">
                  <a:solidFill>
                    <a:srgbClr val="CC6600"/>
                  </a:solidFill>
                </a:endParaRPr>
              </a:p>
            </p:txBody>
          </p:sp>
          <p:sp>
            <p:nvSpPr>
              <p:cNvPr id="29" name="Pfeil nach rechts 28"/>
              <p:cNvSpPr/>
              <p:nvPr/>
            </p:nvSpPr>
            <p:spPr>
              <a:xfrm>
                <a:off x="1581215" y="4166977"/>
                <a:ext cx="548937" cy="147623"/>
              </a:xfrm>
              <a:prstGeom prst="rightArrow">
                <a:avLst>
                  <a:gd name="adj1" fmla="val 50000"/>
                  <a:gd name="adj2" fmla="val 85377"/>
                </a:avLst>
              </a:prstGeom>
              <a:noFill/>
              <a:ln w="22225"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Tx/>
                  <a:buChar char="•"/>
                  <a:defRPr/>
                </a:pPr>
                <a:endParaRPr lang="en-US"/>
              </a:p>
            </p:txBody>
          </p:sp>
        </p:grpSp>
        <p:grpSp>
          <p:nvGrpSpPr>
            <p:cNvPr id="265232" name="Gruppieren 5"/>
            <p:cNvGrpSpPr>
              <a:grpSpLocks/>
            </p:cNvGrpSpPr>
            <p:nvPr/>
          </p:nvGrpSpPr>
          <p:grpSpPr bwMode="auto">
            <a:xfrm>
              <a:off x="467476" y="3139917"/>
              <a:ext cx="1634100" cy="369332"/>
              <a:chOff x="467476" y="2892267"/>
              <a:chExt cx="1634100" cy="369332"/>
            </a:xfrm>
          </p:grpSpPr>
          <p:sp>
            <p:nvSpPr>
              <p:cNvPr id="37" name="Pfeil nach rechts 36"/>
              <p:cNvSpPr/>
              <p:nvPr/>
            </p:nvSpPr>
            <p:spPr>
              <a:xfrm>
                <a:off x="1552658" y="3028852"/>
                <a:ext cx="548937" cy="147623"/>
              </a:xfrm>
              <a:prstGeom prst="rightArrow">
                <a:avLst>
                  <a:gd name="adj1" fmla="val 50000"/>
                  <a:gd name="adj2" fmla="val 85377"/>
                </a:avLst>
              </a:pr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Tx/>
                  <a:buChar char="•"/>
                  <a:defRPr/>
                </a:pPr>
                <a:endParaRPr lang="en-US"/>
              </a:p>
            </p:txBody>
          </p:sp>
          <p:sp>
            <p:nvSpPr>
              <p:cNvPr id="265237" name="Textfeld 37"/>
              <p:cNvSpPr txBox="1">
                <a:spLocks noChangeArrowheads="1"/>
              </p:cNvSpPr>
              <p:nvPr/>
            </p:nvSpPr>
            <p:spPr bwMode="auto">
              <a:xfrm>
                <a:off x="467476" y="2892267"/>
                <a:ext cx="107593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800">
                    <a:solidFill>
                      <a:srgbClr val="FF0000"/>
                    </a:solidFill>
                  </a:rPr>
                  <a:t>Pending !</a:t>
                </a:r>
                <a:endParaRPr lang="en-US" sz="18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65233" name="Gruppieren 38"/>
            <p:cNvGrpSpPr>
              <a:grpSpLocks/>
            </p:cNvGrpSpPr>
            <p:nvPr/>
          </p:nvGrpSpPr>
          <p:grpSpPr bwMode="auto">
            <a:xfrm>
              <a:off x="562727" y="2872027"/>
              <a:ext cx="1516898" cy="369332"/>
              <a:chOff x="343652" y="2140982"/>
              <a:chExt cx="1516898" cy="369332"/>
            </a:xfrm>
          </p:grpSpPr>
          <p:sp>
            <p:nvSpPr>
              <p:cNvPr id="265234" name="Textfeld 39"/>
              <p:cNvSpPr txBox="1">
                <a:spLocks noChangeArrowheads="1"/>
              </p:cNvSpPr>
              <p:nvPr/>
            </p:nvSpPr>
            <p:spPr bwMode="auto">
              <a:xfrm>
                <a:off x="343652" y="2140982"/>
                <a:ext cx="96051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800">
                    <a:solidFill>
                      <a:srgbClr val="009900"/>
                    </a:solidFill>
                  </a:rPr>
                  <a:t>Solved !</a:t>
                </a:r>
                <a:endParaRPr lang="en-US" sz="1800">
                  <a:solidFill>
                    <a:srgbClr val="009900"/>
                  </a:solidFill>
                </a:endParaRPr>
              </a:p>
            </p:txBody>
          </p:sp>
          <p:sp>
            <p:nvSpPr>
              <p:cNvPr id="41" name="Pfeil nach rechts 40"/>
              <p:cNvSpPr/>
              <p:nvPr/>
            </p:nvSpPr>
            <p:spPr>
              <a:xfrm>
                <a:off x="1303439" y="2256561"/>
                <a:ext cx="556869" cy="182545"/>
              </a:xfrm>
              <a:prstGeom prst="rightArrow">
                <a:avLst>
                  <a:gd name="adj1" fmla="val 50000"/>
                  <a:gd name="adj2" fmla="val 85377"/>
                </a:avLst>
              </a:prstGeom>
              <a:noFill/>
              <a:ln w="22225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Tx/>
                  <a:buChar char="•"/>
                  <a:defRPr/>
                </a:pPr>
                <a:endParaRPr lang="en-US"/>
              </a:p>
            </p:txBody>
          </p:sp>
        </p:grpSp>
      </p:grpSp>
      <p:sp>
        <p:nvSpPr>
          <p:cNvPr id="265226" name="Textfeld 41"/>
          <p:cNvSpPr txBox="1">
            <a:spLocks noChangeArrowheads="1"/>
          </p:cNvSpPr>
          <p:nvPr/>
        </p:nvSpPr>
        <p:spPr bwMode="auto">
          <a:xfrm>
            <a:off x="538163" y="4635500"/>
            <a:ext cx="8524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How?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3" name="Pfeil nach rechts 42"/>
          <p:cNvSpPr/>
          <p:nvPr/>
        </p:nvSpPr>
        <p:spPr>
          <a:xfrm>
            <a:off x="1543050" y="4733925"/>
            <a:ext cx="549275" cy="147638"/>
          </a:xfrm>
          <a:prstGeom prst="rightArrow">
            <a:avLst>
              <a:gd name="adj1" fmla="val 50000"/>
              <a:gd name="adj2" fmla="val 85377"/>
            </a:avLst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1" name="Titel 1"/>
          <p:cNvSpPr>
            <a:spLocks noGrp="1"/>
          </p:cNvSpPr>
          <p:nvPr>
            <p:ph type="title"/>
          </p:nvPr>
        </p:nvSpPr>
        <p:spPr>
          <a:xfrm>
            <a:off x="1793875" y="469900"/>
            <a:ext cx="5676900" cy="711200"/>
          </a:xfrm>
        </p:spPr>
        <p:txBody>
          <a:bodyPr/>
          <a:lstStyle/>
          <a:p>
            <a:r>
              <a:rPr lang="de-DE" sz="3200" smtClean="0"/>
              <a:t>Measuring program at MPI</a:t>
            </a:r>
            <a:endParaRPr lang="en-US" sz="3200" smtClean="0"/>
          </a:p>
        </p:txBody>
      </p:sp>
      <p:sp>
        <p:nvSpPr>
          <p:cNvPr id="266242" name="Datumsplatzhalt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31-may-2017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AC7A1-7160-459C-AEE2-A09A354E890F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266244" name="Textfeld 2"/>
          <p:cNvSpPr txBox="1">
            <a:spLocks noChangeArrowheads="1"/>
          </p:cNvSpPr>
          <p:nvPr/>
        </p:nvSpPr>
        <p:spPr bwMode="auto">
          <a:xfrm>
            <a:off x="2428875" y="1390650"/>
            <a:ext cx="4595813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3363" indent="-233363">
              <a:buFontTx/>
              <a:buChar char="•"/>
            </a:pPr>
            <a:r>
              <a:rPr lang="de-DE" sz="2000">
                <a:solidFill>
                  <a:srgbClr val="0000FF"/>
                </a:solidFill>
              </a:rPr>
              <a:t>Risetime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de-DE"/>
              <a:t>Without capacitive load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de-DE"/>
              <a:t>With capacitive load, equiv. to detector capacity</a:t>
            </a:r>
          </a:p>
          <a:p>
            <a:pPr marL="233363" indent="-233363">
              <a:buFontTx/>
              <a:buChar char="•"/>
            </a:pPr>
            <a:r>
              <a:rPr lang="de-DE" sz="2000">
                <a:solidFill>
                  <a:srgbClr val="0000FF"/>
                </a:solidFill>
              </a:rPr>
              <a:t>Gain and dynamic range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de-DE"/>
              <a:t>Linearity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de-DE"/>
              <a:t>Saturation behaviour</a:t>
            </a:r>
          </a:p>
          <a:p>
            <a:pPr marL="233363" indent="-233363">
              <a:buFontTx/>
              <a:buChar char="•"/>
            </a:pPr>
            <a:r>
              <a:rPr lang="de-DE" sz="2000">
                <a:solidFill>
                  <a:srgbClr val="0000FF"/>
                </a:solidFill>
              </a:rPr>
              <a:t>S-curve measurements and noise</a:t>
            </a:r>
          </a:p>
          <a:p>
            <a:pPr marL="233363" indent="-233363">
              <a:buFontTx/>
              <a:buChar char="•"/>
            </a:pPr>
            <a:r>
              <a:rPr lang="de-DE" sz="2000">
                <a:solidFill>
                  <a:srgbClr val="0000FF"/>
                </a:solidFill>
              </a:rPr>
              <a:t>Matching of 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de-DE"/>
              <a:t>deadtime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de-DE"/>
              <a:t>rundown current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de-DE"/>
              <a:t>integration gates</a:t>
            </a:r>
          </a:p>
          <a:p>
            <a:pPr marL="233363" indent="-233363">
              <a:buFontTx/>
              <a:buChar char="•"/>
            </a:pPr>
            <a:r>
              <a:rPr lang="de-DE" sz="2000">
                <a:solidFill>
                  <a:srgbClr val="0000FF"/>
                </a:solidFill>
              </a:rPr>
              <a:t>Matching between different chips</a:t>
            </a:r>
          </a:p>
          <a:p>
            <a:pPr marL="233363" indent="-233363">
              <a:buFontTx/>
              <a:buChar char="•"/>
            </a:pPr>
            <a:r>
              <a:rPr lang="de-DE" sz="2000">
                <a:solidFill>
                  <a:srgbClr val="0000FF"/>
                </a:solidFill>
              </a:rPr>
              <a:t>Power consumption vs. V</a:t>
            </a:r>
            <a:r>
              <a:rPr lang="de-DE" sz="2000" baseline="-25000">
                <a:solidFill>
                  <a:srgbClr val="0000FF"/>
                </a:solidFill>
              </a:rPr>
              <a:t>cc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de-DE"/>
              <a:t>Junction temperature (lifetime !)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de-DE"/>
              <a:t>Heat load for the environment</a:t>
            </a:r>
          </a:p>
          <a:p>
            <a:pPr marL="742950" lvl="1" indent="-285750">
              <a:buFont typeface="Courier New" pitchFamily="49" charset="0"/>
              <a:buChar char="o"/>
            </a:pPr>
            <a:endParaRPr lang="de-DE"/>
          </a:p>
        </p:txBody>
      </p:sp>
      <p:sp>
        <p:nvSpPr>
          <p:cNvPr id="266245" name="Textfeld 5"/>
          <p:cNvSpPr txBox="1">
            <a:spLocks noChangeArrowheads="1"/>
          </p:cNvSpPr>
          <p:nvPr/>
        </p:nvSpPr>
        <p:spPr bwMode="auto">
          <a:xfrm>
            <a:off x="5319713" y="5927725"/>
            <a:ext cx="299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i="1">
                <a:solidFill>
                  <a:srgbClr val="000000"/>
                </a:solidFill>
                <a:latin typeface="Bookman Old Style" pitchFamily="18" charset="0"/>
              </a:rPr>
              <a:t>All measurements by Sergey Abovyan</a:t>
            </a:r>
            <a:endParaRPr lang="en-US" sz="1200" i="1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66246" name="Fußzeilenplatzhalter 7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Review of the ASDv5 chip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Datumsplatzhalt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31-may-2017</a:t>
            </a:r>
          </a:p>
        </p:txBody>
      </p:sp>
      <p:sp>
        <p:nvSpPr>
          <p:cNvPr id="267266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Review of the ASDv5 chip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43397-E65A-41CF-87A4-CB2DF67FF6C0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267268" name="Titel 1"/>
          <p:cNvSpPr txBox="1">
            <a:spLocks/>
          </p:cNvSpPr>
          <p:nvPr/>
        </p:nvSpPr>
        <p:spPr bwMode="auto">
          <a:xfrm>
            <a:off x="1962150" y="2541588"/>
            <a:ext cx="4914900" cy="1401762"/>
          </a:xfrm>
          <a:prstGeom prst="rect">
            <a:avLst/>
          </a:prstGeom>
          <a:solidFill>
            <a:srgbClr val="C0C0C0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3200">
                <a:solidFill>
                  <a:srgbClr val="008000"/>
                </a:solidFill>
              </a:rPr>
              <a:t>The discriminator-to-preamp feedback issue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89" name="Grafi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4388" y="1598613"/>
            <a:ext cx="4183062" cy="251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8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Most important result: discrim. feedback </a:t>
            </a:r>
            <a:r>
              <a:rPr lang="en-US" altLang="en-US" sz="3200" smtClean="0">
                <a:solidFill>
                  <a:srgbClr val="0000FF"/>
                </a:solidFill>
              </a:rPr>
              <a:t>gone</a:t>
            </a:r>
            <a:endParaRPr lang="en-US" sz="4000" smtClean="0"/>
          </a:p>
        </p:txBody>
      </p:sp>
      <p:sp>
        <p:nvSpPr>
          <p:cNvPr id="268291" name="Datumsplatzhalt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31-may-2017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4B1629-18A2-49BF-9325-00747161E65E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268293" name="Textfeld 11"/>
          <p:cNvSpPr txBox="1">
            <a:spLocks noChangeArrowheads="1"/>
          </p:cNvSpPr>
          <p:nvPr/>
        </p:nvSpPr>
        <p:spPr bwMode="auto">
          <a:xfrm>
            <a:off x="696913" y="5343525"/>
            <a:ext cx="7380287" cy="523875"/>
          </a:xfrm>
          <a:prstGeom prst="rect">
            <a:avLst/>
          </a:prstGeom>
          <a:noFill/>
          <a:ln w="12700">
            <a:solidFill>
              <a:srgbClr val="00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>
                <a:solidFill>
                  <a:srgbClr val="000000"/>
                </a:solidFill>
                <a:latin typeface="Bookman Old Style" pitchFamily="18" charset="0"/>
              </a:rPr>
              <a:t>The feedback of discr. output to the preamp input in vers. 4 led to self-sustained oscillations when operating at low thresholds. The problem disappeared in vers. 5</a:t>
            </a:r>
            <a:r>
              <a:rPr lang="en-US" sz="1400">
                <a:solidFill>
                  <a:srgbClr val="000000"/>
                </a:solidFill>
                <a:latin typeface="Bookman Old Style" pitchFamily="18" charset="0"/>
              </a:rPr>
              <a:t>.</a:t>
            </a:r>
          </a:p>
        </p:txBody>
      </p:sp>
      <p:pic>
        <p:nvPicPr>
          <p:cNvPr id="268294" name="Picture 3" descr="C:\Atlas\www\S_LHC\ELX_development\Amplifier_design\ASD4\ADCV4_14_04_2015_cor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82738"/>
            <a:ext cx="40640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8295" name="Textfeld 8"/>
          <p:cNvSpPr txBox="1">
            <a:spLocks noChangeArrowheads="1"/>
          </p:cNvSpPr>
          <p:nvPr/>
        </p:nvSpPr>
        <p:spPr bwMode="auto">
          <a:xfrm>
            <a:off x="428625" y="1598613"/>
            <a:ext cx="12080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0033CC"/>
                </a:solidFill>
                <a:latin typeface="Bookman Old Style" pitchFamily="18" charset="0"/>
              </a:rPr>
              <a:t>ASD_Vs_4</a:t>
            </a:r>
            <a:endParaRPr lang="en-US">
              <a:solidFill>
                <a:srgbClr val="0033CC"/>
              </a:solidFill>
              <a:latin typeface="Bookman Old Style" pitchFamily="18" charset="0"/>
            </a:endParaRPr>
          </a:p>
        </p:txBody>
      </p:sp>
      <p:sp>
        <p:nvSpPr>
          <p:cNvPr id="268296" name="Textfeld 9"/>
          <p:cNvSpPr txBox="1">
            <a:spLocks noChangeArrowheads="1"/>
          </p:cNvSpPr>
          <p:nvPr/>
        </p:nvSpPr>
        <p:spPr bwMode="auto">
          <a:xfrm>
            <a:off x="7397750" y="1704975"/>
            <a:ext cx="12065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0033CC"/>
                </a:solidFill>
                <a:latin typeface="Bookman Old Style" pitchFamily="18" charset="0"/>
              </a:rPr>
              <a:t>ASD_Vs_5</a:t>
            </a:r>
            <a:endParaRPr lang="en-US">
              <a:solidFill>
                <a:srgbClr val="0033CC"/>
              </a:solidFill>
              <a:latin typeface="Bookman Old Style" pitchFamily="18" charset="0"/>
            </a:endParaRPr>
          </a:p>
        </p:txBody>
      </p:sp>
      <p:sp>
        <p:nvSpPr>
          <p:cNvPr id="268297" name="Textfeld 10"/>
          <p:cNvSpPr txBox="1">
            <a:spLocks noChangeArrowheads="1"/>
          </p:cNvSpPr>
          <p:nvPr/>
        </p:nvSpPr>
        <p:spPr bwMode="auto">
          <a:xfrm>
            <a:off x="2471738" y="4429125"/>
            <a:ext cx="3886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>
                <a:solidFill>
                  <a:srgbClr val="6600CC"/>
                </a:solidFill>
                <a:latin typeface="Bookman Old Style" pitchFamily="18" charset="0"/>
              </a:rPr>
              <a:t>Analog monitor and discrim. output (40 ns/div.)</a:t>
            </a:r>
            <a:endParaRPr lang="en-US" sz="1200">
              <a:solidFill>
                <a:srgbClr val="6600CC"/>
              </a:solidFill>
              <a:latin typeface="Bookman Old Style" pitchFamily="18" charset="0"/>
            </a:endParaRPr>
          </a:p>
        </p:txBody>
      </p:sp>
      <p:cxnSp>
        <p:nvCxnSpPr>
          <p:cNvPr id="268298" name="Gerade Verbindung mit Pfeil 12"/>
          <p:cNvCxnSpPr>
            <a:cxnSpLocks noChangeShapeType="1"/>
          </p:cNvCxnSpPr>
          <p:nvPr/>
        </p:nvCxnSpPr>
        <p:spPr bwMode="auto">
          <a:xfrm>
            <a:off x="3048000" y="2192338"/>
            <a:ext cx="0" cy="457200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68299" name="Gerade Verbindung mit Pfeil 13"/>
          <p:cNvCxnSpPr>
            <a:cxnSpLocks noChangeShapeType="1"/>
          </p:cNvCxnSpPr>
          <p:nvPr/>
        </p:nvCxnSpPr>
        <p:spPr bwMode="auto">
          <a:xfrm>
            <a:off x="3733800" y="2192338"/>
            <a:ext cx="0" cy="457200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68300" name="Textfeld 14"/>
          <p:cNvSpPr txBox="1">
            <a:spLocks noChangeArrowheads="1"/>
          </p:cNvSpPr>
          <p:nvPr/>
        </p:nvSpPr>
        <p:spPr bwMode="auto">
          <a:xfrm>
            <a:off x="2646363" y="1574800"/>
            <a:ext cx="1447800" cy="600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000000"/>
                </a:solidFill>
                <a:latin typeface="Bookman Old Style" pitchFamily="18" charset="0"/>
              </a:rPr>
              <a:t>feedback of discr. output to input of preamp (~35 mV)</a:t>
            </a:r>
            <a:endParaRPr lang="en-US" sz="110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68301" name="Fußzeilenplatzhalter 16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Review of the ASDv5 chip</a:t>
            </a:r>
          </a:p>
        </p:txBody>
      </p:sp>
      <p:cxnSp>
        <p:nvCxnSpPr>
          <p:cNvPr id="268302" name="Gerade Verbindung mit Pfeil 18"/>
          <p:cNvCxnSpPr>
            <a:cxnSpLocks noChangeShapeType="1"/>
          </p:cNvCxnSpPr>
          <p:nvPr/>
        </p:nvCxnSpPr>
        <p:spPr bwMode="auto">
          <a:xfrm>
            <a:off x="7331075" y="2090738"/>
            <a:ext cx="0" cy="457200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4800" y="457200"/>
            <a:ext cx="80772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 lIns="0" tIns="91440" rIns="0" bIns="91440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de-DE" sz="2800" kern="0" dirty="0" err="1" smtClean="0">
                <a:latin typeface="Bookman Old Style" panose="02050604050505020204" pitchFamily="18" charset="0"/>
              </a:rPr>
              <a:t>Discr-to-Preamp</a:t>
            </a:r>
            <a:r>
              <a:rPr lang="de-DE" sz="2800" kern="0" dirty="0" smtClean="0">
                <a:latin typeface="Bookman Old Style" panose="02050604050505020204" pitchFamily="18" charset="0"/>
              </a:rPr>
              <a:t> </a:t>
            </a:r>
            <a:r>
              <a:rPr lang="de-DE" sz="2800" kern="0" dirty="0" err="1" smtClean="0">
                <a:latin typeface="Bookman Old Style" panose="02050604050505020204" pitchFamily="18" charset="0"/>
              </a:rPr>
              <a:t>coupling</a:t>
            </a:r>
            <a:r>
              <a:rPr lang="de-DE" sz="2800" kern="0" dirty="0" smtClean="0">
                <a:latin typeface="Bookman Old Style" panose="02050604050505020204" pitchFamily="18" charset="0"/>
              </a:rPr>
              <a:t> in ASD Vs.4</a:t>
            </a:r>
            <a:endParaRPr lang="en-US" altLang="en-US" sz="2000" i="1" kern="0" dirty="0">
              <a:latin typeface="Bookman Old Style" panose="02050604050505020204" pitchFamily="18" charset="0"/>
            </a:endParaRPr>
          </a:p>
        </p:txBody>
      </p:sp>
      <p:pic>
        <p:nvPicPr>
          <p:cNvPr id="269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492375"/>
            <a:ext cx="33528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9315" name="Textfeld 3"/>
          <p:cNvSpPr txBox="1">
            <a:spLocks noChangeArrowheads="1"/>
          </p:cNvSpPr>
          <p:nvPr/>
        </p:nvSpPr>
        <p:spPr bwMode="auto">
          <a:xfrm>
            <a:off x="966788" y="1262063"/>
            <a:ext cx="6553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u="sng">
                <a:latin typeface="Bookman Old Style" pitchFamily="18" charset="0"/>
              </a:rPr>
              <a:t>Working hypothesis:</a:t>
            </a:r>
            <a:r>
              <a:rPr lang="de-DE">
                <a:latin typeface="Bookman Old Style" pitchFamily="18" charset="0"/>
              </a:rPr>
              <a:t> </a:t>
            </a:r>
            <a:r>
              <a:rPr lang="de-DE">
                <a:solidFill>
                  <a:srgbClr val="0000FF"/>
                </a:solidFill>
                <a:latin typeface="Bookman Old Style" pitchFamily="18" charset="0"/>
              </a:rPr>
              <a:t>coupling is due to the common substrate, which connects analog and digital circuitry</a:t>
            </a:r>
            <a:endParaRPr lang="en-US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269316" name="Textfeld 4"/>
          <p:cNvSpPr txBox="1">
            <a:spLocks noChangeArrowheads="1"/>
          </p:cNvSpPr>
          <p:nvPr/>
        </p:nvSpPr>
        <p:spPr bwMode="auto">
          <a:xfrm>
            <a:off x="457200" y="5068888"/>
            <a:ext cx="35814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400" u="sng">
                <a:latin typeface="Bookman Old Style" pitchFamily="18" charset="0"/>
              </a:rPr>
              <a:t>ASD Vs4:</a:t>
            </a:r>
            <a:r>
              <a:rPr lang="de-DE" sz="1400">
                <a:latin typeface="Bookman Old Style" pitchFamily="18" charset="0"/>
              </a:rPr>
              <a:t> </a:t>
            </a:r>
          </a:p>
          <a:p>
            <a:r>
              <a:rPr lang="de-DE" sz="1400">
                <a:solidFill>
                  <a:srgbClr val="0000FF"/>
                </a:solidFill>
                <a:latin typeface="Bookman Old Style" pitchFamily="18" charset="0"/>
              </a:rPr>
              <a:t>the 3 main functional blocks are separately connected to the external ground, </a:t>
            </a:r>
            <a:r>
              <a:rPr lang="de-DE" sz="1400">
                <a:solidFill>
                  <a:srgbClr val="FF0000"/>
                </a:solidFill>
                <a:latin typeface="Bookman Old Style" pitchFamily="18" charset="0"/>
              </a:rPr>
              <a:t>but are also connected among each other by the substrate</a:t>
            </a:r>
            <a:endParaRPr lang="en-US" sz="140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0" name="Pfeil nach rechts 9"/>
          <p:cNvSpPr/>
          <p:nvPr/>
        </p:nvSpPr>
        <p:spPr bwMode="auto">
          <a:xfrm>
            <a:off x="3810000" y="3276600"/>
            <a:ext cx="685800" cy="4572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 sz="1800" b="1">
              <a:latin typeface="Arial" charset="0"/>
            </a:endParaRPr>
          </a:p>
        </p:txBody>
      </p:sp>
      <p:pic>
        <p:nvPicPr>
          <p:cNvPr id="269318" name="Immagine 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7813" y="2514600"/>
            <a:ext cx="175418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319" name="Immagin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2650" y="2501900"/>
            <a:ext cx="178435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9320" name="Textfeld 10"/>
          <p:cNvSpPr txBox="1">
            <a:spLocks noChangeArrowheads="1"/>
          </p:cNvSpPr>
          <p:nvPr/>
        </p:nvSpPr>
        <p:spPr bwMode="auto">
          <a:xfrm>
            <a:off x="5257800" y="5257800"/>
            <a:ext cx="6683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de-DE">
                <a:solidFill>
                  <a:srgbClr val="008000"/>
                </a:solidFill>
                <a:latin typeface="Bookman Old Style" pitchFamily="18" charset="0"/>
              </a:rPr>
              <a:t>Ideal</a:t>
            </a:r>
            <a:endParaRPr lang="en-US">
              <a:solidFill>
                <a:srgbClr val="008000"/>
              </a:solidFill>
              <a:latin typeface="Bookman Old Style" pitchFamily="18" charset="0"/>
            </a:endParaRPr>
          </a:p>
        </p:txBody>
      </p:sp>
      <p:sp>
        <p:nvSpPr>
          <p:cNvPr id="269321" name="Textfeld 17"/>
          <p:cNvSpPr txBox="1">
            <a:spLocks noChangeArrowheads="1"/>
          </p:cNvSpPr>
          <p:nvPr/>
        </p:nvSpPr>
        <p:spPr bwMode="auto">
          <a:xfrm>
            <a:off x="7010400" y="5257800"/>
            <a:ext cx="619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de-DE">
                <a:solidFill>
                  <a:srgbClr val="FF0000"/>
                </a:solidFill>
                <a:latin typeface="Bookman Old Style" pitchFamily="18" charset="0"/>
              </a:rPr>
              <a:t>Real</a:t>
            </a:r>
            <a:endParaRPr lang="en-US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269322" name="Textfeld 18"/>
          <p:cNvSpPr txBox="1">
            <a:spLocks noChangeArrowheads="1"/>
          </p:cNvSpPr>
          <p:nvPr/>
        </p:nvSpPr>
        <p:spPr bwMode="auto">
          <a:xfrm>
            <a:off x="4672013" y="2100263"/>
            <a:ext cx="36337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de-DE">
                <a:latin typeface="Bookman Old Style" pitchFamily="18" charset="0"/>
              </a:rPr>
              <a:t>Corresponding grounding diagram</a:t>
            </a:r>
            <a:endParaRPr lang="en-US">
              <a:latin typeface="Bookman Old Style" pitchFamily="18" charset="0"/>
            </a:endParaRPr>
          </a:p>
        </p:txBody>
      </p:sp>
      <p:cxnSp>
        <p:nvCxnSpPr>
          <p:cNvPr id="269323" name="Gerade Verbindung mit Pfeil 16"/>
          <p:cNvCxnSpPr>
            <a:cxnSpLocks noChangeShapeType="1"/>
          </p:cNvCxnSpPr>
          <p:nvPr/>
        </p:nvCxnSpPr>
        <p:spPr bwMode="auto">
          <a:xfrm flipH="1">
            <a:off x="6296025" y="4114800"/>
            <a:ext cx="485775" cy="13716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stealth" w="med" len="med"/>
            <a:tailEnd/>
          </a:ln>
        </p:spPr>
      </p:cxnSp>
      <p:sp>
        <p:nvSpPr>
          <p:cNvPr id="269324" name="Textfeld 21"/>
          <p:cNvSpPr txBox="1">
            <a:spLocks noChangeArrowheads="1"/>
          </p:cNvSpPr>
          <p:nvPr/>
        </p:nvSpPr>
        <p:spPr bwMode="auto">
          <a:xfrm>
            <a:off x="4953000" y="5602288"/>
            <a:ext cx="3657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de-DE" sz="1300">
                <a:latin typeface="Bookman Old Style" pitchFamily="18" charset="0"/>
              </a:rPr>
              <a:t>There is always some </a:t>
            </a:r>
            <a:r>
              <a:rPr lang="de-DE" sz="1300">
                <a:solidFill>
                  <a:srgbClr val="0000FF"/>
                </a:solidFill>
                <a:latin typeface="Bookman Old Style" pitchFamily="18" charset="0"/>
              </a:rPr>
              <a:t>parasitic resistivity</a:t>
            </a:r>
            <a:r>
              <a:rPr lang="de-DE" sz="1300">
                <a:latin typeface="Bookman Old Style" pitchFamily="18" charset="0"/>
              </a:rPr>
              <a:t> in the path to the external ground: current in one branch may </a:t>
            </a:r>
            <a:r>
              <a:rPr lang="de-DE" sz="1300">
                <a:solidFill>
                  <a:srgbClr val="0000FF"/>
                </a:solidFill>
                <a:latin typeface="Bookman Old Style" pitchFamily="18" charset="0"/>
              </a:rPr>
              <a:t>create a small </a:t>
            </a:r>
            <a:r>
              <a:rPr lang="de-DE" sz="130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de-DE" sz="1300">
                <a:solidFill>
                  <a:srgbClr val="0000FF"/>
                </a:solidFill>
                <a:latin typeface="Bookman Old Style" pitchFamily="18" charset="0"/>
              </a:rPr>
              <a:t>V</a:t>
            </a:r>
            <a:r>
              <a:rPr lang="de-DE" sz="1300">
                <a:latin typeface="Bookman Old Style" pitchFamily="18" charset="0"/>
              </a:rPr>
              <a:t> in the others </a:t>
            </a:r>
            <a:endParaRPr lang="en-US" sz="130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1733550" y="6303963"/>
            <a:ext cx="6313488" cy="3349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F492A116-72B6-481A-950C-B80757F9DD17}" type="slidenum">
              <a:rPr lang="de-DE" smtClean="0"/>
              <a:pPr algn="ctr"/>
              <a:t>16</a:t>
            </a:fld>
            <a:endParaRPr lang="de-DE" smtClean="0"/>
          </a:p>
        </p:txBody>
      </p:sp>
      <p:pic>
        <p:nvPicPr>
          <p:cNvPr id="270338" name="Immagine 261"/>
          <p:cNvPicPr>
            <a:picLocks noChangeAspect="1" noChangeArrowheads="1"/>
          </p:cNvPicPr>
          <p:nvPr/>
        </p:nvPicPr>
        <p:blipFill>
          <a:blip r:embed="rId2"/>
          <a:srcRect l="67400" t="44656" r="4941" b="20570"/>
          <a:stretch>
            <a:fillRect/>
          </a:stretch>
        </p:blipFill>
        <p:spPr bwMode="auto">
          <a:xfrm>
            <a:off x="152400" y="1295400"/>
            <a:ext cx="5516563" cy="39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0339" name="Immagine 262"/>
          <p:cNvPicPr>
            <a:picLocks noChangeAspect="1" noChangeArrowheads="1"/>
          </p:cNvPicPr>
          <p:nvPr/>
        </p:nvPicPr>
        <p:blipFill>
          <a:blip r:embed="rId3"/>
          <a:srcRect l="67918" t="14339" r="3773" b="47839"/>
          <a:stretch>
            <a:fillRect/>
          </a:stretch>
        </p:blipFill>
        <p:spPr bwMode="auto">
          <a:xfrm>
            <a:off x="5138738" y="3322638"/>
            <a:ext cx="38322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457200"/>
            <a:ext cx="77724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 lIns="182880" tIns="91440" rIns="182880" bIns="91440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de-DE" sz="2800" kern="0" dirty="0" err="1" smtClean="0">
                <a:latin typeface="Bookman Old Style" panose="02050604050505020204" pitchFamily="18" charset="0"/>
              </a:rPr>
              <a:t>Separating</a:t>
            </a:r>
            <a:r>
              <a:rPr lang="de-DE" sz="2800" kern="0" dirty="0" smtClean="0">
                <a:latin typeface="Bookman Old Style" panose="02050604050505020204" pitchFamily="18" charset="0"/>
              </a:rPr>
              <a:t> digital </a:t>
            </a:r>
            <a:r>
              <a:rPr lang="de-DE" sz="2800" kern="0" dirty="0" err="1" smtClean="0">
                <a:latin typeface="Bookman Old Style" panose="02050604050505020204" pitchFamily="18" charset="0"/>
              </a:rPr>
              <a:t>and</a:t>
            </a:r>
            <a:r>
              <a:rPr lang="de-DE" sz="2800" kern="0" dirty="0" smtClean="0">
                <a:latin typeface="Bookman Old Style" panose="02050604050505020204" pitchFamily="18" charset="0"/>
              </a:rPr>
              <a:t> analog </a:t>
            </a:r>
            <a:r>
              <a:rPr lang="de-DE" sz="2800" kern="0" dirty="0" err="1" smtClean="0">
                <a:latin typeface="Bookman Old Style" panose="02050604050505020204" pitchFamily="18" charset="0"/>
              </a:rPr>
              <a:t>circuitry</a:t>
            </a:r>
            <a:endParaRPr lang="en-US" altLang="en-US" sz="2000" i="1" kern="0" dirty="0">
              <a:latin typeface="Bookman Old Style" panose="02050604050505020204" pitchFamily="18" charset="0"/>
            </a:endParaRPr>
          </a:p>
        </p:txBody>
      </p:sp>
      <p:sp>
        <p:nvSpPr>
          <p:cNvPr id="270341" name="Ellipse 5"/>
          <p:cNvSpPr>
            <a:spLocks noChangeArrowheads="1"/>
          </p:cNvSpPr>
          <p:nvPr/>
        </p:nvSpPr>
        <p:spPr bwMode="auto">
          <a:xfrm>
            <a:off x="2362200" y="3429000"/>
            <a:ext cx="738188" cy="6858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 sz="1800" b="1">
              <a:latin typeface="Arial" charset="0"/>
            </a:endParaRPr>
          </a:p>
        </p:txBody>
      </p:sp>
      <p:cxnSp>
        <p:nvCxnSpPr>
          <p:cNvPr id="270342" name="Gerade Verbindung mit Pfeil 6"/>
          <p:cNvCxnSpPr>
            <a:cxnSpLocks noChangeShapeType="1"/>
          </p:cNvCxnSpPr>
          <p:nvPr/>
        </p:nvCxnSpPr>
        <p:spPr bwMode="auto">
          <a:xfrm flipV="1">
            <a:off x="2362200" y="4191000"/>
            <a:ext cx="266700" cy="112395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70343" name="Textfeld 7"/>
          <p:cNvSpPr txBox="1">
            <a:spLocks noChangeArrowheads="1"/>
          </p:cNvSpPr>
          <p:nvPr/>
        </p:nvSpPr>
        <p:spPr bwMode="auto">
          <a:xfrm>
            <a:off x="457200" y="5314950"/>
            <a:ext cx="4343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Tx/>
              <a:buChar char="•"/>
            </a:pPr>
            <a:r>
              <a:rPr lang="de-DE" sz="1400" u="sng">
                <a:latin typeface="Bookman Old Style" pitchFamily="18" charset="0"/>
              </a:rPr>
              <a:t>Recommendation IBM:</a:t>
            </a:r>
            <a:r>
              <a:rPr lang="de-DE" sz="1400">
                <a:solidFill>
                  <a:srgbClr val="008000"/>
                </a:solidFill>
                <a:latin typeface="Bookman Old Style" pitchFamily="18" charset="0"/>
              </a:rPr>
              <a:t> BFmoat</a:t>
            </a:r>
            <a:r>
              <a:rPr lang="de-DE" sz="1400">
                <a:latin typeface="Bookman Old Style" pitchFamily="18" charset="0"/>
              </a:rPr>
              <a:t> </a:t>
            </a:r>
          </a:p>
          <a:p>
            <a:pPr>
              <a:buFontTx/>
              <a:buChar char="•"/>
            </a:pPr>
            <a:r>
              <a:rPr lang="de-DE" sz="1400">
                <a:solidFill>
                  <a:srgbClr val="0033CC"/>
                </a:solidFill>
                <a:latin typeface="Bookman Old Style" pitchFamily="18" charset="0"/>
              </a:rPr>
              <a:t>separate the substrates for digital and analog by a moat (circular trench) of low-conductivity BF</a:t>
            </a:r>
            <a:r>
              <a:rPr lang="de-DE" sz="1400" baseline="-25000">
                <a:solidFill>
                  <a:srgbClr val="0033CC"/>
                </a:solidFill>
                <a:latin typeface="Bookman Old Style" pitchFamily="18" charset="0"/>
              </a:rPr>
              <a:t>2</a:t>
            </a:r>
            <a:r>
              <a:rPr lang="de-DE" sz="1400" baseline="30000">
                <a:solidFill>
                  <a:srgbClr val="0033CC"/>
                </a:solidFill>
                <a:latin typeface="Bookman Old Style" pitchFamily="18" charset="0"/>
              </a:rPr>
              <a:t>+</a:t>
            </a:r>
            <a:endParaRPr lang="en-US" sz="1400" baseline="30000">
              <a:solidFill>
                <a:srgbClr val="0033CC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1733550" y="6303963"/>
            <a:ext cx="6313488" cy="3349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302B78D1-B5D9-4EAC-ACAE-6C7BDAD37923}" type="slidenum">
              <a:rPr lang="de-DE" smtClean="0"/>
              <a:pPr algn="ctr"/>
              <a:t>17</a:t>
            </a:fld>
            <a:endParaRPr lang="de-DE" smtClean="0"/>
          </a:p>
        </p:txBody>
      </p:sp>
      <p:sp>
        <p:nvSpPr>
          <p:cNvPr id="271362" name="Rectangle 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sz="1800">
              <a:latin typeface="Arial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8788" y="228600"/>
            <a:ext cx="7923212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 lIns="182880" tIns="91440" rIns="182880" bIns="91440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9pPr>
          </a:lstStyle>
          <a:p>
            <a:pPr>
              <a:spcBef>
                <a:spcPts val="600"/>
              </a:spcBef>
              <a:buFontTx/>
              <a:buChar char="•"/>
              <a:defRPr/>
            </a:pPr>
            <a:r>
              <a:rPr lang="de-DE" sz="2800" kern="0" dirty="0" smtClean="0">
                <a:latin typeface="Bookman Old Style" panose="02050604050505020204" pitchFamily="18" charset="0"/>
              </a:rPr>
              <a:t>Circuit </a:t>
            </a:r>
            <a:r>
              <a:rPr lang="de-DE" sz="2800" kern="0" dirty="0" err="1" smtClean="0">
                <a:latin typeface="Bookman Old Style" panose="02050604050505020204" pitchFamily="18" charset="0"/>
              </a:rPr>
              <a:t>models</a:t>
            </a:r>
            <a:r>
              <a:rPr lang="de-DE" sz="2800" kern="0" dirty="0" smtClean="0">
                <a:latin typeface="Bookman Old Style" panose="02050604050505020204" pitchFamily="18" charset="0"/>
              </a:rPr>
              <a:t> </a:t>
            </a:r>
            <a:r>
              <a:rPr lang="de-DE" sz="2800" kern="0" dirty="0" err="1" smtClean="0">
                <a:latin typeface="Bookman Old Style" panose="02050604050505020204" pitchFamily="18" charset="0"/>
              </a:rPr>
              <a:t>for</a:t>
            </a:r>
            <a:r>
              <a:rPr lang="de-DE" sz="2800" kern="0" dirty="0" smtClean="0">
                <a:latin typeface="Bookman Old Style" panose="02050604050505020204" pitchFamily="18" charset="0"/>
              </a:rPr>
              <a:t> </a:t>
            </a:r>
            <a:r>
              <a:rPr lang="de-DE" sz="2800" kern="0" dirty="0" err="1" smtClean="0">
                <a:latin typeface="Bookman Old Style" panose="02050604050505020204" pitchFamily="18" charset="0"/>
              </a:rPr>
              <a:t>the</a:t>
            </a:r>
            <a:r>
              <a:rPr lang="de-DE" sz="2800" kern="0" dirty="0" smtClean="0">
                <a:latin typeface="Bookman Old Style" panose="02050604050505020204" pitchFamily="18" charset="0"/>
              </a:rPr>
              <a:t> </a:t>
            </a:r>
            <a:r>
              <a:rPr lang="de-DE" sz="2800" kern="0" dirty="0" err="1" smtClean="0">
                <a:latin typeface="Bookman Old Style" panose="02050604050505020204" pitchFamily="18" charset="0"/>
              </a:rPr>
              <a:t>grounding</a:t>
            </a:r>
            <a:r>
              <a:rPr lang="de-DE" sz="2800" kern="0" dirty="0" smtClean="0">
                <a:latin typeface="Bookman Old Style" panose="02050604050505020204" pitchFamily="18" charset="0"/>
              </a:rPr>
              <a:t> </a:t>
            </a:r>
            <a:r>
              <a:rPr lang="de-DE" sz="2800" kern="0" dirty="0" err="1" smtClean="0">
                <a:latin typeface="Bookman Old Style" panose="02050604050505020204" pitchFamily="18" charset="0"/>
              </a:rPr>
              <a:t>concept</a:t>
            </a:r>
            <a:r>
              <a:rPr lang="de-DE" sz="2800" kern="0" dirty="0" smtClean="0">
                <a:latin typeface="Bookman Old Style" panose="02050604050505020204" pitchFamily="18" charset="0"/>
              </a:rPr>
              <a:t> </a:t>
            </a:r>
            <a:endParaRPr lang="en-US" altLang="en-US" sz="2000" i="1" kern="0" dirty="0">
              <a:latin typeface="Bookman Old Style" panose="02050604050505020204" pitchFamily="18" charset="0"/>
            </a:endParaRPr>
          </a:p>
        </p:txBody>
      </p:sp>
      <p:pic>
        <p:nvPicPr>
          <p:cNvPr id="271364" name="Immagin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8600" y="1447800"/>
            <a:ext cx="2082800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5" name="Textfeld 2"/>
          <p:cNvSpPr txBox="1">
            <a:spLocks noChangeArrowheads="1"/>
          </p:cNvSpPr>
          <p:nvPr/>
        </p:nvSpPr>
        <p:spPr bwMode="auto">
          <a:xfrm>
            <a:off x="1708150" y="4694238"/>
            <a:ext cx="14922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de-DE">
                <a:solidFill>
                  <a:srgbClr val="008000"/>
                </a:solidFill>
                <a:latin typeface="Bookman Old Style" pitchFamily="18" charset="0"/>
              </a:rPr>
              <a:t>Ideal grounding</a:t>
            </a:r>
            <a:endParaRPr lang="en-US" sz="2000">
              <a:solidFill>
                <a:srgbClr val="008000"/>
              </a:solidFill>
              <a:latin typeface="Bookman Old Style" pitchFamily="18" charset="0"/>
            </a:endParaRPr>
          </a:p>
        </p:txBody>
      </p:sp>
      <p:pic>
        <p:nvPicPr>
          <p:cNvPr id="271366" name="Immagine 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3050" y="1447800"/>
            <a:ext cx="2089150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7" name="Textfeld 12"/>
          <p:cNvSpPr txBox="1">
            <a:spLocks noChangeArrowheads="1"/>
          </p:cNvSpPr>
          <p:nvPr/>
        </p:nvSpPr>
        <p:spPr bwMode="auto">
          <a:xfrm>
            <a:off x="4343400" y="4689475"/>
            <a:ext cx="1371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de-DE">
                <a:solidFill>
                  <a:srgbClr val="FF0000"/>
                </a:solidFill>
                <a:latin typeface="Bookman Old Style" pitchFamily="18" charset="0"/>
              </a:rPr>
              <a:t>Reality</a:t>
            </a:r>
          </a:p>
          <a:p>
            <a:pPr>
              <a:buFontTx/>
              <a:buChar char="•"/>
            </a:pPr>
            <a:r>
              <a:rPr lang="de-DE" sz="1400">
                <a:solidFill>
                  <a:srgbClr val="FF0000"/>
                </a:solidFill>
                <a:latin typeface="Bookman Old Style" pitchFamily="18" charset="0"/>
              </a:rPr>
              <a:t>(10 </a:t>
            </a:r>
            <a:r>
              <a:rPr lang="de-DE" sz="140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de-DE" sz="1400">
                <a:solidFill>
                  <a:srgbClr val="FF0000"/>
                </a:solidFill>
                <a:latin typeface="Bookman Old Style" pitchFamily="18" charset="0"/>
              </a:rPr>
              <a:t> as an example)</a:t>
            </a:r>
            <a:endParaRPr lang="en-US" sz="200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271368" name="Immagin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1552575"/>
            <a:ext cx="2109787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9" name="Textfeld 14"/>
          <p:cNvSpPr txBox="1">
            <a:spLocks noChangeArrowheads="1"/>
          </p:cNvSpPr>
          <p:nvPr/>
        </p:nvSpPr>
        <p:spPr bwMode="auto">
          <a:xfrm>
            <a:off x="5943600" y="4956175"/>
            <a:ext cx="28273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de-DE">
                <a:solidFill>
                  <a:srgbClr val="008000"/>
                </a:solidFill>
                <a:latin typeface="Bookman Old Style" pitchFamily="18" charset="0"/>
              </a:rPr>
              <a:t>Separating the substrates decouples the analog part from the digital activity</a:t>
            </a:r>
            <a:endParaRPr lang="en-US">
              <a:solidFill>
                <a:srgbClr val="008000"/>
              </a:solidFill>
              <a:latin typeface="Bookman Old Style" pitchFamily="18" charset="0"/>
            </a:endParaRPr>
          </a:p>
        </p:txBody>
      </p:sp>
      <p:cxnSp>
        <p:nvCxnSpPr>
          <p:cNvPr id="271370" name="Gerade Verbindung mit Pfeil 6"/>
          <p:cNvCxnSpPr>
            <a:cxnSpLocks noChangeShapeType="1"/>
          </p:cNvCxnSpPr>
          <p:nvPr/>
        </p:nvCxnSpPr>
        <p:spPr bwMode="auto">
          <a:xfrm flipV="1">
            <a:off x="7162800" y="1676400"/>
            <a:ext cx="0" cy="3200400"/>
          </a:xfrm>
          <a:prstGeom prst="straightConnector1">
            <a:avLst/>
          </a:prstGeom>
          <a:noFill/>
          <a:ln w="19050" algn="ctr">
            <a:solidFill>
              <a:srgbClr val="008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Fußzeilenplatzhalter 1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Review of the ASDv5 chip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F03462-E136-4F3A-BA9C-1BE173A7B6AD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272387" name="Datumsplatzhalter 3"/>
          <p:cNvSpPr>
            <a:spLocks noGrp="1"/>
          </p:cNvSpPr>
          <p:nvPr>
            <p:ph type="dt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31-may-2017</a:t>
            </a:r>
            <a:endParaRPr lang="de-DE" altLang="en-US"/>
          </a:p>
        </p:txBody>
      </p:sp>
      <p:sp>
        <p:nvSpPr>
          <p:cNvPr id="272388" name="Titel 1"/>
          <p:cNvSpPr txBox="1">
            <a:spLocks/>
          </p:cNvSpPr>
          <p:nvPr/>
        </p:nvSpPr>
        <p:spPr bwMode="auto">
          <a:xfrm>
            <a:off x="1962150" y="2541588"/>
            <a:ext cx="4914900" cy="1401762"/>
          </a:xfrm>
          <a:prstGeom prst="rect">
            <a:avLst/>
          </a:prstGeom>
          <a:solidFill>
            <a:srgbClr val="C0C0C0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3200">
                <a:solidFill>
                  <a:srgbClr val="008000"/>
                </a:solidFill>
              </a:rPr>
              <a:t>Rise time, gain, linearity and saturation behaviour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Datumsplatzhalt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31-may-2017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2537B-2FC8-4616-842D-5A9759A55996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273411" name="Fußzeilenplatzhalter 5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Review of the ASDv5 chip</a:t>
            </a:r>
          </a:p>
        </p:txBody>
      </p:sp>
      <p:sp>
        <p:nvSpPr>
          <p:cNvPr id="27341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smtClean="0"/>
              <a:t>Rise time with &amp; w/o capacitive load ASDv5</a:t>
            </a:r>
            <a:endParaRPr lang="en-US" sz="3200" smtClean="0"/>
          </a:p>
        </p:txBody>
      </p:sp>
      <p:grpSp>
        <p:nvGrpSpPr>
          <p:cNvPr id="273413" name="Gruppieren 10"/>
          <p:cNvGrpSpPr>
            <a:grpSpLocks/>
          </p:cNvGrpSpPr>
          <p:nvPr/>
        </p:nvGrpSpPr>
        <p:grpSpPr bwMode="auto">
          <a:xfrm>
            <a:off x="200025" y="3844925"/>
            <a:ext cx="3714750" cy="2374900"/>
            <a:chOff x="174767" y="3673640"/>
            <a:chExt cx="3941622" cy="2519589"/>
          </a:xfrm>
        </p:grpSpPr>
        <p:pic>
          <p:nvPicPr>
            <p:cNvPr id="273421" name="Grafik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8666" y="3673640"/>
              <a:ext cx="3581982" cy="2149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3422" name="Textfeld 9"/>
            <p:cNvSpPr txBox="1">
              <a:spLocks noChangeArrowheads="1"/>
            </p:cNvSpPr>
            <p:nvPr/>
          </p:nvSpPr>
          <p:spPr bwMode="auto">
            <a:xfrm>
              <a:off x="174767" y="5899313"/>
              <a:ext cx="3941622" cy="29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200"/>
                <a:t>Rise time w/o and with 56 pF capacitive load (20 ns/div.)</a:t>
              </a:r>
              <a:endParaRPr lang="en-US" sz="1200"/>
            </a:p>
          </p:txBody>
        </p:sp>
      </p:grpSp>
      <p:grpSp>
        <p:nvGrpSpPr>
          <p:cNvPr id="273414" name="Gruppieren 14"/>
          <p:cNvGrpSpPr>
            <a:grpSpLocks/>
          </p:cNvGrpSpPr>
          <p:nvPr/>
        </p:nvGrpSpPr>
        <p:grpSpPr bwMode="auto">
          <a:xfrm>
            <a:off x="5227638" y="1143000"/>
            <a:ext cx="2378075" cy="2752725"/>
            <a:chOff x="4201225" y="1143000"/>
            <a:chExt cx="2378543" cy="2753122"/>
          </a:xfrm>
        </p:grpSpPr>
        <p:pic>
          <p:nvPicPr>
            <p:cNvPr id="273419" name="Grafik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01225" y="1143000"/>
              <a:ext cx="2378543" cy="2291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3420" name="Textfeld 11"/>
            <p:cNvSpPr txBox="1">
              <a:spLocks noChangeArrowheads="1"/>
            </p:cNvSpPr>
            <p:nvPr/>
          </p:nvSpPr>
          <p:spPr bwMode="auto">
            <a:xfrm>
              <a:off x="4307457" y="3434457"/>
              <a:ext cx="218122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200"/>
                <a:t>Rise time expanded (10 ns/div.)</a:t>
              </a:r>
              <a:endParaRPr lang="en-US" sz="1200"/>
            </a:p>
            <a:p>
              <a:pPr algn="ctr"/>
              <a:endParaRPr lang="en-US" sz="1200"/>
            </a:p>
          </p:txBody>
        </p:sp>
      </p:grpSp>
      <p:grpSp>
        <p:nvGrpSpPr>
          <p:cNvPr id="273415" name="Gruppieren 13"/>
          <p:cNvGrpSpPr>
            <a:grpSpLocks/>
          </p:cNvGrpSpPr>
          <p:nvPr/>
        </p:nvGrpSpPr>
        <p:grpSpPr bwMode="auto">
          <a:xfrm>
            <a:off x="328613" y="1143000"/>
            <a:ext cx="3500437" cy="2430463"/>
            <a:chOff x="328666" y="1143000"/>
            <a:chExt cx="3500887" cy="2429956"/>
          </a:xfrm>
        </p:grpSpPr>
        <p:pic>
          <p:nvPicPr>
            <p:cNvPr id="273417" name="Grafik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8666" y="1143000"/>
              <a:ext cx="3500887" cy="2100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3418" name="Textfeld 12"/>
            <p:cNvSpPr txBox="1">
              <a:spLocks noChangeArrowheads="1"/>
            </p:cNvSpPr>
            <p:nvPr/>
          </p:nvSpPr>
          <p:spPr bwMode="auto">
            <a:xfrm>
              <a:off x="345066" y="3295957"/>
              <a:ext cx="348448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200"/>
                <a:t>Rise time 10, 20, 30, 40 fC, no cap. Load (10 ns/div.)</a:t>
              </a:r>
              <a:endParaRPr lang="en-US" sz="1200"/>
            </a:p>
          </p:txBody>
        </p:sp>
      </p:grpSp>
      <p:sp>
        <p:nvSpPr>
          <p:cNvPr id="273416" name="Textfeld 16"/>
          <p:cNvSpPr txBox="1">
            <a:spLocks noChangeArrowheads="1"/>
          </p:cNvSpPr>
          <p:nvPr/>
        </p:nvSpPr>
        <p:spPr bwMode="auto">
          <a:xfrm>
            <a:off x="4692650" y="3959225"/>
            <a:ext cx="3795713" cy="17256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de-DE" i="1"/>
              <a:t>Corresp. measurement with ASD1</a:t>
            </a:r>
            <a:endParaRPr lang="en-US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Titel 1"/>
          <p:cNvSpPr>
            <a:spLocks noGrp="1"/>
          </p:cNvSpPr>
          <p:nvPr>
            <p:ph type="title"/>
          </p:nvPr>
        </p:nvSpPr>
        <p:spPr>
          <a:xfrm>
            <a:off x="1443038" y="1385888"/>
            <a:ext cx="6021387" cy="984250"/>
          </a:xfrm>
        </p:spPr>
        <p:txBody>
          <a:bodyPr/>
          <a:lstStyle/>
          <a:p>
            <a:r>
              <a:rPr lang="de-DE" sz="3200" smtClean="0"/>
              <a:t>Introduction</a:t>
            </a:r>
            <a:endParaRPr lang="en-US" sz="3200" smtClean="0"/>
          </a:p>
        </p:txBody>
      </p:sp>
      <p:sp>
        <p:nvSpPr>
          <p:cNvPr id="256002" name="Datumsplatzhalt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31-may-2017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68806-BA26-4B7B-BED2-5566F02D8C87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256004" name="Fußzeilenplatzhalter 5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Review of the ASDv5 chip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1443038" y="3300413"/>
            <a:ext cx="6021387" cy="984250"/>
          </a:xfrm>
          <a:prstGeom prst="rect">
            <a:avLst/>
          </a:prstGeom>
          <a:solidFill>
            <a:srgbClr val="C0C0C0">
              <a:alpha val="65097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8000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8000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8000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8000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8000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8000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8000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8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de-DE" sz="2800" i="1" kern="0" smtClean="0"/>
              <a:t>A birds eye view of the MDT R/O</a:t>
            </a:r>
            <a:endParaRPr lang="en-US" sz="2800" i="1" ker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Datumsplatzhalt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31-may-2017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712075" y="6262688"/>
            <a:ext cx="914400" cy="476250"/>
          </a:xfrm>
        </p:spPr>
        <p:txBody>
          <a:bodyPr/>
          <a:lstStyle/>
          <a:p>
            <a:pPr>
              <a:defRPr/>
            </a:pPr>
            <a:fld id="{5903CD1D-97A0-4C6A-A364-E854EBB7BE2F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274435" name="Fußzeilenplatzhalter 5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Review of the ASDv5 chip</a:t>
            </a:r>
          </a:p>
        </p:txBody>
      </p:sp>
      <p:sp>
        <p:nvSpPr>
          <p:cNvPr id="274436" name="Titel 2"/>
          <p:cNvSpPr>
            <a:spLocks noGrp="1"/>
          </p:cNvSpPr>
          <p:nvPr>
            <p:ph type="title"/>
          </p:nvPr>
        </p:nvSpPr>
        <p:spPr>
          <a:xfrm>
            <a:off x="457200" y="196850"/>
            <a:ext cx="8229600" cy="665163"/>
          </a:xfrm>
        </p:spPr>
        <p:txBody>
          <a:bodyPr/>
          <a:lstStyle/>
          <a:p>
            <a:r>
              <a:rPr lang="de-DE" sz="3200" smtClean="0"/>
              <a:t>Saturation behaviour ASD1 and ASDv5</a:t>
            </a:r>
            <a:endParaRPr lang="en-US" sz="3200" smtClean="0"/>
          </a:p>
        </p:txBody>
      </p:sp>
      <p:grpSp>
        <p:nvGrpSpPr>
          <p:cNvPr id="274437" name="Gruppieren 38"/>
          <p:cNvGrpSpPr>
            <a:grpSpLocks/>
          </p:cNvGrpSpPr>
          <p:nvPr/>
        </p:nvGrpSpPr>
        <p:grpSpPr bwMode="auto">
          <a:xfrm>
            <a:off x="1827213" y="977900"/>
            <a:ext cx="3203575" cy="4957763"/>
            <a:chOff x="826661" y="978041"/>
            <a:chExt cx="3203751" cy="4957447"/>
          </a:xfrm>
        </p:grpSpPr>
        <p:grpSp>
          <p:nvGrpSpPr>
            <p:cNvPr id="274451" name="Gruppieren 19"/>
            <p:cNvGrpSpPr>
              <a:grpSpLocks/>
            </p:cNvGrpSpPr>
            <p:nvPr/>
          </p:nvGrpSpPr>
          <p:grpSpPr bwMode="auto">
            <a:xfrm>
              <a:off x="826661" y="1431975"/>
              <a:ext cx="3125013" cy="2197990"/>
              <a:chOff x="998413" y="4132045"/>
              <a:chExt cx="3125013" cy="2197990"/>
            </a:xfrm>
          </p:grpSpPr>
          <p:pic>
            <p:nvPicPr>
              <p:cNvPr id="274460" name="Grafik 15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98413" y="4132045"/>
                <a:ext cx="3125013" cy="1875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4461" name="Textfeld 16"/>
              <p:cNvSpPr txBox="1">
                <a:spLocks noChangeArrowheads="1"/>
              </p:cNvSpPr>
              <p:nvPr/>
            </p:nvSpPr>
            <p:spPr bwMode="auto">
              <a:xfrm>
                <a:off x="1161795" y="6073018"/>
                <a:ext cx="2881485" cy="2570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de-DE" sz="1200"/>
                  <a:t>Step response at 20, 30, 40 and 50 fC</a:t>
                </a:r>
                <a:endParaRPr lang="en-US" sz="1200"/>
              </a:p>
            </p:txBody>
          </p:sp>
        </p:grpSp>
        <p:grpSp>
          <p:nvGrpSpPr>
            <p:cNvPr id="274452" name="Gruppieren 18"/>
            <p:cNvGrpSpPr>
              <a:grpSpLocks/>
            </p:cNvGrpSpPr>
            <p:nvPr/>
          </p:nvGrpSpPr>
          <p:grpSpPr bwMode="auto">
            <a:xfrm>
              <a:off x="826661" y="3758807"/>
              <a:ext cx="3203751" cy="2176681"/>
              <a:chOff x="1000663" y="1781955"/>
              <a:chExt cx="3203751" cy="2176681"/>
            </a:xfrm>
          </p:grpSpPr>
          <p:pic>
            <p:nvPicPr>
              <p:cNvPr id="274458" name="Grafik 14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00663" y="1781955"/>
                <a:ext cx="3203751" cy="1922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4459" name="Textfeld 17"/>
              <p:cNvSpPr txBox="1">
                <a:spLocks noChangeArrowheads="1"/>
              </p:cNvSpPr>
              <p:nvPr/>
            </p:nvSpPr>
            <p:spPr bwMode="auto">
              <a:xfrm>
                <a:off x="1064401" y="3773970"/>
                <a:ext cx="3105509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de-DE" sz="1200"/>
                  <a:t>Step response at 50, 100, 200, 500, 1000 fC</a:t>
                </a:r>
                <a:endParaRPr lang="en-US" sz="1200"/>
              </a:p>
            </p:txBody>
          </p:sp>
        </p:grpSp>
        <p:sp>
          <p:nvSpPr>
            <p:cNvPr id="274453" name="Textfeld 22"/>
            <p:cNvSpPr txBox="1">
              <a:spLocks noChangeArrowheads="1"/>
            </p:cNvSpPr>
            <p:nvPr/>
          </p:nvSpPr>
          <p:spPr bwMode="auto">
            <a:xfrm>
              <a:off x="1940941" y="978041"/>
              <a:ext cx="82747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>
                  <a:solidFill>
                    <a:srgbClr val="0000FF"/>
                  </a:solidFill>
                </a:rPr>
                <a:t>ASD1</a:t>
              </a:r>
              <a:endParaRPr lang="en-US" sz="2000">
                <a:solidFill>
                  <a:srgbClr val="0000FF"/>
                </a:solidFill>
              </a:endParaRPr>
            </a:p>
          </p:txBody>
        </p:sp>
        <p:cxnSp>
          <p:nvCxnSpPr>
            <p:cNvPr id="31" name="Gerade Verbindung mit Pfeil 30"/>
            <p:cNvCxnSpPr/>
            <p:nvPr/>
          </p:nvCxnSpPr>
          <p:spPr>
            <a:xfrm>
              <a:off x="980656" y="2967052"/>
              <a:ext cx="468339" cy="0"/>
            </a:xfrm>
            <a:prstGeom prst="straightConnector1">
              <a:avLst/>
            </a:prstGeom>
            <a:ln w="158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455" name="Textfeld 31"/>
            <p:cNvSpPr txBox="1">
              <a:spLocks noChangeArrowheads="1"/>
            </p:cNvSpPr>
            <p:nvPr/>
          </p:nvSpPr>
          <p:spPr bwMode="auto">
            <a:xfrm>
              <a:off x="942155" y="3008978"/>
              <a:ext cx="513282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>
                  <a:solidFill>
                    <a:srgbClr val="0000FF"/>
                  </a:solidFill>
                </a:rPr>
                <a:t>40 ns</a:t>
              </a:r>
              <a:endParaRPr lang="en-US" sz="1200">
                <a:solidFill>
                  <a:srgbClr val="0000FF"/>
                </a:solidFill>
              </a:endParaRPr>
            </a:p>
          </p:txBody>
        </p:sp>
        <p:cxnSp>
          <p:nvCxnSpPr>
            <p:cNvPr id="34" name="Gerade Verbindung mit Pfeil 33"/>
            <p:cNvCxnSpPr/>
            <p:nvPr/>
          </p:nvCxnSpPr>
          <p:spPr>
            <a:xfrm>
              <a:off x="980656" y="5362437"/>
              <a:ext cx="468339" cy="0"/>
            </a:xfrm>
            <a:prstGeom prst="straightConnector1">
              <a:avLst/>
            </a:prstGeom>
            <a:ln w="158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457" name="Textfeld 34"/>
            <p:cNvSpPr txBox="1">
              <a:spLocks noChangeArrowheads="1"/>
            </p:cNvSpPr>
            <p:nvPr/>
          </p:nvSpPr>
          <p:spPr bwMode="auto">
            <a:xfrm>
              <a:off x="942155" y="5404058"/>
              <a:ext cx="590226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>
                  <a:solidFill>
                    <a:srgbClr val="0000FF"/>
                  </a:solidFill>
                </a:rPr>
                <a:t>100 ns</a:t>
              </a:r>
              <a:endParaRPr lang="en-US" sz="1200">
                <a:solidFill>
                  <a:srgbClr val="0000FF"/>
                </a:solidFill>
              </a:endParaRPr>
            </a:p>
          </p:txBody>
        </p:sp>
      </p:grpSp>
      <p:grpSp>
        <p:nvGrpSpPr>
          <p:cNvPr id="274438" name="Gruppieren 39"/>
          <p:cNvGrpSpPr>
            <a:grpSpLocks/>
          </p:cNvGrpSpPr>
          <p:nvPr/>
        </p:nvGrpSpPr>
        <p:grpSpPr bwMode="auto">
          <a:xfrm>
            <a:off x="5381625" y="977900"/>
            <a:ext cx="3203575" cy="4937125"/>
            <a:chOff x="5131242" y="978041"/>
            <a:chExt cx="3203922" cy="4936675"/>
          </a:xfrm>
        </p:grpSpPr>
        <p:grpSp>
          <p:nvGrpSpPr>
            <p:cNvPr id="274441" name="Gruppieren 12"/>
            <p:cNvGrpSpPr>
              <a:grpSpLocks/>
            </p:cNvGrpSpPr>
            <p:nvPr/>
          </p:nvGrpSpPr>
          <p:grpSpPr bwMode="auto">
            <a:xfrm>
              <a:off x="5228384" y="1430521"/>
              <a:ext cx="3106780" cy="2157196"/>
              <a:chOff x="5158596" y="3721349"/>
              <a:chExt cx="3348320" cy="2324910"/>
            </a:xfrm>
          </p:grpSpPr>
          <p:pic>
            <p:nvPicPr>
              <p:cNvPr id="274449" name="Grafik 7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158596" y="3721349"/>
                <a:ext cx="3348320" cy="20089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4450" name="Textfeld 11"/>
              <p:cNvSpPr txBox="1">
                <a:spLocks noChangeArrowheads="1"/>
              </p:cNvSpPr>
              <p:nvPr/>
            </p:nvSpPr>
            <p:spPr bwMode="auto">
              <a:xfrm>
                <a:off x="5253488" y="5769260"/>
                <a:ext cx="3105509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de-DE" sz="1200"/>
                  <a:t>Step response at 20, 30, 40 and 50 fC</a:t>
                </a:r>
                <a:endParaRPr lang="en-US" sz="1200"/>
              </a:p>
            </p:txBody>
          </p:sp>
        </p:grpSp>
        <p:pic>
          <p:nvPicPr>
            <p:cNvPr id="274442" name="Grafik 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26134" y="3789285"/>
              <a:ext cx="3059501" cy="1835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4443" name="Textfeld 10"/>
            <p:cNvSpPr txBox="1">
              <a:spLocks noChangeArrowheads="1"/>
            </p:cNvSpPr>
            <p:nvPr/>
          </p:nvSpPr>
          <p:spPr bwMode="auto">
            <a:xfrm>
              <a:off x="5131242" y="5730050"/>
              <a:ext cx="310550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de-DE" sz="1200"/>
                <a:t>Step response at 50, 100, 200, 500, 1000, 2000fC</a:t>
              </a:r>
              <a:endParaRPr lang="en-US" sz="1200"/>
            </a:p>
          </p:txBody>
        </p:sp>
        <p:sp>
          <p:nvSpPr>
            <p:cNvPr id="274444" name="Textfeld 23"/>
            <p:cNvSpPr txBox="1">
              <a:spLocks noChangeArrowheads="1"/>
            </p:cNvSpPr>
            <p:nvPr/>
          </p:nvSpPr>
          <p:spPr bwMode="auto">
            <a:xfrm>
              <a:off x="6368038" y="978041"/>
              <a:ext cx="95571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>
                  <a:solidFill>
                    <a:srgbClr val="0000FF"/>
                  </a:solidFill>
                </a:rPr>
                <a:t>ASDv5</a:t>
              </a:r>
              <a:endParaRPr lang="en-US" sz="2000">
                <a:solidFill>
                  <a:srgbClr val="0000FF"/>
                </a:solidFill>
              </a:endParaRPr>
            </a:p>
          </p:txBody>
        </p:sp>
        <p:cxnSp>
          <p:nvCxnSpPr>
            <p:cNvPr id="26" name="Gerade Verbindung mit Pfeil 25"/>
            <p:cNvCxnSpPr/>
            <p:nvPr/>
          </p:nvCxnSpPr>
          <p:spPr>
            <a:xfrm>
              <a:off x="5293185" y="2966998"/>
              <a:ext cx="468364" cy="0"/>
            </a:xfrm>
            <a:prstGeom prst="straightConnector1">
              <a:avLst/>
            </a:prstGeom>
            <a:ln w="158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446" name="Textfeld 27"/>
            <p:cNvSpPr txBox="1">
              <a:spLocks noChangeArrowheads="1"/>
            </p:cNvSpPr>
            <p:nvPr/>
          </p:nvSpPr>
          <p:spPr bwMode="auto">
            <a:xfrm>
              <a:off x="5254262" y="3008978"/>
              <a:ext cx="513282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>
                  <a:solidFill>
                    <a:srgbClr val="0000FF"/>
                  </a:solidFill>
                </a:rPr>
                <a:t>40 ns</a:t>
              </a:r>
              <a:endParaRPr lang="en-US" sz="1200">
                <a:solidFill>
                  <a:srgbClr val="0000FF"/>
                </a:solidFill>
              </a:endParaRPr>
            </a:p>
          </p:txBody>
        </p:sp>
        <p:cxnSp>
          <p:nvCxnSpPr>
            <p:cNvPr id="37" name="Gerade Verbindung mit Pfeil 36"/>
            <p:cNvCxnSpPr/>
            <p:nvPr/>
          </p:nvCxnSpPr>
          <p:spPr>
            <a:xfrm>
              <a:off x="5355104" y="5249615"/>
              <a:ext cx="468363" cy="0"/>
            </a:xfrm>
            <a:prstGeom prst="straightConnector1">
              <a:avLst/>
            </a:prstGeom>
            <a:ln w="158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448" name="Textfeld 37"/>
            <p:cNvSpPr txBox="1">
              <a:spLocks noChangeArrowheads="1"/>
            </p:cNvSpPr>
            <p:nvPr/>
          </p:nvSpPr>
          <p:spPr bwMode="auto">
            <a:xfrm>
              <a:off x="5316431" y="5291920"/>
              <a:ext cx="590226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>
                  <a:solidFill>
                    <a:srgbClr val="0000FF"/>
                  </a:solidFill>
                </a:rPr>
                <a:t>100 ns</a:t>
              </a:r>
              <a:endParaRPr lang="en-US" sz="1200">
                <a:solidFill>
                  <a:srgbClr val="0000FF"/>
                </a:solidFill>
              </a:endParaRPr>
            </a:p>
          </p:txBody>
        </p:sp>
      </p:grpSp>
      <p:sp>
        <p:nvSpPr>
          <p:cNvPr id="274439" name="Textfeld 40"/>
          <p:cNvSpPr txBox="1">
            <a:spLocks noChangeArrowheads="1"/>
          </p:cNvSpPr>
          <p:nvPr/>
        </p:nvSpPr>
        <p:spPr bwMode="auto">
          <a:xfrm>
            <a:off x="368300" y="1863725"/>
            <a:ext cx="1322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>
                <a:solidFill>
                  <a:srgbClr val="0000FF"/>
                </a:solidFill>
              </a:rPr>
              <a:t>Linear range up to about 30 fC</a:t>
            </a:r>
            <a:endParaRPr lang="en-US" sz="1400">
              <a:solidFill>
                <a:srgbClr val="0000FF"/>
              </a:solidFill>
            </a:endParaRPr>
          </a:p>
        </p:txBody>
      </p:sp>
      <p:sp>
        <p:nvSpPr>
          <p:cNvPr id="274440" name="Textfeld 41"/>
          <p:cNvSpPr txBox="1">
            <a:spLocks noChangeArrowheads="1"/>
          </p:cNvSpPr>
          <p:nvPr/>
        </p:nvSpPr>
        <p:spPr bwMode="auto">
          <a:xfrm>
            <a:off x="233363" y="4152900"/>
            <a:ext cx="14573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>
                <a:solidFill>
                  <a:srgbClr val="0000FF"/>
                </a:solidFill>
              </a:rPr>
              <a:t>Response to heavy overload:</a:t>
            </a:r>
          </a:p>
          <a:p>
            <a:r>
              <a:rPr lang="de-DE" sz="1200"/>
              <a:t>return to zero inside 100-150 ns; end of undershoot  after about 300 resp. 500 ns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C9FFBE-D43F-4759-BB09-3F586CAD3663}" type="slidenum">
              <a:rPr lang="en-US" altLang="en-US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275458" name="Rectangle 7"/>
          <p:cNvSpPr>
            <a:spLocks noGrp="1" noChangeArrowheads="1"/>
          </p:cNvSpPr>
          <p:nvPr>
            <p:ph type="dt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31-may-2017</a:t>
            </a:r>
            <a:endParaRPr lang="de-DE" altLang="en-US"/>
          </a:p>
        </p:txBody>
      </p:sp>
      <p:sp>
        <p:nvSpPr>
          <p:cNvPr id="275459" name="Rectangle 4"/>
          <p:cNvSpPr>
            <a:spLocks noGrp="1" noChangeArrowheads="1"/>
          </p:cNvSpPr>
          <p:nvPr>
            <p:ph type="title"/>
          </p:nvPr>
        </p:nvSpPr>
        <p:spPr>
          <a:xfrm>
            <a:off x="411163" y="300038"/>
            <a:ext cx="8229600" cy="792162"/>
          </a:xfrm>
        </p:spPr>
        <p:txBody>
          <a:bodyPr/>
          <a:lstStyle/>
          <a:p>
            <a:r>
              <a:rPr lang="en-US" altLang="de-DE" sz="2800" smtClean="0"/>
              <a:t>E.g.: PLX vs. SPICE simulation of pre-amp risetime</a:t>
            </a:r>
            <a:r>
              <a:rPr lang="en-US" altLang="de-DE" sz="3200" smtClean="0"/>
              <a:t> </a:t>
            </a:r>
          </a:p>
        </p:txBody>
      </p:sp>
      <p:grpSp>
        <p:nvGrpSpPr>
          <p:cNvPr id="275460" name="Gruppieren 2"/>
          <p:cNvGrpSpPr>
            <a:grpSpLocks/>
          </p:cNvGrpSpPr>
          <p:nvPr/>
        </p:nvGrpSpPr>
        <p:grpSpPr bwMode="auto">
          <a:xfrm>
            <a:off x="1770063" y="1471613"/>
            <a:ext cx="5287962" cy="3716337"/>
            <a:chOff x="647700" y="1092200"/>
            <a:chExt cx="7151688" cy="5026025"/>
          </a:xfrm>
        </p:grpSpPr>
        <p:pic>
          <p:nvPicPr>
            <p:cNvPr id="275463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22400" y="1092200"/>
              <a:ext cx="6376988" cy="5026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5464" name="Rectangle 6"/>
            <p:cNvSpPr>
              <a:spLocks noChangeArrowheads="1"/>
            </p:cNvSpPr>
            <p:nvPr/>
          </p:nvSpPr>
          <p:spPr bwMode="auto">
            <a:xfrm>
              <a:off x="2619375" y="4867275"/>
              <a:ext cx="4457700" cy="24765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buFontTx/>
                <a:buChar char="•"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75465" name="Line 7"/>
            <p:cNvSpPr>
              <a:spLocks noChangeShapeType="1"/>
            </p:cNvSpPr>
            <p:nvPr/>
          </p:nvSpPr>
          <p:spPr bwMode="auto">
            <a:xfrm flipV="1">
              <a:off x="3914775" y="2962275"/>
              <a:ext cx="133350" cy="17907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275466" name="Text Box 8"/>
            <p:cNvSpPr txBox="1">
              <a:spLocks noChangeArrowheads="1"/>
            </p:cNvSpPr>
            <p:nvPr/>
          </p:nvSpPr>
          <p:spPr bwMode="auto">
            <a:xfrm>
              <a:off x="5270500" y="2820988"/>
              <a:ext cx="666750" cy="304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altLang="de-DE" sz="1400">
                  <a:solidFill>
                    <a:srgbClr val="FF0000"/>
                  </a:solidFill>
                </a:rPr>
                <a:t>SPICE</a:t>
              </a:r>
            </a:p>
          </p:txBody>
        </p:sp>
        <p:sp>
          <p:nvSpPr>
            <p:cNvPr id="275467" name="Line 9"/>
            <p:cNvSpPr>
              <a:spLocks noChangeShapeType="1"/>
            </p:cNvSpPr>
            <p:nvPr/>
          </p:nvSpPr>
          <p:spPr bwMode="auto">
            <a:xfrm>
              <a:off x="5591175" y="3209925"/>
              <a:ext cx="9525" cy="112395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275468" name="Text Box 10"/>
            <p:cNvSpPr txBox="1">
              <a:spLocks noChangeArrowheads="1"/>
            </p:cNvSpPr>
            <p:nvPr/>
          </p:nvSpPr>
          <p:spPr bwMode="auto">
            <a:xfrm>
              <a:off x="6280150" y="2820988"/>
              <a:ext cx="519113" cy="304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altLang="de-DE" sz="1400">
                  <a:solidFill>
                    <a:srgbClr val="0000CC"/>
                  </a:solidFill>
                </a:rPr>
                <a:t>PEX</a:t>
              </a:r>
            </a:p>
          </p:txBody>
        </p:sp>
        <p:sp>
          <p:nvSpPr>
            <p:cNvPr id="275469" name="Line 11"/>
            <p:cNvSpPr>
              <a:spLocks noChangeShapeType="1"/>
            </p:cNvSpPr>
            <p:nvPr/>
          </p:nvSpPr>
          <p:spPr bwMode="auto">
            <a:xfrm>
              <a:off x="6524625" y="3209925"/>
              <a:ext cx="9525" cy="112395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de-DE"/>
            </a:p>
          </p:txBody>
        </p:sp>
        <p:grpSp>
          <p:nvGrpSpPr>
            <p:cNvPr id="275470" name="Group 17"/>
            <p:cNvGrpSpPr>
              <a:grpSpLocks/>
            </p:cNvGrpSpPr>
            <p:nvPr/>
          </p:nvGrpSpPr>
          <p:grpSpPr bwMode="auto">
            <a:xfrm>
              <a:off x="647700" y="5124451"/>
              <a:ext cx="6419850" cy="517525"/>
              <a:chOff x="408" y="3228"/>
              <a:chExt cx="4044" cy="326"/>
            </a:xfrm>
          </p:grpSpPr>
          <p:sp>
            <p:nvSpPr>
              <p:cNvPr id="275471" name="Text Box 13"/>
              <p:cNvSpPr txBox="1">
                <a:spLocks noChangeArrowheads="1"/>
              </p:cNvSpPr>
              <p:nvPr/>
            </p:nvSpPr>
            <p:spPr bwMode="auto">
              <a:xfrm>
                <a:off x="408" y="3228"/>
                <a:ext cx="790" cy="32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altLang="de-DE" sz="1400">
                    <a:solidFill>
                      <a:srgbClr val="006600"/>
                    </a:solidFill>
                  </a:rPr>
                  <a:t>NB: peak time</a:t>
                </a:r>
                <a:br>
                  <a:rPr lang="de-DE" altLang="de-DE" sz="1400">
                    <a:solidFill>
                      <a:srgbClr val="006600"/>
                    </a:solidFill>
                  </a:rPr>
                </a:br>
                <a:r>
                  <a:rPr lang="de-DE" altLang="de-DE" sz="1400">
                    <a:solidFill>
                      <a:srgbClr val="006600"/>
                    </a:solidFill>
                  </a:rPr>
                  <a:t>@disc.: + 2 ns</a:t>
                </a:r>
                <a:r>
                  <a:rPr lang="de-DE" altLang="de-DE" sz="1400">
                    <a:solidFill>
                      <a:srgbClr val="0000CC"/>
                    </a:solidFill>
                  </a:rPr>
                  <a:t> </a:t>
                </a:r>
              </a:p>
            </p:txBody>
          </p:sp>
          <p:sp>
            <p:nvSpPr>
              <p:cNvPr id="275472" name="Line 14"/>
              <p:cNvSpPr>
                <a:spLocks noChangeShapeType="1"/>
              </p:cNvSpPr>
              <p:nvPr/>
            </p:nvSpPr>
            <p:spPr bwMode="auto">
              <a:xfrm>
                <a:off x="1314" y="3360"/>
                <a:ext cx="1620" cy="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75473" name="Rectangle 16"/>
              <p:cNvSpPr>
                <a:spLocks noChangeArrowheads="1"/>
              </p:cNvSpPr>
              <p:nvPr/>
            </p:nvSpPr>
            <p:spPr bwMode="auto">
              <a:xfrm>
                <a:off x="3096" y="3312"/>
                <a:ext cx="1356" cy="108"/>
              </a:xfrm>
              <a:prstGeom prst="rect">
                <a:avLst/>
              </a:prstGeom>
              <a:noFill/>
              <a:ln w="28575" algn="ctr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>
                  <a:buFontTx/>
                  <a:buChar char="•"/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75461" name="Fußzeilenplatzhalter 1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Review of the ASDv5 chip</a:t>
            </a:r>
          </a:p>
        </p:txBody>
      </p:sp>
      <p:sp>
        <p:nvSpPr>
          <p:cNvPr id="275462" name="Textfeld 3"/>
          <p:cNvSpPr txBox="1">
            <a:spLocks noChangeArrowheads="1"/>
          </p:cNvSpPr>
          <p:nvPr/>
        </p:nvSpPr>
        <p:spPr bwMode="auto">
          <a:xfrm>
            <a:off x="1466850" y="5467350"/>
            <a:ext cx="62769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u="sng">
                <a:solidFill>
                  <a:srgbClr val="0000FF"/>
                </a:solidFill>
              </a:rPr>
              <a:t>Conclusion:</a:t>
            </a:r>
            <a:r>
              <a:rPr lang="de-DE">
                <a:solidFill>
                  <a:srgbClr val="0000FF"/>
                </a:solidFill>
              </a:rPr>
              <a:t> </a:t>
            </a:r>
            <a:r>
              <a:rPr lang="de-DE"/>
              <a:t>simulation of peak time in good agreement with measurement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1" name="Fußzeilenplatzhalter 1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Review of the ASDv5 chip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0D0A65-0DCB-4D52-9738-CDC3EB5A91D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76483" name="Datumsplatzhalter 3"/>
          <p:cNvSpPr>
            <a:spLocks noGrp="1"/>
          </p:cNvSpPr>
          <p:nvPr>
            <p:ph type="dt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31-may-2017</a:t>
            </a:r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42925" y="228600"/>
            <a:ext cx="8075613" cy="831850"/>
          </a:xfrm>
          <a:prstGeom prst="rect">
            <a:avLst/>
          </a:prstGeom>
          <a:solidFill>
            <a:srgbClr val="C0C0C0">
              <a:alpha val="49019"/>
            </a:srgbClr>
          </a:solidFill>
          <a:ln>
            <a:noFill/>
          </a:ln>
          <a:extLst>
            <a:ext uri="{91240B29-F687-4F45-9708-019B960494DF}"/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9pPr>
          </a:lstStyle>
          <a:p>
            <a:pPr>
              <a:defRPr/>
            </a:pPr>
            <a:r>
              <a:rPr lang="de-DE" altLang="en-US" sz="2600" kern="0" smtClean="0">
                <a:latin typeface="Bookman Old Style" panose="02050604050505020204" pitchFamily="18" charset="0"/>
              </a:rPr>
              <a:t>Gain and range of linearity for ASD1 and ASDv5</a:t>
            </a:r>
            <a:endParaRPr lang="en-US" altLang="en-US" sz="2600" i="1" kern="0">
              <a:latin typeface="Bookman Old Style" panose="02050604050505020204" pitchFamily="18" charset="0"/>
            </a:endParaRPr>
          </a:p>
        </p:txBody>
      </p:sp>
      <p:pic>
        <p:nvPicPr>
          <p:cNvPr id="276485" name="Grafik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0588" y="1612900"/>
            <a:ext cx="4141787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486" name="Gruppieren 6"/>
          <p:cNvGrpSpPr>
            <a:grpSpLocks/>
          </p:cNvGrpSpPr>
          <p:nvPr/>
        </p:nvGrpSpPr>
        <p:grpSpPr bwMode="auto">
          <a:xfrm>
            <a:off x="250825" y="1473200"/>
            <a:ext cx="4273550" cy="4005263"/>
            <a:chOff x="4149305" y="1257025"/>
            <a:chExt cx="4273886" cy="4006384"/>
          </a:xfrm>
        </p:grpSpPr>
        <p:pic>
          <p:nvPicPr>
            <p:cNvPr id="276488" name="Grafik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49305" y="1257025"/>
              <a:ext cx="4273886" cy="2566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489" name="Textfeld 9"/>
            <p:cNvSpPr txBox="1">
              <a:spLocks noChangeArrowheads="1"/>
            </p:cNvSpPr>
            <p:nvPr/>
          </p:nvSpPr>
          <p:spPr bwMode="auto">
            <a:xfrm>
              <a:off x="4235601" y="3986136"/>
              <a:ext cx="4109956" cy="1277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u="sng">
                  <a:solidFill>
                    <a:srgbClr val="0000FF"/>
                  </a:solidFill>
                </a:rPr>
                <a:t>Good gain matching chip-to-chip</a:t>
              </a:r>
              <a:r>
                <a:rPr lang="de-DE" sz="1400"/>
                <a:t>: </a:t>
              </a:r>
            </a:p>
            <a:p>
              <a:pPr>
                <a:spcBef>
                  <a:spcPts val="600"/>
                </a:spcBef>
              </a:pPr>
              <a:r>
                <a:rPr lang="de-DE"/>
                <a:t>Voltage vs. input charge for 2 different chips (channel #7)</a:t>
              </a:r>
            </a:p>
            <a:p>
              <a:endParaRPr lang="de-DE" sz="1200"/>
            </a:p>
            <a:p>
              <a:pPr algn="ctr"/>
              <a:r>
                <a:rPr lang="de-DE" sz="1200"/>
                <a:t> </a:t>
              </a:r>
              <a:endParaRPr lang="en-US" sz="1200"/>
            </a:p>
          </p:txBody>
        </p:sp>
      </p:grpSp>
      <p:sp>
        <p:nvSpPr>
          <p:cNvPr id="276487" name="Textfeld 10"/>
          <p:cNvSpPr txBox="1">
            <a:spLocks noChangeArrowheads="1"/>
          </p:cNvSpPr>
          <p:nvPr/>
        </p:nvSpPr>
        <p:spPr bwMode="auto">
          <a:xfrm>
            <a:off x="4779963" y="4352925"/>
            <a:ext cx="41100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u="sng">
                <a:solidFill>
                  <a:srgbClr val="0000FF"/>
                </a:solidFill>
              </a:rPr>
              <a:t>Linearity btw. input charge and peak voltage</a:t>
            </a:r>
            <a:r>
              <a:rPr lang="de-DE" sz="1400" u="sng">
                <a:solidFill>
                  <a:srgbClr val="0000FF"/>
                </a:solidFill>
              </a:rPr>
              <a:t>:</a:t>
            </a:r>
          </a:p>
          <a:p>
            <a:endParaRPr lang="de-DE" sz="1400">
              <a:solidFill>
                <a:srgbClr val="0000FF"/>
              </a:solidFill>
            </a:endParaRPr>
          </a:p>
          <a:p>
            <a:r>
              <a:rPr lang="de-DE" sz="1200"/>
              <a:t>	</a:t>
            </a:r>
            <a:r>
              <a:rPr lang="de-DE">
                <a:solidFill>
                  <a:srgbClr val="008000"/>
                </a:solidFill>
              </a:rPr>
              <a:t>ASD1 up to about 150 fC</a:t>
            </a:r>
          </a:p>
          <a:p>
            <a:r>
              <a:rPr lang="de-DE"/>
              <a:t>	</a:t>
            </a:r>
            <a:r>
              <a:rPr lang="de-DE">
                <a:solidFill>
                  <a:srgbClr val="FF7C80"/>
                </a:solidFill>
              </a:rPr>
              <a:t>ASDv5 up to about 50 fC</a:t>
            </a:r>
            <a:endParaRPr lang="de-DE"/>
          </a:p>
          <a:p>
            <a:pPr algn="ctr"/>
            <a:r>
              <a:rPr lang="de-DE" sz="1200"/>
              <a:t> 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Datumsplatzhalt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>
                <a:solidFill>
                  <a:srgbClr val="898989"/>
                </a:solidFill>
              </a:rPr>
              <a:t>31-may-2017</a:t>
            </a:r>
          </a:p>
        </p:txBody>
      </p:sp>
      <p:sp>
        <p:nvSpPr>
          <p:cNvPr id="277506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fld id="{BFC8E4EA-EE85-44BC-BCA0-312FD9ECDA26}" type="slidenum">
              <a:rPr lang="en-US">
                <a:solidFill>
                  <a:srgbClr val="898989"/>
                </a:solidFill>
              </a:rPr>
              <a:pPr>
                <a:buFontTx/>
                <a:buNone/>
              </a:pPr>
              <a:t>23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58838" y="358775"/>
            <a:ext cx="7239000" cy="728663"/>
          </a:xfrm>
          <a:prstGeom prst="rect">
            <a:avLst/>
          </a:prstGeom>
          <a:solidFill>
            <a:srgbClr val="C0C0C0">
              <a:alpha val="49019"/>
            </a:srgbClr>
          </a:solidFill>
          <a:ln>
            <a:noFill/>
          </a:ln>
          <a:extLst>
            <a:ext uri="{91240B29-F687-4F45-9708-019B960494DF}"/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9pPr>
          </a:lstStyle>
          <a:p>
            <a:pPr>
              <a:defRPr/>
            </a:pPr>
            <a:r>
              <a:rPr lang="de-DE" altLang="en-US" sz="2800" kern="0" dirty="0" err="1" smtClean="0">
                <a:latin typeface="Bookman Old Style" panose="02050604050505020204" pitchFamily="18" charset="0"/>
              </a:rPr>
              <a:t>Threshold</a:t>
            </a:r>
            <a:r>
              <a:rPr lang="de-DE" altLang="en-US" sz="2800" kern="0" dirty="0" smtClean="0">
                <a:latin typeface="Bookman Old Style" panose="02050604050505020204" pitchFamily="18" charset="0"/>
              </a:rPr>
              <a:t> </a:t>
            </a:r>
            <a:r>
              <a:rPr lang="de-DE" altLang="en-US" sz="2800" kern="0" dirty="0">
                <a:latin typeface="Bookman Old Style" panose="02050604050505020204" pitchFamily="18" charset="0"/>
              </a:rPr>
              <a:t>S</a:t>
            </a:r>
            <a:r>
              <a:rPr lang="de-DE" altLang="en-US" sz="2800" kern="0" dirty="0" smtClean="0">
                <a:latin typeface="Bookman Old Style" panose="02050604050505020204" pitchFamily="18" charset="0"/>
              </a:rPr>
              <a:t>cans</a:t>
            </a:r>
            <a:endParaRPr lang="en-US" altLang="en-US" sz="2400" i="1" kern="0" dirty="0">
              <a:latin typeface="Bookman Old Style" panose="02050604050505020204" pitchFamily="18" charset="0"/>
            </a:endParaRPr>
          </a:p>
        </p:txBody>
      </p:sp>
      <p:pic>
        <p:nvPicPr>
          <p:cNvPr id="277508" name="Grafi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8425" y="1285875"/>
            <a:ext cx="6219825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509" name="Textfeld 5"/>
          <p:cNvSpPr txBox="1">
            <a:spLocks noChangeArrowheads="1"/>
          </p:cNvSpPr>
          <p:nvPr/>
        </p:nvSpPr>
        <p:spPr bwMode="auto">
          <a:xfrm>
            <a:off x="1982788" y="5156200"/>
            <a:ext cx="53562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u="sng">
                <a:solidFill>
                  <a:srgbClr val="0000FF"/>
                </a:solidFill>
              </a:rPr>
              <a:t>Result:</a:t>
            </a:r>
            <a:r>
              <a:rPr lang="de-DE">
                <a:solidFill>
                  <a:srgbClr val="0000FF"/>
                </a:solidFill>
              </a:rPr>
              <a:t> </a:t>
            </a:r>
            <a:r>
              <a:rPr lang="de-DE"/>
              <a:t>Gain of ASDv5 about 2 times the one of ASD1 (legacy)</a:t>
            </a:r>
          </a:p>
        </p:txBody>
      </p:sp>
      <p:sp>
        <p:nvSpPr>
          <p:cNvPr id="277510" name="Fußzeilenplatzhalt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>
                <a:solidFill>
                  <a:srgbClr val="898989"/>
                </a:solidFill>
              </a:rPr>
              <a:t>Review of the ASDv5 chip</a:t>
            </a:r>
          </a:p>
        </p:txBody>
      </p:sp>
      <p:sp>
        <p:nvSpPr>
          <p:cNvPr id="277511" name="Textfeld 8"/>
          <p:cNvSpPr txBox="1">
            <a:spLocks noChangeArrowheads="1"/>
          </p:cNvSpPr>
          <p:nvPr/>
        </p:nvSpPr>
        <p:spPr bwMode="auto">
          <a:xfrm>
            <a:off x="1982788" y="5622925"/>
            <a:ext cx="66389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u="sng">
                <a:solidFill>
                  <a:srgbClr val="0000FF"/>
                </a:solidFill>
              </a:rPr>
              <a:t>Question:</a:t>
            </a:r>
            <a:r>
              <a:rPr lang="de-DE">
                <a:solidFill>
                  <a:srgbClr val="0000FF"/>
                </a:solidFill>
              </a:rPr>
              <a:t> </a:t>
            </a:r>
            <a:r>
              <a:rPr lang="de-DE"/>
              <a:t>Is there any reason to reduce the gain of  the next version (ASDv6)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29" name="Datumsplatzhalt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>
                <a:solidFill>
                  <a:srgbClr val="898989"/>
                </a:solidFill>
              </a:rPr>
              <a:t>31-may-2017</a:t>
            </a:r>
          </a:p>
        </p:txBody>
      </p:sp>
      <p:sp>
        <p:nvSpPr>
          <p:cNvPr id="278530" name="Fußzeilenplatzhalt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>
                <a:solidFill>
                  <a:srgbClr val="898989"/>
                </a:solidFill>
              </a:rPr>
              <a:t>Review of the ASDv5 chip</a:t>
            </a:r>
          </a:p>
        </p:txBody>
      </p:sp>
      <p:sp>
        <p:nvSpPr>
          <p:cNvPr id="278531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fld id="{7DDED111-0E78-421B-8F05-08E835E2F067}" type="slidenum">
              <a:rPr lang="en-US">
                <a:solidFill>
                  <a:srgbClr val="898989"/>
                </a:solidFill>
              </a:rPr>
              <a:pPr>
                <a:buFontTx/>
                <a:buNone/>
              </a:pPr>
              <a:t>24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278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200" y="1712913"/>
            <a:ext cx="51054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8533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792162"/>
          </a:xfrm>
          <a:prstGeom prst="rect">
            <a:avLst/>
          </a:prstGeom>
          <a:solidFill>
            <a:srgbClr val="C0C0C0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de-DE" sz="2800">
                <a:solidFill>
                  <a:srgbClr val="008000"/>
                </a:solidFill>
                <a:latin typeface="Bookman Old Style" pitchFamily="18" charset="0"/>
              </a:rPr>
              <a:t>Measurement of the drift-time distribution with cosmic muons in the GIF++</a:t>
            </a:r>
          </a:p>
        </p:txBody>
      </p:sp>
      <p:pic>
        <p:nvPicPr>
          <p:cNvPr id="2785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0875" y="1573213"/>
            <a:ext cx="3086100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8535" name="Textfeld 6"/>
          <p:cNvSpPr txBox="1">
            <a:spLocks noChangeArrowheads="1"/>
          </p:cNvSpPr>
          <p:nvPr/>
        </p:nvSpPr>
        <p:spPr bwMode="auto">
          <a:xfrm>
            <a:off x="5791200" y="4816475"/>
            <a:ext cx="3025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Drift time distr. With ASDv5 (blue) and ASD1 (black line).</a:t>
            </a:r>
          </a:p>
        </p:txBody>
      </p:sp>
      <p:sp>
        <p:nvSpPr>
          <p:cNvPr id="278536" name="Textfeld 7"/>
          <p:cNvSpPr txBox="1">
            <a:spLocks noChangeArrowheads="1"/>
          </p:cNvSpPr>
          <p:nvPr/>
        </p:nvSpPr>
        <p:spPr bwMode="auto">
          <a:xfrm>
            <a:off x="711200" y="5821363"/>
            <a:ext cx="5376863" cy="338137"/>
          </a:xfrm>
          <a:prstGeom prst="rect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u="sng">
                <a:solidFill>
                  <a:srgbClr val="0000FF"/>
                </a:solidFill>
              </a:rPr>
              <a:t>Next step: </a:t>
            </a:r>
            <a:r>
              <a:rPr lang="de-DE"/>
              <a:t>replace cosmics by muons from test beam at CERN.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smtClean="0"/>
              <a:t>Spatial resol. of ASD1 and ASDv5 in the Test Beam</a:t>
            </a:r>
            <a:endParaRPr lang="en-US" sz="2800" smtClean="0"/>
          </a:p>
        </p:txBody>
      </p:sp>
      <p:sp>
        <p:nvSpPr>
          <p:cNvPr id="279554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Review of the ASDv5 chip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E3F333-419B-48B3-BDE7-25EE1D0CC3BD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279556" name="Datumsplatzhalter 5"/>
          <p:cNvSpPr>
            <a:spLocks noGrp="1"/>
          </p:cNvSpPr>
          <p:nvPr>
            <p:ph type="dt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31-may-2017</a:t>
            </a:r>
            <a:endParaRPr lang="de-DE" altLang="en-US"/>
          </a:p>
        </p:txBody>
      </p:sp>
      <p:pic>
        <p:nvPicPr>
          <p:cNvPr id="2795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5" y="1208088"/>
            <a:ext cx="5248275" cy="397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9558" name="Textfeld 7"/>
          <p:cNvSpPr txBox="1">
            <a:spLocks noChangeArrowheads="1"/>
          </p:cNvSpPr>
          <p:nvPr/>
        </p:nvSpPr>
        <p:spPr bwMode="auto">
          <a:xfrm>
            <a:off x="828675" y="5105400"/>
            <a:ext cx="736282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u="sng">
                <a:solidFill>
                  <a:srgbClr val="0000FF"/>
                </a:solidFill>
                <a:latin typeface="Bookman Old Style" pitchFamily="18" charset="0"/>
              </a:rPr>
              <a:t>Comment Oliver Kortner: </a:t>
            </a:r>
          </a:p>
          <a:p>
            <a:r>
              <a:rPr lang="en-US" sz="1200">
                <a:latin typeface="Bookman Old Style" pitchFamily="18" charset="0"/>
              </a:rPr>
              <a:t>As the counting rate per tube depends on the distance of the tubes from the radioactive source and the tubes read out with the ASD-5 chips are at larger distance from the source than the tubes with the old ASD chips, </a:t>
            </a:r>
            <a:r>
              <a:rPr lang="en-US" sz="1200">
                <a:solidFill>
                  <a:srgbClr val="0000FF"/>
                </a:solidFill>
                <a:latin typeface="Bookman Old Style" pitchFamily="18" charset="0"/>
              </a:rPr>
              <a:t>they experienced a lower gamma background flux than the tubes with the old chips. </a:t>
            </a:r>
          </a:p>
        </p:txBody>
      </p:sp>
      <p:sp>
        <p:nvSpPr>
          <p:cNvPr id="279559" name="Textfeld 8"/>
          <p:cNvSpPr txBox="1">
            <a:spLocks noChangeArrowheads="1"/>
          </p:cNvSpPr>
          <p:nvPr/>
        </p:nvSpPr>
        <p:spPr bwMode="auto">
          <a:xfrm>
            <a:off x="6357938" y="1485900"/>
            <a:ext cx="2198687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>
                <a:solidFill>
                  <a:srgbClr val="0000FF"/>
                </a:solidFill>
                <a:latin typeface="Bookman Old Style" pitchFamily="18" charset="0"/>
              </a:rPr>
              <a:t>Spatial resolution vs. gamma conversion rate in the GIF++ at CERN. </a:t>
            </a:r>
          </a:p>
          <a:p>
            <a:r>
              <a:rPr lang="de-DE" sz="1400">
                <a:solidFill>
                  <a:srgbClr val="0000FF"/>
                </a:solidFill>
                <a:latin typeface="Bookman Old Style" pitchFamily="18" charset="0"/>
              </a:rPr>
              <a:t>Slewing corrections have not been applied.</a:t>
            </a:r>
          </a:p>
          <a:p>
            <a:endParaRPr lang="de-DE" sz="1400">
              <a:solidFill>
                <a:srgbClr val="0000FF"/>
              </a:solidFill>
              <a:latin typeface="Bookman Old Style" pitchFamily="18" charset="0"/>
            </a:endParaRPr>
          </a:p>
          <a:p>
            <a:r>
              <a:rPr lang="de-DE" sz="1400">
                <a:latin typeface="Bookman Old Style" pitchFamily="18" charset="0"/>
                <a:sym typeface="Wingdings" pitchFamily="2" charset="2"/>
              </a:rPr>
              <a:t> </a:t>
            </a:r>
            <a:r>
              <a:rPr lang="de-DE" sz="1400">
                <a:latin typeface="Bookman Old Style" pitchFamily="18" charset="0"/>
              </a:rPr>
              <a:t>With Olivers comment, see below, one would conclude that the resolution on beam particles of both chips is at the same level.</a:t>
            </a:r>
            <a:endParaRPr lang="en-US" sz="140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7" name="Titel 1"/>
          <p:cNvSpPr>
            <a:spLocks noGrp="1"/>
          </p:cNvSpPr>
          <p:nvPr>
            <p:ph type="title"/>
          </p:nvPr>
        </p:nvSpPr>
        <p:spPr>
          <a:xfrm>
            <a:off x="2219325" y="3198813"/>
            <a:ext cx="4410075" cy="792162"/>
          </a:xfrm>
        </p:spPr>
        <p:txBody>
          <a:bodyPr/>
          <a:lstStyle/>
          <a:p>
            <a:r>
              <a:rPr lang="de-DE" smtClean="0"/>
              <a:t>Threshold variation</a:t>
            </a:r>
          </a:p>
        </p:txBody>
      </p:sp>
      <p:sp>
        <p:nvSpPr>
          <p:cNvPr id="280578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Review of the ASDv5 chip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40CE9A-EF16-40BD-9F10-FDA37B5C2FB5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280580" name="Datumsplatzhalter 5"/>
          <p:cNvSpPr>
            <a:spLocks noGrp="1"/>
          </p:cNvSpPr>
          <p:nvPr>
            <p:ph type="dt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31-may-2017</a:t>
            </a:r>
            <a:endParaRPr lang="de-DE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Datumsplatzhalt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31-may-2017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40D196-0772-4949-A1DB-D5BB78A65DAE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281603" name="Fußzeilenplatzhalter 5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Review of the ASDv5 chip</a:t>
            </a:r>
          </a:p>
        </p:txBody>
      </p:sp>
      <p:sp>
        <p:nvSpPr>
          <p:cNvPr id="281604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>
                <a:cs typeface="Times New Roman" pitchFamily="18" charset="0"/>
              </a:rPr>
              <a:t>Threshold variation only </a:t>
            </a:r>
            <a:r>
              <a:rPr lang="en-US" altLang="en-US" sz="3200" smtClean="0">
                <a:solidFill>
                  <a:srgbClr val="0000FF"/>
                </a:solidFill>
                <a:cs typeface="Times New Roman" pitchFamily="18" charset="0"/>
              </a:rPr>
              <a:t>4 mV</a:t>
            </a:r>
            <a:r>
              <a:rPr lang="en-US" altLang="en-US" sz="3200" smtClean="0">
                <a:cs typeface="Times New Roman" pitchFamily="18" charset="0"/>
              </a:rPr>
              <a:t>; </a:t>
            </a:r>
            <a:r>
              <a:rPr lang="en-US" altLang="en-US" sz="3200" smtClean="0">
                <a:solidFill>
                  <a:srgbClr val="0000FF"/>
                </a:solidFill>
                <a:cs typeface="Times New Roman" pitchFamily="18" charset="0"/>
              </a:rPr>
              <a:t>ch 7 in range</a:t>
            </a:r>
            <a:endParaRPr lang="en-US" smtClean="0">
              <a:cs typeface="Times New Roman" pitchFamily="18" charset="0"/>
            </a:endParaRPr>
          </a:p>
        </p:txBody>
      </p:sp>
      <p:pic>
        <p:nvPicPr>
          <p:cNvPr id="281605" name="Picture 2"/>
          <p:cNvPicPr>
            <a:picLocks noChangeAspect="1" noChangeArrowheads="1"/>
          </p:cNvPicPr>
          <p:nvPr/>
        </p:nvPicPr>
        <p:blipFill>
          <a:blip r:embed="rId2"/>
          <a:srcRect t="9825"/>
          <a:stretch>
            <a:fillRect/>
          </a:stretch>
        </p:blipFill>
        <p:spPr bwMode="auto">
          <a:xfrm>
            <a:off x="304800" y="1136650"/>
            <a:ext cx="44958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160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4725" y="1816100"/>
            <a:ext cx="4114800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1607" name="Gerade Verbindung 8"/>
          <p:cNvCxnSpPr>
            <a:cxnSpLocks noChangeShapeType="1"/>
          </p:cNvCxnSpPr>
          <p:nvPr/>
        </p:nvCxnSpPr>
        <p:spPr bwMode="auto">
          <a:xfrm>
            <a:off x="1828800" y="3208338"/>
            <a:ext cx="1600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81608" name="Gerade Verbindung 9"/>
          <p:cNvCxnSpPr>
            <a:cxnSpLocks noChangeShapeType="1"/>
          </p:cNvCxnSpPr>
          <p:nvPr/>
        </p:nvCxnSpPr>
        <p:spPr bwMode="auto">
          <a:xfrm>
            <a:off x="2362200" y="2827338"/>
            <a:ext cx="0" cy="182880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81609" name="Gerade Verbindung 10"/>
          <p:cNvCxnSpPr>
            <a:cxnSpLocks noChangeShapeType="1"/>
          </p:cNvCxnSpPr>
          <p:nvPr/>
        </p:nvCxnSpPr>
        <p:spPr bwMode="auto">
          <a:xfrm>
            <a:off x="2971800" y="2827338"/>
            <a:ext cx="0" cy="182880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281610" name="Textfeld 11"/>
          <p:cNvSpPr txBox="1">
            <a:spLocks noChangeArrowheads="1"/>
          </p:cNvSpPr>
          <p:nvPr/>
        </p:nvSpPr>
        <p:spPr bwMode="auto">
          <a:xfrm>
            <a:off x="2286000" y="4275138"/>
            <a:ext cx="762000" cy="430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100">
                <a:solidFill>
                  <a:srgbClr val="000000"/>
                </a:solidFill>
                <a:latin typeface="Bookman Old Style" pitchFamily="18" charset="0"/>
              </a:rPr>
              <a:t>~4 mV spread</a:t>
            </a:r>
            <a:endParaRPr lang="en-US" sz="1100">
              <a:solidFill>
                <a:srgbClr val="000000"/>
              </a:solidFill>
              <a:latin typeface="Bookman Old Style" pitchFamily="18" charset="0"/>
            </a:endParaRPr>
          </a:p>
        </p:txBody>
      </p:sp>
      <p:cxnSp>
        <p:nvCxnSpPr>
          <p:cNvPr id="281611" name="Gerade Verbindung 12"/>
          <p:cNvCxnSpPr>
            <a:cxnSpLocks noChangeShapeType="1"/>
          </p:cNvCxnSpPr>
          <p:nvPr/>
        </p:nvCxnSpPr>
        <p:spPr bwMode="auto">
          <a:xfrm>
            <a:off x="2362200" y="4198938"/>
            <a:ext cx="609600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81612" name="Gerade Verbindung 13"/>
          <p:cNvCxnSpPr>
            <a:cxnSpLocks noChangeShapeType="1"/>
          </p:cNvCxnSpPr>
          <p:nvPr/>
        </p:nvCxnSpPr>
        <p:spPr bwMode="auto">
          <a:xfrm>
            <a:off x="6248400" y="3378200"/>
            <a:ext cx="1600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81613" name="Gerade Verbindung 14"/>
          <p:cNvCxnSpPr>
            <a:cxnSpLocks noChangeShapeType="1"/>
          </p:cNvCxnSpPr>
          <p:nvPr/>
        </p:nvCxnSpPr>
        <p:spPr bwMode="auto">
          <a:xfrm>
            <a:off x="6781800" y="3051175"/>
            <a:ext cx="0" cy="1604963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81614" name="Gerade Verbindung 15"/>
          <p:cNvCxnSpPr>
            <a:cxnSpLocks noChangeShapeType="1"/>
          </p:cNvCxnSpPr>
          <p:nvPr/>
        </p:nvCxnSpPr>
        <p:spPr bwMode="auto">
          <a:xfrm>
            <a:off x="7467600" y="3051175"/>
            <a:ext cx="0" cy="143827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17" name="Textfeld 16"/>
          <p:cNvSpPr txBox="1"/>
          <p:nvPr/>
        </p:nvSpPr>
        <p:spPr>
          <a:xfrm>
            <a:off x="6629400" y="4260850"/>
            <a:ext cx="914400" cy="4318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050">
                <a:solidFill>
                  <a:srgbClr val="000000"/>
                </a:solidFill>
                <a:latin typeface="Bookman Old Style" panose="02050604050505020204" pitchFamily="18" charset="0"/>
              </a:rPr>
              <a:t>ON-OFF</a:t>
            </a:r>
            <a:r>
              <a:rPr lang="de-DE" sz="1100">
                <a:solidFill>
                  <a:srgbClr val="000000"/>
                </a:solidFill>
                <a:latin typeface="Bookman Old Style" panose="02050604050505020204" pitchFamily="18" charset="0"/>
              </a:rPr>
              <a:t> =</a:t>
            </a:r>
          </a:p>
          <a:p>
            <a:pPr algn="ctr">
              <a:defRPr/>
            </a:pPr>
            <a:r>
              <a:rPr lang="de-DE" sz="1100">
                <a:solidFill>
                  <a:srgbClr val="000000"/>
                </a:solidFill>
                <a:latin typeface="Bookman Old Style" panose="02050604050505020204" pitchFamily="18" charset="0"/>
              </a:rPr>
              <a:t>~5 mV</a:t>
            </a:r>
            <a:endParaRPr lang="en-US" sz="110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281616" name="Gerade Verbindung 17"/>
          <p:cNvCxnSpPr>
            <a:cxnSpLocks noChangeShapeType="1"/>
          </p:cNvCxnSpPr>
          <p:nvPr/>
        </p:nvCxnSpPr>
        <p:spPr bwMode="auto">
          <a:xfrm>
            <a:off x="6781800" y="4198938"/>
            <a:ext cx="609600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81617" name="Textfeld 18"/>
          <p:cNvSpPr txBox="1">
            <a:spLocks noChangeArrowheads="1"/>
          </p:cNvSpPr>
          <p:nvPr/>
        </p:nvSpPr>
        <p:spPr bwMode="auto">
          <a:xfrm>
            <a:off x="1295400" y="5138738"/>
            <a:ext cx="6553200" cy="831850"/>
          </a:xfrm>
          <a:prstGeom prst="rect">
            <a:avLst/>
          </a:prstGeom>
          <a:noFill/>
          <a:ln w="12700">
            <a:solidFill>
              <a:srgbClr val="0066FF"/>
            </a:solidFill>
            <a:miter lim="800000"/>
            <a:headEnd/>
            <a:tailEnd/>
          </a:ln>
        </p:spPr>
        <p:txBody>
          <a:bodyPr lIns="182880" tIns="91440" rIns="182880" bIns="91440">
            <a:spAutoFit/>
          </a:bodyPr>
          <a:lstStyle/>
          <a:p>
            <a:r>
              <a:rPr lang="de-DE" sz="1400">
                <a:solidFill>
                  <a:srgbClr val="000000"/>
                </a:solidFill>
                <a:latin typeface="Bookman Old Style" pitchFamily="18" charset="0"/>
                <a:sym typeface="Wingdings" pitchFamily="2" charset="2"/>
              </a:rPr>
              <a:t> </a:t>
            </a:r>
            <a:r>
              <a:rPr lang="de-DE" sz="1400">
                <a:solidFill>
                  <a:srgbClr val="000000"/>
                </a:solidFill>
                <a:latin typeface="Bookman Old Style" pitchFamily="18" charset="0"/>
              </a:rPr>
              <a:t>A threshold sweep over all 8 channels shows only 4 mV variation.</a:t>
            </a:r>
          </a:p>
          <a:p>
            <a:r>
              <a:rPr lang="de-DE" sz="1400">
                <a:solidFill>
                  <a:srgbClr val="000000"/>
                </a:solidFill>
                <a:latin typeface="Bookman Old Style" pitchFamily="18" charset="0"/>
                <a:sym typeface="Wingdings" pitchFamily="2" charset="2"/>
              </a:rPr>
              <a:t> </a:t>
            </a:r>
            <a:r>
              <a:rPr lang="de-DE" sz="1400">
                <a:solidFill>
                  <a:srgbClr val="000000"/>
                </a:solidFill>
                <a:latin typeface="Bookman Old Style" pitchFamily="18" charset="0"/>
              </a:rPr>
              <a:t>All 8 channels very close to each other (including channel 7 with</a:t>
            </a:r>
            <a:br>
              <a:rPr lang="de-DE" sz="1400">
                <a:solidFill>
                  <a:srgbClr val="000000"/>
                </a:solidFill>
                <a:latin typeface="Bookman Old Style" pitchFamily="18" charset="0"/>
              </a:rPr>
            </a:br>
            <a:r>
              <a:rPr lang="de-DE" sz="1400">
                <a:solidFill>
                  <a:srgbClr val="000000"/>
                </a:solidFill>
                <a:latin typeface="Bookman Old Style" pitchFamily="18" charset="0"/>
              </a:rPr>
              <a:t>    monitor output)</a:t>
            </a:r>
          </a:p>
        </p:txBody>
      </p:sp>
      <p:sp>
        <p:nvSpPr>
          <p:cNvPr id="281618" name="Textfeld 19"/>
          <p:cNvSpPr txBox="1">
            <a:spLocks noChangeArrowheads="1"/>
          </p:cNvSpPr>
          <p:nvPr/>
        </p:nvSpPr>
        <p:spPr bwMode="auto">
          <a:xfrm>
            <a:off x="5186363" y="1136650"/>
            <a:ext cx="34718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/>
              <a:t>From:  </a:t>
            </a:r>
            <a:r>
              <a:rPr lang="de-DE" sz="1200" i="1"/>
              <a:t>ASD2v5_basic_tests_14.12.16.pdf (Sergey A.)</a:t>
            </a:r>
            <a:endParaRPr lang="en-US" sz="12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5" name="Datumsplatzhalt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31-may-2017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1323E-10A7-4BBE-B266-4A242E5F2DE8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282627" name="Fußzeilenplatzhalter 5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Review of the ASDv5 chip</a:t>
            </a:r>
          </a:p>
        </p:txBody>
      </p:sp>
      <p:sp>
        <p:nvSpPr>
          <p:cNvPr id="282628" name="Titel 2"/>
          <p:cNvSpPr>
            <a:spLocks noGrp="1"/>
          </p:cNvSpPr>
          <p:nvPr>
            <p:ph type="title"/>
          </p:nvPr>
        </p:nvSpPr>
        <p:spPr>
          <a:xfrm>
            <a:off x="1924050" y="2068513"/>
            <a:ext cx="5132388" cy="1631950"/>
          </a:xfrm>
        </p:spPr>
        <p:txBody>
          <a:bodyPr/>
          <a:lstStyle/>
          <a:p>
            <a:pPr marL="233363" indent="-233363"/>
            <a:r>
              <a:rPr lang="de-DE" sz="2800" smtClean="0"/>
              <a:t>Matching of dead time, rundown current</a:t>
            </a:r>
            <a:br>
              <a:rPr lang="de-DE" sz="2800" smtClean="0"/>
            </a:br>
            <a:r>
              <a:rPr lang="de-DE" sz="2800" smtClean="0"/>
              <a:t>integration gates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49" name="Titel 1"/>
          <p:cNvSpPr>
            <a:spLocks noGrp="1"/>
          </p:cNvSpPr>
          <p:nvPr>
            <p:ph type="title"/>
          </p:nvPr>
        </p:nvSpPr>
        <p:spPr>
          <a:xfrm>
            <a:off x="430213" y="231775"/>
            <a:ext cx="8229600" cy="657225"/>
          </a:xfrm>
        </p:spPr>
        <p:txBody>
          <a:bodyPr/>
          <a:lstStyle/>
          <a:p>
            <a:r>
              <a:rPr lang="en-US" altLang="en-US" sz="3200" smtClean="0">
                <a:latin typeface="Bookman Old Style" pitchFamily="18" charset="0"/>
              </a:rPr>
              <a:t>Dead time vs. dead time code: </a:t>
            </a:r>
            <a:r>
              <a:rPr lang="en-US" altLang="en-US" sz="3200" smtClean="0">
                <a:solidFill>
                  <a:srgbClr val="0000FF"/>
                </a:solidFill>
                <a:latin typeface="Bookman Old Style" pitchFamily="18" charset="0"/>
              </a:rPr>
              <a:t>fixed</a:t>
            </a:r>
            <a:endParaRPr lang="en-US" sz="3200" smtClean="0"/>
          </a:p>
        </p:txBody>
      </p:sp>
      <p:sp>
        <p:nvSpPr>
          <p:cNvPr id="283650" name="Datumsplatzhalt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31-may-2017</a:t>
            </a:r>
          </a:p>
        </p:txBody>
      </p:sp>
      <p:sp>
        <p:nvSpPr>
          <p:cNvPr id="283651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Review of the ASDv5 chip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20DA7-983D-4FFB-A696-3AE02AC1581C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283653" name="Textfeld 6"/>
          <p:cNvSpPr txBox="1">
            <a:spLocks noChangeArrowheads="1"/>
          </p:cNvSpPr>
          <p:nvPr/>
        </p:nvSpPr>
        <p:spPr bwMode="auto">
          <a:xfrm>
            <a:off x="5500688" y="5060950"/>
            <a:ext cx="2867025" cy="1046163"/>
          </a:xfrm>
          <a:prstGeom prst="rect">
            <a:avLst/>
          </a:prstGeom>
          <a:noFill/>
          <a:ln w="12700">
            <a:solidFill>
              <a:srgbClr val="0066FF"/>
            </a:solidFill>
            <a:miter lim="800000"/>
            <a:headEnd/>
            <a:tailEnd/>
          </a:ln>
        </p:spPr>
        <p:txBody>
          <a:bodyPr lIns="182880" tIns="91440" rIns="182880" bIns="91440">
            <a:spAutoFit/>
          </a:bodyPr>
          <a:lstStyle/>
          <a:p>
            <a:r>
              <a:rPr lang="de-DE" sz="1400">
                <a:solidFill>
                  <a:srgbClr val="000000"/>
                </a:solidFill>
                <a:latin typeface="Bookman Old Style" pitchFamily="18" charset="0"/>
              </a:rPr>
              <a:t>Similar behaviour of the ADC reading (trailing-leading edge) vs. run-down current code</a:t>
            </a:r>
          </a:p>
        </p:txBody>
      </p:sp>
      <p:pic>
        <p:nvPicPr>
          <p:cNvPr id="283654" name="Grafik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013" y="1106488"/>
            <a:ext cx="3455987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3655" name="Grafik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3613" y="1130300"/>
            <a:ext cx="3455987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3656" name="Grafik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849688"/>
            <a:ext cx="3429000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3657" name="Textfeld 10"/>
          <p:cNvSpPr txBox="1">
            <a:spLocks noChangeArrowheads="1"/>
          </p:cNvSpPr>
          <p:nvPr/>
        </p:nvSpPr>
        <p:spPr bwMode="auto">
          <a:xfrm>
            <a:off x="998538" y="1436688"/>
            <a:ext cx="1685925" cy="277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>
                <a:solidFill>
                  <a:srgbClr val="0066FF"/>
                </a:solidFill>
                <a:latin typeface="Bookman Old Style" pitchFamily="18" charset="0"/>
              </a:rPr>
              <a:t>The legacy ASD: OK</a:t>
            </a:r>
            <a:endParaRPr lang="en-US" sz="1200">
              <a:solidFill>
                <a:srgbClr val="0066FF"/>
              </a:solidFill>
              <a:latin typeface="Bookman Old Style" pitchFamily="18" charset="0"/>
            </a:endParaRPr>
          </a:p>
        </p:txBody>
      </p:sp>
      <p:sp>
        <p:nvSpPr>
          <p:cNvPr id="283658" name="Textfeld 11"/>
          <p:cNvSpPr txBox="1">
            <a:spLocks noChangeArrowheads="1"/>
          </p:cNvSpPr>
          <p:nvPr/>
        </p:nvSpPr>
        <p:spPr bwMode="auto">
          <a:xfrm>
            <a:off x="5145088" y="1374775"/>
            <a:ext cx="1636712" cy="554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200">
                <a:solidFill>
                  <a:srgbClr val="0066FF"/>
                </a:solidFill>
                <a:latin typeface="Bookman Old Style" pitchFamily="18" charset="0"/>
              </a:rPr>
              <a:t>The ASD Vs.4 (2014):</a:t>
            </a:r>
          </a:p>
          <a:p>
            <a:r>
              <a:rPr lang="de-DE" sz="1200">
                <a:solidFill>
                  <a:srgbClr val="0066FF"/>
                </a:solidFill>
                <a:latin typeface="Bookman Old Style" pitchFamily="18" charset="0"/>
              </a:rPr>
              <a:t>Big variations betw. the 8 channels</a:t>
            </a:r>
            <a:endParaRPr lang="en-US" sz="1200">
              <a:solidFill>
                <a:srgbClr val="0066FF"/>
              </a:solidFill>
              <a:latin typeface="Bookman Old Style" pitchFamily="18" charset="0"/>
            </a:endParaRPr>
          </a:p>
        </p:txBody>
      </p:sp>
      <p:sp>
        <p:nvSpPr>
          <p:cNvPr id="283659" name="Textfeld 12"/>
          <p:cNvSpPr txBox="1">
            <a:spLocks noChangeArrowheads="1"/>
          </p:cNvSpPr>
          <p:nvPr/>
        </p:nvSpPr>
        <p:spPr bwMode="auto">
          <a:xfrm>
            <a:off x="1143000" y="4075113"/>
            <a:ext cx="1828800" cy="46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r>
              <a:rPr lang="de-DE" sz="1200">
                <a:solidFill>
                  <a:srgbClr val="0066FF"/>
                </a:solidFill>
                <a:latin typeface="Bookman Old Style" pitchFamily="18" charset="0"/>
              </a:rPr>
              <a:t>The ASD, vs. 5 (2016): OK</a:t>
            </a:r>
          </a:p>
        </p:txBody>
      </p:sp>
      <p:sp>
        <p:nvSpPr>
          <p:cNvPr id="283660" name="Textfeld 13"/>
          <p:cNvSpPr txBox="1">
            <a:spLocks noChangeArrowheads="1"/>
          </p:cNvSpPr>
          <p:nvPr/>
        </p:nvSpPr>
        <p:spPr bwMode="auto">
          <a:xfrm>
            <a:off x="2108200" y="3392488"/>
            <a:ext cx="968375" cy="153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de-DE" sz="1000">
                <a:solidFill>
                  <a:srgbClr val="000000"/>
                </a:solidFill>
                <a:latin typeface="Bookman Old Style" pitchFamily="18" charset="0"/>
              </a:rPr>
              <a:t>Dead time code</a:t>
            </a:r>
            <a:endParaRPr lang="en-US" sz="100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83661" name="Textfeld 14"/>
          <p:cNvSpPr txBox="1">
            <a:spLocks noChangeArrowheads="1"/>
          </p:cNvSpPr>
          <p:nvPr/>
        </p:nvSpPr>
        <p:spPr bwMode="auto">
          <a:xfrm>
            <a:off x="5965825" y="3392488"/>
            <a:ext cx="968375" cy="153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de-DE" sz="1000">
                <a:solidFill>
                  <a:srgbClr val="000000"/>
                </a:solidFill>
                <a:latin typeface="Bookman Old Style" pitchFamily="18" charset="0"/>
              </a:rPr>
              <a:t>Dead time code</a:t>
            </a:r>
            <a:endParaRPr lang="en-US" sz="100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83662" name="Textfeld 15"/>
          <p:cNvSpPr txBox="1">
            <a:spLocks noChangeArrowheads="1"/>
          </p:cNvSpPr>
          <p:nvPr/>
        </p:nvSpPr>
        <p:spPr bwMode="auto">
          <a:xfrm>
            <a:off x="2108200" y="6064250"/>
            <a:ext cx="968375" cy="153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de-DE" sz="1000">
                <a:solidFill>
                  <a:srgbClr val="000000"/>
                </a:solidFill>
                <a:latin typeface="Bookman Old Style" pitchFamily="18" charset="0"/>
              </a:rPr>
              <a:t>Dead time code</a:t>
            </a:r>
            <a:endParaRPr lang="en-US" sz="100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83663" name="Textfeld 16"/>
          <p:cNvSpPr txBox="1">
            <a:spLocks noChangeArrowheads="1"/>
          </p:cNvSpPr>
          <p:nvPr/>
        </p:nvSpPr>
        <p:spPr bwMode="auto">
          <a:xfrm rot="-5400000">
            <a:off x="383381" y="2399507"/>
            <a:ext cx="911225" cy="153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de-DE" sz="1000">
                <a:solidFill>
                  <a:srgbClr val="000000"/>
                </a:solidFill>
                <a:latin typeface="Bookman Old Style" pitchFamily="18" charset="0"/>
              </a:rPr>
              <a:t>Dead time [ns]</a:t>
            </a:r>
            <a:endParaRPr lang="en-US" sz="100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83664" name="Textfeld 17"/>
          <p:cNvSpPr txBox="1">
            <a:spLocks noChangeArrowheads="1"/>
          </p:cNvSpPr>
          <p:nvPr/>
        </p:nvSpPr>
        <p:spPr bwMode="auto">
          <a:xfrm rot="-5400000">
            <a:off x="4420394" y="2399507"/>
            <a:ext cx="911225" cy="153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de-DE" sz="1000">
                <a:solidFill>
                  <a:srgbClr val="000000"/>
                </a:solidFill>
                <a:latin typeface="Bookman Old Style" pitchFamily="18" charset="0"/>
              </a:rPr>
              <a:t>Dead time [ns]</a:t>
            </a:r>
            <a:endParaRPr lang="en-US" sz="100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83665" name="Textfeld 18"/>
          <p:cNvSpPr txBox="1">
            <a:spLocks noChangeArrowheads="1"/>
          </p:cNvSpPr>
          <p:nvPr/>
        </p:nvSpPr>
        <p:spPr bwMode="auto">
          <a:xfrm rot="-5400000">
            <a:off x="383381" y="5029994"/>
            <a:ext cx="911225" cy="153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de-DE" sz="1000">
                <a:solidFill>
                  <a:srgbClr val="000000"/>
                </a:solidFill>
                <a:latin typeface="Bookman Old Style" pitchFamily="18" charset="0"/>
              </a:rPr>
              <a:t>Dead time [ns]</a:t>
            </a:r>
            <a:endParaRPr lang="en-US" sz="1000">
              <a:solidFill>
                <a:srgbClr val="000000"/>
              </a:solidFill>
              <a:latin typeface="Bookman Old Style" pitchFamily="18" charset="0"/>
            </a:endParaRPr>
          </a:p>
        </p:txBody>
      </p:sp>
      <p:grpSp>
        <p:nvGrpSpPr>
          <p:cNvPr id="283666" name="Gruppieren 19"/>
          <p:cNvGrpSpPr>
            <a:grpSpLocks/>
          </p:cNvGrpSpPr>
          <p:nvPr/>
        </p:nvGrpSpPr>
        <p:grpSpPr bwMode="auto">
          <a:xfrm>
            <a:off x="3276600" y="1355725"/>
            <a:ext cx="1268413" cy="307975"/>
            <a:chOff x="3276600" y="1011240"/>
            <a:chExt cx="1268493" cy="307777"/>
          </a:xfrm>
        </p:grpSpPr>
        <p:cxnSp>
          <p:nvCxnSpPr>
            <p:cNvPr id="283673" name="Gerade Verbindung 20"/>
            <p:cNvCxnSpPr>
              <a:cxnSpLocks noChangeShapeType="1"/>
            </p:cNvCxnSpPr>
            <p:nvPr/>
          </p:nvCxnSpPr>
          <p:spPr bwMode="auto">
            <a:xfrm>
              <a:off x="3276600" y="1143000"/>
              <a:ext cx="990600" cy="0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sp>
          <p:nvSpPr>
            <p:cNvPr id="283674" name="Textfeld 21"/>
            <p:cNvSpPr txBox="1">
              <a:spLocks noChangeArrowheads="1"/>
            </p:cNvSpPr>
            <p:nvPr/>
          </p:nvSpPr>
          <p:spPr bwMode="auto">
            <a:xfrm>
              <a:off x="3962400" y="1011240"/>
              <a:ext cx="582693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r>
                <a:rPr lang="de-DE" sz="1000">
                  <a:solidFill>
                    <a:srgbClr val="FF0000"/>
                  </a:solidFill>
                  <a:latin typeface="Bookman Old Style" pitchFamily="18" charset="0"/>
                </a:rPr>
                <a:t>d.t. max: ~740 ns</a:t>
              </a:r>
              <a:endParaRPr lang="en-US" sz="100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</p:grpSp>
      <p:grpSp>
        <p:nvGrpSpPr>
          <p:cNvPr id="283667" name="Gruppieren 22"/>
          <p:cNvGrpSpPr>
            <a:grpSpLocks/>
          </p:cNvGrpSpPr>
          <p:nvPr/>
        </p:nvGrpSpPr>
        <p:grpSpPr bwMode="auto">
          <a:xfrm>
            <a:off x="7239000" y="1509713"/>
            <a:ext cx="1371600" cy="307975"/>
            <a:chOff x="3276600" y="1011240"/>
            <a:chExt cx="1371600" cy="307777"/>
          </a:xfrm>
        </p:grpSpPr>
        <p:cxnSp>
          <p:nvCxnSpPr>
            <p:cNvPr id="283671" name="Gerade Verbindung 23"/>
            <p:cNvCxnSpPr>
              <a:cxnSpLocks noChangeShapeType="1"/>
            </p:cNvCxnSpPr>
            <p:nvPr/>
          </p:nvCxnSpPr>
          <p:spPr bwMode="auto">
            <a:xfrm>
              <a:off x="3276600" y="1143000"/>
              <a:ext cx="990600" cy="0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sp>
          <p:nvSpPr>
            <p:cNvPr id="283672" name="Textfeld 24"/>
            <p:cNvSpPr txBox="1">
              <a:spLocks noChangeArrowheads="1"/>
            </p:cNvSpPr>
            <p:nvPr/>
          </p:nvSpPr>
          <p:spPr bwMode="auto">
            <a:xfrm>
              <a:off x="3962400" y="1011240"/>
              <a:ext cx="685800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r>
                <a:rPr lang="de-DE" sz="1000">
                  <a:solidFill>
                    <a:srgbClr val="FF0000"/>
                  </a:solidFill>
                  <a:latin typeface="Bookman Old Style" pitchFamily="18" charset="0"/>
                </a:rPr>
                <a:t>d.t. max: ~1000 ns</a:t>
              </a:r>
              <a:endParaRPr lang="en-US" sz="100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</p:grpSp>
      <p:grpSp>
        <p:nvGrpSpPr>
          <p:cNvPr id="283668" name="Gruppieren 25"/>
          <p:cNvGrpSpPr>
            <a:grpSpLocks/>
          </p:cNvGrpSpPr>
          <p:nvPr/>
        </p:nvGrpSpPr>
        <p:grpSpPr bwMode="auto">
          <a:xfrm>
            <a:off x="3276600" y="4075113"/>
            <a:ext cx="1268413" cy="306387"/>
            <a:chOff x="3276600" y="1011240"/>
            <a:chExt cx="1268493" cy="307777"/>
          </a:xfrm>
        </p:grpSpPr>
        <p:cxnSp>
          <p:nvCxnSpPr>
            <p:cNvPr id="283669" name="Gerade Verbindung 26"/>
            <p:cNvCxnSpPr>
              <a:cxnSpLocks noChangeShapeType="1"/>
            </p:cNvCxnSpPr>
            <p:nvPr/>
          </p:nvCxnSpPr>
          <p:spPr bwMode="auto">
            <a:xfrm>
              <a:off x="3276600" y="1143000"/>
              <a:ext cx="990600" cy="0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sp>
          <p:nvSpPr>
            <p:cNvPr id="283670" name="Textfeld 27"/>
            <p:cNvSpPr txBox="1">
              <a:spLocks noChangeArrowheads="1"/>
            </p:cNvSpPr>
            <p:nvPr/>
          </p:nvSpPr>
          <p:spPr bwMode="auto">
            <a:xfrm>
              <a:off x="3962400" y="1011240"/>
              <a:ext cx="582693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r>
                <a:rPr lang="de-DE" sz="1000">
                  <a:solidFill>
                    <a:srgbClr val="FF0000"/>
                  </a:solidFill>
                  <a:latin typeface="Bookman Old Style" pitchFamily="18" charset="0"/>
                </a:rPr>
                <a:t>d.t. max: ~820 ns</a:t>
              </a:r>
              <a:endParaRPr lang="en-US" sz="100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smtClean="0"/>
              <a:t>The old and new architecture of the MDT R/O</a:t>
            </a:r>
            <a:endParaRPr lang="en-US" sz="2800" smtClean="0"/>
          </a:p>
        </p:txBody>
      </p:sp>
      <p:sp>
        <p:nvSpPr>
          <p:cNvPr id="257026" name="Datumsplatzhalt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31-may-2017</a:t>
            </a:r>
          </a:p>
        </p:txBody>
      </p:sp>
      <p:sp>
        <p:nvSpPr>
          <p:cNvPr id="257027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Review of the ASDv5 chip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9E073-2B2B-4E61-ABAD-1C933E5F5E0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grpSp>
        <p:nvGrpSpPr>
          <p:cNvPr id="257029" name="Gruppieren 33"/>
          <p:cNvGrpSpPr>
            <a:grpSpLocks/>
          </p:cNvGrpSpPr>
          <p:nvPr/>
        </p:nvGrpSpPr>
        <p:grpSpPr bwMode="auto">
          <a:xfrm>
            <a:off x="501650" y="1098550"/>
            <a:ext cx="8264525" cy="2181225"/>
            <a:chOff x="501162" y="1099038"/>
            <a:chExt cx="8264769" cy="2180493"/>
          </a:xfrm>
        </p:grpSpPr>
        <p:sp>
          <p:nvSpPr>
            <p:cNvPr id="32" name="Rechteck 31"/>
            <p:cNvSpPr/>
            <p:nvPr/>
          </p:nvSpPr>
          <p:spPr>
            <a:xfrm>
              <a:off x="501162" y="1099038"/>
              <a:ext cx="8264769" cy="21804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Char char="•"/>
                <a:defRPr/>
              </a:pPr>
              <a:endParaRPr lang="en-US"/>
            </a:p>
          </p:txBody>
        </p:sp>
        <p:pic>
          <p:nvPicPr>
            <p:cNvPr id="257041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6493" y="1165203"/>
              <a:ext cx="5651833" cy="1883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Gerade Verbindung mit Pfeil 7"/>
            <p:cNvCxnSpPr/>
            <p:nvPr/>
          </p:nvCxnSpPr>
          <p:spPr>
            <a:xfrm flipH="1">
              <a:off x="1052041" y="1924261"/>
              <a:ext cx="333067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/>
            <p:cNvCxnSpPr/>
            <p:nvPr/>
          </p:nvCxnSpPr>
          <p:spPr>
            <a:xfrm rot="10800000" flipV="1">
              <a:off x="4011229" y="1763978"/>
              <a:ext cx="1466893" cy="179327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044" name="Textfeld 26"/>
            <p:cNvSpPr txBox="1">
              <a:spLocks noChangeArrowheads="1"/>
            </p:cNvSpPr>
            <p:nvPr/>
          </p:nvSpPr>
          <p:spPr bwMode="auto">
            <a:xfrm>
              <a:off x="6567854" y="1433228"/>
              <a:ext cx="2198077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>
                  <a:solidFill>
                    <a:srgbClr val="0000FF"/>
                  </a:solidFill>
                  <a:latin typeface="Bookman Old Style" pitchFamily="18" charset="0"/>
                </a:rPr>
                <a:t>The present R/O system has </a:t>
              </a:r>
              <a:r>
                <a:rPr lang="de-DE" sz="1400">
                  <a:solidFill>
                    <a:srgbClr val="FF0000"/>
                  </a:solidFill>
                  <a:latin typeface="Bookman Old Style" pitchFamily="18" charset="0"/>
                </a:rPr>
                <a:t>only one data stream</a:t>
              </a:r>
              <a:r>
                <a:rPr lang="de-DE" sz="1400">
                  <a:solidFill>
                    <a:srgbClr val="0000FF"/>
                  </a:solidFill>
                  <a:latin typeface="Bookman Old Style" pitchFamily="18" charset="0"/>
                </a:rPr>
                <a:t>, MDT tube to the permanent storage of the drift times in the MROD</a:t>
              </a:r>
              <a:endParaRPr lang="en-US" sz="1400">
                <a:solidFill>
                  <a:srgbClr val="0000FF"/>
                </a:solidFill>
                <a:latin typeface="Bookman Old Style" pitchFamily="18" charset="0"/>
              </a:endParaRPr>
            </a:p>
          </p:txBody>
        </p:sp>
        <p:sp>
          <p:nvSpPr>
            <p:cNvPr id="257045" name="Textfeld 34"/>
            <p:cNvSpPr txBox="1">
              <a:spLocks noChangeArrowheads="1"/>
            </p:cNvSpPr>
            <p:nvPr/>
          </p:nvSpPr>
          <p:spPr bwMode="auto">
            <a:xfrm>
              <a:off x="4545627" y="2209872"/>
              <a:ext cx="11369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200">
                  <a:solidFill>
                    <a:srgbClr val="FF0000"/>
                  </a:solidFill>
                  <a:latin typeface="Bookman Old Style" pitchFamily="18" charset="0"/>
                </a:rPr>
                <a:t>data storage stream</a:t>
              </a:r>
              <a:endParaRPr lang="en-US" sz="120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</p:grpSp>
      <p:grpSp>
        <p:nvGrpSpPr>
          <p:cNvPr id="257030" name="Gruppieren 35"/>
          <p:cNvGrpSpPr>
            <a:grpSpLocks/>
          </p:cNvGrpSpPr>
          <p:nvPr/>
        </p:nvGrpSpPr>
        <p:grpSpPr bwMode="auto">
          <a:xfrm>
            <a:off x="501650" y="3375025"/>
            <a:ext cx="8264525" cy="2752725"/>
            <a:chOff x="501162" y="3374643"/>
            <a:chExt cx="8264769" cy="2753595"/>
          </a:xfrm>
        </p:grpSpPr>
        <p:pic>
          <p:nvPicPr>
            <p:cNvPr id="25703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495" y="3374643"/>
              <a:ext cx="5910623" cy="2631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Gerade Verbindung mit Pfeil 11"/>
            <p:cNvCxnSpPr/>
            <p:nvPr/>
          </p:nvCxnSpPr>
          <p:spPr>
            <a:xfrm flipH="1">
              <a:off x="3531789" y="3700184"/>
              <a:ext cx="227336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/>
            <p:nvPr/>
          </p:nvCxnSpPr>
          <p:spPr>
            <a:xfrm>
              <a:off x="3531789" y="3700184"/>
              <a:ext cx="0" cy="743185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mit Pfeil 27"/>
            <p:cNvCxnSpPr/>
            <p:nvPr/>
          </p:nvCxnSpPr>
          <p:spPr>
            <a:xfrm flipH="1">
              <a:off x="1391776" y="3709712"/>
              <a:ext cx="2054286" cy="0"/>
            </a:xfrm>
            <a:prstGeom prst="straightConnector1">
              <a:avLst/>
            </a:prstGeom>
            <a:ln w="38100">
              <a:solidFill>
                <a:srgbClr val="00CC66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035" name="Textfeld 30"/>
            <p:cNvSpPr txBox="1">
              <a:spLocks noChangeArrowheads="1"/>
            </p:cNvSpPr>
            <p:nvPr/>
          </p:nvSpPr>
          <p:spPr bwMode="auto">
            <a:xfrm>
              <a:off x="6567854" y="3429096"/>
              <a:ext cx="2198077" cy="2462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>
                  <a:solidFill>
                    <a:srgbClr val="0000FF"/>
                  </a:solidFill>
                  <a:latin typeface="Bookman Old Style" pitchFamily="18" charset="0"/>
                </a:rPr>
                <a:t>The future R/O system will have </a:t>
              </a:r>
              <a:r>
                <a:rPr lang="de-DE" sz="1400">
                  <a:solidFill>
                    <a:srgbClr val="FF0000"/>
                  </a:solidFill>
                  <a:latin typeface="Bookman Old Style" pitchFamily="18" charset="0"/>
                </a:rPr>
                <a:t>one</a:t>
              </a:r>
              <a:r>
                <a:rPr lang="de-DE" sz="1400">
                  <a:solidFill>
                    <a:srgbClr val="0000FF"/>
                  </a:solidFill>
                  <a:latin typeface="Bookman Old Style" pitchFamily="18" charset="0"/>
                </a:rPr>
                <a:t> </a:t>
              </a:r>
              <a:r>
                <a:rPr lang="de-DE" sz="1400">
                  <a:solidFill>
                    <a:srgbClr val="FF0000"/>
                  </a:solidFill>
                  <a:latin typeface="Bookman Old Style" pitchFamily="18" charset="0"/>
                </a:rPr>
                <a:t>data stream for permanent storage </a:t>
              </a:r>
              <a:r>
                <a:rPr lang="de-DE" sz="1400">
                  <a:solidFill>
                    <a:srgbClr val="0000FF"/>
                  </a:solidFill>
                  <a:latin typeface="Bookman Old Style" pitchFamily="18" charset="0"/>
                </a:rPr>
                <a:t>in the FELIX and a </a:t>
              </a:r>
              <a:r>
                <a:rPr lang="de-DE" sz="1400">
                  <a:solidFill>
                    <a:srgbClr val="008000"/>
                  </a:solidFill>
                  <a:latin typeface="Bookman Old Style" pitchFamily="18" charset="0"/>
                </a:rPr>
                <a:t>second stream towards the MDT Sector logic</a:t>
              </a:r>
              <a:r>
                <a:rPr lang="de-DE" sz="1400">
                  <a:solidFill>
                    <a:srgbClr val="0000FF"/>
                  </a:solidFill>
                  <a:latin typeface="Bookman Old Style" pitchFamily="18" charset="0"/>
                </a:rPr>
                <a:t>. The Trigger processor does a </a:t>
              </a:r>
              <a:r>
                <a:rPr lang="de-DE" sz="1400" u="sng">
                  <a:solidFill>
                    <a:srgbClr val="0000FF"/>
                  </a:solidFill>
                  <a:latin typeface="Bookman Old Style" pitchFamily="18" charset="0"/>
                </a:rPr>
                <a:t>fast</a:t>
              </a:r>
              <a:r>
                <a:rPr lang="de-DE" sz="1400">
                  <a:solidFill>
                    <a:srgbClr val="0000FF"/>
                  </a:solidFill>
                  <a:latin typeface="Bookman Old Style" pitchFamily="18" charset="0"/>
                </a:rPr>
                <a:t>, low latency determination of track position and slope.</a:t>
              </a:r>
              <a:endParaRPr lang="en-US" sz="1400">
                <a:solidFill>
                  <a:srgbClr val="0000FF"/>
                </a:solidFill>
                <a:latin typeface="Bookman Old Style" pitchFamily="18" charset="0"/>
              </a:endParaRPr>
            </a:p>
          </p:txBody>
        </p:sp>
        <p:sp>
          <p:nvSpPr>
            <p:cNvPr id="257036" name="Textfeld 28"/>
            <p:cNvSpPr txBox="1">
              <a:spLocks noChangeArrowheads="1"/>
            </p:cNvSpPr>
            <p:nvPr/>
          </p:nvSpPr>
          <p:spPr bwMode="auto">
            <a:xfrm>
              <a:off x="1495233" y="3871618"/>
              <a:ext cx="123944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>
                  <a:solidFill>
                    <a:srgbClr val="008000"/>
                  </a:solidFill>
                  <a:latin typeface="Bookman Old Style" pitchFamily="18" charset="0"/>
                </a:rPr>
                <a:t>trigger stream</a:t>
              </a:r>
              <a:endParaRPr lang="en-US" sz="120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  <p:sp>
          <p:nvSpPr>
            <p:cNvPr id="257037" name="Textfeld 32"/>
            <p:cNvSpPr txBox="1">
              <a:spLocks noChangeArrowheads="1"/>
            </p:cNvSpPr>
            <p:nvPr/>
          </p:nvSpPr>
          <p:spPr bwMode="auto">
            <a:xfrm>
              <a:off x="4484081" y="3871618"/>
              <a:ext cx="11369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200">
                  <a:solidFill>
                    <a:srgbClr val="FF0000"/>
                  </a:solidFill>
                  <a:latin typeface="Bookman Old Style" pitchFamily="18" charset="0"/>
                </a:rPr>
                <a:t>data storage stream</a:t>
              </a:r>
              <a:endParaRPr lang="en-US" sz="120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sp>
          <p:nvSpPr>
            <p:cNvPr id="257038" name="Textfeld 29"/>
            <p:cNvSpPr txBox="1">
              <a:spLocks noChangeArrowheads="1"/>
            </p:cNvSpPr>
            <p:nvPr/>
          </p:nvSpPr>
          <p:spPr bwMode="auto">
            <a:xfrm>
              <a:off x="576495" y="4969010"/>
              <a:ext cx="5910623" cy="10462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r>
                <a:rPr lang="de-DE" sz="1400">
                  <a:latin typeface="Bookman Old Style" pitchFamily="18" charset="0"/>
                </a:rPr>
                <a:t>For the </a:t>
              </a:r>
              <a:r>
                <a:rPr lang="de-DE" sz="1400">
                  <a:solidFill>
                    <a:srgbClr val="008000"/>
                  </a:solidFill>
                  <a:latin typeface="Bookman Old Style" pitchFamily="18" charset="0"/>
                </a:rPr>
                <a:t>trigger stream </a:t>
              </a:r>
              <a:r>
                <a:rPr lang="de-DE" sz="1400">
                  <a:latin typeface="Bookman Old Style" pitchFamily="18" charset="0"/>
                </a:rPr>
                <a:t>a </a:t>
              </a:r>
              <a:r>
                <a:rPr lang="de-DE" sz="1400" u="sng">
                  <a:latin typeface="Bookman Old Style" pitchFamily="18" charset="0"/>
                </a:rPr>
                <a:t>short latency </a:t>
              </a:r>
              <a:r>
                <a:rPr lang="de-DE" sz="1400">
                  <a:latin typeface="Bookman Old Style" pitchFamily="18" charset="0"/>
                </a:rPr>
                <a:t>is mandatory (~2-3 </a:t>
              </a:r>
              <a:r>
                <a:rPr lang="de-DE" sz="1400">
                  <a:latin typeface="Symbol" pitchFamily="18" charset="2"/>
                </a:rPr>
                <a:t>m</a:t>
              </a:r>
              <a:r>
                <a:rPr lang="de-DE" sz="1400">
                  <a:latin typeface="Bookman Old Style" pitchFamily="18" charset="0"/>
                </a:rPr>
                <a:t>s), because the raw data can‘t be held for a long time in the FE elx. In contrast, the full spatial resolution is not needed for triggering. Therefore the 3 lsb‘s can be suppressed. The Hit Extraction Board (HEB) separates the 2 streams.</a:t>
              </a:r>
              <a:endParaRPr lang="en-US" sz="1400">
                <a:latin typeface="Bookman Old Style" pitchFamily="18" charset="0"/>
              </a:endParaRPr>
            </a:p>
          </p:txBody>
        </p:sp>
        <p:sp>
          <p:nvSpPr>
            <p:cNvPr id="37" name="Rechteck 36"/>
            <p:cNvSpPr/>
            <p:nvPr/>
          </p:nvSpPr>
          <p:spPr>
            <a:xfrm>
              <a:off x="501162" y="3377819"/>
              <a:ext cx="8264769" cy="275041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Char char="•"/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latin typeface="Bookman Old Style" pitchFamily="18" charset="0"/>
              </a:rPr>
              <a:t>ADC vs. run-down current code </a:t>
            </a:r>
            <a:r>
              <a:rPr lang="en-US" altLang="en-US" sz="2400" smtClean="0">
                <a:solidFill>
                  <a:srgbClr val="0000FF"/>
                </a:solidFill>
                <a:latin typeface="Bookman Old Style" pitchFamily="18" charset="0"/>
              </a:rPr>
              <a:t>much improved</a:t>
            </a:r>
            <a:endParaRPr lang="en-US" sz="2400" smtClean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4294967295"/>
          </p:nvPr>
        </p:nvSpPr>
        <p:spPr bwMode="auto">
          <a:xfrm>
            <a:off x="173038" y="6313488"/>
            <a:ext cx="1509712" cy="279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altLang="en-US" sz="1400">
                <a:latin typeface="+mn-lt"/>
                <a:cs typeface="+mn-cs"/>
              </a:rPr>
              <a:t>31-may-2017</a:t>
            </a:r>
            <a:endParaRPr lang="en-US" altLang="en-US" sz="1400">
              <a:latin typeface="+mn-lt"/>
              <a:cs typeface="+mn-cs"/>
            </a:endParaRPr>
          </a:p>
        </p:txBody>
      </p:sp>
      <p:sp>
        <p:nvSpPr>
          <p:cNvPr id="284675" name="Fußzeilenplatzhalt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3406775" y="6316663"/>
            <a:ext cx="281305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Review of the ASDv5 chip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212138" y="6253163"/>
            <a:ext cx="492125" cy="476250"/>
          </a:xfrm>
        </p:spPr>
        <p:txBody>
          <a:bodyPr/>
          <a:lstStyle/>
          <a:p>
            <a:pPr>
              <a:buFontTx/>
              <a:buNone/>
              <a:defRPr/>
            </a:pPr>
            <a:fld id="{22AB81A1-D821-4B62-8423-1803F9D1578B}" type="slidenum">
              <a:rPr lang="en-US" altLang="en-US" sz="1400" smtClean="0">
                <a:solidFill>
                  <a:schemeClr val="tx1"/>
                </a:solidFill>
              </a:rPr>
              <a:pPr>
                <a:buFontTx/>
                <a:buNone/>
                <a:defRPr/>
              </a:pPr>
              <a:t>30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105400" y="3849688"/>
            <a:ext cx="3505200" cy="2122487"/>
          </a:xfrm>
          <a:prstGeom prst="rect">
            <a:avLst/>
          </a:prstGeom>
          <a:noFill/>
          <a:ln w="12700">
            <a:solidFill>
              <a:srgbClr val="0066FF"/>
            </a:solidFill>
          </a:ln>
        </p:spPr>
        <p:txBody>
          <a:bodyPr lIns="182880" tIns="91440" rIns="182880" bIns="91440">
            <a:spAutoFit/>
          </a:bodyPr>
          <a:lstStyle>
            <a:defPPr>
              <a:defRPr lang="en-US"/>
            </a:defPPr>
            <a:lvl1pPr>
              <a:defRPr sz="1400" b="0">
                <a:latin typeface="Bookman Old Style" panose="02050604050505020204" pitchFamily="18" charset="0"/>
              </a:defRPr>
            </a:lvl1pPr>
          </a:lstStyle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ASD_Vs.5 </a:t>
            </a:r>
            <a:r>
              <a:rPr lang="de-DE" dirty="0" err="1" smtClean="0">
                <a:solidFill>
                  <a:srgbClr val="000000"/>
                </a:solidFill>
              </a:rPr>
              <a:t>signif</a:t>
            </a:r>
            <a:r>
              <a:rPr lang="de-DE" dirty="0" smtClean="0">
                <a:solidFill>
                  <a:srgbClr val="000000"/>
                </a:solidFill>
              </a:rPr>
              <a:t>. </a:t>
            </a:r>
            <a:r>
              <a:rPr lang="de-DE" dirty="0" err="1" smtClean="0">
                <a:solidFill>
                  <a:srgbClr val="000000"/>
                </a:solidFill>
              </a:rPr>
              <a:t>better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than</a:t>
            </a:r>
            <a:r>
              <a:rPr lang="de-DE" dirty="0" smtClean="0">
                <a:solidFill>
                  <a:srgbClr val="000000"/>
                </a:solidFill>
              </a:rPr>
              <a:t> Vs.4, but not OK:</a:t>
            </a:r>
          </a:p>
          <a:p>
            <a:pPr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 marL="171450" indent="-171450">
              <a:buFont typeface="Wingdings"/>
              <a:buChar char="à"/>
              <a:defRPr/>
            </a:pPr>
            <a:r>
              <a:rPr lang="de-DE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Maybe</a:t>
            </a:r>
            <a:r>
              <a:rPr lang="de-DE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this</a:t>
            </a:r>
            <a:r>
              <a:rPr lang="de-DE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is</a:t>
            </a:r>
            <a:r>
              <a:rPr lang="de-DE" dirty="0" smtClean="0">
                <a:solidFill>
                  <a:srgbClr val="000000"/>
                </a:solidFill>
                <a:sym typeface="Wingdings" panose="05000000000000000000" pitchFamily="2" charset="2"/>
              </a:rPr>
              <a:t> not </a:t>
            </a:r>
            <a:r>
              <a:rPr lang="de-DE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only</a:t>
            </a:r>
            <a:r>
              <a:rPr lang="de-DE" dirty="0" smtClean="0">
                <a:solidFill>
                  <a:srgbClr val="000000"/>
                </a:solidFill>
                <a:sym typeface="Wingdings" panose="05000000000000000000" pitchFamily="2" charset="2"/>
              </a:rPr>
              <a:t> a </a:t>
            </a:r>
            <a:r>
              <a:rPr lang="de-DE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problem</a:t>
            </a:r>
            <a:r>
              <a:rPr lang="de-DE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of</a:t>
            </a:r>
            <a:r>
              <a:rPr lang="de-DE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run</a:t>
            </a:r>
            <a:r>
              <a:rPr lang="de-DE" dirty="0" smtClean="0">
                <a:solidFill>
                  <a:srgbClr val="FF0000"/>
                </a:solidFill>
                <a:sym typeface="Wingdings" panose="05000000000000000000" pitchFamily="2" charset="2"/>
              </a:rPr>
              <a:t>-down </a:t>
            </a:r>
            <a:r>
              <a:rPr lang="de-DE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current</a:t>
            </a:r>
            <a:r>
              <a:rPr lang="de-DE" dirty="0" smtClean="0">
                <a:solidFill>
                  <a:srgbClr val="000000"/>
                </a:solidFill>
                <a:sym typeface="Wingdings" panose="05000000000000000000" pitchFamily="2" charset="2"/>
              </a:rPr>
              <a:t>, but also </a:t>
            </a:r>
            <a:r>
              <a:rPr lang="de-DE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one</a:t>
            </a:r>
            <a:r>
              <a:rPr lang="de-DE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of</a:t>
            </a:r>
            <a:r>
              <a:rPr lang="de-DE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the</a:t>
            </a:r>
            <a:r>
              <a:rPr lang="de-DE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integration</a:t>
            </a:r>
            <a:r>
              <a:rPr lang="de-DE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gate</a:t>
            </a:r>
            <a:r>
              <a:rPr lang="de-DE" dirty="0" smtClean="0">
                <a:solidFill>
                  <a:srgbClr val="000000"/>
                </a:solidFill>
                <a:sym typeface="Wingdings" panose="05000000000000000000" pitchFamily="2" charset="2"/>
              </a:rPr>
              <a:t>.</a:t>
            </a:r>
          </a:p>
          <a:p>
            <a:pPr marL="171450" indent="-171450">
              <a:buFont typeface="Wingdings"/>
              <a:buChar char="à"/>
              <a:defRPr/>
            </a:pPr>
            <a:r>
              <a:rPr lang="de-DE" dirty="0" smtClean="0">
                <a:solidFill>
                  <a:srgbClr val="000000"/>
                </a:solidFill>
                <a:sym typeface="Wingdings" panose="05000000000000000000" pitchFamily="2" charset="2"/>
              </a:rPr>
              <a:t>This </a:t>
            </a:r>
            <a:r>
              <a:rPr lang="de-DE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possibility</a:t>
            </a:r>
            <a:r>
              <a:rPr lang="de-DE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has</a:t>
            </a:r>
            <a:r>
              <a:rPr lang="de-DE" dirty="0" smtClean="0">
                <a:solidFill>
                  <a:srgbClr val="000000"/>
                </a:solidFill>
                <a:sym typeface="Wingdings" panose="05000000000000000000" pitchFamily="2" charset="2"/>
              </a:rPr>
              <a:t> not </a:t>
            </a:r>
            <a:r>
              <a:rPr lang="de-DE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yet</a:t>
            </a:r>
            <a:r>
              <a:rPr lang="de-DE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been</a:t>
            </a:r>
            <a:r>
              <a:rPr lang="de-DE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taken</a:t>
            </a:r>
            <a:r>
              <a:rPr lang="de-DE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into</a:t>
            </a:r>
            <a:r>
              <a:rPr lang="de-DE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account</a:t>
            </a:r>
            <a:r>
              <a:rPr lang="de-DE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and</a:t>
            </a:r>
            <a:r>
              <a:rPr lang="de-DE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needs</a:t>
            </a:r>
            <a:r>
              <a:rPr lang="de-DE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study</a:t>
            </a:r>
            <a:r>
              <a:rPr lang="de-DE" dirty="0" smtClean="0">
                <a:solidFill>
                  <a:srgbClr val="000000"/>
                </a:solidFill>
                <a:sym typeface="Wingdings" panose="05000000000000000000" pitchFamily="2" charset="2"/>
              </a:rPr>
              <a:t>!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284678" name="Grafik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7913" y="871538"/>
            <a:ext cx="34798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4679" name="Textfeld 20"/>
          <p:cNvSpPr txBox="1">
            <a:spLocks noChangeArrowheads="1"/>
          </p:cNvSpPr>
          <p:nvPr/>
        </p:nvSpPr>
        <p:spPr bwMode="auto">
          <a:xfrm rot="-5400000">
            <a:off x="4538662" y="1481138"/>
            <a:ext cx="1287463" cy="153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de-DE" sz="1000">
                <a:solidFill>
                  <a:srgbClr val="000000"/>
                </a:solidFill>
                <a:latin typeface="Bookman Old Style" pitchFamily="18" charset="0"/>
              </a:rPr>
              <a:t>ADC pulse width[ns]</a:t>
            </a:r>
            <a:endParaRPr lang="en-US" sz="100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307013" y="882650"/>
            <a:ext cx="2922587" cy="18415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e-DE" sz="1200">
                <a:solidFill>
                  <a:srgbClr val="0066FF"/>
                </a:solidFill>
                <a:latin typeface="Bookman Old Style" panose="02050604050505020204" pitchFamily="18" charset="0"/>
              </a:rPr>
              <a:t>ASD vs.4 </a:t>
            </a:r>
            <a:r>
              <a:rPr lang="de-DE" sz="1050">
                <a:solidFill>
                  <a:srgbClr val="0066FF"/>
                </a:solidFill>
                <a:latin typeface="Bookman Old Style" panose="02050604050505020204" pitchFamily="18" charset="0"/>
              </a:rPr>
              <a:t>(2014)</a:t>
            </a:r>
            <a:r>
              <a:rPr lang="de-DE" sz="1200">
                <a:solidFill>
                  <a:srgbClr val="0066FF"/>
                </a:solidFill>
                <a:latin typeface="Bookman Old Style" panose="02050604050505020204" pitchFamily="18" charset="0"/>
              </a:rPr>
              <a:t>: large ch-to-ch spread</a:t>
            </a:r>
          </a:p>
        </p:txBody>
      </p:sp>
      <p:sp>
        <p:nvSpPr>
          <p:cNvPr id="284681" name="Textfeld 22"/>
          <p:cNvSpPr txBox="1">
            <a:spLocks noChangeArrowheads="1"/>
          </p:cNvSpPr>
          <p:nvPr/>
        </p:nvSpPr>
        <p:spPr bwMode="auto">
          <a:xfrm>
            <a:off x="4495800" y="2514600"/>
            <a:ext cx="7620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de-DE" sz="1000">
                <a:solidFill>
                  <a:srgbClr val="FF0000"/>
                </a:solidFill>
                <a:latin typeface="Bookman Old Style" pitchFamily="18" charset="0"/>
              </a:rPr>
              <a:t>Min. width: 110+-20 ns</a:t>
            </a:r>
            <a:endParaRPr lang="en-US" sz="1000">
              <a:solidFill>
                <a:srgbClr val="FF0000"/>
              </a:solidFill>
              <a:latin typeface="Bookman Old Style" pitchFamily="18" charset="0"/>
            </a:endParaRPr>
          </a:p>
        </p:txBody>
      </p:sp>
      <p:cxnSp>
        <p:nvCxnSpPr>
          <p:cNvPr id="284682" name="Gerade Verbindung 23"/>
          <p:cNvCxnSpPr>
            <a:cxnSpLocks noChangeShapeType="1"/>
          </p:cNvCxnSpPr>
          <p:nvPr/>
        </p:nvCxnSpPr>
        <p:spPr bwMode="auto">
          <a:xfrm>
            <a:off x="5105400" y="2668588"/>
            <a:ext cx="738188" cy="0"/>
          </a:xfrm>
          <a:prstGeom prst="line">
            <a:avLst/>
          </a:prstGeom>
          <a:noFill/>
          <a:ln w="15875" algn="ctr">
            <a:solidFill>
              <a:srgbClr val="FF0000"/>
            </a:solidFill>
            <a:prstDash val="dash"/>
            <a:round/>
            <a:headEnd/>
            <a:tailEnd/>
          </a:ln>
        </p:spPr>
      </p:cxnSp>
      <p:grpSp>
        <p:nvGrpSpPr>
          <p:cNvPr id="284683" name="Gruppieren 24"/>
          <p:cNvGrpSpPr>
            <a:grpSpLocks/>
          </p:cNvGrpSpPr>
          <p:nvPr/>
        </p:nvGrpSpPr>
        <p:grpSpPr bwMode="auto">
          <a:xfrm>
            <a:off x="4495800" y="2133600"/>
            <a:ext cx="3429000" cy="307975"/>
            <a:chOff x="457200" y="2163863"/>
            <a:chExt cx="3429000" cy="307777"/>
          </a:xfrm>
        </p:grpSpPr>
        <p:cxnSp>
          <p:nvCxnSpPr>
            <p:cNvPr id="284727" name="Gerade Verbindung 25"/>
            <p:cNvCxnSpPr>
              <a:cxnSpLocks noChangeShapeType="1"/>
            </p:cNvCxnSpPr>
            <p:nvPr/>
          </p:nvCxnSpPr>
          <p:spPr bwMode="auto">
            <a:xfrm>
              <a:off x="1143000" y="2317752"/>
              <a:ext cx="2743200" cy="0"/>
            </a:xfrm>
            <a:prstGeom prst="line">
              <a:avLst/>
            </a:prstGeom>
            <a:noFill/>
            <a:ln w="15875" algn="ctr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sp>
          <p:nvSpPr>
            <p:cNvPr id="284728" name="Textfeld 26"/>
            <p:cNvSpPr txBox="1">
              <a:spLocks noChangeArrowheads="1"/>
            </p:cNvSpPr>
            <p:nvPr/>
          </p:nvSpPr>
          <p:spPr bwMode="auto">
            <a:xfrm>
              <a:off x="457200" y="2163863"/>
              <a:ext cx="762000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r>
                <a:rPr lang="de-DE" sz="1000">
                  <a:solidFill>
                    <a:srgbClr val="FF0000"/>
                  </a:solidFill>
                  <a:latin typeface="Bookman Old Style" pitchFamily="18" charset="0"/>
                </a:rPr>
                <a:t>Max. width: 230+-50 ns</a:t>
              </a:r>
              <a:endParaRPr lang="en-US" sz="100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</p:grpSp>
      <p:grpSp>
        <p:nvGrpSpPr>
          <p:cNvPr id="284684" name="Gruppieren 27"/>
          <p:cNvGrpSpPr>
            <a:grpSpLocks/>
          </p:cNvGrpSpPr>
          <p:nvPr/>
        </p:nvGrpSpPr>
        <p:grpSpPr bwMode="auto">
          <a:xfrm>
            <a:off x="4568825" y="1295400"/>
            <a:ext cx="3429000" cy="153988"/>
            <a:chOff x="457200" y="2240807"/>
            <a:chExt cx="3429000" cy="153888"/>
          </a:xfrm>
        </p:grpSpPr>
        <p:cxnSp>
          <p:nvCxnSpPr>
            <p:cNvPr id="284725" name="Gerade Verbindung 28"/>
            <p:cNvCxnSpPr>
              <a:cxnSpLocks noChangeShapeType="1"/>
            </p:cNvCxnSpPr>
            <p:nvPr/>
          </p:nvCxnSpPr>
          <p:spPr bwMode="auto">
            <a:xfrm>
              <a:off x="1143000" y="2317752"/>
              <a:ext cx="2743200" cy="0"/>
            </a:xfrm>
            <a:prstGeom prst="line">
              <a:avLst/>
            </a:prstGeom>
            <a:noFill/>
            <a:ln w="15875" algn="ctr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sp>
          <p:nvSpPr>
            <p:cNvPr id="284726" name="Textfeld 29"/>
            <p:cNvSpPr txBox="1">
              <a:spLocks noChangeArrowheads="1"/>
            </p:cNvSpPr>
            <p:nvPr/>
          </p:nvSpPr>
          <p:spPr bwMode="auto">
            <a:xfrm>
              <a:off x="457200" y="2240807"/>
              <a:ext cx="762000" cy="1538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r>
                <a:rPr lang="de-DE" sz="1000">
                  <a:solidFill>
                    <a:srgbClr val="FF0000"/>
                  </a:solidFill>
                  <a:latin typeface="Bookman Old Style" pitchFamily="18" charset="0"/>
                </a:rPr>
                <a:t>ch0: 600 ns</a:t>
              </a:r>
              <a:endParaRPr lang="en-US" sz="100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</p:grpSp>
      <p:grpSp>
        <p:nvGrpSpPr>
          <p:cNvPr id="284685" name="Gruppieren 30"/>
          <p:cNvGrpSpPr>
            <a:grpSpLocks/>
          </p:cNvGrpSpPr>
          <p:nvPr/>
        </p:nvGrpSpPr>
        <p:grpSpPr bwMode="auto">
          <a:xfrm>
            <a:off x="4568825" y="1598613"/>
            <a:ext cx="3429000" cy="153987"/>
            <a:chOff x="457200" y="2240807"/>
            <a:chExt cx="3429000" cy="153888"/>
          </a:xfrm>
        </p:grpSpPr>
        <p:cxnSp>
          <p:nvCxnSpPr>
            <p:cNvPr id="284723" name="Gerade Verbindung 31"/>
            <p:cNvCxnSpPr>
              <a:cxnSpLocks noChangeShapeType="1"/>
            </p:cNvCxnSpPr>
            <p:nvPr/>
          </p:nvCxnSpPr>
          <p:spPr bwMode="auto">
            <a:xfrm>
              <a:off x="1143000" y="2317752"/>
              <a:ext cx="2743200" cy="0"/>
            </a:xfrm>
            <a:prstGeom prst="line">
              <a:avLst/>
            </a:prstGeom>
            <a:noFill/>
            <a:ln w="15875" algn="ctr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sp>
          <p:nvSpPr>
            <p:cNvPr id="284724" name="Textfeld 32"/>
            <p:cNvSpPr txBox="1">
              <a:spLocks noChangeArrowheads="1"/>
            </p:cNvSpPr>
            <p:nvPr/>
          </p:nvSpPr>
          <p:spPr bwMode="auto">
            <a:xfrm>
              <a:off x="457200" y="2240807"/>
              <a:ext cx="762000" cy="1538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r>
                <a:rPr lang="de-DE" sz="1000">
                  <a:solidFill>
                    <a:srgbClr val="FF0000"/>
                  </a:solidFill>
                  <a:latin typeface="Bookman Old Style" pitchFamily="18" charset="0"/>
                </a:rPr>
                <a:t>ch4: 480 ns</a:t>
              </a:r>
              <a:endParaRPr lang="en-US" sz="100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</p:grpSp>
      <p:pic>
        <p:nvPicPr>
          <p:cNvPr id="284686" name="Grafik 3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633788"/>
            <a:ext cx="3167063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4687" name="Textfeld 34"/>
          <p:cNvSpPr txBox="1">
            <a:spLocks noChangeArrowheads="1"/>
          </p:cNvSpPr>
          <p:nvPr/>
        </p:nvSpPr>
        <p:spPr bwMode="auto">
          <a:xfrm>
            <a:off x="1295400" y="3709988"/>
            <a:ext cx="2905125" cy="277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>
                <a:solidFill>
                  <a:srgbClr val="0066FF"/>
                </a:solidFill>
                <a:latin typeface="Bookman Old Style" pitchFamily="18" charset="0"/>
              </a:rPr>
              <a:t>The legacy ASD: significant spread</a:t>
            </a:r>
            <a:endParaRPr lang="en-US" sz="1200">
              <a:solidFill>
                <a:srgbClr val="0066FF"/>
              </a:solidFill>
              <a:latin typeface="Bookman Old Style" pitchFamily="18" charset="0"/>
            </a:endParaRPr>
          </a:p>
        </p:txBody>
      </p:sp>
      <p:grpSp>
        <p:nvGrpSpPr>
          <p:cNvPr id="284688" name="Gruppieren 35"/>
          <p:cNvGrpSpPr>
            <a:grpSpLocks/>
          </p:cNvGrpSpPr>
          <p:nvPr/>
        </p:nvGrpSpPr>
        <p:grpSpPr bwMode="auto">
          <a:xfrm>
            <a:off x="457200" y="5157788"/>
            <a:ext cx="1676400" cy="307975"/>
            <a:chOff x="457200" y="2416271"/>
            <a:chExt cx="1676400" cy="307777"/>
          </a:xfrm>
        </p:grpSpPr>
        <p:cxnSp>
          <p:nvCxnSpPr>
            <p:cNvPr id="284721" name="Gerade Verbindung 36"/>
            <p:cNvCxnSpPr>
              <a:cxnSpLocks noChangeShapeType="1"/>
            </p:cNvCxnSpPr>
            <p:nvPr/>
          </p:nvCxnSpPr>
          <p:spPr bwMode="auto">
            <a:xfrm>
              <a:off x="1143000" y="2570160"/>
              <a:ext cx="990600" cy="0"/>
            </a:xfrm>
            <a:prstGeom prst="line">
              <a:avLst/>
            </a:prstGeom>
            <a:noFill/>
            <a:ln w="15875" algn="ctr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sp>
          <p:nvSpPr>
            <p:cNvPr id="284722" name="Textfeld 37"/>
            <p:cNvSpPr txBox="1">
              <a:spLocks noChangeArrowheads="1"/>
            </p:cNvSpPr>
            <p:nvPr/>
          </p:nvSpPr>
          <p:spPr bwMode="auto">
            <a:xfrm>
              <a:off x="457200" y="2416271"/>
              <a:ext cx="762000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r>
                <a:rPr lang="de-DE" sz="1000">
                  <a:solidFill>
                    <a:srgbClr val="FF0000"/>
                  </a:solidFill>
                  <a:latin typeface="Bookman Old Style" pitchFamily="18" charset="0"/>
                </a:rPr>
                <a:t>Min. width: 90+-10 ns</a:t>
              </a:r>
              <a:endParaRPr lang="en-US" sz="100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</p:grpSp>
      <p:grpSp>
        <p:nvGrpSpPr>
          <p:cNvPr id="284689" name="Gruppieren 38"/>
          <p:cNvGrpSpPr>
            <a:grpSpLocks/>
          </p:cNvGrpSpPr>
          <p:nvPr/>
        </p:nvGrpSpPr>
        <p:grpSpPr bwMode="auto">
          <a:xfrm>
            <a:off x="457200" y="4319588"/>
            <a:ext cx="3429000" cy="307975"/>
            <a:chOff x="457200" y="2163863"/>
            <a:chExt cx="3429000" cy="307777"/>
          </a:xfrm>
        </p:grpSpPr>
        <p:cxnSp>
          <p:nvCxnSpPr>
            <p:cNvPr id="284719" name="Gerade Verbindung 39"/>
            <p:cNvCxnSpPr>
              <a:cxnSpLocks noChangeShapeType="1"/>
            </p:cNvCxnSpPr>
            <p:nvPr/>
          </p:nvCxnSpPr>
          <p:spPr bwMode="auto">
            <a:xfrm>
              <a:off x="1143000" y="2317752"/>
              <a:ext cx="2743200" cy="0"/>
            </a:xfrm>
            <a:prstGeom prst="line">
              <a:avLst/>
            </a:prstGeom>
            <a:noFill/>
            <a:ln w="15875" algn="ctr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sp>
          <p:nvSpPr>
            <p:cNvPr id="284720" name="Textfeld 40"/>
            <p:cNvSpPr txBox="1">
              <a:spLocks noChangeArrowheads="1"/>
            </p:cNvSpPr>
            <p:nvPr/>
          </p:nvSpPr>
          <p:spPr bwMode="auto">
            <a:xfrm>
              <a:off x="457200" y="2163863"/>
              <a:ext cx="762000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r>
                <a:rPr lang="de-DE" sz="1000">
                  <a:solidFill>
                    <a:srgbClr val="FF0000"/>
                  </a:solidFill>
                  <a:latin typeface="Bookman Old Style" pitchFamily="18" charset="0"/>
                </a:rPr>
                <a:t>Max. width: 220+-40 ns</a:t>
              </a:r>
              <a:endParaRPr lang="en-US" sz="100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</p:grpSp>
      <p:grpSp>
        <p:nvGrpSpPr>
          <p:cNvPr id="284690" name="Gruppieren 41"/>
          <p:cNvGrpSpPr>
            <a:grpSpLocks/>
          </p:cNvGrpSpPr>
          <p:nvPr/>
        </p:nvGrpSpPr>
        <p:grpSpPr bwMode="auto">
          <a:xfrm>
            <a:off x="457200" y="4851400"/>
            <a:ext cx="3429000" cy="306388"/>
            <a:chOff x="457200" y="2163863"/>
            <a:chExt cx="3429000" cy="307777"/>
          </a:xfrm>
        </p:grpSpPr>
        <p:cxnSp>
          <p:nvCxnSpPr>
            <p:cNvPr id="284717" name="Gerade Verbindung 42"/>
            <p:cNvCxnSpPr>
              <a:cxnSpLocks noChangeShapeType="1"/>
            </p:cNvCxnSpPr>
            <p:nvPr/>
          </p:nvCxnSpPr>
          <p:spPr bwMode="auto">
            <a:xfrm>
              <a:off x="1143000" y="2317752"/>
              <a:ext cx="2743200" cy="0"/>
            </a:xfrm>
            <a:prstGeom prst="line">
              <a:avLst/>
            </a:prstGeom>
            <a:noFill/>
            <a:ln w="15875" algn="ctr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sp>
          <p:nvSpPr>
            <p:cNvPr id="284718" name="Textfeld 43"/>
            <p:cNvSpPr txBox="1">
              <a:spLocks noChangeArrowheads="1"/>
            </p:cNvSpPr>
            <p:nvPr/>
          </p:nvSpPr>
          <p:spPr bwMode="auto">
            <a:xfrm>
              <a:off x="457200" y="2163863"/>
              <a:ext cx="762000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r>
                <a:rPr lang="de-DE" sz="1000">
                  <a:solidFill>
                    <a:srgbClr val="FF0000"/>
                  </a:solidFill>
                  <a:latin typeface="Bookman Old Style" pitchFamily="18" charset="0"/>
                </a:rPr>
                <a:t>ch0,ch7: 140+-10 ns</a:t>
              </a:r>
              <a:endParaRPr lang="en-US" sz="100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</p:grpSp>
      <p:cxnSp>
        <p:nvCxnSpPr>
          <p:cNvPr id="284691" name="Gerade Verbindung 44"/>
          <p:cNvCxnSpPr>
            <a:cxnSpLocks noChangeShapeType="1"/>
          </p:cNvCxnSpPr>
          <p:nvPr/>
        </p:nvCxnSpPr>
        <p:spPr bwMode="auto">
          <a:xfrm>
            <a:off x="5364163" y="1198563"/>
            <a:ext cx="1036637" cy="0"/>
          </a:xfrm>
          <a:prstGeom prst="line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84692" name="Textfeld 45"/>
          <p:cNvSpPr txBox="1">
            <a:spLocks noChangeArrowheads="1"/>
          </p:cNvSpPr>
          <p:nvPr/>
        </p:nvSpPr>
        <p:spPr bwMode="auto">
          <a:xfrm>
            <a:off x="5364163" y="1141413"/>
            <a:ext cx="655637" cy="153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de-DE" sz="1000">
                <a:solidFill>
                  <a:srgbClr val="FF0000"/>
                </a:solidFill>
                <a:latin typeface="Bookman Old Style" pitchFamily="18" charset="0"/>
              </a:rPr>
              <a:t>ch7: ???</a:t>
            </a:r>
            <a:endParaRPr lang="en-US" sz="1000">
              <a:solidFill>
                <a:srgbClr val="FF0000"/>
              </a:solidFill>
              <a:latin typeface="Bookman Old Style" pitchFamily="18" charset="0"/>
            </a:endParaRPr>
          </a:p>
        </p:txBody>
      </p:sp>
      <p:grpSp>
        <p:nvGrpSpPr>
          <p:cNvPr id="47" name="Gruppieren 46"/>
          <p:cNvGrpSpPr>
            <a:grpSpLocks/>
          </p:cNvGrpSpPr>
          <p:nvPr/>
        </p:nvGrpSpPr>
        <p:grpSpPr bwMode="auto">
          <a:xfrm>
            <a:off x="1616075" y="4419600"/>
            <a:ext cx="1149350" cy="1928813"/>
            <a:chOff x="1615486" y="4495801"/>
            <a:chExt cx="1149354" cy="1928204"/>
          </a:xfrm>
        </p:grpSpPr>
        <p:cxnSp>
          <p:nvCxnSpPr>
            <p:cNvPr id="284715" name="Gerade Verbindung 47"/>
            <p:cNvCxnSpPr>
              <a:cxnSpLocks noChangeShapeType="1"/>
            </p:cNvCxnSpPr>
            <p:nvPr/>
          </p:nvCxnSpPr>
          <p:spPr bwMode="auto">
            <a:xfrm flipV="1">
              <a:off x="2209800" y="4495801"/>
              <a:ext cx="0" cy="1676399"/>
            </a:xfrm>
            <a:prstGeom prst="line">
              <a:avLst/>
            </a:prstGeom>
            <a:noFill/>
            <a:ln w="15875" algn="ctr">
              <a:solidFill>
                <a:srgbClr val="008000"/>
              </a:solidFill>
              <a:prstDash val="dash"/>
              <a:round/>
              <a:headEnd/>
              <a:tailEnd/>
            </a:ln>
          </p:spPr>
        </p:cxnSp>
        <p:sp>
          <p:nvSpPr>
            <p:cNvPr id="284716" name="Textfeld 48"/>
            <p:cNvSpPr txBox="1">
              <a:spLocks noChangeArrowheads="1"/>
            </p:cNvSpPr>
            <p:nvPr/>
          </p:nvSpPr>
          <p:spPr bwMode="auto">
            <a:xfrm>
              <a:off x="1615486" y="6116228"/>
              <a:ext cx="1149354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de-DE" sz="1000">
                  <a:solidFill>
                    <a:srgbClr val="008000"/>
                  </a:solidFill>
                  <a:latin typeface="Bookman Old Style" pitchFamily="18" charset="0"/>
                </a:rPr>
                <a:t>Operating point 2:</a:t>
              </a:r>
              <a:br>
                <a:rPr lang="de-DE" sz="1000">
                  <a:solidFill>
                    <a:srgbClr val="008000"/>
                  </a:solidFill>
                  <a:latin typeface="Bookman Old Style" pitchFamily="18" charset="0"/>
                </a:rPr>
              </a:br>
              <a:r>
                <a:rPr lang="de-DE" sz="1000">
                  <a:solidFill>
                    <a:srgbClr val="008000"/>
                  </a:solidFill>
                  <a:latin typeface="Bookman Old Style" pitchFamily="18" charset="0"/>
                </a:rPr>
                <a:t>100-150 ns</a:t>
              </a:r>
              <a:endParaRPr lang="en-US" sz="100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</p:grpSp>
      <p:sp>
        <p:nvSpPr>
          <p:cNvPr id="284694" name="Textfeld 53"/>
          <p:cNvSpPr txBox="1">
            <a:spLocks noChangeArrowheads="1"/>
          </p:cNvSpPr>
          <p:nvPr/>
        </p:nvSpPr>
        <p:spPr bwMode="auto">
          <a:xfrm>
            <a:off x="7180263" y="2601913"/>
            <a:ext cx="69215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solidFill>
                  <a:srgbClr val="0066FF"/>
                </a:solidFill>
                <a:latin typeface="Bookman Old Style" pitchFamily="18" charset="0"/>
              </a:rPr>
              <a:t>OLD</a:t>
            </a:r>
            <a:endParaRPr lang="en-US" sz="1800">
              <a:solidFill>
                <a:srgbClr val="0066FF"/>
              </a:solidFill>
              <a:latin typeface="Bookman Old Style" pitchFamily="18" charset="0"/>
            </a:endParaRPr>
          </a:p>
        </p:txBody>
      </p:sp>
      <p:sp>
        <p:nvSpPr>
          <p:cNvPr id="284695" name="Textfeld 54"/>
          <p:cNvSpPr txBox="1">
            <a:spLocks noChangeArrowheads="1"/>
          </p:cNvSpPr>
          <p:nvPr/>
        </p:nvSpPr>
        <p:spPr bwMode="auto">
          <a:xfrm>
            <a:off x="2819400" y="5475288"/>
            <a:ext cx="879475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solidFill>
                  <a:srgbClr val="0066FF"/>
                </a:solidFill>
                <a:latin typeface="Bookman Old Style" pitchFamily="18" charset="0"/>
              </a:rPr>
              <a:t>legacy</a:t>
            </a:r>
            <a:endParaRPr lang="en-US" sz="1800">
              <a:solidFill>
                <a:srgbClr val="0066FF"/>
              </a:solidFill>
              <a:latin typeface="Bookman Old Style" pitchFamily="18" charset="0"/>
            </a:endParaRPr>
          </a:p>
        </p:txBody>
      </p:sp>
      <p:sp>
        <p:nvSpPr>
          <p:cNvPr id="284696" name="Textfeld 55"/>
          <p:cNvSpPr txBox="1">
            <a:spLocks noChangeArrowheads="1"/>
          </p:cNvSpPr>
          <p:nvPr/>
        </p:nvSpPr>
        <p:spPr bwMode="auto">
          <a:xfrm>
            <a:off x="6865938" y="3130550"/>
            <a:ext cx="1379537" cy="153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de-DE" sz="1000">
                <a:solidFill>
                  <a:srgbClr val="000000"/>
                </a:solidFill>
                <a:latin typeface="Bookman Old Style" pitchFamily="18" charset="0"/>
              </a:rPr>
              <a:t>Run-down curr. code</a:t>
            </a:r>
            <a:endParaRPr lang="en-US" sz="100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84697" name="Textfeld 56"/>
          <p:cNvSpPr txBox="1">
            <a:spLocks noChangeArrowheads="1"/>
          </p:cNvSpPr>
          <p:nvPr/>
        </p:nvSpPr>
        <p:spPr bwMode="auto">
          <a:xfrm>
            <a:off x="3041650" y="6094413"/>
            <a:ext cx="1377950" cy="153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de-DE" sz="1000">
                <a:solidFill>
                  <a:srgbClr val="000000"/>
                </a:solidFill>
                <a:latin typeface="Bookman Old Style" pitchFamily="18" charset="0"/>
              </a:rPr>
              <a:t>Run-down curr. code</a:t>
            </a:r>
            <a:endParaRPr lang="en-US" sz="1000">
              <a:solidFill>
                <a:srgbClr val="000000"/>
              </a:solidFill>
              <a:latin typeface="Bookman Old Style" pitchFamily="18" charset="0"/>
            </a:endParaRPr>
          </a:p>
        </p:txBody>
      </p:sp>
      <p:pic>
        <p:nvPicPr>
          <p:cNvPr id="284698" name="Grafik 5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684213"/>
            <a:ext cx="3167063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4699" name="Textfeld 58"/>
          <p:cNvSpPr txBox="1">
            <a:spLocks noChangeArrowheads="1"/>
          </p:cNvSpPr>
          <p:nvPr/>
        </p:nvSpPr>
        <p:spPr bwMode="auto">
          <a:xfrm rot="-5400000">
            <a:off x="879475" y="1481138"/>
            <a:ext cx="1287463" cy="153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de-DE" sz="1000">
                <a:solidFill>
                  <a:srgbClr val="000000"/>
                </a:solidFill>
                <a:latin typeface="Bookman Old Style" pitchFamily="18" charset="0"/>
              </a:rPr>
              <a:t>ADC pulse width[ns]</a:t>
            </a:r>
            <a:endParaRPr lang="en-US" sz="1000">
              <a:solidFill>
                <a:srgbClr val="000000"/>
              </a:solidFill>
              <a:latin typeface="Bookman Old Style" pitchFamily="18" charset="0"/>
            </a:endParaRPr>
          </a:p>
        </p:txBody>
      </p:sp>
      <p:grpSp>
        <p:nvGrpSpPr>
          <p:cNvPr id="284700" name="Gruppieren 59"/>
          <p:cNvGrpSpPr>
            <a:grpSpLocks/>
          </p:cNvGrpSpPr>
          <p:nvPr/>
        </p:nvGrpSpPr>
        <p:grpSpPr bwMode="auto">
          <a:xfrm>
            <a:off x="457200" y="2416175"/>
            <a:ext cx="1676400" cy="307975"/>
            <a:chOff x="457200" y="2416271"/>
            <a:chExt cx="1676400" cy="307777"/>
          </a:xfrm>
        </p:grpSpPr>
        <p:cxnSp>
          <p:nvCxnSpPr>
            <p:cNvPr id="284713" name="Gerade Verbindung 60"/>
            <p:cNvCxnSpPr>
              <a:cxnSpLocks noChangeShapeType="1"/>
            </p:cNvCxnSpPr>
            <p:nvPr/>
          </p:nvCxnSpPr>
          <p:spPr bwMode="auto">
            <a:xfrm>
              <a:off x="1143000" y="2570160"/>
              <a:ext cx="990600" cy="0"/>
            </a:xfrm>
            <a:prstGeom prst="line">
              <a:avLst/>
            </a:prstGeom>
            <a:noFill/>
            <a:ln w="15875" algn="ctr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sp>
          <p:nvSpPr>
            <p:cNvPr id="284714" name="Textfeld 61"/>
            <p:cNvSpPr txBox="1">
              <a:spLocks noChangeArrowheads="1"/>
            </p:cNvSpPr>
            <p:nvPr/>
          </p:nvSpPr>
          <p:spPr bwMode="auto">
            <a:xfrm>
              <a:off x="457200" y="2416271"/>
              <a:ext cx="762000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r>
                <a:rPr lang="de-DE" sz="1000">
                  <a:solidFill>
                    <a:srgbClr val="FF0000"/>
                  </a:solidFill>
                  <a:latin typeface="Bookman Old Style" pitchFamily="18" charset="0"/>
                </a:rPr>
                <a:t>Min. width: 90+-15 ns</a:t>
              </a:r>
              <a:endParaRPr lang="en-US" sz="100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</p:grpSp>
      <p:grpSp>
        <p:nvGrpSpPr>
          <p:cNvPr id="284701" name="Gruppieren 62"/>
          <p:cNvGrpSpPr>
            <a:grpSpLocks/>
          </p:cNvGrpSpPr>
          <p:nvPr/>
        </p:nvGrpSpPr>
        <p:grpSpPr bwMode="auto">
          <a:xfrm>
            <a:off x="457200" y="2057400"/>
            <a:ext cx="3429000" cy="307975"/>
            <a:chOff x="457200" y="2163863"/>
            <a:chExt cx="3429000" cy="307777"/>
          </a:xfrm>
        </p:grpSpPr>
        <p:cxnSp>
          <p:nvCxnSpPr>
            <p:cNvPr id="284711" name="Gerade Verbindung 63"/>
            <p:cNvCxnSpPr>
              <a:cxnSpLocks noChangeShapeType="1"/>
            </p:cNvCxnSpPr>
            <p:nvPr/>
          </p:nvCxnSpPr>
          <p:spPr bwMode="auto">
            <a:xfrm>
              <a:off x="1143000" y="2317752"/>
              <a:ext cx="2743200" cy="0"/>
            </a:xfrm>
            <a:prstGeom prst="line">
              <a:avLst/>
            </a:prstGeom>
            <a:noFill/>
            <a:ln w="15875" algn="ctr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sp>
          <p:nvSpPr>
            <p:cNvPr id="284712" name="Textfeld 64"/>
            <p:cNvSpPr txBox="1">
              <a:spLocks noChangeArrowheads="1"/>
            </p:cNvSpPr>
            <p:nvPr/>
          </p:nvSpPr>
          <p:spPr bwMode="auto">
            <a:xfrm>
              <a:off x="457200" y="2163863"/>
              <a:ext cx="762000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r>
                <a:rPr lang="de-DE" sz="1000">
                  <a:solidFill>
                    <a:srgbClr val="FF0000"/>
                  </a:solidFill>
                  <a:latin typeface="Bookman Old Style" pitchFamily="18" charset="0"/>
                </a:rPr>
                <a:t>Max. width: 170+-50 ns</a:t>
              </a:r>
              <a:endParaRPr lang="en-US" sz="100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</p:grpSp>
      <p:grpSp>
        <p:nvGrpSpPr>
          <p:cNvPr id="284702" name="Gruppieren 65"/>
          <p:cNvGrpSpPr>
            <a:grpSpLocks/>
          </p:cNvGrpSpPr>
          <p:nvPr/>
        </p:nvGrpSpPr>
        <p:grpSpPr bwMode="auto">
          <a:xfrm>
            <a:off x="457200" y="1143000"/>
            <a:ext cx="3429000" cy="153988"/>
            <a:chOff x="457200" y="2240807"/>
            <a:chExt cx="3429000" cy="153888"/>
          </a:xfrm>
        </p:grpSpPr>
        <p:cxnSp>
          <p:nvCxnSpPr>
            <p:cNvPr id="284709" name="Gerade Verbindung 66"/>
            <p:cNvCxnSpPr>
              <a:cxnSpLocks noChangeShapeType="1"/>
            </p:cNvCxnSpPr>
            <p:nvPr/>
          </p:nvCxnSpPr>
          <p:spPr bwMode="auto">
            <a:xfrm>
              <a:off x="1143000" y="2317752"/>
              <a:ext cx="2743200" cy="0"/>
            </a:xfrm>
            <a:prstGeom prst="line">
              <a:avLst/>
            </a:prstGeom>
            <a:noFill/>
            <a:ln w="15875" algn="ctr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sp>
          <p:nvSpPr>
            <p:cNvPr id="284710" name="Textfeld 67"/>
            <p:cNvSpPr txBox="1">
              <a:spLocks noChangeArrowheads="1"/>
            </p:cNvSpPr>
            <p:nvPr/>
          </p:nvSpPr>
          <p:spPr bwMode="auto">
            <a:xfrm>
              <a:off x="457200" y="2240807"/>
              <a:ext cx="762000" cy="1538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r>
                <a:rPr lang="de-DE" sz="1000">
                  <a:solidFill>
                    <a:srgbClr val="FF0000"/>
                  </a:solidFill>
                  <a:latin typeface="Bookman Old Style" pitchFamily="18" charset="0"/>
                </a:rPr>
                <a:t>ch0: 400 ns</a:t>
              </a:r>
              <a:endParaRPr lang="en-US" sz="100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</p:grpSp>
      <p:sp>
        <p:nvSpPr>
          <p:cNvPr id="69" name="Textfeld 68"/>
          <p:cNvSpPr txBox="1"/>
          <p:nvPr/>
        </p:nvSpPr>
        <p:spPr>
          <a:xfrm>
            <a:off x="1076325" y="771525"/>
            <a:ext cx="3143250" cy="18415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e-DE" sz="1200">
                <a:solidFill>
                  <a:srgbClr val="0066FF"/>
                </a:solidFill>
                <a:latin typeface="Bookman Old Style" panose="02050604050505020204" pitchFamily="18" charset="0"/>
              </a:rPr>
              <a:t>ASD vs.5 </a:t>
            </a:r>
            <a:r>
              <a:rPr lang="de-DE" sz="1050">
                <a:solidFill>
                  <a:srgbClr val="0066FF"/>
                </a:solidFill>
                <a:latin typeface="Bookman Old Style" panose="02050604050505020204" pitchFamily="18" charset="0"/>
              </a:rPr>
              <a:t>(2016)</a:t>
            </a:r>
            <a:r>
              <a:rPr lang="de-DE" sz="1200">
                <a:solidFill>
                  <a:srgbClr val="0066FF"/>
                </a:solidFill>
                <a:latin typeface="Bookman Old Style" panose="02050604050505020204" pitchFamily="18" charset="0"/>
              </a:rPr>
              <a:t>: improved, but not </a:t>
            </a:r>
            <a:r>
              <a:rPr lang="de-DE" sz="1200">
                <a:solidFill>
                  <a:srgbClr val="0066FF"/>
                </a:solidFill>
                <a:latin typeface="Bookman Old Style" panose="02050604050505020204" pitchFamily="18" charset="0"/>
              </a:rPr>
              <a:t>perfect</a:t>
            </a:r>
            <a:endParaRPr lang="de-DE" sz="1200">
              <a:solidFill>
                <a:srgbClr val="0066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84704" name="Textfeld 69"/>
          <p:cNvSpPr txBox="1">
            <a:spLocks noChangeArrowheads="1"/>
          </p:cNvSpPr>
          <p:nvPr/>
        </p:nvSpPr>
        <p:spPr bwMode="auto">
          <a:xfrm>
            <a:off x="2813050" y="3122613"/>
            <a:ext cx="1377950" cy="153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de-DE" sz="1000">
                <a:solidFill>
                  <a:srgbClr val="000000"/>
                </a:solidFill>
                <a:latin typeface="Bookman Old Style" pitchFamily="18" charset="0"/>
              </a:rPr>
              <a:t>Run-down curr. code</a:t>
            </a:r>
            <a:endParaRPr lang="en-US" sz="1000">
              <a:solidFill>
                <a:srgbClr val="000000"/>
              </a:solidFill>
              <a:latin typeface="Bookman Old Style" pitchFamily="18" charset="0"/>
            </a:endParaRPr>
          </a:p>
        </p:txBody>
      </p:sp>
      <p:grpSp>
        <p:nvGrpSpPr>
          <p:cNvPr id="71" name="Gruppieren 70"/>
          <p:cNvGrpSpPr>
            <a:grpSpLocks/>
          </p:cNvGrpSpPr>
          <p:nvPr/>
        </p:nvGrpSpPr>
        <p:grpSpPr bwMode="auto">
          <a:xfrm>
            <a:off x="1616075" y="1676400"/>
            <a:ext cx="1149350" cy="1730375"/>
            <a:chOff x="1615486" y="4495801"/>
            <a:chExt cx="1149354" cy="1730382"/>
          </a:xfrm>
        </p:grpSpPr>
        <p:cxnSp>
          <p:nvCxnSpPr>
            <p:cNvPr id="284707" name="Gerade Verbindung 71"/>
            <p:cNvCxnSpPr>
              <a:cxnSpLocks noChangeShapeType="1"/>
            </p:cNvCxnSpPr>
            <p:nvPr/>
          </p:nvCxnSpPr>
          <p:spPr bwMode="auto">
            <a:xfrm flipV="1">
              <a:off x="2209800" y="4495801"/>
              <a:ext cx="0" cy="1676399"/>
            </a:xfrm>
            <a:prstGeom prst="line">
              <a:avLst/>
            </a:prstGeom>
            <a:noFill/>
            <a:ln w="15875" algn="ctr">
              <a:solidFill>
                <a:srgbClr val="008000"/>
              </a:solidFill>
              <a:prstDash val="dash"/>
              <a:round/>
              <a:headEnd/>
              <a:tailEnd/>
            </a:ln>
          </p:spPr>
        </p:cxnSp>
        <p:sp>
          <p:nvSpPr>
            <p:cNvPr id="284708" name="Textfeld 72"/>
            <p:cNvSpPr txBox="1">
              <a:spLocks noChangeArrowheads="1"/>
            </p:cNvSpPr>
            <p:nvPr/>
          </p:nvSpPr>
          <p:spPr bwMode="auto">
            <a:xfrm>
              <a:off x="1615486" y="5918406"/>
              <a:ext cx="1149354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de-DE" sz="1000">
                  <a:solidFill>
                    <a:srgbClr val="008000"/>
                  </a:solidFill>
                  <a:latin typeface="Bookman Old Style" pitchFamily="18" charset="0"/>
                </a:rPr>
                <a:t>Operating point 2:</a:t>
              </a:r>
              <a:br>
                <a:rPr lang="de-DE" sz="1000">
                  <a:solidFill>
                    <a:srgbClr val="008000"/>
                  </a:solidFill>
                  <a:latin typeface="Bookman Old Style" pitchFamily="18" charset="0"/>
                </a:rPr>
              </a:br>
              <a:r>
                <a:rPr lang="de-DE" sz="1000">
                  <a:solidFill>
                    <a:srgbClr val="008000"/>
                  </a:solidFill>
                  <a:latin typeface="Bookman Old Style" pitchFamily="18" charset="0"/>
                </a:rPr>
                <a:t>90-170 ns</a:t>
              </a:r>
              <a:endParaRPr lang="en-US" sz="100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</p:grpSp>
      <p:sp>
        <p:nvSpPr>
          <p:cNvPr id="284706" name="Textfeld 73"/>
          <p:cNvSpPr txBox="1">
            <a:spLocks noChangeArrowheads="1"/>
          </p:cNvSpPr>
          <p:nvPr/>
        </p:nvSpPr>
        <p:spPr bwMode="auto">
          <a:xfrm>
            <a:off x="2971800" y="2525713"/>
            <a:ext cx="744538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solidFill>
                  <a:srgbClr val="0066FF"/>
                </a:solidFill>
                <a:latin typeface="Bookman Old Style" pitchFamily="18" charset="0"/>
              </a:rPr>
              <a:t>NEW</a:t>
            </a:r>
            <a:endParaRPr lang="en-US" sz="1800">
              <a:solidFill>
                <a:srgbClr val="0066FF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latin typeface="Bookman Old Style" pitchFamily="18" charset="0"/>
              </a:rPr>
              <a:t>No metastable states in the lvds output!</a:t>
            </a:r>
            <a:endParaRPr lang="en-US" sz="280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4294967295"/>
          </p:nvPr>
        </p:nvSpPr>
        <p:spPr bwMode="auto">
          <a:xfrm>
            <a:off x="381000" y="6321425"/>
            <a:ext cx="1196975" cy="279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altLang="en-US" sz="1400">
                <a:latin typeface="+mn-lt"/>
                <a:cs typeface="+mn-cs"/>
              </a:rPr>
              <a:t>31-may-2017</a:t>
            </a:r>
            <a:endParaRPr lang="en-US" altLang="en-US" sz="1400">
              <a:latin typeface="+mn-lt"/>
              <a:cs typeface="+mn-cs"/>
            </a:endParaRPr>
          </a:p>
        </p:txBody>
      </p:sp>
      <p:sp>
        <p:nvSpPr>
          <p:cNvPr id="285699" name="Fußzeilenplatzhalt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2976563" y="6299200"/>
            <a:ext cx="3140075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Review of the ASDv5 chip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7772400" y="6245225"/>
            <a:ext cx="914400" cy="476250"/>
          </a:xfrm>
        </p:spPr>
        <p:txBody>
          <a:bodyPr/>
          <a:lstStyle/>
          <a:p>
            <a:pPr>
              <a:buFontTx/>
              <a:buNone/>
              <a:defRPr/>
            </a:pPr>
            <a:fld id="{73FFFFF9-45B9-4E7E-B5B4-3E5AF0821D20}" type="slidenum">
              <a:rPr lang="en-US" altLang="en-US" smtClean="0">
                <a:solidFill>
                  <a:schemeClr val="tx1"/>
                </a:solidFill>
              </a:rPr>
              <a:pPr>
                <a:buFontTx/>
                <a:buNone/>
                <a:defRPr/>
              </a:pPr>
              <a:t>31</a:t>
            </a:fld>
            <a:endParaRPr lang="en-US" altLang="en-US">
              <a:solidFill>
                <a:schemeClr val="tx1"/>
              </a:solidFill>
            </a:endParaRPr>
          </a:p>
        </p:txBody>
      </p:sp>
      <p:grpSp>
        <p:nvGrpSpPr>
          <p:cNvPr id="285701" name="Gruppieren 6"/>
          <p:cNvGrpSpPr>
            <a:grpSpLocks/>
          </p:cNvGrpSpPr>
          <p:nvPr/>
        </p:nvGrpSpPr>
        <p:grpSpPr bwMode="auto">
          <a:xfrm>
            <a:off x="381000" y="1133475"/>
            <a:ext cx="7978775" cy="3944938"/>
            <a:chOff x="381000" y="1134070"/>
            <a:chExt cx="7978282" cy="3944076"/>
          </a:xfrm>
        </p:grpSpPr>
        <p:pic>
          <p:nvPicPr>
            <p:cNvPr id="28570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1367596"/>
              <a:ext cx="3719514" cy="265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5706" name="Text Box 14"/>
            <p:cNvSpPr txBox="1">
              <a:spLocks noChangeArrowheads="1"/>
            </p:cNvSpPr>
            <p:nvPr/>
          </p:nvSpPr>
          <p:spPr bwMode="auto">
            <a:xfrm>
              <a:off x="1510434" y="3709106"/>
              <a:ext cx="744113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 altLang="en-US" sz="1200">
                  <a:solidFill>
                    <a:srgbClr val="0000FF"/>
                  </a:solidFill>
                  <a:latin typeface="Bookman Old Style" pitchFamily="18" charset="0"/>
                </a:rPr>
                <a:t>5 ns/div</a:t>
              </a:r>
            </a:p>
          </p:txBody>
        </p:sp>
        <p:sp>
          <p:nvSpPr>
            <p:cNvPr id="285707" name="Text Box 15"/>
            <p:cNvSpPr txBox="1">
              <a:spLocks noChangeArrowheads="1"/>
            </p:cNvSpPr>
            <p:nvPr/>
          </p:nvSpPr>
          <p:spPr bwMode="auto">
            <a:xfrm>
              <a:off x="436495" y="4339482"/>
              <a:ext cx="3556827" cy="738664"/>
            </a:xfrm>
            <a:prstGeom prst="rect">
              <a:avLst/>
            </a:prstGeom>
            <a:noFill/>
            <a:ln w="19050">
              <a:solidFill>
                <a:srgbClr val="0066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de-DE" altLang="en-US" sz="1400">
                  <a:solidFill>
                    <a:srgbClr val="000000"/>
                  </a:solidFill>
                  <a:latin typeface="Bookman Old Style" pitchFamily="18" charset="0"/>
                </a:rPr>
                <a:t>The lvds outputs from the legacy ASD: </a:t>
              </a:r>
            </a:p>
            <a:p>
              <a:pPr eaLnBrk="0" hangingPunct="0"/>
              <a:r>
                <a:rPr lang="de-DE" altLang="en-US" sz="1400">
                  <a:solidFill>
                    <a:srgbClr val="FF0000"/>
                  </a:solidFill>
                  <a:latin typeface="Bookman Old Style" pitchFamily="18" charset="0"/>
                  <a:sym typeface="Wingdings" pitchFamily="2" charset="2"/>
                </a:rPr>
                <a:t> </a:t>
              </a:r>
              <a:r>
                <a:rPr lang="de-DE" altLang="en-US" sz="1400">
                  <a:solidFill>
                    <a:srgbClr val="FF0000"/>
                  </a:solidFill>
                  <a:latin typeface="Bookman Old Style" pitchFamily="18" charset="0"/>
                </a:rPr>
                <a:t>not all signals reach logic level 1. </a:t>
              </a:r>
            </a:p>
            <a:p>
              <a:pPr eaLnBrk="0" hangingPunct="0"/>
              <a:r>
                <a:rPr lang="de-DE" altLang="en-US" sz="1400">
                  <a:solidFill>
                    <a:srgbClr val="000000"/>
                  </a:solidFill>
                  <a:latin typeface="Bookman Old Style" pitchFamily="18" charset="0"/>
                  <a:sym typeface="Wingdings" pitchFamily="2" charset="2"/>
                </a:rPr>
                <a:t></a:t>
              </a:r>
              <a:r>
                <a:rPr lang="de-DE" altLang="en-US" sz="1400">
                  <a:solidFill>
                    <a:srgbClr val="000000"/>
                  </a:solidFill>
                  <a:latin typeface="Bookman Old Style" pitchFamily="18" charset="0"/>
                </a:rPr>
                <a:t> Cause of the „pair-mode problem“.</a:t>
              </a:r>
            </a:p>
          </p:txBody>
        </p:sp>
        <p:sp>
          <p:nvSpPr>
            <p:cNvPr id="285708" name="Text Box 16"/>
            <p:cNvSpPr txBox="1">
              <a:spLocks noChangeArrowheads="1"/>
            </p:cNvSpPr>
            <p:nvPr/>
          </p:nvSpPr>
          <p:spPr bwMode="auto">
            <a:xfrm>
              <a:off x="538509" y="1134070"/>
              <a:ext cx="3352800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de-DE" altLang="en-US" sz="1200">
                  <a:solidFill>
                    <a:srgbClr val="0000FF"/>
                  </a:solidFill>
                  <a:latin typeface="Bookman Old Style" pitchFamily="18" charset="0"/>
                </a:rPr>
                <a:t>Response of the legacy ASD to noise pulses</a:t>
              </a:r>
            </a:p>
          </p:txBody>
        </p:sp>
        <p:sp>
          <p:nvSpPr>
            <p:cNvPr id="285709" name="Textfeld 11"/>
            <p:cNvSpPr txBox="1">
              <a:spLocks noChangeArrowheads="1"/>
            </p:cNvSpPr>
            <p:nvPr/>
          </p:nvSpPr>
          <p:spPr bwMode="auto">
            <a:xfrm>
              <a:off x="2976909" y="3143845"/>
              <a:ext cx="878767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800">
                  <a:solidFill>
                    <a:srgbClr val="0066FF"/>
                  </a:solidFill>
                  <a:latin typeface="Bookman Old Style" pitchFamily="18" charset="0"/>
                </a:rPr>
                <a:t>legacy</a:t>
              </a:r>
              <a:endParaRPr lang="en-US" sz="1800">
                <a:solidFill>
                  <a:srgbClr val="0066FF"/>
                </a:solidFill>
                <a:latin typeface="Bookman Old Style" pitchFamily="18" charset="0"/>
              </a:endParaRPr>
            </a:p>
          </p:txBody>
        </p:sp>
        <p:grpSp>
          <p:nvGrpSpPr>
            <p:cNvPr id="285710" name="Gruppieren 12"/>
            <p:cNvGrpSpPr>
              <a:grpSpLocks/>
            </p:cNvGrpSpPr>
            <p:nvPr/>
          </p:nvGrpSpPr>
          <p:grpSpPr bwMode="auto">
            <a:xfrm>
              <a:off x="4747121" y="1194685"/>
              <a:ext cx="3612161" cy="2731127"/>
              <a:chOff x="990598" y="1699736"/>
              <a:chExt cx="3612161" cy="2731127"/>
            </a:xfrm>
          </p:grpSpPr>
          <p:pic>
            <p:nvPicPr>
              <p:cNvPr id="285711" name="Grafik 13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990598" y="2036802"/>
                <a:ext cx="3612161" cy="21672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5712" name="Textfeld 14"/>
              <p:cNvSpPr txBox="1">
                <a:spLocks noChangeArrowheads="1"/>
              </p:cNvSpPr>
              <p:nvPr/>
            </p:nvSpPr>
            <p:spPr bwMode="auto">
              <a:xfrm>
                <a:off x="3657600" y="3528536"/>
                <a:ext cx="744114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800">
                    <a:solidFill>
                      <a:srgbClr val="0066FF"/>
                    </a:solidFill>
                    <a:latin typeface="Bookman Old Style" pitchFamily="18" charset="0"/>
                  </a:rPr>
                  <a:t>NEW</a:t>
                </a:r>
                <a:endParaRPr lang="en-US" sz="1800">
                  <a:solidFill>
                    <a:srgbClr val="0066FF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285713" name="Line 13"/>
              <p:cNvSpPr>
                <a:spLocks noChangeShapeType="1"/>
              </p:cNvSpPr>
              <p:nvPr/>
            </p:nvSpPr>
            <p:spPr bwMode="auto">
              <a:xfrm flipV="1">
                <a:off x="4147853" y="4161066"/>
                <a:ext cx="32220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5714" name="Text Box 16"/>
              <p:cNvSpPr txBox="1">
                <a:spLocks noChangeArrowheads="1"/>
              </p:cNvSpPr>
              <p:nvPr/>
            </p:nvSpPr>
            <p:spPr bwMode="auto">
              <a:xfrm>
                <a:off x="1143000" y="1699736"/>
                <a:ext cx="3352800" cy="18466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de-DE" altLang="en-US" sz="1200">
                    <a:solidFill>
                      <a:srgbClr val="0000FF"/>
                    </a:solidFill>
                    <a:latin typeface="Bookman Old Style" pitchFamily="18" charset="0"/>
                  </a:rPr>
                  <a:t>Response of the ASD Vs.5  to noise pulses</a:t>
                </a:r>
              </a:p>
            </p:txBody>
          </p:sp>
          <p:sp>
            <p:nvSpPr>
              <p:cNvPr id="285715" name="Text Box 14"/>
              <p:cNvSpPr txBox="1">
                <a:spLocks noChangeArrowheads="1"/>
              </p:cNvSpPr>
              <p:nvPr/>
            </p:nvSpPr>
            <p:spPr bwMode="auto">
              <a:xfrm>
                <a:off x="2514600" y="4246197"/>
                <a:ext cx="744113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de-DE" altLang="en-US" sz="1200">
                    <a:solidFill>
                      <a:srgbClr val="0000FF"/>
                    </a:solidFill>
                    <a:latin typeface="Bookman Old Style" pitchFamily="18" charset="0"/>
                  </a:rPr>
                  <a:t>10 ns/div</a:t>
                </a:r>
              </a:p>
            </p:txBody>
          </p:sp>
        </p:grpSp>
      </p:grpSp>
      <p:sp>
        <p:nvSpPr>
          <p:cNvPr id="285702" name="Textfeld 18"/>
          <p:cNvSpPr txBox="1">
            <a:spLocks noChangeArrowheads="1"/>
          </p:cNvSpPr>
          <p:nvPr/>
        </p:nvSpPr>
        <p:spPr bwMode="auto">
          <a:xfrm>
            <a:off x="1882775" y="733425"/>
            <a:ext cx="827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solidFill>
                  <a:srgbClr val="0000FF"/>
                </a:solidFill>
              </a:rPr>
              <a:t>ASD1</a:t>
            </a:r>
            <a:endParaRPr lang="en-US" sz="2000">
              <a:solidFill>
                <a:srgbClr val="0000FF"/>
              </a:solidFill>
            </a:endParaRPr>
          </a:p>
        </p:txBody>
      </p:sp>
      <p:sp>
        <p:nvSpPr>
          <p:cNvPr id="285703" name="Textfeld 19"/>
          <p:cNvSpPr txBox="1">
            <a:spLocks noChangeArrowheads="1"/>
          </p:cNvSpPr>
          <p:nvPr/>
        </p:nvSpPr>
        <p:spPr bwMode="auto">
          <a:xfrm>
            <a:off x="6138863" y="760413"/>
            <a:ext cx="955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solidFill>
                  <a:srgbClr val="0000FF"/>
                </a:solidFill>
              </a:rPr>
              <a:t>ASDv5</a:t>
            </a:r>
            <a:endParaRPr lang="en-US" sz="2000">
              <a:solidFill>
                <a:srgbClr val="0000FF"/>
              </a:solidFill>
            </a:endParaRPr>
          </a:p>
        </p:txBody>
      </p:sp>
      <p:sp>
        <p:nvSpPr>
          <p:cNvPr id="285704" name="Textfeld 20"/>
          <p:cNvSpPr txBox="1">
            <a:spLocks noChangeArrowheads="1"/>
          </p:cNvSpPr>
          <p:nvPr/>
        </p:nvSpPr>
        <p:spPr bwMode="auto">
          <a:xfrm>
            <a:off x="1630363" y="5467350"/>
            <a:ext cx="52054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u="sng">
                <a:solidFill>
                  <a:srgbClr val="0000FF"/>
                </a:solidFill>
              </a:rPr>
              <a:t>Conclusion:</a:t>
            </a:r>
            <a:r>
              <a:rPr lang="de-DE">
                <a:solidFill>
                  <a:srgbClr val="0000FF"/>
                </a:solidFill>
              </a:rPr>
              <a:t> </a:t>
            </a:r>
            <a:r>
              <a:rPr lang="de-DE"/>
              <a:t>the problem of meta-stable logical states is gone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FECBA357-2247-492E-93AB-75862ED3E021}" type="slidenum">
              <a:rPr lang="de-DE"/>
              <a:pPr>
                <a:buFontTx/>
                <a:buNone/>
                <a:defRPr/>
              </a:pPr>
              <a:t>32</a:t>
            </a:fld>
            <a:endParaRPr lang="de-DE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3400" y="533400"/>
            <a:ext cx="7924800" cy="762000"/>
          </a:xfrm>
          <a:prstGeom prst="rect">
            <a:avLst/>
          </a:prstGeom>
          <a:solidFill>
            <a:srgbClr val="C0C0C0">
              <a:alpha val="49019"/>
            </a:srgbClr>
          </a:solidFill>
          <a:ln>
            <a:noFill/>
          </a:ln>
          <a:extLst>
            <a:ext uri="{91240B29-F687-4F45-9708-019B960494DF}"/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400" kern="0" smtClean="0">
                <a:latin typeface="Bookman Old Style" panose="02050604050505020204" pitchFamily="18" charset="0"/>
              </a:rPr>
              <a:t>Time schedule of futher </a:t>
            </a:r>
            <a:r>
              <a:rPr lang="en-US" altLang="en-US" sz="2400" kern="0">
                <a:latin typeface="Bookman Old Style" panose="02050604050505020204" pitchFamily="18" charset="0"/>
              </a:rPr>
              <a:t>prototyping, production  and </a:t>
            </a:r>
            <a:r>
              <a:rPr lang="en-US" altLang="en-US" sz="2400" kern="0" smtClean="0">
                <a:latin typeface="Bookman Old Style" panose="02050604050505020204" pitchFamily="18" charset="0"/>
              </a:rPr>
              <a:t>expected </a:t>
            </a:r>
            <a:r>
              <a:rPr lang="en-US" altLang="en-US" sz="2400" kern="0">
                <a:latin typeface="Bookman Old Style" panose="02050604050505020204" pitchFamily="18" charset="0"/>
              </a:rPr>
              <a:t>cost</a:t>
            </a:r>
          </a:p>
        </p:txBody>
      </p:sp>
      <p:graphicFrame>
        <p:nvGraphicFramePr>
          <p:cNvPr id="14" name="Tabelle 13"/>
          <p:cNvGraphicFramePr>
            <a:graphicFrameLocks noGrp="1"/>
          </p:cNvGraphicFramePr>
          <p:nvPr/>
        </p:nvGraphicFramePr>
        <p:xfrm>
          <a:off x="733425" y="1836738"/>
          <a:ext cx="7524750" cy="3344862"/>
        </p:xfrm>
        <a:graphic>
          <a:graphicData uri="http://schemas.openxmlformats.org/drawingml/2006/table">
            <a:tbl>
              <a:tblPr/>
              <a:tblGrid>
                <a:gridCol w="790600"/>
                <a:gridCol w="1464075"/>
                <a:gridCol w="937008"/>
                <a:gridCol w="937008"/>
                <a:gridCol w="937008"/>
                <a:gridCol w="937008"/>
                <a:gridCol w="761319"/>
                <a:gridCol w="761319"/>
              </a:tblGrid>
              <a:tr h="6917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1D41D5"/>
                          </a:solidFill>
                          <a:effectLst/>
                          <a:latin typeface="Bookman Old Style"/>
                        </a:rPr>
                        <a:t>Chip ID</a:t>
                      </a:r>
                    </a:p>
                  </a:txBody>
                  <a:tcPr marL="10980" marR="10980" marT="10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1D41D5"/>
                          </a:solidFill>
                          <a:effectLst/>
                          <a:latin typeface="Bookman Old Style"/>
                        </a:rPr>
                        <a:t> </a:t>
                      </a:r>
                    </a:p>
                  </a:txBody>
                  <a:tcPr marL="10980" marR="10980" marT="1098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1D41D5"/>
                          </a:solidFill>
                          <a:effectLst/>
                          <a:latin typeface="Bookman Old Style"/>
                        </a:rPr>
                        <a:t>submiss.</a:t>
                      </a:r>
                    </a:p>
                  </a:txBody>
                  <a:tcPr marL="10980" marR="10980" marT="10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1D41D5"/>
                          </a:solidFill>
                          <a:effectLst/>
                          <a:latin typeface="Bookman Old Style"/>
                        </a:rPr>
                        <a:t>reception</a:t>
                      </a:r>
                    </a:p>
                  </a:txBody>
                  <a:tcPr marL="10980" marR="10980" marT="109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1D41D5"/>
                          </a:solidFill>
                          <a:effectLst/>
                          <a:latin typeface="Bookman Old Style"/>
                        </a:rPr>
                        <a:t>packaging</a:t>
                      </a:r>
                    </a:p>
                  </a:txBody>
                  <a:tcPr marL="10980" marR="10980" marT="109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1D41D5"/>
                          </a:solidFill>
                          <a:effectLst/>
                          <a:latin typeface="Bookman Old Style"/>
                        </a:rPr>
                        <a:t>full charac-</a:t>
                      </a:r>
                      <a:br>
                        <a:rPr lang="en-US" sz="1400" b="0" i="0" u="none" strike="noStrike">
                          <a:solidFill>
                            <a:srgbClr val="1D41D5"/>
                          </a:solidFill>
                          <a:effectLst/>
                          <a:latin typeface="Bookman Old Style"/>
                        </a:rPr>
                      </a:br>
                      <a:r>
                        <a:rPr lang="en-US" sz="1400" b="0" i="0" u="none" strike="noStrike">
                          <a:solidFill>
                            <a:srgbClr val="1D41D5"/>
                          </a:solidFill>
                          <a:effectLst/>
                          <a:latin typeface="Bookman Old Style"/>
                        </a:rPr>
                        <a:t>terization</a:t>
                      </a:r>
                    </a:p>
                  </a:txBody>
                  <a:tcPr marL="10980" marR="10980" marT="1098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1D41D5"/>
                          </a:solidFill>
                          <a:effectLst/>
                          <a:latin typeface="Bookman Old Style"/>
                        </a:rPr>
                        <a:t>quan-</a:t>
                      </a:r>
                      <a:br>
                        <a:rPr lang="en-US" sz="1400" b="0" i="0" u="none" strike="noStrike">
                          <a:solidFill>
                            <a:srgbClr val="1D41D5"/>
                          </a:solidFill>
                          <a:effectLst/>
                          <a:latin typeface="Bookman Old Style"/>
                        </a:rPr>
                      </a:br>
                      <a:r>
                        <a:rPr lang="en-US" sz="1400" b="0" i="0" u="none" strike="noStrike">
                          <a:solidFill>
                            <a:srgbClr val="1D41D5"/>
                          </a:solidFill>
                          <a:effectLst/>
                          <a:latin typeface="Bookman Old Style"/>
                        </a:rPr>
                        <a:t>tity</a:t>
                      </a:r>
                    </a:p>
                  </a:txBody>
                  <a:tcPr marL="10980" marR="10980" marT="10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1D41D5"/>
                          </a:solidFill>
                          <a:effectLst/>
                          <a:latin typeface="Bookman Old Style"/>
                        </a:rPr>
                        <a:t>approx. Cost (kCHF)</a:t>
                      </a:r>
                    </a:p>
                  </a:txBody>
                  <a:tcPr marL="10980" marR="10980" marT="1098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3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1D41D5"/>
                          </a:solidFill>
                          <a:effectLst/>
                          <a:latin typeface="Bookman Old Style"/>
                        </a:rPr>
                        <a:t>Vs. 5</a:t>
                      </a:r>
                    </a:p>
                  </a:txBody>
                  <a:tcPr marL="10980" marR="10980" marT="10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1D41D5"/>
                          </a:solidFill>
                          <a:effectLst/>
                          <a:latin typeface="Bookman Old Style"/>
                        </a:rPr>
                        <a:t>present vs.</a:t>
                      </a:r>
                    </a:p>
                  </a:txBody>
                  <a:tcPr marL="10980" marR="10980" marT="1098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ookman Old Style"/>
                        </a:rPr>
                        <a:t>Aug-16</a:t>
                      </a:r>
                    </a:p>
                  </a:txBody>
                  <a:tcPr marL="10980" marR="10980" marT="10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ookman Old Style"/>
                        </a:rPr>
                        <a:t>Nov-16</a:t>
                      </a:r>
                    </a:p>
                  </a:txBody>
                  <a:tcPr marL="10980" marR="10980" marT="109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ookman Old Style"/>
                        </a:rPr>
                        <a:t>Dec-16</a:t>
                      </a:r>
                    </a:p>
                  </a:txBody>
                  <a:tcPr marL="10980" marR="10980" marT="109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Feb-17</a:t>
                      </a:r>
                    </a:p>
                  </a:txBody>
                  <a:tcPr marL="10980" marR="10980" marT="1098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40</a:t>
                      </a:r>
                    </a:p>
                  </a:txBody>
                  <a:tcPr marL="10980" marR="10980" marT="10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25</a:t>
                      </a:r>
                    </a:p>
                  </a:txBody>
                  <a:tcPr marL="10980" marR="10980" marT="1098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3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1D41D5"/>
                          </a:solidFill>
                          <a:effectLst/>
                          <a:latin typeface="Bookman Old Style"/>
                        </a:rPr>
                        <a:t>Vs. 6</a:t>
                      </a:r>
                    </a:p>
                  </a:txBody>
                  <a:tcPr marL="10980" marR="10980" marT="10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1D41D5"/>
                          </a:solidFill>
                          <a:effectLst/>
                          <a:latin typeface="Bookman Old Style"/>
                        </a:rPr>
                        <a:t>next vs.</a:t>
                      </a:r>
                    </a:p>
                  </a:txBody>
                  <a:tcPr marL="10980" marR="10980" marT="1098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Aug-17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10980" marR="10980" marT="10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Nov-17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10980" marR="10980" marT="109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Dez-17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10980" marR="10980" marT="109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Feb-18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10980" marR="10980" marT="1098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40</a:t>
                      </a:r>
                    </a:p>
                  </a:txBody>
                  <a:tcPr marL="10980" marR="10980" marT="10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25</a:t>
                      </a:r>
                    </a:p>
                  </a:txBody>
                  <a:tcPr marL="10980" marR="10980" marT="1098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3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1D41D5"/>
                          </a:solidFill>
                          <a:effectLst/>
                          <a:latin typeface="Bookman Old Style"/>
                        </a:rPr>
                        <a:t>Vs. 7</a:t>
                      </a:r>
                    </a:p>
                  </a:txBody>
                  <a:tcPr marL="10980" marR="10980" marT="10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1D41D5"/>
                          </a:solidFill>
                          <a:effectLst/>
                          <a:latin typeface="Bookman Old Style"/>
                        </a:rPr>
                        <a:t>prod. prototype</a:t>
                      </a:r>
                    </a:p>
                  </a:txBody>
                  <a:tcPr marL="10980" marR="10980" marT="1098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May-18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10980" marR="10980" marT="10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Aug-18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10980" marR="10980" marT="109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Nov-18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10980" marR="10980" marT="109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Dez-18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10980" marR="10980" marT="1098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40</a:t>
                      </a:r>
                    </a:p>
                  </a:txBody>
                  <a:tcPr marL="10980" marR="10980" marT="10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25</a:t>
                      </a:r>
                    </a:p>
                  </a:txBody>
                  <a:tcPr marL="10980" marR="10980" marT="1098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3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1D41D5"/>
                          </a:solidFill>
                          <a:effectLst/>
                          <a:latin typeface="Bookman Old Style"/>
                        </a:rPr>
                        <a:t>Vs. 7</a:t>
                      </a:r>
                    </a:p>
                  </a:txBody>
                  <a:tcPr marL="10980" marR="10980" marT="10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1D41D5"/>
                          </a:solidFill>
                          <a:effectLst/>
                          <a:latin typeface="Bookman Old Style"/>
                        </a:rPr>
                        <a:t>production</a:t>
                      </a:r>
                    </a:p>
                  </a:txBody>
                  <a:tcPr marL="10980" marR="10980" marT="1098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May-19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10980" marR="10980" marT="10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Aug-19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10980" marR="10980" marT="109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Nov-19</a:t>
                      </a:r>
                    </a:p>
                  </a:txBody>
                  <a:tcPr marL="10980" marR="10980" marT="109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 </a:t>
                      </a:r>
                    </a:p>
                  </a:txBody>
                  <a:tcPr marL="10980" marR="10980" marT="1098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120 k</a:t>
                      </a:r>
                    </a:p>
                  </a:txBody>
                  <a:tcPr marL="10980" marR="10980" marT="10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330 *)</a:t>
                      </a:r>
                    </a:p>
                  </a:txBody>
                  <a:tcPr marL="10980" marR="10980" marT="1098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807"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80" marR="10980" marT="109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80" marR="10980" marT="109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80" marR="10980" marT="109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80" marR="10980" marT="109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80" marR="10980" marT="109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80" marR="10980" marT="109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80" marR="10980" marT="109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80" marR="10980" marT="109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549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smtClean="0">
                          <a:solidFill>
                            <a:srgbClr val="1D41D5"/>
                          </a:solidFill>
                          <a:effectLst/>
                          <a:latin typeface="Bookman Old Style"/>
                        </a:rPr>
                        <a:t>Conclusion:</a:t>
                      </a:r>
                      <a:r>
                        <a:rPr lang="en-US" sz="1400" b="0" i="0" u="none" strike="noStrike" smtClean="0">
                          <a:solidFill>
                            <a:srgbClr val="1D41D5"/>
                          </a:solidFill>
                          <a:effectLst/>
                          <a:latin typeface="Bookman Old Style"/>
                        </a:rPr>
                        <a:t> beginning </a:t>
                      </a:r>
                      <a:r>
                        <a:rPr lang="en-US" sz="1400" b="0" i="0" u="none" strike="noStrike">
                          <a:solidFill>
                            <a:srgbClr val="1D41D5"/>
                          </a:solidFill>
                          <a:effectLst/>
                          <a:latin typeface="Bookman Old Style"/>
                        </a:rPr>
                        <a:t>2020, batches of tested chips will become available </a:t>
                      </a:r>
                    </a:p>
                  </a:txBody>
                  <a:tcPr marL="10980" marR="10980" marT="109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1807"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80" marR="10980" marT="109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80" marR="10980" marT="109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80" marR="10980" marT="109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80" marR="10980" marT="109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80" marR="10980" marT="109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80" marR="10980" marT="109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80" marR="10980" marT="109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80" marR="10980" marT="109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0203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*) </a:t>
                      </a:r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For 120k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chips: 40 chips à 7.7 mm2 per reticle; 60 </a:t>
                      </a:r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reticles/wafer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= 2400 </a:t>
                      </a:r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chip/wafer 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--&gt;  50 </a:t>
                      </a:r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wafers.</a:t>
                      </a:r>
                    </a:p>
                    <a:p>
                      <a:pPr algn="l" fontAlgn="ctr"/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   Assume 230k CHF for the masks and 2 k</a:t>
                      </a:r>
                      <a:r>
                        <a:rPr lang="en-US" sz="11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CHF/wafer.</a:t>
                      </a:r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 (The cost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of packaging, test gear and </a:t>
                      </a:r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testing</a:t>
                      </a:r>
                      <a:r>
                        <a:rPr lang="en-US" sz="11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 is</a:t>
                      </a:r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not </a:t>
                      </a:r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included).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10980" marR="10980" marT="109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858838" y="600075"/>
            <a:ext cx="7239000" cy="895350"/>
          </a:xfrm>
          <a:prstGeom prst="rect">
            <a:avLst/>
          </a:prstGeom>
          <a:solidFill>
            <a:srgbClr val="C0C0C0">
              <a:alpha val="49019"/>
            </a:srgbClr>
          </a:solidFill>
          <a:ln>
            <a:noFill/>
          </a:ln>
          <a:extLst>
            <a:ext uri="{91240B29-F687-4F45-9708-019B960494DF}"/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9pPr>
          </a:lstStyle>
          <a:p>
            <a:pPr>
              <a:defRPr/>
            </a:pPr>
            <a:r>
              <a:rPr lang="de-DE" altLang="en-US" sz="2400" kern="0" dirty="0" smtClean="0">
                <a:latin typeface="Bookman Old Style" panose="02050604050505020204" pitchFamily="18" charset="0"/>
              </a:rPr>
              <a:t>Jobs </a:t>
            </a:r>
            <a:r>
              <a:rPr lang="de-DE" altLang="en-US" sz="2400" kern="0" dirty="0" err="1" smtClean="0">
                <a:latin typeface="Bookman Old Style" panose="02050604050505020204" pitchFamily="18" charset="0"/>
              </a:rPr>
              <a:t>list</a:t>
            </a:r>
            <a:r>
              <a:rPr lang="de-DE" altLang="en-US" sz="2400" kern="0" dirty="0" smtClean="0">
                <a:latin typeface="Bookman Old Style" panose="02050604050505020204" pitchFamily="18" charset="0"/>
              </a:rPr>
              <a:t> </a:t>
            </a:r>
            <a:r>
              <a:rPr lang="de-DE" altLang="en-US" sz="2400" kern="0" dirty="0" err="1" smtClean="0">
                <a:latin typeface="Bookman Old Style" panose="02050604050505020204" pitchFamily="18" charset="0"/>
              </a:rPr>
              <a:t>for</a:t>
            </a:r>
            <a:r>
              <a:rPr lang="de-DE" altLang="en-US" sz="2400" kern="0" dirty="0" smtClean="0">
                <a:latin typeface="Bookman Old Style" panose="02050604050505020204" pitchFamily="18" charset="0"/>
              </a:rPr>
              <a:t> </a:t>
            </a:r>
            <a:r>
              <a:rPr lang="de-DE" altLang="en-US" sz="2400" kern="0" dirty="0" err="1" smtClean="0">
                <a:latin typeface="Bookman Old Style" panose="02050604050505020204" pitchFamily="18" charset="0"/>
              </a:rPr>
              <a:t>submission</a:t>
            </a:r>
            <a:r>
              <a:rPr lang="de-DE" altLang="en-US" sz="2400" kern="0" dirty="0" smtClean="0">
                <a:latin typeface="Bookman Old Style" panose="02050604050505020204" pitchFamily="18" charset="0"/>
              </a:rPr>
              <a:t> </a:t>
            </a:r>
            <a:r>
              <a:rPr lang="de-DE" altLang="en-US" sz="2400" kern="0" dirty="0" err="1" smtClean="0">
                <a:latin typeface="Bookman Old Style" panose="02050604050505020204" pitchFamily="18" charset="0"/>
              </a:rPr>
              <a:t>of</a:t>
            </a:r>
            <a:r>
              <a:rPr lang="de-DE" altLang="en-US" sz="2400" kern="0" dirty="0" smtClean="0">
                <a:latin typeface="Bookman Old Style" panose="02050604050505020204" pitchFamily="18" charset="0"/>
              </a:rPr>
              <a:t> ASDv6</a:t>
            </a:r>
          </a:p>
          <a:p>
            <a:pPr>
              <a:defRPr/>
            </a:pPr>
            <a:r>
              <a:rPr lang="de-DE" altLang="en-US" sz="2400" i="1" kern="0" dirty="0" smtClean="0">
                <a:latin typeface="Bookman Old Style" panose="02050604050505020204" pitchFamily="18" charset="0"/>
              </a:rPr>
              <a:t>(</a:t>
            </a:r>
            <a:r>
              <a:rPr lang="de-DE" altLang="en-US" sz="2400" i="1" kern="0" dirty="0" err="1" smtClean="0">
                <a:latin typeface="Bookman Old Style" panose="02050604050505020204" pitchFamily="18" charset="0"/>
              </a:rPr>
              <a:t>my</a:t>
            </a:r>
            <a:r>
              <a:rPr lang="de-DE" altLang="en-US" sz="2400" i="1" kern="0" dirty="0" smtClean="0">
                <a:latin typeface="Bookman Old Style" panose="02050604050505020204" pitchFamily="18" charset="0"/>
              </a:rPr>
              <a:t> </a:t>
            </a:r>
            <a:r>
              <a:rPr lang="de-DE" altLang="en-US" sz="2400" i="1" kern="0" dirty="0" err="1" smtClean="0">
                <a:latin typeface="Bookman Old Style" panose="02050604050505020204" pitchFamily="18" charset="0"/>
              </a:rPr>
              <a:t>view</a:t>
            </a:r>
            <a:r>
              <a:rPr lang="de-DE" altLang="en-US" sz="2400" i="1" kern="0" dirty="0" smtClean="0">
                <a:latin typeface="Bookman Old Style" panose="02050604050505020204" pitchFamily="18" charset="0"/>
              </a:rPr>
              <a:t>)</a:t>
            </a:r>
            <a:endParaRPr lang="en-US" altLang="en-US" sz="2000" i="1" kern="0" dirty="0">
              <a:latin typeface="Bookman Old Style" panose="02050604050505020204" pitchFamily="18" charset="0"/>
            </a:endParaRPr>
          </a:p>
        </p:txBody>
      </p:sp>
      <p:sp>
        <p:nvSpPr>
          <p:cNvPr id="287746" name="Textfeld 2"/>
          <p:cNvSpPr txBox="1">
            <a:spLocks noChangeArrowheads="1"/>
          </p:cNvSpPr>
          <p:nvPr/>
        </p:nvSpPr>
        <p:spPr bwMode="auto">
          <a:xfrm>
            <a:off x="614363" y="1971675"/>
            <a:ext cx="81057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Calibri" pitchFamily="34" charset="0"/>
              <a:buAutoNum type="arabicParenR"/>
            </a:pPr>
            <a:r>
              <a:rPr lang="de-DE" sz="1800"/>
              <a:t> reproduce measurements with simulation </a:t>
            </a:r>
            <a:r>
              <a:rPr lang="de-DE" sz="1800">
                <a:solidFill>
                  <a:srgbClr val="008000"/>
                </a:solidFill>
              </a:rPr>
              <a:t>			- already done?</a:t>
            </a:r>
          </a:p>
          <a:p>
            <a:pPr marL="342900" indent="-342900">
              <a:buFont typeface="Calibri" pitchFamily="34" charset="0"/>
              <a:buAutoNum type="arabicParenR"/>
            </a:pPr>
            <a:r>
              <a:rPr lang="de-DE" sz="1800"/>
              <a:t>reproduce all relevant measurements with packaged chips</a:t>
            </a:r>
          </a:p>
          <a:p>
            <a:pPr marL="800100" lvl="1" indent="-342900">
              <a:buFont typeface="Calibri" pitchFamily="34" charset="0"/>
              <a:buAutoNum type="alphaLcParenR"/>
            </a:pPr>
            <a:r>
              <a:rPr lang="de-DE" sz="1800"/>
              <a:t> </a:t>
            </a:r>
            <a:r>
              <a:rPr lang="de-DE" sz="1800">
                <a:solidFill>
                  <a:srgbClr val="0000FF"/>
                </a:solidFill>
              </a:rPr>
              <a:t>Signal/Noise? Influence of digital activity on mezzanine board?  </a:t>
            </a:r>
            <a:r>
              <a:rPr lang="de-DE" sz="1800">
                <a:solidFill>
                  <a:srgbClr val="008000"/>
                </a:solidFill>
              </a:rPr>
              <a:t>- done</a:t>
            </a:r>
          </a:p>
          <a:p>
            <a:pPr marL="800100" lvl="1" indent="-342900">
              <a:buFont typeface="Calibri" pitchFamily="34" charset="0"/>
              <a:buAutoNum type="alphaLcParenR"/>
            </a:pPr>
            <a:r>
              <a:rPr lang="de-DE" sz="1800">
                <a:solidFill>
                  <a:srgbClr val="0000FF"/>
                </a:solidFill>
              </a:rPr>
              <a:t> Spacial resolution with cosmic tracks</a:t>
            </a:r>
            <a:r>
              <a:rPr lang="de-DE" sz="1800">
                <a:solidFill>
                  <a:srgbClr val="008000"/>
                </a:solidFill>
              </a:rPr>
              <a:t> 			       - done</a:t>
            </a:r>
            <a:endParaRPr lang="de-DE" sz="1800">
              <a:solidFill>
                <a:srgbClr val="0000FF"/>
              </a:solidFill>
            </a:endParaRPr>
          </a:p>
          <a:p>
            <a:pPr marL="342900" indent="-342900">
              <a:buFont typeface="Calibri" pitchFamily="34" charset="0"/>
              <a:buAutoNum type="arabicParenR"/>
            </a:pPr>
            <a:r>
              <a:rPr lang="de-DE" sz="1800"/>
              <a:t>  Decide on gain (voltage/input charge)</a:t>
            </a:r>
          </a:p>
          <a:p>
            <a:pPr marL="342900" indent="-342900">
              <a:buFont typeface="Calibri" pitchFamily="34" charset="0"/>
              <a:buAutoNum type="arabicParenR"/>
            </a:pPr>
            <a:r>
              <a:rPr lang="de-DE" sz="1800"/>
              <a:t>  Fix JTAG shift register problem (hysteresis bits stuck)</a:t>
            </a:r>
          </a:p>
          <a:p>
            <a:pPr marL="342900" indent="-342900">
              <a:buFont typeface="Calibri" pitchFamily="34" charset="0"/>
              <a:buAutoNum type="arabicParenR"/>
            </a:pPr>
            <a:r>
              <a:rPr lang="de-DE" sz="1800"/>
              <a:t>  bias current ON or OFF chip?</a:t>
            </a:r>
          </a:p>
          <a:p>
            <a:pPr marL="342900" indent="-342900">
              <a:buFont typeface="Calibri" pitchFamily="34" charset="0"/>
              <a:buAutoNum type="arabicParenR"/>
            </a:pPr>
            <a:r>
              <a:rPr lang="de-DE" sz="1800"/>
              <a:t>  prepare coherent documentation			</a:t>
            </a:r>
            <a:r>
              <a:rPr lang="de-DE" sz="1800">
                <a:solidFill>
                  <a:srgbClr val="008000"/>
                </a:solidFill>
              </a:rPr>
              <a:t>- partly contained in TDR</a:t>
            </a:r>
          </a:p>
        </p:txBody>
      </p:sp>
      <p:sp>
        <p:nvSpPr>
          <p:cNvPr id="287747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>
                <a:solidFill>
                  <a:srgbClr val="898989"/>
                </a:solidFill>
              </a:rPr>
              <a:t>31-may-2017</a:t>
            </a:r>
          </a:p>
        </p:txBody>
      </p:sp>
      <p:sp>
        <p:nvSpPr>
          <p:cNvPr id="287748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fld id="{EB99D473-B79F-4FD8-802A-15A078B04D6F}" type="slidenum">
              <a:rPr lang="en-US">
                <a:solidFill>
                  <a:srgbClr val="898989"/>
                </a:solidFill>
              </a:rPr>
              <a:pPr>
                <a:buFontTx/>
                <a:buNone/>
              </a:pPr>
              <a:t>33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287749" name="Fußzeilenplatzhalt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898989"/>
                </a:solidFill>
              </a:rPr>
              <a:t>Review of the ASDv5 chip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524000" y="4495800"/>
            <a:ext cx="5514975" cy="1677988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marL="990600" indent="-809625">
              <a:spcAft>
                <a:spcPts val="600"/>
              </a:spcAft>
              <a:defRPr/>
            </a:pPr>
            <a:r>
              <a:rPr lang="de-DE" sz="1800" u="sng" dirty="0"/>
              <a:t>Open </a:t>
            </a:r>
            <a:r>
              <a:rPr lang="de-DE" sz="1800" u="sng" dirty="0" err="1"/>
              <a:t>Qs</a:t>
            </a:r>
            <a:r>
              <a:rPr lang="de-DE" sz="1800" u="sng" dirty="0"/>
              <a:t>:</a:t>
            </a:r>
          </a:p>
          <a:p>
            <a:pPr marL="990600" indent="-276225">
              <a:buFontTx/>
              <a:buChar char="•"/>
              <a:defRPr/>
            </a:pPr>
            <a:r>
              <a:rPr lang="de-DE" dirty="0" err="1">
                <a:solidFill>
                  <a:srgbClr val="0000FF"/>
                </a:solidFill>
              </a:rPr>
              <a:t>Matching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err="1">
                <a:solidFill>
                  <a:srgbClr val="0000FF"/>
                </a:solidFill>
              </a:rPr>
              <a:t>between</a:t>
            </a:r>
            <a:r>
              <a:rPr lang="de-DE" dirty="0">
                <a:solidFill>
                  <a:srgbClr val="0000FF"/>
                </a:solidFill>
              </a:rPr>
              <a:t> different </a:t>
            </a:r>
            <a:r>
              <a:rPr lang="de-DE" dirty="0" err="1">
                <a:solidFill>
                  <a:srgbClr val="0000FF"/>
                </a:solidFill>
              </a:rPr>
              <a:t>chips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/>
              <a:t>(check at least 10 </a:t>
            </a:r>
            <a:r>
              <a:rPr lang="de-DE" dirty="0" err="1"/>
              <a:t>packaged</a:t>
            </a:r>
            <a:r>
              <a:rPr lang="de-DE" dirty="0"/>
              <a:t> </a:t>
            </a:r>
            <a:r>
              <a:rPr lang="de-DE" dirty="0" err="1"/>
              <a:t>chips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failure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misbehaviour</a:t>
            </a:r>
            <a:r>
              <a:rPr lang="de-DE" dirty="0"/>
              <a:t>)</a:t>
            </a:r>
            <a:endParaRPr lang="de-DE" dirty="0"/>
          </a:p>
          <a:p>
            <a:pPr marL="990600" indent="-276225">
              <a:buFontTx/>
              <a:buChar char="•"/>
              <a:defRPr/>
            </a:pPr>
            <a:r>
              <a:rPr lang="de-DE" dirty="0">
                <a:solidFill>
                  <a:srgbClr val="0000FF"/>
                </a:solidFill>
              </a:rPr>
              <a:t>Power </a:t>
            </a:r>
            <a:r>
              <a:rPr lang="de-DE" dirty="0" err="1">
                <a:solidFill>
                  <a:srgbClr val="0000FF"/>
                </a:solidFill>
              </a:rPr>
              <a:t>consumption</a:t>
            </a:r>
            <a:r>
              <a:rPr lang="de-DE" dirty="0">
                <a:solidFill>
                  <a:srgbClr val="0000FF"/>
                </a:solidFill>
              </a:rPr>
              <a:t> vs. </a:t>
            </a:r>
            <a:r>
              <a:rPr lang="de-DE" dirty="0" err="1">
                <a:solidFill>
                  <a:srgbClr val="0000FF"/>
                </a:solidFill>
              </a:rPr>
              <a:t>V</a:t>
            </a:r>
            <a:r>
              <a:rPr lang="de-DE" baseline="-25000" dirty="0" err="1">
                <a:solidFill>
                  <a:srgbClr val="0000FF"/>
                </a:solidFill>
              </a:rPr>
              <a:t>cc</a:t>
            </a:r>
            <a:endParaRPr lang="de-DE" baseline="-25000" dirty="0">
              <a:solidFill>
                <a:srgbClr val="0000FF"/>
              </a:solidFill>
            </a:endParaRPr>
          </a:p>
          <a:p>
            <a:pPr marL="1343025" lvl="1" indent="-266700">
              <a:buFont typeface="Courier New" panose="02070309020205020404" pitchFamily="49" charset="0"/>
              <a:buChar char="o"/>
              <a:defRPr/>
            </a:pPr>
            <a:r>
              <a:rPr lang="de-DE" dirty="0" err="1"/>
              <a:t>Junction</a:t>
            </a:r>
            <a:r>
              <a:rPr lang="de-DE" dirty="0"/>
              <a:t> </a:t>
            </a:r>
            <a:r>
              <a:rPr lang="de-DE" dirty="0" err="1"/>
              <a:t>temperature</a:t>
            </a:r>
            <a:r>
              <a:rPr lang="de-DE" dirty="0"/>
              <a:t> (</a:t>
            </a:r>
            <a:r>
              <a:rPr lang="de-DE" dirty="0" err="1"/>
              <a:t>lifetime</a:t>
            </a:r>
            <a:r>
              <a:rPr lang="de-DE" dirty="0"/>
              <a:t> !)</a:t>
            </a:r>
          </a:p>
          <a:p>
            <a:pPr marL="1343025" lvl="1" indent="-266700">
              <a:buFont typeface="Courier New" panose="02070309020205020404" pitchFamily="49" charset="0"/>
              <a:buChar char="o"/>
              <a:defRPr/>
            </a:pPr>
            <a:r>
              <a:rPr lang="de-DE" dirty="0" err="1"/>
              <a:t>Heat</a:t>
            </a:r>
            <a:r>
              <a:rPr lang="de-DE" dirty="0"/>
              <a:t> </a:t>
            </a:r>
            <a:r>
              <a:rPr lang="de-DE" dirty="0" err="1"/>
              <a:t>load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environment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49E178-9BAC-469E-BEFA-4DB58194B70E}" type="slidenum">
              <a:rPr lang="en-US" altLang="en-US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288770" name="Rectangle 7"/>
          <p:cNvSpPr>
            <a:spLocks noGrp="1" noChangeArrowheads="1"/>
          </p:cNvSpPr>
          <p:nvPr>
            <p:ph type="dt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31-may-2017</a:t>
            </a:r>
            <a:endParaRPr lang="de-DE" altLang="en-US"/>
          </a:p>
        </p:txBody>
      </p:sp>
      <p:sp>
        <p:nvSpPr>
          <p:cNvPr id="288771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0" y="2608263"/>
            <a:ext cx="4448175" cy="792162"/>
          </a:xfrm>
        </p:spPr>
        <p:txBody>
          <a:bodyPr/>
          <a:lstStyle/>
          <a:p>
            <a:r>
              <a:rPr lang="de-DE" altLang="en-US" sz="4400" smtClean="0"/>
              <a:t>Backup Slides</a:t>
            </a:r>
          </a:p>
        </p:txBody>
      </p:sp>
      <p:sp>
        <p:nvSpPr>
          <p:cNvPr id="288772" name="Fußzeilenplatzhalter 2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Review of the ASDv5 chip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Risetime of ASD1 vs. ASD5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5871F4-BA14-4A2F-957A-734B75F7F9D7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sp>
        <p:nvSpPr>
          <p:cNvPr id="289795" name="Datumsplatzhalter 4"/>
          <p:cNvSpPr>
            <a:spLocks noGrp="1"/>
          </p:cNvSpPr>
          <p:nvPr>
            <p:ph type="dt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31-may-2017</a:t>
            </a:r>
            <a:endParaRPr lang="de-DE" altLang="en-US"/>
          </a:p>
        </p:txBody>
      </p:sp>
      <p:pic>
        <p:nvPicPr>
          <p:cNvPr id="289796" name="Grafik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175" y="1701800"/>
            <a:ext cx="4000500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9797" name="Grafik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1688" y="1701800"/>
            <a:ext cx="4103687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1562100" y="4316413"/>
            <a:ext cx="19351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dirty="0">
                <a:solidFill>
                  <a:srgbClr val="006600"/>
                </a:solidFill>
                <a:latin typeface="Bookman Old Style" panose="02050604050505020204" pitchFamily="18" charset="0"/>
                <a:cs typeface="+mn-cs"/>
              </a:rPr>
              <a:t>The </a:t>
            </a:r>
            <a:r>
              <a:rPr lang="de-DE" sz="1800" dirty="0" err="1">
                <a:solidFill>
                  <a:srgbClr val="006600"/>
                </a:solidFill>
                <a:latin typeface="Bookman Old Style" panose="02050604050505020204" pitchFamily="18" charset="0"/>
                <a:cs typeface="+mn-cs"/>
              </a:rPr>
              <a:t>legacy</a:t>
            </a:r>
            <a:r>
              <a:rPr lang="de-DE" sz="1800" dirty="0">
                <a:solidFill>
                  <a:srgbClr val="006600"/>
                </a:solidFill>
                <a:latin typeface="Bookman Old Style" panose="02050604050505020204" pitchFamily="18" charset="0"/>
                <a:cs typeface="+mn-cs"/>
              </a:rPr>
              <a:t> ASD</a:t>
            </a:r>
            <a:endParaRPr lang="en-US" sz="1800" dirty="0">
              <a:solidFill>
                <a:srgbClr val="006600"/>
              </a:solidFill>
              <a:latin typeface="Bookman Old Style" panose="02050604050505020204" pitchFamily="18" charset="0"/>
              <a:cs typeface="+mn-cs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927725" y="4316413"/>
            <a:ext cx="14303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dirty="0">
                <a:solidFill>
                  <a:srgbClr val="006600"/>
                </a:solidFill>
                <a:latin typeface="Bookman Old Style" panose="02050604050505020204" pitchFamily="18" charset="0"/>
                <a:cs typeface="+mn-cs"/>
              </a:rPr>
              <a:t>The ASDv5</a:t>
            </a:r>
            <a:endParaRPr lang="en-US" sz="1800" dirty="0">
              <a:solidFill>
                <a:srgbClr val="006600"/>
              </a:solidFill>
              <a:latin typeface="Bookman Old Style" panose="02050604050505020204" pitchFamily="18" charset="0"/>
              <a:cs typeface="+mn-cs"/>
            </a:endParaRPr>
          </a:p>
        </p:txBody>
      </p:sp>
      <p:sp>
        <p:nvSpPr>
          <p:cNvPr id="289800" name="Textfeld 11"/>
          <p:cNvSpPr txBox="1">
            <a:spLocks noChangeArrowheads="1"/>
          </p:cNvSpPr>
          <p:nvPr/>
        </p:nvSpPr>
        <p:spPr bwMode="auto">
          <a:xfrm>
            <a:off x="1695450" y="5038725"/>
            <a:ext cx="53784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de-DE"/>
              <a:t>The legacy ASDv1 has a peaking time of nearly 20 ns, while the ASDv5 has less than 10 ns?!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de-DE"/>
              <a:t>The step response is more symmetric for ASDv% than for ASDv1?</a:t>
            </a:r>
          </a:p>
        </p:txBody>
      </p:sp>
      <p:sp>
        <p:nvSpPr>
          <p:cNvPr id="289801" name="Fußzeilenplatzhalter 5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Review of the ASDv5 chip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7" name="Fußzeilenplatzhalter 1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Review of the ASDv5 chip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BEAEC6-6DDB-4760-A498-1F8DB280E54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0819" name="Datumsplatzhalter 3"/>
          <p:cNvSpPr>
            <a:spLocks noGrp="1"/>
          </p:cNvSpPr>
          <p:nvPr>
            <p:ph type="dt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31-may-2017</a:t>
            </a:r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90600" y="228600"/>
            <a:ext cx="7239000" cy="895350"/>
          </a:xfrm>
          <a:prstGeom prst="rect">
            <a:avLst/>
          </a:prstGeom>
          <a:solidFill>
            <a:srgbClr val="C0C0C0">
              <a:alpha val="49019"/>
            </a:srgbClr>
          </a:solidFill>
          <a:ln>
            <a:noFill/>
          </a:ln>
          <a:extLst>
            <a:ext uri="{91240B29-F687-4F45-9708-019B960494DF}"/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9pPr>
          </a:lstStyle>
          <a:p>
            <a:pPr>
              <a:defRPr/>
            </a:pPr>
            <a:r>
              <a:rPr lang="de-DE" altLang="en-US" sz="2400" kern="0" smtClean="0">
                <a:latin typeface="Bookman Old Style" panose="02050604050505020204" pitchFamily="18" charset="0"/>
              </a:rPr>
              <a:t>Influence of test pulse rise time</a:t>
            </a:r>
            <a:endParaRPr lang="en-US" altLang="en-US" sz="2000" i="1" kern="0">
              <a:latin typeface="Bookman Old Style" panose="02050604050505020204" pitchFamily="18" charset="0"/>
            </a:endParaRPr>
          </a:p>
        </p:txBody>
      </p:sp>
      <p:pic>
        <p:nvPicPr>
          <p:cNvPr id="290821" name="Grafik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8625" y="1319213"/>
            <a:ext cx="6034088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0822" name="Textfeld 8"/>
          <p:cNvSpPr txBox="1">
            <a:spLocks noChangeArrowheads="1"/>
          </p:cNvSpPr>
          <p:nvPr/>
        </p:nvSpPr>
        <p:spPr bwMode="auto">
          <a:xfrm>
            <a:off x="1393825" y="5233988"/>
            <a:ext cx="66436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u="sng">
                <a:solidFill>
                  <a:srgbClr val="0000FF"/>
                </a:solidFill>
              </a:rPr>
              <a:t>Conclusion:</a:t>
            </a:r>
            <a:r>
              <a:rPr lang="de-DE" sz="1400">
                <a:solidFill>
                  <a:srgbClr val="0000FF"/>
                </a:solidFill>
              </a:rPr>
              <a:t> </a:t>
            </a:r>
            <a:r>
              <a:rPr lang="de-DE" sz="1400"/>
              <a:t>due to ist shorter integration time, the peak voltage of the ASDv5</a:t>
            </a:r>
          </a:p>
          <a:p>
            <a:r>
              <a:rPr lang="de-DE" sz="1400"/>
              <a:t>depends  </a:t>
            </a:r>
            <a:r>
              <a:rPr lang="de-DE" sz="1400">
                <a:solidFill>
                  <a:srgbClr val="0000FF"/>
                </a:solidFill>
              </a:rPr>
              <a:t>significantly on the real rise time</a:t>
            </a:r>
            <a:r>
              <a:rPr lang="de-DE" sz="1400"/>
              <a:t> of the „voltage step“  on the input test capacitor. </a:t>
            </a:r>
          </a:p>
          <a:p>
            <a:r>
              <a:rPr lang="de-DE" sz="1400"/>
              <a:t>(But up to about 5 ns rise time this effect is still insignificant for practical purposes.)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1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1733550" y="6303963"/>
            <a:ext cx="6313488" cy="3349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150FD89B-F526-4D22-B81C-BBE25C3C6BA8}" type="slidenum">
              <a:rPr lang="de-DE" smtClean="0"/>
              <a:pPr algn="ctr"/>
              <a:t>37</a:t>
            </a:fld>
            <a:endParaRPr lang="de-DE" smtClean="0"/>
          </a:p>
        </p:txBody>
      </p:sp>
      <p:pic>
        <p:nvPicPr>
          <p:cNvPr id="291842" name="Immagin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947738"/>
            <a:ext cx="1955800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1843" name="Rectangle 4"/>
          <p:cNvSpPr>
            <a:spLocks noChangeArrowheads="1"/>
          </p:cNvSpPr>
          <p:nvPr/>
        </p:nvSpPr>
        <p:spPr bwMode="auto">
          <a:xfrm>
            <a:off x="354013" y="1316038"/>
            <a:ext cx="40592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it-IT" altLang="en-US">
                <a:latin typeface="Bookman Old Style" pitchFamily="18" charset="0"/>
                <a:cs typeface="Times New Roman" pitchFamily="18" charset="0"/>
              </a:rPr>
              <a:t>Ground/Substrate routing introduces</a:t>
            </a:r>
            <a:r>
              <a:rPr lang="en-US" altLang="en-US">
                <a:latin typeface="Bookman Old Style" pitchFamily="18" charset="0"/>
              </a:rPr>
              <a:t> </a:t>
            </a:r>
            <a:br>
              <a:rPr lang="en-US" altLang="en-US">
                <a:latin typeface="Bookman Old Style" pitchFamily="18" charset="0"/>
              </a:rPr>
            </a:br>
            <a:r>
              <a:rPr lang="it-IT" altLang="en-US">
                <a:latin typeface="Bookman Old Style" pitchFamily="18" charset="0"/>
                <a:cs typeface="Times New Roman" pitchFamily="18" charset="0"/>
              </a:rPr>
              <a:t>parasitic components between</a:t>
            </a:r>
            <a:endParaRPr lang="en-US" altLang="en-US">
              <a:latin typeface="Bookman Old Style" pitchFamily="18" charset="0"/>
            </a:endParaRPr>
          </a:p>
          <a:p>
            <a:pPr marL="1200150" lvl="2" indent="-285750" eaLnBrk="0" hangingPunct="0">
              <a:buClr>
                <a:srgbClr val="0066FF"/>
              </a:buClr>
              <a:buFont typeface="Wingdings" pitchFamily="2" charset="2"/>
              <a:buChar char="Ø"/>
            </a:pPr>
            <a:r>
              <a:rPr lang="it-IT" altLang="en-US">
                <a:solidFill>
                  <a:srgbClr val="0066FF"/>
                </a:solidFill>
                <a:latin typeface="Bookman Old Style" pitchFamily="18" charset="0"/>
                <a:cs typeface="Times New Roman" pitchFamily="18" charset="0"/>
              </a:rPr>
              <a:t>Different grounds </a:t>
            </a:r>
            <a:endParaRPr lang="en-US" altLang="en-US">
              <a:solidFill>
                <a:srgbClr val="0066FF"/>
              </a:solidFill>
              <a:latin typeface="Bookman Old Style" pitchFamily="18" charset="0"/>
            </a:endParaRPr>
          </a:p>
          <a:p>
            <a:pPr marL="1200150" lvl="2" indent="-285750" eaLnBrk="0" hangingPunct="0">
              <a:buClr>
                <a:srgbClr val="0066FF"/>
              </a:buClr>
              <a:buFont typeface="Wingdings" pitchFamily="2" charset="2"/>
              <a:buChar char="Ø"/>
            </a:pPr>
            <a:r>
              <a:rPr lang="it-IT" altLang="en-US">
                <a:solidFill>
                  <a:srgbClr val="0066FF"/>
                </a:solidFill>
                <a:latin typeface="Bookman Old Style" pitchFamily="18" charset="0"/>
                <a:cs typeface="Times New Roman" pitchFamily="18" charset="0"/>
              </a:rPr>
              <a:t>Different substrates</a:t>
            </a:r>
            <a:endParaRPr lang="en-US" altLang="en-US">
              <a:solidFill>
                <a:srgbClr val="0066FF"/>
              </a:solidFill>
              <a:latin typeface="Bookman Old Style" pitchFamily="18" charset="0"/>
            </a:endParaRPr>
          </a:p>
          <a:p>
            <a:pPr marL="1200150" lvl="2" indent="-285750" eaLnBrk="0" hangingPunct="0">
              <a:buClr>
                <a:srgbClr val="0066FF"/>
              </a:buClr>
              <a:buFont typeface="Wingdings" pitchFamily="2" charset="2"/>
              <a:buChar char="Ø"/>
            </a:pPr>
            <a:r>
              <a:rPr lang="it-IT" altLang="en-US">
                <a:solidFill>
                  <a:srgbClr val="0066FF"/>
                </a:solidFill>
                <a:latin typeface="Bookman Old Style" pitchFamily="18" charset="0"/>
                <a:cs typeface="Times New Roman" pitchFamily="18" charset="0"/>
              </a:rPr>
              <a:t>Substrates and grounds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291844" name="Rectangle 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sz="1800">
              <a:latin typeface="Arial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8788" y="228600"/>
            <a:ext cx="7923212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 lIns="182880" tIns="91440" rIns="182880" bIns="91440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de-DE" sz="2800" kern="0" dirty="0" smtClean="0">
                <a:latin typeface="Bookman Old Style" panose="02050604050505020204" pitchFamily="18" charset="0"/>
              </a:rPr>
              <a:t>Simulation </a:t>
            </a:r>
            <a:r>
              <a:rPr lang="de-DE" sz="2800" kern="0" dirty="0" err="1" smtClean="0">
                <a:latin typeface="Bookman Old Style" panose="02050604050505020204" pitchFamily="18" charset="0"/>
              </a:rPr>
              <a:t>of</a:t>
            </a:r>
            <a:r>
              <a:rPr lang="de-DE" sz="2800" kern="0" dirty="0" smtClean="0">
                <a:latin typeface="Bookman Old Style" panose="02050604050505020204" pitchFamily="18" charset="0"/>
              </a:rPr>
              <a:t> </a:t>
            </a:r>
            <a:r>
              <a:rPr lang="de-DE" sz="2800" kern="0" dirty="0" err="1" smtClean="0">
                <a:latin typeface="Bookman Old Style" panose="02050604050505020204" pitchFamily="18" charset="0"/>
              </a:rPr>
              <a:t>substrate</a:t>
            </a:r>
            <a:r>
              <a:rPr lang="de-DE" sz="2800" kern="0" dirty="0" smtClean="0">
                <a:latin typeface="Bookman Old Style" panose="02050604050505020204" pitchFamily="18" charset="0"/>
              </a:rPr>
              <a:t>/</a:t>
            </a:r>
            <a:r>
              <a:rPr lang="de-DE" sz="2800" kern="0" dirty="0" err="1" smtClean="0">
                <a:latin typeface="Bookman Old Style" panose="02050604050505020204" pitchFamily="18" charset="0"/>
              </a:rPr>
              <a:t>grounding</a:t>
            </a:r>
            <a:r>
              <a:rPr lang="de-DE" sz="2800" kern="0" dirty="0" smtClean="0">
                <a:latin typeface="Bookman Old Style" panose="02050604050505020204" pitchFamily="18" charset="0"/>
              </a:rPr>
              <a:t> </a:t>
            </a:r>
            <a:r>
              <a:rPr lang="de-DE" sz="2800" kern="0" dirty="0" err="1" smtClean="0">
                <a:latin typeface="Bookman Old Style" panose="02050604050505020204" pitchFamily="18" charset="0"/>
              </a:rPr>
              <a:t>concept</a:t>
            </a:r>
            <a:r>
              <a:rPr lang="de-DE" sz="2800" kern="0" dirty="0" smtClean="0">
                <a:latin typeface="Bookman Old Style" panose="02050604050505020204" pitchFamily="18" charset="0"/>
              </a:rPr>
              <a:t> </a:t>
            </a:r>
            <a:endParaRPr lang="en-US" altLang="en-US" sz="2000" i="1" kern="0" dirty="0">
              <a:latin typeface="Bookman Old Style" panose="02050604050505020204" pitchFamily="18" charset="0"/>
            </a:endParaRPr>
          </a:p>
        </p:txBody>
      </p:sp>
      <p:sp>
        <p:nvSpPr>
          <p:cNvPr id="291846" name="Rectangle 4"/>
          <p:cNvSpPr>
            <a:spLocks noChangeArrowheads="1"/>
          </p:cNvSpPr>
          <p:nvPr/>
        </p:nvSpPr>
        <p:spPr bwMode="auto">
          <a:xfrm>
            <a:off x="339725" y="2987675"/>
            <a:ext cx="4899025" cy="554038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de-DE" altLang="en-US" sz="1500">
                <a:latin typeface="Bookman Old Style" pitchFamily="18" charset="0"/>
                <a:cs typeface="Times New Roman" pitchFamily="18" charset="0"/>
              </a:rPr>
              <a:t>Several combinations of SUB and GND were</a:t>
            </a:r>
          </a:p>
          <a:p>
            <a:pPr eaLnBrk="0" hangingPunct="0"/>
            <a:r>
              <a:rPr lang="de-DE" altLang="en-US" sz="1500">
                <a:latin typeface="Bookman Old Style" pitchFamily="18" charset="0"/>
              </a:rPr>
              <a:t>simulated to look for the best solution (next slide) </a:t>
            </a:r>
            <a:endParaRPr lang="en-US" altLang="en-US" sz="1500">
              <a:latin typeface="Bookman Old Style" pitchFamily="18" charset="0"/>
            </a:endParaRPr>
          </a:p>
        </p:txBody>
      </p:sp>
      <p:cxnSp>
        <p:nvCxnSpPr>
          <p:cNvPr id="291847" name="Gerade Verbindung mit Pfeil 6"/>
          <p:cNvCxnSpPr>
            <a:cxnSpLocks noChangeShapeType="1"/>
          </p:cNvCxnSpPr>
          <p:nvPr/>
        </p:nvCxnSpPr>
        <p:spPr bwMode="auto">
          <a:xfrm flipH="1">
            <a:off x="7239000" y="1219200"/>
            <a:ext cx="282575" cy="0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91848" name="Rectangle 4"/>
          <p:cNvSpPr>
            <a:spLocks noChangeArrowheads="1"/>
          </p:cNvSpPr>
          <p:nvPr/>
        </p:nvSpPr>
        <p:spPr bwMode="auto">
          <a:xfrm>
            <a:off x="7643813" y="893763"/>
            <a:ext cx="15001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altLang="en-US" sz="1200">
                <a:solidFill>
                  <a:srgbClr val="FF0000"/>
                </a:solidFill>
                <a:latin typeface="Bookman Old Style" pitchFamily="18" charset="0"/>
              </a:rPr>
              <a:t>Substrates, may be separated by BF Moat</a:t>
            </a:r>
            <a:endParaRPr lang="en-US" altLang="en-US" sz="1200">
              <a:solidFill>
                <a:srgbClr val="FF0000"/>
              </a:solidFill>
              <a:latin typeface="Bookman Old Style" pitchFamily="18" charset="0"/>
            </a:endParaRPr>
          </a:p>
        </p:txBody>
      </p:sp>
      <p:grpSp>
        <p:nvGrpSpPr>
          <p:cNvPr id="291849" name="Gruppieren 11"/>
          <p:cNvGrpSpPr>
            <a:grpSpLocks/>
          </p:cNvGrpSpPr>
          <p:nvPr/>
        </p:nvGrpSpPr>
        <p:grpSpPr bwMode="auto">
          <a:xfrm>
            <a:off x="7315200" y="2362200"/>
            <a:ext cx="1435100" cy="738188"/>
            <a:chOff x="7557215" y="2681868"/>
            <a:chExt cx="1434385" cy="738664"/>
          </a:xfrm>
        </p:grpSpPr>
        <p:cxnSp>
          <p:nvCxnSpPr>
            <p:cNvPr id="291859" name="Gerade Verbindung mit Pfeil 13"/>
            <p:cNvCxnSpPr>
              <a:cxnSpLocks noChangeShapeType="1"/>
            </p:cNvCxnSpPr>
            <p:nvPr/>
          </p:nvCxnSpPr>
          <p:spPr bwMode="auto">
            <a:xfrm flipH="1">
              <a:off x="7557215" y="3048000"/>
              <a:ext cx="282574" cy="0"/>
            </a:xfrm>
            <a:prstGeom prst="straightConnector1">
              <a:avLst/>
            </a:prstGeom>
            <a:noFill/>
            <a:ln w="1587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291860" name="Rectangle 4"/>
            <p:cNvSpPr>
              <a:spLocks noChangeArrowheads="1"/>
            </p:cNvSpPr>
            <p:nvPr/>
          </p:nvSpPr>
          <p:spPr bwMode="auto">
            <a:xfrm>
              <a:off x="7918115" y="2681868"/>
              <a:ext cx="1073485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eaLnBrk="0" hangingPunct="0"/>
              <a:r>
                <a:rPr lang="de-DE" altLang="en-US" sz="1200">
                  <a:solidFill>
                    <a:srgbClr val="FF0000"/>
                  </a:solidFill>
                  <a:latin typeface="Bookman Old Style" pitchFamily="18" charset="0"/>
                </a:rPr>
                <a:t>Parasitic resistors to GND (unavoidable)</a:t>
              </a:r>
              <a:endParaRPr lang="en-US" altLang="en-US" sz="120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</p:grpSp>
      <p:grpSp>
        <p:nvGrpSpPr>
          <p:cNvPr id="291850" name="Gruppieren 10"/>
          <p:cNvGrpSpPr>
            <a:grpSpLocks/>
          </p:cNvGrpSpPr>
          <p:nvPr/>
        </p:nvGrpSpPr>
        <p:grpSpPr bwMode="auto">
          <a:xfrm>
            <a:off x="7620000" y="1676400"/>
            <a:ext cx="1120775" cy="461963"/>
            <a:chOff x="7756376" y="1752600"/>
            <a:chExt cx="1121074" cy="461665"/>
          </a:xfrm>
        </p:grpSpPr>
        <p:cxnSp>
          <p:nvCxnSpPr>
            <p:cNvPr id="291857" name="Gerade Verbindung mit Pfeil 15"/>
            <p:cNvCxnSpPr>
              <a:cxnSpLocks noChangeShapeType="1"/>
            </p:cNvCxnSpPr>
            <p:nvPr/>
          </p:nvCxnSpPr>
          <p:spPr bwMode="auto">
            <a:xfrm flipH="1">
              <a:off x="7756376" y="1978293"/>
              <a:ext cx="282574" cy="0"/>
            </a:xfrm>
            <a:prstGeom prst="straightConnector1">
              <a:avLst/>
            </a:prstGeom>
            <a:noFill/>
            <a:ln w="15875" algn="ctr">
              <a:solidFill>
                <a:srgbClr val="0066FF"/>
              </a:solidFill>
              <a:round/>
              <a:headEnd/>
              <a:tailEnd type="arrow" w="med" len="med"/>
            </a:ln>
          </p:spPr>
        </p:cxnSp>
        <p:sp>
          <p:nvSpPr>
            <p:cNvPr id="291858" name="Rectangle 4"/>
            <p:cNvSpPr>
              <a:spLocks noChangeArrowheads="1"/>
            </p:cNvSpPr>
            <p:nvPr/>
          </p:nvSpPr>
          <p:spPr bwMode="auto">
            <a:xfrm>
              <a:off x="8077200" y="1752600"/>
              <a:ext cx="8002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de-DE" altLang="en-US" sz="1200">
                  <a:solidFill>
                    <a:srgbClr val="0066FF"/>
                  </a:solidFill>
                  <a:latin typeface="Bookman Old Style" pitchFamily="18" charset="0"/>
                </a:rPr>
                <a:t>„User“ circuits</a:t>
              </a:r>
              <a:endParaRPr lang="en-US" altLang="en-US" sz="1200">
                <a:solidFill>
                  <a:srgbClr val="0066FF"/>
                </a:solidFill>
                <a:latin typeface="Bookman Old Style" pitchFamily="18" charset="0"/>
              </a:endParaRPr>
            </a:p>
          </p:txBody>
        </p:sp>
      </p:grpSp>
      <p:grpSp>
        <p:nvGrpSpPr>
          <p:cNvPr id="291851" name="Gruppieren 20"/>
          <p:cNvGrpSpPr>
            <a:grpSpLocks/>
          </p:cNvGrpSpPr>
          <p:nvPr/>
        </p:nvGrpSpPr>
        <p:grpSpPr bwMode="auto">
          <a:xfrm>
            <a:off x="304800" y="3775075"/>
            <a:ext cx="8543925" cy="2701925"/>
            <a:chOff x="447110" y="3774757"/>
            <a:chExt cx="8544490" cy="2702243"/>
          </a:xfrm>
        </p:grpSpPr>
        <p:sp>
          <p:nvSpPr>
            <p:cNvPr id="291852" name="Rechteck 19"/>
            <p:cNvSpPr>
              <a:spLocks noChangeArrowheads="1"/>
            </p:cNvSpPr>
            <p:nvPr/>
          </p:nvSpPr>
          <p:spPr bwMode="auto">
            <a:xfrm>
              <a:off x="447110" y="3774757"/>
              <a:ext cx="8544490" cy="2702243"/>
            </a:xfrm>
            <a:prstGeom prst="rect">
              <a:avLst/>
            </a:prstGeom>
            <a:solidFill>
              <a:schemeClr val="bg1"/>
            </a:solidFill>
            <a:ln w="15875" algn="ctr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800" b="1">
                <a:latin typeface="Arial" charset="0"/>
              </a:endParaRPr>
            </a:p>
          </p:txBody>
        </p:sp>
        <p:pic>
          <p:nvPicPr>
            <p:cNvPr id="291853" name="Immagin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8481" y="4332288"/>
              <a:ext cx="8351837" cy="2101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1854" name="Rectangle 4"/>
            <p:cNvSpPr>
              <a:spLocks noChangeArrowheads="1"/>
            </p:cNvSpPr>
            <p:nvPr/>
          </p:nvSpPr>
          <p:spPr bwMode="auto">
            <a:xfrm>
              <a:off x="447110" y="3774757"/>
              <a:ext cx="229609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de-DE" altLang="en-US" sz="1300">
                  <a:solidFill>
                    <a:srgbClr val="FF0000"/>
                  </a:solidFill>
                  <a:latin typeface="Bookman Old Style" pitchFamily="18" charset="0"/>
                  <a:cs typeface="Times New Roman" pitchFamily="18" charset="0"/>
                </a:rPr>
                <a:t>Charge Sensing Preamp: </a:t>
              </a:r>
              <a:br>
                <a:rPr lang="de-DE" altLang="en-US" sz="1300">
                  <a:solidFill>
                    <a:srgbClr val="FF0000"/>
                  </a:solidFill>
                  <a:latin typeface="Bookman Old Style" pitchFamily="18" charset="0"/>
                  <a:cs typeface="Times New Roman" pitchFamily="18" charset="0"/>
                </a:rPr>
              </a:br>
              <a:r>
                <a:rPr lang="de-DE" altLang="en-US" sz="1300">
                  <a:solidFill>
                    <a:srgbClr val="FF0000"/>
                  </a:solidFill>
                  <a:latin typeface="Bookman Old Style" pitchFamily="18" charset="0"/>
                  <a:cs typeface="Times New Roman" pitchFamily="18" charset="0"/>
                </a:rPr>
                <a:t>the sensitive analog part</a:t>
              </a:r>
              <a:endParaRPr lang="en-US" altLang="en-US" sz="130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sp>
          <p:nvSpPr>
            <p:cNvPr id="291855" name="Rectangle 4"/>
            <p:cNvSpPr>
              <a:spLocks noChangeArrowheads="1"/>
            </p:cNvSpPr>
            <p:nvPr/>
          </p:nvSpPr>
          <p:spPr bwMode="auto">
            <a:xfrm>
              <a:off x="2667000" y="3898612"/>
              <a:ext cx="1828800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de-DE" altLang="en-US" sz="1300">
                  <a:solidFill>
                    <a:srgbClr val="0000FF"/>
                  </a:solidFill>
                  <a:latin typeface="Bookman Old Style" pitchFamily="18" charset="0"/>
                  <a:cs typeface="Times New Roman" pitchFamily="18" charset="0"/>
                </a:rPr>
                <a:t>The Shaping stages</a:t>
              </a:r>
              <a:endParaRPr lang="en-US" altLang="en-US" sz="1300">
                <a:solidFill>
                  <a:srgbClr val="0000FF"/>
                </a:solidFill>
                <a:latin typeface="Bookman Old Style" pitchFamily="18" charset="0"/>
              </a:endParaRPr>
            </a:p>
          </p:txBody>
        </p:sp>
        <p:sp>
          <p:nvSpPr>
            <p:cNvPr id="291856" name="Rectangle 4"/>
            <p:cNvSpPr>
              <a:spLocks noChangeArrowheads="1"/>
            </p:cNvSpPr>
            <p:nvPr/>
          </p:nvSpPr>
          <p:spPr bwMode="auto">
            <a:xfrm>
              <a:off x="4800600" y="3886200"/>
              <a:ext cx="3781991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de-DE" altLang="en-US" sz="1300">
                  <a:solidFill>
                    <a:srgbClr val="008000"/>
                  </a:solidFill>
                  <a:latin typeface="Bookman Old Style" pitchFamily="18" charset="0"/>
                  <a:cs typeface="Times New Roman" pitchFamily="18" charset="0"/>
                </a:rPr>
                <a:t>The Digital Part: Discrim. &amp; Wilkinson ADC</a:t>
              </a:r>
              <a:endParaRPr lang="en-US" altLang="en-US" sz="130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Titel 1"/>
          <p:cNvSpPr>
            <a:spLocks noGrp="1"/>
          </p:cNvSpPr>
          <p:nvPr>
            <p:ph type="title"/>
          </p:nvPr>
        </p:nvSpPr>
        <p:spPr>
          <a:xfrm>
            <a:off x="446088" y="176213"/>
            <a:ext cx="8229600" cy="625475"/>
          </a:xfrm>
        </p:spPr>
        <p:txBody>
          <a:bodyPr/>
          <a:lstStyle/>
          <a:p>
            <a:r>
              <a:rPr lang="de-DE" sz="3200" smtClean="0"/>
              <a:t>Measured rise time of ASDv1 from Manual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28CAB5-AD61-42BF-B89A-DB6E521EC437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sp>
        <p:nvSpPr>
          <p:cNvPr id="292867" name="Datumsplatzhalter 4"/>
          <p:cNvSpPr>
            <a:spLocks noGrp="1"/>
          </p:cNvSpPr>
          <p:nvPr>
            <p:ph type="dt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31-may-2017</a:t>
            </a:r>
            <a:endParaRPr lang="de-DE" altLang="en-US"/>
          </a:p>
        </p:txBody>
      </p:sp>
      <p:pic>
        <p:nvPicPr>
          <p:cNvPr id="2928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5" y="968375"/>
            <a:ext cx="6650038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2869" name="Fußzeilenplatzhalter 5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Review of the ASDv5 chip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89" name="Datumsplatzhalt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31-may-2017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FEEE1-4600-4445-8BA5-E6D6E8C2B2B7}" type="slidenum">
              <a:rPr lang="en-US" altLang="en-US" smtClean="0">
                <a:solidFill>
                  <a:schemeClr val="tx1"/>
                </a:solidFill>
              </a:rPr>
              <a:pPr>
                <a:defRPr/>
              </a:pPr>
              <a:t>39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93891" name="Fußzeilenplatzhalter 5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Review of the ASDv5 chip</a:t>
            </a:r>
          </a:p>
        </p:txBody>
      </p:sp>
      <p:sp>
        <p:nvSpPr>
          <p:cNvPr id="29389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S-curve measurements and noise</a:t>
            </a:r>
            <a:endParaRPr lang="en-US" smtClean="0"/>
          </a:p>
        </p:txBody>
      </p:sp>
      <p:sp>
        <p:nvSpPr>
          <p:cNvPr id="293893" name="Textfeld 6"/>
          <p:cNvSpPr txBox="1">
            <a:spLocks noChangeArrowheads="1"/>
          </p:cNvSpPr>
          <p:nvPr/>
        </p:nvSpPr>
        <p:spPr bwMode="auto">
          <a:xfrm>
            <a:off x="2820988" y="3713163"/>
            <a:ext cx="33004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200"/>
              <a:t>ASD2_v5_S_Curve_scan_ch_7_vs_risetime</a:t>
            </a:r>
            <a:endParaRPr lang="en-US" sz="1200"/>
          </a:p>
        </p:txBody>
      </p:sp>
      <p:pic>
        <p:nvPicPr>
          <p:cNvPr id="293894" name="Grafi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2250" y="1379538"/>
            <a:ext cx="6159500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9" name="Titel 1"/>
          <p:cNvSpPr>
            <a:spLocks noGrp="1"/>
          </p:cNvSpPr>
          <p:nvPr>
            <p:ph type="title"/>
          </p:nvPr>
        </p:nvSpPr>
        <p:spPr>
          <a:xfrm>
            <a:off x="482600" y="198438"/>
            <a:ext cx="8229600" cy="792162"/>
          </a:xfrm>
        </p:spPr>
        <p:txBody>
          <a:bodyPr/>
          <a:lstStyle/>
          <a:p>
            <a:r>
              <a:rPr lang="de-DE" sz="2800" smtClean="0"/>
              <a:t>Status of the MDT R/O concept definition </a:t>
            </a:r>
            <a:endParaRPr lang="en-US" sz="2800" smtClean="0"/>
          </a:p>
        </p:txBody>
      </p:sp>
      <p:sp>
        <p:nvSpPr>
          <p:cNvPr id="258050" name="Datumsplatzhalt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31-may-2017</a:t>
            </a:r>
          </a:p>
        </p:txBody>
      </p:sp>
      <p:sp>
        <p:nvSpPr>
          <p:cNvPr id="258051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Review of the ASDv5 chip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395C2-D9DD-4AAC-AAF5-0E242AA368E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grpSp>
        <p:nvGrpSpPr>
          <p:cNvPr id="258053" name="Gruppieren 8"/>
          <p:cNvGrpSpPr>
            <a:grpSpLocks/>
          </p:cNvGrpSpPr>
          <p:nvPr/>
        </p:nvGrpSpPr>
        <p:grpSpPr bwMode="auto">
          <a:xfrm>
            <a:off x="595313" y="3203575"/>
            <a:ext cx="7694612" cy="2060575"/>
            <a:chOff x="0" y="2626038"/>
            <a:chExt cx="7694762" cy="2060261"/>
          </a:xfrm>
        </p:grpSpPr>
        <p:pic>
          <p:nvPicPr>
            <p:cNvPr id="25805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626038"/>
              <a:ext cx="7694762" cy="2060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8059" name="Gruppieren 2"/>
            <p:cNvGrpSpPr>
              <a:grpSpLocks/>
            </p:cNvGrpSpPr>
            <p:nvPr/>
          </p:nvGrpSpPr>
          <p:grpSpPr bwMode="auto">
            <a:xfrm>
              <a:off x="3790662" y="3027853"/>
              <a:ext cx="3257119" cy="1104198"/>
              <a:chOff x="3928701" y="2446748"/>
              <a:chExt cx="2299704" cy="753646"/>
            </a:xfrm>
          </p:grpSpPr>
          <p:cxnSp>
            <p:nvCxnSpPr>
              <p:cNvPr id="12" name="Gerade Verbindung mit Pfeil 11"/>
              <p:cNvCxnSpPr/>
              <p:nvPr/>
            </p:nvCxnSpPr>
            <p:spPr>
              <a:xfrm flipH="1">
                <a:off x="3954737" y="2446586"/>
                <a:ext cx="2273152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mit Pfeil 22"/>
              <p:cNvCxnSpPr/>
              <p:nvPr/>
            </p:nvCxnSpPr>
            <p:spPr>
              <a:xfrm>
                <a:off x="3928957" y="2458502"/>
                <a:ext cx="0" cy="74209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Gerade Verbindung mit Pfeil 27"/>
            <p:cNvCxnSpPr/>
            <p:nvPr/>
          </p:nvCxnSpPr>
          <p:spPr>
            <a:xfrm flipH="1">
              <a:off x="1009670" y="3045074"/>
              <a:ext cx="2562275" cy="0"/>
            </a:xfrm>
            <a:prstGeom prst="straightConnector1">
              <a:avLst/>
            </a:prstGeom>
            <a:ln w="38100">
              <a:solidFill>
                <a:srgbClr val="00CC66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8061" name="Textfeld 28"/>
            <p:cNvSpPr txBox="1">
              <a:spLocks noChangeArrowheads="1"/>
            </p:cNvSpPr>
            <p:nvPr/>
          </p:nvSpPr>
          <p:spPr bwMode="auto">
            <a:xfrm>
              <a:off x="1279674" y="3232294"/>
              <a:ext cx="123944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>
                  <a:solidFill>
                    <a:srgbClr val="008000"/>
                  </a:solidFill>
                  <a:latin typeface="Bookman Old Style" pitchFamily="18" charset="0"/>
                </a:rPr>
                <a:t>trigger stream</a:t>
              </a:r>
              <a:endParaRPr lang="en-US" sz="1200">
                <a:solidFill>
                  <a:srgbClr val="008000"/>
                </a:solidFill>
                <a:latin typeface="Bookman Old Style" pitchFamily="18" charset="0"/>
              </a:endParaRPr>
            </a:p>
          </p:txBody>
        </p:sp>
        <p:sp>
          <p:nvSpPr>
            <p:cNvPr id="258062" name="Textfeld 32"/>
            <p:cNvSpPr txBox="1">
              <a:spLocks noChangeArrowheads="1"/>
            </p:cNvSpPr>
            <p:nvPr/>
          </p:nvSpPr>
          <p:spPr bwMode="auto">
            <a:xfrm>
              <a:off x="4565150" y="3204531"/>
              <a:ext cx="11369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200">
                  <a:solidFill>
                    <a:srgbClr val="FF0000"/>
                  </a:solidFill>
                  <a:latin typeface="Bookman Old Style" pitchFamily="18" charset="0"/>
                </a:rPr>
                <a:t>data storage stream</a:t>
              </a:r>
              <a:endParaRPr lang="en-US" sz="120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</p:grpSp>
      <p:sp>
        <p:nvSpPr>
          <p:cNvPr id="11" name="Geschweifte Klammer links 10"/>
          <p:cNvSpPr/>
          <p:nvPr/>
        </p:nvSpPr>
        <p:spPr>
          <a:xfrm rot="5400000">
            <a:off x="3822701" y="928687"/>
            <a:ext cx="366712" cy="4348163"/>
          </a:xfrm>
          <a:prstGeom prst="leftBrace">
            <a:avLst>
              <a:gd name="adj1" fmla="val 50980"/>
              <a:gd name="adj2" fmla="val 51424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39" name="Geschweifte Klammer links 38"/>
          <p:cNvSpPr/>
          <p:nvPr/>
        </p:nvSpPr>
        <p:spPr>
          <a:xfrm rot="5400000">
            <a:off x="6701632" y="2653506"/>
            <a:ext cx="366712" cy="898525"/>
          </a:xfrm>
          <a:prstGeom prst="leftBrace">
            <a:avLst>
              <a:gd name="adj1" fmla="val 50980"/>
              <a:gd name="adj2" fmla="val 51424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en-US"/>
          </a:p>
        </p:txBody>
      </p:sp>
      <p:sp>
        <p:nvSpPr>
          <p:cNvPr id="258056" name="Textfeld 39"/>
          <p:cNvSpPr txBox="1">
            <a:spLocks noChangeArrowheads="1"/>
          </p:cNvSpPr>
          <p:nvPr/>
        </p:nvSpPr>
        <p:spPr bwMode="auto">
          <a:xfrm>
            <a:off x="1733550" y="1582738"/>
            <a:ext cx="4256088" cy="1169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>
                <a:solidFill>
                  <a:srgbClr val="0000FF"/>
                </a:solidFill>
                <a:latin typeface="Bookman Old Style" pitchFamily="18" charset="0"/>
              </a:rPr>
              <a:t>Some details of the architecture are </a:t>
            </a:r>
            <a:r>
              <a:rPr lang="de-DE" sz="1400" u="sng">
                <a:solidFill>
                  <a:srgbClr val="0000FF"/>
                </a:solidFill>
                <a:latin typeface="Bookman Old Style" pitchFamily="18" charset="0"/>
              </a:rPr>
              <a:t>still under discussion</a:t>
            </a:r>
            <a:r>
              <a:rPr lang="de-DE" sz="1400">
                <a:solidFill>
                  <a:srgbClr val="0000FF"/>
                </a:solidFill>
                <a:latin typeface="Bookman Old Style" pitchFamily="18" charset="0"/>
              </a:rPr>
              <a:t>: e.g. </a:t>
            </a:r>
          </a:p>
          <a:p>
            <a:r>
              <a:rPr lang="de-DE" sz="1400">
                <a:solidFill>
                  <a:srgbClr val="0000FF"/>
                </a:solidFill>
                <a:latin typeface="Bookman Old Style" pitchFamily="18" charset="0"/>
              </a:rPr>
              <a:t>  (a) work distribution between CSM and HEB</a:t>
            </a:r>
          </a:p>
          <a:p>
            <a:r>
              <a:rPr lang="de-DE" sz="1400">
                <a:solidFill>
                  <a:srgbClr val="0000FF"/>
                </a:solidFill>
                <a:latin typeface="Bookman Old Style" pitchFamily="18" charset="0"/>
              </a:rPr>
              <a:t>  (b) trigger processor: CPU or FPGA based?</a:t>
            </a:r>
          </a:p>
          <a:p>
            <a:r>
              <a:rPr lang="de-DE" sz="1400">
                <a:solidFill>
                  <a:srgbClr val="0000FF"/>
                </a:solidFill>
                <a:latin typeface="Bookman Old Style" pitchFamily="18" charset="0"/>
              </a:rPr>
              <a:t>  (c) optimisation of latency</a:t>
            </a:r>
            <a:endParaRPr lang="en-US" sz="140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258057" name="Textfeld 40"/>
          <p:cNvSpPr txBox="1">
            <a:spLocks noChangeArrowheads="1"/>
          </p:cNvSpPr>
          <p:nvPr/>
        </p:nvSpPr>
        <p:spPr bwMode="auto">
          <a:xfrm>
            <a:off x="6297613" y="1724025"/>
            <a:ext cx="2347912" cy="954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>
                <a:solidFill>
                  <a:srgbClr val="0000FF"/>
                </a:solidFill>
                <a:latin typeface="Bookman Old Style" pitchFamily="18" charset="0"/>
              </a:rPr>
              <a:t>Architecture </a:t>
            </a:r>
            <a:r>
              <a:rPr lang="de-DE" sz="1400" u="sng">
                <a:solidFill>
                  <a:srgbClr val="0000FF"/>
                </a:solidFill>
                <a:latin typeface="Bookman Old Style" pitchFamily="18" charset="0"/>
              </a:rPr>
              <a:t>fully defined</a:t>
            </a:r>
            <a:r>
              <a:rPr lang="de-DE" sz="1400">
                <a:solidFill>
                  <a:srgbClr val="0000FF"/>
                </a:solidFill>
                <a:latin typeface="Bookman Old Style" pitchFamily="18" charset="0"/>
              </a:rPr>
              <a:t>.</a:t>
            </a:r>
          </a:p>
          <a:p>
            <a:r>
              <a:rPr lang="de-DE" sz="1400">
                <a:solidFill>
                  <a:srgbClr val="0000FF"/>
                </a:solidFill>
                <a:latin typeface="Bookman Old Style" pitchFamily="18" charset="0"/>
              </a:rPr>
              <a:t>Only need higher BW for data R/O </a:t>
            </a:r>
            <a:r>
              <a:rPr lang="de-DE" sz="1200">
                <a:solidFill>
                  <a:srgbClr val="0000FF"/>
                </a:solidFill>
                <a:latin typeface="Bookman Old Style" pitchFamily="18" charset="0"/>
              </a:rPr>
              <a:t>(80 </a:t>
            </a:r>
            <a:r>
              <a:rPr lang="de-DE" sz="1200">
                <a:solidFill>
                  <a:srgbClr val="0000FF"/>
                </a:solidFill>
                <a:latin typeface="Bookman Old Style" pitchFamily="18" charset="0"/>
                <a:sym typeface="Wingdings" pitchFamily="2" charset="2"/>
              </a:rPr>
              <a:t>320 Mbps)</a:t>
            </a:r>
            <a:endParaRPr lang="en-US" sz="1400">
              <a:solidFill>
                <a:srgbClr val="0000FF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913" name="Gruppieren 22"/>
          <p:cNvGrpSpPr>
            <a:grpSpLocks/>
          </p:cNvGrpSpPr>
          <p:nvPr/>
        </p:nvGrpSpPr>
        <p:grpSpPr bwMode="auto">
          <a:xfrm>
            <a:off x="411163" y="1282700"/>
            <a:ext cx="4054475" cy="2932113"/>
            <a:chOff x="1279782" y="1251657"/>
            <a:chExt cx="6840629" cy="4950037"/>
          </a:xfrm>
        </p:grpSpPr>
        <p:pic>
          <p:nvPicPr>
            <p:cNvPr id="294938" name="Grafik 2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79782" y="1251657"/>
              <a:ext cx="6584436" cy="4354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7" name="Gerade Verbindung 26"/>
            <p:cNvCxnSpPr/>
            <p:nvPr/>
          </p:nvCxnSpPr>
          <p:spPr>
            <a:xfrm>
              <a:off x="7314212" y="5258319"/>
              <a:ext cx="0" cy="45560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>
              <a:off x="6020547" y="5258319"/>
              <a:ext cx="0" cy="45560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>
              <a:off x="4686705" y="5258319"/>
              <a:ext cx="0" cy="45560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>
              <a:off x="3352862" y="5258319"/>
              <a:ext cx="0" cy="45560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feld 30"/>
            <p:cNvSpPr txBox="1"/>
            <p:nvPr/>
          </p:nvSpPr>
          <p:spPr>
            <a:xfrm>
              <a:off x="6941916" y="5713926"/>
              <a:ext cx="1178495" cy="4422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100">
                  <a:solidFill>
                    <a:prstClr val="black"/>
                  </a:solidFill>
                  <a:latin typeface="Calibri"/>
                  <a:cs typeface="+mn-cs"/>
                </a:rPr>
                <a:t>100 MHz</a:t>
              </a:r>
              <a:endParaRPr lang="en-US" sz="11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5685746" y="5724647"/>
              <a:ext cx="1057968" cy="4422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100">
                  <a:solidFill>
                    <a:prstClr val="black"/>
                  </a:solidFill>
                  <a:latin typeface="Calibri"/>
                  <a:cs typeface="+mn-cs"/>
                </a:rPr>
                <a:t>10 MHz</a:t>
              </a:r>
              <a:endParaRPr lang="en-US" sz="11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4394758" y="5724647"/>
              <a:ext cx="932083" cy="4422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100">
                  <a:solidFill>
                    <a:prstClr val="black"/>
                  </a:solidFill>
                  <a:latin typeface="Calibri"/>
                  <a:cs typeface="+mn-cs"/>
                </a:rPr>
                <a:t>1 MHz</a:t>
              </a:r>
              <a:endParaRPr lang="en-US" sz="11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3001991" y="5735367"/>
              <a:ext cx="1159747" cy="4663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100">
                  <a:solidFill>
                    <a:prstClr val="black"/>
                  </a:solidFill>
                  <a:latin typeface="Calibri"/>
                  <a:cs typeface="+mn-cs"/>
                </a:rPr>
                <a:t>0.1</a:t>
              </a:r>
              <a:r>
                <a:rPr lang="de-DE" sz="1200">
                  <a:solidFill>
                    <a:prstClr val="black"/>
                  </a:solidFill>
                  <a:latin typeface="Calibri"/>
                  <a:cs typeface="+mn-cs"/>
                </a:rPr>
                <a:t> MHz</a:t>
              </a:r>
              <a:endParaRPr lang="en-US" sz="12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cxnSp>
          <p:nvCxnSpPr>
            <p:cNvPr id="35" name="Gerade Verbindung 34"/>
            <p:cNvCxnSpPr/>
            <p:nvPr/>
          </p:nvCxnSpPr>
          <p:spPr>
            <a:xfrm>
              <a:off x="2514523" y="3425171"/>
              <a:ext cx="4877364" cy="0"/>
            </a:xfrm>
            <a:prstGeom prst="line">
              <a:avLst/>
            </a:prstGeom>
            <a:ln w="952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/>
          </p:nvCxnSpPr>
          <p:spPr>
            <a:xfrm>
              <a:off x="6628542" y="3194688"/>
              <a:ext cx="0" cy="1069336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/>
          </p:nvCxnSpPr>
          <p:spPr>
            <a:xfrm>
              <a:off x="4038532" y="3194688"/>
              <a:ext cx="0" cy="1069336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feld 37"/>
            <p:cNvSpPr txBox="1"/>
            <p:nvPr/>
          </p:nvSpPr>
          <p:spPr>
            <a:xfrm>
              <a:off x="6146431" y="4339064"/>
              <a:ext cx="1272240" cy="6244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>
                  <a:solidFill>
                    <a:prstClr val="black"/>
                  </a:solidFill>
                  <a:latin typeface="Calibri"/>
                  <a:cs typeface="+mn-cs"/>
                </a:rPr>
                <a:t>Corner freq.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>
                  <a:solidFill>
                    <a:prstClr val="black"/>
                  </a:solidFill>
                  <a:latin typeface="Calibri"/>
                  <a:cs typeface="+mn-cs"/>
                </a:rPr>
                <a:t>~ 30 MHz</a:t>
              </a:r>
              <a:endParaRPr lang="en-US" sz="9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3580525" y="4339064"/>
              <a:ext cx="1272240" cy="6244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>
                  <a:solidFill>
                    <a:prstClr val="black"/>
                  </a:solidFill>
                  <a:latin typeface="Calibri"/>
                  <a:cs typeface="+mn-cs"/>
                </a:rPr>
                <a:t>Corner freq.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>
                  <a:solidFill>
                    <a:prstClr val="black"/>
                  </a:solidFill>
                  <a:latin typeface="Calibri"/>
                  <a:cs typeface="+mn-cs"/>
                </a:rPr>
                <a:t>~ 0.35 MHz</a:t>
              </a:r>
              <a:endParaRPr lang="en-US" sz="9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294914" name="Gruppieren 39"/>
          <p:cNvGrpSpPr>
            <a:grpSpLocks/>
          </p:cNvGrpSpPr>
          <p:nvPr/>
        </p:nvGrpSpPr>
        <p:grpSpPr bwMode="auto">
          <a:xfrm>
            <a:off x="4665663" y="1439863"/>
            <a:ext cx="4276725" cy="2655887"/>
            <a:chOff x="990600" y="486561"/>
            <a:chExt cx="5989897" cy="3717608"/>
          </a:xfrm>
        </p:grpSpPr>
        <p:pic>
          <p:nvPicPr>
            <p:cNvPr id="294922" name="Grafik 40"/>
            <p:cNvPicPr>
              <a:picLocks noChangeAspect="1"/>
            </p:cNvPicPr>
            <p:nvPr/>
          </p:nvPicPr>
          <p:blipFill>
            <a:blip r:embed="rId3"/>
            <a:srcRect t="4774" r="15768" b="40100"/>
            <a:stretch>
              <a:fillRect/>
            </a:stretch>
          </p:blipFill>
          <p:spPr bwMode="auto">
            <a:xfrm>
              <a:off x="990600" y="486561"/>
              <a:ext cx="5989897" cy="3247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cxnSp>
          <p:nvCxnSpPr>
            <p:cNvPr id="42" name="Gerade Verbindung 41"/>
            <p:cNvCxnSpPr/>
            <p:nvPr/>
          </p:nvCxnSpPr>
          <p:spPr>
            <a:xfrm>
              <a:off x="1675414" y="1295413"/>
              <a:ext cx="4878186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/>
          </p:nvCxnSpPr>
          <p:spPr>
            <a:xfrm>
              <a:off x="5866562" y="915430"/>
              <a:ext cx="0" cy="1066618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4925" name="Gruppieren 43"/>
            <p:cNvGrpSpPr>
              <a:grpSpLocks/>
            </p:cNvGrpSpPr>
            <p:nvPr/>
          </p:nvGrpSpPr>
          <p:grpSpPr bwMode="auto">
            <a:xfrm>
              <a:off x="2743200" y="3543300"/>
              <a:ext cx="3429000" cy="266700"/>
              <a:chOff x="2743200" y="3276600"/>
              <a:chExt cx="3429000" cy="1066800"/>
            </a:xfrm>
          </p:grpSpPr>
          <p:cxnSp>
            <p:nvCxnSpPr>
              <p:cNvPr id="53" name="Gerade Verbindung 52"/>
              <p:cNvCxnSpPr/>
              <p:nvPr/>
            </p:nvCxnSpPr>
            <p:spPr>
              <a:xfrm>
                <a:off x="6171172" y="3280200"/>
                <a:ext cx="0" cy="1066621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 Verbindung 53"/>
              <p:cNvCxnSpPr/>
              <p:nvPr/>
            </p:nvCxnSpPr>
            <p:spPr>
              <a:xfrm>
                <a:off x="5028334" y="3280200"/>
                <a:ext cx="0" cy="1066621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 Verbindung 54"/>
              <p:cNvCxnSpPr/>
              <p:nvPr/>
            </p:nvCxnSpPr>
            <p:spPr>
              <a:xfrm>
                <a:off x="3885495" y="3280200"/>
                <a:ext cx="0" cy="1066621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 Verbindung 55"/>
              <p:cNvCxnSpPr/>
              <p:nvPr/>
            </p:nvCxnSpPr>
            <p:spPr>
              <a:xfrm>
                <a:off x="2742657" y="3280200"/>
                <a:ext cx="0" cy="1066621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4926" name="Gruppieren 44"/>
            <p:cNvGrpSpPr>
              <a:grpSpLocks/>
            </p:cNvGrpSpPr>
            <p:nvPr/>
          </p:nvGrpSpPr>
          <p:grpSpPr bwMode="auto">
            <a:xfrm>
              <a:off x="2362200" y="3837801"/>
              <a:ext cx="4405979" cy="366368"/>
              <a:chOff x="2362200" y="4447401"/>
              <a:chExt cx="4405979" cy="366368"/>
            </a:xfrm>
          </p:grpSpPr>
          <p:sp>
            <p:nvSpPr>
              <p:cNvPr id="49" name="Textfeld 48"/>
              <p:cNvSpPr txBox="1"/>
              <p:nvPr/>
            </p:nvSpPr>
            <p:spPr>
              <a:xfrm>
                <a:off x="5793190" y="4447120"/>
                <a:ext cx="976081" cy="36664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100">
                    <a:solidFill>
                      <a:prstClr val="black"/>
                    </a:solidFill>
                    <a:latin typeface="Calibri"/>
                    <a:cs typeface="+mn-cs"/>
                  </a:rPr>
                  <a:t>100 MHz</a:t>
                </a:r>
                <a:endParaRPr lang="en-US" sz="11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0" name="Textfeld 49"/>
              <p:cNvSpPr txBox="1"/>
              <p:nvPr/>
            </p:nvSpPr>
            <p:spPr>
              <a:xfrm>
                <a:off x="4725948" y="4447120"/>
                <a:ext cx="876028" cy="36664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100">
                    <a:solidFill>
                      <a:prstClr val="black"/>
                    </a:solidFill>
                    <a:latin typeface="Calibri"/>
                    <a:cs typeface="+mn-cs"/>
                  </a:rPr>
                  <a:t>10 MHz</a:t>
                </a:r>
                <a:endParaRPr lang="en-US" sz="11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1" name="Textfeld 50"/>
              <p:cNvSpPr txBox="1"/>
              <p:nvPr/>
            </p:nvSpPr>
            <p:spPr>
              <a:xfrm>
                <a:off x="3605344" y="4447120"/>
                <a:ext cx="773751" cy="36664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100">
                    <a:solidFill>
                      <a:prstClr val="black"/>
                    </a:solidFill>
                    <a:latin typeface="Calibri"/>
                    <a:cs typeface="+mn-cs"/>
                  </a:rPr>
                  <a:t>1 MHz</a:t>
                </a:r>
                <a:endParaRPr lang="en-US" sz="11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2" name="Textfeld 51"/>
              <p:cNvSpPr txBox="1"/>
              <p:nvPr/>
            </p:nvSpPr>
            <p:spPr>
              <a:xfrm>
                <a:off x="2362451" y="4447120"/>
                <a:ext cx="924943" cy="36664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100">
                    <a:solidFill>
                      <a:prstClr val="black"/>
                    </a:solidFill>
                    <a:latin typeface="Calibri"/>
                    <a:cs typeface="+mn-cs"/>
                  </a:rPr>
                  <a:t>0.1 MHz</a:t>
                </a:r>
                <a:endParaRPr lang="en-US" sz="11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46" name="Textfeld 45"/>
            <p:cNvSpPr txBox="1"/>
            <p:nvPr/>
          </p:nvSpPr>
          <p:spPr>
            <a:xfrm>
              <a:off x="5157292" y="1982048"/>
              <a:ext cx="1056124" cy="5155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>
                  <a:solidFill>
                    <a:prstClr val="black"/>
                  </a:solidFill>
                  <a:latin typeface="Calibri"/>
                  <a:cs typeface="+mn-cs"/>
                </a:rPr>
                <a:t>Corner freq.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>
                  <a:solidFill>
                    <a:prstClr val="black"/>
                  </a:solidFill>
                  <a:latin typeface="Calibri"/>
                  <a:cs typeface="+mn-cs"/>
                </a:rPr>
                <a:t>~ 70 MHz</a:t>
              </a:r>
              <a:endParaRPr lang="en-US" sz="9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cxnSp>
          <p:nvCxnSpPr>
            <p:cNvPr id="47" name="Gerade Verbindung 46"/>
            <p:cNvCxnSpPr/>
            <p:nvPr/>
          </p:nvCxnSpPr>
          <p:spPr>
            <a:xfrm>
              <a:off x="3658706" y="915430"/>
              <a:ext cx="0" cy="1066618"/>
            </a:xfrm>
            <a:prstGeom prst="line">
              <a:avLst/>
            </a:prstGeom>
            <a:ln w="952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feld 47"/>
            <p:cNvSpPr txBox="1"/>
            <p:nvPr/>
          </p:nvSpPr>
          <p:spPr>
            <a:xfrm>
              <a:off x="3122860" y="1982048"/>
              <a:ext cx="1053902" cy="5155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>
                  <a:solidFill>
                    <a:prstClr val="black"/>
                  </a:solidFill>
                  <a:latin typeface="Calibri"/>
                  <a:cs typeface="+mn-cs"/>
                </a:rPr>
                <a:t>Corner freq.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>
                  <a:solidFill>
                    <a:prstClr val="black"/>
                  </a:solidFill>
                  <a:latin typeface="Calibri"/>
                  <a:cs typeface="+mn-cs"/>
                </a:rPr>
                <a:t>~ 0.7 MHz</a:t>
              </a:r>
              <a:endParaRPr lang="en-US" sz="9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1562100" y="4230688"/>
            <a:ext cx="19351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dirty="0">
                <a:solidFill>
                  <a:srgbClr val="006600"/>
                </a:solidFill>
                <a:latin typeface="Bookman Old Style" panose="02050604050505020204" pitchFamily="18" charset="0"/>
                <a:cs typeface="+mn-cs"/>
              </a:rPr>
              <a:t>The </a:t>
            </a:r>
            <a:r>
              <a:rPr lang="de-DE" sz="1800" dirty="0" err="1">
                <a:solidFill>
                  <a:srgbClr val="006600"/>
                </a:solidFill>
                <a:latin typeface="Bookman Old Style" panose="02050604050505020204" pitchFamily="18" charset="0"/>
                <a:cs typeface="+mn-cs"/>
              </a:rPr>
              <a:t>legacy</a:t>
            </a:r>
            <a:r>
              <a:rPr lang="de-DE" sz="1800" dirty="0">
                <a:solidFill>
                  <a:srgbClr val="006600"/>
                </a:solidFill>
                <a:latin typeface="Bookman Old Style" panose="02050604050505020204" pitchFamily="18" charset="0"/>
                <a:cs typeface="+mn-cs"/>
              </a:rPr>
              <a:t> ASD</a:t>
            </a:r>
            <a:endParaRPr lang="en-US" sz="1800" dirty="0">
              <a:solidFill>
                <a:srgbClr val="006600"/>
              </a:solidFill>
              <a:latin typeface="Bookman Old Style" panose="02050604050505020204" pitchFamily="18" charset="0"/>
              <a:cs typeface="+mn-cs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5927725" y="4230688"/>
            <a:ext cx="14303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dirty="0">
                <a:solidFill>
                  <a:srgbClr val="006600"/>
                </a:solidFill>
                <a:latin typeface="Bookman Old Style" panose="02050604050505020204" pitchFamily="18" charset="0"/>
                <a:cs typeface="+mn-cs"/>
              </a:rPr>
              <a:t>The ASDv5</a:t>
            </a:r>
            <a:endParaRPr lang="en-US" sz="1800" dirty="0">
              <a:solidFill>
                <a:srgbClr val="006600"/>
              </a:solidFill>
              <a:latin typeface="Bookman Old Style" panose="02050604050505020204" pitchFamily="18" charset="0"/>
              <a:cs typeface="+mn-cs"/>
            </a:endParaRPr>
          </a:p>
        </p:txBody>
      </p:sp>
      <p:sp>
        <p:nvSpPr>
          <p:cNvPr id="58" name="Rectangle 2"/>
          <p:cNvSpPr txBox="1">
            <a:spLocks noChangeArrowheads="1"/>
          </p:cNvSpPr>
          <p:nvPr/>
        </p:nvSpPr>
        <p:spPr bwMode="auto">
          <a:xfrm>
            <a:off x="990600" y="228600"/>
            <a:ext cx="7239000" cy="895350"/>
          </a:xfrm>
          <a:prstGeom prst="rect">
            <a:avLst/>
          </a:prstGeom>
          <a:solidFill>
            <a:srgbClr val="C0C0C0">
              <a:alpha val="49019"/>
            </a:srgbClr>
          </a:solidFill>
          <a:ln>
            <a:noFill/>
          </a:ln>
          <a:extLst>
            <a:ext uri="{91240B29-F687-4F45-9708-019B960494DF}"/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400" kern="0" smtClean="0">
                <a:latin typeface="Bookman Old Style" panose="02050604050505020204" pitchFamily="18" charset="0"/>
              </a:rPr>
              <a:t>Frequency sweep input-to-analog monitor</a:t>
            </a:r>
          </a:p>
          <a:p>
            <a:pPr>
              <a:defRPr/>
            </a:pPr>
            <a:r>
              <a:rPr lang="de-DE" altLang="en-US" sz="2000" i="1" kern="0" smtClean="0">
                <a:latin typeface="Bookman Old Style" panose="02050604050505020204" pitchFamily="18" charset="0"/>
              </a:rPr>
              <a:t>(Bode plot)</a:t>
            </a:r>
            <a:endParaRPr lang="en-US" altLang="en-US" sz="2000" i="1" kern="0">
              <a:latin typeface="Bookman Old Style" panose="02050604050505020204" pitchFamily="18" charset="0"/>
            </a:endParaRPr>
          </a:p>
        </p:txBody>
      </p:sp>
      <p:sp>
        <p:nvSpPr>
          <p:cNvPr id="294918" name="Textfeld 2"/>
          <p:cNvSpPr txBox="1">
            <a:spLocks noChangeArrowheads="1"/>
          </p:cNvSpPr>
          <p:nvPr/>
        </p:nvSpPr>
        <p:spPr bwMode="auto">
          <a:xfrm>
            <a:off x="1046163" y="4772025"/>
            <a:ext cx="7239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Tx/>
              <a:buChar char="•"/>
            </a:pPr>
            <a:r>
              <a:rPr lang="de-DE"/>
              <a:t>ASDv5 has a </a:t>
            </a:r>
            <a:r>
              <a:rPr lang="de-DE">
                <a:solidFill>
                  <a:srgbClr val="0000FF"/>
                </a:solidFill>
              </a:rPr>
              <a:t>higher corner frequency </a:t>
            </a:r>
            <a:r>
              <a:rPr lang="de-DE"/>
              <a:t>(3 dB point) than legacy ASD</a:t>
            </a:r>
          </a:p>
          <a:p>
            <a:pPr marL="285750" indent="-285750">
              <a:buFontTx/>
              <a:buChar char="•"/>
            </a:pPr>
            <a:r>
              <a:rPr lang="de-DE"/>
              <a:t>This must also be visible in the </a:t>
            </a:r>
            <a:r>
              <a:rPr lang="de-DE">
                <a:solidFill>
                  <a:srgbClr val="0000FF"/>
                </a:solidFill>
              </a:rPr>
              <a:t>rise time</a:t>
            </a:r>
            <a:endParaRPr lang="de-DE"/>
          </a:p>
          <a:p>
            <a:pPr marL="285750" indent="-285750">
              <a:buFontTx/>
              <a:buChar char="•"/>
            </a:pPr>
            <a:r>
              <a:rPr lang="de-DE"/>
              <a:t>May be a consequence </a:t>
            </a:r>
            <a:r>
              <a:rPr lang="de-DE">
                <a:solidFill>
                  <a:srgbClr val="0000FF"/>
                </a:solidFill>
              </a:rPr>
              <a:t>of reducing stray capacitances </a:t>
            </a:r>
            <a:r>
              <a:rPr lang="de-DE"/>
              <a:t>and/or  </a:t>
            </a:r>
            <a:r>
              <a:rPr lang="de-DE">
                <a:solidFill>
                  <a:srgbClr val="0000FF"/>
                </a:solidFill>
              </a:rPr>
              <a:t>„better“ 130 nm technology</a:t>
            </a:r>
          </a:p>
          <a:p>
            <a:pPr marL="285750" indent="-285750">
              <a:buFontTx/>
              <a:buChar char="•"/>
            </a:pPr>
            <a:r>
              <a:rPr lang="de-DE"/>
              <a:t>This is an advantage to retain for </a:t>
            </a:r>
            <a:r>
              <a:rPr lang="de-DE">
                <a:solidFill>
                  <a:srgbClr val="0000FF"/>
                </a:solidFill>
              </a:rPr>
              <a:t>better timing measurement </a:t>
            </a:r>
            <a:r>
              <a:rPr lang="de-DE"/>
              <a:t>(</a:t>
            </a:r>
            <a:r>
              <a:rPr lang="de-DE">
                <a:sym typeface="Wingdings" pitchFamily="2" charset="2"/>
              </a:rPr>
              <a:t> less slewing!!)</a:t>
            </a:r>
            <a:endParaRPr lang="en-US"/>
          </a:p>
        </p:txBody>
      </p:sp>
      <p:sp>
        <p:nvSpPr>
          <p:cNvPr id="294919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>
                <a:solidFill>
                  <a:srgbClr val="898989"/>
                </a:solidFill>
              </a:rPr>
              <a:t>31-may-2017</a:t>
            </a:r>
          </a:p>
        </p:txBody>
      </p:sp>
      <p:sp>
        <p:nvSpPr>
          <p:cNvPr id="294920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fld id="{3141D3DF-80F1-49CA-887D-D6E8105A9321}" type="slidenum">
              <a:rPr lang="en-US">
                <a:solidFill>
                  <a:srgbClr val="898989"/>
                </a:solidFill>
              </a:rPr>
              <a:pPr>
                <a:buFontTx/>
                <a:buNone/>
              </a:pPr>
              <a:t>40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294921" name="Fußzeilenplatzhalt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>
                <a:solidFill>
                  <a:srgbClr val="898989"/>
                </a:solidFill>
              </a:rPr>
              <a:t>Review of the ASDv5 chip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smtClean="0">
                <a:latin typeface="Bookman Old Style" pitchFamily="18" charset="0"/>
              </a:rPr>
              <a:t>Time schedule MDT FE elx for Phase-II</a:t>
            </a:r>
            <a:endParaRPr lang="en-US" sz="2800" smtClean="0">
              <a:latin typeface="Bookman Old Style" pitchFamily="18" charset="0"/>
            </a:endParaRPr>
          </a:p>
        </p:txBody>
      </p:sp>
      <p:sp>
        <p:nvSpPr>
          <p:cNvPr id="259074" name="Datumsplatzhalt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31-may-2017</a:t>
            </a:r>
          </a:p>
        </p:txBody>
      </p:sp>
      <p:sp>
        <p:nvSpPr>
          <p:cNvPr id="259075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Review of the ASDv5 chip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F9800-6746-486B-BDF4-3D7279049EBC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259077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685925"/>
            <a:ext cx="807720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7" name="Titel 1"/>
          <p:cNvSpPr>
            <a:spLocks noGrp="1"/>
          </p:cNvSpPr>
          <p:nvPr>
            <p:ph type="title"/>
          </p:nvPr>
        </p:nvSpPr>
        <p:spPr>
          <a:xfrm>
            <a:off x="1423988" y="2509838"/>
            <a:ext cx="6021387" cy="984250"/>
          </a:xfrm>
        </p:spPr>
        <p:txBody>
          <a:bodyPr/>
          <a:lstStyle/>
          <a:p>
            <a:r>
              <a:rPr lang="de-DE" sz="2800" smtClean="0">
                <a:latin typeface="Bookman Old Style" pitchFamily="18" charset="0"/>
              </a:rPr>
              <a:t>Status of the ASD design</a:t>
            </a:r>
            <a:endParaRPr lang="en-US" sz="2800" smtClean="0">
              <a:latin typeface="Bookman Old Style" pitchFamily="18" charset="0"/>
            </a:endParaRPr>
          </a:p>
        </p:txBody>
      </p:sp>
      <p:sp>
        <p:nvSpPr>
          <p:cNvPr id="260098" name="Datumsplatzhalt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31-may-2017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BC42D-0118-4E52-A9C3-CB638655218C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260100" name="Fußzeilenplatzhalter 5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Review of the ASDv5 chip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455613" y="6481763"/>
            <a:ext cx="1447800" cy="2317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31-may-2017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850188" y="6397625"/>
            <a:ext cx="914400" cy="336550"/>
          </a:xfrm>
        </p:spPr>
        <p:txBody>
          <a:bodyPr/>
          <a:lstStyle/>
          <a:p>
            <a:pPr>
              <a:defRPr/>
            </a:pPr>
            <a:fld id="{CA968C66-7F81-44D9-BFD8-0816BC15665B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261123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ea typeface="MS PGothic" pitchFamily="34" charset="-128"/>
              </a:rPr>
              <a:t>ASDv5: a snapshot with the microscope</a:t>
            </a:r>
            <a:endParaRPr lang="en-US" sz="4400" smtClean="0"/>
          </a:p>
        </p:txBody>
      </p:sp>
      <p:grpSp>
        <p:nvGrpSpPr>
          <p:cNvPr id="261124" name="Gruppieren 6"/>
          <p:cNvGrpSpPr>
            <a:grpSpLocks/>
          </p:cNvGrpSpPr>
          <p:nvPr/>
        </p:nvGrpSpPr>
        <p:grpSpPr bwMode="auto">
          <a:xfrm>
            <a:off x="592138" y="4616450"/>
            <a:ext cx="2173287" cy="1865313"/>
            <a:chOff x="577569" y="1447800"/>
            <a:chExt cx="3156231" cy="2708605"/>
          </a:xfrm>
        </p:grpSpPr>
        <p:pic>
          <p:nvPicPr>
            <p:cNvPr id="261134" name="Picture 2"/>
            <p:cNvPicPr>
              <a:picLocks noChangeAspect="1" noChangeArrowheads="1"/>
            </p:cNvPicPr>
            <p:nvPr/>
          </p:nvPicPr>
          <p:blipFill>
            <a:blip r:embed="rId2"/>
            <a:srcRect l="20238" t="16299" r="18134" b="24104"/>
            <a:stretch>
              <a:fillRect/>
            </a:stretch>
          </p:blipFill>
          <p:spPr bwMode="auto">
            <a:xfrm>
              <a:off x="1219200" y="1447800"/>
              <a:ext cx="2514600" cy="2708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61135" name="Gerade Verbindung mit Pfeil 8"/>
            <p:cNvCxnSpPr>
              <a:cxnSpLocks noChangeShapeType="1"/>
            </p:cNvCxnSpPr>
            <p:nvPr/>
          </p:nvCxnSpPr>
          <p:spPr bwMode="auto">
            <a:xfrm>
              <a:off x="719005" y="2133600"/>
              <a:ext cx="500195" cy="0"/>
            </a:xfrm>
            <a:prstGeom prst="straightConnector1">
              <a:avLst/>
            </a:prstGeom>
            <a:noFill/>
            <a:ln w="19050" algn="ctr">
              <a:solidFill>
                <a:srgbClr val="0066FF"/>
              </a:solidFill>
              <a:round/>
              <a:headEnd/>
              <a:tailEnd type="arrow" w="med" len="med"/>
            </a:ln>
          </p:spPr>
        </p:cxnSp>
        <p:cxnSp>
          <p:nvCxnSpPr>
            <p:cNvPr id="261136" name="Gerade Verbindung mit Pfeil 9"/>
            <p:cNvCxnSpPr>
              <a:cxnSpLocks noChangeShapeType="1"/>
            </p:cNvCxnSpPr>
            <p:nvPr/>
          </p:nvCxnSpPr>
          <p:spPr bwMode="auto">
            <a:xfrm>
              <a:off x="719005" y="3581400"/>
              <a:ext cx="500195" cy="0"/>
            </a:xfrm>
            <a:prstGeom prst="straightConnector1">
              <a:avLst/>
            </a:prstGeom>
            <a:noFill/>
            <a:ln w="19050" algn="ctr">
              <a:solidFill>
                <a:srgbClr val="0066FF"/>
              </a:solidFill>
              <a:round/>
              <a:headEnd/>
              <a:tailEnd type="arrow" w="med" len="med"/>
            </a:ln>
          </p:spPr>
        </p:cxnSp>
        <p:sp>
          <p:nvSpPr>
            <p:cNvPr id="261137" name="Textfeld 10"/>
            <p:cNvSpPr txBox="1">
              <a:spLocks noChangeArrowheads="1"/>
            </p:cNvSpPr>
            <p:nvPr/>
          </p:nvSpPr>
          <p:spPr bwMode="auto">
            <a:xfrm>
              <a:off x="577569" y="2086020"/>
              <a:ext cx="511677" cy="27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>
                  <a:solidFill>
                    <a:srgbClr val="000000"/>
                  </a:solidFill>
                  <a:latin typeface="Bookman Old Style" pitchFamily="18" charset="0"/>
                </a:rPr>
                <a:t>ch 0</a:t>
              </a:r>
              <a:endParaRPr lang="en-US" sz="1800">
                <a:solidFill>
                  <a:srgbClr val="000000"/>
                </a:solidFill>
                <a:latin typeface="Bookman Old Style" pitchFamily="18" charset="0"/>
              </a:endParaRPr>
            </a:p>
          </p:txBody>
        </p:sp>
        <p:sp>
          <p:nvSpPr>
            <p:cNvPr id="261138" name="Textfeld 11"/>
            <p:cNvSpPr txBox="1">
              <a:spLocks noChangeArrowheads="1"/>
            </p:cNvSpPr>
            <p:nvPr/>
          </p:nvSpPr>
          <p:spPr bwMode="auto">
            <a:xfrm>
              <a:off x="581764" y="3513793"/>
              <a:ext cx="511677" cy="27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>
                  <a:solidFill>
                    <a:srgbClr val="000000"/>
                  </a:solidFill>
                  <a:latin typeface="Bookman Old Style" pitchFamily="18" charset="0"/>
                </a:rPr>
                <a:t>ch 7</a:t>
              </a:r>
              <a:endParaRPr lang="en-US" sz="1800">
                <a:solidFill>
                  <a:srgbClr val="000000"/>
                </a:solidFill>
                <a:latin typeface="Bookman Old Style" pitchFamily="18" charset="0"/>
              </a:endParaRPr>
            </a:p>
          </p:txBody>
        </p:sp>
      </p:grpSp>
      <p:sp>
        <p:nvSpPr>
          <p:cNvPr id="261125" name="Textfeld 13"/>
          <p:cNvSpPr txBox="1">
            <a:spLocks noChangeArrowheads="1"/>
          </p:cNvSpPr>
          <p:nvPr/>
        </p:nvSpPr>
        <p:spPr bwMode="auto">
          <a:xfrm>
            <a:off x="5067300" y="5399088"/>
            <a:ext cx="3697288" cy="831850"/>
          </a:xfrm>
          <a:prstGeom prst="rect">
            <a:avLst/>
          </a:prstGeom>
          <a:noFill/>
          <a:ln w="12700">
            <a:solidFill>
              <a:srgbClr val="0066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>
                <a:solidFill>
                  <a:srgbClr val="000000"/>
                </a:solidFill>
                <a:latin typeface="Bookman Old Style" pitchFamily="18" charset="0"/>
              </a:rPr>
              <a:t>Submission:                         aug, 15, 2016</a:t>
            </a:r>
          </a:p>
          <a:p>
            <a:r>
              <a:rPr lang="de-DE" sz="1200">
                <a:solidFill>
                  <a:srgbClr val="000000"/>
                </a:solidFill>
                <a:latin typeface="Bookman Old Style" pitchFamily="18" charset="0"/>
              </a:rPr>
              <a:t>Reception of 40 chips:          nov, 10, 2016</a:t>
            </a:r>
          </a:p>
          <a:p>
            <a:r>
              <a:rPr lang="de-DE" sz="1200">
                <a:solidFill>
                  <a:srgbClr val="000000"/>
                </a:solidFill>
                <a:latin typeface="Bookman Old Style" pitchFamily="18" charset="0"/>
              </a:rPr>
              <a:t>Test in the lab:          dec, 2016 – march, 2017</a:t>
            </a:r>
          </a:p>
          <a:p>
            <a:r>
              <a:rPr lang="de-DE" sz="1200">
                <a:solidFill>
                  <a:srgbClr val="000000"/>
                </a:solidFill>
                <a:latin typeface="Bookman Old Style" pitchFamily="18" charset="0"/>
              </a:rPr>
              <a:t>Test in the beam w. </a:t>
            </a:r>
            <a:r>
              <a:rPr lang="de-DE" sz="1200">
                <a:solidFill>
                  <a:srgbClr val="000000"/>
                </a:solidFill>
                <a:latin typeface="Symbol" pitchFamily="18" charset="2"/>
              </a:rPr>
              <a:t>g</a:t>
            </a:r>
            <a:r>
              <a:rPr lang="de-DE" sz="1200">
                <a:solidFill>
                  <a:srgbClr val="000000"/>
                </a:solidFill>
                <a:latin typeface="Bookman Old Style" pitchFamily="18" charset="0"/>
              </a:rPr>
              <a:t>-background:  may, 2017</a:t>
            </a:r>
          </a:p>
        </p:txBody>
      </p:sp>
      <p:grpSp>
        <p:nvGrpSpPr>
          <p:cNvPr id="261126" name="Gruppieren 14"/>
          <p:cNvGrpSpPr>
            <a:grpSpLocks/>
          </p:cNvGrpSpPr>
          <p:nvPr/>
        </p:nvGrpSpPr>
        <p:grpSpPr bwMode="auto">
          <a:xfrm>
            <a:off x="152400" y="928688"/>
            <a:ext cx="2719388" cy="3602037"/>
            <a:chOff x="4338642" y="390524"/>
            <a:chExt cx="3416787" cy="4527891"/>
          </a:xfrm>
        </p:grpSpPr>
        <p:grpSp>
          <p:nvGrpSpPr>
            <p:cNvPr id="16" name="Gruppieren 15"/>
            <p:cNvGrpSpPr/>
            <p:nvPr/>
          </p:nvGrpSpPr>
          <p:grpSpPr>
            <a:xfrm rot="5400000">
              <a:off x="3975970" y="1138956"/>
              <a:ext cx="4527891" cy="3031027"/>
              <a:chOff x="358438" y="4724400"/>
              <a:chExt cx="5737562" cy="3840799"/>
            </a:xfrm>
            <a:solidFill>
              <a:schemeClr val="bg1"/>
            </a:solidFill>
          </p:grpSpPr>
          <p:pic>
            <p:nvPicPr>
              <p:cNvPr id="21" name="Grafik 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/>
                </a:extLst>
              </a:blip>
              <a:stretch>
                <a:fillRect/>
              </a:stretch>
            </p:blipFill>
            <p:spPr>
              <a:xfrm rot="10800000">
                <a:off x="838200" y="4724400"/>
                <a:ext cx="5257800" cy="3219376"/>
              </a:xfrm>
              <a:prstGeom prst="rect">
                <a:avLst/>
              </a:prstGeom>
              <a:grpFill/>
            </p:spPr>
          </p:pic>
          <p:cxnSp>
            <p:nvCxnSpPr>
              <p:cNvPr id="22" name="Gerade Verbindung 21"/>
              <p:cNvCxnSpPr/>
              <p:nvPr/>
            </p:nvCxnSpPr>
            <p:spPr>
              <a:xfrm>
                <a:off x="1279416" y="7620000"/>
                <a:ext cx="0" cy="728246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mit Pfeil 22"/>
              <p:cNvCxnSpPr/>
              <p:nvPr/>
            </p:nvCxnSpPr>
            <p:spPr>
              <a:xfrm>
                <a:off x="1415832" y="8077200"/>
                <a:ext cx="4172416" cy="0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feld 23"/>
              <p:cNvSpPr txBox="1"/>
              <p:nvPr/>
            </p:nvSpPr>
            <p:spPr>
              <a:xfrm>
                <a:off x="3111743" y="8153400"/>
                <a:ext cx="1101466" cy="411799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1200">
                    <a:solidFill>
                      <a:srgbClr val="000000"/>
                    </a:solidFill>
                    <a:latin typeface="Bodoni MT" panose="02070603080606020203" pitchFamily="18" charset="0"/>
                  </a:rPr>
                  <a:t>3.38 mm</a:t>
                </a:r>
                <a:endParaRPr lang="en-US" sz="1200">
                  <a:solidFill>
                    <a:srgbClr val="000000"/>
                  </a:solidFill>
                  <a:latin typeface="Bodoni MT" panose="02070603080606020203" pitchFamily="18" charset="0"/>
                </a:endParaRPr>
              </a:p>
            </p:txBody>
          </p:sp>
          <p:grpSp>
            <p:nvGrpSpPr>
              <p:cNvPr id="25" name="Gruppieren 24"/>
              <p:cNvGrpSpPr/>
              <p:nvPr/>
            </p:nvGrpSpPr>
            <p:grpSpPr>
              <a:xfrm rot="5400000">
                <a:off x="-463258" y="5867402"/>
                <a:ext cx="2895602" cy="914400"/>
                <a:chOff x="1295400" y="7620000"/>
                <a:chExt cx="4391502" cy="1066800"/>
              </a:xfrm>
              <a:grpFill/>
            </p:grpSpPr>
            <p:cxnSp>
              <p:nvCxnSpPr>
                <p:cNvPr id="29" name="Gerade Verbindung 28"/>
                <p:cNvCxnSpPr/>
                <p:nvPr/>
              </p:nvCxnSpPr>
              <p:spPr>
                <a:xfrm>
                  <a:off x="5686902" y="7620000"/>
                  <a:ext cx="0" cy="1066800"/>
                </a:xfrm>
                <a:prstGeom prst="line">
                  <a:avLst/>
                </a:prstGeom>
                <a:grpFill/>
                <a:ln w="2222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Gerade Verbindung 29"/>
                <p:cNvCxnSpPr/>
                <p:nvPr/>
              </p:nvCxnSpPr>
              <p:spPr>
                <a:xfrm>
                  <a:off x="1295400" y="7620000"/>
                  <a:ext cx="0" cy="1066800"/>
                </a:xfrm>
                <a:prstGeom prst="line">
                  <a:avLst/>
                </a:prstGeom>
                <a:grpFill/>
                <a:ln w="2222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" name="Gerade Verbindung 25"/>
              <p:cNvCxnSpPr/>
              <p:nvPr/>
            </p:nvCxnSpPr>
            <p:spPr>
              <a:xfrm>
                <a:off x="5715000" y="7620000"/>
                <a:ext cx="0" cy="728246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feld 26"/>
              <p:cNvSpPr txBox="1"/>
              <p:nvPr/>
            </p:nvSpPr>
            <p:spPr>
              <a:xfrm rot="16200000">
                <a:off x="13605" y="6282079"/>
                <a:ext cx="1101466" cy="411799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1200">
                    <a:solidFill>
                      <a:srgbClr val="000000"/>
                    </a:solidFill>
                    <a:latin typeface="Bodoni MT" panose="02070603080606020203" pitchFamily="18" charset="0"/>
                  </a:rPr>
                  <a:t>2.26 mm</a:t>
                </a:r>
                <a:endParaRPr lang="en-US" sz="1200">
                  <a:solidFill>
                    <a:srgbClr val="000000"/>
                  </a:solidFill>
                  <a:latin typeface="Bodoni MT" panose="02070603080606020203" pitchFamily="18" charset="0"/>
                </a:endParaRPr>
              </a:p>
            </p:txBody>
          </p:sp>
          <p:cxnSp>
            <p:nvCxnSpPr>
              <p:cNvPr id="28" name="Gerade Verbindung mit Pfeil 27"/>
              <p:cNvCxnSpPr/>
              <p:nvPr/>
            </p:nvCxnSpPr>
            <p:spPr>
              <a:xfrm>
                <a:off x="685800" y="4876801"/>
                <a:ext cx="0" cy="2895602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1130" name="Gerade Verbindung mit Pfeil 16"/>
            <p:cNvCxnSpPr>
              <a:cxnSpLocks noChangeShapeType="1"/>
            </p:cNvCxnSpPr>
            <p:nvPr/>
          </p:nvCxnSpPr>
          <p:spPr bwMode="auto">
            <a:xfrm>
              <a:off x="4886891" y="1676400"/>
              <a:ext cx="261504" cy="0"/>
            </a:xfrm>
            <a:prstGeom prst="straightConnector1">
              <a:avLst/>
            </a:prstGeom>
            <a:noFill/>
            <a:ln w="19050" algn="ctr">
              <a:solidFill>
                <a:srgbClr val="0066FF"/>
              </a:solidFill>
              <a:round/>
              <a:headEnd/>
              <a:tailEnd type="arrow" w="med" len="med"/>
            </a:ln>
          </p:spPr>
        </p:cxnSp>
        <p:cxnSp>
          <p:nvCxnSpPr>
            <p:cNvPr id="261131" name="Gerade Verbindung mit Pfeil 17"/>
            <p:cNvCxnSpPr>
              <a:cxnSpLocks noChangeShapeType="1"/>
            </p:cNvCxnSpPr>
            <p:nvPr/>
          </p:nvCxnSpPr>
          <p:spPr bwMode="auto">
            <a:xfrm>
              <a:off x="4895613" y="4156405"/>
              <a:ext cx="273928" cy="0"/>
            </a:xfrm>
            <a:prstGeom prst="straightConnector1">
              <a:avLst/>
            </a:prstGeom>
            <a:noFill/>
            <a:ln w="19050" algn="ctr">
              <a:solidFill>
                <a:srgbClr val="0066FF"/>
              </a:solidFill>
              <a:round/>
              <a:headEnd/>
              <a:tailEnd type="arrow" w="med" len="med"/>
            </a:ln>
          </p:spPr>
        </p:cxnSp>
        <p:sp>
          <p:nvSpPr>
            <p:cNvPr id="261132" name="Textfeld 18"/>
            <p:cNvSpPr txBox="1">
              <a:spLocks noChangeArrowheads="1"/>
            </p:cNvSpPr>
            <p:nvPr/>
          </p:nvSpPr>
          <p:spPr bwMode="auto">
            <a:xfrm>
              <a:off x="4393695" y="1537900"/>
              <a:ext cx="51167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>
                  <a:solidFill>
                    <a:srgbClr val="000000"/>
                  </a:solidFill>
                  <a:latin typeface="Bookman Old Style" pitchFamily="18" charset="0"/>
                </a:rPr>
                <a:t>ch 0</a:t>
              </a:r>
              <a:endParaRPr lang="en-US" sz="1800">
                <a:solidFill>
                  <a:srgbClr val="000000"/>
                </a:solidFill>
                <a:latin typeface="Bookman Old Style" pitchFamily="18" charset="0"/>
              </a:endParaRPr>
            </a:p>
          </p:txBody>
        </p:sp>
        <p:sp>
          <p:nvSpPr>
            <p:cNvPr id="261133" name="Textfeld 19"/>
            <p:cNvSpPr txBox="1">
              <a:spLocks noChangeArrowheads="1"/>
            </p:cNvSpPr>
            <p:nvPr/>
          </p:nvSpPr>
          <p:spPr bwMode="auto">
            <a:xfrm>
              <a:off x="4338642" y="4017905"/>
              <a:ext cx="51167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>
                  <a:solidFill>
                    <a:srgbClr val="000000"/>
                  </a:solidFill>
                  <a:latin typeface="Bookman Old Style" pitchFamily="18" charset="0"/>
                </a:rPr>
                <a:t>ch 7</a:t>
              </a:r>
              <a:endParaRPr lang="en-US" sz="1800">
                <a:solidFill>
                  <a:srgbClr val="000000"/>
                </a:solidFill>
                <a:latin typeface="Bookman Old Style" pitchFamily="18" charset="0"/>
              </a:endParaRPr>
            </a:p>
          </p:txBody>
        </p:sp>
      </p:grpSp>
      <p:sp>
        <p:nvSpPr>
          <p:cNvPr id="261127" name="Fußzeilenplatzhalter 31"/>
          <p:cNvSpPr>
            <a:spLocks noGrp="1"/>
          </p:cNvSpPr>
          <p:nvPr>
            <p:ph type="ftr" sz="quarter" idx="11"/>
          </p:nvPr>
        </p:nvSpPr>
        <p:spPr>
          <a:xfrm>
            <a:off x="2286000" y="6481763"/>
            <a:ext cx="4114800" cy="3048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Review of the ASDv5 chip</a:t>
            </a:r>
          </a:p>
        </p:txBody>
      </p:sp>
      <p:pic>
        <p:nvPicPr>
          <p:cNvPr id="261128" name="Picture 2" descr="C:\Atlas\www\S_LHC\TDR_Muon\MDTElectronics\Images\Photo_Chip_Layou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6650" y="1106488"/>
            <a:ext cx="5087938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5" name="Datumsplatzhalt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31-may-2017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2F359-DA7C-400E-956F-D28008F0BFCD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262147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ea typeface="MS PGothic" pitchFamily="34" charset="-128"/>
              </a:rPr>
              <a:t>ASDv5: test environment</a:t>
            </a:r>
            <a:endParaRPr lang="en-US" sz="4400" smtClean="0"/>
          </a:p>
        </p:txBody>
      </p:sp>
      <p:sp>
        <p:nvSpPr>
          <p:cNvPr id="262148" name="Fußzeilenplatzhalter 31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Review of the ASDv5 chip</a:t>
            </a:r>
          </a:p>
        </p:txBody>
      </p:sp>
      <p:pic>
        <p:nvPicPr>
          <p:cNvPr id="262149" name="Grafi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25" y="1373188"/>
            <a:ext cx="3549650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50" name="Grafik 30"/>
          <p:cNvPicPr>
            <a:picLocks noChangeAspect="1"/>
          </p:cNvPicPr>
          <p:nvPr/>
        </p:nvPicPr>
        <p:blipFill>
          <a:blip r:embed="rId3"/>
          <a:srcRect l="2698" t="3815" r="8299" b="2409"/>
          <a:stretch>
            <a:fillRect/>
          </a:stretch>
        </p:blipFill>
        <p:spPr bwMode="auto">
          <a:xfrm>
            <a:off x="4333875" y="1390650"/>
            <a:ext cx="40862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151" name="Textfeld 32"/>
          <p:cNvSpPr txBox="1">
            <a:spLocks noChangeArrowheads="1"/>
          </p:cNvSpPr>
          <p:nvPr/>
        </p:nvSpPr>
        <p:spPr bwMode="auto">
          <a:xfrm>
            <a:off x="1155700" y="4905375"/>
            <a:ext cx="21971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u="sng">
                <a:solidFill>
                  <a:srgbClr val="0000FF"/>
                </a:solidFill>
                <a:latin typeface="Bookman Old Style" pitchFamily="18" charset="0"/>
              </a:rPr>
              <a:t>Tests in the Lab: </a:t>
            </a:r>
          </a:p>
          <a:p>
            <a:r>
              <a:rPr lang="de-DE" sz="1400">
                <a:latin typeface="Bookman Old Style" pitchFamily="18" charset="0"/>
              </a:rPr>
              <a:t>Chip directly bonded on a test board</a:t>
            </a:r>
            <a:endParaRPr lang="en-US" sz="1400">
              <a:latin typeface="Bookman Old Style" pitchFamily="18" charset="0"/>
            </a:endParaRPr>
          </a:p>
        </p:txBody>
      </p:sp>
      <p:sp>
        <p:nvSpPr>
          <p:cNvPr id="262152" name="Textfeld 33"/>
          <p:cNvSpPr txBox="1">
            <a:spLocks noChangeArrowheads="1"/>
          </p:cNvSpPr>
          <p:nvPr/>
        </p:nvSpPr>
        <p:spPr bwMode="auto">
          <a:xfrm>
            <a:off x="4333875" y="4781550"/>
            <a:ext cx="41814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u="sng">
                <a:solidFill>
                  <a:srgbClr val="0000FF"/>
                </a:solidFill>
                <a:latin typeface="Bookman Old Style" pitchFamily="18" charset="0"/>
              </a:rPr>
              <a:t>Tests on MDT chambers:</a:t>
            </a:r>
            <a:r>
              <a:rPr lang="de-DE" sz="140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de-DE" sz="140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de-DE" sz="1400">
                <a:latin typeface="Bookman Old Style" pitchFamily="18" charset="0"/>
              </a:rPr>
              <a:t>3 chips bonded on adapter boards &amp; mounted on a special mezzanine card. So, tests are in a real elx environment: protective network, TDC (digital activity), R/O via CSM, standard voltage regulators</a:t>
            </a:r>
            <a:endParaRPr lang="en-US" sz="140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262153" name="Textfeld 34"/>
          <p:cNvSpPr txBox="1">
            <a:spLocks noChangeArrowheads="1"/>
          </p:cNvSpPr>
          <p:nvPr/>
        </p:nvSpPr>
        <p:spPr bwMode="auto">
          <a:xfrm>
            <a:off x="576263" y="5956300"/>
            <a:ext cx="31226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i="1">
                <a:solidFill>
                  <a:srgbClr val="000000"/>
                </a:solidFill>
                <a:latin typeface="Bookman Old Style" pitchFamily="18" charset="0"/>
              </a:rPr>
              <a:t>All layout work by Varuzhan Danielyan</a:t>
            </a:r>
            <a:endParaRPr lang="en-US" sz="1200" i="1">
              <a:solidFill>
                <a:srgbClr val="0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69" name="Titel 1"/>
          <p:cNvSpPr>
            <a:spLocks noGrp="1"/>
          </p:cNvSpPr>
          <p:nvPr>
            <p:ph type="title"/>
          </p:nvPr>
        </p:nvSpPr>
        <p:spPr>
          <a:xfrm>
            <a:off x="1962150" y="2798763"/>
            <a:ext cx="4914900" cy="792162"/>
          </a:xfrm>
        </p:spPr>
        <p:txBody>
          <a:bodyPr/>
          <a:lstStyle/>
          <a:p>
            <a:r>
              <a:rPr lang="de-DE" smtClean="0"/>
              <a:t>Status of ASD design</a:t>
            </a:r>
            <a:endParaRPr lang="en-US" smtClean="0"/>
          </a:p>
        </p:txBody>
      </p:sp>
      <p:sp>
        <p:nvSpPr>
          <p:cNvPr id="263170" name="Datumsplatzhalt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31-may-2017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6827F-1631-40FA-B026-91EAC4D05E8C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263172" name="Fußzeilenplatzhalter 5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Review of the ASDv5 chip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L1_Upgrade_Phase_2_ACES_11_03_2011_DD">
  <a:themeElements>
    <a:clrScheme name="L1_Upgrade_Phase_2_ACES_11_03_2011_D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1_Upgrade_Phase_2_ACES_11_03_2011_DD">
      <a:majorFont>
        <a:latin typeface="Times New Roman"/>
        <a:ea typeface="MS PGothic"/>
        <a:cs typeface="Arial"/>
      </a:majorFont>
      <a:minorFont>
        <a:latin typeface="Times New Roman"/>
        <a:ea typeface="MS PGothic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L1_Upgrade_Phase_2_ACES_11_03_2011_D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1_Upgrade_Phase_2_ACES_11_03_2011_D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1_Upgrade_Phase_2_ACES_11_03_2011_D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1_Upgrade_Phase_2_ACES_11_03_2011_D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1_Upgrade_Phase_2_ACES_11_03_2011_D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1_Upgrade_Phase_2_ACES_11_03_2011_D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Upgrade_Phase_2_ACES_11_03_2011_D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Upgrade_Phase_2_ACES_11_03_2011_D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Upgrade_Phase_2_ACES_11_03_2011_D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Upgrade_Phase_2_ACES_11_03_2011_D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Upgrade_Phase_2_ACES_11_03_2011_D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Upgrade_Phase_2_ACES_11_03_2011_D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L1_Upgrade_Phase_2_ACES_11_03_2011_DD">
  <a:themeElements>
    <a:clrScheme name="L1_Upgrade_Phase_2_ACES_11_03_2011_D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1_Upgrade_Phase_2_ACES_11_03_2011_DD">
      <a:majorFont>
        <a:latin typeface="Times New Roman"/>
        <a:ea typeface="MS PGothic"/>
        <a:cs typeface="Arial"/>
      </a:majorFont>
      <a:minorFont>
        <a:latin typeface="Times New Roman"/>
        <a:ea typeface="MS PGothic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L1_Upgrade_Phase_2_ACES_11_03_2011_D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1_Upgrade_Phase_2_ACES_11_03_2011_D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1_Upgrade_Phase_2_ACES_11_03_2011_D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1_Upgrade_Phase_2_ACES_11_03_2011_D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1_Upgrade_Phase_2_ACES_11_03_2011_D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1_Upgrade_Phase_2_ACES_11_03_2011_D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Upgrade_Phase_2_ACES_11_03_2011_D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Upgrade_Phase_2_ACES_11_03_2011_D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Upgrade_Phase_2_ACES_11_03_2011_D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Upgrade_Phase_2_ACES_11_03_2011_D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Upgrade_Phase_2_ACES_11_03_2011_D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Upgrade_Phase_2_ACES_11_03_2011_D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L1_Upgrade_Phase_2_ACES_11_03_2011_DD">
  <a:themeElements>
    <a:clrScheme name="L1_Upgrade_Phase_2_ACES_11_03_2011_D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1_Upgrade_Phase_2_ACES_11_03_2011_DD">
      <a:majorFont>
        <a:latin typeface="Times New Roman"/>
        <a:ea typeface="MS PGothic"/>
        <a:cs typeface="Arial"/>
      </a:majorFont>
      <a:minorFont>
        <a:latin typeface="Times New Roman"/>
        <a:ea typeface="MS PGothic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L1_Upgrade_Phase_2_ACES_11_03_2011_D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1_Upgrade_Phase_2_ACES_11_03_2011_D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1_Upgrade_Phase_2_ACES_11_03_2011_D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1_Upgrade_Phase_2_ACES_11_03_2011_D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1_Upgrade_Phase_2_ACES_11_03_2011_D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1_Upgrade_Phase_2_ACES_11_03_2011_D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Upgrade_Phase_2_ACES_11_03_2011_D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Upgrade_Phase_2_ACES_11_03_2011_D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Upgrade_Phase_2_ACES_11_03_2011_D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Upgrade_Phase_2_ACES_11_03_2011_D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Upgrade_Phase_2_ACES_11_03_2011_D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Upgrade_Phase_2_ACES_11_03_2011_D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L1_Upgrade_Phase_2_ACES_11_03_2011_DD">
  <a:themeElements>
    <a:clrScheme name="L1_Upgrade_Phase_2_ACES_11_03_2011_D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1_Upgrade_Phase_2_ACES_11_03_2011_DD">
      <a:majorFont>
        <a:latin typeface="Times New Roman"/>
        <a:ea typeface="MS PGothic"/>
        <a:cs typeface="Arial"/>
      </a:majorFont>
      <a:minorFont>
        <a:latin typeface="Times New Roman"/>
        <a:ea typeface="MS PGothic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L1_Upgrade_Phase_2_ACES_11_03_2011_D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1_Upgrade_Phase_2_ACES_11_03_2011_D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1_Upgrade_Phase_2_ACES_11_03_2011_D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1_Upgrade_Phase_2_ACES_11_03_2011_D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1_Upgrade_Phase_2_ACES_11_03_2011_D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1_Upgrade_Phase_2_ACES_11_03_2011_D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Upgrade_Phase_2_ACES_11_03_2011_D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Upgrade_Phase_2_ACES_11_03_2011_D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Upgrade_Phase_2_ACES_11_03_2011_D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Upgrade_Phase_2_ACES_11_03_2011_D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Upgrade_Phase_2_ACES_11_03_2011_D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Upgrade_Phase_2_ACES_11_03_2011_D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L1_Upgrade_Phase_2_ACES_11_03_2011_DD">
  <a:themeElements>
    <a:clrScheme name="L1_Upgrade_Phase_2_ACES_11_03_2011_D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1_Upgrade_Phase_2_ACES_11_03_2011_DD">
      <a:majorFont>
        <a:latin typeface="Times New Roman"/>
        <a:ea typeface="MS PGothic"/>
        <a:cs typeface="Arial"/>
      </a:majorFont>
      <a:minorFont>
        <a:latin typeface="Times New Roman"/>
        <a:ea typeface="MS PGothic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L1_Upgrade_Phase_2_ACES_11_03_2011_D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1_Upgrade_Phase_2_ACES_11_03_2011_D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1_Upgrade_Phase_2_ACES_11_03_2011_D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1_Upgrade_Phase_2_ACES_11_03_2011_D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1_Upgrade_Phase_2_ACES_11_03_2011_D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1_Upgrade_Phase_2_ACES_11_03_2011_D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Upgrade_Phase_2_ACES_11_03_2011_D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Upgrade_Phase_2_ACES_11_03_2011_D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Upgrade_Phase_2_ACES_11_03_2011_D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Upgrade_Phase_2_ACES_11_03_2011_D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Upgrade_Phase_2_ACES_11_03_2011_D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Upgrade_Phase_2_ACES_11_03_2011_D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2_L1_Upgrade_Phase_2_ACES_11_03_2011_DD">
  <a:themeElements>
    <a:clrScheme name="L1_Upgrade_Phase_2_ACES_11_03_2011_D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1_Upgrade_Phase_2_ACES_11_03_2011_DD">
      <a:majorFont>
        <a:latin typeface="Times New Roman"/>
        <a:ea typeface="MS PGothic"/>
        <a:cs typeface="Arial"/>
      </a:majorFont>
      <a:minorFont>
        <a:latin typeface="Times New Roman"/>
        <a:ea typeface="MS PGothic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L1_Upgrade_Phase_2_ACES_11_03_2011_D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1_Upgrade_Phase_2_ACES_11_03_2011_D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1_Upgrade_Phase_2_ACES_11_03_2011_D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1_Upgrade_Phase_2_ACES_11_03_2011_D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1_Upgrade_Phase_2_ACES_11_03_2011_D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1_Upgrade_Phase_2_ACES_11_03_2011_D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Upgrade_Phase_2_ACES_11_03_2011_D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Upgrade_Phase_2_ACES_11_03_2011_D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Upgrade_Phase_2_ACES_11_03_2011_D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Upgrade_Phase_2_ACES_11_03_2011_D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Upgrade_Phase_2_ACES_11_03_2011_D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Upgrade_Phase_2_ACES_11_03_2011_D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3_L1_Upgrade_Phase_2_ACES_11_03_2011_DD">
  <a:themeElements>
    <a:clrScheme name="L1_Upgrade_Phase_2_ACES_11_03_2011_D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1_Upgrade_Phase_2_ACES_11_03_2011_DD">
      <a:majorFont>
        <a:latin typeface="Times New Roman"/>
        <a:ea typeface="MS PGothic"/>
        <a:cs typeface="Arial"/>
      </a:majorFont>
      <a:minorFont>
        <a:latin typeface="Times New Roman"/>
        <a:ea typeface="MS PGothic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L1_Upgrade_Phase_2_ACES_11_03_2011_D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1_Upgrade_Phase_2_ACES_11_03_2011_D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1_Upgrade_Phase_2_ACES_11_03_2011_D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1_Upgrade_Phase_2_ACES_11_03_2011_D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1_Upgrade_Phase_2_ACES_11_03_2011_D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1_Upgrade_Phase_2_ACES_11_03_2011_D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Upgrade_Phase_2_ACES_11_03_2011_D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Upgrade_Phase_2_ACES_11_03_2011_D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Upgrade_Phase_2_ACES_11_03_2011_D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Upgrade_Phase_2_ACES_11_03_2011_D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Upgrade_Phase_2_ACES_11_03_2011_D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Upgrade_Phase_2_ACES_11_03_2011_D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4_L1_Upgrade_Phase_2_ACES_11_03_2011_DD">
  <a:themeElements>
    <a:clrScheme name="L1_Upgrade_Phase_2_ACES_11_03_2011_D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1_Upgrade_Phase_2_ACES_11_03_2011_DD">
      <a:majorFont>
        <a:latin typeface="Times New Roman"/>
        <a:ea typeface="MS PGothic"/>
        <a:cs typeface="Arial"/>
      </a:majorFont>
      <a:minorFont>
        <a:latin typeface="Times New Roman"/>
        <a:ea typeface="MS PGothic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L1_Upgrade_Phase_2_ACES_11_03_2011_D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1_Upgrade_Phase_2_ACES_11_03_2011_D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1_Upgrade_Phase_2_ACES_11_03_2011_D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1_Upgrade_Phase_2_ACES_11_03_2011_D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1_Upgrade_Phase_2_ACES_11_03_2011_D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1_Upgrade_Phase_2_ACES_11_03_2011_D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Upgrade_Phase_2_ACES_11_03_2011_D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Upgrade_Phase_2_ACES_11_03_2011_D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Upgrade_Phase_2_ACES_11_03_2011_D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Upgrade_Phase_2_ACES_11_03_2011_D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Upgrade_Phase_2_ACES_11_03_2011_D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Upgrade_Phase_2_ACES_11_03_2011_D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1_Upgrade_Phase_2_ACES_11_03_2011_DD">
  <a:themeElements>
    <a:clrScheme name="L1_Upgrade_Phase_2_ACES_11_03_2011_D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1_Upgrade_Phase_2_ACES_11_03_2011_DD">
      <a:majorFont>
        <a:latin typeface="Times New Roman"/>
        <a:ea typeface="MS PGothic"/>
        <a:cs typeface="Arial"/>
      </a:majorFont>
      <a:minorFont>
        <a:latin typeface="Times New Roman"/>
        <a:ea typeface="MS PGothic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1_Upgrade_Phase_2_ACES_11_03_2011_D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1_Upgrade_Phase_2_ACES_11_03_2011_D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1_Upgrade_Phase_2_ACES_11_03_2011_D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1_Upgrade_Phase_2_ACES_11_03_2011_D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1_Upgrade_Phase_2_ACES_11_03_2011_D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1_Upgrade_Phase_2_ACES_11_03_2011_D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Upgrade_Phase_2_ACES_11_03_2011_D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Upgrade_Phase_2_ACES_11_03_2011_D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Upgrade_Phase_2_ACES_11_03_2011_D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Upgrade_Phase_2_ACES_11_03_2011_D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Upgrade_Phase_2_ACES_11_03_2011_D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Upgrade_Phase_2_ACES_11_03_2011_D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L1_Upgrade_Phase_2_ACES_11_03_2011_DD">
  <a:themeElements>
    <a:clrScheme name="1_L1_Upgrade_Phase_2_ACES_11_03_2011_D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1_Upgrade_Phase_2_ACES_11_03_2011_DD">
      <a:majorFont>
        <a:latin typeface="Times New Roman"/>
        <a:ea typeface="MS PGothic"/>
        <a:cs typeface="Arial"/>
      </a:majorFont>
      <a:minorFont>
        <a:latin typeface="Times New Roman"/>
        <a:ea typeface="MS PGothic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L1_Upgrade_Phase_2_ACES_11_03_2011_D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1_Upgrade_Phase_2_ACES_11_03_2011_D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1_Upgrade_Phase_2_ACES_11_03_2011_D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1_Upgrade_Phase_2_ACES_11_03_2011_D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1_Upgrade_Phase_2_ACES_11_03_2011_D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1_Upgrade_Phase_2_ACES_11_03_2011_D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1_Upgrade_Phase_2_ACES_11_03_2011_D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1_Upgrade_Phase_2_ACES_11_03_2011_D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1_Upgrade_Phase_2_ACES_11_03_2011_D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1_Upgrade_Phase_2_ACES_11_03_2011_D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1_Upgrade_Phase_2_ACES_11_03_2011_D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1_Upgrade_Phase_2_ACES_11_03_2011_D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L1_Upgrade_Phase_2_ACES_11_03_2011_DD">
  <a:themeElements>
    <a:clrScheme name="2_L1_Upgrade_Phase_2_ACES_11_03_2011_D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L1_Upgrade_Phase_2_ACES_11_03_2011_DD">
      <a:majorFont>
        <a:latin typeface="Times New Roman"/>
        <a:ea typeface="MS PGothic"/>
        <a:cs typeface="Arial"/>
      </a:majorFont>
      <a:minorFont>
        <a:latin typeface="Times New Roman"/>
        <a:ea typeface="MS PGothic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L1_Upgrade_Phase_2_ACES_11_03_2011_D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1_Upgrade_Phase_2_ACES_11_03_2011_D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1_Upgrade_Phase_2_ACES_11_03_2011_D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1_Upgrade_Phase_2_ACES_11_03_2011_D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1_Upgrade_Phase_2_ACES_11_03_2011_D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1_Upgrade_Phase_2_ACES_11_03_2011_D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1_Upgrade_Phase_2_ACES_11_03_2011_D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1_Upgrade_Phase_2_ACES_11_03_2011_D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1_Upgrade_Phase_2_ACES_11_03_2011_D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1_Upgrade_Phase_2_ACES_11_03_2011_D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1_Upgrade_Phase_2_ACES_11_03_2011_D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1_Upgrade_Phase_2_ACES_11_03_2011_D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L1_Upgrade_Phase_2_ACES_11_03_2011_DD">
  <a:themeElements>
    <a:clrScheme name="3_L1_Upgrade_Phase_2_ACES_11_03_2011_D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L1_Upgrade_Phase_2_ACES_11_03_2011_DD">
      <a:majorFont>
        <a:latin typeface="Times New Roman"/>
        <a:ea typeface="MS PGothic"/>
        <a:cs typeface="Arial"/>
      </a:majorFont>
      <a:minorFont>
        <a:latin typeface="Times New Roman"/>
        <a:ea typeface="MS PGothic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L1_Upgrade_Phase_2_ACES_11_03_2011_D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1_Upgrade_Phase_2_ACES_11_03_2011_D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1_Upgrade_Phase_2_ACES_11_03_2011_D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1_Upgrade_Phase_2_ACES_11_03_2011_D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1_Upgrade_Phase_2_ACES_11_03_2011_D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1_Upgrade_Phase_2_ACES_11_03_2011_D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1_Upgrade_Phase_2_ACES_11_03_2011_D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1_Upgrade_Phase_2_ACES_11_03_2011_D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1_Upgrade_Phase_2_ACES_11_03_2011_D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1_Upgrade_Phase_2_ACES_11_03_2011_D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1_Upgrade_Phase_2_ACES_11_03_2011_D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1_Upgrade_Phase_2_ACES_11_03_2011_D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L1_Upgrade_Phase_2_ACES_11_03_2011_DD">
  <a:themeElements>
    <a:clrScheme name="4_L1_Upgrade_Phase_2_ACES_11_03_2011_D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L1_Upgrade_Phase_2_ACES_11_03_2011_D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L1_Upgrade_Phase_2_ACES_11_03_2011_D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1_Upgrade_Phase_2_ACES_11_03_2011_D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1_Upgrade_Phase_2_ACES_11_03_2011_D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1_Upgrade_Phase_2_ACES_11_03_2011_D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1_Upgrade_Phase_2_ACES_11_03_2011_D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1_Upgrade_Phase_2_ACES_11_03_2011_D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L1_Upgrade_Phase_2_ACES_11_03_2011_D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L1_Upgrade_Phase_2_ACES_11_03_2011_D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L1_Upgrade_Phase_2_ACES_11_03_2011_D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L1_Upgrade_Phase_2_ACES_11_03_2011_D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L1_Upgrade_Phase_2_ACES_11_03_2011_D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L1_Upgrade_Phase_2_ACES_11_03_2011_D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L1_Upgrade_Phase_2_ACES_11_03_2011_DD">
  <a:themeElements>
    <a:clrScheme name="5_L1_Upgrade_Phase_2_ACES_11_03_2011_D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L1_Upgrade_Phase_2_ACES_11_03_2011_DD">
      <a:majorFont>
        <a:latin typeface="Times New Roman"/>
        <a:ea typeface="MS PGothic"/>
        <a:cs typeface=""/>
      </a:majorFont>
      <a:minorFont>
        <a:latin typeface="Times New Roman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L1_Upgrade_Phase_2_ACES_11_03_2011_D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L1_Upgrade_Phase_2_ACES_11_03_2011_D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L1_Upgrade_Phase_2_ACES_11_03_2011_D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L1_Upgrade_Phase_2_ACES_11_03_2011_D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L1_Upgrade_Phase_2_ACES_11_03_2011_D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L1_Upgrade_Phase_2_ACES_11_03_2011_D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1_Upgrade_Phase_2_ACES_11_03_2011_D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1_Upgrade_Phase_2_ACES_11_03_2011_D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1_Upgrade_Phase_2_ACES_11_03_2011_D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1_Upgrade_Phase_2_ACES_11_03_2011_D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1_Upgrade_Phase_2_ACES_11_03_2011_D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1_Upgrade_Phase_2_ACES_11_03_2011_D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L1_Upgrade_Phase_2_ACES_11_03_2011_DD">
  <a:themeElements>
    <a:clrScheme name="6_L1_Upgrade_Phase_2_ACES_11_03_2011_D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L1_Upgrade_Phase_2_ACES_11_03_2011_DD">
      <a:majorFont>
        <a:latin typeface="Times New Roman"/>
        <a:ea typeface="MS PGothic"/>
        <a:cs typeface=""/>
      </a:majorFont>
      <a:minorFont>
        <a:latin typeface="Times New Roman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L1_Upgrade_Phase_2_ACES_11_03_2011_D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L1_Upgrade_Phase_2_ACES_11_03_2011_D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L1_Upgrade_Phase_2_ACES_11_03_2011_D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L1_Upgrade_Phase_2_ACES_11_03_2011_D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L1_Upgrade_Phase_2_ACES_11_03_2011_D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L1_Upgrade_Phase_2_ACES_11_03_2011_D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1_Upgrade_Phase_2_ACES_11_03_2011_D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1_Upgrade_Phase_2_ACES_11_03_2011_D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1_Upgrade_Phase_2_ACES_11_03_2011_D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1_Upgrade_Phase_2_ACES_11_03_2011_D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1_Upgrade_Phase_2_ACES_11_03_2011_D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1_Upgrade_Phase_2_ACES_11_03_2011_D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2038</Words>
  <Application>Microsoft Office PowerPoint</Application>
  <PresentationFormat>On-screen Show (4:3)</PresentationFormat>
  <Paragraphs>431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Design Template</vt:lpstr>
      </vt:variant>
      <vt:variant>
        <vt:i4>122</vt:i4>
      </vt:variant>
      <vt:variant>
        <vt:lpstr>Slide Titles</vt:lpstr>
      </vt:variant>
      <vt:variant>
        <vt:i4>40</vt:i4>
      </vt:variant>
    </vt:vector>
  </HeadingPairs>
  <TitlesOfParts>
    <vt:vector size="172" baseType="lpstr">
      <vt:lpstr>Times New Roman</vt:lpstr>
      <vt:lpstr>Arial</vt:lpstr>
      <vt:lpstr>MS PGothic</vt:lpstr>
      <vt:lpstr>Wingdings</vt:lpstr>
      <vt:lpstr>Calibri</vt:lpstr>
      <vt:lpstr>Bookman Old Style</vt:lpstr>
      <vt:lpstr>Symbol</vt:lpstr>
      <vt:lpstr>Arial Unicode MS</vt:lpstr>
      <vt:lpstr>Gill Sans</vt:lpstr>
      <vt:lpstr>Courier New</vt:lpstr>
      <vt:lpstr>Default Design</vt:lpstr>
      <vt:lpstr>L1_Upgrade_Phase_2_ACES_11_03_2011_DD</vt:lpstr>
      <vt:lpstr>1_L1_Upgrade_Phase_2_ACES_11_03_2011_DD</vt:lpstr>
      <vt:lpstr>2_L1_Upgrade_Phase_2_ACES_11_03_2011_DD</vt:lpstr>
      <vt:lpstr>3_L1_Upgrade_Phase_2_ACES_11_03_2011_DD</vt:lpstr>
      <vt:lpstr>4_L1_Upgrade_Phase_2_ACES_11_03_2011_DD</vt:lpstr>
      <vt:lpstr>5_L1_Upgrade_Phase_2_ACES_11_03_2011_DD</vt:lpstr>
      <vt:lpstr>6_L1_Upgrade_Phase_2_ACES_11_03_2011_DD</vt:lpstr>
      <vt:lpstr>2_Default Design</vt:lpstr>
      <vt:lpstr>7_L1_Upgrade_Phase_2_ACES_11_03_2011_DD</vt:lpstr>
      <vt:lpstr>8_L1_Upgrade_Phase_2_ACES_11_03_2011_DD</vt:lpstr>
      <vt:lpstr>9_L1_Upgrade_Phase_2_ACES_11_03_2011_DD</vt:lpstr>
      <vt:lpstr>10_L1_Upgrade_Phase_2_ACES_11_03_2011_DD</vt:lpstr>
      <vt:lpstr>11_L1_Upgrade_Phase_2_ACES_11_03_2011_DD</vt:lpstr>
      <vt:lpstr>12_L1_Upgrade_Phase_2_ACES_11_03_2011_DD</vt:lpstr>
      <vt:lpstr>Larissa</vt:lpstr>
      <vt:lpstr>13_L1_Upgrade_Phase_2_ACES_11_03_2011_DD</vt:lpstr>
      <vt:lpstr>14_L1_Upgrade_Phase_2_ACES_11_03_2011_DD</vt:lpstr>
      <vt:lpstr>1_Default Design</vt:lpstr>
      <vt:lpstr>3_Default Design</vt:lpstr>
      <vt:lpstr>Default Design</vt:lpstr>
      <vt:lpstr>7_L1_Upgrade_Phase_2_ACES_11_03_2011_DD</vt:lpstr>
      <vt:lpstr>7_L1_Upgrade_Phase_2_ACES_11_03_2011_DD</vt:lpstr>
      <vt:lpstr>7_L1_Upgrade_Phase_2_ACES_11_03_2011_DD</vt:lpstr>
      <vt:lpstr>7_L1_Upgrade_Phase_2_ACES_11_03_2011_DD</vt:lpstr>
      <vt:lpstr>7_L1_Upgrade_Phase_2_ACES_11_03_2011_DD</vt:lpstr>
      <vt:lpstr>7_L1_Upgrade_Phase_2_ACES_11_03_2011_DD</vt:lpstr>
      <vt:lpstr>7_L1_Upgrade_Phase_2_ACES_11_03_2011_DD</vt:lpstr>
      <vt:lpstr>7_L1_Upgrade_Phase_2_ACES_11_03_2011_DD</vt:lpstr>
      <vt:lpstr>7_L1_Upgrade_Phase_2_ACES_11_03_2011_DD</vt:lpstr>
      <vt:lpstr>7_L1_Upgrade_Phase_2_ACES_11_03_2011_DD</vt:lpstr>
      <vt:lpstr>7_L1_Upgrade_Phase_2_ACES_11_03_2011_DD</vt:lpstr>
      <vt:lpstr>8_L1_Upgrade_Phase_2_ACES_11_03_2011_DD</vt:lpstr>
      <vt:lpstr>8_L1_Upgrade_Phase_2_ACES_11_03_2011_DD</vt:lpstr>
      <vt:lpstr>8_L1_Upgrade_Phase_2_ACES_11_03_2011_DD</vt:lpstr>
      <vt:lpstr>8_L1_Upgrade_Phase_2_ACES_11_03_2011_DD</vt:lpstr>
      <vt:lpstr>8_L1_Upgrade_Phase_2_ACES_11_03_2011_DD</vt:lpstr>
      <vt:lpstr>8_L1_Upgrade_Phase_2_ACES_11_03_2011_DD</vt:lpstr>
      <vt:lpstr>8_L1_Upgrade_Phase_2_ACES_11_03_2011_DD</vt:lpstr>
      <vt:lpstr>8_L1_Upgrade_Phase_2_ACES_11_03_2011_DD</vt:lpstr>
      <vt:lpstr>8_L1_Upgrade_Phase_2_ACES_11_03_2011_DD</vt:lpstr>
      <vt:lpstr>8_L1_Upgrade_Phase_2_ACES_11_03_2011_DD</vt:lpstr>
      <vt:lpstr>8_L1_Upgrade_Phase_2_ACES_11_03_2011_DD</vt:lpstr>
      <vt:lpstr>9_L1_Upgrade_Phase_2_ACES_11_03_2011_DD</vt:lpstr>
      <vt:lpstr>9_L1_Upgrade_Phase_2_ACES_11_03_2011_DD</vt:lpstr>
      <vt:lpstr>9_L1_Upgrade_Phase_2_ACES_11_03_2011_DD</vt:lpstr>
      <vt:lpstr>9_L1_Upgrade_Phase_2_ACES_11_03_2011_DD</vt:lpstr>
      <vt:lpstr>9_L1_Upgrade_Phase_2_ACES_11_03_2011_DD</vt:lpstr>
      <vt:lpstr>9_L1_Upgrade_Phase_2_ACES_11_03_2011_DD</vt:lpstr>
      <vt:lpstr>9_L1_Upgrade_Phase_2_ACES_11_03_2011_DD</vt:lpstr>
      <vt:lpstr>9_L1_Upgrade_Phase_2_ACES_11_03_2011_DD</vt:lpstr>
      <vt:lpstr>9_L1_Upgrade_Phase_2_ACES_11_03_2011_DD</vt:lpstr>
      <vt:lpstr>9_L1_Upgrade_Phase_2_ACES_11_03_2011_DD</vt:lpstr>
      <vt:lpstr>9_L1_Upgrade_Phase_2_ACES_11_03_2011_DD</vt:lpstr>
      <vt:lpstr>10_L1_Upgrade_Phase_2_ACES_11_03_2011_DD</vt:lpstr>
      <vt:lpstr>10_L1_Upgrade_Phase_2_ACES_11_03_2011_DD</vt:lpstr>
      <vt:lpstr>10_L1_Upgrade_Phase_2_ACES_11_03_2011_DD</vt:lpstr>
      <vt:lpstr>10_L1_Upgrade_Phase_2_ACES_11_03_2011_DD</vt:lpstr>
      <vt:lpstr>10_L1_Upgrade_Phase_2_ACES_11_03_2011_DD</vt:lpstr>
      <vt:lpstr>10_L1_Upgrade_Phase_2_ACES_11_03_2011_DD</vt:lpstr>
      <vt:lpstr>10_L1_Upgrade_Phase_2_ACES_11_03_2011_DD</vt:lpstr>
      <vt:lpstr>10_L1_Upgrade_Phase_2_ACES_11_03_2011_DD</vt:lpstr>
      <vt:lpstr>10_L1_Upgrade_Phase_2_ACES_11_03_2011_DD</vt:lpstr>
      <vt:lpstr>10_L1_Upgrade_Phase_2_ACES_11_03_2011_DD</vt:lpstr>
      <vt:lpstr>10_L1_Upgrade_Phase_2_ACES_11_03_2011_DD</vt:lpstr>
      <vt:lpstr>11_L1_Upgrade_Phase_2_ACES_11_03_2011_DD</vt:lpstr>
      <vt:lpstr>11_L1_Upgrade_Phase_2_ACES_11_03_2011_DD</vt:lpstr>
      <vt:lpstr>11_L1_Upgrade_Phase_2_ACES_11_03_2011_DD</vt:lpstr>
      <vt:lpstr>11_L1_Upgrade_Phase_2_ACES_11_03_2011_DD</vt:lpstr>
      <vt:lpstr>11_L1_Upgrade_Phase_2_ACES_11_03_2011_DD</vt:lpstr>
      <vt:lpstr>11_L1_Upgrade_Phase_2_ACES_11_03_2011_DD</vt:lpstr>
      <vt:lpstr>11_L1_Upgrade_Phase_2_ACES_11_03_2011_DD</vt:lpstr>
      <vt:lpstr>11_L1_Upgrade_Phase_2_ACES_11_03_2011_DD</vt:lpstr>
      <vt:lpstr>11_L1_Upgrade_Phase_2_ACES_11_03_2011_DD</vt:lpstr>
      <vt:lpstr>11_L1_Upgrade_Phase_2_ACES_11_03_2011_DD</vt:lpstr>
      <vt:lpstr>11_L1_Upgrade_Phase_2_ACES_11_03_2011_DD</vt:lpstr>
      <vt:lpstr>12_L1_Upgrade_Phase_2_ACES_11_03_2011_DD</vt:lpstr>
      <vt:lpstr>12_L1_Upgrade_Phase_2_ACES_11_03_2011_DD</vt:lpstr>
      <vt:lpstr>12_L1_Upgrade_Phase_2_ACES_11_03_2011_DD</vt:lpstr>
      <vt:lpstr>12_L1_Upgrade_Phase_2_ACES_11_03_2011_DD</vt:lpstr>
      <vt:lpstr>12_L1_Upgrade_Phase_2_ACES_11_03_2011_DD</vt:lpstr>
      <vt:lpstr>12_L1_Upgrade_Phase_2_ACES_11_03_2011_DD</vt:lpstr>
      <vt:lpstr>12_L1_Upgrade_Phase_2_ACES_11_03_2011_DD</vt:lpstr>
      <vt:lpstr>12_L1_Upgrade_Phase_2_ACES_11_03_2011_DD</vt:lpstr>
      <vt:lpstr>12_L1_Upgrade_Phase_2_ACES_11_03_2011_DD</vt:lpstr>
      <vt:lpstr>12_L1_Upgrade_Phase_2_ACES_11_03_2011_DD</vt:lpstr>
      <vt:lpstr>12_L1_Upgrade_Phase_2_ACES_11_03_2011_DD</vt:lpstr>
      <vt:lpstr>Larissa</vt:lpstr>
      <vt:lpstr>Larissa</vt:lpstr>
      <vt:lpstr>Larissa</vt:lpstr>
      <vt:lpstr>Larissa</vt:lpstr>
      <vt:lpstr>Larissa</vt:lpstr>
      <vt:lpstr>Larissa</vt:lpstr>
      <vt:lpstr>Larissa</vt:lpstr>
      <vt:lpstr>Larissa</vt:lpstr>
      <vt:lpstr>Larissa</vt:lpstr>
      <vt:lpstr>Larissa</vt:lpstr>
      <vt:lpstr>Larissa</vt:lpstr>
      <vt:lpstr>13_L1_Upgrade_Phase_2_ACES_11_03_2011_DD</vt:lpstr>
      <vt:lpstr>13_L1_Upgrade_Phase_2_ACES_11_03_2011_DD</vt:lpstr>
      <vt:lpstr>13_L1_Upgrade_Phase_2_ACES_11_03_2011_DD</vt:lpstr>
      <vt:lpstr>13_L1_Upgrade_Phase_2_ACES_11_03_2011_DD</vt:lpstr>
      <vt:lpstr>13_L1_Upgrade_Phase_2_ACES_11_03_2011_DD</vt:lpstr>
      <vt:lpstr>13_L1_Upgrade_Phase_2_ACES_11_03_2011_DD</vt:lpstr>
      <vt:lpstr>13_L1_Upgrade_Phase_2_ACES_11_03_2011_DD</vt:lpstr>
      <vt:lpstr>13_L1_Upgrade_Phase_2_ACES_11_03_2011_DD</vt:lpstr>
      <vt:lpstr>13_L1_Upgrade_Phase_2_ACES_11_03_2011_DD</vt:lpstr>
      <vt:lpstr>13_L1_Upgrade_Phase_2_ACES_11_03_2011_DD</vt:lpstr>
      <vt:lpstr>13_L1_Upgrade_Phase_2_ACES_11_03_2011_DD</vt:lpstr>
      <vt:lpstr>14_L1_Upgrade_Phase_2_ACES_11_03_2011_DD</vt:lpstr>
      <vt:lpstr>14_L1_Upgrade_Phase_2_ACES_11_03_2011_DD</vt:lpstr>
      <vt:lpstr>14_L1_Upgrade_Phase_2_ACES_11_03_2011_DD</vt:lpstr>
      <vt:lpstr>14_L1_Upgrade_Phase_2_ACES_11_03_2011_DD</vt:lpstr>
      <vt:lpstr>14_L1_Upgrade_Phase_2_ACES_11_03_2011_DD</vt:lpstr>
      <vt:lpstr>14_L1_Upgrade_Phase_2_ACES_11_03_2011_DD</vt:lpstr>
      <vt:lpstr>14_L1_Upgrade_Phase_2_ACES_11_03_2011_DD</vt:lpstr>
      <vt:lpstr>14_L1_Upgrade_Phase_2_ACES_11_03_2011_DD</vt:lpstr>
      <vt:lpstr>14_L1_Upgrade_Phase_2_ACES_11_03_2011_DD</vt:lpstr>
      <vt:lpstr>14_L1_Upgrade_Phase_2_ACES_11_03_2011_DD</vt:lpstr>
      <vt:lpstr>14_L1_Upgrade_Phase_2_ACES_11_03_2011_DD</vt:lpstr>
      <vt:lpstr>1_Default Design</vt:lpstr>
      <vt:lpstr>3_Default Design</vt:lpstr>
      <vt:lpstr>Measurements on the ASDv5 chip at MPI MPI-Milano-Harvard Design Review, may., 29th-30st, 2017</vt:lpstr>
      <vt:lpstr>Introduction</vt:lpstr>
      <vt:lpstr>The old and new architecture of the MDT R/O</vt:lpstr>
      <vt:lpstr>Status of the MDT R/O concept definition </vt:lpstr>
      <vt:lpstr>Time schedule MDT FE elx for Phase-II</vt:lpstr>
      <vt:lpstr>Status of the ASD design</vt:lpstr>
      <vt:lpstr>ASDv5: a snapshot with the microscope</vt:lpstr>
      <vt:lpstr>ASDv5: test environment</vt:lpstr>
      <vt:lpstr>Status of ASD design</vt:lpstr>
      <vt:lpstr>Starting Point for the New ASD Design</vt:lpstr>
      <vt:lpstr>Design aims, remaining issues compared to 1 year ago</vt:lpstr>
      <vt:lpstr>Measuring program at MPI</vt:lpstr>
      <vt:lpstr>Slide 13</vt:lpstr>
      <vt:lpstr>Most important result: discrim. feedback gone</vt:lpstr>
      <vt:lpstr>Slide 15</vt:lpstr>
      <vt:lpstr>Slide 16</vt:lpstr>
      <vt:lpstr>Slide 17</vt:lpstr>
      <vt:lpstr>Slide 18</vt:lpstr>
      <vt:lpstr>Rise time with &amp; w/o capacitive load ASDv5</vt:lpstr>
      <vt:lpstr>Saturation behaviour ASD1 and ASDv5</vt:lpstr>
      <vt:lpstr>E.g.: PLX vs. SPICE simulation of pre-amp risetime </vt:lpstr>
      <vt:lpstr>Slide 22</vt:lpstr>
      <vt:lpstr>Slide 23</vt:lpstr>
      <vt:lpstr>Slide 24</vt:lpstr>
      <vt:lpstr>Spatial resol. of ASD1 and ASDv5 in the Test Beam</vt:lpstr>
      <vt:lpstr>Threshold variation</vt:lpstr>
      <vt:lpstr>Threshold variation only 4 mV; ch 7 in range</vt:lpstr>
      <vt:lpstr>Matching of dead time, rundown current integration gates</vt:lpstr>
      <vt:lpstr>Dead time vs. dead time code: fixed</vt:lpstr>
      <vt:lpstr>ADC vs. run-down current code much improved</vt:lpstr>
      <vt:lpstr>No metastable states in the lvds output!</vt:lpstr>
      <vt:lpstr>Slide 32</vt:lpstr>
      <vt:lpstr>Slide 33</vt:lpstr>
      <vt:lpstr>Backup Slides</vt:lpstr>
      <vt:lpstr>Risetime of ASD1 vs. ASD5</vt:lpstr>
      <vt:lpstr>Slide 36</vt:lpstr>
      <vt:lpstr>Slide 37</vt:lpstr>
      <vt:lpstr>Measured rise time of ASDv1 from Manual</vt:lpstr>
      <vt:lpstr>S-curve measurements and noise</vt:lpstr>
      <vt:lpstr>Slide 40</vt:lpstr>
    </vt:vector>
  </TitlesOfParts>
  <Company>MPI Munich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 of the ADC reading in pair mode</dc:title>
  <dc:creator>richterr</dc:creator>
  <cp:lastModifiedBy>kroha</cp:lastModifiedBy>
  <cp:revision>201</cp:revision>
  <cp:lastPrinted>2017-05-23T13:56:32Z</cp:lastPrinted>
  <dcterms:created xsi:type="dcterms:W3CDTF">2014-02-12T11:55:07Z</dcterms:created>
  <dcterms:modified xsi:type="dcterms:W3CDTF">2017-05-29T13:26:34Z</dcterms:modified>
</cp:coreProperties>
</file>