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19"/>
  </p:notesMasterIdLst>
  <p:sldIdLst>
    <p:sldId id="583" r:id="rId2"/>
    <p:sldId id="630" r:id="rId3"/>
    <p:sldId id="594" r:id="rId4"/>
    <p:sldId id="622" r:id="rId5"/>
    <p:sldId id="623" r:id="rId6"/>
    <p:sldId id="624" r:id="rId7"/>
    <p:sldId id="625" r:id="rId8"/>
    <p:sldId id="626" r:id="rId9"/>
    <p:sldId id="607" r:id="rId10"/>
    <p:sldId id="627" r:id="rId11"/>
    <p:sldId id="628" r:id="rId12"/>
    <p:sldId id="621" r:id="rId13"/>
    <p:sldId id="629" r:id="rId14"/>
    <p:sldId id="632" r:id="rId15"/>
    <p:sldId id="633" r:id="rId16"/>
    <p:sldId id="634" r:id="rId17"/>
    <p:sldId id="616" r:id="rId18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  <a:srgbClr val="000000"/>
    <a:srgbClr val="FFFF00"/>
    <a:srgbClr val="FF6600"/>
    <a:srgbClr val="3399FF"/>
    <a:srgbClr val="FF5050"/>
    <a:srgbClr val="FFFF71"/>
    <a:srgbClr val="333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7" autoAdjust="0"/>
    <p:restoredTop sz="98089" autoAdjust="0"/>
  </p:normalViewPr>
  <p:slideViewPr>
    <p:cSldViewPr>
      <p:cViewPr>
        <p:scale>
          <a:sx n="113" d="100"/>
          <a:sy n="113" d="100"/>
        </p:scale>
        <p:origin x="-161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120297462817145E-2"/>
          <c:y val="0.13287037037037036"/>
          <c:w val="0.77132414698162721"/>
          <c:h val="0.7420064158646836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Tabelle1!$C$3:$C$11</c:f>
              <c:numCache>
                <c:formatCode>General</c:formatCode>
                <c:ptCount val="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Tabelle1!$D$3:$D$11</c:f>
              <c:numCache>
                <c:formatCode>General</c:formatCode>
                <c:ptCount val="9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90112"/>
        <c:axId val="49763392"/>
      </c:barChart>
      <c:catAx>
        <c:axId val="5929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763392"/>
        <c:crosses val="autoZero"/>
        <c:auto val="1"/>
        <c:lblAlgn val="ctr"/>
        <c:lblOffset val="100"/>
        <c:noMultiLvlLbl val="0"/>
      </c:catAx>
      <c:valAx>
        <c:axId val="4976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290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86964129483821E-2"/>
          <c:y val="0.21157407407407408"/>
          <c:w val="0.81204636920384954"/>
          <c:h val="0.6864508603091280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Tabelle1!$C$19:$C$28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cat>
          <c:val>
            <c:numRef>
              <c:f>Tabelle1!$D$19:$D$28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81440"/>
        <c:axId val="49765120"/>
      </c:barChart>
      <c:catAx>
        <c:axId val="5158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765120"/>
        <c:crosses val="autoZero"/>
        <c:auto val="1"/>
        <c:lblAlgn val="ctr"/>
        <c:lblOffset val="100"/>
        <c:noMultiLvlLbl val="0"/>
      </c:catAx>
      <c:valAx>
        <c:axId val="4976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581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0918635170604E-2"/>
          <c:y val="0.13287037037037036"/>
          <c:w val="0.75743525809273826"/>
          <c:h val="0.7420064158646836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Tabelle1!$C$34:$C$40</c:f>
              <c:numCache>
                <c:formatCode>General</c:formatCode>
                <c:ptCount val="7"/>
                <c:pt idx="0">
                  <c:v>70</c:v>
                </c:pt>
                <c:pt idx="1">
                  <c:v>80</c:v>
                </c:pt>
                <c:pt idx="2">
                  <c:v>90</c:v>
                </c:pt>
                <c:pt idx="3">
                  <c:v>100</c:v>
                </c:pt>
                <c:pt idx="4">
                  <c:v>110</c:v>
                </c:pt>
                <c:pt idx="5">
                  <c:v>120</c:v>
                </c:pt>
                <c:pt idx="6">
                  <c:v>130</c:v>
                </c:pt>
              </c:numCache>
            </c:numRef>
          </c:cat>
          <c:val>
            <c:numRef>
              <c:f>Tabelle1!$D$34:$D$40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82976"/>
        <c:axId val="49914432"/>
      </c:barChart>
      <c:catAx>
        <c:axId val="5158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914432"/>
        <c:crosses val="autoZero"/>
        <c:auto val="1"/>
        <c:lblAlgn val="ctr"/>
        <c:lblOffset val="100"/>
        <c:noMultiLvlLbl val="0"/>
      </c:catAx>
      <c:valAx>
        <c:axId val="4991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582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75853018372702E-2"/>
          <c:y val="0.15601851851851853"/>
          <c:w val="0.81482414698162731"/>
          <c:h val="0.7188582677165353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Tabelle1!$C$49:$C$56</c:f>
              <c:numCache>
                <c:formatCode>General</c:formatCode>
                <c:ptCount val="8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12.5</c:v>
                </c:pt>
                <c:pt idx="5">
                  <c:v>15</c:v>
                </c:pt>
                <c:pt idx="6">
                  <c:v>17.5</c:v>
                </c:pt>
                <c:pt idx="7">
                  <c:v>20</c:v>
                </c:pt>
              </c:numCache>
            </c:numRef>
          </c:cat>
          <c:val>
            <c:numRef>
              <c:f>Tabelle1!$D$49:$D$56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83488"/>
        <c:axId val="49916160"/>
      </c:barChart>
      <c:catAx>
        <c:axId val="5158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916160"/>
        <c:crosses val="autoZero"/>
        <c:auto val="1"/>
        <c:lblAlgn val="ctr"/>
        <c:lblOffset val="100"/>
        <c:noMultiLvlLbl val="0"/>
      </c:catAx>
      <c:valAx>
        <c:axId val="4991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583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</cdr:x>
      <cdr:y>0.18375</cdr:y>
    </cdr:from>
    <cdr:to>
      <cdr:x>0.515</cdr:x>
      <cdr:y>0.51708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440160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dirty="0" smtClean="0"/>
            <a:t>Delta z</a:t>
          </a:r>
          <a:endParaRPr lang="en-GB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0.44282</cdr:x>
      <cdr:y>0.1575</cdr:y>
    </cdr:from>
    <cdr:to>
      <cdr:x>0.64282</cdr:x>
      <cdr:y>0.49083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024572" y="4320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dirty="0" smtClean="0"/>
            <a:t>Delta x</a:t>
          </a:r>
          <a:endParaRPr lang="en-GB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‹Nr.›</a:t>
            </a:fld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623774"/>
            <a:ext cx="26164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baseline="0" dirty="0" smtClean="0">
                <a:solidFill>
                  <a:schemeClr val="accent2"/>
                </a:solidFill>
              </a:rPr>
              <a:t>H.-G. Moser, B2GM, </a:t>
            </a:r>
            <a:r>
              <a:rPr lang="en-US" sz="1100" b="1" baseline="0" dirty="0" smtClean="0">
                <a:solidFill>
                  <a:schemeClr val="accent2"/>
                </a:solidFill>
              </a:rPr>
              <a:t>September 2017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pic>
        <p:nvPicPr>
          <p:cNvPr id="9" name="Picture 9" descr="MPP_os_logo_cmyk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792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Ladder Assembly</a:t>
            </a:r>
            <a:endParaRPr lang="en-US" altLang="ja-JP" dirty="0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724525" y="1762125"/>
            <a:ext cx="3419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kumimoji="1" lang="ja-JP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8676456" y="6525344"/>
            <a:ext cx="396106" cy="3326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00AE0D-ACA8-8A46-9BDC-9A47C6CCCDB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050" name="Picture 2" descr="D:\Belle II\Assembly Jigs\Trockentest Januar 2017\LUJ Fertigungsablauf\IMG_49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12568" r="146" b="2951"/>
          <a:stretch/>
        </p:blipFill>
        <p:spPr bwMode="auto">
          <a:xfrm>
            <a:off x="0" y="861934"/>
            <a:ext cx="9144000" cy="579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300192" y="4697849"/>
            <a:ext cx="29097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All tools and jigs produced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Glue dispensing works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Pull tests ok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9 dummy ladders assembled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Remove vacuum jigs</a:t>
            </a:r>
            <a:endParaRPr lang="en-GB" dirty="0"/>
          </a:p>
        </p:txBody>
      </p:sp>
      <p:pic>
        <p:nvPicPr>
          <p:cNvPr id="11266" name="Picture 2" descr="D:\Belle II\Assembly Jigs\Trockentest Januar 2017\LUJ Fertigungsablauf\IMG_49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2" r="37807"/>
          <a:stretch/>
        </p:blipFill>
        <p:spPr bwMode="auto">
          <a:xfrm>
            <a:off x="4324369" y="1004887"/>
            <a:ext cx="2047831" cy="31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88840"/>
            <a:ext cx="4143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7544" y="1268760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Fix </a:t>
            </a:r>
            <a:r>
              <a:rPr lang="en-GB" dirty="0" err="1" smtClean="0"/>
              <a:t>kapton</a:t>
            </a:r>
            <a:r>
              <a:rPr lang="en-GB" dirty="0" smtClean="0"/>
              <a:t> jigs to ladder base jig</a:t>
            </a:r>
          </a:p>
          <a:p>
            <a:r>
              <a:rPr lang="en-GB" dirty="0" smtClean="0"/>
              <a:t>Unscrew vacuum jig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4149080"/>
            <a:ext cx="2842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Remove ladder and turn over</a:t>
            </a:r>
            <a:endParaRPr lang="en-GB" dirty="0"/>
          </a:p>
        </p:txBody>
      </p:sp>
      <p:pic>
        <p:nvPicPr>
          <p:cNvPr id="11268" name="Picture 4" descr="D:\Belle II\Assembly Jigs\Trockentest Januar 2017\LUJ Fertigungsablauf\IMG_49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r="29126"/>
          <a:stretch/>
        </p:blipFill>
        <p:spPr bwMode="auto">
          <a:xfrm>
            <a:off x="6804248" y="1004887"/>
            <a:ext cx="1543847" cy="31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Belle II\Assembly Jigs\Trockentest Januar 2017\LUJ Fertigungsablauf\IMG_49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9"/>
          <a:stretch/>
        </p:blipFill>
        <p:spPr bwMode="auto">
          <a:xfrm>
            <a:off x="4590256" y="4707649"/>
            <a:ext cx="3563888" cy="21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4" y="4437112"/>
            <a:ext cx="39624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09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Protect and store </a:t>
            </a:r>
            <a:endParaRPr lang="en-GB" dirty="0"/>
          </a:p>
        </p:txBody>
      </p:sp>
      <p:pic>
        <p:nvPicPr>
          <p:cNvPr id="12290" name="Picture 2" descr="D:\Belle II\Assembly Jigs\Trockentest Januar 2017\LUJ Fertigungsablauf\IMG_4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383360" cy="25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Belle II\Assembly Jigs\Trockentest Januar 2017\LUJ Fertigungsablauf\IMG_4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383360" cy="25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7815"/>
            <a:ext cx="36385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27584" y="1196752"/>
            <a:ext cx="218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 cover for sensors</a:t>
            </a:r>
            <a:endParaRPr lang="en-GB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311166" cy="261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979984" y="3547728"/>
            <a:ext cx="2707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Put in transport/storage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99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7752" y="142852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kern="0" dirty="0" smtClean="0"/>
              <a:t>Pull </a:t>
            </a:r>
            <a:r>
              <a:rPr lang="en-US" altLang="ja-JP" kern="0" dirty="0"/>
              <a:t>T</a:t>
            </a:r>
            <a:r>
              <a:rPr lang="en-US" altLang="ja-JP" kern="0" dirty="0" smtClean="0"/>
              <a:t>ests</a:t>
            </a:r>
            <a:endParaRPr lang="en-US" altLang="ja-JP" kern="0" dirty="0"/>
          </a:p>
        </p:txBody>
      </p:sp>
      <p:sp>
        <p:nvSpPr>
          <p:cNvPr id="7" name="Textfeld 6"/>
          <p:cNvSpPr txBox="1"/>
          <p:nvPr/>
        </p:nvSpPr>
        <p:spPr>
          <a:xfrm>
            <a:off x="3814216" y="1196752"/>
            <a:ext cx="49322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Strip pattern: breaks at &gt; 3 kg</a:t>
            </a:r>
          </a:p>
          <a:p>
            <a:r>
              <a:rPr lang="en-GB" dirty="0" smtClean="0"/>
              <a:t>Dot pattern weaker (~2 kg)</a:t>
            </a:r>
          </a:p>
          <a:p>
            <a:endParaRPr lang="en-GB" dirty="0"/>
          </a:p>
          <a:p>
            <a:r>
              <a:rPr lang="en-GB" dirty="0" smtClean="0"/>
              <a:t>3 kg is </a:t>
            </a:r>
            <a:r>
              <a:rPr lang="en-GB" dirty="0"/>
              <a:t>considered sufficient (silicon breaks at </a:t>
            </a:r>
            <a:r>
              <a:rPr lang="en-GB" dirty="0" smtClean="0"/>
              <a:t>~3 </a:t>
            </a:r>
            <a:r>
              <a:rPr lang="en-GB" dirty="0"/>
              <a:t>kg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Confirmed by pull test of </a:t>
            </a:r>
            <a:r>
              <a:rPr lang="en-GB" dirty="0" smtClean="0"/>
              <a:t>dummy </a:t>
            </a:r>
            <a:r>
              <a:rPr lang="en-GB" dirty="0" smtClean="0"/>
              <a:t>ladder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 descr="C:\Users\Moser\AppData\Local\Microsoft\Windows\Temporary Internet Files\Content.Outlook\EK34SJPG\DSC_0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04386"/>
            <a:ext cx="2520280" cy="44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oser\AppData\Local\Microsoft\Windows\Temporary Internet Files\Content.Outlook\EK34SJPG\DSC_0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12634"/>
            <a:ext cx="3266065" cy="18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419872" y="3931215"/>
            <a:ext cx="1340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=&gt; 3.9 kg =&gt;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29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Protocol</a:t>
            </a:r>
            <a:endParaRPr lang="en-GB" dirty="0"/>
          </a:p>
        </p:txBody>
      </p:sp>
      <p:pic>
        <p:nvPicPr>
          <p:cNvPr id="1028" name="Picture 4" descr="D:\talks\Belle II\DEPFET Ringberg 2017\Ladder8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0876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talks\Belle II\DEPFET Ringberg 2017\Ladder8g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06671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talks\Belle II\DEPFET Ringberg 2017\Ladder8versat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7" y="4005064"/>
            <a:ext cx="3522047" cy="26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talks\Belle II\DEPFET Ringberg 2017\Ladder8profi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84" y="3972360"/>
            <a:ext cx="3609256" cy="27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164288" y="1877923"/>
            <a:ext cx="101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Glue gap</a:t>
            </a:r>
          </a:p>
          <a:p>
            <a:endParaRPr lang="en-GB" dirty="0"/>
          </a:p>
          <a:p>
            <a:r>
              <a:rPr lang="en-GB" dirty="0" smtClean="0"/>
              <a:t>Delta z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4725144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Delta x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5580112" y="5805264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Delta 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10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534537"/>
              </p:ext>
            </p:extLst>
          </p:nvPr>
        </p:nvGraphicFramePr>
        <p:xfrm>
          <a:off x="107504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98257"/>
              </p:ext>
            </p:extLst>
          </p:nvPr>
        </p:nvGraphicFramePr>
        <p:xfrm>
          <a:off x="4572000" y="9139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896569"/>
              </p:ext>
            </p:extLst>
          </p:nvPr>
        </p:nvGraphicFramePr>
        <p:xfrm>
          <a:off x="107504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560726"/>
              </p:ext>
            </p:extLst>
          </p:nvPr>
        </p:nvGraphicFramePr>
        <p:xfrm>
          <a:off x="4563652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691680" y="1700808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Delta h</a:t>
            </a:r>
          </a:p>
          <a:p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6228184" y="1700808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Glue gap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3851920" y="3789040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in µm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3059832" y="2276872"/>
            <a:ext cx="1227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Ok after additional clamp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 rot="2130144">
            <a:off x="3055839" y="2479565"/>
            <a:ext cx="3389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Will </a:t>
            </a:r>
            <a:r>
              <a:rPr lang="de-DE" dirty="0" err="1" smtClean="0">
                <a:solidFill>
                  <a:srgbClr val="FF0000"/>
                </a:solidFill>
              </a:rPr>
              <a:t>be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updated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with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more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statistics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7" y="1052736"/>
            <a:ext cx="85689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glued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ladders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dummies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real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endParaRPr lang="de-DE" dirty="0" smtClean="0"/>
          </a:p>
          <a:p>
            <a:r>
              <a:rPr lang="de-DE" dirty="0" err="1" smtClean="0"/>
              <a:t>shorts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switcher</a:t>
            </a:r>
            <a:r>
              <a:rPr lang="de-DE" dirty="0" smtClean="0"/>
              <a:t> </a:t>
            </a:r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W37_IB / W31_IF (</a:t>
            </a:r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dummy</a:t>
            </a:r>
            <a:r>
              <a:rPr lang="de-DE" dirty="0" smtClean="0"/>
              <a:t>)	W37_IB </a:t>
            </a:r>
            <a:r>
              <a:rPr lang="de-DE" dirty="0" err="1" smtClean="0"/>
              <a:t>clear_on</a:t>
            </a:r>
            <a:r>
              <a:rPr lang="de-DE" dirty="0" smtClean="0"/>
              <a:t>/off, </a:t>
            </a:r>
            <a:r>
              <a:rPr lang="de-DE" dirty="0" err="1" smtClean="0"/>
              <a:t>appeared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endParaRPr lang="de-DE" dirty="0" smtClean="0"/>
          </a:p>
          <a:p>
            <a:r>
              <a:rPr lang="de-DE" dirty="0" smtClean="0"/>
              <a:t>W38_IB / W40_IF  (</a:t>
            </a:r>
            <a:r>
              <a:rPr lang="de-DE" dirty="0" err="1" smtClean="0"/>
              <a:t>phase</a:t>
            </a:r>
            <a:r>
              <a:rPr lang="de-DE" dirty="0" smtClean="0"/>
              <a:t> II </a:t>
            </a:r>
            <a:r>
              <a:rPr lang="de-DE" dirty="0" err="1" smtClean="0"/>
              <a:t>ladder</a:t>
            </a:r>
            <a:r>
              <a:rPr lang="de-DE" dirty="0" smtClean="0"/>
              <a:t>) 	W38_IB </a:t>
            </a:r>
            <a:r>
              <a:rPr lang="de-DE" dirty="0" err="1" smtClean="0"/>
              <a:t>gate_on</a:t>
            </a:r>
            <a:r>
              <a:rPr lang="de-DE" dirty="0" smtClean="0"/>
              <a:t>/off, </a:t>
            </a:r>
            <a:r>
              <a:rPr lang="de-DE" dirty="0" err="1" smtClean="0"/>
              <a:t>immeadiatly</a:t>
            </a:r>
            <a:r>
              <a:rPr lang="de-DE" dirty="0" smtClean="0"/>
              <a:t> </a:t>
            </a:r>
          </a:p>
          <a:p>
            <a:r>
              <a:rPr lang="de-DE" dirty="0" smtClean="0"/>
              <a:t>W01_IB / W45_IF (2nd grade)		W01_IB </a:t>
            </a:r>
            <a:r>
              <a:rPr lang="de-DE" dirty="0" err="1" smtClean="0"/>
              <a:t>clear_on</a:t>
            </a:r>
            <a:r>
              <a:rPr lang="de-DE" dirty="0" smtClean="0"/>
              <a:t>/off, </a:t>
            </a:r>
            <a:r>
              <a:rPr lang="de-DE" dirty="0" err="1" smtClean="0"/>
              <a:t>immeadiatly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All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worked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gluing</a:t>
            </a:r>
            <a:r>
              <a:rPr lang="de-DE" dirty="0" smtClean="0"/>
              <a:t>!</a:t>
            </a:r>
          </a:p>
          <a:p>
            <a:endParaRPr lang="de-DE" dirty="0"/>
          </a:p>
          <a:p>
            <a:r>
              <a:rPr lang="de-DE" dirty="0" err="1" smtClean="0"/>
              <a:t>Suspicion</a:t>
            </a:r>
            <a:r>
              <a:rPr lang="de-DE" dirty="0" smtClean="0"/>
              <a:t>: </a:t>
            </a:r>
            <a:r>
              <a:rPr lang="de-DE" dirty="0" err="1" smtClean="0"/>
              <a:t>damage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gluing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dirty="0" smtClean="0"/>
              <a:t>Optical </a:t>
            </a:r>
            <a:r>
              <a:rPr lang="de-DE" dirty="0" err="1" smtClean="0"/>
              <a:t>inspections</a:t>
            </a:r>
            <a:r>
              <a:rPr lang="de-DE" dirty="0" smtClean="0"/>
              <a:t>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obvious</a:t>
            </a:r>
            <a:r>
              <a:rPr lang="de-DE" dirty="0" smtClean="0"/>
              <a:t> </a:t>
            </a:r>
            <a:r>
              <a:rPr lang="de-DE" dirty="0" err="1" smtClean="0"/>
              <a:t>damage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shorts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/>
              <a:t> </a:t>
            </a:r>
            <a:r>
              <a:rPr lang="de-DE" dirty="0" err="1" smtClean="0"/>
              <a:t>particles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dirty="0" err="1" smtClean="0"/>
              <a:t>Analyses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nature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: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switcher</a:t>
            </a:r>
            <a:endParaRPr lang="de-DE" dirty="0" smtClean="0"/>
          </a:p>
          <a:p>
            <a:r>
              <a:rPr lang="de-DE" dirty="0"/>
              <a:t>	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dirty="0" smtClean="0"/>
              <a:t>=&gt; </a:t>
            </a:r>
            <a:r>
              <a:rPr lang="de-DE" dirty="0" err="1" smtClean="0"/>
              <a:t>exclude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on </a:t>
            </a:r>
            <a:r>
              <a:rPr lang="de-DE" dirty="0" err="1" smtClean="0"/>
              <a:t>Kapton</a:t>
            </a:r>
            <a:r>
              <a:rPr lang="de-DE" dirty="0" smtClean="0"/>
              <a:t>, </a:t>
            </a:r>
            <a:r>
              <a:rPr lang="de-DE" dirty="0" err="1" smtClean="0"/>
              <a:t>wire</a:t>
            </a:r>
            <a:r>
              <a:rPr lang="de-DE" dirty="0" smtClean="0"/>
              <a:t> </a:t>
            </a:r>
            <a:r>
              <a:rPr lang="de-DE" dirty="0" err="1" smtClean="0"/>
              <a:t>bonds</a:t>
            </a:r>
            <a:r>
              <a:rPr lang="de-DE" dirty="0" smtClean="0"/>
              <a:t>, </a:t>
            </a:r>
            <a:r>
              <a:rPr lang="de-DE" dirty="0" err="1" smtClean="0"/>
              <a:t>balcony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dirty="0" smtClean="0"/>
              <a:t>=&gt; </a:t>
            </a:r>
            <a:r>
              <a:rPr lang="de-DE" dirty="0" err="1" smtClean="0"/>
              <a:t>exclude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in </a:t>
            </a:r>
            <a:r>
              <a:rPr lang="de-DE" dirty="0" err="1" smtClean="0"/>
              <a:t>matrix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r>
              <a:rPr lang="de-DE" dirty="0" smtClean="0"/>
              <a:t> (e.g. </a:t>
            </a:r>
            <a:r>
              <a:rPr lang="de-DE" dirty="0" err="1" smtClean="0"/>
              <a:t>clear</a:t>
            </a:r>
            <a:r>
              <a:rPr lang="de-DE" dirty="0" smtClean="0"/>
              <a:t>/</a:t>
            </a:r>
            <a:r>
              <a:rPr lang="de-DE" dirty="0" err="1" smtClean="0"/>
              <a:t>source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bwd</a:t>
            </a:r>
            <a:r>
              <a:rPr lang="de-DE" dirty="0" smtClean="0"/>
              <a:t>? </a:t>
            </a:r>
            <a:r>
              <a:rPr lang="de-DE" dirty="0" err="1" smtClean="0"/>
              <a:t>Tested</a:t>
            </a:r>
            <a:r>
              <a:rPr lang="de-DE" dirty="0" smtClean="0"/>
              <a:t> W31_IF on </a:t>
            </a:r>
            <a:r>
              <a:rPr lang="de-DE" dirty="0" err="1" smtClean="0"/>
              <a:t>the</a:t>
            </a:r>
            <a:r>
              <a:rPr lang="de-DE" dirty="0" smtClean="0"/>
              <a:t> IB </a:t>
            </a:r>
            <a:r>
              <a:rPr lang="de-DE" dirty="0" err="1" smtClean="0"/>
              <a:t>test</a:t>
            </a:r>
            <a:r>
              <a:rPr lang="de-DE" dirty="0" smtClean="0"/>
              <a:t> stand =&gt; </a:t>
            </a:r>
            <a:r>
              <a:rPr lang="de-DE" b="1" dirty="0" err="1" smtClean="0">
                <a:solidFill>
                  <a:srgbClr val="FF0000"/>
                </a:solidFill>
              </a:rPr>
              <a:t>similar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short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observed</a:t>
            </a:r>
            <a:endParaRPr lang="de-DE" b="1" dirty="0" smtClean="0">
              <a:solidFill>
                <a:srgbClr val="FF0000"/>
              </a:solidFill>
            </a:endParaRPr>
          </a:p>
          <a:p>
            <a:endParaRPr lang="de-DE" dirty="0"/>
          </a:p>
          <a:p>
            <a:r>
              <a:rPr lang="de-DE" dirty="0" err="1" smtClean="0"/>
              <a:t>Conclusion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high </a:t>
            </a:r>
            <a:r>
              <a:rPr lang="de-DE" dirty="0" err="1" smtClean="0"/>
              <a:t>confidence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): </a:t>
            </a:r>
            <a:r>
              <a:rPr lang="de-DE" b="1" dirty="0" smtClean="0">
                <a:solidFill>
                  <a:srgbClr val="FF0000"/>
                </a:solidFill>
              </a:rPr>
              <a:t>not due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ladder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gluing</a:t>
            </a:r>
            <a:r>
              <a:rPr lang="de-DE" b="1" dirty="0" smtClean="0">
                <a:solidFill>
                  <a:srgbClr val="FF0000"/>
                </a:solidFill>
              </a:rPr>
              <a:t>, but due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test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setup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</a:p>
          <a:p>
            <a:endParaRPr lang="de-DE" dirty="0"/>
          </a:p>
          <a:p>
            <a:r>
              <a:rPr lang="de-DE" sz="1200" dirty="0" err="1" smtClean="0"/>
              <a:t>when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setup</a:t>
            </a:r>
            <a:r>
              <a:rPr lang="de-DE" sz="1200" dirty="0" smtClean="0"/>
              <a:t> was </a:t>
            </a:r>
            <a:r>
              <a:rPr lang="de-DE" sz="1200" dirty="0" err="1" smtClean="0"/>
              <a:t>dismounted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mounted</a:t>
            </a:r>
            <a:r>
              <a:rPr lang="de-DE" sz="1200" dirty="0" smtClean="0"/>
              <a:t> </a:t>
            </a:r>
            <a:r>
              <a:rPr lang="de-DE" sz="1200" dirty="0" err="1" smtClean="0"/>
              <a:t>again</a:t>
            </a:r>
            <a:r>
              <a:rPr lang="de-DE" sz="1200" dirty="0" smtClean="0"/>
              <a:t>,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problem</a:t>
            </a:r>
            <a:r>
              <a:rPr lang="de-DE" sz="1200" dirty="0" smtClean="0"/>
              <a:t> </a:t>
            </a:r>
            <a:r>
              <a:rPr lang="de-DE" sz="1200" dirty="0" err="1" smtClean="0"/>
              <a:t>disapeard</a:t>
            </a:r>
            <a:r>
              <a:rPr lang="de-DE" sz="1200" dirty="0" smtClean="0"/>
              <a:t>, </a:t>
            </a:r>
            <a:r>
              <a:rPr lang="de-DE" sz="1200" dirty="0" err="1" smtClean="0"/>
              <a:t>seems</a:t>
            </a:r>
            <a:r>
              <a:rPr lang="de-DE" sz="1200" dirty="0" smtClean="0"/>
              <a:t> </a:t>
            </a:r>
            <a:r>
              <a:rPr lang="de-DE" sz="1200" dirty="0" err="1" smtClean="0"/>
              <a:t>it</a:t>
            </a:r>
            <a:r>
              <a:rPr lang="de-DE" sz="1200" dirty="0" smtClean="0"/>
              <a:t> was a </a:t>
            </a:r>
            <a:r>
              <a:rPr lang="de-DE" sz="1200" dirty="0" err="1" smtClean="0"/>
              <a:t>temporary</a:t>
            </a:r>
            <a:r>
              <a:rPr lang="de-DE" sz="1200" dirty="0" smtClean="0"/>
              <a:t> fault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6816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Actions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069285"/>
            <a:ext cx="780854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Ladder</a:t>
            </a:r>
            <a:r>
              <a:rPr lang="de-DE" dirty="0" smtClean="0"/>
              <a:t> </a:t>
            </a:r>
            <a:r>
              <a:rPr lang="de-DE" dirty="0" err="1" smtClean="0"/>
              <a:t>gluing</a:t>
            </a:r>
            <a:r>
              <a:rPr lang="de-DE" dirty="0" smtClean="0"/>
              <a:t> </a:t>
            </a:r>
            <a:r>
              <a:rPr lang="de-DE" dirty="0" err="1" smtClean="0"/>
              <a:t>stopped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KW 37</a:t>
            </a:r>
          </a:p>
          <a:p>
            <a:endParaRPr lang="de-DE" dirty="0"/>
          </a:p>
          <a:p>
            <a:r>
              <a:rPr lang="de-DE" dirty="0" smtClean="0"/>
              <a:t>Setup: 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	</a:t>
            </a:r>
            <a:r>
              <a:rPr lang="de-DE" dirty="0" err="1" smtClean="0"/>
              <a:t>malfunction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power </a:t>
            </a:r>
            <a:r>
              <a:rPr lang="de-DE" dirty="0" err="1" smtClean="0"/>
              <a:t>supply</a:t>
            </a:r>
            <a:r>
              <a:rPr lang="de-DE" dirty="0" smtClean="0"/>
              <a:t> (</a:t>
            </a:r>
            <a:r>
              <a:rPr lang="de-DE" dirty="0" err="1" smtClean="0"/>
              <a:t>or</a:t>
            </a:r>
            <a:r>
              <a:rPr lang="de-DE" dirty="0" smtClean="0"/>
              <a:t> PS </a:t>
            </a:r>
            <a:r>
              <a:rPr lang="de-DE" dirty="0" err="1" smtClean="0"/>
              <a:t>control</a:t>
            </a:r>
            <a:r>
              <a:rPr lang="de-DE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	</a:t>
            </a:r>
            <a:r>
              <a:rPr lang="de-DE" dirty="0" err="1" smtClean="0"/>
              <a:t>corrupted</a:t>
            </a:r>
            <a:r>
              <a:rPr lang="de-DE" dirty="0" smtClean="0"/>
              <a:t> </a:t>
            </a:r>
            <a:r>
              <a:rPr lang="de-DE" dirty="0" err="1" smtClean="0"/>
              <a:t>switchter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r>
              <a:rPr lang="de-DE" dirty="0" smtClean="0"/>
              <a:t> </a:t>
            </a:r>
          </a:p>
          <a:p>
            <a:pPr lvl="1"/>
            <a:r>
              <a:rPr lang="de-DE" dirty="0"/>
              <a:t>	</a:t>
            </a:r>
            <a:r>
              <a:rPr lang="de-DE" sz="1200" dirty="0" smtClean="0"/>
              <a:t>(</a:t>
            </a:r>
            <a:r>
              <a:rPr lang="de-DE" sz="1200" dirty="0" err="1" smtClean="0"/>
              <a:t>we</a:t>
            </a:r>
            <a:r>
              <a:rPr lang="de-DE" sz="1200" dirty="0" smtClean="0"/>
              <a:t> </a:t>
            </a:r>
            <a:r>
              <a:rPr lang="de-DE" sz="1200" dirty="0" err="1" smtClean="0"/>
              <a:t>observed</a:t>
            </a:r>
            <a:r>
              <a:rPr lang="de-DE" sz="1200" dirty="0" smtClean="0"/>
              <a:t> </a:t>
            </a:r>
            <a:r>
              <a:rPr lang="de-DE" sz="1200" dirty="0" err="1" smtClean="0"/>
              <a:t>that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IB DHE </a:t>
            </a:r>
            <a:r>
              <a:rPr lang="de-DE" sz="1200" dirty="0" err="1" smtClean="0"/>
              <a:t>did</a:t>
            </a:r>
            <a:r>
              <a:rPr lang="de-DE" sz="1200" dirty="0" smtClean="0"/>
              <a:t> </a:t>
            </a:r>
            <a:r>
              <a:rPr lang="de-DE" sz="1200" dirty="0" err="1" smtClean="0"/>
              <a:t>load</a:t>
            </a:r>
            <a:r>
              <a:rPr lang="de-DE" sz="1200" dirty="0" smtClean="0"/>
              <a:t> </a:t>
            </a:r>
            <a:r>
              <a:rPr lang="de-DE" sz="1200" dirty="0" err="1" smtClean="0"/>
              <a:t>corrupted</a:t>
            </a:r>
            <a:r>
              <a:rPr lang="de-DE" sz="1200" dirty="0" smtClean="0"/>
              <a:t> </a:t>
            </a:r>
            <a:r>
              <a:rPr lang="de-DE" sz="1200" dirty="0" err="1" smtClean="0"/>
              <a:t>sequences</a:t>
            </a:r>
            <a:r>
              <a:rPr lang="de-DE" sz="1200" dirty="0" smtClean="0"/>
              <a:t>)</a:t>
            </a:r>
          </a:p>
          <a:p>
            <a:endParaRPr lang="de-DE" sz="1200" dirty="0"/>
          </a:p>
          <a:p>
            <a:r>
              <a:rPr lang="de-DE" dirty="0" smtClean="0"/>
              <a:t>Power </a:t>
            </a:r>
            <a:r>
              <a:rPr lang="de-DE" dirty="0" err="1" smtClean="0"/>
              <a:t>supplies</a:t>
            </a:r>
            <a:r>
              <a:rPr lang="de-DE" dirty="0" smtClean="0"/>
              <a:t> </a:t>
            </a:r>
            <a:r>
              <a:rPr lang="de-DE" dirty="0" err="1" smtClean="0"/>
              <a:t>replaced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overvoltage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 (OVP)</a:t>
            </a:r>
          </a:p>
          <a:p>
            <a:r>
              <a:rPr lang="de-DE" dirty="0" err="1" smtClean="0"/>
              <a:t>Switcher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r>
              <a:rPr lang="de-DE" dirty="0" smtClean="0"/>
              <a:t> </a:t>
            </a:r>
            <a:r>
              <a:rPr lang="de-DE" dirty="0" err="1" smtClean="0"/>
              <a:t>checked</a:t>
            </a:r>
            <a:r>
              <a:rPr lang="de-DE" dirty="0" smtClean="0"/>
              <a:t> after </a:t>
            </a:r>
            <a:r>
              <a:rPr lang="de-DE" dirty="0" err="1" smtClean="0"/>
              <a:t>loading</a:t>
            </a:r>
            <a:r>
              <a:rPr lang="de-DE" dirty="0" smtClean="0"/>
              <a:t> (</a:t>
            </a:r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startup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This </a:t>
            </a:r>
            <a:r>
              <a:rPr lang="de-DE" dirty="0" err="1" smtClean="0"/>
              <a:t>took</a:t>
            </a:r>
            <a:r>
              <a:rPr lang="de-DE" dirty="0" smtClean="0"/>
              <a:t> time, but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Ladder</a:t>
            </a:r>
            <a:r>
              <a:rPr lang="de-DE" dirty="0" smtClean="0"/>
              <a:t> </a:t>
            </a:r>
            <a:r>
              <a:rPr lang="de-DE" dirty="0" err="1" smtClean="0"/>
              <a:t>gluing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resume</a:t>
            </a:r>
            <a:r>
              <a:rPr lang="de-DE" dirty="0" smtClean="0"/>
              <a:t> (after </a:t>
            </a:r>
            <a:r>
              <a:rPr lang="de-DE" dirty="0" err="1" smtClean="0"/>
              <a:t>October</a:t>
            </a:r>
            <a:r>
              <a:rPr lang="de-DE" dirty="0" smtClean="0"/>
              <a:t> 10,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vacations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operator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smtClean="0"/>
              <a:t>Impact on </a:t>
            </a:r>
            <a:r>
              <a:rPr lang="de-DE" dirty="0" err="1" smtClean="0"/>
              <a:t>schedule</a:t>
            </a:r>
            <a:r>
              <a:rPr lang="de-DE" dirty="0" smtClean="0"/>
              <a:t>: </a:t>
            </a:r>
          </a:p>
          <a:p>
            <a:r>
              <a:rPr lang="de-DE" dirty="0"/>
              <a:t>	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glue</a:t>
            </a:r>
            <a:r>
              <a:rPr lang="de-DE" dirty="0" smtClean="0"/>
              <a:t> 2 </a:t>
            </a:r>
            <a:r>
              <a:rPr lang="de-DE" dirty="0" err="1" smtClean="0"/>
              <a:t>ladders</a:t>
            </a:r>
            <a:r>
              <a:rPr lang="de-DE" dirty="0" smtClean="0"/>
              <a:t> a </a:t>
            </a:r>
            <a:r>
              <a:rPr lang="de-DE" dirty="0" err="1" smtClean="0"/>
              <a:t>week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interleaved</a:t>
            </a:r>
            <a:r>
              <a:rPr lang="de-DE" dirty="0" smtClean="0"/>
              <a:t>, so ~ 4 </a:t>
            </a:r>
            <a:r>
              <a:rPr lang="de-DE" dirty="0" err="1" smtClean="0"/>
              <a:t>ladders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glued</a:t>
            </a:r>
            <a:r>
              <a:rPr lang="de-DE" dirty="0" smtClean="0"/>
              <a:t> in a </a:t>
            </a:r>
            <a:r>
              <a:rPr lang="de-DE" dirty="0" err="1" smtClean="0"/>
              <a:t>week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dirty="0" err="1" smtClean="0"/>
              <a:t>should</a:t>
            </a:r>
            <a:r>
              <a:rPr lang="de-DE" dirty="0" smtClean="0"/>
              <a:t>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bottleneck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972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7752" y="142852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kern="0" dirty="0" smtClean="0"/>
              <a:t>Summary</a:t>
            </a:r>
            <a:endParaRPr lang="en-US" altLang="ja-JP" kern="0" dirty="0"/>
          </a:p>
        </p:txBody>
      </p:sp>
      <p:sp>
        <p:nvSpPr>
          <p:cNvPr id="4" name="Textfeld 3"/>
          <p:cNvSpPr txBox="1"/>
          <p:nvPr/>
        </p:nvSpPr>
        <p:spPr>
          <a:xfrm>
            <a:off x="29013" y="1196752"/>
            <a:ext cx="499848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Module/Ladder assembly procedure defined.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Tooling is designed and produced.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All jigs are produced (for 80 modules &amp; 40 ladders).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Gluing with automatic dispenser tested. Pull strength ok.</a:t>
            </a:r>
          </a:p>
          <a:p>
            <a:r>
              <a:rPr lang="en-GB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9</a:t>
            </a:r>
            <a:r>
              <a:rPr lang="en-GB" sz="1400" dirty="0" smtClean="0"/>
              <a:t> dummy ladders assembled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plain thinned silicon, plastic ‘</a:t>
            </a:r>
            <a:r>
              <a:rPr lang="en-GB" sz="1400" dirty="0" err="1" smtClean="0"/>
              <a:t>kapton</a:t>
            </a:r>
            <a:r>
              <a:rPr lang="en-GB" sz="1400" dirty="0" smtClean="0"/>
              <a:t>’</a:t>
            </a:r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thinned silicon with copper, real </a:t>
            </a:r>
            <a:r>
              <a:rPr lang="en-GB" sz="1400" dirty="0" err="1" smtClean="0"/>
              <a:t>kapton</a:t>
            </a:r>
            <a:endParaRPr lang="en-GB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Including ASIC dummies</a:t>
            </a:r>
          </a:p>
          <a:p>
            <a:pPr lvl="1"/>
            <a:endParaRPr lang="en-GB" sz="1400" dirty="0"/>
          </a:p>
          <a:p>
            <a:pPr lvl="1"/>
            <a:r>
              <a:rPr lang="en-GB" sz="1400" dirty="0" smtClean="0"/>
              <a:t>Available: 5 outer ladders, 1 inner </a:t>
            </a:r>
            <a:r>
              <a:rPr lang="en-GB" sz="1400" dirty="0" smtClean="0"/>
              <a:t>ladder</a:t>
            </a:r>
            <a:endParaRPr lang="en-GB" sz="1400" dirty="0" smtClean="0"/>
          </a:p>
          <a:p>
            <a:pPr lvl="1"/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2 Prototype ladders produced (partially working modules)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L1_X12 	(</a:t>
            </a:r>
            <a:r>
              <a:rPr lang="en-GB" sz="1400" dirty="0"/>
              <a:t>W37_IB W31_IF)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L2_X12 </a:t>
            </a:r>
            <a:r>
              <a:rPr lang="en-GB" sz="1400" dirty="0" smtClean="0"/>
              <a:t>	(</a:t>
            </a:r>
            <a:r>
              <a:rPr lang="en-GB" sz="1400" dirty="0"/>
              <a:t>W31_OB1 W30_OF1)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2 Production ladders produced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L1_001 	(W38_IB W40_IF)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L1_03 	(W01_IB W45_IF)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lvl="1"/>
            <a:r>
              <a:rPr lang="en-GB" sz="1400" dirty="0" smtClean="0"/>
              <a:t>Unfortunately damaged by malfunctioning test setup</a:t>
            </a:r>
            <a:endParaRPr lang="en-GB" sz="1400" dirty="0"/>
          </a:p>
          <a:p>
            <a:pPr lvl="1"/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lvl="1"/>
            <a:endParaRPr lang="en-GB" sz="1400" dirty="0"/>
          </a:p>
        </p:txBody>
      </p:sp>
      <p:pic>
        <p:nvPicPr>
          <p:cNvPr id="5" name="Picture 2" descr="D:\Belle II\Whitebook New\pxd-whitebook\Description\Module\GluedLad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38" y="1340768"/>
            <a:ext cx="291549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2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6" y="4659546"/>
            <a:ext cx="3352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9" y="1161551"/>
            <a:ext cx="4269731" cy="21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7" name="Picture 2" descr="D:\Belle II\Assembly Jigs\106-071800-307-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t="34305" b="24968"/>
          <a:stretch/>
        </p:blipFill>
        <p:spPr bwMode="auto">
          <a:xfrm>
            <a:off x="107504" y="3438552"/>
            <a:ext cx="3897443" cy="14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707904" y="3438552"/>
            <a:ext cx="447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Vacuum jig for turning and ladder gluing</a:t>
            </a:r>
          </a:p>
          <a:p>
            <a:r>
              <a:rPr lang="en-GB" sz="1200" dirty="0" smtClean="0"/>
              <a:t>Fits on top side (cut outs for switcher)</a:t>
            </a:r>
          </a:p>
          <a:p>
            <a:r>
              <a:rPr lang="en-GB" sz="1200" dirty="0" smtClean="0"/>
              <a:t>Mode from microporous plate (gentle vacuum on sensor top side)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Transfer on vacuum jig</a:t>
            </a:r>
            <a:endParaRPr lang="en-US" altLang="ja-JP" dirty="0"/>
          </a:p>
        </p:txBody>
      </p:sp>
      <p:pic>
        <p:nvPicPr>
          <p:cNvPr id="3075" name="Picture 3" descr="D:\Belle II\Assembly Jigs\Trockentest Januar 2017\LUJ Fertigungsablauf\IMG_48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39" y="952184"/>
            <a:ext cx="3039967" cy="22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Belle II\Assembly Jigs\Trockentest Januar 2017\LUJ Fertigungsablauf\IMG_48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41" y="4385222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17876" y="1133128"/>
            <a:ext cx="3212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Modules arrive with </a:t>
            </a:r>
            <a:r>
              <a:rPr lang="en-GB" sz="1200" dirty="0" err="1" smtClean="0"/>
              <a:t>kapton</a:t>
            </a:r>
            <a:r>
              <a:rPr lang="en-GB" sz="1200" dirty="0" smtClean="0"/>
              <a:t> attached (tested</a:t>
            </a:r>
            <a:r>
              <a:rPr lang="en-GB" sz="1400" dirty="0" smtClean="0"/>
              <a:t>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339752" y="5662989"/>
            <a:ext cx="240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Vacuum jig on sensor</a:t>
            </a:r>
          </a:p>
          <a:p>
            <a:r>
              <a:rPr lang="en-GB" sz="1200" dirty="0"/>
              <a:t>S</a:t>
            </a:r>
            <a:r>
              <a:rPr lang="en-GB" sz="1200" dirty="0" smtClean="0"/>
              <a:t>crew </a:t>
            </a:r>
            <a:r>
              <a:rPr lang="en-GB" sz="1200" dirty="0" err="1" smtClean="0"/>
              <a:t>kapton</a:t>
            </a:r>
            <a:r>
              <a:rPr lang="en-GB" sz="1200" dirty="0" smtClean="0"/>
              <a:t> jig to vacuum jig</a:t>
            </a:r>
          </a:p>
          <a:p>
            <a:r>
              <a:rPr lang="en-GB" sz="1200" dirty="0" smtClean="0"/>
              <a:t>Unscrew </a:t>
            </a:r>
            <a:r>
              <a:rPr lang="en-GB" sz="1200" dirty="0" err="1" smtClean="0"/>
              <a:t>kapton</a:t>
            </a:r>
            <a:r>
              <a:rPr lang="en-GB" sz="1200" dirty="0" smtClean="0"/>
              <a:t> jig from base jig</a:t>
            </a:r>
          </a:p>
        </p:txBody>
      </p:sp>
    </p:spTree>
    <p:extLst>
      <p:ext uri="{BB962C8B-B14F-4D97-AF65-F5344CB8AC3E}">
        <p14:creationId xmlns:p14="http://schemas.microsoft.com/office/powerpoint/2010/main" val="21347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6625"/>
            <a:ext cx="33051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339752" y="3346305"/>
            <a:ext cx="3185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Turn around and take off base jig</a:t>
            </a:r>
            <a:endParaRPr lang="en-GB" dirty="0"/>
          </a:p>
        </p:txBody>
      </p:sp>
      <p:pic>
        <p:nvPicPr>
          <p:cNvPr id="4099" name="Picture 3" descr="D:\Belle II\Assembly Jigs\Trockentest Januar 2017\LUJ Fertigungsablauf\IMG_48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2" t="41273" r="26352" b="26352"/>
          <a:stretch/>
        </p:blipFill>
        <p:spPr bwMode="auto">
          <a:xfrm>
            <a:off x="4355976" y="1100063"/>
            <a:ext cx="4199528" cy="223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Belle II\Assembly Jigs\Trockentest Januar 2017\LUJ Fertigungsablauf\IMG_48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t="25202" r="-5576"/>
          <a:stretch/>
        </p:blipFill>
        <p:spPr bwMode="auto">
          <a:xfrm>
            <a:off x="4380394" y="3789039"/>
            <a:ext cx="4440078" cy="24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Remove base jig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74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Prepare for glue dispensing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3432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5101" y="2636912"/>
            <a:ext cx="205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 protective cover</a:t>
            </a:r>
            <a:endParaRPr lang="en-GB" dirty="0"/>
          </a:p>
        </p:txBody>
      </p:sp>
      <p:pic>
        <p:nvPicPr>
          <p:cNvPr id="5123" name="Picture 3" descr="D:\Belle II\Assembly Jigs\Trockentest Januar 2017\LUJ Fertigungsablauf\IMG_48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2" t="30108"/>
          <a:stretch/>
        </p:blipFill>
        <p:spPr bwMode="auto">
          <a:xfrm>
            <a:off x="5076056" y="1196752"/>
            <a:ext cx="3220834" cy="22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3056"/>
            <a:ext cx="3474981" cy="26062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6056" y="4581128"/>
            <a:ext cx="3687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be sure: module is securely held by</a:t>
            </a:r>
          </a:p>
          <a:p>
            <a:r>
              <a:rPr lang="en-GB" dirty="0" smtClean="0"/>
              <a:t>Vacuum…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0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Mount on glue dispenser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4004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:\Belle II\Assembly Jigs\Glue tests\Test 28.9.2016\IMG_4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6036" y="144878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9512" y="3284984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module is prepared the same way</a:t>
            </a:r>
          </a:p>
          <a:p>
            <a:endParaRPr lang="en-GB" dirty="0"/>
          </a:p>
          <a:p>
            <a:r>
              <a:rPr lang="en-GB" dirty="0" smtClean="0"/>
              <a:t>Glue is automatically dispensed on both modules in one step</a:t>
            </a:r>
            <a:endParaRPr lang="en-GB" dirty="0"/>
          </a:p>
        </p:txBody>
      </p:sp>
      <p:pic>
        <p:nvPicPr>
          <p:cNvPr id="6148" name="Picture 4" descr="D:\Belle II\Assembly Jigs\Glue tests\Test 28.9.2016\IMG_4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" y="4728740"/>
            <a:ext cx="2339752" cy="17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Belle II\Assembly Jigs\Glue tests\Test 28.9.2016\IMG_40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44" y="4728740"/>
            <a:ext cx="2339752" cy="17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Belle II\Assembly Jigs\Glue tests\Test 28.9.2016\IMG_41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64" y="4728740"/>
            <a:ext cx="2339752" cy="17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 modules on alignment jig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9544"/>
            <a:ext cx="39719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:\Belle II\Assembly Jigs\Trockentest Januar 2017\LUJ Fertigungsablauf\IMG_48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6" t="52515"/>
          <a:stretch/>
        </p:blipFill>
        <p:spPr bwMode="auto">
          <a:xfrm>
            <a:off x="4151437" y="2478582"/>
            <a:ext cx="46515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9" y="3774726"/>
            <a:ext cx="40195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83568" y="1340768"/>
            <a:ext cx="156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b</a:t>
            </a:r>
            <a:r>
              <a:rPr lang="en-GB" dirty="0" err="1" smtClean="0"/>
              <a:t>wd</a:t>
            </a:r>
            <a:r>
              <a:rPr lang="en-GB" dirty="0" smtClean="0"/>
              <a:t> module 1</a:t>
            </a:r>
            <a:r>
              <a:rPr lang="en-GB" baseline="30000" dirty="0" smtClean="0"/>
              <a:t>st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522075" y="3605449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f</a:t>
            </a:r>
            <a:r>
              <a:rPr lang="en-GB" dirty="0" err="1" smtClean="0"/>
              <a:t>wd</a:t>
            </a:r>
            <a:r>
              <a:rPr lang="en-GB" dirty="0" smtClean="0"/>
              <a:t> module 2</a:t>
            </a:r>
            <a:r>
              <a:rPr lang="en-GB" baseline="30000" dirty="0" smtClean="0"/>
              <a:t>nd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10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elle II\Whitebook New\pxd-whitebook\Description\Module\AlignmentJ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2992043" cy="392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Align and glue together</a:t>
            </a:r>
            <a:endParaRPr lang="en-GB" dirty="0"/>
          </a:p>
        </p:txBody>
      </p:sp>
      <p:pic>
        <p:nvPicPr>
          <p:cNvPr id="8194" name="Picture 2" descr="D:\Belle II\Assembly Jigs\Trockentest Januar 2017\LUJ Fertigungsablauf\IMG_48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9279" r="16141" b="31711"/>
          <a:stretch/>
        </p:blipFill>
        <p:spPr bwMode="auto">
          <a:xfrm>
            <a:off x="107504" y="980728"/>
            <a:ext cx="3777521" cy="25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Belle II\Assembly Jigs\Trockentest Januar 2017\LUJ Fertigungsablauf\IMG_49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372201" y="168718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Precision achieved:</a:t>
            </a:r>
          </a:p>
          <a:p>
            <a:r>
              <a:rPr lang="en-GB" dirty="0" smtClean="0"/>
              <a:t>10 µm over full length of ladder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5085184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Modules are pushed together to 30µm to ensure good contact and distribution of the glue.</a:t>
            </a:r>
          </a:p>
          <a:p>
            <a:endParaRPr lang="en-GB" dirty="0"/>
          </a:p>
          <a:p>
            <a:r>
              <a:rPr lang="en-GB" dirty="0" smtClean="0"/>
              <a:t>Then they are driven apart to the nominal gap of </a:t>
            </a:r>
            <a:r>
              <a:rPr lang="en-GB" dirty="0" smtClean="0"/>
              <a:t>80µm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1846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</a:t>
            </a:r>
            <a:r>
              <a:rPr lang="en-GB" smtClean="0"/>
              <a:t>ceramic stiffeners</a:t>
            </a:r>
            <a:endParaRPr lang="en-GB" dirty="0"/>
          </a:p>
        </p:txBody>
      </p:sp>
      <p:pic>
        <p:nvPicPr>
          <p:cNvPr id="9218" name="Picture 2" descr="D:\Belle II\Assembly Jigs\Trockentest Januar 2017\LUJ Fertigungsablauf\IMG_4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Belle II\Assembly Jigs\Trockentest Januar 2017\LUJ Fertigungsablauf\IMG_4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22048" r="18204" b="17838"/>
          <a:stretch/>
        </p:blipFill>
        <p:spPr bwMode="auto">
          <a:xfrm>
            <a:off x="4788024" y="1125273"/>
            <a:ext cx="3098478" cy="242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Belle II\Assembly Jigs\Trockentest Januar 2017\LUJ Fertigungsablauf\IMG_4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83" y="3717032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9512" y="402655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Stiffeners are handled with a vacuum tool</a:t>
            </a:r>
          </a:p>
          <a:p>
            <a:endParaRPr lang="en-GB" dirty="0" smtClean="0"/>
          </a:p>
          <a:p>
            <a:r>
              <a:rPr lang="en-GB" dirty="0" smtClean="0"/>
              <a:t>Glue is applied with a needle (works better than with a dispenser)</a:t>
            </a:r>
          </a:p>
        </p:txBody>
      </p:sp>
    </p:spTree>
    <p:extLst>
      <p:ext uri="{BB962C8B-B14F-4D97-AF65-F5344CB8AC3E}">
        <p14:creationId xmlns:p14="http://schemas.microsoft.com/office/powerpoint/2010/main" val="294251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5" y="2780928"/>
            <a:ext cx="37338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86487" y="2339409"/>
            <a:ext cx="3456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After curing ladder base jig is added</a:t>
            </a:r>
            <a:endParaRPr lang="en-GB" dirty="0"/>
          </a:p>
        </p:txBody>
      </p:sp>
      <p:pic>
        <p:nvPicPr>
          <p:cNvPr id="10243" name="Picture 3" descr="D:\Belle II\Assembly Jigs\Trockentest Januar 2017\LUJ Fertigungsablauf\IMG_4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32" y="1391291"/>
            <a:ext cx="3424355" cy="256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139952" y="1052736"/>
            <a:ext cx="4338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curing the ladder is covered and put apart</a:t>
            </a:r>
            <a:endParaRPr lang="en-GB" dirty="0"/>
          </a:p>
        </p:txBody>
      </p:sp>
      <p:pic>
        <p:nvPicPr>
          <p:cNvPr id="10244" name="Picture 4" descr="D:\Belle II\Assembly Jigs\Trockentest Januar 2017\LUJ Fertigungsablauf\IMG_49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33" y="4077071"/>
            <a:ext cx="3424355" cy="25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971600" y="0"/>
            <a:ext cx="7128792" cy="828675"/>
          </a:xfrm>
        </p:spPr>
        <p:txBody>
          <a:bodyPr/>
          <a:lstStyle/>
          <a:p>
            <a:r>
              <a:rPr lang="en-GB" dirty="0" smtClean="0"/>
              <a:t>48h later….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1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449</Words>
  <Application>Microsoft Office PowerPoint</Application>
  <PresentationFormat>Bildschirmpräsentation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2_Standarddesign</vt:lpstr>
      <vt:lpstr>Ladder Assembly</vt:lpstr>
      <vt:lpstr>Transfer on vacuum jig</vt:lpstr>
      <vt:lpstr>Remove base jig</vt:lpstr>
      <vt:lpstr>Prepare for glue dispensing</vt:lpstr>
      <vt:lpstr>Mount on glue dispenser</vt:lpstr>
      <vt:lpstr>Place modules on alignment jig</vt:lpstr>
      <vt:lpstr>Align and glue together</vt:lpstr>
      <vt:lpstr>Add ceramic stiffeners</vt:lpstr>
      <vt:lpstr>48h later….</vt:lpstr>
      <vt:lpstr>Remove vacuum jigs</vt:lpstr>
      <vt:lpstr>Protect and store </vt:lpstr>
      <vt:lpstr>PowerPoint-Präsentation</vt:lpstr>
      <vt:lpstr>Protocol</vt:lpstr>
      <vt:lpstr>Statistics</vt:lpstr>
      <vt:lpstr>Problems</vt:lpstr>
      <vt:lpstr>Actions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2012-12-17T14:23:56Z</dcterms:created>
  <dcterms:modified xsi:type="dcterms:W3CDTF">2017-09-28T15:01:48Z</dcterms:modified>
</cp:coreProperties>
</file>